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29"/>
  </p:notesMasterIdLst>
  <p:handoutMasterIdLst>
    <p:handoutMasterId r:id="rId30"/>
  </p:handoutMasterIdLst>
  <p:sldIdLst>
    <p:sldId id="668" r:id="rId2"/>
    <p:sldId id="676" r:id="rId3"/>
    <p:sldId id="677" r:id="rId4"/>
    <p:sldId id="678" r:id="rId5"/>
    <p:sldId id="682" r:id="rId6"/>
    <p:sldId id="683" r:id="rId7"/>
    <p:sldId id="686" r:id="rId8"/>
    <p:sldId id="693" r:id="rId9"/>
    <p:sldId id="694" r:id="rId10"/>
    <p:sldId id="695" r:id="rId11"/>
    <p:sldId id="696" r:id="rId12"/>
    <p:sldId id="697" r:id="rId13"/>
    <p:sldId id="750" r:id="rId14"/>
    <p:sldId id="698" r:id="rId15"/>
    <p:sldId id="699" r:id="rId16"/>
    <p:sldId id="700" r:id="rId17"/>
    <p:sldId id="714" r:id="rId18"/>
    <p:sldId id="715" r:id="rId19"/>
    <p:sldId id="716" r:id="rId20"/>
    <p:sldId id="718" r:id="rId21"/>
    <p:sldId id="719" r:id="rId22"/>
    <p:sldId id="721" r:id="rId23"/>
    <p:sldId id="722" r:id="rId24"/>
    <p:sldId id="755" r:id="rId25"/>
    <p:sldId id="756" r:id="rId26"/>
    <p:sldId id="757" r:id="rId27"/>
    <p:sldId id="758" r:id="rId28"/>
  </p:sldIdLst>
  <p:sldSz cx="9144000" cy="6858000" type="screen4x3"/>
  <p:notesSz cx="7099300" cy="10234613"/>
  <p:custDataLst>
    <p:tags r:id="rId31"/>
  </p:custDataLst>
  <p:defaultTextStyle>
    <a:defPPr>
      <a:defRPr lang="fr-F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çois RAFFI"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66"/>
    <a:srgbClr val="000066"/>
    <a:srgbClr val="FF9933"/>
    <a:srgbClr val="00FF00"/>
    <a:srgbClr val="FF6600"/>
    <a:srgbClr val="926ACC"/>
    <a:srgbClr val="FFC000"/>
    <a:srgbClr val="0000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8056" autoAdjust="0"/>
    <p:restoredTop sz="96300" autoAdjust="0"/>
  </p:normalViewPr>
  <p:slideViewPr>
    <p:cSldViewPr snapToGrid="0" snapToObjects="1">
      <p:cViewPr varScale="1">
        <p:scale>
          <a:sx n="119" d="100"/>
          <a:sy n="119" d="100"/>
        </p:scale>
        <p:origin x="-786" y="-8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6" d="100"/>
        <a:sy n="96" d="100"/>
      </p:scale>
      <p:origin x="0" y="0"/>
    </p:cViewPr>
  </p:sorterViewPr>
  <p:notesViewPr>
    <p:cSldViewPr snapToGrid="0" snapToObjects="1">
      <p:cViewPr>
        <p:scale>
          <a:sx n="110" d="100"/>
          <a:sy n="110" d="100"/>
        </p:scale>
        <p:origin x="-1722" y="3090"/>
      </p:cViewPr>
      <p:guideLst>
        <p:guide orient="horz" pos="3224"/>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2" name="Rectangle 8"/>
          <p:cNvSpPr txBox="1">
            <a:spLocks noGrp="1" noChangeArrowheads="1"/>
          </p:cNvSpPr>
          <p:nvPr/>
        </p:nvSpPr>
        <p:spPr bwMode="auto">
          <a:xfrm>
            <a:off x="0" y="0"/>
            <a:ext cx="3321050" cy="512763"/>
          </a:xfrm>
          <a:prstGeom prst="rect">
            <a:avLst/>
          </a:prstGeom>
          <a:noFill/>
          <a:ln w="9525">
            <a:noFill/>
            <a:miter lim="800000"/>
            <a:headEnd/>
            <a:tailEnd/>
          </a:ln>
        </p:spPr>
        <p:txBody>
          <a:bodyPr lIns="99992" tIns="49996" rIns="99992" bIns="49996"/>
          <a:lstStyle/>
          <a:p>
            <a:pPr defTabSz="1000125" eaLnBrk="1" hangingPunct="1">
              <a:defRPr/>
            </a:pPr>
            <a:r>
              <a:rPr lang="fr-FR" sz="1400" dirty="0">
                <a:latin typeface="Trebuchet MS" pitchFamily="34" charset="0"/>
                <a:ea typeface="Arial Unicode MS" pitchFamily="34" charset="-128"/>
                <a:cs typeface="Arial Unicode MS" pitchFamily="34" charset="-128"/>
              </a:rPr>
              <a:t>Le Meilleur de … la CROI 2015</a:t>
            </a:r>
          </a:p>
          <a:p>
            <a:pPr defTabSz="1000125" eaLnBrk="1" hangingPunct="1">
              <a:defRPr/>
            </a:pPr>
            <a:r>
              <a:rPr lang="fr-FR" sz="900" dirty="0">
                <a:latin typeface="Trebuchet MS" pitchFamily="34" charset="0"/>
                <a:ea typeface="Arial Unicode MS" pitchFamily="34" charset="-128"/>
                <a:cs typeface="Arial Unicode MS" pitchFamily="34" charset="-128"/>
              </a:rPr>
              <a:t>C. Charpentier, B. Hoen, G. Peytavin, F. Raffi et J. Reynes</a:t>
            </a:r>
            <a:r>
              <a:rPr lang="fr-FR" sz="1400" dirty="0">
                <a:latin typeface="Trebuchet MS" pitchFamily="34" charset="0"/>
                <a:ea typeface="Arial Unicode MS" pitchFamily="34" charset="-128"/>
                <a:cs typeface="Arial Unicode MS" pitchFamily="34" charset="-128"/>
              </a:rPr>
              <a:t> </a:t>
            </a:r>
          </a:p>
        </p:txBody>
      </p:sp>
      <p:sp>
        <p:nvSpPr>
          <p:cNvPr id="4" name="Rectangle 7"/>
          <p:cNvSpPr txBox="1">
            <a:spLocks noGrp="1" noChangeArrowheads="1"/>
          </p:cNvSpPr>
          <p:nvPr/>
        </p:nvSpPr>
        <p:spPr bwMode="auto">
          <a:xfrm>
            <a:off x="4025900" y="9698038"/>
            <a:ext cx="3073400" cy="514350"/>
          </a:xfrm>
          <a:prstGeom prst="rect">
            <a:avLst/>
          </a:prstGeom>
          <a:noFill/>
          <a:ln w="9525">
            <a:noFill/>
            <a:miter lim="800000"/>
            <a:headEnd/>
            <a:tailEnd/>
          </a:ln>
        </p:spPr>
        <p:txBody>
          <a:bodyPr lIns="92061" tIns="46030" rIns="92061" bIns="46030" anchor="b"/>
          <a:lstStyle/>
          <a:p>
            <a:pPr algn="r" defTabSz="922338" eaLnBrk="1" hangingPunct="1">
              <a:defRPr/>
            </a:pPr>
            <a:fld id="{E0F19C2F-ADAE-471C-9B4F-00208E87DEB4}" type="slidenum">
              <a:rPr lang="fr-FR" sz="1200">
                <a:ea typeface="Arial Unicode MS" pitchFamily="34" charset="-128"/>
                <a:cs typeface="Arial Unicode MS" pitchFamily="34" charset="-128"/>
              </a:rPr>
              <a:pPr algn="r" defTabSz="922338" eaLnBrk="1" hangingPunct="1">
                <a:defRPr/>
              </a:pPr>
              <a:t>‹N°›</a:t>
            </a:fld>
            <a:endParaRPr lang="fr-FR" sz="1200" dirty="0">
              <a:ea typeface="Arial Unicode MS" pitchFamily="34" charset="-128"/>
              <a:cs typeface="Arial Unicode MS" pitchFamily="34" charset="-128"/>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5500" tIns="47750" rIns="95500" bIns="47750" numCol="1" anchor="t" anchorCtr="0" compatLnSpc="1">
            <a:prstTxWarp prst="textNoShape">
              <a:avLst/>
            </a:prstTxWarp>
          </a:bodyPr>
          <a:lstStyle/>
          <a:p>
            <a:pPr lvl="0"/>
            <a:r>
              <a:rPr lang="fr-FR" noProof="0" dirty="0" smtClean="0"/>
              <a:t>Cliquez pour modifier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a:p>
            <a:pPr lvl="4"/>
            <a:r>
              <a:rPr lang="fr-FR" noProof="0" dirty="0" smtClean="0"/>
              <a:t>Cinquième niveau</a:t>
            </a:r>
          </a:p>
        </p:txBody>
      </p:sp>
      <p:sp>
        <p:nvSpPr>
          <p:cNvPr id="5127" name="Rectangle 7"/>
          <p:cNvSpPr txBox="1">
            <a:spLocks noGrp="1" noChangeArrowheads="1"/>
          </p:cNvSpPr>
          <p:nvPr/>
        </p:nvSpPr>
        <p:spPr bwMode="auto">
          <a:xfrm>
            <a:off x="4025900" y="9698038"/>
            <a:ext cx="3073400" cy="514350"/>
          </a:xfrm>
          <a:prstGeom prst="rect">
            <a:avLst/>
          </a:prstGeom>
          <a:noFill/>
          <a:ln w="9525">
            <a:noFill/>
            <a:miter lim="800000"/>
            <a:headEnd/>
            <a:tailEnd/>
          </a:ln>
        </p:spPr>
        <p:txBody>
          <a:bodyPr lIns="92061" tIns="46030" rIns="92061" bIns="46030" anchor="b"/>
          <a:lstStyle/>
          <a:p>
            <a:pPr algn="r" defTabSz="922338" eaLnBrk="1" hangingPunct="1">
              <a:defRPr/>
            </a:pPr>
            <a:fld id="{3970BF52-6204-409C-8C0F-5B3E87936CD7}" type="slidenum">
              <a:rPr lang="fr-FR" sz="1200">
                <a:ea typeface="Arial Unicode MS" pitchFamily="34" charset="-128"/>
                <a:cs typeface="Arial Unicode MS" pitchFamily="34" charset="-128"/>
              </a:rPr>
              <a:pPr algn="r" defTabSz="922338" eaLnBrk="1" hangingPunct="1">
                <a:defRPr/>
              </a:pPr>
              <a:t>‹N°›</a:t>
            </a:fld>
            <a:endParaRPr lang="fr-FR" sz="1200" dirty="0">
              <a:ea typeface="Arial Unicode MS" pitchFamily="34" charset="-128"/>
              <a:cs typeface="Arial Unicode MS" pitchFamily="34" charset="-128"/>
            </a:endParaRPr>
          </a:p>
        </p:txBody>
      </p:sp>
      <p:sp>
        <p:nvSpPr>
          <p:cNvPr id="6" name="Rectangle 8"/>
          <p:cNvSpPr txBox="1">
            <a:spLocks noGrp="1" noChangeArrowheads="1"/>
          </p:cNvSpPr>
          <p:nvPr/>
        </p:nvSpPr>
        <p:spPr bwMode="auto">
          <a:xfrm>
            <a:off x="0" y="0"/>
            <a:ext cx="3321050" cy="512763"/>
          </a:xfrm>
          <a:prstGeom prst="rect">
            <a:avLst/>
          </a:prstGeom>
          <a:noFill/>
          <a:ln w="9525">
            <a:noFill/>
            <a:miter lim="800000"/>
            <a:headEnd/>
            <a:tailEnd/>
          </a:ln>
        </p:spPr>
        <p:txBody>
          <a:bodyPr lIns="99992" tIns="49996" rIns="99992" bIns="49996"/>
          <a:lstStyle/>
          <a:p>
            <a:pPr defTabSz="1000125" eaLnBrk="1" hangingPunct="1">
              <a:defRPr/>
            </a:pPr>
            <a:r>
              <a:rPr lang="fr-FR" sz="1400" dirty="0">
                <a:latin typeface="Trebuchet MS" pitchFamily="34" charset="0"/>
                <a:ea typeface="Arial Unicode MS" pitchFamily="34" charset="-128"/>
                <a:cs typeface="Arial Unicode MS" pitchFamily="34" charset="-128"/>
              </a:rPr>
              <a:t>Le Meilleur de … la CROI 2015</a:t>
            </a:r>
          </a:p>
          <a:p>
            <a:pPr defTabSz="1000125" eaLnBrk="1" hangingPunct="1">
              <a:defRPr/>
            </a:pPr>
            <a:r>
              <a:rPr lang="fr-FR" sz="900" dirty="0">
                <a:latin typeface="Trebuchet MS" pitchFamily="34" charset="0"/>
                <a:ea typeface="Arial Unicode MS" pitchFamily="34" charset="-128"/>
                <a:cs typeface="Arial Unicode MS" pitchFamily="34" charset="-128"/>
              </a:rPr>
              <a:t>C. Charpentier, B. Hoen, G. Peytavin, F. Raffi et J. Reynes</a:t>
            </a:r>
            <a:r>
              <a:rPr lang="fr-FR" sz="1400" dirty="0">
                <a:latin typeface="Trebuchet MS" pitchFamily="34" charset="0"/>
                <a:ea typeface="Arial Unicode MS" pitchFamily="34" charset="-128"/>
                <a:cs typeface="Arial Unicode MS" pitchFamily="34" charset="-128"/>
              </a:rPr>
              <a:t> </a:t>
            </a:r>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Espace réservé de l'image des diapositives 1"/>
          <p:cNvSpPr>
            <a:spLocks noGrp="1" noRot="1" noChangeAspect="1"/>
          </p:cNvSpPr>
          <p:nvPr>
            <p:ph type="sldImg"/>
          </p:nvPr>
        </p:nvSpPr>
        <p:spPr>
          <a:ln/>
        </p:spPr>
      </p:sp>
      <p:sp>
        <p:nvSpPr>
          <p:cNvPr id="320514" name="Espace réservé des commentaires 2"/>
          <p:cNvSpPr>
            <a:spLocks noGrp="1"/>
          </p:cNvSpPr>
          <p:nvPr>
            <p:ph type="body" idx="1"/>
          </p:nvPr>
        </p:nvSpPr>
        <p:spPr>
          <a:noFill/>
          <a:ln/>
        </p:spPr>
        <p:txBody>
          <a:bodyPr/>
          <a:lstStyle/>
          <a:p>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7" name="Rectangle 2"/>
          <p:cNvSpPr>
            <a:spLocks noGrp="1" noRot="1" noChangeAspect="1" noChangeArrowheads="1" noTextEdit="1"/>
          </p:cNvSpPr>
          <p:nvPr>
            <p:ph type="sldImg"/>
          </p:nvPr>
        </p:nvSpPr>
        <p:spPr>
          <a:ln/>
        </p:spPr>
      </p:sp>
      <p:sp>
        <p:nvSpPr>
          <p:cNvPr id="367618"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5" name="Rectangle 2"/>
          <p:cNvSpPr>
            <a:spLocks noGrp="1" noRot="1" noChangeAspect="1" noChangeArrowheads="1" noTextEdit="1"/>
          </p:cNvSpPr>
          <p:nvPr>
            <p:ph type="sldImg"/>
          </p:nvPr>
        </p:nvSpPr>
        <p:spPr>
          <a:ln/>
        </p:spPr>
      </p:sp>
      <p:sp>
        <p:nvSpPr>
          <p:cNvPr id="369666"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3" name="Espace réservé de l'image des diapositives 1"/>
          <p:cNvSpPr>
            <a:spLocks noGrp="1" noRot="1" noChangeAspect="1"/>
          </p:cNvSpPr>
          <p:nvPr>
            <p:ph type="sldImg"/>
          </p:nvPr>
        </p:nvSpPr>
        <p:spPr>
          <a:ln/>
        </p:spPr>
      </p:sp>
      <p:sp>
        <p:nvSpPr>
          <p:cNvPr id="371714" name="Espace réservé des commentaires 2"/>
          <p:cNvSpPr>
            <a:spLocks noGrp="1"/>
          </p:cNvSpPr>
          <p:nvPr>
            <p:ph type="body" idx="1"/>
          </p:nvPr>
        </p:nvSpPr>
        <p:spPr>
          <a:noFill/>
          <a:ln/>
        </p:spPr>
        <p:txBody>
          <a:bodyPr/>
          <a:lstStyle/>
          <a:p>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1" name="Rectangle 2"/>
          <p:cNvSpPr>
            <a:spLocks noGrp="1" noRot="1" noChangeAspect="1" noChangeArrowheads="1" noTextEdit="1"/>
          </p:cNvSpPr>
          <p:nvPr>
            <p:ph type="sldImg"/>
          </p:nvPr>
        </p:nvSpPr>
        <p:spPr>
          <a:ln/>
        </p:spPr>
      </p:sp>
      <p:sp>
        <p:nvSpPr>
          <p:cNvPr id="373762" name="Rectangle 3"/>
          <p:cNvSpPr>
            <a:spLocks noGrp="1" noChangeArrowheads="1"/>
          </p:cNvSpPr>
          <p:nvPr>
            <p:ph type="body" idx="1"/>
          </p:nvPr>
        </p:nvSpPr>
        <p:spPr>
          <a:noFill/>
          <a:ln/>
        </p:spPr>
        <p:txBody>
          <a:bodyPr/>
          <a:lstStyle/>
          <a:p>
            <a:r>
              <a:rPr lang="fr-FR" smtClean="0"/>
              <a:t>Cette étude présente de nombreuses limites : outre son caractère rétrospectif, il y a un biais de sélection des patients ayant eu une évaluation neurocognitive. Et, il n’y a pas d’analyse selon l’évolution des traitements antirétroviraux (score CPE). </a:t>
            </a:r>
          </a:p>
          <a:p>
            <a:r>
              <a:rPr lang="fr-FR" smtClean="0"/>
              <a:t>Comparativement aux traitements à base d’INNTI + INTI, les schémas sans INTI semblent protecteurs : ORa de TNC chez les patients avec plainte : 0,30 (0,12-0,79) ; p = 0,015.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3" name="Rectangle 2"/>
          <p:cNvSpPr>
            <a:spLocks noGrp="1" noRot="1" noChangeAspect="1" noChangeArrowheads="1" noTextEdit="1"/>
          </p:cNvSpPr>
          <p:nvPr>
            <p:ph type="sldImg"/>
          </p:nvPr>
        </p:nvSpPr>
        <p:spPr>
          <a:ln/>
        </p:spPr>
      </p:sp>
      <p:sp>
        <p:nvSpPr>
          <p:cNvPr id="381954" name="Rectangle 3"/>
          <p:cNvSpPr>
            <a:spLocks noGrp="1" noChangeArrowheads="1"/>
          </p:cNvSpPr>
          <p:nvPr>
            <p:ph type="body" idx="1"/>
          </p:nvPr>
        </p:nvSpPr>
        <p:spPr>
          <a:noFill/>
          <a:ln/>
        </p:spPr>
        <p:txBody>
          <a:bodyPr/>
          <a:lstStyle/>
          <a:p>
            <a:r>
              <a:rPr lang="fr-FR" smtClean="0"/>
              <a:t>L’article est publié : </a:t>
            </a:r>
            <a:r>
              <a:rPr lang="fr-FR" i="1" smtClean="0"/>
              <a:t>Lo J, Lancet HIV 2015;2:e52-63.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5" name="Rectangle 2"/>
          <p:cNvSpPr>
            <a:spLocks noGrp="1" noRot="1" noChangeAspect="1" noChangeArrowheads="1" noTextEdit="1"/>
          </p:cNvSpPr>
          <p:nvPr>
            <p:ph type="sldImg"/>
          </p:nvPr>
        </p:nvSpPr>
        <p:spPr>
          <a:ln/>
        </p:spPr>
      </p:sp>
      <p:sp>
        <p:nvSpPr>
          <p:cNvPr id="385026"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3" name="Rectangle 2"/>
          <p:cNvSpPr>
            <a:spLocks noGrp="1" noRot="1" noChangeAspect="1" noChangeArrowheads="1" noTextEdit="1"/>
          </p:cNvSpPr>
          <p:nvPr>
            <p:ph type="sldImg"/>
          </p:nvPr>
        </p:nvSpPr>
        <p:spPr>
          <a:ln/>
        </p:spPr>
      </p:sp>
      <p:sp>
        <p:nvSpPr>
          <p:cNvPr id="387074" name="Rectangle 3"/>
          <p:cNvSpPr>
            <a:spLocks noGrp="1" noChangeArrowheads="1"/>
          </p:cNvSpPr>
          <p:nvPr>
            <p:ph type="body" idx="1"/>
          </p:nvPr>
        </p:nvSpPr>
        <p:spPr>
          <a:noFill/>
          <a:ln/>
        </p:spPr>
        <p:txBody>
          <a:bodyPr/>
          <a:lstStyle/>
          <a:p>
            <a:r>
              <a:rPr lang="fr-FR" smtClean="0"/>
              <a:t>C'est le premier essai thérapeutique à démontrer, chez le sujet infecté par le VIH, que la prise de statines permet non seulement de limiter la progression des plaques coronariennes mais également de diminuer le volume des plaques, particulièrement celui des plaques non calcifiées.</a:t>
            </a:r>
          </a:p>
          <a:p>
            <a:r>
              <a:rPr lang="fr-FR" smtClean="0"/>
              <a:t>Il n'y a pas eu de problème de tolérance du traitement par statine.</a:t>
            </a:r>
          </a:p>
          <a:p>
            <a:r>
              <a:rPr lang="fr-FR" smtClean="0"/>
              <a:t>L'essai a été publié récemment : </a:t>
            </a:r>
            <a:r>
              <a:rPr lang="it-IT" i="1" smtClean="0"/>
              <a:t>Lancet HIV 2015;2:e52–63.</a:t>
            </a:r>
            <a:endParaRPr lang="fr-FR" i="1"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Espace réservé de l'image des diapositives 1"/>
          <p:cNvSpPr>
            <a:spLocks noGrp="1" noRot="1" noChangeAspect="1"/>
          </p:cNvSpPr>
          <p:nvPr>
            <p:ph type="sldImg"/>
          </p:nvPr>
        </p:nvSpPr>
        <p:spPr>
          <a:ln/>
        </p:spPr>
      </p:sp>
      <p:sp>
        <p:nvSpPr>
          <p:cNvPr id="418818" name="Espace réservé des commentaires 2"/>
          <p:cNvSpPr>
            <a:spLocks noGrp="1"/>
          </p:cNvSpPr>
          <p:nvPr>
            <p:ph type="body" idx="1"/>
          </p:nvPr>
        </p:nvSpPr>
        <p:spPr>
          <a:noFill/>
          <a:ln/>
        </p:spPr>
        <p:txBody>
          <a:bodyPr/>
          <a:lstStyle/>
          <a:p>
            <a:r>
              <a:rPr lang="fr-FR" smtClean="0"/>
              <a:t>Indépendamment du schéma ARV, les taux à J0 de P1NP et d’ostéopontine étaient associés à un baisse de la DMO </a:t>
            </a:r>
            <a:r>
              <a:rPr lang="fr-FR" u="sng" smtClean="0"/>
              <a:t>&gt;</a:t>
            </a:r>
            <a:r>
              <a:rPr lang="fr-FR" smtClean="0"/>
              <a:t> 5 % à S96.</a:t>
            </a:r>
          </a:p>
          <a:p>
            <a:r>
              <a:rPr lang="fr-FR" smtClean="0"/>
              <a:t>Une augmentation &gt; 5 % de la PTH et du rapport CTX-1/créatinine urinaire à S48 était associé à une diminution de DMO </a:t>
            </a:r>
            <a:r>
              <a:rPr lang="fr-FR" u="sng" smtClean="0"/>
              <a:t>&gt;</a:t>
            </a:r>
            <a:r>
              <a:rPr lang="fr-FR" smtClean="0"/>
              <a:t> 5 % à S96, indépendamment du groupe de traitement.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5" name="Rectangle 2"/>
          <p:cNvSpPr>
            <a:spLocks noGrp="1" noRot="1" noChangeAspect="1" noChangeArrowheads="1" noTextEdit="1"/>
          </p:cNvSpPr>
          <p:nvPr>
            <p:ph type="sldImg"/>
          </p:nvPr>
        </p:nvSpPr>
        <p:spPr>
          <a:ln/>
        </p:spPr>
      </p:sp>
      <p:sp>
        <p:nvSpPr>
          <p:cNvPr id="420866"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3" name="Espace réservé de l'image des diapositives 1"/>
          <p:cNvSpPr>
            <a:spLocks noGrp="1" noRot="1" noChangeAspect="1"/>
          </p:cNvSpPr>
          <p:nvPr>
            <p:ph type="sldImg"/>
          </p:nvPr>
        </p:nvSpPr>
        <p:spPr>
          <a:ln/>
        </p:spPr>
      </p:sp>
      <p:sp>
        <p:nvSpPr>
          <p:cNvPr id="422914" name="Espace réservé des commentaires 2"/>
          <p:cNvSpPr>
            <a:spLocks noGrp="1"/>
          </p:cNvSpPr>
          <p:nvPr>
            <p:ph type="body" idx="1"/>
          </p:nvPr>
        </p:nvSpPr>
        <p:spPr>
          <a:noFill/>
          <a:ln/>
        </p:spPr>
        <p:txBody>
          <a:bodyPr/>
          <a:lstStyle/>
          <a:p>
            <a:r>
              <a:rPr lang="fr-FR" smtClean="0"/>
              <a:t>Les données manquantes en 2 000 concernaient tous les patients pour les 2 variables ostéoporose secondaire et fracture du col.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Espace réservé de l'image des diapositives 1"/>
          <p:cNvSpPr>
            <a:spLocks noGrp="1" noRot="1" noChangeAspect="1"/>
          </p:cNvSpPr>
          <p:nvPr>
            <p:ph type="sldImg"/>
          </p:nvPr>
        </p:nvSpPr>
        <p:spPr>
          <a:ln/>
        </p:spPr>
      </p:sp>
      <p:sp>
        <p:nvSpPr>
          <p:cNvPr id="322562" name="Espace réservé des commentaires 2"/>
          <p:cNvSpPr>
            <a:spLocks noGrp="1"/>
          </p:cNvSpPr>
          <p:nvPr>
            <p:ph type="body" idx="1"/>
          </p:nvPr>
        </p:nvSpPr>
        <p:spPr>
          <a:noFill/>
          <a:ln/>
        </p:spPr>
        <p:txBody>
          <a:bodyPr/>
          <a:lstStyle/>
          <a:p>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09" name="Espace réservé de l'image des diapositives 1"/>
          <p:cNvSpPr>
            <a:spLocks noGrp="1" noRot="1" noChangeAspect="1"/>
          </p:cNvSpPr>
          <p:nvPr>
            <p:ph type="sldImg"/>
          </p:nvPr>
        </p:nvSpPr>
        <p:spPr>
          <a:ln/>
        </p:spPr>
      </p:sp>
      <p:sp>
        <p:nvSpPr>
          <p:cNvPr id="427010" name="Espace réservé des commentaires 2"/>
          <p:cNvSpPr>
            <a:spLocks noGrp="1"/>
          </p:cNvSpPr>
          <p:nvPr>
            <p:ph type="body" idx="1"/>
          </p:nvPr>
        </p:nvSpPr>
        <p:spPr>
          <a:noFill/>
          <a:ln/>
        </p:spPr>
        <p:txBody>
          <a:bodyPr/>
          <a:lstStyle/>
          <a:p>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7" name="Espace réservé de l'image des diapositives 1"/>
          <p:cNvSpPr>
            <a:spLocks noGrp="1" noRot="1" noChangeAspect="1"/>
          </p:cNvSpPr>
          <p:nvPr>
            <p:ph type="sldImg"/>
          </p:nvPr>
        </p:nvSpPr>
        <p:spPr>
          <a:ln/>
        </p:spPr>
      </p:sp>
      <p:sp>
        <p:nvSpPr>
          <p:cNvPr id="429058" name="Espace réservé des commentaires 2"/>
          <p:cNvSpPr>
            <a:spLocks noGrp="1"/>
          </p:cNvSpPr>
          <p:nvPr>
            <p:ph type="body" idx="1"/>
          </p:nvPr>
        </p:nvSpPr>
        <p:spPr>
          <a:noFill/>
          <a:ln/>
        </p:spPr>
        <p:txBody>
          <a:bodyPr/>
          <a:lstStyle/>
          <a:p>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3" name="Espace réservé de l'image des diapositives 1"/>
          <p:cNvSpPr>
            <a:spLocks noGrp="1" noRot="1" noChangeAspect="1"/>
          </p:cNvSpPr>
          <p:nvPr>
            <p:ph type="sldImg"/>
          </p:nvPr>
        </p:nvSpPr>
        <p:spPr>
          <a:ln/>
        </p:spPr>
      </p:sp>
      <p:sp>
        <p:nvSpPr>
          <p:cNvPr id="433154" name="Espace réservé des commentaires 2"/>
          <p:cNvSpPr>
            <a:spLocks noGrp="1"/>
          </p:cNvSpPr>
          <p:nvPr>
            <p:ph type="body" idx="1"/>
          </p:nvPr>
        </p:nvSpPr>
        <p:spPr>
          <a:noFill/>
          <a:ln/>
        </p:spPr>
        <p:txBody>
          <a:bodyPr/>
          <a:lstStyle/>
          <a:p>
            <a:r>
              <a:rPr lang="fr-FR" smtClean="0"/>
              <a:t>Pour vérifier l’absence d’impact du vieillissement sur l’effet cumulatif, il aurait été intéressant d’avoir une évaluation de l’évolution de l’incidence pour un ARV sans majoration de risque.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1" name="Espace réservé de l'image des diapositives 1"/>
          <p:cNvSpPr>
            <a:spLocks noGrp="1" noRot="1" noChangeAspect="1"/>
          </p:cNvSpPr>
          <p:nvPr>
            <p:ph type="sldImg"/>
          </p:nvPr>
        </p:nvSpPr>
        <p:spPr>
          <a:ln/>
        </p:spPr>
      </p:sp>
      <p:sp>
        <p:nvSpPr>
          <p:cNvPr id="435202" name="Espace réservé des commentaires 2"/>
          <p:cNvSpPr>
            <a:spLocks noGrp="1"/>
          </p:cNvSpPr>
          <p:nvPr>
            <p:ph type="body" idx="1"/>
          </p:nvPr>
        </p:nvSpPr>
        <p:spPr>
          <a:noFill/>
          <a:ln/>
        </p:spPr>
        <p:txBody>
          <a:bodyPr/>
          <a:lstStyle/>
          <a:p>
            <a:r>
              <a:rPr lang="fr-FR" smtClean="0"/>
              <a:t>Dans les modèles ajustés, l’âge est considéré comme un variable fixe et non dépendante du temps ce qui pour une évaluation sur 5 ans de la fonction rénale constitue un biais possible.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Espace réservé de l'image des diapositives 1"/>
          <p:cNvSpPr>
            <a:spLocks noGrp="1" noRot="1" noChangeAspect="1" noTextEdit="1"/>
          </p:cNvSpPr>
          <p:nvPr>
            <p:ph type="sldImg"/>
          </p:nvPr>
        </p:nvSpPr>
        <p:spPr>
          <a:xfrm>
            <a:off x="992188" y="768350"/>
            <a:ext cx="5114925" cy="3836988"/>
          </a:xfrm>
          <a:ln/>
        </p:spPr>
      </p:sp>
      <p:sp>
        <p:nvSpPr>
          <p:cNvPr id="519171" name="Espace réservé des commentaires 2"/>
          <p:cNvSpPr>
            <a:spLocks noGrp="1"/>
          </p:cNvSpPr>
          <p:nvPr>
            <p:ph type="body" idx="1"/>
          </p:nvPr>
        </p:nvSpPr>
        <p:spPr>
          <a:xfrm>
            <a:off x="1182688" y="4860925"/>
            <a:ext cx="4733925" cy="4605338"/>
          </a:xfrm>
          <a:noFill/>
          <a:ln/>
        </p:spPr>
        <p:txBody>
          <a:bodyPr lIns="0" tIns="0" rIns="0" bIns="0"/>
          <a:lstStyle/>
          <a:p>
            <a:pPr marL="3175" defTabSz="457200"/>
            <a:endParaRPr lang="fr-FR" smtClean="0"/>
          </a:p>
        </p:txBody>
      </p:sp>
      <p:sp>
        <p:nvSpPr>
          <p:cNvPr id="4" name="Espace réservé du numéro de diapositive 3"/>
          <p:cNvSpPr txBox="1">
            <a:spLocks noGrp="1"/>
          </p:cNvSpPr>
          <p:nvPr/>
        </p:nvSpPr>
        <p:spPr bwMode="auto">
          <a:xfrm>
            <a:off x="4021138" y="9721850"/>
            <a:ext cx="3076575" cy="511175"/>
          </a:xfrm>
          <a:prstGeom prst="rect">
            <a:avLst/>
          </a:prstGeom>
          <a:noFill/>
          <a:ln w="9525">
            <a:noFill/>
            <a:miter lim="800000"/>
            <a:headEnd/>
            <a:tailEnd/>
          </a:ln>
        </p:spPr>
        <p:txBody>
          <a:bodyPr lIns="99048" tIns="49524" rIns="99048" bIns="49524" anchor="b"/>
          <a:lstStyle/>
          <a:p>
            <a:pPr algn="r" defTabSz="495300" eaLnBrk="1" hangingPunct="1"/>
            <a:fld id="{6923EC1D-70F2-4A20-890E-3B4A877E0E7B}" type="slidenum">
              <a:rPr lang="fr-FR" sz="1300">
                <a:latin typeface="Calibri" pitchFamily="34" charset="0"/>
                <a:ea typeface="ＭＳ Ｐゴシック"/>
                <a:cs typeface="ＭＳ Ｐゴシック"/>
              </a:rPr>
              <a:pPr algn="r" defTabSz="495300" eaLnBrk="1" hangingPunct="1"/>
              <a:t>25</a:t>
            </a:fld>
            <a:endParaRPr lang="fr-FR" sz="1300">
              <a:latin typeface="Calibri" pitchFamily="34" charset="0"/>
              <a:ea typeface="ＭＳ Ｐゴシック"/>
              <a:cs typeface="ＭＳ Ｐゴシック"/>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Espace réservé de l'image des diapositives 1"/>
          <p:cNvSpPr>
            <a:spLocks noGrp="1" noRot="1" noChangeAspect="1" noTextEdit="1"/>
          </p:cNvSpPr>
          <p:nvPr>
            <p:ph type="sldImg"/>
          </p:nvPr>
        </p:nvSpPr>
        <p:spPr>
          <a:xfrm>
            <a:off x="992188" y="768350"/>
            <a:ext cx="5114925" cy="3836988"/>
          </a:xfrm>
          <a:ln/>
        </p:spPr>
      </p:sp>
      <p:sp>
        <p:nvSpPr>
          <p:cNvPr id="524291" name="Espace réservé des commentaires 2"/>
          <p:cNvSpPr>
            <a:spLocks noGrp="1"/>
          </p:cNvSpPr>
          <p:nvPr>
            <p:ph type="body" idx="1"/>
          </p:nvPr>
        </p:nvSpPr>
        <p:spPr>
          <a:xfrm>
            <a:off x="1182688" y="4860925"/>
            <a:ext cx="4733925" cy="4605338"/>
          </a:xfrm>
          <a:noFill/>
          <a:ln/>
        </p:spPr>
        <p:txBody>
          <a:bodyPr lIns="0" tIns="0" rIns="0" bIns="0"/>
          <a:lstStyle/>
          <a:p>
            <a:pPr marL="3175" defTabSz="457200"/>
            <a:endParaRPr lang="fr-FR" smtClean="0"/>
          </a:p>
        </p:txBody>
      </p:sp>
      <p:sp>
        <p:nvSpPr>
          <p:cNvPr id="4" name="Espace réservé du numéro de diapositive 3"/>
          <p:cNvSpPr txBox="1">
            <a:spLocks noGrp="1"/>
          </p:cNvSpPr>
          <p:nvPr/>
        </p:nvSpPr>
        <p:spPr bwMode="auto">
          <a:xfrm>
            <a:off x="4021138" y="9721850"/>
            <a:ext cx="3076575" cy="511175"/>
          </a:xfrm>
          <a:prstGeom prst="rect">
            <a:avLst/>
          </a:prstGeom>
          <a:noFill/>
          <a:ln w="9525">
            <a:noFill/>
            <a:miter lim="800000"/>
            <a:headEnd/>
            <a:tailEnd/>
          </a:ln>
        </p:spPr>
        <p:txBody>
          <a:bodyPr lIns="99048" tIns="49524" rIns="99048" bIns="49524" anchor="b"/>
          <a:lstStyle/>
          <a:p>
            <a:pPr algn="r" defTabSz="495300" eaLnBrk="1" hangingPunct="1"/>
            <a:fld id="{F4413E9C-3101-4AA0-9545-54F4235FB38B}" type="slidenum">
              <a:rPr lang="fr-FR" sz="1300">
                <a:latin typeface="Calibri" pitchFamily="34" charset="0"/>
                <a:ea typeface="ＭＳ Ｐゴシック"/>
                <a:cs typeface="ＭＳ Ｐゴシック"/>
              </a:rPr>
              <a:pPr algn="r" defTabSz="495300" eaLnBrk="1" hangingPunct="1"/>
              <a:t>26</a:t>
            </a:fld>
            <a:endParaRPr lang="fr-FR" sz="1300">
              <a:latin typeface="Calibri" pitchFamily="34" charset="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Espace réservé de l'image des diapositives 1"/>
          <p:cNvSpPr>
            <a:spLocks noGrp="1" noRot="1" noChangeAspect="1"/>
          </p:cNvSpPr>
          <p:nvPr>
            <p:ph type="sldImg"/>
          </p:nvPr>
        </p:nvSpPr>
        <p:spPr>
          <a:ln/>
        </p:spPr>
      </p:sp>
      <p:sp>
        <p:nvSpPr>
          <p:cNvPr id="324610" name="Espace réservé des commentaires 2"/>
          <p:cNvSpPr>
            <a:spLocks noGrp="1"/>
          </p:cNvSpPr>
          <p:nvPr>
            <p:ph type="body" idx="1"/>
          </p:nvPr>
        </p:nvSpPr>
        <p:spPr>
          <a:noFill/>
          <a:ln/>
        </p:spPr>
        <p:txBody>
          <a:bodyPr/>
          <a:lstStyle/>
          <a:p>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7" name="Espace réservé de l'image des diapositives 1"/>
          <p:cNvSpPr>
            <a:spLocks noGrp="1" noRot="1" noChangeAspect="1"/>
          </p:cNvSpPr>
          <p:nvPr>
            <p:ph type="sldImg"/>
          </p:nvPr>
        </p:nvSpPr>
        <p:spPr>
          <a:ln/>
        </p:spPr>
      </p:sp>
      <p:sp>
        <p:nvSpPr>
          <p:cNvPr id="326658" name="Espace réservé des commentaires 2"/>
          <p:cNvSpPr>
            <a:spLocks noGrp="1"/>
          </p:cNvSpPr>
          <p:nvPr>
            <p:ph type="body" idx="1"/>
          </p:nvPr>
        </p:nvSpPr>
        <p:spPr>
          <a:noFill/>
          <a:ln/>
        </p:spPr>
        <p:txBody>
          <a:bodyPr/>
          <a:lstStyle/>
          <a:p>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2"/>
          <p:cNvSpPr>
            <a:spLocks noGrp="1" noRot="1" noChangeAspect="1" noChangeArrowheads="1" noTextEdit="1"/>
          </p:cNvSpPr>
          <p:nvPr>
            <p:ph type="sldImg"/>
          </p:nvPr>
        </p:nvSpPr>
        <p:spPr>
          <a:ln/>
        </p:spPr>
      </p:sp>
      <p:sp>
        <p:nvSpPr>
          <p:cNvPr id="349186" name="Rectangle 3"/>
          <p:cNvSpPr>
            <a:spLocks noGrp="1" noChangeArrowheads="1"/>
          </p:cNvSpPr>
          <p:nvPr>
            <p:ph type="body" idx="1"/>
          </p:nvPr>
        </p:nvSpPr>
        <p:spPr>
          <a:noFill/>
          <a:ln/>
        </p:spPr>
        <p:txBody>
          <a:bodyPr/>
          <a:lstStyle/>
          <a:p>
            <a:r>
              <a:rPr lang="fr-FR" smtClean="0"/>
              <a:t>La sertraline : antidépresseur de la famille des inhibiteurs sélectifs de la recapture de la sérotonine.</a:t>
            </a:r>
          </a:p>
          <a:p>
            <a:r>
              <a:rPr lang="fr-FR" smtClean="0"/>
              <a:t>La sertraline a démontré une activité anti cryptococcique in vitro et sur modèle animal. </a:t>
            </a:r>
          </a:p>
          <a:p>
            <a:r>
              <a:rPr lang="fr-FR" smtClean="0"/>
              <a:t>Elle est évaluée ici comme traitement adjuvant en complément d'un traitement conventionnel par amphotéricine B.</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2"/>
          <p:cNvSpPr>
            <a:spLocks noGrp="1" noRot="1" noChangeAspect="1" noChangeArrowheads="1" noTextEdit="1"/>
          </p:cNvSpPr>
          <p:nvPr>
            <p:ph type="sldImg"/>
          </p:nvPr>
        </p:nvSpPr>
        <p:spPr>
          <a:ln/>
        </p:spPr>
      </p:sp>
      <p:sp>
        <p:nvSpPr>
          <p:cNvPr id="351234"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7" name="Rectangle 2"/>
          <p:cNvSpPr>
            <a:spLocks noGrp="1" noRot="1" noChangeAspect="1" noChangeArrowheads="1" noTextEdit="1"/>
          </p:cNvSpPr>
          <p:nvPr>
            <p:ph type="sldImg"/>
          </p:nvPr>
        </p:nvSpPr>
        <p:spPr>
          <a:ln/>
        </p:spPr>
      </p:sp>
      <p:sp>
        <p:nvSpPr>
          <p:cNvPr id="357378" name="Rectangle 3"/>
          <p:cNvSpPr>
            <a:spLocks noGrp="1" noChangeArrowheads="1"/>
          </p:cNvSpPr>
          <p:nvPr>
            <p:ph type="body" idx="1"/>
          </p:nvPr>
        </p:nvSpPr>
        <p:spPr>
          <a:noFill/>
          <a:ln/>
        </p:spPr>
        <p:txBody>
          <a:bodyPr/>
          <a:lstStyle/>
          <a:p>
            <a:r>
              <a:rPr lang="fr-FR" smtClean="0"/>
              <a:t>Les analyses multivariées considérant CD4 et CD4/CD8 comme variables dépendantes et sérologie CMV, durée infection VIH, nadir CD4 et schéma ARV comme variables explicatives, confirment la corrélation négative entre le statut CMV+ et le rapport CD4/CD8 1 an, 2 ans et 3 ans après l’initiation du traitement ARV.</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1" name="Espace réservé de l'image des diapositives 1"/>
          <p:cNvSpPr>
            <a:spLocks noGrp="1" noRot="1" noChangeAspect="1"/>
          </p:cNvSpPr>
          <p:nvPr>
            <p:ph type="sldImg"/>
          </p:nvPr>
        </p:nvSpPr>
        <p:spPr>
          <a:ln/>
        </p:spPr>
      </p:sp>
      <p:sp>
        <p:nvSpPr>
          <p:cNvPr id="363522" name="Espace réservé des commentaires 2"/>
          <p:cNvSpPr>
            <a:spLocks noGrp="1"/>
          </p:cNvSpPr>
          <p:nvPr>
            <p:ph type="body" idx="1"/>
          </p:nvPr>
        </p:nvSpPr>
        <p:spPr>
          <a:noFill/>
          <a:ln/>
        </p:spPr>
        <p:txBody>
          <a:bodyPr/>
          <a:lstStyle/>
          <a:p>
            <a:r>
              <a:rPr lang="fr-FR" smtClean="0"/>
              <a:t>Une des limitations est l’absence de prise en compte de l’alcool et de l’IMC. Discordance pour le VHC entre l’abstract et le poster.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noFill/>
          <a:ln/>
        </p:spPr>
        <p:txBody>
          <a:bodyPr/>
          <a:lstStyle/>
          <a:p>
            <a:r>
              <a:rPr lang="fr-FR" smtClean="0"/>
              <a:t>L’algorithme proposé (suivi scanographique et procédures diagnostiques) était celui du « International Lung Cancer Action Program » (IELCAP).</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38950" y="115888"/>
            <a:ext cx="2125663" cy="63373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115888"/>
            <a:ext cx="6229350" cy="63373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341438"/>
            <a:ext cx="4176713"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86313" y="1341438"/>
            <a:ext cx="4178300"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oleObject" Target="../embeddings/oleObject2.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03350" y="115888"/>
            <a:ext cx="7523163" cy="936625"/>
          </a:xfrm>
          <a:prstGeom prst="rect">
            <a:avLst/>
          </a:prstGeom>
          <a:noFill/>
          <a:ln w="9525">
            <a:noFill/>
            <a:miter lim="800000"/>
            <a:headEnd/>
            <a:tailEnd/>
          </a:ln>
          <a:effectLst>
            <a:outerShdw dist="35921"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522243" name="Rectangle 3"/>
          <p:cNvSpPr>
            <a:spLocks noGrp="1" noChangeArrowheads="1"/>
          </p:cNvSpPr>
          <p:nvPr>
            <p:ph type="body" idx="1"/>
          </p:nvPr>
        </p:nvSpPr>
        <p:spPr bwMode="auto">
          <a:xfrm>
            <a:off x="457200" y="1341438"/>
            <a:ext cx="8507413" cy="5111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grpSp>
        <p:nvGrpSpPr>
          <p:cNvPr id="522244" name="Group 19"/>
          <p:cNvGrpSpPr>
            <a:grpSpLocks/>
          </p:cNvGrpSpPr>
          <p:nvPr/>
        </p:nvGrpSpPr>
        <p:grpSpPr bwMode="auto">
          <a:xfrm>
            <a:off x="0" y="44450"/>
            <a:ext cx="1403350" cy="919163"/>
            <a:chOff x="0" y="28"/>
            <a:chExt cx="884" cy="579"/>
          </a:xfrm>
        </p:grpSpPr>
        <p:graphicFrame>
          <p:nvGraphicFramePr>
            <p:cNvPr id="522245" name="Object 5"/>
            <p:cNvGraphicFramePr>
              <a:graphicFrameLocks noChangeAspect="1"/>
            </p:cNvGraphicFramePr>
            <p:nvPr/>
          </p:nvGraphicFramePr>
          <p:xfrm>
            <a:off x="54" y="28"/>
            <a:ext cx="567" cy="426"/>
          </p:xfrm>
          <a:graphic>
            <a:graphicData uri="http://schemas.openxmlformats.org/presentationml/2006/ole">
              <p:oleObj spid="_x0000_s522245" name="Document Flash" r:id="rId15" imgW="2889360" imgH="2171520" progId="">
                <p:embed/>
              </p:oleObj>
            </a:graphicData>
          </a:graphic>
        </p:graphicFrame>
        <p:sp>
          <p:nvSpPr>
            <p:cNvPr id="2" name="Text Box 21"/>
            <p:cNvSpPr txBox="1">
              <a:spLocks noChangeArrowheads="1"/>
            </p:cNvSpPr>
            <p:nvPr userDrawn="1"/>
          </p:nvSpPr>
          <p:spPr bwMode="auto">
            <a:xfrm>
              <a:off x="226" y="61"/>
              <a:ext cx="237" cy="231"/>
            </a:xfrm>
            <a:prstGeom prst="rect">
              <a:avLst/>
            </a:prstGeom>
            <a:noFill/>
            <a:ln w="9525">
              <a:noFill/>
              <a:miter lim="800000"/>
              <a:headEnd/>
              <a:tailEnd/>
            </a:ln>
            <a:effectLst/>
          </p:spPr>
          <p:txBody>
            <a:bodyPr wrap="none">
              <a:spAutoFit/>
            </a:bodyPr>
            <a:lstStyle/>
            <a:p>
              <a:pPr eaLnBrk="1" hangingPunct="1">
                <a:defRPr/>
              </a:pPr>
              <a:r>
                <a:rPr lang="fr-FR">
                  <a:solidFill>
                    <a:schemeClr val="accent1"/>
                  </a:solidFill>
                  <a:latin typeface="Trebuchet MS" pitchFamily="16" charset="0"/>
                  <a:cs typeface="+mn-cs"/>
                </a:rPr>
                <a:t>le</a:t>
              </a:r>
            </a:p>
          </p:txBody>
        </p:sp>
        <p:sp>
          <p:nvSpPr>
            <p:cNvPr id="3" name="Text Box 22"/>
            <p:cNvSpPr txBox="1">
              <a:spLocks noChangeArrowheads="1"/>
            </p:cNvSpPr>
            <p:nvPr userDrawn="1"/>
          </p:nvSpPr>
          <p:spPr bwMode="auto">
            <a:xfrm>
              <a:off x="55" y="184"/>
              <a:ext cx="472" cy="173"/>
            </a:xfrm>
            <a:prstGeom prst="rect">
              <a:avLst/>
            </a:prstGeom>
            <a:noFill/>
            <a:ln w="9525">
              <a:noFill/>
              <a:miter lim="800000"/>
              <a:headEnd/>
              <a:tailEnd/>
            </a:ln>
            <a:effectLst/>
          </p:spPr>
          <p:txBody>
            <a:bodyPr wrap="none">
              <a:spAutoFit/>
            </a:bodyPr>
            <a:lstStyle/>
            <a:p>
              <a:pPr eaLnBrk="1" hangingPunct="1">
                <a:defRPr/>
              </a:pPr>
              <a:r>
                <a:rPr lang="fr-FR" sz="1200">
                  <a:solidFill>
                    <a:schemeClr val="bg1"/>
                  </a:solidFill>
                  <a:latin typeface="Trebuchet MS" pitchFamily="16" charset="0"/>
                  <a:cs typeface="+mn-cs"/>
                </a:rPr>
                <a:t>meilleur</a:t>
              </a:r>
            </a:p>
          </p:txBody>
        </p:sp>
        <p:sp>
          <p:nvSpPr>
            <p:cNvPr id="4" name="Rectangle 23"/>
            <p:cNvSpPr>
              <a:spLocks noChangeArrowheads="1"/>
            </p:cNvSpPr>
            <p:nvPr userDrawn="1"/>
          </p:nvSpPr>
          <p:spPr bwMode="auto">
            <a:xfrm>
              <a:off x="0" y="433"/>
              <a:ext cx="884" cy="174"/>
            </a:xfrm>
            <a:prstGeom prst="rect">
              <a:avLst/>
            </a:prstGeom>
            <a:noFill/>
            <a:ln w="9525">
              <a:noFill/>
              <a:miter lim="800000"/>
              <a:headEnd/>
              <a:tailEnd/>
            </a:ln>
            <a:effectLst/>
          </p:spPr>
          <p:txBody>
            <a:bodyPr>
              <a:spAutoFit/>
            </a:bodyPr>
            <a:lstStyle/>
            <a:p>
              <a:pPr algn="ctr" eaLnBrk="1" hangingPunct="1">
                <a:defRPr/>
              </a:pPr>
              <a:r>
                <a:rPr lang="fr-FR" sz="1200" dirty="0">
                  <a:solidFill>
                    <a:schemeClr val="accent1"/>
                  </a:solidFill>
                  <a:latin typeface="Trebuchet MS" pitchFamily="34" charset="0"/>
                  <a:cs typeface="+mn-cs"/>
                </a:rPr>
                <a:t>…de la CROI 2015</a:t>
              </a:r>
            </a:p>
          </p:txBody>
        </p:sp>
      </p:grpSp>
      <p:grpSp>
        <p:nvGrpSpPr>
          <p:cNvPr id="522249" name="Group 19"/>
          <p:cNvGrpSpPr>
            <a:grpSpLocks/>
          </p:cNvGrpSpPr>
          <p:nvPr userDrawn="1"/>
        </p:nvGrpSpPr>
        <p:grpSpPr bwMode="auto">
          <a:xfrm>
            <a:off x="0" y="44450"/>
            <a:ext cx="1403350" cy="919163"/>
            <a:chOff x="0" y="28"/>
            <a:chExt cx="884" cy="579"/>
          </a:xfrm>
        </p:grpSpPr>
        <p:graphicFrame>
          <p:nvGraphicFramePr>
            <p:cNvPr id="522250" name="Object 10"/>
            <p:cNvGraphicFramePr>
              <a:graphicFrameLocks noChangeAspect="1"/>
            </p:cNvGraphicFramePr>
            <p:nvPr/>
          </p:nvGraphicFramePr>
          <p:xfrm>
            <a:off x="54" y="28"/>
            <a:ext cx="567" cy="426"/>
          </p:xfrm>
          <a:graphic>
            <a:graphicData uri="http://schemas.openxmlformats.org/presentationml/2006/ole">
              <p:oleObj spid="_x0000_s522250" name="Document Flash" r:id="rId16" imgW="2889360" imgH="2171520" progId="">
                <p:embed/>
              </p:oleObj>
            </a:graphicData>
          </a:graphic>
        </p:graphicFrame>
        <p:sp>
          <p:nvSpPr>
            <p:cNvPr id="1045" name="Text Box 21"/>
            <p:cNvSpPr txBox="1">
              <a:spLocks noChangeArrowheads="1"/>
            </p:cNvSpPr>
            <p:nvPr userDrawn="1"/>
          </p:nvSpPr>
          <p:spPr bwMode="auto">
            <a:xfrm>
              <a:off x="226" y="61"/>
              <a:ext cx="237" cy="231"/>
            </a:xfrm>
            <a:prstGeom prst="rect">
              <a:avLst/>
            </a:prstGeom>
            <a:noFill/>
            <a:ln w="9525">
              <a:noFill/>
              <a:miter lim="800000"/>
              <a:headEnd/>
              <a:tailEnd/>
            </a:ln>
            <a:effectLst/>
          </p:spPr>
          <p:txBody>
            <a:bodyPr wrap="none">
              <a:spAutoFit/>
            </a:bodyPr>
            <a:lstStyle/>
            <a:p>
              <a:pPr eaLnBrk="1" hangingPunct="1">
                <a:defRPr/>
              </a:pPr>
              <a:r>
                <a:rPr lang="fr-FR">
                  <a:solidFill>
                    <a:schemeClr val="accent1"/>
                  </a:solidFill>
                  <a:latin typeface="Trebuchet MS" pitchFamily="16" charset="0"/>
                  <a:cs typeface="+mn-cs"/>
                </a:rPr>
                <a:t>le</a:t>
              </a:r>
            </a:p>
          </p:txBody>
        </p:sp>
        <p:sp>
          <p:nvSpPr>
            <p:cNvPr id="1046" name="Text Box 22"/>
            <p:cNvSpPr txBox="1">
              <a:spLocks noChangeArrowheads="1"/>
            </p:cNvSpPr>
            <p:nvPr userDrawn="1"/>
          </p:nvSpPr>
          <p:spPr bwMode="auto">
            <a:xfrm>
              <a:off x="55" y="184"/>
              <a:ext cx="472" cy="173"/>
            </a:xfrm>
            <a:prstGeom prst="rect">
              <a:avLst/>
            </a:prstGeom>
            <a:noFill/>
            <a:ln w="9525">
              <a:noFill/>
              <a:miter lim="800000"/>
              <a:headEnd/>
              <a:tailEnd/>
            </a:ln>
            <a:effectLst/>
          </p:spPr>
          <p:txBody>
            <a:bodyPr wrap="none">
              <a:spAutoFit/>
            </a:bodyPr>
            <a:lstStyle/>
            <a:p>
              <a:pPr eaLnBrk="1" hangingPunct="1">
                <a:defRPr/>
              </a:pPr>
              <a:r>
                <a:rPr lang="fr-FR" sz="1200">
                  <a:solidFill>
                    <a:schemeClr val="bg1"/>
                  </a:solidFill>
                  <a:latin typeface="Trebuchet MS" pitchFamily="16" charset="0"/>
                  <a:cs typeface="+mn-cs"/>
                </a:rPr>
                <a:t>meilleur</a:t>
              </a:r>
            </a:p>
          </p:txBody>
        </p:sp>
        <p:sp>
          <p:nvSpPr>
            <p:cNvPr id="1047" name="Rectangle 23"/>
            <p:cNvSpPr>
              <a:spLocks noChangeArrowheads="1"/>
            </p:cNvSpPr>
            <p:nvPr userDrawn="1"/>
          </p:nvSpPr>
          <p:spPr bwMode="auto">
            <a:xfrm>
              <a:off x="0" y="433"/>
              <a:ext cx="884" cy="174"/>
            </a:xfrm>
            <a:prstGeom prst="rect">
              <a:avLst/>
            </a:prstGeom>
            <a:noFill/>
            <a:ln w="9525">
              <a:noFill/>
              <a:miter lim="800000"/>
              <a:headEnd/>
              <a:tailEnd/>
            </a:ln>
            <a:effectLst/>
          </p:spPr>
          <p:txBody>
            <a:bodyPr>
              <a:spAutoFit/>
            </a:bodyPr>
            <a:lstStyle/>
            <a:p>
              <a:pPr algn="ctr" eaLnBrk="1" hangingPunct="1">
                <a:defRPr/>
              </a:pPr>
              <a:r>
                <a:rPr lang="fr-FR" sz="1200" dirty="0">
                  <a:solidFill>
                    <a:schemeClr val="accent1"/>
                  </a:solidFill>
                  <a:latin typeface="Trebuchet MS" pitchFamily="34" charset="0"/>
                  <a:cs typeface="+mn-cs"/>
                </a:rPr>
                <a:t>…de la CROI 2015</a:t>
              </a:r>
            </a:p>
          </p:txBody>
        </p:sp>
      </p:gr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timing>
    <p:tnLst>
      <p:par>
        <p:cTn id="1" dur="indefinite" restart="never" nodeType="tmRoot"/>
      </p:par>
    </p:tnLst>
  </p:timing>
  <p:txStyles>
    <p:titleStyle>
      <a:lvl1pPr algn="ctr" rtl="0" eaLnBrk="0" fontAlgn="base" hangingPunct="0">
        <a:lnSpc>
          <a:spcPct val="90000"/>
        </a:lnSpc>
        <a:spcBef>
          <a:spcPct val="0"/>
        </a:spcBef>
        <a:spcAft>
          <a:spcPct val="0"/>
        </a:spcAft>
        <a:defRPr sz="2800">
          <a:solidFill>
            <a:srgbClr val="FFFF66"/>
          </a:solidFill>
          <a:latin typeface="+mj-lt"/>
          <a:ea typeface="+mj-ea"/>
          <a:cs typeface="+mj-cs"/>
        </a:defRPr>
      </a:lvl1pPr>
      <a:lvl2pPr algn="ctr" rtl="0" eaLnBrk="0" fontAlgn="base" hangingPunct="0">
        <a:lnSpc>
          <a:spcPct val="90000"/>
        </a:lnSpc>
        <a:spcBef>
          <a:spcPct val="0"/>
        </a:spcBef>
        <a:spcAft>
          <a:spcPct val="0"/>
        </a:spcAft>
        <a:defRPr sz="2800">
          <a:solidFill>
            <a:srgbClr val="FFFF66"/>
          </a:solidFill>
          <a:latin typeface="Arial" charset="0"/>
          <a:cs typeface="Arial" charset="0"/>
        </a:defRPr>
      </a:lvl2pPr>
      <a:lvl3pPr algn="ctr" rtl="0" eaLnBrk="0" fontAlgn="base" hangingPunct="0">
        <a:lnSpc>
          <a:spcPct val="90000"/>
        </a:lnSpc>
        <a:spcBef>
          <a:spcPct val="0"/>
        </a:spcBef>
        <a:spcAft>
          <a:spcPct val="0"/>
        </a:spcAft>
        <a:defRPr sz="2800">
          <a:solidFill>
            <a:srgbClr val="FFFF66"/>
          </a:solidFill>
          <a:latin typeface="Arial" charset="0"/>
          <a:cs typeface="Arial" charset="0"/>
        </a:defRPr>
      </a:lvl3pPr>
      <a:lvl4pPr algn="ctr" rtl="0" eaLnBrk="0" fontAlgn="base" hangingPunct="0">
        <a:lnSpc>
          <a:spcPct val="90000"/>
        </a:lnSpc>
        <a:spcBef>
          <a:spcPct val="0"/>
        </a:spcBef>
        <a:spcAft>
          <a:spcPct val="0"/>
        </a:spcAft>
        <a:defRPr sz="2800">
          <a:solidFill>
            <a:srgbClr val="FFFF66"/>
          </a:solidFill>
          <a:latin typeface="Arial" charset="0"/>
          <a:cs typeface="Arial" charset="0"/>
        </a:defRPr>
      </a:lvl4pPr>
      <a:lvl5pPr algn="ctr" rtl="0" eaLnBrk="0" fontAlgn="base" hangingPunct="0">
        <a:lnSpc>
          <a:spcPct val="90000"/>
        </a:lnSpc>
        <a:spcBef>
          <a:spcPct val="0"/>
        </a:spcBef>
        <a:spcAft>
          <a:spcPct val="0"/>
        </a:spcAft>
        <a:defRPr sz="2800">
          <a:solidFill>
            <a:srgbClr val="FFFF66"/>
          </a:solidFill>
          <a:latin typeface="Arial" charset="0"/>
          <a:cs typeface="Arial" charset="0"/>
        </a:defRPr>
      </a:lvl5pPr>
      <a:lvl6pPr marL="457200" algn="ctr" rtl="0" eaLnBrk="0" fontAlgn="base" hangingPunct="0">
        <a:lnSpc>
          <a:spcPct val="90000"/>
        </a:lnSpc>
        <a:spcBef>
          <a:spcPct val="0"/>
        </a:spcBef>
        <a:spcAft>
          <a:spcPct val="0"/>
        </a:spcAft>
        <a:defRPr sz="2800">
          <a:solidFill>
            <a:srgbClr val="FFFF66"/>
          </a:solidFill>
          <a:latin typeface="Arial" charset="0"/>
          <a:cs typeface="Arial" charset="0"/>
        </a:defRPr>
      </a:lvl6pPr>
      <a:lvl7pPr marL="914400" algn="ctr" rtl="0" eaLnBrk="0" fontAlgn="base" hangingPunct="0">
        <a:lnSpc>
          <a:spcPct val="90000"/>
        </a:lnSpc>
        <a:spcBef>
          <a:spcPct val="0"/>
        </a:spcBef>
        <a:spcAft>
          <a:spcPct val="0"/>
        </a:spcAft>
        <a:defRPr sz="2800">
          <a:solidFill>
            <a:srgbClr val="FFFF66"/>
          </a:solidFill>
          <a:latin typeface="Arial" charset="0"/>
          <a:cs typeface="Arial" charset="0"/>
        </a:defRPr>
      </a:lvl7pPr>
      <a:lvl8pPr marL="1371600" algn="ctr" rtl="0" eaLnBrk="0" fontAlgn="base" hangingPunct="0">
        <a:lnSpc>
          <a:spcPct val="90000"/>
        </a:lnSpc>
        <a:spcBef>
          <a:spcPct val="0"/>
        </a:spcBef>
        <a:spcAft>
          <a:spcPct val="0"/>
        </a:spcAft>
        <a:defRPr sz="2800">
          <a:solidFill>
            <a:srgbClr val="FFFF66"/>
          </a:solidFill>
          <a:latin typeface="Arial" charset="0"/>
          <a:cs typeface="Arial" charset="0"/>
        </a:defRPr>
      </a:lvl8pPr>
      <a:lvl9pPr marL="1828800" algn="ctr" rtl="0" eaLnBrk="0" fontAlgn="base" hangingPunct="0">
        <a:lnSpc>
          <a:spcPct val="90000"/>
        </a:lnSpc>
        <a:spcBef>
          <a:spcPct val="0"/>
        </a:spcBef>
        <a:spcAft>
          <a:spcPct val="0"/>
        </a:spcAft>
        <a:defRPr sz="2800">
          <a:solidFill>
            <a:srgbClr val="FFFF66"/>
          </a:solidFill>
          <a:latin typeface="Arial" charset="0"/>
          <a:cs typeface="Arial" charset="0"/>
        </a:defRPr>
      </a:lvl9pPr>
    </p:titleStyle>
    <p:bodyStyle>
      <a:lvl1pPr marL="342900" indent="-342900" algn="l" rtl="0" eaLnBrk="0" fontAlgn="base" hangingPunct="0">
        <a:spcBef>
          <a:spcPct val="0"/>
        </a:spcBef>
        <a:spcAft>
          <a:spcPct val="0"/>
        </a:spcAft>
        <a:buClr>
          <a:srgbClr val="FFFF00"/>
        </a:buClr>
        <a:buChar char="•"/>
        <a:defRPr sz="2400">
          <a:solidFill>
            <a:schemeClr val="bg1"/>
          </a:solidFill>
          <a:latin typeface="+mn-lt"/>
          <a:ea typeface="+mn-ea"/>
          <a:cs typeface="+mn-cs"/>
        </a:defRPr>
      </a:lvl1pPr>
      <a:lvl2pPr marL="742950" indent="-285750" algn="l" rtl="0" eaLnBrk="0" fontAlgn="base" hangingPunct="0">
        <a:spcBef>
          <a:spcPct val="0"/>
        </a:spcBef>
        <a:spcAft>
          <a:spcPct val="0"/>
        </a:spcAft>
        <a:buClr>
          <a:srgbClr val="FFFF00"/>
        </a:buClr>
        <a:buChar char="–"/>
        <a:defRPr sz="2400">
          <a:solidFill>
            <a:schemeClr val="bg1"/>
          </a:solidFill>
          <a:latin typeface="+mn-lt"/>
        </a:defRPr>
      </a:lvl2pPr>
      <a:lvl3pPr marL="1143000" indent="-228600" algn="l" rtl="0" eaLnBrk="0" fontAlgn="base" hangingPunct="0">
        <a:spcBef>
          <a:spcPct val="0"/>
        </a:spcBef>
        <a:spcAft>
          <a:spcPct val="0"/>
        </a:spcAft>
        <a:buClr>
          <a:srgbClr val="FFFF00"/>
        </a:buClr>
        <a:buChar char="•"/>
        <a:defRPr sz="2000">
          <a:solidFill>
            <a:schemeClr val="bg1"/>
          </a:solidFill>
          <a:latin typeface="+mn-lt"/>
        </a:defRPr>
      </a:lvl3pPr>
      <a:lvl4pPr marL="1600200" indent="-228600" algn="l" rtl="0" eaLnBrk="0" fontAlgn="base" hangingPunct="0">
        <a:spcBef>
          <a:spcPct val="0"/>
        </a:spcBef>
        <a:spcAft>
          <a:spcPct val="0"/>
        </a:spcAft>
        <a:buClr>
          <a:srgbClr val="FFFF00"/>
        </a:buClr>
        <a:buChar char="–"/>
        <a:defRPr sz="2000">
          <a:solidFill>
            <a:schemeClr val="bg1"/>
          </a:solidFill>
          <a:latin typeface="+mn-lt"/>
        </a:defRPr>
      </a:lvl4pPr>
      <a:lvl5pPr marL="2057400" indent="-228600" algn="l" rtl="0" eaLnBrk="0" fontAlgn="base" hangingPunct="0">
        <a:spcBef>
          <a:spcPct val="0"/>
        </a:spcBef>
        <a:spcAft>
          <a:spcPct val="0"/>
        </a:spcAft>
        <a:buClr>
          <a:srgbClr val="FFFF00"/>
        </a:buClr>
        <a:buChar char="»"/>
        <a:defRPr sz="2000">
          <a:solidFill>
            <a:schemeClr val="bg1"/>
          </a:solidFill>
          <a:latin typeface="+mn-lt"/>
        </a:defRPr>
      </a:lvl5pPr>
      <a:lvl6pPr marL="2514600" indent="-228600" algn="l" rtl="0" eaLnBrk="0" fontAlgn="base" hangingPunct="0">
        <a:spcBef>
          <a:spcPct val="0"/>
        </a:spcBef>
        <a:spcAft>
          <a:spcPct val="0"/>
        </a:spcAft>
        <a:buClr>
          <a:srgbClr val="FFFF00"/>
        </a:buClr>
        <a:buChar char="»"/>
        <a:defRPr sz="2000">
          <a:solidFill>
            <a:schemeClr val="bg1"/>
          </a:solidFill>
          <a:latin typeface="+mn-lt"/>
        </a:defRPr>
      </a:lvl6pPr>
      <a:lvl7pPr marL="2971800" indent="-228600" algn="l" rtl="0" eaLnBrk="0" fontAlgn="base" hangingPunct="0">
        <a:spcBef>
          <a:spcPct val="0"/>
        </a:spcBef>
        <a:spcAft>
          <a:spcPct val="0"/>
        </a:spcAft>
        <a:buClr>
          <a:srgbClr val="FFFF00"/>
        </a:buClr>
        <a:buChar char="»"/>
        <a:defRPr sz="2000">
          <a:solidFill>
            <a:schemeClr val="bg1"/>
          </a:solidFill>
          <a:latin typeface="+mn-lt"/>
        </a:defRPr>
      </a:lvl7pPr>
      <a:lvl8pPr marL="3429000" indent="-228600" algn="l" rtl="0" eaLnBrk="0" fontAlgn="base" hangingPunct="0">
        <a:spcBef>
          <a:spcPct val="0"/>
        </a:spcBef>
        <a:spcAft>
          <a:spcPct val="0"/>
        </a:spcAft>
        <a:buClr>
          <a:srgbClr val="FFFF00"/>
        </a:buClr>
        <a:buChar char="»"/>
        <a:defRPr sz="2000">
          <a:solidFill>
            <a:schemeClr val="bg1"/>
          </a:solidFill>
          <a:latin typeface="+mn-lt"/>
        </a:defRPr>
      </a:lvl8pPr>
      <a:lvl9pPr marL="3886200" indent="-228600" algn="l" rtl="0" eaLnBrk="0" fontAlgn="base" hangingPunct="0">
        <a:spcBef>
          <a:spcPct val="0"/>
        </a:spcBef>
        <a:spcAft>
          <a:spcPct val="0"/>
        </a:spcAft>
        <a:buClr>
          <a:srgbClr val="FFFF00"/>
        </a:buClr>
        <a:buChar char="»"/>
        <a:defRPr sz="2000">
          <a:solidFill>
            <a:schemeClr val="bg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7.e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12.e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1.emf"/><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4294967295"/>
          </p:nvPr>
        </p:nvSpPr>
        <p:spPr>
          <a:xfrm>
            <a:off x="109538" y="2906713"/>
            <a:ext cx="8913812" cy="1500187"/>
          </a:xfrm>
        </p:spPr>
        <p:txBody>
          <a:bodyPr anchor="ctr"/>
          <a:lstStyle/>
          <a:p>
            <a:pPr marL="0" indent="0" algn="ctr">
              <a:buFontTx/>
              <a:buNone/>
              <a:defRPr/>
            </a:pPr>
            <a:r>
              <a:rPr lang="fr-FR" sz="3400" b="1" dirty="0">
                <a:solidFill>
                  <a:srgbClr val="FFFF66"/>
                </a:solidFill>
                <a:effectLst>
                  <a:outerShdw blurRad="38100" dist="38100" dir="2700000" algn="tl">
                    <a:srgbClr val="000000">
                      <a:alpha val="43137"/>
                    </a:srgbClr>
                  </a:outerShdw>
                </a:effectLst>
                <a:latin typeface="Trebuchet MS" pitchFamily="34" charset="0"/>
                <a:ea typeface="+mn-ea"/>
                <a:cs typeface="+mn-cs"/>
              </a:rPr>
              <a:t>VI. Complications infectieuses - Cancers</a:t>
            </a:r>
          </a:p>
        </p:txBody>
      </p:sp>
      <p:sp>
        <p:nvSpPr>
          <p:cNvPr id="319490"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143</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a:xfrm>
            <a:off x="1403350" y="115888"/>
            <a:ext cx="7685088" cy="936625"/>
          </a:xfrm>
        </p:spPr>
        <p:txBody>
          <a:bodyPr/>
          <a:lstStyle/>
          <a:p>
            <a:pPr>
              <a:defRPr/>
            </a:pPr>
            <a:r>
              <a:rPr lang="fr-FR" dirty="0">
                <a:latin typeface="+mj-lt"/>
                <a:ea typeface="+mj-ea"/>
                <a:cs typeface="+mj-cs"/>
              </a:rPr>
              <a:t>HIV-CHEST ANRS EP48 : diagnostic précoce </a:t>
            </a:r>
            <a:br>
              <a:rPr lang="fr-FR" dirty="0">
                <a:latin typeface="+mj-lt"/>
                <a:ea typeface="+mj-ea"/>
                <a:cs typeface="+mj-cs"/>
              </a:rPr>
            </a:br>
            <a:r>
              <a:rPr lang="fr-FR" dirty="0">
                <a:latin typeface="+mj-lt"/>
                <a:ea typeface="+mj-ea"/>
                <a:cs typeface="+mj-cs"/>
              </a:rPr>
              <a:t>des cancers broncho-pulmonaires</a:t>
            </a:r>
            <a:r>
              <a:rPr lang="fr-FR" dirty="0">
                <a:latin typeface="+mj-lt"/>
                <a:ea typeface="+mj-ea"/>
                <a:cs typeface="+mj-cs"/>
              </a:rPr>
              <a:t> par TDM (2) </a:t>
            </a:r>
            <a:endParaRPr lang="fr-FR" dirty="0">
              <a:latin typeface="+mj-lt"/>
              <a:ea typeface="+mj-ea"/>
              <a:cs typeface="+mj-cs"/>
            </a:endParaRPr>
          </a:p>
        </p:txBody>
      </p:sp>
      <p:sp>
        <p:nvSpPr>
          <p:cNvPr id="366594" name="Espace réservé du contenu 5"/>
          <p:cNvSpPr>
            <a:spLocks noGrp="1"/>
          </p:cNvSpPr>
          <p:nvPr>
            <p:ph idx="4294967295"/>
          </p:nvPr>
        </p:nvSpPr>
        <p:spPr>
          <a:xfrm>
            <a:off x="457200" y="1309688"/>
            <a:ext cx="8686800" cy="5111750"/>
          </a:xfrm>
        </p:spPr>
        <p:txBody>
          <a:bodyPr/>
          <a:lstStyle/>
          <a:p>
            <a:r>
              <a:rPr lang="fr-FR" sz="2000"/>
              <a:t>442 TDM initiaux : 94 (21 %) avec une image significative</a:t>
            </a:r>
          </a:p>
          <a:p>
            <a:pPr lvl="1"/>
            <a:r>
              <a:rPr lang="fr-FR" sz="1800"/>
              <a:t>Nodule solide </a:t>
            </a:r>
            <a:r>
              <a:rPr lang="fr-FR" sz="1800" u="sng"/>
              <a:t>&gt;</a:t>
            </a:r>
            <a:r>
              <a:rPr lang="fr-FR" sz="1800"/>
              <a:t> 5 mm (n = 80) ou nodule non solide </a:t>
            </a:r>
            <a:r>
              <a:rPr lang="fr-FR" sz="1800" u="sng"/>
              <a:t>&gt;</a:t>
            </a:r>
            <a:r>
              <a:rPr lang="fr-FR" sz="1800"/>
              <a:t> 8 mm (n = 8) </a:t>
            </a:r>
            <a:br>
              <a:rPr lang="fr-FR" sz="1800"/>
            </a:br>
            <a:r>
              <a:rPr lang="fr-FR" sz="1800"/>
              <a:t>ou image endobronchique (n = 4) ou adénopathie significative (n = 2)</a:t>
            </a:r>
            <a:br>
              <a:rPr lang="fr-FR" sz="1800"/>
            </a:br>
            <a:endParaRPr lang="fr-FR" sz="1800"/>
          </a:p>
          <a:p>
            <a:r>
              <a:rPr lang="fr-FR" sz="2000"/>
              <a:t>Suivi prévu pendant 2 ans (médiane 24,4 mois, IQR : 22,8 - 26,4)</a:t>
            </a:r>
            <a:br>
              <a:rPr lang="fr-FR" sz="2000"/>
            </a:br>
            <a:endParaRPr lang="fr-FR" sz="2000"/>
          </a:p>
          <a:p>
            <a:r>
              <a:rPr lang="fr-FR" sz="2000"/>
              <a:t>18 procédures diagnostiques chez 15 sujets (3,4 %) : endoscopie (n = 6) ponction aiguille (n = 5), chirurgie thoracique (n = 7), pas de complication</a:t>
            </a:r>
          </a:p>
          <a:p>
            <a:pPr lvl="1"/>
            <a:r>
              <a:rPr lang="fr-FR" sz="1800"/>
              <a:t>11 examens ont permis un diagnostic histologique dont 8 cancers pulmonaires</a:t>
            </a:r>
            <a:r>
              <a:rPr lang="fr-FR" sz="2000"/>
              <a:t/>
            </a:r>
            <a:br>
              <a:rPr lang="fr-FR" sz="2000"/>
            </a:br>
            <a:endParaRPr lang="fr-FR" sz="2000"/>
          </a:p>
          <a:p>
            <a:r>
              <a:rPr lang="fr-FR" sz="2000"/>
              <a:t>Au total, 10 cancers pulmonaires diagnostiqués (2,3 %) durant le suivi :</a:t>
            </a:r>
          </a:p>
          <a:p>
            <a:pPr lvl="1"/>
            <a:r>
              <a:rPr lang="fr-FR" sz="2000"/>
              <a:t>9 (8 prouvés, 1 très probable mais non biopsiable car contre-indication) chez des sujets avec nodule significatif sur TDM initial</a:t>
            </a:r>
          </a:p>
          <a:p>
            <a:pPr lvl="1"/>
            <a:r>
              <a:rPr lang="fr-FR" sz="2000"/>
              <a:t>1 sans nodule initial mais avec diagnostic de cancer à petites cellules au cours du suivi  </a:t>
            </a:r>
          </a:p>
        </p:txBody>
      </p:sp>
      <p:sp>
        <p:nvSpPr>
          <p:cNvPr id="366595"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Makinson A, CROI 2015, Abs. 727</a:t>
            </a:r>
          </a:p>
        </p:txBody>
      </p:sp>
      <p:sp>
        <p:nvSpPr>
          <p:cNvPr id="366596"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166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a:xfrm>
            <a:off x="1403350" y="115888"/>
            <a:ext cx="7685088" cy="936625"/>
          </a:xfrm>
        </p:spPr>
        <p:txBody>
          <a:bodyPr/>
          <a:lstStyle/>
          <a:p>
            <a:pPr>
              <a:defRPr/>
            </a:pPr>
            <a:r>
              <a:rPr lang="fr-FR" dirty="0">
                <a:latin typeface="+mj-lt"/>
                <a:ea typeface="+mj-ea"/>
                <a:cs typeface="+mj-cs"/>
              </a:rPr>
              <a:t>HIV-CHEST ANRS EP48 : diagnostic précoce </a:t>
            </a:r>
            <a:br>
              <a:rPr lang="fr-FR" dirty="0">
                <a:latin typeface="+mj-lt"/>
                <a:ea typeface="+mj-ea"/>
                <a:cs typeface="+mj-cs"/>
              </a:rPr>
            </a:br>
            <a:r>
              <a:rPr lang="fr-FR" dirty="0">
                <a:latin typeface="+mj-lt"/>
                <a:ea typeface="+mj-ea"/>
                <a:cs typeface="+mj-cs"/>
              </a:rPr>
              <a:t>des cancers broncho-</a:t>
            </a:r>
            <a:r>
              <a:rPr lang="fr-FR" dirty="0">
                <a:latin typeface="+mj-lt"/>
                <a:ea typeface="+mj-ea"/>
                <a:cs typeface="+mj-cs"/>
              </a:rPr>
              <a:t>pulmonaires par TDM (3) </a:t>
            </a:r>
            <a:endParaRPr lang="fr-FR" dirty="0">
              <a:latin typeface="+mj-lt"/>
              <a:ea typeface="+mj-ea"/>
              <a:cs typeface="+mj-cs"/>
            </a:endParaRPr>
          </a:p>
        </p:txBody>
      </p:sp>
      <p:sp>
        <p:nvSpPr>
          <p:cNvPr id="403458" name="Espace réservé du contenu 5"/>
          <p:cNvSpPr>
            <a:spLocks noGrp="1"/>
          </p:cNvSpPr>
          <p:nvPr>
            <p:ph idx="4294967295"/>
          </p:nvPr>
        </p:nvSpPr>
        <p:spPr>
          <a:xfrm>
            <a:off x="636588" y="4795838"/>
            <a:ext cx="8507412" cy="1984375"/>
          </a:xfrm>
        </p:spPr>
        <p:txBody>
          <a:bodyPr/>
          <a:lstStyle/>
          <a:p>
            <a:pPr>
              <a:buFontTx/>
              <a:buNone/>
            </a:pPr>
            <a:r>
              <a:rPr lang="fr-FR" sz="1800">
                <a:solidFill>
                  <a:srgbClr val="FFFF66"/>
                </a:solidFill>
              </a:rPr>
              <a:t>Conclusions</a:t>
            </a:r>
          </a:p>
          <a:p>
            <a:r>
              <a:rPr lang="fr-FR" sz="1600"/>
              <a:t>TDM permet un diagnostic précoce (5/10 à un stade précoce)</a:t>
            </a:r>
          </a:p>
          <a:p>
            <a:r>
              <a:rPr lang="fr-FR" sz="1600"/>
              <a:t>Faisabilité de la procédure ; taux d’images significatives dans les valeurs de la population générale</a:t>
            </a:r>
          </a:p>
          <a:p>
            <a:r>
              <a:rPr lang="fr-FR" sz="1600"/>
              <a:t>La majorité (8/10) des sujets avaient moins de 55 ans, ce qui amène à envisager une stratégie de dépistage plus précoce que dans la population générale chez les PVVIH tabagiques anciens avec nadir de CD4 bas </a:t>
            </a:r>
          </a:p>
        </p:txBody>
      </p:sp>
      <p:sp>
        <p:nvSpPr>
          <p:cNvPr id="403459"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fr-FR" sz="1200" i="1">
                <a:solidFill>
                  <a:schemeClr val="bg1"/>
                </a:solidFill>
              </a:rPr>
              <a:t>Makinson A, CROI 2015, Abs. 727</a:t>
            </a:r>
          </a:p>
        </p:txBody>
      </p:sp>
      <p:graphicFrame>
        <p:nvGraphicFramePr>
          <p:cNvPr id="403575" name="Group 119"/>
          <p:cNvGraphicFramePr>
            <a:graphicFrameLocks noGrp="1"/>
          </p:cNvGraphicFramePr>
          <p:nvPr/>
        </p:nvGraphicFramePr>
        <p:xfrm>
          <a:off x="811213" y="1122363"/>
          <a:ext cx="7832725" cy="3563937"/>
        </p:xfrm>
        <a:graphic>
          <a:graphicData uri="http://schemas.openxmlformats.org/drawingml/2006/table">
            <a:tbl>
              <a:tblPr/>
              <a:tblGrid>
                <a:gridCol w="773112"/>
                <a:gridCol w="1065213"/>
                <a:gridCol w="1450975"/>
                <a:gridCol w="868362"/>
                <a:gridCol w="773113"/>
                <a:gridCol w="1081087"/>
                <a:gridCol w="947738"/>
                <a:gridCol w="873125"/>
              </a:tblGrid>
              <a:tr h="4222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smtClean="0">
                          <a:ln>
                            <a:noFill/>
                          </a:ln>
                          <a:solidFill>
                            <a:srgbClr val="FFFF66"/>
                          </a:solidFill>
                          <a:effectLst/>
                          <a:latin typeface="Arial" charset="0"/>
                          <a:ea typeface="ＭＳ Ｐゴシック"/>
                          <a:cs typeface="ＭＳ Ｐゴシック"/>
                        </a:rPr>
                        <a:t>Patient</a:t>
                      </a:r>
                    </a:p>
                  </a:txBody>
                  <a:tcPr marT="45729" marB="45729"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smtClean="0">
                          <a:ln>
                            <a:noFill/>
                          </a:ln>
                          <a:solidFill>
                            <a:srgbClr val="FFFF66"/>
                          </a:solidFill>
                          <a:effectLst/>
                          <a:latin typeface="Arial" charset="0"/>
                          <a:ea typeface="ＭＳ Ｐゴシック"/>
                          <a:cs typeface="ＭＳ Ｐゴシック"/>
                        </a:rPr>
                        <a:t>Image significative</a:t>
                      </a:r>
                    </a:p>
                  </a:txBody>
                  <a:tcPr marT="45729" marB="45729"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smtClean="0">
                          <a:ln>
                            <a:noFill/>
                          </a:ln>
                          <a:solidFill>
                            <a:srgbClr val="FFFF66"/>
                          </a:solidFill>
                          <a:effectLst/>
                          <a:latin typeface="Arial" charset="0"/>
                          <a:ea typeface="ＭＳ Ｐゴシック"/>
                          <a:cs typeface="ＭＳ Ｐゴシック"/>
                        </a:rPr>
                        <a:t>Histologie</a:t>
                      </a:r>
                    </a:p>
                  </a:txBody>
                  <a:tcPr marT="45729" marB="45729"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smtClean="0">
                          <a:ln>
                            <a:noFill/>
                          </a:ln>
                          <a:solidFill>
                            <a:srgbClr val="FFFF66"/>
                          </a:solidFill>
                          <a:effectLst/>
                          <a:latin typeface="Arial" charset="0"/>
                          <a:ea typeface="ＭＳ Ｐゴシック"/>
                          <a:cs typeface="ＭＳ Ｐゴシック"/>
                        </a:rPr>
                        <a:t>Stade</a:t>
                      </a:r>
                    </a:p>
                  </a:txBody>
                  <a:tcPr marT="45729" marB="45729"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smtClean="0">
                          <a:ln>
                            <a:noFill/>
                          </a:ln>
                          <a:solidFill>
                            <a:srgbClr val="FFFF66"/>
                          </a:solidFill>
                          <a:effectLst/>
                          <a:latin typeface="Arial" charset="0"/>
                          <a:ea typeface="ＭＳ Ｐゴシック"/>
                          <a:cs typeface="ＭＳ Ｐゴシック"/>
                        </a:rPr>
                        <a:t>Age (ans)</a:t>
                      </a:r>
                    </a:p>
                  </a:txBody>
                  <a:tcPr marT="45729" marB="45729"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smtClean="0">
                          <a:ln>
                            <a:noFill/>
                          </a:ln>
                          <a:solidFill>
                            <a:srgbClr val="FFFF66"/>
                          </a:solidFill>
                          <a:effectLst/>
                          <a:latin typeface="Arial" charset="0"/>
                          <a:ea typeface="ＭＳ Ｐゴシック"/>
                          <a:cs typeface="ＭＳ Ｐゴシック"/>
                        </a:rPr>
                        <a:t>Tabagisme (p-a)</a:t>
                      </a:r>
                    </a:p>
                  </a:txBody>
                  <a:tcPr marT="45729" marB="45729"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smtClean="0">
                          <a:ln>
                            <a:noFill/>
                          </a:ln>
                          <a:solidFill>
                            <a:srgbClr val="FFFF66"/>
                          </a:solidFill>
                          <a:effectLst/>
                          <a:latin typeface="Arial" charset="0"/>
                          <a:ea typeface="ＭＳ Ｐゴシック"/>
                          <a:cs typeface="ＭＳ Ｐゴシック"/>
                        </a:rPr>
                        <a:t>CD4/mm</a:t>
                      </a:r>
                      <a:r>
                        <a:rPr kumimoji="0" lang="fr-FR" altLang="fr-FR" sz="1200" b="0" i="0" u="none" strike="noStrike" cap="none" normalizeH="0" baseline="30000" smtClean="0">
                          <a:ln>
                            <a:noFill/>
                          </a:ln>
                          <a:solidFill>
                            <a:srgbClr val="FFFF66"/>
                          </a:solidFill>
                          <a:effectLst/>
                          <a:latin typeface="Arial" charset="0"/>
                          <a:ea typeface="ＭＳ Ｐゴシック"/>
                          <a:cs typeface="ＭＳ Ｐゴシック"/>
                        </a:rPr>
                        <a:t>3</a:t>
                      </a:r>
                      <a:r>
                        <a:rPr kumimoji="0" lang="fr-FR" altLang="fr-FR" sz="1200" b="0" i="0" u="none" strike="noStrike" cap="none" normalizeH="0" baseline="0" smtClean="0">
                          <a:ln>
                            <a:noFill/>
                          </a:ln>
                          <a:solidFill>
                            <a:srgbClr val="FFFF66"/>
                          </a:solidFill>
                          <a:effectLst/>
                          <a:latin typeface="Arial" charset="0"/>
                          <a:ea typeface="ＭＳ Ｐゴシック"/>
                          <a:cs typeface="ＭＳ Ｐゴシック"/>
                        </a:rPr>
                        <a:t> actuels</a:t>
                      </a:r>
                    </a:p>
                  </a:txBody>
                  <a:tcPr marT="45729" marB="45729"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smtClean="0">
                          <a:ln>
                            <a:noFill/>
                          </a:ln>
                          <a:solidFill>
                            <a:srgbClr val="FFFF66"/>
                          </a:solidFill>
                          <a:effectLst/>
                          <a:latin typeface="Arial" charset="0"/>
                          <a:ea typeface="ＭＳ Ｐゴシック"/>
                          <a:cs typeface="ＭＳ Ｐゴシック"/>
                        </a:rPr>
                        <a:t>Nadir CD4/mm</a:t>
                      </a:r>
                      <a:r>
                        <a:rPr kumimoji="0" lang="fr-FR" altLang="fr-FR" sz="1200" b="0" i="0" u="none" strike="noStrike" cap="none" normalizeH="0" baseline="30000" smtClean="0">
                          <a:ln>
                            <a:noFill/>
                          </a:ln>
                          <a:solidFill>
                            <a:srgbClr val="FFFF66"/>
                          </a:solidFill>
                          <a:effectLst/>
                          <a:latin typeface="Arial" charset="0"/>
                          <a:ea typeface="ＭＳ Ｐゴシック"/>
                          <a:cs typeface="ＭＳ Ｐゴシック"/>
                        </a:rPr>
                        <a:t>3</a:t>
                      </a:r>
                    </a:p>
                  </a:txBody>
                  <a:tcPr marT="45729" marB="45729"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1</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Oui</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Adénocarcinome</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IA</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45</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30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637</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160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42888">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2</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Oui</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Adénocarcinome</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IV</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46</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52</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597</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132</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07975">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3</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Oui</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Adénocarcinome</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IIA</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49</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45</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378</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321</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4</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Oui</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Adénocarcinome</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IV</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27</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590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60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Oui</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Adénocarcinome</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IV</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52</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35</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568</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236</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6</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Oui</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Adénocarcinome</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IA</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52</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60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859</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214</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7</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Oui</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Epidermoïde</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IA</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54</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28</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345</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71</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8</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Oui</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Adénocarcinome</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IB</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56</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34</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480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201</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9</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Oui</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Pas d’histologie</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 IA</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58</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21</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573</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218</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10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Non</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Petites cellules</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Etendu</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50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40</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448</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ts val="1000"/>
                        </a:spcAft>
                        <a:buClrTx/>
                        <a:buSzTx/>
                        <a:buFontTx/>
                        <a:buNone/>
                        <a:tabLst/>
                      </a:pPr>
                      <a:r>
                        <a:rPr kumimoji="0" lang="fr-FR" altLang="fr-FR" sz="1200" b="1" i="0" u="none" strike="noStrike" cap="none" normalizeH="0" baseline="0" smtClean="0">
                          <a:ln>
                            <a:noFill/>
                          </a:ln>
                          <a:solidFill>
                            <a:schemeClr val="bg1"/>
                          </a:solidFill>
                          <a:effectLst/>
                          <a:latin typeface="Arial" charset="0"/>
                          <a:ea typeface="ＭＳ Ｐゴシック"/>
                          <a:cs typeface="ＭＳ Ｐゴシック"/>
                        </a:rPr>
                        <a:t>1</a:t>
                      </a:r>
                    </a:p>
                  </a:txBody>
                  <a:tcPr marL="68567" marR="68567" marT="0" marB="0"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bl>
          </a:graphicData>
        </a:graphic>
      </p:graphicFrame>
      <p:sp>
        <p:nvSpPr>
          <p:cNvPr id="403570"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167</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4294967295"/>
          </p:nvPr>
        </p:nvSpPr>
        <p:spPr>
          <a:xfrm>
            <a:off x="722313" y="2906713"/>
            <a:ext cx="7772400" cy="1500187"/>
          </a:xfrm>
        </p:spPr>
        <p:txBody>
          <a:bodyPr anchor="ctr"/>
          <a:lstStyle/>
          <a:p>
            <a:pPr marL="0" indent="0" algn="ctr">
              <a:buFontTx/>
              <a:buNone/>
              <a:defRPr/>
            </a:pPr>
            <a:r>
              <a:rPr lang="fr-FR" sz="3600" b="1" dirty="0">
                <a:solidFill>
                  <a:srgbClr val="FFFF66"/>
                </a:solidFill>
                <a:effectLst>
                  <a:outerShdw blurRad="38100" dist="38100" dir="2700000" algn="tl">
                    <a:srgbClr val="000000">
                      <a:alpha val="43137"/>
                    </a:srgbClr>
                  </a:outerShdw>
                </a:effectLst>
                <a:latin typeface="Trebuchet MS" pitchFamily="34" charset="0"/>
                <a:ea typeface="+mn-ea"/>
                <a:cs typeface="+mn-cs"/>
              </a:rPr>
              <a:t>VII. </a:t>
            </a:r>
            <a:r>
              <a:rPr lang="fr-FR" sz="3600" b="1" dirty="0" err="1">
                <a:solidFill>
                  <a:srgbClr val="FFFF66"/>
                </a:solidFill>
                <a:effectLst>
                  <a:outerShdw blurRad="38100" dist="38100" dir="2700000" algn="tl">
                    <a:srgbClr val="000000">
                      <a:alpha val="43137"/>
                    </a:srgbClr>
                  </a:outerShdw>
                </a:effectLst>
                <a:latin typeface="Trebuchet MS" pitchFamily="34" charset="0"/>
                <a:ea typeface="+mn-ea"/>
                <a:cs typeface="+mn-cs"/>
              </a:rPr>
              <a:t>Comorbidités</a:t>
            </a:r>
            <a:r>
              <a:rPr lang="fr-FR" sz="3600" b="1" dirty="0">
                <a:solidFill>
                  <a:srgbClr val="FFFF66"/>
                </a:solidFill>
                <a:effectLst>
                  <a:outerShdw blurRad="38100" dist="38100" dir="2700000" algn="tl">
                    <a:srgbClr val="000000">
                      <a:alpha val="43137"/>
                    </a:srgbClr>
                  </a:outerShdw>
                </a:effectLst>
                <a:latin typeface="Trebuchet MS" pitchFamily="34" charset="0"/>
                <a:ea typeface="+mn-ea"/>
                <a:cs typeface="+mn-cs"/>
              </a:rPr>
              <a:t> - Toxicités</a:t>
            </a:r>
          </a:p>
        </p:txBody>
      </p:sp>
      <p:sp>
        <p:nvSpPr>
          <p:cNvPr id="370690"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168</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p:txBody>
          <a:bodyPr/>
          <a:lstStyle/>
          <a:p>
            <a:pPr>
              <a:defRPr/>
            </a:pPr>
            <a:r>
              <a:rPr lang="fr-FR" dirty="0">
                <a:latin typeface="+mj-lt"/>
                <a:ea typeface="+mj-ea"/>
                <a:cs typeface="+mj-cs"/>
              </a:rPr>
              <a:t>Diminution de la prévalence des troubles neurocognitifs au cours des années récentes</a:t>
            </a:r>
            <a:endParaRPr lang="fr-FR" dirty="0">
              <a:latin typeface="+mj-lt"/>
              <a:ea typeface="+mj-ea"/>
              <a:cs typeface="+mj-cs"/>
            </a:endParaRPr>
          </a:p>
        </p:txBody>
      </p:sp>
      <p:sp>
        <p:nvSpPr>
          <p:cNvPr id="372738" name="Espace réservé du contenu 2"/>
          <p:cNvSpPr>
            <a:spLocks noGrp="1"/>
          </p:cNvSpPr>
          <p:nvPr>
            <p:ph idx="4294967295"/>
          </p:nvPr>
        </p:nvSpPr>
        <p:spPr>
          <a:xfrm>
            <a:off x="457200" y="1128713"/>
            <a:ext cx="8507413" cy="1663700"/>
          </a:xfrm>
        </p:spPr>
        <p:txBody>
          <a:bodyPr/>
          <a:lstStyle/>
          <a:p>
            <a:r>
              <a:rPr lang="fr-FR" sz="1800"/>
              <a:t>Etude monocentrique, rétrospective, chez les patients VIH+ ayant eu une évaluation neuropsychologique entre 2009 et 2014 (Rome, Italie)</a:t>
            </a:r>
          </a:p>
          <a:p>
            <a:r>
              <a:rPr lang="fr-FR" sz="1800"/>
              <a:t>Questionnaire standardisé de Simioni : troubles mémoire ? concentration ? attention ?  permettant de classer les patients en « plainte NC » ou « pas de plainte NC »</a:t>
            </a:r>
          </a:p>
          <a:p>
            <a:r>
              <a:rPr lang="fr-FR" sz="1800"/>
              <a:t>Batterie de 14 tests neuropsychologiques (5 domaines cognitifs)</a:t>
            </a:r>
          </a:p>
          <a:p>
            <a:endParaRPr lang="fr-FR" sz="1800"/>
          </a:p>
        </p:txBody>
      </p:sp>
      <p:sp>
        <p:nvSpPr>
          <p:cNvPr id="372739"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Pinnetti C, CROI 2015, Abs. 63</a:t>
            </a:r>
          </a:p>
        </p:txBody>
      </p:sp>
      <p:grpSp>
        <p:nvGrpSpPr>
          <p:cNvPr id="372740" name="Groupe 69"/>
          <p:cNvGrpSpPr>
            <a:grpSpLocks/>
          </p:cNvGrpSpPr>
          <p:nvPr/>
        </p:nvGrpSpPr>
        <p:grpSpPr bwMode="auto">
          <a:xfrm>
            <a:off x="350838" y="3048000"/>
            <a:ext cx="5740400" cy="3475038"/>
            <a:chOff x="350838" y="3048000"/>
            <a:chExt cx="5740400" cy="3475038"/>
          </a:xfrm>
        </p:grpSpPr>
        <p:sp>
          <p:nvSpPr>
            <p:cNvPr id="372744" name="Rectangle 8"/>
            <p:cNvSpPr>
              <a:spLocks noChangeArrowheads="1"/>
            </p:cNvSpPr>
            <p:nvPr/>
          </p:nvSpPr>
          <p:spPr bwMode="auto">
            <a:xfrm>
              <a:off x="828675" y="4668838"/>
              <a:ext cx="249238" cy="1246187"/>
            </a:xfrm>
            <a:prstGeom prst="rect">
              <a:avLst/>
            </a:prstGeom>
            <a:solidFill>
              <a:srgbClr val="00CCFF"/>
            </a:solidFill>
            <a:ln w="9525">
              <a:solidFill>
                <a:srgbClr val="33CCCC"/>
              </a:solidFill>
              <a:miter lim="800000"/>
              <a:headEnd/>
              <a:tailEnd/>
            </a:ln>
          </p:spPr>
          <p:txBody>
            <a:bodyPr/>
            <a:lstStyle/>
            <a:p>
              <a:pPr eaLnBrk="1" hangingPunct="1"/>
              <a:endParaRPr lang="fr-FR">
                <a:solidFill>
                  <a:schemeClr val="bg1"/>
                </a:solidFill>
              </a:endParaRPr>
            </a:p>
          </p:txBody>
        </p:sp>
        <p:sp>
          <p:nvSpPr>
            <p:cNvPr id="372745" name="Rectangle 9"/>
            <p:cNvSpPr>
              <a:spLocks noChangeArrowheads="1"/>
            </p:cNvSpPr>
            <p:nvPr/>
          </p:nvSpPr>
          <p:spPr bwMode="auto">
            <a:xfrm>
              <a:off x="1784350" y="4995863"/>
              <a:ext cx="249238" cy="919162"/>
            </a:xfrm>
            <a:prstGeom prst="rect">
              <a:avLst/>
            </a:prstGeom>
            <a:solidFill>
              <a:srgbClr val="00CCFF"/>
            </a:solidFill>
            <a:ln w="9525">
              <a:solidFill>
                <a:srgbClr val="33CCCC"/>
              </a:solidFill>
              <a:miter lim="800000"/>
              <a:headEnd/>
              <a:tailEnd/>
            </a:ln>
          </p:spPr>
          <p:txBody>
            <a:bodyPr/>
            <a:lstStyle/>
            <a:p>
              <a:pPr eaLnBrk="1" hangingPunct="1"/>
              <a:endParaRPr lang="fr-FR">
                <a:solidFill>
                  <a:schemeClr val="bg1"/>
                </a:solidFill>
              </a:endParaRPr>
            </a:p>
          </p:txBody>
        </p:sp>
        <p:sp>
          <p:nvSpPr>
            <p:cNvPr id="372746" name="Rectangle 10"/>
            <p:cNvSpPr>
              <a:spLocks noChangeArrowheads="1"/>
            </p:cNvSpPr>
            <p:nvPr/>
          </p:nvSpPr>
          <p:spPr bwMode="auto">
            <a:xfrm>
              <a:off x="2692400" y="4219575"/>
              <a:ext cx="247650" cy="1695450"/>
            </a:xfrm>
            <a:prstGeom prst="rect">
              <a:avLst/>
            </a:prstGeom>
            <a:solidFill>
              <a:srgbClr val="00CCFF"/>
            </a:solidFill>
            <a:ln w="9525">
              <a:solidFill>
                <a:srgbClr val="33CCCC"/>
              </a:solidFill>
              <a:miter lim="800000"/>
              <a:headEnd/>
              <a:tailEnd/>
            </a:ln>
          </p:spPr>
          <p:txBody>
            <a:bodyPr/>
            <a:lstStyle/>
            <a:p>
              <a:pPr eaLnBrk="1" hangingPunct="1"/>
              <a:endParaRPr lang="fr-FR">
                <a:solidFill>
                  <a:schemeClr val="bg1"/>
                </a:solidFill>
              </a:endParaRPr>
            </a:p>
          </p:txBody>
        </p:sp>
        <p:sp>
          <p:nvSpPr>
            <p:cNvPr id="372747" name="Rectangle 11"/>
            <p:cNvSpPr>
              <a:spLocks noChangeArrowheads="1"/>
            </p:cNvSpPr>
            <p:nvPr/>
          </p:nvSpPr>
          <p:spPr bwMode="auto">
            <a:xfrm>
              <a:off x="3646488" y="4908550"/>
              <a:ext cx="249237" cy="1006475"/>
            </a:xfrm>
            <a:prstGeom prst="rect">
              <a:avLst/>
            </a:prstGeom>
            <a:solidFill>
              <a:srgbClr val="00CCFF"/>
            </a:solidFill>
            <a:ln w="9525">
              <a:solidFill>
                <a:srgbClr val="33CCCC"/>
              </a:solidFill>
              <a:miter lim="800000"/>
              <a:headEnd/>
              <a:tailEnd/>
            </a:ln>
          </p:spPr>
          <p:txBody>
            <a:bodyPr/>
            <a:lstStyle/>
            <a:p>
              <a:pPr eaLnBrk="1" hangingPunct="1"/>
              <a:endParaRPr lang="fr-FR">
                <a:solidFill>
                  <a:schemeClr val="bg1"/>
                </a:solidFill>
              </a:endParaRPr>
            </a:p>
          </p:txBody>
        </p:sp>
        <p:sp>
          <p:nvSpPr>
            <p:cNvPr id="372748" name="Rectangle 12"/>
            <p:cNvSpPr>
              <a:spLocks noChangeArrowheads="1"/>
            </p:cNvSpPr>
            <p:nvPr/>
          </p:nvSpPr>
          <p:spPr bwMode="auto">
            <a:xfrm>
              <a:off x="4494213" y="4506913"/>
              <a:ext cx="249237" cy="1408112"/>
            </a:xfrm>
            <a:prstGeom prst="rect">
              <a:avLst/>
            </a:prstGeom>
            <a:solidFill>
              <a:srgbClr val="00CCFF"/>
            </a:solidFill>
            <a:ln w="9525">
              <a:solidFill>
                <a:srgbClr val="33CCCC"/>
              </a:solidFill>
              <a:miter lim="800000"/>
              <a:headEnd/>
              <a:tailEnd/>
            </a:ln>
          </p:spPr>
          <p:txBody>
            <a:bodyPr/>
            <a:lstStyle/>
            <a:p>
              <a:pPr eaLnBrk="1" hangingPunct="1"/>
              <a:endParaRPr lang="fr-FR">
                <a:solidFill>
                  <a:schemeClr val="bg1"/>
                </a:solidFill>
              </a:endParaRPr>
            </a:p>
          </p:txBody>
        </p:sp>
        <p:sp>
          <p:nvSpPr>
            <p:cNvPr id="372749" name="Rectangle 13"/>
            <p:cNvSpPr>
              <a:spLocks noChangeArrowheads="1"/>
            </p:cNvSpPr>
            <p:nvPr/>
          </p:nvSpPr>
          <p:spPr bwMode="auto">
            <a:xfrm>
              <a:off x="5440363" y="5387975"/>
              <a:ext cx="249237" cy="527050"/>
            </a:xfrm>
            <a:prstGeom prst="rect">
              <a:avLst/>
            </a:prstGeom>
            <a:solidFill>
              <a:srgbClr val="00CCFF"/>
            </a:solidFill>
            <a:ln w="9525">
              <a:solidFill>
                <a:srgbClr val="33CCCC"/>
              </a:solidFill>
              <a:miter lim="800000"/>
              <a:headEnd/>
              <a:tailEnd/>
            </a:ln>
          </p:spPr>
          <p:txBody>
            <a:bodyPr/>
            <a:lstStyle/>
            <a:p>
              <a:pPr eaLnBrk="1" hangingPunct="1"/>
              <a:endParaRPr lang="fr-FR">
                <a:solidFill>
                  <a:schemeClr val="bg1"/>
                </a:solidFill>
              </a:endParaRPr>
            </a:p>
          </p:txBody>
        </p:sp>
        <p:sp>
          <p:nvSpPr>
            <p:cNvPr id="372750" name="Rectangle 14"/>
            <p:cNvSpPr>
              <a:spLocks noChangeArrowheads="1"/>
            </p:cNvSpPr>
            <p:nvPr/>
          </p:nvSpPr>
          <p:spPr bwMode="auto">
            <a:xfrm>
              <a:off x="1077913" y="4132263"/>
              <a:ext cx="249237" cy="1782762"/>
            </a:xfrm>
            <a:prstGeom prst="rect">
              <a:avLst/>
            </a:prstGeom>
            <a:solidFill>
              <a:srgbClr val="FF0000"/>
            </a:solidFill>
            <a:ln w="9525">
              <a:solidFill>
                <a:srgbClr val="FF0000"/>
              </a:solidFill>
              <a:miter lim="800000"/>
              <a:headEnd/>
              <a:tailEnd/>
            </a:ln>
          </p:spPr>
          <p:txBody>
            <a:bodyPr/>
            <a:lstStyle/>
            <a:p>
              <a:pPr eaLnBrk="1" hangingPunct="1"/>
              <a:endParaRPr lang="fr-FR">
                <a:solidFill>
                  <a:schemeClr val="bg1"/>
                </a:solidFill>
              </a:endParaRPr>
            </a:p>
          </p:txBody>
        </p:sp>
        <p:sp>
          <p:nvSpPr>
            <p:cNvPr id="372751" name="Rectangle 15"/>
            <p:cNvSpPr>
              <a:spLocks noChangeArrowheads="1"/>
            </p:cNvSpPr>
            <p:nvPr/>
          </p:nvSpPr>
          <p:spPr bwMode="auto">
            <a:xfrm>
              <a:off x="2033588" y="5608638"/>
              <a:ext cx="239712" cy="306387"/>
            </a:xfrm>
            <a:prstGeom prst="rect">
              <a:avLst/>
            </a:prstGeom>
            <a:solidFill>
              <a:srgbClr val="FF0000"/>
            </a:solidFill>
            <a:ln w="9525">
              <a:solidFill>
                <a:srgbClr val="FF0000"/>
              </a:solidFill>
              <a:miter lim="800000"/>
              <a:headEnd/>
              <a:tailEnd/>
            </a:ln>
          </p:spPr>
          <p:txBody>
            <a:bodyPr/>
            <a:lstStyle/>
            <a:p>
              <a:pPr eaLnBrk="1" hangingPunct="1"/>
              <a:endParaRPr lang="fr-FR">
                <a:solidFill>
                  <a:schemeClr val="bg1"/>
                </a:solidFill>
              </a:endParaRPr>
            </a:p>
          </p:txBody>
        </p:sp>
        <p:sp>
          <p:nvSpPr>
            <p:cNvPr id="372752" name="Rectangle 16"/>
            <p:cNvSpPr>
              <a:spLocks noChangeArrowheads="1"/>
            </p:cNvSpPr>
            <p:nvPr/>
          </p:nvSpPr>
          <p:spPr bwMode="auto">
            <a:xfrm>
              <a:off x="2940050" y="4938713"/>
              <a:ext cx="249238" cy="976312"/>
            </a:xfrm>
            <a:prstGeom prst="rect">
              <a:avLst/>
            </a:prstGeom>
            <a:solidFill>
              <a:srgbClr val="FF0000"/>
            </a:solidFill>
            <a:ln w="9525">
              <a:solidFill>
                <a:srgbClr val="FF0000"/>
              </a:solidFill>
              <a:miter lim="800000"/>
              <a:headEnd/>
              <a:tailEnd/>
            </a:ln>
          </p:spPr>
          <p:txBody>
            <a:bodyPr/>
            <a:lstStyle/>
            <a:p>
              <a:pPr eaLnBrk="1" hangingPunct="1"/>
              <a:endParaRPr lang="fr-FR">
                <a:solidFill>
                  <a:schemeClr val="bg1"/>
                </a:solidFill>
              </a:endParaRPr>
            </a:p>
          </p:txBody>
        </p:sp>
        <p:sp>
          <p:nvSpPr>
            <p:cNvPr id="372753" name="Rectangle 17"/>
            <p:cNvSpPr>
              <a:spLocks noChangeArrowheads="1"/>
            </p:cNvSpPr>
            <p:nvPr/>
          </p:nvSpPr>
          <p:spPr bwMode="auto">
            <a:xfrm>
              <a:off x="3895725" y="5541963"/>
              <a:ext cx="249238" cy="373062"/>
            </a:xfrm>
            <a:prstGeom prst="rect">
              <a:avLst/>
            </a:prstGeom>
            <a:solidFill>
              <a:srgbClr val="FF0000"/>
            </a:solidFill>
            <a:ln w="9525">
              <a:solidFill>
                <a:srgbClr val="FF0000"/>
              </a:solidFill>
              <a:miter lim="800000"/>
              <a:headEnd/>
              <a:tailEnd/>
            </a:ln>
          </p:spPr>
          <p:txBody>
            <a:bodyPr/>
            <a:lstStyle/>
            <a:p>
              <a:pPr eaLnBrk="1" hangingPunct="1"/>
              <a:endParaRPr lang="fr-FR">
                <a:solidFill>
                  <a:schemeClr val="bg1"/>
                </a:solidFill>
              </a:endParaRPr>
            </a:p>
          </p:txBody>
        </p:sp>
        <p:sp>
          <p:nvSpPr>
            <p:cNvPr id="372754" name="Rectangle 18"/>
            <p:cNvSpPr>
              <a:spLocks noChangeArrowheads="1"/>
            </p:cNvSpPr>
            <p:nvPr/>
          </p:nvSpPr>
          <p:spPr bwMode="auto">
            <a:xfrm>
              <a:off x="4743450" y="4668838"/>
              <a:ext cx="239713" cy="1246187"/>
            </a:xfrm>
            <a:prstGeom prst="rect">
              <a:avLst/>
            </a:prstGeom>
            <a:solidFill>
              <a:srgbClr val="FF0000"/>
            </a:solidFill>
            <a:ln w="9525">
              <a:solidFill>
                <a:srgbClr val="FF0000"/>
              </a:solidFill>
              <a:miter lim="800000"/>
              <a:headEnd/>
              <a:tailEnd/>
            </a:ln>
          </p:spPr>
          <p:txBody>
            <a:bodyPr/>
            <a:lstStyle/>
            <a:p>
              <a:pPr eaLnBrk="1" hangingPunct="1"/>
              <a:endParaRPr lang="fr-FR">
                <a:solidFill>
                  <a:schemeClr val="bg1"/>
                </a:solidFill>
              </a:endParaRPr>
            </a:p>
          </p:txBody>
        </p:sp>
        <p:sp>
          <p:nvSpPr>
            <p:cNvPr id="372755" name="Rectangle 19"/>
            <p:cNvSpPr>
              <a:spLocks noChangeArrowheads="1"/>
            </p:cNvSpPr>
            <p:nvPr/>
          </p:nvSpPr>
          <p:spPr bwMode="auto">
            <a:xfrm>
              <a:off x="5689600" y="5819775"/>
              <a:ext cx="247650" cy="95250"/>
            </a:xfrm>
            <a:prstGeom prst="rect">
              <a:avLst/>
            </a:prstGeom>
            <a:solidFill>
              <a:srgbClr val="FF0000"/>
            </a:solidFill>
            <a:ln w="9525">
              <a:solidFill>
                <a:srgbClr val="FF0000"/>
              </a:solidFill>
              <a:miter lim="800000"/>
              <a:headEnd/>
              <a:tailEnd/>
            </a:ln>
          </p:spPr>
          <p:txBody>
            <a:bodyPr/>
            <a:lstStyle/>
            <a:p>
              <a:pPr eaLnBrk="1" hangingPunct="1"/>
              <a:endParaRPr lang="fr-FR">
                <a:solidFill>
                  <a:schemeClr val="bg1"/>
                </a:solidFill>
              </a:endParaRPr>
            </a:p>
          </p:txBody>
        </p:sp>
        <p:sp>
          <p:nvSpPr>
            <p:cNvPr id="372756" name="Rectangle 20"/>
            <p:cNvSpPr>
              <a:spLocks noChangeArrowheads="1"/>
            </p:cNvSpPr>
            <p:nvPr/>
          </p:nvSpPr>
          <p:spPr bwMode="auto">
            <a:xfrm>
              <a:off x="1327150" y="5800725"/>
              <a:ext cx="249238" cy="114300"/>
            </a:xfrm>
            <a:prstGeom prst="rect">
              <a:avLst/>
            </a:prstGeom>
            <a:solidFill>
              <a:srgbClr val="00FF00"/>
            </a:solidFill>
            <a:ln w="9525">
              <a:solidFill>
                <a:srgbClr val="00FF00"/>
              </a:solidFill>
              <a:miter lim="800000"/>
              <a:headEnd/>
              <a:tailEnd/>
            </a:ln>
          </p:spPr>
          <p:txBody>
            <a:bodyPr/>
            <a:lstStyle/>
            <a:p>
              <a:pPr eaLnBrk="1" hangingPunct="1"/>
              <a:endParaRPr lang="fr-FR">
                <a:solidFill>
                  <a:schemeClr val="bg1"/>
                </a:solidFill>
              </a:endParaRPr>
            </a:p>
          </p:txBody>
        </p:sp>
        <p:sp>
          <p:nvSpPr>
            <p:cNvPr id="372757" name="Rectangle 21"/>
            <p:cNvSpPr>
              <a:spLocks noChangeArrowheads="1"/>
            </p:cNvSpPr>
            <p:nvPr/>
          </p:nvSpPr>
          <p:spPr bwMode="auto">
            <a:xfrm>
              <a:off x="3189288" y="5724525"/>
              <a:ext cx="249237" cy="190500"/>
            </a:xfrm>
            <a:prstGeom prst="rect">
              <a:avLst/>
            </a:prstGeom>
            <a:solidFill>
              <a:srgbClr val="00FF00"/>
            </a:solidFill>
            <a:ln w="9525">
              <a:solidFill>
                <a:srgbClr val="00FF00"/>
              </a:solidFill>
              <a:miter lim="800000"/>
              <a:headEnd/>
              <a:tailEnd/>
            </a:ln>
          </p:spPr>
          <p:txBody>
            <a:bodyPr/>
            <a:lstStyle/>
            <a:p>
              <a:pPr eaLnBrk="1" hangingPunct="1"/>
              <a:endParaRPr lang="fr-FR">
                <a:solidFill>
                  <a:schemeClr val="bg1"/>
                </a:solidFill>
              </a:endParaRPr>
            </a:p>
          </p:txBody>
        </p:sp>
        <p:sp>
          <p:nvSpPr>
            <p:cNvPr id="372758" name="Rectangle 22"/>
            <p:cNvSpPr>
              <a:spLocks noChangeArrowheads="1"/>
            </p:cNvSpPr>
            <p:nvPr/>
          </p:nvSpPr>
          <p:spPr bwMode="auto">
            <a:xfrm>
              <a:off x="4983163" y="5656263"/>
              <a:ext cx="247650" cy="258762"/>
            </a:xfrm>
            <a:prstGeom prst="rect">
              <a:avLst/>
            </a:prstGeom>
            <a:solidFill>
              <a:srgbClr val="00FF00"/>
            </a:solidFill>
            <a:ln w="9525">
              <a:solidFill>
                <a:srgbClr val="00FF00"/>
              </a:solidFill>
              <a:miter lim="800000"/>
              <a:headEnd/>
              <a:tailEnd/>
            </a:ln>
          </p:spPr>
          <p:txBody>
            <a:bodyPr/>
            <a:lstStyle/>
            <a:p>
              <a:pPr eaLnBrk="1" hangingPunct="1"/>
              <a:endParaRPr lang="fr-FR">
                <a:solidFill>
                  <a:schemeClr val="bg1"/>
                </a:solidFill>
              </a:endParaRPr>
            </a:p>
          </p:txBody>
        </p:sp>
        <p:sp>
          <p:nvSpPr>
            <p:cNvPr id="372759" name="Line 23"/>
            <p:cNvSpPr>
              <a:spLocks noChangeShapeType="1"/>
            </p:cNvSpPr>
            <p:nvPr/>
          </p:nvSpPr>
          <p:spPr bwMode="auto">
            <a:xfrm>
              <a:off x="647700" y="3414713"/>
              <a:ext cx="0" cy="2500312"/>
            </a:xfrm>
            <a:prstGeom prst="line">
              <a:avLst/>
            </a:prstGeom>
            <a:noFill/>
            <a:ln w="9525">
              <a:solidFill>
                <a:srgbClr val="FFFFFF"/>
              </a:solidFill>
              <a:round/>
              <a:headEnd/>
              <a:tailEnd/>
            </a:ln>
          </p:spPr>
          <p:txBody>
            <a:bodyPr/>
            <a:lstStyle/>
            <a:p>
              <a:endParaRPr lang="fr-FR"/>
            </a:p>
          </p:txBody>
        </p:sp>
        <p:sp>
          <p:nvSpPr>
            <p:cNvPr id="372760" name="Line 24"/>
            <p:cNvSpPr>
              <a:spLocks noChangeShapeType="1"/>
            </p:cNvSpPr>
            <p:nvPr/>
          </p:nvSpPr>
          <p:spPr bwMode="auto">
            <a:xfrm>
              <a:off x="598488" y="5915025"/>
              <a:ext cx="49212" cy="0"/>
            </a:xfrm>
            <a:prstGeom prst="line">
              <a:avLst/>
            </a:prstGeom>
            <a:noFill/>
            <a:ln w="9525">
              <a:solidFill>
                <a:srgbClr val="FFFFFF"/>
              </a:solidFill>
              <a:round/>
              <a:headEnd/>
              <a:tailEnd/>
            </a:ln>
          </p:spPr>
          <p:txBody>
            <a:bodyPr/>
            <a:lstStyle/>
            <a:p>
              <a:endParaRPr lang="fr-FR"/>
            </a:p>
          </p:txBody>
        </p:sp>
        <p:sp>
          <p:nvSpPr>
            <p:cNvPr id="372761" name="Line 25"/>
            <p:cNvSpPr>
              <a:spLocks noChangeShapeType="1"/>
            </p:cNvSpPr>
            <p:nvPr/>
          </p:nvSpPr>
          <p:spPr bwMode="auto">
            <a:xfrm>
              <a:off x="598488" y="5292725"/>
              <a:ext cx="49212" cy="0"/>
            </a:xfrm>
            <a:prstGeom prst="line">
              <a:avLst/>
            </a:prstGeom>
            <a:noFill/>
            <a:ln w="9525">
              <a:solidFill>
                <a:srgbClr val="FFFFFF"/>
              </a:solidFill>
              <a:round/>
              <a:headEnd/>
              <a:tailEnd/>
            </a:ln>
          </p:spPr>
          <p:txBody>
            <a:bodyPr/>
            <a:lstStyle/>
            <a:p>
              <a:endParaRPr lang="fr-FR"/>
            </a:p>
          </p:txBody>
        </p:sp>
        <p:sp>
          <p:nvSpPr>
            <p:cNvPr id="372762" name="Line 26"/>
            <p:cNvSpPr>
              <a:spLocks noChangeShapeType="1"/>
            </p:cNvSpPr>
            <p:nvPr/>
          </p:nvSpPr>
          <p:spPr bwMode="auto">
            <a:xfrm>
              <a:off x="598488" y="4668838"/>
              <a:ext cx="49212" cy="0"/>
            </a:xfrm>
            <a:prstGeom prst="line">
              <a:avLst/>
            </a:prstGeom>
            <a:noFill/>
            <a:ln w="9525">
              <a:solidFill>
                <a:srgbClr val="FFFFFF"/>
              </a:solidFill>
              <a:round/>
              <a:headEnd/>
              <a:tailEnd/>
            </a:ln>
          </p:spPr>
          <p:txBody>
            <a:bodyPr/>
            <a:lstStyle/>
            <a:p>
              <a:endParaRPr lang="fr-FR"/>
            </a:p>
          </p:txBody>
        </p:sp>
        <p:sp>
          <p:nvSpPr>
            <p:cNvPr id="372763" name="Line 27"/>
            <p:cNvSpPr>
              <a:spLocks noChangeShapeType="1"/>
            </p:cNvSpPr>
            <p:nvPr/>
          </p:nvSpPr>
          <p:spPr bwMode="auto">
            <a:xfrm>
              <a:off x="598488" y="4037013"/>
              <a:ext cx="49212" cy="0"/>
            </a:xfrm>
            <a:prstGeom prst="line">
              <a:avLst/>
            </a:prstGeom>
            <a:noFill/>
            <a:ln w="9525">
              <a:solidFill>
                <a:srgbClr val="FFFFFF"/>
              </a:solidFill>
              <a:round/>
              <a:headEnd/>
              <a:tailEnd/>
            </a:ln>
          </p:spPr>
          <p:txBody>
            <a:bodyPr/>
            <a:lstStyle/>
            <a:p>
              <a:endParaRPr lang="fr-FR"/>
            </a:p>
          </p:txBody>
        </p:sp>
        <p:sp>
          <p:nvSpPr>
            <p:cNvPr id="372764" name="Line 28"/>
            <p:cNvSpPr>
              <a:spLocks noChangeShapeType="1"/>
            </p:cNvSpPr>
            <p:nvPr/>
          </p:nvSpPr>
          <p:spPr bwMode="auto">
            <a:xfrm>
              <a:off x="598488" y="3414713"/>
              <a:ext cx="49212" cy="0"/>
            </a:xfrm>
            <a:prstGeom prst="line">
              <a:avLst/>
            </a:prstGeom>
            <a:noFill/>
            <a:ln w="9525">
              <a:solidFill>
                <a:srgbClr val="FFFFFF"/>
              </a:solidFill>
              <a:round/>
              <a:headEnd/>
              <a:tailEnd/>
            </a:ln>
          </p:spPr>
          <p:txBody>
            <a:bodyPr/>
            <a:lstStyle/>
            <a:p>
              <a:endParaRPr lang="fr-FR"/>
            </a:p>
          </p:txBody>
        </p:sp>
        <p:sp>
          <p:nvSpPr>
            <p:cNvPr id="372765" name="Line 30"/>
            <p:cNvSpPr>
              <a:spLocks noChangeShapeType="1"/>
            </p:cNvSpPr>
            <p:nvPr/>
          </p:nvSpPr>
          <p:spPr bwMode="auto">
            <a:xfrm>
              <a:off x="571500" y="5915025"/>
              <a:ext cx="5508625" cy="0"/>
            </a:xfrm>
            <a:prstGeom prst="line">
              <a:avLst/>
            </a:prstGeom>
            <a:noFill/>
            <a:ln w="9525">
              <a:solidFill>
                <a:srgbClr val="FFFFFF"/>
              </a:solidFill>
              <a:round/>
              <a:headEnd/>
              <a:tailEnd/>
            </a:ln>
          </p:spPr>
          <p:txBody>
            <a:bodyPr/>
            <a:lstStyle/>
            <a:p>
              <a:endParaRPr lang="fr-FR"/>
            </a:p>
          </p:txBody>
        </p:sp>
        <p:sp>
          <p:nvSpPr>
            <p:cNvPr id="372766" name="Line 31"/>
            <p:cNvSpPr>
              <a:spLocks noChangeShapeType="1"/>
            </p:cNvSpPr>
            <p:nvPr/>
          </p:nvSpPr>
          <p:spPr bwMode="auto">
            <a:xfrm flipV="1">
              <a:off x="647700" y="5915025"/>
              <a:ext cx="0" cy="49213"/>
            </a:xfrm>
            <a:prstGeom prst="line">
              <a:avLst/>
            </a:prstGeom>
            <a:noFill/>
            <a:ln w="9525">
              <a:solidFill>
                <a:srgbClr val="FFFFFF"/>
              </a:solidFill>
              <a:round/>
              <a:headEnd/>
              <a:tailEnd/>
            </a:ln>
          </p:spPr>
          <p:txBody>
            <a:bodyPr/>
            <a:lstStyle/>
            <a:p>
              <a:endParaRPr lang="fr-FR"/>
            </a:p>
          </p:txBody>
        </p:sp>
        <p:sp>
          <p:nvSpPr>
            <p:cNvPr id="372767" name="Line 33"/>
            <p:cNvSpPr>
              <a:spLocks noChangeShapeType="1"/>
            </p:cNvSpPr>
            <p:nvPr/>
          </p:nvSpPr>
          <p:spPr bwMode="auto">
            <a:xfrm flipH="1" flipV="1">
              <a:off x="2462213" y="3417888"/>
              <a:ext cx="14287" cy="2546350"/>
            </a:xfrm>
            <a:prstGeom prst="line">
              <a:avLst/>
            </a:prstGeom>
            <a:noFill/>
            <a:ln w="9525">
              <a:solidFill>
                <a:srgbClr val="FFFFFF"/>
              </a:solidFill>
              <a:prstDash val="sysDash"/>
              <a:round/>
              <a:headEnd/>
              <a:tailEnd/>
            </a:ln>
          </p:spPr>
          <p:txBody>
            <a:bodyPr/>
            <a:lstStyle/>
            <a:p>
              <a:endParaRPr lang="fr-FR"/>
            </a:p>
          </p:txBody>
        </p:sp>
        <p:sp>
          <p:nvSpPr>
            <p:cNvPr id="372768" name="Line 35"/>
            <p:cNvSpPr>
              <a:spLocks noChangeShapeType="1"/>
            </p:cNvSpPr>
            <p:nvPr/>
          </p:nvSpPr>
          <p:spPr bwMode="auto">
            <a:xfrm flipV="1">
              <a:off x="4291013" y="3327400"/>
              <a:ext cx="0" cy="2636838"/>
            </a:xfrm>
            <a:prstGeom prst="line">
              <a:avLst/>
            </a:prstGeom>
            <a:noFill/>
            <a:ln w="9525">
              <a:solidFill>
                <a:srgbClr val="FFFFFF"/>
              </a:solidFill>
              <a:prstDash val="sysDash"/>
              <a:round/>
              <a:headEnd/>
              <a:tailEnd/>
            </a:ln>
          </p:spPr>
          <p:txBody>
            <a:bodyPr/>
            <a:lstStyle/>
            <a:p>
              <a:endParaRPr lang="fr-FR"/>
            </a:p>
          </p:txBody>
        </p:sp>
        <p:sp>
          <p:nvSpPr>
            <p:cNvPr id="372769" name="Line 37"/>
            <p:cNvSpPr>
              <a:spLocks noChangeShapeType="1"/>
            </p:cNvSpPr>
            <p:nvPr/>
          </p:nvSpPr>
          <p:spPr bwMode="auto">
            <a:xfrm flipV="1">
              <a:off x="6073775" y="5915025"/>
              <a:ext cx="0" cy="49213"/>
            </a:xfrm>
            <a:prstGeom prst="line">
              <a:avLst/>
            </a:prstGeom>
            <a:noFill/>
            <a:ln w="9525">
              <a:solidFill>
                <a:srgbClr val="FFFFFF"/>
              </a:solidFill>
              <a:round/>
              <a:headEnd/>
              <a:tailEnd/>
            </a:ln>
          </p:spPr>
          <p:txBody>
            <a:bodyPr/>
            <a:lstStyle/>
            <a:p>
              <a:endParaRPr lang="fr-FR"/>
            </a:p>
          </p:txBody>
        </p:sp>
        <p:sp>
          <p:nvSpPr>
            <p:cNvPr id="372770" name="Rectangle 38"/>
            <p:cNvSpPr>
              <a:spLocks noChangeArrowheads="1"/>
            </p:cNvSpPr>
            <p:nvPr/>
          </p:nvSpPr>
          <p:spPr bwMode="auto">
            <a:xfrm>
              <a:off x="866775" y="4440238"/>
              <a:ext cx="168275"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20</a:t>
              </a:r>
              <a:endParaRPr lang="fr-FR">
                <a:solidFill>
                  <a:schemeClr val="bg1"/>
                </a:solidFill>
              </a:endParaRPr>
            </a:p>
          </p:txBody>
        </p:sp>
        <p:sp>
          <p:nvSpPr>
            <p:cNvPr id="372771" name="Rectangle 39"/>
            <p:cNvSpPr>
              <a:spLocks noChangeArrowheads="1"/>
            </p:cNvSpPr>
            <p:nvPr/>
          </p:nvSpPr>
          <p:spPr bwMode="auto">
            <a:xfrm>
              <a:off x="1765300" y="4765675"/>
              <a:ext cx="295275"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14,7</a:t>
              </a:r>
              <a:endParaRPr lang="fr-FR">
                <a:solidFill>
                  <a:schemeClr val="bg1"/>
                </a:solidFill>
              </a:endParaRPr>
            </a:p>
          </p:txBody>
        </p:sp>
        <p:sp>
          <p:nvSpPr>
            <p:cNvPr id="372772" name="Rectangle 40"/>
            <p:cNvSpPr>
              <a:spLocks noChangeArrowheads="1"/>
            </p:cNvSpPr>
            <p:nvPr/>
          </p:nvSpPr>
          <p:spPr bwMode="auto">
            <a:xfrm>
              <a:off x="2673350" y="3989388"/>
              <a:ext cx="295275"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27,1</a:t>
              </a:r>
              <a:endParaRPr lang="fr-FR">
                <a:solidFill>
                  <a:schemeClr val="bg1"/>
                </a:solidFill>
              </a:endParaRPr>
            </a:p>
          </p:txBody>
        </p:sp>
        <p:sp>
          <p:nvSpPr>
            <p:cNvPr id="372773" name="Rectangle 41"/>
            <p:cNvSpPr>
              <a:spLocks noChangeArrowheads="1"/>
            </p:cNvSpPr>
            <p:nvPr/>
          </p:nvSpPr>
          <p:spPr bwMode="auto">
            <a:xfrm>
              <a:off x="3627438" y="4678363"/>
              <a:ext cx="295275"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16,1</a:t>
              </a:r>
              <a:endParaRPr lang="fr-FR">
                <a:solidFill>
                  <a:schemeClr val="bg1"/>
                </a:solidFill>
              </a:endParaRPr>
            </a:p>
          </p:txBody>
        </p:sp>
        <p:sp>
          <p:nvSpPr>
            <p:cNvPr id="372774" name="Rectangle 42"/>
            <p:cNvSpPr>
              <a:spLocks noChangeArrowheads="1"/>
            </p:cNvSpPr>
            <p:nvPr/>
          </p:nvSpPr>
          <p:spPr bwMode="auto">
            <a:xfrm>
              <a:off x="4475163" y="4276725"/>
              <a:ext cx="295275"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22,6</a:t>
              </a:r>
              <a:endParaRPr lang="fr-FR">
                <a:solidFill>
                  <a:schemeClr val="bg1"/>
                </a:solidFill>
              </a:endParaRPr>
            </a:p>
          </p:txBody>
        </p:sp>
        <p:sp>
          <p:nvSpPr>
            <p:cNvPr id="372775" name="Rectangle 43"/>
            <p:cNvSpPr>
              <a:spLocks noChangeArrowheads="1"/>
            </p:cNvSpPr>
            <p:nvPr/>
          </p:nvSpPr>
          <p:spPr bwMode="auto">
            <a:xfrm>
              <a:off x="5459413" y="5157788"/>
              <a:ext cx="211137"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8,4</a:t>
              </a:r>
              <a:endParaRPr lang="fr-FR">
                <a:solidFill>
                  <a:schemeClr val="bg1"/>
                </a:solidFill>
              </a:endParaRPr>
            </a:p>
          </p:txBody>
        </p:sp>
        <p:sp>
          <p:nvSpPr>
            <p:cNvPr id="372776" name="Rectangle 44"/>
            <p:cNvSpPr>
              <a:spLocks noChangeArrowheads="1"/>
            </p:cNvSpPr>
            <p:nvPr/>
          </p:nvSpPr>
          <p:spPr bwMode="auto">
            <a:xfrm>
              <a:off x="1058863" y="3902075"/>
              <a:ext cx="295275"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28,6</a:t>
              </a:r>
              <a:endParaRPr lang="fr-FR">
                <a:solidFill>
                  <a:schemeClr val="bg1"/>
                </a:solidFill>
              </a:endParaRPr>
            </a:p>
          </p:txBody>
        </p:sp>
        <p:sp>
          <p:nvSpPr>
            <p:cNvPr id="372777" name="Rectangle 45"/>
            <p:cNvSpPr>
              <a:spLocks noChangeArrowheads="1"/>
            </p:cNvSpPr>
            <p:nvPr/>
          </p:nvSpPr>
          <p:spPr bwMode="auto">
            <a:xfrm>
              <a:off x="2043113" y="5378450"/>
              <a:ext cx="211137"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4,9</a:t>
              </a:r>
              <a:endParaRPr lang="fr-FR">
                <a:solidFill>
                  <a:schemeClr val="bg1"/>
                </a:solidFill>
              </a:endParaRPr>
            </a:p>
          </p:txBody>
        </p:sp>
        <p:sp>
          <p:nvSpPr>
            <p:cNvPr id="372778" name="Rectangle 46"/>
            <p:cNvSpPr>
              <a:spLocks noChangeArrowheads="1"/>
            </p:cNvSpPr>
            <p:nvPr/>
          </p:nvSpPr>
          <p:spPr bwMode="auto">
            <a:xfrm>
              <a:off x="2921000" y="4708525"/>
              <a:ext cx="295275"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15,6</a:t>
              </a:r>
              <a:endParaRPr lang="fr-FR">
                <a:solidFill>
                  <a:schemeClr val="bg1"/>
                </a:solidFill>
              </a:endParaRPr>
            </a:p>
          </p:txBody>
        </p:sp>
        <p:sp>
          <p:nvSpPr>
            <p:cNvPr id="372779" name="Rectangle 47"/>
            <p:cNvSpPr>
              <a:spLocks noChangeArrowheads="1"/>
            </p:cNvSpPr>
            <p:nvPr/>
          </p:nvSpPr>
          <p:spPr bwMode="auto">
            <a:xfrm>
              <a:off x="3981450" y="5311775"/>
              <a:ext cx="84138"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6</a:t>
              </a:r>
              <a:endParaRPr lang="fr-FR">
                <a:solidFill>
                  <a:schemeClr val="bg1"/>
                </a:solidFill>
              </a:endParaRPr>
            </a:p>
          </p:txBody>
        </p:sp>
        <p:sp>
          <p:nvSpPr>
            <p:cNvPr id="372780" name="Rectangle 48"/>
            <p:cNvSpPr>
              <a:spLocks noChangeArrowheads="1"/>
            </p:cNvSpPr>
            <p:nvPr/>
          </p:nvSpPr>
          <p:spPr bwMode="auto">
            <a:xfrm>
              <a:off x="4765675" y="4440238"/>
              <a:ext cx="295275"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19,9</a:t>
              </a:r>
              <a:endParaRPr lang="fr-FR">
                <a:solidFill>
                  <a:schemeClr val="bg1"/>
                </a:solidFill>
              </a:endParaRPr>
            </a:p>
          </p:txBody>
        </p:sp>
        <p:sp>
          <p:nvSpPr>
            <p:cNvPr id="372781" name="Rectangle 49"/>
            <p:cNvSpPr>
              <a:spLocks noChangeArrowheads="1"/>
            </p:cNvSpPr>
            <p:nvPr/>
          </p:nvSpPr>
          <p:spPr bwMode="auto">
            <a:xfrm>
              <a:off x="5708650" y="5589588"/>
              <a:ext cx="211138"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1,6</a:t>
              </a:r>
              <a:endParaRPr lang="fr-FR">
                <a:solidFill>
                  <a:schemeClr val="bg1"/>
                </a:solidFill>
              </a:endParaRPr>
            </a:p>
          </p:txBody>
        </p:sp>
        <p:sp>
          <p:nvSpPr>
            <p:cNvPr id="372782" name="Rectangle 50"/>
            <p:cNvSpPr>
              <a:spLocks noChangeArrowheads="1"/>
            </p:cNvSpPr>
            <p:nvPr/>
          </p:nvSpPr>
          <p:spPr bwMode="auto">
            <a:xfrm>
              <a:off x="1346200" y="5570538"/>
              <a:ext cx="211138"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1,9</a:t>
              </a:r>
              <a:endParaRPr lang="fr-FR">
                <a:solidFill>
                  <a:schemeClr val="bg1"/>
                </a:solidFill>
              </a:endParaRPr>
            </a:p>
          </p:txBody>
        </p:sp>
        <p:sp>
          <p:nvSpPr>
            <p:cNvPr id="372783" name="Rectangle 51"/>
            <p:cNvSpPr>
              <a:spLocks noChangeArrowheads="1"/>
            </p:cNvSpPr>
            <p:nvPr/>
          </p:nvSpPr>
          <p:spPr bwMode="auto">
            <a:xfrm>
              <a:off x="3208338" y="5494338"/>
              <a:ext cx="211137"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3,1</a:t>
              </a:r>
              <a:endParaRPr lang="fr-FR">
                <a:solidFill>
                  <a:schemeClr val="bg1"/>
                </a:solidFill>
              </a:endParaRPr>
            </a:p>
          </p:txBody>
        </p:sp>
        <p:sp>
          <p:nvSpPr>
            <p:cNvPr id="372784" name="Rectangle 52"/>
            <p:cNvSpPr>
              <a:spLocks noChangeArrowheads="1"/>
            </p:cNvSpPr>
            <p:nvPr/>
          </p:nvSpPr>
          <p:spPr bwMode="auto">
            <a:xfrm>
              <a:off x="5002213" y="5426075"/>
              <a:ext cx="211137"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4,1</a:t>
              </a:r>
              <a:endParaRPr lang="fr-FR">
                <a:solidFill>
                  <a:schemeClr val="bg1"/>
                </a:solidFill>
              </a:endParaRPr>
            </a:p>
          </p:txBody>
        </p:sp>
        <p:sp>
          <p:nvSpPr>
            <p:cNvPr id="372785" name="Rectangle 53"/>
            <p:cNvSpPr>
              <a:spLocks noChangeArrowheads="1"/>
            </p:cNvSpPr>
            <p:nvPr/>
          </p:nvSpPr>
          <p:spPr bwMode="auto">
            <a:xfrm>
              <a:off x="436563" y="5829300"/>
              <a:ext cx="84137"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0</a:t>
              </a:r>
              <a:endParaRPr lang="fr-FR">
                <a:solidFill>
                  <a:schemeClr val="bg1"/>
                </a:solidFill>
              </a:endParaRPr>
            </a:p>
          </p:txBody>
        </p:sp>
        <p:sp>
          <p:nvSpPr>
            <p:cNvPr id="372786" name="Rectangle 54"/>
            <p:cNvSpPr>
              <a:spLocks noChangeArrowheads="1"/>
            </p:cNvSpPr>
            <p:nvPr/>
          </p:nvSpPr>
          <p:spPr bwMode="auto">
            <a:xfrm>
              <a:off x="350838" y="5207000"/>
              <a:ext cx="168275"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10</a:t>
              </a:r>
              <a:endParaRPr lang="fr-FR">
                <a:solidFill>
                  <a:schemeClr val="bg1"/>
                </a:solidFill>
              </a:endParaRPr>
            </a:p>
          </p:txBody>
        </p:sp>
        <p:sp>
          <p:nvSpPr>
            <p:cNvPr id="372787" name="Rectangle 55"/>
            <p:cNvSpPr>
              <a:spLocks noChangeArrowheads="1"/>
            </p:cNvSpPr>
            <p:nvPr/>
          </p:nvSpPr>
          <p:spPr bwMode="auto">
            <a:xfrm>
              <a:off x="350838" y="4583113"/>
              <a:ext cx="168275"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20</a:t>
              </a:r>
              <a:endParaRPr lang="fr-FR">
                <a:solidFill>
                  <a:schemeClr val="bg1"/>
                </a:solidFill>
              </a:endParaRPr>
            </a:p>
          </p:txBody>
        </p:sp>
        <p:sp>
          <p:nvSpPr>
            <p:cNvPr id="372788" name="Rectangle 56"/>
            <p:cNvSpPr>
              <a:spLocks noChangeArrowheads="1"/>
            </p:cNvSpPr>
            <p:nvPr/>
          </p:nvSpPr>
          <p:spPr bwMode="auto">
            <a:xfrm>
              <a:off x="350838" y="3951288"/>
              <a:ext cx="168275" cy="182562"/>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30</a:t>
              </a:r>
              <a:endParaRPr lang="fr-FR">
                <a:solidFill>
                  <a:schemeClr val="bg1"/>
                </a:solidFill>
              </a:endParaRPr>
            </a:p>
          </p:txBody>
        </p:sp>
        <p:sp>
          <p:nvSpPr>
            <p:cNvPr id="372789" name="Rectangle 57"/>
            <p:cNvSpPr>
              <a:spLocks noChangeArrowheads="1"/>
            </p:cNvSpPr>
            <p:nvPr/>
          </p:nvSpPr>
          <p:spPr bwMode="auto">
            <a:xfrm>
              <a:off x="350838" y="3327400"/>
              <a:ext cx="168275" cy="182563"/>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40</a:t>
              </a:r>
              <a:endParaRPr lang="fr-FR">
                <a:solidFill>
                  <a:schemeClr val="bg1"/>
                </a:solidFill>
              </a:endParaRPr>
            </a:p>
          </p:txBody>
        </p:sp>
        <p:sp>
          <p:nvSpPr>
            <p:cNvPr id="13371" name="Rectangle 59"/>
            <p:cNvSpPr>
              <a:spLocks noChangeArrowheads="1"/>
            </p:cNvSpPr>
            <p:nvPr/>
          </p:nvSpPr>
          <p:spPr bwMode="auto">
            <a:xfrm>
              <a:off x="965200" y="6049963"/>
              <a:ext cx="412750" cy="161925"/>
            </a:xfrm>
            <a:prstGeom prst="rect">
              <a:avLst/>
            </a:prstGeom>
            <a:noFill/>
            <a:ln w="9525">
              <a:noFill/>
              <a:miter lim="800000"/>
              <a:headEnd/>
              <a:tailEnd/>
            </a:ln>
          </p:spPr>
          <p:txBody>
            <a:bodyPr wrap="none" lIns="0" tIns="0" rIns="0" bIns="0">
              <a:spAutoFit/>
            </a:bodyPr>
            <a:lstStyle/>
            <a:p>
              <a:pPr eaLnBrk="1" hangingPunct="1">
                <a:defRPr/>
              </a:pPr>
              <a:r>
                <a:rPr lang="fr-FR" sz="1050" dirty="0">
                  <a:solidFill>
                    <a:srgbClr val="FFFFFF"/>
                  </a:solidFill>
                  <a:cs typeface="+mn-cs"/>
                </a:rPr>
                <a:t>Plainte </a:t>
              </a:r>
              <a:endParaRPr lang="fr-FR" sz="1400" dirty="0">
                <a:solidFill>
                  <a:schemeClr val="bg1"/>
                </a:solidFill>
                <a:cs typeface="+mn-cs"/>
              </a:endParaRPr>
            </a:p>
          </p:txBody>
        </p:sp>
        <p:sp>
          <p:nvSpPr>
            <p:cNvPr id="13372" name="Rectangle 60"/>
            <p:cNvSpPr>
              <a:spLocks noChangeArrowheads="1"/>
            </p:cNvSpPr>
            <p:nvPr/>
          </p:nvSpPr>
          <p:spPr bwMode="auto">
            <a:xfrm>
              <a:off x="1593850" y="6049963"/>
              <a:ext cx="854075" cy="161925"/>
            </a:xfrm>
            <a:prstGeom prst="rect">
              <a:avLst/>
            </a:prstGeom>
            <a:noFill/>
            <a:ln w="9525">
              <a:noFill/>
              <a:miter lim="800000"/>
              <a:headEnd/>
              <a:tailEnd/>
            </a:ln>
          </p:spPr>
          <p:txBody>
            <a:bodyPr wrap="none" lIns="0" tIns="0" rIns="0" bIns="0">
              <a:spAutoFit/>
            </a:bodyPr>
            <a:lstStyle/>
            <a:p>
              <a:pPr eaLnBrk="1" hangingPunct="1">
                <a:defRPr/>
              </a:pPr>
              <a:r>
                <a:rPr lang="fr-FR" sz="1050" dirty="0">
                  <a:solidFill>
                    <a:srgbClr val="FFFFFF"/>
                  </a:solidFill>
                  <a:cs typeface="+mn-cs"/>
                </a:rPr>
                <a:t>Pas de plainte</a:t>
              </a:r>
              <a:endParaRPr lang="fr-FR" sz="1400" dirty="0">
                <a:solidFill>
                  <a:schemeClr val="bg1"/>
                </a:solidFill>
                <a:cs typeface="+mn-cs"/>
              </a:endParaRPr>
            </a:p>
          </p:txBody>
        </p:sp>
        <p:sp>
          <p:nvSpPr>
            <p:cNvPr id="372792" name="Rectangle 68"/>
            <p:cNvSpPr>
              <a:spLocks noChangeArrowheads="1"/>
            </p:cNvSpPr>
            <p:nvPr/>
          </p:nvSpPr>
          <p:spPr bwMode="auto">
            <a:xfrm>
              <a:off x="463550" y="6372225"/>
              <a:ext cx="85725" cy="85725"/>
            </a:xfrm>
            <a:prstGeom prst="rect">
              <a:avLst/>
            </a:prstGeom>
            <a:solidFill>
              <a:srgbClr val="00CCFF"/>
            </a:solidFill>
            <a:ln w="9525">
              <a:solidFill>
                <a:srgbClr val="33CCCC"/>
              </a:solidFill>
              <a:miter lim="800000"/>
              <a:headEnd/>
              <a:tailEnd/>
            </a:ln>
          </p:spPr>
          <p:txBody>
            <a:bodyPr/>
            <a:lstStyle/>
            <a:p>
              <a:pPr eaLnBrk="1" hangingPunct="1"/>
              <a:endParaRPr lang="fr-FR" sz="1400" b="1">
                <a:solidFill>
                  <a:schemeClr val="bg1"/>
                </a:solidFill>
              </a:endParaRPr>
            </a:p>
          </p:txBody>
        </p:sp>
        <p:sp>
          <p:nvSpPr>
            <p:cNvPr id="372793" name="Rectangle 69"/>
            <p:cNvSpPr>
              <a:spLocks noChangeArrowheads="1"/>
            </p:cNvSpPr>
            <p:nvPr/>
          </p:nvSpPr>
          <p:spPr bwMode="auto">
            <a:xfrm>
              <a:off x="625475" y="6308725"/>
              <a:ext cx="2205038" cy="214313"/>
            </a:xfrm>
            <a:prstGeom prst="rect">
              <a:avLst/>
            </a:prstGeom>
            <a:noFill/>
            <a:ln w="9525">
              <a:noFill/>
              <a:miter lim="800000"/>
              <a:headEnd/>
              <a:tailEnd/>
            </a:ln>
          </p:spPr>
          <p:txBody>
            <a:bodyPr wrap="none" lIns="0" tIns="0" rIns="0" bIns="0">
              <a:spAutoFit/>
            </a:bodyPr>
            <a:lstStyle/>
            <a:p>
              <a:pPr eaLnBrk="1" hangingPunct="1"/>
              <a:r>
                <a:rPr lang="fr-FR" sz="1400">
                  <a:solidFill>
                    <a:srgbClr val="FFFFFF"/>
                  </a:solidFill>
                </a:rPr>
                <a:t>TNC asymptomatique (ANI)</a:t>
              </a:r>
              <a:endParaRPr lang="fr-FR" sz="1400">
                <a:solidFill>
                  <a:schemeClr val="bg1"/>
                </a:solidFill>
              </a:endParaRPr>
            </a:p>
          </p:txBody>
        </p:sp>
        <p:sp>
          <p:nvSpPr>
            <p:cNvPr id="372794" name="Rectangle 70"/>
            <p:cNvSpPr>
              <a:spLocks noChangeArrowheads="1"/>
            </p:cNvSpPr>
            <p:nvPr/>
          </p:nvSpPr>
          <p:spPr bwMode="auto">
            <a:xfrm>
              <a:off x="2928938" y="6372225"/>
              <a:ext cx="85725" cy="85725"/>
            </a:xfrm>
            <a:prstGeom prst="rect">
              <a:avLst/>
            </a:prstGeom>
            <a:solidFill>
              <a:srgbClr val="FF0000"/>
            </a:solidFill>
            <a:ln w="9525">
              <a:solidFill>
                <a:srgbClr val="FF0000"/>
              </a:solidFill>
              <a:miter lim="800000"/>
              <a:headEnd/>
              <a:tailEnd/>
            </a:ln>
          </p:spPr>
          <p:txBody>
            <a:bodyPr/>
            <a:lstStyle/>
            <a:p>
              <a:pPr eaLnBrk="1" hangingPunct="1"/>
              <a:endParaRPr lang="fr-FR" sz="1600" b="1">
                <a:solidFill>
                  <a:schemeClr val="bg1"/>
                </a:solidFill>
              </a:endParaRPr>
            </a:p>
          </p:txBody>
        </p:sp>
        <p:sp>
          <p:nvSpPr>
            <p:cNvPr id="372795" name="Rectangle 71"/>
            <p:cNvSpPr>
              <a:spLocks noChangeArrowheads="1"/>
            </p:cNvSpPr>
            <p:nvPr/>
          </p:nvSpPr>
          <p:spPr bwMode="auto">
            <a:xfrm>
              <a:off x="3090863" y="6308725"/>
              <a:ext cx="1606550" cy="214313"/>
            </a:xfrm>
            <a:prstGeom prst="rect">
              <a:avLst/>
            </a:prstGeom>
            <a:noFill/>
            <a:ln w="9525">
              <a:noFill/>
              <a:miter lim="800000"/>
              <a:headEnd/>
              <a:tailEnd/>
            </a:ln>
          </p:spPr>
          <p:txBody>
            <a:bodyPr wrap="none" lIns="0" tIns="0" rIns="0" bIns="0">
              <a:spAutoFit/>
            </a:bodyPr>
            <a:lstStyle/>
            <a:p>
              <a:pPr eaLnBrk="1" hangingPunct="1"/>
              <a:r>
                <a:rPr lang="fr-FR" sz="1400">
                  <a:solidFill>
                    <a:srgbClr val="FFFFFF"/>
                  </a:solidFill>
                </a:rPr>
                <a:t>TNC modéré (MND)</a:t>
              </a:r>
              <a:endParaRPr lang="fr-FR" sz="1400">
                <a:solidFill>
                  <a:schemeClr val="bg1"/>
                </a:solidFill>
              </a:endParaRPr>
            </a:p>
          </p:txBody>
        </p:sp>
        <p:sp>
          <p:nvSpPr>
            <p:cNvPr id="372796" name="Rectangle 72"/>
            <p:cNvSpPr>
              <a:spLocks noChangeArrowheads="1"/>
            </p:cNvSpPr>
            <p:nvPr/>
          </p:nvSpPr>
          <p:spPr bwMode="auto">
            <a:xfrm>
              <a:off x="4838700" y="6372225"/>
              <a:ext cx="85725" cy="85725"/>
            </a:xfrm>
            <a:prstGeom prst="rect">
              <a:avLst/>
            </a:prstGeom>
            <a:solidFill>
              <a:srgbClr val="00FF00"/>
            </a:solidFill>
            <a:ln w="9525">
              <a:solidFill>
                <a:srgbClr val="00FF00"/>
              </a:solidFill>
              <a:miter lim="800000"/>
              <a:headEnd/>
              <a:tailEnd/>
            </a:ln>
          </p:spPr>
          <p:txBody>
            <a:bodyPr/>
            <a:lstStyle/>
            <a:p>
              <a:pPr eaLnBrk="1" hangingPunct="1"/>
              <a:endParaRPr lang="fr-FR" sz="1600" b="1">
                <a:solidFill>
                  <a:schemeClr val="bg1"/>
                </a:solidFill>
              </a:endParaRPr>
            </a:p>
          </p:txBody>
        </p:sp>
        <p:sp>
          <p:nvSpPr>
            <p:cNvPr id="372797" name="Rectangle 73"/>
            <p:cNvSpPr>
              <a:spLocks noChangeArrowheads="1"/>
            </p:cNvSpPr>
            <p:nvPr/>
          </p:nvSpPr>
          <p:spPr bwMode="auto">
            <a:xfrm>
              <a:off x="4973638" y="6308725"/>
              <a:ext cx="1117600" cy="214313"/>
            </a:xfrm>
            <a:prstGeom prst="rect">
              <a:avLst/>
            </a:prstGeom>
            <a:noFill/>
            <a:ln w="9525">
              <a:noFill/>
              <a:miter lim="800000"/>
              <a:headEnd/>
              <a:tailEnd/>
            </a:ln>
          </p:spPr>
          <p:txBody>
            <a:bodyPr wrap="none" lIns="0" tIns="0" rIns="0" bIns="0">
              <a:spAutoFit/>
            </a:bodyPr>
            <a:lstStyle/>
            <a:p>
              <a:pPr eaLnBrk="1" hangingPunct="1"/>
              <a:r>
                <a:rPr lang="fr-FR" sz="1400">
                  <a:solidFill>
                    <a:srgbClr val="FFFFFF"/>
                  </a:solidFill>
                </a:rPr>
                <a:t>Démence VIH</a:t>
              </a:r>
              <a:endParaRPr lang="fr-FR" sz="1400">
                <a:solidFill>
                  <a:schemeClr val="bg1"/>
                </a:solidFill>
              </a:endParaRPr>
            </a:p>
          </p:txBody>
        </p:sp>
        <p:sp>
          <p:nvSpPr>
            <p:cNvPr id="372798" name="ZoneTexte 71"/>
            <p:cNvSpPr txBox="1">
              <a:spLocks noChangeArrowheads="1"/>
            </p:cNvSpPr>
            <p:nvPr/>
          </p:nvSpPr>
          <p:spPr bwMode="auto">
            <a:xfrm>
              <a:off x="438150" y="3048000"/>
              <a:ext cx="390525" cy="369888"/>
            </a:xfrm>
            <a:prstGeom prst="rect">
              <a:avLst/>
            </a:prstGeom>
            <a:noFill/>
            <a:ln w="9525">
              <a:noFill/>
              <a:miter lim="800000"/>
              <a:headEnd/>
              <a:tailEnd/>
            </a:ln>
          </p:spPr>
          <p:txBody>
            <a:bodyPr wrap="none">
              <a:spAutoFit/>
            </a:bodyPr>
            <a:lstStyle/>
            <a:p>
              <a:pPr eaLnBrk="1" hangingPunct="1"/>
              <a:r>
                <a:rPr lang="fr-FR">
                  <a:solidFill>
                    <a:schemeClr val="bg1"/>
                  </a:solidFill>
                </a:rPr>
                <a:t>%</a:t>
              </a:r>
            </a:p>
          </p:txBody>
        </p:sp>
        <p:sp>
          <p:nvSpPr>
            <p:cNvPr id="372799" name="ZoneTexte 72"/>
            <p:cNvSpPr txBox="1">
              <a:spLocks noChangeArrowheads="1"/>
            </p:cNvSpPr>
            <p:nvPr/>
          </p:nvSpPr>
          <p:spPr bwMode="auto">
            <a:xfrm>
              <a:off x="1063625" y="3189288"/>
              <a:ext cx="1287463" cy="369887"/>
            </a:xfrm>
            <a:prstGeom prst="rect">
              <a:avLst/>
            </a:prstGeom>
            <a:noFill/>
            <a:ln w="9525">
              <a:noFill/>
              <a:miter lim="800000"/>
              <a:headEnd/>
              <a:tailEnd/>
            </a:ln>
          </p:spPr>
          <p:txBody>
            <a:bodyPr wrap="none">
              <a:spAutoFit/>
            </a:bodyPr>
            <a:lstStyle/>
            <a:p>
              <a:pPr eaLnBrk="1" hangingPunct="1"/>
              <a:r>
                <a:rPr lang="fr-FR">
                  <a:solidFill>
                    <a:schemeClr val="bg1"/>
                  </a:solidFill>
                </a:rPr>
                <a:t>2009-2010</a:t>
              </a:r>
            </a:p>
          </p:txBody>
        </p:sp>
        <p:sp>
          <p:nvSpPr>
            <p:cNvPr id="372800" name="ZoneTexte 73"/>
            <p:cNvSpPr txBox="1">
              <a:spLocks noChangeArrowheads="1"/>
            </p:cNvSpPr>
            <p:nvPr/>
          </p:nvSpPr>
          <p:spPr bwMode="auto">
            <a:xfrm>
              <a:off x="2822575" y="3189288"/>
              <a:ext cx="1270000" cy="369887"/>
            </a:xfrm>
            <a:prstGeom prst="rect">
              <a:avLst/>
            </a:prstGeom>
            <a:noFill/>
            <a:ln w="9525">
              <a:noFill/>
              <a:miter lim="800000"/>
              <a:headEnd/>
              <a:tailEnd/>
            </a:ln>
          </p:spPr>
          <p:txBody>
            <a:bodyPr wrap="none">
              <a:spAutoFit/>
            </a:bodyPr>
            <a:lstStyle/>
            <a:p>
              <a:pPr eaLnBrk="1" hangingPunct="1"/>
              <a:r>
                <a:rPr lang="fr-FR">
                  <a:solidFill>
                    <a:schemeClr val="bg1"/>
                  </a:solidFill>
                </a:rPr>
                <a:t>2011-2012</a:t>
              </a:r>
            </a:p>
          </p:txBody>
        </p:sp>
        <p:sp>
          <p:nvSpPr>
            <p:cNvPr id="372801" name="ZoneTexte 74"/>
            <p:cNvSpPr txBox="1">
              <a:spLocks noChangeArrowheads="1"/>
            </p:cNvSpPr>
            <p:nvPr/>
          </p:nvSpPr>
          <p:spPr bwMode="auto">
            <a:xfrm>
              <a:off x="4495800" y="3189288"/>
              <a:ext cx="1287463" cy="369887"/>
            </a:xfrm>
            <a:prstGeom prst="rect">
              <a:avLst/>
            </a:prstGeom>
            <a:noFill/>
            <a:ln w="9525">
              <a:noFill/>
              <a:miter lim="800000"/>
              <a:headEnd/>
              <a:tailEnd/>
            </a:ln>
          </p:spPr>
          <p:txBody>
            <a:bodyPr wrap="none">
              <a:spAutoFit/>
            </a:bodyPr>
            <a:lstStyle/>
            <a:p>
              <a:pPr eaLnBrk="1" hangingPunct="1"/>
              <a:r>
                <a:rPr lang="fr-FR">
                  <a:solidFill>
                    <a:schemeClr val="bg1"/>
                  </a:solidFill>
                </a:rPr>
                <a:t>2013-2014</a:t>
              </a:r>
            </a:p>
          </p:txBody>
        </p:sp>
        <p:sp>
          <p:nvSpPr>
            <p:cNvPr id="76" name="Rectangle 59"/>
            <p:cNvSpPr>
              <a:spLocks noChangeArrowheads="1"/>
            </p:cNvSpPr>
            <p:nvPr/>
          </p:nvSpPr>
          <p:spPr bwMode="auto">
            <a:xfrm>
              <a:off x="2805113" y="6057900"/>
              <a:ext cx="412750" cy="161925"/>
            </a:xfrm>
            <a:prstGeom prst="rect">
              <a:avLst/>
            </a:prstGeom>
            <a:noFill/>
            <a:ln w="9525">
              <a:noFill/>
              <a:miter lim="800000"/>
              <a:headEnd/>
              <a:tailEnd/>
            </a:ln>
          </p:spPr>
          <p:txBody>
            <a:bodyPr wrap="none" lIns="0" tIns="0" rIns="0" bIns="0">
              <a:spAutoFit/>
            </a:bodyPr>
            <a:lstStyle/>
            <a:p>
              <a:pPr eaLnBrk="1" hangingPunct="1">
                <a:defRPr/>
              </a:pPr>
              <a:r>
                <a:rPr lang="fr-FR" sz="1050" dirty="0">
                  <a:solidFill>
                    <a:srgbClr val="FFFFFF"/>
                  </a:solidFill>
                  <a:cs typeface="+mn-cs"/>
                </a:rPr>
                <a:t>Plainte</a:t>
              </a:r>
              <a:endParaRPr lang="fr-FR" sz="1400" dirty="0">
                <a:solidFill>
                  <a:schemeClr val="bg1"/>
                </a:solidFill>
                <a:cs typeface="+mn-cs"/>
              </a:endParaRPr>
            </a:p>
          </p:txBody>
        </p:sp>
        <p:sp>
          <p:nvSpPr>
            <p:cNvPr id="77" name="Rectangle 60"/>
            <p:cNvSpPr>
              <a:spLocks noChangeArrowheads="1"/>
            </p:cNvSpPr>
            <p:nvPr/>
          </p:nvSpPr>
          <p:spPr bwMode="auto">
            <a:xfrm>
              <a:off x="3414713" y="6057900"/>
              <a:ext cx="854075" cy="161925"/>
            </a:xfrm>
            <a:prstGeom prst="rect">
              <a:avLst/>
            </a:prstGeom>
            <a:noFill/>
            <a:ln w="9525">
              <a:noFill/>
              <a:miter lim="800000"/>
              <a:headEnd/>
              <a:tailEnd/>
            </a:ln>
          </p:spPr>
          <p:txBody>
            <a:bodyPr wrap="none" lIns="0" tIns="0" rIns="0" bIns="0">
              <a:spAutoFit/>
            </a:bodyPr>
            <a:lstStyle/>
            <a:p>
              <a:pPr eaLnBrk="1" hangingPunct="1">
                <a:defRPr/>
              </a:pPr>
              <a:r>
                <a:rPr lang="fr-FR" sz="1050" dirty="0">
                  <a:solidFill>
                    <a:srgbClr val="FFFFFF"/>
                  </a:solidFill>
                  <a:cs typeface="+mn-cs"/>
                </a:rPr>
                <a:t>Pas de plainte</a:t>
              </a:r>
              <a:endParaRPr lang="fr-FR" sz="1400" dirty="0">
                <a:solidFill>
                  <a:schemeClr val="bg1"/>
                </a:solidFill>
                <a:cs typeface="+mn-cs"/>
              </a:endParaRPr>
            </a:p>
          </p:txBody>
        </p:sp>
        <p:sp>
          <p:nvSpPr>
            <p:cNvPr id="78" name="Rectangle 59"/>
            <p:cNvSpPr>
              <a:spLocks noChangeArrowheads="1"/>
            </p:cNvSpPr>
            <p:nvPr/>
          </p:nvSpPr>
          <p:spPr bwMode="auto">
            <a:xfrm>
              <a:off x="4578350" y="6043613"/>
              <a:ext cx="412750" cy="160337"/>
            </a:xfrm>
            <a:prstGeom prst="rect">
              <a:avLst/>
            </a:prstGeom>
            <a:noFill/>
            <a:ln w="9525">
              <a:noFill/>
              <a:miter lim="800000"/>
              <a:headEnd/>
              <a:tailEnd/>
            </a:ln>
          </p:spPr>
          <p:txBody>
            <a:bodyPr wrap="none" lIns="0" tIns="0" rIns="0" bIns="0">
              <a:spAutoFit/>
            </a:bodyPr>
            <a:lstStyle/>
            <a:p>
              <a:pPr eaLnBrk="1" hangingPunct="1">
                <a:defRPr/>
              </a:pPr>
              <a:r>
                <a:rPr lang="fr-FR" sz="1050" dirty="0">
                  <a:solidFill>
                    <a:srgbClr val="FFFFFF"/>
                  </a:solidFill>
                  <a:cs typeface="+mn-cs"/>
                </a:rPr>
                <a:t>Plainte</a:t>
              </a:r>
              <a:endParaRPr lang="fr-FR" sz="1400" dirty="0">
                <a:solidFill>
                  <a:schemeClr val="bg1"/>
                </a:solidFill>
                <a:cs typeface="+mn-cs"/>
              </a:endParaRPr>
            </a:p>
          </p:txBody>
        </p:sp>
        <p:sp>
          <p:nvSpPr>
            <p:cNvPr id="79" name="Rectangle 60"/>
            <p:cNvSpPr>
              <a:spLocks noChangeArrowheads="1"/>
            </p:cNvSpPr>
            <p:nvPr/>
          </p:nvSpPr>
          <p:spPr bwMode="auto">
            <a:xfrm>
              <a:off x="5226050" y="6043613"/>
              <a:ext cx="854075" cy="160337"/>
            </a:xfrm>
            <a:prstGeom prst="rect">
              <a:avLst/>
            </a:prstGeom>
            <a:noFill/>
            <a:ln w="9525">
              <a:noFill/>
              <a:miter lim="800000"/>
              <a:headEnd/>
              <a:tailEnd/>
            </a:ln>
          </p:spPr>
          <p:txBody>
            <a:bodyPr wrap="none" lIns="0" tIns="0" rIns="0" bIns="0">
              <a:spAutoFit/>
            </a:bodyPr>
            <a:lstStyle/>
            <a:p>
              <a:pPr eaLnBrk="1" hangingPunct="1">
                <a:defRPr/>
              </a:pPr>
              <a:r>
                <a:rPr lang="fr-FR" sz="1050" dirty="0">
                  <a:solidFill>
                    <a:srgbClr val="FFFFFF"/>
                  </a:solidFill>
                  <a:cs typeface="+mn-cs"/>
                </a:rPr>
                <a:t>Pas de plainte</a:t>
              </a:r>
              <a:endParaRPr lang="fr-FR" sz="1400" dirty="0">
                <a:solidFill>
                  <a:schemeClr val="bg1"/>
                </a:solidFill>
                <a:cs typeface="+mn-cs"/>
              </a:endParaRPr>
            </a:p>
          </p:txBody>
        </p:sp>
      </p:grpSp>
      <p:sp>
        <p:nvSpPr>
          <p:cNvPr id="71" name="Espace réservé du contenu 2"/>
          <p:cNvSpPr txBox="1">
            <a:spLocks/>
          </p:cNvSpPr>
          <p:nvPr/>
        </p:nvSpPr>
        <p:spPr bwMode="auto">
          <a:xfrm>
            <a:off x="6408738" y="2835275"/>
            <a:ext cx="2671762" cy="3703638"/>
          </a:xfrm>
          <a:prstGeom prst="rect">
            <a:avLst/>
          </a:prstGeom>
          <a:noFill/>
          <a:ln w="9525">
            <a:noFill/>
            <a:miter lim="800000"/>
            <a:headEnd/>
            <a:tailEnd/>
          </a:ln>
        </p:spPr>
        <p:txBody>
          <a:bodyPr/>
          <a:lstStyle/>
          <a:p>
            <a:pPr marL="342900" indent="-342900">
              <a:buClr>
                <a:srgbClr val="FFFF00"/>
              </a:buClr>
              <a:defRPr/>
            </a:pPr>
            <a:r>
              <a:rPr lang="fr-FR" sz="1400" kern="0" dirty="0">
                <a:solidFill>
                  <a:schemeClr val="bg1"/>
                </a:solidFill>
                <a:latin typeface="+mn-lt"/>
                <a:cs typeface="+mn-cs"/>
              </a:rPr>
              <a:t>Dans cette population</a:t>
            </a:r>
          </a:p>
          <a:p>
            <a:pPr marL="342900" indent="-342900">
              <a:buClr>
                <a:srgbClr val="FFFF00"/>
              </a:buClr>
              <a:defRPr/>
            </a:pPr>
            <a:r>
              <a:rPr lang="fr-FR" sz="1400" kern="0" dirty="0">
                <a:solidFill>
                  <a:schemeClr val="bg1"/>
                </a:solidFill>
                <a:latin typeface="+mn-lt"/>
                <a:cs typeface="+mn-cs"/>
              </a:rPr>
              <a:t>majoritairement HSH (50 %)</a:t>
            </a:r>
          </a:p>
          <a:p>
            <a:pPr marL="342900" indent="-342900">
              <a:buClr>
                <a:srgbClr val="FFFF00"/>
              </a:buClr>
              <a:defRPr/>
            </a:pPr>
            <a:r>
              <a:rPr lang="fr-FR" sz="1400" kern="0" dirty="0">
                <a:solidFill>
                  <a:schemeClr val="bg1"/>
                </a:solidFill>
                <a:latin typeface="+mn-lt"/>
                <a:cs typeface="+mn-cs"/>
              </a:rPr>
              <a:t>avec CV indétectable (83 %),</a:t>
            </a:r>
          </a:p>
          <a:p>
            <a:pPr marL="342900" indent="-342900">
              <a:buClr>
                <a:srgbClr val="FFFF00"/>
              </a:buClr>
              <a:defRPr/>
            </a:pPr>
            <a:r>
              <a:rPr lang="fr-FR" sz="1400" kern="0" dirty="0">
                <a:solidFill>
                  <a:schemeClr val="bg1"/>
                </a:solidFill>
                <a:latin typeface="+mn-lt"/>
                <a:cs typeface="+mn-cs"/>
              </a:rPr>
              <a:t>prévalence TNC = 50 % si</a:t>
            </a:r>
          </a:p>
          <a:p>
            <a:pPr marL="342900" indent="-342900">
              <a:buClr>
                <a:srgbClr val="FFFF00"/>
              </a:buClr>
              <a:defRPr/>
            </a:pPr>
            <a:r>
              <a:rPr lang="fr-FR" sz="1400" kern="0" dirty="0">
                <a:solidFill>
                  <a:schemeClr val="bg1"/>
                </a:solidFill>
                <a:latin typeface="+mn-lt"/>
                <a:cs typeface="+mn-cs"/>
              </a:rPr>
              <a:t>plainte (pas de </a:t>
            </a:r>
            <a:r>
              <a:rPr lang="fr-FR" sz="1400" kern="0" dirty="0" err="1">
                <a:solidFill>
                  <a:schemeClr val="bg1"/>
                </a:solidFill>
                <a:latin typeface="Wingdings"/>
                <a:ea typeface="Wingdings"/>
                <a:cs typeface="Wingdings"/>
              </a:rPr>
              <a:t></a:t>
            </a:r>
            <a:r>
              <a:rPr lang="fr-FR" sz="1400" kern="0" dirty="0">
                <a:solidFill>
                  <a:schemeClr val="bg1"/>
                </a:solidFill>
                <a:latin typeface="+mn-lt"/>
                <a:cs typeface="+mn-cs"/>
              </a:rPr>
              <a:t> de </a:t>
            </a:r>
          </a:p>
          <a:p>
            <a:pPr marL="342900" indent="-342900">
              <a:buClr>
                <a:srgbClr val="FFFF00"/>
              </a:buClr>
              <a:defRPr/>
            </a:pPr>
            <a:r>
              <a:rPr lang="fr-FR" sz="1400" kern="0" dirty="0">
                <a:solidFill>
                  <a:schemeClr val="bg1"/>
                </a:solidFill>
                <a:latin typeface="+mn-lt"/>
                <a:cs typeface="+mn-cs"/>
              </a:rPr>
              <a:t>la prévalence entre 2009 et</a:t>
            </a:r>
          </a:p>
          <a:p>
            <a:pPr marL="342900" indent="-342900">
              <a:buClr>
                <a:srgbClr val="FFFF00"/>
              </a:buClr>
              <a:defRPr/>
            </a:pPr>
            <a:r>
              <a:rPr lang="fr-FR" sz="1400" kern="0" dirty="0">
                <a:solidFill>
                  <a:schemeClr val="bg1"/>
                </a:solidFill>
                <a:latin typeface="+mn-lt"/>
                <a:cs typeface="+mn-cs"/>
              </a:rPr>
              <a:t>2014) vs 10 % si pas de</a:t>
            </a:r>
          </a:p>
          <a:p>
            <a:pPr marL="342900" indent="-342900">
              <a:buClr>
                <a:srgbClr val="FFFF00"/>
              </a:buClr>
              <a:defRPr/>
            </a:pPr>
            <a:r>
              <a:rPr lang="fr-FR" sz="1400" kern="0" dirty="0">
                <a:solidFill>
                  <a:schemeClr val="bg1"/>
                </a:solidFill>
                <a:latin typeface="+mn-lt"/>
                <a:cs typeface="+mn-cs"/>
              </a:rPr>
              <a:t>plainte (2013-2014)</a:t>
            </a:r>
          </a:p>
          <a:p>
            <a:pPr marL="342900" indent="-342900">
              <a:buClr>
                <a:srgbClr val="FFFF00"/>
              </a:buClr>
              <a:defRPr/>
            </a:pPr>
            <a:endParaRPr lang="fr-FR" sz="1400" kern="0" dirty="0">
              <a:solidFill>
                <a:schemeClr val="bg1"/>
              </a:solidFill>
              <a:latin typeface="+mn-lt"/>
              <a:cs typeface="+mn-cs"/>
            </a:endParaRPr>
          </a:p>
          <a:p>
            <a:pPr marL="342900" indent="-342900">
              <a:buClr>
                <a:srgbClr val="FFFF00"/>
              </a:buClr>
              <a:defRPr/>
            </a:pPr>
            <a:r>
              <a:rPr lang="fr-FR" sz="1400" kern="0" dirty="0">
                <a:solidFill>
                  <a:schemeClr val="bg1"/>
                </a:solidFill>
                <a:latin typeface="+mn-lt"/>
                <a:cs typeface="+mn-cs"/>
              </a:rPr>
              <a:t>Prévalence significativement</a:t>
            </a:r>
          </a:p>
          <a:p>
            <a:pPr marL="342900" indent="-342900">
              <a:buClr>
                <a:srgbClr val="FFFF00"/>
              </a:buClr>
              <a:defRPr/>
            </a:pPr>
            <a:r>
              <a:rPr lang="fr-FR" sz="1400" kern="0" dirty="0" err="1">
                <a:solidFill>
                  <a:schemeClr val="bg1"/>
                </a:solidFill>
                <a:latin typeface="Wingdings"/>
                <a:ea typeface="Wingdings"/>
                <a:cs typeface="Wingdings"/>
              </a:rPr>
              <a:t></a:t>
            </a:r>
            <a:r>
              <a:rPr lang="fr-FR" sz="1400" kern="0" dirty="0">
                <a:solidFill>
                  <a:schemeClr val="bg1"/>
                </a:solidFill>
                <a:cs typeface="+mn-cs"/>
              </a:rPr>
              <a:t> </a:t>
            </a:r>
            <a:r>
              <a:rPr lang="fr-FR" sz="1400" kern="0" dirty="0">
                <a:solidFill>
                  <a:schemeClr val="bg1"/>
                </a:solidFill>
                <a:latin typeface="+mn-lt"/>
                <a:cs typeface="+mn-cs"/>
              </a:rPr>
              <a:t>au cours années récentes </a:t>
            </a:r>
          </a:p>
          <a:p>
            <a:pPr marL="342900" indent="-342900">
              <a:buClr>
                <a:srgbClr val="FFFF00"/>
              </a:buClr>
              <a:defRPr/>
            </a:pPr>
            <a:r>
              <a:rPr lang="fr-FR" sz="1400" kern="0" dirty="0">
                <a:solidFill>
                  <a:schemeClr val="bg1"/>
                </a:solidFill>
                <a:latin typeface="+mn-lt"/>
                <a:cs typeface="+mn-cs"/>
              </a:rPr>
              <a:t>si </a:t>
            </a:r>
            <a:r>
              <a:rPr lang="fr-FR" sz="1400" kern="0" dirty="0">
                <a:solidFill>
                  <a:schemeClr val="bg1"/>
                </a:solidFill>
                <a:cs typeface="+mn-cs"/>
              </a:rPr>
              <a:t>infection VIH récente, </a:t>
            </a:r>
          </a:p>
          <a:p>
            <a:pPr marL="342900" indent="-342900">
              <a:buClr>
                <a:srgbClr val="FFFF00"/>
              </a:buClr>
              <a:defRPr/>
            </a:pPr>
            <a:r>
              <a:rPr lang="fr-FR" sz="1400" kern="0" dirty="0">
                <a:solidFill>
                  <a:schemeClr val="bg1"/>
                </a:solidFill>
                <a:latin typeface="+mn-lt"/>
                <a:cs typeface="+mn-cs"/>
              </a:rPr>
              <a:t>HSH, nadir CD4 &gt; 200/mm</a:t>
            </a:r>
            <a:r>
              <a:rPr lang="fr-FR" sz="1400" kern="0" baseline="30000" dirty="0">
                <a:solidFill>
                  <a:schemeClr val="bg1"/>
                </a:solidFill>
                <a:latin typeface="+mn-lt"/>
                <a:cs typeface="+mn-cs"/>
              </a:rPr>
              <a:t>3</a:t>
            </a:r>
            <a:r>
              <a:rPr lang="fr-FR" sz="1400" kern="0" dirty="0">
                <a:solidFill>
                  <a:schemeClr val="bg1"/>
                </a:solidFill>
                <a:latin typeface="+mn-lt"/>
                <a:cs typeface="+mn-cs"/>
              </a:rPr>
              <a:t>, </a:t>
            </a:r>
          </a:p>
          <a:p>
            <a:pPr marL="342900" indent="-342900">
              <a:buClr>
                <a:srgbClr val="FFFF00"/>
              </a:buClr>
              <a:defRPr/>
            </a:pPr>
            <a:r>
              <a:rPr lang="fr-FR" sz="1400" kern="0" dirty="0">
                <a:solidFill>
                  <a:schemeClr val="bg1"/>
                </a:solidFill>
                <a:latin typeface="+mn-lt"/>
                <a:cs typeface="+mn-cs"/>
              </a:rPr>
              <a:t>CD4 actuels &gt; 500, CV &lt; 40</a:t>
            </a:r>
          </a:p>
          <a:p>
            <a:pPr marL="342900" indent="-342900">
              <a:buClr>
                <a:srgbClr val="FFFF00"/>
              </a:buClr>
              <a:defRPr/>
            </a:pPr>
            <a:r>
              <a:rPr lang="fr-FR" sz="1400" kern="0" dirty="0">
                <a:solidFill>
                  <a:schemeClr val="bg1"/>
                </a:solidFill>
                <a:latin typeface="+mn-lt"/>
                <a:cs typeface="+mn-cs"/>
              </a:rPr>
              <a:t>c/ml, n</a:t>
            </a:r>
            <a:r>
              <a:rPr lang="fr-FR" sz="1400" kern="0" dirty="0" err="1">
                <a:solidFill>
                  <a:schemeClr val="bg1"/>
                </a:solidFill>
                <a:latin typeface="+mn-lt"/>
                <a:cs typeface="+mn-cs"/>
              </a:rPr>
              <a:t>iveau</a:t>
            </a:r>
            <a:r>
              <a:rPr lang="fr-FR" sz="1400" kern="0" dirty="0">
                <a:solidFill>
                  <a:schemeClr val="bg1"/>
                </a:solidFill>
                <a:latin typeface="+mn-lt"/>
                <a:cs typeface="+mn-cs"/>
              </a:rPr>
              <a:t> éducation élevé, </a:t>
            </a:r>
          </a:p>
          <a:p>
            <a:pPr marL="342900" indent="-342900">
              <a:buClr>
                <a:srgbClr val="FFFF00"/>
              </a:buClr>
              <a:defRPr/>
            </a:pPr>
            <a:r>
              <a:rPr lang="fr-FR" sz="1400" kern="0" dirty="0" err="1">
                <a:solidFill>
                  <a:schemeClr val="bg1"/>
                </a:solidFill>
                <a:latin typeface="+mn-lt"/>
                <a:cs typeface="+mn-cs"/>
              </a:rPr>
              <a:t>âge</a:t>
            </a:r>
            <a:r>
              <a:rPr lang="fr-FR" sz="1400" kern="0" dirty="0">
                <a:solidFill>
                  <a:schemeClr val="bg1"/>
                </a:solidFill>
                <a:latin typeface="+mn-lt"/>
                <a:cs typeface="+mn-cs"/>
              </a:rPr>
              <a:t> plus jeune</a:t>
            </a:r>
          </a:p>
        </p:txBody>
      </p:sp>
      <p:sp>
        <p:nvSpPr>
          <p:cNvPr id="372742" name="ZoneTexte 67"/>
          <p:cNvSpPr txBox="1">
            <a:spLocks noChangeArrowheads="1"/>
          </p:cNvSpPr>
          <p:nvPr/>
        </p:nvSpPr>
        <p:spPr bwMode="auto">
          <a:xfrm>
            <a:off x="2433638" y="2835275"/>
            <a:ext cx="2309812" cy="369888"/>
          </a:xfrm>
          <a:prstGeom prst="rect">
            <a:avLst/>
          </a:prstGeom>
          <a:noFill/>
          <a:ln w="9525">
            <a:noFill/>
            <a:miter lim="800000"/>
            <a:headEnd/>
            <a:tailEnd/>
          </a:ln>
        </p:spPr>
        <p:txBody>
          <a:bodyPr wrap="none">
            <a:spAutoFit/>
          </a:bodyPr>
          <a:lstStyle/>
          <a:p>
            <a:pPr eaLnBrk="1" hangingPunct="1"/>
            <a:r>
              <a:rPr lang="fr-FR">
                <a:solidFill>
                  <a:srgbClr val="FFFF66"/>
                </a:solidFill>
              </a:rPr>
              <a:t>Prévalence des TNC</a:t>
            </a:r>
          </a:p>
        </p:txBody>
      </p:sp>
      <p:sp>
        <p:nvSpPr>
          <p:cNvPr id="372743"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169</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a:xfrm>
            <a:off x="1403350" y="115888"/>
            <a:ext cx="7740650" cy="936625"/>
          </a:xfrm>
        </p:spPr>
        <p:txBody>
          <a:bodyPr/>
          <a:lstStyle/>
          <a:p>
            <a:r>
              <a:rPr lang="fr-FR" sz="2400"/>
              <a:t>L’atorvastatine diminue le volume des plaques coronaires non calcifiées chez des patients VIH+ (1)  </a:t>
            </a:r>
          </a:p>
        </p:txBody>
      </p:sp>
      <p:sp>
        <p:nvSpPr>
          <p:cNvPr id="380930" name="Espace réservé du contenu 2058"/>
          <p:cNvSpPr>
            <a:spLocks noGrp="1"/>
          </p:cNvSpPr>
          <p:nvPr>
            <p:ph idx="4294967295"/>
          </p:nvPr>
        </p:nvSpPr>
        <p:spPr>
          <a:xfrm>
            <a:off x="352425" y="3914775"/>
            <a:ext cx="8507413" cy="2452688"/>
          </a:xfrm>
        </p:spPr>
        <p:txBody>
          <a:bodyPr/>
          <a:lstStyle/>
          <a:p>
            <a:r>
              <a:rPr lang="fr-FR" sz="1600"/>
              <a:t>Chaque patient recevait des conseils sur hygiène de vie et diététiques selon les recommandations NCEP et le régime Therapeutic Lifestyle Changes (TLC) </a:t>
            </a:r>
          </a:p>
          <a:p>
            <a:endParaRPr lang="fr-FR" sz="1600"/>
          </a:p>
          <a:p>
            <a:r>
              <a:rPr lang="fr-FR" sz="1600">
                <a:solidFill>
                  <a:srgbClr val="FFFF66"/>
                </a:solidFill>
              </a:rPr>
              <a:t>Principaux critères d’inclusion</a:t>
            </a:r>
          </a:p>
          <a:p>
            <a:pPr lvl="1"/>
            <a:r>
              <a:rPr lang="fr-FR" sz="1600"/>
              <a:t>Age : 18-60 ans</a:t>
            </a:r>
          </a:p>
          <a:p>
            <a:pPr lvl="1"/>
            <a:r>
              <a:rPr lang="fr-FR" sz="1600"/>
              <a:t>VIH+</a:t>
            </a:r>
          </a:p>
          <a:p>
            <a:pPr lvl="1"/>
            <a:r>
              <a:rPr lang="fr-FR" sz="1600"/>
              <a:t>ART stable</a:t>
            </a:r>
          </a:p>
          <a:p>
            <a:pPr lvl="1"/>
            <a:r>
              <a:rPr lang="fr-FR" sz="1600"/>
              <a:t>LDL-C &lt; 1,30 g/l</a:t>
            </a:r>
          </a:p>
          <a:p>
            <a:pPr lvl="1"/>
            <a:r>
              <a:rPr lang="fr-FR" sz="1600"/>
              <a:t>Athérosclérose infraclinique objectivée par</a:t>
            </a:r>
          </a:p>
          <a:p>
            <a:pPr lvl="2"/>
            <a:r>
              <a:rPr lang="fr-FR" sz="1400" u="sng"/>
              <a:t>&gt;</a:t>
            </a:r>
            <a:r>
              <a:rPr lang="fr-FR" sz="1400"/>
              <a:t> 1 plaque  sur angiocoroscanner</a:t>
            </a:r>
          </a:p>
          <a:p>
            <a:pPr lvl="2"/>
            <a:r>
              <a:rPr lang="fr-FR" sz="1400"/>
              <a:t>FDG-PET TBR* &gt; 1,6</a:t>
            </a:r>
          </a:p>
        </p:txBody>
      </p:sp>
      <p:sp>
        <p:nvSpPr>
          <p:cNvPr id="380931"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Lo J, CROI 2015, Abs. 136</a:t>
            </a:r>
          </a:p>
        </p:txBody>
      </p:sp>
      <p:sp>
        <p:nvSpPr>
          <p:cNvPr id="47" name="Espace réservé du contenu 2058"/>
          <p:cNvSpPr txBox="1">
            <a:spLocks/>
          </p:cNvSpPr>
          <p:nvPr/>
        </p:nvSpPr>
        <p:spPr bwMode="auto">
          <a:xfrm>
            <a:off x="4889500" y="4000500"/>
            <a:ext cx="4184650" cy="2452688"/>
          </a:xfrm>
          <a:prstGeom prst="rect">
            <a:avLst/>
          </a:prstGeom>
          <a:noFill/>
          <a:ln w="9525">
            <a:noFill/>
            <a:miter lim="800000"/>
            <a:headEnd/>
            <a:tailEnd/>
          </a:ln>
        </p:spPr>
        <p:txBody>
          <a:bodyPr/>
          <a:lstStyle>
            <a:lvl1pPr marL="342900" indent="-342900" algn="l" rtl="0" eaLnBrk="0" fontAlgn="base" hangingPunct="0">
              <a:spcBef>
                <a:spcPct val="0"/>
              </a:spcBef>
              <a:spcAft>
                <a:spcPct val="0"/>
              </a:spcAft>
              <a:buClr>
                <a:srgbClr val="FFFF00"/>
              </a:buClr>
              <a:buChar char="•"/>
              <a:defRPr sz="2400">
                <a:solidFill>
                  <a:schemeClr val="bg1"/>
                </a:solidFill>
                <a:latin typeface="+mn-lt"/>
                <a:ea typeface="+mn-ea"/>
                <a:cs typeface="+mn-cs"/>
              </a:defRPr>
            </a:lvl1pPr>
            <a:lvl2pPr marL="742950" indent="-285750" algn="l" rtl="0" eaLnBrk="0" fontAlgn="base" hangingPunct="0">
              <a:spcBef>
                <a:spcPct val="0"/>
              </a:spcBef>
              <a:spcAft>
                <a:spcPct val="0"/>
              </a:spcAft>
              <a:buClr>
                <a:srgbClr val="FFFF00"/>
              </a:buClr>
              <a:buChar char="–"/>
              <a:defRPr sz="2400">
                <a:solidFill>
                  <a:schemeClr val="bg1"/>
                </a:solidFill>
                <a:latin typeface="+mn-lt"/>
              </a:defRPr>
            </a:lvl2pPr>
            <a:lvl3pPr marL="1143000" indent="-228600" algn="l" rtl="0" eaLnBrk="0" fontAlgn="base" hangingPunct="0">
              <a:spcBef>
                <a:spcPct val="0"/>
              </a:spcBef>
              <a:spcAft>
                <a:spcPct val="0"/>
              </a:spcAft>
              <a:buClr>
                <a:srgbClr val="FFFF00"/>
              </a:buClr>
              <a:buChar char="•"/>
              <a:defRPr sz="2000">
                <a:solidFill>
                  <a:schemeClr val="bg1"/>
                </a:solidFill>
                <a:latin typeface="+mn-lt"/>
              </a:defRPr>
            </a:lvl3pPr>
            <a:lvl4pPr marL="1600200" indent="-228600" algn="l" rtl="0" eaLnBrk="0" fontAlgn="base" hangingPunct="0">
              <a:spcBef>
                <a:spcPct val="0"/>
              </a:spcBef>
              <a:spcAft>
                <a:spcPct val="0"/>
              </a:spcAft>
              <a:buClr>
                <a:srgbClr val="FFFF00"/>
              </a:buClr>
              <a:buChar char="–"/>
              <a:defRPr sz="2000">
                <a:solidFill>
                  <a:schemeClr val="bg1"/>
                </a:solidFill>
                <a:latin typeface="+mn-lt"/>
              </a:defRPr>
            </a:lvl4pPr>
            <a:lvl5pPr marL="2057400" indent="-228600" algn="l" rtl="0" eaLnBrk="0" fontAlgn="base" hangingPunct="0">
              <a:spcBef>
                <a:spcPct val="0"/>
              </a:spcBef>
              <a:spcAft>
                <a:spcPct val="0"/>
              </a:spcAft>
              <a:buClr>
                <a:srgbClr val="FFFF00"/>
              </a:buClr>
              <a:buChar char="»"/>
              <a:defRPr sz="2000">
                <a:solidFill>
                  <a:schemeClr val="bg1"/>
                </a:solidFill>
                <a:latin typeface="+mn-lt"/>
              </a:defRPr>
            </a:lvl5pPr>
            <a:lvl6pPr marL="2514600" indent="-228600" algn="l" rtl="0" fontAlgn="base">
              <a:spcBef>
                <a:spcPct val="0"/>
              </a:spcBef>
              <a:spcAft>
                <a:spcPct val="0"/>
              </a:spcAft>
              <a:buClr>
                <a:srgbClr val="FFFF00"/>
              </a:buClr>
              <a:buChar char="»"/>
              <a:defRPr sz="2000">
                <a:solidFill>
                  <a:schemeClr val="bg1"/>
                </a:solidFill>
                <a:latin typeface="+mn-lt"/>
              </a:defRPr>
            </a:lvl6pPr>
            <a:lvl7pPr marL="2971800" indent="-228600" algn="l" rtl="0" fontAlgn="base">
              <a:spcBef>
                <a:spcPct val="0"/>
              </a:spcBef>
              <a:spcAft>
                <a:spcPct val="0"/>
              </a:spcAft>
              <a:buClr>
                <a:srgbClr val="FFFF00"/>
              </a:buClr>
              <a:buChar char="»"/>
              <a:defRPr sz="2000">
                <a:solidFill>
                  <a:schemeClr val="bg1"/>
                </a:solidFill>
                <a:latin typeface="+mn-lt"/>
              </a:defRPr>
            </a:lvl7pPr>
            <a:lvl8pPr marL="3429000" indent="-228600" algn="l" rtl="0" fontAlgn="base">
              <a:spcBef>
                <a:spcPct val="0"/>
              </a:spcBef>
              <a:spcAft>
                <a:spcPct val="0"/>
              </a:spcAft>
              <a:buClr>
                <a:srgbClr val="FFFF00"/>
              </a:buClr>
              <a:buChar char="»"/>
              <a:defRPr sz="2000">
                <a:solidFill>
                  <a:schemeClr val="bg1"/>
                </a:solidFill>
                <a:latin typeface="+mn-lt"/>
              </a:defRPr>
            </a:lvl8pPr>
            <a:lvl9pPr marL="3886200" indent="-228600" algn="l" rtl="0" fontAlgn="base">
              <a:spcBef>
                <a:spcPct val="0"/>
              </a:spcBef>
              <a:spcAft>
                <a:spcPct val="0"/>
              </a:spcAft>
              <a:buClr>
                <a:srgbClr val="FFFF00"/>
              </a:buClr>
              <a:buChar char="»"/>
              <a:defRPr sz="2000">
                <a:solidFill>
                  <a:schemeClr val="bg1"/>
                </a:solidFill>
                <a:latin typeface="+mn-lt"/>
              </a:defRPr>
            </a:lvl9pPr>
          </a:lstStyle>
          <a:p>
            <a:pPr marL="0" indent="0">
              <a:buFontTx/>
              <a:buNone/>
              <a:defRPr/>
            </a:pPr>
            <a:r>
              <a:rPr lang="fr-FR" sz="1400" kern="0" dirty="0" smtClean="0"/>
              <a:t> </a:t>
            </a:r>
          </a:p>
          <a:p>
            <a:pPr>
              <a:defRPr/>
            </a:pPr>
            <a:endParaRPr lang="fr-FR" sz="1400" i="1" kern="0" dirty="0" smtClean="0"/>
          </a:p>
          <a:p>
            <a:pPr>
              <a:defRPr/>
            </a:pPr>
            <a:endParaRPr lang="fr-FR" sz="1400" i="1" kern="0" dirty="0" smtClean="0"/>
          </a:p>
          <a:p>
            <a:pPr>
              <a:defRPr/>
            </a:pPr>
            <a:r>
              <a:rPr lang="fr-FR" sz="1600" kern="0" dirty="0" smtClean="0">
                <a:solidFill>
                  <a:srgbClr val="FFFF66"/>
                </a:solidFill>
              </a:rPr>
              <a:t>Principaux critères d’exclusion</a:t>
            </a:r>
          </a:p>
          <a:p>
            <a:pPr lvl="1">
              <a:defRPr/>
            </a:pPr>
            <a:r>
              <a:rPr lang="fr-FR" sz="1600" kern="0" dirty="0" smtClean="0">
                <a:cs typeface="+mn-cs"/>
              </a:rPr>
              <a:t>Antécédents cardiovasculaires</a:t>
            </a:r>
          </a:p>
          <a:p>
            <a:pPr lvl="1">
              <a:defRPr/>
            </a:pPr>
            <a:r>
              <a:rPr lang="fr-FR" sz="1600" kern="0" dirty="0" smtClean="0">
                <a:cs typeface="+mn-cs"/>
              </a:rPr>
              <a:t>Sténose coronarienne critique</a:t>
            </a:r>
          </a:p>
          <a:p>
            <a:pPr lvl="1">
              <a:defRPr/>
            </a:pPr>
            <a:r>
              <a:rPr lang="fr-FR" sz="1600" kern="0" dirty="0" smtClean="0">
                <a:cs typeface="+mn-cs"/>
              </a:rPr>
              <a:t>ASAT ou ALAT &gt; 3 fois la normale</a:t>
            </a:r>
          </a:p>
          <a:p>
            <a:pPr lvl="1">
              <a:defRPr/>
            </a:pPr>
            <a:r>
              <a:rPr lang="fr-FR" sz="1600" kern="0" dirty="0" smtClean="0">
                <a:cs typeface="+mn-cs"/>
              </a:rPr>
              <a:t>Créatinine &gt; 15 mg/l</a:t>
            </a:r>
          </a:p>
          <a:p>
            <a:pPr lvl="1">
              <a:defRPr/>
            </a:pPr>
            <a:r>
              <a:rPr lang="fr-FR" sz="1600" kern="0" dirty="0" smtClean="0">
                <a:cs typeface="+mn-cs"/>
              </a:rPr>
              <a:t>Maladie rénale ou hépatique traitée</a:t>
            </a:r>
          </a:p>
          <a:p>
            <a:pPr lvl="1">
              <a:defRPr/>
            </a:pPr>
            <a:r>
              <a:rPr lang="fr-FR" sz="1600" kern="0" dirty="0" smtClean="0">
                <a:cs typeface="+mn-cs"/>
              </a:rPr>
              <a:t>Infection aiguë depuis &lt; 3 mois  </a:t>
            </a:r>
            <a:endParaRPr lang="fr-FR" sz="1000" kern="0" dirty="0">
              <a:cs typeface="+mn-cs"/>
            </a:endParaRPr>
          </a:p>
        </p:txBody>
      </p:sp>
      <p:grpSp>
        <p:nvGrpSpPr>
          <p:cNvPr id="380933" name="Groupe 29"/>
          <p:cNvGrpSpPr>
            <a:grpSpLocks/>
          </p:cNvGrpSpPr>
          <p:nvPr/>
        </p:nvGrpSpPr>
        <p:grpSpPr bwMode="auto">
          <a:xfrm>
            <a:off x="190500" y="1360488"/>
            <a:ext cx="8778875" cy="2474912"/>
            <a:chOff x="190500" y="1360488"/>
            <a:chExt cx="8778875" cy="2474912"/>
          </a:xfrm>
        </p:grpSpPr>
        <p:sp>
          <p:nvSpPr>
            <p:cNvPr id="6" name="Rectangle à coins arrondis 5"/>
            <p:cNvSpPr/>
            <p:nvPr/>
          </p:nvSpPr>
          <p:spPr bwMode="auto">
            <a:xfrm>
              <a:off x="3355975" y="1493838"/>
              <a:ext cx="2144713" cy="587375"/>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eaLnBrk="1" hangingPunct="1">
                <a:defRPr/>
              </a:pPr>
              <a:r>
                <a:rPr lang="fr-FR" sz="1200" b="1" dirty="0">
                  <a:cs typeface="+mn-cs"/>
                </a:rPr>
                <a:t>Placebo </a:t>
              </a:r>
              <a:r>
                <a:rPr lang="fr-FR" sz="1200" b="1" dirty="0" err="1">
                  <a:cs typeface="+mn-cs"/>
                </a:rPr>
                <a:t>qd</a:t>
              </a:r>
              <a:endParaRPr lang="fr-FR" sz="1200" b="1" dirty="0">
                <a:cs typeface="+mn-cs"/>
              </a:endParaRPr>
            </a:p>
            <a:p>
              <a:pPr algn="ctr" eaLnBrk="1" hangingPunct="1">
                <a:defRPr/>
              </a:pPr>
              <a:r>
                <a:rPr lang="fr-FR" sz="1200" b="1" dirty="0">
                  <a:cs typeface="+mn-cs"/>
                </a:rPr>
                <a:t>(n = 21)</a:t>
              </a:r>
            </a:p>
          </p:txBody>
        </p:sp>
        <p:sp>
          <p:nvSpPr>
            <p:cNvPr id="9" name="Rectangle à coins arrondis 8"/>
            <p:cNvSpPr/>
            <p:nvPr/>
          </p:nvSpPr>
          <p:spPr bwMode="auto">
            <a:xfrm>
              <a:off x="5932488" y="1484313"/>
              <a:ext cx="2400300" cy="604837"/>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eaLnBrk="1" hangingPunct="1">
                <a:defRPr/>
              </a:pPr>
              <a:r>
                <a:rPr lang="fr-FR" sz="1200" b="1" dirty="0">
                  <a:cs typeface="+mn-cs"/>
                </a:rPr>
                <a:t>Placebo </a:t>
              </a:r>
              <a:r>
                <a:rPr lang="fr-FR" sz="1200" b="1" dirty="0" err="1">
                  <a:cs typeface="+mn-cs"/>
                </a:rPr>
                <a:t>qd</a:t>
              </a:r>
              <a:endParaRPr lang="fr-FR" sz="1200" b="1" dirty="0">
                <a:cs typeface="+mn-cs"/>
              </a:endParaRPr>
            </a:p>
            <a:p>
              <a:pPr algn="ctr" eaLnBrk="1" hangingPunct="1">
                <a:defRPr/>
              </a:pPr>
              <a:r>
                <a:rPr lang="fr-FR" sz="1200" b="1" dirty="0">
                  <a:cs typeface="+mn-cs"/>
                </a:rPr>
                <a:t>(n = 20)</a:t>
              </a:r>
            </a:p>
          </p:txBody>
        </p:sp>
        <p:sp>
          <p:nvSpPr>
            <p:cNvPr id="380938" name="Rectangle à coins arrondis 10"/>
            <p:cNvSpPr>
              <a:spLocks noChangeArrowheads="1"/>
            </p:cNvSpPr>
            <p:nvPr/>
          </p:nvSpPr>
          <p:spPr bwMode="auto">
            <a:xfrm rot="-5400000">
              <a:off x="-570706" y="2251869"/>
              <a:ext cx="1871662" cy="349250"/>
            </a:xfrm>
            <a:prstGeom prst="roundRect">
              <a:avLst>
                <a:gd name="adj" fmla="val 16667"/>
              </a:avLst>
            </a:prstGeom>
            <a:solidFill>
              <a:srgbClr val="000066"/>
            </a:solidFill>
            <a:ln w="9525" algn="ctr">
              <a:solidFill>
                <a:srgbClr val="000066"/>
              </a:solidFill>
              <a:round/>
              <a:headEnd/>
              <a:tailEnd/>
            </a:ln>
          </p:spPr>
          <p:txBody>
            <a:bodyPr/>
            <a:lstStyle/>
            <a:p>
              <a:pPr algn="ctr" eaLnBrk="1" hangingPunct="1"/>
              <a:r>
                <a:rPr lang="fr-FR" sz="1400" b="1">
                  <a:solidFill>
                    <a:schemeClr val="bg1"/>
                  </a:solidFill>
                </a:rPr>
                <a:t>Angiocoroscanner</a:t>
              </a:r>
            </a:p>
          </p:txBody>
        </p:sp>
        <p:sp>
          <p:nvSpPr>
            <p:cNvPr id="380939" name="Rectangle à coins arrondis 11"/>
            <p:cNvSpPr>
              <a:spLocks noChangeArrowheads="1"/>
            </p:cNvSpPr>
            <p:nvPr/>
          </p:nvSpPr>
          <p:spPr bwMode="auto">
            <a:xfrm rot="-5400000">
              <a:off x="28575" y="2247901"/>
              <a:ext cx="2122487" cy="347662"/>
            </a:xfrm>
            <a:prstGeom prst="roundRect">
              <a:avLst>
                <a:gd name="adj" fmla="val 16667"/>
              </a:avLst>
            </a:prstGeom>
            <a:solidFill>
              <a:srgbClr val="000066"/>
            </a:solidFill>
            <a:ln w="9525" algn="ctr">
              <a:solidFill>
                <a:srgbClr val="000066"/>
              </a:solidFill>
              <a:round/>
              <a:headEnd/>
              <a:tailEnd/>
            </a:ln>
          </p:spPr>
          <p:txBody>
            <a:bodyPr/>
            <a:lstStyle/>
            <a:p>
              <a:pPr algn="ctr" eaLnBrk="1" hangingPunct="1"/>
              <a:r>
                <a:rPr lang="fr-FR" sz="1400" b="1">
                  <a:solidFill>
                    <a:schemeClr val="bg1"/>
                  </a:solidFill>
                </a:rPr>
                <a:t>FDG PET/CT</a:t>
              </a:r>
            </a:p>
          </p:txBody>
        </p:sp>
        <p:sp>
          <p:nvSpPr>
            <p:cNvPr id="380940" name="Rectangle à coins arrondis 12"/>
            <p:cNvSpPr>
              <a:spLocks noChangeArrowheads="1"/>
            </p:cNvSpPr>
            <p:nvPr/>
          </p:nvSpPr>
          <p:spPr bwMode="auto">
            <a:xfrm>
              <a:off x="1593850" y="2117725"/>
              <a:ext cx="1438275" cy="617538"/>
            </a:xfrm>
            <a:prstGeom prst="roundRect">
              <a:avLst>
                <a:gd name="adj" fmla="val 16667"/>
              </a:avLst>
            </a:prstGeom>
            <a:solidFill>
              <a:srgbClr val="000066"/>
            </a:solidFill>
            <a:ln w="9525" algn="ctr">
              <a:solidFill>
                <a:srgbClr val="000066"/>
              </a:solidFill>
              <a:round/>
              <a:headEnd/>
              <a:tailEnd/>
            </a:ln>
          </p:spPr>
          <p:txBody>
            <a:bodyPr/>
            <a:lstStyle/>
            <a:p>
              <a:pPr algn="ctr" eaLnBrk="1" hangingPunct="1"/>
              <a:r>
                <a:rPr lang="fr-FR" sz="1200" b="1">
                  <a:solidFill>
                    <a:schemeClr val="bg1"/>
                  </a:solidFill>
                </a:rPr>
                <a:t>Randomisation </a:t>
              </a:r>
              <a:br>
                <a:rPr lang="fr-FR" sz="1200" b="1">
                  <a:solidFill>
                    <a:schemeClr val="bg1"/>
                  </a:solidFill>
                </a:rPr>
              </a:br>
              <a:r>
                <a:rPr lang="fr-FR" sz="1200" b="1">
                  <a:solidFill>
                    <a:schemeClr val="bg1"/>
                  </a:solidFill>
                </a:rPr>
                <a:t>(n = 40)</a:t>
              </a:r>
            </a:p>
          </p:txBody>
        </p:sp>
        <p:sp>
          <p:nvSpPr>
            <p:cNvPr id="380941" name="Rectangle à coins arrondis 13"/>
            <p:cNvSpPr>
              <a:spLocks noChangeArrowheads="1"/>
            </p:cNvSpPr>
            <p:nvPr/>
          </p:nvSpPr>
          <p:spPr bwMode="auto">
            <a:xfrm>
              <a:off x="3355975" y="2803525"/>
              <a:ext cx="2144713" cy="587375"/>
            </a:xfrm>
            <a:prstGeom prst="roundRect">
              <a:avLst>
                <a:gd name="adj" fmla="val 16667"/>
              </a:avLst>
            </a:prstGeom>
            <a:solidFill>
              <a:srgbClr val="FFFF00"/>
            </a:solidFill>
            <a:ln w="9525" algn="ctr">
              <a:noFill/>
              <a:round/>
              <a:headEnd/>
              <a:tailEnd/>
            </a:ln>
          </p:spPr>
          <p:txBody>
            <a:bodyPr/>
            <a:lstStyle/>
            <a:p>
              <a:pPr algn="ctr" eaLnBrk="1" hangingPunct="1"/>
              <a:r>
                <a:rPr lang="fr-FR" sz="1200" b="1"/>
                <a:t>Atorvastatine 20 mg qd</a:t>
              </a:r>
            </a:p>
            <a:p>
              <a:pPr algn="ctr" eaLnBrk="1" hangingPunct="1"/>
              <a:r>
                <a:rPr lang="fr-FR" sz="1200" b="1"/>
                <a:t>(n = 19)</a:t>
              </a:r>
            </a:p>
          </p:txBody>
        </p:sp>
        <p:sp>
          <p:nvSpPr>
            <p:cNvPr id="380942" name="Rectangle à coins arrondis 14"/>
            <p:cNvSpPr>
              <a:spLocks noChangeArrowheads="1"/>
            </p:cNvSpPr>
            <p:nvPr/>
          </p:nvSpPr>
          <p:spPr bwMode="auto">
            <a:xfrm>
              <a:off x="5932488" y="2819400"/>
              <a:ext cx="2400300" cy="555625"/>
            </a:xfrm>
            <a:prstGeom prst="roundRect">
              <a:avLst>
                <a:gd name="adj" fmla="val 16667"/>
              </a:avLst>
            </a:prstGeom>
            <a:solidFill>
              <a:srgbClr val="FFFF00"/>
            </a:solidFill>
            <a:ln w="9525" algn="ctr">
              <a:noFill/>
              <a:round/>
              <a:headEnd/>
              <a:tailEnd/>
            </a:ln>
          </p:spPr>
          <p:txBody>
            <a:bodyPr/>
            <a:lstStyle/>
            <a:p>
              <a:pPr algn="ctr" eaLnBrk="1" hangingPunct="1"/>
              <a:r>
                <a:rPr lang="fr-FR" sz="1200" b="1"/>
                <a:t>Atorvastatine 40 mg qd</a:t>
              </a:r>
            </a:p>
            <a:p>
              <a:pPr algn="ctr" eaLnBrk="1" hangingPunct="1"/>
              <a:r>
                <a:rPr lang="fr-FR" sz="1200" b="1"/>
                <a:t>si bonne tolérance (n = 18)</a:t>
              </a:r>
            </a:p>
          </p:txBody>
        </p:sp>
        <p:sp>
          <p:nvSpPr>
            <p:cNvPr id="380943" name="ZoneTexte 9"/>
            <p:cNvSpPr txBox="1">
              <a:spLocks noChangeArrowheads="1"/>
            </p:cNvSpPr>
            <p:nvPr/>
          </p:nvSpPr>
          <p:spPr bwMode="auto">
            <a:xfrm>
              <a:off x="3213100" y="3529013"/>
              <a:ext cx="373063" cy="306387"/>
            </a:xfrm>
            <a:prstGeom prst="rect">
              <a:avLst/>
            </a:prstGeom>
            <a:noFill/>
            <a:ln w="9525">
              <a:noFill/>
              <a:miter lim="800000"/>
              <a:headEnd/>
              <a:tailEnd/>
            </a:ln>
          </p:spPr>
          <p:txBody>
            <a:bodyPr wrap="none">
              <a:spAutoFit/>
            </a:bodyPr>
            <a:lstStyle/>
            <a:p>
              <a:pPr eaLnBrk="1" hangingPunct="1"/>
              <a:r>
                <a:rPr lang="fr-FR" sz="1400">
                  <a:solidFill>
                    <a:schemeClr val="bg1"/>
                  </a:solidFill>
                </a:rPr>
                <a:t>J0</a:t>
              </a:r>
            </a:p>
          </p:txBody>
        </p:sp>
        <p:sp>
          <p:nvSpPr>
            <p:cNvPr id="380944" name="ZoneTexte 17"/>
            <p:cNvSpPr txBox="1">
              <a:spLocks noChangeArrowheads="1"/>
            </p:cNvSpPr>
            <p:nvPr/>
          </p:nvSpPr>
          <p:spPr bwMode="auto">
            <a:xfrm>
              <a:off x="5759450" y="3503613"/>
              <a:ext cx="433388" cy="307975"/>
            </a:xfrm>
            <a:prstGeom prst="rect">
              <a:avLst/>
            </a:prstGeom>
            <a:noFill/>
            <a:ln w="9525">
              <a:noFill/>
              <a:miter lim="800000"/>
              <a:headEnd/>
              <a:tailEnd/>
            </a:ln>
          </p:spPr>
          <p:txBody>
            <a:bodyPr wrap="none">
              <a:spAutoFit/>
            </a:bodyPr>
            <a:lstStyle/>
            <a:p>
              <a:pPr eaLnBrk="1" hangingPunct="1"/>
              <a:r>
                <a:rPr lang="fr-FR" sz="1400">
                  <a:solidFill>
                    <a:schemeClr val="bg1"/>
                  </a:solidFill>
                </a:rPr>
                <a:t>M3</a:t>
              </a:r>
            </a:p>
          </p:txBody>
        </p:sp>
        <p:sp>
          <p:nvSpPr>
            <p:cNvPr id="380945" name="ZoneTexte 18"/>
            <p:cNvSpPr txBox="1">
              <a:spLocks noChangeArrowheads="1"/>
            </p:cNvSpPr>
            <p:nvPr/>
          </p:nvSpPr>
          <p:spPr bwMode="auto">
            <a:xfrm>
              <a:off x="8367713" y="3503613"/>
              <a:ext cx="531812" cy="307975"/>
            </a:xfrm>
            <a:prstGeom prst="rect">
              <a:avLst/>
            </a:prstGeom>
            <a:noFill/>
            <a:ln w="9525">
              <a:noFill/>
              <a:miter lim="800000"/>
              <a:headEnd/>
              <a:tailEnd/>
            </a:ln>
          </p:spPr>
          <p:txBody>
            <a:bodyPr wrap="none">
              <a:spAutoFit/>
            </a:bodyPr>
            <a:lstStyle/>
            <a:p>
              <a:pPr eaLnBrk="1" hangingPunct="1"/>
              <a:r>
                <a:rPr lang="fr-FR" sz="1400">
                  <a:solidFill>
                    <a:schemeClr val="bg1"/>
                  </a:solidFill>
                </a:rPr>
                <a:t>M12</a:t>
              </a:r>
            </a:p>
          </p:txBody>
        </p:sp>
        <p:cxnSp>
          <p:nvCxnSpPr>
            <p:cNvPr id="380946" name="Connecteur en angle 19"/>
            <p:cNvCxnSpPr>
              <a:cxnSpLocks noChangeShapeType="1"/>
              <a:stCxn id="380940" idx="3"/>
              <a:endCxn id="6" idx="1"/>
            </p:cNvCxnSpPr>
            <p:nvPr/>
          </p:nvCxnSpPr>
          <p:spPr bwMode="auto">
            <a:xfrm flipV="1">
              <a:off x="3032125" y="1787525"/>
              <a:ext cx="323850" cy="639763"/>
            </a:xfrm>
            <a:prstGeom prst="bentConnector3">
              <a:avLst>
                <a:gd name="adj1" fmla="val 50000"/>
              </a:avLst>
            </a:prstGeom>
            <a:noFill/>
            <a:ln w="28575" algn="ctr">
              <a:solidFill>
                <a:schemeClr val="bg1"/>
              </a:solidFill>
              <a:round/>
              <a:headEnd/>
              <a:tailEnd type="triangle" w="med" len="med"/>
            </a:ln>
          </p:spPr>
        </p:cxnSp>
        <p:cxnSp>
          <p:nvCxnSpPr>
            <p:cNvPr id="380947" name="Connecteur droit avec flèche 24"/>
            <p:cNvCxnSpPr>
              <a:cxnSpLocks noChangeShapeType="1"/>
              <a:stCxn id="380939" idx="2"/>
              <a:endCxn id="380940" idx="1"/>
            </p:cNvCxnSpPr>
            <p:nvPr/>
          </p:nvCxnSpPr>
          <p:spPr bwMode="auto">
            <a:xfrm>
              <a:off x="1263650" y="2420938"/>
              <a:ext cx="330200" cy="6350"/>
            </a:xfrm>
            <a:prstGeom prst="straightConnector1">
              <a:avLst/>
            </a:prstGeom>
            <a:noFill/>
            <a:ln w="28575" algn="ctr">
              <a:solidFill>
                <a:schemeClr val="bg1"/>
              </a:solidFill>
              <a:round/>
              <a:headEnd/>
              <a:tailEnd type="triangle" w="med" len="med"/>
            </a:ln>
          </p:spPr>
        </p:cxnSp>
        <p:cxnSp>
          <p:nvCxnSpPr>
            <p:cNvPr id="380948" name="Connecteur droit avec flèche 26"/>
            <p:cNvCxnSpPr>
              <a:cxnSpLocks noChangeShapeType="1"/>
              <a:stCxn id="380938" idx="2"/>
              <a:endCxn id="380939" idx="0"/>
            </p:cNvCxnSpPr>
            <p:nvPr/>
          </p:nvCxnSpPr>
          <p:spPr bwMode="auto">
            <a:xfrm flipV="1">
              <a:off x="539750" y="2420938"/>
              <a:ext cx="376238" cy="6350"/>
            </a:xfrm>
            <a:prstGeom prst="straightConnector1">
              <a:avLst/>
            </a:prstGeom>
            <a:noFill/>
            <a:ln w="28575" algn="ctr">
              <a:solidFill>
                <a:schemeClr val="bg1"/>
              </a:solidFill>
              <a:round/>
              <a:headEnd/>
              <a:tailEnd type="triangle" w="med" len="med"/>
            </a:ln>
          </p:spPr>
        </p:cxnSp>
        <p:cxnSp>
          <p:nvCxnSpPr>
            <p:cNvPr id="380949" name="Connecteur en angle 28"/>
            <p:cNvCxnSpPr>
              <a:cxnSpLocks noChangeShapeType="1"/>
              <a:stCxn id="380940" idx="3"/>
              <a:endCxn id="380941" idx="1"/>
            </p:cNvCxnSpPr>
            <p:nvPr/>
          </p:nvCxnSpPr>
          <p:spPr bwMode="auto">
            <a:xfrm>
              <a:off x="3032125" y="2427288"/>
              <a:ext cx="323850" cy="669925"/>
            </a:xfrm>
            <a:prstGeom prst="bentConnector3">
              <a:avLst>
                <a:gd name="adj1" fmla="val 50000"/>
              </a:avLst>
            </a:prstGeom>
            <a:noFill/>
            <a:ln w="28575" algn="ctr">
              <a:solidFill>
                <a:schemeClr val="bg1"/>
              </a:solidFill>
              <a:round/>
              <a:headEnd/>
              <a:tailEnd type="triangle" w="med" len="med"/>
            </a:ln>
          </p:spPr>
        </p:cxnSp>
        <p:cxnSp>
          <p:nvCxnSpPr>
            <p:cNvPr id="380950" name="Connecteur droit avec flèche 30"/>
            <p:cNvCxnSpPr>
              <a:cxnSpLocks noChangeShapeType="1"/>
            </p:cNvCxnSpPr>
            <p:nvPr/>
          </p:nvCxnSpPr>
          <p:spPr bwMode="auto">
            <a:xfrm>
              <a:off x="5500688" y="1782763"/>
              <a:ext cx="431800" cy="7937"/>
            </a:xfrm>
            <a:prstGeom prst="straightConnector1">
              <a:avLst/>
            </a:prstGeom>
            <a:noFill/>
            <a:ln w="28575" algn="ctr">
              <a:solidFill>
                <a:schemeClr val="bg1"/>
              </a:solidFill>
              <a:round/>
              <a:headEnd/>
              <a:tailEnd type="triangle" w="med" len="med"/>
            </a:ln>
          </p:spPr>
        </p:cxnSp>
        <p:cxnSp>
          <p:nvCxnSpPr>
            <p:cNvPr id="380951" name="Connecteur droit avec flèche 2048"/>
            <p:cNvCxnSpPr>
              <a:cxnSpLocks noChangeShapeType="1"/>
            </p:cNvCxnSpPr>
            <p:nvPr/>
          </p:nvCxnSpPr>
          <p:spPr bwMode="auto">
            <a:xfrm flipV="1">
              <a:off x="5500688" y="3097213"/>
              <a:ext cx="431800" cy="0"/>
            </a:xfrm>
            <a:prstGeom prst="straightConnector1">
              <a:avLst/>
            </a:prstGeom>
            <a:noFill/>
            <a:ln w="28575" algn="ctr">
              <a:solidFill>
                <a:schemeClr val="bg1"/>
              </a:solidFill>
              <a:round/>
              <a:headEnd/>
              <a:tailEnd type="triangle" w="med" len="med"/>
            </a:ln>
          </p:spPr>
        </p:cxnSp>
        <p:cxnSp>
          <p:nvCxnSpPr>
            <p:cNvPr id="380952" name="Connecteur droit 2051"/>
            <p:cNvCxnSpPr>
              <a:cxnSpLocks noChangeShapeType="1"/>
            </p:cNvCxnSpPr>
            <p:nvPr/>
          </p:nvCxnSpPr>
          <p:spPr bwMode="auto">
            <a:xfrm>
              <a:off x="3151188" y="3449638"/>
              <a:ext cx="5595937" cy="0"/>
            </a:xfrm>
            <a:prstGeom prst="line">
              <a:avLst/>
            </a:prstGeom>
            <a:noFill/>
            <a:ln w="12700" algn="ctr">
              <a:solidFill>
                <a:schemeClr val="bg1"/>
              </a:solidFill>
              <a:round/>
              <a:headEnd/>
              <a:tailEnd/>
            </a:ln>
          </p:spPr>
        </p:cxnSp>
        <p:cxnSp>
          <p:nvCxnSpPr>
            <p:cNvPr id="380953" name="Connecteur droit 2055"/>
            <p:cNvCxnSpPr>
              <a:cxnSpLocks noChangeShapeType="1"/>
            </p:cNvCxnSpPr>
            <p:nvPr/>
          </p:nvCxnSpPr>
          <p:spPr bwMode="auto">
            <a:xfrm>
              <a:off x="3398838" y="3449638"/>
              <a:ext cx="0" cy="87312"/>
            </a:xfrm>
            <a:prstGeom prst="line">
              <a:avLst/>
            </a:prstGeom>
            <a:noFill/>
            <a:ln w="12700" algn="ctr">
              <a:solidFill>
                <a:schemeClr val="bg1"/>
              </a:solidFill>
              <a:round/>
              <a:headEnd/>
              <a:tailEnd/>
            </a:ln>
          </p:spPr>
        </p:cxnSp>
        <p:cxnSp>
          <p:nvCxnSpPr>
            <p:cNvPr id="380954" name="Connecteur droit 40"/>
            <p:cNvCxnSpPr>
              <a:cxnSpLocks noChangeShapeType="1"/>
            </p:cNvCxnSpPr>
            <p:nvPr/>
          </p:nvCxnSpPr>
          <p:spPr bwMode="auto">
            <a:xfrm>
              <a:off x="5972175" y="3449638"/>
              <a:ext cx="0" cy="87312"/>
            </a:xfrm>
            <a:prstGeom prst="line">
              <a:avLst/>
            </a:prstGeom>
            <a:noFill/>
            <a:ln w="12700" algn="ctr">
              <a:solidFill>
                <a:schemeClr val="bg1"/>
              </a:solidFill>
              <a:round/>
              <a:headEnd/>
              <a:tailEnd/>
            </a:ln>
          </p:spPr>
        </p:cxnSp>
        <p:cxnSp>
          <p:nvCxnSpPr>
            <p:cNvPr id="380955" name="Connecteur droit 41"/>
            <p:cNvCxnSpPr>
              <a:cxnSpLocks noChangeShapeType="1"/>
            </p:cNvCxnSpPr>
            <p:nvPr/>
          </p:nvCxnSpPr>
          <p:spPr bwMode="auto">
            <a:xfrm>
              <a:off x="8637588" y="3449638"/>
              <a:ext cx="0" cy="87312"/>
            </a:xfrm>
            <a:prstGeom prst="line">
              <a:avLst/>
            </a:prstGeom>
            <a:noFill/>
            <a:ln w="12700" algn="ctr">
              <a:solidFill>
                <a:schemeClr val="bg1"/>
              </a:solidFill>
              <a:round/>
              <a:headEnd/>
              <a:tailEnd/>
            </a:ln>
          </p:spPr>
        </p:cxnSp>
        <p:sp>
          <p:nvSpPr>
            <p:cNvPr id="380956" name="ZoneTexte 1"/>
            <p:cNvSpPr txBox="1">
              <a:spLocks noChangeArrowheads="1"/>
            </p:cNvSpPr>
            <p:nvPr/>
          </p:nvSpPr>
          <p:spPr bwMode="auto">
            <a:xfrm>
              <a:off x="8281988" y="1638300"/>
              <a:ext cx="687387" cy="307975"/>
            </a:xfrm>
            <a:prstGeom prst="rect">
              <a:avLst/>
            </a:prstGeom>
            <a:noFill/>
            <a:ln w="9525">
              <a:noFill/>
              <a:miter lim="800000"/>
              <a:headEnd/>
              <a:tailEnd/>
            </a:ln>
          </p:spPr>
          <p:txBody>
            <a:bodyPr wrap="none">
              <a:spAutoFit/>
            </a:bodyPr>
            <a:lstStyle/>
            <a:p>
              <a:pPr algn="ctr" eaLnBrk="1" hangingPunct="1"/>
              <a:r>
                <a:rPr lang="fr-FR" sz="1400">
                  <a:solidFill>
                    <a:schemeClr val="bg1"/>
                  </a:solidFill>
                </a:rPr>
                <a:t>n = 18</a:t>
              </a:r>
            </a:p>
          </p:txBody>
        </p:sp>
        <p:sp>
          <p:nvSpPr>
            <p:cNvPr id="380957" name="ZoneTexte 27"/>
            <p:cNvSpPr txBox="1">
              <a:spLocks noChangeArrowheads="1"/>
            </p:cNvSpPr>
            <p:nvPr/>
          </p:nvSpPr>
          <p:spPr bwMode="auto">
            <a:xfrm>
              <a:off x="8281988" y="2951163"/>
              <a:ext cx="687387" cy="307975"/>
            </a:xfrm>
            <a:prstGeom prst="rect">
              <a:avLst/>
            </a:prstGeom>
            <a:noFill/>
            <a:ln w="9525">
              <a:noFill/>
              <a:miter lim="800000"/>
              <a:headEnd/>
              <a:tailEnd/>
            </a:ln>
          </p:spPr>
          <p:txBody>
            <a:bodyPr wrap="none">
              <a:spAutoFit/>
            </a:bodyPr>
            <a:lstStyle/>
            <a:p>
              <a:pPr algn="ctr" eaLnBrk="1" hangingPunct="1"/>
              <a:r>
                <a:rPr lang="fr-FR" sz="1400">
                  <a:solidFill>
                    <a:schemeClr val="bg1"/>
                  </a:solidFill>
                </a:rPr>
                <a:t>n = 17</a:t>
              </a:r>
            </a:p>
          </p:txBody>
        </p:sp>
      </p:grpSp>
      <p:sp>
        <p:nvSpPr>
          <p:cNvPr id="380934" name="ZoneTexte 2"/>
          <p:cNvSpPr txBox="1">
            <a:spLocks noChangeArrowheads="1"/>
          </p:cNvSpPr>
          <p:nvPr/>
        </p:nvSpPr>
        <p:spPr bwMode="auto">
          <a:xfrm>
            <a:off x="11113" y="6559550"/>
            <a:ext cx="2424112" cy="276225"/>
          </a:xfrm>
          <a:prstGeom prst="rect">
            <a:avLst/>
          </a:prstGeom>
          <a:noFill/>
          <a:ln w="9525">
            <a:noFill/>
            <a:miter lim="800000"/>
            <a:headEnd/>
            <a:tailEnd/>
          </a:ln>
        </p:spPr>
        <p:txBody>
          <a:bodyPr wrap="none">
            <a:spAutoFit/>
          </a:bodyPr>
          <a:lstStyle/>
          <a:p>
            <a:pPr eaLnBrk="1" hangingPunct="1"/>
            <a:r>
              <a:rPr lang="fr-FR" sz="1200">
                <a:solidFill>
                  <a:schemeClr val="bg1"/>
                </a:solidFill>
              </a:rPr>
              <a:t>* TBR Target-to-Backround Ratio</a:t>
            </a:r>
          </a:p>
        </p:txBody>
      </p:sp>
      <p:sp>
        <p:nvSpPr>
          <p:cNvPr id="380935"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173</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304"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Lo J, CROI 2015, Abs. 136</a:t>
            </a:r>
          </a:p>
        </p:txBody>
      </p:sp>
      <p:graphicFrame>
        <p:nvGraphicFramePr>
          <p:cNvPr id="350412" name="Group 204"/>
          <p:cNvGraphicFramePr>
            <a:graphicFrameLocks noGrp="1"/>
          </p:cNvGraphicFramePr>
          <p:nvPr/>
        </p:nvGraphicFramePr>
        <p:xfrm>
          <a:off x="565150" y="1252538"/>
          <a:ext cx="8172450" cy="2547937"/>
        </p:xfrm>
        <a:graphic>
          <a:graphicData uri="http://schemas.openxmlformats.org/drawingml/2006/table">
            <a:tbl>
              <a:tblPr/>
              <a:tblGrid>
                <a:gridCol w="3846513"/>
                <a:gridCol w="2208212"/>
                <a:gridCol w="2117725"/>
              </a:tblGrid>
              <a:tr h="276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Caractéristiques des patients à l'inclusion</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Placebo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(n = 21)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BFBFB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smtClean="0">
                          <a:ln>
                            <a:noFill/>
                          </a:ln>
                          <a:solidFill>
                            <a:schemeClr val="tx1"/>
                          </a:solidFill>
                          <a:effectLst/>
                          <a:latin typeface="Arial" charset="0"/>
                          <a:cs typeface="Arial" charset="0"/>
                        </a:rPr>
                        <a:t>Atorvastatine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tx1"/>
                          </a:solidFill>
                          <a:effectLst/>
                          <a:latin typeface="Arial" charset="0"/>
                          <a:cs typeface="Arial" charset="0"/>
                        </a:rPr>
                        <a:t>(n = 19)</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FFFF00"/>
                    </a:solidFill>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Age (ans)</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50,0 </a:t>
                      </a:r>
                      <a:r>
                        <a:rPr kumimoji="0" lang="fr-FR" sz="1400" b="0" i="0" u="sng" strike="noStrike" cap="none" normalizeH="0" baseline="0" smtClean="0">
                          <a:ln>
                            <a:noFill/>
                          </a:ln>
                          <a:solidFill>
                            <a:schemeClr val="bg1"/>
                          </a:solidFill>
                          <a:effectLst/>
                          <a:latin typeface="Arial" charset="0"/>
                          <a:cs typeface="Arial" charset="0"/>
                        </a:rPr>
                        <a:t>+</a:t>
                      </a:r>
                      <a:r>
                        <a:rPr kumimoji="0" lang="fr-FR" sz="1400" b="0" i="0" u="none" strike="noStrike" cap="none" normalizeH="0" baseline="0" smtClean="0">
                          <a:ln>
                            <a:noFill/>
                          </a:ln>
                          <a:solidFill>
                            <a:schemeClr val="bg1"/>
                          </a:solidFill>
                          <a:effectLst/>
                          <a:latin typeface="Arial" charset="0"/>
                          <a:cs typeface="Arial" charset="0"/>
                        </a:rPr>
                        <a:t> 5,6</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52,2 </a:t>
                      </a:r>
                      <a:r>
                        <a:rPr kumimoji="0" lang="fr-FR" sz="1400" b="0" i="0" u="sng" strike="noStrike" cap="none" normalizeH="0" baseline="0" smtClean="0">
                          <a:ln>
                            <a:noFill/>
                          </a:ln>
                          <a:solidFill>
                            <a:schemeClr val="bg1"/>
                          </a:solidFill>
                          <a:effectLst/>
                          <a:latin typeface="Arial" charset="0"/>
                          <a:cs typeface="Arial" charset="0"/>
                        </a:rPr>
                        <a:t>+</a:t>
                      </a:r>
                      <a:r>
                        <a:rPr kumimoji="0" lang="fr-FR" sz="1400" b="0" i="0" u="none" strike="noStrike" cap="none" normalizeH="0" baseline="0" smtClean="0">
                          <a:ln>
                            <a:noFill/>
                          </a:ln>
                          <a:solidFill>
                            <a:schemeClr val="bg1"/>
                          </a:solidFill>
                          <a:effectLst/>
                          <a:latin typeface="Arial" charset="0"/>
                          <a:cs typeface="Arial" charset="0"/>
                        </a:rPr>
                        <a:t> 3,8</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Sexe (masculin), n (%) </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17 (81)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15 (79)</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Risque d’IDM à 10 ans/score de Framingham, m </a:t>
                      </a:r>
                      <a:r>
                        <a:rPr kumimoji="0" lang="fr-FR" sz="1400" b="0" i="0" u="sng" strike="noStrike" cap="none" normalizeH="0" baseline="0" smtClean="0">
                          <a:ln>
                            <a:noFill/>
                          </a:ln>
                          <a:solidFill>
                            <a:schemeClr val="bg1"/>
                          </a:solidFill>
                          <a:effectLst/>
                          <a:latin typeface="Arial" charset="0"/>
                          <a:cs typeface="Arial" charset="0"/>
                        </a:rPr>
                        <a:t>+</a:t>
                      </a:r>
                      <a:r>
                        <a:rPr kumimoji="0" lang="fr-FR" sz="1400" b="0" i="0" u="none" strike="noStrike" cap="none" normalizeH="0" baseline="0" smtClean="0">
                          <a:ln>
                            <a:noFill/>
                          </a:ln>
                          <a:solidFill>
                            <a:schemeClr val="bg1"/>
                          </a:solidFill>
                          <a:effectLst/>
                          <a:latin typeface="Arial" charset="0"/>
                          <a:cs typeface="Arial" charset="0"/>
                        </a:rPr>
                        <a:t> SD</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5,4 </a:t>
                      </a:r>
                      <a:r>
                        <a:rPr kumimoji="0" lang="fr-FR" sz="1400" b="0" i="0" u="sng" strike="noStrike" cap="none" normalizeH="0" baseline="0" smtClean="0">
                          <a:ln>
                            <a:noFill/>
                          </a:ln>
                          <a:solidFill>
                            <a:schemeClr val="bg1"/>
                          </a:solidFill>
                          <a:effectLst/>
                          <a:latin typeface="Arial" charset="0"/>
                          <a:cs typeface="Arial" charset="0"/>
                        </a:rPr>
                        <a:t>+</a:t>
                      </a:r>
                      <a:r>
                        <a:rPr kumimoji="0" lang="fr-FR" sz="1400" b="0" i="0" u="none" strike="noStrike" cap="none" normalizeH="0" baseline="0" smtClean="0">
                          <a:ln>
                            <a:noFill/>
                          </a:ln>
                          <a:solidFill>
                            <a:schemeClr val="bg1"/>
                          </a:solidFill>
                          <a:effectLst/>
                          <a:latin typeface="Arial" charset="0"/>
                          <a:cs typeface="Arial" charset="0"/>
                        </a:rPr>
                        <a:t> 4,4 </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6,9 </a:t>
                      </a:r>
                      <a:r>
                        <a:rPr kumimoji="0" lang="fr-FR" sz="1400" b="0" i="0" u="sng" strike="noStrike" cap="none" normalizeH="0" baseline="0" smtClean="0">
                          <a:ln>
                            <a:noFill/>
                          </a:ln>
                          <a:solidFill>
                            <a:schemeClr val="bg1"/>
                          </a:solidFill>
                          <a:effectLst/>
                          <a:latin typeface="Arial" charset="0"/>
                          <a:cs typeface="Arial" charset="0"/>
                        </a:rPr>
                        <a:t>+</a:t>
                      </a:r>
                      <a:r>
                        <a:rPr kumimoji="0" lang="fr-FR" sz="1400" b="0" i="0" u="none" strike="noStrike" cap="none" normalizeH="0" baseline="0" smtClean="0">
                          <a:ln>
                            <a:noFill/>
                          </a:ln>
                          <a:solidFill>
                            <a:schemeClr val="bg1"/>
                          </a:solidFill>
                          <a:effectLst/>
                          <a:latin typeface="Arial" charset="0"/>
                          <a:cs typeface="Arial" charset="0"/>
                        </a:rPr>
                        <a:t> 4,1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HTA, n (%)</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2 (10)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4 (21)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Diabète, n (%)</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2 (10)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2 (11)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Tabagisme actif, n (%)</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6 (29)</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chemeClr val="bg1"/>
                          </a:solidFill>
                          <a:effectLst/>
                          <a:latin typeface="Arial" charset="0"/>
                          <a:cs typeface="Arial" charset="0"/>
                        </a:rPr>
                        <a:t>5 (26)</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bl>
          </a:graphicData>
        </a:graphic>
      </p:graphicFrame>
      <p:sp>
        <p:nvSpPr>
          <p:cNvPr id="350339" name="ZoneTexte 2"/>
          <p:cNvSpPr txBox="1">
            <a:spLocks noChangeArrowheads="1"/>
          </p:cNvSpPr>
          <p:nvPr/>
        </p:nvSpPr>
        <p:spPr bwMode="auto">
          <a:xfrm>
            <a:off x="269875" y="3957638"/>
            <a:ext cx="2865438" cy="584200"/>
          </a:xfrm>
          <a:prstGeom prst="rect">
            <a:avLst/>
          </a:prstGeom>
          <a:noFill/>
          <a:ln w="9525">
            <a:noFill/>
            <a:miter lim="800000"/>
            <a:headEnd/>
            <a:tailEnd/>
          </a:ln>
        </p:spPr>
        <p:txBody>
          <a:bodyPr wrap="none">
            <a:spAutoFit/>
          </a:bodyPr>
          <a:lstStyle/>
          <a:p>
            <a:pPr algn="ctr" eaLnBrk="1" hangingPunct="1"/>
            <a:r>
              <a:rPr lang="fr-FR" sz="1600">
                <a:solidFill>
                  <a:srgbClr val="FFFF66"/>
                </a:solidFill>
              </a:rPr>
              <a:t>% </a:t>
            </a:r>
            <a:r>
              <a:rPr lang="el-GR" sz="1600">
                <a:solidFill>
                  <a:srgbClr val="FFFF66"/>
                </a:solidFill>
              </a:rPr>
              <a:t>Δ</a:t>
            </a:r>
            <a:r>
              <a:rPr lang="fr-FR" sz="1600">
                <a:solidFill>
                  <a:srgbClr val="FFFF66"/>
                </a:solidFill>
              </a:rPr>
              <a:t> volume total des plaques</a:t>
            </a:r>
          </a:p>
          <a:p>
            <a:pPr algn="ctr" eaLnBrk="1" hangingPunct="1"/>
            <a:r>
              <a:rPr lang="fr-FR" sz="1600">
                <a:solidFill>
                  <a:srgbClr val="FFFF66"/>
                </a:solidFill>
              </a:rPr>
              <a:t>(médiane)</a:t>
            </a:r>
          </a:p>
        </p:txBody>
      </p:sp>
      <p:sp>
        <p:nvSpPr>
          <p:cNvPr id="350340" name="ZoneTexte 12"/>
          <p:cNvSpPr txBox="1">
            <a:spLocks noChangeArrowheads="1"/>
          </p:cNvSpPr>
          <p:nvPr/>
        </p:nvSpPr>
        <p:spPr bwMode="auto">
          <a:xfrm>
            <a:off x="6503988" y="3957638"/>
            <a:ext cx="2347912" cy="584200"/>
          </a:xfrm>
          <a:prstGeom prst="rect">
            <a:avLst/>
          </a:prstGeom>
          <a:noFill/>
          <a:ln w="9525">
            <a:noFill/>
            <a:miter lim="800000"/>
            <a:headEnd/>
            <a:tailEnd/>
          </a:ln>
        </p:spPr>
        <p:txBody>
          <a:bodyPr wrap="none">
            <a:spAutoFit/>
          </a:bodyPr>
          <a:lstStyle/>
          <a:p>
            <a:pPr algn="ctr" eaLnBrk="1" hangingPunct="1"/>
            <a:r>
              <a:rPr lang="fr-FR" sz="1600">
                <a:solidFill>
                  <a:srgbClr val="FFFF66"/>
                </a:solidFill>
              </a:rPr>
              <a:t>Régression/progression</a:t>
            </a:r>
            <a:br>
              <a:rPr lang="fr-FR" sz="1600">
                <a:solidFill>
                  <a:srgbClr val="FFFF66"/>
                </a:solidFill>
              </a:rPr>
            </a:br>
            <a:r>
              <a:rPr lang="fr-FR" sz="1600">
                <a:solidFill>
                  <a:srgbClr val="FFFF66"/>
                </a:solidFill>
              </a:rPr>
              <a:t>des plaques</a:t>
            </a:r>
          </a:p>
        </p:txBody>
      </p:sp>
      <p:grpSp>
        <p:nvGrpSpPr>
          <p:cNvPr id="350341" name="Groupe 73"/>
          <p:cNvGrpSpPr>
            <a:grpSpLocks/>
          </p:cNvGrpSpPr>
          <p:nvPr/>
        </p:nvGrpSpPr>
        <p:grpSpPr bwMode="auto">
          <a:xfrm>
            <a:off x="6024563" y="4584700"/>
            <a:ext cx="3162300" cy="1455738"/>
            <a:chOff x="6024563" y="4584700"/>
            <a:chExt cx="3162300" cy="1455738"/>
          </a:xfrm>
        </p:grpSpPr>
        <p:sp>
          <p:nvSpPr>
            <p:cNvPr id="350397" name="ZoneTexte 72"/>
            <p:cNvSpPr txBox="1">
              <a:spLocks noChangeArrowheads="1"/>
            </p:cNvSpPr>
            <p:nvPr/>
          </p:nvSpPr>
          <p:spPr bwMode="auto">
            <a:xfrm>
              <a:off x="6451600" y="4584700"/>
              <a:ext cx="673100" cy="246063"/>
            </a:xfrm>
            <a:prstGeom prst="rect">
              <a:avLst/>
            </a:prstGeom>
            <a:noFill/>
            <a:ln w="9525">
              <a:noFill/>
              <a:miter lim="800000"/>
              <a:headEnd/>
              <a:tailEnd/>
            </a:ln>
          </p:spPr>
          <p:txBody>
            <a:bodyPr wrap="none">
              <a:spAutoFit/>
            </a:bodyPr>
            <a:lstStyle/>
            <a:p>
              <a:pPr algn="r" eaLnBrk="1" hangingPunct="1"/>
              <a:r>
                <a:rPr lang="fr-FR" sz="1000" b="1">
                  <a:solidFill>
                    <a:schemeClr val="bg1"/>
                  </a:solidFill>
                </a:rPr>
                <a:t>Placebo</a:t>
              </a:r>
            </a:p>
          </p:txBody>
        </p:sp>
        <p:sp>
          <p:nvSpPr>
            <p:cNvPr id="350398" name="ZoneTexte 74"/>
            <p:cNvSpPr txBox="1">
              <a:spLocks noChangeArrowheads="1"/>
            </p:cNvSpPr>
            <p:nvPr/>
          </p:nvSpPr>
          <p:spPr bwMode="auto">
            <a:xfrm>
              <a:off x="7824788" y="4584700"/>
              <a:ext cx="1001712" cy="246063"/>
            </a:xfrm>
            <a:prstGeom prst="rect">
              <a:avLst/>
            </a:prstGeom>
            <a:noFill/>
            <a:ln w="9525">
              <a:noFill/>
              <a:miter lim="800000"/>
              <a:headEnd/>
              <a:tailEnd/>
            </a:ln>
          </p:spPr>
          <p:txBody>
            <a:bodyPr wrap="none">
              <a:spAutoFit/>
            </a:bodyPr>
            <a:lstStyle/>
            <a:p>
              <a:pPr algn="r" eaLnBrk="1" hangingPunct="1"/>
              <a:r>
                <a:rPr lang="fr-FR" sz="1000" b="1">
                  <a:solidFill>
                    <a:schemeClr val="bg1"/>
                  </a:solidFill>
                </a:rPr>
                <a:t>Atorvastatine</a:t>
              </a:r>
            </a:p>
          </p:txBody>
        </p:sp>
        <p:graphicFrame>
          <p:nvGraphicFramePr>
            <p:cNvPr id="350302" name="Object 94"/>
            <p:cNvGraphicFramePr>
              <a:graphicFrameLocks/>
            </p:cNvGraphicFramePr>
            <p:nvPr/>
          </p:nvGraphicFramePr>
          <p:xfrm>
            <a:off x="6024563" y="4703763"/>
            <a:ext cx="1646237" cy="1131887"/>
          </p:xfrm>
          <a:graphic>
            <a:graphicData uri="http://schemas.openxmlformats.org/presentationml/2006/ole">
              <p:oleObj spid="_x0000_s350302" r:id="rId4" imgW="1646063" imgH="1127858" progId="Excel.Sheet.8">
                <p:embed/>
              </p:oleObj>
            </a:graphicData>
          </a:graphic>
        </p:graphicFrame>
        <p:sp>
          <p:nvSpPr>
            <p:cNvPr id="350399" name="ZoneTexte 2057"/>
            <p:cNvSpPr txBox="1">
              <a:spLocks noChangeArrowheads="1"/>
            </p:cNvSpPr>
            <p:nvPr/>
          </p:nvSpPr>
          <p:spPr bwMode="auto">
            <a:xfrm>
              <a:off x="6784975" y="4924425"/>
              <a:ext cx="574675" cy="215900"/>
            </a:xfrm>
            <a:prstGeom prst="rect">
              <a:avLst/>
            </a:prstGeom>
            <a:noFill/>
            <a:ln w="9525">
              <a:noFill/>
              <a:miter lim="800000"/>
              <a:headEnd/>
              <a:tailEnd/>
            </a:ln>
          </p:spPr>
          <p:txBody>
            <a:bodyPr wrap="none">
              <a:spAutoFit/>
            </a:bodyPr>
            <a:lstStyle/>
            <a:p>
              <a:pPr eaLnBrk="1" hangingPunct="1"/>
              <a:r>
                <a:rPr lang="fr-FR" sz="800"/>
                <a:t>4 (20 %)</a:t>
              </a:r>
            </a:p>
          </p:txBody>
        </p:sp>
        <p:sp>
          <p:nvSpPr>
            <p:cNvPr id="350400" name="ZoneTexte 85"/>
            <p:cNvSpPr txBox="1">
              <a:spLocks noChangeArrowheads="1"/>
            </p:cNvSpPr>
            <p:nvPr/>
          </p:nvSpPr>
          <p:spPr bwMode="auto">
            <a:xfrm>
              <a:off x="6481763" y="5191125"/>
              <a:ext cx="631825" cy="214313"/>
            </a:xfrm>
            <a:prstGeom prst="rect">
              <a:avLst/>
            </a:prstGeom>
            <a:noFill/>
            <a:ln w="9525">
              <a:noFill/>
              <a:miter lim="800000"/>
              <a:headEnd/>
              <a:tailEnd/>
            </a:ln>
          </p:spPr>
          <p:txBody>
            <a:bodyPr wrap="none">
              <a:spAutoFit/>
            </a:bodyPr>
            <a:lstStyle/>
            <a:p>
              <a:pPr eaLnBrk="1" hangingPunct="1"/>
              <a:r>
                <a:rPr lang="fr-FR" sz="800"/>
                <a:t>16 (80 %)</a:t>
              </a:r>
            </a:p>
          </p:txBody>
        </p:sp>
        <p:graphicFrame>
          <p:nvGraphicFramePr>
            <p:cNvPr id="350303" name="Object 95"/>
            <p:cNvGraphicFramePr>
              <a:graphicFrameLocks/>
            </p:cNvGraphicFramePr>
            <p:nvPr/>
          </p:nvGraphicFramePr>
          <p:xfrm>
            <a:off x="7540625" y="4703763"/>
            <a:ext cx="1646238" cy="1131887"/>
          </p:xfrm>
          <a:graphic>
            <a:graphicData uri="http://schemas.openxmlformats.org/presentationml/2006/ole">
              <p:oleObj spid="_x0000_s350303" r:id="rId5" imgW="1646063" imgH="1127858" progId="Excel.Sheet.8">
                <p:embed/>
              </p:oleObj>
            </a:graphicData>
          </a:graphic>
        </p:graphicFrame>
        <p:sp>
          <p:nvSpPr>
            <p:cNvPr id="350401" name="ZoneTexte 88"/>
            <p:cNvSpPr txBox="1">
              <a:spLocks noChangeArrowheads="1"/>
            </p:cNvSpPr>
            <p:nvPr/>
          </p:nvSpPr>
          <p:spPr bwMode="auto">
            <a:xfrm>
              <a:off x="8326438" y="5083175"/>
              <a:ext cx="631825" cy="215900"/>
            </a:xfrm>
            <a:prstGeom prst="rect">
              <a:avLst/>
            </a:prstGeom>
            <a:noFill/>
            <a:ln w="9525">
              <a:noFill/>
              <a:miter lim="800000"/>
              <a:headEnd/>
              <a:tailEnd/>
            </a:ln>
          </p:spPr>
          <p:txBody>
            <a:bodyPr wrap="none">
              <a:spAutoFit/>
            </a:bodyPr>
            <a:lstStyle/>
            <a:p>
              <a:pPr eaLnBrk="1" hangingPunct="1"/>
              <a:r>
                <a:rPr lang="fr-FR" sz="800"/>
                <a:t>11 (65 %)</a:t>
              </a:r>
            </a:p>
          </p:txBody>
        </p:sp>
        <p:sp>
          <p:nvSpPr>
            <p:cNvPr id="350402" name="ZoneTexte 89"/>
            <p:cNvSpPr txBox="1">
              <a:spLocks noChangeArrowheads="1"/>
            </p:cNvSpPr>
            <p:nvPr/>
          </p:nvSpPr>
          <p:spPr bwMode="auto">
            <a:xfrm>
              <a:off x="7799388" y="5008563"/>
              <a:ext cx="574675" cy="214312"/>
            </a:xfrm>
            <a:prstGeom prst="rect">
              <a:avLst/>
            </a:prstGeom>
            <a:noFill/>
            <a:ln w="9525">
              <a:noFill/>
              <a:miter lim="800000"/>
              <a:headEnd/>
              <a:tailEnd/>
            </a:ln>
          </p:spPr>
          <p:txBody>
            <a:bodyPr wrap="none">
              <a:spAutoFit/>
            </a:bodyPr>
            <a:lstStyle/>
            <a:p>
              <a:pPr eaLnBrk="1" hangingPunct="1"/>
              <a:r>
                <a:rPr lang="fr-FR" sz="800"/>
                <a:t>7 (35 %)</a:t>
              </a:r>
            </a:p>
          </p:txBody>
        </p:sp>
        <p:sp>
          <p:nvSpPr>
            <p:cNvPr id="350403" name="ZoneTexte 90"/>
            <p:cNvSpPr txBox="1">
              <a:spLocks noChangeArrowheads="1"/>
            </p:cNvSpPr>
            <p:nvPr/>
          </p:nvSpPr>
          <p:spPr bwMode="auto">
            <a:xfrm>
              <a:off x="7272338" y="4724400"/>
              <a:ext cx="647700" cy="215900"/>
            </a:xfrm>
            <a:prstGeom prst="rect">
              <a:avLst/>
            </a:prstGeom>
            <a:noFill/>
            <a:ln w="9525">
              <a:noFill/>
              <a:miter lim="800000"/>
              <a:headEnd/>
              <a:tailEnd/>
            </a:ln>
          </p:spPr>
          <p:txBody>
            <a:bodyPr wrap="none">
              <a:spAutoFit/>
            </a:bodyPr>
            <a:lstStyle/>
            <a:p>
              <a:pPr algn="r" eaLnBrk="1" hangingPunct="1"/>
              <a:r>
                <a:rPr lang="fr-FR" sz="800">
                  <a:solidFill>
                    <a:schemeClr val="bg1"/>
                  </a:solidFill>
                </a:rPr>
                <a:t>p  = 0,008</a:t>
              </a:r>
            </a:p>
          </p:txBody>
        </p:sp>
        <p:sp>
          <p:nvSpPr>
            <p:cNvPr id="350404" name="Rectangle 2058"/>
            <p:cNvSpPr>
              <a:spLocks noChangeArrowheads="1"/>
            </p:cNvSpPr>
            <p:nvPr/>
          </p:nvSpPr>
          <p:spPr bwMode="auto">
            <a:xfrm>
              <a:off x="6688138" y="5849938"/>
              <a:ext cx="134937" cy="134937"/>
            </a:xfrm>
            <a:prstGeom prst="rect">
              <a:avLst/>
            </a:prstGeom>
            <a:solidFill>
              <a:srgbClr val="FF9933"/>
            </a:solidFill>
            <a:ln w="9525" algn="ctr">
              <a:noFill/>
              <a:round/>
              <a:headEnd/>
              <a:tailEnd/>
            </a:ln>
          </p:spPr>
          <p:txBody>
            <a:bodyPr/>
            <a:lstStyle/>
            <a:p>
              <a:pPr eaLnBrk="1" hangingPunct="1"/>
              <a:endParaRPr lang="fr-FR" sz="2400">
                <a:solidFill>
                  <a:schemeClr val="bg1"/>
                </a:solidFill>
              </a:endParaRPr>
            </a:p>
          </p:txBody>
        </p:sp>
        <p:sp>
          <p:nvSpPr>
            <p:cNvPr id="350405" name="Rectangle 92"/>
            <p:cNvSpPr>
              <a:spLocks noChangeArrowheads="1"/>
            </p:cNvSpPr>
            <p:nvPr/>
          </p:nvSpPr>
          <p:spPr bwMode="auto">
            <a:xfrm>
              <a:off x="7672388" y="5849938"/>
              <a:ext cx="134937" cy="134937"/>
            </a:xfrm>
            <a:prstGeom prst="rect">
              <a:avLst/>
            </a:prstGeom>
            <a:solidFill>
              <a:srgbClr val="00B0F0"/>
            </a:solidFill>
            <a:ln w="9525" algn="ctr">
              <a:noFill/>
              <a:round/>
              <a:headEnd/>
              <a:tailEnd/>
            </a:ln>
          </p:spPr>
          <p:txBody>
            <a:bodyPr/>
            <a:lstStyle/>
            <a:p>
              <a:pPr eaLnBrk="1" hangingPunct="1"/>
              <a:endParaRPr lang="fr-FR" sz="2400">
                <a:solidFill>
                  <a:schemeClr val="bg1"/>
                </a:solidFill>
              </a:endParaRPr>
            </a:p>
          </p:txBody>
        </p:sp>
        <p:sp>
          <p:nvSpPr>
            <p:cNvPr id="350406" name="ZoneTexte 93"/>
            <p:cNvSpPr txBox="1">
              <a:spLocks noChangeArrowheads="1"/>
            </p:cNvSpPr>
            <p:nvPr/>
          </p:nvSpPr>
          <p:spPr bwMode="auto">
            <a:xfrm>
              <a:off x="6815138" y="5794375"/>
              <a:ext cx="866775" cy="246063"/>
            </a:xfrm>
            <a:prstGeom prst="rect">
              <a:avLst/>
            </a:prstGeom>
            <a:noFill/>
            <a:ln w="9525">
              <a:noFill/>
              <a:miter lim="800000"/>
              <a:headEnd/>
              <a:tailEnd/>
            </a:ln>
          </p:spPr>
          <p:txBody>
            <a:bodyPr wrap="none">
              <a:spAutoFit/>
            </a:bodyPr>
            <a:lstStyle/>
            <a:p>
              <a:pPr eaLnBrk="1" hangingPunct="1"/>
              <a:r>
                <a:rPr lang="fr-FR" sz="1000">
                  <a:solidFill>
                    <a:schemeClr val="bg1"/>
                  </a:solidFill>
                </a:rPr>
                <a:t>Progression</a:t>
              </a:r>
            </a:p>
          </p:txBody>
        </p:sp>
        <p:sp>
          <p:nvSpPr>
            <p:cNvPr id="350407" name="ZoneTexte 94"/>
            <p:cNvSpPr txBox="1">
              <a:spLocks noChangeArrowheads="1"/>
            </p:cNvSpPr>
            <p:nvPr/>
          </p:nvSpPr>
          <p:spPr bwMode="auto">
            <a:xfrm>
              <a:off x="7799388" y="5794375"/>
              <a:ext cx="830262" cy="246063"/>
            </a:xfrm>
            <a:prstGeom prst="rect">
              <a:avLst/>
            </a:prstGeom>
            <a:noFill/>
            <a:ln w="9525">
              <a:noFill/>
              <a:miter lim="800000"/>
              <a:headEnd/>
              <a:tailEnd/>
            </a:ln>
          </p:spPr>
          <p:txBody>
            <a:bodyPr wrap="none">
              <a:spAutoFit/>
            </a:bodyPr>
            <a:lstStyle/>
            <a:p>
              <a:pPr eaLnBrk="1" hangingPunct="1"/>
              <a:r>
                <a:rPr lang="fr-FR" sz="1000">
                  <a:solidFill>
                    <a:schemeClr val="bg1"/>
                  </a:solidFill>
                </a:rPr>
                <a:t>Régression</a:t>
              </a:r>
            </a:p>
          </p:txBody>
        </p:sp>
      </p:grpSp>
      <p:sp>
        <p:nvSpPr>
          <p:cNvPr id="76" name="Titre 4"/>
          <p:cNvSpPr>
            <a:spLocks noGrp="1"/>
          </p:cNvSpPr>
          <p:nvPr>
            <p:ph type="title" idx="4294967295"/>
          </p:nvPr>
        </p:nvSpPr>
        <p:spPr>
          <a:xfrm>
            <a:off x="1403350" y="115888"/>
            <a:ext cx="7740650" cy="936625"/>
          </a:xfrm>
        </p:spPr>
        <p:txBody>
          <a:bodyPr/>
          <a:lstStyle/>
          <a:p>
            <a:r>
              <a:rPr lang="fr-FR" sz="2400"/>
              <a:t>L’atorvastatine diminue le volume des plaques coronaires non calcifiées chez des patients VIH+ (2) </a:t>
            </a:r>
          </a:p>
        </p:txBody>
      </p:sp>
      <p:grpSp>
        <p:nvGrpSpPr>
          <p:cNvPr id="350343" name="Groupe 71"/>
          <p:cNvGrpSpPr>
            <a:grpSpLocks/>
          </p:cNvGrpSpPr>
          <p:nvPr/>
        </p:nvGrpSpPr>
        <p:grpSpPr bwMode="auto">
          <a:xfrm>
            <a:off x="284163" y="4519613"/>
            <a:ext cx="2339975" cy="1846262"/>
            <a:chOff x="284163" y="4519613"/>
            <a:chExt cx="2339975" cy="1846262"/>
          </a:xfrm>
        </p:grpSpPr>
        <p:cxnSp>
          <p:nvCxnSpPr>
            <p:cNvPr id="350372" name="Connecteur droit 9"/>
            <p:cNvCxnSpPr>
              <a:cxnSpLocks noChangeShapeType="1"/>
            </p:cNvCxnSpPr>
            <p:nvPr/>
          </p:nvCxnSpPr>
          <p:spPr bwMode="auto">
            <a:xfrm>
              <a:off x="622300" y="4768850"/>
              <a:ext cx="0" cy="1393825"/>
            </a:xfrm>
            <a:prstGeom prst="line">
              <a:avLst/>
            </a:prstGeom>
            <a:noFill/>
            <a:ln w="9525" algn="ctr">
              <a:solidFill>
                <a:schemeClr val="bg1"/>
              </a:solidFill>
              <a:round/>
              <a:headEnd/>
              <a:tailEnd/>
            </a:ln>
          </p:spPr>
        </p:cxnSp>
        <p:cxnSp>
          <p:nvCxnSpPr>
            <p:cNvPr id="350373" name="Connecteur droit 14"/>
            <p:cNvCxnSpPr>
              <a:cxnSpLocks noChangeShapeType="1"/>
            </p:cNvCxnSpPr>
            <p:nvPr/>
          </p:nvCxnSpPr>
          <p:spPr bwMode="auto">
            <a:xfrm flipH="1">
              <a:off x="588963" y="4768850"/>
              <a:ext cx="33337" cy="0"/>
            </a:xfrm>
            <a:prstGeom prst="line">
              <a:avLst/>
            </a:prstGeom>
            <a:noFill/>
            <a:ln w="9525" algn="ctr">
              <a:solidFill>
                <a:schemeClr val="bg1"/>
              </a:solidFill>
              <a:round/>
              <a:headEnd/>
              <a:tailEnd/>
            </a:ln>
          </p:spPr>
        </p:cxnSp>
        <p:cxnSp>
          <p:nvCxnSpPr>
            <p:cNvPr id="350374" name="Connecteur droit 16"/>
            <p:cNvCxnSpPr>
              <a:cxnSpLocks noChangeShapeType="1"/>
            </p:cNvCxnSpPr>
            <p:nvPr/>
          </p:nvCxnSpPr>
          <p:spPr bwMode="auto">
            <a:xfrm flipH="1">
              <a:off x="588963" y="4987925"/>
              <a:ext cx="33337" cy="0"/>
            </a:xfrm>
            <a:prstGeom prst="line">
              <a:avLst/>
            </a:prstGeom>
            <a:noFill/>
            <a:ln w="9525" algn="ctr">
              <a:solidFill>
                <a:schemeClr val="bg1"/>
              </a:solidFill>
              <a:round/>
              <a:headEnd/>
              <a:tailEnd/>
            </a:ln>
          </p:spPr>
        </p:cxnSp>
        <p:cxnSp>
          <p:nvCxnSpPr>
            <p:cNvPr id="350375" name="Connecteur droit 17"/>
            <p:cNvCxnSpPr>
              <a:cxnSpLocks noChangeShapeType="1"/>
            </p:cNvCxnSpPr>
            <p:nvPr/>
          </p:nvCxnSpPr>
          <p:spPr bwMode="auto">
            <a:xfrm flipH="1">
              <a:off x="588963" y="5216525"/>
              <a:ext cx="33337" cy="0"/>
            </a:xfrm>
            <a:prstGeom prst="line">
              <a:avLst/>
            </a:prstGeom>
            <a:noFill/>
            <a:ln w="9525" algn="ctr">
              <a:solidFill>
                <a:schemeClr val="bg1"/>
              </a:solidFill>
              <a:round/>
              <a:headEnd/>
              <a:tailEnd/>
            </a:ln>
          </p:spPr>
        </p:cxnSp>
        <p:cxnSp>
          <p:nvCxnSpPr>
            <p:cNvPr id="350376" name="Connecteur droit 18"/>
            <p:cNvCxnSpPr>
              <a:cxnSpLocks noChangeShapeType="1"/>
            </p:cNvCxnSpPr>
            <p:nvPr/>
          </p:nvCxnSpPr>
          <p:spPr bwMode="auto">
            <a:xfrm flipH="1">
              <a:off x="588963" y="5438775"/>
              <a:ext cx="33337" cy="0"/>
            </a:xfrm>
            <a:prstGeom prst="line">
              <a:avLst/>
            </a:prstGeom>
            <a:noFill/>
            <a:ln w="9525" algn="ctr">
              <a:solidFill>
                <a:schemeClr val="bg1"/>
              </a:solidFill>
              <a:round/>
              <a:headEnd/>
              <a:tailEnd/>
            </a:ln>
          </p:spPr>
        </p:cxnSp>
        <p:cxnSp>
          <p:nvCxnSpPr>
            <p:cNvPr id="350377" name="Connecteur droit 19"/>
            <p:cNvCxnSpPr>
              <a:cxnSpLocks noChangeShapeType="1"/>
            </p:cNvCxnSpPr>
            <p:nvPr/>
          </p:nvCxnSpPr>
          <p:spPr bwMode="auto">
            <a:xfrm flipH="1">
              <a:off x="588963" y="5664200"/>
              <a:ext cx="2035175" cy="0"/>
            </a:xfrm>
            <a:prstGeom prst="line">
              <a:avLst/>
            </a:prstGeom>
            <a:noFill/>
            <a:ln w="9525" algn="ctr">
              <a:solidFill>
                <a:schemeClr val="bg1"/>
              </a:solidFill>
              <a:round/>
              <a:headEnd/>
              <a:tailEnd/>
            </a:ln>
          </p:spPr>
        </p:cxnSp>
        <p:cxnSp>
          <p:nvCxnSpPr>
            <p:cNvPr id="350378" name="Connecteur droit 20"/>
            <p:cNvCxnSpPr>
              <a:cxnSpLocks noChangeShapeType="1"/>
            </p:cNvCxnSpPr>
            <p:nvPr/>
          </p:nvCxnSpPr>
          <p:spPr bwMode="auto">
            <a:xfrm flipH="1">
              <a:off x="588963" y="5907088"/>
              <a:ext cx="33337" cy="0"/>
            </a:xfrm>
            <a:prstGeom prst="line">
              <a:avLst/>
            </a:prstGeom>
            <a:noFill/>
            <a:ln w="9525" algn="ctr">
              <a:solidFill>
                <a:schemeClr val="bg1"/>
              </a:solidFill>
              <a:round/>
              <a:headEnd/>
              <a:tailEnd/>
            </a:ln>
          </p:spPr>
        </p:cxnSp>
        <p:cxnSp>
          <p:nvCxnSpPr>
            <p:cNvPr id="350379" name="Connecteur droit 21"/>
            <p:cNvCxnSpPr>
              <a:cxnSpLocks noChangeShapeType="1"/>
            </p:cNvCxnSpPr>
            <p:nvPr/>
          </p:nvCxnSpPr>
          <p:spPr bwMode="auto">
            <a:xfrm flipH="1">
              <a:off x="588963" y="6162675"/>
              <a:ext cx="33337" cy="0"/>
            </a:xfrm>
            <a:prstGeom prst="line">
              <a:avLst/>
            </a:prstGeom>
            <a:noFill/>
            <a:ln w="9525" algn="ctr">
              <a:solidFill>
                <a:schemeClr val="bg1"/>
              </a:solidFill>
              <a:round/>
              <a:headEnd/>
              <a:tailEnd/>
            </a:ln>
          </p:spPr>
        </p:cxnSp>
        <p:sp>
          <p:nvSpPr>
            <p:cNvPr id="350380" name="ZoneTexte 22"/>
            <p:cNvSpPr txBox="1">
              <a:spLocks noChangeArrowheads="1"/>
            </p:cNvSpPr>
            <p:nvPr/>
          </p:nvSpPr>
          <p:spPr bwMode="auto">
            <a:xfrm>
              <a:off x="328613" y="4646613"/>
              <a:ext cx="325437"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80</a:t>
              </a:r>
            </a:p>
          </p:txBody>
        </p:sp>
        <p:sp>
          <p:nvSpPr>
            <p:cNvPr id="350381" name="ZoneTexte 25"/>
            <p:cNvSpPr txBox="1">
              <a:spLocks noChangeArrowheads="1"/>
            </p:cNvSpPr>
            <p:nvPr/>
          </p:nvSpPr>
          <p:spPr bwMode="auto">
            <a:xfrm>
              <a:off x="328613" y="5092700"/>
              <a:ext cx="325437" cy="246063"/>
            </a:xfrm>
            <a:prstGeom prst="rect">
              <a:avLst/>
            </a:prstGeom>
            <a:noFill/>
            <a:ln w="9525">
              <a:noFill/>
              <a:miter lim="800000"/>
              <a:headEnd/>
              <a:tailEnd/>
            </a:ln>
          </p:spPr>
          <p:txBody>
            <a:bodyPr wrap="none">
              <a:spAutoFit/>
            </a:bodyPr>
            <a:lstStyle/>
            <a:p>
              <a:pPr algn="r" eaLnBrk="1" hangingPunct="1"/>
              <a:r>
                <a:rPr lang="fr-FR" sz="1000">
                  <a:solidFill>
                    <a:schemeClr val="bg1"/>
                  </a:solidFill>
                </a:rPr>
                <a:t>40</a:t>
              </a:r>
            </a:p>
          </p:txBody>
        </p:sp>
        <p:sp>
          <p:nvSpPr>
            <p:cNvPr id="350382" name="ZoneTexte 27"/>
            <p:cNvSpPr txBox="1">
              <a:spLocks noChangeArrowheads="1"/>
            </p:cNvSpPr>
            <p:nvPr/>
          </p:nvSpPr>
          <p:spPr bwMode="auto">
            <a:xfrm>
              <a:off x="398463" y="5541963"/>
              <a:ext cx="255587"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0</a:t>
              </a:r>
            </a:p>
          </p:txBody>
        </p:sp>
        <p:sp>
          <p:nvSpPr>
            <p:cNvPr id="350383" name="ZoneTexte 28"/>
            <p:cNvSpPr txBox="1">
              <a:spLocks noChangeArrowheads="1"/>
            </p:cNvSpPr>
            <p:nvPr/>
          </p:nvSpPr>
          <p:spPr bwMode="auto">
            <a:xfrm>
              <a:off x="284163" y="6040438"/>
              <a:ext cx="369887"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-40</a:t>
              </a:r>
            </a:p>
          </p:txBody>
        </p:sp>
        <p:sp>
          <p:nvSpPr>
            <p:cNvPr id="350384" name="Parenthèse ouvrante 23"/>
            <p:cNvSpPr>
              <a:spLocks/>
            </p:cNvSpPr>
            <p:nvPr/>
          </p:nvSpPr>
          <p:spPr bwMode="auto">
            <a:xfrm rot="5400000">
              <a:off x="1616075" y="4179888"/>
              <a:ext cx="44450" cy="1504950"/>
            </a:xfrm>
            <a:prstGeom prst="leftBracket">
              <a:avLst>
                <a:gd name="adj" fmla="val 8621"/>
              </a:avLst>
            </a:prstGeom>
            <a:noFill/>
            <a:ln w="9525" algn="ctr">
              <a:solidFill>
                <a:schemeClr val="bg1"/>
              </a:solidFill>
              <a:round/>
              <a:headEnd/>
              <a:tailEnd/>
            </a:ln>
          </p:spPr>
          <p:txBody>
            <a:bodyPr/>
            <a:lstStyle/>
            <a:p>
              <a:pPr eaLnBrk="1" hangingPunct="1"/>
              <a:endParaRPr lang="fr-FR" sz="2400">
                <a:solidFill>
                  <a:schemeClr val="bg1"/>
                </a:solidFill>
              </a:endParaRPr>
            </a:p>
          </p:txBody>
        </p:sp>
        <p:sp>
          <p:nvSpPr>
            <p:cNvPr id="30" name="Rectangle 29"/>
            <p:cNvSpPr/>
            <p:nvPr/>
          </p:nvSpPr>
          <p:spPr bwMode="auto">
            <a:xfrm>
              <a:off x="936625" y="4987925"/>
              <a:ext cx="350838" cy="67627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eaLnBrk="1" hangingPunct="1">
                <a:defRPr/>
              </a:pPr>
              <a:endParaRPr lang="fr-FR" sz="2400">
                <a:solidFill>
                  <a:schemeClr val="bg1"/>
                </a:solidFill>
                <a:cs typeface="+mn-cs"/>
              </a:endParaRPr>
            </a:p>
          </p:txBody>
        </p:sp>
        <p:sp>
          <p:nvSpPr>
            <p:cNvPr id="350386" name="Rectangle 31"/>
            <p:cNvSpPr>
              <a:spLocks noChangeArrowheads="1"/>
            </p:cNvSpPr>
            <p:nvPr/>
          </p:nvSpPr>
          <p:spPr bwMode="auto">
            <a:xfrm>
              <a:off x="1939925" y="5483225"/>
              <a:ext cx="350838" cy="488950"/>
            </a:xfrm>
            <a:prstGeom prst="rect">
              <a:avLst/>
            </a:prstGeom>
            <a:solidFill>
              <a:srgbClr val="FFFF00"/>
            </a:solidFill>
            <a:ln w="9525" algn="ctr">
              <a:solidFill>
                <a:schemeClr val="tx1"/>
              </a:solidFill>
              <a:round/>
              <a:headEnd/>
              <a:tailEnd/>
            </a:ln>
          </p:spPr>
          <p:txBody>
            <a:bodyPr/>
            <a:lstStyle/>
            <a:p>
              <a:pPr eaLnBrk="1" hangingPunct="1"/>
              <a:endParaRPr lang="fr-FR" sz="2400">
                <a:solidFill>
                  <a:schemeClr val="bg1"/>
                </a:solidFill>
              </a:endParaRPr>
            </a:p>
          </p:txBody>
        </p:sp>
        <p:sp>
          <p:nvSpPr>
            <p:cNvPr id="33" name="Rectangle 32"/>
            <p:cNvSpPr/>
            <p:nvPr/>
          </p:nvSpPr>
          <p:spPr bwMode="auto">
            <a:xfrm>
              <a:off x="936625" y="5437188"/>
              <a:ext cx="350838" cy="46037"/>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a:lstStyle/>
            <a:p>
              <a:pPr eaLnBrk="1" hangingPunct="1">
                <a:defRPr/>
              </a:pPr>
              <a:endParaRPr lang="fr-FR" sz="2400">
                <a:solidFill>
                  <a:schemeClr val="bg1"/>
                </a:solidFill>
                <a:cs typeface="+mn-cs"/>
              </a:endParaRPr>
            </a:p>
          </p:txBody>
        </p:sp>
        <p:sp>
          <p:nvSpPr>
            <p:cNvPr id="350388" name="Rectangle 33"/>
            <p:cNvSpPr>
              <a:spLocks noChangeArrowheads="1"/>
            </p:cNvSpPr>
            <p:nvPr/>
          </p:nvSpPr>
          <p:spPr bwMode="auto">
            <a:xfrm>
              <a:off x="1939925" y="5705475"/>
              <a:ext cx="350838" cy="46038"/>
            </a:xfrm>
            <a:prstGeom prst="rect">
              <a:avLst/>
            </a:prstGeom>
            <a:solidFill>
              <a:srgbClr val="FFC000"/>
            </a:solidFill>
            <a:ln w="9525" algn="ctr">
              <a:solidFill>
                <a:schemeClr val="tx1"/>
              </a:solidFill>
              <a:round/>
              <a:headEnd/>
              <a:tailEnd/>
            </a:ln>
          </p:spPr>
          <p:txBody>
            <a:bodyPr/>
            <a:lstStyle/>
            <a:p>
              <a:pPr eaLnBrk="1" hangingPunct="1"/>
              <a:endParaRPr lang="fr-FR" sz="2400">
                <a:solidFill>
                  <a:schemeClr val="bg1"/>
                </a:solidFill>
              </a:endParaRPr>
            </a:p>
          </p:txBody>
        </p:sp>
        <p:sp>
          <p:nvSpPr>
            <p:cNvPr id="350389" name="ZoneTexte 34"/>
            <p:cNvSpPr txBox="1">
              <a:spLocks noChangeArrowheads="1"/>
            </p:cNvSpPr>
            <p:nvPr/>
          </p:nvSpPr>
          <p:spPr bwMode="auto">
            <a:xfrm>
              <a:off x="1243013" y="4660900"/>
              <a:ext cx="696912" cy="246063"/>
            </a:xfrm>
            <a:prstGeom prst="rect">
              <a:avLst/>
            </a:prstGeom>
            <a:noFill/>
            <a:ln w="9525">
              <a:noFill/>
              <a:miter lim="800000"/>
              <a:headEnd/>
              <a:tailEnd/>
            </a:ln>
          </p:spPr>
          <p:txBody>
            <a:bodyPr wrap="none">
              <a:spAutoFit/>
            </a:bodyPr>
            <a:lstStyle/>
            <a:p>
              <a:pPr algn="r" eaLnBrk="1" hangingPunct="1"/>
              <a:r>
                <a:rPr lang="fr-FR" sz="1000">
                  <a:solidFill>
                    <a:schemeClr val="bg1"/>
                  </a:solidFill>
                </a:rPr>
                <a:t>p  = 0,01</a:t>
              </a:r>
            </a:p>
          </p:txBody>
        </p:sp>
        <p:sp>
          <p:nvSpPr>
            <p:cNvPr id="350390" name="ZoneTexte 35"/>
            <p:cNvSpPr txBox="1">
              <a:spLocks noChangeArrowheads="1"/>
            </p:cNvSpPr>
            <p:nvPr/>
          </p:nvSpPr>
          <p:spPr bwMode="auto">
            <a:xfrm>
              <a:off x="1195388" y="5287963"/>
              <a:ext cx="544512"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18,2%</a:t>
              </a:r>
            </a:p>
          </p:txBody>
        </p:sp>
        <p:sp>
          <p:nvSpPr>
            <p:cNvPr id="350391" name="Flèche vers le bas 30"/>
            <p:cNvSpPr>
              <a:spLocks noChangeArrowheads="1"/>
            </p:cNvSpPr>
            <p:nvPr/>
          </p:nvSpPr>
          <p:spPr bwMode="auto">
            <a:xfrm flipV="1">
              <a:off x="1377950" y="5483225"/>
              <a:ext cx="98425" cy="180975"/>
            </a:xfrm>
            <a:prstGeom prst="downArrow">
              <a:avLst>
                <a:gd name="adj1" fmla="val 50000"/>
                <a:gd name="adj2" fmla="val 49398"/>
              </a:avLst>
            </a:prstGeom>
            <a:solidFill>
              <a:schemeClr val="bg1"/>
            </a:solidFill>
            <a:ln w="9525" algn="ctr">
              <a:noFill/>
              <a:round/>
              <a:headEnd/>
              <a:tailEnd/>
            </a:ln>
          </p:spPr>
          <p:txBody>
            <a:bodyPr/>
            <a:lstStyle/>
            <a:p>
              <a:pPr eaLnBrk="1" hangingPunct="1"/>
              <a:endParaRPr lang="fr-FR" sz="2400">
                <a:solidFill>
                  <a:schemeClr val="bg1"/>
                </a:solidFill>
              </a:endParaRPr>
            </a:p>
          </p:txBody>
        </p:sp>
        <p:sp>
          <p:nvSpPr>
            <p:cNvPr id="350392" name="ZoneTexte 39"/>
            <p:cNvSpPr txBox="1">
              <a:spLocks noChangeArrowheads="1"/>
            </p:cNvSpPr>
            <p:nvPr/>
          </p:nvSpPr>
          <p:spPr bwMode="auto">
            <a:xfrm>
              <a:off x="1484313" y="5703888"/>
              <a:ext cx="51752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-4,7%</a:t>
              </a:r>
            </a:p>
          </p:txBody>
        </p:sp>
        <p:sp>
          <p:nvSpPr>
            <p:cNvPr id="350393" name="Flèche vers le bas 40"/>
            <p:cNvSpPr>
              <a:spLocks noChangeArrowheads="1"/>
            </p:cNvSpPr>
            <p:nvPr/>
          </p:nvSpPr>
          <p:spPr bwMode="auto">
            <a:xfrm>
              <a:off x="1719263" y="5664200"/>
              <a:ext cx="96837" cy="65088"/>
            </a:xfrm>
            <a:prstGeom prst="downArrow">
              <a:avLst>
                <a:gd name="adj1" fmla="val 50000"/>
                <a:gd name="adj2" fmla="val 50000"/>
              </a:avLst>
            </a:prstGeom>
            <a:solidFill>
              <a:schemeClr val="bg1"/>
            </a:solidFill>
            <a:ln w="9525" algn="ctr">
              <a:noFill/>
              <a:round/>
              <a:headEnd/>
              <a:tailEnd/>
            </a:ln>
          </p:spPr>
          <p:txBody>
            <a:bodyPr/>
            <a:lstStyle/>
            <a:p>
              <a:pPr eaLnBrk="1" hangingPunct="1"/>
              <a:endParaRPr lang="fr-FR" sz="2400">
                <a:solidFill>
                  <a:schemeClr val="bg1"/>
                </a:solidFill>
              </a:endParaRPr>
            </a:p>
          </p:txBody>
        </p:sp>
        <p:sp>
          <p:nvSpPr>
            <p:cNvPr id="350394" name="ZoneTexte 41"/>
            <p:cNvSpPr txBox="1">
              <a:spLocks noChangeArrowheads="1"/>
            </p:cNvSpPr>
            <p:nvPr/>
          </p:nvSpPr>
          <p:spPr bwMode="auto">
            <a:xfrm>
              <a:off x="792163" y="6119813"/>
              <a:ext cx="64452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Placebo</a:t>
              </a:r>
            </a:p>
          </p:txBody>
        </p:sp>
        <p:sp>
          <p:nvSpPr>
            <p:cNvPr id="350395" name="ZoneTexte 42"/>
            <p:cNvSpPr txBox="1">
              <a:spLocks noChangeArrowheads="1"/>
            </p:cNvSpPr>
            <p:nvPr/>
          </p:nvSpPr>
          <p:spPr bwMode="auto">
            <a:xfrm>
              <a:off x="1614488" y="6119813"/>
              <a:ext cx="928687"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Atorvastatine</a:t>
              </a:r>
            </a:p>
          </p:txBody>
        </p:sp>
        <p:sp>
          <p:nvSpPr>
            <p:cNvPr id="350396" name="ZoneTexte 3"/>
            <p:cNvSpPr txBox="1">
              <a:spLocks noChangeArrowheads="1"/>
            </p:cNvSpPr>
            <p:nvPr/>
          </p:nvSpPr>
          <p:spPr bwMode="auto">
            <a:xfrm>
              <a:off x="596900" y="4519613"/>
              <a:ext cx="346075" cy="307975"/>
            </a:xfrm>
            <a:prstGeom prst="rect">
              <a:avLst/>
            </a:prstGeom>
            <a:noFill/>
            <a:ln w="9525">
              <a:noFill/>
              <a:miter lim="800000"/>
              <a:headEnd/>
              <a:tailEnd/>
            </a:ln>
          </p:spPr>
          <p:txBody>
            <a:bodyPr wrap="none">
              <a:spAutoFit/>
            </a:bodyPr>
            <a:lstStyle/>
            <a:p>
              <a:pPr eaLnBrk="1" hangingPunct="1"/>
              <a:r>
                <a:rPr lang="fr-FR" sz="1400">
                  <a:solidFill>
                    <a:schemeClr val="bg1"/>
                  </a:solidFill>
                </a:rPr>
                <a:t>%</a:t>
              </a:r>
            </a:p>
          </p:txBody>
        </p:sp>
      </p:grpSp>
      <p:sp>
        <p:nvSpPr>
          <p:cNvPr id="350344" name="ZoneTexte 77"/>
          <p:cNvSpPr txBox="1">
            <a:spLocks noChangeArrowheads="1"/>
          </p:cNvSpPr>
          <p:nvPr/>
        </p:nvSpPr>
        <p:spPr bwMode="auto">
          <a:xfrm>
            <a:off x="3475038" y="3967163"/>
            <a:ext cx="2479675" cy="584200"/>
          </a:xfrm>
          <a:prstGeom prst="rect">
            <a:avLst/>
          </a:prstGeom>
          <a:noFill/>
          <a:ln w="9525">
            <a:noFill/>
            <a:miter lim="800000"/>
            <a:headEnd/>
            <a:tailEnd/>
          </a:ln>
        </p:spPr>
        <p:txBody>
          <a:bodyPr wrap="none">
            <a:spAutoFit/>
          </a:bodyPr>
          <a:lstStyle/>
          <a:p>
            <a:pPr algn="ctr" eaLnBrk="1" hangingPunct="1"/>
            <a:r>
              <a:rPr lang="fr-FR" sz="1600">
                <a:solidFill>
                  <a:srgbClr val="FFFF66"/>
                </a:solidFill>
              </a:rPr>
              <a:t>% </a:t>
            </a:r>
            <a:r>
              <a:rPr lang="el-GR" sz="1600">
                <a:solidFill>
                  <a:srgbClr val="FFFF66"/>
                </a:solidFill>
              </a:rPr>
              <a:t>Δ</a:t>
            </a:r>
            <a:r>
              <a:rPr lang="fr-FR" sz="1600">
                <a:solidFill>
                  <a:srgbClr val="FFFF66"/>
                </a:solidFill>
              </a:rPr>
              <a:t> volume des plaques </a:t>
            </a:r>
            <a:br>
              <a:rPr lang="fr-FR" sz="1600">
                <a:solidFill>
                  <a:srgbClr val="FFFF66"/>
                </a:solidFill>
              </a:rPr>
            </a:br>
            <a:r>
              <a:rPr lang="fr-FR" sz="1600">
                <a:solidFill>
                  <a:srgbClr val="FFFF66"/>
                </a:solidFill>
              </a:rPr>
              <a:t>non calcifiées (médiane)</a:t>
            </a:r>
          </a:p>
        </p:txBody>
      </p:sp>
      <p:grpSp>
        <p:nvGrpSpPr>
          <p:cNvPr id="350345" name="Groupe 72"/>
          <p:cNvGrpSpPr>
            <a:grpSpLocks/>
          </p:cNvGrpSpPr>
          <p:nvPr/>
        </p:nvGrpSpPr>
        <p:grpSpPr bwMode="auto">
          <a:xfrm>
            <a:off x="3386138" y="4511675"/>
            <a:ext cx="2339975" cy="1854200"/>
            <a:chOff x="3386138" y="4511675"/>
            <a:chExt cx="2339975" cy="1854200"/>
          </a:xfrm>
        </p:grpSpPr>
        <p:cxnSp>
          <p:nvCxnSpPr>
            <p:cNvPr id="350347" name="Connecteur droit 45"/>
            <p:cNvCxnSpPr>
              <a:cxnSpLocks noChangeShapeType="1"/>
            </p:cNvCxnSpPr>
            <p:nvPr/>
          </p:nvCxnSpPr>
          <p:spPr bwMode="auto">
            <a:xfrm>
              <a:off x="3722688" y="4768850"/>
              <a:ext cx="0" cy="1393825"/>
            </a:xfrm>
            <a:prstGeom prst="line">
              <a:avLst/>
            </a:prstGeom>
            <a:noFill/>
            <a:ln w="9525" algn="ctr">
              <a:solidFill>
                <a:schemeClr val="bg1"/>
              </a:solidFill>
              <a:round/>
              <a:headEnd/>
              <a:tailEnd/>
            </a:ln>
          </p:spPr>
        </p:cxnSp>
        <p:cxnSp>
          <p:nvCxnSpPr>
            <p:cNvPr id="350348" name="Connecteur droit 46"/>
            <p:cNvCxnSpPr>
              <a:cxnSpLocks noChangeShapeType="1"/>
            </p:cNvCxnSpPr>
            <p:nvPr/>
          </p:nvCxnSpPr>
          <p:spPr bwMode="auto">
            <a:xfrm flipH="1">
              <a:off x="3689350" y="4768850"/>
              <a:ext cx="33338" cy="0"/>
            </a:xfrm>
            <a:prstGeom prst="line">
              <a:avLst/>
            </a:prstGeom>
            <a:noFill/>
            <a:ln w="9525" algn="ctr">
              <a:solidFill>
                <a:schemeClr val="bg1"/>
              </a:solidFill>
              <a:round/>
              <a:headEnd/>
              <a:tailEnd/>
            </a:ln>
          </p:spPr>
        </p:cxnSp>
        <p:cxnSp>
          <p:nvCxnSpPr>
            <p:cNvPr id="350349" name="Connecteur droit 47"/>
            <p:cNvCxnSpPr>
              <a:cxnSpLocks noChangeShapeType="1"/>
            </p:cNvCxnSpPr>
            <p:nvPr/>
          </p:nvCxnSpPr>
          <p:spPr bwMode="auto">
            <a:xfrm flipH="1">
              <a:off x="3689350" y="4987925"/>
              <a:ext cx="33338" cy="0"/>
            </a:xfrm>
            <a:prstGeom prst="line">
              <a:avLst/>
            </a:prstGeom>
            <a:noFill/>
            <a:ln w="9525" algn="ctr">
              <a:solidFill>
                <a:schemeClr val="bg1"/>
              </a:solidFill>
              <a:round/>
              <a:headEnd/>
              <a:tailEnd/>
            </a:ln>
          </p:spPr>
        </p:cxnSp>
        <p:cxnSp>
          <p:nvCxnSpPr>
            <p:cNvPr id="350350" name="Connecteur droit 48"/>
            <p:cNvCxnSpPr>
              <a:cxnSpLocks noChangeShapeType="1"/>
            </p:cNvCxnSpPr>
            <p:nvPr/>
          </p:nvCxnSpPr>
          <p:spPr bwMode="auto">
            <a:xfrm flipH="1">
              <a:off x="3689350" y="5216525"/>
              <a:ext cx="33338" cy="0"/>
            </a:xfrm>
            <a:prstGeom prst="line">
              <a:avLst/>
            </a:prstGeom>
            <a:noFill/>
            <a:ln w="9525" algn="ctr">
              <a:solidFill>
                <a:schemeClr val="bg1"/>
              </a:solidFill>
              <a:round/>
              <a:headEnd/>
              <a:tailEnd/>
            </a:ln>
          </p:spPr>
        </p:cxnSp>
        <p:cxnSp>
          <p:nvCxnSpPr>
            <p:cNvPr id="350351" name="Connecteur droit 49"/>
            <p:cNvCxnSpPr>
              <a:cxnSpLocks noChangeShapeType="1"/>
            </p:cNvCxnSpPr>
            <p:nvPr/>
          </p:nvCxnSpPr>
          <p:spPr bwMode="auto">
            <a:xfrm flipH="1">
              <a:off x="3689350" y="5438775"/>
              <a:ext cx="33338" cy="0"/>
            </a:xfrm>
            <a:prstGeom prst="line">
              <a:avLst/>
            </a:prstGeom>
            <a:noFill/>
            <a:ln w="9525" algn="ctr">
              <a:solidFill>
                <a:schemeClr val="bg1"/>
              </a:solidFill>
              <a:round/>
              <a:headEnd/>
              <a:tailEnd/>
            </a:ln>
          </p:spPr>
        </p:cxnSp>
        <p:cxnSp>
          <p:nvCxnSpPr>
            <p:cNvPr id="350352" name="Connecteur droit 50"/>
            <p:cNvCxnSpPr>
              <a:cxnSpLocks noChangeShapeType="1"/>
            </p:cNvCxnSpPr>
            <p:nvPr/>
          </p:nvCxnSpPr>
          <p:spPr bwMode="auto">
            <a:xfrm flipH="1">
              <a:off x="3689350" y="5664200"/>
              <a:ext cx="2036763" cy="0"/>
            </a:xfrm>
            <a:prstGeom prst="line">
              <a:avLst/>
            </a:prstGeom>
            <a:noFill/>
            <a:ln w="9525" algn="ctr">
              <a:solidFill>
                <a:schemeClr val="bg1"/>
              </a:solidFill>
              <a:round/>
              <a:headEnd/>
              <a:tailEnd/>
            </a:ln>
          </p:spPr>
        </p:cxnSp>
        <p:cxnSp>
          <p:nvCxnSpPr>
            <p:cNvPr id="350353" name="Connecteur droit 51"/>
            <p:cNvCxnSpPr>
              <a:cxnSpLocks noChangeShapeType="1"/>
            </p:cNvCxnSpPr>
            <p:nvPr/>
          </p:nvCxnSpPr>
          <p:spPr bwMode="auto">
            <a:xfrm flipH="1">
              <a:off x="3689350" y="5907088"/>
              <a:ext cx="33338" cy="0"/>
            </a:xfrm>
            <a:prstGeom prst="line">
              <a:avLst/>
            </a:prstGeom>
            <a:noFill/>
            <a:ln w="9525" algn="ctr">
              <a:solidFill>
                <a:schemeClr val="bg1"/>
              </a:solidFill>
              <a:round/>
              <a:headEnd/>
              <a:tailEnd/>
            </a:ln>
          </p:spPr>
        </p:cxnSp>
        <p:cxnSp>
          <p:nvCxnSpPr>
            <p:cNvPr id="350354" name="Connecteur droit 52"/>
            <p:cNvCxnSpPr>
              <a:cxnSpLocks noChangeShapeType="1"/>
            </p:cNvCxnSpPr>
            <p:nvPr/>
          </p:nvCxnSpPr>
          <p:spPr bwMode="auto">
            <a:xfrm flipH="1">
              <a:off x="3689350" y="6162675"/>
              <a:ext cx="33338" cy="0"/>
            </a:xfrm>
            <a:prstGeom prst="line">
              <a:avLst/>
            </a:prstGeom>
            <a:noFill/>
            <a:ln w="9525" algn="ctr">
              <a:solidFill>
                <a:schemeClr val="bg1"/>
              </a:solidFill>
              <a:round/>
              <a:headEnd/>
              <a:tailEnd/>
            </a:ln>
          </p:spPr>
        </p:cxnSp>
        <p:sp>
          <p:nvSpPr>
            <p:cNvPr id="350355" name="ZoneTexte 53"/>
            <p:cNvSpPr txBox="1">
              <a:spLocks noChangeArrowheads="1"/>
            </p:cNvSpPr>
            <p:nvPr/>
          </p:nvSpPr>
          <p:spPr bwMode="auto">
            <a:xfrm>
              <a:off x="3429000" y="4646613"/>
              <a:ext cx="325438"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80</a:t>
              </a:r>
            </a:p>
          </p:txBody>
        </p:sp>
        <p:sp>
          <p:nvSpPr>
            <p:cNvPr id="350356" name="ZoneTexte 54"/>
            <p:cNvSpPr txBox="1">
              <a:spLocks noChangeArrowheads="1"/>
            </p:cNvSpPr>
            <p:nvPr/>
          </p:nvSpPr>
          <p:spPr bwMode="auto">
            <a:xfrm>
              <a:off x="3429000" y="5092700"/>
              <a:ext cx="325438" cy="246063"/>
            </a:xfrm>
            <a:prstGeom prst="rect">
              <a:avLst/>
            </a:prstGeom>
            <a:noFill/>
            <a:ln w="9525">
              <a:noFill/>
              <a:miter lim="800000"/>
              <a:headEnd/>
              <a:tailEnd/>
            </a:ln>
          </p:spPr>
          <p:txBody>
            <a:bodyPr wrap="none">
              <a:spAutoFit/>
            </a:bodyPr>
            <a:lstStyle/>
            <a:p>
              <a:pPr algn="r" eaLnBrk="1" hangingPunct="1"/>
              <a:r>
                <a:rPr lang="fr-FR" sz="1000">
                  <a:solidFill>
                    <a:schemeClr val="bg1"/>
                  </a:solidFill>
                </a:rPr>
                <a:t>40</a:t>
              </a:r>
            </a:p>
          </p:txBody>
        </p:sp>
        <p:sp>
          <p:nvSpPr>
            <p:cNvPr id="350357" name="ZoneTexte 55"/>
            <p:cNvSpPr txBox="1">
              <a:spLocks noChangeArrowheads="1"/>
            </p:cNvSpPr>
            <p:nvPr/>
          </p:nvSpPr>
          <p:spPr bwMode="auto">
            <a:xfrm>
              <a:off x="3498850" y="5541963"/>
              <a:ext cx="255588"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0</a:t>
              </a:r>
            </a:p>
          </p:txBody>
        </p:sp>
        <p:sp>
          <p:nvSpPr>
            <p:cNvPr id="350358" name="ZoneTexte 56"/>
            <p:cNvSpPr txBox="1">
              <a:spLocks noChangeArrowheads="1"/>
            </p:cNvSpPr>
            <p:nvPr/>
          </p:nvSpPr>
          <p:spPr bwMode="auto">
            <a:xfrm>
              <a:off x="3386138" y="6040438"/>
              <a:ext cx="368300"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-40</a:t>
              </a:r>
            </a:p>
          </p:txBody>
        </p:sp>
        <p:sp>
          <p:nvSpPr>
            <p:cNvPr id="350359" name="Parenthèse ouvrante 57"/>
            <p:cNvSpPr>
              <a:spLocks/>
            </p:cNvSpPr>
            <p:nvPr/>
          </p:nvSpPr>
          <p:spPr bwMode="auto">
            <a:xfrm rot="5400000">
              <a:off x="4715669" y="4029869"/>
              <a:ext cx="46038" cy="1504950"/>
            </a:xfrm>
            <a:prstGeom prst="leftBracket">
              <a:avLst>
                <a:gd name="adj" fmla="val 8324"/>
              </a:avLst>
            </a:prstGeom>
            <a:noFill/>
            <a:ln w="9525" algn="ctr">
              <a:solidFill>
                <a:schemeClr val="bg1"/>
              </a:solidFill>
              <a:round/>
              <a:headEnd/>
              <a:tailEnd/>
            </a:ln>
          </p:spPr>
          <p:txBody>
            <a:bodyPr/>
            <a:lstStyle/>
            <a:p>
              <a:pPr eaLnBrk="1" hangingPunct="1"/>
              <a:endParaRPr lang="fr-FR" sz="2400">
                <a:solidFill>
                  <a:schemeClr val="bg1"/>
                </a:solidFill>
              </a:endParaRPr>
            </a:p>
          </p:txBody>
        </p:sp>
        <p:sp>
          <p:nvSpPr>
            <p:cNvPr id="59" name="Rectangle 58"/>
            <p:cNvSpPr/>
            <p:nvPr/>
          </p:nvSpPr>
          <p:spPr bwMode="auto">
            <a:xfrm>
              <a:off x="4037013" y="4805363"/>
              <a:ext cx="350837" cy="982662"/>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eaLnBrk="1" hangingPunct="1">
                <a:defRPr/>
              </a:pPr>
              <a:endParaRPr lang="fr-FR" sz="2400">
                <a:solidFill>
                  <a:schemeClr val="bg1"/>
                </a:solidFill>
                <a:cs typeface="+mn-cs"/>
              </a:endParaRPr>
            </a:p>
          </p:txBody>
        </p:sp>
        <p:sp>
          <p:nvSpPr>
            <p:cNvPr id="350361" name="Rectangle 59"/>
            <p:cNvSpPr>
              <a:spLocks noChangeArrowheads="1"/>
            </p:cNvSpPr>
            <p:nvPr/>
          </p:nvSpPr>
          <p:spPr bwMode="auto">
            <a:xfrm>
              <a:off x="5041900" y="5589588"/>
              <a:ext cx="350838" cy="488950"/>
            </a:xfrm>
            <a:prstGeom prst="rect">
              <a:avLst/>
            </a:prstGeom>
            <a:solidFill>
              <a:srgbClr val="FFFF00"/>
            </a:solidFill>
            <a:ln w="9525" algn="ctr">
              <a:solidFill>
                <a:schemeClr val="tx1"/>
              </a:solidFill>
              <a:round/>
              <a:headEnd/>
              <a:tailEnd/>
            </a:ln>
          </p:spPr>
          <p:txBody>
            <a:bodyPr/>
            <a:lstStyle/>
            <a:p>
              <a:pPr eaLnBrk="1" hangingPunct="1"/>
              <a:endParaRPr lang="fr-FR" sz="2400">
                <a:solidFill>
                  <a:schemeClr val="bg1"/>
                </a:solidFill>
              </a:endParaRPr>
            </a:p>
          </p:txBody>
        </p:sp>
        <p:sp>
          <p:nvSpPr>
            <p:cNvPr id="61" name="Rectangle 60"/>
            <p:cNvSpPr/>
            <p:nvPr/>
          </p:nvSpPr>
          <p:spPr bwMode="auto">
            <a:xfrm>
              <a:off x="4037013" y="5434013"/>
              <a:ext cx="350837" cy="46037"/>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a:lstStyle/>
            <a:p>
              <a:pPr eaLnBrk="1" hangingPunct="1">
                <a:defRPr/>
              </a:pPr>
              <a:endParaRPr lang="fr-FR" sz="2400">
                <a:solidFill>
                  <a:schemeClr val="bg1"/>
                </a:solidFill>
                <a:cs typeface="+mn-cs"/>
              </a:endParaRPr>
            </a:p>
          </p:txBody>
        </p:sp>
        <p:sp>
          <p:nvSpPr>
            <p:cNvPr id="350363" name="Rectangle 61"/>
            <p:cNvSpPr>
              <a:spLocks noChangeArrowheads="1"/>
            </p:cNvSpPr>
            <p:nvPr/>
          </p:nvSpPr>
          <p:spPr bwMode="auto">
            <a:xfrm>
              <a:off x="5041900" y="5818188"/>
              <a:ext cx="350838" cy="46037"/>
            </a:xfrm>
            <a:prstGeom prst="rect">
              <a:avLst/>
            </a:prstGeom>
            <a:solidFill>
              <a:srgbClr val="FFC000"/>
            </a:solidFill>
            <a:ln w="9525" algn="ctr">
              <a:solidFill>
                <a:schemeClr val="tx1"/>
              </a:solidFill>
              <a:round/>
              <a:headEnd/>
              <a:tailEnd/>
            </a:ln>
          </p:spPr>
          <p:txBody>
            <a:bodyPr/>
            <a:lstStyle/>
            <a:p>
              <a:pPr eaLnBrk="1" hangingPunct="1"/>
              <a:endParaRPr lang="fr-FR" sz="2400">
                <a:solidFill>
                  <a:schemeClr val="bg1"/>
                </a:solidFill>
              </a:endParaRPr>
            </a:p>
          </p:txBody>
        </p:sp>
        <p:sp>
          <p:nvSpPr>
            <p:cNvPr id="350364" name="ZoneTexte 62"/>
            <p:cNvSpPr txBox="1">
              <a:spLocks noChangeArrowheads="1"/>
            </p:cNvSpPr>
            <p:nvPr/>
          </p:nvSpPr>
          <p:spPr bwMode="auto">
            <a:xfrm>
              <a:off x="4287838" y="4511675"/>
              <a:ext cx="754062" cy="246063"/>
            </a:xfrm>
            <a:prstGeom prst="rect">
              <a:avLst/>
            </a:prstGeom>
            <a:noFill/>
            <a:ln w="9525">
              <a:noFill/>
              <a:miter lim="800000"/>
              <a:headEnd/>
              <a:tailEnd/>
            </a:ln>
          </p:spPr>
          <p:txBody>
            <a:bodyPr wrap="none">
              <a:spAutoFit/>
            </a:bodyPr>
            <a:lstStyle/>
            <a:p>
              <a:pPr algn="r" eaLnBrk="1" hangingPunct="1"/>
              <a:r>
                <a:rPr lang="fr-FR" sz="1000">
                  <a:solidFill>
                    <a:schemeClr val="bg1"/>
                  </a:solidFill>
                </a:rPr>
                <a:t>p  = 0,009</a:t>
              </a:r>
            </a:p>
          </p:txBody>
        </p:sp>
        <p:sp>
          <p:nvSpPr>
            <p:cNvPr id="350365" name="ZoneTexte 63"/>
            <p:cNvSpPr txBox="1">
              <a:spLocks noChangeArrowheads="1"/>
            </p:cNvSpPr>
            <p:nvPr/>
          </p:nvSpPr>
          <p:spPr bwMode="auto">
            <a:xfrm>
              <a:off x="4335463" y="5287963"/>
              <a:ext cx="546100"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20,4%</a:t>
              </a:r>
            </a:p>
          </p:txBody>
        </p:sp>
        <p:sp>
          <p:nvSpPr>
            <p:cNvPr id="350366" name="Flèche vers le bas 64"/>
            <p:cNvSpPr>
              <a:spLocks noChangeArrowheads="1"/>
            </p:cNvSpPr>
            <p:nvPr/>
          </p:nvSpPr>
          <p:spPr bwMode="auto">
            <a:xfrm flipV="1">
              <a:off x="4479925" y="5483225"/>
              <a:ext cx="96838" cy="180975"/>
            </a:xfrm>
            <a:prstGeom prst="downArrow">
              <a:avLst>
                <a:gd name="adj1" fmla="val 50000"/>
                <a:gd name="adj2" fmla="val 50208"/>
              </a:avLst>
            </a:prstGeom>
            <a:solidFill>
              <a:schemeClr val="bg1"/>
            </a:solidFill>
            <a:ln w="9525" algn="ctr">
              <a:noFill/>
              <a:round/>
              <a:headEnd/>
              <a:tailEnd/>
            </a:ln>
          </p:spPr>
          <p:txBody>
            <a:bodyPr/>
            <a:lstStyle/>
            <a:p>
              <a:pPr eaLnBrk="1" hangingPunct="1"/>
              <a:endParaRPr lang="fr-FR" sz="2400">
                <a:solidFill>
                  <a:schemeClr val="bg1"/>
                </a:solidFill>
              </a:endParaRPr>
            </a:p>
          </p:txBody>
        </p:sp>
        <p:sp>
          <p:nvSpPr>
            <p:cNvPr id="350367" name="ZoneTexte 66"/>
            <p:cNvSpPr txBox="1">
              <a:spLocks noChangeArrowheads="1"/>
            </p:cNvSpPr>
            <p:nvPr/>
          </p:nvSpPr>
          <p:spPr bwMode="auto">
            <a:xfrm>
              <a:off x="4524375" y="5724525"/>
              <a:ext cx="588963" cy="246063"/>
            </a:xfrm>
            <a:prstGeom prst="rect">
              <a:avLst/>
            </a:prstGeom>
            <a:noFill/>
            <a:ln w="9525">
              <a:noFill/>
              <a:miter lim="800000"/>
              <a:headEnd/>
              <a:tailEnd/>
            </a:ln>
          </p:spPr>
          <p:txBody>
            <a:bodyPr wrap="none">
              <a:spAutoFit/>
            </a:bodyPr>
            <a:lstStyle/>
            <a:p>
              <a:pPr algn="r" eaLnBrk="1" hangingPunct="1"/>
              <a:r>
                <a:rPr lang="fr-FR" sz="1000">
                  <a:solidFill>
                    <a:schemeClr val="bg1"/>
                  </a:solidFill>
                </a:rPr>
                <a:t>-19,4%</a:t>
              </a:r>
            </a:p>
          </p:txBody>
        </p:sp>
        <p:sp>
          <p:nvSpPr>
            <p:cNvPr id="350368" name="Flèche vers le bas 67"/>
            <p:cNvSpPr>
              <a:spLocks noChangeArrowheads="1"/>
            </p:cNvSpPr>
            <p:nvPr/>
          </p:nvSpPr>
          <p:spPr bwMode="auto">
            <a:xfrm>
              <a:off x="4819650" y="5664200"/>
              <a:ext cx="98425" cy="160338"/>
            </a:xfrm>
            <a:prstGeom prst="downArrow">
              <a:avLst>
                <a:gd name="adj1" fmla="val 50000"/>
                <a:gd name="adj2" fmla="val 49980"/>
              </a:avLst>
            </a:prstGeom>
            <a:solidFill>
              <a:schemeClr val="bg1"/>
            </a:solidFill>
            <a:ln w="9525" algn="ctr">
              <a:noFill/>
              <a:round/>
              <a:headEnd/>
              <a:tailEnd/>
            </a:ln>
          </p:spPr>
          <p:txBody>
            <a:bodyPr/>
            <a:lstStyle/>
            <a:p>
              <a:pPr eaLnBrk="1" hangingPunct="1"/>
              <a:endParaRPr lang="fr-FR" sz="2400">
                <a:solidFill>
                  <a:schemeClr val="bg1"/>
                </a:solidFill>
              </a:endParaRPr>
            </a:p>
          </p:txBody>
        </p:sp>
        <p:sp>
          <p:nvSpPr>
            <p:cNvPr id="350369" name="ZoneTexte 68"/>
            <p:cNvSpPr txBox="1">
              <a:spLocks noChangeArrowheads="1"/>
            </p:cNvSpPr>
            <p:nvPr/>
          </p:nvSpPr>
          <p:spPr bwMode="auto">
            <a:xfrm>
              <a:off x="3892550" y="6119813"/>
              <a:ext cx="64452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Placebo</a:t>
              </a:r>
            </a:p>
          </p:txBody>
        </p:sp>
        <p:sp>
          <p:nvSpPr>
            <p:cNvPr id="350370" name="ZoneTexte 69"/>
            <p:cNvSpPr txBox="1">
              <a:spLocks noChangeArrowheads="1"/>
            </p:cNvSpPr>
            <p:nvPr/>
          </p:nvSpPr>
          <p:spPr bwMode="auto">
            <a:xfrm>
              <a:off x="4716463" y="6119813"/>
              <a:ext cx="927100" cy="246062"/>
            </a:xfrm>
            <a:prstGeom prst="rect">
              <a:avLst/>
            </a:prstGeom>
            <a:noFill/>
            <a:ln w="9525">
              <a:noFill/>
              <a:miter lim="800000"/>
              <a:headEnd/>
              <a:tailEnd/>
            </a:ln>
          </p:spPr>
          <p:txBody>
            <a:bodyPr wrap="none">
              <a:spAutoFit/>
            </a:bodyPr>
            <a:lstStyle/>
            <a:p>
              <a:pPr algn="r" eaLnBrk="1" hangingPunct="1"/>
              <a:r>
                <a:rPr lang="fr-FR" sz="1000">
                  <a:solidFill>
                    <a:schemeClr val="bg1"/>
                  </a:solidFill>
                </a:rPr>
                <a:t>Atorvastatine</a:t>
              </a:r>
            </a:p>
          </p:txBody>
        </p:sp>
        <p:sp>
          <p:nvSpPr>
            <p:cNvPr id="350371" name="ZoneTexte 78"/>
            <p:cNvSpPr txBox="1">
              <a:spLocks noChangeArrowheads="1"/>
            </p:cNvSpPr>
            <p:nvPr/>
          </p:nvSpPr>
          <p:spPr bwMode="auto">
            <a:xfrm>
              <a:off x="3670300" y="4514850"/>
              <a:ext cx="344488" cy="307975"/>
            </a:xfrm>
            <a:prstGeom prst="rect">
              <a:avLst/>
            </a:prstGeom>
            <a:noFill/>
            <a:ln w="9525">
              <a:noFill/>
              <a:miter lim="800000"/>
              <a:headEnd/>
              <a:tailEnd/>
            </a:ln>
          </p:spPr>
          <p:txBody>
            <a:bodyPr wrap="none">
              <a:spAutoFit/>
            </a:bodyPr>
            <a:lstStyle/>
            <a:p>
              <a:pPr eaLnBrk="1" hangingPunct="1"/>
              <a:r>
                <a:rPr lang="fr-FR" sz="1400">
                  <a:solidFill>
                    <a:schemeClr val="bg1"/>
                  </a:solidFill>
                </a:rPr>
                <a:t>%</a:t>
              </a:r>
            </a:p>
          </p:txBody>
        </p:sp>
      </p:grpSp>
      <p:sp>
        <p:nvSpPr>
          <p:cNvPr id="350346"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174</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a:xfrm>
            <a:off x="1403350" y="115888"/>
            <a:ext cx="7740650" cy="936625"/>
          </a:xfrm>
        </p:spPr>
        <p:txBody>
          <a:bodyPr/>
          <a:lstStyle/>
          <a:p>
            <a:r>
              <a:rPr lang="fr-FR" sz="2400"/>
              <a:t>L’atorvastatine diminue le volume des plaques coronaires non calcifiées chez des patients VIH+ (3) </a:t>
            </a:r>
          </a:p>
        </p:txBody>
      </p:sp>
      <p:sp>
        <p:nvSpPr>
          <p:cNvPr id="386050"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Lo J, CROI 2015, Abs. 136</a:t>
            </a:r>
          </a:p>
        </p:txBody>
      </p:sp>
      <p:graphicFrame>
        <p:nvGraphicFramePr>
          <p:cNvPr id="386163" name="Group 115"/>
          <p:cNvGraphicFramePr>
            <a:graphicFrameLocks noGrp="1"/>
          </p:cNvGraphicFramePr>
          <p:nvPr/>
        </p:nvGraphicFramePr>
        <p:xfrm>
          <a:off x="263525" y="1136650"/>
          <a:ext cx="8610600" cy="5387975"/>
        </p:xfrm>
        <a:graphic>
          <a:graphicData uri="http://schemas.openxmlformats.org/drawingml/2006/table">
            <a:tbl>
              <a:tblPr/>
              <a:tblGrid>
                <a:gridCol w="3168650"/>
                <a:gridCol w="2117725"/>
                <a:gridCol w="2222500"/>
                <a:gridCol w="1101725"/>
              </a:tblGrid>
              <a:tr h="142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1" i="0" u="none" strike="noStrike" cap="none" normalizeH="0" baseline="0" smtClean="0">
                        <a:ln>
                          <a:noFill/>
                        </a:ln>
                        <a:solidFill>
                          <a:srgbClr val="FFFF66"/>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chemeClr val="tx1"/>
                          </a:solidFill>
                          <a:effectLst/>
                          <a:latin typeface="Arial" charset="0"/>
                          <a:cs typeface="Arial" charset="0"/>
                        </a:rPr>
                        <a:t>Δ</a:t>
                      </a:r>
                      <a:r>
                        <a:rPr kumimoji="0" lang="fr-FR" sz="1100" b="1" i="0" u="none" strike="noStrike" cap="none" normalizeH="0" baseline="0" smtClean="0">
                          <a:ln>
                            <a:noFill/>
                          </a:ln>
                          <a:solidFill>
                            <a:schemeClr val="tx1"/>
                          </a:solidFill>
                          <a:effectLst/>
                          <a:latin typeface="Arial" charset="0"/>
                          <a:cs typeface="Arial" charset="0"/>
                        </a:rPr>
                        <a:t> (M12-J0)</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smtClean="0">
                          <a:ln>
                            <a:noFill/>
                          </a:ln>
                          <a:solidFill>
                            <a:schemeClr val="tx1"/>
                          </a:solidFill>
                          <a:effectLst/>
                          <a:latin typeface="Arial" charset="0"/>
                          <a:cs typeface="Arial" charset="0"/>
                        </a:rPr>
                        <a:t>Placebo (n = 20)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BFBFB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chemeClr val="tx1"/>
                          </a:solidFill>
                          <a:effectLst/>
                          <a:latin typeface="Arial" charset="0"/>
                          <a:cs typeface="Arial" charset="0"/>
                        </a:rPr>
                        <a:t>Δ</a:t>
                      </a:r>
                      <a:r>
                        <a:rPr kumimoji="0" lang="fr-FR" sz="1100" b="1" i="0" u="none" strike="noStrike" cap="none" normalizeH="0" baseline="0" smtClean="0">
                          <a:ln>
                            <a:noFill/>
                          </a:ln>
                          <a:solidFill>
                            <a:schemeClr val="tx1"/>
                          </a:solidFill>
                          <a:effectLst/>
                          <a:latin typeface="Arial" charset="0"/>
                          <a:cs typeface="Arial" charset="0"/>
                        </a:rPr>
                        <a:t> (M12-J0)</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smtClean="0">
                          <a:ln>
                            <a:noFill/>
                          </a:ln>
                          <a:solidFill>
                            <a:schemeClr val="tx1"/>
                          </a:solidFill>
                          <a:effectLst/>
                          <a:latin typeface="Arial" charset="0"/>
                          <a:cs typeface="Arial" charset="0"/>
                        </a:rPr>
                        <a:t>Atorvastatine (n = 17)</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rgbClr val="FFFF66"/>
                          </a:solidFill>
                          <a:effectLst/>
                          <a:latin typeface="Arial" charset="0"/>
                          <a:cs typeface="Arial" charset="0"/>
                        </a:rPr>
                        <a:t>p</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r>
              <a:tr h="0">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66"/>
                          </a:solidFill>
                          <a:effectLst/>
                          <a:latin typeface="Arial" charset="0"/>
                          <a:cs typeface="Arial" charset="0"/>
                        </a:rPr>
                        <a:t>Modifications entre J0 et M12 des paramètres lipidiques, glycémiques, inflammatoires et rénaux</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Cholestérol total (mg/dl)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5 (-5 ; 14)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-47 (-59 ; -36)</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&lt; 0,0001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HDL-cholestérol (mg/dl)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-2 (-7 ; 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1 (-4 ; 6)</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0,48</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LDL-cholestérol (mg/dl)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11 (1 ; 21)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-38 (-53 ; -24)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&lt; 0,0001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Triglycérides (mg/dl)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8 (-41 ; 34)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-9 (-41 ; 39)</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0,64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Glycémie à jeun (mg/dl)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18 (-7 ; 43)</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2 (-4 ; 7)</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0,21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Hémoglobine A</a:t>
                      </a:r>
                      <a:r>
                        <a:rPr kumimoji="0" lang="fr-FR" sz="1100" b="0" i="0" u="none" strike="noStrike" cap="none" normalizeH="0" baseline="-25000" smtClean="0">
                          <a:ln>
                            <a:noFill/>
                          </a:ln>
                          <a:solidFill>
                            <a:schemeClr val="bg1"/>
                          </a:solidFill>
                          <a:effectLst/>
                          <a:latin typeface="Arial" charset="0"/>
                          <a:cs typeface="Arial" charset="0"/>
                        </a:rPr>
                        <a:t>1C</a:t>
                      </a:r>
                      <a:r>
                        <a:rPr kumimoji="0" lang="fr-FR" sz="1100" b="0" i="0" u="none" strike="noStrike" cap="none" normalizeH="0" baseline="0" smtClean="0">
                          <a:ln>
                            <a:noFill/>
                          </a:ln>
                          <a:solidFill>
                            <a:schemeClr val="bg1"/>
                          </a:solidFill>
                          <a:effectLst/>
                          <a:latin typeface="Arial" charset="0"/>
                          <a:cs typeface="Arial" charset="0"/>
                        </a:rPr>
                        <a:t>, (%)</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0,3 (-0,5 ; 1,0)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-0,1 (-0,2 ; 0,1)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0,36</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Log CRP (mg/l)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0,1 (-0,2 ; 0,3)</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-0,3 (-0,6 ; 0,0)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0,06</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IL-6 (ng/l)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0,1 (-0,2 ; 0,4)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0,2 (-0,8 ; 0,3)</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0,77</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DFGe</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-4,5 (-8,5 ; -0,4)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-0,5 (-5,4 ; 4,4)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0,20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Créatinine (mg/dl)</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0,0 (0,0 ; 0,1)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0,0 (-0,1 ; 0,1)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0,24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Evénements indésirables</a:t>
                      </a:r>
                      <a:endParaRPr kumimoji="0" lang="fr-FR" sz="1100" b="1" i="0" u="none" strike="noStrike" cap="none" normalizeH="0" baseline="0" smtClean="0">
                        <a:ln>
                          <a:noFill/>
                        </a:ln>
                        <a:solidFill>
                          <a:schemeClr val="bg1"/>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smtClean="0">
                          <a:ln>
                            <a:noFill/>
                          </a:ln>
                          <a:solidFill>
                            <a:schemeClr val="tx1"/>
                          </a:solidFill>
                          <a:effectLst/>
                          <a:latin typeface="Arial" charset="0"/>
                          <a:cs typeface="Arial" charset="0"/>
                        </a:rPr>
                        <a:t>Placebo (n = 20)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BFBFB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smtClean="0">
                          <a:ln>
                            <a:noFill/>
                          </a:ln>
                          <a:solidFill>
                            <a:schemeClr val="tx1"/>
                          </a:solidFill>
                          <a:effectLst/>
                          <a:latin typeface="Arial" charset="0"/>
                          <a:cs typeface="Arial" charset="0"/>
                        </a:rPr>
                        <a:t>Atorvastatine (n = 17)</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smtClean="0">
                        <a:ln>
                          <a:noFill/>
                        </a:ln>
                        <a:solidFill>
                          <a:schemeClr val="bg1"/>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Tous EI graves</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2</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smtClean="0">
                        <a:ln>
                          <a:noFill/>
                        </a:ln>
                        <a:solidFill>
                          <a:schemeClr val="bg1"/>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EI conduisant à diminuer la dose du traitement</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smtClean="0">
                        <a:ln>
                          <a:noFill/>
                        </a:ln>
                        <a:solidFill>
                          <a:schemeClr val="bg1"/>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EI conduisant à ne pas augmenter la dose à M3</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2</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smtClean="0">
                        <a:ln>
                          <a:noFill/>
                        </a:ln>
                        <a:solidFill>
                          <a:schemeClr val="bg1"/>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Myalgies</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5</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6</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smtClean="0">
                        <a:ln>
                          <a:noFill/>
                        </a:ln>
                        <a:solidFill>
                          <a:schemeClr val="bg1"/>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Anomalies biologiques hépatiques</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2</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3</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smtClean="0">
                        <a:ln>
                          <a:noFill/>
                        </a:ln>
                        <a:solidFill>
                          <a:schemeClr val="bg1"/>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Eruption cutanée</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1</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smtClean="0">
                        <a:ln>
                          <a:noFill/>
                        </a:ln>
                        <a:solidFill>
                          <a:schemeClr val="bg1"/>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Hyperglycémie à jeun</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2</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bg1"/>
                          </a:solidFill>
                          <a:effectLst/>
                          <a:latin typeface="Arial" charset="0"/>
                          <a:cs typeface="Arial" charset="0"/>
                        </a:rPr>
                        <a:t>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100" b="0" i="0" u="none" strike="noStrike" cap="none" normalizeH="0" baseline="0" smtClean="0">
                        <a:ln>
                          <a:noFill/>
                        </a:ln>
                        <a:solidFill>
                          <a:schemeClr val="bg1"/>
                        </a:solidFill>
                        <a:effectLst/>
                        <a:latin typeface="Arial" charset="0"/>
                        <a:cs typeface="Arial" charset="0"/>
                      </a:endParaRP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bl>
          </a:graphicData>
        </a:graphic>
      </p:graphicFrame>
      <p:sp>
        <p:nvSpPr>
          <p:cNvPr id="386158"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175</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idx="4294967295"/>
          </p:nvPr>
        </p:nvSpPr>
        <p:spPr/>
        <p:txBody>
          <a:bodyPr/>
          <a:lstStyle/>
          <a:p>
            <a:pPr>
              <a:defRPr/>
            </a:pPr>
            <a:r>
              <a:rPr lang="fr-FR" dirty="0">
                <a:latin typeface="+mj-lt"/>
                <a:ea typeface="+mj-ea"/>
                <a:cs typeface="+mj-cs"/>
              </a:rPr>
              <a:t>Essai NEAT 001 / ANRS 143 :</a:t>
            </a:r>
            <a:br>
              <a:rPr lang="fr-FR" dirty="0">
                <a:latin typeface="+mj-lt"/>
                <a:ea typeface="+mj-ea"/>
                <a:cs typeface="+mj-cs"/>
              </a:rPr>
            </a:br>
            <a:r>
              <a:rPr lang="fr-FR" dirty="0">
                <a:latin typeface="+mj-lt"/>
                <a:ea typeface="+mj-ea"/>
                <a:cs typeface="+mj-cs"/>
              </a:rPr>
              <a:t> </a:t>
            </a:r>
            <a:r>
              <a:rPr lang="fr-FR" dirty="0" err="1">
                <a:latin typeface="+mj-lt"/>
                <a:ea typeface="+mj-ea"/>
                <a:cs typeface="+mj-cs"/>
              </a:rPr>
              <a:t>biomarqueurs</a:t>
            </a:r>
            <a:r>
              <a:rPr lang="fr-FR" dirty="0">
                <a:latin typeface="+mj-lt"/>
                <a:ea typeface="+mj-ea"/>
                <a:cs typeface="+mj-cs"/>
              </a:rPr>
              <a:t> osseux (1)</a:t>
            </a:r>
            <a:endParaRPr lang="fr-FR" dirty="0">
              <a:latin typeface="+mj-lt"/>
              <a:ea typeface="+mj-ea"/>
              <a:cs typeface="+mj-cs"/>
            </a:endParaRPr>
          </a:p>
        </p:txBody>
      </p:sp>
      <p:sp>
        <p:nvSpPr>
          <p:cNvPr id="417794" name="Espace réservé du contenu 3"/>
          <p:cNvSpPr>
            <a:spLocks noGrp="1"/>
          </p:cNvSpPr>
          <p:nvPr>
            <p:ph idx="4294967295"/>
          </p:nvPr>
        </p:nvSpPr>
        <p:spPr/>
        <p:txBody>
          <a:bodyPr/>
          <a:lstStyle/>
          <a:p>
            <a:r>
              <a:rPr lang="fr-FR" sz="1800"/>
              <a:t>DRV/r + TDF/FTC vs DRV/r + RAL en 1</a:t>
            </a:r>
            <a:r>
              <a:rPr lang="fr-FR" sz="1800" baseline="30000"/>
              <a:t>ère</a:t>
            </a:r>
            <a:r>
              <a:rPr lang="fr-FR" sz="1800"/>
              <a:t> ligne. Sous-étude « Os », </a:t>
            </a:r>
            <a:br>
              <a:rPr lang="fr-FR" sz="1800"/>
            </a:br>
            <a:r>
              <a:rPr lang="fr-FR" sz="1800"/>
              <a:t>146 patients (76 vs 70)</a:t>
            </a:r>
            <a:endParaRPr lang="fr-FR" sz="2000"/>
          </a:p>
          <a:p>
            <a:r>
              <a:rPr lang="fr-FR" sz="1800"/>
              <a:t>Objectifs</a:t>
            </a:r>
          </a:p>
          <a:p>
            <a:pPr lvl="1"/>
            <a:r>
              <a:rPr lang="fr-FR" sz="1600"/>
              <a:t>Comparer modification marqueurs osseux et inflammatoires à S48 </a:t>
            </a:r>
            <a:br>
              <a:rPr lang="fr-FR" sz="1600"/>
            </a:br>
            <a:r>
              <a:rPr lang="fr-FR" sz="1600"/>
              <a:t>entre les 2 groupes</a:t>
            </a:r>
          </a:p>
          <a:p>
            <a:pPr lvl="1"/>
            <a:r>
              <a:rPr lang="fr-FR" sz="1600"/>
              <a:t>Association entre biomarqueurs à J0 et diminution DMO à S96</a:t>
            </a:r>
          </a:p>
          <a:p>
            <a:pPr lvl="1"/>
            <a:r>
              <a:rPr lang="fr-FR" sz="1600"/>
              <a:t>Association entre modification marqueurs à S48 et diminution DMO à S96</a:t>
            </a:r>
          </a:p>
          <a:p>
            <a:r>
              <a:rPr lang="fr-FR" sz="1800"/>
              <a:t>DXA J0, S48, S96</a:t>
            </a:r>
          </a:p>
          <a:p>
            <a:r>
              <a:rPr lang="fr-FR" sz="1800"/>
              <a:t>Biomarqueurs J0, S48</a:t>
            </a:r>
          </a:p>
          <a:p>
            <a:pPr lvl="1"/>
            <a:r>
              <a:rPr lang="fr-FR" sz="1600"/>
              <a:t>Formation osseuse : ostéocalcine, phosphatase alcaline osseuse, pro-collagen type 1 N pro-peptide (P1NP), ostéoprotégérine</a:t>
            </a:r>
          </a:p>
          <a:p>
            <a:pPr lvl="1"/>
            <a:r>
              <a:rPr lang="fr-FR" sz="1600"/>
              <a:t>Résorption osseuse : sérum C terminal collagen crosslinks (CTX-1), activateur du récepteur de NF</a:t>
            </a:r>
            <a:r>
              <a:rPr lang="fr-FR" sz="1600">
                <a:latin typeface="Symbol" pitchFamily="18" charset="2"/>
              </a:rPr>
              <a:t>KB</a:t>
            </a:r>
            <a:r>
              <a:rPr lang="fr-FR" sz="1600"/>
              <a:t> (RANKL), ostéopontine, rapport CTX-1/créatinine urinaire</a:t>
            </a:r>
          </a:p>
          <a:p>
            <a:pPr lvl="1"/>
            <a:r>
              <a:rPr lang="fr-FR" sz="1600"/>
              <a:t>25-OH vitamine D, PTH intacte</a:t>
            </a:r>
          </a:p>
          <a:p>
            <a:pPr lvl="1"/>
            <a:r>
              <a:rPr lang="fr-FR" sz="1600"/>
              <a:t>Marqueurs inflammatoires : IL-1</a:t>
            </a:r>
            <a:r>
              <a:rPr lang="fr-FR" sz="1600">
                <a:latin typeface="Symbol" pitchFamily="18" charset="2"/>
              </a:rPr>
              <a:t>b</a:t>
            </a:r>
            <a:r>
              <a:rPr lang="fr-FR" sz="1600"/>
              <a:t>, IL-6, TNF-</a:t>
            </a:r>
            <a:r>
              <a:rPr lang="fr-FR" sz="1600">
                <a:latin typeface="Symbol" pitchFamily="18" charset="2"/>
              </a:rPr>
              <a:t>a</a:t>
            </a:r>
          </a:p>
          <a:p>
            <a:r>
              <a:rPr lang="fr-FR" sz="1800"/>
              <a:t>Analyse multivariée ajustée : ORa baisse DMO &gt; 5 % dans groupe </a:t>
            </a:r>
            <a:br>
              <a:rPr lang="fr-FR" sz="1800"/>
            </a:br>
            <a:r>
              <a:rPr lang="fr-FR" sz="1800"/>
              <a:t>TDF/FTC = 4,78 (IC 95 % : 1,63 - 14,03), p = 0,0044</a:t>
            </a:r>
          </a:p>
          <a:p>
            <a:r>
              <a:rPr lang="fr-FR" sz="1800"/>
              <a:t>Turn over osseux plus important dans groupe TDF/FTC, associé à une diminution de la DMO plus importante à S96, surtout du col fémoral et de la hanche totale</a:t>
            </a:r>
            <a:endParaRPr lang="fr-FR" sz="2000"/>
          </a:p>
          <a:p>
            <a:pPr lvl="1"/>
            <a:endParaRPr lang="fr-FR" sz="2000"/>
          </a:p>
          <a:p>
            <a:pPr lvl="1"/>
            <a:endParaRPr lang="fr-FR" sz="2000"/>
          </a:p>
        </p:txBody>
      </p:sp>
      <p:sp>
        <p:nvSpPr>
          <p:cNvPr id="417795" name="Text Box 3"/>
          <p:cNvSpPr txBox="1">
            <a:spLocks noChangeArrowheads="1"/>
          </p:cNvSpPr>
          <p:nvPr/>
        </p:nvSpPr>
        <p:spPr bwMode="auto">
          <a:xfrm>
            <a:off x="6335713" y="6564313"/>
            <a:ext cx="2808287" cy="276225"/>
          </a:xfrm>
          <a:prstGeom prst="rect">
            <a:avLst/>
          </a:prstGeom>
          <a:noFill/>
          <a:ln w="9525">
            <a:noFill/>
            <a:miter lim="800000"/>
            <a:headEnd/>
            <a:tailEnd/>
          </a:ln>
        </p:spPr>
        <p:txBody>
          <a:bodyPr>
            <a:spAutoFit/>
          </a:bodyPr>
          <a:lstStyle/>
          <a:p>
            <a:pPr algn="r"/>
            <a:r>
              <a:rPr lang="en-GB" altLang="fr-FR" sz="1200" i="1">
                <a:solidFill>
                  <a:srgbClr val="FFFFFF"/>
                </a:solidFill>
              </a:rPr>
              <a:t>Bernardino JI, CROI 2015, Abs. 766 </a:t>
            </a:r>
          </a:p>
        </p:txBody>
      </p:sp>
      <p:sp>
        <p:nvSpPr>
          <p:cNvPr id="417796"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190</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1" name="ZoneTexte 1088"/>
          <p:cNvSpPr txBox="1">
            <a:spLocks noChangeArrowheads="1"/>
          </p:cNvSpPr>
          <p:nvPr/>
        </p:nvSpPr>
        <p:spPr bwMode="auto">
          <a:xfrm>
            <a:off x="1895475" y="949325"/>
            <a:ext cx="5865813" cy="400050"/>
          </a:xfrm>
          <a:prstGeom prst="rect">
            <a:avLst/>
          </a:prstGeom>
          <a:noFill/>
          <a:ln w="9525">
            <a:noFill/>
            <a:miter lim="800000"/>
            <a:headEnd/>
            <a:tailEnd/>
          </a:ln>
        </p:spPr>
        <p:txBody>
          <a:bodyPr wrap="none">
            <a:spAutoFit/>
          </a:bodyPr>
          <a:lstStyle/>
          <a:p>
            <a:pPr algn="ctr" eaLnBrk="1" hangingPunct="1"/>
            <a:r>
              <a:rPr lang="fr-FR" sz="2000">
                <a:solidFill>
                  <a:srgbClr val="FFFF66"/>
                </a:solidFill>
              </a:rPr>
              <a:t>% médian modification marqueurs entre S48 et J0</a:t>
            </a:r>
          </a:p>
        </p:txBody>
      </p:sp>
      <p:sp>
        <p:nvSpPr>
          <p:cNvPr id="429" name="Titre 2"/>
          <p:cNvSpPr>
            <a:spLocks noGrp="1"/>
          </p:cNvSpPr>
          <p:nvPr>
            <p:ph type="title" idx="4294967295"/>
          </p:nvPr>
        </p:nvSpPr>
        <p:spPr/>
        <p:txBody>
          <a:bodyPr/>
          <a:lstStyle/>
          <a:p>
            <a:pPr>
              <a:defRPr/>
            </a:pPr>
            <a:r>
              <a:rPr lang="fr-FR" dirty="0">
                <a:latin typeface="+mj-lt"/>
                <a:ea typeface="+mj-ea"/>
                <a:cs typeface="+mj-cs"/>
              </a:rPr>
              <a:t>Essai NEAT 001 / ANRS 143 :</a:t>
            </a:r>
            <a:br>
              <a:rPr lang="fr-FR" dirty="0">
                <a:latin typeface="+mj-lt"/>
                <a:ea typeface="+mj-ea"/>
                <a:cs typeface="+mj-cs"/>
              </a:rPr>
            </a:br>
            <a:r>
              <a:rPr lang="fr-FR" dirty="0" err="1">
                <a:latin typeface="+mj-lt"/>
                <a:ea typeface="+mj-ea"/>
                <a:cs typeface="+mj-cs"/>
              </a:rPr>
              <a:t>biomarqueurs</a:t>
            </a:r>
            <a:r>
              <a:rPr lang="fr-FR" dirty="0">
                <a:latin typeface="+mj-lt"/>
                <a:ea typeface="+mj-ea"/>
                <a:cs typeface="+mj-cs"/>
              </a:rPr>
              <a:t> osseux (2)</a:t>
            </a:r>
            <a:endParaRPr lang="fr-FR" dirty="0">
              <a:latin typeface="+mj-lt"/>
              <a:ea typeface="+mj-ea"/>
              <a:cs typeface="+mj-cs"/>
            </a:endParaRPr>
          </a:p>
        </p:txBody>
      </p:sp>
      <p:sp>
        <p:nvSpPr>
          <p:cNvPr id="419843" name="Text Box 3"/>
          <p:cNvSpPr txBox="1">
            <a:spLocks noChangeArrowheads="1"/>
          </p:cNvSpPr>
          <p:nvPr/>
        </p:nvSpPr>
        <p:spPr bwMode="auto">
          <a:xfrm>
            <a:off x="6335713" y="6564313"/>
            <a:ext cx="2808287" cy="276225"/>
          </a:xfrm>
          <a:prstGeom prst="rect">
            <a:avLst/>
          </a:prstGeom>
          <a:noFill/>
          <a:ln w="9525">
            <a:noFill/>
            <a:miter lim="800000"/>
            <a:headEnd/>
            <a:tailEnd/>
          </a:ln>
        </p:spPr>
        <p:txBody>
          <a:bodyPr>
            <a:spAutoFit/>
          </a:bodyPr>
          <a:lstStyle/>
          <a:p>
            <a:pPr algn="r"/>
            <a:r>
              <a:rPr lang="en-GB" altLang="fr-FR" sz="1200" i="1">
                <a:solidFill>
                  <a:srgbClr val="FFFFFF"/>
                </a:solidFill>
              </a:rPr>
              <a:t>Bernardino JI, CROI 2015, Abs. 766 </a:t>
            </a:r>
          </a:p>
        </p:txBody>
      </p:sp>
      <p:grpSp>
        <p:nvGrpSpPr>
          <p:cNvPr id="419844" name="Groupe 430"/>
          <p:cNvGrpSpPr>
            <a:grpSpLocks/>
          </p:cNvGrpSpPr>
          <p:nvPr/>
        </p:nvGrpSpPr>
        <p:grpSpPr bwMode="auto">
          <a:xfrm>
            <a:off x="320675" y="1076325"/>
            <a:ext cx="8413750" cy="5562600"/>
            <a:chOff x="320675" y="1076325"/>
            <a:chExt cx="8413750" cy="5562600"/>
          </a:xfrm>
        </p:grpSpPr>
        <p:grpSp>
          <p:nvGrpSpPr>
            <p:cNvPr id="419846" name="Groupe 3046"/>
            <p:cNvGrpSpPr>
              <a:grpSpLocks/>
            </p:cNvGrpSpPr>
            <p:nvPr/>
          </p:nvGrpSpPr>
          <p:grpSpPr bwMode="auto">
            <a:xfrm>
              <a:off x="1443038" y="1557338"/>
              <a:ext cx="2093912" cy="1330325"/>
              <a:chOff x="1827213" y="1790700"/>
              <a:chExt cx="1733550" cy="1101725"/>
            </a:xfrm>
          </p:grpSpPr>
          <p:sp>
            <p:nvSpPr>
              <p:cNvPr id="420234" name="Freeform 697"/>
              <p:cNvSpPr>
                <a:spLocks/>
              </p:cNvSpPr>
              <p:nvPr/>
            </p:nvSpPr>
            <p:spPr bwMode="auto">
              <a:xfrm>
                <a:off x="1866900" y="1790700"/>
                <a:ext cx="1693863" cy="1063625"/>
              </a:xfrm>
              <a:custGeom>
                <a:avLst/>
                <a:gdLst>
                  <a:gd name="T0" fmla="*/ 0 w 1067"/>
                  <a:gd name="T1" fmla="*/ 0 h 670"/>
                  <a:gd name="T2" fmla="*/ 0 w 1067"/>
                  <a:gd name="T3" fmla="*/ 2147483647 h 670"/>
                  <a:gd name="T4" fmla="*/ 2147483647 w 1067"/>
                  <a:gd name="T5" fmla="*/ 2147483647 h 670"/>
                  <a:gd name="T6" fmla="*/ 0 60000 65536"/>
                  <a:gd name="T7" fmla="*/ 0 60000 65536"/>
                  <a:gd name="T8" fmla="*/ 0 60000 65536"/>
                  <a:gd name="T9" fmla="*/ 0 w 1067"/>
                  <a:gd name="T10" fmla="*/ 0 h 670"/>
                  <a:gd name="T11" fmla="*/ 1067 w 1067"/>
                  <a:gd name="T12" fmla="*/ 670 h 670"/>
                </a:gdLst>
                <a:ahLst/>
                <a:cxnLst>
                  <a:cxn ang="T6">
                    <a:pos x="T0" y="T1"/>
                  </a:cxn>
                  <a:cxn ang="T7">
                    <a:pos x="T2" y="T3"/>
                  </a:cxn>
                  <a:cxn ang="T8">
                    <a:pos x="T4" y="T5"/>
                  </a:cxn>
                </a:cxnLst>
                <a:rect l="T9" t="T10" r="T11" b="T12"/>
                <a:pathLst>
                  <a:path w="1067" h="670">
                    <a:moveTo>
                      <a:pt x="0" y="0"/>
                    </a:moveTo>
                    <a:lnTo>
                      <a:pt x="0" y="670"/>
                    </a:lnTo>
                    <a:lnTo>
                      <a:pt x="1067" y="670"/>
                    </a:lnTo>
                  </a:path>
                </a:pathLst>
              </a:custGeom>
              <a:noFill/>
              <a:ln w="6350">
                <a:solidFill>
                  <a:srgbClr val="FFFFFF"/>
                </a:solidFill>
                <a:prstDash val="solid"/>
                <a:round/>
                <a:headEnd/>
                <a:tailEnd/>
              </a:ln>
            </p:spPr>
            <p:txBody>
              <a:bodyPr/>
              <a:lstStyle/>
              <a:p>
                <a:endParaRPr lang="fr-FR"/>
              </a:p>
            </p:txBody>
          </p:sp>
          <p:sp>
            <p:nvSpPr>
              <p:cNvPr id="420235" name="Line 699"/>
              <p:cNvSpPr>
                <a:spLocks noChangeShapeType="1"/>
              </p:cNvSpPr>
              <p:nvPr/>
            </p:nvSpPr>
            <p:spPr bwMode="auto">
              <a:xfrm>
                <a:off x="1827213" y="1941513"/>
                <a:ext cx="39688" cy="0"/>
              </a:xfrm>
              <a:prstGeom prst="line">
                <a:avLst/>
              </a:prstGeom>
              <a:noFill/>
              <a:ln w="6350">
                <a:solidFill>
                  <a:srgbClr val="FFFFFF"/>
                </a:solidFill>
                <a:round/>
                <a:headEnd/>
                <a:tailEnd/>
              </a:ln>
            </p:spPr>
            <p:txBody>
              <a:bodyPr/>
              <a:lstStyle/>
              <a:p>
                <a:endParaRPr lang="fr-FR"/>
              </a:p>
            </p:txBody>
          </p:sp>
          <p:sp>
            <p:nvSpPr>
              <p:cNvPr id="420236" name="Line 728"/>
              <p:cNvSpPr>
                <a:spLocks noChangeShapeType="1"/>
              </p:cNvSpPr>
              <p:nvPr/>
            </p:nvSpPr>
            <p:spPr bwMode="auto">
              <a:xfrm>
                <a:off x="1827213" y="2214563"/>
                <a:ext cx="39688" cy="0"/>
              </a:xfrm>
              <a:prstGeom prst="line">
                <a:avLst/>
              </a:prstGeom>
              <a:noFill/>
              <a:ln w="6350">
                <a:solidFill>
                  <a:srgbClr val="FFFFFF"/>
                </a:solidFill>
                <a:round/>
                <a:headEnd/>
                <a:tailEnd/>
              </a:ln>
            </p:spPr>
            <p:txBody>
              <a:bodyPr/>
              <a:lstStyle/>
              <a:p>
                <a:endParaRPr lang="fr-FR"/>
              </a:p>
            </p:txBody>
          </p:sp>
          <p:sp>
            <p:nvSpPr>
              <p:cNvPr id="420237" name="Line 729"/>
              <p:cNvSpPr>
                <a:spLocks noChangeShapeType="1"/>
              </p:cNvSpPr>
              <p:nvPr/>
            </p:nvSpPr>
            <p:spPr bwMode="auto">
              <a:xfrm>
                <a:off x="1827213" y="2484438"/>
                <a:ext cx="39688" cy="0"/>
              </a:xfrm>
              <a:prstGeom prst="line">
                <a:avLst/>
              </a:prstGeom>
              <a:noFill/>
              <a:ln w="6350">
                <a:solidFill>
                  <a:srgbClr val="FFFFFF"/>
                </a:solidFill>
                <a:round/>
                <a:headEnd/>
                <a:tailEnd/>
              </a:ln>
            </p:spPr>
            <p:txBody>
              <a:bodyPr/>
              <a:lstStyle/>
              <a:p>
                <a:endParaRPr lang="fr-FR"/>
              </a:p>
            </p:txBody>
          </p:sp>
          <p:sp>
            <p:nvSpPr>
              <p:cNvPr id="420238" name="Line 730"/>
              <p:cNvSpPr>
                <a:spLocks noChangeShapeType="1"/>
              </p:cNvSpPr>
              <p:nvPr/>
            </p:nvSpPr>
            <p:spPr bwMode="auto">
              <a:xfrm>
                <a:off x="1827213" y="2755900"/>
                <a:ext cx="39688" cy="0"/>
              </a:xfrm>
              <a:prstGeom prst="line">
                <a:avLst/>
              </a:prstGeom>
              <a:noFill/>
              <a:ln w="6350">
                <a:solidFill>
                  <a:srgbClr val="FFFFFF"/>
                </a:solidFill>
                <a:round/>
                <a:headEnd/>
                <a:tailEnd/>
              </a:ln>
            </p:spPr>
            <p:txBody>
              <a:bodyPr/>
              <a:lstStyle/>
              <a:p>
                <a:endParaRPr lang="fr-FR"/>
              </a:p>
            </p:txBody>
          </p:sp>
          <p:sp>
            <p:nvSpPr>
              <p:cNvPr id="420239" name="Line 749"/>
              <p:cNvSpPr>
                <a:spLocks noChangeShapeType="1"/>
              </p:cNvSpPr>
              <p:nvPr/>
            </p:nvSpPr>
            <p:spPr bwMode="auto">
              <a:xfrm flipV="1">
                <a:off x="3170238" y="2854325"/>
                <a:ext cx="0" cy="38100"/>
              </a:xfrm>
              <a:prstGeom prst="line">
                <a:avLst/>
              </a:prstGeom>
              <a:noFill/>
              <a:ln w="6350">
                <a:solidFill>
                  <a:srgbClr val="FFFFFF"/>
                </a:solidFill>
                <a:round/>
                <a:headEnd/>
                <a:tailEnd/>
              </a:ln>
            </p:spPr>
            <p:txBody>
              <a:bodyPr/>
              <a:lstStyle/>
              <a:p>
                <a:endParaRPr lang="fr-FR"/>
              </a:p>
            </p:txBody>
          </p:sp>
          <p:sp>
            <p:nvSpPr>
              <p:cNvPr id="420240" name="Line 756"/>
              <p:cNvSpPr>
                <a:spLocks noChangeShapeType="1"/>
              </p:cNvSpPr>
              <p:nvPr/>
            </p:nvSpPr>
            <p:spPr bwMode="auto">
              <a:xfrm flipV="1">
                <a:off x="2259013" y="2854325"/>
                <a:ext cx="0" cy="38100"/>
              </a:xfrm>
              <a:prstGeom prst="line">
                <a:avLst/>
              </a:prstGeom>
              <a:noFill/>
              <a:ln w="6350">
                <a:solidFill>
                  <a:srgbClr val="FFFFFF"/>
                </a:solidFill>
                <a:round/>
                <a:headEnd/>
                <a:tailEnd/>
              </a:ln>
            </p:spPr>
            <p:txBody>
              <a:bodyPr/>
              <a:lstStyle/>
              <a:p>
                <a:endParaRPr lang="fr-FR"/>
              </a:p>
            </p:txBody>
          </p:sp>
          <p:sp>
            <p:nvSpPr>
              <p:cNvPr id="420241" name="Freeform 771"/>
              <p:cNvSpPr>
                <a:spLocks/>
              </p:cNvSpPr>
              <p:nvPr/>
            </p:nvSpPr>
            <p:spPr bwMode="auto">
              <a:xfrm>
                <a:off x="2062163" y="2714625"/>
                <a:ext cx="392113" cy="41275"/>
              </a:xfrm>
              <a:custGeom>
                <a:avLst/>
                <a:gdLst>
                  <a:gd name="T0" fmla="*/ 0 w 247"/>
                  <a:gd name="T1" fmla="*/ 0 h 26"/>
                  <a:gd name="T2" fmla="*/ 0 w 247"/>
                  <a:gd name="T3" fmla="*/ 2147483647 h 26"/>
                  <a:gd name="T4" fmla="*/ 2147483647 w 247"/>
                  <a:gd name="T5" fmla="*/ 2147483647 h 26"/>
                  <a:gd name="T6" fmla="*/ 2147483647 w 247"/>
                  <a:gd name="T7" fmla="*/ 0 h 26"/>
                  <a:gd name="T8" fmla="*/ 0 w 247"/>
                  <a:gd name="T9" fmla="*/ 0 h 26"/>
                  <a:gd name="T10" fmla="*/ 0 w 247"/>
                  <a:gd name="T11" fmla="*/ 0 h 26"/>
                  <a:gd name="T12" fmla="*/ 0 60000 65536"/>
                  <a:gd name="T13" fmla="*/ 0 60000 65536"/>
                  <a:gd name="T14" fmla="*/ 0 60000 65536"/>
                  <a:gd name="T15" fmla="*/ 0 60000 65536"/>
                  <a:gd name="T16" fmla="*/ 0 60000 65536"/>
                  <a:gd name="T17" fmla="*/ 0 60000 65536"/>
                  <a:gd name="T18" fmla="*/ 0 w 247"/>
                  <a:gd name="T19" fmla="*/ 0 h 26"/>
                  <a:gd name="T20" fmla="*/ 247 w 247"/>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247" h="26">
                    <a:moveTo>
                      <a:pt x="0" y="0"/>
                    </a:moveTo>
                    <a:lnTo>
                      <a:pt x="0" y="26"/>
                    </a:lnTo>
                    <a:lnTo>
                      <a:pt x="247" y="26"/>
                    </a:lnTo>
                    <a:lnTo>
                      <a:pt x="247" y="0"/>
                    </a:lnTo>
                    <a:lnTo>
                      <a:pt x="0" y="0"/>
                    </a:lnTo>
                    <a:close/>
                  </a:path>
                </a:pathLst>
              </a:custGeom>
              <a:solidFill>
                <a:srgbClr val="00CCFF"/>
              </a:solidFill>
              <a:ln w="0">
                <a:solidFill>
                  <a:srgbClr val="00CCFF"/>
                </a:solidFill>
                <a:prstDash val="solid"/>
                <a:round/>
                <a:headEnd/>
                <a:tailEnd/>
              </a:ln>
            </p:spPr>
            <p:txBody>
              <a:bodyPr/>
              <a:lstStyle/>
              <a:p>
                <a:endParaRPr lang="fr-FR"/>
              </a:p>
            </p:txBody>
          </p:sp>
          <p:sp>
            <p:nvSpPr>
              <p:cNvPr id="420242" name="Freeform 772"/>
              <p:cNvSpPr>
                <a:spLocks/>
              </p:cNvSpPr>
              <p:nvPr/>
            </p:nvSpPr>
            <p:spPr bwMode="auto">
              <a:xfrm>
                <a:off x="2062163" y="2616200"/>
                <a:ext cx="392113" cy="98425"/>
              </a:xfrm>
              <a:custGeom>
                <a:avLst/>
                <a:gdLst>
                  <a:gd name="T0" fmla="*/ 0 w 247"/>
                  <a:gd name="T1" fmla="*/ 0 h 62"/>
                  <a:gd name="T2" fmla="*/ 0 w 247"/>
                  <a:gd name="T3" fmla="*/ 2147483647 h 62"/>
                  <a:gd name="T4" fmla="*/ 2147483647 w 247"/>
                  <a:gd name="T5" fmla="*/ 2147483647 h 62"/>
                  <a:gd name="T6" fmla="*/ 2147483647 w 247"/>
                  <a:gd name="T7" fmla="*/ 0 h 62"/>
                  <a:gd name="T8" fmla="*/ 0 w 247"/>
                  <a:gd name="T9" fmla="*/ 0 h 62"/>
                  <a:gd name="T10" fmla="*/ 0 w 247"/>
                  <a:gd name="T11" fmla="*/ 0 h 62"/>
                  <a:gd name="T12" fmla="*/ 0 60000 65536"/>
                  <a:gd name="T13" fmla="*/ 0 60000 65536"/>
                  <a:gd name="T14" fmla="*/ 0 60000 65536"/>
                  <a:gd name="T15" fmla="*/ 0 60000 65536"/>
                  <a:gd name="T16" fmla="*/ 0 60000 65536"/>
                  <a:gd name="T17" fmla="*/ 0 60000 65536"/>
                  <a:gd name="T18" fmla="*/ 0 w 247"/>
                  <a:gd name="T19" fmla="*/ 0 h 62"/>
                  <a:gd name="T20" fmla="*/ 247 w 247"/>
                  <a:gd name="T21" fmla="*/ 62 h 62"/>
                </a:gdLst>
                <a:ahLst/>
                <a:cxnLst>
                  <a:cxn ang="T12">
                    <a:pos x="T0" y="T1"/>
                  </a:cxn>
                  <a:cxn ang="T13">
                    <a:pos x="T2" y="T3"/>
                  </a:cxn>
                  <a:cxn ang="T14">
                    <a:pos x="T4" y="T5"/>
                  </a:cxn>
                  <a:cxn ang="T15">
                    <a:pos x="T6" y="T7"/>
                  </a:cxn>
                  <a:cxn ang="T16">
                    <a:pos x="T8" y="T9"/>
                  </a:cxn>
                  <a:cxn ang="T17">
                    <a:pos x="T10" y="T11"/>
                  </a:cxn>
                </a:cxnLst>
                <a:rect l="T18" t="T19" r="T20" b="T21"/>
                <a:pathLst>
                  <a:path w="247" h="62">
                    <a:moveTo>
                      <a:pt x="0" y="0"/>
                    </a:moveTo>
                    <a:lnTo>
                      <a:pt x="0" y="62"/>
                    </a:lnTo>
                    <a:lnTo>
                      <a:pt x="247" y="62"/>
                    </a:lnTo>
                    <a:lnTo>
                      <a:pt x="247" y="0"/>
                    </a:lnTo>
                    <a:lnTo>
                      <a:pt x="0" y="0"/>
                    </a:lnTo>
                    <a:close/>
                  </a:path>
                </a:pathLst>
              </a:custGeom>
              <a:solidFill>
                <a:srgbClr val="00CCFF"/>
              </a:solidFill>
              <a:ln w="0">
                <a:solidFill>
                  <a:srgbClr val="00CCFF"/>
                </a:solidFill>
                <a:prstDash val="solid"/>
                <a:round/>
                <a:headEnd/>
                <a:tailEnd/>
              </a:ln>
            </p:spPr>
            <p:txBody>
              <a:bodyPr/>
              <a:lstStyle/>
              <a:p>
                <a:endParaRPr lang="fr-FR"/>
              </a:p>
            </p:txBody>
          </p:sp>
          <p:sp>
            <p:nvSpPr>
              <p:cNvPr id="420243" name="Line 837"/>
              <p:cNvSpPr>
                <a:spLocks noChangeShapeType="1"/>
              </p:cNvSpPr>
              <p:nvPr/>
            </p:nvSpPr>
            <p:spPr bwMode="auto">
              <a:xfrm flipH="1">
                <a:off x="2259013" y="2535238"/>
                <a:ext cx="100013" cy="0"/>
              </a:xfrm>
              <a:prstGeom prst="line">
                <a:avLst/>
              </a:prstGeom>
              <a:noFill/>
              <a:ln w="11113">
                <a:solidFill>
                  <a:srgbClr val="0099FF"/>
                </a:solidFill>
                <a:round/>
                <a:headEnd/>
                <a:tailEnd/>
              </a:ln>
            </p:spPr>
            <p:txBody>
              <a:bodyPr/>
              <a:lstStyle/>
              <a:p>
                <a:endParaRPr lang="fr-FR"/>
              </a:p>
            </p:txBody>
          </p:sp>
          <p:sp>
            <p:nvSpPr>
              <p:cNvPr id="420244" name="Line 838"/>
              <p:cNvSpPr>
                <a:spLocks noChangeShapeType="1"/>
              </p:cNvSpPr>
              <p:nvPr/>
            </p:nvSpPr>
            <p:spPr bwMode="auto">
              <a:xfrm flipH="1">
                <a:off x="2155825" y="2535238"/>
                <a:ext cx="103188" cy="0"/>
              </a:xfrm>
              <a:prstGeom prst="line">
                <a:avLst/>
              </a:prstGeom>
              <a:noFill/>
              <a:ln w="11113">
                <a:solidFill>
                  <a:srgbClr val="0099FF"/>
                </a:solidFill>
                <a:round/>
                <a:headEnd/>
                <a:tailEnd/>
              </a:ln>
            </p:spPr>
            <p:txBody>
              <a:bodyPr/>
              <a:lstStyle/>
              <a:p>
                <a:endParaRPr lang="fr-FR"/>
              </a:p>
            </p:txBody>
          </p:sp>
          <p:sp>
            <p:nvSpPr>
              <p:cNvPr id="420245" name="Line 839"/>
              <p:cNvSpPr>
                <a:spLocks noChangeShapeType="1"/>
              </p:cNvSpPr>
              <p:nvPr/>
            </p:nvSpPr>
            <p:spPr bwMode="auto">
              <a:xfrm flipH="1">
                <a:off x="2155825" y="2798763"/>
                <a:ext cx="103188" cy="0"/>
              </a:xfrm>
              <a:prstGeom prst="line">
                <a:avLst/>
              </a:prstGeom>
              <a:noFill/>
              <a:ln w="11113">
                <a:solidFill>
                  <a:srgbClr val="0099FF"/>
                </a:solidFill>
                <a:round/>
                <a:headEnd/>
                <a:tailEnd/>
              </a:ln>
            </p:spPr>
            <p:txBody>
              <a:bodyPr/>
              <a:lstStyle/>
              <a:p>
                <a:endParaRPr lang="fr-FR"/>
              </a:p>
            </p:txBody>
          </p:sp>
          <p:sp>
            <p:nvSpPr>
              <p:cNvPr id="420246" name="Line 840"/>
              <p:cNvSpPr>
                <a:spLocks noChangeShapeType="1"/>
              </p:cNvSpPr>
              <p:nvPr/>
            </p:nvSpPr>
            <p:spPr bwMode="auto">
              <a:xfrm>
                <a:off x="2259013" y="2755900"/>
                <a:ext cx="0" cy="42863"/>
              </a:xfrm>
              <a:prstGeom prst="line">
                <a:avLst/>
              </a:prstGeom>
              <a:noFill/>
              <a:ln w="11113">
                <a:solidFill>
                  <a:srgbClr val="0099FF"/>
                </a:solidFill>
                <a:round/>
                <a:headEnd/>
                <a:tailEnd/>
              </a:ln>
            </p:spPr>
            <p:txBody>
              <a:bodyPr/>
              <a:lstStyle/>
              <a:p>
                <a:endParaRPr lang="fr-FR"/>
              </a:p>
            </p:txBody>
          </p:sp>
          <p:sp>
            <p:nvSpPr>
              <p:cNvPr id="420247" name="Line 841"/>
              <p:cNvSpPr>
                <a:spLocks noChangeShapeType="1"/>
              </p:cNvSpPr>
              <p:nvPr/>
            </p:nvSpPr>
            <p:spPr bwMode="auto">
              <a:xfrm flipH="1">
                <a:off x="2259013" y="2798763"/>
                <a:ext cx="100013" cy="0"/>
              </a:xfrm>
              <a:prstGeom prst="line">
                <a:avLst/>
              </a:prstGeom>
              <a:noFill/>
              <a:ln w="11113">
                <a:solidFill>
                  <a:srgbClr val="0099FF"/>
                </a:solidFill>
                <a:round/>
                <a:headEnd/>
                <a:tailEnd/>
              </a:ln>
            </p:spPr>
            <p:txBody>
              <a:bodyPr/>
              <a:lstStyle/>
              <a:p>
                <a:endParaRPr lang="fr-FR"/>
              </a:p>
            </p:txBody>
          </p:sp>
          <p:sp>
            <p:nvSpPr>
              <p:cNvPr id="420248" name="Freeform 842"/>
              <p:cNvSpPr>
                <a:spLocks/>
              </p:cNvSpPr>
              <p:nvPr/>
            </p:nvSpPr>
            <p:spPr bwMode="auto">
              <a:xfrm>
                <a:off x="2062163" y="2714625"/>
                <a:ext cx="196850" cy="41275"/>
              </a:xfrm>
              <a:custGeom>
                <a:avLst/>
                <a:gdLst>
                  <a:gd name="T0" fmla="*/ 0 w 124"/>
                  <a:gd name="T1" fmla="*/ 0 h 26"/>
                  <a:gd name="T2" fmla="*/ 0 w 124"/>
                  <a:gd name="T3" fmla="*/ 2147483647 h 26"/>
                  <a:gd name="T4" fmla="*/ 2147483647 w 124"/>
                  <a:gd name="T5" fmla="*/ 2147483647 h 26"/>
                  <a:gd name="T6" fmla="*/ 0 60000 65536"/>
                  <a:gd name="T7" fmla="*/ 0 60000 65536"/>
                  <a:gd name="T8" fmla="*/ 0 60000 65536"/>
                  <a:gd name="T9" fmla="*/ 0 w 124"/>
                  <a:gd name="T10" fmla="*/ 0 h 26"/>
                  <a:gd name="T11" fmla="*/ 124 w 124"/>
                  <a:gd name="T12" fmla="*/ 26 h 26"/>
                </a:gdLst>
                <a:ahLst/>
                <a:cxnLst>
                  <a:cxn ang="T6">
                    <a:pos x="T0" y="T1"/>
                  </a:cxn>
                  <a:cxn ang="T7">
                    <a:pos x="T2" y="T3"/>
                  </a:cxn>
                  <a:cxn ang="T8">
                    <a:pos x="T4" y="T5"/>
                  </a:cxn>
                </a:cxnLst>
                <a:rect l="T9" t="T10" r="T11" b="T12"/>
                <a:pathLst>
                  <a:path w="124" h="26">
                    <a:moveTo>
                      <a:pt x="0" y="0"/>
                    </a:moveTo>
                    <a:lnTo>
                      <a:pt x="0" y="26"/>
                    </a:lnTo>
                    <a:lnTo>
                      <a:pt x="124" y="26"/>
                    </a:lnTo>
                  </a:path>
                </a:pathLst>
              </a:custGeom>
              <a:noFill/>
              <a:ln w="11113">
                <a:solidFill>
                  <a:srgbClr val="0099FF"/>
                </a:solidFill>
                <a:prstDash val="solid"/>
                <a:round/>
                <a:headEnd/>
                <a:tailEnd/>
              </a:ln>
            </p:spPr>
            <p:txBody>
              <a:bodyPr/>
              <a:lstStyle/>
              <a:p>
                <a:endParaRPr lang="fr-FR"/>
              </a:p>
            </p:txBody>
          </p:sp>
          <p:sp>
            <p:nvSpPr>
              <p:cNvPr id="420249" name="Freeform 843"/>
              <p:cNvSpPr>
                <a:spLocks/>
              </p:cNvSpPr>
              <p:nvPr/>
            </p:nvSpPr>
            <p:spPr bwMode="auto">
              <a:xfrm>
                <a:off x="2062163" y="2616200"/>
                <a:ext cx="196850" cy="98425"/>
              </a:xfrm>
              <a:custGeom>
                <a:avLst/>
                <a:gdLst>
                  <a:gd name="T0" fmla="*/ 2147483647 w 124"/>
                  <a:gd name="T1" fmla="*/ 0 h 62"/>
                  <a:gd name="T2" fmla="*/ 0 w 124"/>
                  <a:gd name="T3" fmla="*/ 0 h 62"/>
                  <a:gd name="T4" fmla="*/ 0 w 124"/>
                  <a:gd name="T5" fmla="*/ 2147483647 h 62"/>
                  <a:gd name="T6" fmla="*/ 0 60000 65536"/>
                  <a:gd name="T7" fmla="*/ 0 60000 65536"/>
                  <a:gd name="T8" fmla="*/ 0 60000 65536"/>
                  <a:gd name="T9" fmla="*/ 0 w 124"/>
                  <a:gd name="T10" fmla="*/ 0 h 62"/>
                  <a:gd name="T11" fmla="*/ 124 w 124"/>
                  <a:gd name="T12" fmla="*/ 62 h 62"/>
                </a:gdLst>
                <a:ahLst/>
                <a:cxnLst>
                  <a:cxn ang="T6">
                    <a:pos x="T0" y="T1"/>
                  </a:cxn>
                  <a:cxn ang="T7">
                    <a:pos x="T2" y="T3"/>
                  </a:cxn>
                  <a:cxn ang="T8">
                    <a:pos x="T4" y="T5"/>
                  </a:cxn>
                </a:cxnLst>
                <a:rect l="T9" t="T10" r="T11" b="T12"/>
                <a:pathLst>
                  <a:path w="124" h="62">
                    <a:moveTo>
                      <a:pt x="124" y="0"/>
                    </a:moveTo>
                    <a:lnTo>
                      <a:pt x="0" y="0"/>
                    </a:lnTo>
                    <a:lnTo>
                      <a:pt x="0" y="62"/>
                    </a:lnTo>
                  </a:path>
                </a:pathLst>
              </a:custGeom>
              <a:noFill/>
              <a:ln w="11113">
                <a:solidFill>
                  <a:srgbClr val="0099FF"/>
                </a:solidFill>
                <a:prstDash val="solid"/>
                <a:round/>
                <a:headEnd/>
                <a:tailEnd/>
              </a:ln>
            </p:spPr>
            <p:txBody>
              <a:bodyPr/>
              <a:lstStyle/>
              <a:p>
                <a:endParaRPr lang="fr-FR"/>
              </a:p>
            </p:txBody>
          </p:sp>
          <p:sp>
            <p:nvSpPr>
              <p:cNvPr id="420250" name="Freeform 844"/>
              <p:cNvSpPr>
                <a:spLocks/>
              </p:cNvSpPr>
              <p:nvPr/>
            </p:nvSpPr>
            <p:spPr bwMode="auto">
              <a:xfrm>
                <a:off x="2259013" y="2616200"/>
                <a:ext cx="195263" cy="98425"/>
              </a:xfrm>
              <a:custGeom>
                <a:avLst/>
                <a:gdLst>
                  <a:gd name="T0" fmla="*/ 2147483647 w 123"/>
                  <a:gd name="T1" fmla="*/ 2147483647 h 62"/>
                  <a:gd name="T2" fmla="*/ 2147483647 w 123"/>
                  <a:gd name="T3" fmla="*/ 0 h 62"/>
                  <a:gd name="T4" fmla="*/ 0 w 123"/>
                  <a:gd name="T5" fmla="*/ 0 h 62"/>
                  <a:gd name="T6" fmla="*/ 0 60000 65536"/>
                  <a:gd name="T7" fmla="*/ 0 60000 65536"/>
                  <a:gd name="T8" fmla="*/ 0 60000 65536"/>
                  <a:gd name="T9" fmla="*/ 0 w 123"/>
                  <a:gd name="T10" fmla="*/ 0 h 62"/>
                  <a:gd name="T11" fmla="*/ 123 w 123"/>
                  <a:gd name="T12" fmla="*/ 62 h 62"/>
                </a:gdLst>
                <a:ahLst/>
                <a:cxnLst>
                  <a:cxn ang="T6">
                    <a:pos x="T0" y="T1"/>
                  </a:cxn>
                  <a:cxn ang="T7">
                    <a:pos x="T2" y="T3"/>
                  </a:cxn>
                  <a:cxn ang="T8">
                    <a:pos x="T4" y="T5"/>
                  </a:cxn>
                </a:cxnLst>
                <a:rect l="T9" t="T10" r="T11" b="T12"/>
                <a:pathLst>
                  <a:path w="123" h="62">
                    <a:moveTo>
                      <a:pt x="123" y="62"/>
                    </a:moveTo>
                    <a:lnTo>
                      <a:pt x="123" y="0"/>
                    </a:lnTo>
                    <a:lnTo>
                      <a:pt x="0" y="0"/>
                    </a:lnTo>
                  </a:path>
                </a:pathLst>
              </a:custGeom>
              <a:noFill/>
              <a:ln w="11113">
                <a:solidFill>
                  <a:srgbClr val="0099FF"/>
                </a:solidFill>
                <a:prstDash val="solid"/>
                <a:round/>
                <a:headEnd/>
                <a:tailEnd/>
              </a:ln>
            </p:spPr>
            <p:txBody>
              <a:bodyPr/>
              <a:lstStyle/>
              <a:p>
                <a:endParaRPr lang="fr-FR"/>
              </a:p>
            </p:txBody>
          </p:sp>
          <p:sp>
            <p:nvSpPr>
              <p:cNvPr id="420251" name="Freeform 845"/>
              <p:cNvSpPr>
                <a:spLocks/>
              </p:cNvSpPr>
              <p:nvPr/>
            </p:nvSpPr>
            <p:spPr bwMode="auto">
              <a:xfrm>
                <a:off x="2259013" y="2714625"/>
                <a:ext cx="195263" cy="41275"/>
              </a:xfrm>
              <a:custGeom>
                <a:avLst/>
                <a:gdLst>
                  <a:gd name="T0" fmla="*/ 0 w 123"/>
                  <a:gd name="T1" fmla="*/ 2147483647 h 26"/>
                  <a:gd name="T2" fmla="*/ 2147483647 w 123"/>
                  <a:gd name="T3" fmla="*/ 2147483647 h 26"/>
                  <a:gd name="T4" fmla="*/ 2147483647 w 123"/>
                  <a:gd name="T5" fmla="*/ 0 h 26"/>
                  <a:gd name="T6" fmla="*/ 0 60000 65536"/>
                  <a:gd name="T7" fmla="*/ 0 60000 65536"/>
                  <a:gd name="T8" fmla="*/ 0 60000 65536"/>
                  <a:gd name="T9" fmla="*/ 0 w 123"/>
                  <a:gd name="T10" fmla="*/ 0 h 26"/>
                  <a:gd name="T11" fmla="*/ 123 w 123"/>
                  <a:gd name="T12" fmla="*/ 26 h 26"/>
                </a:gdLst>
                <a:ahLst/>
                <a:cxnLst>
                  <a:cxn ang="T6">
                    <a:pos x="T0" y="T1"/>
                  </a:cxn>
                  <a:cxn ang="T7">
                    <a:pos x="T2" y="T3"/>
                  </a:cxn>
                  <a:cxn ang="T8">
                    <a:pos x="T4" y="T5"/>
                  </a:cxn>
                </a:cxnLst>
                <a:rect l="T9" t="T10" r="T11" b="T12"/>
                <a:pathLst>
                  <a:path w="123" h="26">
                    <a:moveTo>
                      <a:pt x="0" y="26"/>
                    </a:moveTo>
                    <a:lnTo>
                      <a:pt x="123" y="26"/>
                    </a:lnTo>
                    <a:lnTo>
                      <a:pt x="123" y="0"/>
                    </a:lnTo>
                  </a:path>
                </a:pathLst>
              </a:custGeom>
              <a:noFill/>
              <a:ln w="11113">
                <a:solidFill>
                  <a:srgbClr val="0099FF"/>
                </a:solidFill>
                <a:prstDash val="solid"/>
                <a:round/>
                <a:headEnd/>
                <a:tailEnd/>
              </a:ln>
            </p:spPr>
            <p:txBody>
              <a:bodyPr/>
              <a:lstStyle/>
              <a:p>
                <a:endParaRPr lang="fr-FR"/>
              </a:p>
            </p:txBody>
          </p:sp>
          <p:sp>
            <p:nvSpPr>
              <p:cNvPr id="420252" name="Line 846"/>
              <p:cNvSpPr>
                <a:spLocks noChangeShapeType="1"/>
              </p:cNvSpPr>
              <p:nvPr/>
            </p:nvSpPr>
            <p:spPr bwMode="auto">
              <a:xfrm>
                <a:off x="2259013" y="2535238"/>
                <a:ext cx="0" cy="80963"/>
              </a:xfrm>
              <a:prstGeom prst="line">
                <a:avLst/>
              </a:prstGeom>
              <a:noFill/>
              <a:ln w="11113">
                <a:solidFill>
                  <a:srgbClr val="0099FF"/>
                </a:solidFill>
                <a:round/>
                <a:headEnd/>
                <a:tailEnd/>
              </a:ln>
            </p:spPr>
            <p:txBody>
              <a:bodyPr/>
              <a:lstStyle/>
              <a:p>
                <a:endParaRPr lang="fr-FR"/>
              </a:p>
            </p:txBody>
          </p:sp>
          <p:sp>
            <p:nvSpPr>
              <p:cNvPr id="420253" name="Line 847"/>
              <p:cNvSpPr>
                <a:spLocks noChangeShapeType="1"/>
              </p:cNvSpPr>
              <p:nvPr/>
            </p:nvSpPr>
            <p:spPr bwMode="auto">
              <a:xfrm flipH="1">
                <a:off x="2062163" y="2714625"/>
                <a:ext cx="392113" cy="0"/>
              </a:xfrm>
              <a:prstGeom prst="line">
                <a:avLst/>
              </a:prstGeom>
              <a:noFill/>
              <a:ln w="11113">
                <a:solidFill>
                  <a:srgbClr val="0099FF"/>
                </a:solidFill>
                <a:round/>
                <a:headEnd/>
                <a:tailEnd/>
              </a:ln>
            </p:spPr>
            <p:txBody>
              <a:bodyPr/>
              <a:lstStyle/>
              <a:p>
                <a:endParaRPr lang="fr-FR"/>
              </a:p>
            </p:txBody>
          </p:sp>
          <p:sp>
            <p:nvSpPr>
              <p:cNvPr id="420254" name="Freeform 870"/>
              <p:cNvSpPr>
                <a:spLocks/>
              </p:cNvSpPr>
              <p:nvPr/>
            </p:nvSpPr>
            <p:spPr bwMode="auto">
              <a:xfrm>
                <a:off x="2981325" y="2576513"/>
                <a:ext cx="384175" cy="82550"/>
              </a:xfrm>
              <a:custGeom>
                <a:avLst/>
                <a:gdLst>
                  <a:gd name="T0" fmla="*/ 2147483647 w 242"/>
                  <a:gd name="T1" fmla="*/ 0 h 52"/>
                  <a:gd name="T2" fmla="*/ 0 w 242"/>
                  <a:gd name="T3" fmla="*/ 0 h 52"/>
                  <a:gd name="T4" fmla="*/ 0 w 242"/>
                  <a:gd name="T5" fmla="*/ 2147483647 h 52"/>
                  <a:gd name="T6" fmla="*/ 2147483647 w 242"/>
                  <a:gd name="T7" fmla="*/ 2147483647 h 52"/>
                  <a:gd name="T8" fmla="*/ 2147483647 w 242"/>
                  <a:gd name="T9" fmla="*/ 0 h 52"/>
                  <a:gd name="T10" fmla="*/ 2147483647 w 242"/>
                  <a:gd name="T11" fmla="*/ 0 h 52"/>
                  <a:gd name="T12" fmla="*/ 0 60000 65536"/>
                  <a:gd name="T13" fmla="*/ 0 60000 65536"/>
                  <a:gd name="T14" fmla="*/ 0 60000 65536"/>
                  <a:gd name="T15" fmla="*/ 0 60000 65536"/>
                  <a:gd name="T16" fmla="*/ 0 60000 65536"/>
                  <a:gd name="T17" fmla="*/ 0 60000 65536"/>
                  <a:gd name="T18" fmla="*/ 0 w 242"/>
                  <a:gd name="T19" fmla="*/ 0 h 52"/>
                  <a:gd name="T20" fmla="*/ 242 w 242"/>
                  <a:gd name="T21" fmla="*/ 52 h 52"/>
                </a:gdLst>
                <a:ahLst/>
                <a:cxnLst>
                  <a:cxn ang="T12">
                    <a:pos x="T0" y="T1"/>
                  </a:cxn>
                  <a:cxn ang="T13">
                    <a:pos x="T2" y="T3"/>
                  </a:cxn>
                  <a:cxn ang="T14">
                    <a:pos x="T4" y="T5"/>
                  </a:cxn>
                  <a:cxn ang="T15">
                    <a:pos x="T6" y="T7"/>
                  </a:cxn>
                  <a:cxn ang="T16">
                    <a:pos x="T8" y="T9"/>
                  </a:cxn>
                  <a:cxn ang="T17">
                    <a:pos x="T10" y="T11"/>
                  </a:cxn>
                </a:cxnLst>
                <a:rect l="T18" t="T19" r="T20" b="T21"/>
                <a:pathLst>
                  <a:path w="242" h="52">
                    <a:moveTo>
                      <a:pt x="242" y="0"/>
                    </a:moveTo>
                    <a:lnTo>
                      <a:pt x="0" y="0"/>
                    </a:lnTo>
                    <a:lnTo>
                      <a:pt x="0" y="52"/>
                    </a:lnTo>
                    <a:lnTo>
                      <a:pt x="242" y="52"/>
                    </a:lnTo>
                    <a:lnTo>
                      <a:pt x="242" y="0"/>
                    </a:lnTo>
                    <a:close/>
                  </a:path>
                </a:pathLst>
              </a:custGeom>
              <a:solidFill>
                <a:srgbClr val="FF9900"/>
              </a:solidFill>
              <a:ln w="0">
                <a:solidFill>
                  <a:srgbClr val="FF9900"/>
                </a:solidFill>
                <a:prstDash val="solid"/>
                <a:round/>
                <a:headEnd/>
                <a:tailEnd/>
              </a:ln>
            </p:spPr>
            <p:txBody>
              <a:bodyPr/>
              <a:lstStyle/>
              <a:p>
                <a:endParaRPr lang="fr-FR"/>
              </a:p>
            </p:txBody>
          </p:sp>
          <p:sp>
            <p:nvSpPr>
              <p:cNvPr id="420255" name="Freeform 871"/>
              <p:cNvSpPr>
                <a:spLocks/>
              </p:cNvSpPr>
              <p:nvPr/>
            </p:nvSpPr>
            <p:spPr bwMode="auto">
              <a:xfrm>
                <a:off x="2981325" y="2659063"/>
                <a:ext cx="384175" cy="57150"/>
              </a:xfrm>
              <a:custGeom>
                <a:avLst/>
                <a:gdLst>
                  <a:gd name="T0" fmla="*/ 2147483647 w 242"/>
                  <a:gd name="T1" fmla="*/ 2147483647 h 36"/>
                  <a:gd name="T2" fmla="*/ 2147483647 w 242"/>
                  <a:gd name="T3" fmla="*/ 0 h 36"/>
                  <a:gd name="T4" fmla="*/ 0 w 242"/>
                  <a:gd name="T5" fmla="*/ 0 h 36"/>
                  <a:gd name="T6" fmla="*/ 0 w 242"/>
                  <a:gd name="T7" fmla="*/ 2147483647 h 36"/>
                  <a:gd name="T8" fmla="*/ 2147483647 w 242"/>
                  <a:gd name="T9" fmla="*/ 2147483647 h 36"/>
                  <a:gd name="T10" fmla="*/ 2147483647 w 242"/>
                  <a:gd name="T11" fmla="*/ 2147483647 h 36"/>
                  <a:gd name="T12" fmla="*/ 0 60000 65536"/>
                  <a:gd name="T13" fmla="*/ 0 60000 65536"/>
                  <a:gd name="T14" fmla="*/ 0 60000 65536"/>
                  <a:gd name="T15" fmla="*/ 0 60000 65536"/>
                  <a:gd name="T16" fmla="*/ 0 60000 65536"/>
                  <a:gd name="T17" fmla="*/ 0 60000 65536"/>
                  <a:gd name="T18" fmla="*/ 0 w 242"/>
                  <a:gd name="T19" fmla="*/ 0 h 36"/>
                  <a:gd name="T20" fmla="*/ 242 w 242"/>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242" h="36">
                    <a:moveTo>
                      <a:pt x="242" y="36"/>
                    </a:moveTo>
                    <a:lnTo>
                      <a:pt x="242" y="0"/>
                    </a:lnTo>
                    <a:lnTo>
                      <a:pt x="0" y="0"/>
                    </a:lnTo>
                    <a:lnTo>
                      <a:pt x="0" y="36"/>
                    </a:lnTo>
                    <a:lnTo>
                      <a:pt x="242" y="36"/>
                    </a:lnTo>
                    <a:close/>
                  </a:path>
                </a:pathLst>
              </a:custGeom>
              <a:solidFill>
                <a:srgbClr val="FF9900"/>
              </a:solidFill>
              <a:ln w="0">
                <a:solidFill>
                  <a:srgbClr val="FF9900"/>
                </a:solidFill>
                <a:prstDash val="solid"/>
                <a:round/>
                <a:headEnd/>
                <a:tailEnd/>
              </a:ln>
            </p:spPr>
            <p:txBody>
              <a:bodyPr/>
              <a:lstStyle/>
              <a:p>
                <a:endParaRPr lang="fr-FR"/>
              </a:p>
            </p:txBody>
          </p:sp>
          <p:sp>
            <p:nvSpPr>
              <p:cNvPr id="420256" name="Line 936"/>
              <p:cNvSpPr>
                <a:spLocks noChangeShapeType="1"/>
              </p:cNvSpPr>
              <p:nvPr/>
            </p:nvSpPr>
            <p:spPr bwMode="auto">
              <a:xfrm flipH="1">
                <a:off x="3173413" y="2378075"/>
                <a:ext cx="101600" cy="0"/>
              </a:xfrm>
              <a:prstGeom prst="line">
                <a:avLst/>
              </a:prstGeom>
              <a:noFill/>
              <a:ln w="11113">
                <a:solidFill>
                  <a:srgbClr val="FF6600"/>
                </a:solidFill>
                <a:round/>
                <a:headEnd/>
                <a:tailEnd/>
              </a:ln>
            </p:spPr>
            <p:txBody>
              <a:bodyPr/>
              <a:lstStyle/>
              <a:p>
                <a:endParaRPr lang="fr-FR"/>
              </a:p>
            </p:txBody>
          </p:sp>
          <p:sp>
            <p:nvSpPr>
              <p:cNvPr id="420257" name="Line 937"/>
              <p:cNvSpPr>
                <a:spLocks noChangeShapeType="1"/>
              </p:cNvSpPr>
              <p:nvPr/>
            </p:nvSpPr>
            <p:spPr bwMode="auto">
              <a:xfrm>
                <a:off x="3173413" y="2378075"/>
                <a:ext cx="0" cy="198438"/>
              </a:xfrm>
              <a:prstGeom prst="line">
                <a:avLst/>
              </a:prstGeom>
              <a:noFill/>
              <a:ln w="11113">
                <a:solidFill>
                  <a:srgbClr val="FF6600"/>
                </a:solidFill>
                <a:round/>
                <a:headEnd/>
                <a:tailEnd/>
              </a:ln>
            </p:spPr>
            <p:txBody>
              <a:bodyPr/>
              <a:lstStyle/>
              <a:p>
                <a:endParaRPr lang="fr-FR"/>
              </a:p>
            </p:txBody>
          </p:sp>
          <p:sp>
            <p:nvSpPr>
              <p:cNvPr id="420258" name="Freeform 938"/>
              <p:cNvSpPr>
                <a:spLocks/>
              </p:cNvSpPr>
              <p:nvPr/>
            </p:nvSpPr>
            <p:spPr bwMode="auto">
              <a:xfrm>
                <a:off x="3173413" y="2576513"/>
                <a:ext cx="192088" cy="82550"/>
              </a:xfrm>
              <a:custGeom>
                <a:avLst/>
                <a:gdLst>
                  <a:gd name="T0" fmla="*/ 2147483647 w 121"/>
                  <a:gd name="T1" fmla="*/ 2147483647 h 52"/>
                  <a:gd name="T2" fmla="*/ 2147483647 w 121"/>
                  <a:gd name="T3" fmla="*/ 0 h 52"/>
                  <a:gd name="T4" fmla="*/ 0 w 121"/>
                  <a:gd name="T5" fmla="*/ 0 h 52"/>
                  <a:gd name="T6" fmla="*/ 0 60000 65536"/>
                  <a:gd name="T7" fmla="*/ 0 60000 65536"/>
                  <a:gd name="T8" fmla="*/ 0 60000 65536"/>
                  <a:gd name="T9" fmla="*/ 0 w 121"/>
                  <a:gd name="T10" fmla="*/ 0 h 52"/>
                  <a:gd name="T11" fmla="*/ 121 w 121"/>
                  <a:gd name="T12" fmla="*/ 52 h 52"/>
                </a:gdLst>
                <a:ahLst/>
                <a:cxnLst>
                  <a:cxn ang="T6">
                    <a:pos x="T0" y="T1"/>
                  </a:cxn>
                  <a:cxn ang="T7">
                    <a:pos x="T2" y="T3"/>
                  </a:cxn>
                  <a:cxn ang="T8">
                    <a:pos x="T4" y="T5"/>
                  </a:cxn>
                </a:cxnLst>
                <a:rect l="T9" t="T10" r="T11" b="T12"/>
                <a:pathLst>
                  <a:path w="121" h="52">
                    <a:moveTo>
                      <a:pt x="121" y="52"/>
                    </a:moveTo>
                    <a:lnTo>
                      <a:pt x="121" y="0"/>
                    </a:lnTo>
                    <a:lnTo>
                      <a:pt x="0" y="0"/>
                    </a:lnTo>
                  </a:path>
                </a:pathLst>
              </a:custGeom>
              <a:noFill/>
              <a:ln w="11113">
                <a:solidFill>
                  <a:srgbClr val="FF6600"/>
                </a:solidFill>
                <a:prstDash val="solid"/>
                <a:round/>
                <a:headEnd/>
                <a:tailEnd/>
              </a:ln>
            </p:spPr>
            <p:txBody>
              <a:bodyPr/>
              <a:lstStyle/>
              <a:p>
                <a:endParaRPr lang="fr-FR"/>
              </a:p>
            </p:txBody>
          </p:sp>
          <p:sp>
            <p:nvSpPr>
              <p:cNvPr id="420259" name="Line 939"/>
              <p:cNvSpPr>
                <a:spLocks noChangeShapeType="1"/>
              </p:cNvSpPr>
              <p:nvPr/>
            </p:nvSpPr>
            <p:spPr bwMode="auto">
              <a:xfrm flipH="1">
                <a:off x="3071813" y="2378075"/>
                <a:ext cx="101600" cy="0"/>
              </a:xfrm>
              <a:prstGeom prst="line">
                <a:avLst/>
              </a:prstGeom>
              <a:noFill/>
              <a:ln w="11113">
                <a:solidFill>
                  <a:srgbClr val="FF6600"/>
                </a:solidFill>
                <a:round/>
                <a:headEnd/>
                <a:tailEnd/>
              </a:ln>
            </p:spPr>
            <p:txBody>
              <a:bodyPr/>
              <a:lstStyle/>
              <a:p>
                <a:endParaRPr lang="fr-FR"/>
              </a:p>
            </p:txBody>
          </p:sp>
          <p:sp>
            <p:nvSpPr>
              <p:cNvPr id="420260" name="Freeform 940"/>
              <p:cNvSpPr>
                <a:spLocks/>
              </p:cNvSpPr>
              <p:nvPr/>
            </p:nvSpPr>
            <p:spPr bwMode="auto">
              <a:xfrm>
                <a:off x="2981325" y="2576513"/>
                <a:ext cx="192088" cy="82550"/>
              </a:xfrm>
              <a:custGeom>
                <a:avLst/>
                <a:gdLst>
                  <a:gd name="T0" fmla="*/ 2147483647 w 121"/>
                  <a:gd name="T1" fmla="*/ 0 h 52"/>
                  <a:gd name="T2" fmla="*/ 0 w 121"/>
                  <a:gd name="T3" fmla="*/ 0 h 52"/>
                  <a:gd name="T4" fmla="*/ 0 w 121"/>
                  <a:gd name="T5" fmla="*/ 2147483647 h 52"/>
                  <a:gd name="T6" fmla="*/ 0 60000 65536"/>
                  <a:gd name="T7" fmla="*/ 0 60000 65536"/>
                  <a:gd name="T8" fmla="*/ 0 60000 65536"/>
                  <a:gd name="T9" fmla="*/ 0 w 121"/>
                  <a:gd name="T10" fmla="*/ 0 h 52"/>
                  <a:gd name="T11" fmla="*/ 121 w 121"/>
                  <a:gd name="T12" fmla="*/ 52 h 52"/>
                </a:gdLst>
                <a:ahLst/>
                <a:cxnLst>
                  <a:cxn ang="T6">
                    <a:pos x="T0" y="T1"/>
                  </a:cxn>
                  <a:cxn ang="T7">
                    <a:pos x="T2" y="T3"/>
                  </a:cxn>
                  <a:cxn ang="T8">
                    <a:pos x="T4" y="T5"/>
                  </a:cxn>
                </a:cxnLst>
                <a:rect l="T9" t="T10" r="T11" b="T12"/>
                <a:pathLst>
                  <a:path w="121" h="52">
                    <a:moveTo>
                      <a:pt x="121" y="0"/>
                    </a:moveTo>
                    <a:lnTo>
                      <a:pt x="0" y="0"/>
                    </a:lnTo>
                    <a:lnTo>
                      <a:pt x="0" y="52"/>
                    </a:lnTo>
                  </a:path>
                </a:pathLst>
              </a:custGeom>
              <a:noFill/>
              <a:ln w="11113">
                <a:solidFill>
                  <a:srgbClr val="FF6600"/>
                </a:solidFill>
                <a:prstDash val="solid"/>
                <a:round/>
                <a:headEnd/>
                <a:tailEnd/>
              </a:ln>
            </p:spPr>
            <p:txBody>
              <a:bodyPr/>
              <a:lstStyle/>
              <a:p>
                <a:endParaRPr lang="fr-FR"/>
              </a:p>
            </p:txBody>
          </p:sp>
          <p:sp>
            <p:nvSpPr>
              <p:cNvPr id="420261" name="Line 941"/>
              <p:cNvSpPr>
                <a:spLocks noChangeShapeType="1"/>
              </p:cNvSpPr>
              <p:nvPr/>
            </p:nvSpPr>
            <p:spPr bwMode="auto">
              <a:xfrm flipH="1">
                <a:off x="3173413" y="2822575"/>
                <a:ext cx="101600" cy="0"/>
              </a:xfrm>
              <a:prstGeom prst="line">
                <a:avLst/>
              </a:prstGeom>
              <a:noFill/>
              <a:ln w="11113">
                <a:solidFill>
                  <a:srgbClr val="FF6600"/>
                </a:solidFill>
                <a:round/>
                <a:headEnd/>
                <a:tailEnd/>
              </a:ln>
            </p:spPr>
            <p:txBody>
              <a:bodyPr/>
              <a:lstStyle/>
              <a:p>
                <a:endParaRPr lang="fr-FR"/>
              </a:p>
            </p:txBody>
          </p:sp>
          <p:sp>
            <p:nvSpPr>
              <p:cNvPr id="420262" name="Freeform 942"/>
              <p:cNvSpPr>
                <a:spLocks/>
              </p:cNvSpPr>
              <p:nvPr/>
            </p:nvSpPr>
            <p:spPr bwMode="auto">
              <a:xfrm>
                <a:off x="3173413" y="2659063"/>
                <a:ext cx="192088" cy="57150"/>
              </a:xfrm>
              <a:custGeom>
                <a:avLst/>
                <a:gdLst>
                  <a:gd name="T0" fmla="*/ 0 w 121"/>
                  <a:gd name="T1" fmla="*/ 2147483647 h 36"/>
                  <a:gd name="T2" fmla="*/ 2147483647 w 121"/>
                  <a:gd name="T3" fmla="*/ 2147483647 h 36"/>
                  <a:gd name="T4" fmla="*/ 2147483647 w 121"/>
                  <a:gd name="T5" fmla="*/ 0 h 36"/>
                  <a:gd name="T6" fmla="*/ 0 60000 65536"/>
                  <a:gd name="T7" fmla="*/ 0 60000 65536"/>
                  <a:gd name="T8" fmla="*/ 0 60000 65536"/>
                  <a:gd name="T9" fmla="*/ 0 w 121"/>
                  <a:gd name="T10" fmla="*/ 0 h 36"/>
                  <a:gd name="T11" fmla="*/ 121 w 121"/>
                  <a:gd name="T12" fmla="*/ 36 h 36"/>
                </a:gdLst>
                <a:ahLst/>
                <a:cxnLst>
                  <a:cxn ang="T6">
                    <a:pos x="T0" y="T1"/>
                  </a:cxn>
                  <a:cxn ang="T7">
                    <a:pos x="T2" y="T3"/>
                  </a:cxn>
                  <a:cxn ang="T8">
                    <a:pos x="T4" y="T5"/>
                  </a:cxn>
                </a:cxnLst>
                <a:rect l="T9" t="T10" r="T11" b="T12"/>
                <a:pathLst>
                  <a:path w="121" h="36">
                    <a:moveTo>
                      <a:pt x="0" y="36"/>
                    </a:moveTo>
                    <a:lnTo>
                      <a:pt x="121" y="36"/>
                    </a:lnTo>
                    <a:lnTo>
                      <a:pt x="121" y="0"/>
                    </a:lnTo>
                  </a:path>
                </a:pathLst>
              </a:custGeom>
              <a:noFill/>
              <a:ln w="11113">
                <a:solidFill>
                  <a:srgbClr val="FF6600"/>
                </a:solidFill>
                <a:prstDash val="solid"/>
                <a:round/>
                <a:headEnd/>
                <a:tailEnd/>
              </a:ln>
            </p:spPr>
            <p:txBody>
              <a:bodyPr/>
              <a:lstStyle/>
              <a:p>
                <a:endParaRPr lang="fr-FR"/>
              </a:p>
            </p:txBody>
          </p:sp>
          <p:sp>
            <p:nvSpPr>
              <p:cNvPr id="420263" name="Line 943"/>
              <p:cNvSpPr>
                <a:spLocks noChangeShapeType="1"/>
              </p:cNvSpPr>
              <p:nvPr/>
            </p:nvSpPr>
            <p:spPr bwMode="auto">
              <a:xfrm flipV="1">
                <a:off x="3173413" y="2716213"/>
                <a:ext cx="0" cy="106363"/>
              </a:xfrm>
              <a:prstGeom prst="line">
                <a:avLst/>
              </a:prstGeom>
              <a:noFill/>
              <a:ln w="11113">
                <a:solidFill>
                  <a:srgbClr val="FF6600"/>
                </a:solidFill>
                <a:round/>
                <a:headEnd/>
                <a:tailEnd/>
              </a:ln>
            </p:spPr>
            <p:txBody>
              <a:bodyPr/>
              <a:lstStyle/>
              <a:p>
                <a:endParaRPr lang="fr-FR"/>
              </a:p>
            </p:txBody>
          </p:sp>
          <p:sp>
            <p:nvSpPr>
              <p:cNvPr id="420264" name="Freeform 944"/>
              <p:cNvSpPr>
                <a:spLocks/>
              </p:cNvSpPr>
              <p:nvPr/>
            </p:nvSpPr>
            <p:spPr bwMode="auto">
              <a:xfrm>
                <a:off x="2981325" y="2659063"/>
                <a:ext cx="192088" cy="57150"/>
              </a:xfrm>
              <a:custGeom>
                <a:avLst/>
                <a:gdLst>
                  <a:gd name="T0" fmla="*/ 0 w 121"/>
                  <a:gd name="T1" fmla="*/ 0 h 36"/>
                  <a:gd name="T2" fmla="*/ 0 w 121"/>
                  <a:gd name="T3" fmla="*/ 2147483647 h 36"/>
                  <a:gd name="T4" fmla="*/ 2147483647 w 121"/>
                  <a:gd name="T5" fmla="*/ 2147483647 h 36"/>
                  <a:gd name="T6" fmla="*/ 0 60000 65536"/>
                  <a:gd name="T7" fmla="*/ 0 60000 65536"/>
                  <a:gd name="T8" fmla="*/ 0 60000 65536"/>
                  <a:gd name="T9" fmla="*/ 0 w 121"/>
                  <a:gd name="T10" fmla="*/ 0 h 36"/>
                  <a:gd name="T11" fmla="*/ 121 w 121"/>
                  <a:gd name="T12" fmla="*/ 36 h 36"/>
                </a:gdLst>
                <a:ahLst/>
                <a:cxnLst>
                  <a:cxn ang="T6">
                    <a:pos x="T0" y="T1"/>
                  </a:cxn>
                  <a:cxn ang="T7">
                    <a:pos x="T2" y="T3"/>
                  </a:cxn>
                  <a:cxn ang="T8">
                    <a:pos x="T4" y="T5"/>
                  </a:cxn>
                </a:cxnLst>
                <a:rect l="T9" t="T10" r="T11" b="T12"/>
                <a:pathLst>
                  <a:path w="121" h="36">
                    <a:moveTo>
                      <a:pt x="0" y="0"/>
                    </a:moveTo>
                    <a:lnTo>
                      <a:pt x="0" y="36"/>
                    </a:lnTo>
                    <a:lnTo>
                      <a:pt x="121" y="36"/>
                    </a:lnTo>
                  </a:path>
                </a:pathLst>
              </a:custGeom>
              <a:noFill/>
              <a:ln w="11113">
                <a:solidFill>
                  <a:srgbClr val="FF6600"/>
                </a:solidFill>
                <a:prstDash val="solid"/>
                <a:round/>
                <a:headEnd/>
                <a:tailEnd/>
              </a:ln>
            </p:spPr>
            <p:txBody>
              <a:bodyPr/>
              <a:lstStyle/>
              <a:p>
                <a:endParaRPr lang="fr-FR"/>
              </a:p>
            </p:txBody>
          </p:sp>
          <p:sp>
            <p:nvSpPr>
              <p:cNvPr id="420265" name="Line 945"/>
              <p:cNvSpPr>
                <a:spLocks noChangeShapeType="1"/>
              </p:cNvSpPr>
              <p:nvPr/>
            </p:nvSpPr>
            <p:spPr bwMode="auto">
              <a:xfrm flipH="1">
                <a:off x="3071813" y="2822575"/>
                <a:ext cx="101600" cy="0"/>
              </a:xfrm>
              <a:prstGeom prst="line">
                <a:avLst/>
              </a:prstGeom>
              <a:noFill/>
              <a:ln w="11113">
                <a:solidFill>
                  <a:srgbClr val="FF6600"/>
                </a:solidFill>
                <a:round/>
                <a:headEnd/>
                <a:tailEnd/>
              </a:ln>
            </p:spPr>
            <p:txBody>
              <a:bodyPr/>
              <a:lstStyle/>
              <a:p>
                <a:endParaRPr lang="fr-FR"/>
              </a:p>
            </p:txBody>
          </p:sp>
          <p:sp>
            <p:nvSpPr>
              <p:cNvPr id="420266" name="Line 946"/>
              <p:cNvSpPr>
                <a:spLocks noChangeShapeType="1"/>
              </p:cNvSpPr>
              <p:nvPr/>
            </p:nvSpPr>
            <p:spPr bwMode="auto">
              <a:xfrm flipH="1">
                <a:off x="2981325" y="2659063"/>
                <a:ext cx="384175" cy="0"/>
              </a:xfrm>
              <a:prstGeom prst="line">
                <a:avLst/>
              </a:prstGeom>
              <a:noFill/>
              <a:ln w="11113">
                <a:solidFill>
                  <a:srgbClr val="FF6600"/>
                </a:solidFill>
                <a:round/>
                <a:headEnd/>
                <a:tailEnd/>
              </a:ln>
            </p:spPr>
            <p:txBody>
              <a:bodyPr/>
              <a:lstStyle/>
              <a:p>
                <a:endParaRPr lang="fr-FR"/>
              </a:p>
            </p:txBody>
          </p:sp>
          <p:sp>
            <p:nvSpPr>
              <p:cNvPr id="420267" name="Freeform 974"/>
              <p:cNvSpPr>
                <a:spLocks/>
              </p:cNvSpPr>
              <p:nvPr/>
            </p:nvSpPr>
            <p:spPr bwMode="auto">
              <a:xfrm>
                <a:off x="2244725" y="2039938"/>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0 h 20"/>
                  <a:gd name="T10" fmla="*/ 2147483647 w 20"/>
                  <a:gd name="T11" fmla="*/ 2147483647 h 20"/>
                  <a:gd name="T12" fmla="*/ 2147483647 w 20"/>
                  <a:gd name="T13" fmla="*/ 2147483647 h 20"/>
                  <a:gd name="T14" fmla="*/ 2147483647 w 20"/>
                  <a:gd name="T15" fmla="*/ 2147483647 h 20"/>
                  <a:gd name="T16" fmla="*/ 0 w 20"/>
                  <a:gd name="T17" fmla="*/ 2147483647 h 20"/>
                  <a:gd name="T18" fmla="*/ 2147483647 w 20"/>
                  <a:gd name="T19" fmla="*/ 2147483647 h 20"/>
                  <a:gd name="T20" fmla="*/ 2147483647 w 20"/>
                  <a:gd name="T21" fmla="*/ 2147483647 h 20"/>
                  <a:gd name="T22" fmla="*/ 2147483647 w 20"/>
                  <a:gd name="T23" fmla="*/ 2147483647 h 20"/>
                  <a:gd name="T24" fmla="*/ 2147483647 w 20"/>
                  <a:gd name="T25" fmla="*/ 2147483647 h 20"/>
                  <a:gd name="T26" fmla="*/ 2147483647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20" y="10"/>
                    </a:moveTo>
                    <a:lnTo>
                      <a:pt x="20" y="7"/>
                    </a:lnTo>
                    <a:lnTo>
                      <a:pt x="17" y="4"/>
                    </a:lnTo>
                    <a:lnTo>
                      <a:pt x="14" y="2"/>
                    </a:lnTo>
                    <a:lnTo>
                      <a:pt x="10" y="0"/>
                    </a:lnTo>
                    <a:lnTo>
                      <a:pt x="6" y="2"/>
                    </a:lnTo>
                    <a:lnTo>
                      <a:pt x="2" y="4"/>
                    </a:lnTo>
                    <a:lnTo>
                      <a:pt x="1" y="7"/>
                    </a:lnTo>
                    <a:lnTo>
                      <a:pt x="0" y="10"/>
                    </a:lnTo>
                    <a:lnTo>
                      <a:pt x="1" y="15"/>
                    </a:lnTo>
                    <a:lnTo>
                      <a:pt x="2" y="18"/>
                    </a:lnTo>
                    <a:lnTo>
                      <a:pt x="6" y="20"/>
                    </a:lnTo>
                    <a:lnTo>
                      <a:pt x="10" y="20"/>
                    </a:lnTo>
                    <a:lnTo>
                      <a:pt x="14" y="20"/>
                    </a:lnTo>
                    <a:lnTo>
                      <a:pt x="17" y="18"/>
                    </a:lnTo>
                    <a:lnTo>
                      <a:pt x="20" y="15"/>
                    </a:lnTo>
                    <a:lnTo>
                      <a:pt x="20" y="10"/>
                    </a:lnTo>
                    <a:close/>
                  </a:path>
                </a:pathLst>
              </a:custGeom>
              <a:solidFill>
                <a:srgbClr val="0099FF"/>
              </a:solidFill>
              <a:ln w="0">
                <a:solidFill>
                  <a:srgbClr val="0099FF"/>
                </a:solidFill>
                <a:prstDash val="solid"/>
                <a:round/>
                <a:headEnd/>
                <a:tailEnd/>
              </a:ln>
            </p:spPr>
            <p:txBody>
              <a:bodyPr/>
              <a:lstStyle/>
              <a:p>
                <a:endParaRPr lang="fr-FR"/>
              </a:p>
            </p:txBody>
          </p:sp>
          <p:sp>
            <p:nvSpPr>
              <p:cNvPr id="420268" name="Freeform 975"/>
              <p:cNvSpPr>
                <a:spLocks/>
              </p:cNvSpPr>
              <p:nvPr/>
            </p:nvSpPr>
            <p:spPr bwMode="auto">
              <a:xfrm>
                <a:off x="2244725" y="2659063"/>
                <a:ext cx="31750" cy="33338"/>
              </a:xfrm>
              <a:custGeom>
                <a:avLst/>
                <a:gdLst>
                  <a:gd name="T0" fmla="*/ 2147483647 w 20"/>
                  <a:gd name="T1" fmla="*/ 2147483647 h 21"/>
                  <a:gd name="T2" fmla="*/ 2147483647 w 20"/>
                  <a:gd name="T3" fmla="*/ 2147483647 h 21"/>
                  <a:gd name="T4" fmla="*/ 2147483647 w 20"/>
                  <a:gd name="T5" fmla="*/ 2147483647 h 21"/>
                  <a:gd name="T6" fmla="*/ 2147483647 w 20"/>
                  <a:gd name="T7" fmla="*/ 2147483647 h 21"/>
                  <a:gd name="T8" fmla="*/ 2147483647 w 20"/>
                  <a:gd name="T9" fmla="*/ 2147483647 h 21"/>
                  <a:gd name="T10" fmla="*/ 2147483647 w 20"/>
                  <a:gd name="T11" fmla="*/ 2147483647 h 21"/>
                  <a:gd name="T12" fmla="*/ 2147483647 w 20"/>
                  <a:gd name="T13" fmla="*/ 2147483647 h 21"/>
                  <a:gd name="T14" fmla="*/ 2147483647 w 20"/>
                  <a:gd name="T15" fmla="*/ 2147483647 h 21"/>
                  <a:gd name="T16" fmla="*/ 2147483647 w 20"/>
                  <a:gd name="T17" fmla="*/ 0 h 21"/>
                  <a:gd name="T18" fmla="*/ 2147483647 w 20"/>
                  <a:gd name="T19" fmla="*/ 2147483647 h 21"/>
                  <a:gd name="T20" fmla="*/ 2147483647 w 20"/>
                  <a:gd name="T21" fmla="*/ 2147483647 h 21"/>
                  <a:gd name="T22" fmla="*/ 2147483647 w 20"/>
                  <a:gd name="T23" fmla="*/ 2147483647 h 21"/>
                  <a:gd name="T24" fmla="*/ 0 w 20"/>
                  <a:gd name="T25" fmla="*/ 2147483647 h 21"/>
                  <a:gd name="T26" fmla="*/ 2147483647 w 20"/>
                  <a:gd name="T27" fmla="*/ 2147483647 h 21"/>
                  <a:gd name="T28" fmla="*/ 2147483647 w 20"/>
                  <a:gd name="T29" fmla="*/ 2147483647 h 21"/>
                  <a:gd name="T30" fmla="*/ 2147483647 w 20"/>
                  <a:gd name="T31" fmla="*/ 2147483647 h 21"/>
                  <a:gd name="T32" fmla="*/ 2147483647 w 20"/>
                  <a:gd name="T33" fmla="*/ 2147483647 h 21"/>
                  <a:gd name="T34" fmla="*/ 2147483647 w 20"/>
                  <a:gd name="T35" fmla="*/ 2147483647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1"/>
                  <a:gd name="T56" fmla="*/ 20 w 20"/>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1">
                    <a:moveTo>
                      <a:pt x="10" y="21"/>
                    </a:moveTo>
                    <a:lnTo>
                      <a:pt x="14" y="20"/>
                    </a:lnTo>
                    <a:lnTo>
                      <a:pt x="17" y="18"/>
                    </a:lnTo>
                    <a:lnTo>
                      <a:pt x="20" y="15"/>
                    </a:lnTo>
                    <a:lnTo>
                      <a:pt x="20" y="11"/>
                    </a:lnTo>
                    <a:lnTo>
                      <a:pt x="20" y="6"/>
                    </a:lnTo>
                    <a:lnTo>
                      <a:pt x="17" y="4"/>
                    </a:lnTo>
                    <a:lnTo>
                      <a:pt x="14" y="1"/>
                    </a:lnTo>
                    <a:lnTo>
                      <a:pt x="10" y="0"/>
                    </a:lnTo>
                    <a:lnTo>
                      <a:pt x="6" y="1"/>
                    </a:lnTo>
                    <a:lnTo>
                      <a:pt x="2" y="4"/>
                    </a:lnTo>
                    <a:lnTo>
                      <a:pt x="1" y="6"/>
                    </a:lnTo>
                    <a:lnTo>
                      <a:pt x="0" y="11"/>
                    </a:lnTo>
                    <a:lnTo>
                      <a:pt x="1" y="15"/>
                    </a:lnTo>
                    <a:lnTo>
                      <a:pt x="2" y="18"/>
                    </a:lnTo>
                    <a:lnTo>
                      <a:pt x="6" y="20"/>
                    </a:lnTo>
                    <a:lnTo>
                      <a:pt x="10" y="21"/>
                    </a:lnTo>
                    <a:close/>
                  </a:path>
                </a:pathLst>
              </a:custGeom>
              <a:solidFill>
                <a:srgbClr val="0099FF"/>
              </a:solidFill>
              <a:ln w="0">
                <a:solidFill>
                  <a:srgbClr val="0099FF"/>
                </a:solidFill>
                <a:prstDash val="solid"/>
                <a:round/>
                <a:headEnd/>
                <a:tailEnd/>
              </a:ln>
            </p:spPr>
            <p:txBody>
              <a:bodyPr/>
              <a:lstStyle/>
              <a:p>
                <a:endParaRPr lang="fr-FR"/>
              </a:p>
            </p:txBody>
          </p:sp>
          <p:sp>
            <p:nvSpPr>
              <p:cNvPr id="420269" name="Freeform 993"/>
              <p:cNvSpPr>
                <a:spLocks/>
              </p:cNvSpPr>
              <p:nvPr/>
            </p:nvSpPr>
            <p:spPr bwMode="auto">
              <a:xfrm>
                <a:off x="3157538" y="1803400"/>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19"/>
                    </a:lnTo>
                    <a:lnTo>
                      <a:pt x="16" y="17"/>
                    </a:lnTo>
                    <a:lnTo>
                      <a:pt x="18" y="14"/>
                    </a:lnTo>
                    <a:lnTo>
                      <a:pt x="20" y="10"/>
                    </a:lnTo>
                    <a:lnTo>
                      <a:pt x="18" y="5"/>
                    </a:lnTo>
                    <a:lnTo>
                      <a:pt x="16" y="3"/>
                    </a:lnTo>
                    <a:lnTo>
                      <a:pt x="13" y="0"/>
                    </a:lnTo>
                    <a:lnTo>
                      <a:pt x="10" y="0"/>
                    </a:lnTo>
                    <a:lnTo>
                      <a:pt x="6" y="0"/>
                    </a:lnTo>
                    <a:lnTo>
                      <a:pt x="2" y="3"/>
                    </a:lnTo>
                    <a:lnTo>
                      <a:pt x="0" y="5"/>
                    </a:lnTo>
                    <a:lnTo>
                      <a:pt x="0" y="10"/>
                    </a:lnTo>
                    <a:lnTo>
                      <a:pt x="0" y="14"/>
                    </a:lnTo>
                    <a:lnTo>
                      <a:pt x="2" y="17"/>
                    </a:lnTo>
                    <a:lnTo>
                      <a:pt x="6" y="19"/>
                    </a:lnTo>
                    <a:lnTo>
                      <a:pt x="10" y="20"/>
                    </a:lnTo>
                    <a:close/>
                  </a:path>
                </a:pathLst>
              </a:custGeom>
              <a:solidFill>
                <a:srgbClr val="FF3300"/>
              </a:solidFill>
              <a:ln w="0">
                <a:solidFill>
                  <a:srgbClr val="FF3300"/>
                </a:solidFill>
                <a:prstDash val="solid"/>
                <a:round/>
                <a:headEnd/>
                <a:tailEnd/>
              </a:ln>
            </p:spPr>
            <p:txBody>
              <a:bodyPr/>
              <a:lstStyle/>
              <a:p>
                <a:endParaRPr lang="fr-FR"/>
              </a:p>
            </p:txBody>
          </p:sp>
          <p:sp>
            <p:nvSpPr>
              <p:cNvPr id="420270" name="Freeform 994"/>
              <p:cNvSpPr>
                <a:spLocks/>
              </p:cNvSpPr>
              <p:nvPr/>
            </p:nvSpPr>
            <p:spPr bwMode="auto">
              <a:xfrm>
                <a:off x="3157538" y="2616200"/>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19"/>
                    </a:lnTo>
                    <a:lnTo>
                      <a:pt x="16" y="17"/>
                    </a:lnTo>
                    <a:lnTo>
                      <a:pt x="18" y="14"/>
                    </a:lnTo>
                    <a:lnTo>
                      <a:pt x="20" y="10"/>
                    </a:lnTo>
                    <a:lnTo>
                      <a:pt x="18" y="6"/>
                    </a:lnTo>
                    <a:lnTo>
                      <a:pt x="16" y="2"/>
                    </a:lnTo>
                    <a:lnTo>
                      <a:pt x="13" y="0"/>
                    </a:lnTo>
                    <a:lnTo>
                      <a:pt x="10" y="0"/>
                    </a:lnTo>
                    <a:lnTo>
                      <a:pt x="6" y="0"/>
                    </a:lnTo>
                    <a:lnTo>
                      <a:pt x="2" y="2"/>
                    </a:lnTo>
                    <a:lnTo>
                      <a:pt x="0" y="6"/>
                    </a:lnTo>
                    <a:lnTo>
                      <a:pt x="0" y="10"/>
                    </a:lnTo>
                    <a:lnTo>
                      <a:pt x="0" y="14"/>
                    </a:lnTo>
                    <a:lnTo>
                      <a:pt x="2" y="17"/>
                    </a:lnTo>
                    <a:lnTo>
                      <a:pt x="6" y="19"/>
                    </a:lnTo>
                    <a:lnTo>
                      <a:pt x="10" y="20"/>
                    </a:lnTo>
                    <a:close/>
                  </a:path>
                </a:pathLst>
              </a:custGeom>
              <a:solidFill>
                <a:srgbClr val="FF3300"/>
              </a:solidFill>
              <a:ln w="0">
                <a:solidFill>
                  <a:srgbClr val="FF3300"/>
                </a:solidFill>
                <a:prstDash val="solid"/>
                <a:round/>
                <a:headEnd/>
                <a:tailEnd/>
              </a:ln>
            </p:spPr>
            <p:txBody>
              <a:bodyPr/>
              <a:lstStyle/>
              <a:p>
                <a:endParaRPr lang="fr-FR"/>
              </a:p>
            </p:txBody>
          </p:sp>
        </p:grpSp>
        <p:grpSp>
          <p:nvGrpSpPr>
            <p:cNvPr id="419847" name="Groupe 3047"/>
            <p:cNvGrpSpPr>
              <a:grpSpLocks/>
            </p:cNvGrpSpPr>
            <p:nvPr/>
          </p:nvGrpSpPr>
          <p:grpSpPr bwMode="auto">
            <a:xfrm>
              <a:off x="1443038" y="3360738"/>
              <a:ext cx="2093912" cy="1330325"/>
              <a:chOff x="1827213" y="3230563"/>
              <a:chExt cx="1733550" cy="1101725"/>
            </a:xfrm>
          </p:grpSpPr>
          <p:sp>
            <p:nvSpPr>
              <p:cNvPr id="420198" name="Freeform 690"/>
              <p:cNvSpPr>
                <a:spLocks/>
              </p:cNvSpPr>
              <p:nvPr/>
            </p:nvSpPr>
            <p:spPr bwMode="auto">
              <a:xfrm>
                <a:off x="1866900" y="3230563"/>
                <a:ext cx="1693863" cy="1065213"/>
              </a:xfrm>
              <a:custGeom>
                <a:avLst/>
                <a:gdLst>
                  <a:gd name="T0" fmla="*/ 2147483647 w 1067"/>
                  <a:gd name="T1" fmla="*/ 2147483647 h 671"/>
                  <a:gd name="T2" fmla="*/ 0 w 1067"/>
                  <a:gd name="T3" fmla="*/ 2147483647 h 671"/>
                  <a:gd name="T4" fmla="*/ 0 w 1067"/>
                  <a:gd name="T5" fmla="*/ 0 h 671"/>
                  <a:gd name="T6" fmla="*/ 0 60000 65536"/>
                  <a:gd name="T7" fmla="*/ 0 60000 65536"/>
                  <a:gd name="T8" fmla="*/ 0 60000 65536"/>
                  <a:gd name="T9" fmla="*/ 0 w 1067"/>
                  <a:gd name="T10" fmla="*/ 0 h 671"/>
                  <a:gd name="T11" fmla="*/ 1067 w 1067"/>
                  <a:gd name="T12" fmla="*/ 671 h 671"/>
                </a:gdLst>
                <a:ahLst/>
                <a:cxnLst>
                  <a:cxn ang="T6">
                    <a:pos x="T0" y="T1"/>
                  </a:cxn>
                  <a:cxn ang="T7">
                    <a:pos x="T2" y="T3"/>
                  </a:cxn>
                  <a:cxn ang="T8">
                    <a:pos x="T4" y="T5"/>
                  </a:cxn>
                </a:cxnLst>
                <a:rect l="T9" t="T10" r="T11" b="T12"/>
                <a:pathLst>
                  <a:path w="1067" h="671">
                    <a:moveTo>
                      <a:pt x="1067" y="671"/>
                    </a:moveTo>
                    <a:lnTo>
                      <a:pt x="0" y="671"/>
                    </a:lnTo>
                    <a:lnTo>
                      <a:pt x="0" y="0"/>
                    </a:lnTo>
                  </a:path>
                </a:pathLst>
              </a:custGeom>
              <a:noFill/>
              <a:ln w="6350">
                <a:solidFill>
                  <a:srgbClr val="FFFFFF"/>
                </a:solidFill>
                <a:prstDash val="solid"/>
                <a:round/>
                <a:headEnd/>
                <a:tailEnd/>
              </a:ln>
            </p:spPr>
            <p:txBody>
              <a:bodyPr/>
              <a:lstStyle/>
              <a:p>
                <a:endParaRPr lang="fr-FR"/>
              </a:p>
            </p:txBody>
          </p:sp>
          <p:sp>
            <p:nvSpPr>
              <p:cNvPr id="420199" name="Line 731"/>
              <p:cNvSpPr>
                <a:spLocks noChangeShapeType="1"/>
              </p:cNvSpPr>
              <p:nvPr/>
            </p:nvSpPr>
            <p:spPr bwMode="auto">
              <a:xfrm>
                <a:off x="1827213" y="3251200"/>
                <a:ext cx="39688" cy="0"/>
              </a:xfrm>
              <a:prstGeom prst="line">
                <a:avLst/>
              </a:prstGeom>
              <a:noFill/>
              <a:ln w="6350">
                <a:solidFill>
                  <a:srgbClr val="FFFFFF"/>
                </a:solidFill>
                <a:round/>
                <a:headEnd/>
                <a:tailEnd/>
              </a:ln>
            </p:spPr>
            <p:txBody>
              <a:bodyPr/>
              <a:lstStyle/>
              <a:p>
                <a:endParaRPr lang="fr-FR"/>
              </a:p>
            </p:txBody>
          </p:sp>
          <p:sp>
            <p:nvSpPr>
              <p:cNvPr id="420200" name="Line 732"/>
              <p:cNvSpPr>
                <a:spLocks noChangeShapeType="1"/>
              </p:cNvSpPr>
              <p:nvPr/>
            </p:nvSpPr>
            <p:spPr bwMode="auto">
              <a:xfrm>
                <a:off x="1827213" y="3440113"/>
                <a:ext cx="39688" cy="0"/>
              </a:xfrm>
              <a:prstGeom prst="line">
                <a:avLst/>
              </a:prstGeom>
              <a:noFill/>
              <a:ln w="6350">
                <a:solidFill>
                  <a:srgbClr val="FFFFFF"/>
                </a:solidFill>
                <a:round/>
                <a:headEnd/>
                <a:tailEnd/>
              </a:ln>
            </p:spPr>
            <p:txBody>
              <a:bodyPr/>
              <a:lstStyle/>
              <a:p>
                <a:endParaRPr lang="fr-FR"/>
              </a:p>
            </p:txBody>
          </p:sp>
          <p:sp>
            <p:nvSpPr>
              <p:cNvPr id="420201" name="Line 733"/>
              <p:cNvSpPr>
                <a:spLocks noChangeShapeType="1"/>
              </p:cNvSpPr>
              <p:nvPr/>
            </p:nvSpPr>
            <p:spPr bwMode="auto">
              <a:xfrm>
                <a:off x="1827213" y="3817938"/>
                <a:ext cx="39688" cy="0"/>
              </a:xfrm>
              <a:prstGeom prst="line">
                <a:avLst/>
              </a:prstGeom>
              <a:noFill/>
              <a:ln w="6350">
                <a:solidFill>
                  <a:srgbClr val="FFFFFF"/>
                </a:solidFill>
                <a:round/>
                <a:headEnd/>
                <a:tailEnd/>
              </a:ln>
            </p:spPr>
            <p:txBody>
              <a:bodyPr/>
              <a:lstStyle/>
              <a:p>
                <a:endParaRPr lang="fr-FR"/>
              </a:p>
            </p:txBody>
          </p:sp>
          <p:sp>
            <p:nvSpPr>
              <p:cNvPr id="420202" name="Line 734"/>
              <p:cNvSpPr>
                <a:spLocks noChangeShapeType="1"/>
              </p:cNvSpPr>
              <p:nvPr/>
            </p:nvSpPr>
            <p:spPr bwMode="auto">
              <a:xfrm>
                <a:off x="1827213" y="3629025"/>
                <a:ext cx="39688" cy="0"/>
              </a:xfrm>
              <a:prstGeom prst="line">
                <a:avLst/>
              </a:prstGeom>
              <a:noFill/>
              <a:ln w="6350">
                <a:solidFill>
                  <a:srgbClr val="FFFFFF"/>
                </a:solidFill>
                <a:round/>
                <a:headEnd/>
                <a:tailEnd/>
              </a:ln>
            </p:spPr>
            <p:txBody>
              <a:bodyPr/>
              <a:lstStyle/>
              <a:p>
                <a:endParaRPr lang="fr-FR"/>
              </a:p>
            </p:txBody>
          </p:sp>
          <p:sp>
            <p:nvSpPr>
              <p:cNvPr id="420203" name="Line 735"/>
              <p:cNvSpPr>
                <a:spLocks noChangeShapeType="1"/>
              </p:cNvSpPr>
              <p:nvPr/>
            </p:nvSpPr>
            <p:spPr bwMode="auto">
              <a:xfrm>
                <a:off x="1827213" y="4006850"/>
                <a:ext cx="39688" cy="0"/>
              </a:xfrm>
              <a:prstGeom prst="line">
                <a:avLst/>
              </a:prstGeom>
              <a:noFill/>
              <a:ln w="6350">
                <a:solidFill>
                  <a:srgbClr val="FFFFFF"/>
                </a:solidFill>
                <a:round/>
                <a:headEnd/>
                <a:tailEnd/>
              </a:ln>
            </p:spPr>
            <p:txBody>
              <a:bodyPr/>
              <a:lstStyle/>
              <a:p>
                <a:endParaRPr lang="fr-FR"/>
              </a:p>
            </p:txBody>
          </p:sp>
          <p:sp>
            <p:nvSpPr>
              <p:cNvPr id="420204" name="Line 736"/>
              <p:cNvSpPr>
                <a:spLocks noChangeShapeType="1"/>
              </p:cNvSpPr>
              <p:nvPr/>
            </p:nvSpPr>
            <p:spPr bwMode="auto">
              <a:xfrm>
                <a:off x="1827213" y="4195763"/>
                <a:ext cx="39688" cy="0"/>
              </a:xfrm>
              <a:prstGeom prst="line">
                <a:avLst/>
              </a:prstGeom>
              <a:noFill/>
              <a:ln w="6350">
                <a:solidFill>
                  <a:srgbClr val="FFFFFF"/>
                </a:solidFill>
                <a:round/>
                <a:headEnd/>
                <a:tailEnd/>
              </a:ln>
            </p:spPr>
            <p:txBody>
              <a:bodyPr/>
              <a:lstStyle/>
              <a:p>
                <a:endParaRPr lang="fr-FR"/>
              </a:p>
            </p:txBody>
          </p:sp>
          <p:sp>
            <p:nvSpPr>
              <p:cNvPr id="420205" name="Line 750"/>
              <p:cNvSpPr>
                <a:spLocks noChangeShapeType="1"/>
              </p:cNvSpPr>
              <p:nvPr/>
            </p:nvSpPr>
            <p:spPr bwMode="auto">
              <a:xfrm flipV="1">
                <a:off x="3170238" y="4295775"/>
                <a:ext cx="0" cy="36513"/>
              </a:xfrm>
              <a:prstGeom prst="line">
                <a:avLst/>
              </a:prstGeom>
              <a:noFill/>
              <a:ln w="6350">
                <a:solidFill>
                  <a:srgbClr val="FFFFFF"/>
                </a:solidFill>
                <a:round/>
                <a:headEnd/>
                <a:tailEnd/>
              </a:ln>
            </p:spPr>
            <p:txBody>
              <a:bodyPr/>
              <a:lstStyle/>
              <a:p>
                <a:endParaRPr lang="fr-FR"/>
              </a:p>
            </p:txBody>
          </p:sp>
          <p:sp>
            <p:nvSpPr>
              <p:cNvPr id="420206" name="Line 757"/>
              <p:cNvSpPr>
                <a:spLocks noChangeShapeType="1"/>
              </p:cNvSpPr>
              <p:nvPr/>
            </p:nvSpPr>
            <p:spPr bwMode="auto">
              <a:xfrm flipV="1">
                <a:off x="2259013" y="4295775"/>
                <a:ext cx="0" cy="36513"/>
              </a:xfrm>
              <a:prstGeom prst="line">
                <a:avLst/>
              </a:prstGeom>
              <a:noFill/>
              <a:ln w="6350">
                <a:solidFill>
                  <a:srgbClr val="FFFFFF"/>
                </a:solidFill>
                <a:round/>
                <a:headEnd/>
                <a:tailEnd/>
              </a:ln>
            </p:spPr>
            <p:txBody>
              <a:bodyPr/>
              <a:lstStyle/>
              <a:p>
                <a:endParaRPr lang="fr-FR"/>
              </a:p>
            </p:txBody>
          </p:sp>
          <p:sp>
            <p:nvSpPr>
              <p:cNvPr id="420207" name="Freeform 765"/>
              <p:cNvSpPr>
                <a:spLocks/>
              </p:cNvSpPr>
              <p:nvPr/>
            </p:nvSpPr>
            <p:spPr bwMode="auto">
              <a:xfrm>
                <a:off x="2079625" y="4186238"/>
                <a:ext cx="382588" cy="22225"/>
              </a:xfrm>
              <a:custGeom>
                <a:avLst/>
                <a:gdLst>
                  <a:gd name="T0" fmla="*/ 0 w 241"/>
                  <a:gd name="T1" fmla="*/ 0 h 14"/>
                  <a:gd name="T2" fmla="*/ 0 w 241"/>
                  <a:gd name="T3" fmla="*/ 2147483647 h 14"/>
                  <a:gd name="T4" fmla="*/ 2147483647 w 241"/>
                  <a:gd name="T5" fmla="*/ 2147483647 h 14"/>
                  <a:gd name="T6" fmla="*/ 2147483647 w 241"/>
                  <a:gd name="T7" fmla="*/ 0 h 14"/>
                  <a:gd name="T8" fmla="*/ 0 w 241"/>
                  <a:gd name="T9" fmla="*/ 0 h 14"/>
                  <a:gd name="T10" fmla="*/ 0 w 241"/>
                  <a:gd name="T11" fmla="*/ 0 h 14"/>
                  <a:gd name="T12" fmla="*/ 0 60000 65536"/>
                  <a:gd name="T13" fmla="*/ 0 60000 65536"/>
                  <a:gd name="T14" fmla="*/ 0 60000 65536"/>
                  <a:gd name="T15" fmla="*/ 0 60000 65536"/>
                  <a:gd name="T16" fmla="*/ 0 60000 65536"/>
                  <a:gd name="T17" fmla="*/ 0 60000 65536"/>
                  <a:gd name="T18" fmla="*/ 0 w 241"/>
                  <a:gd name="T19" fmla="*/ 0 h 14"/>
                  <a:gd name="T20" fmla="*/ 241 w 241"/>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241" h="14">
                    <a:moveTo>
                      <a:pt x="0" y="0"/>
                    </a:moveTo>
                    <a:lnTo>
                      <a:pt x="0" y="14"/>
                    </a:lnTo>
                    <a:lnTo>
                      <a:pt x="241" y="14"/>
                    </a:lnTo>
                    <a:lnTo>
                      <a:pt x="241" y="0"/>
                    </a:lnTo>
                    <a:lnTo>
                      <a:pt x="0" y="0"/>
                    </a:lnTo>
                    <a:close/>
                  </a:path>
                </a:pathLst>
              </a:custGeom>
              <a:solidFill>
                <a:srgbClr val="00CCFF"/>
              </a:solidFill>
              <a:ln w="0">
                <a:solidFill>
                  <a:srgbClr val="00CCFF"/>
                </a:solidFill>
                <a:prstDash val="solid"/>
                <a:round/>
                <a:headEnd/>
                <a:tailEnd/>
              </a:ln>
            </p:spPr>
            <p:txBody>
              <a:bodyPr/>
              <a:lstStyle/>
              <a:p>
                <a:endParaRPr lang="fr-FR"/>
              </a:p>
            </p:txBody>
          </p:sp>
          <p:sp>
            <p:nvSpPr>
              <p:cNvPr id="420208" name="Rectangle 766"/>
              <p:cNvSpPr>
                <a:spLocks noChangeArrowheads="1"/>
              </p:cNvSpPr>
              <p:nvPr/>
            </p:nvSpPr>
            <p:spPr bwMode="auto">
              <a:xfrm>
                <a:off x="2079625" y="4143375"/>
                <a:ext cx="382588" cy="42863"/>
              </a:xfrm>
              <a:prstGeom prst="rect">
                <a:avLst/>
              </a:prstGeom>
              <a:solidFill>
                <a:srgbClr val="00CCFF"/>
              </a:solidFill>
              <a:ln w="0">
                <a:solidFill>
                  <a:srgbClr val="00CCFF"/>
                </a:solidFill>
                <a:miter lim="800000"/>
                <a:headEnd/>
                <a:tailEnd/>
              </a:ln>
            </p:spPr>
            <p:txBody>
              <a:bodyPr/>
              <a:lstStyle/>
              <a:p>
                <a:pPr eaLnBrk="1" hangingPunct="1"/>
                <a:endParaRPr lang="fr-FR">
                  <a:solidFill>
                    <a:srgbClr val="FFFFFF"/>
                  </a:solidFill>
                </a:endParaRPr>
              </a:p>
            </p:txBody>
          </p:sp>
          <p:sp>
            <p:nvSpPr>
              <p:cNvPr id="420209" name="Line 848"/>
              <p:cNvSpPr>
                <a:spLocks noChangeShapeType="1"/>
              </p:cNvSpPr>
              <p:nvPr/>
            </p:nvSpPr>
            <p:spPr bwMode="auto">
              <a:xfrm flipH="1">
                <a:off x="2270125" y="4064000"/>
                <a:ext cx="103188" cy="0"/>
              </a:xfrm>
              <a:prstGeom prst="line">
                <a:avLst/>
              </a:prstGeom>
              <a:noFill/>
              <a:ln w="11113">
                <a:solidFill>
                  <a:srgbClr val="0099FF"/>
                </a:solidFill>
                <a:round/>
                <a:headEnd/>
                <a:tailEnd/>
              </a:ln>
            </p:spPr>
            <p:txBody>
              <a:bodyPr/>
              <a:lstStyle/>
              <a:p>
                <a:endParaRPr lang="fr-FR"/>
              </a:p>
            </p:txBody>
          </p:sp>
          <p:sp>
            <p:nvSpPr>
              <p:cNvPr id="420210" name="Line 849"/>
              <p:cNvSpPr>
                <a:spLocks noChangeShapeType="1"/>
              </p:cNvSpPr>
              <p:nvPr/>
            </p:nvSpPr>
            <p:spPr bwMode="auto">
              <a:xfrm flipH="1">
                <a:off x="2168525" y="4064000"/>
                <a:ext cx="101600" cy="0"/>
              </a:xfrm>
              <a:prstGeom prst="line">
                <a:avLst/>
              </a:prstGeom>
              <a:noFill/>
              <a:ln w="11113">
                <a:solidFill>
                  <a:srgbClr val="0099FF"/>
                </a:solidFill>
                <a:round/>
                <a:headEnd/>
                <a:tailEnd/>
              </a:ln>
            </p:spPr>
            <p:txBody>
              <a:bodyPr/>
              <a:lstStyle/>
              <a:p>
                <a:endParaRPr lang="fr-FR"/>
              </a:p>
            </p:txBody>
          </p:sp>
          <p:sp>
            <p:nvSpPr>
              <p:cNvPr id="420211" name="Line 850"/>
              <p:cNvSpPr>
                <a:spLocks noChangeShapeType="1"/>
              </p:cNvSpPr>
              <p:nvPr/>
            </p:nvSpPr>
            <p:spPr bwMode="auto">
              <a:xfrm>
                <a:off x="2270125" y="4064000"/>
                <a:ext cx="0" cy="79375"/>
              </a:xfrm>
              <a:prstGeom prst="line">
                <a:avLst/>
              </a:prstGeom>
              <a:noFill/>
              <a:ln w="11113">
                <a:solidFill>
                  <a:srgbClr val="0099FF"/>
                </a:solidFill>
                <a:round/>
                <a:headEnd/>
                <a:tailEnd/>
              </a:ln>
            </p:spPr>
            <p:txBody>
              <a:bodyPr/>
              <a:lstStyle/>
              <a:p>
                <a:endParaRPr lang="fr-FR"/>
              </a:p>
            </p:txBody>
          </p:sp>
          <p:sp>
            <p:nvSpPr>
              <p:cNvPr id="420212" name="Freeform 851"/>
              <p:cNvSpPr>
                <a:spLocks/>
              </p:cNvSpPr>
              <p:nvPr/>
            </p:nvSpPr>
            <p:spPr bwMode="auto">
              <a:xfrm>
                <a:off x="2079625" y="4186238"/>
                <a:ext cx="190500" cy="22225"/>
              </a:xfrm>
              <a:custGeom>
                <a:avLst/>
                <a:gdLst>
                  <a:gd name="T0" fmla="*/ 0 w 120"/>
                  <a:gd name="T1" fmla="*/ 0 h 14"/>
                  <a:gd name="T2" fmla="*/ 0 w 120"/>
                  <a:gd name="T3" fmla="*/ 2147483647 h 14"/>
                  <a:gd name="T4" fmla="*/ 2147483647 w 120"/>
                  <a:gd name="T5" fmla="*/ 2147483647 h 14"/>
                  <a:gd name="T6" fmla="*/ 0 60000 65536"/>
                  <a:gd name="T7" fmla="*/ 0 60000 65536"/>
                  <a:gd name="T8" fmla="*/ 0 60000 65536"/>
                  <a:gd name="T9" fmla="*/ 0 w 120"/>
                  <a:gd name="T10" fmla="*/ 0 h 14"/>
                  <a:gd name="T11" fmla="*/ 120 w 120"/>
                  <a:gd name="T12" fmla="*/ 14 h 14"/>
                </a:gdLst>
                <a:ahLst/>
                <a:cxnLst>
                  <a:cxn ang="T6">
                    <a:pos x="T0" y="T1"/>
                  </a:cxn>
                  <a:cxn ang="T7">
                    <a:pos x="T2" y="T3"/>
                  </a:cxn>
                  <a:cxn ang="T8">
                    <a:pos x="T4" y="T5"/>
                  </a:cxn>
                </a:cxnLst>
                <a:rect l="T9" t="T10" r="T11" b="T12"/>
                <a:pathLst>
                  <a:path w="120" h="14">
                    <a:moveTo>
                      <a:pt x="0" y="0"/>
                    </a:moveTo>
                    <a:lnTo>
                      <a:pt x="0" y="14"/>
                    </a:lnTo>
                    <a:lnTo>
                      <a:pt x="120" y="14"/>
                    </a:lnTo>
                  </a:path>
                </a:pathLst>
              </a:custGeom>
              <a:noFill/>
              <a:ln w="11113">
                <a:solidFill>
                  <a:srgbClr val="0099FF"/>
                </a:solidFill>
                <a:prstDash val="solid"/>
                <a:round/>
                <a:headEnd/>
                <a:tailEnd/>
              </a:ln>
            </p:spPr>
            <p:txBody>
              <a:bodyPr/>
              <a:lstStyle/>
              <a:p>
                <a:endParaRPr lang="fr-FR"/>
              </a:p>
            </p:txBody>
          </p:sp>
          <p:sp>
            <p:nvSpPr>
              <p:cNvPr id="420213" name="Line 852"/>
              <p:cNvSpPr>
                <a:spLocks noChangeShapeType="1"/>
              </p:cNvSpPr>
              <p:nvPr/>
            </p:nvSpPr>
            <p:spPr bwMode="auto">
              <a:xfrm flipH="1">
                <a:off x="2270125" y="4243388"/>
                <a:ext cx="103188" cy="0"/>
              </a:xfrm>
              <a:prstGeom prst="line">
                <a:avLst/>
              </a:prstGeom>
              <a:noFill/>
              <a:ln w="11113">
                <a:solidFill>
                  <a:srgbClr val="0099FF"/>
                </a:solidFill>
                <a:round/>
                <a:headEnd/>
                <a:tailEnd/>
              </a:ln>
            </p:spPr>
            <p:txBody>
              <a:bodyPr/>
              <a:lstStyle/>
              <a:p>
                <a:endParaRPr lang="fr-FR"/>
              </a:p>
            </p:txBody>
          </p:sp>
          <p:sp>
            <p:nvSpPr>
              <p:cNvPr id="420214" name="Line 853"/>
              <p:cNvSpPr>
                <a:spLocks noChangeShapeType="1"/>
              </p:cNvSpPr>
              <p:nvPr/>
            </p:nvSpPr>
            <p:spPr bwMode="auto">
              <a:xfrm flipH="1">
                <a:off x="2168525" y="4243388"/>
                <a:ext cx="101600" cy="0"/>
              </a:xfrm>
              <a:prstGeom prst="line">
                <a:avLst/>
              </a:prstGeom>
              <a:noFill/>
              <a:ln w="11113">
                <a:solidFill>
                  <a:srgbClr val="0099FF"/>
                </a:solidFill>
                <a:round/>
                <a:headEnd/>
                <a:tailEnd/>
              </a:ln>
            </p:spPr>
            <p:txBody>
              <a:bodyPr/>
              <a:lstStyle/>
              <a:p>
                <a:endParaRPr lang="fr-FR"/>
              </a:p>
            </p:txBody>
          </p:sp>
          <p:sp>
            <p:nvSpPr>
              <p:cNvPr id="420215" name="Line 854"/>
              <p:cNvSpPr>
                <a:spLocks noChangeShapeType="1"/>
              </p:cNvSpPr>
              <p:nvPr/>
            </p:nvSpPr>
            <p:spPr bwMode="auto">
              <a:xfrm flipV="1">
                <a:off x="2270125" y="4208463"/>
                <a:ext cx="0" cy="34925"/>
              </a:xfrm>
              <a:prstGeom prst="line">
                <a:avLst/>
              </a:prstGeom>
              <a:noFill/>
              <a:ln w="11113">
                <a:solidFill>
                  <a:srgbClr val="0099FF"/>
                </a:solidFill>
                <a:round/>
                <a:headEnd/>
                <a:tailEnd/>
              </a:ln>
            </p:spPr>
            <p:txBody>
              <a:bodyPr/>
              <a:lstStyle/>
              <a:p>
                <a:endParaRPr lang="fr-FR"/>
              </a:p>
            </p:txBody>
          </p:sp>
          <p:sp>
            <p:nvSpPr>
              <p:cNvPr id="420216" name="Freeform 855"/>
              <p:cNvSpPr>
                <a:spLocks/>
              </p:cNvSpPr>
              <p:nvPr/>
            </p:nvSpPr>
            <p:spPr bwMode="auto">
              <a:xfrm>
                <a:off x="2079625" y="4143375"/>
                <a:ext cx="190500" cy="42863"/>
              </a:xfrm>
              <a:custGeom>
                <a:avLst/>
                <a:gdLst>
                  <a:gd name="T0" fmla="*/ 2147483647 w 120"/>
                  <a:gd name="T1" fmla="*/ 0 h 27"/>
                  <a:gd name="T2" fmla="*/ 0 w 120"/>
                  <a:gd name="T3" fmla="*/ 0 h 27"/>
                  <a:gd name="T4" fmla="*/ 0 w 120"/>
                  <a:gd name="T5" fmla="*/ 2147483647 h 27"/>
                  <a:gd name="T6" fmla="*/ 0 60000 65536"/>
                  <a:gd name="T7" fmla="*/ 0 60000 65536"/>
                  <a:gd name="T8" fmla="*/ 0 60000 65536"/>
                  <a:gd name="T9" fmla="*/ 0 w 120"/>
                  <a:gd name="T10" fmla="*/ 0 h 27"/>
                  <a:gd name="T11" fmla="*/ 120 w 120"/>
                  <a:gd name="T12" fmla="*/ 27 h 27"/>
                </a:gdLst>
                <a:ahLst/>
                <a:cxnLst>
                  <a:cxn ang="T6">
                    <a:pos x="T0" y="T1"/>
                  </a:cxn>
                  <a:cxn ang="T7">
                    <a:pos x="T2" y="T3"/>
                  </a:cxn>
                  <a:cxn ang="T8">
                    <a:pos x="T4" y="T5"/>
                  </a:cxn>
                </a:cxnLst>
                <a:rect l="T9" t="T10" r="T11" b="T12"/>
                <a:pathLst>
                  <a:path w="120" h="27">
                    <a:moveTo>
                      <a:pt x="120" y="0"/>
                    </a:moveTo>
                    <a:lnTo>
                      <a:pt x="0" y="0"/>
                    </a:lnTo>
                    <a:lnTo>
                      <a:pt x="0" y="27"/>
                    </a:lnTo>
                  </a:path>
                </a:pathLst>
              </a:custGeom>
              <a:noFill/>
              <a:ln w="11113">
                <a:solidFill>
                  <a:srgbClr val="0099FF"/>
                </a:solidFill>
                <a:prstDash val="solid"/>
                <a:round/>
                <a:headEnd/>
                <a:tailEnd/>
              </a:ln>
            </p:spPr>
            <p:txBody>
              <a:bodyPr/>
              <a:lstStyle/>
              <a:p>
                <a:endParaRPr lang="fr-FR"/>
              </a:p>
            </p:txBody>
          </p:sp>
          <p:sp>
            <p:nvSpPr>
              <p:cNvPr id="420217" name="Freeform 856"/>
              <p:cNvSpPr>
                <a:spLocks/>
              </p:cNvSpPr>
              <p:nvPr/>
            </p:nvSpPr>
            <p:spPr bwMode="auto">
              <a:xfrm>
                <a:off x="2270125" y="4186238"/>
                <a:ext cx="192088" cy="22225"/>
              </a:xfrm>
              <a:custGeom>
                <a:avLst/>
                <a:gdLst>
                  <a:gd name="T0" fmla="*/ 0 w 121"/>
                  <a:gd name="T1" fmla="*/ 2147483647 h 14"/>
                  <a:gd name="T2" fmla="*/ 2147483647 w 121"/>
                  <a:gd name="T3" fmla="*/ 2147483647 h 14"/>
                  <a:gd name="T4" fmla="*/ 2147483647 w 121"/>
                  <a:gd name="T5" fmla="*/ 0 h 14"/>
                  <a:gd name="T6" fmla="*/ 0 60000 65536"/>
                  <a:gd name="T7" fmla="*/ 0 60000 65536"/>
                  <a:gd name="T8" fmla="*/ 0 60000 65536"/>
                  <a:gd name="T9" fmla="*/ 0 w 121"/>
                  <a:gd name="T10" fmla="*/ 0 h 14"/>
                  <a:gd name="T11" fmla="*/ 121 w 121"/>
                  <a:gd name="T12" fmla="*/ 14 h 14"/>
                </a:gdLst>
                <a:ahLst/>
                <a:cxnLst>
                  <a:cxn ang="T6">
                    <a:pos x="T0" y="T1"/>
                  </a:cxn>
                  <a:cxn ang="T7">
                    <a:pos x="T2" y="T3"/>
                  </a:cxn>
                  <a:cxn ang="T8">
                    <a:pos x="T4" y="T5"/>
                  </a:cxn>
                </a:cxnLst>
                <a:rect l="T9" t="T10" r="T11" b="T12"/>
                <a:pathLst>
                  <a:path w="121" h="14">
                    <a:moveTo>
                      <a:pt x="0" y="14"/>
                    </a:moveTo>
                    <a:lnTo>
                      <a:pt x="121" y="14"/>
                    </a:lnTo>
                    <a:lnTo>
                      <a:pt x="121" y="0"/>
                    </a:lnTo>
                  </a:path>
                </a:pathLst>
              </a:custGeom>
              <a:noFill/>
              <a:ln w="11113">
                <a:solidFill>
                  <a:srgbClr val="0099FF"/>
                </a:solidFill>
                <a:prstDash val="solid"/>
                <a:round/>
                <a:headEnd/>
                <a:tailEnd/>
              </a:ln>
            </p:spPr>
            <p:txBody>
              <a:bodyPr/>
              <a:lstStyle/>
              <a:p>
                <a:endParaRPr lang="fr-FR"/>
              </a:p>
            </p:txBody>
          </p:sp>
          <p:sp>
            <p:nvSpPr>
              <p:cNvPr id="420218" name="Freeform 857"/>
              <p:cNvSpPr>
                <a:spLocks/>
              </p:cNvSpPr>
              <p:nvPr/>
            </p:nvSpPr>
            <p:spPr bwMode="auto">
              <a:xfrm>
                <a:off x="2270125" y="4143375"/>
                <a:ext cx="192088" cy="42863"/>
              </a:xfrm>
              <a:custGeom>
                <a:avLst/>
                <a:gdLst>
                  <a:gd name="T0" fmla="*/ 2147483647 w 121"/>
                  <a:gd name="T1" fmla="*/ 2147483647 h 27"/>
                  <a:gd name="T2" fmla="*/ 2147483647 w 121"/>
                  <a:gd name="T3" fmla="*/ 0 h 27"/>
                  <a:gd name="T4" fmla="*/ 0 w 121"/>
                  <a:gd name="T5" fmla="*/ 0 h 27"/>
                  <a:gd name="T6" fmla="*/ 0 60000 65536"/>
                  <a:gd name="T7" fmla="*/ 0 60000 65536"/>
                  <a:gd name="T8" fmla="*/ 0 60000 65536"/>
                  <a:gd name="T9" fmla="*/ 0 w 121"/>
                  <a:gd name="T10" fmla="*/ 0 h 27"/>
                  <a:gd name="T11" fmla="*/ 121 w 121"/>
                  <a:gd name="T12" fmla="*/ 27 h 27"/>
                </a:gdLst>
                <a:ahLst/>
                <a:cxnLst>
                  <a:cxn ang="T6">
                    <a:pos x="T0" y="T1"/>
                  </a:cxn>
                  <a:cxn ang="T7">
                    <a:pos x="T2" y="T3"/>
                  </a:cxn>
                  <a:cxn ang="T8">
                    <a:pos x="T4" y="T5"/>
                  </a:cxn>
                </a:cxnLst>
                <a:rect l="T9" t="T10" r="T11" b="T12"/>
                <a:pathLst>
                  <a:path w="121" h="27">
                    <a:moveTo>
                      <a:pt x="121" y="27"/>
                    </a:moveTo>
                    <a:lnTo>
                      <a:pt x="121" y="0"/>
                    </a:lnTo>
                    <a:lnTo>
                      <a:pt x="0" y="0"/>
                    </a:lnTo>
                  </a:path>
                </a:pathLst>
              </a:custGeom>
              <a:noFill/>
              <a:ln w="11113">
                <a:solidFill>
                  <a:srgbClr val="0099FF"/>
                </a:solidFill>
                <a:prstDash val="solid"/>
                <a:round/>
                <a:headEnd/>
                <a:tailEnd/>
              </a:ln>
            </p:spPr>
            <p:txBody>
              <a:bodyPr/>
              <a:lstStyle/>
              <a:p>
                <a:endParaRPr lang="fr-FR"/>
              </a:p>
            </p:txBody>
          </p:sp>
          <p:sp>
            <p:nvSpPr>
              <p:cNvPr id="420219" name="Line 858"/>
              <p:cNvSpPr>
                <a:spLocks noChangeShapeType="1"/>
              </p:cNvSpPr>
              <p:nvPr/>
            </p:nvSpPr>
            <p:spPr bwMode="auto">
              <a:xfrm flipH="1">
                <a:off x="2079625" y="4186238"/>
                <a:ext cx="382588" cy="0"/>
              </a:xfrm>
              <a:prstGeom prst="line">
                <a:avLst/>
              </a:prstGeom>
              <a:noFill/>
              <a:ln w="11113">
                <a:solidFill>
                  <a:srgbClr val="0099FF"/>
                </a:solidFill>
                <a:round/>
                <a:headEnd/>
                <a:tailEnd/>
              </a:ln>
            </p:spPr>
            <p:txBody>
              <a:bodyPr/>
              <a:lstStyle/>
              <a:p>
                <a:endParaRPr lang="fr-FR"/>
              </a:p>
            </p:txBody>
          </p:sp>
          <p:sp>
            <p:nvSpPr>
              <p:cNvPr id="420220" name="Line 868"/>
              <p:cNvSpPr>
                <a:spLocks noChangeShapeType="1"/>
              </p:cNvSpPr>
              <p:nvPr/>
            </p:nvSpPr>
            <p:spPr bwMode="auto">
              <a:xfrm>
                <a:off x="3178175" y="4105275"/>
                <a:ext cx="0" cy="57150"/>
              </a:xfrm>
              <a:prstGeom prst="line">
                <a:avLst/>
              </a:prstGeom>
              <a:noFill/>
              <a:ln w="11113">
                <a:solidFill>
                  <a:srgbClr val="FF6600"/>
                </a:solidFill>
                <a:round/>
                <a:headEnd/>
                <a:tailEnd/>
              </a:ln>
            </p:spPr>
            <p:txBody>
              <a:bodyPr/>
              <a:lstStyle/>
              <a:p>
                <a:endParaRPr lang="fr-FR"/>
              </a:p>
            </p:txBody>
          </p:sp>
          <p:sp>
            <p:nvSpPr>
              <p:cNvPr id="420221" name="Line 869"/>
              <p:cNvSpPr>
                <a:spLocks noChangeShapeType="1"/>
              </p:cNvSpPr>
              <p:nvPr/>
            </p:nvSpPr>
            <p:spPr bwMode="auto">
              <a:xfrm flipV="1">
                <a:off x="3178175" y="4227513"/>
                <a:ext cx="0" cy="33338"/>
              </a:xfrm>
              <a:prstGeom prst="line">
                <a:avLst/>
              </a:prstGeom>
              <a:noFill/>
              <a:ln w="11113">
                <a:solidFill>
                  <a:srgbClr val="FF6600"/>
                </a:solidFill>
                <a:round/>
                <a:headEnd/>
                <a:tailEnd/>
              </a:ln>
            </p:spPr>
            <p:txBody>
              <a:bodyPr/>
              <a:lstStyle/>
              <a:p>
                <a:endParaRPr lang="fr-FR"/>
              </a:p>
            </p:txBody>
          </p:sp>
          <p:sp>
            <p:nvSpPr>
              <p:cNvPr id="420222" name="Freeform 885"/>
              <p:cNvSpPr>
                <a:spLocks/>
              </p:cNvSpPr>
              <p:nvPr/>
            </p:nvSpPr>
            <p:spPr bwMode="auto">
              <a:xfrm>
                <a:off x="2982913" y="4203700"/>
                <a:ext cx="390525" cy="23813"/>
              </a:xfrm>
              <a:custGeom>
                <a:avLst/>
                <a:gdLst>
                  <a:gd name="T0" fmla="*/ 0 w 246"/>
                  <a:gd name="T1" fmla="*/ 0 h 15"/>
                  <a:gd name="T2" fmla="*/ 0 w 246"/>
                  <a:gd name="T3" fmla="*/ 2147483647 h 15"/>
                  <a:gd name="T4" fmla="*/ 2147483647 w 246"/>
                  <a:gd name="T5" fmla="*/ 2147483647 h 15"/>
                  <a:gd name="T6" fmla="*/ 2147483647 w 246"/>
                  <a:gd name="T7" fmla="*/ 0 h 15"/>
                  <a:gd name="T8" fmla="*/ 0 w 246"/>
                  <a:gd name="T9" fmla="*/ 0 h 15"/>
                  <a:gd name="T10" fmla="*/ 0 w 246"/>
                  <a:gd name="T11" fmla="*/ 0 h 15"/>
                  <a:gd name="T12" fmla="*/ 0 60000 65536"/>
                  <a:gd name="T13" fmla="*/ 0 60000 65536"/>
                  <a:gd name="T14" fmla="*/ 0 60000 65536"/>
                  <a:gd name="T15" fmla="*/ 0 60000 65536"/>
                  <a:gd name="T16" fmla="*/ 0 60000 65536"/>
                  <a:gd name="T17" fmla="*/ 0 60000 65536"/>
                  <a:gd name="T18" fmla="*/ 0 w 246"/>
                  <a:gd name="T19" fmla="*/ 0 h 15"/>
                  <a:gd name="T20" fmla="*/ 246 w 246"/>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246" h="15">
                    <a:moveTo>
                      <a:pt x="0" y="0"/>
                    </a:moveTo>
                    <a:lnTo>
                      <a:pt x="0" y="15"/>
                    </a:lnTo>
                    <a:lnTo>
                      <a:pt x="246" y="15"/>
                    </a:lnTo>
                    <a:lnTo>
                      <a:pt x="246" y="0"/>
                    </a:lnTo>
                    <a:lnTo>
                      <a:pt x="0" y="0"/>
                    </a:lnTo>
                    <a:close/>
                  </a:path>
                </a:pathLst>
              </a:custGeom>
              <a:solidFill>
                <a:srgbClr val="FF9900"/>
              </a:solidFill>
              <a:ln w="0">
                <a:solidFill>
                  <a:srgbClr val="FF9900"/>
                </a:solidFill>
                <a:prstDash val="solid"/>
                <a:round/>
                <a:headEnd/>
                <a:tailEnd/>
              </a:ln>
            </p:spPr>
            <p:txBody>
              <a:bodyPr/>
              <a:lstStyle/>
              <a:p>
                <a:endParaRPr lang="fr-FR"/>
              </a:p>
            </p:txBody>
          </p:sp>
          <p:sp>
            <p:nvSpPr>
              <p:cNvPr id="420223" name="Freeform 886"/>
              <p:cNvSpPr>
                <a:spLocks/>
              </p:cNvSpPr>
              <p:nvPr/>
            </p:nvSpPr>
            <p:spPr bwMode="auto">
              <a:xfrm>
                <a:off x="2982913" y="4162425"/>
                <a:ext cx="390525" cy="41275"/>
              </a:xfrm>
              <a:custGeom>
                <a:avLst/>
                <a:gdLst>
                  <a:gd name="T0" fmla="*/ 0 w 246"/>
                  <a:gd name="T1" fmla="*/ 2147483647 h 26"/>
                  <a:gd name="T2" fmla="*/ 2147483647 w 246"/>
                  <a:gd name="T3" fmla="*/ 2147483647 h 26"/>
                  <a:gd name="T4" fmla="*/ 2147483647 w 246"/>
                  <a:gd name="T5" fmla="*/ 0 h 26"/>
                  <a:gd name="T6" fmla="*/ 0 w 246"/>
                  <a:gd name="T7" fmla="*/ 0 h 26"/>
                  <a:gd name="T8" fmla="*/ 0 w 246"/>
                  <a:gd name="T9" fmla="*/ 2147483647 h 26"/>
                  <a:gd name="T10" fmla="*/ 0 w 246"/>
                  <a:gd name="T11" fmla="*/ 2147483647 h 26"/>
                  <a:gd name="T12" fmla="*/ 0 60000 65536"/>
                  <a:gd name="T13" fmla="*/ 0 60000 65536"/>
                  <a:gd name="T14" fmla="*/ 0 60000 65536"/>
                  <a:gd name="T15" fmla="*/ 0 60000 65536"/>
                  <a:gd name="T16" fmla="*/ 0 60000 65536"/>
                  <a:gd name="T17" fmla="*/ 0 60000 65536"/>
                  <a:gd name="T18" fmla="*/ 0 w 246"/>
                  <a:gd name="T19" fmla="*/ 0 h 26"/>
                  <a:gd name="T20" fmla="*/ 246 w 246"/>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246" h="26">
                    <a:moveTo>
                      <a:pt x="0" y="26"/>
                    </a:moveTo>
                    <a:lnTo>
                      <a:pt x="246" y="26"/>
                    </a:lnTo>
                    <a:lnTo>
                      <a:pt x="246" y="0"/>
                    </a:lnTo>
                    <a:lnTo>
                      <a:pt x="0" y="0"/>
                    </a:lnTo>
                    <a:lnTo>
                      <a:pt x="0" y="26"/>
                    </a:lnTo>
                    <a:close/>
                  </a:path>
                </a:pathLst>
              </a:custGeom>
              <a:solidFill>
                <a:srgbClr val="FF9900"/>
              </a:solidFill>
              <a:ln w="0">
                <a:solidFill>
                  <a:srgbClr val="FF9900"/>
                </a:solidFill>
                <a:prstDash val="solid"/>
                <a:round/>
                <a:headEnd/>
                <a:tailEnd/>
              </a:ln>
            </p:spPr>
            <p:txBody>
              <a:bodyPr/>
              <a:lstStyle/>
              <a:p>
                <a:endParaRPr lang="fr-FR"/>
              </a:p>
            </p:txBody>
          </p:sp>
          <p:sp>
            <p:nvSpPr>
              <p:cNvPr id="420224" name="Freeform 947"/>
              <p:cNvSpPr>
                <a:spLocks/>
              </p:cNvSpPr>
              <p:nvPr/>
            </p:nvSpPr>
            <p:spPr bwMode="auto">
              <a:xfrm>
                <a:off x="2982913" y="4203700"/>
                <a:ext cx="390525" cy="23813"/>
              </a:xfrm>
              <a:custGeom>
                <a:avLst/>
                <a:gdLst>
                  <a:gd name="T0" fmla="*/ 0 w 246"/>
                  <a:gd name="T1" fmla="*/ 0 h 15"/>
                  <a:gd name="T2" fmla="*/ 0 w 246"/>
                  <a:gd name="T3" fmla="*/ 2147483647 h 15"/>
                  <a:gd name="T4" fmla="*/ 2147483647 w 246"/>
                  <a:gd name="T5" fmla="*/ 2147483647 h 15"/>
                  <a:gd name="T6" fmla="*/ 2147483647 w 246"/>
                  <a:gd name="T7" fmla="*/ 0 h 15"/>
                  <a:gd name="T8" fmla="*/ 0 60000 65536"/>
                  <a:gd name="T9" fmla="*/ 0 60000 65536"/>
                  <a:gd name="T10" fmla="*/ 0 60000 65536"/>
                  <a:gd name="T11" fmla="*/ 0 60000 65536"/>
                  <a:gd name="T12" fmla="*/ 0 w 246"/>
                  <a:gd name="T13" fmla="*/ 0 h 15"/>
                  <a:gd name="T14" fmla="*/ 246 w 246"/>
                  <a:gd name="T15" fmla="*/ 15 h 15"/>
                </a:gdLst>
                <a:ahLst/>
                <a:cxnLst>
                  <a:cxn ang="T8">
                    <a:pos x="T0" y="T1"/>
                  </a:cxn>
                  <a:cxn ang="T9">
                    <a:pos x="T2" y="T3"/>
                  </a:cxn>
                  <a:cxn ang="T10">
                    <a:pos x="T4" y="T5"/>
                  </a:cxn>
                  <a:cxn ang="T11">
                    <a:pos x="T6" y="T7"/>
                  </a:cxn>
                </a:cxnLst>
                <a:rect l="T12" t="T13" r="T14" b="T15"/>
                <a:pathLst>
                  <a:path w="246" h="15">
                    <a:moveTo>
                      <a:pt x="0" y="0"/>
                    </a:moveTo>
                    <a:lnTo>
                      <a:pt x="0" y="15"/>
                    </a:lnTo>
                    <a:lnTo>
                      <a:pt x="246" y="15"/>
                    </a:lnTo>
                    <a:lnTo>
                      <a:pt x="246" y="0"/>
                    </a:lnTo>
                  </a:path>
                </a:pathLst>
              </a:custGeom>
              <a:noFill/>
              <a:ln w="11113">
                <a:solidFill>
                  <a:srgbClr val="FF6600"/>
                </a:solidFill>
                <a:prstDash val="solid"/>
                <a:round/>
                <a:headEnd/>
                <a:tailEnd/>
              </a:ln>
            </p:spPr>
            <p:txBody>
              <a:bodyPr/>
              <a:lstStyle/>
              <a:p>
                <a:endParaRPr lang="fr-FR"/>
              </a:p>
            </p:txBody>
          </p:sp>
          <p:sp>
            <p:nvSpPr>
              <p:cNvPr id="420225" name="Line 948"/>
              <p:cNvSpPr>
                <a:spLocks noChangeShapeType="1"/>
              </p:cNvSpPr>
              <p:nvPr/>
            </p:nvSpPr>
            <p:spPr bwMode="auto">
              <a:xfrm flipH="1">
                <a:off x="2982913" y="4203700"/>
                <a:ext cx="390525" cy="0"/>
              </a:xfrm>
              <a:prstGeom prst="line">
                <a:avLst/>
              </a:prstGeom>
              <a:noFill/>
              <a:ln w="11113">
                <a:solidFill>
                  <a:srgbClr val="FF6600"/>
                </a:solidFill>
                <a:round/>
                <a:headEnd/>
                <a:tailEnd/>
              </a:ln>
            </p:spPr>
            <p:txBody>
              <a:bodyPr/>
              <a:lstStyle/>
              <a:p>
                <a:endParaRPr lang="fr-FR"/>
              </a:p>
            </p:txBody>
          </p:sp>
          <p:sp>
            <p:nvSpPr>
              <p:cNvPr id="420226" name="Freeform 949"/>
              <p:cNvSpPr>
                <a:spLocks/>
              </p:cNvSpPr>
              <p:nvPr/>
            </p:nvSpPr>
            <p:spPr bwMode="auto">
              <a:xfrm>
                <a:off x="2982913" y="4162425"/>
                <a:ext cx="390525" cy="41275"/>
              </a:xfrm>
              <a:custGeom>
                <a:avLst/>
                <a:gdLst>
                  <a:gd name="T0" fmla="*/ 2147483647 w 246"/>
                  <a:gd name="T1" fmla="*/ 2147483647 h 26"/>
                  <a:gd name="T2" fmla="*/ 2147483647 w 246"/>
                  <a:gd name="T3" fmla="*/ 0 h 26"/>
                  <a:gd name="T4" fmla="*/ 0 w 246"/>
                  <a:gd name="T5" fmla="*/ 0 h 26"/>
                  <a:gd name="T6" fmla="*/ 0 w 246"/>
                  <a:gd name="T7" fmla="*/ 2147483647 h 26"/>
                  <a:gd name="T8" fmla="*/ 0 60000 65536"/>
                  <a:gd name="T9" fmla="*/ 0 60000 65536"/>
                  <a:gd name="T10" fmla="*/ 0 60000 65536"/>
                  <a:gd name="T11" fmla="*/ 0 60000 65536"/>
                  <a:gd name="T12" fmla="*/ 0 w 246"/>
                  <a:gd name="T13" fmla="*/ 0 h 26"/>
                  <a:gd name="T14" fmla="*/ 246 w 246"/>
                  <a:gd name="T15" fmla="*/ 26 h 26"/>
                </a:gdLst>
                <a:ahLst/>
                <a:cxnLst>
                  <a:cxn ang="T8">
                    <a:pos x="T0" y="T1"/>
                  </a:cxn>
                  <a:cxn ang="T9">
                    <a:pos x="T2" y="T3"/>
                  </a:cxn>
                  <a:cxn ang="T10">
                    <a:pos x="T4" y="T5"/>
                  </a:cxn>
                  <a:cxn ang="T11">
                    <a:pos x="T6" y="T7"/>
                  </a:cxn>
                </a:cxnLst>
                <a:rect l="T12" t="T13" r="T14" b="T15"/>
                <a:pathLst>
                  <a:path w="246" h="26">
                    <a:moveTo>
                      <a:pt x="246" y="26"/>
                    </a:moveTo>
                    <a:lnTo>
                      <a:pt x="246" y="0"/>
                    </a:lnTo>
                    <a:lnTo>
                      <a:pt x="0" y="0"/>
                    </a:lnTo>
                    <a:lnTo>
                      <a:pt x="0" y="26"/>
                    </a:lnTo>
                  </a:path>
                </a:pathLst>
              </a:custGeom>
              <a:noFill/>
              <a:ln w="11113">
                <a:solidFill>
                  <a:srgbClr val="FF6600"/>
                </a:solidFill>
                <a:prstDash val="solid"/>
                <a:round/>
                <a:headEnd/>
                <a:tailEnd/>
              </a:ln>
            </p:spPr>
            <p:txBody>
              <a:bodyPr/>
              <a:lstStyle/>
              <a:p>
                <a:endParaRPr lang="fr-FR"/>
              </a:p>
            </p:txBody>
          </p:sp>
          <p:sp>
            <p:nvSpPr>
              <p:cNvPr id="420227" name="Line 950"/>
              <p:cNvSpPr>
                <a:spLocks noChangeShapeType="1"/>
              </p:cNvSpPr>
              <p:nvPr/>
            </p:nvSpPr>
            <p:spPr bwMode="auto">
              <a:xfrm flipH="1">
                <a:off x="3076575" y="4260850"/>
                <a:ext cx="204788" cy="0"/>
              </a:xfrm>
              <a:prstGeom prst="line">
                <a:avLst/>
              </a:prstGeom>
              <a:noFill/>
              <a:ln w="11113">
                <a:solidFill>
                  <a:srgbClr val="FF6600"/>
                </a:solidFill>
                <a:round/>
                <a:headEnd/>
                <a:tailEnd/>
              </a:ln>
            </p:spPr>
            <p:txBody>
              <a:bodyPr/>
              <a:lstStyle/>
              <a:p>
                <a:endParaRPr lang="fr-FR"/>
              </a:p>
            </p:txBody>
          </p:sp>
          <p:sp>
            <p:nvSpPr>
              <p:cNvPr id="420228" name="Line 951"/>
              <p:cNvSpPr>
                <a:spLocks noChangeShapeType="1"/>
              </p:cNvSpPr>
              <p:nvPr/>
            </p:nvSpPr>
            <p:spPr bwMode="auto">
              <a:xfrm flipH="1">
                <a:off x="3076575" y="4105275"/>
                <a:ext cx="204788" cy="0"/>
              </a:xfrm>
              <a:prstGeom prst="line">
                <a:avLst/>
              </a:prstGeom>
              <a:noFill/>
              <a:ln w="11113">
                <a:solidFill>
                  <a:srgbClr val="FF6600"/>
                </a:solidFill>
                <a:round/>
                <a:headEnd/>
                <a:tailEnd/>
              </a:ln>
            </p:spPr>
            <p:txBody>
              <a:bodyPr/>
              <a:lstStyle/>
              <a:p>
                <a:endParaRPr lang="fr-FR"/>
              </a:p>
            </p:txBody>
          </p:sp>
          <p:sp>
            <p:nvSpPr>
              <p:cNvPr id="420229" name="Freeform 989"/>
              <p:cNvSpPr>
                <a:spLocks/>
              </p:cNvSpPr>
              <p:nvPr/>
            </p:nvSpPr>
            <p:spPr bwMode="auto">
              <a:xfrm>
                <a:off x="2259013" y="4029075"/>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19"/>
                    </a:lnTo>
                    <a:lnTo>
                      <a:pt x="16" y="16"/>
                    </a:lnTo>
                    <a:lnTo>
                      <a:pt x="18" y="14"/>
                    </a:lnTo>
                    <a:lnTo>
                      <a:pt x="20" y="10"/>
                    </a:lnTo>
                    <a:lnTo>
                      <a:pt x="18" y="6"/>
                    </a:lnTo>
                    <a:lnTo>
                      <a:pt x="16" y="2"/>
                    </a:lnTo>
                    <a:lnTo>
                      <a:pt x="13" y="0"/>
                    </a:lnTo>
                    <a:lnTo>
                      <a:pt x="10" y="0"/>
                    </a:lnTo>
                    <a:lnTo>
                      <a:pt x="5" y="0"/>
                    </a:lnTo>
                    <a:lnTo>
                      <a:pt x="2" y="2"/>
                    </a:lnTo>
                    <a:lnTo>
                      <a:pt x="0" y="6"/>
                    </a:lnTo>
                    <a:lnTo>
                      <a:pt x="0" y="10"/>
                    </a:lnTo>
                    <a:lnTo>
                      <a:pt x="0" y="14"/>
                    </a:lnTo>
                    <a:lnTo>
                      <a:pt x="2" y="16"/>
                    </a:lnTo>
                    <a:lnTo>
                      <a:pt x="5" y="19"/>
                    </a:lnTo>
                    <a:lnTo>
                      <a:pt x="10" y="20"/>
                    </a:lnTo>
                    <a:close/>
                  </a:path>
                </a:pathLst>
              </a:custGeom>
              <a:solidFill>
                <a:srgbClr val="0099FF"/>
              </a:solidFill>
              <a:ln w="0">
                <a:solidFill>
                  <a:srgbClr val="0099FF"/>
                </a:solidFill>
                <a:prstDash val="solid"/>
                <a:round/>
                <a:headEnd/>
                <a:tailEnd/>
              </a:ln>
            </p:spPr>
            <p:txBody>
              <a:bodyPr/>
              <a:lstStyle/>
              <a:p>
                <a:endParaRPr lang="fr-FR"/>
              </a:p>
            </p:txBody>
          </p:sp>
          <p:sp>
            <p:nvSpPr>
              <p:cNvPr id="420230" name="Freeform 990"/>
              <p:cNvSpPr>
                <a:spLocks/>
              </p:cNvSpPr>
              <p:nvPr/>
            </p:nvSpPr>
            <p:spPr bwMode="auto">
              <a:xfrm>
                <a:off x="2259013" y="4151313"/>
                <a:ext cx="31750" cy="33338"/>
              </a:xfrm>
              <a:custGeom>
                <a:avLst/>
                <a:gdLst>
                  <a:gd name="T0" fmla="*/ 2147483647 w 20"/>
                  <a:gd name="T1" fmla="*/ 0 h 21"/>
                  <a:gd name="T2" fmla="*/ 2147483647 w 20"/>
                  <a:gd name="T3" fmla="*/ 2147483647 h 21"/>
                  <a:gd name="T4" fmla="*/ 2147483647 w 20"/>
                  <a:gd name="T5" fmla="*/ 2147483647 h 21"/>
                  <a:gd name="T6" fmla="*/ 0 w 20"/>
                  <a:gd name="T7" fmla="*/ 2147483647 h 21"/>
                  <a:gd name="T8" fmla="*/ 0 w 20"/>
                  <a:gd name="T9" fmla="*/ 2147483647 h 21"/>
                  <a:gd name="T10" fmla="*/ 0 w 20"/>
                  <a:gd name="T11" fmla="*/ 2147483647 h 21"/>
                  <a:gd name="T12" fmla="*/ 2147483647 w 20"/>
                  <a:gd name="T13" fmla="*/ 2147483647 h 21"/>
                  <a:gd name="T14" fmla="*/ 2147483647 w 20"/>
                  <a:gd name="T15" fmla="*/ 2147483647 h 21"/>
                  <a:gd name="T16" fmla="*/ 2147483647 w 20"/>
                  <a:gd name="T17" fmla="*/ 2147483647 h 21"/>
                  <a:gd name="T18" fmla="*/ 2147483647 w 20"/>
                  <a:gd name="T19" fmla="*/ 2147483647 h 21"/>
                  <a:gd name="T20" fmla="*/ 2147483647 w 20"/>
                  <a:gd name="T21" fmla="*/ 2147483647 h 21"/>
                  <a:gd name="T22" fmla="*/ 2147483647 w 20"/>
                  <a:gd name="T23" fmla="*/ 2147483647 h 21"/>
                  <a:gd name="T24" fmla="*/ 2147483647 w 20"/>
                  <a:gd name="T25" fmla="*/ 2147483647 h 21"/>
                  <a:gd name="T26" fmla="*/ 2147483647 w 20"/>
                  <a:gd name="T27" fmla="*/ 2147483647 h 21"/>
                  <a:gd name="T28" fmla="*/ 2147483647 w 20"/>
                  <a:gd name="T29" fmla="*/ 2147483647 h 21"/>
                  <a:gd name="T30" fmla="*/ 2147483647 w 20"/>
                  <a:gd name="T31" fmla="*/ 2147483647 h 21"/>
                  <a:gd name="T32" fmla="*/ 2147483647 w 20"/>
                  <a:gd name="T33" fmla="*/ 0 h 21"/>
                  <a:gd name="T34" fmla="*/ 2147483647 w 20"/>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1"/>
                  <a:gd name="T56" fmla="*/ 20 w 20"/>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1">
                    <a:moveTo>
                      <a:pt x="10" y="0"/>
                    </a:moveTo>
                    <a:lnTo>
                      <a:pt x="5" y="1"/>
                    </a:lnTo>
                    <a:lnTo>
                      <a:pt x="2" y="4"/>
                    </a:lnTo>
                    <a:lnTo>
                      <a:pt x="0" y="6"/>
                    </a:lnTo>
                    <a:lnTo>
                      <a:pt x="0" y="11"/>
                    </a:lnTo>
                    <a:lnTo>
                      <a:pt x="0" y="15"/>
                    </a:lnTo>
                    <a:lnTo>
                      <a:pt x="2" y="17"/>
                    </a:lnTo>
                    <a:lnTo>
                      <a:pt x="5" y="20"/>
                    </a:lnTo>
                    <a:lnTo>
                      <a:pt x="10" y="21"/>
                    </a:lnTo>
                    <a:lnTo>
                      <a:pt x="13" y="20"/>
                    </a:lnTo>
                    <a:lnTo>
                      <a:pt x="16" y="17"/>
                    </a:lnTo>
                    <a:lnTo>
                      <a:pt x="18" y="15"/>
                    </a:lnTo>
                    <a:lnTo>
                      <a:pt x="20" y="11"/>
                    </a:lnTo>
                    <a:lnTo>
                      <a:pt x="18" y="6"/>
                    </a:lnTo>
                    <a:lnTo>
                      <a:pt x="16" y="4"/>
                    </a:lnTo>
                    <a:lnTo>
                      <a:pt x="13" y="1"/>
                    </a:lnTo>
                    <a:lnTo>
                      <a:pt x="10" y="0"/>
                    </a:lnTo>
                    <a:close/>
                  </a:path>
                </a:pathLst>
              </a:custGeom>
              <a:solidFill>
                <a:srgbClr val="0099FF"/>
              </a:solidFill>
              <a:ln w="0">
                <a:solidFill>
                  <a:srgbClr val="0099FF"/>
                </a:solidFill>
                <a:prstDash val="solid"/>
                <a:round/>
                <a:headEnd/>
                <a:tailEnd/>
              </a:ln>
            </p:spPr>
            <p:txBody>
              <a:bodyPr/>
              <a:lstStyle/>
              <a:p>
                <a:endParaRPr lang="fr-FR"/>
              </a:p>
            </p:txBody>
          </p:sp>
          <p:sp>
            <p:nvSpPr>
              <p:cNvPr id="420231" name="Freeform 995"/>
              <p:cNvSpPr>
                <a:spLocks/>
              </p:cNvSpPr>
              <p:nvPr/>
            </p:nvSpPr>
            <p:spPr bwMode="auto">
              <a:xfrm>
                <a:off x="3157538" y="3260725"/>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18"/>
                    </a:lnTo>
                    <a:lnTo>
                      <a:pt x="16" y="17"/>
                    </a:lnTo>
                    <a:lnTo>
                      <a:pt x="18" y="13"/>
                    </a:lnTo>
                    <a:lnTo>
                      <a:pt x="20" y="10"/>
                    </a:lnTo>
                    <a:lnTo>
                      <a:pt x="18" y="6"/>
                    </a:lnTo>
                    <a:lnTo>
                      <a:pt x="16" y="2"/>
                    </a:lnTo>
                    <a:lnTo>
                      <a:pt x="13" y="0"/>
                    </a:lnTo>
                    <a:lnTo>
                      <a:pt x="10" y="0"/>
                    </a:lnTo>
                    <a:lnTo>
                      <a:pt x="6" y="0"/>
                    </a:lnTo>
                    <a:lnTo>
                      <a:pt x="2" y="2"/>
                    </a:lnTo>
                    <a:lnTo>
                      <a:pt x="0" y="6"/>
                    </a:lnTo>
                    <a:lnTo>
                      <a:pt x="0" y="10"/>
                    </a:lnTo>
                    <a:lnTo>
                      <a:pt x="0" y="13"/>
                    </a:lnTo>
                    <a:lnTo>
                      <a:pt x="2" y="17"/>
                    </a:lnTo>
                    <a:lnTo>
                      <a:pt x="6" y="18"/>
                    </a:lnTo>
                    <a:lnTo>
                      <a:pt x="10" y="20"/>
                    </a:lnTo>
                    <a:close/>
                  </a:path>
                </a:pathLst>
              </a:custGeom>
              <a:solidFill>
                <a:srgbClr val="FF3300"/>
              </a:solidFill>
              <a:ln w="0">
                <a:solidFill>
                  <a:srgbClr val="FF3300"/>
                </a:solidFill>
                <a:prstDash val="solid"/>
                <a:round/>
                <a:headEnd/>
                <a:tailEnd/>
              </a:ln>
            </p:spPr>
            <p:txBody>
              <a:bodyPr/>
              <a:lstStyle/>
              <a:p>
                <a:endParaRPr lang="fr-FR"/>
              </a:p>
            </p:txBody>
          </p:sp>
          <p:sp>
            <p:nvSpPr>
              <p:cNvPr id="420232" name="Freeform 996"/>
              <p:cNvSpPr>
                <a:spLocks/>
              </p:cNvSpPr>
              <p:nvPr/>
            </p:nvSpPr>
            <p:spPr bwMode="auto">
              <a:xfrm>
                <a:off x="3157538" y="3978275"/>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18"/>
                    </a:lnTo>
                    <a:lnTo>
                      <a:pt x="16" y="17"/>
                    </a:lnTo>
                    <a:lnTo>
                      <a:pt x="18" y="13"/>
                    </a:lnTo>
                    <a:lnTo>
                      <a:pt x="20" y="10"/>
                    </a:lnTo>
                    <a:lnTo>
                      <a:pt x="18" y="6"/>
                    </a:lnTo>
                    <a:lnTo>
                      <a:pt x="16" y="2"/>
                    </a:lnTo>
                    <a:lnTo>
                      <a:pt x="13" y="0"/>
                    </a:lnTo>
                    <a:lnTo>
                      <a:pt x="10" y="0"/>
                    </a:lnTo>
                    <a:lnTo>
                      <a:pt x="6" y="0"/>
                    </a:lnTo>
                    <a:lnTo>
                      <a:pt x="2" y="2"/>
                    </a:lnTo>
                    <a:lnTo>
                      <a:pt x="0" y="6"/>
                    </a:lnTo>
                    <a:lnTo>
                      <a:pt x="0" y="10"/>
                    </a:lnTo>
                    <a:lnTo>
                      <a:pt x="0" y="13"/>
                    </a:lnTo>
                    <a:lnTo>
                      <a:pt x="2" y="17"/>
                    </a:lnTo>
                    <a:lnTo>
                      <a:pt x="6" y="18"/>
                    </a:lnTo>
                    <a:lnTo>
                      <a:pt x="10" y="20"/>
                    </a:lnTo>
                    <a:close/>
                  </a:path>
                </a:pathLst>
              </a:custGeom>
              <a:solidFill>
                <a:srgbClr val="FF3300"/>
              </a:solidFill>
              <a:ln w="0">
                <a:solidFill>
                  <a:srgbClr val="FF3300"/>
                </a:solidFill>
                <a:prstDash val="solid"/>
                <a:round/>
                <a:headEnd/>
                <a:tailEnd/>
              </a:ln>
            </p:spPr>
            <p:txBody>
              <a:bodyPr/>
              <a:lstStyle/>
              <a:p>
                <a:endParaRPr lang="fr-FR"/>
              </a:p>
            </p:txBody>
          </p:sp>
          <p:sp>
            <p:nvSpPr>
              <p:cNvPr id="420233" name="Freeform 997"/>
              <p:cNvSpPr>
                <a:spLocks/>
              </p:cNvSpPr>
              <p:nvPr/>
            </p:nvSpPr>
            <p:spPr bwMode="auto">
              <a:xfrm>
                <a:off x="3157538" y="4160838"/>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2147483647 h 20"/>
                  <a:gd name="T16" fmla="*/ 2147483647 w 20"/>
                  <a:gd name="T17" fmla="*/ 0 h 20"/>
                  <a:gd name="T18" fmla="*/ 2147483647 w 20"/>
                  <a:gd name="T19" fmla="*/ 2147483647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20"/>
                    </a:lnTo>
                    <a:lnTo>
                      <a:pt x="16" y="17"/>
                    </a:lnTo>
                    <a:lnTo>
                      <a:pt x="18" y="14"/>
                    </a:lnTo>
                    <a:lnTo>
                      <a:pt x="20" y="10"/>
                    </a:lnTo>
                    <a:lnTo>
                      <a:pt x="18" y="6"/>
                    </a:lnTo>
                    <a:lnTo>
                      <a:pt x="16" y="4"/>
                    </a:lnTo>
                    <a:lnTo>
                      <a:pt x="13" y="1"/>
                    </a:lnTo>
                    <a:lnTo>
                      <a:pt x="10" y="0"/>
                    </a:lnTo>
                    <a:lnTo>
                      <a:pt x="6" y="1"/>
                    </a:lnTo>
                    <a:lnTo>
                      <a:pt x="2" y="4"/>
                    </a:lnTo>
                    <a:lnTo>
                      <a:pt x="0" y="6"/>
                    </a:lnTo>
                    <a:lnTo>
                      <a:pt x="0" y="10"/>
                    </a:lnTo>
                    <a:lnTo>
                      <a:pt x="0" y="14"/>
                    </a:lnTo>
                    <a:lnTo>
                      <a:pt x="2" y="17"/>
                    </a:lnTo>
                    <a:lnTo>
                      <a:pt x="6" y="20"/>
                    </a:lnTo>
                    <a:lnTo>
                      <a:pt x="10" y="20"/>
                    </a:lnTo>
                    <a:close/>
                  </a:path>
                </a:pathLst>
              </a:custGeom>
              <a:solidFill>
                <a:srgbClr val="FF3300"/>
              </a:solidFill>
              <a:ln w="0">
                <a:solidFill>
                  <a:srgbClr val="FF3300"/>
                </a:solidFill>
                <a:prstDash val="solid"/>
                <a:round/>
                <a:headEnd/>
                <a:tailEnd/>
              </a:ln>
            </p:spPr>
            <p:txBody>
              <a:bodyPr/>
              <a:lstStyle/>
              <a:p>
                <a:endParaRPr lang="fr-FR"/>
              </a:p>
            </p:txBody>
          </p:sp>
        </p:grpSp>
        <p:grpSp>
          <p:nvGrpSpPr>
            <p:cNvPr id="419848" name="Groupe 3048"/>
            <p:cNvGrpSpPr>
              <a:grpSpLocks/>
            </p:cNvGrpSpPr>
            <p:nvPr/>
          </p:nvGrpSpPr>
          <p:grpSpPr bwMode="auto">
            <a:xfrm>
              <a:off x="1443038" y="5110163"/>
              <a:ext cx="2093912" cy="1327150"/>
              <a:chOff x="1827213" y="4679950"/>
              <a:chExt cx="1733550" cy="1098551"/>
            </a:xfrm>
          </p:grpSpPr>
          <p:sp>
            <p:nvSpPr>
              <p:cNvPr id="420158" name="Freeform 691"/>
              <p:cNvSpPr>
                <a:spLocks/>
              </p:cNvSpPr>
              <p:nvPr/>
            </p:nvSpPr>
            <p:spPr bwMode="auto">
              <a:xfrm>
                <a:off x="1866900" y="4679950"/>
                <a:ext cx="1693863" cy="1062038"/>
              </a:xfrm>
              <a:custGeom>
                <a:avLst/>
                <a:gdLst>
                  <a:gd name="T0" fmla="*/ 2147483647 w 1067"/>
                  <a:gd name="T1" fmla="*/ 2147483647 h 669"/>
                  <a:gd name="T2" fmla="*/ 0 w 1067"/>
                  <a:gd name="T3" fmla="*/ 2147483647 h 669"/>
                  <a:gd name="T4" fmla="*/ 0 w 1067"/>
                  <a:gd name="T5" fmla="*/ 0 h 669"/>
                  <a:gd name="T6" fmla="*/ 0 60000 65536"/>
                  <a:gd name="T7" fmla="*/ 0 60000 65536"/>
                  <a:gd name="T8" fmla="*/ 0 60000 65536"/>
                  <a:gd name="T9" fmla="*/ 0 w 1067"/>
                  <a:gd name="T10" fmla="*/ 0 h 669"/>
                  <a:gd name="T11" fmla="*/ 1067 w 1067"/>
                  <a:gd name="T12" fmla="*/ 669 h 669"/>
                </a:gdLst>
                <a:ahLst/>
                <a:cxnLst>
                  <a:cxn ang="T6">
                    <a:pos x="T0" y="T1"/>
                  </a:cxn>
                  <a:cxn ang="T7">
                    <a:pos x="T2" y="T3"/>
                  </a:cxn>
                  <a:cxn ang="T8">
                    <a:pos x="T4" y="T5"/>
                  </a:cxn>
                </a:cxnLst>
                <a:rect l="T9" t="T10" r="T11" b="T12"/>
                <a:pathLst>
                  <a:path w="1067" h="669">
                    <a:moveTo>
                      <a:pt x="1067" y="669"/>
                    </a:moveTo>
                    <a:lnTo>
                      <a:pt x="0" y="669"/>
                    </a:lnTo>
                    <a:lnTo>
                      <a:pt x="0" y="0"/>
                    </a:lnTo>
                  </a:path>
                </a:pathLst>
              </a:custGeom>
              <a:noFill/>
              <a:ln w="6350">
                <a:solidFill>
                  <a:srgbClr val="FFFFFF"/>
                </a:solidFill>
                <a:prstDash val="solid"/>
                <a:round/>
                <a:headEnd/>
                <a:tailEnd/>
              </a:ln>
            </p:spPr>
            <p:txBody>
              <a:bodyPr/>
              <a:lstStyle/>
              <a:p>
                <a:endParaRPr lang="fr-FR"/>
              </a:p>
            </p:txBody>
          </p:sp>
          <p:sp>
            <p:nvSpPr>
              <p:cNvPr id="420159" name="Line 737"/>
              <p:cNvSpPr>
                <a:spLocks noChangeShapeType="1"/>
              </p:cNvSpPr>
              <p:nvPr/>
            </p:nvSpPr>
            <p:spPr bwMode="auto">
              <a:xfrm>
                <a:off x="1827213" y="4706938"/>
                <a:ext cx="39688" cy="0"/>
              </a:xfrm>
              <a:prstGeom prst="line">
                <a:avLst/>
              </a:prstGeom>
              <a:noFill/>
              <a:ln w="6350">
                <a:solidFill>
                  <a:srgbClr val="FFFFFF"/>
                </a:solidFill>
                <a:round/>
                <a:headEnd/>
                <a:tailEnd/>
              </a:ln>
            </p:spPr>
            <p:txBody>
              <a:bodyPr/>
              <a:lstStyle/>
              <a:p>
                <a:endParaRPr lang="fr-FR"/>
              </a:p>
            </p:txBody>
          </p:sp>
          <p:sp>
            <p:nvSpPr>
              <p:cNvPr id="420160" name="Line 738"/>
              <p:cNvSpPr>
                <a:spLocks noChangeShapeType="1"/>
              </p:cNvSpPr>
              <p:nvPr/>
            </p:nvSpPr>
            <p:spPr bwMode="auto">
              <a:xfrm flipH="1">
                <a:off x="1827213" y="5016500"/>
                <a:ext cx="39688" cy="0"/>
              </a:xfrm>
              <a:prstGeom prst="line">
                <a:avLst/>
              </a:prstGeom>
              <a:noFill/>
              <a:ln w="6350">
                <a:solidFill>
                  <a:srgbClr val="FFFFFF"/>
                </a:solidFill>
                <a:round/>
                <a:headEnd/>
                <a:tailEnd/>
              </a:ln>
            </p:spPr>
            <p:txBody>
              <a:bodyPr/>
              <a:lstStyle/>
              <a:p>
                <a:endParaRPr lang="fr-FR"/>
              </a:p>
            </p:txBody>
          </p:sp>
          <p:sp>
            <p:nvSpPr>
              <p:cNvPr id="420161" name="Line 739"/>
              <p:cNvSpPr>
                <a:spLocks noChangeShapeType="1"/>
              </p:cNvSpPr>
              <p:nvPr/>
            </p:nvSpPr>
            <p:spPr bwMode="auto">
              <a:xfrm>
                <a:off x="1827213" y="5322888"/>
                <a:ext cx="39688" cy="0"/>
              </a:xfrm>
              <a:prstGeom prst="line">
                <a:avLst/>
              </a:prstGeom>
              <a:noFill/>
              <a:ln w="6350">
                <a:solidFill>
                  <a:srgbClr val="FFFFFF"/>
                </a:solidFill>
                <a:round/>
                <a:headEnd/>
                <a:tailEnd/>
              </a:ln>
            </p:spPr>
            <p:txBody>
              <a:bodyPr/>
              <a:lstStyle/>
              <a:p>
                <a:endParaRPr lang="fr-FR"/>
              </a:p>
            </p:txBody>
          </p:sp>
          <p:sp>
            <p:nvSpPr>
              <p:cNvPr id="420162" name="Line 740"/>
              <p:cNvSpPr>
                <a:spLocks noChangeShapeType="1"/>
              </p:cNvSpPr>
              <p:nvPr/>
            </p:nvSpPr>
            <p:spPr bwMode="auto">
              <a:xfrm flipH="1">
                <a:off x="1827213" y="5632450"/>
                <a:ext cx="39688" cy="0"/>
              </a:xfrm>
              <a:prstGeom prst="line">
                <a:avLst/>
              </a:prstGeom>
              <a:noFill/>
              <a:ln w="6350">
                <a:solidFill>
                  <a:srgbClr val="FFFFFF"/>
                </a:solidFill>
                <a:round/>
                <a:headEnd/>
                <a:tailEnd/>
              </a:ln>
            </p:spPr>
            <p:txBody>
              <a:bodyPr/>
              <a:lstStyle/>
              <a:p>
                <a:endParaRPr lang="fr-FR"/>
              </a:p>
            </p:txBody>
          </p:sp>
          <p:sp>
            <p:nvSpPr>
              <p:cNvPr id="420163" name="Line 752"/>
              <p:cNvSpPr>
                <a:spLocks noChangeShapeType="1"/>
              </p:cNvSpPr>
              <p:nvPr/>
            </p:nvSpPr>
            <p:spPr bwMode="auto">
              <a:xfrm flipV="1">
                <a:off x="3170238" y="5741988"/>
                <a:ext cx="0" cy="36513"/>
              </a:xfrm>
              <a:prstGeom prst="line">
                <a:avLst/>
              </a:prstGeom>
              <a:noFill/>
              <a:ln w="6350">
                <a:solidFill>
                  <a:srgbClr val="FFFFFF"/>
                </a:solidFill>
                <a:round/>
                <a:headEnd/>
                <a:tailEnd/>
              </a:ln>
            </p:spPr>
            <p:txBody>
              <a:bodyPr/>
              <a:lstStyle/>
              <a:p>
                <a:endParaRPr lang="fr-FR"/>
              </a:p>
            </p:txBody>
          </p:sp>
          <p:sp>
            <p:nvSpPr>
              <p:cNvPr id="420164" name="Line 758"/>
              <p:cNvSpPr>
                <a:spLocks noChangeShapeType="1"/>
              </p:cNvSpPr>
              <p:nvPr/>
            </p:nvSpPr>
            <p:spPr bwMode="auto">
              <a:xfrm flipV="1">
                <a:off x="2259013" y="5741988"/>
                <a:ext cx="0" cy="36513"/>
              </a:xfrm>
              <a:prstGeom prst="line">
                <a:avLst/>
              </a:prstGeom>
              <a:noFill/>
              <a:ln w="6350">
                <a:solidFill>
                  <a:srgbClr val="FFFFFF"/>
                </a:solidFill>
                <a:round/>
                <a:headEnd/>
                <a:tailEnd/>
              </a:ln>
            </p:spPr>
            <p:txBody>
              <a:bodyPr/>
              <a:lstStyle/>
              <a:p>
                <a:endParaRPr lang="fr-FR"/>
              </a:p>
            </p:txBody>
          </p:sp>
          <p:sp>
            <p:nvSpPr>
              <p:cNvPr id="420165" name="Rectangle 767"/>
              <p:cNvSpPr>
                <a:spLocks noChangeArrowheads="1"/>
              </p:cNvSpPr>
              <p:nvPr/>
            </p:nvSpPr>
            <p:spPr bwMode="auto">
              <a:xfrm>
                <a:off x="2063750" y="5594350"/>
                <a:ext cx="387350" cy="38100"/>
              </a:xfrm>
              <a:prstGeom prst="rect">
                <a:avLst/>
              </a:prstGeom>
              <a:solidFill>
                <a:srgbClr val="00CCFF"/>
              </a:solidFill>
              <a:ln w="0">
                <a:solidFill>
                  <a:srgbClr val="00CCFF"/>
                </a:solidFill>
                <a:miter lim="800000"/>
                <a:headEnd/>
                <a:tailEnd/>
              </a:ln>
            </p:spPr>
            <p:txBody>
              <a:bodyPr/>
              <a:lstStyle/>
              <a:p>
                <a:pPr eaLnBrk="1" hangingPunct="1"/>
                <a:endParaRPr lang="fr-FR">
                  <a:solidFill>
                    <a:srgbClr val="FFFFFF"/>
                  </a:solidFill>
                </a:endParaRPr>
              </a:p>
            </p:txBody>
          </p:sp>
          <p:sp>
            <p:nvSpPr>
              <p:cNvPr id="420166" name="Rectangle 768"/>
              <p:cNvSpPr>
                <a:spLocks noChangeArrowheads="1"/>
              </p:cNvSpPr>
              <p:nvPr/>
            </p:nvSpPr>
            <p:spPr bwMode="auto">
              <a:xfrm>
                <a:off x="2063750" y="5632450"/>
                <a:ext cx="387350" cy="39688"/>
              </a:xfrm>
              <a:prstGeom prst="rect">
                <a:avLst/>
              </a:prstGeom>
              <a:solidFill>
                <a:srgbClr val="00CCFF"/>
              </a:solidFill>
              <a:ln w="0">
                <a:solidFill>
                  <a:srgbClr val="00CCFF"/>
                </a:solidFill>
                <a:miter lim="800000"/>
                <a:headEnd/>
                <a:tailEnd/>
              </a:ln>
            </p:spPr>
            <p:txBody>
              <a:bodyPr/>
              <a:lstStyle/>
              <a:p>
                <a:pPr eaLnBrk="1" hangingPunct="1"/>
                <a:endParaRPr lang="fr-FR">
                  <a:solidFill>
                    <a:srgbClr val="FFFFFF"/>
                  </a:solidFill>
                </a:endParaRPr>
              </a:p>
            </p:txBody>
          </p:sp>
          <p:sp>
            <p:nvSpPr>
              <p:cNvPr id="420167" name="Freeform 809"/>
              <p:cNvSpPr>
                <a:spLocks/>
              </p:cNvSpPr>
              <p:nvPr/>
            </p:nvSpPr>
            <p:spPr bwMode="auto">
              <a:xfrm>
                <a:off x="2259013" y="5594350"/>
                <a:ext cx="192088" cy="38100"/>
              </a:xfrm>
              <a:custGeom>
                <a:avLst/>
                <a:gdLst>
                  <a:gd name="T0" fmla="*/ 2147483647 w 121"/>
                  <a:gd name="T1" fmla="*/ 2147483647 h 24"/>
                  <a:gd name="T2" fmla="*/ 2147483647 w 121"/>
                  <a:gd name="T3" fmla="*/ 0 h 24"/>
                  <a:gd name="T4" fmla="*/ 0 w 121"/>
                  <a:gd name="T5" fmla="*/ 0 h 24"/>
                  <a:gd name="T6" fmla="*/ 0 60000 65536"/>
                  <a:gd name="T7" fmla="*/ 0 60000 65536"/>
                  <a:gd name="T8" fmla="*/ 0 60000 65536"/>
                  <a:gd name="T9" fmla="*/ 0 w 121"/>
                  <a:gd name="T10" fmla="*/ 0 h 24"/>
                  <a:gd name="T11" fmla="*/ 121 w 121"/>
                  <a:gd name="T12" fmla="*/ 24 h 24"/>
                </a:gdLst>
                <a:ahLst/>
                <a:cxnLst>
                  <a:cxn ang="T6">
                    <a:pos x="T0" y="T1"/>
                  </a:cxn>
                  <a:cxn ang="T7">
                    <a:pos x="T2" y="T3"/>
                  </a:cxn>
                  <a:cxn ang="T8">
                    <a:pos x="T4" y="T5"/>
                  </a:cxn>
                </a:cxnLst>
                <a:rect l="T9" t="T10" r="T11" b="T12"/>
                <a:pathLst>
                  <a:path w="121" h="24">
                    <a:moveTo>
                      <a:pt x="121" y="24"/>
                    </a:moveTo>
                    <a:lnTo>
                      <a:pt x="121" y="0"/>
                    </a:lnTo>
                    <a:lnTo>
                      <a:pt x="0" y="0"/>
                    </a:lnTo>
                  </a:path>
                </a:pathLst>
              </a:custGeom>
              <a:noFill/>
              <a:ln w="11113">
                <a:solidFill>
                  <a:srgbClr val="0099FF"/>
                </a:solidFill>
                <a:prstDash val="solid"/>
                <a:round/>
                <a:headEnd/>
                <a:tailEnd/>
              </a:ln>
            </p:spPr>
            <p:txBody>
              <a:bodyPr/>
              <a:lstStyle/>
              <a:p>
                <a:endParaRPr lang="fr-FR"/>
              </a:p>
            </p:txBody>
          </p:sp>
          <p:sp>
            <p:nvSpPr>
              <p:cNvPr id="420168" name="Freeform 810"/>
              <p:cNvSpPr>
                <a:spLocks/>
              </p:cNvSpPr>
              <p:nvPr/>
            </p:nvSpPr>
            <p:spPr bwMode="auto">
              <a:xfrm>
                <a:off x="2259013" y="5632450"/>
                <a:ext cx="192088" cy="39688"/>
              </a:xfrm>
              <a:custGeom>
                <a:avLst/>
                <a:gdLst>
                  <a:gd name="T0" fmla="*/ 0 w 121"/>
                  <a:gd name="T1" fmla="*/ 2147483647 h 25"/>
                  <a:gd name="T2" fmla="*/ 2147483647 w 121"/>
                  <a:gd name="T3" fmla="*/ 2147483647 h 25"/>
                  <a:gd name="T4" fmla="*/ 2147483647 w 121"/>
                  <a:gd name="T5" fmla="*/ 0 h 25"/>
                  <a:gd name="T6" fmla="*/ 0 60000 65536"/>
                  <a:gd name="T7" fmla="*/ 0 60000 65536"/>
                  <a:gd name="T8" fmla="*/ 0 60000 65536"/>
                  <a:gd name="T9" fmla="*/ 0 w 121"/>
                  <a:gd name="T10" fmla="*/ 0 h 25"/>
                  <a:gd name="T11" fmla="*/ 121 w 121"/>
                  <a:gd name="T12" fmla="*/ 25 h 25"/>
                </a:gdLst>
                <a:ahLst/>
                <a:cxnLst>
                  <a:cxn ang="T6">
                    <a:pos x="T0" y="T1"/>
                  </a:cxn>
                  <a:cxn ang="T7">
                    <a:pos x="T2" y="T3"/>
                  </a:cxn>
                  <a:cxn ang="T8">
                    <a:pos x="T4" y="T5"/>
                  </a:cxn>
                </a:cxnLst>
                <a:rect l="T9" t="T10" r="T11" b="T12"/>
                <a:pathLst>
                  <a:path w="121" h="25">
                    <a:moveTo>
                      <a:pt x="0" y="25"/>
                    </a:moveTo>
                    <a:lnTo>
                      <a:pt x="121" y="25"/>
                    </a:lnTo>
                    <a:lnTo>
                      <a:pt x="121" y="0"/>
                    </a:lnTo>
                  </a:path>
                </a:pathLst>
              </a:custGeom>
              <a:noFill/>
              <a:ln w="11113">
                <a:solidFill>
                  <a:srgbClr val="0099FF"/>
                </a:solidFill>
                <a:prstDash val="solid"/>
                <a:round/>
                <a:headEnd/>
                <a:tailEnd/>
              </a:ln>
            </p:spPr>
            <p:txBody>
              <a:bodyPr/>
              <a:lstStyle/>
              <a:p>
                <a:endParaRPr lang="fr-FR"/>
              </a:p>
            </p:txBody>
          </p:sp>
          <p:sp>
            <p:nvSpPr>
              <p:cNvPr id="420169" name="Freeform 859"/>
              <p:cNvSpPr>
                <a:spLocks/>
              </p:cNvSpPr>
              <p:nvPr/>
            </p:nvSpPr>
            <p:spPr bwMode="auto">
              <a:xfrm>
                <a:off x="2063750" y="5594350"/>
                <a:ext cx="195263" cy="38100"/>
              </a:xfrm>
              <a:custGeom>
                <a:avLst/>
                <a:gdLst>
                  <a:gd name="T0" fmla="*/ 2147483647 w 123"/>
                  <a:gd name="T1" fmla="*/ 0 h 24"/>
                  <a:gd name="T2" fmla="*/ 0 w 123"/>
                  <a:gd name="T3" fmla="*/ 0 h 24"/>
                  <a:gd name="T4" fmla="*/ 0 w 123"/>
                  <a:gd name="T5" fmla="*/ 2147483647 h 24"/>
                  <a:gd name="T6" fmla="*/ 0 60000 65536"/>
                  <a:gd name="T7" fmla="*/ 0 60000 65536"/>
                  <a:gd name="T8" fmla="*/ 0 60000 65536"/>
                  <a:gd name="T9" fmla="*/ 0 w 123"/>
                  <a:gd name="T10" fmla="*/ 0 h 24"/>
                  <a:gd name="T11" fmla="*/ 123 w 123"/>
                  <a:gd name="T12" fmla="*/ 24 h 24"/>
                </a:gdLst>
                <a:ahLst/>
                <a:cxnLst>
                  <a:cxn ang="T6">
                    <a:pos x="T0" y="T1"/>
                  </a:cxn>
                  <a:cxn ang="T7">
                    <a:pos x="T2" y="T3"/>
                  </a:cxn>
                  <a:cxn ang="T8">
                    <a:pos x="T4" y="T5"/>
                  </a:cxn>
                </a:cxnLst>
                <a:rect l="T9" t="T10" r="T11" b="T12"/>
                <a:pathLst>
                  <a:path w="123" h="24">
                    <a:moveTo>
                      <a:pt x="123" y="0"/>
                    </a:moveTo>
                    <a:lnTo>
                      <a:pt x="0" y="0"/>
                    </a:lnTo>
                    <a:lnTo>
                      <a:pt x="0" y="24"/>
                    </a:lnTo>
                  </a:path>
                </a:pathLst>
              </a:custGeom>
              <a:noFill/>
              <a:ln w="11113">
                <a:solidFill>
                  <a:srgbClr val="0099FF"/>
                </a:solidFill>
                <a:prstDash val="solid"/>
                <a:round/>
                <a:headEnd/>
                <a:tailEnd/>
              </a:ln>
            </p:spPr>
            <p:txBody>
              <a:bodyPr/>
              <a:lstStyle/>
              <a:p>
                <a:endParaRPr lang="fr-FR"/>
              </a:p>
            </p:txBody>
          </p:sp>
          <p:sp>
            <p:nvSpPr>
              <p:cNvPr id="420170" name="Freeform 860"/>
              <p:cNvSpPr>
                <a:spLocks/>
              </p:cNvSpPr>
              <p:nvPr/>
            </p:nvSpPr>
            <p:spPr bwMode="auto">
              <a:xfrm>
                <a:off x="2063750" y="5632450"/>
                <a:ext cx="195263" cy="39688"/>
              </a:xfrm>
              <a:custGeom>
                <a:avLst/>
                <a:gdLst>
                  <a:gd name="T0" fmla="*/ 0 w 123"/>
                  <a:gd name="T1" fmla="*/ 0 h 25"/>
                  <a:gd name="T2" fmla="*/ 0 w 123"/>
                  <a:gd name="T3" fmla="*/ 2147483647 h 25"/>
                  <a:gd name="T4" fmla="*/ 2147483647 w 123"/>
                  <a:gd name="T5" fmla="*/ 2147483647 h 25"/>
                  <a:gd name="T6" fmla="*/ 0 60000 65536"/>
                  <a:gd name="T7" fmla="*/ 0 60000 65536"/>
                  <a:gd name="T8" fmla="*/ 0 60000 65536"/>
                  <a:gd name="T9" fmla="*/ 0 w 123"/>
                  <a:gd name="T10" fmla="*/ 0 h 25"/>
                  <a:gd name="T11" fmla="*/ 123 w 123"/>
                  <a:gd name="T12" fmla="*/ 25 h 25"/>
                </a:gdLst>
                <a:ahLst/>
                <a:cxnLst>
                  <a:cxn ang="T6">
                    <a:pos x="T0" y="T1"/>
                  </a:cxn>
                  <a:cxn ang="T7">
                    <a:pos x="T2" y="T3"/>
                  </a:cxn>
                  <a:cxn ang="T8">
                    <a:pos x="T4" y="T5"/>
                  </a:cxn>
                </a:cxnLst>
                <a:rect l="T9" t="T10" r="T11" b="T12"/>
                <a:pathLst>
                  <a:path w="123" h="25">
                    <a:moveTo>
                      <a:pt x="0" y="0"/>
                    </a:moveTo>
                    <a:lnTo>
                      <a:pt x="0" y="25"/>
                    </a:lnTo>
                    <a:lnTo>
                      <a:pt x="123" y="25"/>
                    </a:lnTo>
                  </a:path>
                </a:pathLst>
              </a:custGeom>
              <a:noFill/>
              <a:ln w="11113">
                <a:solidFill>
                  <a:srgbClr val="0099FF"/>
                </a:solidFill>
                <a:prstDash val="solid"/>
                <a:round/>
                <a:headEnd/>
                <a:tailEnd/>
              </a:ln>
            </p:spPr>
            <p:txBody>
              <a:bodyPr/>
              <a:lstStyle/>
              <a:p>
                <a:endParaRPr lang="fr-FR"/>
              </a:p>
            </p:txBody>
          </p:sp>
          <p:sp>
            <p:nvSpPr>
              <p:cNvPr id="420171" name="Line 861"/>
              <p:cNvSpPr>
                <a:spLocks noChangeShapeType="1"/>
              </p:cNvSpPr>
              <p:nvPr/>
            </p:nvSpPr>
            <p:spPr bwMode="auto">
              <a:xfrm flipH="1">
                <a:off x="2259013" y="5711825"/>
                <a:ext cx="100013" cy="0"/>
              </a:xfrm>
              <a:prstGeom prst="line">
                <a:avLst/>
              </a:prstGeom>
              <a:noFill/>
              <a:ln w="11113">
                <a:solidFill>
                  <a:srgbClr val="0099FF"/>
                </a:solidFill>
                <a:round/>
                <a:headEnd/>
                <a:tailEnd/>
              </a:ln>
            </p:spPr>
            <p:txBody>
              <a:bodyPr/>
              <a:lstStyle/>
              <a:p>
                <a:endParaRPr lang="fr-FR"/>
              </a:p>
            </p:txBody>
          </p:sp>
          <p:sp>
            <p:nvSpPr>
              <p:cNvPr id="420172" name="Line 862"/>
              <p:cNvSpPr>
                <a:spLocks noChangeShapeType="1"/>
              </p:cNvSpPr>
              <p:nvPr/>
            </p:nvSpPr>
            <p:spPr bwMode="auto">
              <a:xfrm flipH="1">
                <a:off x="2155825" y="5711825"/>
                <a:ext cx="103188" cy="0"/>
              </a:xfrm>
              <a:prstGeom prst="line">
                <a:avLst/>
              </a:prstGeom>
              <a:noFill/>
              <a:ln w="11113">
                <a:solidFill>
                  <a:srgbClr val="0099FF"/>
                </a:solidFill>
                <a:round/>
                <a:headEnd/>
                <a:tailEnd/>
              </a:ln>
            </p:spPr>
            <p:txBody>
              <a:bodyPr/>
              <a:lstStyle/>
              <a:p>
                <a:endParaRPr lang="fr-FR"/>
              </a:p>
            </p:txBody>
          </p:sp>
          <p:sp>
            <p:nvSpPr>
              <p:cNvPr id="420173" name="Line 863"/>
              <p:cNvSpPr>
                <a:spLocks noChangeShapeType="1"/>
              </p:cNvSpPr>
              <p:nvPr/>
            </p:nvSpPr>
            <p:spPr bwMode="auto">
              <a:xfrm flipH="1">
                <a:off x="2259013" y="5499100"/>
                <a:ext cx="100013" cy="0"/>
              </a:xfrm>
              <a:prstGeom prst="line">
                <a:avLst/>
              </a:prstGeom>
              <a:noFill/>
              <a:ln w="11113">
                <a:solidFill>
                  <a:srgbClr val="0099FF"/>
                </a:solidFill>
                <a:round/>
                <a:headEnd/>
                <a:tailEnd/>
              </a:ln>
            </p:spPr>
            <p:txBody>
              <a:bodyPr/>
              <a:lstStyle/>
              <a:p>
                <a:endParaRPr lang="fr-FR"/>
              </a:p>
            </p:txBody>
          </p:sp>
          <p:sp>
            <p:nvSpPr>
              <p:cNvPr id="420174" name="Line 864"/>
              <p:cNvSpPr>
                <a:spLocks noChangeShapeType="1"/>
              </p:cNvSpPr>
              <p:nvPr/>
            </p:nvSpPr>
            <p:spPr bwMode="auto">
              <a:xfrm flipH="1">
                <a:off x="2155825" y="5499100"/>
                <a:ext cx="103188" cy="0"/>
              </a:xfrm>
              <a:prstGeom prst="line">
                <a:avLst/>
              </a:prstGeom>
              <a:noFill/>
              <a:ln w="11113">
                <a:solidFill>
                  <a:srgbClr val="0099FF"/>
                </a:solidFill>
                <a:round/>
                <a:headEnd/>
                <a:tailEnd/>
              </a:ln>
            </p:spPr>
            <p:txBody>
              <a:bodyPr/>
              <a:lstStyle/>
              <a:p>
                <a:endParaRPr lang="fr-FR"/>
              </a:p>
            </p:txBody>
          </p:sp>
          <p:sp>
            <p:nvSpPr>
              <p:cNvPr id="420175" name="Line 865"/>
              <p:cNvSpPr>
                <a:spLocks noChangeShapeType="1"/>
              </p:cNvSpPr>
              <p:nvPr/>
            </p:nvSpPr>
            <p:spPr bwMode="auto">
              <a:xfrm flipV="1">
                <a:off x="2259013" y="5672138"/>
                <a:ext cx="0" cy="39688"/>
              </a:xfrm>
              <a:prstGeom prst="line">
                <a:avLst/>
              </a:prstGeom>
              <a:noFill/>
              <a:ln w="11113">
                <a:solidFill>
                  <a:srgbClr val="0099FF"/>
                </a:solidFill>
                <a:round/>
                <a:headEnd/>
                <a:tailEnd/>
              </a:ln>
            </p:spPr>
            <p:txBody>
              <a:bodyPr/>
              <a:lstStyle/>
              <a:p>
                <a:endParaRPr lang="fr-FR"/>
              </a:p>
            </p:txBody>
          </p:sp>
          <p:sp>
            <p:nvSpPr>
              <p:cNvPr id="420176" name="Line 866"/>
              <p:cNvSpPr>
                <a:spLocks noChangeShapeType="1"/>
              </p:cNvSpPr>
              <p:nvPr/>
            </p:nvSpPr>
            <p:spPr bwMode="auto">
              <a:xfrm>
                <a:off x="2259013" y="5499100"/>
                <a:ext cx="0" cy="95250"/>
              </a:xfrm>
              <a:prstGeom prst="line">
                <a:avLst/>
              </a:prstGeom>
              <a:noFill/>
              <a:ln w="11113">
                <a:solidFill>
                  <a:srgbClr val="0099FF"/>
                </a:solidFill>
                <a:round/>
                <a:headEnd/>
                <a:tailEnd/>
              </a:ln>
            </p:spPr>
            <p:txBody>
              <a:bodyPr/>
              <a:lstStyle/>
              <a:p>
                <a:endParaRPr lang="fr-FR"/>
              </a:p>
            </p:txBody>
          </p:sp>
          <p:sp>
            <p:nvSpPr>
              <p:cNvPr id="420177" name="Line 867"/>
              <p:cNvSpPr>
                <a:spLocks noChangeShapeType="1"/>
              </p:cNvSpPr>
              <p:nvPr/>
            </p:nvSpPr>
            <p:spPr bwMode="auto">
              <a:xfrm flipH="1">
                <a:off x="2063750" y="5632450"/>
                <a:ext cx="387350" cy="0"/>
              </a:xfrm>
              <a:prstGeom prst="line">
                <a:avLst/>
              </a:prstGeom>
              <a:noFill/>
              <a:ln w="11113">
                <a:solidFill>
                  <a:srgbClr val="0099FF"/>
                </a:solidFill>
                <a:round/>
                <a:headEnd/>
                <a:tailEnd/>
              </a:ln>
            </p:spPr>
            <p:txBody>
              <a:bodyPr/>
              <a:lstStyle/>
              <a:p>
                <a:endParaRPr lang="fr-FR"/>
              </a:p>
            </p:txBody>
          </p:sp>
          <p:sp>
            <p:nvSpPr>
              <p:cNvPr id="420178" name="Freeform 877"/>
              <p:cNvSpPr>
                <a:spLocks/>
              </p:cNvSpPr>
              <p:nvPr/>
            </p:nvSpPr>
            <p:spPr bwMode="auto">
              <a:xfrm>
                <a:off x="2974975" y="5572125"/>
                <a:ext cx="390525" cy="28575"/>
              </a:xfrm>
              <a:custGeom>
                <a:avLst/>
                <a:gdLst>
                  <a:gd name="T0" fmla="*/ 0 w 246"/>
                  <a:gd name="T1" fmla="*/ 0 h 18"/>
                  <a:gd name="T2" fmla="*/ 0 w 246"/>
                  <a:gd name="T3" fmla="*/ 2147483647 h 18"/>
                  <a:gd name="T4" fmla="*/ 2147483647 w 246"/>
                  <a:gd name="T5" fmla="*/ 2147483647 h 18"/>
                  <a:gd name="T6" fmla="*/ 2147483647 w 246"/>
                  <a:gd name="T7" fmla="*/ 0 h 18"/>
                  <a:gd name="T8" fmla="*/ 0 w 246"/>
                  <a:gd name="T9" fmla="*/ 0 h 18"/>
                  <a:gd name="T10" fmla="*/ 0 w 246"/>
                  <a:gd name="T11" fmla="*/ 0 h 18"/>
                  <a:gd name="T12" fmla="*/ 0 60000 65536"/>
                  <a:gd name="T13" fmla="*/ 0 60000 65536"/>
                  <a:gd name="T14" fmla="*/ 0 60000 65536"/>
                  <a:gd name="T15" fmla="*/ 0 60000 65536"/>
                  <a:gd name="T16" fmla="*/ 0 60000 65536"/>
                  <a:gd name="T17" fmla="*/ 0 60000 65536"/>
                  <a:gd name="T18" fmla="*/ 0 w 246"/>
                  <a:gd name="T19" fmla="*/ 0 h 18"/>
                  <a:gd name="T20" fmla="*/ 246 w 246"/>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246" h="18">
                    <a:moveTo>
                      <a:pt x="0" y="0"/>
                    </a:moveTo>
                    <a:lnTo>
                      <a:pt x="0" y="18"/>
                    </a:lnTo>
                    <a:lnTo>
                      <a:pt x="246" y="18"/>
                    </a:lnTo>
                    <a:lnTo>
                      <a:pt x="246" y="0"/>
                    </a:lnTo>
                    <a:lnTo>
                      <a:pt x="0" y="0"/>
                    </a:lnTo>
                    <a:close/>
                  </a:path>
                </a:pathLst>
              </a:custGeom>
              <a:solidFill>
                <a:srgbClr val="FF9900"/>
              </a:solidFill>
              <a:ln w="0">
                <a:solidFill>
                  <a:srgbClr val="FF9900"/>
                </a:solidFill>
                <a:prstDash val="solid"/>
                <a:round/>
                <a:headEnd/>
                <a:tailEnd/>
              </a:ln>
            </p:spPr>
            <p:txBody>
              <a:bodyPr/>
              <a:lstStyle/>
              <a:p>
                <a:endParaRPr lang="fr-FR"/>
              </a:p>
            </p:txBody>
          </p:sp>
          <p:sp>
            <p:nvSpPr>
              <p:cNvPr id="420179" name="Freeform 878"/>
              <p:cNvSpPr>
                <a:spLocks/>
              </p:cNvSpPr>
              <p:nvPr/>
            </p:nvSpPr>
            <p:spPr bwMode="auto">
              <a:xfrm>
                <a:off x="2974975" y="5600700"/>
                <a:ext cx="390525" cy="30163"/>
              </a:xfrm>
              <a:custGeom>
                <a:avLst/>
                <a:gdLst>
                  <a:gd name="T0" fmla="*/ 0 w 246"/>
                  <a:gd name="T1" fmla="*/ 0 h 19"/>
                  <a:gd name="T2" fmla="*/ 0 w 246"/>
                  <a:gd name="T3" fmla="*/ 2147483647 h 19"/>
                  <a:gd name="T4" fmla="*/ 2147483647 w 246"/>
                  <a:gd name="T5" fmla="*/ 2147483647 h 19"/>
                  <a:gd name="T6" fmla="*/ 2147483647 w 246"/>
                  <a:gd name="T7" fmla="*/ 0 h 19"/>
                  <a:gd name="T8" fmla="*/ 0 w 246"/>
                  <a:gd name="T9" fmla="*/ 0 h 19"/>
                  <a:gd name="T10" fmla="*/ 0 w 246"/>
                  <a:gd name="T11" fmla="*/ 0 h 19"/>
                  <a:gd name="T12" fmla="*/ 0 60000 65536"/>
                  <a:gd name="T13" fmla="*/ 0 60000 65536"/>
                  <a:gd name="T14" fmla="*/ 0 60000 65536"/>
                  <a:gd name="T15" fmla="*/ 0 60000 65536"/>
                  <a:gd name="T16" fmla="*/ 0 60000 65536"/>
                  <a:gd name="T17" fmla="*/ 0 60000 65536"/>
                  <a:gd name="T18" fmla="*/ 0 w 246"/>
                  <a:gd name="T19" fmla="*/ 0 h 19"/>
                  <a:gd name="T20" fmla="*/ 246 w 246"/>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246" h="19">
                    <a:moveTo>
                      <a:pt x="0" y="0"/>
                    </a:moveTo>
                    <a:lnTo>
                      <a:pt x="0" y="19"/>
                    </a:lnTo>
                    <a:lnTo>
                      <a:pt x="246" y="19"/>
                    </a:lnTo>
                    <a:lnTo>
                      <a:pt x="246" y="0"/>
                    </a:lnTo>
                    <a:lnTo>
                      <a:pt x="0" y="0"/>
                    </a:lnTo>
                    <a:close/>
                  </a:path>
                </a:pathLst>
              </a:custGeom>
              <a:solidFill>
                <a:srgbClr val="FF9900"/>
              </a:solidFill>
              <a:ln w="0">
                <a:solidFill>
                  <a:srgbClr val="FF9900"/>
                </a:solidFill>
                <a:prstDash val="solid"/>
                <a:round/>
                <a:headEnd/>
                <a:tailEnd/>
              </a:ln>
            </p:spPr>
            <p:txBody>
              <a:bodyPr/>
              <a:lstStyle/>
              <a:p>
                <a:endParaRPr lang="fr-FR"/>
              </a:p>
            </p:txBody>
          </p:sp>
          <p:sp>
            <p:nvSpPr>
              <p:cNvPr id="420180" name="Freeform 952"/>
              <p:cNvSpPr>
                <a:spLocks/>
              </p:cNvSpPr>
              <p:nvPr/>
            </p:nvSpPr>
            <p:spPr bwMode="auto">
              <a:xfrm>
                <a:off x="2974975" y="5572125"/>
                <a:ext cx="195263" cy="28575"/>
              </a:xfrm>
              <a:custGeom>
                <a:avLst/>
                <a:gdLst>
                  <a:gd name="T0" fmla="*/ 2147483647 w 123"/>
                  <a:gd name="T1" fmla="*/ 0 h 18"/>
                  <a:gd name="T2" fmla="*/ 0 w 123"/>
                  <a:gd name="T3" fmla="*/ 0 h 18"/>
                  <a:gd name="T4" fmla="*/ 0 w 123"/>
                  <a:gd name="T5" fmla="*/ 2147483647 h 18"/>
                  <a:gd name="T6" fmla="*/ 0 60000 65536"/>
                  <a:gd name="T7" fmla="*/ 0 60000 65536"/>
                  <a:gd name="T8" fmla="*/ 0 60000 65536"/>
                  <a:gd name="T9" fmla="*/ 0 w 123"/>
                  <a:gd name="T10" fmla="*/ 0 h 18"/>
                  <a:gd name="T11" fmla="*/ 123 w 123"/>
                  <a:gd name="T12" fmla="*/ 18 h 18"/>
                </a:gdLst>
                <a:ahLst/>
                <a:cxnLst>
                  <a:cxn ang="T6">
                    <a:pos x="T0" y="T1"/>
                  </a:cxn>
                  <a:cxn ang="T7">
                    <a:pos x="T2" y="T3"/>
                  </a:cxn>
                  <a:cxn ang="T8">
                    <a:pos x="T4" y="T5"/>
                  </a:cxn>
                </a:cxnLst>
                <a:rect l="T9" t="T10" r="T11" b="T12"/>
                <a:pathLst>
                  <a:path w="123" h="18">
                    <a:moveTo>
                      <a:pt x="123" y="0"/>
                    </a:moveTo>
                    <a:lnTo>
                      <a:pt x="0" y="0"/>
                    </a:lnTo>
                    <a:lnTo>
                      <a:pt x="0" y="18"/>
                    </a:lnTo>
                  </a:path>
                </a:pathLst>
              </a:custGeom>
              <a:noFill/>
              <a:ln w="11113">
                <a:solidFill>
                  <a:srgbClr val="FF6600"/>
                </a:solidFill>
                <a:prstDash val="solid"/>
                <a:round/>
                <a:headEnd/>
                <a:tailEnd/>
              </a:ln>
            </p:spPr>
            <p:txBody>
              <a:bodyPr/>
              <a:lstStyle/>
              <a:p>
                <a:endParaRPr lang="fr-FR"/>
              </a:p>
            </p:txBody>
          </p:sp>
          <p:sp>
            <p:nvSpPr>
              <p:cNvPr id="420181" name="Freeform 953"/>
              <p:cNvSpPr>
                <a:spLocks/>
              </p:cNvSpPr>
              <p:nvPr/>
            </p:nvSpPr>
            <p:spPr bwMode="auto">
              <a:xfrm>
                <a:off x="2974975" y="5600700"/>
                <a:ext cx="195263" cy="30163"/>
              </a:xfrm>
              <a:custGeom>
                <a:avLst/>
                <a:gdLst>
                  <a:gd name="T0" fmla="*/ 0 w 123"/>
                  <a:gd name="T1" fmla="*/ 0 h 19"/>
                  <a:gd name="T2" fmla="*/ 0 w 123"/>
                  <a:gd name="T3" fmla="*/ 2147483647 h 19"/>
                  <a:gd name="T4" fmla="*/ 2147483647 w 123"/>
                  <a:gd name="T5" fmla="*/ 2147483647 h 19"/>
                  <a:gd name="T6" fmla="*/ 0 60000 65536"/>
                  <a:gd name="T7" fmla="*/ 0 60000 65536"/>
                  <a:gd name="T8" fmla="*/ 0 60000 65536"/>
                  <a:gd name="T9" fmla="*/ 0 w 123"/>
                  <a:gd name="T10" fmla="*/ 0 h 19"/>
                  <a:gd name="T11" fmla="*/ 123 w 123"/>
                  <a:gd name="T12" fmla="*/ 19 h 19"/>
                </a:gdLst>
                <a:ahLst/>
                <a:cxnLst>
                  <a:cxn ang="T6">
                    <a:pos x="T0" y="T1"/>
                  </a:cxn>
                  <a:cxn ang="T7">
                    <a:pos x="T2" y="T3"/>
                  </a:cxn>
                  <a:cxn ang="T8">
                    <a:pos x="T4" y="T5"/>
                  </a:cxn>
                </a:cxnLst>
                <a:rect l="T9" t="T10" r="T11" b="T12"/>
                <a:pathLst>
                  <a:path w="123" h="19">
                    <a:moveTo>
                      <a:pt x="0" y="0"/>
                    </a:moveTo>
                    <a:lnTo>
                      <a:pt x="0" y="19"/>
                    </a:lnTo>
                    <a:lnTo>
                      <a:pt x="123" y="19"/>
                    </a:lnTo>
                  </a:path>
                </a:pathLst>
              </a:custGeom>
              <a:noFill/>
              <a:ln w="11113">
                <a:solidFill>
                  <a:srgbClr val="FF6600"/>
                </a:solidFill>
                <a:prstDash val="solid"/>
                <a:round/>
                <a:headEnd/>
                <a:tailEnd/>
              </a:ln>
            </p:spPr>
            <p:txBody>
              <a:bodyPr/>
              <a:lstStyle/>
              <a:p>
                <a:endParaRPr lang="fr-FR"/>
              </a:p>
            </p:txBody>
          </p:sp>
          <p:sp>
            <p:nvSpPr>
              <p:cNvPr id="420182" name="Line 954"/>
              <p:cNvSpPr>
                <a:spLocks noChangeShapeType="1"/>
              </p:cNvSpPr>
              <p:nvPr/>
            </p:nvSpPr>
            <p:spPr bwMode="auto">
              <a:xfrm flipH="1">
                <a:off x="3170238" y="5676900"/>
                <a:ext cx="103188" cy="0"/>
              </a:xfrm>
              <a:prstGeom prst="line">
                <a:avLst/>
              </a:prstGeom>
              <a:noFill/>
              <a:ln w="11113">
                <a:solidFill>
                  <a:srgbClr val="FF6600"/>
                </a:solidFill>
                <a:round/>
                <a:headEnd/>
                <a:tailEnd/>
              </a:ln>
            </p:spPr>
            <p:txBody>
              <a:bodyPr/>
              <a:lstStyle/>
              <a:p>
                <a:endParaRPr lang="fr-FR"/>
              </a:p>
            </p:txBody>
          </p:sp>
          <p:sp>
            <p:nvSpPr>
              <p:cNvPr id="420183" name="Line 955"/>
              <p:cNvSpPr>
                <a:spLocks noChangeShapeType="1"/>
              </p:cNvSpPr>
              <p:nvPr/>
            </p:nvSpPr>
            <p:spPr bwMode="auto">
              <a:xfrm flipH="1">
                <a:off x="3170238" y="5510213"/>
                <a:ext cx="103188" cy="0"/>
              </a:xfrm>
              <a:prstGeom prst="line">
                <a:avLst/>
              </a:prstGeom>
              <a:noFill/>
              <a:ln w="11113">
                <a:solidFill>
                  <a:srgbClr val="FF6600"/>
                </a:solidFill>
                <a:round/>
                <a:headEnd/>
                <a:tailEnd/>
              </a:ln>
            </p:spPr>
            <p:txBody>
              <a:bodyPr/>
              <a:lstStyle/>
              <a:p>
                <a:endParaRPr lang="fr-FR"/>
              </a:p>
            </p:txBody>
          </p:sp>
          <p:sp>
            <p:nvSpPr>
              <p:cNvPr id="420184" name="Freeform 956"/>
              <p:cNvSpPr>
                <a:spLocks/>
              </p:cNvSpPr>
              <p:nvPr/>
            </p:nvSpPr>
            <p:spPr bwMode="auto">
              <a:xfrm>
                <a:off x="3170238" y="5600700"/>
                <a:ext cx="195263" cy="30163"/>
              </a:xfrm>
              <a:custGeom>
                <a:avLst/>
                <a:gdLst>
                  <a:gd name="T0" fmla="*/ 0 w 123"/>
                  <a:gd name="T1" fmla="*/ 2147483647 h 19"/>
                  <a:gd name="T2" fmla="*/ 2147483647 w 123"/>
                  <a:gd name="T3" fmla="*/ 2147483647 h 19"/>
                  <a:gd name="T4" fmla="*/ 2147483647 w 123"/>
                  <a:gd name="T5" fmla="*/ 0 h 19"/>
                  <a:gd name="T6" fmla="*/ 0 60000 65536"/>
                  <a:gd name="T7" fmla="*/ 0 60000 65536"/>
                  <a:gd name="T8" fmla="*/ 0 60000 65536"/>
                  <a:gd name="T9" fmla="*/ 0 w 123"/>
                  <a:gd name="T10" fmla="*/ 0 h 19"/>
                  <a:gd name="T11" fmla="*/ 123 w 123"/>
                  <a:gd name="T12" fmla="*/ 19 h 19"/>
                </a:gdLst>
                <a:ahLst/>
                <a:cxnLst>
                  <a:cxn ang="T6">
                    <a:pos x="T0" y="T1"/>
                  </a:cxn>
                  <a:cxn ang="T7">
                    <a:pos x="T2" y="T3"/>
                  </a:cxn>
                  <a:cxn ang="T8">
                    <a:pos x="T4" y="T5"/>
                  </a:cxn>
                </a:cxnLst>
                <a:rect l="T9" t="T10" r="T11" b="T12"/>
                <a:pathLst>
                  <a:path w="123" h="19">
                    <a:moveTo>
                      <a:pt x="0" y="19"/>
                    </a:moveTo>
                    <a:lnTo>
                      <a:pt x="123" y="19"/>
                    </a:lnTo>
                    <a:lnTo>
                      <a:pt x="123" y="0"/>
                    </a:lnTo>
                  </a:path>
                </a:pathLst>
              </a:custGeom>
              <a:noFill/>
              <a:ln w="11113">
                <a:solidFill>
                  <a:srgbClr val="FF6600"/>
                </a:solidFill>
                <a:prstDash val="solid"/>
                <a:round/>
                <a:headEnd/>
                <a:tailEnd/>
              </a:ln>
            </p:spPr>
            <p:txBody>
              <a:bodyPr/>
              <a:lstStyle/>
              <a:p>
                <a:endParaRPr lang="fr-FR"/>
              </a:p>
            </p:txBody>
          </p:sp>
          <p:sp>
            <p:nvSpPr>
              <p:cNvPr id="420185" name="Freeform 957"/>
              <p:cNvSpPr>
                <a:spLocks/>
              </p:cNvSpPr>
              <p:nvPr/>
            </p:nvSpPr>
            <p:spPr bwMode="auto">
              <a:xfrm>
                <a:off x="3170238" y="5572125"/>
                <a:ext cx="195263" cy="28575"/>
              </a:xfrm>
              <a:custGeom>
                <a:avLst/>
                <a:gdLst>
                  <a:gd name="T0" fmla="*/ 2147483647 w 123"/>
                  <a:gd name="T1" fmla="*/ 2147483647 h 18"/>
                  <a:gd name="T2" fmla="*/ 2147483647 w 123"/>
                  <a:gd name="T3" fmla="*/ 0 h 18"/>
                  <a:gd name="T4" fmla="*/ 0 w 123"/>
                  <a:gd name="T5" fmla="*/ 0 h 18"/>
                  <a:gd name="T6" fmla="*/ 0 60000 65536"/>
                  <a:gd name="T7" fmla="*/ 0 60000 65536"/>
                  <a:gd name="T8" fmla="*/ 0 60000 65536"/>
                  <a:gd name="T9" fmla="*/ 0 w 123"/>
                  <a:gd name="T10" fmla="*/ 0 h 18"/>
                  <a:gd name="T11" fmla="*/ 123 w 123"/>
                  <a:gd name="T12" fmla="*/ 18 h 18"/>
                </a:gdLst>
                <a:ahLst/>
                <a:cxnLst>
                  <a:cxn ang="T6">
                    <a:pos x="T0" y="T1"/>
                  </a:cxn>
                  <a:cxn ang="T7">
                    <a:pos x="T2" y="T3"/>
                  </a:cxn>
                  <a:cxn ang="T8">
                    <a:pos x="T4" y="T5"/>
                  </a:cxn>
                </a:cxnLst>
                <a:rect l="T9" t="T10" r="T11" b="T12"/>
                <a:pathLst>
                  <a:path w="123" h="18">
                    <a:moveTo>
                      <a:pt x="123" y="18"/>
                    </a:moveTo>
                    <a:lnTo>
                      <a:pt x="123" y="0"/>
                    </a:lnTo>
                    <a:lnTo>
                      <a:pt x="0" y="0"/>
                    </a:lnTo>
                  </a:path>
                </a:pathLst>
              </a:custGeom>
              <a:noFill/>
              <a:ln w="11113">
                <a:solidFill>
                  <a:srgbClr val="FF6600"/>
                </a:solidFill>
                <a:prstDash val="solid"/>
                <a:round/>
                <a:headEnd/>
                <a:tailEnd/>
              </a:ln>
            </p:spPr>
            <p:txBody>
              <a:bodyPr/>
              <a:lstStyle/>
              <a:p>
                <a:endParaRPr lang="fr-FR"/>
              </a:p>
            </p:txBody>
          </p:sp>
          <p:sp>
            <p:nvSpPr>
              <p:cNvPr id="420186" name="Line 958"/>
              <p:cNvSpPr>
                <a:spLocks noChangeShapeType="1"/>
              </p:cNvSpPr>
              <p:nvPr/>
            </p:nvSpPr>
            <p:spPr bwMode="auto">
              <a:xfrm flipV="1">
                <a:off x="3170238" y="5630863"/>
                <a:ext cx="0" cy="46038"/>
              </a:xfrm>
              <a:prstGeom prst="line">
                <a:avLst/>
              </a:prstGeom>
              <a:noFill/>
              <a:ln w="11113">
                <a:solidFill>
                  <a:srgbClr val="FF6600"/>
                </a:solidFill>
                <a:round/>
                <a:headEnd/>
                <a:tailEnd/>
              </a:ln>
            </p:spPr>
            <p:txBody>
              <a:bodyPr/>
              <a:lstStyle/>
              <a:p>
                <a:endParaRPr lang="fr-FR"/>
              </a:p>
            </p:txBody>
          </p:sp>
          <p:sp>
            <p:nvSpPr>
              <p:cNvPr id="420187" name="Line 959"/>
              <p:cNvSpPr>
                <a:spLocks noChangeShapeType="1"/>
              </p:cNvSpPr>
              <p:nvPr/>
            </p:nvSpPr>
            <p:spPr bwMode="auto">
              <a:xfrm>
                <a:off x="3170238" y="5510213"/>
                <a:ext cx="0" cy="61913"/>
              </a:xfrm>
              <a:prstGeom prst="line">
                <a:avLst/>
              </a:prstGeom>
              <a:noFill/>
              <a:ln w="11113">
                <a:solidFill>
                  <a:srgbClr val="FF6600"/>
                </a:solidFill>
                <a:round/>
                <a:headEnd/>
                <a:tailEnd/>
              </a:ln>
            </p:spPr>
            <p:txBody>
              <a:bodyPr/>
              <a:lstStyle/>
              <a:p>
                <a:endParaRPr lang="fr-FR"/>
              </a:p>
            </p:txBody>
          </p:sp>
          <p:sp>
            <p:nvSpPr>
              <p:cNvPr id="420188" name="Line 960"/>
              <p:cNvSpPr>
                <a:spLocks noChangeShapeType="1"/>
              </p:cNvSpPr>
              <p:nvPr/>
            </p:nvSpPr>
            <p:spPr bwMode="auto">
              <a:xfrm flipH="1">
                <a:off x="3068638" y="5676900"/>
                <a:ext cx="101600" cy="0"/>
              </a:xfrm>
              <a:prstGeom prst="line">
                <a:avLst/>
              </a:prstGeom>
              <a:noFill/>
              <a:ln w="11113">
                <a:solidFill>
                  <a:srgbClr val="FF6600"/>
                </a:solidFill>
                <a:round/>
                <a:headEnd/>
                <a:tailEnd/>
              </a:ln>
            </p:spPr>
            <p:txBody>
              <a:bodyPr/>
              <a:lstStyle/>
              <a:p>
                <a:endParaRPr lang="fr-FR"/>
              </a:p>
            </p:txBody>
          </p:sp>
          <p:sp>
            <p:nvSpPr>
              <p:cNvPr id="420189" name="Line 961"/>
              <p:cNvSpPr>
                <a:spLocks noChangeShapeType="1"/>
              </p:cNvSpPr>
              <p:nvPr/>
            </p:nvSpPr>
            <p:spPr bwMode="auto">
              <a:xfrm flipH="1">
                <a:off x="3068638" y="5510213"/>
                <a:ext cx="101600" cy="0"/>
              </a:xfrm>
              <a:prstGeom prst="line">
                <a:avLst/>
              </a:prstGeom>
              <a:noFill/>
              <a:ln w="11113">
                <a:solidFill>
                  <a:srgbClr val="FF6600"/>
                </a:solidFill>
                <a:round/>
                <a:headEnd/>
                <a:tailEnd/>
              </a:ln>
            </p:spPr>
            <p:txBody>
              <a:bodyPr/>
              <a:lstStyle/>
              <a:p>
                <a:endParaRPr lang="fr-FR"/>
              </a:p>
            </p:txBody>
          </p:sp>
          <p:sp>
            <p:nvSpPr>
              <p:cNvPr id="420190" name="Line 962"/>
              <p:cNvSpPr>
                <a:spLocks noChangeShapeType="1"/>
              </p:cNvSpPr>
              <p:nvPr/>
            </p:nvSpPr>
            <p:spPr bwMode="auto">
              <a:xfrm flipH="1">
                <a:off x="2974975" y="5600700"/>
                <a:ext cx="390525" cy="0"/>
              </a:xfrm>
              <a:prstGeom prst="line">
                <a:avLst/>
              </a:prstGeom>
              <a:noFill/>
              <a:ln w="11113">
                <a:solidFill>
                  <a:srgbClr val="FF6600"/>
                </a:solidFill>
                <a:round/>
                <a:headEnd/>
                <a:tailEnd/>
              </a:ln>
            </p:spPr>
            <p:txBody>
              <a:bodyPr/>
              <a:lstStyle/>
              <a:p>
                <a:endParaRPr lang="fr-FR"/>
              </a:p>
            </p:txBody>
          </p:sp>
          <p:sp>
            <p:nvSpPr>
              <p:cNvPr id="420191" name="Freeform 991"/>
              <p:cNvSpPr>
                <a:spLocks/>
              </p:cNvSpPr>
              <p:nvPr/>
            </p:nvSpPr>
            <p:spPr bwMode="auto">
              <a:xfrm>
                <a:off x="2243138" y="4721225"/>
                <a:ext cx="31750" cy="30163"/>
              </a:xfrm>
              <a:custGeom>
                <a:avLst/>
                <a:gdLst>
                  <a:gd name="T0" fmla="*/ 2147483647 w 20"/>
                  <a:gd name="T1" fmla="*/ 2147483647 h 19"/>
                  <a:gd name="T2" fmla="*/ 2147483647 w 20"/>
                  <a:gd name="T3" fmla="*/ 2147483647 h 19"/>
                  <a:gd name="T4" fmla="*/ 2147483647 w 20"/>
                  <a:gd name="T5" fmla="*/ 2147483647 h 19"/>
                  <a:gd name="T6" fmla="*/ 2147483647 w 20"/>
                  <a:gd name="T7" fmla="*/ 2147483647 h 19"/>
                  <a:gd name="T8" fmla="*/ 2147483647 w 20"/>
                  <a:gd name="T9" fmla="*/ 2147483647 h 19"/>
                  <a:gd name="T10" fmla="*/ 2147483647 w 20"/>
                  <a:gd name="T11" fmla="*/ 2147483647 h 19"/>
                  <a:gd name="T12" fmla="*/ 2147483647 w 20"/>
                  <a:gd name="T13" fmla="*/ 2147483647 h 19"/>
                  <a:gd name="T14" fmla="*/ 2147483647 w 20"/>
                  <a:gd name="T15" fmla="*/ 0 h 19"/>
                  <a:gd name="T16" fmla="*/ 2147483647 w 20"/>
                  <a:gd name="T17" fmla="*/ 0 h 19"/>
                  <a:gd name="T18" fmla="*/ 2147483647 w 20"/>
                  <a:gd name="T19" fmla="*/ 0 h 19"/>
                  <a:gd name="T20" fmla="*/ 2147483647 w 20"/>
                  <a:gd name="T21" fmla="*/ 2147483647 h 19"/>
                  <a:gd name="T22" fmla="*/ 0 w 20"/>
                  <a:gd name="T23" fmla="*/ 2147483647 h 19"/>
                  <a:gd name="T24" fmla="*/ 0 w 20"/>
                  <a:gd name="T25" fmla="*/ 2147483647 h 19"/>
                  <a:gd name="T26" fmla="*/ 0 w 20"/>
                  <a:gd name="T27" fmla="*/ 2147483647 h 19"/>
                  <a:gd name="T28" fmla="*/ 2147483647 w 20"/>
                  <a:gd name="T29" fmla="*/ 2147483647 h 19"/>
                  <a:gd name="T30" fmla="*/ 2147483647 w 20"/>
                  <a:gd name="T31" fmla="*/ 2147483647 h 19"/>
                  <a:gd name="T32" fmla="*/ 2147483647 w 20"/>
                  <a:gd name="T33" fmla="*/ 2147483647 h 19"/>
                  <a:gd name="T34" fmla="*/ 2147483647 w 20"/>
                  <a:gd name="T35" fmla="*/ 2147483647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19"/>
                  <a:gd name="T56" fmla="*/ 20 w 2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19">
                    <a:moveTo>
                      <a:pt x="10" y="19"/>
                    </a:moveTo>
                    <a:lnTo>
                      <a:pt x="13" y="18"/>
                    </a:lnTo>
                    <a:lnTo>
                      <a:pt x="16" y="16"/>
                    </a:lnTo>
                    <a:lnTo>
                      <a:pt x="18" y="13"/>
                    </a:lnTo>
                    <a:lnTo>
                      <a:pt x="20" y="10"/>
                    </a:lnTo>
                    <a:lnTo>
                      <a:pt x="18" y="6"/>
                    </a:lnTo>
                    <a:lnTo>
                      <a:pt x="16" y="2"/>
                    </a:lnTo>
                    <a:lnTo>
                      <a:pt x="13" y="0"/>
                    </a:lnTo>
                    <a:lnTo>
                      <a:pt x="10" y="0"/>
                    </a:lnTo>
                    <a:lnTo>
                      <a:pt x="5" y="0"/>
                    </a:lnTo>
                    <a:lnTo>
                      <a:pt x="2" y="2"/>
                    </a:lnTo>
                    <a:lnTo>
                      <a:pt x="0" y="6"/>
                    </a:lnTo>
                    <a:lnTo>
                      <a:pt x="0" y="10"/>
                    </a:lnTo>
                    <a:lnTo>
                      <a:pt x="0" y="13"/>
                    </a:lnTo>
                    <a:lnTo>
                      <a:pt x="2" y="16"/>
                    </a:lnTo>
                    <a:lnTo>
                      <a:pt x="5" y="18"/>
                    </a:lnTo>
                    <a:lnTo>
                      <a:pt x="10" y="19"/>
                    </a:lnTo>
                    <a:close/>
                  </a:path>
                </a:pathLst>
              </a:custGeom>
              <a:solidFill>
                <a:srgbClr val="0099FF"/>
              </a:solidFill>
              <a:ln w="0">
                <a:solidFill>
                  <a:srgbClr val="0099FF"/>
                </a:solidFill>
                <a:prstDash val="solid"/>
                <a:round/>
                <a:headEnd/>
                <a:tailEnd/>
              </a:ln>
            </p:spPr>
            <p:txBody>
              <a:bodyPr/>
              <a:lstStyle/>
              <a:p>
                <a:endParaRPr lang="fr-FR"/>
              </a:p>
            </p:txBody>
          </p:sp>
          <p:sp>
            <p:nvSpPr>
              <p:cNvPr id="420192" name="Freeform 992"/>
              <p:cNvSpPr>
                <a:spLocks/>
              </p:cNvSpPr>
              <p:nvPr/>
            </p:nvSpPr>
            <p:spPr bwMode="auto">
              <a:xfrm>
                <a:off x="2243138" y="5599113"/>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2147483647 h 20"/>
                  <a:gd name="T16" fmla="*/ 2147483647 w 20"/>
                  <a:gd name="T17" fmla="*/ 0 h 20"/>
                  <a:gd name="T18" fmla="*/ 2147483647 w 20"/>
                  <a:gd name="T19" fmla="*/ 2147483647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19"/>
                    </a:lnTo>
                    <a:lnTo>
                      <a:pt x="16" y="18"/>
                    </a:lnTo>
                    <a:lnTo>
                      <a:pt x="18" y="14"/>
                    </a:lnTo>
                    <a:lnTo>
                      <a:pt x="20" y="10"/>
                    </a:lnTo>
                    <a:lnTo>
                      <a:pt x="18" y="6"/>
                    </a:lnTo>
                    <a:lnTo>
                      <a:pt x="16" y="3"/>
                    </a:lnTo>
                    <a:lnTo>
                      <a:pt x="13" y="1"/>
                    </a:lnTo>
                    <a:lnTo>
                      <a:pt x="10" y="0"/>
                    </a:lnTo>
                    <a:lnTo>
                      <a:pt x="5" y="1"/>
                    </a:lnTo>
                    <a:lnTo>
                      <a:pt x="2" y="3"/>
                    </a:lnTo>
                    <a:lnTo>
                      <a:pt x="0" y="6"/>
                    </a:lnTo>
                    <a:lnTo>
                      <a:pt x="0" y="10"/>
                    </a:lnTo>
                    <a:lnTo>
                      <a:pt x="0" y="14"/>
                    </a:lnTo>
                    <a:lnTo>
                      <a:pt x="2" y="18"/>
                    </a:lnTo>
                    <a:lnTo>
                      <a:pt x="5" y="19"/>
                    </a:lnTo>
                    <a:lnTo>
                      <a:pt x="10" y="20"/>
                    </a:lnTo>
                    <a:close/>
                  </a:path>
                </a:pathLst>
              </a:custGeom>
              <a:solidFill>
                <a:srgbClr val="0099FF"/>
              </a:solidFill>
              <a:ln w="0">
                <a:solidFill>
                  <a:srgbClr val="0099FF"/>
                </a:solidFill>
                <a:prstDash val="solid"/>
                <a:round/>
                <a:headEnd/>
                <a:tailEnd/>
              </a:ln>
            </p:spPr>
            <p:txBody>
              <a:bodyPr/>
              <a:lstStyle/>
              <a:p>
                <a:endParaRPr lang="fr-FR"/>
              </a:p>
            </p:txBody>
          </p:sp>
          <p:sp>
            <p:nvSpPr>
              <p:cNvPr id="420193" name="Freeform 998"/>
              <p:cNvSpPr>
                <a:spLocks/>
              </p:cNvSpPr>
              <p:nvPr/>
            </p:nvSpPr>
            <p:spPr bwMode="auto">
              <a:xfrm>
                <a:off x="3157538" y="5386388"/>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2147483647 h 20"/>
                  <a:gd name="T16" fmla="*/ 2147483647 w 20"/>
                  <a:gd name="T17" fmla="*/ 0 h 20"/>
                  <a:gd name="T18" fmla="*/ 2147483647 w 20"/>
                  <a:gd name="T19" fmla="*/ 2147483647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20"/>
                    </a:lnTo>
                    <a:lnTo>
                      <a:pt x="16" y="18"/>
                    </a:lnTo>
                    <a:lnTo>
                      <a:pt x="18" y="14"/>
                    </a:lnTo>
                    <a:lnTo>
                      <a:pt x="20" y="10"/>
                    </a:lnTo>
                    <a:lnTo>
                      <a:pt x="18" y="6"/>
                    </a:lnTo>
                    <a:lnTo>
                      <a:pt x="16" y="3"/>
                    </a:lnTo>
                    <a:lnTo>
                      <a:pt x="13" y="1"/>
                    </a:lnTo>
                    <a:lnTo>
                      <a:pt x="10" y="0"/>
                    </a:lnTo>
                    <a:lnTo>
                      <a:pt x="6" y="1"/>
                    </a:lnTo>
                    <a:lnTo>
                      <a:pt x="2" y="3"/>
                    </a:lnTo>
                    <a:lnTo>
                      <a:pt x="0" y="6"/>
                    </a:lnTo>
                    <a:lnTo>
                      <a:pt x="0" y="10"/>
                    </a:lnTo>
                    <a:lnTo>
                      <a:pt x="0" y="14"/>
                    </a:lnTo>
                    <a:lnTo>
                      <a:pt x="2" y="18"/>
                    </a:lnTo>
                    <a:lnTo>
                      <a:pt x="6" y="20"/>
                    </a:lnTo>
                    <a:lnTo>
                      <a:pt x="10" y="20"/>
                    </a:lnTo>
                    <a:close/>
                  </a:path>
                </a:pathLst>
              </a:custGeom>
              <a:solidFill>
                <a:srgbClr val="FF3300"/>
              </a:solidFill>
              <a:ln w="0">
                <a:solidFill>
                  <a:srgbClr val="FF3300"/>
                </a:solidFill>
                <a:prstDash val="solid"/>
                <a:round/>
                <a:headEnd/>
                <a:tailEnd/>
              </a:ln>
            </p:spPr>
            <p:txBody>
              <a:bodyPr/>
              <a:lstStyle/>
              <a:p>
                <a:endParaRPr lang="fr-FR"/>
              </a:p>
            </p:txBody>
          </p:sp>
          <p:sp>
            <p:nvSpPr>
              <p:cNvPr id="420194" name="Freeform 999"/>
              <p:cNvSpPr>
                <a:spLocks/>
              </p:cNvSpPr>
              <p:nvPr/>
            </p:nvSpPr>
            <p:spPr bwMode="auto">
              <a:xfrm>
                <a:off x="3157538" y="5456238"/>
                <a:ext cx="31750" cy="33338"/>
              </a:xfrm>
              <a:custGeom>
                <a:avLst/>
                <a:gdLst>
                  <a:gd name="T0" fmla="*/ 2147483647 w 20"/>
                  <a:gd name="T1" fmla="*/ 2147483647 h 21"/>
                  <a:gd name="T2" fmla="*/ 2147483647 w 20"/>
                  <a:gd name="T3" fmla="*/ 2147483647 h 21"/>
                  <a:gd name="T4" fmla="*/ 2147483647 w 20"/>
                  <a:gd name="T5" fmla="*/ 2147483647 h 21"/>
                  <a:gd name="T6" fmla="*/ 2147483647 w 20"/>
                  <a:gd name="T7" fmla="*/ 2147483647 h 21"/>
                  <a:gd name="T8" fmla="*/ 2147483647 w 20"/>
                  <a:gd name="T9" fmla="*/ 2147483647 h 21"/>
                  <a:gd name="T10" fmla="*/ 2147483647 w 20"/>
                  <a:gd name="T11" fmla="*/ 2147483647 h 21"/>
                  <a:gd name="T12" fmla="*/ 2147483647 w 20"/>
                  <a:gd name="T13" fmla="*/ 2147483647 h 21"/>
                  <a:gd name="T14" fmla="*/ 2147483647 w 20"/>
                  <a:gd name="T15" fmla="*/ 2147483647 h 21"/>
                  <a:gd name="T16" fmla="*/ 2147483647 w 20"/>
                  <a:gd name="T17" fmla="*/ 0 h 21"/>
                  <a:gd name="T18" fmla="*/ 2147483647 w 20"/>
                  <a:gd name="T19" fmla="*/ 2147483647 h 21"/>
                  <a:gd name="T20" fmla="*/ 2147483647 w 20"/>
                  <a:gd name="T21" fmla="*/ 2147483647 h 21"/>
                  <a:gd name="T22" fmla="*/ 0 w 20"/>
                  <a:gd name="T23" fmla="*/ 2147483647 h 21"/>
                  <a:gd name="T24" fmla="*/ 0 w 20"/>
                  <a:gd name="T25" fmla="*/ 2147483647 h 21"/>
                  <a:gd name="T26" fmla="*/ 0 w 20"/>
                  <a:gd name="T27" fmla="*/ 2147483647 h 21"/>
                  <a:gd name="T28" fmla="*/ 2147483647 w 20"/>
                  <a:gd name="T29" fmla="*/ 2147483647 h 21"/>
                  <a:gd name="T30" fmla="*/ 2147483647 w 20"/>
                  <a:gd name="T31" fmla="*/ 2147483647 h 21"/>
                  <a:gd name="T32" fmla="*/ 2147483647 w 20"/>
                  <a:gd name="T33" fmla="*/ 2147483647 h 21"/>
                  <a:gd name="T34" fmla="*/ 2147483647 w 20"/>
                  <a:gd name="T35" fmla="*/ 2147483647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1"/>
                  <a:gd name="T56" fmla="*/ 20 w 20"/>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1">
                    <a:moveTo>
                      <a:pt x="10" y="21"/>
                    </a:moveTo>
                    <a:lnTo>
                      <a:pt x="13" y="19"/>
                    </a:lnTo>
                    <a:lnTo>
                      <a:pt x="16" y="17"/>
                    </a:lnTo>
                    <a:lnTo>
                      <a:pt x="18" y="15"/>
                    </a:lnTo>
                    <a:lnTo>
                      <a:pt x="20" y="11"/>
                    </a:lnTo>
                    <a:lnTo>
                      <a:pt x="18" y="6"/>
                    </a:lnTo>
                    <a:lnTo>
                      <a:pt x="16" y="3"/>
                    </a:lnTo>
                    <a:lnTo>
                      <a:pt x="13" y="1"/>
                    </a:lnTo>
                    <a:lnTo>
                      <a:pt x="10" y="0"/>
                    </a:lnTo>
                    <a:lnTo>
                      <a:pt x="6" y="1"/>
                    </a:lnTo>
                    <a:lnTo>
                      <a:pt x="2" y="3"/>
                    </a:lnTo>
                    <a:lnTo>
                      <a:pt x="0" y="6"/>
                    </a:lnTo>
                    <a:lnTo>
                      <a:pt x="0" y="11"/>
                    </a:lnTo>
                    <a:lnTo>
                      <a:pt x="0" y="15"/>
                    </a:lnTo>
                    <a:lnTo>
                      <a:pt x="2" y="17"/>
                    </a:lnTo>
                    <a:lnTo>
                      <a:pt x="6" y="19"/>
                    </a:lnTo>
                    <a:lnTo>
                      <a:pt x="10" y="21"/>
                    </a:lnTo>
                    <a:close/>
                  </a:path>
                </a:pathLst>
              </a:custGeom>
              <a:solidFill>
                <a:srgbClr val="FF3300"/>
              </a:solidFill>
              <a:ln w="0">
                <a:solidFill>
                  <a:srgbClr val="FF3300"/>
                </a:solidFill>
                <a:prstDash val="solid"/>
                <a:round/>
                <a:headEnd/>
                <a:tailEnd/>
              </a:ln>
            </p:spPr>
            <p:txBody>
              <a:bodyPr/>
              <a:lstStyle/>
              <a:p>
                <a:endParaRPr lang="fr-FR"/>
              </a:p>
            </p:txBody>
          </p:sp>
          <p:sp>
            <p:nvSpPr>
              <p:cNvPr id="420195" name="Freeform 1000"/>
              <p:cNvSpPr>
                <a:spLocks/>
              </p:cNvSpPr>
              <p:nvPr/>
            </p:nvSpPr>
            <p:spPr bwMode="auto">
              <a:xfrm>
                <a:off x="3157538" y="5697538"/>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19"/>
                    </a:lnTo>
                    <a:lnTo>
                      <a:pt x="16" y="18"/>
                    </a:lnTo>
                    <a:lnTo>
                      <a:pt x="18" y="14"/>
                    </a:lnTo>
                    <a:lnTo>
                      <a:pt x="20" y="10"/>
                    </a:lnTo>
                    <a:lnTo>
                      <a:pt x="18" y="7"/>
                    </a:lnTo>
                    <a:lnTo>
                      <a:pt x="16" y="3"/>
                    </a:lnTo>
                    <a:lnTo>
                      <a:pt x="13" y="0"/>
                    </a:lnTo>
                    <a:lnTo>
                      <a:pt x="10" y="0"/>
                    </a:lnTo>
                    <a:lnTo>
                      <a:pt x="6" y="0"/>
                    </a:lnTo>
                    <a:lnTo>
                      <a:pt x="2" y="3"/>
                    </a:lnTo>
                    <a:lnTo>
                      <a:pt x="0" y="7"/>
                    </a:lnTo>
                    <a:lnTo>
                      <a:pt x="0" y="10"/>
                    </a:lnTo>
                    <a:lnTo>
                      <a:pt x="0" y="14"/>
                    </a:lnTo>
                    <a:lnTo>
                      <a:pt x="2" y="18"/>
                    </a:lnTo>
                    <a:lnTo>
                      <a:pt x="6" y="19"/>
                    </a:lnTo>
                    <a:lnTo>
                      <a:pt x="10" y="20"/>
                    </a:lnTo>
                    <a:close/>
                  </a:path>
                </a:pathLst>
              </a:custGeom>
              <a:solidFill>
                <a:srgbClr val="FF3300"/>
              </a:solidFill>
              <a:ln w="0">
                <a:solidFill>
                  <a:srgbClr val="FF3300"/>
                </a:solidFill>
                <a:prstDash val="solid"/>
                <a:round/>
                <a:headEnd/>
                <a:tailEnd/>
              </a:ln>
            </p:spPr>
            <p:txBody>
              <a:bodyPr/>
              <a:lstStyle/>
              <a:p>
                <a:endParaRPr lang="fr-FR"/>
              </a:p>
            </p:txBody>
          </p:sp>
          <p:sp>
            <p:nvSpPr>
              <p:cNvPr id="420196" name="Freeform 1001"/>
              <p:cNvSpPr>
                <a:spLocks/>
              </p:cNvSpPr>
              <p:nvPr/>
            </p:nvSpPr>
            <p:spPr bwMode="auto">
              <a:xfrm>
                <a:off x="3157538" y="5422900"/>
                <a:ext cx="31750" cy="30163"/>
              </a:xfrm>
              <a:custGeom>
                <a:avLst/>
                <a:gdLst>
                  <a:gd name="T0" fmla="*/ 2147483647 w 20"/>
                  <a:gd name="T1" fmla="*/ 2147483647 h 19"/>
                  <a:gd name="T2" fmla="*/ 2147483647 w 20"/>
                  <a:gd name="T3" fmla="*/ 2147483647 h 19"/>
                  <a:gd name="T4" fmla="*/ 2147483647 w 20"/>
                  <a:gd name="T5" fmla="*/ 2147483647 h 19"/>
                  <a:gd name="T6" fmla="*/ 2147483647 w 20"/>
                  <a:gd name="T7" fmla="*/ 2147483647 h 19"/>
                  <a:gd name="T8" fmla="*/ 2147483647 w 20"/>
                  <a:gd name="T9" fmla="*/ 2147483647 h 19"/>
                  <a:gd name="T10" fmla="*/ 2147483647 w 20"/>
                  <a:gd name="T11" fmla="*/ 2147483647 h 19"/>
                  <a:gd name="T12" fmla="*/ 2147483647 w 20"/>
                  <a:gd name="T13" fmla="*/ 2147483647 h 19"/>
                  <a:gd name="T14" fmla="*/ 2147483647 w 20"/>
                  <a:gd name="T15" fmla="*/ 0 h 19"/>
                  <a:gd name="T16" fmla="*/ 2147483647 w 20"/>
                  <a:gd name="T17" fmla="*/ 0 h 19"/>
                  <a:gd name="T18" fmla="*/ 2147483647 w 20"/>
                  <a:gd name="T19" fmla="*/ 0 h 19"/>
                  <a:gd name="T20" fmla="*/ 2147483647 w 20"/>
                  <a:gd name="T21" fmla="*/ 2147483647 h 19"/>
                  <a:gd name="T22" fmla="*/ 0 w 20"/>
                  <a:gd name="T23" fmla="*/ 2147483647 h 19"/>
                  <a:gd name="T24" fmla="*/ 0 w 20"/>
                  <a:gd name="T25" fmla="*/ 2147483647 h 19"/>
                  <a:gd name="T26" fmla="*/ 0 w 20"/>
                  <a:gd name="T27" fmla="*/ 2147483647 h 19"/>
                  <a:gd name="T28" fmla="*/ 2147483647 w 20"/>
                  <a:gd name="T29" fmla="*/ 2147483647 h 19"/>
                  <a:gd name="T30" fmla="*/ 2147483647 w 20"/>
                  <a:gd name="T31" fmla="*/ 2147483647 h 19"/>
                  <a:gd name="T32" fmla="*/ 2147483647 w 20"/>
                  <a:gd name="T33" fmla="*/ 2147483647 h 19"/>
                  <a:gd name="T34" fmla="*/ 2147483647 w 20"/>
                  <a:gd name="T35" fmla="*/ 2147483647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19"/>
                  <a:gd name="T56" fmla="*/ 20 w 2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19">
                    <a:moveTo>
                      <a:pt x="10" y="19"/>
                    </a:moveTo>
                    <a:lnTo>
                      <a:pt x="13" y="18"/>
                    </a:lnTo>
                    <a:lnTo>
                      <a:pt x="16" y="16"/>
                    </a:lnTo>
                    <a:lnTo>
                      <a:pt x="18" y="13"/>
                    </a:lnTo>
                    <a:lnTo>
                      <a:pt x="20" y="9"/>
                    </a:lnTo>
                    <a:lnTo>
                      <a:pt x="18" y="6"/>
                    </a:lnTo>
                    <a:lnTo>
                      <a:pt x="16" y="2"/>
                    </a:lnTo>
                    <a:lnTo>
                      <a:pt x="13" y="0"/>
                    </a:lnTo>
                    <a:lnTo>
                      <a:pt x="10" y="0"/>
                    </a:lnTo>
                    <a:lnTo>
                      <a:pt x="6" y="0"/>
                    </a:lnTo>
                    <a:lnTo>
                      <a:pt x="2" y="2"/>
                    </a:lnTo>
                    <a:lnTo>
                      <a:pt x="0" y="6"/>
                    </a:lnTo>
                    <a:lnTo>
                      <a:pt x="0" y="9"/>
                    </a:lnTo>
                    <a:lnTo>
                      <a:pt x="0" y="13"/>
                    </a:lnTo>
                    <a:lnTo>
                      <a:pt x="2" y="16"/>
                    </a:lnTo>
                    <a:lnTo>
                      <a:pt x="6" y="18"/>
                    </a:lnTo>
                    <a:lnTo>
                      <a:pt x="10" y="19"/>
                    </a:lnTo>
                    <a:close/>
                  </a:path>
                </a:pathLst>
              </a:custGeom>
              <a:solidFill>
                <a:srgbClr val="FF3300"/>
              </a:solidFill>
              <a:ln w="0">
                <a:solidFill>
                  <a:srgbClr val="FF3300"/>
                </a:solidFill>
                <a:prstDash val="solid"/>
                <a:round/>
                <a:headEnd/>
                <a:tailEnd/>
              </a:ln>
            </p:spPr>
            <p:txBody>
              <a:bodyPr/>
              <a:lstStyle/>
              <a:p>
                <a:endParaRPr lang="fr-FR"/>
              </a:p>
            </p:txBody>
          </p:sp>
          <p:sp>
            <p:nvSpPr>
              <p:cNvPr id="420197" name="Freeform 1002"/>
              <p:cNvSpPr>
                <a:spLocks/>
              </p:cNvSpPr>
              <p:nvPr/>
            </p:nvSpPr>
            <p:spPr bwMode="auto">
              <a:xfrm>
                <a:off x="3157538" y="5573713"/>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2147483647 h 20"/>
                  <a:gd name="T16" fmla="*/ 2147483647 w 20"/>
                  <a:gd name="T17" fmla="*/ 0 h 20"/>
                  <a:gd name="T18" fmla="*/ 2147483647 w 20"/>
                  <a:gd name="T19" fmla="*/ 2147483647 h 20"/>
                  <a:gd name="T20" fmla="*/ 2147483647 w 20"/>
                  <a:gd name="T21" fmla="*/ 2147483647 h 20"/>
                  <a:gd name="T22" fmla="*/ 0 w 20"/>
                  <a:gd name="T23" fmla="*/ 2147483647 h 20"/>
                  <a:gd name="T24" fmla="*/ 0 w 20"/>
                  <a:gd name="T25" fmla="*/ 2147483647 h 20"/>
                  <a:gd name="T26" fmla="*/ 0 w 20"/>
                  <a:gd name="T27" fmla="*/ 2147483647 h 20"/>
                  <a:gd name="T28" fmla="*/ 2147483647 w 20"/>
                  <a:gd name="T29" fmla="*/ 2147483647 h 20"/>
                  <a:gd name="T30" fmla="*/ 2147483647 w 20"/>
                  <a:gd name="T31" fmla="*/ 2147483647 h 20"/>
                  <a:gd name="T32" fmla="*/ 2147483647 w 20"/>
                  <a:gd name="T33" fmla="*/ 2147483647 h 20"/>
                  <a:gd name="T34" fmla="*/ 2147483647 w 20"/>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0"/>
                  <a:gd name="T55" fmla="*/ 0 h 20"/>
                  <a:gd name="T56" fmla="*/ 20 w 2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0" h="20">
                    <a:moveTo>
                      <a:pt x="10" y="20"/>
                    </a:moveTo>
                    <a:lnTo>
                      <a:pt x="13" y="20"/>
                    </a:lnTo>
                    <a:lnTo>
                      <a:pt x="16" y="17"/>
                    </a:lnTo>
                    <a:lnTo>
                      <a:pt x="18" y="14"/>
                    </a:lnTo>
                    <a:lnTo>
                      <a:pt x="20" y="10"/>
                    </a:lnTo>
                    <a:lnTo>
                      <a:pt x="18" y="6"/>
                    </a:lnTo>
                    <a:lnTo>
                      <a:pt x="16" y="3"/>
                    </a:lnTo>
                    <a:lnTo>
                      <a:pt x="13" y="1"/>
                    </a:lnTo>
                    <a:lnTo>
                      <a:pt x="10" y="0"/>
                    </a:lnTo>
                    <a:lnTo>
                      <a:pt x="6" y="1"/>
                    </a:lnTo>
                    <a:lnTo>
                      <a:pt x="2" y="3"/>
                    </a:lnTo>
                    <a:lnTo>
                      <a:pt x="0" y="6"/>
                    </a:lnTo>
                    <a:lnTo>
                      <a:pt x="0" y="10"/>
                    </a:lnTo>
                    <a:lnTo>
                      <a:pt x="0" y="14"/>
                    </a:lnTo>
                    <a:lnTo>
                      <a:pt x="2" y="17"/>
                    </a:lnTo>
                    <a:lnTo>
                      <a:pt x="6" y="20"/>
                    </a:lnTo>
                    <a:lnTo>
                      <a:pt x="10" y="20"/>
                    </a:lnTo>
                    <a:close/>
                  </a:path>
                </a:pathLst>
              </a:custGeom>
              <a:solidFill>
                <a:srgbClr val="FF3300"/>
              </a:solidFill>
              <a:ln w="0">
                <a:solidFill>
                  <a:srgbClr val="FF3300"/>
                </a:solidFill>
                <a:prstDash val="solid"/>
                <a:round/>
                <a:headEnd/>
                <a:tailEnd/>
              </a:ln>
            </p:spPr>
            <p:txBody>
              <a:bodyPr/>
              <a:lstStyle/>
              <a:p>
                <a:endParaRPr lang="fr-FR"/>
              </a:p>
            </p:txBody>
          </p:sp>
        </p:grpSp>
        <p:grpSp>
          <p:nvGrpSpPr>
            <p:cNvPr id="419849" name="Groupe 3045"/>
            <p:cNvGrpSpPr>
              <a:grpSpLocks/>
            </p:cNvGrpSpPr>
            <p:nvPr/>
          </p:nvGrpSpPr>
          <p:grpSpPr bwMode="auto">
            <a:xfrm>
              <a:off x="4129088" y="5110163"/>
              <a:ext cx="2095500" cy="1327150"/>
              <a:chOff x="3867150" y="4679950"/>
              <a:chExt cx="1735138" cy="1098551"/>
            </a:xfrm>
          </p:grpSpPr>
          <p:sp>
            <p:nvSpPr>
              <p:cNvPr id="420119" name="Freeform 694"/>
              <p:cNvSpPr>
                <a:spLocks/>
              </p:cNvSpPr>
              <p:nvPr/>
            </p:nvSpPr>
            <p:spPr bwMode="auto">
              <a:xfrm>
                <a:off x="3908425" y="4679950"/>
                <a:ext cx="1693863" cy="1062038"/>
              </a:xfrm>
              <a:custGeom>
                <a:avLst/>
                <a:gdLst>
                  <a:gd name="T0" fmla="*/ 2147483647 w 1067"/>
                  <a:gd name="T1" fmla="*/ 2147483647 h 669"/>
                  <a:gd name="T2" fmla="*/ 0 w 1067"/>
                  <a:gd name="T3" fmla="*/ 2147483647 h 669"/>
                  <a:gd name="T4" fmla="*/ 0 w 1067"/>
                  <a:gd name="T5" fmla="*/ 0 h 669"/>
                  <a:gd name="T6" fmla="*/ 0 60000 65536"/>
                  <a:gd name="T7" fmla="*/ 0 60000 65536"/>
                  <a:gd name="T8" fmla="*/ 0 60000 65536"/>
                  <a:gd name="T9" fmla="*/ 0 w 1067"/>
                  <a:gd name="T10" fmla="*/ 0 h 669"/>
                  <a:gd name="T11" fmla="*/ 1067 w 1067"/>
                  <a:gd name="T12" fmla="*/ 669 h 669"/>
                </a:gdLst>
                <a:ahLst/>
                <a:cxnLst>
                  <a:cxn ang="T6">
                    <a:pos x="T0" y="T1"/>
                  </a:cxn>
                  <a:cxn ang="T7">
                    <a:pos x="T2" y="T3"/>
                  </a:cxn>
                  <a:cxn ang="T8">
                    <a:pos x="T4" y="T5"/>
                  </a:cxn>
                </a:cxnLst>
                <a:rect l="T9" t="T10" r="T11" b="T12"/>
                <a:pathLst>
                  <a:path w="1067" h="669">
                    <a:moveTo>
                      <a:pt x="1067" y="669"/>
                    </a:moveTo>
                    <a:lnTo>
                      <a:pt x="0" y="669"/>
                    </a:lnTo>
                    <a:lnTo>
                      <a:pt x="0" y="0"/>
                    </a:lnTo>
                  </a:path>
                </a:pathLst>
              </a:custGeom>
              <a:noFill/>
              <a:ln w="6350">
                <a:solidFill>
                  <a:srgbClr val="FFFFFF"/>
                </a:solidFill>
                <a:prstDash val="solid"/>
                <a:round/>
                <a:headEnd/>
                <a:tailEnd/>
              </a:ln>
            </p:spPr>
            <p:txBody>
              <a:bodyPr/>
              <a:lstStyle/>
              <a:p>
                <a:endParaRPr lang="fr-FR"/>
              </a:p>
            </p:txBody>
          </p:sp>
          <p:sp>
            <p:nvSpPr>
              <p:cNvPr id="420120" name="Line 719"/>
              <p:cNvSpPr>
                <a:spLocks noChangeShapeType="1"/>
              </p:cNvSpPr>
              <p:nvPr/>
            </p:nvSpPr>
            <p:spPr bwMode="auto">
              <a:xfrm>
                <a:off x="3867150" y="4751388"/>
                <a:ext cx="41275" cy="0"/>
              </a:xfrm>
              <a:prstGeom prst="line">
                <a:avLst/>
              </a:prstGeom>
              <a:noFill/>
              <a:ln w="6350">
                <a:solidFill>
                  <a:srgbClr val="FFFFFF"/>
                </a:solidFill>
                <a:round/>
                <a:headEnd/>
                <a:tailEnd/>
              </a:ln>
            </p:spPr>
            <p:txBody>
              <a:bodyPr/>
              <a:lstStyle/>
              <a:p>
                <a:endParaRPr lang="fr-FR"/>
              </a:p>
            </p:txBody>
          </p:sp>
          <p:sp>
            <p:nvSpPr>
              <p:cNvPr id="420121" name="Line 720"/>
              <p:cNvSpPr>
                <a:spLocks noChangeShapeType="1"/>
              </p:cNvSpPr>
              <p:nvPr/>
            </p:nvSpPr>
            <p:spPr bwMode="auto">
              <a:xfrm>
                <a:off x="3867150" y="5073650"/>
                <a:ext cx="41275" cy="0"/>
              </a:xfrm>
              <a:prstGeom prst="line">
                <a:avLst/>
              </a:prstGeom>
              <a:noFill/>
              <a:ln w="6350">
                <a:solidFill>
                  <a:srgbClr val="FFFFFF"/>
                </a:solidFill>
                <a:round/>
                <a:headEnd/>
                <a:tailEnd/>
              </a:ln>
            </p:spPr>
            <p:txBody>
              <a:bodyPr/>
              <a:lstStyle/>
              <a:p>
                <a:endParaRPr lang="fr-FR"/>
              </a:p>
            </p:txBody>
          </p:sp>
          <p:sp>
            <p:nvSpPr>
              <p:cNvPr id="420122" name="Line 721"/>
              <p:cNvSpPr>
                <a:spLocks noChangeShapeType="1"/>
              </p:cNvSpPr>
              <p:nvPr/>
            </p:nvSpPr>
            <p:spPr bwMode="auto">
              <a:xfrm>
                <a:off x="3867150" y="5394325"/>
                <a:ext cx="41275" cy="0"/>
              </a:xfrm>
              <a:prstGeom prst="line">
                <a:avLst/>
              </a:prstGeom>
              <a:noFill/>
              <a:ln w="6350">
                <a:solidFill>
                  <a:srgbClr val="FFFFFF"/>
                </a:solidFill>
                <a:round/>
                <a:headEnd/>
                <a:tailEnd/>
              </a:ln>
            </p:spPr>
            <p:txBody>
              <a:bodyPr/>
              <a:lstStyle/>
              <a:p>
                <a:endParaRPr lang="fr-FR"/>
              </a:p>
            </p:txBody>
          </p:sp>
          <p:sp>
            <p:nvSpPr>
              <p:cNvPr id="420123" name="Line 722"/>
              <p:cNvSpPr>
                <a:spLocks noChangeShapeType="1"/>
              </p:cNvSpPr>
              <p:nvPr/>
            </p:nvSpPr>
            <p:spPr bwMode="auto">
              <a:xfrm flipH="1">
                <a:off x="3867150" y="5715000"/>
                <a:ext cx="41275" cy="0"/>
              </a:xfrm>
              <a:prstGeom prst="line">
                <a:avLst/>
              </a:prstGeom>
              <a:noFill/>
              <a:ln w="6350">
                <a:solidFill>
                  <a:srgbClr val="FFFFFF"/>
                </a:solidFill>
                <a:round/>
                <a:headEnd/>
                <a:tailEnd/>
              </a:ln>
            </p:spPr>
            <p:txBody>
              <a:bodyPr/>
              <a:lstStyle/>
              <a:p>
                <a:endParaRPr lang="fr-FR"/>
              </a:p>
            </p:txBody>
          </p:sp>
          <p:sp>
            <p:nvSpPr>
              <p:cNvPr id="420124" name="Line 753"/>
              <p:cNvSpPr>
                <a:spLocks noChangeShapeType="1"/>
              </p:cNvSpPr>
              <p:nvPr/>
            </p:nvSpPr>
            <p:spPr bwMode="auto">
              <a:xfrm flipV="1">
                <a:off x="4297363" y="5741988"/>
                <a:ext cx="0" cy="36513"/>
              </a:xfrm>
              <a:prstGeom prst="line">
                <a:avLst/>
              </a:prstGeom>
              <a:noFill/>
              <a:ln w="6350">
                <a:solidFill>
                  <a:srgbClr val="FFFFFF"/>
                </a:solidFill>
                <a:round/>
                <a:headEnd/>
                <a:tailEnd/>
              </a:ln>
            </p:spPr>
            <p:txBody>
              <a:bodyPr/>
              <a:lstStyle/>
              <a:p>
                <a:endParaRPr lang="fr-FR"/>
              </a:p>
            </p:txBody>
          </p:sp>
          <p:sp>
            <p:nvSpPr>
              <p:cNvPr id="420125" name="Line 754"/>
              <p:cNvSpPr>
                <a:spLocks noChangeShapeType="1"/>
              </p:cNvSpPr>
              <p:nvPr/>
            </p:nvSpPr>
            <p:spPr bwMode="auto">
              <a:xfrm flipV="1">
                <a:off x="5211763" y="5741988"/>
                <a:ext cx="0" cy="36513"/>
              </a:xfrm>
              <a:prstGeom prst="line">
                <a:avLst/>
              </a:prstGeom>
              <a:noFill/>
              <a:ln w="6350">
                <a:solidFill>
                  <a:srgbClr val="FFFFFF"/>
                </a:solidFill>
                <a:round/>
                <a:headEnd/>
                <a:tailEnd/>
              </a:ln>
            </p:spPr>
            <p:txBody>
              <a:bodyPr/>
              <a:lstStyle/>
              <a:p>
                <a:endParaRPr lang="fr-FR"/>
              </a:p>
            </p:txBody>
          </p:sp>
          <p:sp>
            <p:nvSpPr>
              <p:cNvPr id="420126" name="Freeform 774"/>
              <p:cNvSpPr>
                <a:spLocks/>
              </p:cNvSpPr>
              <p:nvPr/>
            </p:nvSpPr>
            <p:spPr bwMode="auto">
              <a:xfrm>
                <a:off x="4106863" y="5473700"/>
                <a:ext cx="377825" cy="39688"/>
              </a:xfrm>
              <a:custGeom>
                <a:avLst/>
                <a:gdLst>
                  <a:gd name="T0" fmla="*/ 0 w 238"/>
                  <a:gd name="T1" fmla="*/ 0 h 25"/>
                  <a:gd name="T2" fmla="*/ 0 w 238"/>
                  <a:gd name="T3" fmla="*/ 2147483647 h 25"/>
                  <a:gd name="T4" fmla="*/ 2147483647 w 238"/>
                  <a:gd name="T5" fmla="*/ 2147483647 h 25"/>
                  <a:gd name="T6" fmla="*/ 2147483647 w 238"/>
                  <a:gd name="T7" fmla="*/ 0 h 25"/>
                  <a:gd name="T8" fmla="*/ 0 w 238"/>
                  <a:gd name="T9" fmla="*/ 0 h 25"/>
                  <a:gd name="T10" fmla="*/ 0 w 238"/>
                  <a:gd name="T11" fmla="*/ 0 h 25"/>
                  <a:gd name="T12" fmla="*/ 0 60000 65536"/>
                  <a:gd name="T13" fmla="*/ 0 60000 65536"/>
                  <a:gd name="T14" fmla="*/ 0 60000 65536"/>
                  <a:gd name="T15" fmla="*/ 0 60000 65536"/>
                  <a:gd name="T16" fmla="*/ 0 60000 65536"/>
                  <a:gd name="T17" fmla="*/ 0 60000 65536"/>
                  <a:gd name="T18" fmla="*/ 0 w 238"/>
                  <a:gd name="T19" fmla="*/ 0 h 25"/>
                  <a:gd name="T20" fmla="*/ 238 w 238"/>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238" h="25">
                    <a:moveTo>
                      <a:pt x="0" y="0"/>
                    </a:moveTo>
                    <a:lnTo>
                      <a:pt x="0" y="25"/>
                    </a:lnTo>
                    <a:lnTo>
                      <a:pt x="238" y="25"/>
                    </a:lnTo>
                    <a:lnTo>
                      <a:pt x="238" y="0"/>
                    </a:lnTo>
                    <a:lnTo>
                      <a:pt x="0" y="0"/>
                    </a:lnTo>
                    <a:close/>
                  </a:path>
                </a:pathLst>
              </a:custGeom>
              <a:solidFill>
                <a:srgbClr val="00CCFF"/>
              </a:solidFill>
              <a:ln w="0">
                <a:solidFill>
                  <a:srgbClr val="00CCFF"/>
                </a:solidFill>
                <a:prstDash val="solid"/>
                <a:round/>
                <a:headEnd/>
                <a:tailEnd/>
              </a:ln>
            </p:spPr>
            <p:txBody>
              <a:bodyPr/>
              <a:lstStyle/>
              <a:p>
                <a:endParaRPr lang="fr-FR"/>
              </a:p>
            </p:txBody>
          </p:sp>
          <p:sp>
            <p:nvSpPr>
              <p:cNvPr id="420127" name="Freeform 775"/>
              <p:cNvSpPr>
                <a:spLocks/>
              </p:cNvSpPr>
              <p:nvPr/>
            </p:nvSpPr>
            <p:spPr bwMode="auto">
              <a:xfrm>
                <a:off x="4106863" y="5411788"/>
                <a:ext cx="377825" cy="61913"/>
              </a:xfrm>
              <a:custGeom>
                <a:avLst/>
                <a:gdLst>
                  <a:gd name="T0" fmla="*/ 0 w 238"/>
                  <a:gd name="T1" fmla="*/ 0 h 39"/>
                  <a:gd name="T2" fmla="*/ 0 w 238"/>
                  <a:gd name="T3" fmla="*/ 2147483647 h 39"/>
                  <a:gd name="T4" fmla="*/ 2147483647 w 238"/>
                  <a:gd name="T5" fmla="*/ 2147483647 h 39"/>
                  <a:gd name="T6" fmla="*/ 2147483647 w 238"/>
                  <a:gd name="T7" fmla="*/ 0 h 39"/>
                  <a:gd name="T8" fmla="*/ 0 w 238"/>
                  <a:gd name="T9" fmla="*/ 0 h 39"/>
                  <a:gd name="T10" fmla="*/ 0 w 238"/>
                  <a:gd name="T11" fmla="*/ 0 h 39"/>
                  <a:gd name="T12" fmla="*/ 0 60000 65536"/>
                  <a:gd name="T13" fmla="*/ 0 60000 65536"/>
                  <a:gd name="T14" fmla="*/ 0 60000 65536"/>
                  <a:gd name="T15" fmla="*/ 0 60000 65536"/>
                  <a:gd name="T16" fmla="*/ 0 60000 65536"/>
                  <a:gd name="T17" fmla="*/ 0 60000 65536"/>
                  <a:gd name="T18" fmla="*/ 0 w 238"/>
                  <a:gd name="T19" fmla="*/ 0 h 39"/>
                  <a:gd name="T20" fmla="*/ 238 w 238"/>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238" h="39">
                    <a:moveTo>
                      <a:pt x="0" y="0"/>
                    </a:moveTo>
                    <a:lnTo>
                      <a:pt x="0" y="39"/>
                    </a:lnTo>
                    <a:lnTo>
                      <a:pt x="238" y="39"/>
                    </a:lnTo>
                    <a:lnTo>
                      <a:pt x="238" y="0"/>
                    </a:lnTo>
                    <a:lnTo>
                      <a:pt x="0" y="0"/>
                    </a:lnTo>
                    <a:close/>
                  </a:path>
                </a:pathLst>
              </a:custGeom>
              <a:solidFill>
                <a:srgbClr val="00CCFF"/>
              </a:solidFill>
              <a:ln w="0">
                <a:solidFill>
                  <a:srgbClr val="00CCFF"/>
                </a:solidFill>
                <a:prstDash val="solid"/>
                <a:round/>
                <a:headEnd/>
                <a:tailEnd/>
              </a:ln>
            </p:spPr>
            <p:txBody>
              <a:bodyPr/>
              <a:lstStyle/>
              <a:p>
                <a:endParaRPr lang="fr-FR"/>
              </a:p>
            </p:txBody>
          </p:sp>
          <p:sp>
            <p:nvSpPr>
              <p:cNvPr id="420128" name="Line 815"/>
              <p:cNvSpPr>
                <a:spLocks noChangeShapeType="1"/>
              </p:cNvSpPr>
              <p:nvPr/>
            </p:nvSpPr>
            <p:spPr bwMode="auto">
              <a:xfrm flipH="1">
                <a:off x="4295775" y="5387975"/>
                <a:ext cx="103188" cy="0"/>
              </a:xfrm>
              <a:prstGeom prst="line">
                <a:avLst/>
              </a:prstGeom>
              <a:noFill/>
              <a:ln w="11113">
                <a:solidFill>
                  <a:srgbClr val="0099FF"/>
                </a:solidFill>
                <a:round/>
                <a:headEnd/>
                <a:tailEnd/>
              </a:ln>
            </p:spPr>
            <p:txBody>
              <a:bodyPr/>
              <a:lstStyle/>
              <a:p>
                <a:endParaRPr lang="fr-FR"/>
              </a:p>
            </p:txBody>
          </p:sp>
          <p:sp>
            <p:nvSpPr>
              <p:cNvPr id="420129" name="Line 816"/>
              <p:cNvSpPr>
                <a:spLocks noChangeShapeType="1"/>
              </p:cNvSpPr>
              <p:nvPr/>
            </p:nvSpPr>
            <p:spPr bwMode="auto">
              <a:xfrm flipH="1">
                <a:off x="4195763" y="5387975"/>
                <a:ext cx="100013" cy="0"/>
              </a:xfrm>
              <a:prstGeom prst="line">
                <a:avLst/>
              </a:prstGeom>
              <a:noFill/>
              <a:ln w="11113">
                <a:solidFill>
                  <a:srgbClr val="0099FF"/>
                </a:solidFill>
                <a:round/>
                <a:headEnd/>
                <a:tailEnd/>
              </a:ln>
            </p:spPr>
            <p:txBody>
              <a:bodyPr/>
              <a:lstStyle/>
              <a:p>
                <a:endParaRPr lang="fr-FR"/>
              </a:p>
            </p:txBody>
          </p:sp>
          <p:sp>
            <p:nvSpPr>
              <p:cNvPr id="420130" name="Line 817"/>
              <p:cNvSpPr>
                <a:spLocks noChangeShapeType="1"/>
              </p:cNvSpPr>
              <p:nvPr/>
            </p:nvSpPr>
            <p:spPr bwMode="auto">
              <a:xfrm>
                <a:off x="4295775" y="5387975"/>
                <a:ext cx="0" cy="23813"/>
              </a:xfrm>
              <a:prstGeom prst="line">
                <a:avLst/>
              </a:prstGeom>
              <a:noFill/>
              <a:ln w="11113">
                <a:solidFill>
                  <a:srgbClr val="0099FF"/>
                </a:solidFill>
                <a:round/>
                <a:headEnd/>
                <a:tailEnd/>
              </a:ln>
            </p:spPr>
            <p:txBody>
              <a:bodyPr/>
              <a:lstStyle/>
              <a:p>
                <a:endParaRPr lang="fr-FR"/>
              </a:p>
            </p:txBody>
          </p:sp>
          <p:sp>
            <p:nvSpPr>
              <p:cNvPr id="420131" name="Freeform 818"/>
              <p:cNvSpPr>
                <a:spLocks/>
              </p:cNvSpPr>
              <p:nvPr/>
            </p:nvSpPr>
            <p:spPr bwMode="auto">
              <a:xfrm>
                <a:off x="4106863" y="5473700"/>
                <a:ext cx="188913" cy="39688"/>
              </a:xfrm>
              <a:custGeom>
                <a:avLst/>
                <a:gdLst>
                  <a:gd name="T0" fmla="*/ 0 w 119"/>
                  <a:gd name="T1" fmla="*/ 0 h 25"/>
                  <a:gd name="T2" fmla="*/ 0 w 119"/>
                  <a:gd name="T3" fmla="*/ 2147483647 h 25"/>
                  <a:gd name="T4" fmla="*/ 2147483647 w 119"/>
                  <a:gd name="T5" fmla="*/ 2147483647 h 25"/>
                  <a:gd name="T6" fmla="*/ 0 60000 65536"/>
                  <a:gd name="T7" fmla="*/ 0 60000 65536"/>
                  <a:gd name="T8" fmla="*/ 0 60000 65536"/>
                  <a:gd name="T9" fmla="*/ 0 w 119"/>
                  <a:gd name="T10" fmla="*/ 0 h 25"/>
                  <a:gd name="T11" fmla="*/ 119 w 119"/>
                  <a:gd name="T12" fmla="*/ 25 h 25"/>
                </a:gdLst>
                <a:ahLst/>
                <a:cxnLst>
                  <a:cxn ang="T6">
                    <a:pos x="T0" y="T1"/>
                  </a:cxn>
                  <a:cxn ang="T7">
                    <a:pos x="T2" y="T3"/>
                  </a:cxn>
                  <a:cxn ang="T8">
                    <a:pos x="T4" y="T5"/>
                  </a:cxn>
                </a:cxnLst>
                <a:rect l="T9" t="T10" r="T11" b="T12"/>
                <a:pathLst>
                  <a:path w="119" h="25">
                    <a:moveTo>
                      <a:pt x="0" y="0"/>
                    </a:moveTo>
                    <a:lnTo>
                      <a:pt x="0" y="25"/>
                    </a:lnTo>
                    <a:lnTo>
                      <a:pt x="119" y="25"/>
                    </a:lnTo>
                  </a:path>
                </a:pathLst>
              </a:custGeom>
              <a:noFill/>
              <a:ln w="11113">
                <a:solidFill>
                  <a:srgbClr val="0099FF"/>
                </a:solidFill>
                <a:prstDash val="solid"/>
                <a:round/>
                <a:headEnd/>
                <a:tailEnd/>
              </a:ln>
            </p:spPr>
            <p:txBody>
              <a:bodyPr/>
              <a:lstStyle/>
              <a:p>
                <a:endParaRPr lang="fr-FR"/>
              </a:p>
            </p:txBody>
          </p:sp>
          <p:sp>
            <p:nvSpPr>
              <p:cNvPr id="420132" name="Line 819"/>
              <p:cNvSpPr>
                <a:spLocks noChangeShapeType="1"/>
              </p:cNvSpPr>
              <p:nvPr/>
            </p:nvSpPr>
            <p:spPr bwMode="auto">
              <a:xfrm flipH="1">
                <a:off x="4295775" y="5605463"/>
                <a:ext cx="103188" cy="0"/>
              </a:xfrm>
              <a:prstGeom prst="line">
                <a:avLst/>
              </a:prstGeom>
              <a:noFill/>
              <a:ln w="11113">
                <a:solidFill>
                  <a:srgbClr val="0099FF"/>
                </a:solidFill>
                <a:round/>
                <a:headEnd/>
                <a:tailEnd/>
              </a:ln>
            </p:spPr>
            <p:txBody>
              <a:bodyPr/>
              <a:lstStyle/>
              <a:p>
                <a:endParaRPr lang="fr-FR"/>
              </a:p>
            </p:txBody>
          </p:sp>
          <p:sp>
            <p:nvSpPr>
              <p:cNvPr id="420133" name="Line 820"/>
              <p:cNvSpPr>
                <a:spLocks noChangeShapeType="1"/>
              </p:cNvSpPr>
              <p:nvPr/>
            </p:nvSpPr>
            <p:spPr bwMode="auto">
              <a:xfrm flipH="1">
                <a:off x="4195763" y="5605463"/>
                <a:ext cx="100013" cy="0"/>
              </a:xfrm>
              <a:prstGeom prst="line">
                <a:avLst/>
              </a:prstGeom>
              <a:noFill/>
              <a:ln w="11113">
                <a:solidFill>
                  <a:srgbClr val="0099FF"/>
                </a:solidFill>
                <a:round/>
                <a:headEnd/>
                <a:tailEnd/>
              </a:ln>
            </p:spPr>
            <p:txBody>
              <a:bodyPr/>
              <a:lstStyle/>
              <a:p>
                <a:endParaRPr lang="fr-FR"/>
              </a:p>
            </p:txBody>
          </p:sp>
          <p:sp>
            <p:nvSpPr>
              <p:cNvPr id="420134" name="Line 821"/>
              <p:cNvSpPr>
                <a:spLocks noChangeShapeType="1"/>
              </p:cNvSpPr>
              <p:nvPr/>
            </p:nvSpPr>
            <p:spPr bwMode="auto">
              <a:xfrm flipV="1">
                <a:off x="4295775" y="5513388"/>
                <a:ext cx="0" cy="92075"/>
              </a:xfrm>
              <a:prstGeom prst="line">
                <a:avLst/>
              </a:prstGeom>
              <a:noFill/>
              <a:ln w="11113">
                <a:solidFill>
                  <a:srgbClr val="0099FF"/>
                </a:solidFill>
                <a:round/>
                <a:headEnd/>
                <a:tailEnd/>
              </a:ln>
            </p:spPr>
            <p:txBody>
              <a:bodyPr/>
              <a:lstStyle/>
              <a:p>
                <a:endParaRPr lang="fr-FR"/>
              </a:p>
            </p:txBody>
          </p:sp>
          <p:sp>
            <p:nvSpPr>
              <p:cNvPr id="420135" name="Freeform 822"/>
              <p:cNvSpPr>
                <a:spLocks/>
              </p:cNvSpPr>
              <p:nvPr/>
            </p:nvSpPr>
            <p:spPr bwMode="auto">
              <a:xfrm>
                <a:off x="4106863" y="5411788"/>
                <a:ext cx="188913" cy="61913"/>
              </a:xfrm>
              <a:custGeom>
                <a:avLst/>
                <a:gdLst>
                  <a:gd name="T0" fmla="*/ 2147483647 w 119"/>
                  <a:gd name="T1" fmla="*/ 0 h 39"/>
                  <a:gd name="T2" fmla="*/ 0 w 119"/>
                  <a:gd name="T3" fmla="*/ 0 h 39"/>
                  <a:gd name="T4" fmla="*/ 0 w 119"/>
                  <a:gd name="T5" fmla="*/ 2147483647 h 39"/>
                  <a:gd name="T6" fmla="*/ 0 60000 65536"/>
                  <a:gd name="T7" fmla="*/ 0 60000 65536"/>
                  <a:gd name="T8" fmla="*/ 0 60000 65536"/>
                  <a:gd name="T9" fmla="*/ 0 w 119"/>
                  <a:gd name="T10" fmla="*/ 0 h 39"/>
                  <a:gd name="T11" fmla="*/ 119 w 119"/>
                  <a:gd name="T12" fmla="*/ 39 h 39"/>
                </a:gdLst>
                <a:ahLst/>
                <a:cxnLst>
                  <a:cxn ang="T6">
                    <a:pos x="T0" y="T1"/>
                  </a:cxn>
                  <a:cxn ang="T7">
                    <a:pos x="T2" y="T3"/>
                  </a:cxn>
                  <a:cxn ang="T8">
                    <a:pos x="T4" y="T5"/>
                  </a:cxn>
                </a:cxnLst>
                <a:rect l="T9" t="T10" r="T11" b="T12"/>
                <a:pathLst>
                  <a:path w="119" h="39">
                    <a:moveTo>
                      <a:pt x="119" y="0"/>
                    </a:moveTo>
                    <a:lnTo>
                      <a:pt x="0" y="0"/>
                    </a:lnTo>
                    <a:lnTo>
                      <a:pt x="0" y="39"/>
                    </a:lnTo>
                  </a:path>
                </a:pathLst>
              </a:custGeom>
              <a:noFill/>
              <a:ln w="11113">
                <a:solidFill>
                  <a:srgbClr val="0099FF"/>
                </a:solidFill>
                <a:prstDash val="solid"/>
                <a:round/>
                <a:headEnd/>
                <a:tailEnd/>
              </a:ln>
            </p:spPr>
            <p:txBody>
              <a:bodyPr/>
              <a:lstStyle/>
              <a:p>
                <a:endParaRPr lang="fr-FR"/>
              </a:p>
            </p:txBody>
          </p:sp>
          <p:sp>
            <p:nvSpPr>
              <p:cNvPr id="420136" name="Freeform 823"/>
              <p:cNvSpPr>
                <a:spLocks/>
              </p:cNvSpPr>
              <p:nvPr/>
            </p:nvSpPr>
            <p:spPr bwMode="auto">
              <a:xfrm>
                <a:off x="4295775" y="5473700"/>
                <a:ext cx="188913" cy="39688"/>
              </a:xfrm>
              <a:custGeom>
                <a:avLst/>
                <a:gdLst>
                  <a:gd name="T0" fmla="*/ 0 w 119"/>
                  <a:gd name="T1" fmla="*/ 2147483647 h 25"/>
                  <a:gd name="T2" fmla="*/ 2147483647 w 119"/>
                  <a:gd name="T3" fmla="*/ 2147483647 h 25"/>
                  <a:gd name="T4" fmla="*/ 2147483647 w 119"/>
                  <a:gd name="T5" fmla="*/ 0 h 25"/>
                  <a:gd name="T6" fmla="*/ 0 60000 65536"/>
                  <a:gd name="T7" fmla="*/ 0 60000 65536"/>
                  <a:gd name="T8" fmla="*/ 0 60000 65536"/>
                  <a:gd name="T9" fmla="*/ 0 w 119"/>
                  <a:gd name="T10" fmla="*/ 0 h 25"/>
                  <a:gd name="T11" fmla="*/ 119 w 119"/>
                  <a:gd name="T12" fmla="*/ 25 h 25"/>
                </a:gdLst>
                <a:ahLst/>
                <a:cxnLst>
                  <a:cxn ang="T6">
                    <a:pos x="T0" y="T1"/>
                  </a:cxn>
                  <a:cxn ang="T7">
                    <a:pos x="T2" y="T3"/>
                  </a:cxn>
                  <a:cxn ang="T8">
                    <a:pos x="T4" y="T5"/>
                  </a:cxn>
                </a:cxnLst>
                <a:rect l="T9" t="T10" r="T11" b="T12"/>
                <a:pathLst>
                  <a:path w="119" h="25">
                    <a:moveTo>
                      <a:pt x="0" y="25"/>
                    </a:moveTo>
                    <a:lnTo>
                      <a:pt x="119" y="25"/>
                    </a:lnTo>
                    <a:lnTo>
                      <a:pt x="119" y="0"/>
                    </a:lnTo>
                  </a:path>
                </a:pathLst>
              </a:custGeom>
              <a:noFill/>
              <a:ln w="11113">
                <a:solidFill>
                  <a:srgbClr val="0099FF"/>
                </a:solidFill>
                <a:prstDash val="solid"/>
                <a:round/>
                <a:headEnd/>
                <a:tailEnd/>
              </a:ln>
            </p:spPr>
            <p:txBody>
              <a:bodyPr/>
              <a:lstStyle/>
              <a:p>
                <a:endParaRPr lang="fr-FR"/>
              </a:p>
            </p:txBody>
          </p:sp>
          <p:sp>
            <p:nvSpPr>
              <p:cNvPr id="420137" name="Freeform 824"/>
              <p:cNvSpPr>
                <a:spLocks/>
              </p:cNvSpPr>
              <p:nvPr/>
            </p:nvSpPr>
            <p:spPr bwMode="auto">
              <a:xfrm>
                <a:off x="4295775" y="5411788"/>
                <a:ext cx="188913" cy="61913"/>
              </a:xfrm>
              <a:custGeom>
                <a:avLst/>
                <a:gdLst>
                  <a:gd name="T0" fmla="*/ 2147483647 w 119"/>
                  <a:gd name="T1" fmla="*/ 2147483647 h 39"/>
                  <a:gd name="T2" fmla="*/ 2147483647 w 119"/>
                  <a:gd name="T3" fmla="*/ 0 h 39"/>
                  <a:gd name="T4" fmla="*/ 0 w 119"/>
                  <a:gd name="T5" fmla="*/ 0 h 39"/>
                  <a:gd name="T6" fmla="*/ 0 60000 65536"/>
                  <a:gd name="T7" fmla="*/ 0 60000 65536"/>
                  <a:gd name="T8" fmla="*/ 0 60000 65536"/>
                  <a:gd name="T9" fmla="*/ 0 w 119"/>
                  <a:gd name="T10" fmla="*/ 0 h 39"/>
                  <a:gd name="T11" fmla="*/ 119 w 119"/>
                  <a:gd name="T12" fmla="*/ 39 h 39"/>
                </a:gdLst>
                <a:ahLst/>
                <a:cxnLst>
                  <a:cxn ang="T6">
                    <a:pos x="T0" y="T1"/>
                  </a:cxn>
                  <a:cxn ang="T7">
                    <a:pos x="T2" y="T3"/>
                  </a:cxn>
                  <a:cxn ang="T8">
                    <a:pos x="T4" y="T5"/>
                  </a:cxn>
                </a:cxnLst>
                <a:rect l="T9" t="T10" r="T11" b="T12"/>
                <a:pathLst>
                  <a:path w="119" h="39">
                    <a:moveTo>
                      <a:pt x="119" y="39"/>
                    </a:moveTo>
                    <a:lnTo>
                      <a:pt x="119" y="0"/>
                    </a:lnTo>
                    <a:lnTo>
                      <a:pt x="0" y="0"/>
                    </a:lnTo>
                  </a:path>
                </a:pathLst>
              </a:custGeom>
              <a:noFill/>
              <a:ln w="11113">
                <a:solidFill>
                  <a:srgbClr val="0099FF"/>
                </a:solidFill>
                <a:prstDash val="solid"/>
                <a:round/>
                <a:headEnd/>
                <a:tailEnd/>
              </a:ln>
            </p:spPr>
            <p:txBody>
              <a:bodyPr/>
              <a:lstStyle/>
              <a:p>
                <a:endParaRPr lang="fr-FR"/>
              </a:p>
            </p:txBody>
          </p:sp>
          <p:sp>
            <p:nvSpPr>
              <p:cNvPr id="420138" name="Line 825"/>
              <p:cNvSpPr>
                <a:spLocks noChangeShapeType="1"/>
              </p:cNvSpPr>
              <p:nvPr/>
            </p:nvSpPr>
            <p:spPr bwMode="auto">
              <a:xfrm flipH="1">
                <a:off x="4106863" y="5473700"/>
                <a:ext cx="377825" cy="0"/>
              </a:xfrm>
              <a:prstGeom prst="line">
                <a:avLst/>
              </a:prstGeom>
              <a:noFill/>
              <a:ln w="11113">
                <a:solidFill>
                  <a:srgbClr val="0099FF"/>
                </a:solidFill>
                <a:round/>
                <a:headEnd/>
                <a:tailEnd/>
              </a:ln>
            </p:spPr>
            <p:txBody>
              <a:bodyPr/>
              <a:lstStyle/>
              <a:p>
                <a:endParaRPr lang="fr-FR"/>
              </a:p>
            </p:txBody>
          </p:sp>
          <p:sp>
            <p:nvSpPr>
              <p:cNvPr id="420139" name="Freeform 879"/>
              <p:cNvSpPr>
                <a:spLocks/>
              </p:cNvSpPr>
              <p:nvPr/>
            </p:nvSpPr>
            <p:spPr bwMode="auto">
              <a:xfrm>
                <a:off x="5024438" y="5451475"/>
                <a:ext cx="384175" cy="73025"/>
              </a:xfrm>
              <a:custGeom>
                <a:avLst/>
                <a:gdLst>
                  <a:gd name="T0" fmla="*/ 0 w 242"/>
                  <a:gd name="T1" fmla="*/ 0 h 46"/>
                  <a:gd name="T2" fmla="*/ 0 w 242"/>
                  <a:gd name="T3" fmla="*/ 2147483647 h 46"/>
                  <a:gd name="T4" fmla="*/ 2147483647 w 242"/>
                  <a:gd name="T5" fmla="*/ 2147483647 h 46"/>
                  <a:gd name="T6" fmla="*/ 2147483647 w 242"/>
                  <a:gd name="T7" fmla="*/ 0 h 46"/>
                  <a:gd name="T8" fmla="*/ 0 w 242"/>
                  <a:gd name="T9" fmla="*/ 0 h 46"/>
                  <a:gd name="T10" fmla="*/ 0 w 242"/>
                  <a:gd name="T11" fmla="*/ 0 h 46"/>
                  <a:gd name="T12" fmla="*/ 0 60000 65536"/>
                  <a:gd name="T13" fmla="*/ 0 60000 65536"/>
                  <a:gd name="T14" fmla="*/ 0 60000 65536"/>
                  <a:gd name="T15" fmla="*/ 0 60000 65536"/>
                  <a:gd name="T16" fmla="*/ 0 60000 65536"/>
                  <a:gd name="T17" fmla="*/ 0 60000 65536"/>
                  <a:gd name="T18" fmla="*/ 0 w 242"/>
                  <a:gd name="T19" fmla="*/ 0 h 46"/>
                  <a:gd name="T20" fmla="*/ 242 w 242"/>
                  <a:gd name="T21" fmla="*/ 46 h 46"/>
                </a:gdLst>
                <a:ahLst/>
                <a:cxnLst>
                  <a:cxn ang="T12">
                    <a:pos x="T0" y="T1"/>
                  </a:cxn>
                  <a:cxn ang="T13">
                    <a:pos x="T2" y="T3"/>
                  </a:cxn>
                  <a:cxn ang="T14">
                    <a:pos x="T4" y="T5"/>
                  </a:cxn>
                  <a:cxn ang="T15">
                    <a:pos x="T6" y="T7"/>
                  </a:cxn>
                  <a:cxn ang="T16">
                    <a:pos x="T8" y="T9"/>
                  </a:cxn>
                  <a:cxn ang="T17">
                    <a:pos x="T10" y="T11"/>
                  </a:cxn>
                </a:cxnLst>
                <a:rect l="T18" t="T19" r="T20" b="T21"/>
                <a:pathLst>
                  <a:path w="242" h="46">
                    <a:moveTo>
                      <a:pt x="0" y="0"/>
                    </a:moveTo>
                    <a:lnTo>
                      <a:pt x="0" y="46"/>
                    </a:lnTo>
                    <a:lnTo>
                      <a:pt x="242" y="46"/>
                    </a:lnTo>
                    <a:lnTo>
                      <a:pt x="242" y="0"/>
                    </a:lnTo>
                    <a:lnTo>
                      <a:pt x="0" y="0"/>
                    </a:lnTo>
                    <a:close/>
                  </a:path>
                </a:pathLst>
              </a:custGeom>
              <a:solidFill>
                <a:srgbClr val="FF9900"/>
              </a:solidFill>
              <a:ln w="0">
                <a:solidFill>
                  <a:srgbClr val="FF9900"/>
                </a:solidFill>
                <a:prstDash val="solid"/>
                <a:round/>
                <a:headEnd/>
                <a:tailEnd/>
              </a:ln>
            </p:spPr>
            <p:txBody>
              <a:bodyPr/>
              <a:lstStyle/>
              <a:p>
                <a:endParaRPr lang="fr-FR"/>
              </a:p>
            </p:txBody>
          </p:sp>
          <p:sp>
            <p:nvSpPr>
              <p:cNvPr id="420140" name="Freeform 880"/>
              <p:cNvSpPr>
                <a:spLocks/>
              </p:cNvSpPr>
              <p:nvPr/>
            </p:nvSpPr>
            <p:spPr bwMode="auto">
              <a:xfrm>
                <a:off x="5024438" y="5524500"/>
                <a:ext cx="384175" cy="144463"/>
              </a:xfrm>
              <a:custGeom>
                <a:avLst/>
                <a:gdLst>
                  <a:gd name="T0" fmla="*/ 0 w 242"/>
                  <a:gd name="T1" fmla="*/ 0 h 91"/>
                  <a:gd name="T2" fmla="*/ 0 w 242"/>
                  <a:gd name="T3" fmla="*/ 2147483647 h 91"/>
                  <a:gd name="T4" fmla="*/ 2147483647 w 242"/>
                  <a:gd name="T5" fmla="*/ 2147483647 h 91"/>
                  <a:gd name="T6" fmla="*/ 2147483647 w 242"/>
                  <a:gd name="T7" fmla="*/ 0 h 91"/>
                  <a:gd name="T8" fmla="*/ 0 w 242"/>
                  <a:gd name="T9" fmla="*/ 0 h 91"/>
                  <a:gd name="T10" fmla="*/ 0 w 242"/>
                  <a:gd name="T11" fmla="*/ 0 h 91"/>
                  <a:gd name="T12" fmla="*/ 0 60000 65536"/>
                  <a:gd name="T13" fmla="*/ 0 60000 65536"/>
                  <a:gd name="T14" fmla="*/ 0 60000 65536"/>
                  <a:gd name="T15" fmla="*/ 0 60000 65536"/>
                  <a:gd name="T16" fmla="*/ 0 60000 65536"/>
                  <a:gd name="T17" fmla="*/ 0 60000 65536"/>
                  <a:gd name="T18" fmla="*/ 0 w 242"/>
                  <a:gd name="T19" fmla="*/ 0 h 91"/>
                  <a:gd name="T20" fmla="*/ 242 w 242"/>
                  <a:gd name="T21" fmla="*/ 91 h 91"/>
                </a:gdLst>
                <a:ahLst/>
                <a:cxnLst>
                  <a:cxn ang="T12">
                    <a:pos x="T0" y="T1"/>
                  </a:cxn>
                  <a:cxn ang="T13">
                    <a:pos x="T2" y="T3"/>
                  </a:cxn>
                  <a:cxn ang="T14">
                    <a:pos x="T4" y="T5"/>
                  </a:cxn>
                  <a:cxn ang="T15">
                    <a:pos x="T6" y="T7"/>
                  </a:cxn>
                  <a:cxn ang="T16">
                    <a:pos x="T8" y="T9"/>
                  </a:cxn>
                  <a:cxn ang="T17">
                    <a:pos x="T10" y="T11"/>
                  </a:cxn>
                </a:cxnLst>
                <a:rect l="T18" t="T19" r="T20" b="T21"/>
                <a:pathLst>
                  <a:path w="242" h="91">
                    <a:moveTo>
                      <a:pt x="0" y="0"/>
                    </a:moveTo>
                    <a:lnTo>
                      <a:pt x="0" y="91"/>
                    </a:lnTo>
                    <a:lnTo>
                      <a:pt x="242" y="91"/>
                    </a:lnTo>
                    <a:lnTo>
                      <a:pt x="242" y="0"/>
                    </a:lnTo>
                    <a:lnTo>
                      <a:pt x="0" y="0"/>
                    </a:lnTo>
                    <a:close/>
                  </a:path>
                </a:pathLst>
              </a:custGeom>
              <a:solidFill>
                <a:srgbClr val="FF9900"/>
              </a:solidFill>
              <a:ln w="0">
                <a:solidFill>
                  <a:srgbClr val="FF9900"/>
                </a:solidFill>
                <a:prstDash val="solid"/>
                <a:round/>
                <a:headEnd/>
                <a:tailEnd/>
              </a:ln>
            </p:spPr>
            <p:txBody>
              <a:bodyPr/>
              <a:lstStyle/>
              <a:p>
                <a:endParaRPr lang="fr-FR"/>
              </a:p>
            </p:txBody>
          </p:sp>
          <p:sp>
            <p:nvSpPr>
              <p:cNvPr id="420141" name="Line 963"/>
              <p:cNvSpPr>
                <a:spLocks noChangeShapeType="1"/>
              </p:cNvSpPr>
              <p:nvPr/>
            </p:nvSpPr>
            <p:spPr bwMode="auto">
              <a:xfrm flipH="1">
                <a:off x="5218113" y="5254625"/>
                <a:ext cx="100013" cy="0"/>
              </a:xfrm>
              <a:prstGeom prst="line">
                <a:avLst/>
              </a:prstGeom>
              <a:noFill/>
              <a:ln w="11113">
                <a:solidFill>
                  <a:srgbClr val="FF6600"/>
                </a:solidFill>
                <a:round/>
                <a:headEnd/>
                <a:tailEnd/>
              </a:ln>
            </p:spPr>
            <p:txBody>
              <a:bodyPr/>
              <a:lstStyle/>
              <a:p>
                <a:endParaRPr lang="fr-FR"/>
              </a:p>
            </p:txBody>
          </p:sp>
          <p:sp>
            <p:nvSpPr>
              <p:cNvPr id="420142" name="Freeform 964"/>
              <p:cNvSpPr>
                <a:spLocks/>
              </p:cNvSpPr>
              <p:nvPr/>
            </p:nvSpPr>
            <p:spPr bwMode="auto">
              <a:xfrm>
                <a:off x="5024438" y="5451475"/>
                <a:ext cx="193675" cy="73025"/>
              </a:xfrm>
              <a:custGeom>
                <a:avLst/>
                <a:gdLst>
                  <a:gd name="T0" fmla="*/ 2147483647 w 122"/>
                  <a:gd name="T1" fmla="*/ 0 h 46"/>
                  <a:gd name="T2" fmla="*/ 0 w 122"/>
                  <a:gd name="T3" fmla="*/ 0 h 46"/>
                  <a:gd name="T4" fmla="*/ 0 w 122"/>
                  <a:gd name="T5" fmla="*/ 2147483647 h 46"/>
                  <a:gd name="T6" fmla="*/ 0 60000 65536"/>
                  <a:gd name="T7" fmla="*/ 0 60000 65536"/>
                  <a:gd name="T8" fmla="*/ 0 60000 65536"/>
                  <a:gd name="T9" fmla="*/ 0 w 122"/>
                  <a:gd name="T10" fmla="*/ 0 h 46"/>
                  <a:gd name="T11" fmla="*/ 122 w 122"/>
                  <a:gd name="T12" fmla="*/ 46 h 46"/>
                </a:gdLst>
                <a:ahLst/>
                <a:cxnLst>
                  <a:cxn ang="T6">
                    <a:pos x="T0" y="T1"/>
                  </a:cxn>
                  <a:cxn ang="T7">
                    <a:pos x="T2" y="T3"/>
                  </a:cxn>
                  <a:cxn ang="T8">
                    <a:pos x="T4" y="T5"/>
                  </a:cxn>
                </a:cxnLst>
                <a:rect l="T9" t="T10" r="T11" b="T12"/>
                <a:pathLst>
                  <a:path w="122" h="46">
                    <a:moveTo>
                      <a:pt x="122" y="0"/>
                    </a:moveTo>
                    <a:lnTo>
                      <a:pt x="0" y="0"/>
                    </a:lnTo>
                    <a:lnTo>
                      <a:pt x="0" y="46"/>
                    </a:lnTo>
                  </a:path>
                </a:pathLst>
              </a:custGeom>
              <a:noFill/>
              <a:ln w="11113">
                <a:solidFill>
                  <a:srgbClr val="FF6600"/>
                </a:solidFill>
                <a:prstDash val="solid"/>
                <a:round/>
                <a:headEnd/>
                <a:tailEnd/>
              </a:ln>
            </p:spPr>
            <p:txBody>
              <a:bodyPr/>
              <a:lstStyle/>
              <a:p>
                <a:endParaRPr lang="fr-FR"/>
              </a:p>
            </p:txBody>
          </p:sp>
          <p:sp>
            <p:nvSpPr>
              <p:cNvPr id="420143" name="Freeform 965"/>
              <p:cNvSpPr>
                <a:spLocks/>
              </p:cNvSpPr>
              <p:nvPr/>
            </p:nvSpPr>
            <p:spPr bwMode="auto">
              <a:xfrm>
                <a:off x="5024438" y="5524500"/>
                <a:ext cx="193675" cy="144463"/>
              </a:xfrm>
              <a:custGeom>
                <a:avLst/>
                <a:gdLst>
                  <a:gd name="T0" fmla="*/ 0 w 122"/>
                  <a:gd name="T1" fmla="*/ 0 h 91"/>
                  <a:gd name="T2" fmla="*/ 0 w 122"/>
                  <a:gd name="T3" fmla="*/ 2147483647 h 91"/>
                  <a:gd name="T4" fmla="*/ 2147483647 w 122"/>
                  <a:gd name="T5" fmla="*/ 2147483647 h 91"/>
                  <a:gd name="T6" fmla="*/ 0 60000 65536"/>
                  <a:gd name="T7" fmla="*/ 0 60000 65536"/>
                  <a:gd name="T8" fmla="*/ 0 60000 65536"/>
                  <a:gd name="T9" fmla="*/ 0 w 122"/>
                  <a:gd name="T10" fmla="*/ 0 h 91"/>
                  <a:gd name="T11" fmla="*/ 122 w 122"/>
                  <a:gd name="T12" fmla="*/ 91 h 91"/>
                </a:gdLst>
                <a:ahLst/>
                <a:cxnLst>
                  <a:cxn ang="T6">
                    <a:pos x="T0" y="T1"/>
                  </a:cxn>
                  <a:cxn ang="T7">
                    <a:pos x="T2" y="T3"/>
                  </a:cxn>
                  <a:cxn ang="T8">
                    <a:pos x="T4" y="T5"/>
                  </a:cxn>
                </a:cxnLst>
                <a:rect l="T9" t="T10" r="T11" b="T12"/>
                <a:pathLst>
                  <a:path w="122" h="91">
                    <a:moveTo>
                      <a:pt x="0" y="0"/>
                    </a:moveTo>
                    <a:lnTo>
                      <a:pt x="0" y="91"/>
                    </a:lnTo>
                    <a:lnTo>
                      <a:pt x="122" y="91"/>
                    </a:lnTo>
                  </a:path>
                </a:pathLst>
              </a:custGeom>
              <a:noFill/>
              <a:ln w="11113">
                <a:solidFill>
                  <a:srgbClr val="FF6600"/>
                </a:solidFill>
                <a:prstDash val="solid"/>
                <a:round/>
                <a:headEnd/>
                <a:tailEnd/>
              </a:ln>
            </p:spPr>
            <p:txBody>
              <a:bodyPr/>
              <a:lstStyle/>
              <a:p>
                <a:endParaRPr lang="fr-FR"/>
              </a:p>
            </p:txBody>
          </p:sp>
          <p:sp>
            <p:nvSpPr>
              <p:cNvPr id="420144" name="Line 966"/>
              <p:cNvSpPr>
                <a:spLocks noChangeShapeType="1"/>
              </p:cNvSpPr>
              <p:nvPr/>
            </p:nvSpPr>
            <p:spPr bwMode="auto">
              <a:xfrm flipH="1">
                <a:off x="5218113" y="5705475"/>
                <a:ext cx="100013" cy="0"/>
              </a:xfrm>
              <a:prstGeom prst="line">
                <a:avLst/>
              </a:prstGeom>
              <a:noFill/>
              <a:ln w="11113">
                <a:solidFill>
                  <a:srgbClr val="FF6600"/>
                </a:solidFill>
                <a:round/>
                <a:headEnd/>
                <a:tailEnd/>
              </a:ln>
            </p:spPr>
            <p:txBody>
              <a:bodyPr/>
              <a:lstStyle/>
              <a:p>
                <a:endParaRPr lang="fr-FR"/>
              </a:p>
            </p:txBody>
          </p:sp>
          <p:sp>
            <p:nvSpPr>
              <p:cNvPr id="420145" name="Line 967"/>
              <p:cNvSpPr>
                <a:spLocks noChangeShapeType="1"/>
              </p:cNvSpPr>
              <p:nvPr/>
            </p:nvSpPr>
            <p:spPr bwMode="auto">
              <a:xfrm flipV="1">
                <a:off x="5218113" y="5668963"/>
                <a:ext cx="0" cy="36513"/>
              </a:xfrm>
              <a:prstGeom prst="line">
                <a:avLst/>
              </a:prstGeom>
              <a:noFill/>
              <a:ln w="11113">
                <a:solidFill>
                  <a:srgbClr val="FF6600"/>
                </a:solidFill>
                <a:round/>
                <a:headEnd/>
                <a:tailEnd/>
              </a:ln>
            </p:spPr>
            <p:txBody>
              <a:bodyPr/>
              <a:lstStyle/>
              <a:p>
                <a:endParaRPr lang="fr-FR"/>
              </a:p>
            </p:txBody>
          </p:sp>
          <p:sp>
            <p:nvSpPr>
              <p:cNvPr id="420146" name="Freeform 968"/>
              <p:cNvSpPr>
                <a:spLocks/>
              </p:cNvSpPr>
              <p:nvPr/>
            </p:nvSpPr>
            <p:spPr bwMode="auto">
              <a:xfrm>
                <a:off x="5218113" y="5524500"/>
                <a:ext cx="190500" cy="144463"/>
              </a:xfrm>
              <a:custGeom>
                <a:avLst/>
                <a:gdLst>
                  <a:gd name="T0" fmla="*/ 0 w 120"/>
                  <a:gd name="T1" fmla="*/ 2147483647 h 91"/>
                  <a:gd name="T2" fmla="*/ 2147483647 w 120"/>
                  <a:gd name="T3" fmla="*/ 2147483647 h 91"/>
                  <a:gd name="T4" fmla="*/ 2147483647 w 120"/>
                  <a:gd name="T5" fmla="*/ 0 h 91"/>
                  <a:gd name="T6" fmla="*/ 0 60000 65536"/>
                  <a:gd name="T7" fmla="*/ 0 60000 65536"/>
                  <a:gd name="T8" fmla="*/ 0 60000 65536"/>
                  <a:gd name="T9" fmla="*/ 0 w 120"/>
                  <a:gd name="T10" fmla="*/ 0 h 91"/>
                  <a:gd name="T11" fmla="*/ 120 w 120"/>
                  <a:gd name="T12" fmla="*/ 91 h 91"/>
                </a:gdLst>
                <a:ahLst/>
                <a:cxnLst>
                  <a:cxn ang="T6">
                    <a:pos x="T0" y="T1"/>
                  </a:cxn>
                  <a:cxn ang="T7">
                    <a:pos x="T2" y="T3"/>
                  </a:cxn>
                  <a:cxn ang="T8">
                    <a:pos x="T4" y="T5"/>
                  </a:cxn>
                </a:cxnLst>
                <a:rect l="T9" t="T10" r="T11" b="T12"/>
                <a:pathLst>
                  <a:path w="120" h="91">
                    <a:moveTo>
                      <a:pt x="0" y="91"/>
                    </a:moveTo>
                    <a:lnTo>
                      <a:pt x="120" y="91"/>
                    </a:lnTo>
                    <a:lnTo>
                      <a:pt x="120" y="0"/>
                    </a:lnTo>
                  </a:path>
                </a:pathLst>
              </a:custGeom>
              <a:noFill/>
              <a:ln w="11113">
                <a:solidFill>
                  <a:srgbClr val="FF6600"/>
                </a:solidFill>
                <a:prstDash val="solid"/>
                <a:round/>
                <a:headEnd/>
                <a:tailEnd/>
              </a:ln>
            </p:spPr>
            <p:txBody>
              <a:bodyPr/>
              <a:lstStyle/>
              <a:p>
                <a:endParaRPr lang="fr-FR"/>
              </a:p>
            </p:txBody>
          </p:sp>
          <p:sp>
            <p:nvSpPr>
              <p:cNvPr id="420147" name="Freeform 969"/>
              <p:cNvSpPr>
                <a:spLocks/>
              </p:cNvSpPr>
              <p:nvPr/>
            </p:nvSpPr>
            <p:spPr bwMode="auto">
              <a:xfrm>
                <a:off x="5218113" y="5451475"/>
                <a:ext cx="190500" cy="73025"/>
              </a:xfrm>
              <a:custGeom>
                <a:avLst/>
                <a:gdLst>
                  <a:gd name="T0" fmla="*/ 2147483647 w 120"/>
                  <a:gd name="T1" fmla="*/ 2147483647 h 46"/>
                  <a:gd name="T2" fmla="*/ 2147483647 w 120"/>
                  <a:gd name="T3" fmla="*/ 0 h 46"/>
                  <a:gd name="T4" fmla="*/ 0 w 120"/>
                  <a:gd name="T5" fmla="*/ 0 h 46"/>
                  <a:gd name="T6" fmla="*/ 0 60000 65536"/>
                  <a:gd name="T7" fmla="*/ 0 60000 65536"/>
                  <a:gd name="T8" fmla="*/ 0 60000 65536"/>
                  <a:gd name="T9" fmla="*/ 0 w 120"/>
                  <a:gd name="T10" fmla="*/ 0 h 46"/>
                  <a:gd name="T11" fmla="*/ 120 w 120"/>
                  <a:gd name="T12" fmla="*/ 46 h 46"/>
                </a:gdLst>
                <a:ahLst/>
                <a:cxnLst>
                  <a:cxn ang="T6">
                    <a:pos x="T0" y="T1"/>
                  </a:cxn>
                  <a:cxn ang="T7">
                    <a:pos x="T2" y="T3"/>
                  </a:cxn>
                  <a:cxn ang="T8">
                    <a:pos x="T4" y="T5"/>
                  </a:cxn>
                </a:cxnLst>
                <a:rect l="T9" t="T10" r="T11" b="T12"/>
                <a:pathLst>
                  <a:path w="120" h="46">
                    <a:moveTo>
                      <a:pt x="120" y="46"/>
                    </a:moveTo>
                    <a:lnTo>
                      <a:pt x="120" y="0"/>
                    </a:lnTo>
                    <a:lnTo>
                      <a:pt x="0" y="0"/>
                    </a:lnTo>
                  </a:path>
                </a:pathLst>
              </a:custGeom>
              <a:noFill/>
              <a:ln w="11113">
                <a:solidFill>
                  <a:srgbClr val="FF6600"/>
                </a:solidFill>
                <a:prstDash val="solid"/>
                <a:round/>
                <a:headEnd/>
                <a:tailEnd/>
              </a:ln>
            </p:spPr>
            <p:txBody>
              <a:bodyPr/>
              <a:lstStyle/>
              <a:p>
                <a:endParaRPr lang="fr-FR"/>
              </a:p>
            </p:txBody>
          </p:sp>
          <p:sp>
            <p:nvSpPr>
              <p:cNvPr id="420148" name="Line 970"/>
              <p:cNvSpPr>
                <a:spLocks noChangeShapeType="1"/>
              </p:cNvSpPr>
              <p:nvPr/>
            </p:nvSpPr>
            <p:spPr bwMode="auto">
              <a:xfrm flipH="1">
                <a:off x="5114925" y="5705475"/>
                <a:ext cx="103188" cy="0"/>
              </a:xfrm>
              <a:prstGeom prst="line">
                <a:avLst/>
              </a:prstGeom>
              <a:noFill/>
              <a:ln w="11113">
                <a:solidFill>
                  <a:srgbClr val="FF6600"/>
                </a:solidFill>
                <a:round/>
                <a:headEnd/>
                <a:tailEnd/>
              </a:ln>
            </p:spPr>
            <p:txBody>
              <a:bodyPr/>
              <a:lstStyle/>
              <a:p>
                <a:endParaRPr lang="fr-FR"/>
              </a:p>
            </p:txBody>
          </p:sp>
          <p:sp>
            <p:nvSpPr>
              <p:cNvPr id="420149" name="Line 971"/>
              <p:cNvSpPr>
                <a:spLocks noChangeShapeType="1"/>
              </p:cNvSpPr>
              <p:nvPr/>
            </p:nvSpPr>
            <p:spPr bwMode="auto">
              <a:xfrm flipH="1">
                <a:off x="5114925" y="5254625"/>
                <a:ext cx="103188" cy="0"/>
              </a:xfrm>
              <a:prstGeom prst="line">
                <a:avLst/>
              </a:prstGeom>
              <a:noFill/>
              <a:ln w="11113">
                <a:solidFill>
                  <a:srgbClr val="FF6600"/>
                </a:solidFill>
                <a:round/>
                <a:headEnd/>
                <a:tailEnd/>
              </a:ln>
            </p:spPr>
            <p:txBody>
              <a:bodyPr/>
              <a:lstStyle/>
              <a:p>
                <a:endParaRPr lang="fr-FR"/>
              </a:p>
            </p:txBody>
          </p:sp>
          <p:sp>
            <p:nvSpPr>
              <p:cNvPr id="420150" name="Line 972"/>
              <p:cNvSpPr>
                <a:spLocks noChangeShapeType="1"/>
              </p:cNvSpPr>
              <p:nvPr/>
            </p:nvSpPr>
            <p:spPr bwMode="auto">
              <a:xfrm>
                <a:off x="5218113" y="5254625"/>
                <a:ext cx="0" cy="196850"/>
              </a:xfrm>
              <a:prstGeom prst="line">
                <a:avLst/>
              </a:prstGeom>
              <a:noFill/>
              <a:ln w="11113">
                <a:solidFill>
                  <a:srgbClr val="FF6600"/>
                </a:solidFill>
                <a:round/>
                <a:headEnd/>
                <a:tailEnd/>
              </a:ln>
            </p:spPr>
            <p:txBody>
              <a:bodyPr/>
              <a:lstStyle/>
              <a:p>
                <a:endParaRPr lang="fr-FR"/>
              </a:p>
            </p:txBody>
          </p:sp>
          <p:sp>
            <p:nvSpPr>
              <p:cNvPr id="420151" name="Line 973"/>
              <p:cNvSpPr>
                <a:spLocks noChangeShapeType="1"/>
              </p:cNvSpPr>
              <p:nvPr/>
            </p:nvSpPr>
            <p:spPr bwMode="auto">
              <a:xfrm flipH="1">
                <a:off x="5024438" y="5524500"/>
                <a:ext cx="384175" cy="0"/>
              </a:xfrm>
              <a:prstGeom prst="line">
                <a:avLst/>
              </a:prstGeom>
              <a:noFill/>
              <a:ln w="11113">
                <a:solidFill>
                  <a:srgbClr val="FF6600"/>
                </a:solidFill>
                <a:round/>
                <a:headEnd/>
                <a:tailEnd/>
              </a:ln>
            </p:spPr>
            <p:txBody>
              <a:bodyPr/>
              <a:lstStyle/>
              <a:p>
                <a:endParaRPr lang="fr-FR"/>
              </a:p>
            </p:txBody>
          </p:sp>
          <p:sp>
            <p:nvSpPr>
              <p:cNvPr id="420152" name="Freeform 985"/>
              <p:cNvSpPr>
                <a:spLocks/>
              </p:cNvSpPr>
              <p:nvPr/>
            </p:nvSpPr>
            <p:spPr bwMode="auto">
              <a:xfrm>
                <a:off x="4281488" y="5700713"/>
                <a:ext cx="31750" cy="30163"/>
              </a:xfrm>
              <a:custGeom>
                <a:avLst/>
                <a:gdLst>
                  <a:gd name="T0" fmla="*/ 2147483647 w 20"/>
                  <a:gd name="T1" fmla="*/ 2147483647 h 19"/>
                  <a:gd name="T2" fmla="*/ 2147483647 w 20"/>
                  <a:gd name="T3" fmla="*/ 2147483647 h 19"/>
                  <a:gd name="T4" fmla="*/ 2147483647 w 20"/>
                  <a:gd name="T5" fmla="*/ 2147483647 h 19"/>
                  <a:gd name="T6" fmla="*/ 2147483647 w 20"/>
                  <a:gd name="T7" fmla="*/ 2147483647 h 19"/>
                  <a:gd name="T8" fmla="*/ 2147483647 w 20"/>
                  <a:gd name="T9" fmla="*/ 2147483647 h 19"/>
                  <a:gd name="T10" fmla="*/ 2147483647 w 20"/>
                  <a:gd name="T11" fmla="*/ 2147483647 h 19"/>
                  <a:gd name="T12" fmla="*/ 2147483647 w 20"/>
                  <a:gd name="T13" fmla="*/ 2147483647 h 19"/>
                  <a:gd name="T14" fmla="*/ 2147483647 w 20"/>
                  <a:gd name="T15" fmla="*/ 2147483647 h 19"/>
                  <a:gd name="T16" fmla="*/ 2147483647 w 20"/>
                  <a:gd name="T17" fmla="*/ 0 h 19"/>
                  <a:gd name="T18" fmla="*/ 2147483647 w 20"/>
                  <a:gd name="T19" fmla="*/ 2147483647 h 19"/>
                  <a:gd name="T20" fmla="*/ 2147483647 w 20"/>
                  <a:gd name="T21" fmla="*/ 2147483647 h 19"/>
                  <a:gd name="T22" fmla="*/ 2147483647 w 20"/>
                  <a:gd name="T23" fmla="*/ 2147483647 h 19"/>
                  <a:gd name="T24" fmla="*/ 0 w 20"/>
                  <a:gd name="T25" fmla="*/ 2147483647 h 19"/>
                  <a:gd name="T26" fmla="*/ 2147483647 w 20"/>
                  <a:gd name="T27" fmla="*/ 2147483647 h 19"/>
                  <a:gd name="T28" fmla="*/ 2147483647 w 20"/>
                  <a:gd name="T29" fmla="*/ 2147483647 h 19"/>
                  <a:gd name="T30" fmla="*/ 2147483647 w 20"/>
                  <a:gd name="T31" fmla="*/ 2147483647 h 19"/>
                  <a:gd name="T32" fmla="*/ 2147483647 w 20"/>
                  <a:gd name="T33" fmla="*/ 2147483647 h 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19"/>
                  <a:gd name="T53" fmla="*/ 20 w 20"/>
                  <a:gd name="T54" fmla="*/ 19 h 1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19">
                    <a:moveTo>
                      <a:pt x="10" y="19"/>
                    </a:moveTo>
                    <a:lnTo>
                      <a:pt x="14" y="19"/>
                    </a:lnTo>
                    <a:lnTo>
                      <a:pt x="18" y="17"/>
                    </a:lnTo>
                    <a:lnTo>
                      <a:pt x="20" y="13"/>
                    </a:lnTo>
                    <a:lnTo>
                      <a:pt x="20" y="9"/>
                    </a:lnTo>
                    <a:lnTo>
                      <a:pt x="20" y="6"/>
                    </a:lnTo>
                    <a:lnTo>
                      <a:pt x="18" y="2"/>
                    </a:lnTo>
                    <a:lnTo>
                      <a:pt x="14" y="1"/>
                    </a:lnTo>
                    <a:lnTo>
                      <a:pt x="10" y="0"/>
                    </a:lnTo>
                    <a:lnTo>
                      <a:pt x="7" y="1"/>
                    </a:lnTo>
                    <a:lnTo>
                      <a:pt x="3" y="2"/>
                    </a:lnTo>
                    <a:lnTo>
                      <a:pt x="2" y="6"/>
                    </a:lnTo>
                    <a:lnTo>
                      <a:pt x="0" y="9"/>
                    </a:lnTo>
                    <a:lnTo>
                      <a:pt x="2" y="13"/>
                    </a:lnTo>
                    <a:lnTo>
                      <a:pt x="3" y="17"/>
                    </a:lnTo>
                    <a:lnTo>
                      <a:pt x="7" y="19"/>
                    </a:lnTo>
                    <a:lnTo>
                      <a:pt x="10" y="19"/>
                    </a:lnTo>
                    <a:close/>
                  </a:path>
                </a:pathLst>
              </a:custGeom>
              <a:solidFill>
                <a:srgbClr val="0099FF"/>
              </a:solidFill>
              <a:ln w="0">
                <a:solidFill>
                  <a:srgbClr val="0099FF"/>
                </a:solidFill>
                <a:prstDash val="solid"/>
                <a:round/>
                <a:headEnd/>
                <a:tailEnd/>
              </a:ln>
            </p:spPr>
            <p:txBody>
              <a:bodyPr/>
              <a:lstStyle/>
              <a:p>
                <a:endParaRPr lang="fr-FR"/>
              </a:p>
            </p:txBody>
          </p:sp>
          <p:sp>
            <p:nvSpPr>
              <p:cNvPr id="420153" name="Freeform 986"/>
              <p:cNvSpPr>
                <a:spLocks/>
              </p:cNvSpPr>
              <p:nvPr/>
            </p:nvSpPr>
            <p:spPr bwMode="auto">
              <a:xfrm>
                <a:off x="4281488" y="5419725"/>
                <a:ext cx="31750" cy="33338"/>
              </a:xfrm>
              <a:custGeom>
                <a:avLst/>
                <a:gdLst>
                  <a:gd name="T0" fmla="*/ 2147483647 w 20"/>
                  <a:gd name="T1" fmla="*/ 2147483647 h 21"/>
                  <a:gd name="T2" fmla="*/ 2147483647 w 20"/>
                  <a:gd name="T3" fmla="*/ 2147483647 h 21"/>
                  <a:gd name="T4" fmla="*/ 2147483647 w 20"/>
                  <a:gd name="T5" fmla="*/ 2147483647 h 21"/>
                  <a:gd name="T6" fmla="*/ 2147483647 w 20"/>
                  <a:gd name="T7" fmla="*/ 2147483647 h 21"/>
                  <a:gd name="T8" fmla="*/ 2147483647 w 20"/>
                  <a:gd name="T9" fmla="*/ 2147483647 h 21"/>
                  <a:gd name="T10" fmla="*/ 2147483647 w 20"/>
                  <a:gd name="T11" fmla="*/ 2147483647 h 21"/>
                  <a:gd name="T12" fmla="*/ 2147483647 w 20"/>
                  <a:gd name="T13" fmla="*/ 2147483647 h 21"/>
                  <a:gd name="T14" fmla="*/ 2147483647 w 20"/>
                  <a:gd name="T15" fmla="*/ 2147483647 h 21"/>
                  <a:gd name="T16" fmla="*/ 2147483647 w 20"/>
                  <a:gd name="T17" fmla="*/ 0 h 21"/>
                  <a:gd name="T18" fmla="*/ 2147483647 w 20"/>
                  <a:gd name="T19" fmla="*/ 2147483647 h 21"/>
                  <a:gd name="T20" fmla="*/ 2147483647 w 20"/>
                  <a:gd name="T21" fmla="*/ 2147483647 h 21"/>
                  <a:gd name="T22" fmla="*/ 2147483647 w 20"/>
                  <a:gd name="T23" fmla="*/ 2147483647 h 21"/>
                  <a:gd name="T24" fmla="*/ 0 w 20"/>
                  <a:gd name="T25" fmla="*/ 2147483647 h 21"/>
                  <a:gd name="T26" fmla="*/ 2147483647 w 20"/>
                  <a:gd name="T27" fmla="*/ 2147483647 h 21"/>
                  <a:gd name="T28" fmla="*/ 2147483647 w 20"/>
                  <a:gd name="T29" fmla="*/ 2147483647 h 21"/>
                  <a:gd name="T30" fmla="*/ 2147483647 w 20"/>
                  <a:gd name="T31" fmla="*/ 2147483647 h 21"/>
                  <a:gd name="T32" fmla="*/ 2147483647 w 20"/>
                  <a:gd name="T33" fmla="*/ 2147483647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1"/>
                  <a:gd name="T53" fmla="*/ 20 w 20"/>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1">
                    <a:moveTo>
                      <a:pt x="10" y="21"/>
                    </a:moveTo>
                    <a:lnTo>
                      <a:pt x="14" y="20"/>
                    </a:lnTo>
                    <a:lnTo>
                      <a:pt x="18" y="18"/>
                    </a:lnTo>
                    <a:lnTo>
                      <a:pt x="20" y="15"/>
                    </a:lnTo>
                    <a:lnTo>
                      <a:pt x="20" y="10"/>
                    </a:lnTo>
                    <a:lnTo>
                      <a:pt x="20" y="7"/>
                    </a:lnTo>
                    <a:lnTo>
                      <a:pt x="18" y="4"/>
                    </a:lnTo>
                    <a:lnTo>
                      <a:pt x="14" y="2"/>
                    </a:lnTo>
                    <a:lnTo>
                      <a:pt x="10" y="0"/>
                    </a:lnTo>
                    <a:lnTo>
                      <a:pt x="7" y="2"/>
                    </a:lnTo>
                    <a:lnTo>
                      <a:pt x="3" y="4"/>
                    </a:lnTo>
                    <a:lnTo>
                      <a:pt x="2" y="7"/>
                    </a:lnTo>
                    <a:lnTo>
                      <a:pt x="0" y="10"/>
                    </a:lnTo>
                    <a:lnTo>
                      <a:pt x="2" y="15"/>
                    </a:lnTo>
                    <a:lnTo>
                      <a:pt x="3" y="18"/>
                    </a:lnTo>
                    <a:lnTo>
                      <a:pt x="7" y="20"/>
                    </a:lnTo>
                    <a:lnTo>
                      <a:pt x="10" y="21"/>
                    </a:lnTo>
                    <a:close/>
                  </a:path>
                </a:pathLst>
              </a:custGeom>
              <a:solidFill>
                <a:srgbClr val="0099FF"/>
              </a:solidFill>
              <a:ln w="0">
                <a:solidFill>
                  <a:srgbClr val="0099FF"/>
                </a:solidFill>
                <a:prstDash val="solid"/>
                <a:round/>
                <a:headEnd/>
                <a:tailEnd/>
              </a:ln>
            </p:spPr>
            <p:txBody>
              <a:bodyPr/>
              <a:lstStyle/>
              <a:p>
                <a:endParaRPr lang="fr-FR"/>
              </a:p>
            </p:txBody>
          </p:sp>
          <p:sp>
            <p:nvSpPr>
              <p:cNvPr id="420154" name="Freeform 987"/>
              <p:cNvSpPr>
                <a:spLocks/>
              </p:cNvSpPr>
              <p:nvPr/>
            </p:nvSpPr>
            <p:spPr bwMode="auto">
              <a:xfrm>
                <a:off x="4281488" y="5053013"/>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2147483647 w 20"/>
                  <a:gd name="T23" fmla="*/ 2147483647 h 20"/>
                  <a:gd name="T24" fmla="*/ 0 w 20"/>
                  <a:gd name="T25" fmla="*/ 2147483647 h 20"/>
                  <a:gd name="T26" fmla="*/ 2147483647 w 20"/>
                  <a:gd name="T27" fmla="*/ 2147483647 h 20"/>
                  <a:gd name="T28" fmla="*/ 2147483647 w 20"/>
                  <a:gd name="T29" fmla="*/ 2147483647 h 20"/>
                  <a:gd name="T30" fmla="*/ 2147483647 w 20"/>
                  <a:gd name="T31" fmla="*/ 2147483647 h 20"/>
                  <a:gd name="T32" fmla="*/ 2147483647 w 20"/>
                  <a:gd name="T33" fmla="*/ 2147483647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0"/>
                  <a:gd name="T53" fmla="*/ 20 w 2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0">
                    <a:moveTo>
                      <a:pt x="10" y="20"/>
                    </a:moveTo>
                    <a:lnTo>
                      <a:pt x="14" y="19"/>
                    </a:lnTo>
                    <a:lnTo>
                      <a:pt x="18" y="17"/>
                    </a:lnTo>
                    <a:lnTo>
                      <a:pt x="20" y="14"/>
                    </a:lnTo>
                    <a:lnTo>
                      <a:pt x="20" y="10"/>
                    </a:lnTo>
                    <a:lnTo>
                      <a:pt x="20" y="5"/>
                    </a:lnTo>
                    <a:lnTo>
                      <a:pt x="18" y="3"/>
                    </a:lnTo>
                    <a:lnTo>
                      <a:pt x="14" y="0"/>
                    </a:lnTo>
                    <a:lnTo>
                      <a:pt x="10" y="0"/>
                    </a:lnTo>
                    <a:lnTo>
                      <a:pt x="7" y="0"/>
                    </a:lnTo>
                    <a:lnTo>
                      <a:pt x="3" y="3"/>
                    </a:lnTo>
                    <a:lnTo>
                      <a:pt x="2" y="5"/>
                    </a:lnTo>
                    <a:lnTo>
                      <a:pt x="0" y="10"/>
                    </a:lnTo>
                    <a:lnTo>
                      <a:pt x="2" y="14"/>
                    </a:lnTo>
                    <a:lnTo>
                      <a:pt x="3" y="17"/>
                    </a:lnTo>
                    <a:lnTo>
                      <a:pt x="7" y="19"/>
                    </a:lnTo>
                    <a:lnTo>
                      <a:pt x="10" y="20"/>
                    </a:lnTo>
                    <a:close/>
                  </a:path>
                </a:pathLst>
              </a:custGeom>
              <a:solidFill>
                <a:srgbClr val="0099FF"/>
              </a:solidFill>
              <a:ln w="0">
                <a:solidFill>
                  <a:srgbClr val="0099FF"/>
                </a:solidFill>
                <a:prstDash val="solid"/>
                <a:round/>
                <a:headEnd/>
                <a:tailEnd/>
              </a:ln>
            </p:spPr>
            <p:txBody>
              <a:bodyPr/>
              <a:lstStyle/>
              <a:p>
                <a:endParaRPr lang="fr-FR"/>
              </a:p>
            </p:txBody>
          </p:sp>
          <p:sp>
            <p:nvSpPr>
              <p:cNvPr id="420155" name="Freeform 988"/>
              <p:cNvSpPr>
                <a:spLocks/>
              </p:cNvSpPr>
              <p:nvPr/>
            </p:nvSpPr>
            <p:spPr bwMode="auto">
              <a:xfrm>
                <a:off x="4281488" y="4967288"/>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2147483647 h 20"/>
                  <a:gd name="T16" fmla="*/ 2147483647 w 20"/>
                  <a:gd name="T17" fmla="*/ 0 h 20"/>
                  <a:gd name="T18" fmla="*/ 2147483647 w 20"/>
                  <a:gd name="T19" fmla="*/ 2147483647 h 20"/>
                  <a:gd name="T20" fmla="*/ 2147483647 w 20"/>
                  <a:gd name="T21" fmla="*/ 2147483647 h 20"/>
                  <a:gd name="T22" fmla="*/ 2147483647 w 20"/>
                  <a:gd name="T23" fmla="*/ 2147483647 h 20"/>
                  <a:gd name="T24" fmla="*/ 0 w 20"/>
                  <a:gd name="T25" fmla="*/ 2147483647 h 20"/>
                  <a:gd name="T26" fmla="*/ 2147483647 w 20"/>
                  <a:gd name="T27" fmla="*/ 2147483647 h 20"/>
                  <a:gd name="T28" fmla="*/ 2147483647 w 20"/>
                  <a:gd name="T29" fmla="*/ 2147483647 h 20"/>
                  <a:gd name="T30" fmla="*/ 2147483647 w 20"/>
                  <a:gd name="T31" fmla="*/ 2147483647 h 20"/>
                  <a:gd name="T32" fmla="*/ 2147483647 w 20"/>
                  <a:gd name="T33" fmla="*/ 2147483647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0"/>
                  <a:gd name="T53" fmla="*/ 20 w 2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0">
                    <a:moveTo>
                      <a:pt x="10" y="20"/>
                    </a:moveTo>
                    <a:lnTo>
                      <a:pt x="14" y="20"/>
                    </a:lnTo>
                    <a:lnTo>
                      <a:pt x="18" y="17"/>
                    </a:lnTo>
                    <a:lnTo>
                      <a:pt x="20" y="13"/>
                    </a:lnTo>
                    <a:lnTo>
                      <a:pt x="20" y="10"/>
                    </a:lnTo>
                    <a:lnTo>
                      <a:pt x="20" y="6"/>
                    </a:lnTo>
                    <a:lnTo>
                      <a:pt x="18" y="2"/>
                    </a:lnTo>
                    <a:lnTo>
                      <a:pt x="14" y="1"/>
                    </a:lnTo>
                    <a:lnTo>
                      <a:pt x="10" y="0"/>
                    </a:lnTo>
                    <a:lnTo>
                      <a:pt x="7" y="1"/>
                    </a:lnTo>
                    <a:lnTo>
                      <a:pt x="3" y="2"/>
                    </a:lnTo>
                    <a:lnTo>
                      <a:pt x="2" y="6"/>
                    </a:lnTo>
                    <a:lnTo>
                      <a:pt x="0" y="10"/>
                    </a:lnTo>
                    <a:lnTo>
                      <a:pt x="2" y="13"/>
                    </a:lnTo>
                    <a:lnTo>
                      <a:pt x="3" y="17"/>
                    </a:lnTo>
                    <a:lnTo>
                      <a:pt x="7" y="20"/>
                    </a:lnTo>
                    <a:lnTo>
                      <a:pt x="10" y="20"/>
                    </a:lnTo>
                    <a:close/>
                  </a:path>
                </a:pathLst>
              </a:custGeom>
              <a:solidFill>
                <a:srgbClr val="0099FF"/>
              </a:solidFill>
              <a:ln w="0">
                <a:solidFill>
                  <a:srgbClr val="0099FF"/>
                </a:solidFill>
                <a:prstDash val="solid"/>
                <a:round/>
                <a:headEnd/>
                <a:tailEnd/>
              </a:ln>
            </p:spPr>
            <p:txBody>
              <a:bodyPr/>
              <a:lstStyle/>
              <a:p>
                <a:endParaRPr lang="fr-FR"/>
              </a:p>
            </p:txBody>
          </p:sp>
          <p:sp>
            <p:nvSpPr>
              <p:cNvPr id="420156" name="Freeform 1003"/>
              <p:cNvSpPr>
                <a:spLocks/>
              </p:cNvSpPr>
              <p:nvPr/>
            </p:nvSpPr>
            <p:spPr bwMode="auto">
              <a:xfrm>
                <a:off x="5207000" y="5468938"/>
                <a:ext cx="30163" cy="31750"/>
              </a:xfrm>
              <a:custGeom>
                <a:avLst/>
                <a:gdLst>
                  <a:gd name="T0" fmla="*/ 2147483647 w 19"/>
                  <a:gd name="T1" fmla="*/ 2147483647 h 20"/>
                  <a:gd name="T2" fmla="*/ 2147483647 w 19"/>
                  <a:gd name="T3" fmla="*/ 2147483647 h 20"/>
                  <a:gd name="T4" fmla="*/ 2147483647 w 19"/>
                  <a:gd name="T5" fmla="*/ 2147483647 h 20"/>
                  <a:gd name="T6" fmla="*/ 2147483647 w 19"/>
                  <a:gd name="T7" fmla="*/ 2147483647 h 20"/>
                  <a:gd name="T8" fmla="*/ 2147483647 w 19"/>
                  <a:gd name="T9" fmla="*/ 2147483647 h 20"/>
                  <a:gd name="T10" fmla="*/ 2147483647 w 19"/>
                  <a:gd name="T11" fmla="*/ 2147483647 h 20"/>
                  <a:gd name="T12" fmla="*/ 2147483647 w 19"/>
                  <a:gd name="T13" fmla="*/ 2147483647 h 20"/>
                  <a:gd name="T14" fmla="*/ 2147483647 w 19"/>
                  <a:gd name="T15" fmla="*/ 0 h 20"/>
                  <a:gd name="T16" fmla="*/ 2147483647 w 19"/>
                  <a:gd name="T17" fmla="*/ 0 h 20"/>
                  <a:gd name="T18" fmla="*/ 2147483647 w 19"/>
                  <a:gd name="T19" fmla="*/ 0 h 20"/>
                  <a:gd name="T20" fmla="*/ 2147483647 w 19"/>
                  <a:gd name="T21" fmla="*/ 2147483647 h 20"/>
                  <a:gd name="T22" fmla="*/ 0 w 19"/>
                  <a:gd name="T23" fmla="*/ 2147483647 h 20"/>
                  <a:gd name="T24" fmla="*/ 0 w 19"/>
                  <a:gd name="T25" fmla="*/ 2147483647 h 20"/>
                  <a:gd name="T26" fmla="*/ 0 w 19"/>
                  <a:gd name="T27" fmla="*/ 2147483647 h 20"/>
                  <a:gd name="T28" fmla="*/ 2147483647 w 19"/>
                  <a:gd name="T29" fmla="*/ 2147483647 h 20"/>
                  <a:gd name="T30" fmla="*/ 2147483647 w 19"/>
                  <a:gd name="T31" fmla="*/ 2147483647 h 20"/>
                  <a:gd name="T32" fmla="*/ 2147483647 w 19"/>
                  <a:gd name="T33" fmla="*/ 2147483647 h 20"/>
                  <a:gd name="T34" fmla="*/ 2147483647 w 19"/>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0"/>
                  <a:gd name="T56" fmla="*/ 19 w 19"/>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0">
                    <a:moveTo>
                      <a:pt x="9" y="20"/>
                    </a:moveTo>
                    <a:lnTo>
                      <a:pt x="13" y="19"/>
                    </a:lnTo>
                    <a:lnTo>
                      <a:pt x="16" y="18"/>
                    </a:lnTo>
                    <a:lnTo>
                      <a:pt x="18" y="14"/>
                    </a:lnTo>
                    <a:lnTo>
                      <a:pt x="19" y="10"/>
                    </a:lnTo>
                    <a:lnTo>
                      <a:pt x="18" y="7"/>
                    </a:lnTo>
                    <a:lnTo>
                      <a:pt x="16" y="3"/>
                    </a:lnTo>
                    <a:lnTo>
                      <a:pt x="13" y="0"/>
                    </a:lnTo>
                    <a:lnTo>
                      <a:pt x="9" y="0"/>
                    </a:lnTo>
                    <a:lnTo>
                      <a:pt x="5" y="0"/>
                    </a:lnTo>
                    <a:lnTo>
                      <a:pt x="2" y="3"/>
                    </a:lnTo>
                    <a:lnTo>
                      <a:pt x="0" y="7"/>
                    </a:lnTo>
                    <a:lnTo>
                      <a:pt x="0" y="10"/>
                    </a:lnTo>
                    <a:lnTo>
                      <a:pt x="0" y="14"/>
                    </a:lnTo>
                    <a:lnTo>
                      <a:pt x="2" y="18"/>
                    </a:lnTo>
                    <a:lnTo>
                      <a:pt x="5" y="19"/>
                    </a:lnTo>
                    <a:lnTo>
                      <a:pt x="9" y="20"/>
                    </a:lnTo>
                    <a:close/>
                  </a:path>
                </a:pathLst>
              </a:custGeom>
              <a:solidFill>
                <a:srgbClr val="FF3300"/>
              </a:solidFill>
              <a:ln w="0">
                <a:solidFill>
                  <a:srgbClr val="FF3300"/>
                </a:solidFill>
                <a:prstDash val="solid"/>
                <a:round/>
                <a:headEnd/>
                <a:tailEnd/>
              </a:ln>
            </p:spPr>
            <p:txBody>
              <a:bodyPr/>
              <a:lstStyle/>
              <a:p>
                <a:endParaRPr lang="fr-FR"/>
              </a:p>
            </p:txBody>
          </p:sp>
          <p:sp>
            <p:nvSpPr>
              <p:cNvPr id="420157" name="Freeform 1004"/>
              <p:cNvSpPr>
                <a:spLocks/>
              </p:cNvSpPr>
              <p:nvPr/>
            </p:nvSpPr>
            <p:spPr bwMode="auto">
              <a:xfrm>
                <a:off x="5207000" y="4691063"/>
                <a:ext cx="30163" cy="31750"/>
              </a:xfrm>
              <a:custGeom>
                <a:avLst/>
                <a:gdLst>
                  <a:gd name="T0" fmla="*/ 2147483647 w 19"/>
                  <a:gd name="T1" fmla="*/ 2147483647 h 20"/>
                  <a:gd name="T2" fmla="*/ 2147483647 w 19"/>
                  <a:gd name="T3" fmla="*/ 2147483647 h 20"/>
                  <a:gd name="T4" fmla="*/ 2147483647 w 19"/>
                  <a:gd name="T5" fmla="*/ 2147483647 h 20"/>
                  <a:gd name="T6" fmla="*/ 2147483647 w 19"/>
                  <a:gd name="T7" fmla="*/ 2147483647 h 20"/>
                  <a:gd name="T8" fmla="*/ 2147483647 w 19"/>
                  <a:gd name="T9" fmla="*/ 2147483647 h 20"/>
                  <a:gd name="T10" fmla="*/ 2147483647 w 19"/>
                  <a:gd name="T11" fmla="*/ 2147483647 h 20"/>
                  <a:gd name="T12" fmla="*/ 2147483647 w 19"/>
                  <a:gd name="T13" fmla="*/ 2147483647 h 20"/>
                  <a:gd name="T14" fmla="*/ 2147483647 w 19"/>
                  <a:gd name="T15" fmla="*/ 2147483647 h 20"/>
                  <a:gd name="T16" fmla="*/ 2147483647 w 19"/>
                  <a:gd name="T17" fmla="*/ 0 h 20"/>
                  <a:gd name="T18" fmla="*/ 2147483647 w 19"/>
                  <a:gd name="T19" fmla="*/ 2147483647 h 20"/>
                  <a:gd name="T20" fmla="*/ 2147483647 w 19"/>
                  <a:gd name="T21" fmla="*/ 2147483647 h 20"/>
                  <a:gd name="T22" fmla="*/ 0 w 19"/>
                  <a:gd name="T23" fmla="*/ 2147483647 h 20"/>
                  <a:gd name="T24" fmla="*/ 0 w 19"/>
                  <a:gd name="T25" fmla="*/ 2147483647 h 20"/>
                  <a:gd name="T26" fmla="*/ 0 w 19"/>
                  <a:gd name="T27" fmla="*/ 2147483647 h 20"/>
                  <a:gd name="T28" fmla="*/ 2147483647 w 19"/>
                  <a:gd name="T29" fmla="*/ 2147483647 h 20"/>
                  <a:gd name="T30" fmla="*/ 2147483647 w 19"/>
                  <a:gd name="T31" fmla="*/ 2147483647 h 20"/>
                  <a:gd name="T32" fmla="*/ 2147483647 w 19"/>
                  <a:gd name="T33" fmla="*/ 2147483647 h 20"/>
                  <a:gd name="T34" fmla="*/ 2147483647 w 19"/>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0"/>
                  <a:gd name="T56" fmla="*/ 19 w 19"/>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0">
                    <a:moveTo>
                      <a:pt x="9" y="20"/>
                    </a:moveTo>
                    <a:lnTo>
                      <a:pt x="13" y="20"/>
                    </a:lnTo>
                    <a:lnTo>
                      <a:pt x="16" y="17"/>
                    </a:lnTo>
                    <a:lnTo>
                      <a:pt x="18" y="14"/>
                    </a:lnTo>
                    <a:lnTo>
                      <a:pt x="19" y="10"/>
                    </a:lnTo>
                    <a:lnTo>
                      <a:pt x="18" y="6"/>
                    </a:lnTo>
                    <a:lnTo>
                      <a:pt x="16" y="4"/>
                    </a:lnTo>
                    <a:lnTo>
                      <a:pt x="13" y="1"/>
                    </a:lnTo>
                    <a:lnTo>
                      <a:pt x="9" y="0"/>
                    </a:lnTo>
                    <a:lnTo>
                      <a:pt x="5" y="1"/>
                    </a:lnTo>
                    <a:lnTo>
                      <a:pt x="2" y="4"/>
                    </a:lnTo>
                    <a:lnTo>
                      <a:pt x="0" y="6"/>
                    </a:lnTo>
                    <a:lnTo>
                      <a:pt x="0" y="10"/>
                    </a:lnTo>
                    <a:lnTo>
                      <a:pt x="0" y="14"/>
                    </a:lnTo>
                    <a:lnTo>
                      <a:pt x="2" y="17"/>
                    </a:lnTo>
                    <a:lnTo>
                      <a:pt x="5" y="20"/>
                    </a:lnTo>
                    <a:lnTo>
                      <a:pt x="9" y="20"/>
                    </a:lnTo>
                    <a:close/>
                  </a:path>
                </a:pathLst>
              </a:custGeom>
              <a:solidFill>
                <a:srgbClr val="FF3300"/>
              </a:solidFill>
              <a:ln w="0">
                <a:solidFill>
                  <a:srgbClr val="FF3300"/>
                </a:solidFill>
                <a:prstDash val="solid"/>
                <a:round/>
                <a:headEnd/>
                <a:tailEnd/>
              </a:ln>
            </p:spPr>
            <p:txBody>
              <a:bodyPr/>
              <a:lstStyle/>
              <a:p>
                <a:endParaRPr lang="fr-FR"/>
              </a:p>
            </p:txBody>
          </p:sp>
        </p:grpSp>
        <p:grpSp>
          <p:nvGrpSpPr>
            <p:cNvPr id="419850" name="Groupe 3044"/>
            <p:cNvGrpSpPr>
              <a:grpSpLocks/>
            </p:cNvGrpSpPr>
            <p:nvPr/>
          </p:nvGrpSpPr>
          <p:grpSpPr bwMode="auto">
            <a:xfrm>
              <a:off x="4129088" y="3360738"/>
              <a:ext cx="2095500" cy="1330325"/>
              <a:chOff x="3867150" y="3230563"/>
              <a:chExt cx="1735138" cy="1101725"/>
            </a:xfrm>
          </p:grpSpPr>
          <p:sp>
            <p:nvSpPr>
              <p:cNvPr id="420097" name="Freeform 693"/>
              <p:cNvSpPr>
                <a:spLocks/>
              </p:cNvSpPr>
              <p:nvPr/>
            </p:nvSpPr>
            <p:spPr bwMode="auto">
              <a:xfrm>
                <a:off x="3908425" y="3230563"/>
                <a:ext cx="1693863" cy="1065213"/>
              </a:xfrm>
              <a:custGeom>
                <a:avLst/>
                <a:gdLst>
                  <a:gd name="T0" fmla="*/ 2147483647 w 1067"/>
                  <a:gd name="T1" fmla="*/ 2147483647 h 671"/>
                  <a:gd name="T2" fmla="*/ 0 w 1067"/>
                  <a:gd name="T3" fmla="*/ 2147483647 h 671"/>
                  <a:gd name="T4" fmla="*/ 0 w 1067"/>
                  <a:gd name="T5" fmla="*/ 0 h 671"/>
                  <a:gd name="T6" fmla="*/ 0 60000 65536"/>
                  <a:gd name="T7" fmla="*/ 0 60000 65536"/>
                  <a:gd name="T8" fmla="*/ 0 60000 65536"/>
                  <a:gd name="T9" fmla="*/ 0 w 1067"/>
                  <a:gd name="T10" fmla="*/ 0 h 671"/>
                  <a:gd name="T11" fmla="*/ 1067 w 1067"/>
                  <a:gd name="T12" fmla="*/ 671 h 671"/>
                </a:gdLst>
                <a:ahLst/>
                <a:cxnLst>
                  <a:cxn ang="T6">
                    <a:pos x="T0" y="T1"/>
                  </a:cxn>
                  <a:cxn ang="T7">
                    <a:pos x="T2" y="T3"/>
                  </a:cxn>
                  <a:cxn ang="T8">
                    <a:pos x="T4" y="T5"/>
                  </a:cxn>
                </a:cxnLst>
                <a:rect l="T9" t="T10" r="T11" b="T12"/>
                <a:pathLst>
                  <a:path w="1067" h="671">
                    <a:moveTo>
                      <a:pt x="1067" y="671"/>
                    </a:moveTo>
                    <a:lnTo>
                      <a:pt x="0" y="671"/>
                    </a:lnTo>
                    <a:lnTo>
                      <a:pt x="0" y="0"/>
                    </a:lnTo>
                  </a:path>
                </a:pathLst>
              </a:custGeom>
              <a:noFill/>
              <a:ln w="6350">
                <a:solidFill>
                  <a:srgbClr val="FFFFFF"/>
                </a:solidFill>
                <a:prstDash val="solid"/>
                <a:round/>
                <a:headEnd/>
                <a:tailEnd/>
              </a:ln>
            </p:spPr>
            <p:txBody>
              <a:bodyPr/>
              <a:lstStyle/>
              <a:p>
                <a:endParaRPr lang="fr-FR"/>
              </a:p>
            </p:txBody>
          </p:sp>
          <p:sp>
            <p:nvSpPr>
              <p:cNvPr id="420098" name="Line 715"/>
              <p:cNvSpPr>
                <a:spLocks noChangeShapeType="1"/>
              </p:cNvSpPr>
              <p:nvPr/>
            </p:nvSpPr>
            <p:spPr bwMode="auto">
              <a:xfrm>
                <a:off x="3867150" y="3375025"/>
                <a:ext cx="41275" cy="0"/>
              </a:xfrm>
              <a:prstGeom prst="line">
                <a:avLst/>
              </a:prstGeom>
              <a:noFill/>
              <a:ln w="6350">
                <a:solidFill>
                  <a:srgbClr val="FFFFFF"/>
                </a:solidFill>
                <a:round/>
                <a:headEnd/>
                <a:tailEnd/>
              </a:ln>
            </p:spPr>
            <p:txBody>
              <a:bodyPr/>
              <a:lstStyle/>
              <a:p>
                <a:endParaRPr lang="fr-FR"/>
              </a:p>
            </p:txBody>
          </p:sp>
          <p:sp>
            <p:nvSpPr>
              <p:cNvPr id="420099" name="Line 716"/>
              <p:cNvSpPr>
                <a:spLocks noChangeShapeType="1"/>
              </p:cNvSpPr>
              <p:nvPr/>
            </p:nvSpPr>
            <p:spPr bwMode="auto">
              <a:xfrm>
                <a:off x="3867150" y="3667125"/>
                <a:ext cx="41275" cy="0"/>
              </a:xfrm>
              <a:prstGeom prst="line">
                <a:avLst/>
              </a:prstGeom>
              <a:noFill/>
              <a:ln w="6350">
                <a:solidFill>
                  <a:srgbClr val="FFFFFF"/>
                </a:solidFill>
                <a:round/>
                <a:headEnd/>
                <a:tailEnd/>
              </a:ln>
            </p:spPr>
            <p:txBody>
              <a:bodyPr/>
              <a:lstStyle/>
              <a:p>
                <a:endParaRPr lang="fr-FR"/>
              </a:p>
            </p:txBody>
          </p:sp>
          <p:sp>
            <p:nvSpPr>
              <p:cNvPr id="420100" name="Line 717"/>
              <p:cNvSpPr>
                <a:spLocks noChangeShapeType="1"/>
              </p:cNvSpPr>
              <p:nvPr/>
            </p:nvSpPr>
            <p:spPr bwMode="auto">
              <a:xfrm>
                <a:off x="3867150" y="3956050"/>
                <a:ext cx="41275" cy="0"/>
              </a:xfrm>
              <a:prstGeom prst="line">
                <a:avLst/>
              </a:prstGeom>
              <a:noFill/>
              <a:ln w="6350">
                <a:solidFill>
                  <a:srgbClr val="FFFFFF"/>
                </a:solidFill>
                <a:round/>
                <a:headEnd/>
                <a:tailEnd/>
              </a:ln>
            </p:spPr>
            <p:txBody>
              <a:bodyPr/>
              <a:lstStyle/>
              <a:p>
                <a:endParaRPr lang="fr-FR"/>
              </a:p>
            </p:txBody>
          </p:sp>
          <p:sp>
            <p:nvSpPr>
              <p:cNvPr id="420101" name="Line 718"/>
              <p:cNvSpPr>
                <a:spLocks noChangeShapeType="1"/>
              </p:cNvSpPr>
              <p:nvPr/>
            </p:nvSpPr>
            <p:spPr bwMode="auto">
              <a:xfrm>
                <a:off x="3867150" y="4248150"/>
                <a:ext cx="41275" cy="0"/>
              </a:xfrm>
              <a:prstGeom prst="line">
                <a:avLst/>
              </a:prstGeom>
              <a:noFill/>
              <a:ln w="6350">
                <a:solidFill>
                  <a:srgbClr val="FFFFFF"/>
                </a:solidFill>
                <a:round/>
                <a:headEnd/>
                <a:tailEnd/>
              </a:ln>
            </p:spPr>
            <p:txBody>
              <a:bodyPr/>
              <a:lstStyle/>
              <a:p>
                <a:endParaRPr lang="fr-FR"/>
              </a:p>
            </p:txBody>
          </p:sp>
          <p:sp>
            <p:nvSpPr>
              <p:cNvPr id="420102" name="Line 746"/>
              <p:cNvSpPr>
                <a:spLocks noChangeShapeType="1"/>
              </p:cNvSpPr>
              <p:nvPr/>
            </p:nvSpPr>
            <p:spPr bwMode="auto">
              <a:xfrm flipV="1">
                <a:off x="5211763" y="4295775"/>
                <a:ext cx="0" cy="36513"/>
              </a:xfrm>
              <a:prstGeom prst="line">
                <a:avLst/>
              </a:prstGeom>
              <a:noFill/>
              <a:ln w="6350">
                <a:solidFill>
                  <a:srgbClr val="FFFFFF"/>
                </a:solidFill>
                <a:round/>
                <a:headEnd/>
                <a:tailEnd/>
              </a:ln>
            </p:spPr>
            <p:txBody>
              <a:bodyPr/>
              <a:lstStyle/>
              <a:p>
                <a:endParaRPr lang="fr-FR"/>
              </a:p>
            </p:txBody>
          </p:sp>
          <p:sp>
            <p:nvSpPr>
              <p:cNvPr id="420103" name="Line 751"/>
              <p:cNvSpPr>
                <a:spLocks noChangeShapeType="1"/>
              </p:cNvSpPr>
              <p:nvPr/>
            </p:nvSpPr>
            <p:spPr bwMode="auto">
              <a:xfrm flipV="1">
                <a:off x="4297363" y="4295775"/>
                <a:ext cx="0" cy="36513"/>
              </a:xfrm>
              <a:prstGeom prst="line">
                <a:avLst/>
              </a:prstGeom>
              <a:noFill/>
              <a:ln w="6350">
                <a:solidFill>
                  <a:srgbClr val="FFFFFF"/>
                </a:solidFill>
                <a:round/>
                <a:headEnd/>
                <a:tailEnd/>
              </a:ln>
            </p:spPr>
            <p:txBody>
              <a:bodyPr/>
              <a:lstStyle/>
              <a:p>
                <a:endParaRPr lang="fr-FR"/>
              </a:p>
            </p:txBody>
          </p:sp>
          <p:sp>
            <p:nvSpPr>
              <p:cNvPr id="420104" name="Freeform 773"/>
              <p:cNvSpPr>
                <a:spLocks/>
              </p:cNvSpPr>
              <p:nvPr/>
            </p:nvSpPr>
            <p:spPr bwMode="auto">
              <a:xfrm>
                <a:off x="4100513" y="4241800"/>
                <a:ext cx="398463" cy="17463"/>
              </a:xfrm>
              <a:custGeom>
                <a:avLst/>
                <a:gdLst>
                  <a:gd name="T0" fmla="*/ 0 w 251"/>
                  <a:gd name="T1" fmla="*/ 0 h 11"/>
                  <a:gd name="T2" fmla="*/ 0 w 251"/>
                  <a:gd name="T3" fmla="*/ 2147483647 h 11"/>
                  <a:gd name="T4" fmla="*/ 2147483647 w 251"/>
                  <a:gd name="T5" fmla="*/ 2147483647 h 11"/>
                  <a:gd name="T6" fmla="*/ 2147483647 w 251"/>
                  <a:gd name="T7" fmla="*/ 0 h 11"/>
                  <a:gd name="T8" fmla="*/ 0 w 251"/>
                  <a:gd name="T9" fmla="*/ 0 h 11"/>
                  <a:gd name="T10" fmla="*/ 0 w 251"/>
                  <a:gd name="T11" fmla="*/ 0 h 11"/>
                  <a:gd name="T12" fmla="*/ 0 60000 65536"/>
                  <a:gd name="T13" fmla="*/ 0 60000 65536"/>
                  <a:gd name="T14" fmla="*/ 0 60000 65536"/>
                  <a:gd name="T15" fmla="*/ 0 60000 65536"/>
                  <a:gd name="T16" fmla="*/ 0 60000 65536"/>
                  <a:gd name="T17" fmla="*/ 0 60000 65536"/>
                  <a:gd name="T18" fmla="*/ 0 w 251"/>
                  <a:gd name="T19" fmla="*/ 0 h 11"/>
                  <a:gd name="T20" fmla="*/ 251 w 251"/>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251" h="11">
                    <a:moveTo>
                      <a:pt x="0" y="0"/>
                    </a:moveTo>
                    <a:lnTo>
                      <a:pt x="0" y="11"/>
                    </a:lnTo>
                    <a:lnTo>
                      <a:pt x="251" y="11"/>
                    </a:lnTo>
                    <a:lnTo>
                      <a:pt x="251" y="0"/>
                    </a:lnTo>
                    <a:lnTo>
                      <a:pt x="0" y="0"/>
                    </a:lnTo>
                    <a:close/>
                  </a:path>
                </a:pathLst>
              </a:custGeom>
              <a:solidFill>
                <a:srgbClr val="00CCFF"/>
              </a:solidFill>
              <a:ln w="0">
                <a:solidFill>
                  <a:srgbClr val="00CCFF"/>
                </a:solidFill>
                <a:prstDash val="solid"/>
                <a:round/>
                <a:headEnd/>
                <a:tailEnd/>
              </a:ln>
            </p:spPr>
            <p:txBody>
              <a:bodyPr/>
              <a:lstStyle/>
              <a:p>
                <a:endParaRPr lang="fr-FR"/>
              </a:p>
            </p:txBody>
          </p:sp>
          <p:sp>
            <p:nvSpPr>
              <p:cNvPr id="420105" name="Freeform 811"/>
              <p:cNvSpPr>
                <a:spLocks/>
              </p:cNvSpPr>
              <p:nvPr/>
            </p:nvSpPr>
            <p:spPr bwMode="auto">
              <a:xfrm>
                <a:off x="4100513" y="4241800"/>
                <a:ext cx="398463" cy="17463"/>
              </a:xfrm>
              <a:custGeom>
                <a:avLst/>
                <a:gdLst>
                  <a:gd name="T0" fmla="*/ 2147483647 w 251"/>
                  <a:gd name="T1" fmla="*/ 0 h 11"/>
                  <a:gd name="T2" fmla="*/ 0 w 251"/>
                  <a:gd name="T3" fmla="*/ 0 h 11"/>
                  <a:gd name="T4" fmla="*/ 0 w 251"/>
                  <a:gd name="T5" fmla="*/ 2147483647 h 11"/>
                  <a:gd name="T6" fmla="*/ 2147483647 w 251"/>
                  <a:gd name="T7" fmla="*/ 2147483647 h 11"/>
                  <a:gd name="T8" fmla="*/ 2147483647 w 251"/>
                  <a:gd name="T9" fmla="*/ 0 h 11"/>
                  <a:gd name="T10" fmla="*/ 2147483647 w 251"/>
                  <a:gd name="T11" fmla="*/ 0 h 11"/>
                  <a:gd name="T12" fmla="*/ 2147483647 w 251"/>
                  <a:gd name="T13" fmla="*/ 0 h 11"/>
                  <a:gd name="T14" fmla="*/ 0 60000 65536"/>
                  <a:gd name="T15" fmla="*/ 0 60000 65536"/>
                  <a:gd name="T16" fmla="*/ 0 60000 65536"/>
                  <a:gd name="T17" fmla="*/ 0 60000 65536"/>
                  <a:gd name="T18" fmla="*/ 0 60000 65536"/>
                  <a:gd name="T19" fmla="*/ 0 60000 65536"/>
                  <a:gd name="T20" fmla="*/ 0 60000 65536"/>
                  <a:gd name="T21" fmla="*/ 0 w 251"/>
                  <a:gd name="T22" fmla="*/ 0 h 11"/>
                  <a:gd name="T23" fmla="*/ 251 w 25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1" h="11">
                    <a:moveTo>
                      <a:pt x="126" y="0"/>
                    </a:moveTo>
                    <a:lnTo>
                      <a:pt x="0" y="0"/>
                    </a:lnTo>
                    <a:lnTo>
                      <a:pt x="0" y="11"/>
                    </a:lnTo>
                    <a:lnTo>
                      <a:pt x="251" y="11"/>
                    </a:lnTo>
                    <a:lnTo>
                      <a:pt x="251" y="0"/>
                    </a:lnTo>
                    <a:lnTo>
                      <a:pt x="126" y="0"/>
                    </a:lnTo>
                  </a:path>
                </a:pathLst>
              </a:custGeom>
              <a:noFill/>
              <a:ln w="11113">
                <a:solidFill>
                  <a:srgbClr val="0099FF"/>
                </a:solidFill>
                <a:prstDash val="solid"/>
                <a:round/>
                <a:headEnd/>
                <a:tailEnd/>
              </a:ln>
            </p:spPr>
            <p:txBody>
              <a:bodyPr/>
              <a:lstStyle/>
              <a:p>
                <a:endParaRPr lang="fr-FR"/>
              </a:p>
            </p:txBody>
          </p:sp>
          <p:sp>
            <p:nvSpPr>
              <p:cNvPr id="420106" name="Line 812"/>
              <p:cNvSpPr>
                <a:spLocks noChangeShapeType="1"/>
              </p:cNvSpPr>
              <p:nvPr/>
            </p:nvSpPr>
            <p:spPr bwMode="auto">
              <a:xfrm flipH="1">
                <a:off x="4300538" y="4217988"/>
                <a:ext cx="101600" cy="0"/>
              </a:xfrm>
              <a:prstGeom prst="line">
                <a:avLst/>
              </a:prstGeom>
              <a:noFill/>
              <a:ln w="11113">
                <a:solidFill>
                  <a:srgbClr val="0099FF"/>
                </a:solidFill>
                <a:round/>
                <a:headEnd/>
                <a:tailEnd/>
              </a:ln>
            </p:spPr>
            <p:txBody>
              <a:bodyPr/>
              <a:lstStyle/>
              <a:p>
                <a:endParaRPr lang="fr-FR"/>
              </a:p>
            </p:txBody>
          </p:sp>
          <p:sp>
            <p:nvSpPr>
              <p:cNvPr id="420107" name="Line 813"/>
              <p:cNvSpPr>
                <a:spLocks noChangeShapeType="1"/>
              </p:cNvSpPr>
              <p:nvPr/>
            </p:nvSpPr>
            <p:spPr bwMode="auto">
              <a:xfrm flipH="1">
                <a:off x="4197350" y="4217988"/>
                <a:ext cx="103188" cy="0"/>
              </a:xfrm>
              <a:prstGeom prst="line">
                <a:avLst/>
              </a:prstGeom>
              <a:noFill/>
              <a:ln w="11113">
                <a:solidFill>
                  <a:srgbClr val="0099FF"/>
                </a:solidFill>
                <a:round/>
                <a:headEnd/>
                <a:tailEnd/>
              </a:ln>
            </p:spPr>
            <p:txBody>
              <a:bodyPr/>
              <a:lstStyle/>
              <a:p>
                <a:endParaRPr lang="fr-FR"/>
              </a:p>
            </p:txBody>
          </p:sp>
          <p:sp>
            <p:nvSpPr>
              <p:cNvPr id="420108" name="Line 814"/>
              <p:cNvSpPr>
                <a:spLocks noChangeShapeType="1"/>
              </p:cNvSpPr>
              <p:nvPr/>
            </p:nvSpPr>
            <p:spPr bwMode="auto">
              <a:xfrm>
                <a:off x="4300538" y="4217988"/>
                <a:ext cx="0" cy="23813"/>
              </a:xfrm>
              <a:prstGeom prst="line">
                <a:avLst/>
              </a:prstGeom>
              <a:noFill/>
              <a:ln w="11113">
                <a:solidFill>
                  <a:srgbClr val="0099FF"/>
                </a:solidFill>
                <a:round/>
                <a:headEnd/>
                <a:tailEnd/>
              </a:ln>
            </p:spPr>
            <p:txBody>
              <a:bodyPr/>
              <a:lstStyle/>
              <a:p>
                <a:endParaRPr lang="fr-FR"/>
              </a:p>
            </p:txBody>
          </p:sp>
          <p:sp>
            <p:nvSpPr>
              <p:cNvPr id="420109" name="Freeform 876"/>
              <p:cNvSpPr>
                <a:spLocks/>
              </p:cNvSpPr>
              <p:nvPr/>
            </p:nvSpPr>
            <p:spPr bwMode="auto">
              <a:xfrm>
                <a:off x="5029200" y="4225925"/>
                <a:ext cx="385763" cy="31750"/>
              </a:xfrm>
              <a:custGeom>
                <a:avLst/>
                <a:gdLst>
                  <a:gd name="T0" fmla="*/ 0 w 243"/>
                  <a:gd name="T1" fmla="*/ 0 h 20"/>
                  <a:gd name="T2" fmla="*/ 0 w 243"/>
                  <a:gd name="T3" fmla="*/ 2147483647 h 20"/>
                  <a:gd name="T4" fmla="*/ 2147483647 w 243"/>
                  <a:gd name="T5" fmla="*/ 2147483647 h 20"/>
                  <a:gd name="T6" fmla="*/ 2147483647 w 243"/>
                  <a:gd name="T7" fmla="*/ 0 h 20"/>
                  <a:gd name="T8" fmla="*/ 0 w 243"/>
                  <a:gd name="T9" fmla="*/ 0 h 20"/>
                  <a:gd name="T10" fmla="*/ 0 w 243"/>
                  <a:gd name="T11" fmla="*/ 0 h 20"/>
                  <a:gd name="T12" fmla="*/ 0 60000 65536"/>
                  <a:gd name="T13" fmla="*/ 0 60000 65536"/>
                  <a:gd name="T14" fmla="*/ 0 60000 65536"/>
                  <a:gd name="T15" fmla="*/ 0 60000 65536"/>
                  <a:gd name="T16" fmla="*/ 0 60000 65536"/>
                  <a:gd name="T17" fmla="*/ 0 60000 65536"/>
                  <a:gd name="T18" fmla="*/ 0 w 243"/>
                  <a:gd name="T19" fmla="*/ 0 h 20"/>
                  <a:gd name="T20" fmla="*/ 243 w 243"/>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243" h="20">
                    <a:moveTo>
                      <a:pt x="0" y="0"/>
                    </a:moveTo>
                    <a:lnTo>
                      <a:pt x="0" y="20"/>
                    </a:lnTo>
                    <a:lnTo>
                      <a:pt x="243" y="20"/>
                    </a:lnTo>
                    <a:lnTo>
                      <a:pt x="243" y="0"/>
                    </a:lnTo>
                    <a:lnTo>
                      <a:pt x="0" y="0"/>
                    </a:lnTo>
                    <a:close/>
                  </a:path>
                </a:pathLst>
              </a:custGeom>
              <a:solidFill>
                <a:srgbClr val="FF9900"/>
              </a:solidFill>
              <a:ln w="0">
                <a:solidFill>
                  <a:srgbClr val="FF9900"/>
                </a:solidFill>
                <a:prstDash val="solid"/>
                <a:round/>
                <a:headEnd/>
                <a:tailEnd/>
              </a:ln>
            </p:spPr>
            <p:txBody>
              <a:bodyPr/>
              <a:lstStyle/>
              <a:p>
                <a:endParaRPr lang="fr-FR"/>
              </a:p>
            </p:txBody>
          </p:sp>
          <p:sp>
            <p:nvSpPr>
              <p:cNvPr id="420110" name="Freeform 932"/>
              <p:cNvSpPr>
                <a:spLocks/>
              </p:cNvSpPr>
              <p:nvPr/>
            </p:nvSpPr>
            <p:spPr bwMode="auto">
              <a:xfrm>
                <a:off x="5029200" y="4225925"/>
                <a:ext cx="385763" cy="31750"/>
              </a:xfrm>
              <a:custGeom>
                <a:avLst/>
                <a:gdLst>
                  <a:gd name="T0" fmla="*/ 2147483647 w 243"/>
                  <a:gd name="T1" fmla="*/ 0 h 20"/>
                  <a:gd name="T2" fmla="*/ 0 w 243"/>
                  <a:gd name="T3" fmla="*/ 0 h 20"/>
                  <a:gd name="T4" fmla="*/ 0 w 243"/>
                  <a:gd name="T5" fmla="*/ 2147483647 h 20"/>
                  <a:gd name="T6" fmla="*/ 2147483647 w 243"/>
                  <a:gd name="T7" fmla="*/ 2147483647 h 20"/>
                  <a:gd name="T8" fmla="*/ 2147483647 w 243"/>
                  <a:gd name="T9" fmla="*/ 0 h 20"/>
                  <a:gd name="T10" fmla="*/ 2147483647 w 243"/>
                  <a:gd name="T11" fmla="*/ 0 h 20"/>
                  <a:gd name="T12" fmla="*/ 2147483647 w 243"/>
                  <a:gd name="T13" fmla="*/ 0 h 20"/>
                  <a:gd name="T14" fmla="*/ 0 60000 65536"/>
                  <a:gd name="T15" fmla="*/ 0 60000 65536"/>
                  <a:gd name="T16" fmla="*/ 0 60000 65536"/>
                  <a:gd name="T17" fmla="*/ 0 60000 65536"/>
                  <a:gd name="T18" fmla="*/ 0 60000 65536"/>
                  <a:gd name="T19" fmla="*/ 0 60000 65536"/>
                  <a:gd name="T20" fmla="*/ 0 60000 65536"/>
                  <a:gd name="T21" fmla="*/ 0 w 243"/>
                  <a:gd name="T22" fmla="*/ 0 h 20"/>
                  <a:gd name="T23" fmla="*/ 243 w 243"/>
                  <a:gd name="T24" fmla="*/ 20 h 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3" h="20">
                    <a:moveTo>
                      <a:pt x="121" y="0"/>
                    </a:moveTo>
                    <a:lnTo>
                      <a:pt x="0" y="0"/>
                    </a:lnTo>
                    <a:lnTo>
                      <a:pt x="0" y="20"/>
                    </a:lnTo>
                    <a:lnTo>
                      <a:pt x="243" y="20"/>
                    </a:lnTo>
                    <a:lnTo>
                      <a:pt x="243" y="0"/>
                    </a:lnTo>
                    <a:lnTo>
                      <a:pt x="121" y="0"/>
                    </a:lnTo>
                  </a:path>
                </a:pathLst>
              </a:custGeom>
              <a:noFill/>
              <a:ln w="11113">
                <a:solidFill>
                  <a:srgbClr val="FF6600"/>
                </a:solidFill>
                <a:prstDash val="solid"/>
                <a:round/>
                <a:headEnd/>
                <a:tailEnd/>
              </a:ln>
            </p:spPr>
            <p:txBody>
              <a:bodyPr/>
              <a:lstStyle/>
              <a:p>
                <a:endParaRPr lang="fr-FR"/>
              </a:p>
            </p:txBody>
          </p:sp>
          <p:sp>
            <p:nvSpPr>
              <p:cNvPr id="420111" name="Line 933"/>
              <p:cNvSpPr>
                <a:spLocks noChangeShapeType="1"/>
              </p:cNvSpPr>
              <p:nvPr/>
            </p:nvSpPr>
            <p:spPr bwMode="auto">
              <a:xfrm flipH="1">
                <a:off x="5221288" y="4192588"/>
                <a:ext cx="103188" cy="0"/>
              </a:xfrm>
              <a:prstGeom prst="line">
                <a:avLst/>
              </a:prstGeom>
              <a:noFill/>
              <a:ln w="11113">
                <a:solidFill>
                  <a:srgbClr val="FF6600"/>
                </a:solidFill>
                <a:round/>
                <a:headEnd/>
                <a:tailEnd/>
              </a:ln>
            </p:spPr>
            <p:txBody>
              <a:bodyPr/>
              <a:lstStyle/>
              <a:p>
                <a:endParaRPr lang="fr-FR"/>
              </a:p>
            </p:txBody>
          </p:sp>
          <p:sp>
            <p:nvSpPr>
              <p:cNvPr id="420112" name="Line 934"/>
              <p:cNvSpPr>
                <a:spLocks noChangeShapeType="1"/>
              </p:cNvSpPr>
              <p:nvPr/>
            </p:nvSpPr>
            <p:spPr bwMode="auto">
              <a:xfrm>
                <a:off x="5221288" y="4192588"/>
                <a:ext cx="0" cy="33338"/>
              </a:xfrm>
              <a:prstGeom prst="line">
                <a:avLst/>
              </a:prstGeom>
              <a:noFill/>
              <a:ln w="11113">
                <a:solidFill>
                  <a:srgbClr val="FF6600"/>
                </a:solidFill>
                <a:round/>
                <a:headEnd/>
                <a:tailEnd/>
              </a:ln>
            </p:spPr>
            <p:txBody>
              <a:bodyPr/>
              <a:lstStyle/>
              <a:p>
                <a:endParaRPr lang="fr-FR"/>
              </a:p>
            </p:txBody>
          </p:sp>
          <p:sp>
            <p:nvSpPr>
              <p:cNvPr id="420113" name="Line 935"/>
              <p:cNvSpPr>
                <a:spLocks noChangeShapeType="1"/>
              </p:cNvSpPr>
              <p:nvPr/>
            </p:nvSpPr>
            <p:spPr bwMode="auto">
              <a:xfrm flipH="1">
                <a:off x="5119688" y="4192588"/>
                <a:ext cx="101600" cy="0"/>
              </a:xfrm>
              <a:prstGeom prst="line">
                <a:avLst/>
              </a:prstGeom>
              <a:noFill/>
              <a:ln w="11113">
                <a:solidFill>
                  <a:srgbClr val="FF6600"/>
                </a:solidFill>
                <a:round/>
                <a:headEnd/>
                <a:tailEnd/>
              </a:ln>
            </p:spPr>
            <p:txBody>
              <a:bodyPr/>
              <a:lstStyle/>
              <a:p>
                <a:endParaRPr lang="fr-FR"/>
              </a:p>
            </p:txBody>
          </p:sp>
          <p:sp>
            <p:nvSpPr>
              <p:cNvPr id="420114" name="Freeform 1005"/>
              <p:cNvSpPr>
                <a:spLocks/>
              </p:cNvSpPr>
              <p:nvPr/>
            </p:nvSpPr>
            <p:spPr bwMode="auto">
              <a:xfrm>
                <a:off x="5207000" y="4192588"/>
                <a:ext cx="30163" cy="33338"/>
              </a:xfrm>
              <a:custGeom>
                <a:avLst/>
                <a:gdLst>
                  <a:gd name="T0" fmla="*/ 2147483647 w 19"/>
                  <a:gd name="T1" fmla="*/ 2147483647 h 21"/>
                  <a:gd name="T2" fmla="*/ 2147483647 w 19"/>
                  <a:gd name="T3" fmla="*/ 2147483647 h 21"/>
                  <a:gd name="T4" fmla="*/ 2147483647 w 19"/>
                  <a:gd name="T5" fmla="*/ 2147483647 h 21"/>
                  <a:gd name="T6" fmla="*/ 2147483647 w 19"/>
                  <a:gd name="T7" fmla="*/ 2147483647 h 21"/>
                  <a:gd name="T8" fmla="*/ 2147483647 w 19"/>
                  <a:gd name="T9" fmla="*/ 2147483647 h 21"/>
                  <a:gd name="T10" fmla="*/ 2147483647 w 19"/>
                  <a:gd name="T11" fmla="*/ 2147483647 h 21"/>
                  <a:gd name="T12" fmla="*/ 2147483647 w 19"/>
                  <a:gd name="T13" fmla="*/ 2147483647 h 21"/>
                  <a:gd name="T14" fmla="*/ 2147483647 w 19"/>
                  <a:gd name="T15" fmla="*/ 2147483647 h 21"/>
                  <a:gd name="T16" fmla="*/ 2147483647 w 19"/>
                  <a:gd name="T17" fmla="*/ 0 h 21"/>
                  <a:gd name="T18" fmla="*/ 2147483647 w 19"/>
                  <a:gd name="T19" fmla="*/ 2147483647 h 21"/>
                  <a:gd name="T20" fmla="*/ 2147483647 w 19"/>
                  <a:gd name="T21" fmla="*/ 2147483647 h 21"/>
                  <a:gd name="T22" fmla="*/ 0 w 19"/>
                  <a:gd name="T23" fmla="*/ 2147483647 h 21"/>
                  <a:gd name="T24" fmla="*/ 0 w 19"/>
                  <a:gd name="T25" fmla="*/ 2147483647 h 21"/>
                  <a:gd name="T26" fmla="*/ 0 w 19"/>
                  <a:gd name="T27" fmla="*/ 2147483647 h 21"/>
                  <a:gd name="T28" fmla="*/ 2147483647 w 19"/>
                  <a:gd name="T29" fmla="*/ 2147483647 h 21"/>
                  <a:gd name="T30" fmla="*/ 2147483647 w 19"/>
                  <a:gd name="T31" fmla="*/ 2147483647 h 21"/>
                  <a:gd name="T32" fmla="*/ 2147483647 w 19"/>
                  <a:gd name="T33" fmla="*/ 2147483647 h 21"/>
                  <a:gd name="T34" fmla="*/ 2147483647 w 19"/>
                  <a:gd name="T35" fmla="*/ 2147483647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1"/>
                  <a:gd name="T56" fmla="*/ 19 w 19"/>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1">
                    <a:moveTo>
                      <a:pt x="9" y="21"/>
                    </a:moveTo>
                    <a:lnTo>
                      <a:pt x="13" y="20"/>
                    </a:lnTo>
                    <a:lnTo>
                      <a:pt x="16" y="17"/>
                    </a:lnTo>
                    <a:lnTo>
                      <a:pt x="18" y="15"/>
                    </a:lnTo>
                    <a:lnTo>
                      <a:pt x="19" y="10"/>
                    </a:lnTo>
                    <a:lnTo>
                      <a:pt x="18" y="6"/>
                    </a:lnTo>
                    <a:lnTo>
                      <a:pt x="16" y="4"/>
                    </a:lnTo>
                    <a:lnTo>
                      <a:pt x="13" y="1"/>
                    </a:lnTo>
                    <a:lnTo>
                      <a:pt x="9" y="0"/>
                    </a:lnTo>
                    <a:lnTo>
                      <a:pt x="5" y="1"/>
                    </a:lnTo>
                    <a:lnTo>
                      <a:pt x="2" y="4"/>
                    </a:lnTo>
                    <a:lnTo>
                      <a:pt x="0" y="6"/>
                    </a:lnTo>
                    <a:lnTo>
                      <a:pt x="0" y="10"/>
                    </a:lnTo>
                    <a:lnTo>
                      <a:pt x="0" y="15"/>
                    </a:lnTo>
                    <a:lnTo>
                      <a:pt x="2" y="17"/>
                    </a:lnTo>
                    <a:lnTo>
                      <a:pt x="5" y="20"/>
                    </a:lnTo>
                    <a:lnTo>
                      <a:pt x="9" y="21"/>
                    </a:lnTo>
                    <a:close/>
                  </a:path>
                </a:pathLst>
              </a:custGeom>
              <a:solidFill>
                <a:srgbClr val="FF3300"/>
              </a:solidFill>
              <a:ln w="0">
                <a:solidFill>
                  <a:srgbClr val="FF3300"/>
                </a:solidFill>
                <a:prstDash val="solid"/>
                <a:round/>
                <a:headEnd/>
                <a:tailEnd/>
              </a:ln>
            </p:spPr>
            <p:txBody>
              <a:bodyPr/>
              <a:lstStyle/>
              <a:p>
                <a:endParaRPr lang="fr-FR"/>
              </a:p>
            </p:txBody>
          </p:sp>
          <p:sp>
            <p:nvSpPr>
              <p:cNvPr id="420115" name="Freeform 1006"/>
              <p:cNvSpPr>
                <a:spLocks/>
              </p:cNvSpPr>
              <p:nvPr/>
            </p:nvSpPr>
            <p:spPr bwMode="auto">
              <a:xfrm>
                <a:off x="5207000" y="4108450"/>
                <a:ext cx="30163" cy="30163"/>
              </a:xfrm>
              <a:custGeom>
                <a:avLst/>
                <a:gdLst>
                  <a:gd name="T0" fmla="*/ 2147483647 w 19"/>
                  <a:gd name="T1" fmla="*/ 2147483647 h 19"/>
                  <a:gd name="T2" fmla="*/ 2147483647 w 19"/>
                  <a:gd name="T3" fmla="*/ 2147483647 h 19"/>
                  <a:gd name="T4" fmla="*/ 2147483647 w 19"/>
                  <a:gd name="T5" fmla="*/ 2147483647 h 19"/>
                  <a:gd name="T6" fmla="*/ 2147483647 w 19"/>
                  <a:gd name="T7" fmla="*/ 2147483647 h 19"/>
                  <a:gd name="T8" fmla="*/ 2147483647 w 19"/>
                  <a:gd name="T9" fmla="*/ 2147483647 h 19"/>
                  <a:gd name="T10" fmla="*/ 2147483647 w 19"/>
                  <a:gd name="T11" fmla="*/ 2147483647 h 19"/>
                  <a:gd name="T12" fmla="*/ 2147483647 w 19"/>
                  <a:gd name="T13" fmla="*/ 2147483647 h 19"/>
                  <a:gd name="T14" fmla="*/ 2147483647 w 19"/>
                  <a:gd name="T15" fmla="*/ 2147483647 h 19"/>
                  <a:gd name="T16" fmla="*/ 2147483647 w 19"/>
                  <a:gd name="T17" fmla="*/ 0 h 19"/>
                  <a:gd name="T18" fmla="*/ 2147483647 w 19"/>
                  <a:gd name="T19" fmla="*/ 2147483647 h 19"/>
                  <a:gd name="T20" fmla="*/ 2147483647 w 19"/>
                  <a:gd name="T21" fmla="*/ 2147483647 h 19"/>
                  <a:gd name="T22" fmla="*/ 0 w 19"/>
                  <a:gd name="T23" fmla="*/ 2147483647 h 19"/>
                  <a:gd name="T24" fmla="*/ 0 w 19"/>
                  <a:gd name="T25" fmla="*/ 2147483647 h 19"/>
                  <a:gd name="T26" fmla="*/ 0 w 19"/>
                  <a:gd name="T27" fmla="*/ 2147483647 h 19"/>
                  <a:gd name="T28" fmla="*/ 2147483647 w 19"/>
                  <a:gd name="T29" fmla="*/ 2147483647 h 19"/>
                  <a:gd name="T30" fmla="*/ 2147483647 w 19"/>
                  <a:gd name="T31" fmla="*/ 2147483647 h 19"/>
                  <a:gd name="T32" fmla="*/ 2147483647 w 19"/>
                  <a:gd name="T33" fmla="*/ 2147483647 h 19"/>
                  <a:gd name="T34" fmla="*/ 2147483647 w 19"/>
                  <a:gd name="T35" fmla="*/ 2147483647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19"/>
                  <a:gd name="T56" fmla="*/ 19 w 19"/>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19">
                    <a:moveTo>
                      <a:pt x="9" y="19"/>
                    </a:moveTo>
                    <a:lnTo>
                      <a:pt x="13" y="18"/>
                    </a:lnTo>
                    <a:lnTo>
                      <a:pt x="16" y="17"/>
                    </a:lnTo>
                    <a:lnTo>
                      <a:pt x="18" y="13"/>
                    </a:lnTo>
                    <a:lnTo>
                      <a:pt x="19" y="10"/>
                    </a:lnTo>
                    <a:lnTo>
                      <a:pt x="18" y="6"/>
                    </a:lnTo>
                    <a:lnTo>
                      <a:pt x="16" y="2"/>
                    </a:lnTo>
                    <a:lnTo>
                      <a:pt x="13" y="1"/>
                    </a:lnTo>
                    <a:lnTo>
                      <a:pt x="9" y="0"/>
                    </a:lnTo>
                    <a:lnTo>
                      <a:pt x="5" y="1"/>
                    </a:lnTo>
                    <a:lnTo>
                      <a:pt x="2" y="2"/>
                    </a:lnTo>
                    <a:lnTo>
                      <a:pt x="0" y="6"/>
                    </a:lnTo>
                    <a:lnTo>
                      <a:pt x="0" y="10"/>
                    </a:lnTo>
                    <a:lnTo>
                      <a:pt x="0" y="13"/>
                    </a:lnTo>
                    <a:lnTo>
                      <a:pt x="2" y="17"/>
                    </a:lnTo>
                    <a:lnTo>
                      <a:pt x="5" y="18"/>
                    </a:lnTo>
                    <a:lnTo>
                      <a:pt x="9" y="19"/>
                    </a:lnTo>
                    <a:close/>
                  </a:path>
                </a:pathLst>
              </a:custGeom>
              <a:solidFill>
                <a:srgbClr val="FF3300"/>
              </a:solidFill>
              <a:ln w="0">
                <a:solidFill>
                  <a:srgbClr val="FF3300"/>
                </a:solidFill>
                <a:prstDash val="solid"/>
                <a:round/>
                <a:headEnd/>
                <a:tailEnd/>
              </a:ln>
            </p:spPr>
            <p:txBody>
              <a:bodyPr/>
              <a:lstStyle/>
              <a:p>
                <a:endParaRPr lang="fr-FR"/>
              </a:p>
            </p:txBody>
          </p:sp>
          <p:sp>
            <p:nvSpPr>
              <p:cNvPr id="420116" name="Freeform 1007"/>
              <p:cNvSpPr>
                <a:spLocks/>
              </p:cNvSpPr>
              <p:nvPr/>
            </p:nvSpPr>
            <p:spPr bwMode="auto">
              <a:xfrm>
                <a:off x="5207000" y="4044950"/>
                <a:ext cx="30163" cy="31750"/>
              </a:xfrm>
              <a:custGeom>
                <a:avLst/>
                <a:gdLst>
                  <a:gd name="T0" fmla="*/ 2147483647 w 19"/>
                  <a:gd name="T1" fmla="*/ 2147483647 h 20"/>
                  <a:gd name="T2" fmla="*/ 2147483647 w 19"/>
                  <a:gd name="T3" fmla="*/ 2147483647 h 20"/>
                  <a:gd name="T4" fmla="*/ 2147483647 w 19"/>
                  <a:gd name="T5" fmla="*/ 2147483647 h 20"/>
                  <a:gd name="T6" fmla="*/ 2147483647 w 19"/>
                  <a:gd name="T7" fmla="*/ 2147483647 h 20"/>
                  <a:gd name="T8" fmla="*/ 2147483647 w 19"/>
                  <a:gd name="T9" fmla="*/ 2147483647 h 20"/>
                  <a:gd name="T10" fmla="*/ 2147483647 w 19"/>
                  <a:gd name="T11" fmla="*/ 2147483647 h 20"/>
                  <a:gd name="T12" fmla="*/ 2147483647 w 19"/>
                  <a:gd name="T13" fmla="*/ 2147483647 h 20"/>
                  <a:gd name="T14" fmla="*/ 2147483647 w 19"/>
                  <a:gd name="T15" fmla="*/ 0 h 20"/>
                  <a:gd name="T16" fmla="*/ 2147483647 w 19"/>
                  <a:gd name="T17" fmla="*/ 0 h 20"/>
                  <a:gd name="T18" fmla="*/ 2147483647 w 19"/>
                  <a:gd name="T19" fmla="*/ 0 h 20"/>
                  <a:gd name="T20" fmla="*/ 2147483647 w 19"/>
                  <a:gd name="T21" fmla="*/ 2147483647 h 20"/>
                  <a:gd name="T22" fmla="*/ 0 w 19"/>
                  <a:gd name="T23" fmla="*/ 2147483647 h 20"/>
                  <a:gd name="T24" fmla="*/ 0 w 19"/>
                  <a:gd name="T25" fmla="*/ 2147483647 h 20"/>
                  <a:gd name="T26" fmla="*/ 0 w 19"/>
                  <a:gd name="T27" fmla="*/ 2147483647 h 20"/>
                  <a:gd name="T28" fmla="*/ 2147483647 w 19"/>
                  <a:gd name="T29" fmla="*/ 2147483647 h 20"/>
                  <a:gd name="T30" fmla="*/ 2147483647 w 19"/>
                  <a:gd name="T31" fmla="*/ 2147483647 h 20"/>
                  <a:gd name="T32" fmla="*/ 2147483647 w 19"/>
                  <a:gd name="T33" fmla="*/ 2147483647 h 20"/>
                  <a:gd name="T34" fmla="*/ 2147483647 w 19"/>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0"/>
                  <a:gd name="T56" fmla="*/ 19 w 19"/>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0">
                    <a:moveTo>
                      <a:pt x="9" y="20"/>
                    </a:moveTo>
                    <a:lnTo>
                      <a:pt x="13" y="18"/>
                    </a:lnTo>
                    <a:lnTo>
                      <a:pt x="16" y="16"/>
                    </a:lnTo>
                    <a:lnTo>
                      <a:pt x="18" y="14"/>
                    </a:lnTo>
                    <a:lnTo>
                      <a:pt x="19" y="10"/>
                    </a:lnTo>
                    <a:lnTo>
                      <a:pt x="18" y="6"/>
                    </a:lnTo>
                    <a:lnTo>
                      <a:pt x="16" y="2"/>
                    </a:lnTo>
                    <a:lnTo>
                      <a:pt x="13" y="0"/>
                    </a:lnTo>
                    <a:lnTo>
                      <a:pt x="9" y="0"/>
                    </a:lnTo>
                    <a:lnTo>
                      <a:pt x="5" y="0"/>
                    </a:lnTo>
                    <a:lnTo>
                      <a:pt x="2" y="2"/>
                    </a:lnTo>
                    <a:lnTo>
                      <a:pt x="0" y="6"/>
                    </a:lnTo>
                    <a:lnTo>
                      <a:pt x="0" y="10"/>
                    </a:lnTo>
                    <a:lnTo>
                      <a:pt x="0" y="14"/>
                    </a:lnTo>
                    <a:lnTo>
                      <a:pt x="2" y="16"/>
                    </a:lnTo>
                    <a:lnTo>
                      <a:pt x="5" y="18"/>
                    </a:lnTo>
                    <a:lnTo>
                      <a:pt x="9" y="20"/>
                    </a:lnTo>
                    <a:close/>
                  </a:path>
                </a:pathLst>
              </a:custGeom>
              <a:solidFill>
                <a:srgbClr val="FF3300"/>
              </a:solidFill>
              <a:ln w="0">
                <a:solidFill>
                  <a:srgbClr val="FF3300"/>
                </a:solidFill>
                <a:prstDash val="solid"/>
                <a:round/>
                <a:headEnd/>
                <a:tailEnd/>
              </a:ln>
            </p:spPr>
            <p:txBody>
              <a:bodyPr/>
              <a:lstStyle/>
              <a:p>
                <a:endParaRPr lang="fr-FR"/>
              </a:p>
            </p:txBody>
          </p:sp>
          <p:sp>
            <p:nvSpPr>
              <p:cNvPr id="420117" name="Freeform 1008"/>
              <p:cNvSpPr>
                <a:spLocks/>
              </p:cNvSpPr>
              <p:nvPr/>
            </p:nvSpPr>
            <p:spPr bwMode="auto">
              <a:xfrm>
                <a:off x="5207000" y="3795713"/>
                <a:ext cx="30163" cy="31750"/>
              </a:xfrm>
              <a:custGeom>
                <a:avLst/>
                <a:gdLst>
                  <a:gd name="T0" fmla="*/ 2147483647 w 19"/>
                  <a:gd name="T1" fmla="*/ 2147483647 h 20"/>
                  <a:gd name="T2" fmla="*/ 2147483647 w 19"/>
                  <a:gd name="T3" fmla="*/ 2147483647 h 20"/>
                  <a:gd name="T4" fmla="*/ 2147483647 w 19"/>
                  <a:gd name="T5" fmla="*/ 2147483647 h 20"/>
                  <a:gd name="T6" fmla="*/ 2147483647 w 19"/>
                  <a:gd name="T7" fmla="*/ 2147483647 h 20"/>
                  <a:gd name="T8" fmla="*/ 2147483647 w 19"/>
                  <a:gd name="T9" fmla="*/ 2147483647 h 20"/>
                  <a:gd name="T10" fmla="*/ 2147483647 w 19"/>
                  <a:gd name="T11" fmla="*/ 2147483647 h 20"/>
                  <a:gd name="T12" fmla="*/ 2147483647 w 19"/>
                  <a:gd name="T13" fmla="*/ 2147483647 h 20"/>
                  <a:gd name="T14" fmla="*/ 2147483647 w 19"/>
                  <a:gd name="T15" fmla="*/ 2147483647 h 20"/>
                  <a:gd name="T16" fmla="*/ 2147483647 w 19"/>
                  <a:gd name="T17" fmla="*/ 0 h 20"/>
                  <a:gd name="T18" fmla="*/ 2147483647 w 19"/>
                  <a:gd name="T19" fmla="*/ 2147483647 h 20"/>
                  <a:gd name="T20" fmla="*/ 2147483647 w 19"/>
                  <a:gd name="T21" fmla="*/ 2147483647 h 20"/>
                  <a:gd name="T22" fmla="*/ 0 w 19"/>
                  <a:gd name="T23" fmla="*/ 2147483647 h 20"/>
                  <a:gd name="T24" fmla="*/ 0 w 19"/>
                  <a:gd name="T25" fmla="*/ 2147483647 h 20"/>
                  <a:gd name="T26" fmla="*/ 0 w 19"/>
                  <a:gd name="T27" fmla="*/ 2147483647 h 20"/>
                  <a:gd name="T28" fmla="*/ 2147483647 w 19"/>
                  <a:gd name="T29" fmla="*/ 2147483647 h 20"/>
                  <a:gd name="T30" fmla="*/ 2147483647 w 19"/>
                  <a:gd name="T31" fmla="*/ 2147483647 h 20"/>
                  <a:gd name="T32" fmla="*/ 2147483647 w 19"/>
                  <a:gd name="T33" fmla="*/ 2147483647 h 20"/>
                  <a:gd name="T34" fmla="*/ 2147483647 w 19"/>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0"/>
                  <a:gd name="T56" fmla="*/ 19 w 19"/>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0">
                    <a:moveTo>
                      <a:pt x="9" y="20"/>
                    </a:moveTo>
                    <a:lnTo>
                      <a:pt x="13" y="20"/>
                    </a:lnTo>
                    <a:lnTo>
                      <a:pt x="16" y="18"/>
                    </a:lnTo>
                    <a:lnTo>
                      <a:pt x="18" y="14"/>
                    </a:lnTo>
                    <a:lnTo>
                      <a:pt x="19" y="10"/>
                    </a:lnTo>
                    <a:lnTo>
                      <a:pt x="18" y="7"/>
                    </a:lnTo>
                    <a:lnTo>
                      <a:pt x="16" y="3"/>
                    </a:lnTo>
                    <a:lnTo>
                      <a:pt x="13" y="2"/>
                    </a:lnTo>
                    <a:lnTo>
                      <a:pt x="9" y="0"/>
                    </a:lnTo>
                    <a:lnTo>
                      <a:pt x="5" y="2"/>
                    </a:lnTo>
                    <a:lnTo>
                      <a:pt x="2" y="3"/>
                    </a:lnTo>
                    <a:lnTo>
                      <a:pt x="0" y="7"/>
                    </a:lnTo>
                    <a:lnTo>
                      <a:pt x="0" y="10"/>
                    </a:lnTo>
                    <a:lnTo>
                      <a:pt x="0" y="14"/>
                    </a:lnTo>
                    <a:lnTo>
                      <a:pt x="2" y="18"/>
                    </a:lnTo>
                    <a:lnTo>
                      <a:pt x="5" y="20"/>
                    </a:lnTo>
                    <a:lnTo>
                      <a:pt x="9" y="20"/>
                    </a:lnTo>
                    <a:close/>
                  </a:path>
                </a:pathLst>
              </a:custGeom>
              <a:solidFill>
                <a:srgbClr val="FF3300"/>
              </a:solidFill>
              <a:ln w="0">
                <a:solidFill>
                  <a:srgbClr val="FF3300"/>
                </a:solidFill>
                <a:prstDash val="solid"/>
                <a:round/>
                <a:headEnd/>
                <a:tailEnd/>
              </a:ln>
            </p:spPr>
            <p:txBody>
              <a:bodyPr/>
              <a:lstStyle/>
              <a:p>
                <a:endParaRPr lang="fr-FR"/>
              </a:p>
            </p:txBody>
          </p:sp>
          <p:sp>
            <p:nvSpPr>
              <p:cNvPr id="420118" name="Freeform 1009"/>
              <p:cNvSpPr>
                <a:spLocks/>
              </p:cNvSpPr>
              <p:nvPr/>
            </p:nvSpPr>
            <p:spPr bwMode="auto">
              <a:xfrm>
                <a:off x="5207000" y="3238500"/>
                <a:ext cx="30163" cy="31750"/>
              </a:xfrm>
              <a:custGeom>
                <a:avLst/>
                <a:gdLst>
                  <a:gd name="T0" fmla="*/ 2147483647 w 19"/>
                  <a:gd name="T1" fmla="*/ 2147483647 h 20"/>
                  <a:gd name="T2" fmla="*/ 2147483647 w 19"/>
                  <a:gd name="T3" fmla="*/ 2147483647 h 20"/>
                  <a:gd name="T4" fmla="*/ 2147483647 w 19"/>
                  <a:gd name="T5" fmla="*/ 2147483647 h 20"/>
                  <a:gd name="T6" fmla="*/ 2147483647 w 19"/>
                  <a:gd name="T7" fmla="*/ 2147483647 h 20"/>
                  <a:gd name="T8" fmla="*/ 2147483647 w 19"/>
                  <a:gd name="T9" fmla="*/ 2147483647 h 20"/>
                  <a:gd name="T10" fmla="*/ 2147483647 w 19"/>
                  <a:gd name="T11" fmla="*/ 2147483647 h 20"/>
                  <a:gd name="T12" fmla="*/ 2147483647 w 19"/>
                  <a:gd name="T13" fmla="*/ 2147483647 h 20"/>
                  <a:gd name="T14" fmla="*/ 2147483647 w 19"/>
                  <a:gd name="T15" fmla="*/ 0 h 20"/>
                  <a:gd name="T16" fmla="*/ 2147483647 w 19"/>
                  <a:gd name="T17" fmla="*/ 0 h 20"/>
                  <a:gd name="T18" fmla="*/ 2147483647 w 19"/>
                  <a:gd name="T19" fmla="*/ 0 h 20"/>
                  <a:gd name="T20" fmla="*/ 2147483647 w 19"/>
                  <a:gd name="T21" fmla="*/ 2147483647 h 20"/>
                  <a:gd name="T22" fmla="*/ 0 w 19"/>
                  <a:gd name="T23" fmla="*/ 2147483647 h 20"/>
                  <a:gd name="T24" fmla="*/ 0 w 19"/>
                  <a:gd name="T25" fmla="*/ 2147483647 h 20"/>
                  <a:gd name="T26" fmla="*/ 0 w 19"/>
                  <a:gd name="T27" fmla="*/ 2147483647 h 20"/>
                  <a:gd name="T28" fmla="*/ 2147483647 w 19"/>
                  <a:gd name="T29" fmla="*/ 2147483647 h 20"/>
                  <a:gd name="T30" fmla="*/ 2147483647 w 19"/>
                  <a:gd name="T31" fmla="*/ 2147483647 h 20"/>
                  <a:gd name="T32" fmla="*/ 2147483647 w 19"/>
                  <a:gd name="T33" fmla="*/ 2147483647 h 20"/>
                  <a:gd name="T34" fmla="*/ 2147483647 w 19"/>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0"/>
                  <a:gd name="T56" fmla="*/ 19 w 19"/>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0">
                    <a:moveTo>
                      <a:pt x="9" y="20"/>
                    </a:moveTo>
                    <a:lnTo>
                      <a:pt x="13" y="19"/>
                    </a:lnTo>
                    <a:lnTo>
                      <a:pt x="16" y="16"/>
                    </a:lnTo>
                    <a:lnTo>
                      <a:pt x="18" y="14"/>
                    </a:lnTo>
                    <a:lnTo>
                      <a:pt x="19" y="10"/>
                    </a:lnTo>
                    <a:lnTo>
                      <a:pt x="18" y="6"/>
                    </a:lnTo>
                    <a:lnTo>
                      <a:pt x="16" y="3"/>
                    </a:lnTo>
                    <a:lnTo>
                      <a:pt x="13" y="0"/>
                    </a:lnTo>
                    <a:lnTo>
                      <a:pt x="9" y="0"/>
                    </a:lnTo>
                    <a:lnTo>
                      <a:pt x="5" y="0"/>
                    </a:lnTo>
                    <a:lnTo>
                      <a:pt x="2" y="3"/>
                    </a:lnTo>
                    <a:lnTo>
                      <a:pt x="0" y="6"/>
                    </a:lnTo>
                    <a:lnTo>
                      <a:pt x="0" y="10"/>
                    </a:lnTo>
                    <a:lnTo>
                      <a:pt x="0" y="14"/>
                    </a:lnTo>
                    <a:lnTo>
                      <a:pt x="2" y="16"/>
                    </a:lnTo>
                    <a:lnTo>
                      <a:pt x="5" y="19"/>
                    </a:lnTo>
                    <a:lnTo>
                      <a:pt x="9" y="20"/>
                    </a:lnTo>
                    <a:close/>
                  </a:path>
                </a:pathLst>
              </a:custGeom>
              <a:solidFill>
                <a:srgbClr val="FF3300"/>
              </a:solidFill>
              <a:ln w="0">
                <a:solidFill>
                  <a:srgbClr val="FF3300"/>
                </a:solidFill>
                <a:prstDash val="solid"/>
                <a:round/>
                <a:headEnd/>
                <a:tailEnd/>
              </a:ln>
            </p:spPr>
            <p:txBody>
              <a:bodyPr/>
              <a:lstStyle/>
              <a:p>
                <a:endParaRPr lang="fr-FR"/>
              </a:p>
            </p:txBody>
          </p:sp>
        </p:grpSp>
        <p:grpSp>
          <p:nvGrpSpPr>
            <p:cNvPr id="419851" name="Groupe 3043"/>
            <p:cNvGrpSpPr>
              <a:grpSpLocks/>
            </p:cNvGrpSpPr>
            <p:nvPr/>
          </p:nvGrpSpPr>
          <p:grpSpPr bwMode="auto">
            <a:xfrm>
              <a:off x="4129088" y="1557338"/>
              <a:ext cx="2095500" cy="1330325"/>
              <a:chOff x="3867150" y="1790700"/>
              <a:chExt cx="1735138" cy="1101725"/>
            </a:xfrm>
          </p:grpSpPr>
          <p:sp>
            <p:nvSpPr>
              <p:cNvPr id="420054" name="Freeform 696"/>
              <p:cNvSpPr>
                <a:spLocks/>
              </p:cNvSpPr>
              <p:nvPr/>
            </p:nvSpPr>
            <p:spPr bwMode="auto">
              <a:xfrm>
                <a:off x="3908425" y="1790700"/>
                <a:ext cx="1693863" cy="1063625"/>
              </a:xfrm>
              <a:custGeom>
                <a:avLst/>
                <a:gdLst>
                  <a:gd name="T0" fmla="*/ 0 w 1067"/>
                  <a:gd name="T1" fmla="*/ 0 h 670"/>
                  <a:gd name="T2" fmla="*/ 0 w 1067"/>
                  <a:gd name="T3" fmla="*/ 2147483647 h 670"/>
                  <a:gd name="T4" fmla="*/ 2147483647 w 1067"/>
                  <a:gd name="T5" fmla="*/ 2147483647 h 670"/>
                  <a:gd name="T6" fmla="*/ 0 60000 65536"/>
                  <a:gd name="T7" fmla="*/ 0 60000 65536"/>
                  <a:gd name="T8" fmla="*/ 0 60000 65536"/>
                  <a:gd name="T9" fmla="*/ 0 w 1067"/>
                  <a:gd name="T10" fmla="*/ 0 h 670"/>
                  <a:gd name="T11" fmla="*/ 1067 w 1067"/>
                  <a:gd name="T12" fmla="*/ 670 h 670"/>
                </a:gdLst>
                <a:ahLst/>
                <a:cxnLst>
                  <a:cxn ang="T6">
                    <a:pos x="T0" y="T1"/>
                  </a:cxn>
                  <a:cxn ang="T7">
                    <a:pos x="T2" y="T3"/>
                  </a:cxn>
                  <a:cxn ang="T8">
                    <a:pos x="T4" y="T5"/>
                  </a:cxn>
                </a:cxnLst>
                <a:rect l="T9" t="T10" r="T11" b="T12"/>
                <a:pathLst>
                  <a:path w="1067" h="670">
                    <a:moveTo>
                      <a:pt x="0" y="0"/>
                    </a:moveTo>
                    <a:lnTo>
                      <a:pt x="0" y="670"/>
                    </a:lnTo>
                    <a:lnTo>
                      <a:pt x="1067" y="670"/>
                    </a:lnTo>
                  </a:path>
                </a:pathLst>
              </a:custGeom>
              <a:noFill/>
              <a:ln w="6350">
                <a:solidFill>
                  <a:srgbClr val="FFFFFF"/>
                </a:solidFill>
                <a:prstDash val="solid"/>
                <a:round/>
                <a:headEnd/>
                <a:tailEnd/>
              </a:ln>
            </p:spPr>
            <p:txBody>
              <a:bodyPr/>
              <a:lstStyle/>
              <a:p>
                <a:endParaRPr lang="fr-FR"/>
              </a:p>
            </p:txBody>
          </p:sp>
          <p:sp>
            <p:nvSpPr>
              <p:cNvPr id="420055" name="Line 700"/>
              <p:cNvSpPr>
                <a:spLocks noChangeShapeType="1"/>
              </p:cNvSpPr>
              <p:nvPr/>
            </p:nvSpPr>
            <p:spPr bwMode="auto">
              <a:xfrm>
                <a:off x="3867150" y="1816100"/>
                <a:ext cx="41275" cy="0"/>
              </a:xfrm>
              <a:prstGeom prst="line">
                <a:avLst/>
              </a:prstGeom>
              <a:noFill/>
              <a:ln w="6350">
                <a:solidFill>
                  <a:srgbClr val="FFFFFF"/>
                </a:solidFill>
                <a:round/>
                <a:headEnd/>
                <a:tailEnd/>
              </a:ln>
            </p:spPr>
            <p:txBody>
              <a:bodyPr/>
              <a:lstStyle/>
              <a:p>
                <a:endParaRPr lang="fr-FR"/>
              </a:p>
            </p:txBody>
          </p:sp>
          <p:sp>
            <p:nvSpPr>
              <p:cNvPr id="420056" name="Line 710"/>
              <p:cNvSpPr>
                <a:spLocks noChangeShapeType="1"/>
              </p:cNvSpPr>
              <p:nvPr/>
            </p:nvSpPr>
            <p:spPr bwMode="auto">
              <a:xfrm>
                <a:off x="3867150" y="2174875"/>
                <a:ext cx="41275" cy="0"/>
              </a:xfrm>
              <a:prstGeom prst="line">
                <a:avLst/>
              </a:prstGeom>
              <a:noFill/>
              <a:ln w="6350">
                <a:solidFill>
                  <a:srgbClr val="FFFFFF"/>
                </a:solidFill>
                <a:round/>
                <a:headEnd/>
                <a:tailEnd/>
              </a:ln>
            </p:spPr>
            <p:txBody>
              <a:bodyPr/>
              <a:lstStyle/>
              <a:p>
                <a:endParaRPr lang="fr-FR"/>
              </a:p>
            </p:txBody>
          </p:sp>
          <p:sp>
            <p:nvSpPr>
              <p:cNvPr id="420057" name="Line 711"/>
              <p:cNvSpPr>
                <a:spLocks noChangeShapeType="1"/>
              </p:cNvSpPr>
              <p:nvPr/>
            </p:nvSpPr>
            <p:spPr bwMode="auto">
              <a:xfrm>
                <a:off x="3867150" y="1995488"/>
                <a:ext cx="41275" cy="0"/>
              </a:xfrm>
              <a:prstGeom prst="line">
                <a:avLst/>
              </a:prstGeom>
              <a:noFill/>
              <a:ln w="6350">
                <a:solidFill>
                  <a:srgbClr val="FFFFFF"/>
                </a:solidFill>
                <a:round/>
                <a:headEnd/>
                <a:tailEnd/>
              </a:ln>
            </p:spPr>
            <p:txBody>
              <a:bodyPr/>
              <a:lstStyle/>
              <a:p>
                <a:endParaRPr lang="fr-FR"/>
              </a:p>
            </p:txBody>
          </p:sp>
          <p:sp>
            <p:nvSpPr>
              <p:cNvPr id="420058" name="Line 712"/>
              <p:cNvSpPr>
                <a:spLocks noChangeShapeType="1"/>
              </p:cNvSpPr>
              <p:nvPr/>
            </p:nvSpPr>
            <p:spPr bwMode="auto">
              <a:xfrm>
                <a:off x="3867150" y="2532063"/>
                <a:ext cx="41275" cy="0"/>
              </a:xfrm>
              <a:prstGeom prst="line">
                <a:avLst/>
              </a:prstGeom>
              <a:noFill/>
              <a:ln w="6350">
                <a:solidFill>
                  <a:srgbClr val="FFFFFF"/>
                </a:solidFill>
                <a:round/>
                <a:headEnd/>
                <a:tailEnd/>
              </a:ln>
            </p:spPr>
            <p:txBody>
              <a:bodyPr/>
              <a:lstStyle/>
              <a:p>
                <a:endParaRPr lang="fr-FR"/>
              </a:p>
            </p:txBody>
          </p:sp>
          <p:sp>
            <p:nvSpPr>
              <p:cNvPr id="420059" name="Line 713"/>
              <p:cNvSpPr>
                <a:spLocks noChangeShapeType="1"/>
              </p:cNvSpPr>
              <p:nvPr/>
            </p:nvSpPr>
            <p:spPr bwMode="auto">
              <a:xfrm>
                <a:off x="3867150" y="2354263"/>
                <a:ext cx="41275" cy="0"/>
              </a:xfrm>
              <a:prstGeom prst="line">
                <a:avLst/>
              </a:prstGeom>
              <a:noFill/>
              <a:ln w="6350">
                <a:solidFill>
                  <a:srgbClr val="FFFFFF"/>
                </a:solidFill>
                <a:round/>
                <a:headEnd/>
                <a:tailEnd/>
              </a:ln>
            </p:spPr>
            <p:txBody>
              <a:bodyPr/>
              <a:lstStyle/>
              <a:p>
                <a:endParaRPr lang="fr-FR"/>
              </a:p>
            </p:txBody>
          </p:sp>
          <p:sp>
            <p:nvSpPr>
              <p:cNvPr id="420060" name="Line 714"/>
              <p:cNvSpPr>
                <a:spLocks noChangeShapeType="1"/>
              </p:cNvSpPr>
              <p:nvPr/>
            </p:nvSpPr>
            <p:spPr bwMode="auto">
              <a:xfrm>
                <a:off x="3867150" y="2709863"/>
                <a:ext cx="41275" cy="0"/>
              </a:xfrm>
              <a:prstGeom prst="line">
                <a:avLst/>
              </a:prstGeom>
              <a:noFill/>
              <a:ln w="6350">
                <a:solidFill>
                  <a:srgbClr val="FFFFFF"/>
                </a:solidFill>
                <a:round/>
                <a:headEnd/>
                <a:tailEnd/>
              </a:ln>
            </p:spPr>
            <p:txBody>
              <a:bodyPr/>
              <a:lstStyle/>
              <a:p>
                <a:endParaRPr lang="fr-FR"/>
              </a:p>
            </p:txBody>
          </p:sp>
          <p:sp>
            <p:nvSpPr>
              <p:cNvPr id="420061" name="Line 745"/>
              <p:cNvSpPr>
                <a:spLocks noChangeShapeType="1"/>
              </p:cNvSpPr>
              <p:nvPr/>
            </p:nvSpPr>
            <p:spPr bwMode="auto">
              <a:xfrm flipV="1">
                <a:off x="5211763" y="2854325"/>
                <a:ext cx="0" cy="38100"/>
              </a:xfrm>
              <a:prstGeom prst="line">
                <a:avLst/>
              </a:prstGeom>
              <a:noFill/>
              <a:ln w="6350">
                <a:solidFill>
                  <a:srgbClr val="FFFFFF"/>
                </a:solidFill>
                <a:round/>
                <a:headEnd/>
                <a:tailEnd/>
              </a:ln>
            </p:spPr>
            <p:txBody>
              <a:bodyPr/>
              <a:lstStyle/>
              <a:p>
                <a:endParaRPr lang="fr-FR"/>
              </a:p>
            </p:txBody>
          </p:sp>
          <p:sp>
            <p:nvSpPr>
              <p:cNvPr id="420062" name="Line 748"/>
              <p:cNvSpPr>
                <a:spLocks noChangeShapeType="1"/>
              </p:cNvSpPr>
              <p:nvPr/>
            </p:nvSpPr>
            <p:spPr bwMode="auto">
              <a:xfrm flipV="1">
                <a:off x="4297363" y="2854325"/>
                <a:ext cx="0" cy="38100"/>
              </a:xfrm>
              <a:prstGeom prst="line">
                <a:avLst/>
              </a:prstGeom>
              <a:noFill/>
              <a:ln w="6350">
                <a:solidFill>
                  <a:srgbClr val="FFFFFF"/>
                </a:solidFill>
                <a:round/>
                <a:headEnd/>
                <a:tailEnd/>
              </a:ln>
            </p:spPr>
            <p:txBody>
              <a:bodyPr/>
              <a:lstStyle/>
              <a:p>
                <a:endParaRPr lang="fr-FR"/>
              </a:p>
            </p:txBody>
          </p:sp>
          <p:sp>
            <p:nvSpPr>
              <p:cNvPr id="420063" name="Freeform 759"/>
              <p:cNvSpPr>
                <a:spLocks/>
              </p:cNvSpPr>
              <p:nvPr/>
            </p:nvSpPr>
            <p:spPr bwMode="auto">
              <a:xfrm>
                <a:off x="4106863" y="2660650"/>
                <a:ext cx="384175" cy="69850"/>
              </a:xfrm>
              <a:custGeom>
                <a:avLst/>
                <a:gdLst>
                  <a:gd name="T0" fmla="*/ 0 w 242"/>
                  <a:gd name="T1" fmla="*/ 0 h 44"/>
                  <a:gd name="T2" fmla="*/ 0 w 242"/>
                  <a:gd name="T3" fmla="*/ 2147483647 h 44"/>
                  <a:gd name="T4" fmla="*/ 2147483647 w 242"/>
                  <a:gd name="T5" fmla="*/ 2147483647 h 44"/>
                  <a:gd name="T6" fmla="*/ 2147483647 w 242"/>
                  <a:gd name="T7" fmla="*/ 0 h 44"/>
                  <a:gd name="T8" fmla="*/ 0 w 242"/>
                  <a:gd name="T9" fmla="*/ 0 h 44"/>
                  <a:gd name="T10" fmla="*/ 0 w 242"/>
                  <a:gd name="T11" fmla="*/ 0 h 44"/>
                  <a:gd name="T12" fmla="*/ 0 60000 65536"/>
                  <a:gd name="T13" fmla="*/ 0 60000 65536"/>
                  <a:gd name="T14" fmla="*/ 0 60000 65536"/>
                  <a:gd name="T15" fmla="*/ 0 60000 65536"/>
                  <a:gd name="T16" fmla="*/ 0 60000 65536"/>
                  <a:gd name="T17" fmla="*/ 0 60000 65536"/>
                  <a:gd name="T18" fmla="*/ 0 w 242"/>
                  <a:gd name="T19" fmla="*/ 0 h 44"/>
                  <a:gd name="T20" fmla="*/ 242 w 242"/>
                  <a:gd name="T21" fmla="*/ 44 h 44"/>
                </a:gdLst>
                <a:ahLst/>
                <a:cxnLst>
                  <a:cxn ang="T12">
                    <a:pos x="T0" y="T1"/>
                  </a:cxn>
                  <a:cxn ang="T13">
                    <a:pos x="T2" y="T3"/>
                  </a:cxn>
                  <a:cxn ang="T14">
                    <a:pos x="T4" y="T5"/>
                  </a:cxn>
                  <a:cxn ang="T15">
                    <a:pos x="T6" y="T7"/>
                  </a:cxn>
                  <a:cxn ang="T16">
                    <a:pos x="T8" y="T9"/>
                  </a:cxn>
                  <a:cxn ang="T17">
                    <a:pos x="T10" y="T11"/>
                  </a:cxn>
                </a:cxnLst>
                <a:rect l="T18" t="T19" r="T20" b="T21"/>
                <a:pathLst>
                  <a:path w="242" h="44">
                    <a:moveTo>
                      <a:pt x="0" y="0"/>
                    </a:moveTo>
                    <a:lnTo>
                      <a:pt x="0" y="44"/>
                    </a:lnTo>
                    <a:lnTo>
                      <a:pt x="242" y="44"/>
                    </a:lnTo>
                    <a:lnTo>
                      <a:pt x="242" y="0"/>
                    </a:lnTo>
                    <a:lnTo>
                      <a:pt x="0" y="0"/>
                    </a:lnTo>
                    <a:close/>
                  </a:path>
                </a:pathLst>
              </a:custGeom>
              <a:solidFill>
                <a:srgbClr val="00CCFF"/>
              </a:solidFill>
              <a:ln w="0">
                <a:solidFill>
                  <a:srgbClr val="00CCFF"/>
                </a:solidFill>
                <a:prstDash val="solid"/>
                <a:round/>
                <a:headEnd/>
                <a:tailEnd/>
              </a:ln>
            </p:spPr>
            <p:txBody>
              <a:bodyPr/>
              <a:lstStyle/>
              <a:p>
                <a:endParaRPr lang="fr-FR"/>
              </a:p>
            </p:txBody>
          </p:sp>
          <p:sp>
            <p:nvSpPr>
              <p:cNvPr id="420064" name="Freeform 760"/>
              <p:cNvSpPr>
                <a:spLocks/>
              </p:cNvSpPr>
              <p:nvPr/>
            </p:nvSpPr>
            <p:spPr bwMode="auto">
              <a:xfrm>
                <a:off x="4106863" y="2593975"/>
                <a:ext cx="384175" cy="66675"/>
              </a:xfrm>
              <a:custGeom>
                <a:avLst/>
                <a:gdLst>
                  <a:gd name="T0" fmla="*/ 0 w 242"/>
                  <a:gd name="T1" fmla="*/ 0 h 42"/>
                  <a:gd name="T2" fmla="*/ 0 w 242"/>
                  <a:gd name="T3" fmla="*/ 2147483647 h 42"/>
                  <a:gd name="T4" fmla="*/ 2147483647 w 242"/>
                  <a:gd name="T5" fmla="*/ 2147483647 h 42"/>
                  <a:gd name="T6" fmla="*/ 2147483647 w 242"/>
                  <a:gd name="T7" fmla="*/ 0 h 42"/>
                  <a:gd name="T8" fmla="*/ 0 w 242"/>
                  <a:gd name="T9" fmla="*/ 0 h 42"/>
                  <a:gd name="T10" fmla="*/ 0 w 242"/>
                  <a:gd name="T11" fmla="*/ 0 h 42"/>
                  <a:gd name="T12" fmla="*/ 0 60000 65536"/>
                  <a:gd name="T13" fmla="*/ 0 60000 65536"/>
                  <a:gd name="T14" fmla="*/ 0 60000 65536"/>
                  <a:gd name="T15" fmla="*/ 0 60000 65536"/>
                  <a:gd name="T16" fmla="*/ 0 60000 65536"/>
                  <a:gd name="T17" fmla="*/ 0 60000 65536"/>
                  <a:gd name="T18" fmla="*/ 0 w 242"/>
                  <a:gd name="T19" fmla="*/ 0 h 42"/>
                  <a:gd name="T20" fmla="*/ 242 w 242"/>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242" h="42">
                    <a:moveTo>
                      <a:pt x="0" y="0"/>
                    </a:moveTo>
                    <a:lnTo>
                      <a:pt x="0" y="42"/>
                    </a:lnTo>
                    <a:lnTo>
                      <a:pt x="242" y="42"/>
                    </a:lnTo>
                    <a:lnTo>
                      <a:pt x="242" y="0"/>
                    </a:lnTo>
                    <a:lnTo>
                      <a:pt x="0" y="0"/>
                    </a:lnTo>
                    <a:close/>
                  </a:path>
                </a:pathLst>
              </a:custGeom>
              <a:solidFill>
                <a:srgbClr val="00CCFF"/>
              </a:solidFill>
              <a:ln w="0">
                <a:solidFill>
                  <a:srgbClr val="00CCFF"/>
                </a:solidFill>
                <a:prstDash val="solid"/>
                <a:round/>
                <a:headEnd/>
                <a:tailEnd/>
              </a:ln>
            </p:spPr>
            <p:txBody>
              <a:bodyPr/>
              <a:lstStyle/>
              <a:p>
                <a:endParaRPr lang="fr-FR"/>
              </a:p>
            </p:txBody>
          </p:sp>
          <p:sp>
            <p:nvSpPr>
              <p:cNvPr id="420065" name="Line 798"/>
              <p:cNvSpPr>
                <a:spLocks noChangeShapeType="1"/>
              </p:cNvSpPr>
              <p:nvPr/>
            </p:nvSpPr>
            <p:spPr bwMode="auto">
              <a:xfrm flipH="1">
                <a:off x="4197350" y="2420938"/>
                <a:ext cx="103188" cy="0"/>
              </a:xfrm>
              <a:prstGeom prst="line">
                <a:avLst/>
              </a:prstGeom>
              <a:noFill/>
              <a:ln w="11113">
                <a:solidFill>
                  <a:srgbClr val="0099FF"/>
                </a:solidFill>
                <a:round/>
                <a:headEnd/>
                <a:tailEnd/>
              </a:ln>
            </p:spPr>
            <p:txBody>
              <a:bodyPr/>
              <a:lstStyle/>
              <a:p>
                <a:endParaRPr lang="fr-FR"/>
              </a:p>
            </p:txBody>
          </p:sp>
          <p:sp>
            <p:nvSpPr>
              <p:cNvPr id="420066" name="Line 799"/>
              <p:cNvSpPr>
                <a:spLocks noChangeShapeType="1"/>
              </p:cNvSpPr>
              <p:nvPr/>
            </p:nvSpPr>
            <p:spPr bwMode="auto">
              <a:xfrm flipH="1">
                <a:off x="4300538" y="2420938"/>
                <a:ext cx="101600" cy="0"/>
              </a:xfrm>
              <a:prstGeom prst="line">
                <a:avLst/>
              </a:prstGeom>
              <a:noFill/>
              <a:ln w="11113">
                <a:solidFill>
                  <a:srgbClr val="0099FF"/>
                </a:solidFill>
                <a:round/>
                <a:headEnd/>
                <a:tailEnd/>
              </a:ln>
            </p:spPr>
            <p:txBody>
              <a:bodyPr/>
              <a:lstStyle/>
              <a:p>
                <a:endParaRPr lang="fr-FR"/>
              </a:p>
            </p:txBody>
          </p:sp>
          <p:sp>
            <p:nvSpPr>
              <p:cNvPr id="420067" name="Line 800"/>
              <p:cNvSpPr>
                <a:spLocks noChangeShapeType="1"/>
              </p:cNvSpPr>
              <p:nvPr/>
            </p:nvSpPr>
            <p:spPr bwMode="auto">
              <a:xfrm flipH="1">
                <a:off x="4197350" y="2819400"/>
                <a:ext cx="103188" cy="0"/>
              </a:xfrm>
              <a:prstGeom prst="line">
                <a:avLst/>
              </a:prstGeom>
              <a:noFill/>
              <a:ln w="11113">
                <a:solidFill>
                  <a:srgbClr val="0099FF"/>
                </a:solidFill>
                <a:round/>
                <a:headEnd/>
                <a:tailEnd/>
              </a:ln>
            </p:spPr>
            <p:txBody>
              <a:bodyPr/>
              <a:lstStyle/>
              <a:p>
                <a:endParaRPr lang="fr-FR"/>
              </a:p>
            </p:txBody>
          </p:sp>
          <p:sp>
            <p:nvSpPr>
              <p:cNvPr id="420068" name="Line 801"/>
              <p:cNvSpPr>
                <a:spLocks noChangeShapeType="1"/>
              </p:cNvSpPr>
              <p:nvPr/>
            </p:nvSpPr>
            <p:spPr bwMode="auto">
              <a:xfrm>
                <a:off x="4300538" y="2730500"/>
                <a:ext cx="0" cy="88900"/>
              </a:xfrm>
              <a:prstGeom prst="line">
                <a:avLst/>
              </a:prstGeom>
              <a:noFill/>
              <a:ln w="11113">
                <a:solidFill>
                  <a:srgbClr val="0099FF"/>
                </a:solidFill>
                <a:round/>
                <a:headEnd/>
                <a:tailEnd/>
              </a:ln>
            </p:spPr>
            <p:txBody>
              <a:bodyPr/>
              <a:lstStyle/>
              <a:p>
                <a:endParaRPr lang="fr-FR"/>
              </a:p>
            </p:txBody>
          </p:sp>
          <p:sp>
            <p:nvSpPr>
              <p:cNvPr id="420069" name="Line 802"/>
              <p:cNvSpPr>
                <a:spLocks noChangeShapeType="1"/>
              </p:cNvSpPr>
              <p:nvPr/>
            </p:nvSpPr>
            <p:spPr bwMode="auto">
              <a:xfrm flipH="1">
                <a:off x="4300538" y="2819400"/>
                <a:ext cx="101600" cy="0"/>
              </a:xfrm>
              <a:prstGeom prst="line">
                <a:avLst/>
              </a:prstGeom>
              <a:noFill/>
              <a:ln w="11113">
                <a:solidFill>
                  <a:srgbClr val="0099FF"/>
                </a:solidFill>
                <a:round/>
                <a:headEnd/>
                <a:tailEnd/>
              </a:ln>
            </p:spPr>
            <p:txBody>
              <a:bodyPr/>
              <a:lstStyle/>
              <a:p>
                <a:endParaRPr lang="fr-FR"/>
              </a:p>
            </p:txBody>
          </p:sp>
          <p:sp>
            <p:nvSpPr>
              <p:cNvPr id="420070" name="Freeform 803"/>
              <p:cNvSpPr>
                <a:spLocks/>
              </p:cNvSpPr>
              <p:nvPr/>
            </p:nvSpPr>
            <p:spPr bwMode="auto">
              <a:xfrm>
                <a:off x="4106863" y="2660650"/>
                <a:ext cx="193675" cy="69850"/>
              </a:xfrm>
              <a:custGeom>
                <a:avLst/>
                <a:gdLst>
                  <a:gd name="T0" fmla="*/ 0 w 122"/>
                  <a:gd name="T1" fmla="*/ 0 h 44"/>
                  <a:gd name="T2" fmla="*/ 0 w 122"/>
                  <a:gd name="T3" fmla="*/ 2147483647 h 44"/>
                  <a:gd name="T4" fmla="*/ 2147483647 w 122"/>
                  <a:gd name="T5" fmla="*/ 2147483647 h 44"/>
                  <a:gd name="T6" fmla="*/ 0 60000 65536"/>
                  <a:gd name="T7" fmla="*/ 0 60000 65536"/>
                  <a:gd name="T8" fmla="*/ 0 60000 65536"/>
                  <a:gd name="T9" fmla="*/ 0 w 122"/>
                  <a:gd name="T10" fmla="*/ 0 h 44"/>
                  <a:gd name="T11" fmla="*/ 122 w 122"/>
                  <a:gd name="T12" fmla="*/ 44 h 44"/>
                </a:gdLst>
                <a:ahLst/>
                <a:cxnLst>
                  <a:cxn ang="T6">
                    <a:pos x="T0" y="T1"/>
                  </a:cxn>
                  <a:cxn ang="T7">
                    <a:pos x="T2" y="T3"/>
                  </a:cxn>
                  <a:cxn ang="T8">
                    <a:pos x="T4" y="T5"/>
                  </a:cxn>
                </a:cxnLst>
                <a:rect l="T9" t="T10" r="T11" b="T12"/>
                <a:pathLst>
                  <a:path w="122" h="44">
                    <a:moveTo>
                      <a:pt x="0" y="0"/>
                    </a:moveTo>
                    <a:lnTo>
                      <a:pt x="0" y="44"/>
                    </a:lnTo>
                    <a:lnTo>
                      <a:pt x="122" y="44"/>
                    </a:lnTo>
                  </a:path>
                </a:pathLst>
              </a:custGeom>
              <a:noFill/>
              <a:ln w="11113">
                <a:solidFill>
                  <a:srgbClr val="0099FF"/>
                </a:solidFill>
                <a:prstDash val="solid"/>
                <a:round/>
                <a:headEnd/>
                <a:tailEnd/>
              </a:ln>
            </p:spPr>
            <p:txBody>
              <a:bodyPr/>
              <a:lstStyle/>
              <a:p>
                <a:endParaRPr lang="fr-FR"/>
              </a:p>
            </p:txBody>
          </p:sp>
          <p:sp>
            <p:nvSpPr>
              <p:cNvPr id="420071" name="Freeform 804"/>
              <p:cNvSpPr>
                <a:spLocks/>
              </p:cNvSpPr>
              <p:nvPr/>
            </p:nvSpPr>
            <p:spPr bwMode="auto">
              <a:xfrm>
                <a:off x="4106863" y="2593975"/>
                <a:ext cx="193675" cy="66675"/>
              </a:xfrm>
              <a:custGeom>
                <a:avLst/>
                <a:gdLst>
                  <a:gd name="T0" fmla="*/ 2147483647 w 122"/>
                  <a:gd name="T1" fmla="*/ 0 h 42"/>
                  <a:gd name="T2" fmla="*/ 0 w 122"/>
                  <a:gd name="T3" fmla="*/ 0 h 42"/>
                  <a:gd name="T4" fmla="*/ 0 w 122"/>
                  <a:gd name="T5" fmla="*/ 2147483647 h 42"/>
                  <a:gd name="T6" fmla="*/ 0 60000 65536"/>
                  <a:gd name="T7" fmla="*/ 0 60000 65536"/>
                  <a:gd name="T8" fmla="*/ 0 60000 65536"/>
                  <a:gd name="T9" fmla="*/ 0 w 122"/>
                  <a:gd name="T10" fmla="*/ 0 h 42"/>
                  <a:gd name="T11" fmla="*/ 122 w 122"/>
                  <a:gd name="T12" fmla="*/ 42 h 42"/>
                </a:gdLst>
                <a:ahLst/>
                <a:cxnLst>
                  <a:cxn ang="T6">
                    <a:pos x="T0" y="T1"/>
                  </a:cxn>
                  <a:cxn ang="T7">
                    <a:pos x="T2" y="T3"/>
                  </a:cxn>
                  <a:cxn ang="T8">
                    <a:pos x="T4" y="T5"/>
                  </a:cxn>
                </a:cxnLst>
                <a:rect l="T9" t="T10" r="T11" b="T12"/>
                <a:pathLst>
                  <a:path w="122" h="42">
                    <a:moveTo>
                      <a:pt x="122" y="0"/>
                    </a:moveTo>
                    <a:lnTo>
                      <a:pt x="0" y="0"/>
                    </a:lnTo>
                    <a:lnTo>
                      <a:pt x="0" y="42"/>
                    </a:lnTo>
                  </a:path>
                </a:pathLst>
              </a:custGeom>
              <a:noFill/>
              <a:ln w="11113">
                <a:solidFill>
                  <a:srgbClr val="0099FF"/>
                </a:solidFill>
                <a:prstDash val="solid"/>
                <a:round/>
                <a:headEnd/>
                <a:tailEnd/>
              </a:ln>
            </p:spPr>
            <p:txBody>
              <a:bodyPr/>
              <a:lstStyle/>
              <a:p>
                <a:endParaRPr lang="fr-FR"/>
              </a:p>
            </p:txBody>
          </p:sp>
          <p:sp>
            <p:nvSpPr>
              <p:cNvPr id="420072" name="Freeform 805"/>
              <p:cNvSpPr>
                <a:spLocks/>
              </p:cNvSpPr>
              <p:nvPr/>
            </p:nvSpPr>
            <p:spPr bwMode="auto">
              <a:xfrm>
                <a:off x="4300538" y="2593975"/>
                <a:ext cx="190500" cy="66675"/>
              </a:xfrm>
              <a:custGeom>
                <a:avLst/>
                <a:gdLst>
                  <a:gd name="T0" fmla="*/ 2147483647 w 120"/>
                  <a:gd name="T1" fmla="*/ 2147483647 h 42"/>
                  <a:gd name="T2" fmla="*/ 2147483647 w 120"/>
                  <a:gd name="T3" fmla="*/ 0 h 42"/>
                  <a:gd name="T4" fmla="*/ 0 w 120"/>
                  <a:gd name="T5" fmla="*/ 0 h 42"/>
                  <a:gd name="T6" fmla="*/ 0 60000 65536"/>
                  <a:gd name="T7" fmla="*/ 0 60000 65536"/>
                  <a:gd name="T8" fmla="*/ 0 60000 65536"/>
                  <a:gd name="T9" fmla="*/ 0 w 120"/>
                  <a:gd name="T10" fmla="*/ 0 h 42"/>
                  <a:gd name="T11" fmla="*/ 120 w 120"/>
                  <a:gd name="T12" fmla="*/ 42 h 42"/>
                </a:gdLst>
                <a:ahLst/>
                <a:cxnLst>
                  <a:cxn ang="T6">
                    <a:pos x="T0" y="T1"/>
                  </a:cxn>
                  <a:cxn ang="T7">
                    <a:pos x="T2" y="T3"/>
                  </a:cxn>
                  <a:cxn ang="T8">
                    <a:pos x="T4" y="T5"/>
                  </a:cxn>
                </a:cxnLst>
                <a:rect l="T9" t="T10" r="T11" b="T12"/>
                <a:pathLst>
                  <a:path w="120" h="42">
                    <a:moveTo>
                      <a:pt x="120" y="42"/>
                    </a:moveTo>
                    <a:lnTo>
                      <a:pt x="120" y="0"/>
                    </a:lnTo>
                    <a:lnTo>
                      <a:pt x="0" y="0"/>
                    </a:lnTo>
                  </a:path>
                </a:pathLst>
              </a:custGeom>
              <a:noFill/>
              <a:ln w="11113">
                <a:solidFill>
                  <a:srgbClr val="0099FF"/>
                </a:solidFill>
                <a:prstDash val="solid"/>
                <a:round/>
                <a:headEnd/>
                <a:tailEnd/>
              </a:ln>
            </p:spPr>
            <p:txBody>
              <a:bodyPr/>
              <a:lstStyle/>
              <a:p>
                <a:endParaRPr lang="fr-FR"/>
              </a:p>
            </p:txBody>
          </p:sp>
          <p:sp>
            <p:nvSpPr>
              <p:cNvPr id="420073" name="Freeform 806"/>
              <p:cNvSpPr>
                <a:spLocks/>
              </p:cNvSpPr>
              <p:nvPr/>
            </p:nvSpPr>
            <p:spPr bwMode="auto">
              <a:xfrm>
                <a:off x="4300538" y="2660650"/>
                <a:ext cx="190500" cy="69850"/>
              </a:xfrm>
              <a:custGeom>
                <a:avLst/>
                <a:gdLst>
                  <a:gd name="T0" fmla="*/ 0 w 120"/>
                  <a:gd name="T1" fmla="*/ 2147483647 h 44"/>
                  <a:gd name="T2" fmla="*/ 2147483647 w 120"/>
                  <a:gd name="T3" fmla="*/ 2147483647 h 44"/>
                  <a:gd name="T4" fmla="*/ 2147483647 w 120"/>
                  <a:gd name="T5" fmla="*/ 0 h 44"/>
                  <a:gd name="T6" fmla="*/ 0 60000 65536"/>
                  <a:gd name="T7" fmla="*/ 0 60000 65536"/>
                  <a:gd name="T8" fmla="*/ 0 60000 65536"/>
                  <a:gd name="T9" fmla="*/ 0 w 120"/>
                  <a:gd name="T10" fmla="*/ 0 h 44"/>
                  <a:gd name="T11" fmla="*/ 120 w 120"/>
                  <a:gd name="T12" fmla="*/ 44 h 44"/>
                </a:gdLst>
                <a:ahLst/>
                <a:cxnLst>
                  <a:cxn ang="T6">
                    <a:pos x="T0" y="T1"/>
                  </a:cxn>
                  <a:cxn ang="T7">
                    <a:pos x="T2" y="T3"/>
                  </a:cxn>
                  <a:cxn ang="T8">
                    <a:pos x="T4" y="T5"/>
                  </a:cxn>
                </a:cxnLst>
                <a:rect l="T9" t="T10" r="T11" b="T12"/>
                <a:pathLst>
                  <a:path w="120" h="44">
                    <a:moveTo>
                      <a:pt x="0" y="44"/>
                    </a:moveTo>
                    <a:lnTo>
                      <a:pt x="120" y="44"/>
                    </a:lnTo>
                    <a:lnTo>
                      <a:pt x="120" y="0"/>
                    </a:lnTo>
                  </a:path>
                </a:pathLst>
              </a:custGeom>
              <a:noFill/>
              <a:ln w="11113">
                <a:solidFill>
                  <a:srgbClr val="0099FF"/>
                </a:solidFill>
                <a:prstDash val="solid"/>
                <a:round/>
                <a:headEnd/>
                <a:tailEnd/>
              </a:ln>
            </p:spPr>
            <p:txBody>
              <a:bodyPr/>
              <a:lstStyle/>
              <a:p>
                <a:endParaRPr lang="fr-FR"/>
              </a:p>
            </p:txBody>
          </p:sp>
          <p:sp>
            <p:nvSpPr>
              <p:cNvPr id="420074" name="Line 807"/>
              <p:cNvSpPr>
                <a:spLocks noChangeShapeType="1"/>
              </p:cNvSpPr>
              <p:nvPr/>
            </p:nvSpPr>
            <p:spPr bwMode="auto">
              <a:xfrm>
                <a:off x="4300538" y="2420938"/>
                <a:ext cx="0" cy="173038"/>
              </a:xfrm>
              <a:prstGeom prst="line">
                <a:avLst/>
              </a:prstGeom>
              <a:noFill/>
              <a:ln w="11113">
                <a:solidFill>
                  <a:srgbClr val="0099FF"/>
                </a:solidFill>
                <a:round/>
                <a:headEnd/>
                <a:tailEnd/>
              </a:ln>
            </p:spPr>
            <p:txBody>
              <a:bodyPr/>
              <a:lstStyle/>
              <a:p>
                <a:endParaRPr lang="fr-FR"/>
              </a:p>
            </p:txBody>
          </p:sp>
          <p:sp>
            <p:nvSpPr>
              <p:cNvPr id="420075" name="Line 808"/>
              <p:cNvSpPr>
                <a:spLocks noChangeShapeType="1"/>
              </p:cNvSpPr>
              <p:nvPr/>
            </p:nvSpPr>
            <p:spPr bwMode="auto">
              <a:xfrm flipH="1">
                <a:off x="4106863" y="2660650"/>
                <a:ext cx="384175" cy="0"/>
              </a:xfrm>
              <a:prstGeom prst="line">
                <a:avLst/>
              </a:prstGeom>
              <a:noFill/>
              <a:ln w="11113">
                <a:solidFill>
                  <a:srgbClr val="0099FF"/>
                </a:solidFill>
                <a:round/>
                <a:headEnd/>
                <a:tailEnd/>
              </a:ln>
            </p:spPr>
            <p:txBody>
              <a:bodyPr/>
              <a:lstStyle/>
              <a:p>
                <a:endParaRPr lang="fr-FR"/>
              </a:p>
            </p:txBody>
          </p:sp>
          <p:sp>
            <p:nvSpPr>
              <p:cNvPr id="420076" name="Freeform 872"/>
              <p:cNvSpPr>
                <a:spLocks/>
              </p:cNvSpPr>
              <p:nvPr/>
            </p:nvSpPr>
            <p:spPr bwMode="auto">
              <a:xfrm>
                <a:off x="5024438" y="2487613"/>
                <a:ext cx="384175" cy="66675"/>
              </a:xfrm>
              <a:custGeom>
                <a:avLst/>
                <a:gdLst>
                  <a:gd name="T0" fmla="*/ 0 w 242"/>
                  <a:gd name="T1" fmla="*/ 0 h 42"/>
                  <a:gd name="T2" fmla="*/ 0 w 242"/>
                  <a:gd name="T3" fmla="*/ 2147483647 h 42"/>
                  <a:gd name="T4" fmla="*/ 2147483647 w 242"/>
                  <a:gd name="T5" fmla="*/ 2147483647 h 42"/>
                  <a:gd name="T6" fmla="*/ 2147483647 w 242"/>
                  <a:gd name="T7" fmla="*/ 0 h 42"/>
                  <a:gd name="T8" fmla="*/ 0 w 242"/>
                  <a:gd name="T9" fmla="*/ 0 h 42"/>
                  <a:gd name="T10" fmla="*/ 0 w 242"/>
                  <a:gd name="T11" fmla="*/ 0 h 42"/>
                  <a:gd name="T12" fmla="*/ 0 60000 65536"/>
                  <a:gd name="T13" fmla="*/ 0 60000 65536"/>
                  <a:gd name="T14" fmla="*/ 0 60000 65536"/>
                  <a:gd name="T15" fmla="*/ 0 60000 65536"/>
                  <a:gd name="T16" fmla="*/ 0 60000 65536"/>
                  <a:gd name="T17" fmla="*/ 0 60000 65536"/>
                  <a:gd name="T18" fmla="*/ 0 w 242"/>
                  <a:gd name="T19" fmla="*/ 0 h 42"/>
                  <a:gd name="T20" fmla="*/ 242 w 242"/>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242" h="42">
                    <a:moveTo>
                      <a:pt x="0" y="0"/>
                    </a:moveTo>
                    <a:lnTo>
                      <a:pt x="0" y="42"/>
                    </a:lnTo>
                    <a:lnTo>
                      <a:pt x="242" y="42"/>
                    </a:lnTo>
                    <a:lnTo>
                      <a:pt x="242" y="0"/>
                    </a:lnTo>
                    <a:lnTo>
                      <a:pt x="0" y="0"/>
                    </a:lnTo>
                    <a:close/>
                  </a:path>
                </a:pathLst>
              </a:custGeom>
              <a:solidFill>
                <a:srgbClr val="FF9900"/>
              </a:solidFill>
              <a:ln w="0">
                <a:solidFill>
                  <a:srgbClr val="FF9900"/>
                </a:solidFill>
                <a:prstDash val="solid"/>
                <a:round/>
                <a:headEnd/>
                <a:tailEnd/>
              </a:ln>
            </p:spPr>
            <p:txBody>
              <a:bodyPr/>
              <a:lstStyle/>
              <a:p>
                <a:endParaRPr lang="fr-FR"/>
              </a:p>
            </p:txBody>
          </p:sp>
          <p:sp>
            <p:nvSpPr>
              <p:cNvPr id="420077" name="Freeform 873"/>
              <p:cNvSpPr>
                <a:spLocks/>
              </p:cNvSpPr>
              <p:nvPr/>
            </p:nvSpPr>
            <p:spPr bwMode="auto">
              <a:xfrm>
                <a:off x="5024438" y="2554288"/>
                <a:ext cx="384175" cy="65088"/>
              </a:xfrm>
              <a:custGeom>
                <a:avLst/>
                <a:gdLst>
                  <a:gd name="T0" fmla="*/ 2147483647 w 242"/>
                  <a:gd name="T1" fmla="*/ 0 h 41"/>
                  <a:gd name="T2" fmla="*/ 0 w 242"/>
                  <a:gd name="T3" fmla="*/ 0 h 41"/>
                  <a:gd name="T4" fmla="*/ 0 w 242"/>
                  <a:gd name="T5" fmla="*/ 2147483647 h 41"/>
                  <a:gd name="T6" fmla="*/ 2147483647 w 242"/>
                  <a:gd name="T7" fmla="*/ 2147483647 h 41"/>
                  <a:gd name="T8" fmla="*/ 2147483647 w 242"/>
                  <a:gd name="T9" fmla="*/ 0 h 41"/>
                  <a:gd name="T10" fmla="*/ 2147483647 w 242"/>
                  <a:gd name="T11" fmla="*/ 0 h 41"/>
                  <a:gd name="T12" fmla="*/ 0 60000 65536"/>
                  <a:gd name="T13" fmla="*/ 0 60000 65536"/>
                  <a:gd name="T14" fmla="*/ 0 60000 65536"/>
                  <a:gd name="T15" fmla="*/ 0 60000 65536"/>
                  <a:gd name="T16" fmla="*/ 0 60000 65536"/>
                  <a:gd name="T17" fmla="*/ 0 60000 65536"/>
                  <a:gd name="T18" fmla="*/ 0 w 242"/>
                  <a:gd name="T19" fmla="*/ 0 h 41"/>
                  <a:gd name="T20" fmla="*/ 242 w 242"/>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242" h="41">
                    <a:moveTo>
                      <a:pt x="242" y="0"/>
                    </a:moveTo>
                    <a:lnTo>
                      <a:pt x="0" y="0"/>
                    </a:lnTo>
                    <a:lnTo>
                      <a:pt x="0" y="41"/>
                    </a:lnTo>
                    <a:lnTo>
                      <a:pt x="242" y="41"/>
                    </a:lnTo>
                    <a:lnTo>
                      <a:pt x="242" y="0"/>
                    </a:lnTo>
                    <a:close/>
                  </a:path>
                </a:pathLst>
              </a:custGeom>
              <a:solidFill>
                <a:srgbClr val="FF9900"/>
              </a:solidFill>
              <a:ln w="0">
                <a:solidFill>
                  <a:srgbClr val="FF9900"/>
                </a:solidFill>
                <a:prstDash val="solid"/>
                <a:round/>
                <a:headEnd/>
                <a:tailEnd/>
              </a:ln>
            </p:spPr>
            <p:txBody>
              <a:bodyPr/>
              <a:lstStyle/>
              <a:p>
                <a:endParaRPr lang="fr-FR"/>
              </a:p>
            </p:txBody>
          </p:sp>
          <p:sp>
            <p:nvSpPr>
              <p:cNvPr id="420078" name="Freeform 921"/>
              <p:cNvSpPr>
                <a:spLocks/>
              </p:cNvSpPr>
              <p:nvPr/>
            </p:nvSpPr>
            <p:spPr bwMode="auto">
              <a:xfrm>
                <a:off x="5024438" y="2487613"/>
                <a:ext cx="193675" cy="66675"/>
              </a:xfrm>
              <a:custGeom>
                <a:avLst/>
                <a:gdLst>
                  <a:gd name="T0" fmla="*/ 2147483647 w 122"/>
                  <a:gd name="T1" fmla="*/ 0 h 42"/>
                  <a:gd name="T2" fmla="*/ 0 w 122"/>
                  <a:gd name="T3" fmla="*/ 0 h 42"/>
                  <a:gd name="T4" fmla="*/ 0 w 122"/>
                  <a:gd name="T5" fmla="*/ 2147483647 h 42"/>
                  <a:gd name="T6" fmla="*/ 0 60000 65536"/>
                  <a:gd name="T7" fmla="*/ 0 60000 65536"/>
                  <a:gd name="T8" fmla="*/ 0 60000 65536"/>
                  <a:gd name="T9" fmla="*/ 0 w 122"/>
                  <a:gd name="T10" fmla="*/ 0 h 42"/>
                  <a:gd name="T11" fmla="*/ 122 w 122"/>
                  <a:gd name="T12" fmla="*/ 42 h 42"/>
                </a:gdLst>
                <a:ahLst/>
                <a:cxnLst>
                  <a:cxn ang="T6">
                    <a:pos x="T0" y="T1"/>
                  </a:cxn>
                  <a:cxn ang="T7">
                    <a:pos x="T2" y="T3"/>
                  </a:cxn>
                  <a:cxn ang="T8">
                    <a:pos x="T4" y="T5"/>
                  </a:cxn>
                </a:cxnLst>
                <a:rect l="T9" t="T10" r="T11" b="T12"/>
                <a:pathLst>
                  <a:path w="122" h="42">
                    <a:moveTo>
                      <a:pt x="122" y="0"/>
                    </a:moveTo>
                    <a:lnTo>
                      <a:pt x="0" y="0"/>
                    </a:lnTo>
                    <a:lnTo>
                      <a:pt x="0" y="42"/>
                    </a:lnTo>
                  </a:path>
                </a:pathLst>
              </a:custGeom>
              <a:noFill/>
              <a:ln w="11113">
                <a:solidFill>
                  <a:srgbClr val="FF6600"/>
                </a:solidFill>
                <a:prstDash val="solid"/>
                <a:round/>
                <a:headEnd/>
                <a:tailEnd/>
              </a:ln>
            </p:spPr>
            <p:txBody>
              <a:bodyPr/>
              <a:lstStyle/>
              <a:p>
                <a:endParaRPr lang="fr-FR"/>
              </a:p>
            </p:txBody>
          </p:sp>
          <p:sp>
            <p:nvSpPr>
              <p:cNvPr id="420079" name="Line 922"/>
              <p:cNvSpPr>
                <a:spLocks noChangeShapeType="1"/>
              </p:cNvSpPr>
              <p:nvPr/>
            </p:nvSpPr>
            <p:spPr bwMode="auto">
              <a:xfrm flipH="1">
                <a:off x="5218113" y="2320925"/>
                <a:ext cx="100013" cy="0"/>
              </a:xfrm>
              <a:prstGeom prst="line">
                <a:avLst/>
              </a:prstGeom>
              <a:noFill/>
              <a:ln w="11113">
                <a:solidFill>
                  <a:srgbClr val="FF6600"/>
                </a:solidFill>
                <a:round/>
                <a:headEnd/>
                <a:tailEnd/>
              </a:ln>
            </p:spPr>
            <p:txBody>
              <a:bodyPr/>
              <a:lstStyle/>
              <a:p>
                <a:endParaRPr lang="fr-FR"/>
              </a:p>
            </p:txBody>
          </p:sp>
          <p:sp>
            <p:nvSpPr>
              <p:cNvPr id="420080" name="Line 923"/>
              <p:cNvSpPr>
                <a:spLocks noChangeShapeType="1"/>
              </p:cNvSpPr>
              <p:nvPr/>
            </p:nvSpPr>
            <p:spPr bwMode="auto">
              <a:xfrm>
                <a:off x="5218113" y="2320925"/>
                <a:ext cx="0" cy="166688"/>
              </a:xfrm>
              <a:prstGeom prst="line">
                <a:avLst/>
              </a:prstGeom>
              <a:noFill/>
              <a:ln w="11113">
                <a:solidFill>
                  <a:srgbClr val="FF6600"/>
                </a:solidFill>
                <a:round/>
                <a:headEnd/>
                <a:tailEnd/>
              </a:ln>
            </p:spPr>
            <p:txBody>
              <a:bodyPr/>
              <a:lstStyle/>
              <a:p>
                <a:endParaRPr lang="fr-FR"/>
              </a:p>
            </p:txBody>
          </p:sp>
          <p:sp>
            <p:nvSpPr>
              <p:cNvPr id="420081" name="Freeform 924"/>
              <p:cNvSpPr>
                <a:spLocks/>
              </p:cNvSpPr>
              <p:nvPr/>
            </p:nvSpPr>
            <p:spPr bwMode="auto">
              <a:xfrm>
                <a:off x="5218113" y="2487613"/>
                <a:ext cx="190500" cy="66675"/>
              </a:xfrm>
              <a:custGeom>
                <a:avLst/>
                <a:gdLst>
                  <a:gd name="T0" fmla="*/ 2147483647 w 120"/>
                  <a:gd name="T1" fmla="*/ 2147483647 h 42"/>
                  <a:gd name="T2" fmla="*/ 2147483647 w 120"/>
                  <a:gd name="T3" fmla="*/ 0 h 42"/>
                  <a:gd name="T4" fmla="*/ 0 w 120"/>
                  <a:gd name="T5" fmla="*/ 0 h 42"/>
                  <a:gd name="T6" fmla="*/ 0 60000 65536"/>
                  <a:gd name="T7" fmla="*/ 0 60000 65536"/>
                  <a:gd name="T8" fmla="*/ 0 60000 65536"/>
                  <a:gd name="T9" fmla="*/ 0 w 120"/>
                  <a:gd name="T10" fmla="*/ 0 h 42"/>
                  <a:gd name="T11" fmla="*/ 120 w 120"/>
                  <a:gd name="T12" fmla="*/ 42 h 42"/>
                </a:gdLst>
                <a:ahLst/>
                <a:cxnLst>
                  <a:cxn ang="T6">
                    <a:pos x="T0" y="T1"/>
                  </a:cxn>
                  <a:cxn ang="T7">
                    <a:pos x="T2" y="T3"/>
                  </a:cxn>
                  <a:cxn ang="T8">
                    <a:pos x="T4" y="T5"/>
                  </a:cxn>
                </a:cxnLst>
                <a:rect l="T9" t="T10" r="T11" b="T12"/>
                <a:pathLst>
                  <a:path w="120" h="42">
                    <a:moveTo>
                      <a:pt x="120" y="42"/>
                    </a:moveTo>
                    <a:lnTo>
                      <a:pt x="120" y="0"/>
                    </a:lnTo>
                    <a:lnTo>
                      <a:pt x="0" y="0"/>
                    </a:lnTo>
                  </a:path>
                </a:pathLst>
              </a:custGeom>
              <a:noFill/>
              <a:ln w="11113">
                <a:solidFill>
                  <a:srgbClr val="FF6600"/>
                </a:solidFill>
                <a:prstDash val="solid"/>
                <a:round/>
                <a:headEnd/>
                <a:tailEnd/>
              </a:ln>
            </p:spPr>
            <p:txBody>
              <a:bodyPr/>
              <a:lstStyle/>
              <a:p>
                <a:endParaRPr lang="fr-FR"/>
              </a:p>
            </p:txBody>
          </p:sp>
          <p:sp>
            <p:nvSpPr>
              <p:cNvPr id="420082" name="Line 925"/>
              <p:cNvSpPr>
                <a:spLocks noChangeShapeType="1"/>
              </p:cNvSpPr>
              <p:nvPr/>
            </p:nvSpPr>
            <p:spPr bwMode="auto">
              <a:xfrm flipH="1">
                <a:off x="5114925" y="2320925"/>
                <a:ext cx="103188" cy="0"/>
              </a:xfrm>
              <a:prstGeom prst="line">
                <a:avLst/>
              </a:prstGeom>
              <a:noFill/>
              <a:ln w="11113">
                <a:solidFill>
                  <a:srgbClr val="FF6600"/>
                </a:solidFill>
                <a:round/>
                <a:headEnd/>
                <a:tailEnd/>
              </a:ln>
            </p:spPr>
            <p:txBody>
              <a:bodyPr/>
              <a:lstStyle/>
              <a:p>
                <a:endParaRPr lang="fr-FR"/>
              </a:p>
            </p:txBody>
          </p:sp>
          <p:sp>
            <p:nvSpPr>
              <p:cNvPr id="420083" name="Line 926"/>
              <p:cNvSpPr>
                <a:spLocks noChangeShapeType="1"/>
              </p:cNvSpPr>
              <p:nvPr/>
            </p:nvSpPr>
            <p:spPr bwMode="auto">
              <a:xfrm flipH="1">
                <a:off x="5024438" y="2554288"/>
                <a:ext cx="384175" cy="0"/>
              </a:xfrm>
              <a:prstGeom prst="line">
                <a:avLst/>
              </a:prstGeom>
              <a:noFill/>
              <a:ln w="11113">
                <a:solidFill>
                  <a:srgbClr val="FF6600"/>
                </a:solidFill>
                <a:round/>
                <a:headEnd/>
                <a:tailEnd/>
              </a:ln>
            </p:spPr>
            <p:txBody>
              <a:bodyPr/>
              <a:lstStyle/>
              <a:p>
                <a:endParaRPr lang="fr-FR"/>
              </a:p>
            </p:txBody>
          </p:sp>
          <p:sp>
            <p:nvSpPr>
              <p:cNvPr id="420084" name="Line 927"/>
              <p:cNvSpPr>
                <a:spLocks noChangeShapeType="1"/>
              </p:cNvSpPr>
              <p:nvPr/>
            </p:nvSpPr>
            <p:spPr bwMode="auto">
              <a:xfrm flipH="1">
                <a:off x="5218113" y="2744788"/>
                <a:ext cx="100013" cy="0"/>
              </a:xfrm>
              <a:prstGeom prst="line">
                <a:avLst/>
              </a:prstGeom>
              <a:noFill/>
              <a:ln w="11113">
                <a:solidFill>
                  <a:srgbClr val="FF6600"/>
                </a:solidFill>
                <a:round/>
                <a:headEnd/>
                <a:tailEnd/>
              </a:ln>
            </p:spPr>
            <p:txBody>
              <a:bodyPr/>
              <a:lstStyle/>
              <a:p>
                <a:endParaRPr lang="fr-FR"/>
              </a:p>
            </p:txBody>
          </p:sp>
          <p:sp>
            <p:nvSpPr>
              <p:cNvPr id="420085" name="Line 928"/>
              <p:cNvSpPr>
                <a:spLocks noChangeShapeType="1"/>
              </p:cNvSpPr>
              <p:nvPr/>
            </p:nvSpPr>
            <p:spPr bwMode="auto">
              <a:xfrm flipV="1">
                <a:off x="5218113" y="2619375"/>
                <a:ext cx="0" cy="125413"/>
              </a:xfrm>
              <a:prstGeom prst="line">
                <a:avLst/>
              </a:prstGeom>
              <a:noFill/>
              <a:ln w="11113">
                <a:solidFill>
                  <a:srgbClr val="FF6600"/>
                </a:solidFill>
                <a:round/>
                <a:headEnd/>
                <a:tailEnd/>
              </a:ln>
            </p:spPr>
            <p:txBody>
              <a:bodyPr/>
              <a:lstStyle/>
              <a:p>
                <a:endParaRPr lang="fr-FR"/>
              </a:p>
            </p:txBody>
          </p:sp>
          <p:sp>
            <p:nvSpPr>
              <p:cNvPr id="420086" name="Freeform 929"/>
              <p:cNvSpPr>
                <a:spLocks/>
              </p:cNvSpPr>
              <p:nvPr/>
            </p:nvSpPr>
            <p:spPr bwMode="auto">
              <a:xfrm>
                <a:off x="5218113" y="2554288"/>
                <a:ext cx="190500" cy="65088"/>
              </a:xfrm>
              <a:custGeom>
                <a:avLst/>
                <a:gdLst>
                  <a:gd name="T0" fmla="*/ 0 w 120"/>
                  <a:gd name="T1" fmla="*/ 2147483647 h 41"/>
                  <a:gd name="T2" fmla="*/ 2147483647 w 120"/>
                  <a:gd name="T3" fmla="*/ 2147483647 h 41"/>
                  <a:gd name="T4" fmla="*/ 2147483647 w 120"/>
                  <a:gd name="T5" fmla="*/ 0 h 41"/>
                  <a:gd name="T6" fmla="*/ 0 60000 65536"/>
                  <a:gd name="T7" fmla="*/ 0 60000 65536"/>
                  <a:gd name="T8" fmla="*/ 0 60000 65536"/>
                  <a:gd name="T9" fmla="*/ 0 w 120"/>
                  <a:gd name="T10" fmla="*/ 0 h 41"/>
                  <a:gd name="T11" fmla="*/ 120 w 120"/>
                  <a:gd name="T12" fmla="*/ 41 h 41"/>
                </a:gdLst>
                <a:ahLst/>
                <a:cxnLst>
                  <a:cxn ang="T6">
                    <a:pos x="T0" y="T1"/>
                  </a:cxn>
                  <a:cxn ang="T7">
                    <a:pos x="T2" y="T3"/>
                  </a:cxn>
                  <a:cxn ang="T8">
                    <a:pos x="T4" y="T5"/>
                  </a:cxn>
                </a:cxnLst>
                <a:rect l="T9" t="T10" r="T11" b="T12"/>
                <a:pathLst>
                  <a:path w="120" h="41">
                    <a:moveTo>
                      <a:pt x="0" y="41"/>
                    </a:moveTo>
                    <a:lnTo>
                      <a:pt x="120" y="41"/>
                    </a:lnTo>
                    <a:lnTo>
                      <a:pt x="120" y="0"/>
                    </a:lnTo>
                  </a:path>
                </a:pathLst>
              </a:custGeom>
              <a:noFill/>
              <a:ln w="11113">
                <a:solidFill>
                  <a:srgbClr val="FF6600"/>
                </a:solidFill>
                <a:prstDash val="solid"/>
                <a:round/>
                <a:headEnd/>
                <a:tailEnd/>
              </a:ln>
            </p:spPr>
            <p:txBody>
              <a:bodyPr/>
              <a:lstStyle/>
              <a:p>
                <a:endParaRPr lang="fr-FR"/>
              </a:p>
            </p:txBody>
          </p:sp>
          <p:sp>
            <p:nvSpPr>
              <p:cNvPr id="420087" name="Line 930"/>
              <p:cNvSpPr>
                <a:spLocks noChangeShapeType="1"/>
              </p:cNvSpPr>
              <p:nvPr/>
            </p:nvSpPr>
            <p:spPr bwMode="auto">
              <a:xfrm flipH="1">
                <a:off x="5114925" y="2744788"/>
                <a:ext cx="103188" cy="0"/>
              </a:xfrm>
              <a:prstGeom prst="line">
                <a:avLst/>
              </a:prstGeom>
              <a:noFill/>
              <a:ln w="11113">
                <a:solidFill>
                  <a:srgbClr val="FF6600"/>
                </a:solidFill>
                <a:round/>
                <a:headEnd/>
                <a:tailEnd/>
              </a:ln>
            </p:spPr>
            <p:txBody>
              <a:bodyPr/>
              <a:lstStyle/>
              <a:p>
                <a:endParaRPr lang="fr-FR"/>
              </a:p>
            </p:txBody>
          </p:sp>
          <p:sp>
            <p:nvSpPr>
              <p:cNvPr id="420088" name="Freeform 931"/>
              <p:cNvSpPr>
                <a:spLocks/>
              </p:cNvSpPr>
              <p:nvPr/>
            </p:nvSpPr>
            <p:spPr bwMode="auto">
              <a:xfrm>
                <a:off x="5024438" y="2554288"/>
                <a:ext cx="193675" cy="65088"/>
              </a:xfrm>
              <a:custGeom>
                <a:avLst/>
                <a:gdLst>
                  <a:gd name="T0" fmla="*/ 0 w 122"/>
                  <a:gd name="T1" fmla="*/ 0 h 41"/>
                  <a:gd name="T2" fmla="*/ 0 w 122"/>
                  <a:gd name="T3" fmla="*/ 2147483647 h 41"/>
                  <a:gd name="T4" fmla="*/ 2147483647 w 122"/>
                  <a:gd name="T5" fmla="*/ 2147483647 h 41"/>
                  <a:gd name="T6" fmla="*/ 0 60000 65536"/>
                  <a:gd name="T7" fmla="*/ 0 60000 65536"/>
                  <a:gd name="T8" fmla="*/ 0 60000 65536"/>
                  <a:gd name="T9" fmla="*/ 0 w 122"/>
                  <a:gd name="T10" fmla="*/ 0 h 41"/>
                  <a:gd name="T11" fmla="*/ 122 w 122"/>
                  <a:gd name="T12" fmla="*/ 41 h 41"/>
                </a:gdLst>
                <a:ahLst/>
                <a:cxnLst>
                  <a:cxn ang="T6">
                    <a:pos x="T0" y="T1"/>
                  </a:cxn>
                  <a:cxn ang="T7">
                    <a:pos x="T2" y="T3"/>
                  </a:cxn>
                  <a:cxn ang="T8">
                    <a:pos x="T4" y="T5"/>
                  </a:cxn>
                </a:cxnLst>
                <a:rect l="T9" t="T10" r="T11" b="T12"/>
                <a:pathLst>
                  <a:path w="122" h="41">
                    <a:moveTo>
                      <a:pt x="0" y="0"/>
                    </a:moveTo>
                    <a:lnTo>
                      <a:pt x="0" y="41"/>
                    </a:lnTo>
                    <a:lnTo>
                      <a:pt x="122" y="41"/>
                    </a:lnTo>
                  </a:path>
                </a:pathLst>
              </a:custGeom>
              <a:noFill/>
              <a:ln w="11113">
                <a:solidFill>
                  <a:srgbClr val="FF6600"/>
                </a:solidFill>
                <a:prstDash val="solid"/>
                <a:round/>
                <a:headEnd/>
                <a:tailEnd/>
              </a:ln>
            </p:spPr>
            <p:txBody>
              <a:bodyPr/>
              <a:lstStyle/>
              <a:p>
                <a:endParaRPr lang="fr-FR"/>
              </a:p>
            </p:txBody>
          </p:sp>
          <p:sp>
            <p:nvSpPr>
              <p:cNvPr id="420089" name="Freeform 976"/>
              <p:cNvSpPr>
                <a:spLocks/>
              </p:cNvSpPr>
              <p:nvPr/>
            </p:nvSpPr>
            <p:spPr bwMode="auto">
              <a:xfrm>
                <a:off x="4286250" y="2124075"/>
                <a:ext cx="31750" cy="30163"/>
              </a:xfrm>
              <a:custGeom>
                <a:avLst/>
                <a:gdLst>
                  <a:gd name="T0" fmla="*/ 2147483647 w 20"/>
                  <a:gd name="T1" fmla="*/ 2147483647 h 19"/>
                  <a:gd name="T2" fmla="*/ 2147483647 w 20"/>
                  <a:gd name="T3" fmla="*/ 2147483647 h 19"/>
                  <a:gd name="T4" fmla="*/ 2147483647 w 20"/>
                  <a:gd name="T5" fmla="*/ 2147483647 h 19"/>
                  <a:gd name="T6" fmla="*/ 2147483647 w 20"/>
                  <a:gd name="T7" fmla="*/ 2147483647 h 19"/>
                  <a:gd name="T8" fmla="*/ 2147483647 w 20"/>
                  <a:gd name="T9" fmla="*/ 2147483647 h 19"/>
                  <a:gd name="T10" fmla="*/ 2147483647 w 20"/>
                  <a:gd name="T11" fmla="*/ 2147483647 h 19"/>
                  <a:gd name="T12" fmla="*/ 2147483647 w 20"/>
                  <a:gd name="T13" fmla="*/ 2147483647 h 19"/>
                  <a:gd name="T14" fmla="*/ 2147483647 w 20"/>
                  <a:gd name="T15" fmla="*/ 0 h 19"/>
                  <a:gd name="T16" fmla="*/ 2147483647 w 20"/>
                  <a:gd name="T17" fmla="*/ 0 h 19"/>
                  <a:gd name="T18" fmla="*/ 2147483647 w 20"/>
                  <a:gd name="T19" fmla="*/ 0 h 19"/>
                  <a:gd name="T20" fmla="*/ 2147483647 w 20"/>
                  <a:gd name="T21" fmla="*/ 2147483647 h 19"/>
                  <a:gd name="T22" fmla="*/ 0 w 20"/>
                  <a:gd name="T23" fmla="*/ 2147483647 h 19"/>
                  <a:gd name="T24" fmla="*/ 0 w 20"/>
                  <a:gd name="T25" fmla="*/ 2147483647 h 19"/>
                  <a:gd name="T26" fmla="*/ 0 w 20"/>
                  <a:gd name="T27" fmla="*/ 2147483647 h 19"/>
                  <a:gd name="T28" fmla="*/ 2147483647 w 20"/>
                  <a:gd name="T29" fmla="*/ 2147483647 h 19"/>
                  <a:gd name="T30" fmla="*/ 2147483647 w 20"/>
                  <a:gd name="T31" fmla="*/ 2147483647 h 19"/>
                  <a:gd name="T32" fmla="*/ 2147483647 w 20"/>
                  <a:gd name="T33" fmla="*/ 2147483647 h 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19"/>
                  <a:gd name="T53" fmla="*/ 20 w 20"/>
                  <a:gd name="T54" fmla="*/ 19 h 1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19">
                    <a:moveTo>
                      <a:pt x="10" y="19"/>
                    </a:moveTo>
                    <a:lnTo>
                      <a:pt x="14" y="18"/>
                    </a:lnTo>
                    <a:lnTo>
                      <a:pt x="16" y="16"/>
                    </a:lnTo>
                    <a:lnTo>
                      <a:pt x="19" y="13"/>
                    </a:lnTo>
                    <a:lnTo>
                      <a:pt x="20" y="9"/>
                    </a:lnTo>
                    <a:lnTo>
                      <a:pt x="19" y="6"/>
                    </a:lnTo>
                    <a:lnTo>
                      <a:pt x="16" y="2"/>
                    </a:lnTo>
                    <a:lnTo>
                      <a:pt x="14" y="0"/>
                    </a:lnTo>
                    <a:lnTo>
                      <a:pt x="10" y="0"/>
                    </a:lnTo>
                    <a:lnTo>
                      <a:pt x="6" y="0"/>
                    </a:lnTo>
                    <a:lnTo>
                      <a:pt x="2" y="2"/>
                    </a:lnTo>
                    <a:lnTo>
                      <a:pt x="0" y="6"/>
                    </a:lnTo>
                    <a:lnTo>
                      <a:pt x="0" y="9"/>
                    </a:lnTo>
                    <a:lnTo>
                      <a:pt x="0" y="13"/>
                    </a:lnTo>
                    <a:lnTo>
                      <a:pt x="2" y="16"/>
                    </a:lnTo>
                    <a:lnTo>
                      <a:pt x="6" y="18"/>
                    </a:lnTo>
                    <a:lnTo>
                      <a:pt x="10" y="19"/>
                    </a:lnTo>
                    <a:close/>
                  </a:path>
                </a:pathLst>
              </a:custGeom>
              <a:solidFill>
                <a:srgbClr val="0099FF"/>
              </a:solidFill>
              <a:ln w="0">
                <a:solidFill>
                  <a:srgbClr val="0099FF"/>
                </a:solidFill>
                <a:prstDash val="solid"/>
                <a:round/>
                <a:headEnd/>
                <a:tailEnd/>
              </a:ln>
            </p:spPr>
            <p:txBody>
              <a:bodyPr/>
              <a:lstStyle/>
              <a:p>
                <a:endParaRPr lang="fr-FR"/>
              </a:p>
            </p:txBody>
          </p:sp>
          <p:sp>
            <p:nvSpPr>
              <p:cNvPr id="420090" name="Freeform 977"/>
              <p:cNvSpPr>
                <a:spLocks/>
              </p:cNvSpPr>
              <p:nvPr/>
            </p:nvSpPr>
            <p:spPr bwMode="auto">
              <a:xfrm>
                <a:off x="4286250" y="2182813"/>
                <a:ext cx="31750" cy="31750"/>
              </a:xfrm>
              <a:custGeom>
                <a:avLst/>
                <a:gdLst>
                  <a:gd name="T0" fmla="*/ 2147483647 w 20"/>
                  <a:gd name="T1" fmla="*/ 2147483647 h 20"/>
                  <a:gd name="T2" fmla="*/ 0 w 20"/>
                  <a:gd name="T3" fmla="*/ 2147483647 h 20"/>
                  <a:gd name="T4" fmla="*/ 0 w 20"/>
                  <a:gd name="T5" fmla="*/ 2147483647 h 20"/>
                  <a:gd name="T6" fmla="*/ 0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2147483647 h 20"/>
                  <a:gd name="T16" fmla="*/ 2147483647 w 20"/>
                  <a:gd name="T17" fmla="*/ 2147483647 h 20"/>
                  <a:gd name="T18" fmla="*/ 2147483647 w 20"/>
                  <a:gd name="T19" fmla="*/ 2147483647 h 20"/>
                  <a:gd name="T20" fmla="*/ 2147483647 w 20"/>
                  <a:gd name="T21" fmla="*/ 2147483647 h 20"/>
                  <a:gd name="T22" fmla="*/ 2147483647 w 20"/>
                  <a:gd name="T23" fmla="*/ 2147483647 h 20"/>
                  <a:gd name="T24" fmla="*/ 2147483647 w 20"/>
                  <a:gd name="T25" fmla="*/ 2147483647 h 20"/>
                  <a:gd name="T26" fmla="*/ 2147483647 w 20"/>
                  <a:gd name="T27" fmla="*/ 2147483647 h 20"/>
                  <a:gd name="T28" fmla="*/ 2147483647 w 20"/>
                  <a:gd name="T29" fmla="*/ 0 h 20"/>
                  <a:gd name="T30" fmla="*/ 2147483647 w 20"/>
                  <a:gd name="T31" fmla="*/ 2147483647 h 20"/>
                  <a:gd name="T32" fmla="*/ 2147483647 w 20"/>
                  <a:gd name="T33" fmla="*/ 2147483647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0"/>
                  <a:gd name="T53" fmla="*/ 20 w 2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0">
                    <a:moveTo>
                      <a:pt x="2" y="4"/>
                    </a:moveTo>
                    <a:lnTo>
                      <a:pt x="0" y="6"/>
                    </a:lnTo>
                    <a:lnTo>
                      <a:pt x="0" y="10"/>
                    </a:lnTo>
                    <a:lnTo>
                      <a:pt x="0" y="15"/>
                    </a:lnTo>
                    <a:lnTo>
                      <a:pt x="2" y="17"/>
                    </a:lnTo>
                    <a:lnTo>
                      <a:pt x="6" y="20"/>
                    </a:lnTo>
                    <a:lnTo>
                      <a:pt x="10" y="20"/>
                    </a:lnTo>
                    <a:lnTo>
                      <a:pt x="14" y="20"/>
                    </a:lnTo>
                    <a:lnTo>
                      <a:pt x="16" y="17"/>
                    </a:lnTo>
                    <a:lnTo>
                      <a:pt x="19" y="15"/>
                    </a:lnTo>
                    <a:lnTo>
                      <a:pt x="20" y="10"/>
                    </a:lnTo>
                    <a:lnTo>
                      <a:pt x="19" y="6"/>
                    </a:lnTo>
                    <a:lnTo>
                      <a:pt x="16" y="4"/>
                    </a:lnTo>
                    <a:lnTo>
                      <a:pt x="14" y="1"/>
                    </a:lnTo>
                    <a:lnTo>
                      <a:pt x="10" y="0"/>
                    </a:lnTo>
                    <a:lnTo>
                      <a:pt x="6" y="1"/>
                    </a:lnTo>
                    <a:lnTo>
                      <a:pt x="2" y="4"/>
                    </a:lnTo>
                    <a:close/>
                  </a:path>
                </a:pathLst>
              </a:custGeom>
              <a:solidFill>
                <a:srgbClr val="0099FF"/>
              </a:solidFill>
              <a:ln w="0">
                <a:solidFill>
                  <a:srgbClr val="0099FF"/>
                </a:solidFill>
                <a:prstDash val="solid"/>
                <a:round/>
                <a:headEnd/>
                <a:tailEnd/>
              </a:ln>
            </p:spPr>
            <p:txBody>
              <a:bodyPr/>
              <a:lstStyle/>
              <a:p>
                <a:endParaRPr lang="fr-FR"/>
              </a:p>
            </p:txBody>
          </p:sp>
          <p:sp>
            <p:nvSpPr>
              <p:cNvPr id="420091" name="Freeform 978"/>
              <p:cNvSpPr>
                <a:spLocks/>
              </p:cNvSpPr>
              <p:nvPr/>
            </p:nvSpPr>
            <p:spPr bwMode="auto">
              <a:xfrm>
                <a:off x="4286250" y="2614613"/>
                <a:ext cx="31750" cy="33338"/>
              </a:xfrm>
              <a:custGeom>
                <a:avLst/>
                <a:gdLst>
                  <a:gd name="T0" fmla="*/ 2147483647 w 20"/>
                  <a:gd name="T1" fmla="*/ 2147483647 h 21"/>
                  <a:gd name="T2" fmla="*/ 2147483647 w 20"/>
                  <a:gd name="T3" fmla="*/ 2147483647 h 21"/>
                  <a:gd name="T4" fmla="*/ 2147483647 w 20"/>
                  <a:gd name="T5" fmla="*/ 2147483647 h 21"/>
                  <a:gd name="T6" fmla="*/ 2147483647 w 20"/>
                  <a:gd name="T7" fmla="*/ 2147483647 h 21"/>
                  <a:gd name="T8" fmla="*/ 2147483647 w 20"/>
                  <a:gd name="T9" fmla="*/ 2147483647 h 21"/>
                  <a:gd name="T10" fmla="*/ 2147483647 w 20"/>
                  <a:gd name="T11" fmla="*/ 2147483647 h 21"/>
                  <a:gd name="T12" fmla="*/ 2147483647 w 20"/>
                  <a:gd name="T13" fmla="*/ 2147483647 h 21"/>
                  <a:gd name="T14" fmla="*/ 2147483647 w 20"/>
                  <a:gd name="T15" fmla="*/ 2147483647 h 21"/>
                  <a:gd name="T16" fmla="*/ 2147483647 w 20"/>
                  <a:gd name="T17" fmla="*/ 0 h 21"/>
                  <a:gd name="T18" fmla="*/ 2147483647 w 20"/>
                  <a:gd name="T19" fmla="*/ 2147483647 h 21"/>
                  <a:gd name="T20" fmla="*/ 2147483647 w 20"/>
                  <a:gd name="T21" fmla="*/ 2147483647 h 21"/>
                  <a:gd name="T22" fmla="*/ 0 w 20"/>
                  <a:gd name="T23" fmla="*/ 2147483647 h 21"/>
                  <a:gd name="T24" fmla="*/ 0 w 20"/>
                  <a:gd name="T25" fmla="*/ 2147483647 h 21"/>
                  <a:gd name="T26" fmla="*/ 0 w 20"/>
                  <a:gd name="T27" fmla="*/ 2147483647 h 21"/>
                  <a:gd name="T28" fmla="*/ 2147483647 w 20"/>
                  <a:gd name="T29" fmla="*/ 2147483647 h 21"/>
                  <a:gd name="T30" fmla="*/ 2147483647 w 20"/>
                  <a:gd name="T31" fmla="*/ 2147483647 h 21"/>
                  <a:gd name="T32" fmla="*/ 2147483647 w 20"/>
                  <a:gd name="T33" fmla="*/ 2147483647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1"/>
                  <a:gd name="T53" fmla="*/ 20 w 20"/>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1">
                    <a:moveTo>
                      <a:pt x="10" y="21"/>
                    </a:moveTo>
                    <a:lnTo>
                      <a:pt x="14" y="20"/>
                    </a:lnTo>
                    <a:lnTo>
                      <a:pt x="16" y="17"/>
                    </a:lnTo>
                    <a:lnTo>
                      <a:pt x="19" y="15"/>
                    </a:lnTo>
                    <a:lnTo>
                      <a:pt x="20" y="10"/>
                    </a:lnTo>
                    <a:lnTo>
                      <a:pt x="19" y="6"/>
                    </a:lnTo>
                    <a:lnTo>
                      <a:pt x="16" y="3"/>
                    </a:lnTo>
                    <a:lnTo>
                      <a:pt x="14" y="1"/>
                    </a:lnTo>
                    <a:lnTo>
                      <a:pt x="10" y="0"/>
                    </a:lnTo>
                    <a:lnTo>
                      <a:pt x="6" y="1"/>
                    </a:lnTo>
                    <a:lnTo>
                      <a:pt x="2" y="3"/>
                    </a:lnTo>
                    <a:lnTo>
                      <a:pt x="0" y="6"/>
                    </a:lnTo>
                    <a:lnTo>
                      <a:pt x="0" y="10"/>
                    </a:lnTo>
                    <a:lnTo>
                      <a:pt x="0" y="15"/>
                    </a:lnTo>
                    <a:lnTo>
                      <a:pt x="2" y="17"/>
                    </a:lnTo>
                    <a:lnTo>
                      <a:pt x="6" y="20"/>
                    </a:lnTo>
                    <a:lnTo>
                      <a:pt x="10" y="21"/>
                    </a:lnTo>
                    <a:close/>
                  </a:path>
                </a:pathLst>
              </a:custGeom>
              <a:solidFill>
                <a:srgbClr val="0099FF"/>
              </a:solidFill>
              <a:ln w="0">
                <a:solidFill>
                  <a:srgbClr val="0099FF"/>
                </a:solidFill>
                <a:prstDash val="solid"/>
                <a:round/>
                <a:headEnd/>
                <a:tailEnd/>
              </a:ln>
            </p:spPr>
            <p:txBody>
              <a:bodyPr/>
              <a:lstStyle/>
              <a:p>
                <a:endParaRPr lang="fr-FR"/>
              </a:p>
            </p:txBody>
          </p:sp>
          <p:sp>
            <p:nvSpPr>
              <p:cNvPr id="420092" name="Freeform 1010"/>
              <p:cNvSpPr>
                <a:spLocks/>
              </p:cNvSpPr>
              <p:nvPr/>
            </p:nvSpPr>
            <p:spPr bwMode="auto">
              <a:xfrm>
                <a:off x="5207000" y="2487613"/>
                <a:ext cx="30163" cy="33338"/>
              </a:xfrm>
              <a:custGeom>
                <a:avLst/>
                <a:gdLst>
                  <a:gd name="T0" fmla="*/ 2147483647 w 19"/>
                  <a:gd name="T1" fmla="*/ 2147483647 h 21"/>
                  <a:gd name="T2" fmla="*/ 2147483647 w 19"/>
                  <a:gd name="T3" fmla="*/ 2147483647 h 21"/>
                  <a:gd name="T4" fmla="*/ 2147483647 w 19"/>
                  <a:gd name="T5" fmla="*/ 2147483647 h 21"/>
                  <a:gd name="T6" fmla="*/ 2147483647 w 19"/>
                  <a:gd name="T7" fmla="*/ 2147483647 h 21"/>
                  <a:gd name="T8" fmla="*/ 2147483647 w 19"/>
                  <a:gd name="T9" fmla="*/ 2147483647 h 21"/>
                  <a:gd name="T10" fmla="*/ 2147483647 w 19"/>
                  <a:gd name="T11" fmla="*/ 2147483647 h 21"/>
                  <a:gd name="T12" fmla="*/ 2147483647 w 19"/>
                  <a:gd name="T13" fmla="*/ 2147483647 h 21"/>
                  <a:gd name="T14" fmla="*/ 2147483647 w 19"/>
                  <a:gd name="T15" fmla="*/ 2147483647 h 21"/>
                  <a:gd name="T16" fmla="*/ 2147483647 w 19"/>
                  <a:gd name="T17" fmla="*/ 0 h 21"/>
                  <a:gd name="T18" fmla="*/ 2147483647 w 19"/>
                  <a:gd name="T19" fmla="*/ 2147483647 h 21"/>
                  <a:gd name="T20" fmla="*/ 2147483647 w 19"/>
                  <a:gd name="T21" fmla="*/ 2147483647 h 21"/>
                  <a:gd name="T22" fmla="*/ 0 w 19"/>
                  <a:gd name="T23" fmla="*/ 2147483647 h 21"/>
                  <a:gd name="T24" fmla="*/ 0 w 19"/>
                  <a:gd name="T25" fmla="*/ 2147483647 h 21"/>
                  <a:gd name="T26" fmla="*/ 0 w 19"/>
                  <a:gd name="T27" fmla="*/ 2147483647 h 21"/>
                  <a:gd name="T28" fmla="*/ 2147483647 w 19"/>
                  <a:gd name="T29" fmla="*/ 2147483647 h 21"/>
                  <a:gd name="T30" fmla="*/ 2147483647 w 19"/>
                  <a:gd name="T31" fmla="*/ 2147483647 h 21"/>
                  <a:gd name="T32" fmla="*/ 2147483647 w 19"/>
                  <a:gd name="T33" fmla="*/ 2147483647 h 21"/>
                  <a:gd name="T34" fmla="*/ 2147483647 w 19"/>
                  <a:gd name="T35" fmla="*/ 2147483647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1"/>
                  <a:gd name="T56" fmla="*/ 19 w 19"/>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1">
                    <a:moveTo>
                      <a:pt x="9" y="21"/>
                    </a:moveTo>
                    <a:lnTo>
                      <a:pt x="13" y="20"/>
                    </a:lnTo>
                    <a:lnTo>
                      <a:pt x="16" y="18"/>
                    </a:lnTo>
                    <a:lnTo>
                      <a:pt x="18" y="15"/>
                    </a:lnTo>
                    <a:lnTo>
                      <a:pt x="19" y="11"/>
                    </a:lnTo>
                    <a:lnTo>
                      <a:pt x="18" y="6"/>
                    </a:lnTo>
                    <a:lnTo>
                      <a:pt x="16" y="4"/>
                    </a:lnTo>
                    <a:lnTo>
                      <a:pt x="13" y="1"/>
                    </a:lnTo>
                    <a:lnTo>
                      <a:pt x="9" y="0"/>
                    </a:lnTo>
                    <a:lnTo>
                      <a:pt x="5" y="1"/>
                    </a:lnTo>
                    <a:lnTo>
                      <a:pt x="2" y="4"/>
                    </a:lnTo>
                    <a:lnTo>
                      <a:pt x="0" y="6"/>
                    </a:lnTo>
                    <a:lnTo>
                      <a:pt x="0" y="11"/>
                    </a:lnTo>
                    <a:lnTo>
                      <a:pt x="0" y="15"/>
                    </a:lnTo>
                    <a:lnTo>
                      <a:pt x="2" y="18"/>
                    </a:lnTo>
                    <a:lnTo>
                      <a:pt x="5" y="20"/>
                    </a:lnTo>
                    <a:lnTo>
                      <a:pt x="9" y="21"/>
                    </a:lnTo>
                    <a:close/>
                  </a:path>
                </a:pathLst>
              </a:custGeom>
              <a:solidFill>
                <a:srgbClr val="FF3300"/>
              </a:solidFill>
              <a:ln w="0">
                <a:solidFill>
                  <a:srgbClr val="FF3300"/>
                </a:solidFill>
                <a:prstDash val="solid"/>
                <a:round/>
                <a:headEnd/>
                <a:tailEnd/>
              </a:ln>
            </p:spPr>
            <p:txBody>
              <a:bodyPr/>
              <a:lstStyle/>
              <a:p>
                <a:endParaRPr lang="fr-FR"/>
              </a:p>
            </p:txBody>
          </p:sp>
          <p:sp>
            <p:nvSpPr>
              <p:cNvPr id="420093" name="Freeform 1011"/>
              <p:cNvSpPr>
                <a:spLocks/>
              </p:cNvSpPr>
              <p:nvPr/>
            </p:nvSpPr>
            <p:spPr bwMode="auto">
              <a:xfrm>
                <a:off x="5207000" y="2200275"/>
                <a:ext cx="30163" cy="31750"/>
              </a:xfrm>
              <a:custGeom>
                <a:avLst/>
                <a:gdLst>
                  <a:gd name="T0" fmla="*/ 2147483647 w 19"/>
                  <a:gd name="T1" fmla="*/ 2147483647 h 20"/>
                  <a:gd name="T2" fmla="*/ 2147483647 w 19"/>
                  <a:gd name="T3" fmla="*/ 2147483647 h 20"/>
                  <a:gd name="T4" fmla="*/ 2147483647 w 19"/>
                  <a:gd name="T5" fmla="*/ 2147483647 h 20"/>
                  <a:gd name="T6" fmla="*/ 2147483647 w 19"/>
                  <a:gd name="T7" fmla="*/ 2147483647 h 20"/>
                  <a:gd name="T8" fmla="*/ 2147483647 w 19"/>
                  <a:gd name="T9" fmla="*/ 2147483647 h 20"/>
                  <a:gd name="T10" fmla="*/ 2147483647 w 19"/>
                  <a:gd name="T11" fmla="*/ 2147483647 h 20"/>
                  <a:gd name="T12" fmla="*/ 2147483647 w 19"/>
                  <a:gd name="T13" fmla="*/ 2147483647 h 20"/>
                  <a:gd name="T14" fmla="*/ 2147483647 w 19"/>
                  <a:gd name="T15" fmla="*/ 0 h 20"/>
                  <a:gd name="T16" fmla="*/ 2147483647 w 19"/>
                  <a:gd name="T17" fmla="*/ 0 h 20"/>
                  <a:gd name="T18" fmla="*/ 2147483647 w 19"/>
                  <a:gd name="T19" fmla="*/ 0 h 20"/>
                  <a:gd name="T20" fmla="*/ 2147483647 w 19"/>
                  <a:gd name="T21" fmla="*/ 2147483647 h 20"/>
                  <a:gd name="T22" fmla="*/ 0 w 19"/>
                  <a:gd name="T23" fmla="*/ 2147483647 h 20"/>
                  <a:gd name="T24" fmla="*/ 0 w 19"/>
                  <a:gd name="T25" fmla="*/ 2147483647 h 20"/>
                  <a:gd name="T26" fmla="*/ 0 w 19"/>
                  <a:gd name="T27" fmla="*/ 2147483647 h 20"/>
                  <a:gd name="T28" fmla="*/ 2147483647 w 19"/>
                  <a:gd name="T29" fmla="*/ 2147483647 h 20"/>
                  <a:gd name="T30" fmla="*/ 2147483647 w 19"/>
                  <a:gd name="T31" fmla="*/ 2147483647 h 20"/>
                  <a:gd name="T32" fmla="*/ 2147483647 w 19"/>
                  <a:gd name="T33" fmla="*/ 2147483647 h 20"/>
                  <a:gd name="T34" fmla="*/ 2147483647 w 19"/>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0"/>
                  <a:gd name="T56" fmla="*/ 19 w 19"/>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0">
                    <a:moveTo>
                      <a:pt x="9" y="20"/>
                    </a:moveTo>
                    <a:lnTo>
                      <a:pt x="13" y="19"/>
                    </a:lnTo>
                    <a:lnTo>
                      <a:pt x="16" y="17"/>
                    </a:lnTo>
                    <a:lnTo>
                      <a:pt x="18" y="14"/>
                    </a:lnTo>
                    <a:lnTo>
                      <a:pt x="19" y="10"/>
                    </a:lnTo>
                    <a:lnTo>
                      <a:pt x="18" y="6"/>
                    </a:lnTo>
                    <a:lnTo>
                      <a:pt x="16" y="2"/>
                    </a:lnTo>
                    <a:lnTo>
                      <a:pt x="13" y="0"/>
                    </a:lnTo>
                    <a:lnTo>
                      <a:pt x="9" y="0"/>
                    </a:lnTo>
                    <a:lnTo>
                      <a:pt x="5" y="0"/>
                    </a:lnTo>
                    <a:lnTo>
                      <a:pt x="2" y="2"/>
                    </a:lnTo>
                    <a:lnTo>
                      <a:pt x="0" y="6"/>
                    </a:lnTo>
                    <a:lnTo>
                      <a:pt x="0" y="10"/>
                    </a:lnTo>
                    <a:lnTo>
                      <a:pt x="0" y="14"/>
                    </a:lnTo>
                    <a:lnTo>
                      <a:pt x="2" y="17"/>
                    </a:lnTo>
                    <a:lnTo>
                      <a:pt x="5" y="19"/>
                    </a:lnTo>
                    <a:lnTo>
                      <a:pt x="9" y="20"/>
                    </a:lnTo>
                    <a:close/>
                  </a:path>
                </a:pathLst>
              </a:custGeom>
              <a:solidFill>
                <a:srgbClr val="FF3300"/>
              </a:solidFill>
              <a:ln w="0">
                <a:solidFill>
                  <a:srgbClr val="FF3300"/>
                </a:solidFill>
                <a:prstDash val="solid"/>
                <a:round/>
                <a:headEnd/>
                <a:tailEnd/>
              </a:ln>
            </p:spPr>
            <p:txBody>
              <a:bodyPr/>
              <a:lstStyle/>
              <a:p>
                <a:endParaRPr lang="fr-FR"/>
              </a:p>
            </p:txBody>
          </p:sp>
          <p:sp>
            <p:nvSpPr>
              <p:cNvPr id="420094" name="Freeform 1012"/>
              <p:cNvSpPr>
                <a:spLocks/>
              </p:cNvSpPr>
              <p:nvPr/>
            </p:nvSpPr>
            <p:spPr bwMode="auto">
              <a:xfrm>
                <a:off x="5207000" y="2055813"/>
                <a:ext cx="30163" cy="33338"/>
              </a:xfrm>
              <a:custGeom>
                <a:avLst/>
                <a:gdLst>
                  <a:gd name="T0" fmla="*/ 2147483647 w 19"/>
                  <a:gd name="T1" fmla="*/ 2147483647 h 21"/>
                  <a:gd name="T2" fmla="*/ 2147483647 w 19"/>
                  <a:gd name="T3" fmla="*/ 2147483647 h 21"/>
                  <a:gd name="T4" fmla="*/ 2147483647 w 19"/>
                  <a:gd name="T5" fmla="*/ 2147483647 h 21"/>
                  <a:gd name="T6" fmla="*/ 2147483647 w 19"/>
                  <a:gd name="T7" fmla="*/ 2147483647 h 21"/>
                  <a:gd name="T8" fmla="*/ 2147483647 w 19"/>
                  <a:gd name="T9" fmla="*/ 2147483647 h 21"/>
                  <a:gd name="T10" fmla="*/ 2147483647 w 19"/>
                  <a:gd name="T11" fmla="*/ 2147483647 h 21"/>
                  <a:gd name="T12" fmla="*/ 2147483647 w 19"/>
                  <a:gd name="T13" fmla="*/ 2147483647 h 21"/>
                  <a:gd name="T14" fmla="*/ 2147483647 w 19"/>
                  <a:gd name="T15" fmla="*/ 2147483647 h 21"/>
                  <a:gd name="T16" fmla="*/ 2147483647 w 19"/>
                  <a:gd name="T17" fmla="*/ 0 h 21"/>
                  <a:gd name="T18" fmla="*/ 2147483647 w 19"/>
                  <a:gd name="T19" fmla="*/ 2147483647 h 21"/>
                  <a:gd name="T20" fmla="*/ 2147483647 w 19"/>
                  <a:gd name="T21" fmla="*/ 2147483647 h 21"/>
                  <a:gd name="T22" fmla="*/ 0 w 19"/>
                  <a:gd name="T23" fmla="*/ 2147483647 h 21"/>
                  <a:gd name="T24" fmla="*/ 0 w 19"/>
                  <a:gd name="T25" fmla="*/ 2147483647 h 21"/>
                  <a:gd name="T26" fmla="*/ 0 w 19"/>
                  <a:gd name="T27" fmla="*/ 2147483647 h 21"/>
                  <a:gd name="T28" fmla="*/ 2147483647 w 19"/>
                  <a:gd name="T29" fmla="*/ 2147483647 h 21"/>
                  <a:gd name="T30" fmla="*/ 2147483647 w 19"/>
                  <a:gd name="T31" fmla="*/ 2147483647 h 21"/>
                  <a:gd name="T32" fmla="*/ 2147483647 w 19"/>
                  <a:gd name="T33" fmla="*/ 2147483647 h 21"/>
                  <a:gd name="T34" fmla="*/ 2147483647 w 19"/>
                  <a:gd name="T35" fmla="*/ 2147483647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1"/>
                  <a:gd name="T56" fmla="*/ 19 w 19"/>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1">
                    <a:moveTo>
                      <a:pt x="9" y="21"/>
                    </a:moveTo>
                    <a:lnTo>
                      <a:pt x="13" y="20"/>
                    </a:lnTo>
                    <a:lnTo>
                      <a:pt x="16" y="18"/>
                    </a:lnTo>
                    <a:lnTo>
                      <a:pt x="18" y="15"/>
                    </a:lnTo>
                    <a:lnTo>
                      <a:pt x="19" y="10"/>
                    </a:lnTo>
                    <a:lnTo>
                      <a:pt x="18" y="7"/>
                    </a:lnTo>
                    <a:lnTo>
                      <a:pt x="16" y="4"/>
                    </a:lnTo>
                    <a:lnTo>
                      <a:pt x="13" y="2"/>
                    </a:lnTo>
                    <a:lnTo>
                      <a:pt x="9" y="0"/>
                    </a:lnTo>
                    <a:lnTo>
                      <a:pt x="5" y="2"/>
                    </a:lnTo>
                    <a:lnTo>
                      <a:pt x="2" y="4"/>
                    </a:lnTo>
                    <a:lnTo>
                      <a:pt x="0" y="7"/>
                    </a:lnTo>
                    <a:lnTo>
                      <a:pt x="0" y="10"/>
                    </a:lnTo>
                    <a:lnTo>
                      <a:pt x="0" y="15"/>
                    </a:lnTo>
                    <a:lnTo>
                      <a:pt x="2" y="18"/>
                    </a:lnTo>
                    <a:lnTo>
                      <a:pt x="5" y="20"/>
                    </a:lnTo>
                    <a:lnTo>
                      <a:pt x="9" y="21"/>
                    </a:lnTo>
                    <a:close/>
                  </a:path>
                </a:pathLst>
              </a:custGeom>
              <a:solidFill>
                <a:srgbClr val="FF3300"/>
              </a:solidFill>
              <a:ln w="0">
                <a:solidFill>
                  <a:srgbClr val="FF3300"/>
                </a:solidFill>
                <a:prstDash val="solid"/>
                <a:round/>
                <a:headEnd/>
                <a:tailEnd/>
              </a:ln>
            </p:spPr>
            <p:txBody>
              <a:bodyPr/>
              <a:lstStyle/>
              <a:p>
                <a:endParaRPr lang="fr-FR"/>
              </a:p>
            </p:txBody>
          </p:sp>
          <p:sp>
            <p:nvSpPr>
              <p:cNvPr id="420095" name="Freeform 1013"/>
              <p:cNvSpPr>
                <a:spLocks/>
              </p:cNvSpPr>
              <p:nvPr/>
            </p:nvSpPr>
            <p:spPr bwMode="auto">
              <a:xfrm>
                <a:off x="5207000" y="1955800"/>
                <a:ext cx="30163" cy="31750"/>
              </a:xfrm>
              <a:custGeom>
                <a:avLst/>
                <a:gdLst>
                  <a:gd name="T0" fmla="*/ 2147483647 w 19"/>
                  <a:gd name="T1" fmla="*/ 2147483647 h 20"/>
                  <a:gd name="T2" fmla="*/ 2147483647 w 19"/>
                  <a:gd name="T3" fmla="*/ 2147483647 h 20"/>
                  <a:gd name="T4" fmla="*/ 2147483647 w 19"/>
                  <a:gd name="T5" fmla="*/ 2147483647 h 20"/>
                  <a:gd name="T6" fmla="*/ 2147483647 w 19"/>
                  <a:gd name="T7" fmla="*/ 2147483647 h 20"/>
                  <a:gd name="T8" fmla="*/ 2147483647 w 19"/>
                  <a:gd name="T9" fmla="*/ 2147483647 h 20"/>
                  <a:gd name="T10" fmla="*/ 2147483647 w 19"/>
                  <a:gd name="T11" fmla="*/ 2147483647 h 20"/>
                  <a:gd name="T12" fmla="*/ 2147483647 w 19"/>
                  <a:gd name="T13" fmla="*/ 2147483647 h 20"/>
                  <a:gd name="T14" fmla="*/ 2147483647 w 19"/>
                  <a:gd name="T15" fmla="*/ 0 h 20"/>
                  <a:gd name="T16" fmla="*/ 2147483647 w 19"/>
                  <a:gd name="T17" fmla="*/ 0 h 20"/>
                  <a:gd name="T18" fmla="*/ 2147483647 w 19"/>
                  <a:gd name="T19" fmla="*/ 0 h 20"/>
                  <a:gd name="T20" fmla="*/ 2147483647 w 19"/>
                  <a:gd name="T21" fmla="*/ 2147483647 h 20"/>
                  <a:gd name="T22" fmla="*/ 0 w 19"/>
                  <a:gd name="T23" fmla="*/ 2147483647 h 20"/>
                  <a:gd name="T24" fmla="*/ 0 w 19"/>
                  <a:gd name="T25" fmla="*/ 2147483647 h 20"/>
                  <a:gd name="T26" fmla="*/ 0 w 19"/>
                  <a:gd name="T27" fmla="*/ 2147483647 h 20"/>
                  <a:gd name="T28" fmla="*/ 2147483647 w 19"/>
                  <a:gd name="T29" fmla="*/ 2147483647 h 20"/>
                  <a:gd name="T30" fmla="*/ 2147483647 w 19"/>
                  <a:gd name="T31" fmla="*/ 2147483647 h 20"/>
                  <a:gd name="T32" fmla="*/ 2147483647 w 19"/>
                  <a:gd name="T33" fmla="*/ 2147483647 h 20"/>
                  <a:gd name="T34" fmla="*/ 2147483647 w 19"/>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0"/>
                  <a:gd name="T56" fmla="*/ 19 w 19"/>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0">
                    <a:moveTo>
                      <a:pt x="9" y="20"/>
                    </a:moveTo>
                    <a:lnTo>
                      <a:pt x="13" y="19"/>
                    </a:lnTo>
                    <a:lnTo>
                      <a:pt x="16" y="17"/>
                    </a:lnTo>
                    <a:lnTo>
                      <a:pt x="18" y="14"/>
                    </a:lnTo>
                    <a:lnTo>
                      <a:pt x="19" y="10"/>
                    </a:lnTo>
                    <a:lnTo>
                      <a:pt x="18" y="6"/>
                    </a:lnTo>
                    <a:lnTo>
                      <a:pt x="16" y="3"/>
                    </a:lnTo>
                    <a:lnTo>
                      <a:pt x="13" y="0"/>
                    </a:lnTo>
                    <a:lnTo>
                      <a:pt x="9" y="0"/>
                    </a:lnTo>
                    <a:lnTo>
                      <a:pt x="5" y="0"/>
                    </a:lnTo>
                    <a:lnTo>
                      <a:pt x="2" y="3"/>
                    </a:lnTo>
                    <a:lnTo>
                      <a:pt x="0" y="6"/>
                    </a:lnTo>
                    <a:lnTo>
                      <a:pt x="0" y="10"/>
                    </a:lnTo>
                    <a:lnTo>
                      <a:pt x="0" y="14"/>
                    </a:lnTo>
                    <a:lnTo>
                      <a:pt x="2" y="17"/>
                    </a:lnTo>
                    <a:lnTo>
                      <a:pt x="5" y="19"/>
                    </a:lnTo>
                    <a:lnTo>
                      <a:pt x="9" y="20"/>
                    </a:lnTo>
                    <a:close/>
                  </a:path>
                </a:pathLst>
              </a:custGeom>
              <a:solidFill>
                <a:srgbClr val="FF3300"/>
              </a:solidFill>
              <a:ln w="0">
                <a:solidFill>
                  <a:srgbClr val="FF3300"/>
                </a:solidFill>
                <a:prstDash val="solid"/>
                <a:round/>
                <a:headEnd/>
                <a:tailEnd/>
              </a:ln>
            </p:spPr>
            <p:txBody>
              <a:bodyPr/>
              <a:lstStyle/>
              <a:p>
                <a:endParaRPr lang="fr-FR"/>
              </a:p>
            </p:txBody>
          </p:sp>
          <p:sp>
            <p:nvSpPr>
              <p:cNvPr id="420096" name="Freeform 1014"/>
              <p:cNvSpPr>
                <a:spLocks/>
              </p:cNvSpPr>
              <p:nvPr/>
            </p:nvSpPr>
            <p:spPr bwMode="auto">
              <a:xfrm>
                <a:off x="5207000" y="1857375"/>
                <a:ext cx="30163" cy="31750"/>
              </a:xfrm>
              <a:custGeom>
                <a:avLst/>
                <a:gdLst>
                  <a:gd name="T0" fmla="*/ 2147483647 w 19"/>
                  <a:gd name="T1" fmla="*/ 2147483647 h 20"/>
                  <a:gd name="T2" fmla="*/ 2147483647 w 19"/>
                  <a:gd name="T3" fmla="*/ 2147483647 h 20"/>
                  <a:gd name="T4" fmla="*/ 2147483647 w 19"/>
                  <a:gd name="T5" fmla="*/ 2147483647 h 20"/>
                  <a:gd name="T6" fmla="*/ 2147483647 w 19"/>
                  <a:gd name="T7" fmla="*/ 2147483647 h 20"/>
                  <a:gd name="T8" fmla="*/ 2147483647 w 19"/>
                  <a:gd name="T9" fmla="*/ 2147483647 h 20"/>
                  <a:gd name="T10" fmla="*/ 2147483647 w 19"/>
                  <a:gd name="T11" fmla="*/ 2147483647 h 20"/>
                  <a:gd name="T12" fmla="*/ 2147483647 w 19"/>
                  <a:gd name="T13" fmla="*/ 2147483647 h 20"/>
                  <a:gd name="T14" fmla="*/ 2147483647 w 19"/>
                  <a:gd name="T15" fmla="*/ 2147483647 h 20"/>
                  <a:gd name="T16" fmla="*/ 2147483647 w 19"/>
                  <a:gd name="T17" fmla="*/ 0 h 20"/>
                  <a:gd name="T18" fmla="*/ 2147483647 w 19"/>
                  <a:gd name="T19" fmla="*/ 2147483647 h 20"/>
                  <a:gd name="T20" fmla="*/ 2147483647 w 19"/>
                  <a:gd name="T21" fmla="*/ 2147483647 h 20"/>
                  <a:gd name="T22" fmla="*/ 0 w 19"/>
                  <a:gd name="T23" fmla="*/ 2147483647 h 20"/>
                  <a:gd name="T24" fmla="*/ 0 w 19"/>
                  <a:gd name="T25" fmla="*/ 2147483647 h 20"/>
                  <a:gd name="T26" fmla="*/ 0 w 19"/>
                  <a:gd name="T27" fmla="*/ 2147483647 h 20"/>
                  <a:gd name="T28" fmla="*/ 2147483647 w 19"/>
                  <a:gd name="T29" fmla="*/ 2147483647 h 20"/>
                  <a:gd name="T30" fmla="*/ 2147483647 w 19"/>
                  <a:gd name="T31" fmla="*/ 2147483647 h 20"/>
                  <a:gd name="T32" fmla="*/ 2147483647 w 19"/>
                  <a:gd name="T33" fmla="*/ 2147483647 h 20"/>
                  <a:gd name="T34" fmla="*/ 2147483647 w 19"/>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
                  <a:gd name="T55" fmla="*/ 0 h 20"/>
                  <a:gd name="T56" fmla="*/ 19 w 19"/>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 h="20">
                    <a:moveTo>
                      <a:pt x="9" y="20"/>
                    </a:moveTo>
                    <a:lnTo>
                      <a:pt x="13" y="19"/>
                    </a:lnTo>
                    <a:lnTo>
                      <a:pt x="16" y="17"/>
                    </a:lnTo>
                    <a:lnTo>
                      <a:pt x="18" y="14"/>
                    </a:lnTo>
                    <a:lnTo>
                      <a:pt x="19" y="10"/>
                    </a:lnTo>
                    <a:lnTo>
                      <a:pt x="18" y="6"/>
                    </a:lnTo>
                    <a:lnTo>
                      <a:pt x="16" y="2"/>
                    </a:lnTo>
                    <a:lnTo>
                      <a:pt x="13" y="1"/>
                    </a:lnTo>
                    <a:lnTo>
                      <a:pt x="9" y="0"/>
                    </a:lnTo>
                    <a:lnTo>
                      <a:pt x="5" y="1"/>
                    </a:lnTo>
                    <a:lnTo>
                      <a:pt x="2" y="2"/>
                    </a:lnTo>
                    <a:lnTo>
                      <a:pt x="0" y="6"/>
                    </a:lnTo>
                    <a:lnTo>
                      <a:pt x="0" y="10"/>
                    </a:lnTo>
                    <a:lnTo>
                      <a:pt x="0" y="14"/>
                    </a:lnTo>
                    <a:lnTo>
                      <a:pt x="2" y="17"/>
                    </a:lnTo>
                    <a:lnTo>
                      <a:pt x="5" y="19"/>
                    </a:lnTo>
                    <a:lnTo>
                      <a:pt x="9" y="20"/>
                    </a:lnTo>
                    <a:close/>
                  </a:path>
                </a:pathLst>
              </a:custGeom>
              <a:solidFill>
                <a:srgbClr val="FF3300"/>
              </a:solidFill>
              <a:ln w="0">
                <a:solidFill>
                  <a:srgbClr val="FF3300"/>
                </a:solidFill>
                <a:prstDash val="solid"/>
                <a:round/>
                <a:headEnd/>
                <a:tailEnd/>
              </a:ln>
            </p:spPr>
            <p:txBody>
              <a:bodyPr/>
              <a:lstStyle/>
              <a:p>
                <a:endParaRPr lang="fr-FR"/>
              </a:p>
            </p:txBody>
          </p:sp>
        </p:grpSp>
        <p:grpSp>
          <p:nvGrpSpPr>
            <p:cNvPr id="419852" name="Groupe 3042"/>
            <p:cNvGrpSpPr>
              <a:grpSpLocks/>
            </p:cNvGrpSpPr>
            <p:nvPr/>
          </p:nvGrpSpPr>
          <p:grpSpPr bwMode="auto">
            <a:xfrm>
              <a:off x="6637338" y="1557338"/>
              <a:ext cx="2097087" cy="1330325"/>
              <a:chOff x="5915025" y="1790700"/>
              <a:chExt cx="1736725" cy="1101725"/>
            </a:xfrm>
          </p:grpSpPr>
          <p:sp>
            <p:nvSpPr>
              <p:cNvPr id="420016" name="Freeform 698"/>
              <p:cNvSpPr>
                <a:spLocks/>
              </p:cNvSpPr>
              <p:nvPr/>
            </p:nvSpPr>
            <p:spPr bwMode="auto">
              <a:xfrm>
                <a:off x="5956300" y="1790700"/>
                <a:ext cx="1695450" cy="1063625"/>
              </a:xfrm>
              <a:custGeom>
                <a:avLst/>
                <a:gdLst>
                  <a:gd name="T0" fmla="*/ 2147483647 w 1068"/>
                  <a:gd name="T1" fmla="*/ 2147483647 h 670"/>
                  <a:gd name="T2" fmla="*/ 0 w 1068"/>
                  <a:gd name="T3" fmla="*/ 2147483647 h 670"/>
                  <a:gd name="T4" fmla="*/ 0 w 1068"/>
                  <a:gd name="T5" fmla="*/ 0 h 670"/>
                  <a:gd name="T6" fmla="*/ 0 60000 65536"/>
                  <a:gd name="T7" fmla="*/ 0 60000 65536"/>
                  <a:gd name="T8" fmla="*/ 0 60000 65536"/>
                  <a:gd name="T9" fmla="*/ 0 w 1068"/>
                  <a:gd name="T10" fmla="*/ 0 h 670"/>
                  <a:gd name="T11" fmla="*/ 1068 w 1068"/>
                  <a:gd name="T12" fmla="*/ 670 h 670"/>
                </a:gdLst>
                <a:ahLst/>
                <a:cxnLst>
                  <a:cxn ang="T6">
                    <a:pos x="T0" y="T1"/>
                  </a:cxn>
                  <a:cxn ang="T7">
                    <a:pos x="T2" y="T3"/>
                  </a:cxn>
                  <a:cxn ang="T8">
                    <a:pos x="T4" y="T5"/>
                  </a:cxn>
                </a:cxnLst>
                <a:rect l="T9" t="T10" r="T11" b="T12"/>
                <a:pathLst>
                  <a:path w="1068" h="670">
                    <a:moveTo>
                      <a:pt x="1068" y="670"/>
                    </a:moveTo>
                    <a:lnTo>
                      <a:pt x="0" y="670"/>
                    </a:lnTo>
                    <a:lnTo>
                      <a:pt x="0" y="0"/>
                    </a:lnTo>
                  </a:path>
                </a:pathLst>
              </a:custGeom>
              <a:noFill/>
              <a:ln w="6350">
                <a:solidFill>
                  <a:srgbClr val="FFFFFF"/>
                </a:solidFill>
                <a:prstDash val="solid"/>
                <a:round/>
                <a:headEnd/>
                <a:tailEnd/>
              </a:ln>
            </p:spPr>
            <p:txBody>
              <a:bodyPr/>
              <a:lstStyle/>
              <a:p>
                <a:endParaRPr lang="fr-FR"/>
              </a:p>
            </p:txBody>
          </p:sp>
          <p:sp>
            <p:nvSpPr>
              <p:cNvPr id="420017" name="Line 701"/>
              <p:cNvSpPr>
                <a:spLocks noChangeShapeType="1"/>
              </p:cNvSpPr>
              <p:nvPr/>
            </p:nvSpPr>
            <p:spPr bwMode="auto">
              <a:xfrm>
                <a:off x="5915025" y="1884363"/>
                <a:ext cx="41275" cy="0"/>
              </a:xfrm>
              <a:prstGeom prst="line">
                <a:avLst/>
              </a:prstGeom>
              <a:noFill/>
              <a:ln w="6350">
                <a:solidFill>
                  <a:srgbClr val="FFFFFF"/>
                </a:solidFill>
                <a:round/>
                <a:headEnd/>
                <a:tailEnd/>
              </a:ln>
            </p:spPr>
            <p:txBody>
              <a:bodyPr/>
              <a:lstStyle/>
              <a:p>
                <a:endParaRPr lang="fr-FR"/>
              </a:p>
            </p:txBody>
          </p:sp>
          <p:sp>
            <p:nvSpPr>
              <p:cNvPr id="420018" name="Line 702"/>
              <p:cNvSpPr>
                <a:spLocks noChangeShapeType="1"/>
              </p:cNvSpPr>
              <p:nvPr/>
            </p:nvSpPr>
            <p:spPr bwMode="auto">
              <a:xfrm>
                <a:off x="5915025" y="2112963"/>
                <a:ext cx="41275" cy="0"/>
              </a:xfrm>
              <a:prstGeom prst="line">
                <a:avLst/>
              </a:prstGeom>
              <a:noFill/>
              <a:ln w="6350">
                <a:solidFill>
                  <a:srgbClr val="FFFFFF"/>
                </a:solidFill>
                <a:round/>
                <a:headEnd/>
                <a:tailEnd/>
              </a:ln>
            </p:spPr>
            <p:txBody>
              <a:bodyPr/>
              <a:lstStyle/>
              <a:p>
                <a:endParaRPr lang="fr-FR"/>
              </a:p>
            </p:txBody>
          </p:sp>
          <p:sp>
            <p:nvSpPr>
              <p:cNvPr id="420019" name="Line 703"/>
              <p:cNvSpPr>
                <a:spLocks noChangeShapeType="1"/>
              </p:cNvSpPr>
              <p:nvPr/>
            </p:nvSpPr>
            <p:spPr bwMode="auto">
              <a:xfrm>
                <a:off x="5915025" y="2339975"/>
                <a:ext cx="41275" cy="0"/>
              </a:xfrm>
              <a:prstGeom prst="line">
                <a:avLst/>
              </a:prstGeom>
              <a:noFill/>
              <a:ln w="6350">
                <a:solidFill>
                  <a:srgbClr val="FFFFFF"/>
                </a:solidFill>
                <a:round/>
                <a:headEnd/>
                <a:tailEnd/>
              </a:ln>
            </p:spPr>
            <p:txBody>
              <a:bodyPr/>
              <a:lstStyle/>
              <a:p>
                <a:endParaRPr lang="fr-FR"/>
              </a:p>
            </p:txBody>
          </p:sp>
          <p:sp>
            <p:nvSpPr>
              <p:cNvPr id="420020" name="Line 704"/>
              <p:cNvSpPr>
                <a:spLocks noChangeShapeType="1"/>
              </p:cNvSpPr>
              <p:nvPr/>
            </p:nvSpPr>
            <p:spPr bwMode="auto">
              <a:xfrm>
                <a:off x="5915025" y="2568575"/>
                <a:ext cx="41275" cy="0"/>
              </a:xfrm>
              <a:prstGeom prst="line">
                <a:avLst/>
              </a:prstGeom>
              <a:noFill/>
              <a:ln w="6350">
                <a:solidFill>
                  <a:srgbClr val="FFFFFF"/>
                </a:solidFill>
                <a:round/>
                <a:headEnd/>
                <a:tailEnd/>
              </a:ln>
            </p:spPr>
            <p:txBody>
              <a:bodyPr/>
              <a:lstStyle/>
              <a:p>
                <a:endParaRPr lang="fr-FR"/>
              </a:p>
            </p:txBody>
          </p:sp>
          <p:sp>
            <p:nvSpPr>
              <p:cNvPr id="420021" name="Line 705"/>
              <p:cNvSpPr>
                <a:spLocks noChangeShapeType="1"/>
              </p:cNvSpPr>
              <p:nvPr/>
            </p:nvSpPr>
            <p:spPr bwMode="auto">
              <a:xfrm>
                <a:off x="5915025" y="2797175"/>
                <a:ext cx="41275" cy="0"/>
              </a:xfrm>
              <a:prstGeom prst="line">
                <a:avLst/>
              </a:prstGeom>
              <a:noFill/>
              <a:ln w="6350">
                <a:solidFill>
                  <a:srgbClr val="FFFFFF"/>
                </a:solidFill>
                <a:round/>
                <a:headEnd/>
                <a:tailEnd/>
              </a:ln>
            </p:spPr>
            <p:txBody>
              <a:bodyPr/>
              <a:lstStyle/>
              <a:p>
                <a:endParaRPr lang="fr-FR"/>
              </a:p>
            </p:txBody>
          </p:sp>
          <p:sp>
            <p:nvSpPr>
              <p:cNvPr id="420022" name="Line 741"/>
              <p:cNvSpPr>
                <a:spLocks noChangeShapeType="1"/>
              </p:cNvSpPr>
              <p:nvPr/>
            </p:nvSpPr>
            <p:spPr bwMode="auto">
              <a:xfrm flipV="1">
                <a:off x="7261225" y="2854325"/>
                <a:ext cx="0" cy="38100"/>
              </a:xfrm>
              <a:prstGeom prst="line">
                <a:avLst/>
              </a:prstGeom>
              <a:noFill/>
              <a:ln w="6350">
                <a:solidFill>
                  <a:srgbClr val="FFFFFF"/>
                </a:solidFill>
                <a:round/>
                <a:headEnd/>
                <a:tailEnd/>
              </a:ln>
            </p:spPr>
            <p:txBody>
              <a:bodyPr/>
              <a:lstStyle/>
              <a:p>
                <a:endParaRPr lang="fr-FR"/>
              </a:p>
            </p:txBody>
          </p:sp>
          <p:sp>
            <p:nvSpPr>
              <p:cNvPr id="420023" name="Line 744"/>
              <p:cNvSpPr>
                <a:spLocks noChangeShapeType="1"/>
              </p:cNvSpPr>
              <p:nvPr/>
            </p:nvSpPr>
            <p:spPr bwMode="auto">
              <a:xfrm flipV="1">
                <a:off x="6346825" y="2854325"/>
                <a:ext cx="0" cy="38100"/>
              </a:xfrm>
              <a:prstGeom prst="line">
                <a:avLst/>
              </a:prstGeom>
              <a:noFill/>
              <a:ln w="6350">
                <a:solidFill>
                  <a:srgbClr val="FFFFFF"/>
                </a:solidFill>
                <a:round/>
                <a:headEnd/>
                <a:tailEnd/>
              </a:ln>
            </p:spPr>
            <p:txBody>
              <a:bodyPr/>
              <a:lstStyle/>
              <a:p>
                <a:endParaRPr lang="fr-FR"/>
              </a:p>
            </p:txBody>
          </p:sp>
          <p:sp>
            <p:nvSpPr>
              <p:cNvPr id="420024" name="Rectangle 761"/>
              <p:cNvSpPr>
                <a:spLocks noChangeArrowheads="1"/>
              </p:cNvSpPr>
              <p:nvPr/>
            </p:nvSpPr>
            <p:spPr bwMode="auto">
              <a:xfrm>
                <a:off x="6146800" y="2773363"/>
                <a:ext cx="392113" cy="33338"/>
              </a:xfrm>
              <a:prstGeom prst="rect">
                <a:avLst/>
              </a:prstGeom>
              <a:solidFill>
                <a:srgbClr val="00CCFF"/>
              </a:solidFill>
              <a:ln w="0">
                <a:solidFill>
                  <a:srgbClr val="00CCFF"/>
                </a:solidFill>
                <a:miter lim="800000"/>
                <a:headEnd/>
                <a:tailEnd/>
              </a:ln>
            </p:spPr>
            <p:txBody>
              <a:bodyPr/>
              <a:lstStyle/>
              <a:p>
                <a:pPr eaLnBrk="1" hangingPunct="1"/>
                <a:endParaRPr lang="fr-FR">
                  <a:solidFill>
                    <a:srgbClr val="FFFFFF"/>
                  </a:solidFill>
                </a:endParaRPr>
              </a:p>
            </p:txBody>
          </p:sp>
          <p:sp>
            <p:nvSpPr>
              <p:cNvPr id="420025" name="Rectangle 762"/>
              <p:cNvSpPr>
                <a:spLocks noChangeArrowheads="1"/>
              </p:cNvSpPr>
              <p:nvPr/>
            </p:nvSpPr>
            <p:spPr bwMode="auto">
              <a:xfrm>
                <a:off x="6146800" y="2740025"/>
                <a:ext cx="392113" cy="33338"/>
              </a:xfrm>
              <a:prstGeom prst="rect">
                <a:avLst/>
              </a:prstGeom>
              <a:solidFill>
                <a:srgbClr val="00CCFF"/>
              </a:solidFill>
              <a:ln w="0">
                <a:solidFill>
                  <a:srgbClr val="00CCFF"/>
                </a:solidFill>
                <a:miter lim="800000"/>
                <a:headEnd/>
                <a:tailEnd/>
              </a:ln>
            </p:spPr>
            <p:txBody>
              <a:bodyPr/>
              <a:lstStyle/>
              <a:p>
                <a:pPr eaLnBrk="1" hangingPunct="1"/>
                <a:endParaRPr lang="fr-FR">
                  <a:solidFill>
                    <a:srgbClr val="FFFFFF"/>
                  </a:solidFill>
                </a:endParaRPr>
              </a:p>
            </p:txBody>
          </p:sp>
          <p:sp>
            <p:nvSpPr>
              <p:cNvPr id="420026" name="Line 776"/>
              <p:cNvSpPr>
                <a:spLocks noChangeShapeType="1"/>
              </p:cNvSpPr>
              <p:nvPr/>
            </p:nvSpPr>
            <p:spPr bwMode="auto">
              <a:xfrm flipH="1">
                <a:off x="6340475" y="2660650"/>
                <a:ext cx="103188" cy="0"/>
              </a:xfrm>
              <a:prstGeom prst="line">
                <a:avLst/>
              </a:prstGeom>
              <a:noFill/>
              <a:ln w="11113">
                <a:solidFill>
                  <a:srgbClr val="0099FF"/>
                </a:solidFill>
                <a:round/>
                <a:headEnd/>
                <a:tailEnd/>
              </a:ln>
            </p:spPr>
            <p:txBody>
              <a:bodyPr/>
              <a:lstStyle/>
              <a:p>
                <a:endParaRPr lang="fr-FR"/>
              </a:p>
            </p:txBody>
          </p:sp>
          <p:sp>
            <p:nvSpPr>
              <p:cNvPr id="420027" name="Line 777"/>
              <p:cNvSpPr>
                <a:spLocks noChangeShapeType="1"/>
              </p:cNvSpPr>
              <p:nvPr/>
            </p:nvSpPr>
            <p:spPr bwMode="auto">
              <a:xfrm>
                <a:off x="6340475" y="2660650"/>
                <a:ext cx="0" cy="79375"/>
              </a:xfrm>
              <a:prstGeom prst="line">
                <a:avLst/>
              </a:prstGeom>
              <a:noFill/>
              <a:ln w="11113">
                <a:solidFill>
                  <a:srgbClr val="0099FF"/>
                </a:solidFill>
                <a:round/>
                <a:headEnd/>
                <a:tailEnd/>
              </a:ln>
            </p:spPr>
            <p:txBody>
              <a:bodyPr/>
              <a:lstStyle/>
              <a:p>
                <a:endParaRPr lang="fr-FR"/>
              </a:p>
            </p:txBody>
          </p:sp>
          <p:sp>
            <p:nvSpPr>
              <p:cNvPr id="420028" name="Line 778"/>
              <p:cNvSpPr>
                <a:spLocks noChangeShapeType="1"/>
              </p:cNvSpPr>
              <p:nvPr/>
            </p:nvSpPr>
            <p:spPr bwMode="auto">
              <a:xfrm flipV="1">
                <a:off x="6340475" y="2806700"/>
                <a:ext cx="0" cy="25400"/>
              </a:xfrm>
              <a:prstGeom prst="line">
                <a:avLst/>
              </a:prstGeom>
              <a:noFill/>
              <a:ln w="11113">
                <a:solidFill>
                  <a:srgbClr val="0099FF"/>
                </a:solidFill>
                <a:round/>
                <a:headEnd/>
                <a:tailEnd/>
              </a:ln>
            </p:spPr>
            <p:txBody>
              <a:bodyPr/>
              <a:lstStyle/>
              <a:p>
                <a:endParaRPr lang="fr-FR"/>
              </a:p>
            </p:txBody>
          </p:sp>
          <p:sp>
            <p:nvSpPr>
              <p:cNvPr id="420029" name="Line 779"/>
              <p:cNvSpPr>
                <a:spLocks noChangeShapeType="1"/>
              </p:cNvSpPr>
              <p:nvPr/>
            </p:nvSpPr>
            <p:spPr bwMode="auto">
              <a:xfrm flipH="1">
                <a:off x="6340475" y="2832100"/>
                <a:ext cx="103188" cy="0"/>
              </a:xfrm>
              <a:prstGeom prst="line">
                <a:avLst/>
              </a:prstGeom>
              <a:noFill/>
              <a:ln w="11113">
                <a:solidFill>
                  <a:srgbClr val="0099FF"/>
                </a:solidFill>
                <a:round/>
                <a:headEnd/>
                <a:tailEnd/>
              </a:ln>
            </p:spPr>
            <p:txBody>
              <a:bodyPr/>
              <a:lstStyle/>
              <a:p>
                <a:endParaRPr lang="fr-FR"/>
              </a:p>
            </p:txBody>
          </p:sp>
          <p:sp>
            <p:nvSpPr>
              <p:cNvPr id="420030" name="Freeform 780"/>
              <p:cNvSpPr>
                <a:spLocks/>
              </p:cNvSpPr>
              <p:nvPr/>
            </p:nvSpPr>
            <p:spPr bwMode="auto">
              <a:xfrm>
                <a:off x="6146800" y="2773363"/>
                <a:ext cx="193675" cy="33338"/>
              </a:xfrm>
              <a:custGeom>
                <a:avLst/>
                <a:gdLst>
                  <a:gd name="T0" fmla="*/ 0 w 122"/>
                  <a:gd name="T1" fmla="*/ 0 h 21"/>
                  <a:gd name="T2" fmla="*/ 0 w 122"/>
                  <a:gd name="T3" fmla="*/ 2147483647 h 21"/>
                  <a:gd name="T4" fmla="*/ 2147483647 w 122"/>
                  <a:gd name="T5" fmla="*/ 2147483647 h 21"/>
                  <a:gd name="T6" fmla="*/ 0 60000 65536"/>
                  <a:gd name="T7" fmla="*/ 0 60000 65536"/>
                  <a:gd name="T8" fmla="*/ 0 60000 65536"/>
                  <a:gd name="T9" fmla="*/ 0 w 122"/>
                  <a:gd name="T10" fmla="*/ 0 h 21"/>
                  <a:gd name="T11" fmla="*/ 122 w 122"/>
                  <a:gd name="T12" fmla="*/ 21 h 21"/>
                </a:gdLst>
                <a:ahLst/>
                <a:cxnLst>
                  <a:cxn ang="T6">
                    <a:pos x="T0" y="T1"/>
                  </a:cxn>
                  <a:cxn ang="T7">
                    <a:pos x="T2" y="T3"/>
                  </a:cxn>
                  <a:cxn ang="T8">
                    <a:pos x="T4" y="T5"/>
                  </a:cxn>
                </a:cxnLst>
                <a:rect l="T9" t="T10" r="T11" b="T12"/>
                <a:pathLst>
                  <a:path w="122" h="21">
                    <a:moveTo>
                      <a:pt x="0" y="0"/>
                    </a:moveTo>
                    <a:lnTo>
                      <a:pt x="0" y="21"/>
                    </a:lnTo>
                    <a:lnTo>
                      <a:pt x="122" y="21"/>
                    </a:lnTo>
                  </a:path>
                </a:pathLst>
              </a:custGeom>
              <a:noFill/>
              <a:ln w="11113">
                <a:solidFill>
                  <a:srgbClr val="0099FF"/>
                </a:solidFill>
                <a:prstDash val="solid"/>
                <a:round/>
                <a:headEnd/>
                <a:tailEnd/>
              </a:ln>
            </p:spPr>
            <p:txBody>
              <a:bodyPr/>
              <a:lstStyle/>
              <a:p>
                <a:endParaRPr lang="fr-FR"/>
              </a:p>
            </p:txBody>
          </p:sp>
          <p:sp>
            <p:nvSpPr>
              <p:cNvPr id="420031" name="Freeform 781"/>
              <p:cNvSpPr>
                <a:spLocks/>
              </p:cNvSpPr>
              <p:nvPr/>
            </p:nvSpPr>
            <p:spPr bwMode="auto">
              <a:xfrm>
                <a:off x="6146800" y="2740025"/>
                <a:ext cx="193675" cy="33338"/>
              </a:xfrm>
              <a:custGeom>
                <a:avLst/>
                <a:gdLst>
                  <a:gd name="T0" fmla="*/ 2147483647 w 122"/>
                  <a:gd name="T1" fmla="*/ 0 h 21"/>
                  <a:gd name="T2" fmla="*/ 0 w 122"/>
                  <a:gd name="T3" fmla="*/ 0 h 21"/>
                  <a:gd name="T4" fmla="*/ 0 w 122"/>
                  <a:gd name="T5" fmla="*/ 2147483647 h 21"/>
                  <a:gd name="T6" fmla="*/ 0 60000 65536"/>
                  <a:gd name="T7" fmla="*/ 0 60000 65536"/>
                  <a:gd name="T8" fmla="*/ 0 60000 65536"/>
                  <a:gd name="T9" fmla="*/ 0 w 122"/>
                  <a:gd name="T10" fmla="*/ 0 h 21"/>
                  <a:gd name="T11" fmla="*/ 122 w 122"/>
                  <a:gd name="T12" fmla="*/ 21 h 21"/>
                </a:gdLst>
                <a:ahLst/>
                <a:cxnLst>
                  <a:cxn ang="T6">
                    <a:pos x="T0" y="T1"/>
                  </a:cxn>
                  <a:cxn ang="T7">
                    <a:pos x="T2" y="T3"/>
                  </a:cxn>
                  <a:cxn ang="T8">
                    <a:pos x="T4" y="T5"/>
                  </a:cxn>
                </a:cxnLst>
                <a:rect l="T9" t="T10" r="T11" b="T12"/>
                <a:pathLst>
                  <a:path w="122" h="21">
                    <a:moveTo>
                      <a:pt x="122" y="0"/>
                    </a:moveTo>
                    <a:lnTo>
                      <a:pt x="0" y="0"/>
                    </a:lnTo>
                    <a:lnTo>
                      <a:pt x="0" y="21"/>
                    </a:lnTo>
                  </a:path>
                </a:pathLst>
              </a:custGeom>
              <a:noFill/>
              <a:ln w="11113">
                <a:solidFill>
                  <a:srgbClr val="0099FF"/>
                </a:solidFill>
                <a:prstDash val="solid"/>
                <a:round/>
                <a:headEnd/>
                <a:tailEnd/>
              </a:ln>
            </p:spPr>
            <p:txBody>
              <a:bodyPr/>
              <a:lstStyle/>
              <a:p>
                <a:endParaRPr lang="fr-FR"/>
              </a:p>
            </p:txBody>
          </p:sp>
          <p:sp>
            <p:nvSpPr>
              <p:cNvPr id="420032" name="Line 782"/>
              <p:cNvSpPr>
                <a:spLocks noChangeShapeType="1"/>
              </p:cNvSpPr>
              <p:nvPr/>
            </p:nvSpPr>
            <p:spPr bwMode="auto">
              <a:xfrm flipH="1">
                <a:off x="6240463" y="2660650"/>
                <a:ext cx="100013" cy="0"/>
              </a:xfrm>
              <a:prstGeom prst="line">
                <a:avLst/>
              </a:prstGeom>
              <a:noFill/>
              <a:ln w="11113">
                <a:solidFill>
                  <a:srgbClr val="0099FF"/>
                </a:solidFill>
                <a:round/>
                <a:headEnd/>
                <a:tailEnd/>
              </a:ln>
            </p:spPr>
            <p:txBody>
              <a:bodyPr/>
              <a:lstStyle/>
              <a:p>
                <a:endParaRPr lang="fr-FR"/>
              </a:p>
            </p:txBody>
          </p:sp>
          <p:sp>
            <p:nvSpPr>
              <p:cNvPr id="420033" name="Line 783"/>
              <p:cNvSpPr>
                <a:spLocks noChangeShapeType="1"/>
              </p:cNvSpPr>
              <p:nvPr/>
            </p:nvSpPr>
            <p:spPr bwMode="auto">
              <a:xfrm flipH="1">
                <a:off x="6240463" y="2832100"/>
                <a:ext cx="100013" cy="0"/>
              </a:xfrm>
              <a:prstGeom prst="line">
                <a:avLst/>
              </a:prstGeom>
              <a:noFill/>
              <a:ln w="11113">
                <a:solidFill>
                  <a:srgbClr val="0099FF"/>
                </a:solidFill>
                <a:round/>
                <a:headEnd/>
                <a:tailEnd/>
              </a:ln>
            </p:spPr>
            <p:txBody>
              <a:bodyPr/>
              <a:lstStyle/>
              <a:p>
                <a:endParaRPr lang="fr-FR"/>
              </a:p>
            </p:txBody>
          </p:sp>
          <p:sp>
            <p:nvSpPr>
              <p:cNvPr id="420034" name="Freeform 784"/>
              <p:cNvSpPr>
                <a:spLocks/>
              </p:cNvSpPr>
              <p:nvPr/>
            </p:nvSpPr>
            <p:spPr bwMode="auto">
              <a:xfrm>
                <a:off x="6340475" y="2740025"/>
                <a:ext cx="198438" cy="33338"/>
              </a:xfrm>
              <a:custGeom>
                <a:avLst/>
                <a:gdLst>
                  <a:gd name="T0" fmla="*/ 2147483647 w 125"/>
                  <a:gd name="T1" fmla="*/ 2147483647 h 21"/>
                  <a:gd name="T2" fmla="*/ 2147483647 w 125"/>
                  <a:gd name="T3" fmla="*/ 0 h 21"/>
                  <a:gd name="T4" fmla="*/ 0 w 125"/>
                  <a:gd name="T5" fmla="*/ 0 h 21"/>
                  <a:gd name="T6" fmla="*/ 0 60000 65536"/>
                  <a:gd name="T7" fmla="*/ 0 60000 65536"/>
                  <a:gd name="T8" fmla="*/ 0 60000 65536"/>
                  <a:gd name="T9" fmla="*/ 0 w 125"/>
                  <a:gd name="T10" fmla="*/ 0 h 21"/>
                  <a:gd name="T11" fmla="*/ 125 w 125"/>
                  <a:gd name="T12" fmla="*/ 21 h 21"/>
                </a:gdLst>
                <a:ahLst/>
                <a:cxnLst>
                  <a:cxn ang="T6">
                    <a:pos x="T0" y="T1"/>
                  </a:cxn>
                  <a:cxn ang="T7">
                    <a:pos x="T2" y="T3"/>
                  </a:cxn>
                  <a:cxn ang="T8">
                    <a:pos x="T4" y="T5"/>
                  </a:cxn>
                </a:cxnLst>
                <a:rect l="T9" t="T10" r="T11" b="T12"/>
                <a:pathLst>
                  <a:path w="125" h="21">
                    <a:moveTo>
                      <a:pt x="125" y="21"/>
                    </a:moveTo>
                    <a:lnTo>
                      <a:pt x="125" y="0"/>
                    </a:lnTo>
                    <a:lnTo>
                      <a:pt x="0" y="0"/>
                    </a:lnTo>
                  </a:path>
                </a:pathLst>
              </a:custGeom>
              <a:noFill/>
              <a:ln w="11113">
                <a:solidFill>
                  <a:srgbClr val="0099FF"/>
                </a:solidFill>
                <a:prstDash val="solid"/>
                <a:round/>
                <a:headEnd/>
                <a:tailEnd/>
              </a:ln>
            </p:spPr>
            <p:txBody>
              <a:bodyPr/>
              <a:lstStyle/>
              <a:p>
                <a:endParaRPr lang="fr-FR"/>
              </a:p>
            </p:txBody>
          </p:sp>
          <p:sp>
            <p:nvSpPr>
              <p:cNvPr id="420035" name="Freeform 785"/>
              <p:cNvSpPr>
                <a:spLocks/>
              </p:cNvSpPr>
              <p:nvPr/>
            </p:nvSpPr>
            <p:spPr bwMode="auto">
              <a:xfrm>
                <a:off x="6340475" y="2773363"/>
                <a:ext cx="198438" cy="33338"/>
              </a:xfrm>
              <a:custGeom>
                <a:avLst/>
                <a:gdLst>
                  <a:gd name="T0" fmla="*/ 0 w 125"/>
                  <a:gd name="T1" fmla="*/ 2147483647 h 21"/>
                  <a:gd name="T2" fmla="*/ 2147483647 w 125"/>
                  <a:gd name="T3" fmla="*/ 2147483647 h 21"/>
                  <a:gd name="T4" fmla="*/ 2147483647 w 125"/>
                  <a:gd name="T5" fmla="*/ 0 h 21"/>
                  <a:gd name="T6" fmla="*/ 0 60000 65536"/>
                  <a:gd name="T7" fmla="*/ 0 60000 65536"/>
                  <a:gd name="T8" fmla="*/ 0 60000 65536"/>
                  <a:gd name="T9" fmla="*/ 0 w 125"/>
                  <a:gd name="T10" fmla="*/ 0 h 21"/>
                  <a:gd name="T11" fmla="*/ 125 w 125"/>
                  <a:gd name="T12" fmla="*/ 21 h 21"/>
                </a:gdLst>
                <a:ahLst/>
                <a:cxnLst>
                  <a:cxn ang="T6">
                    <a:pos x="T0" y="T1"/>
                  </a:cxn>
                  <a:cxn ang="T7">
                    <a:pos x="T2" y="T3"/>
                  </a:cxn>
                  <a:cxn ang="T8">
                    <a:pos x="T4" y="T5"/>
                  </a:cxn>
                </a:cxnLst>
                <a:rect l="T9" t="T10" r="T11" b="T12"/>
                <a:pathLst>
                  <a:path w="125" h="21">
                    <a:moveTo>
                      <a:pt x="0" y="21"/>
                    </a:moveTo>
                    <a:lnTo>
                      <a:pt x="125" y="21"/>
                    </a:lnTo>
                    <a:lnTo>
                      <a:pt x="125" y="0"/>
                    </a:lnTo>
                  </a:path>
                </a:pathLst>
              </a:custGeom>
              <a:noFill/>
              <a:ln w="11113">
                <a:solidFill>
                  <a:srgbClr val="0099FF"/>
                </a:solidFill>
                <a:prstDash val="solid"/>
                <a:round/>
                <a:headEnd/>
                <a:tailEnd/>
              </a:ln>
            </p:spPr>
            <p:txBody>
              <a:bodyPr/>
              <a:lstStyle/>
              <a:p>
                <a:endParaRPr lang="fr-FR"/>
              </a:p>
            </p:txBody>
          </p:sp>
          <p:sp>
            <p:nvSpPr>
              <p:cNvPr id="420036" name="Line 786"/>
              <p:cNvSpPr>
                <a:spLocks noChangeShapeType="1"/>
              </p:cNvSpPr>
              <p:nvPr/>
            </p:nvSpPr>
            <p:spPr bwMode="auto">
              <a:xfrm flipH="1">
                <a:off x="6146800" y="2773363"/>
                <a:ext cx="392113" cy="0"/>
              </a:xfrm>
              <a:prstGeom prst="line">
                <a:avLst/>
              </a:prstGeom>
              <a:noFill/>
              <a:ln w="11113">
                <a:solidFill>
                  <a:srgbClr val="0099FF"/>
                </a:solidFill>
                <a:round/>
                <a:headEnd/>
                <a:tailEnd/>
              </a:ln>
            </p:spPr>
            <p:txBody>
              <a:bodyPr/>
              <a:lstStyle/>
              <a:p>
                <a:endParaRPr lang="fr-FR"/>
              </a:p>
            </p:txBody>
          </p:sp>
          <p:sp>
            <p:nvSpPr>
              <p:cNvPr id="420037" name="Rectangle 874"/>
              <p:cNvSpPr>
                <a:spLocks noChangeArrowheads="1"/>
              </p:cNvSpPr>
              <p:nvPr/>
            </p:nvSpPr>
            <p:spPr bwMode="auto">
              <a:xfrm>
                <a:off x="7070725" y="2668588"/>
                <a:ext cx="385763" cy="68263"/>
              </a:xfrm>
              <a:prstGeom prst="rect">
                <a:avLst/>
              </a:prstGeom>
              <a:solidFill>
                <a:srgbClr val="FF9900"/>
              </a:solidFill>
              <a:ln w="0">
                <a:solidFill>
                  <a:srgbClr val="FF9900"/>
                </a:solidFill>
                <a:miter lim="800000"/>
                <a:headEnd/>
                <a:tailEnd/>
              </a:ln>
            </p:spPr>
            <p:txBody>
              <a:bodyPr/>
              <a:lstStyle/>
              <a:p>
                <a:pPr eaLnBrk="1" hangingPunct="1"/>
                <a:endParaRPr lang="fr-FR">
                  <a:solidFill>
                    <a:srgbClr val="FFFFFF"/>
                  </a:solidFill>
                </a:endParaRPr>
              </a:p>
            </p:txBody>
          </p:sp>
          <p:sp>
            <p:nvSpPr>
              <p:cNvPr id="420038" name="Rectangle 875"/>
              <p:cNvSpPr>
                <a:spLocks noChangeArrowheads="1"/>
              </p:cNvSpPr>
              <p:nvPr/>
            </p:nvSpPr>
            <p:spPr bwMode="auto">
              <a:xfrm>
                <a:off x="7070725" y="2736850"/>
                <a:ext cx="385763" cy="36513"/>
              </a:xfrm>
              <a:prstGeom prst="rect">
                <a:avLst/>
              </a:prstGeom>
              <a:solidFill>
                <a:srgbClr val="FF9900"/>
              </a:solidFill>
              <a:ln w="0">
                <a:solidFill>
                  <a:srgbClr val="FF9900"/>
                </a:solidFill>
                <a:miter lim="800000"/>
                <a:headEnd/>
                <a:tailEnd/>
              </a:ln>
            </p:spPr>
            <p:txBody>
              <a:bodyPr/>
              <a:lstStyle/>
              <a:p>
                <a:pPr eaLnBrk="1" hangingPunct="1"/>
                <a:endParaRPr lang="fr-FR">
                  <a:solidFill>
                    <a:srgbClr val="FFFFFF"/>
                  </a:solidFill>
                </a:endParaRPr>
              </a:p>
            </p:txBody>
          </p:sp>
          <p:sp>
            <p:nvSpPr>
              <p:cNvPr id="420039" name="Line 887"/>
              <p:cNvSpPr>
                <a:spLocks noChangeShapeType="1"/>
              </p:cNvSpPr>
              <p:nvPr/>
            </p:nvSpPr>
            <p:spPr bwMode="auto">
              <a:xfrm flipH="1">
                <a:off x="7161213" y="2573338"/>
                <a:ext cx="101600" cy="0"/>
              </a:xfrm>
              <a:prstGeom prst="line">
                <a:avLst/>
              </a:prstGeom>
              <a:noFill/>
              <a:ln w="11113">
                <a:solidFill>
                  <a:srgbClr val="FF6600"/>
                </a:solidFill>
                <a:round/>
                <a:headEnd/>
                <a:tailEnd/>
              </a:ln>
            </p:spPr>
            <p:txBody>
              <a:bodyPr/>
              <a:lstStyle/>
              <a:p>
                <a:endParaRPr lang="fr-FR"/>
              </a:p>
            </p:txBody>
          </p:sp>
          <p:sp>
            <p:nvSpPr>
              <p:cNvPr id="420040" name="Line 889"/>
              <p:cNvSpPr>
                <a:spLocks noChangeShapeType="1"/>
              </p:cNvSpPr>
              <p:nvPr/>
            </p:nvSpPr>
            <p:spPr bwMode="auto">
              <a:xfrm flipH="1">
                <a:off x="7262813" y="2573338"/>
                <a:ext cx="103188" cy="0"/>
              </a:xfrm>
              <a:prstGeom prst="line">
                <a:avLst/>
              </a:prstGeom>
              <a:noFill/>
              <a:ln w="11113">
                <a:solidFill>
                  <a:srgbClr val="FF6600"/>
                </a:solidFill>
                <a:round/>
                <a:headEnd/>
                <a:tailEnd/>
              </a:ln>
            </p:spPr>
            <p:txBody>
              <a:bodyPr/>
              <a:lstStyle/>
              <a:p>
                <a:endParaRPr lang="fr-FR"/>
              </a:p>
            </p:txBody>
          </p:sp>
          <p:sp>
            <p:nvSpPr>
              <p:cNvPr id="420041" name="Freeform 890"/>
              <p:cNvSpPr>
                <a:spLocks/>
              </p:cNvSpPr>
              <p:nvPr/>
            </p:nvSpPr>
            <p:spPr bwMode="auto">
              <a:xfrm>
                <a:off x="7262813" y="2736850"/>
                <a:ext cx="193675" cy="36513"/>
              </a:xfrm>
              <a:custGeom>
                <a:avLst/>
                <a:gdLst>
                  <a:gd name="T0" fmla="*/ 0 w 122"/>
                  <a:gd name="T1" fmla="*/ 2147483647 h 23"/>
                  <a:gd name="T2" fmla="*/ 2147483647 w 122"/>
                  <a:gd name="T3" fmla="*/ 2147483647 h 23"/>
                  <a:gd name="T4" fmla="*/ 2147483647 w 122"/>
                  <a:gd name="T5" fmla="*/ 0 h 23"/>
                  <a:gd name="T6" fmla="*/ 0 60000 65536"/>
                  <a:gd name="T7" fmla="*/ 0 60000 65536"/>
                  <a:gd name="T8" fmla="*/ 0 60000 65536"/>
                  <a:gd name="T9" fmla="*/ 0 w 122"/>
                  <a:gd name="T10" fmla="*/ 0 h 23"/>
                  <a:gd name="T11" fmla="*/ 122 w 122"/>
                  <a:gd name="T12" fmla="*/ 23 h 23"/>
                </a:gdLst>
                <a:ahLst/>
                <a:cxnLst>
                  <a:cxn ang="T6">
                    <a:pos x="T0" y="T1"/>
                  </a:cxn>
                  <a:cxn ang="T7">
                    <a:pos x="T2" y="T3"/>
                  </a:cxn>
                  <a:cxn ang="T8">
                    <a:pos x="T4" y="T5"/>
                  </a:cxn>
                </a:cxnLst>
                <a:rect l="T9" t="T10" r="T11" b="T12"/>
                <a:pathLst>
                  <a:path w="122" h="23">
                    <a:moveTo>
                      <a:pt x="0" y="23"/>
                    </a:moveTo>
                    <a:lnTo>
                      <a:pt x="122" y="23"/>
                    </a:lnTo>
                    <a:lnTo>
                      <a:pt x="122" y="0"/>
                    </a:lnTo>
                  </a:path>
                </a:pathLst>
              </a:custGeom>
              <a:noFill/>
              <a:ln w="11113">
                <a:solidFill>
                  <a:srgbClr val="FF6600"/>
                </a:solidFill>
                <a:prstDash val="solid"/>
                <a:round/>
                <a:headEnd/>
                <a:tailEnd/>
              </a:ln>
            </p:spPr>
            <p:txBody>
              <a:bodyPr/>
              <a:lstStyle/>
              <a:p>
                <a:endParaRPr lang="fr-FR"/>
              </a:p>
            </p:txBody>
          </p:sp>
          <p:sp>
            <p:nvSpPr>
              <p:cNvPr id="420042" name="Freeform 891"/>
              <p:cNvSpPr>
                <a:spLocks/>
              </p:cNvSpPr>
              <p:nvPr/>
            </p:nvSpPr>
            <p:spPr bwMode="auto">
              <a:xfrm>
                <a:off x="7262813" y="2668588"/>
                <a:ext cx="193675" cy="68263"/>
              </a:xfrm>
              <a:custGeom>
                <a:avLst/>
                <a:gdLst>
                  <a:gd name="T0" fmla="*/ 2147483647 w 122"/>
                  <a:gd name="T1" fmla="*/ 2147483647 h 43"/>
                  <a:gd name="T2" fmla="*/ 2147483647 w 122"/>
                  <a:gd name="T3" fmla="*/ 0 h 43"/>
                  <a:gd name="T4" fmla="*/ 0 w 122"/>
                  <a:gd name="T5" fmla="*/ 0 h 43"/>
                  <a:gd name="T6" fmla="*/ 0 60000 65536"/>
                  <a:gd name="T7" fmla="*/ 0 60000 65536"/>
                  <a:gd name="T8" fmla="*/ 0 60000 65536"/>
                  <a:gd name="T9" fmla="*/ 0 w 122"/>
                  <a:gd name="T10" fmla="*/ 0 h 43"/>
                  <a:gd name="T11" fmla="*/ 122 w 122"/>
                  <a:gd name="T12" fmla="*/ 43 h 43"/>
                </a:gdLst>
                <a:ahLst/>
                <a:cxnLst>
                  <a:cxn ang="T6">
                    <a:pos x="T0" y="T1"/>
                  </a:cxn>
                  <a:cxn ang="T7">
                    <a:pos x="T2" y="T3"/>
                  </a:cxn>
                  <a:cxn ang="T8">
                    <a:pos x="T4" y="T5"/>
                  </a:cxn>
                </a:cxnLst>
                <a:rect l="T9" t="T10" r="T11" b="T12"/>
                <a:pathLst>
                  <a:path w="122" h="43">
                    <a:moveTo>
                      <a:pt x="122" y="43"/>
                    </a:moveTo>
                    <a:lnTo>
                      <a:pt x="122" y="0"/>
                    </a:lnTo>
                    <a:lnTo>
                      <a:pt x="0" y="0"/>
                    </a:lnTo>
                  </a:path>
                </a:pathLst>
              </a:custGeom>
              <a:noFill/>
              <a:ln w="11113">
                <a:solidFill>
                  <a:srgbClr val="FF6600"/>
                </a:solidFill>
                <a:prstDash val="solid"/>
                <a:round/>
                <a:headEnd/>
                <a:tailEnd/>
              </a:ln>
            </p:spPr>
            <p:txBody>
              <a:bodyPr/>
              <a:lstStyle/>
              <a:p>
                <a:endParaRPr lang="fr-FR"/>
              </a:p>
            </p:txBody>
          </p:sp>
          <p:sp>
            <p:nvSpPr>
              <p:cNvPr id="420043" name="Line 892"/>
              <p:cNvSpPr>
                <a:spLocks noChangeShapeType="1"/>
              </p:cNvSpPr>
              <p:nvPr/>
            </p:nvSpPr>
            <p:spPr bwMode="auto">
              <a:xfrm flipH="1">
                <a:off x="7161213" y="2811463"/>
                <a:ext cx="101600" cy="0"/>
              </a:xfrm>
              <a:prstGeom prst="line">
                <a:avLst/>
              </a:prstGeom>
              <a:noFill/>
              <a:ln w="11113">
                <a:solidFill>
                  <a:srgbClr val="FF6600"/>
                </a:solidFill>
                <a:round/>
                <a:headEnd/>
                <a:tailEnd/>
              </a:ln>
            </p:spPr>
            <p:txBody>
              <a:bodyPr/>
              <a:lstStyle/>
              <a:p>
                <a:endParaRPr lang="fr-FR"/>
              </a:p>
            </p:txBody>
          </p:sp>
          <p:sp>
            <p:nvSpPr>
              <p:cNvPr id="420044" name="Line 893"/>
              <p:cNvSpPr>
                <a:spLocks noChangeShapeType="1"/>
              </p:cNvSpPr>
              <p:nvPr/>
            </p:nvSpPr>
            <p:spPr bwMode="auto">
              <a:xfrm flipV="1">
                <a:off x="7262813" y="2773363"/>
                <a:ext cx="0" cy="38100"/>
              </a:xfrm>
              <a:prstGeom prst="line">
                <a:avLst/>
              </a:prstGeom>
              <a:noFill/>
              <a:ln w="11113">
                <a:solidFill>
                  <a:srgbClr val="FF6600"/>
                </a:solidFill>
                <a:round/>
                <a:headEnd/>
                <a:tailEnd/>
              </a:ln>
            </p:spPr>
            <p:txBody>
              <a:bodyPr/>
              <a:lstStyle/>
              <a:p>
                <a:endParaRPr lang="fr-FR"/>
              </a:p>
            </p:txBody>
          </p:sp>
          <p:sp>
            <p:nvSpPr>
              <p:cNvPr id="420045" name="Freeform 894"/>
              <p:cNvSpPr>
                <a:spLocks/>
              </p:cNvSpPr>
              <p:nvPr/>
            </p:nvSpPr>
            <p:spPr bwMode="auto">
              <a:xfrm>
                <a:off x="7070725" y="2736850"/>
                <a:ext cx="192088" cy="36513"/>
              </a:xfrm>
              <a:custGeom>
                <a:avLst/>
                <a:gdLst>
                  <a:gd name="T0" fmla="*/ 0 w 121"/>
                  <a:gd name="T1" fmla="*/ 0 h 23"/>
                  <a:gd name="T2" fmla="*/ 0 w 121"/>
                  <a:gd name="T3" fmla="*/ 2147483647 h 23"/>
                  <a:gd name="T4" fmla="*/ 2147483647 w 121"/>
                  <a:gd name="T5" fmla="*/ 2147483647 h 23"/>
                  <a:gd name="T6" fmla="*/ 0 60000 65536"/>
                  <a:gd name="T7" fmla="*/ 0 60000 65536"/>
                  <a:gd name="T8" fmla="*/ 0 60000 65536"/>
                  <a:gd name="T9" fmla="*/ 0 w 121"/>
                  <a:gd name="T10" fmla="*/ 0 h 23"/>
                  <a:gd name="T11" fmla="*/ 121 w 121"/>
                  <a:gd name="T12" fmla="*/ 23 h 23"/>
                </a:gdLst>
                <a:ahLst/>
                <a:cxnLst>
                  <a:cxn ang="T6">
                    <a:pos x="T0" y="T1"/>
                  </a:cxn>
                  <a:cxn ang="T7">
                    <a:pos x="T2" y="T3"/>
                  </a:cxn>
                  <a:cxn ang="T8">
                    <a:pos x="T4" y="T5"/>
                  </a:cxn>
                </a:cxnLst>
                <a:rect l="T9" t="T10" r="T11" b="T12"/>
                <a:pathLst>
                  <a:path w="121" h="23">
                    <a:moveTo>
                      <a:pt x="0" y="0"/>
                    </a:moveTo>
                    <a:lnTo>
                      <a:pt x="0" y="23"/>
                    </a:lnTo>
                    <a:lnTo>
                      <a:pt x="121" y="23"/>
                    </a:lnTo>
                  </a:path>
                </a:pathLst>
              </a:custGeom>
              <a:noFill/>
              <a:ln w="11113">
                <a:solidFill>
                  <a:srgbClr val="FF6600"/>
                </a:solidFill>
                <a:prstDash val="solid"/>
                <a:round/>
                <a:headEnd/>
                <a:tailEnd/>
              </a:ln>
            </p:spPr>
            <p:txBody>
              <a:bodyPr/>
              <a:lstStyle/>
              <a:p>
                <a:endParaRPr lang="fr-FR"/>
              </a:p>
            </p:txBody>
          </p:sp>
          <p:sp>
            <p:nvSpPr>
              <p:cNvPr id="420046" name="Freeform 895"/>
              <p:cNvSpPr>
                <a:spLocks/>
              </p:cNvSpPr>
              <p:nvPr/>
            </p:nvSpPr>
            <p:spPr bwMode="auto">
              <a:xfrm>
                <a:off x="7070725" y="2668588"/>
                <a:ext cx="192088" cy="68263"/>
              </a:xfrm>
              <a:custGeom>
                <a:avLst/>
                <a:gdLst>
                  <a:gd name="T0" fmla="*/ 2147483647 w 121"/>
                  <a:gd name="T1" fmla="*/ 0 h 43"/>
                  <a:gd name="T2" fmla="*/ 0 w 121"/>
                  <a:gd name="T3" fmla="*/ 0 h 43"/>
                  <a:gd name="T4" fmla="*/ 0 w 121"/>
                  <a:gd name="T5" fmla="*/ 2147483647 h 43"/>
                  <a:gd name="T6" fmla="*/ 0 60000 65536"/>
                  <a:gd name="T7" fmla="*/ 0 60000 65536"/>
                  <a:gd name="T8" fmla="*/ 0 60000 65536"/>
                  <a:gd name="T9" fmla="*/ 0 w 121"/>
                  <a:gd name="T10" fmla="*/ 0 h 43"/>
                  <a:gd name="T11" fmla="*/ 121 w 121"/>
                  <a:gd name="T12" fmla="*/ 43 h 43"/>
                </a:gdLst>
                <a:ahLst/>
                <a:cxnLst>
                  <a:cxn ang="T6">
                    <a:pos x="T0" y="T1"/>
                  </a:cxn>
                  <a:cxn ang="T7">
                    <a:pos x="T2" y="T3"/>
                  </a:cxn>
                  <a:cxn ang="T8">
                    <a:pos x="T4" y="T5"/>
                  </a:cxn>
                </a:cxnLst>
                <a:rect l="T9" t="T10" r="T11" b="T12"/>
                <a:pathLst>
                  <a:path w="121" h="43">
                    <a:moveTo>
                      <a:pt x="121" y="0"/>
                    </a:moveTo>
                    <a:lnTo>
                      <a:pt x="0" y="0"/>
                    </a:lnTo>
                    <a:lnTo>
                      <a:pt x="0" y="43"/>
                    </a:lnTo>
                  </a:path>
                </a:pathLst>
              </a:custGeom>
              <a:noFill/>
              <a:ln w="11113">
                <a:solidFill>
                  <a:srgbClr val="FF6600"/>
                </a:solidFill>
                <a:prstDash val="solid"/>
                <a:round/>
                <a:headEnd/>
                <a:tailEnd/>
              </a:ln>
            </p:spPr>
            <p:txBody>
              <a:bodyPr/>
              <a:lstStyle/>
              <a:p>
                <a:endParaRPr lang="fr-FR"/>
              </a:p>
            </p:txBody>
          </p:sp>
          <p:sp>
            <p:nvSpPr>
              <p:cNvPr id="420047" name="Line 896"/>
              <p:cNvSpPr>
                <a:spLocks noChangeShapeType="1"/>
              </p:cNvSpPr>
              <p:nvPr/>
            </p:nvSpPr>
            <p:spPr bwMode="auto">
              <a:xfrm flipH="1">
                <a:off x="7262813" y="2811463"/>
                <a:ext cx="103188" cy="0"/>
              </a:xfrm>
              <a:prstGeom prst="line">
                <a:avLst/>
              </a:prstGeom>
              <a:noFill/>
              <a:ln w="11113">
                <a:solidFill>
                  <a:srgbClr val="FF6600"/>
                </a:solidFill>
                <a:round/>
                <a:headEnd/>
                <a:tailEnd/>
              </a:ln>
            </p:spPr>
            <p:txBody>
              <a:bodyPr/>
              <a:lstStyle/>
              <a:p>
                <a:endParaRPr lang="fr-FR"/>
              </a:p>
            </p:txBody>
          </p:sp>
          <p:sp>
            <p:nvSpPr>
              <p:cNvPr id="420048" name="Line 897"/>
              <p:cNvSpPr>
                <a:spLocks noChangeShapeType="1"/>
              </p:cNvSpPr>
              <p:nvPr/>
            </p:nvSpPr>
            <p:spPr bwMode="auto">
              <a:xfrm flipH="1">
                <a:off x="7070725" y="2736850"/>
                <a:ext cx="385763" cy="0"/>
              </a:xfrm>
              <a:prstGeom prst="line">
                <a:avLst/>
              </a:prstGeom>
              <a:noFill/>
              <a:ln w="11113">
                <a:solidFill>
                  <a:srgbClr val="FF6600"/>
                </a:solidFill>
                <a:round/>
                <a:headEnd/>
                <a:tailEnd/>
              </a:ln>
            </p:spPr>
            <p:txBody>
              <a:bodyPr/>
              <a:lstStyle/>
              <a:p>
                <a:endParaRPr lang="fr-FR"/>
              </a:p>
            </p:txBody>
          </p:sp>
          <p:sp>
            <p:nvSpPr>
              <p:cNvPr id="420049" name="Line 898"/>
              <p:cNvSpPr>
                <a:spLocks noChangeShapeType="1"/>
              </p:cNvSpPr>
              <p:nvPr/>
            </p:nvSpPr>
            <p:spPr bwMode="auto">
              <a:xfrm>
                <a:off x="7262813" y="2573338"/>
                <a:ext cx="0" cy="95250"/>
              </a:xfrm>
              <a:prstGeom prst="line">
                <a:avLst/>
              </a:prstGeom>
              <a:noFill/>
              <a:ln w="11113">
                <a:solidFill>
                  <a:srgbClr val="FF6600"/>
                </a:solidFill>
                <a:round/>
                <a:headEnd/>
                <a:tailEnd/>
              </a:ln>
            </p:spPr>
            <p:txBody>
              <a:bodyPr/>
              <a:lstStyle/>
              <a:p>
                <a:endParaRPr lang="fr-FR"/>
              </a:p>
            </p:txBody>
          </p:sp>
          <p:sp>
            <p:nvSpPr>
              <p:cNvPr id="420050" name="Freeform 979"/>
              <p:cNvSpPr>
                <a:spLocks/>
              </p:cNvSpPr>
              <p:nvPr/>
            </p:nvSpPr>
            <p:spPr bwMode="auto">
              <a:xfrm>
                <a:off x="6330950" y="1803400"/>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2147483647 w 20"/>
                  <a:gd name="T23" fmla="*/ 2147483647 h 20"/>
                  <a:gd name="T24" fmla="*/ 0 w 20"/>
                  <a:gd name="T25" fmla="*/ 2147483647 h 20"/>
                  <a:gd name="T26" fmla="*/ 2147483647 w 20"/>
                  <a:gd name="T27" fmla="*/ 2147483647 h 20"/>
                  <a:gd name="T28" fmla="*/ 2147483647 w 20"/>
                  <a:gd name="T29" fmla="*/ 2147483647 h 20"/>
                  <a:gd name="T30" fmla="*/ 2147483647 w 20"/>
                  <a:gd name="T31" fmla="*/ 2147483647 h 20"/>
                  <a:gd name="T32" fmla="*/ 2147483647 w 20"/>
                  <a:gd name="T33" fmla="*/ 2147483647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0"/>
                  <a:gd name="T53" fmla="*/ 20 w 2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0">
                    <a:moveTo>
                      <a:pt x="10" y="20"/>
                    </a:moveTo>
                    <a:lnTo>
                      <a:pt x="15" y="19"/>
                    </a:lnTo>
                    <a:lnTo>
                      <a:pt x="18" y="17"/>
                    </a:lnTo>
                    <a:lnTo>
                      <a:pt x="20" y="14"/>
                    </a:lnTo>
                    <a:lnTo>
                      <a:pt x="20" y="10"/>
                    </a:lnTo>
                    <a:lnTo>
                      <a:pt x="20" y="5"/>
                    </a:lnTo>
                    <a:lnTo>
                      <a:pt x="18" y="3"/>
                    </a:lnTo>
                    <a:lnTo>
                      <a:pt x="15" y="0"/>
                    </a:lnTo>
                    <a:lnTo>
                      <a:pt x="10" y="0"/>
                    </a:lnTo>
                    <a:lnTo>
                      <a:pt x="6" y="0"/>
                    </a:lnTo>
                    <a:lnTo>
                      <a:pt x="4" y="3"/>
                    </a:lnTo>
                    <a:lnTo>
                      <a:pt x="2" y="5"/>
                    </a:lnTo>
                    <a:lnTo>
                      <a:pt x="0" y="10"/>
                    </a:lnTo>
                    <a:lnTo>
                      <a:pt x="2" y="14"/>
                    </a:lnTo>
                    <a:lnTo>
                      <a:pt x="4" y="17"/>
                    </a:lnTo>
                    <a:lnTo>
                      <a:pt x="6" y="19"/>
                    </a:lnTo>
                    <a:lnTo>
                      <a:pt x="10" y="20"/>
                    </a:lnTo>
                    <a:close/>
                  </a:path>
                </a:pathLst>
              </a:custGeom>
              <a:solidFill>
                <a:srgbClr val="0099FF"/>
              </a:solidFill>
              <a:ln w="0">
                <a:solidFill>
                  <a:srgbClr val="0099FF"/>
                </a:solidFill>
                <a:prstDash val="solid"/>
                <a:round/>
                <a:headEnd/>
                <a:tailEnd/>
              </a:ln>
            </p:spPr>
            <p:txBody>
              <a:bodyPr/>
              <a:lstStyle/>
              <a:p>
                <a:endParaRPr lang="fr-FR"/>
              </a:p>
            </p:txBody>
          </p:sp>
          <p:sp>
            <p:nvSpPr>
              <p:cNvPr id="420051" name="Freeform 980"/>
              <p:cNvSpPr>
                <a:spLocks/>
              </p:cNvSpPr>
              <p:nvPr/>
            </p:nvSpPr>
            <p:spPr bwMode="auto">
              <a:xfrm>
                <a:off x="6330950" y="2740025"/>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2147483647 w 20"/>
                  <a:gd name="T23" fmla="*/ 2147483647 h 20"/>
                  <a:gd name="T24" fmla="*/ 0 w 20"/>
                  <a:gd name="T25" fmla="*/ 2147483647 h 20"/>
                  <a:gd name="T26" fmla="*/ 2147483647 w 20"/>
                  <a:gd name="T27" fmla="*/ 2147483647 h 20"/>
                  <a:gd name="T28" fmla="*/ 2147483647 w 20"/>
                  <a:gd name="T29" fmla="*/ 2147483647 h 20"/>
                  <a:gd name="T30" fmla="*/ 2147483647 w 20"/>
                  <a:gd name="T31" fmla="*/ 2147483647 h 20"/>
                  <a:gd name="T32" fmla="*/ 2147483647 w 20"/>
                  <a:gd name="T33" fmla="*/ 2147483647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0"/>
                  <a:gd name="T53" fmla="*/ 20 w 2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0">
                    <a:moveTo>
                      <a:pt x="10" y="20"/>
                    </a:moveTo>
                    <a:lnTo>
                      <a:pt x="15" y="19"/>
                    </a:lnTo>
                    <a:lnTo>
                      <a:pt x="18" y="16"/>
                    </a:lnTo>
                    <a:lnTo>
                      <a:pt x="20" y="14"/>
                    </a:lnTo>
                    <a:lnTo>
                      <a:pt x="20" y="10"/>
                    </a:lnTo>
                    <a:lnTo>
                      <a:pt x="20" y="6"/>
                    </a:lnTo>
                    <a:lnTo>
                      <a:pt x="18" y="3"/>
                    </a:lnTo>
                    <a:lnTo>
                      <a:pt x="15" y="0"/>
                    </a:lnTo>
                    <a:lnTo>
                      <a:pt x="10" y="0"/>
                    </a:lnTo>
                    <a:lnTo>
                      <a:pt x="6" y="0"/>
                    </a:lnTo>
                    <a:lnTo>
                      <a:pt x="4" y="3"/>
                    </a:lnTo>
                    <a:lnTo>
                      <a:pt x="2" y="6"/>
                    </a:lnTo>
                    <a:lnTo>
                      <a:pt x="0" y="10"/>
                    </a:lnTo>
                    <a:lnTo>
                      <a:pt x="2" y="14"/>
                    </a:lnTo>
                    <a:lnTo>
                      <a:pt x="4" y="16"/>
                    </a:lnTo>
                    <a:lnTo>
                      <a:pt x="6" y="19"/>
                    </a:lnTo>
                    <a:lnTo>
                      <a:pt x="10" y="20"/>
                    </a:lnTo>
                    <a:close/>
                  </a:path>
                </a:pathLst>
              </a:custGeom>
              <a:solidFill>
                <a:srgbClr val="0099FF"/>
              </a:solidFill>
              <a:ln w="0">
                <a:solidFill>
                  <a:srgbClr val="0099FF"/>
                </a:solidFill>
                <a:prstDash val="solid"/>
                <a:round/>
                <a:headEnd/>
                <a:tailEnd/>
              </a:ln>
            </p:spPr>
            <p:txBody>
              <a:bodyPr/>
              <a:lstStyle/>
              <a:p>
                <a:endParaRPr lang="fr-FR"/>
              </a:p>
            </p:txBody>
          </p:sp>
          <p:sp>
            <p:nvSpPr>
              <p:cNvPr id="420052" name="Freeform 1015"/>
              <p:cNvSpPr>
                <a:spLocks/>
              </p:cNvSpPr>
              <p:nvPr/>
            </p:nvSpPr>
            <p:spPr bwMode="auto">
              <a:xfrm>
                <a:off x="7242175" y="2446338"/>
                <a:ext cx="33338" cy="31750"/>
              </a:xfrm>
              <a:custGeom>
                <a:avLst/>
                <a:gdLst>
                  <a:gd name="T0" fmla="*/ 2147483647 w 21"/>
                  <a:gd name="T1" fmla="*/ 2147483647 h 20"/>
                  <a:gd name="T2" fmla="*/ 2147483647 w 21"/>
                  <a:gd name="T3" fmla="*/ 2147483647 h 20"/>
                  <a:gd name="T4" fmla="*/ 2147483647 w 21"/>
                  <a:gd name="T5" fmla="*/ 2147483647 h 20"/>
                  <a:gd name="T6" fmla="*/ 2147483647 w 21"/>
                  <a:gd name="T7" fmla="*/ 2147483647 h 20"/>
                  <a:gd name="T8" fmla="*/ 2147483647 w 21"/>
                  <a:gd name="T9" fmla="*/ 2147483647 h 20"/>
                  <a:gd name="T10" fmla="*/ 2147483647 w 21"/>
                  <a:gd name="T11" fmla="*/ 2147483647 h 20"/>
                  <a:gd name="T12" fmla="*/ 2147483647 w 21"/>
                  <a:gd name="T13" fmla="*/ 2147483647 h 20"/>
                  <a:gd name="T14" fmla="*/ 2147483647 w 21"/>
                  <a:gd name="T15" fmla="*/ 0 h 20"/>
                  <a:gd name="T16" fmla="*/ 2147483647 w 21"/>
                  <a:gd name="T17" fmla="*/ 0 h 20"/>
                  <a:gd name="T18" fmla="*/ 2147483647 w 21"/>
                  <a:gd name="T19" fmla="*/ 0 h 20"/>
                  <a:gd name="T20" fmla="*/ 2147483647 w 21"/>
                  <a:gd name="T21" fmla="*/ 2147483647 h 20"/>
                  <a:gd name="T22" fmla="*/ 2147483647 w 21"/>
                  <a:gd name="T23" fmla="*/ 2147483647 h 20"/>
                  <a:gd name="T24" fmla="*/ 0 w 21"/>
                  <a:gd name="T25" fmla="*/ 2147483647 h 20"/>
                  <a:gd name="T26" fmla="*/ 2147483647 w 21"/>
                  <a:gd name="T27" fmla="*/ 2147483647 h 20"/>
                  <a:gd name="T28" fmla="*/ 2147483647 w 21"/>
                  <a:gd name="T29" fmla="*/ 2147483647 h 20"/>
                  <a:gd name="T30" fmla="*/ 2147483647 w 21"/>
                  <a:gd name="T31" fmla="*/ 2147483647 h 20"/>
                  <a:gd name="T32" fmla="*/ 2147483647 w 21"/>
                  <a:gd name="T33" fmla="*/ 2147483647 h 20"/>
                  <a:gd name="T34" fmla="*/ 2147483647 w 21"/>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20"/>
                  <a:gd name="T56" fmla="*/ 21 w 2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20">
                    <a:moveTo>
                      <a:pt x="11" y="20"/>
                    </a:moveTo>
                    <a:lnTo>
                      <a:pt x="15" y="19"/>
                    </a:lnTo>
                    <a:lnTo>
                      <a:pt x="17" y="18"/>
                    </a:lnTo>
                    <a:lnTo>
                      <a:pt x="20" y="14"/>
                    </a:lnTo>
                    <a:lnTo>
                      <a:pt x="21" y="10"/>
                    </a:lnTo>
                    <a:lnTo>
                      <a:pt x="20" y="6"/>
                    </a:lnTo>
                    <a:lnTo>
                      <a:pt x="17" y="3"/>
                    </a:lnTo>
                    <a:lnTo>
                      <a:pt x="15" y="0"/>
                    </a:lnTo>
                    <a:lnTo>
                      <a:pt x="11" y="0"/>
                    </a:lnTo>
                    <a:lnTo>
                      <a:pt x="6" y="0"/>
                    </a:lnTo>
                    <a:lnTo>
                      <a:pt x="3" y="3"/>
                    </a:lnTo>
                    <a:lnTo>
                      <a:pt x="1" y="6"/>
                    </a:lnTo>
                    <a:lnTo>
                      <a:pt x="0" y="10"/>
                    </a:lnTo>
                    <a:lnTo>
                      <a:pt x="1" y="14"/>
                    </a:lnTo>
                    <a:lnTo>
                      <a:pt x="3" y="18"/>
                    </a:lnTo>
                    <a:lnTo>
                      <a:pt x="6" y="19"/>
                    </a:lnTo>
                    <a:lnTo>
                      <a:pt x="11" y="20"/>
                    </a:lnTo>
                    <a:close/>
                  </a:path>
                </a:pathLst>
              </a:custGeom>
              <a:solidFill>
                <a:srgbClr val="FF3300"/>
              </a:solidFill>
              <a:ln w="0">
                <a:solidFill>
                  <a:srgbClr val="FF3300"/>
                </a:solidFill>
                <a:prstDash val="solid"/>
                <a:round/>
                <a:headEnd/>
                <a:tailEnd/>
              </a:ln>
            </p:spPr>
            <p:txBody>
              <a:bodyPr/>
              <a:lstStyle/>
              <a:p>
                <a:endParaRPr lang="fr-FR"/>
              </a:p>
            </p:txBody>
          </p:sp>
          <p:sp>
            <p:nvSpPr>
              <p:cNvPr id="420053" name="Freeform 1016"/>
              <p:cNvSpPr>
                <a:spLocks/>
              </p:cNvSpPr>
              <p:nvPr/>
            </p:nvSpPr>
            <p:spPr bwMode="auto">
              <a:xfrm>
                <a:off x="7242175" y="2700338"/>
                <a:ext cx="33338" cy="31750"/>
              </a:xfrm>
              <a:custGeom>
                <a:avLst/>
                <a:gdLst>
                  <a:gd name="T0" fmla="*/ 2147483647 w 21"/>
                  <a:gd name="T1" fmla="*/ 2147483647 h 20"/>
                  <a:gd name="T2" fmla="*/ 2147483647 w 21"/>
                  <a:gd name="T3" fmla="*/ 2147483647 h 20"/>
                  <a:gd name="T4" fmla="*/ 2147483647 w 21"/>
                  <a:gd name="T5" fmla="*/ 2147483647 h 20"/>
                  <a:gd name="T6" fmla="*/ 2147483647 w 21"/>
                  <a:gd name="T7" fmla="*/ 2147483647 h 20"/>
                  <a:gd name="T8" fmla="*/ 2147483647 w 21"/>
                  <a:gd name="T9" fmla="*/ 2147483647 h 20"/>
                  <a:gd name="T10" fmla="*/ 2147483647 w 21"/>
                  <a:gd name="T11" fmla="*/ 2147483647 h 20"/>
                  <a:gd name="T12" fmla="*/ 2147483647 w 21"/>
                  <a:gd name="T13" fmla="*/ 2147483647 h 20"/>
                  <a:gd name="T14" fmla="*/ 2147483647 w 21"/>
                  <a:gd name="T15" fmla="*/ 0 h 20"/>
                  <a:gd name="T16" fmla="*/ 2147483647 w 21"/>
                  <a:gd name="T17" fmla="*/ 0 h 20"/>
                  <a:gd name="T18" fmla="*/ 2147483647 w 21"/>
                  <a:gd name="T19" fmla="*/ 0 h 20"/>
                  <a:gd name="T20" fmla="*/ 2147483647 w 21"/>
                  <a:gd name="T21" fmla="*/ 2147483647 h 20"/>
                  <a:gd name="T22" fmla="*/ 2147483647 w 21"/>
                  <a:gd name="T23" fmla="*/ 2147483647 h 20"/>
                  <a:gd name="T24" fmla="*/ 0 w 21"/>
                  <a:gd name="T25" fmla="*/ 2147483647 h 20"/>
                  <a:gd name="T26" fmla="*/ 2147483647 w 21"/>
                  <a:gd name="T27" fmla="*/ 2147483647 h 20"/>
                  <a:gd name="T28" fmla="*/ 2147483647 w 21"/>
                  <a:gd name="T29" fmla="*/ 2147483647 h 20"/>
                  <a:gd name="T30" fmla="*/ 2147483647 w 21"/>
                  <a:gd name="T31" fmla="*/ 2147483647 h 20"/>
                  <a:gd name="T32" fmla="*/ 2147483647 w 21"/>
                  <a:gd name="T33" fmla="*/ 2147483647 h 20"/>
                  <a:gd name="T34" fmla="*/ 2147483647 w 21"/>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20"/>
                  <a:gd name="T56" fmla="*/ 21 w 2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20">
                    <a:moveTo>
                      <a:pt x="11" y="20"/>
                    </a:moveTo>
                    <a:lnTo>
                      <a:pt x="15" y="19"/>
                    </a:lnTo>
                    <a:lnTo>
                      <a:pt x="17" y="16"/>
                    </a:lnTo>
                    <a:lnTo>
                      <a:pt x="20" y="14"/>
                    </a:lnTo>
                    <a:lnTo>
                      <a:pt x="21" y="10"/>
                    </a:lnTo>
                    <a:lnTo>
                      <a:pt x="20" y="6"/>
                    </a:lnTo>
                    <a:lnTo>
                      <a:pt x="17" y="3"/>
                    </a:lnTo>
                    <a:lnTo>
                      <a:pt x="15" y="0"/>
                    </a:lnTo>
                    <a:lnTo>
                      <a:pt x="11" y="0"/>
                    </a:lnTo>
                    <a:lnTo>
                      <a:pt x="6" y="0"/>
                    </a:lnTo>
                    <a:lnTo>
                      <a:pt x="3" y="3"/>
                    </a:lnTo>
                    <a:lnTo>
                      <a:pt x="1" y="6"/>
                    </a:lnTo>
                    <a:lnTo>
                      <a:pt x="0" y="10"/>
                    </a:lnTo>
                    <a:lnTo>
                      <a:pt x="1" y="14"/>
                    </a:lnTo>
                    <a:lnTo>
                      <a:pt x="3" y="16"/>
                    </a:lnTo>
                    <a:lnTo>
                      <a:pt x="6" y="19"/>
                    </a:lnTo>
                    <a:lnTo>
                      <a:pt x="11" y="20"/>
                    </a:lnTo>
                    <a:close/>
                  </a:path>
                </a:pathLst>
              </a:custGeom>
              <a:solidFill>
                <a:srgbClr val="FF3300"/>
              </a:solidFill>
              <a:ln w="0">
                <a:solidFill>
                  <a:srgbClr val="FF3300"/>
                </a:solidFill>
                <a:prstDash val="solid"/>
                <a:round/>
                <a:headEnd/>
                <a:tailEnd/>
              </a:ln>
            </p:spPr>
            <p:txBody>
              <a:bodyPr/>
              <a:lstStyle/>
              <a:p>
                <a:endParaRPr lang="fr-FR"/>
              </a:p>
            </p:txBody>
          </p:sp>
        </p:grpSp>
        <p:grpSp>
          <p:nvGrpSpPr>
            <p:cNvPr id="419853" name="Groupe 3041"/>
            <p:cNvGrpSpPr>
              <a:grpSpLocks/>
            </p:cNvGrpSpPr>
            <p:nvPr/>
          </p:nvGrpSpPr>
          <p:grpSpPr bwMode="auto">
            <a:xfrm>
              <a:off x="6637338" y="3360738"/>
              <a:ext cx="2097087" cy="1330325"/>
              <a:chOff x="5915025" y="3230563"/>
              <a:chExt cx="1736725" cy="1101725"/>
            </a:xfrm>
          </p:grpSpPr>
          <p:sp>
            <p:nvSpPr>
              <p:cNvPr id="419976" name="Freeform 692"/>
              <p:cNvSpPr>
                <a:spLocks/>
              </p:cNvSpPr>
              <p:nvPr/>
            </p:nvSpPr>
            <p:spPr bwMode="auto">
              <a:xfrm>
                <a:off x="5956300" y="3230563"/>
                <a:ext cx="1695450" cy="1065213"/>
              </a:xfrm>
              <a:custGeom>
                <a:avLst/>
                <a:gdLst>
                  <a:gd name="T0" fmla="*/ 2147483647 w 1068"/>
                  <a:gd name="T1" fmla="*/ 2147483647 h 671"/>
                  <a:gd name="T2" fmla="*/ 0 w 1068"/>
                  <a:gd name="T3" fmla="*/ 2147483647 h 671"/>
                  <a:gd name="T4" fmla="*/ 0 w 1068"/>
                  <a:gd name="T5" fmla="*/ 0 h 671"/>
                  <a:gd name="T6" fmla="*/ 0 60000 65536"/>
                  <a:gd name="T7" fmla="*/ 0 60000 65536"/>
                  <a:gd name="T8" fmla="*/ 0 60000 65536"/>
                  <a:gd name="T9" fmla="*/ 0 w 1068"/>
                  <a:gd name="T10" fmla="*/ 0 h 671"/>
                  <a:gd name="T11" fmla="*/ 1068 w 1068"/>
                  <a:gd name="T12" fmla="*/ 671 h 671"/>
                </a:gdLst>
                <a:ahLst/>
                <a:cxnLst>
                  <a:cxn ang="T6">
                    <a:pos x="T0" y="T1"/>
                  </a:cxn>
                  <a:cxn ang="T7">
                    <a:pos x="T2" y="T3"/>
                  </a:cxn>
                  <a:cxn ang="T8">
                    <a:pos x="T4" y="T5"/>
                  </a:cxn>
                </a:cxnLst>
                <a:rect l="T9" t="T10" r="T11" b="T12"/>
                <a:pathLst>
                  <a:path w="1068" h="671">
                    <a:moveTo>
                      <a:pt x="1068" y="671"/>
                    </a:moveTo>
                    <a:lnTo>
                      <a:pt x="0" y="671"/>
                    </a:lnTo>
                    <a:lnTo>
                      <a:pt x="0" y="0"/>
                    </a:lnTo>
                  </a:path>
                </a:pathLst>
              </a:custGeom>
              <a:noFill/>
              <a:ln w="6350">
                <a:solidFill>
                  <a:srgbClr val="FFFFFF"/>
                </a:solidFill>
                <a:prstDash val="solid"/>
                <a:round/>
                <a:headEnd/>
                <a:tailEnd/>
              </a:ln>
            </p:spPr>
            <p:txBody>
              <a:bodyPr/>
              <a:lstStyle/>
              <a:p>
                <a:endParaRPr lang="fr-FR"/>
              </a:p>
            </p:txBody>
          </p:sp>
          <p:sp>
            <p:nvSpPr>
              <p:cNvPr id="419977" name="Line 706"/>
              <p:cNvSpPr>
                <a:spLocks noChangeShapeType="1"/>
              </p:cNvSpPr>
              <p:nvPr/>
            </p:nvSpPr>
            <p:spPr bwMode="auto">
              <a:xfrm>
                <a:off x="5915025" y="3270250"/>
                <a:ext cx="41275" cy="0"/>
              </a:xfrm>
              <a:prstGeom prst="line">
                <a:avLst/>
              </a:prstGeom>
              <a:noFill/>
              <a:ln w="6350">
                <a:solidFill>
                  <a:srgbClr val="FFFFFF"/>
                </a:solidFill>
                <a:round/>
                <a:headEnd/>
                <a:tailEnd/>
              </a:ln>
            </p:spPr>
            <p:txBody>
              <a:bodyPr/>
              <a:lstStyle/>
              <a:p>
                <a:endParaRPr lang="fr-FR"/>
              </a:p>
            </p:txBody>
          </p:sp>
          <p:sp>
            <p:nvSpPr>
              <p:cNvPr id="419978" name="Line 707"/>
              <p:cNvSpPr>
                <a:spLocks noChangeShapeType="1"/>
              </p:cNvSpPr>
              <p:nvPr/>
            </p:nvSpPr>
            <p:spPr bwMode="auto">
              <a:xfrm>
                <a:off x="5915025" y="3571875"/>
                <a:ext cx="41275" cy="0"/>
              </a:xfrm>
              <a:prstGeom prst="line">
                <a:avLst/>
              </a:prstGeom>
              <a:noFill/>
              <a:ln w="6350">
                <a:solidFill>
                  <a:srgbClr val="FFFFFF"/>
                </a:solidFill>
                <a:round/>
                <a:headEnd/>
                <a:tailEnd/>
              </a:ln>
            </p:spPr>
            <p:txBody>
              <a:bodyPr/>
              <a:lstStyle/>
              <a:p>
                <a:endParaRPr lang="fr-FR"/>
              </a:p>
            </p:txBody>
          </p:sp>
          <p:sp>
            <p:nvSpPr>
              <p:cNvPr id="419979" name="Line 708"/>
              <p:cNvSpPr>
                <a:spLocks noChangeShapeType="1"/>
              </p:cNvSpPr>
              <p:nvPr/>
            </p:nvSpPr>
            <p:spPr bwMode="auto">
              <a:xfrm>
                <a:off x="5915025" y="3873500"/>
                <a:ext cx="41275" cy="0"/>
              </a:xfrm>
              <a:prstGeom prst="line">
                <a:avLst/>
              </a:prstGeom>
              <a:noFill/>
              <a:ln w="6350">
                <a:solidFill>
                  <a:srgbClr val="FFFFFF"/>
                </a:solidFill>
                <a:round/>
                <a:headEnd/>
                <a:tailEnd/>
              </a:ln>
            </p:spPr>
            <p:txBody>
              <a:bodyPr/>
              <a:lstStyle/>
              <a:p>
                <a:endParaRPr lang="fr-FR"/>
              </a:p>
            </p:txBody>
          </p:sp>
          <p:sp>
            <p:nvSpPr>
              <p:cNvPr id="419980" name="Line 709"/>
              <p:cNvSpPr>
                <a:spLocks noChangeShapeType="1"/>
              </p:cNvSpPr>
              <p:nvPr/>
            </p:nvSpPr>
            <p:spPr bwMode="auto">
              <a:xfrm>
                <a:off x="5915025" y="4175125"/>
                <a:ext cx="41275" cy="0"/>
              </a:xfrm>
              <a:prstGeom prst="line">
                <a:avLst/>
              </a:prstGeom>
              <a:noFill/>
              <a:ln w="6350">
                <a:solidFill>
                  <a:srgbClr val="FFFFFF"/>
                </a:solidFill>
                <a:round/>
                <a:headEnd/>
                <a:tailEnd/>
              </a:ln>
            </p:spPr>
            <p:txBody>
              <a:bodyPr/>
              <a:lstStyle/>
              <a:p>
                <a:endParaRPr lang="fr-FR"/>
              </a:p>
            </p:txBody>
          </p:sp>
          <p:sp>
            <p:nvSpPr>
              <p:cNvPr id="419981" name="Line 742"/>
              <p:cNvSpPr>
                <a:spLocks noChangeShapeType="1"/>
              </p:cNvSpPr>
              <p:nvPr/>
            </p:nvSpPr>
            <p:spPr bwMode="auto">
              <a:xfrm flipV="1">
                <a:off x="7261225" y="4295775"/>
                <a:ext cx="0" cy="36513"/>
              </a:xfrm>
              <a:prstGeom prst="line">
                <a:avLst/>
              </a:prstGeom>
              <a:noFill/>
              <a:ln w="6350">
                <a:solidFill>
                  <a:srgbClr val="FFFFFF"/>
                </a:solidFill>
                <a:round/>
                <a:headEnd/>
                <a:tailEnd/>
              </a:ln>
            </p:spPr>
            <p:txBody>
              <a:bodyPr/>
              <a:lstStyle/>
              <a:p>
                <a:endParaRPr lang="fr-FR"/>
              </a:p>
            </p:txBody>
          </p:sp>
          <p:sp>
            <p:nvSpPr>
              <p:cNvPr id="419982" name="Line 747"/>
              <p:cNvSpPr>
                <a:spLocks noChangeShapeType="1"/>
              </p:cNvSpPr>
              <p:nvPr/>
            </p:nvSpPr>
            <p:spPr bwMode="auto">
              <a:xfrm flipV="1">
                <a:off x="6346825" y="4295775"/>
                <a:ext cx="0" cy="36513"/>
              </a:xfrm>
              <a:prstGeom prst="line">
                <a:avLst/>
              </a:prstGeom>
              <a:noFill/>
              <a:ln w="6350">
                <a:solidFill>
                  <a:srgbClr val="FFFFFF"/>
                </a:solidFill>
                <a:round/>
                <a:headEnd/>
                <a:tailEnd/>
              </a:ln>
            </p:spPr>
            <p:txBody>
              <a:bodyPr/>
              <a:lstStyle/>
              <a:p>
                <a:endParaRPr lang="fr-FR"/>
              </a:p>
            </p:txBody>
          </p:sp>
          <p:sp>
            <p:nvSpPr>
              <p:cNvPr id="419983" name="Rectangle 763"/>
              <p:cNvSpPr>
                <a:spLocks noChangeArrowheads="1"/>
              </p:cNvSpPr>
              <p:nvPr/>
            </p:nvSpPr>
            <p:spPr bwMode="auto">
              <a:xfrm>
                <a:off x="6146800" y="3998913"/>
                <a:ext cx="392113" cy="128588"/>
              </a:xfrm>
              <a:prstGeom prst="rect">
                <a:avLst/>
              </a:prstGeom>
              <a:solidFill>
                <a:srgbClr val="00CCFF"/>
              </a:solidFill>
              <a:ln w="0">
                <a:solidFill>
                  <a:srgbClr val="00CCFF"/>
                </a:solidFill>
                <a:miter lim="800000"/>
                <a:headEnd/>
                <a:tailEnd/>
              </a:ln>
            </p:spPr>
            <p:txBody>
              <a:bodyPr/>
              <a:lstStyle/>
              <a:p>
                <a:pPr eaLnBrk="1" hangingPunct="1"/>
                <a:endParaRPr lang="fr-FR">
                  <a:solidFill>
                    <a:srgbClr val="FFFFFF"/>
                  </a:solidFill>
                </a:endParaRPr>
              </a:p>
            </p:txBody>
          </p:sp>
          <p:sp>
            <p:nvSpPr>
              <p:cNvPr id="419984" name="Rectangle 764"/>
              <p:cNvSpPr>
                <a:spLocks noChangeArrowheads="1"/>
              </p:cNvSpPr>
              <p:nvPr/>
            </p:nvSpPr>
            <p:spPr bwMode="auto">
              <a:xfrm>
                <a:off x="6146800" y="4127500"/>
                <a:ext cx="392113" cy="74613"/>
              </a:xfrm>
              <a:prstGeom prst="rect">
                <a:avLst/>
              </a:prstGeom>
              <a:solidFill>
                <a:srgbClr val="00CCFF"/>
              </a:solidFill>
              <a:ln w="0">
                <a:solidFill>
                  <a:srgbClr val="00CCFF"/>
                </a:solidFill>
                <a:miter lim="800000"/>
                <a:headEnd/>
                <a:tailEnd/>
              </a:ln>
            </p:spPr>
            <p:txBody>
              <a:bodyPr/>
              <a:lstStyle/>
              <a:p>
                <a:pPr eaLnBrk="1" hangingPunct="1"/>
                <a:endParaRPr lang="fr-FR">
                  <a:solidFill>
                    <a:srgbClr val="FFFFFF"/>
                  </a:solidFill>
                </a:endParaRPr>
              </a:p>
            </p:txBody>
          </p:sp>
          <p:sp>
            <p:nvSpPr>
              <p:cNvPr id="419985" name="Line 787"/>
              <p:cNvSpPr>
                <a:spLocks noChangeShapeType="1"/>
              </p:cNvSpPr>
              <p:nvPr/>
            </p:nvSpPr>
            <p:spPr bwMode="auto">
              <a:xfrm flipH="1">
                <a:off x="6340475" y="3868738"/>
                <a:ext cx="103188" cy="0"/>
              </a:xfrm>
              <a:prstGeom prst="line">
                <a:avLst/>
              </a:prstGeom>
              <a:noFill/>
              <a:ln w="11113">
                <a:solidFill>
                  <a:srgbClr val="0099FF"/>
                </a:solidFill>
                <a:round/>
                <a:headEnd/>
                <a:tailEnd/>
              </a:ln>
            </p:spPr>
            <p:txBody>
              <a:bodyPr/>
              <a:lstStyle/>
              <a:p>
                <a:endParaRPr lang="fr-FR"/>
              </a:p>
            </p:txBody>
          </p:sp>
          <p:sp>
            <p:nvSpPr>
              <p:cNvPr id="419986" name="Line 788"/>
              <p:cNvSpPr>
                <a:spLocks noChangeShapeType="1"/>
              </p:cNvSpPr>
              <p:nvPr/>
            </p:nvSpPr>
            <p:spPr bwMode="auto">
              <a:xfrm>
                <a:off x="6340475" y="3868738"/>
                <a:ext cx="0" cy="130175"/>
              </a:xfrm>
              <a:prstGeom prst="line">
                <a:avLst/>
              </a:prstGeom>
              <a:noFill/>
              <a:ln w="11113">
                <a:solidFill>
                  <a:srgbClr val="0099FF"/>
                </a:solidFill>
                <a:round/>
                <a:headEnd/>
                <a:tailEnd/>
              </a:ln>
            </p:spPr>
            <p:txBody>
              <a:bodyPr/>
              <a:lstStyle/>
              <a:p>
                <a:endParaRPr lang="fr-FR"/>
              </a:p>
            </p:txBody>
          </p:sp>
          <p:sp>
            <p:nvSpPr>
              <p:cNvPr id="419987" name="Freeform 789"/>
              <p:cNvSpPr>
                <a:spLocks/>
              </p:cNvSpPr>
              <p:nvPr/>
            </p:nvSpPr>
            <p:spPr bwMode="auto">
              <a:xfrm>
                <a:off x="6146800" y="3998913"/>
                <a:ext cx="193675" cy="128588"/>
              </a:xfrm>
              <a:custGeom>
                <a:avLst/>
                <a:gdLst>
                  <a:gd name="T0" fmla="*/ 2147483647 w 122"/>
                  <a:gd name="T1" fmla="*/ 0 h 81"/>
                  <a:gd name="T2" fmla="*/ 0 w 122"/>
                  <a:gd name="T3" fmla="*/ 0 h 81"/>
                  <a:gd name="T4" fmla="*/ 0 w 122"/>
                  <a:gd name="T5" fmla="*/ 2147483647 h 81"/>
                  <a:gd name="T6" fmla="*/ 0 60000 65536"/>
                  <a:gd name="T7" fmla="*/ 0 60000 65536"/>
                  <a:gd name="T8" fmla="*/ 0 60000 65536"/>
                  <a:gd name="T9" fmla="*/ 0 w 122"/>
                  <a:gd name="T10" fmla="*/ 0 h 81"/>
                  <a:gd name="T11" fmla="*/ 122 w 122"/>
                  <a:gd name="T12" fmla="*/ 81 h 81"/>
                </a:gdLst>
                <a:ahLst/>
                <a:cxnLst>
                  <a:cxn ang="T6">
                    <a:pos x="T0" y="T1"/>
                  </a:cxn>
                  <a:cxn ang="T7">
                    <a:pos x="T2" y="T3"/>
                  </a:cxn>
                  <a:cxn ang="T8">
                    <a:pos x="T4" y="T5"/>
                  </a:cxn>
                </a:cxnLst>
                <a:rect l="T9" t="T10" r="T11" b="T12"/>
                <a:pathLst>
                  <a:path w="122" h="81">
                    <a:moveTo>
                      <a:pt x="122" y="0"/>
                    </a:moveTo>
                    <a:lnTo>
                      <a:pt x="0" y="0"/>
                    </a:lnTo>
                    <a:lnTo>
                      <a:pt x="0" y="81"/>
                    </a:lnTo>
                  </a:path>
                </a:pathLst>
              </a:custGeom>
              <a:noFill/>
              <a:ln w="11113">
                <a:solidFill>
                  <a:srgbClr val="0099FF"/>
                </a:solidFill>
                <a:prstDash val="solid"/>
                <a:round/>
                <a:headEnd/>
                <a:tailEnd/>
              </a:ln>
            </p:spPr>
            <p:txBody>
              <a:bodyPr/>
              <a:lstStyle/>
              <a:p>
                <a:endParaRPr lang="fr-FR"/>
              </a:p>
            </p:txBody>
          </p:sp>
          <p:sp>
            <p:nvSpPr>
              <p:cNvPr id="419988" name="Line 790"/>
              <p:cNvSpPr>
                <a:spLocks noChangeShapeType="1"/>
              </p:cNvSpPr>
              <p:nvPr/>
            </p:nvSpPr>
            <p:spPr bwMode="auto">
              <a:xfrm flipH="1">
                <a:off x="6340475" y="4259263"/>
                <a:ext cx="103188" cy="0"/>
              </a:xfrm>
              <a:prstGeom prst="line">
                <a:avLst/>
              </a:prstGeom>
              <a:noFill/>
              <a:ln w="11113">
                <a:solidFill>
                  <a:srgbClr val="0099FF"/>
                </a:solidFill>
                <a:round/>
                <a:headEnd/>
                <a:tailEnd/>
              </a:ln>
            </p:spPr>
            <p:txBody>
              <a:bodyPr/>
              <a:lstStyle/>
              <a:p>
                <a:endParaRPr lang="fr-FR"/>
              </a:p>
            </p:txBody>
          </p:sp>
          <p:sp>
            <p:nvSpPr>
              <p:cNvPr id="419989" name="Line 791"/>
              <p:cNvSpPr>
                <a:spLocks noChangeShapeType="1"/>
              </p:cNvSpPr>
              <p:nvPr/>
            </p:nvSpPr>
            <p:spPr bwMode="auto">
              <a:xfrm flipV="1">
                <a:off x="6340475" y="4202113"/>
                <a:ext cx="0" cy="57150"/>
              </a:xfrm>
              <a:prstGeom prst="line">
                <a:avLst/>
              </a:prstGeom>
              <a:noFill/>
              <a:ln w="11113">
                <a:solidFill>
                  <a:srgbClr val="0099FF"/>
                </a:solidFill>
                <a:round/>
                <a:headEnd/>
                <a:tailEnd/>
              </a:ln>
            </p:spPr>
            <p:txBody>
              <a:bodyPr/>
              <a:lstStyle/>
              <a:p>
                <a:endParaRPr lang="fr-FR"/>
              </a:p>
            </p:txBody>
          </p:sp>
          <p:sp>
            <p:nvSpPr>
              <p:cNvPr id="419990" name="Line 792"/>
              <p:cNvSpPr>
                <a:spLocks noChangeShapeType="1"/>
              </p:cNvSpPr>
              <p:nvPr/>
            </p:nvSpPr>
            <p:spPr bwMode="auto">
              <a:xfrm flipH="1">
                <a:off x="6240463" y="3868738"/>
                <a:ext cx="100013" cy="0"/>
              </a:xfrm>
              <a:prstGeom prst="line">
                <a:avLst/>
              </a:prstGeom>
              <a:noFill/>
              <a:ln w="11113">
                <a:solidFill>
                  <a:srgbClr val="0099FF"/>
                </a:solidFill>
                <a:round/>
                <a:headEnd/>
                <a:tailEnd/>
              </a:ln>
            </p:spPr>
            <p:txBody>
              <a:bodyPr/>
              <a:lstStyle/>
              <a:p>
                <a:endParaRPr lang="fr-FR"/>
              </a:p>
            </p:txBody>
          </p:sp>
          <p:sp>
            <p:nvSpPr>
              <p:cNvPr id="419991" name="Line 793"/>
              <p:cNvSpPr>
                <a:spLocks noChangeShapeType="1"/>
              </p:cNvSpPr>
              <p:nvPr/>
            </p:nvSpPr>
            <p:spPr bwMode="auto">
              <a:xfrm flipH="1">
                <a:off x="6240463" y="4259263"/>
                <a:ext cx="100013" cy="0"/>
              </a:xfrm>
              <a:prstGeom prst="line">
                <a:avLst/>
              </a:prstGeom>
              <a:noFill/>
              <a:ln w="11113">
                <a:solidFill>
                  <a:srgbClr val="0099FF"/>
                </a:solidFill>
                <a:round/>
                <a:headEnd/>
                <a:tailEnd/>
              </a:ln>
            </p:spPr>
            <p:txBody>
              <a:bodyPr/>
              <a:lstStyle/>
              <a:p>
                <a:endParaRPr lang="fr-FR"/>
              </a:p>
            </p:txBody>
          </p:sp>
          <p:sp>
            <p:nvSpPr>
              <p:cNvPr id="419992" name="Freeform 794"/>
              <p:cNvSpPr>
                <a:spLocks/>
              </p:cNvSpPr>
              <p:nvPr/>
            </p:nvSpPr>
            <p:spPr bwMode="auto">
              <a:xfrm>
                <a:off x="6146800" y="4127500"/>
                <a:ext cx="193675" cy="74613"/>
              </a:xfrm>
              <a:custGeom>
                <a:avLst/>
                <a:gdLst>
                  <a:gd name="T0" fmla="*/ 0 w 122"/>
                  <a:gd name="T1" fmla="*/ 0 h 47"/>
                  <a:gd name="T2" fmla="*/ 0 w 122"/>
                  <a:gd name="T3" fmla="*/ 2147483647 h 47"/>
                  <a:gd name="T4" fmla="*/ 2147483647 w 122"/>
                  <a:gd name="T5" fmla="*/ 2147483647 h 47"/>
                  <a:gd name="T6" fmla="*/ 0 60000 65536"/>
                  <a:gd name="T7" fmla="*/ 0 60000 65536"/>
                  <a:gd name="T8" fmla="*/ 0 60000 65536"/>
                  <a:gd name="T9" fmla="*/ 0 w 122"/>
                  <a:gd name="T10" fmla="*/ 0 h 47"/>
                  <a:gd name="T11" fmla="*/ 122 w 122"/>
                  <a:gd name="T12" fmla="*/ 47 h 47"/>
                </a:gdLst>
                <a:ahLst/>
                <a:cxnLst>
                  <a:cxn ang="T6">
                    <a:pos x="T0" y="T1"/>
                  </a:cxn>
                  <a:cxn ang="T7">
                    <a:pos x="T2" y="T3"/>
                  </a:cxn>
                  <a:cxn ang="T8">
                    <a:pos x="T4" y="T5"/>
                  </a:cxn>
                </a:cxnLst>
                <a:rect l="T9" t="T10" r="T11" b="T12"/>
                <a:pathLst>
                  <a:path w="122" h="47">
                    <a:moveTo>
                      <a:pt x="0" y="0"/>
                    </a:moveTo>
                    <a:lnTo>
                      <a:pt x="0" y="47"/>
                    </a:lnTo>
                    <a:lnTo>
                      <a:pt x="122" y="47"/>
                    </a:lnTo>
                  </a:path>
                </a:pathLst>
              </a:custGeom>
              <a:noFill/>
              <a:ln w="11113">
                <a:solidFill>
                  <a:srgbClr val="0099FF"/>
                </a:solidFill>
                <a:prstDash val="solid"/>
                <a:round/>
                <a:headEnd/>
                <a:tailEnd/>
              </a:ln>
            </p:spPr>
            <p:txBody>
              <a:bodyPr/>
              <a:lstStyle/>
              <a:p>
                <a:endParaRPr lang="fr-FR"/>
              </a:p>
            </p:txBody>
          </p:sp>
          <p:sp>
            <p:nvSpPr>
              <p:cNvPr id="419993" name="Freeform 795"/>
              <p:cNvSpPr>
                <a:spLocks/>
              </p:cNvSpPr>
              <p:nvPr/>
            </p:nvSpPr>
            <p:spPr bwMode="auto">
              <a:xfrm>
                <a:off x="6340475" y="3998913"/>
                <a:ext cx="198438" cy="128588"/>
              </a:xfrm>
              <a:custGeom>
                <a:avLst/>
                <a:gdLst>
                  <a:gd name="T0" fmla="*/ 2147483647 w 125"/>
                  <a:gd name="T1" fmla="*/ 2147483647 h 81"/>
                  <a:gd name="T2" fmla="*/ 2147483647 w 125"/>
                  <a:gd name="T3" fmla="*/ 0 h 81"/>
                  <a:gd name="T4" fmla="*/ 0 w 125"/>
                  <a:gd name="T5" fmla="*/ 0 h 81"/>
                  <a:gd name="T6" fmla="*/ 0 60000 65536"/>
                  <a:gd name="T7" fmla="*/ 0 60000 65536"/>
                  <a:gd name="T8" fmla="*/ 0 60000 65536"/>
                  <a:gd name="T9" fmla="*/ 0 w 125"/>
                  <a:gd name="T10" fmla="*/ 0 h 81"/>
                  <a:gd name="T11" fmla="*/ 125 w 125"/>
                  <a:gd name="T12" fmla="*/ 81 h 81"/>
                </a:gdLst>
                <a:ahLst/>
                <a:cxnLst>
                  <a:cxn ang="T6">
                    <a:pos x="T0" y="T1"/>
                  </a:cxn>
                  <a:cxn ang="T7">
                    <a:pos x="T2" y="T3"/>
                  </a:cxn>
                  <a:cxn ang="T8">
                    <a:pos x="T4" y="T5"/>
                  </a:cxn>
                </a:cxnLst>
                <a:rect l="T9" t="T10" r="T11" b="T12"/>
                <a:pathLst>
                  <a:path w="125" h="81">
                    <a:moveTo>
                      <a:pt x="125" y="81"/>
                    </a:moveTo>
                    <a:lnTo>
                      <a:pt x="125" y="0"/>
                    </a:lnTo>
                    <a:lnTo>
                      <a:pt x="0" y="0"/>
                    </a:lnTo>
                  </a:path>
                </a:pathLst>
              </a:custGeom>
              <a:noFill/>
              <a:ln w="11113">
                <a:solidFill>
                  <a:srgbClr val="0099FF"/>
                </a:solidFill>
                <a:prstDash val="solid"/>
                <a:round/>
                <a:headEnd/>
                <a:tailEnd/>
              </a:ln>
            </p:spPr>
            <p:txBody>
              <a:bodyPr/>
              <a:lstStyle/>
              <a:p>
                <a:endParaRPr lang="fr-FR"/>
              </a:p>
            </p:txBody>
          </p:sp>
          <p:sp>
            <p:nvSpPr>
              <p:cNvPr id="419994" name="Freeform 796"/>
              <p:cNvSpPr>
                <a:spLocks/>
              </p:cNvSpPr>
              <p:nvPr/>
            </p:nvSpPr>
            <p:spPr bwMode="auto">
              <a:xfrm>
                <a:off x="6340475" y="4127500"/>
                <a:ext cx="198438" cy="74613"/>
              </a:xfrm>
              <a:custGeom>
                <a:avLst/>
                <a:gdLst>
                  <a:gd name="T0" fmla="*/ 0 w 125"/>
                  <a:gd name="T1" fmla="*/ 2147483647 h 47"/>
                  <a:gd name="T2" fmla="*/ 2147483647 w 125"/>
                  <a:gd name="T3" fmla="*/ 2147483647 h 47"/>
                  <a:gd name="T4" fmla="*/ 2147483647 w 125"/>
                  <a:gd name="T5" fmla="*/ 0 h 47"/>
                  <a:gd name="T6" fmla="*/ 0 60000 65536"/>
                  <a:gd name="T7" fmla="*/ 0 60000 65536"/>
                  <a:gd name="T8" fmla="*/ 0 60000 65536"/>
                  <a:gd name="T9" fmla="*/ 0 w 125"/>
                  <a:gd name="T10" fmla="*/ 0 h 47"/>
                  <a:gd name="T11" fmla="*/ 125 w 125"/>
                  <a:gd name="T12" fmla="*/ 47 h 47"/>
                </a:gdLst>
                <a:ahLst/>
                <a:cxnLst>
                  <a:cxn ang="T6">
                    <a:pos x="T0" y="T1"/>
                  </a:cxn>
                  <a:cxn ang="T7">
                    <a:pos x="T2" y="T3"/>
                  </a:cxn>
                  <a:cxn ang="T8">
                    <a:pos x="T4" y="T5"/>
                  </a:cxn>
                </a:cxnLst>
                <a:rect l="T9" t="T10" r="T11" b="T12"/>
                <a:pathLst>
                  <a:path w="125" h="47">
                    <a:moveTo>
                      <a:pt x="0" y="47"/>
                    </a:moveTo>
                    <a:lnTo>
                      <a:pt x="125" y="47"/>
                    </a:lnTo>
                    <a:lnTo>
                      <a:pt x="125" y="0"/>
                    </a:lnTo>
                  </a:path>
                </a:pathLst>
              </a:custGeom>
              <a:noFill/>
              <a:ln w="11113">
                <a:solidFill>
                  <a:srgbClr val="0099FF"/>
                </a:solidFill>
                <a:prstDash val="solid"/>
                <a:round/>
                <a:headEnd/>
                <a:tailEnd/>
              </a:ln>
            </p:spPr>
            <p:txBody>
              <a:bodyPr/>
              <a:lstStyle/>
              <a:p>
                <a:endParaRPr lang="fr-FR"/>
              </a:p>
            </p:txBody>
          </p:sp>
          <p:sp>
            <p:nvSpPr>
              <p:cNvPr id="419995" name="Line 797"/>
              <p:cNvSpPr>
                <a:spLocks noChangeShapeType="1"/>
              </p:cNvSpPr>
              <p:nvPr/>
            </p:nvSpPr>
            <p:spPr bwMode="auto">
              <a:xfrm flipH="1">
                <a:off x="6146800" y="4127500"/>
                <a:ext cx="392113" cy="0"/>
              </a:xfrm>
              <a:prstGeom prst="line">
                <a:avLst/>
              </a:prstGeom>
              <a:noFill/>
              <a:ln w="11113">
                <a:solidFill>
                  <a:srgbClr val="0099FF"/>
                </a:solidFill>
                <a:round/>
                <a:headEnd/>
                <a:tailEnd/>
              </a:ln>
            </p:spPr>
            <p:txBody>
              <a:bodyPr/>
              <a:lstStyle/>
              <a:p>
                <a:endParaRPr lang="fr-FR"/>
              </a:p>
            </p:txBody>
          </p:sp>
          <p:sp>
            <p:nvSpPr>
              <p:cNvPr id="419996" name="Freeform 883"/>
              <p:cNvSpPr>
                <a:spLocks/>
              </p:cNvSpPr>
              <p:nvPr/>
            </p:nvSpPr>
            <p:spPr bwMode="auto">
              <a:xfrm>
                <a:off x="7070725" y="3997325"/>
                <a:ext cx="382588" cy="76200"/>
              </a:xfrm>
              <a:custGeom>
                <a:avLst/>
                <a:gdLst>
                  <a:gd name="T0" fmla="*/ 2147483647 w 241"/>
                  <a:gd name="T1" fmla="*/ 2147483647 h 48"/>
                  <a:gd name="T2" fmla="*/ 2147483647 w 241"/>
                  <a:gd name="T3" fmla="*/ 0 h 48"/>
                  <a:gd name="T4" fmla="*/ 0 w 241"/>
                  <a:gd name="T5" fmla="*/ 0 h 48"/>
                  <a:gd name="T6" fmla="*/ 0 w 241"/>
                  <a:gd name="T7" fmla="*/ 2147483647 h 48"/>
                  <a:gd name="T8" fmla="*/ 2147483647 w 241"/>
                  <a:gd name="T9" fmla="*/ 2147483647 h 48"/>
                  <a:gd name="T10" fmla="*/ 2147483647 w 241"/>
                  <a:gd name="T11" fmla="*/ 2147483647 h 48"/>
                  <a:gd name="T12" fmla="*/ 0 60000 65536"/>
                  <a:gd name="T13" fmla="*/ 0 60000 65536"/>
                  <a:gd name="T14" fmla="*/ 0 60000 65536"/>
                  <a:gd name="T15" fmla="*/ 0 60000 65536"/>
                  <a:gd name="T16" fmla="*/ 0 60000 65536"/>
                  <a:gd name="T17" fmla="*/ 0 60000 65536"/>
                  <a:gd name="T18" fmla="*/ 0 w 241"/>
                  <a:gd name="T19" fmla="*/ 0 h 48"/>
                  <a:gd name="T20" fmla="*/ 241 w 241"/>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241" h="48">
                    <a:moveTo>
                      <a:pt x="241" y="48"/>
                    </a:moveTo>
                    <a:lnTo>
                      <a:pt x="241" y="0"/>
                    </a:lnTo>
                    <a:lnTo>
                      <a:pt x="0" y="0"/>
                    </a:lnTo>
                    <a:lnTo>
                      <a:pt x="0" y="48"/>
                    </a:lnTo>
                    <a:lnTo>
                      <a:pt x="241" y="48"/>
                    </a:lnTo>
                    <a:close/>
                  </a:path>
                </a:pathLst>
              </a:custGeom>
              <a:solidFill>
                <a:srgbClr val="FF9900"/>
              </a:solidFill>
              <a:ln w="0">
                <a:solidFill>
                  <a:srgbClr val="FF9900"/>
                </a:solidFill>
                <a:prstDash val="solid"/>
                <a:round/>
                <a:headEnd/>
                <a:tailEnd/>
              </a:ln>
            </p:spPr>
            <p:txBody>
              <a:bodyPr/>
              <a:lstStyle/>
              <a:p>
                <a:endParaRPr lang="fr-FR"/>
              </a:p>
            </p:txBody>
          </p:sp>
          <p:sp>
            <p:nvSpPr>
              <p:cNvPr id="419997" name="Freeform 884"/>
              <p:cNvSpPr>
                <a:spLocks/>
              </p:cNvSpPr>
              <p:nvPr/>
            </p:nvSpPr>
            <p:spPr bwMode="auto">
              <a:xfrm>
                <a:off x="7070725" y="4073525"/>
                <a:ext cx="382588" cy="61913"/>
              </a:xfrm>
              <a:custGeom>
                <a:avLst/>
                <a:gdLst>
                  <a:gd name="T0" fmla="*/ 2147483647 w 241"/>
                  <a:gd name="T1" fmla="*/ 2147483647 h 39"/>
                  <a:gd name="T2" fmla="*/ 2147483647 w 241"/>
                  <a:gd name="T3" fmla="*/ 0 h 39"/>
                  <a:gd name="T4" fmla="*/ 0 w 241"/>
                  <a:gd name="T5" fmla="*/ 0 h 39"/>
                  <a:gd name="T6" fmla="*/ 0 w 241"/>
                  <a:gd name="T7" fmla="*/ 2147483647 h 39"/>
                  <a:gd name="T8" fmla="*/ 2147483647 w 241"/>
                  <a:gd name="T9" fmla="*/ 2147483647 h 39"/>
                  <a:gd name="T10" fmla="*/ 2147483647 w 241"/>
                  <a:gd name="T11" fmla="*/ 2147483647 h 39"/>
                  <a:gd name="T12" fmla="*/ 0 60000 65536"/>
                  <a:gd name="T13" fmla="*/ 0 60000 65536"/>
                  <a:gd name="T14" fmla="*/ 0 60000 65536"/>
                  <a:gd name="T15" fmla="*/ 0 60000 65536"/>
                  <a:gd name="T16" fmla="*/ 0 60000 65536"/>
                  <a:gd name="T17" fmla="*/ 0 60000 65536"/>
                  <a:gd name="T18" fmla="*/ 0 w 241"/>
                  <a:gd name="T19" fmla="*/ 0 h 39"/>
                  <a:gd name="T20" fmla="*/ 241 w 241"/>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241" h="39">
                    <a:moveTo>
                      <a:pt x="241" y="39"/>
                    </a:moveTo>
                    <a:lnTo>
                      <a:pt x="241" y="0"/>
                    </a:lnTo>
                    <a:lnTo>
                      <a:pt x="0" y="0"/>
                    </a:lnTo>
                    <a:lnTo>
                      <a:pt x="0" y="39"/>
                    </a:lnTo>
                    <a:lnTo>
                      <a:pt x="241" y="39"/>
                    </a:lnTo>
                    <a:close/>
                  </a:path>
                </a:pathLst>
              </a:custGeom>
              <a:solidFill>
                <a:srgbClr val="FF9900"/>
              </a:solidFill>
              <a:ln w="0">
                <a:solidFill>
                  <a:srgbClr val="FF9900"/>
                </a:solidFill>
                <a:prstDash val="solid"/>
                <a:round/>
                <a:headEnd/>
                <a:tailEnd/>
              </a:ln>
            </p:spPr>
            <p:txBody>
              <a:bodyPr/>
              <a:lstStyle/>
              <a:p>
                <a:endParaRPr lang="fr-FR"/>
              </a:p>
            </p:txBody>
          </p:sp>
          <p:sp>
            <p:nvSpPr>
              <p:cNvPr id="419998" name="Freeform 899"/>
              <p:cNvSpPr>
                <a:spLocks/>
              </p:cNvSpPr>
              <p:nvPr/>
            </p:nvSpPr>
            <p:spPr bwMode="auto">
              <a:xfrm>
                <a:off x="7261225" y="3997325"/>
                <a:ext cx="192088" cy="76200"/>
              </a:xfrm>
              <a:custGeom>
                <a:avLst/>
                <a:gdLst>
                  <a:gd name="T0" fmla="*/ 2147483647 w 121"/>
                  <a:gd name="T1" fmla="*/ 2147483647 h 48"/>
                  <a:gd name="T2" fmla="*/ 2147483647 w 121"/>
                  <a:gd name="T3" fmla="*/ 0 h 48"/>
                  <a:gd name="T4" fmla="*/ 0 w 121"/>
                  <a:gd name="T5" fmla="*/ 0 h 48"/>
                  <a:gd name="T6" fmla="*/ 0 60000 65536"/>
                  <a:gd name="T7" fmla="*/ 0 60000 65536"/>
                  <a:gd name="T8" fmla="*/ 0 60000 65536"/>
                  <a:gd name="T9" fmla="*/ 0 w 121"/>
                  <a:gd name="T10" fmla="*/ 0 h 48"/>
                  <a:gd name="T11" fmla="*/ 121 w 121"/>
                  <a:gd name="T12" fmla="*/ 48 h 48"/>
                </a:gdLst>
                <a:ahLst/>
                <a:cxnLst>
                  <a:cxn ang="T6">
                    <a:pos x="T0" y="T1"/>
                  </a:cxn>
                  <a:cxn ang="T7">
                    <a:pos x="T2" y="T3"/>
                  </a:cxn>
                  <a:cxn ang="T8">
                    <a:pos x="T4" y="T5"/>
                  </a:cxn>
                </a:cxnLst>
                <a:rect l="T9" t="T10" r="T11" b="T12"/>
                <a:pathLst>
                  <a:path w="121" h="48">
                    <a:moveTo>
                      <a:pt x="121" y="48"/>
                    </a:moveTo>
                    <a:lnTo>
                      <a:pt x="121" y="0"/>
                    </a:lnTo>
                    <a:lnTo>
                      <a:pt x="0" y="0"/>
                    </a:lnTo>
                  </a:path>
                </a:pathLst>
              </a:custGeom>
              <a:noFill/>
              <a:ln w="11113">
                <a:solidFill>
                  <a:srgbClr val="FF6600"/>
                </a:solidFill>
                <a:prstDash val="solid"/>
                <a:round/>
                <a:headEnd/>
                <a:tailEnd/>
              </a:ln>
            </p:spPr>
            <p:txBody>
              <a:bodyPr/>
              <a:lstStyle/>
              <a:p>
                <a:endParaRPr lang="fr-FR"/>
              </a:p>
            </p:txBody>
          </p:sp>
          <p:sp>
            <p:nvSpPr>
              <p:cNvPr id="419999" name="Freeform 900"/>
              <p:cNvSpPr>
                <a:spLocks/>
              </p:cNvSpPr>
              <p:nvPr/>
            </p:nvSpPr>
            <p:spPr bwMode="auto">
              <a:xfrm>
                <a:off x="7261225" y="4073525"/>
                <a:ext cx="192088" cy="61913"/>
              </a:xfrm>
              <a:custGeom>
                <a:avLst/>
                <a:gdLst>
                  <a:gd name="T0" fmla="*/ 0 w 121"/>
                  <a:gd name="T1" fmla="*/ 2147483647 h 39"/>
                  <a:gd name="T2" fmla="*/ 2147483647 w 121"/>
                  <a:gd name="T3" fmla="*/ 2147483647 h 39"/>
                  <a:gd name="T4" fmla="*/ 2147483647 w 121"/>
                  <a:gd name="T5" fmla="*/ 0 h 39"/>
                  <a:gd name="T6" fmla="*/ 0 60000 65536"/>
                  <a:gd name="T7" fmla="*/ 0 60000 65536"/>
                  <a:gd name="T8" fmla="*/ 0 60000 65536"/>
                  <a:gd name="T9" fmla="*/ 0 w 121"/>
                  <a:gd name="T10" fmla="*/ 0 h 39"/>
                  <a:gd name="T11" fmla="*/ 121 w 121"/>
                  <a:gd name="T12" fmla="*/ 39 h 39"/>
                </a:gdLst>
                <a:ahLst/>
                <a:cxnLst>
                  <a:cxn ang="T6">
                    <a:pos x="T0" y="T1"/>
                  </a:cxn>
                  <a:cxn ang="T7">
                    <a:pos x="T2" y="T3"/>
                  </a:cxn>
                  <a:cxn ang="T8">
                    <a:pos x="T4" y="T5"/>
                  </a:cxn>
                </a:cxnLst>
                <a:rect l="T9" t="T10" r="T11" b="T12"/>
                <a:pathLst>
                  <a:path w="121" h="39">
                    <a:moveTo>
                      <a:pt x="0" y="39"/>
                    </a:moveTo>
                    <a:lnTo>
                      <a:pt x="121" y="39"/>
                    </a:lnTo>
                    <a:lnTo>
                      <a:pt x="121" y="0"/>
                    </a:lnTo>
                  </a:path>
                </a:pathLst>
              </a:custGeom>
              <a:noFill/>
              <a:ln w="11113">
                <a:solidFill>
                  <a:srgbClr val="FF6600"/>
                </a:solidFill>
                <a:prstDash val="solid"/>
                <a:round/>
                <a:headEnd/>
                <a:tailEnd/>
              </a:ln>
            </p:spPr>
            <p:txBody>
              <a:bodyPr/>
              <a:lstStyle/>
              <a:p>
                <a:endParaRPr lang="fr-FR"/>
              </a:p>
            </p:txBody>
          </p:sp>
          <p:sp>
            <p:nvSpPr>
              <p:cNvPr id="420000" name="Freeform 901"/>
              <p:cNvSpPr>
                <a:spLocks/>
              </p:cNvSpPr>
              <p:nvPr/>
            </p:nvSpPr>
            <p:spPr bwMode="auto">
              <a:xfrm>
                <a:off x="7070725" y="3997325"/>
                <a:ext cx="190500" cy="76200"/>
              </a:xfrm>
              <a:custGeom>
                <a:avLst/>
                <a:gdLst>
                  <a:gd name="T0" fmla="*/ 2147483647 w 120"/>
                  <a:gd name="T1" fmla="*/ 0 h 48"/>
                  <a:gd name="T2" fmla="*/ 0 w 120"/>
                  <a:gd name="T3" fmla="*/ 0 h 48"/>
                  <a:gd name="T4" fmla="*/ 0 w 120"/>
                  <a:gd name="T5" fmla="*/ 2147483647 h 48"/>
                  <a:gd name="T6" fmla="*/ 0 60000 65536"/>
                  <a:gd name="T7" fmla="*/ 0 60000 65536"/>
                  <a:gd name="T8" fmla="*/ 0 60000 65536"/>
                  <a:gd name="T9" fmla="*/ 0 w 120"/>
                  <a:gd name="T10" fmla="*/ 0 h 48"/>
                  <a:gd name="T11" fmla="*/ 120 w 120"/>
                  <a:gd name="T12" fmla="*/ 48 h 48"/>
                </a:gdLst>
                <a:ahLst/>
                <a:cxnLst>
                  <a:cxn ang="T6">
                    <a:pos x="T0" y="T1"/>
                  </a:cxn>
                  <a:cxn ang="T7">
                    <a:pos x="T2" y="T3"/>
                  </a:cxn>
                  <a:cxn ang="T8">
                    <a:pos x="T4" y="T5"/>
                  </a:cxn>
                </a:cxnLst>
                <a:rect l="T9" t="T10" r="T11" b="T12"/>
                <a:pathLst>
                  <a:path w="120" h="48">
                    <a:moveTo>
                      <a:pt x="120" y="0"/>
                    </a:moveTo>
                    <a:lnTo>
                      <a:pt x="0" y="0"/>
                    </a:lnTo>
                    <a:lnTo>
                      <a:pt x="0" y="48"/>
                    </a:lnTo>
                  </a:path>
                </a:pathLst>
              </a:custGeom>
              <a:noFill/>
              <a:ln w="11113">
                <a:solidFill>
                  <a:srgbClr val="FF6600"/>
                </a:solidFill>
                <a:prstDash val="solid"/>
                <a:round/>
                <a:headEnd/>
                <a:tailEnd/>
              </a:ln>
            </p:spPr>
            <p:txBody>
              <a:bodyPr/>
              <a:lstStyle/>
              <a:p>
                <a:endParaRPr lang="fr-FR"/>
              </a:p>
            </p:txBody>
          </p:sp>
          <p:sp>
            <p:nvSpPr>
              <p:cNvPr id="420001" name="Freeform 902"/>
              <p:cNvSpPr>
                <a:spLocks/>
              </p:cNvSpPr>
              <p:nvPr/>
            </p:nvSpPr>
            <p:spPr bwMode="auto">
              <a:xfrm>
                <a:off x="7070725" y="4073525"/>
                <a:ext cx="190500" cy="61913"/>
              </a:xfrm>
              <a:custGeom>
                <a:avLst/>
                <a:gdLst>
                  <a:gd name="T0" fmla="*/ 0 w 120"/>
                  <a:gd name="T1" fmla="*/ 0 h 39"/>
                  <a:gd name="T2" fmla="*/ 0 w 120"/>
                  <a:gd name="T3" fmla="*/ 2147483647 h 39"/>
                  <a:gd name="T4" fmla="*/ 2147483647 w 120"/>
                  <a:gd name="T5" fmla="*/ 2147483647 h 39"/>
                  <a:gd name="T6" fmla="*/ 0 60000 65536"/>
                  <a:gd name="T7" fmla="*/ 0 60000 65536"/>
                  <a:gd name="T8" fmla="*/ 0 60000 65536"/>
                  <a:gd name="T9" fmla="*/ 0 w 120"/>
                  <a:gd name="T10" fmla="*/ 0 h 39"/>
                  <a:gd name="T11" fmla="*/ 120 w 120"/>
                  <a:gd name="T12" fmla="*/ 39 h 39"/>
                </a:gdLst>
                <a:ahLst/>
                <a:cxnLst>
                  <a:cxn ang="T6">
                    <a:pos x="T0" y="T1"/>
                  </a:cxn>
                  <a:cxn ang="T7">
                    <a:pos x="T2" y="T3"/>
                  </a:cxn>
                  <a:cxn ang="T8">
                    <a:pos x="T4" y="T5"/>
                  </a:cxn>
                </a:cxnLst>
                <a:rect l="T9" t="T10" r="T11" b="T12"/>
                <a:pathLst>
                  <a:path w="120" h="39">
                    <a:moveTo>
                      <a:pt x="0" y="0"/>
                    </a:moveTo>
                    <a:lnTo>
                      <a:pt x="0" y="39"/>
                    </a:lnTo>
                    <a:lnTo>
                      <a:pt x="120" y="39"/>
                    </a:lnTo>
                  </a:path>
                </a:pathLst>
              </a:custGeom>
              <a:noFill/>
              <a:ln w="11113">
                <a:solidFill>
                  <a:srgbClr val="FF6600"/>
                </a:solidFill>
                <a:prstDash val="solid"/>
                <a:round/>
                <a:headEnd/>
                <a:tailEnd/>
              </a:ln>
            </p:spPr>
            <p:txBody>
              <a:bodyPr/>
              <a:lstStyle/>
              <a:p>
                <a:endParaRPr lang="fr-FR"/>
              </a:p>
            </p:txBody>
          </p:sp>
          <p:sp>
            <p:nvSpPr>
              <p:cNvPr id="420002" name="Line 903"/>
              <p:cNvSpPr>
                <a:spLocks noChangeShapeType="1"/>
              </p:cNvSpPr>
              <p:nvPr/>
            </p:nvSpPr>
            <p:spPr bwMode="auto">
              <a:xfrm flipH="1">
                <a:off x="7159625" y="3875088"/>
                <a:ext cx="101600" cy="0"/>
              </a:xfrm>
              <a:prstGeom prst="line">
                <a:avLst/>
              </a:prstGeom>
              <a:noFill/>
              <a:ln w="11113">
                <a:solidFill>
                  <a:srgbClr val="FF6600"/>
                </a:solidFill>
                <a:round/>
                <a:headEnd/>
                <a:tailEnd/>
              </a:ln>
            </p:spPr>
            <p:txBody>
              <a:bodyPr/>
              <a:lstStyle/>
              <a:p>
                <a:endParaRPr lang="fr-FR"/>
              </a:p>
            </p:txBody>
          </p:sp>
          <p:sp>
            <p:nvSpPr>
              <p:cNvPr id="420003" name="Line 904"/>
              <p:cNvSpPr>
                <a:spLocks noChangeShapeType="1"/>
              </p:cNvSpPr>
              <p:nvPr/>
            </p:nvSpPr>
            <p:spPr bwMode="auto">
              <a:xfrm>
                <a:off x="7261225" y="3875088"/>
                <a:ext cx="0" cy="122238"/>
              </a:xfrm>
              <a:prstGeom prst="line">
                <a:avLst/>
              </a:prstGeom>
              <a:noFill/>
              <a:ln w="11113">
                <a:solidFill>
                  <a:srgbClr val="FF6600"/>
                </a:solidFill>
                <a:round/>
                <a:headEnd/>
                <a:tailEnd/>
              </a:ln>
            </p:spPr>
            <p:txBody>
              <a:bodyPr/>
              <a:lstStyle/>
              <a:p>
                <a:endParaRPr lang="fr-FR"/>
              </a:p>
            </p:txBody>
          </p:sp>
          <p:sp>
            <p:nvSpPr>
              <p:cNvPr id="420004" name="Line 905"/>
              <p:cNvSpPr>
                <a:spLocks noChangeShapeType="1"/>
              </p:cNvSpPr>
              <p:nvPr/>
            </p:nvSpPr>
            <p:spPr bwMode="auto">
              <a:xfrm flipH="1">
                <a:off x="7159625" y="4208463"/>
                <a:ext cx="101600" cy="0"/>
              </a:xfrm>
              <a:prstGeom prst="line">
                <a:avLst/>
              </a:prstGeom>
              <a:noFill/>
              <a:ln w="11113">
                <a:solidFill>
                  <a:srgbClr val="FF6600"/>
                </a:solidFill>
                <a:round/>
                <a:headEnd/>
                <a:tailEnd/>
              </a:ln>
            </p:spPr>
            <p:txBody>
              <a:bodyPr/>
              <a:lstStyle/>
              <a:p>
                <a:endParaRPr lang="fr-FR"/>
              </a:p>
            </p:txBody>
          </p:sp>
          <p:sp>
            <p:nvSpPr>
              <p:cNvPr id="420005" name="Line 906"/>
              <p:cNvSpPr>
                <a:spLocks noChangeShapeType="1"/>
              </p:cNvSpPr>
              <p:nvPr/>
            </p:nvSpPr>
            <p:spPr bwMode="auto">
              <a:xfrm flipH="1">
                <a:off x="7070725" y="4073525"/>
                <a:ext cx="382588" cy="0"/>
              </a:xfrm>
              <a:prstGeom prst="line">
                <a:avLst/>
              </a:prstGeom>
              <a:noFill/>
              <a:ln w="11113">
                <a:solidFill>
                  <a:srgbClr val="FF6600"/>
                </a:solidFill>
                <a:round/>
                <a:headEnd/>
                <a:tailEnd/>
              </a:ln>
            </p:spPr>
            <p:txBody>
              <a:bodyPr/>
              <a:lstStyle/>
              <a:p>
                <a:endParaRPr lang="fr-FR"/>
              </a:p>
            </p:txBody>
          </p:sp>
          <p:sp>
            <p:nvSpPr>
              <p:cNvPr id="420006" name="Line 907"/>
              <p:cNvSpPr>
                <a:spLocks noChangeShapeType="1"/>
              </p:cNvSpPr>
              <p:nvPr/>
            </p:nvSpPr>
            <p:spPr bwMode="auto">
              <a:xfrm flipH="1">
                <a:off x="7261225" y="4208463"/>
                <a:ext cx="103188" cy="0"/>
              </a:xfrm>
              <a:prstGeom prst="line">
                <a:avLst/>
              </a:prstGeom>
              <a:noFill/>
              <a:ln w="11113">
                <a:solidFill>
                  <a:srgbClr val="FF6600"/>
                </a:solidFill>
                <a:round/>
                <a:headEnd/>
                <a:tailEnd/>
              </a:ln>
            </p:spPr>
            <p:txBody>
              <a:bodyPr/>
              <a:lstStyle/>
              <a:p>
                <a:endParaRPr lang="fr-FR"/>
              </a:p>
            </p:txBody>
          </p:sp>
          <p:sp>
            <p:nvSpPr>
              <p:cNvPr id="420007" name="Line 908"/>
              <p:cNvSpPr>
                <a:spLocks noChangeShapeType="1"/>
              </p:cNvSpPr>
              <p:nvPr/>
            </p:nvSpPr>
            <p:spPr bwMode="auto">
              <a:xfrm flipH="1">
                <a:off x="7261225" y="3875088"/>
                <a:ext cx="103188" cy="0"/>
              </a:xfrm>
              <a:prstGeom prst="line">
                <a:avLst/>
              </a:prstGeom>
              <a:noFill/>
              <a:ln w="11113">
                <a:solidFill>
                  <a:srgbClr val="FF6600"/>
                </a:solidFill>
                <a:round/>
                <a:headEnd/>
                <a:tailEnd/>
              </a:ln>
            </p:spPr>
            <p:txBody>
              <a:bodyPr/>
              <a:lstStyle/>
              <a:p>
                <a:endParaRPr lang="fr-FR"/>
              </a:p>
            </p:txBody>
          </p:sp>
          <p:sp>
            <p:nvSpPr>
              <p:cNvPr id="420008" name="Line 909"/>
              <p:cNvSpPr>
                <a:spLocks noChangeShapeType="1"/>
              </p:cNvSpPr>
              <p:nvPr/>
            </p:nvSpPr>
            <p:spPr bwMode="auto">
              <a:xfrm flipV="1">
                <a:off x="7261225" y="4135438"/>
                <a:ext cx="0" cy="73025"/>
              </a:xfrm>
              <a:prstGeom prst="line">
                <a:avLst/>
              </a:prstGeom>
              <a:noFill/>
              <a:ln w="11113">
                <a:solidFill>
                  <a:srgbClr val="FF6600"/>
                </a:solidFill>
                <a:round/>
                <a:headEnd/>
                <a:tailEnd/>
              </a:ln>
            </p:spPr>
            <p:txBody>
              <a:bodyPr/>
              <a:lstStyle/>
              <a:p>
                <a:endParaRPr lang="fr-FR"/>
              </a:p>
            </p:txBody>
          </p:sp>
          <p:sp>
            <p:nvSpPr>
              <p:cNvPr id="420009" name="Freeform 981"/>
              <p:cNvSpPr>
                <a:spLocks/>
              </p:cNvSpPr>
              <p:nvPr/>
            </p:nvSpPr>
            <p:spPr bwMode="auto">
              <a:xfrm>
                <a:off x="6330950" y="3670300"/>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2147483647 w 20"/>
                  <a:gd name="T23" fmla="*/ 2147483647 h 20"/>
                  <a:gd name="T24" fmla="*/ 0 w 20"/>
                  <a:gd name="T25" fmla="*/ 2147483647 h 20"/>
                  <a:gd name="T26" fmla="*/ 2147483647 w 20"/>
                  <a:gd name="T27" fmla="*/ 2147483647 h 20"/>
                  <a:gd name="T28" fmla="*/ 2147483647 w 20"/>
                  <a:gd name="T29" fmla="*/ 2147483647 h 20"/>
                  <a:gd name="T30" fmla="*/ 2147483647 w 20"/>
                  <a:gd name="T31" fmla="*/ 2147483647 h 20"/>
                  <a:gd name="T32" fmla="*/ 2147483647 w 20"/>
                  <a:gd name="T33" fmla="*/ 2147483647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0"/>
                  <a:gd name="T53" fmla="*/ 20 w 2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0">
                    <a:moveTo>
                      <a:pt x="10" y="20"/>
                    </a:moveTo>
                    <a:lnTo>
                      <a:pt x="15" y="19"/>
                    </a:lnTo>
                    <a:lnTo>
                      <a:pt x="18" y="16"/>
                    </a:lnTo>
                    <a:lnTo>
                      <a:pt x="20" y="14"/>
                    </a:lnTo>
                    <a:lnTo>
                      <a:pt x="20" y="10"/>
                    </a:lnTo>
                    <a:lnTo>
                      <a:pt x="20" y="6"/>
                    </a:lnTo>
                    <a:lnTo>
                      <a:pt x="18" y="2"/>
                    </a:lnTo>
                    <a:lnTo>
                      <a:pt x="15" y="0"/>
                    </a:lnTo>
                    <a:lnTo>
                      <a:pt x="10" y="0"/>
                    </a:lnTo>
                    <a:lnTo>
                      <a:pt x="6" y="0"/>
                    </a:lnTo>
                    <a:lnTo>
                      <a:pt x="4" y="2"/>
                    </a:lnTo>
                    <a:lnTo>
                      <a:pt x="2" y="6"/>
                    </a:lnTo>
                    <a:lnTo>
                      <a:pt x="0" y="10"/>
                    </a:lnTo>
                    <a:lnTo>
                      <a:pt x="2" y="14"/>
                    </a:lnTo>
                    <a:lnTo>
                      <a:pt x="4" y="16"/>
                    </a:lnTo>
                    <a:lnTo>
                      <a:pt x="6" y="19"/>
                    </a:lnTo>
                    <a:lnTo>
                      <a:pt x="10" y="20"/>
                    </a:lnTo>
                    <a:close/>
                  </a:path>
                </a:pathLst>
              </a:custGeom>
              <a:solidFill>
                <a:srgbClr val="0099FF"/>
              </a:solidFill>
              <a:ln w="0">
                <a:solidFill>
                  <a:srgbClr val="0099FF"/>
                </a:solidFill>
                <a:prstDash val="solid"/>
                <a:round/>
                <a:headEnd/>
                <a:tailEnd/>
              </a:ln>
            </p:spPr>
            <p:txBody>
              <a:bodyPr/>
              <a:lstStyle/>
              <a:p>
                <a:endParaRPr lang="fr-FR"/>
              </a:p>
            </p:txBody>
          </p:sp>
          <p:sp>
            <p:nvSpPr>
              <p:cNvPr id="420010" name="Freeform 982"/>
              <p:cNvSpPr>
                <a:spLocks/>
              </p:cNvSpPr>
              <p:nvPr/>
            </p:nvSpPr>
            <p:spPr bwMode="auto">
              <a:xfrm>
                <a:off x="6330950" y="4081463"/>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2147483647 h 20"/>
                  <a:gd name="T16" fmla="*/ 2147483647 w 20"/>
                  <a:gd name="T17" fmla="*/ 0 h 20"/>
                  <a:gd name="T18" fmla="*/ 2147483647 w 20"/>
                  <a:gd name="T19" fmla="*/ 2147483647 h 20"/>
                  <a:gd name="T20" fmla="*/ 2147483647 w 20"/>
                  <a:gd name="T21" fmla="*/ 2147483647 h 20"/>
                  <a:gd name="T22" fmla="*/ 2147483647 w 20"/>
                  <a:gd name="T23" fmla="*/ 2147483647 h 20"/>
                  <a:gd name="T24" fmla="*/ 0 w 20"/>
                  <a:gd name="T25" fmla="*/ 2147483647 h 20"/>
                  <a:gd name="T26" fmla="*/ 2147483647 w 20"/>
                  <a:gd name="T27" fmla="*/ 2147483647 h 20"/>
                  <a:gd name="T28" fmla="*/ 2147483647 w 20"/>
                  <a:gd name="T29" fmla="*/ 2147483647 h 20"/>
                  <a:gd name="T30" fmla="*/ 2147483647 w 20"/>
                  <a:gd name="T31" fmla="*/ 2147483647 h 20"/>
                  <a:gd name="T32" fmla="*/ 2147483647 w 20"/>
                  <a:gd name="T33" fmla="*/ 2147483647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0"/>
                  <a:gd name="T53" fmla="*/ 20 w 2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0">
                    <a:moveTo>
                      <a:pt x="10" y="20"/>
                    </a:moveTo>
                    <a:lnTo>
                      <a:pt x="15" y="20"/>
                    </a:lnTo>
                    <a:lnTo>
                      <a:pt x="18" y="18"/>
                    </a:lnTo>
                    <a:lnTo>
                      <a:pt x="20" y="14"/>
                    </a:lnTo>
                    <a:lnTo>
                      <a:pt x="20" y="10"/>
                    </a:lnTo>
                    <a:lnTo>
                      <a:pt x="20" y="7"/>
                    </a:lnTo>
                    <a:lnTo>
                      <a:pt x="18" y="3"/>
                    </a:lnTo>
                    <a:lnTo>
                      <a:pt x="15" y="2"/>
                    </a:lnTo>
                    <a:lnTo>
                      <a:pt x="10" y="0"/>
                    </a:lnTo>
                    <a:lnTo>
                      <a:pt x="6" y="2"/>
                    </a:lnTo>
                    <a:lnTo>
                      <a:pt x="4" y="3"/>
                    </a:lnTo>
                    <a:lnTo>
                      <a:pt x="2" y="7"/>
                    </a:lnTo>
                    <a:lnTo>
                      <a:pt x="0" y="10"/>
                    </a:lnTo>
                    <a:lnTo>
                      <a:pt x="2" y="14"/>
                    </a:lnTo>
                    <a:lnTo>
                      <a:pt x="4" y="18"/>
                    </a:lnTo>
                    <a:lnTo>
                      <a:pt x="6" y="20"/>
                    </a:lnTo>
                    <a:lnTo>
                      <a:pt x="10" y="20"/>
                    </a:lnTo>
                    <a:close/>
                  </a:path>
                </a:pathLst>
              </a:custGeom>
              <a:solidFill>
                <a:srgbClr val="0099FF"/>
              </a:solidFill>
              <a:ln w="0">
                <a:solidFill>
                  <a:srgbClr val="0099FF"/>
                </a:solidFill>
                <a:prstDash val="solid"/>
                <a:round/>
                <a:headEnd/>
                <a:tailEnd/>
              </a:ln>
            </p:spPr>
            <p:txBody>
              <a:bodyPr/>
              <a:lstStyle/>
              <a:p>
                <a:endParaRPr lang="fr-FR"/>
              </a:p>
            </p:txBody>
          </p:sp>
          <p:sp>
            <p:nvSpPr>
              <p:cNvPr id="420011" name="Freeform 1017"/>
              <p:cNvSpPr>
                <a:spLocks/>
              </p:cNvSpPr>
              <p:nvPr/>
            </p:nvSpPr>
            <p:spPr bwMode="auto">
              <a:xfrm>
                <a:off x="7242175" y="3232150"/>
                <a:ext cx="33338" cy="31750"/>
              </a:xfrm>
              <a:custGeom>
                <a:avLst/>
                <a:gdLst>
                  <a:gd name="T0" fmla="*/ 2147483647 w 21"/>
                  <a:gd name="T1" fmla="*/ 2147483647 h 20"/>
                  <a:gd name="T2" fmla="*/ 2147483647 w 21"/>
                  <a:gd name="T3" fmla="*/ 2147483647 h 20"/>
                  <a:gd name="T4" fmla="*/ 2147483647 w 21"/>
                  <a:gd name="T5" fmla="*/ 2147483647 h 20"/>
                  <a:gd name="T6" fmla="*/ 2147483647 w 21"/>
                  <a:gd name="T7" fmla="*/ 2147483647 h 20"/>
                  <a:gd name="T8" fmla="*/ 2147483647 w 21"/>
                  <a:gd name="T9" fmla="*/ 2147483647 h 20"/>
                  <a:gd name="T10" fmla="*/ 2147483647 w 21"/>
                  <a:gd name="T11" fmla="*/ 2147483647 h 20"/>
                  <a:gd name="T12" fmla="*/ 2147483647 w 21"/>
                  <a:gd name="T13" fmla="*/ 2147483647 h 20"/>
                  <a:gd name="T14" fmla="*/ 2147483647 w 21"/>
                  <a:gd name="T15" fmla="*/ 2147483647 h 20"/>
                  <a:gd name="T16" fmla="*/ 2147483647 w 21"/>
                  <a:gd name="T17" fmla="*/ 0 h 20"/>
                  <a:gd name="T18" fmla="*/ 2147483647 w 21"/>
                  <a:gd name="T19" fmla="*/ 2147483647 h 20"/>
                  <a:gd name="T20" fmla="*/ 2147483647 w 21"/>
                  <a:gd name="T21" fmla="*/ 2147483647 h 20"/>
                  <a:gd name="T22" fmla="*/ 2147483647 w 21"/>
                  <a:gd name="T23" fmla="*/ 2147483647 h 20"/>
                  <a:gd name="T24" fmla="*/ 0 w 21"/>
                  <a:gd name="T25" fmla="*/ 2147483647 h 20"/>
                  <a:gd name="T26" fmla="*/ 2147483647 w 21"/>
                  <a:gd name="T27" fmla="*/ 2147483647 h 20"/>
                  <a:gd name="T28" fmla="*/ 2147483647 w 21"/>
                  <a:gd name="T29" fmla="*/ 2147483647 h 20"/>
                  <a:gd name="T30" fmla="*/ 2147483647 w 21"/>
                  <a:gd name="T31" fmla="*/ 2147483647 h 20"/>
                  <a:gd name="T32" fmla="*/ 2147483647 w 21"/>
                  <a:gd name="T33" fmla="*/ 2147483647 h 20"/>
                  <a:gd name="T34" fmla="*/ 2147483647 w 21"/>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20"/>
                  <a:gd name="T56" fmla="*/ 21 w 2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20">
                    <a:moveTo>
                      <a:pt x="11" y="20"/>
                    </a:moveTo>
                    <a:lnTo>
                      <a:pt x="15" y="20"/>
                    </a:lnTo>
                    <a:lnTo>
                      <a:pt x="17" y="18"/>
                    </a:lnTo>
                    <a:lnTo>
                      <a:pt x="20" y="15"/>
                    </a:lnTo>
                    <a:lnTo>
                      <a:pt x="21" y="10"/>
                    </a:lnTo>
                    <a:lnTo>
                      <a:pt x="20" y="7"/>
                    </a:lnTo>
                    <a:lnTo>
                      <a:pt x="17" y="4"/>
                    </a:lnTo>
                    <a:lnTo>
                      <a:pt x="15" y="2"/>
                    </a:lnTo>
                    <a:lnTo>
                      <a:pt x="11" y="0"/>
                    </a:lnTo>
                    <a:lnTo>
                      <a:pt x="6" y="2"/>
                    </a:lnTo>
                    <a:lnTo>
                      <a:pt x="3" y="4"/>
                    </a:lnTo>
                    <a:lnTo>
                      <a:pt x="1" y="7"/>
                    </a:lnTo>
                    <a:lnTo>
                      <a:pt x="0" y="10"/>
                    </a:lnTo>
                    <a:lnTo>
                      <a:pt x="1" y="15"/>
                    </a:lnTo>
                    <a:lnTo>
                      <a:pt x="3" y="18"/>
                    </a:lnTo>
                    <a:lnTo>
                      <a:pt x="6" y="20"/>
                    </a:lnTo>
                    <a:lnTo>
                      <a:pt x="11" y="20"/>
                    </a:lnTo>
                    <a:close/>
                  </a:path>
                </a:pathLst>
              </a:custGeom>
              <a:solidFill>
                <a:srgbClr val="FF3300"/>
              </a:solidFill>
              <a:ln w="0">
                <a:solidFill>
                  <a:srgbClr val="FF3300"/>
                </a:solidFill>
                <a:prstDash val="solid"/>
                <a:round/>
                <a:headEnd/>
                <a:tailEnd/>
              </a:ln>
            </p:spPr>
            <p:txBody>
              <a:bodyPr/>
              <a:lstStyle/>
              <a:p>
                <a:endParaRPr lang="fr-FR"/>
              </a:p>
            </p:txBody>
          </p:sp>
          <p:sp>
            <p:nvSpPr>
              <p:cNvPr id="420012" name="Freeform 1018"/>
              <p:cNvSpPr>
                <a:spLocks/>
              </p:cNvSpPr>
              <p:nvPr/>
            </p:nvSpPr>
            <p:spPr bwMode="auto">
              <a:xfrm>
                <a:off x="7242175" y="3305175"/>
                <a:ext cx="33338" cy="31750"/>
              </a:xfrm>
              <a:custGeom>
                <a:avLst/>
                <a:gdLst>
                  <a:gd name="T0" fmla="*/ 2147483647 w 21"/>
                  <a:gd name="T1" fmla="*/ 2147483647 h 20"/>
                  <a:gd name="T2" fmla="*/ 2147483647 w 21"/>
                  <a:gd name="T3" fmla="*/ 2147483647 h 20"/>
                  <a:gd name="T4" fmla="*/ 2147483647 w 21"/>
                  <a:gd name="T5" fmla="*/ 2147483647 h 20"/>
                  <a:gd name="T6" fmla="*/ 2147483647 w 21"/>
                  <a:gd name="T7" fmla="*/ 2147483647 h 20"/>
                  <a:gd name="T8" fmla="*/ 2147483647 w 21"/>
                  <a:gd name="T9" fmla="*/ 2147483647 h 20"/>
                  <a:gd name="T10" fmla="*/ 2147483647 w 21"/>
                  <a:gd name="T11" fmla="*/ 2147483647 h 20"/>
                  <a:gd name="T12" fmla="*/ 2147483647 w 21"/>
                  <a:gd name="T13" fmla="*/ 2147483647 h 20"/>
                  <a:gd name="T14" fmla="*/ 2147483647 w 21"/>
                  <a:gd name="T15" fmla="*/ 2147483647 h 20"/>
                  <a:gd name="T16" fmla="*/ 2147483647 w 21"/>
                  <a:gd name="T17" fmla="*/ 0 h 20"/>
                  <a:gd name="T18" fmla="*/ 2147483647 w 21"/>
                  <a:gd name="T19" fmla="*/ 2147483647 h 20"/>
                  <a:gd name="T20" fmla="*/ 2147483647 w 21"/>
                  <a:gd name="T21" fmla="*/ 2147483647 h 20"/>
                  <a:gd name="T22" fmla="*/ 2147483647 w 21"/>
                  <a:gd name="T23" fmla="*/ 2147483647 h 20"/>
                  <a:gd name="T24" fmla="*/ 0 w 21"/>
                  <a:gd name="T25" fmla="*/ 2147483647 h 20"/>
                  <a:gd name="T26" fmla="*/ 2147483647 w 21"/>
                  <a:gd name="T27" fmla="*/ 2147483647 h 20"/>
                  <a:gd name="T28" fmla="*/ 2147483647 w 21"/>
                  <a:gd name="T29" fmla="*/ 2147483647 h 20"/>
                  <a:gd name="T30" fmla="*/ 2147483647 w 21"/>
                  <a:gd name="T31" fmla="*/ 2147483647 h 20"/>
                  <a:gd name="T32" fmla="*/ 2147483647 w 21"/>
                  <a:gd name="T33" fmla="*/ 2147483647 h 20"/>
                  <a:gd name="T34" fmla="*/ 2147483647 w 21"/>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20"/>
                  <a:gd name="T56" fmla="*/ 21 w 2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20">
                    <a:moveTo>
                      <a:pt x="11" y="20"/>
                    </a:moveTo>
                    <a:lnTo>
                      <a:pt x="15" y="20"/>
                    </a:lnTo>
                    <a:lnTo>
                      <a:pt x="17" y="18"/>
                    </a:lnTo>
                    <a:lnTo>
                      <a:pt x="20" y="15"/>
                    </a:lnTo>
                    <a:lnTo>
                      <a:pt x="21" y="10"/>
                    </a:lnTo>
                    <a:lnTo>
                      <a:pt x="20" y="7"/>
                    </a:lnTo>
                    <a:lnTo>
                      <a:pt x="17" y="4"/>
                    </a:lnTo>
                    <a:lnTo>
                      <a:pt x="15" y="2"/>
                    </a:lnTo>
                    <a:lnTo>
                      <a:pt x="11" y="0"/>
                    </a:lnTo>
                    <a:lnTo>
                      <a:pt x="6" y="2"/>
                    </a:lnTo>
                    <a:lnTo>
                      <a:pt x="3" y="4"/>
                    </a:lnTo>
                    <a:lnTo>
                      <a:pt x="1" y="7"/>
                    </a:lnTo>
                    <a:lnTo>
                      <a:pt x="0" y="10"/>
                    </a:lnTo>
                    <a:lnTo>
                      <a:pt x="1" y="15"/>
                    </a:lnTo>
                    <a:lnTo>
                      <a:pt x="3" y="18"/>
                    </a:lnTo>
                    <a:lnTo>
                      <a:pt x="6" y="20"/>
                    </a:lnTo>
                    <a:lnTo>
                      <a:pt x="11" y="20"/>
                    </a:lnTo>
                    <a:close/>
                  </a:path>
                </a:pathLst>
              </a:custGeom>
              <a:solidFill>
                <a:srgbClr val="FF3300"/>
              </a:solidFill>
              <a:ln w="0">
                <a:solidFill>
                  <a:srgbClr val="FF3300"/>
                </a:solidFill>
                <a:prstDash val="solid"/>
                <a:round/>
                <a:headEnd/>
                <a:tailEnd/>
              </a:ln>
            </p:spPr>
            <p:txBody>
              <a:bodyPr/>
              <a:lstStyle/>
              <a:p>
                <a:endParaRPr lang="fr-FR"/>
              </a:p>
            </p:txBody>
          </p:sp>
          <p:sp>
            <p:nvSpPr>
              <p:cNvPr id="420013" name="Freeform 1019"/>
              <p:cNvSpPr>
                <a:spLocks/>
              </p:cNvSpPr>
              <p:nvPr/>
            </p:nvSpPr>
            <p:spPr bwMode="auto">
              <a:xfrm>
                <a:off x="7242175" y="3643313"/>
                <a:ext cx="33338" cy="30163"/>
              </a:xfrm>
              <a:custGeom>
                <a:avLst/>
                <a:gdLst>
                  <a:gd name="T0" fmla="*/ 2147483647 w 21"/>
                  <a:gd name="T1" fmla="*/ 2147483647 h 19"/>
                  <a:gd name="T2" fmla="*/ 2147483647 w 21"/>
                  <a:gd name="T3" fmla="*/ 2147483647 h 19"/>
                  <a:gd name="T4" fmla="*/ 2147483647 w 21"/>
                  <a:gd name="T5" fmla="*/ 2147483647 h 19"/>
                  <a:gd name="T6" fmla="*/ 2147483647 w 21"/>
                  <a:gd name="T7" fmla="*/ 2147483647 h 19"/>
                  <a:gd name="T8" fmla="*/ 2147483647 w 21"/>
                  <a:gd name="T9" fmla="*/ 2147483647 h 19"/>
                  <a:gd name="T10" fmla="*/ 2147483647 w 21"/>
                  <a:gd name="T11" fmla="*/ 2147483647 h 19"/>
                  <a:gd name="T12" fmla="*/ 2147483647 w 21"/>
                  <a:gd name="T13" fmla="*/ 2147483647 h 19"/>
                  <a:gd name="T14" fmla="*/ 2147483647 w 21"/>
                  <a:gd name="T15" fmla="*/ 2147483647 h 19"/>
                  <a:gd name="T16" fmla="*/ 2147483647 w 21"/>
                  <a:gd name="T17" fmla="*/ 0 h 19"/>
                  <a:gd name="T18" fmla="*/ 2147483647 w 21"/>
                  <a:gd name="T19" fmla="*/ 2147483647 h 19"/>
                  <a:gd name="T20" fmla="*/ 2147483647 w 21"/>
                  <a:gd name="T21" fmla="*/ 2147483647 h 19"/>
                  <a:gd name="T22" fmla="*/ 2147483647 w 21"/>
                  <a:gd name="T23" fmla="*/ 2147483647 h 19"/>
                  <a:gd name="T24" fmla="*/ 0 w 21"/>
                  <a:gd name="T25" fmla="*/ 2147483647 h 19"/>
                  <a:gd name="T26" fmla="*/ 2147483647 w 21"/>
                  <a:gd name="T27" fmla="*/ 2147483647 h 19"/>
                  <a:gd name="T28" fmla="*/ 2147483647 w 21"/>
                  <a:gd name="T29" fmla="*/ 2147483647 h 19"/>
                  <a:gd name="T30" fmla="*/ 2147483647 w 21"/>
                  <a:gd name="T31" fmla="*/ 2147483647 h 19"/>
                  <a:gd name="T32" fmla="*/ 2147483647 w 21"/>
                  <a:gd name="T33" fmla="*/ 2147483647 h 19"/>
                  <a:gd name="T34" fmla="*/ 2147483647 w 21"/>
                  <a:gd name="T35" fmla="*/ 2147483647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19"/>
                  <a:gd name="T56" fmla="*/ 21 w 2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19">
                    <a:moveTo>
                      <a:pt x="11" y="19"/>
                    </a:moveTo>
                    <a:lnTo>
                      <a:pt x="15" y="19"/>
                    </a:lnTo>
                    <a:lnTo>
                      <a:pt x="17" y="17"/>
                    </a:lnTo>
                    <a:lnTo>
                      <a:pt x="20" y="13"/>
                    </a:lnTo>
                    <a:lnTo>
                      <a:pt x="21" y="10"/>
                    </a:lnTo>
                    <a:lnTo>
                      <a:pt x="20" y="6"/>
                    </a:lnTo>
                    <a:lnTo>
                      <a:pt x="17" y="2"/>
                    </a:lnTo>
                    <a:lnTo>
                      <a:pt x="15" y="1"/>
                    </a:lnTo>
                    <a:lnTo>
                      <a:pt x="11" y="0"/>
                    </a:lnTo>
                    <a:lnTo>
                      <a:pt x="6" y="1"/>
                    </a:lnTo>
                    <a:lnTo>
                      <a:pt x="3" y="2"/>
                    </a:lnTo>
                    <a:lnTo>
                      <a:pt x="1" y="6"/>
                    </a:lnTo>
                    <a:lnTo>
                      <a:pt x="0" y="10"/>
                    </a:lnTo>
                    <a:lnTo>
                      <a:pt x="1" y="13"/>
                    </a:lnTo>
                    <a:lnTo>
                      <a:pt x="3" y="17"/>
                    </a:lnTo>
                    <a:lnTo>
                      <a:pt x="6" y="19"/>
                    </a:lnTo>
                    <a:lnTo>
                      <a:pt x="11" y="19"/>
                    </a:lnTo>
                    <a:close/>
                  </a:path>
                </a:pathLst>
              </a:custGeom>
              <a:solidFill>
                <a:srgbClr val="FF3300"/>
              </a:solidFill>
              <a:ln w="0">
                <a:solidFill>
                  <a:srgbClr val="FF3300"/>
                </a:solidFill>
                <a:prstDash val="solid"/>
                <a:round/>
                <a:headEnd/>
                <a:tailEnd/>
              </a:ln>
            </p:spPr>
            <p:txBody>
              <a:bodyPr/>
              <a:lstStyle/>
              <a:p>
                <a:endParaRPr lang="fr-FR"/>
              </a:p>
            </p:txBody>
          </p:sp>
          <p:sp>
            <p:nvSpPr>
              <p:cNvPr id="420014" name="Freeform 1020"/>
              <p:cNvSpPr>
                <a:spLocks/>
              </p:cNvSpPr>
              <p:nvPr/>
            </p:nvSpPr>
            <p:spPr bwMode="auto">
              <a:xfrm>
                <a:off x="7242175" y="3687763"/>
                <a:ext cx="33338" cy="31750"/>
              </a:xfrm>
              <a:custGeom>
                <a:avLst/>
                <a:gdLst>
                  <a:gd name="T0" fmla="*/ 2147483647 w 21"/>
                  <a:gd name="T1" fmla="*/ 2147483647 h 20"/>
                  <a:gd name="T2" fmla="*/ 2147483647 w 21"/>
                  <a:gd name="T3" fmla="*/ 2147483647 h 20"/>
                  <a:gd name="T4" fmla="*/ 2147483647 w 21"/>
                  <a:gd name="T5" fmla="*/ 2147483647 h 20"/>
                  <a:gd name="T6" fmla="*/ 2147483647 w 21"/>
                  <a:gd name="T7" fmla="*/ 2147483647 h 20"/>
                  <a:gd name="T8" fmla="*/ 2147483647 w 21"/>
                  <a:gd name="T9" fmla="*/ 2147483647 h 20"/>
                  <a:gd name="T10" fmla="*/ 2147483647 w 21"/>
                  <a:gd name="T11" fmla="*/ 2147483647 h 20"/>
                  <a:gd name="T12" fmla="*/ 2147483647 w 21"/>
                  <a:gd name="T13" fmla="*/ 2147483647 h 20"/>
                  <a:gd name="T14" fmla="*/ 2147483647 w 21"/>
                  <a:gd name="T15" fmla="*/ 0 h 20"/>
                  <a:gd name="T16" fmla="*/ 2147483647 w 21"/>
                  <a:gd name="T17" fmla="*/ 0 h 20"/>
                  <a:gd name="T18" fmla="*/ 2147483647 w 21"/>
                  <a:gd name="T19" fmla="*/ 0 h 20"/>
                  <a:gd name="T20" fmla="*/ 2147483647 w 21"/>
                  <a:gd name="T21" fmla="*/ 2147483647 h 20"/>
                  <a:gd name="T22" fmla="*/ 2147483647 w 21"/>
                  <a:gd name="T23" fmla="*/ 2147483647 h 20"/>
                  <a:gd name="T24" fmla="*/ 0 w 21"/>
                  <a:gd name="T25" fmla="*/ 2147483647 h 20"/>
                  <a:gd name="T26" fmla="*/ 2147483647 w 21"/>
                  <a:gd name="T27" fmla="*/ 2147483647 h 20"/>
                  <a:gd name="T28" fmla="*/ 2147483647 w 21"/>
                  <a:gd name="T29" fmla="*/ 2147483647 h 20"/>
                  <a:gd name="T30" fmla="*/ 2147483647 w 21"/>
                  <a:gd name="T31" fmla="*/ 2147483647 h 20"/>
                  <a:gd name="T32" fmla="*/ 2147483647 w 21"/>
                  <a:gd name="T33" fmla="*/ 2147483647 h 20"/>
                  <a:gd name="T34" fmla="*/ 2147483647 w 21"/>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20"/>
                  <a:gd name="T56" fmla="*/ 21 w 2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20">
                    <a:moveTo>
                      <a:pt x="11" y="20"/>
                    </a:moveTo>
                    <a:lnTo>
                      <a:pt x="15" y="19"/>
                    </a:lnTo>
                    <a:lnTo>
                      <a:pt x="17" y="16"/>
                    </a:lnTo>
                    <a:lnTo>
                      <a:pt x="20" y="14"/>
                    </a:lnTo>
                    <a:lnTo>
                      <a:pt x="21" y="10"/>
                    </a:lnTo>
                    <a:lnTo>
                      <a:pt x="20" y="6"/>
                    </a:lnTo>
                    <a:lnTo>
                      <a:pt x="17" y="3"/>
                    </a:lnTo>
                    <a:lnTo>
                      <a:pt x="15" y="0"/>
                    </a:lnTo>
                    <a:lnTo>
                      <a:pt x="11" y="0"/>
                    </a:lnTo>
                    <a:lnTo>
                      <a:pt x="6" y="0"/>
                    </a:lnTo>
                    <a:lnTo>
                      <a:pt x="3" y="3"/>
                    </a:lnTo>
                    <a:lnTo>
                      <a:pt x="1" y="6"/>
                    </a:lnTo>
                    <a:lnTo>
                      <a:pt x="0" y="10"/>
                    </a:lnTo>
                    <a:lnTo>
                      <a:pt x="1" y="14"/>
                    </a:lnTo>
                    <a:lnTo>
                      <a:pt x="3" y="16"/>
                    </a:lnTo>
                    <a:lnTo>
                      <a:pt x="6" y="19"/>
                    </a:lnTo>
                    <a:lnTo>
                      <a:pt x="11" y="20"/>
                    </a:lnTo>
                    <a:close/>
                  </a:path>
                </a:pathLst>
              </a:custGeom>
              <a:solidFill>
                <a:srgbClr val="FF3300"/>
              </a:solidFill>
              <a:ln w="0">
                <a:solidFill>
                  <a:srgbClr val="FF3300"/>
                </a:solidFill>
                <a:prstDash val="solid"/>
                <a:round/>
                <a:headEnd/>
                <a:tailEnd/>
              </a:ln>
            </p:spPr>
            <p:txBody>
              <a:bodyPr/>
              <a:lstStyle/>
              <a:p>
                <a:endParaRPr lang="fr-FR"/>
              </a:p>
            </p:txBody>
          </p:sp>
          <p:sp>
            <p:nvSpPr>
              <p:cNvPr id="420015" name="Freeform 1021"/>
              <p:cNvSpPr>
                <a:spLocks/>
              </p:cNvSpPr>
              <p:nvPr/>
            </p:nvSpPr>
            <p:spPr bwMode="auto">
              <a:xfrm>
                <a:off x="7242175" y="3998913"/>
                <a:ext cx="33338" cy="31750"/>
              </a:xfrm>
              <a:custGeom>
                <a:avLst/>
                <a:gdLst>
                  <a:gd name="T0" fmla="*/ 2147483647 w 21"/>
                  <a:gd name="T1" fmla="*/ 2147483647 h 20"/>
                  <a:gd name="T2" fmla="*/ 2147483647 w 21"/>
                  <a:gd name="T3" fmla="*/ 2147483647 h 20"/>
                  <a:gd name="T4" fmla="*/ 2147483647 w 21"/>
                  <a:gd name="T5" fmla="*/ 2147483647 h 20"/>
                  <a:gd name="T6" fmla="*/ 2147483647 w 21"/>
                  <a:gd name="T7" fmla="*/ 2147483647 h 20"/>
                  <a:gd name="T8" fmla="*/ 2147483647 w 21"/>
                  <a:gd name="T9" fmla="*/ 2147483647 h 20"/>
                  <a:gd name="T10" fmla="*/ 2147483647 w 21"/>
                  <a:gd name="T11" fmla="*/ 2147483647 h 20"/>
                  <a:gd name="T12" fmla="*/ 2147483647 w 21"/>
                  <a:gd name="T13" fmla="*/ 2147483647 h 20"/>
                  <a:gd name="T14" fmla="*/ 2147483647 w 21"/>
                  <a:gd name="T15" fmla="*/ 0 h 20"/>
                  <a:gd name="T16" fmla="*/ 2147483647 w 21"/>
                  <a:gd name="T17" fmla="*/ 0 h 20"/>
                  <a:gd name="T18" fmla="*/ 2147483647 w 21"/>
                  <a:gd name="T19" fmla="*/ 0 h 20"/>
                  <a:gd name="T20" fmla="*/ 2147483647 w 21"/>
                  <a:gd name="T21" fmla="*/ 2147483647 h 20"/>
                  <a:gd name="T22" fmla="*/ 2147483647 w 21"/>
                  <a:gd name="T23" fmla="*/ 2147483647 h 20"/>
                  <a:gd name="T24" fmla="*/ 0 w 21"/>
                  <a:gd name="T25" fmla="*/ 2147483647 h 20"/>
                  <a:gd name="T26" fmla="*/ 2147483647 w 21"/>
                  <a:gd name="T27" fmla="*/ 2147483647 h 20"/>
                  <a:gd name="T28" fmla="*/ 2147483647 w 21"/>
                  <a:gd name="T29" fmla="*/ 2147483647 h 20"/>
                  <a:gd name="T30" fmla="*/ 2147483647 w 21"/>
                  <a:gd name="T31" fmla="*/ 2147483647 h 20"/>
                  <a:gd name="T32" fmla="*/ 2147483647 w 21"/>
                  <a:gd name="T33" fmla="*/ 2147483647 h 20"/>
                  <a:gd name="T34" fmla="*/ 2147483647 w 21"/>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20"/>
                  <a:gd name="T56" fmla="*/ 21 w 2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20">
                    <a:moveTo>
                      <a:pt x="11" y="20"/>
                    </a:moveTo>
                    <a:lnTo>
                      <a:pt x="15" y="19"/>
                    </a:lnTo>
                    <a:lnTo>
                      <a:pt x="17" y="16"/>
                    </a:lnTo>
                    <a:lnTo>
                      <a:pt x="20" y="14"/>
                    </a:lnTo>
                    <a:lnTo>
                      <a:pt x="21" y="10"/>
                    </a:lnTo>
                    <a:lnTo>
                      <a:pt x="20" y="5"/>
                    </a:lnTo>
                    <a:lnTo>
                      <a:pt x="17" y="3"/>
                    </a:lnTo>
                    <a:lnTo>
                      <a:pt x="15" y="0"/>
                    </a:lnTo>
                    <a:lnTo>
                      <a:pt x="11" y="0"/>
                    </a:lnTo>
                    <a:lnTo>
                      <a:pt x="6" y="0"/>
                    </a:lnTo>
                    <a:lnTo>
                      <a:pt x="3" y="3"/>
                    </a:lnTo>
                    <a:lnTo>
                      <a:pt x="1" y="5"/>
                    </a:lnTo>
                    <a:lnTo>
                      <a:pt x="0" y="10"/>
                    </a:lnTo>
                    <a:lnTo>
                      <a:pt x="1" y="14"/>
                    </a:lnTo>
                    <a:lnTo>
                      <a:pt x="3" y="16"/>
                    </a:lnTo>
                    <a:lnTo>
                      <a:pt x="6" y="19"/>
                    </a:lnTo>
                    <a:lnTo>
                      <a:pt x="11" y="20"/>
                    </a:lnTo>
                    <a:close/>
                  </a:path>
                </a:pathLst>
              </a:custGeom>
              <a:solidFill>
                <a:srgbClr val="FF3300"/>
              </a:solidFill>
              <a:ln w="0">
                <a:solidFill>
                  <a:srgbClr val="FF3300"/>
                </a:solidFill>
                <a:prstDash val="solid"/>
                <a:round/>
                <a:headEnd/>
                <a:tailEnd/>
              </a:ln>
            </p:spPr>
            <p:txBody>
              <a:bodyPr/>
              <a:lstStyle/>
              <a:p>
                <a:endParaRPr lang="fr-FR"/>
              </a:p>
            </p:txBody>
          </p:sp>
        </p:grpSp>
        <p:grpSp>
          <p:nvGrpSpPr>
            <p:cNvPr id="419854" name="Groupe 3040"/>
            <p:cNvGrpSpPr>
              <a:grpSpLocks/>
            </p:cNvGrpSpPr>
            <p:nvPr/>
          </p:nvGrpSpPr>
          <p:grpSpPr bwMode="auto">
            <a:xfrm>
              <a:off x="6637338" y="5110163"/>
              <a:ext cx="2097087" cy="1327150"/>
              <a:chOff x="5915025" y="4679950"/>
              <a:chExt cx="1736725" cy="1098551"/>
            </a:xfrm>
          </p:grpSpPr>
          <p:sp>
            <p:nvSpPr>
              <p:cNvPr id="419937" name="Freeform 695"/>
              <p:cNvSpPr>
                <a:spLocks/>
              </p:cNvSpPr>
              <p:nvPr/>
            </p:nvSpPr>
            <p:spPr bwMode="auto">
              <a:xfrm>
                <a:off x="5956300" y="4679950"/>
                <a:ext cx="1695450" cy="1062038"/>
              </a:xfrm>
              <a:custGeom>
                <a:avLst/>
                <a:gdLst>
                  <a:gd name="T0" fmla="*/ 2147483647 w 1068"/>
                  <a:gd name="T1" fmla="*/ 2147483647 h 669"/>
                  <a:gd name="T2" fmla="*/ 0 w 1068"/>
                  <a:gd name="T3" fmla="*/ 2147483647 h 669"/>
                  <a:gd name="T4" fmla="*/ 0 w 1068"/>
                  <a:gd name="T5" fmla="*/ 0 h 669"/>
                  <a:gd name="T6" fmla="*/ 0 60000 65536"/>
                  <a:gd name="T7" fmla="*/ 0 60000 65536"/>
                  <a:gd name="T8" fmla="*/ 0 60000 65536"/>
                  <a:gd name="T9" fmla="*/ 0 w 1068"/>
                  <a:gd name="T10" fmla="*/ 0 h 669"/>
                  <a:gd name="T11" fmla="*/ 1068 w 1068"/>
                  <a:gd name="T12" fmla="*/ 669 h 669"/>
                </a:gdLst>
                <a:ahLst/>
                <a:cxnLst>
                  <a:cxn ang="T6">
                    <a:pos x="T0" y="T1"/>
                  </a:cxn>
                  <a:cxn ang="T7">
                    <a:pos x="T2" y="T3"/>
                  </a:cxn>
                  <a:cxn ang="T8">
                    <a:pos x="T4" y="T5"/>
                  </a:cxn>
                </a:cxnLst>
                <a:rect l="T9" t="T10" r="T11" b="T12"/>
                <a:pathLst>
                  <a:path w="1068" h="669">
                    <a:moveTo>
                      <a:pt x="1068" y="669"/>
                    </a:moveTo>
                    <a:lnTo>
                      <a:pt x="0" y="669"/>
                    </a:lnTo>
                    <a:lnTo>
                      <a:pt x="0" y="0"/>
                    </a:lnTo>
                  </a:path>
                </a:pathLst>
              </a:custGeom>
              <a:noFill/>
              <a:ln w="6350">
                <a:solidFill>
                  <a:srgbClr val="FFFFFF"/>
                </a:solidFill>
                <a:prstDash val="solid"/>
                <a:round/>
                <a:headEnd/>
                <a:tailEnd/>
              </a:ln>
            </p:spPr>
            <p:txBody>
              <a:bodyPr/>
              <a:lstStyle/>
              <a:p>
                <a:endParaRPr lang="fr-FR"/>
              </a:p>
            </p:txBody>
          </p:sp>
          <p:sp>
            <p:nvSpPr>
              <p:cNvPr id="419938" name="Line 723"/>
              <p:cNvSpPr>
                <a:spLocks noChangeShapeType="1"/>
              </p:cNvSpPr>
              <p:nvPr/>
            </p:nvSpPr>
            <p:spPr bwMode="auto">
              <a:xfrm>
                <a:off x="5915025" y="4706938"/>
                <a:ext cx="41275" cy="0"/>
              </a:xfrm>
              <a:prstGeom prst="line">
                <a:avLst/>
              </a:prstGeom>
              <a:noFill/>
              <a:ln w="6350">
                <a:solidFill>
                  <a:srgbClr val="FFFFFF"/>
                </a:solidFill>
                <a:round/>
                <a:headEnd/>
                <a:tailEnd/>
              </a:ln>
            </p:spPr>
            <p:txBody>
              <a:bodyPr/>
              <a:lstStyle/>
              <a:p>
                <a:endParaRPr lang="fr-FR"/>
              </a:p>
            </p:txBody>
          </p:sp>
          <p:sp>
            <p:nvSpPr>
              <p:cNvPr id="419939" name="Line 724"/>
              <p:cNvSpPr>
                <a:spLocks noChangeShapeType="1"/>
              </p:cNvSpPr>
              <p:nvPr/>
            </p:nvSpPr>
            <p:spPr bwMode="auto">
              <a:xfrm flipH="1">
                <a:off x="5915025" y="4941888"/>
                <a:ext cx="41275" cy="0"/>
              </a:xfrm>
              <a:prstGeom prst="line">
                <a:avLst/>
              </a:prstGeom>
              <a:noFill/>
              <a:ln w="6350">
                <a:solidFill>
                  <a:srgbClr val="FFFFFF"/>
                </a:solidFill>
                <a:round/>
                <a:headEnd/>
                <a:tailEnd/>
              </a:ln>
            </p:spPr>
            <p:txBody>
              <a:bodyPr/>
              <a:lstStyle/>
              <a:p>
                <a:endParaRPr lang="fr-FR"/>
              </a:p>
            </p:txBody>
          </p:sp>
          <p:sp>
            <p:nvSpPr>
              <p:cNvPr id="419940" name="Line 725"/>
              <p:cNvSpPr>
                <a:spLocks noChangeShapeType="1"/>
              </p:cNvSpPr>
              <p:nvPr/>
            </p:nvSpPr>
            <p:spPr bwMode="auto">
              <a:xfrm>
                <a:off x="5915025" y="5173663"/>
                <a:ext cx="41275" cy="0"/>
              </a:xfrm>
              <a:prstGeom prst="line">
                <a:avLst/>
              </a:prstGeom>
              <a:noFill/>
              <a:ln w="6350">
                <a:solidFill>
                  <a:srgbClr val="FFFFFF"/>
                </a:solidFill>
                <a:round/>
                <a:headEnd/>
                <a:tailEnd/>
              </a:ln>
            </p:spPr>
            <p:txBody>
              <a:bodyPr/>
              <a:lstStyle/>
              <a:p>
                <a:endParaRPr lang="fr-FR"/>
              </a:p>
            </p:txBody>
          </p:sp>
          <p:sp>
            <p:nvSpPr>
              <p:cNvPr id="419941" name="Line 726"/>
              <p:cNvSpPr>
                <a:spLocks noChangeShapeType="1"/>
              </p:cNvSpPr>
              <p:nvPr/>
            </p:nvSpPr>
            <p:spPr bwMode="auto">
              <a:xfrm flipH="1">
                <a:off x="5915025" y="5408613"/>
                <a:ext cx="41275" cy="0"/>
              </a:xfrm>
              <a:prstGeom prst="line">
                <a:avLst/>
              </a:prstGeom>
              <a:noFill/>
              <a:ln w="6350">
                <a:solidFill>
                  <a:srgbClr val="FFFFFF"/>
                </a:solidFill>
                <a:round/>
                <a:headEnd/>
                <a:tailEnd/>
              </a:ln>
            </p:spPr>
            <p:txBody>
              <a:bodyPr/>
              <a:lstStyle/>
              <a:p>
                <a:endParaRPr lang="fr-FR"/>
              </a:p>
            </p:txBody>
          </p:sp>
          <p:sp>
            <p:nvSpPr>
              <p:cNvPr id="419942" name="Line 727"/>
              <p:cNvSpPr>
                <a:spLocks noChangeShapeType="1"/>
              </p:cNvSpPr>
              <p:nvPr/>
            </p:nvSpPr>
            <p:spPr bwMode="auto">
              <a:xfrm>
                <a:off x="5915025" y="5643563"/>
                <a:ext cx="41275" cy="0"/>
              </a:xfrm>
              <a:prstGeom prst="line">
                <a:avLst/>
              </a:prstGeom>
              <a:noFill/>
              <a:ln w="6350">
                <a:solidFill>
                  <a:srgbClr val="FFFFFF"/>
                </a:solidFill>
                <a:round/>
                <a:headEnd/>
                <a:tailEnd/>
              </a:ln>
            </p:spPr>
            <p:txBody>
              <a:bodyPr/>
              <a:lstStyle/>
              <a:p>
                <a:endParaRPr lang="fr-FR"/>
              </a:p>
            </p:txBody>
          </p:sp>
          <p:sp>
            <p:nvSpPr>
              <p:cNvPr id="419943" name="Line 743"/>
              <p:cNvSpPr>
                <a:spLocks noChangeShapeType="1"/>
              </p:cNvSpPr>
              <p:nvPr/>
            </p:nvSpPr>
            <p:spPr bwMode="auto">
              <a:xfrm flipV="1">
                <a:off x="7261225" y="5741988"/>
                <a:ext cx="0" cy="36513"/>
              </a:xfrm>
              <a:prstGeom prst="line">
                <a:avLst/>
              </a:prstGeom>
              <a:noFill/>
              <a:ln w="6350">
                <a:solidFill>
                  <a:srgbClr val="FFFFFF"/>
                </a:solidFill>
                <a:round/>
                <a:headEnd/>
                <a:tailEnd/>
              </a:ln>
            </p:spPr>
            <p:txBody>
              <a:bodyPr/>
              <a:lstStyle/>
              <a:p>
                <a:endParaRPr lang="fr-FR"/>
              </a:p>
            </p:txBody>
          </p:sp>
          <p:sp>
            <p:nvSpPr>
              <p:cNvPr id="419944" name="Line 755"/>
              <p:cNvSpPr>
                <a:spLocks noChangeShapeType="1"/>
              </p:cNvSpPr>
              <p:nvPr/>
            </p:nvSpPr>
            <p:spPr bwMode="auto">
              <a:xfrm>
                <a:off x="6346825" y="5741988"/>
                <a:ext cx="0" cy="36513"/>
              </a:xfrm>
              <a:prstGeom prst="line">
                <a:avLst/>
              </a:prstGeom>
              <a:noFill/>
              <a:ln w="6350">
                <a:solidFill>
                  <a:srgbClr val="FFFFFF"/>
                </a:solidFill>
                <a:round/>
                <a:headEnd/>
                <a:tailEnd/>
              </a:ln>
            </p:spPr>
            <p:txBody>
              <a:bodyPr/>
              <a:lstStyle/>
              <a:p>
                <a:endParaRPr lang="fr-FR"/>
              </a:p>
            </p:txBody>
          </p:sp>
          <p:sp>
            <p:nvSpPr>
              <p:cNvPr id="419945" name="Rectangle 769"/>
              <p:cNvSpPr>
                <a:spLocks noChangeArrowheads="1"/>
              </p:cNvSpPr>
              <p:nvPr/>
            </p:nvSpPr>
            <p:spPr bwMode="auto">
              <a:xfrm>
                <a:off x="6148388" y="5538788"/>
                <a:ext cx="393700" cy="80963"/>
              </a:xfrm>
              <a:prstGeom prst="rect">
                <a:avLst/>
              </a:prstGeom>
              <a:solidFill>
                <a:srgbClr val="00CCFF"/>
              </a:solidFill>
              <a:ln w="0">
                <a:solidFill>
                  <a:srgbClr val="00CCFF"/>
                </a:solidFill>
                <a:miter lim="800000"/>
                <a:headEnd/>
                <a:tailEnd/>
              </a:ln>
            </p:spPr>
            <p:txBody>
              <a:bodyPr/>
              <a:lstStyle/>
              <a:p>
                <a:pPr eaLnBrk="1" hangingPunct="1"/>
                <a:endParaRPr lang="fr-FR">
                  <a:solidFill>
                    <a:srgbClr val="FFFFFF"/>
                  </a:solidFill>
                </a:endParaRPr>
              </a:p>
            </p:txBody>
          </p:sp>
          <p:sp>
            <p:nvSpPr>
              <p:cNvPr id="419946" name="Rectangle 770"/>
              <p:cNvSpPr>
                <a:spLocks noChangeArrowheads="1"/>
              </p:cNvSpPr>
              <p:nvPr/>
            </p:nvSpPr>
            <p:spPr bwMode="auto">
              <a:xfrm>
                <a:off x="6148388" y="5619750"/>
                <a:ext cx="393700" cy="23813"/>
              </a:xfrm>
              <a:prstGeom prst="rect">
                <a:avLst/>
              </a:prstGeom>
              <a:solidFill>
                <a:srgbClr val="00CCFF"/>
              </a:solidFill>
              <a:ln w="0">
                <a:solidFill>
                  <a:srgbClr val="00CCFF"/>
                </a:solidFill>
                <a:miter lim="800000"/>
                <a:headEnd/>
                <a:tailEnd/>
              </a:ln>
            </p:spPr>
            <p:txBody>
              <a:bodyPr/>
              <a:lstStyle/>
              <a:p>
                <a:pPr eaLnBrk="1" hangingPunct="1"/>
                <a:endParaRPr lang="fr-FR">
                  <a:solidFill>
                    <a:srgbClr val="FFFFFF"/>
                  </a:solidFill>
                </a:endParaRPr>
              </a:p>
            </p:txBody>
          </p:sp>
          <p:sp>
            <p:nvSpPr>
              <p:cNvPr id="419947" name="Freeform 826"/>
              <p:cNvSpPr>
                <a:spLocks/>
              </p:cNvSpPr>
              <p:nvPr/>
            </p:nvSpPr>
            <p:spPr bwMode="auto">
              <a:xfrm>
                <a:off x="6148388" y="5538788"/>
                <a:ext cx="196850" cy="80963"/>
              </a:xfrm>
              <a:custGeom>
                <a:avLst/>
                <a:gdLst>
                  <a:gd name="T0" fmla="*/ 2147483647 w 124"/>
                  <a:gd name="T1" fmla="*/ 0 h 51"/>
                  <a:gd name="T2" fmla="*/ 0 w 124"/>
                  <a:gd name="T3" fmla="*/ 0 h 51"/>
                  <a:gd name="T4" fmla="*/ 0 w 124"/>
                  <a:gd name="T5" fmla="*/ 2147483647 h 51"/>
                  <a:gd name="T6" fmla="*/ 0 60000 65536"/>
                  <a:gd name="T7" fmla="*/ 0 60000 65536"/>
                  <a:gd name="T8" fmla="*/ 0 60000 65536"/>
                  <a:gd name="T9" fmla="*/ 0 w 124"/>
                  <a:gd name="T10" fmla="*/ 0 h 51"/>
                  <a:gd name="T11" fmla="*/ 124 w 124"/>
                  <a:gd name="T12" fmla="*/ 51 h 51"/>
                </a:gdLst>
                <a:ahLst/>
                <a:cxnLst>
                  <a:cxn ang="T6">
                    <a:pos x="T0" y="T1"/>
                  </a:cxn>
                  <a:cxn ang="T7">
                    <a:pos x="T2" y="T3"/>
                  </a:cxn>
                  <a:cxn ang="T8">
                    <a:pos x="T4" y="T5"/>
                  </a:cxn>
                </a:cxnLst>
                <a:rect l="T9" t="T10" r="T11" b="T12"/>
                <a:pathLst>
                  <a:path w="124" h="51">
                    <a:moveTo>
                      <a:pt x="124" y="0"/>
                    </a:moveTo>
                    <a:lnTo>
                      <a:pt x="0" y="0"/>
                    </a:lnTo>
                    <a:lnTo>
                      <a:pt x="0" y="51"/>
                    </a:lnTo>
                  </a:path>
                </a:pathLst>
              </a:custGeom>
              <a:noFill/>
              <a:ln w="11113">
                <a:solidFill>
                  <a:srgbClr val="0099FF"/>
                </a:solidFill>
                <a:prstDash val="solid"/>
                <a:round/>
                <a:headEnd/>
                <a:tailEnd/>
              </a:ln>
            </p:spPr>
            <p:txBody>
              <a:bodyPr/>
              <a:lstStyle/>
              <a:p>
                <a:endParaRPr lang="fr-FR"/>
              </a:p>
            </p:txBody>
          </p:sp>
          <p:sp>
            <p:nvSpPr>
              <p:cNvPr id="419948" name="Freeform 827"/>
              <p:cNvSpPr>
                <a:spLocks/>
              </p:cNvSpPr>
              <p:nvPr/>
            </p:nvSpPr>
            <p:spPr bwMode="auto">
              <a:xfrm>
                <a:off x="6148388" y="5619750"/>
                <a:ext cx="196850" cy="23813"/>
              </a:xfrm>
              <a:custGeom>
                <a:avLst/>
                <a:gdLst>
                  <a:gd name="T0" fmla="*/ 0 w 124"/>
                  <a:gd name="T1" fmla="*/ 0 h 15"/>
                  <a:gd name="T2" fmla="*/ 0 w 124"/>
                  <a:gd name="T3" fmla="*/ 2147483647 h 15"/>
                  <a:gd name="T4" fmla="*/ 2147483647 w 124"/>
                  <a:gd name="T5" fmla="*/ 2147483647 h 15"/>
                  <a:gd name="T6" fmla="*/ 0 60000 65536"/>
                  <a:gd name="T7" fmla="*/ 0 60000 65536"/>
                  <a:gd name="T8" fmla="*/ 0 60000 65536"/>
                  <a:gd name="T9" fmla="*/ 0 w 124"/>
                  <a:gd name="T10" fmla="*/ 0 h 15"/>
                  <a:gd name="T11" fmla="*/ 124 w 124"/>
                  <a:gd name="T12" fmla="*/ 15 h 15"/>
                </a:gdLst>
                <a:ahLst/>
                <a:cxnLst>
                  <a:cxn ang="T6">
                    <a:pos x="T0" y="T1"/>
                  </a:cxn>
                  <a:cxn ang="T7">
                    <a:pos x="T2" y="T3"/>
                  </a:cxn>
                  <a:cxn ang="T8">
                    <a:pos x="T4" y="T5"/>
                  </a:cxn>
                </a:cxnLst>
                <a:rect l="T9" t="T10" r="T11" b="T12"/>
                <a:pathLst>
                  <a:path w="124" h="15">
                    <a:moveTo>
                      <a:pt x="0" y="0"/>
                    </a:moveTo>
                    <a:lnTo>
                      <a:pt x="0" y="15"/>
                    </a:lnTo>
                    <a:lnTo>
                      <a:pt x="124" y="15"/>
                    </a:lnTo>
                  </a:path>
                </a:pathLst>
              </a:custGeom>
              <a:noFill/>
              <a:ln w="11113">
                <a:solidFill>
                  <a:srgbClr val="0099FF"/>
                </a:solidFill>
                <a:prstDash val="solid"/>
                <a:round/>
                <a:headEnd/>
                <a:tailEnd/>
              </a:ln>
            </p:spPr>
            <p:txBody>
              <a:bodyPr/>
              <a:lstStyle/>
              <a:p>
                <a:endParaRPr lang="fr-FR"/>
              </a:p>
            </p:txBody>
          </p:sp>
          <p:sp>
            <p:nvSpPr>
              <p:cNvPr id="419949" name="Line 828"/>
              <p:cNvSpPr>
                <a:spLocks noChangeShapeType="1"/>
              </p:cNvSpPr>
              <p:nvPr/>
            </p:nvSpPr>
            <p:spPr bwMode="auto">
              <a:xfrm flipH="1">
                <a:off x="6345238" y="5695950"/>
                <a:ext cx="103188" cy="0"/>
              </a:xfrm>
              <a:prstGeom prst="line">
                <a:avLst/>
              </a:prstGeom>
              <a:noFill/>
              <a:ln w="11113">
                <a:solidFill>
                  <a:srgbClr val="0099FF"/>
                </a:solidFill>
                <a:round/>
                <a:headEnd/>
                <a:tailEnd/>
              </a:ln>
            </p:spPr>
            <p:txBody>
              <a:bodyPr/>
              <a:lstStyle/>
              <a:p>
                <a:endParaRPr lang="fr-FR"/>
              </a:p>
            </p:txBody>
          </p:sp>
          <p:sp>
            <p:nvSpPr>
              <p:cNvPr id="419950" name="Line 829"/>
              <p:cNvSpPr>
                <a:spLocks noChangeShapeType="1"/>
              </p:cNvSpPr>
              <p:nvPr/>
            </p:nvSpPr>
            <p:spPr bwMode="auto">
              <a:xfrm flipH="1">
                <a:off x="6345238" y="5441950"/>
                <a:ext cx="103188" cy="0"/>
              </a:xfrm>
              <a:prstGeom prst="line">
                <a:avLst/>
              </a:prstGeom>
              <a:noFill/>
              <a:ln w="11113">
                <a:solidFill>
                  <a:srgbClr val="0099FF"/>
                </a:solidFill>
                <a:round/>
                <a:headEnd/>
                <a:tailEnd/>
              </a:ln>
            </p:spPr>
            <p:txBody>
              <a:bodyPr/>
              <a:lstStyle/>
              <a:p>
                <a:endParaRPr lang="fr-FR"/>
              </a:p>
            </p:txBody>
          </p:sp>
          <p:sp>
            <p:nvSpPr>
              <p:cNvPr id="419951" name="Line 830"/>
              <p:cNvSpPr>
                <a:spLocks noChangeShapeType="1"/>
              </p:cNvSpPr>
              <p:nvPr/>
            </p:nvSpPr>
            <p:spPr bwMode="auto">
              <a:xfrm flipV="1">
                <a:off x="6345238" y="5643563"/>
                <a:ext cx="0" cy="52388"/>
              </a:xfrm>
              <a:prstGeom prst="line">
                <a:avLst/>
              </a:prstGeom>
              <a:noFill/>
              <a:ln w="11113">
                <a:solidFill>
                  <a:srgbClr val="0099FF"/>
                </a:solidFill>
                <a:round/>
                <a:headEnd/>
                <a:tailEnd/>
              </a:ln>
            </p:spPr>
            <p:txBody>
              <a:bodyPr/>
              <a:lstStyle/>
              <a:p>
                <a:endParaRPr lang="fr-FR"/>
              </a:p>
            </p:txBody>
          </p:sp>
          <p:sp>
            <p:nvSpPr>
              <p:cNvPr id="419952" name="Line 831"/>
              <p:cNvSpPr>
                <a:spLocks noChangeShapeType="1"/>
              </p:cNvSpPr>
              <p:nvPr/>
            </p:nvSpPr>
            <p:spPr bwMode="auto">
              <a:xfrm>
                <a:off x="6345238" y="5441950"/>
                <a:ext cx="0" cy="96838"/>
              </a:xfrm>
              <a:prstGeom prst="line">
                <a:avLst/>
              </a:prstGeom>
              <a:noFill/>
              <a:ln w="11113">
                <a:solidFill>
                  <a:srgbClr val="0099FF"/>
                </a:solidFill>
                <a:round/>
                <a:headEnd/>
                <a:tailEnd/>
              </a:ln>
            </p:spPr>
            <p:txBody>
              <a:bodyPr/>
              <a:lstStyle/>
              <a:p>
                <a:endParaRPr lang="fr-FR"/>
              </a:p>
            </p:txBody>
          </p:sp>
          <p:sp>
            <p:nvSpPr>
              <p:cNvPr id="419953" name="Line 832"/>
              <p:cNvSpPr>
                <a:spLocks noChangeShapeType="1"/>
              </p:cNvSpPr>
              <p:nvPr/>
            </p:nvSpPr>
            <p:spPr bwMode="auto">
              <a:xfrm flipH="1">
                <a:off x="6242050" y="5695950"/>
                <a:ext cx="103188" cy="0"/>
              </a:xfrm>
              <a:prstGeom prst="line">
                <a:avLst/>
              </a:prstGeom>
              <a:noFill/>
              <a:ln w="11113">
                <a:solidFill>
                  <a:srgbClr val="0099FF"/>
                </a:solidFill>
                <a:round/>
                <a:headEnd/>
                <a:tailEnd/>
              </a:ln>
            </p:spPr>
            <p:txBody>
              <a:bodyPr/>
              <a:lstStyle/>
              <a:p>
                <a:endParaRPr lang="fr-FR"/>
              </a:p>
            </p:txBody>
          </p:sp>
          <p:sp>
            <p:nvSpPr>
              <p:cNvPr id="419954" name="Line 833"/>
              <p:cNvSpPr>
                <a:spLocks noChangeShapeType="1"/>
              </p:cNvSpPr>
              <p:nvPr/>
            </p:nvSpPr>
            <p:spPr bwMode="auto">
              <a:xfrm flipH="1">
                <a:off x="6242050" y="5441950"/>
                <a:ext cx="103188" cy="0"/>
              </a:xfrm>
              <a:prstGeom prst="line">
                <a:avLst/>
              </a:prstGeom>
              <a:noFill/>
              <a:ln w="11113">
                <a:solidFill>
                  <a:srgbClr val="0099FF"/>
                </a:solidFill>
                <a:round/>
                <a:headEnd/>
                <a:tailEnd/>
              </a:ln>
            </p:spPr>
            <p:txBody>
              <a:bodyPr/>
              <a:lstStyle/>
              <a:p>
                <a:endParaRPr lang="fr-FR"/>
              </a:p>
            </p:txBody>
          </p:sp>
          <p:sp>
            <p:nvSpPr>
              <p:cNvPr id="419955" name="Freeform 834"/>
              <p:cNvSpPr>
                <a:spLocks/>
              </p:cNvSpPr>
              <p:nvPr/>
            </p:nvSpPr>
            <p:spPr bwMode="auto">
              <a:xfrm>
                <a:off x="6345238" y="5619750"/>
                <a:ext cx="196850" cy="23813"/>
              </a:xfrm>
              <a:custGeom>
                <a:avLst/>
                <a:gdLst>
                  <a:gd name="T0" fmla="*/ 0 w 124"/>
                  <a:gd name="T1" fmla="*/ 2147483647 h 15"/>
                  <a:gd name="T2" fmla="*/ 2147483647 w 124"/>
                  <a:gd name="T3" fmla="*/ 2147483647 h 15"/>
                  <a:gd name="T4" fmla="*/ 2147483647 w 124"/>
                  <a:gd name="T5" fmla="*/ 0 h 15"/>
                  <a:gd name="T6" fmla="*/ 0 60000 65536"/>
                  <a:gd name="T7" fmla="*/ 0 60000 65536"/>
                  <a:gd name="T8" fmla="*/ 0 60000 65536"/>
                  <a:gd name="T9" fmla="*/ 0 w 124"/>
                  <a:gd name="T10" fmla="*/ 0 h 15"/>
                  <a:gd name="T11" fmla="*/ 124 w 124"/>
                  <a:gd name="T12" fmla="*/ 15 h 15"/>
                </a:gdLst>
                <a:ahLst/>
                <a:cxnLst>
                  <a:cxn ang="T6">
                    <a:pos x="T0" y="T1"/>
                  </a:cxn>
                  <a:cxn ang="T7">
                    <a:pos x="T2" y="T3"/>
                  </a:cxn>
                  <a:cxn ang="T8">
                    <a:pos x="T4" y="T5"/>
                  </a:cxn>
                </a:cxnLst>
                <a:rect l="T9" t="T10" r="T11" b="T12"/>
                <a:pathLst>
                  <a:path w="124" h="15">
                    <a:moveTo>
                      <a:pt x="0" y="15"/>
                    </a:moveTo>
                    <a:lnTo>
                      <a:pt x="124" y="15"/>
                    </a:lnTo>
                    <a:lnTo>
                      <a:pt x="124" y="0"/>
                    </a:lnTo>
                  </a:path>
                </a:pathLst>
              </a:custGeom>
              <a:noFill/>
              <a:ln w="11113">
                <a:solidFill>
                  <a:srgbClr val="0099FF"/>
                </a:solidFill>
                <a:prstDash val="solid"/>
                <a:round/>
                <a:headEnd/>
                <a:tailEnd/>
              </a:ln>
            </p:spPr>
            <p:txBody>
              <a:bodyPr/>
              <a:lstStyle/>
              <a:p>
                <a:endParaRPr lang="fr-FR"/>
              </a:p>
            </p:txBody>
          </p:sp>
          <p:sp>
            <p:nvSpPr>
              <p:cNvPr id="419956" name="Freeform 835"/>
              <p:cNvSpPr>
                <a:spLocks/>
              </p:cNvSpPr>
              <p:nvPr/>
            </p:nvSpPr>
            <p:spPr bwMode="auto">
              <a:xfrm>
                <a:off x="6345238" y="5538788"/>
                <a:ext cx="196850" cy="80963"/>
              </a:xfrm>
              <a:custGeom>
                <a:avLst/>
                <a:gdLst>
                  <a:gd name="T0" fmla="*/ 2147483647 w 124"/>
                  <a:gd name="T1" fmla="*/ 2147483647 h 51"/>
                  <a:gd name="T2" fmla="*/ 2147483647 w 124"/>
                  <a:gd name="T3" fmla="*/ 0 h 51"/>
                  <a:gd name="T4" fmla="*/ 0 w 124"/>
                  <a:gd name="T5" fmla="*/ 0 h 51"/>
                  <a:gd name="T6" fmla="*/ 0 60000 65536"/>
                  <a:gd name="T7" fmla="*/ 0 60000 65536"/>
                  <a:gd name="T8" fmla="*/ 0 60000 65536"/>
                  <a:gd name="T9" fmla="*/ 0 w 124"/>
                  <a:gd name="T10" fmla="*/ 0 h 51"/>
                  <a:gd name="T11" fmla="*/ 124 w 124"/>
                  <a:gd name="T12" fmla="*/ 51 h 51"/>
                </a:gdLst>
                <a:ahLst/>
                <a:cxnLst>
                  <a:cxn ang="T6">
                    <a:pos x="T0" y="T1"/>
                  </a:cxn>
                  <a:cxn ang="T7">
                    <a:pos x="T2" y="T3"/>
                  </a:cxn>
                  <a:cxn ang="T8">
                    <a:pos x="T4" y="T5"/>
                  </a:cxn>
                </a:cxnLst>
                <a:rect l="T9" t="T10" r="T11" b="T12"/>
                <a:pathLst>
                  <a:path w="124" h="51">
                    <a:moveTo>
                      <a:pt x="124" y="51"/>
                    </a:moveTo>
                    <a:lnTo>
                      <a:pt x="124" y="0"/>
                    </a:lnTo>
                    <a:lnTo>
                      <a:pt x="0" y="0"/>
                    </a:lnTo>
                  </a:path>
                </a:pathLst>
              </a:custGeom>
              <a:noFill/>
              <a:ln w="11113">
                <a:solidFill>
                  <a:srgbClr val="0099FF"/>
                </a:solidFill>
                <a:prstDash val="solid"/>
                <a:round/>
                <a:headEnd/>
                <a:tailEnd/>
              </a:ln>
            </p:spPr>
            <p:txBody>
              <a:bodyPr/>
              <a:lstStyle/>
              <a:p>
                <a:endParaRPr lang="fr-FR"/>
              </a:p>
            </p:txBody>
          </p:sp>
          <p:sp>
            <p:nvSpPr>
              <p:cNvPr id="419957" name="Line 836"/>
              <p:cNvSpPr>
                <a:spLocks noChangeShapeType="1"/>
              </p:cNvSpPr>
              <p:nvPr/>
            </p:nvSpPr>
            <p:spPr bwMode="auto">
              <a:xfrm flipH="1">
                <a:off x="6148388" y="5619750"/>
                <a:ext cx="393700" cy="0"/>
              </a:xfrm>
              <a:prstGeom prst="line">
                <a:avLst/>
              </a:prstGeom>
              <a:noFill/>
              <a:ln w="11113">
                <a:solidFill>
                  <a:srgbClr val="0099FF"/>
                </a:solidFill>
                <a:round/>
                <a:headEnd/>
                <a:tailEnd/>
              </a:ln>
            </p:spPr>
            <p:txBody>
              <a:bodyPr/>
              <a:lstStyle/>
              <a:p>
                <a:endParaRPr lang="fr-FR"/>
              </a:p>
            </p:txBody>
          </p:sp>
          <p:sp>
            <p:nvSpPr>
              <p:cNvPr id="419958" name="Freeform 881"/>
              <p:cNvSpPr>
                <a:spLocks/>
              </p:cNvSpPr>
              <p:nvPr/>
            </p:nvSpPr>
            <p:spPr bwMode="auto">
              <a:xfrm>
                <a:off x="7072313" y="5551488"/>
                <a:ext cx="377825" cy="68263"/>
              </a:xfrm>
              <a:custGeom>
                <a:avLst/>
                <a:gdLst>
                  <a:gd name="T0" fmla="*/ 2147483647 w 238"/>
                  <a:gd name="T1" fmla="*/ 0 h 43"/>
                  <a:gd name="T2" fmla="*/ 0 w 238"/>
                  <a:gd name="T3" fmla="*/ 0 h 43"/>
                  <a:gd name="T4" fmla="*/ 0 w 238"/>
                  <a:gd name="T5" fmla="*/ 2147483647 h 43"/>
                  <a:gd name="T6" fmla="*/ 2147483647 w 238"/>
                  <a:gd name="T7" fmla="*/ 2147483647 h 43"/>
                  <a:gd name="T8" fmla="*/ 2147483647 w 238"/>
                  <a:gd name="T9" fmla="*/ 0 h 43"/>
                  <a:gd name="T10" fmla="*/ 2147483647 w 238"/>
                  <a:gd name="T11" fmla="*/ 0 h 43"/>
                  <a:gd name="T12" fmla="*/ 2147483647 w 238"/>
                  <a:gd name="T13" fmla="*/ 0 h 43"/>
                  <a:gd name="T14" fmla="*/ 0 60000 65536"/>
                  <a:gd name="T15" fmla="*/ 0 60000 65536"/>
                  <a:gd name="T16" fmla="*/ 0 60000 65536"/>
                  <a:gd name="T17" fmla="*/ 0 60000 65536"/>
                  <a:gd name="T18" fmla="*/ 0 60000 65536"/>
                  <a:gd name="T19" fmla="*/ 0 60000 65536"/>
                  <a:gd name="T20" fmla="*/ 0 60000 65536"/>
                  <a:gd name="T21" fmla="*/ 0 w 238"/>
                  <a:gd name="T22" fmla="*/ 0 h 43"/>
                  <a:gd name="T23" fmla="*/ 238 w 23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8" h="43">
                    <a:moveTo>
                      <a:pt x="119" y="0"/>
                    </a:moveTo>
                    <a:lnTo>
                      <a:pt x="0" y="0"/>
                    </a:lnTo>
                    <a:lnTo>
                      <a:pt x="0" y="43"/>
                    </a:lnTo>
                    <a:lnTo>
                      <a:pt x="238" y="43"/>
                    </a:lnTo>
                    <a:lnTo>
                      <a:pt x="238" y="0"/>
                    </a:lnTo>
                    <a:lnTo>
                      <a:pt x="119" y="0"/>
                    </a:lnTo>
                    <a:close/>
                  </a:path>
                </a:pathLst>
              </a:custGeom>
              <a:solidFill>
                <a:srgbClr val="FF9900"/>
              </a:solidFill>
              <a:ln w="0">
                <a:solidFill>
                  <a:srgbClr val="FF9900"/>
                </a:solidFill>
                <a:prstDash val="solid"/>
                <a:round/>
                <a:headEnd/>
                <a:tailEnd/>
              </a:ln>
            </p:spPr>
            <p:txBody>
              <a:bodyPr/>
              <a:lstStyle/>
              <a:p>
                <a:endParaRPr lang="fr-FR"/>
              </a:p>
            </p:txBody>
          </p:sp>
          <p:sp>
            <p:nvSpPr>
              <p:cNvPr id="419959" name="Freeform 882"/>
              <p:cNvSpPr>
                <a:spLocks/>
              </p:cNvSpPr>
              <p:nvPr/>
            </p:nvSpPr>
            <p:spPr bwMode="auto">
              <a:xfrm>
                <a:off x="7072313" y="5619750"/>
                <a:ext cx="377825" cy="23813"/>
              </a:xfrm>
              <a:custGeom>
                <a:avLst/>
                <a:gdLst>
                  <a:gd name="T0" fmla="*/ 0 w 238"/>
                  <a:gd name="T1" fmla="*/ 2147483647 h 15"/>
                  <a:gd name="T2" fmla="*/ 2147483647 w 238"/>
                  <a:gd name="T3" fmla="*/ 2147483647 h 15"/>
                  <a:gd name="T4" fmla="*/ 2147483647 w 238"/>
                  <a:gd name="T5" fmla="*/ 0 h 15"/>
                  <a:gd name="T6" fmla="*/ 0 w 238"/>
                  <a:gd name="T7" fmla="*/ 0 h 15"/>
                  <a:gd name="T8" fmla="*/ 0 w 238"/>
                  <a:gd name="T9" fmla="*/ 2147483647 h 15"/>
                  <a:gd name="T10" fmla="*/ 0 w 238"/>
                  <a:gd name="T11" fmla="*/ 2147483647 h 15"/>
                  <a:gd name="T12" fmla="*/ 0 60000 65536"/>
                  <a:gd name="T13" fmla="*/ 0 60000 65536"/>
                  <a:gd name="T14" fmla="*/ 0 60000 65536"/>
                  <a:gd name="T15" fmla="*/ 0 60000 65536"/>
                  <a:gd name="T16" fmla="*/ 0 60000 65536"/>
                  <a:gd name="T17" fmla="*/ 0 60000 65536"/>
                  <a:gd name="T18" fmla="*/ 0 w 238"/>
                  <a:gd name="T19" fmla="*/ 0 h 15"/>
                  <a:gd name="T20" fmla="*/ 238 w 238"/>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238" h="15">
                    <a:moveTo>
                      <a:pt x="0" y="15"/>
                    </a:moveTo>
                    <a:lnTo>
                      <a:pt x="238" y="15"/>
                    </a:lnTo>
                    <a:lnTo>
                      <a:pt x="238" y="0"/>
                    </a:lnTo>
                    <a:lnTo>
                      <a:pt x="0" y="0"/>
                    </a:lnTo>
                    <a:lnTo>
                      <a:pt x="0" y="15"/>
                    </a:lnTo>
                    <a:close/>
                  </a:path>
                </a:pathLst>
              </a:custGeom>
              <a:solidFill>
                <a:srgbClr val="FF9900"/>
              </a:solidFill>
              <a:ln w="0">
                <a:solidFill>
                  <a:srgbClr val="FF9900"/>
                </a:solidFill>
                <a:prstDash val="solid"/>
                <a:round/>
                <a:headEnd/>
                <a:tailEnd/>
              </a:ln>
            </p:spPr>
            <p:txBody>
              <a:bodyPr/>
              <a:lstStyle/>
              <a:p>
                <a:endParaRPr lang="fr-FR"/>
              </a:p>
            </p:txBody>
          </p:sp>
          <p:sp>
            <p:nvSpPr>
              <p:cNvPr id="419960" name="Line 910"/>
              <p:cNvSpPr>
                <a:spLocks noChangeShapeType="1"/>
              </p:cNvSpPr>
              <p:nvPr/>
            </p:nvSpPr>
            <p:spPr bwMode="auto">
              <a:xfrm flipH="1">
                <a:off x="7159625" y="5713413"/>
                <a:ext cx="101600" cy="0"/>
              </a:xfrm>
              <a:prstGeom prst="line">
                <a:avLst/>
              </a:prstGeom>
              <a:noFill/>
              <a:ln w="11113">
                <a:solidFill>
                  <a:srgbClr val="FF6600"/>
                </a:solidFill>
                <a:round/>
                <a:headEnd/>
                <a:tailEnd/>
              </a:ln>
            </p:spPr>
            <p:txBody>
              <a:bodyPr/>
              <a:lstStyle/>
              <a:p>
                <a:endParaRPr lang="fr-FR"/>
              </a:p>
            </p:txBody>
          </p:sp>
          <p:sp>
            <p:nvSpPr>
              <p:cNvPr id="419961" name="Line 911"/>
              <p:cNvSpPr>
                <a:spLocks noChangeShapeType="1"/>
              </p:cNvSpPr>
              <p:nvPr/>
            </p:nvSpPr>
            <p:spPr bwMode="auto">
              <a:xfrm flipH="1">
                <a:off x="7159625" y="5464175"/>
                <a:ext cx="101600" cy="0"/>
              </a:xfrm>
              <a:prstGeom prst="line">
                <a:avLst/>
              </a:prstGeom>
              <a:noFill/>
              <a:ln w="11113">
                <a:solidFill>
                  <a:srgbClr val="FF6600"/>
                </a:solidFill>
                <a:round/>
                <a:headEnd/>
                <a:tailEnd/>
              </a:ln>
            </p:spPr>
            <p:txBody>
              <a:bodyPr/>
              <a:lstStyle/>
              <a:p>
                <a:endParaRPr lang="fr-FR"/>
              </a:p>
            </p:txBody>
          </p:sp>
          <p:sp>
            <p:nvSpPr>
              <p:cNvPr id="419962" name="Line 912"/>
              <p:cNvSpPr>
                <a:spLocks noChangeShapeType="1"/>
              </p:cNvSpPr>
              <p:nvPr/>
            </p:nvSpPr>
            <p:spPr bwMode="auto">
              <a:xfrm flipV="1">
                <a:off x="7261225" y="5643563"/>
                <a:ext cx="0" cy="69850"/>
              </a:xfrm>
              <a:prstGeom prst="line">
                <a:avLst/>
              </a:prstGeom>
              <a:noFill/>
              <a:ln w="11113">
                <a:solidFill>
                  <a:srgbClr val="FF6600"/>
                </a:solidFill>
                <a:round/>
                <a:headEnd/>
                <a:tailEnd/>
              </a:ln>
            </p:spPr>
            <p:txBody>
              <a:bodyPr/>
              <a:lstStyle/>
              <a:p>
                <a:endParaRPr lang="fr-FR"/>
              </a:p>
            </p:txBody>
          </p:sp>
          <p:sp>
            <p:nvSpPr>
              <p:cNvPr id="419963" name="Freeform 913"/>
              <p:cNvSpPr>
                <a:spLocks/>
              </p:cNvSpPr>
              <p:nvPr/>
            </p:nvSpPr>
            <p:spPr bwMode="auto">
              <a:xfrm>
                <a:off x="7072313" y="5619750"/>
                <a:ext cx="188913" cy="23813"/>
              </a:xfrm>
              <a:custGeom>
                <a:avLst/>
                <a:gdLst>
                  <a:gd name="T0" fmla="*/ 0 w 119"/>
                  <a:gd name="T1" fmla="*/ 0 h 15"/>
                  <a:gd name="T2" fmla="*/ 0 w 119"/>
                  <a:gd name="T3" fmla="*/ 2147483647 h 15"/>
                  <a:gd name="T4" fmla="*/ 2147483647 w 119"/>
                  <a:gd name="T5" fmla="*/ 2147483647 h 15"/>
                  <a:gd name="T6" fmla="*/ 0 60000 65536"/>
                  <a:gd name="T7" fmla="*/ 0 60000 65536"/>
                  <a:gd name="T8" fmla="*/ 0 60000 65536"/>
                  <a:gd name="T9" fmla="*/ 0 w 119"/>
                  <a:gd name="T10" fmla="*/ 0 h 15"/>
                  <a:gd name="T11" fmla="*/ 119 w 119"/>
                  <a:gd name="T12" fmla="*/ 15 h 15"/>
                </a:gdLst>
                <a:ahLst/>
                <a:cxnLst>
                  <a:cxn ang="T6">
                    <a:pos x="T0" y="T1"/>
                  </a:cxn>
                  <a:cxn ang="T7">
                    <a:pos x="T2" y="T3"/>
                  </a:cxn>
                  <a:cxn ang="T8">
                    <a:pos x="T4" y="T5"/>
                  </a:cxn>
                </a:cxnLst>
                <a:rect l="T9" t="T10" r="T11" b="T12"/>
                <a:pathLst>
                  <a:path w="119" h="15">
                    <a:moveTo>
                      <a:pt x="0" y="0"/>
                    </a:moveTo>
                    <a:lnTo>
                      <a:pt x="0" y="15"/>
                    </a:lnTo>
                    <a:lnTo>
                      <a:pt x="119" y="15"/>
                    </a:lnTo>
                  </a:path>
                </a:pathLst>
              </a:custGeom>
              <a:noFill/>
              <a:ln w="11113">
                <a:solidFill>
                  <a:srgbClr val="FF6600"/>
                </a:solidFill>
                <a:prstDash val="solid"/>
                <a:round/>
                <a:headEnd/>
                <a:tailEnd/>
              </a:ln>
            </p:spPr>
            <p:txBody>
              <a:bodyPr/>
              <a:lstStyle/>
              <a:p>
                <a:endParaRPr lang="fr-FR"/>
              </a:p>
            </p:txBody>
          </p:sp>
          <p:sp>
            <p:nvSpPr>
              <p:cNvPr id="419964" name="Line 914"/>
              <p:cNvSpPr>
                <a:spLocks noChangeShapeType="1"/>
              </p:cNvSpPr>
              <p:nvPr/>
            </p:nvSpPr>
            <p:spPr bwMode="auto">
              <a:xfrm>
                <a:off x="7261225" y="5464175"/>
                <a:ext cx="0" cy="87313"/>
              </a:xfrm>
              <a:prstGeom prst="line">
                <a:avLst/>
              </a:prstGeom>
              <a:noFill/>
              <a:ln w="11113">
                <a:solidFill>
                  <a:srgbClr val="FF6600"/>
                </a:solidFill>
                <a:round/>
                <a:headEnd/>
                <a:tailEnd/>
              </a:ln>
            </p:spPr>
            <p:txBody>
              <a:bodyPr/>
              <a:lstStyle/>
              <a:p>
                <a:endParaRPr lang="fr-FR"/>
              </a:p>
            </p:txBody>
          </p:sp>
          <p:sp>
            <p:nvSpPr>
              <p:cNvPr id="419965" name="Freeform 915"/>
              <p:cNvSpPr>
                <a:spLocks/>
              </p:cNvSpPr>
              <p:nvPr/>
            </p:nvSpPr>
            <p:spPr bwMode="auto">
              <a:xfrm>
                <a:off x="7072313" y="5551488"/>
                <a:ext cx="188913" cy="68263"/>
              </a:xfrm>
              <a:custGeom>
                <a:avLst/>
                <a:gdLst>
                  <a:gd name="T0" fmla="*/ 2147483647 w 119"/>
                  <a:gd name="T1" fmla="*/ 0 h 43"/>
                  <a:gd name="T2" fmla="*/ 0 w 119"/>
                  <a:gd name="T3" fmla="*/ 0 h 43"/>
                  <a:gd name="T4" fmla="*/ 0 w 119"/>
                  <a:gd name="T5" fmla="*/ 2147483647 h 43"/>
                  <a:gd name="T6" fmla="*/ 0 60000 65536"/>
                  <a:gd name="T7" fmla="*/ 0 60000 65536"/>
                  <a:gd name="T8" fmla="*/ 0 60000 65536"/>
                  <a:gd name="T9" fmla="*/ 0 w 119"/>
                  <a:gd name="T10" fmla="*/ 0 h 43"/>
                  <a:gd name="T11" fmla="*/ 119 w 119"/>
                  <a:gd name="T12" fmla="*/ 43 h 43"/>
                </a:gdLst>
                <a:ahLst/>
                <a:cxnLst>
                  <a:cxn ang="T6">
                    <a:pos x="T0" y="T1"/>
                  </a:cxn>
                  <a:cxn ang="T7">
                    <a:pos x="T2" y="T3"/>
                  </a:cxn>
                  <a:cxn ang="T8">
                    <a:pos x="T4" y="T5"/>
                  </a:cxn>
                </a:cxnLst>
                <a:rect l="T9" t="T10" r="T11" b="T12"/>
                <a:pathLst>
                  <a:path w="119" h="43">
                    <a:moveTo>
                      <a:pt x="119" y="0"/>
                    </a:moveTo>
                    <a:lnTo>
                      <a:pt x="0" y="0"/>
                    </a:lnTo>
                    <a:lnTo>
                      <a:pt x="0" y="43"/>
                    </a:lnTo>
                  </a:path>
                </a:pathLst>
              </a:custGeom>
              <a:noFill/>
              <a:ln w="11113">
                <a:solidFill>
                  <a:srgbClr val="FF6600"/>
                </a:solidFill>
                <a:prstDash val="solid"/>
                <a:round/>
                <a:headEnd/>
                <a:tailEnd/>
              </a:ln>
            </p:spPr>
            <p:txBody>
              <a:bodyPr/>
              <a:lstStyle/>
              <a:p>
                <a:endParaRPr lang="fr-FR"/>
              </a:p>
            </p:txBody>
          </p:sp>
          <p:sp>
            <p:nvSpPr>
              <p:cNvPr id="419966" name="Freeform 916"/>
              <p:cNvSpPr>
                <a:spLocks/>
              </p:cNvSpPr>
              <p:nvPr/>
            </p:nvSpPr>
            <p:spPr bwMode="auto">
              <a:xfrm>
                <a:off x="7261225" y="5619750"/>
                <a:ext cx="188913" cy="23813"/>
              </a:xfrm>
              <a:custGeom>
                <a:avLst/>
                <a:gdLst>
                  <a:gd name="T0" fmla="*/ 0 w 119"/>
                  <a:gd name="T1" fmla="*/ 2147483647 h 15"/>
                  <a:gd name="T2" fmla="*/ 2147483647 w 119"/>
                  <a:gd name="T3" fmla="*/ 2147483647 h 15"/>
                  <a:gd name="T4" fmla="*/ 2147483647 w 119"/>
                  <a:gd name="T5" fmla="*/ 0 h 15"/>
                  <a:gd name="T6" fmla="*/ 0 60000 65536"/>
                  <a:gd name="T7" fmla="*/ 0 60000 65536"/>
                  <a:gd name="T8" fmla="*/ 0 60000 65536"/>
                  <a:gd name="T9" fmla="*/ 0 w 119"/>
                  <a:gd name="T10" fmla="*/ 0 h 15"/>
                  <a:gd name="T11" fmla="*/ 119 w 119"/>
                  <a:gd name="T12" fmla="*/ 15 h 15"/>
                </a:gdLst>
                <a:ahLst/>
                <a:cxnLst>
                  <a:cxn ang="T6">
                    <a:pos x="T0" y="T1"/>
                  </a:cxn>
                  <a:cxn ang="T7">
                    <a:pos x="T2" y="T3"/>
                  </a:cxn>
                  <a:cxn ang="T8">
                    <a:pos x="T4" y="T5"/>
                  </a:cxn>
                </a:cxnLst>
                <a:rect l="T9" t="T10" r="T11" b="T12"/>
                <a:pathLst>
                  <a:path w="119" h="15">
                    <a:moveTo>
                      <a:pt x="0" y="15"/>
                    </a:moveTo>
                    <a:lnTo>
                      <a:pt x="119" y="15"/>
                    </a:lnTo>
                    <a:lnTo>
                      <a:pt x="119" y="0"/>
                    </a:lnTo>
                  </a:path>
                </a:pathLst>
              </a:custGeom>
              <a:noFill/>
              <a:ln w="11113">
                <a:solidFill>
                  <a:srgbClr val="FF6600"/>
                </a:solidFill>
                <a:prstDash val="solid"/>
                <a:round/>
                <a:headEnd/>
                <a:tailEnd/>
              </a:ln>
            </p:spPr>
            <p:txBody>
              <a:bodyPr/>
              <a:lstStyle/>
              <a:p>
                <a:endParaRPr lang="fr-FR"/>
              </a:p>
            </p:txBody>
          </p:sp>
          <p:sp>
            <p:nvSpPr>
              <p:cNvPr id="419967" name="Freeform 917"/>
              <p:cNvSpPr>
                <a:spLocks/>
              </p:cNvSpPr>
              <p:nvPr/>
            </p:nvSpPr>
            <p:spPr bwMode="auto">
              <a:xfrm>
                <a:off x="7261225" y="5551488"/>
                <a:ext cx="188913" cy="68263"/>
              </a:xfrm>
              <a:custGeom>
                <a:avLst/>
                <a:gdLst>
                  <a:gd name="T0" fmla="*/ 2147483647 w 119"/>
                  <a:gd name="T1" fmla="*/ 2147483647 h 43"/>
                  <a:gd name="T2" fmla="*/ 2147483647 w 119"/>
                  <a:gd name="T3" fmla="*/ 0 h 43"/>
                  <a:gd name="T4" fmla="*/ 0 w 119"/>
                  <a:gd name="T5" fmla="*/ 0 h 43"/>
                  <a:gd name="T6" fmla="*/ 0 60000 65536"/>
                  <a:gd name="T7" fmla="*/ 0 60000 65536"/>
                  <a:gd name="T8" fmla="*/ 0 60000 65536"/>
                  <a:gd name="T9" fmla="*/ 0 w 119"/>
                  <a:gd name="T10" fmla="*/ 0 h 43"/>
                  <a:gd name="T11" fmla="*/ 119 w 119"/>
                  <a:gd name="T12" fmla="*/ 43 h 43"/>
                </a:gdLst>
                <a:ahLst/>
                <a:cxnLst>
                  <a:cxn ang="T6">
                    <a:pos x="T0" y="T1"/>
                  </a:cxn>
                  <a:cxn ang="T7">
                    <a:pos x="T2" y="T3"/>
                  </a:cxn>
                  <a:cxn ang="T8">
                    <a:pos x="T4" y="T5"/>
                  </a:cxn>
                </a:cxnLst>
                <a:rect l="T9" t="T10" r="T11" b="T12"/>
                <a:pathLst>
                  <a:path w="119" h="43">
                    <a:moveTo>
                      <a:pt x="119" y="43"/>
                    </a:moveTo>
                    <a:lnTo>
                      <a:pt x="119" y="0"/>
                    </a:lnTo>
                    <a:lnTo>
                      <a:pt x="0" y="0"/>
                    </a:lnTo>
                  </a:path>
                </a:pathLst>
              </a:custGeom>
              <a:noFill/>
              <a:ln w="11113">
                <a:solidFill>
                  <a:srgbClr val="FF6600"/>
                </a:solidFill>
                <a:prstDash val="solid"/>
                <a:round/>
                <a:headEnd/>
                <a:tailEnd/>
              </a:ln>
            </p:spPr>
            <p:txBody>
              <a:bodyPr/>
              <a:lstStyle/>
              <a:p>
                <a:endParaRPr lang="fr-FR"/>
              </a:p>
            </p:txBody>
          </p:sp>
          <p:sp>
            <p:nvSpPr>
              <p:cNvPr id="419968" name="Line 918"/>
              <p:cNvSpPr>
                <a:spLocks noChangeShapeType="1"/>
              </p:cNvSpPr>
              <p:nvPr/>
            </p:nvSpPr>
            <p:spPr bwMode="auto">
              <a:xfrm flipH="1">
                <a:off x="7261225" y="5713413"/>
                <a:ext cx="103188" cy="0"/>
              </a:xfrm>
              <a:prstGeom prst="line">
                <a:avLst/>
              </a:prstGeom>
              <a:noFill/>
              <a:ln w="11113">
                <a:solidFill>
                  <a:srgbClr val="FF6600"/>
                </a:solidFill>
                <a:round/>
                <a:headEnd/>
                <a:tailEnd/>
              </a:ln>
            </p:spPr>
            <p:txBody>
              <a:bodyPr/>
              <a:lstStyle/>
              <a:p>
                <a:endParaRPr lang="fr-FR"/>
              </a:p>
            </p:txBody>
          </p:sp>
          <p:sp>
            <p:nvSpPr>
              <p:cNvPr id="419969" name="Line 919"/>
              <p:cNvSpPr>
                <a:spLocks noChangeShapeType="1"/>
              </p:cNvSpPr>
              <p:nvPr/>
            </p:nvSpPr>
            <p:spPr bwMode="auto">
              <a:xfrm flipH="1">
                <a:off x="7261225" y="5464175"/>
                <a:ext cx="103188" cy="0"/>
              </a:xfrm>
              <a:prstGeom prst="line">
                <a:avLst/>
              </a:prstGeom>
              <a:noFill/>
              <a:ln w="11113">
                <a:solidFill>
                  <a:srgbClr val="FF6600"/>
                </a:solidFill>
                <a:round/>
                <a:headEnd/>
                <a:tailEnd/>
              </a:ln>
            </p:spPr>
            <p:txBody>
              <a:bodyPr/>
              <a:lstStyle/>
              <a:p>
                <a:endParaRPr lang="fr-FR"/>
              </a:p>
            </p:txBody>
          </p:sp>
          <p:sp>
            <p:nvSpPr>
              <p:cNvPr id="419970" name="Line 920"/>
              <p:cNvSpPr>
                <a:spLocks noChangeShapeType="1"/>
              </p:cNvSpPr>
              <p:nvPr/>
            </p:nvSpPr>
            <p:spPr bwMode="auto">
              <a:xfrm flipH="1">
                <a:off x="7072313" y="5619750"/>
                <a:ext cx="377825" cy="0"/>
              </a:xfrm>
              <a:prstGeom prst="line">
                <a:avLst/>
              </a:prstGeom>
              <a:noFill/>
              <a:ln w="11113">
                <a:solidFill>
                  <a:srgbClr val="FF6600"/>
                </a:solidFill>
                <a:round/>
                <a:headEnd/>
                <a:tailEnd/>
              </a:ln>
            </p:spPr>
            <p:txBody>
              <a:bodyPr/>
              <a:lstStyle/>
              <a:p>
                <a:endParaRPr lang="fr-FR"/>
              </a:p>
            </p:txBody>
          </p:sp>
          <p:sp>
            <p:nvSpPr>
              <p:cNvPr id="419971" name="Freeform 983"/>
              <p:cNvSpPr>
                <a:spLocks/>
              </p:cNvSpPr>
              <p:nvPr/>
            </p:nvSpPr>
            <p:spPr bwMode="auto">
              <a:xfrm>
                <a:off x="6330950" y="4722813"/>
                <a:ext cx="31750" cy="33338"/>
              </a:xfrm>
              <a:custGeom>
                <a:avLst/>
                <a:gdLst>
                  <a:gd name="T0" fmla="*/ 2147483647 w 20"/>
                  <a:gd name="T1" fmla="*/ 2147483647 h 21"/>
                  <a:gd name="T2" fmla="*/ 2147483647 w 20"/>
                  <a:gd name="T3" fmla="*/ 2147483647 h 21"/>
                  <a:gd name="T4" fmla="*/ 2147483647 w 20"/>
                  <a:gd name="T5" fmla="*/ 2147483647 h 21"/>
                  <a:gd name="T6" fmla="*/ 2147483647 w 20"/>
                  <a:gd name="T7" fmla="*/ 2147483647 h 21"/>
                  <a:gd name="T8" fmla="*/ 2147483647 w 20"/>
                  <a:gd name="T9" fmla="*/ 2147483647 h 21"/>
                  <a:gd name="T10" fmla="*/ 2147483647 w 20"/>
                  <a:gd name="T11" fmla="*/ 2147483647 h 21"/>
                  <a:gd name="T12" fmla="*/ 2147483647 w 20"/>
                  <a:gd name="T13" fmla="*/ 2147483647 h 21"/>
                  <a:gd name="T14" fmla="*/ 2147483647 w 20"/>
                  <a:gd name="T15" fmla="*/ 2147483647 h 21"/>
                  <a:gd name="T16" fmla="*/ 2147483647 w 20"/>
                  <a:gd name="T17" fmla="*/ 0 h 21"/>
                  <a:gd name="T18" fmla="*/ 2147483647 w 20"/>
                  <a:gd name="T19" fmla="*/ 2147483647 h 21"/>
                  <a:gd name="T20" fmla="*/ 2147483647 w 20"/>
                  <a:gd name="T21" fmla="*/ 2147483647 h 21"/>
                  <a:gd name="T22" fmla="*/ 2147483647 w 20"/>
                  <a:gd name="T23" fmla="*/ 2147483647 h 21"/>
                  <a:gd name="T24" fmla="*/ 0 w 20"/>
                  <a:gd name="T25" fmla="*/ 2147483647 h 21"/>
                  <a:gd name="T26" fmla="*/ 2147483647 w 20"/>
                  <a:gd name="T27" fmla="*/ 2147483647 h 21"/>
                  <a:gd name="T28" fmla="*/ 2147483647 w 20"/>
                  <a:gd name="T29" fmla="*/ 2147483647 h 21"/>
                  <a:gd name="T30" fmla="*/ 2147483647 w 20"/>
                  <a:gd name="T31" fmla="*/ 2147483647 h 21"/>
                  <a:gd name="T32" fmla="*/ 2147483647 w 20"/>
                  <a:gd name="T33" fmla="*/ 2147483647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1"/>
                  <a:gd name="T53" fmla="*/ 20 w 20"/>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1">
                    <a:moveTo>
                      <a:pt x="10" y="21"/>
                    </a:moveTo>
                    <a:lnTo>
                      <a:pt x="15" y="20"/>
                    </a:lnTo>
                    <a:lnTo>
                      <a:pt x="18" y="17"/>
                    </a:lnTo>
                    <a:lnTo>
                      <a:pt x="20" y="15"/>
                    </a:lnTo>
                    <a:lnTo>
                      <a:pt x="20" y="10"/>
                    </a:lnTo>
                    <a:lnTo>
                      <a:pt x="20" y="6"/>
                    </a:lnTo>
                    <a:lnTo>
                      <a:pt x="18" y="4"/>
                    </a:lnTo>
                    <a:lnTo>
                      <a:pt x="15" y="1"/>
                    </a:lnTo>
                    <a:lnTo>
                      <a:pt x="10" y="0"/>
                    </a:lnTo>
                    <a:lnTo>
                      <a:pt x="6" y="1"/>
                    </a:lnTo>
                    <a:lnTo>
                      <a:pt x="4" y="4"/>
                    </a:lnTo>
                    <a:lnTo>
                      <a:pt x="2" y="6"/>
                    </a:lnTo>
                    <a:lnTo>
                      <a:pt x="0" y="10"/>
                    </a:lnTo>
                    <a:lnTo>
                      <a:pt x="2" y="15"/>
                    </a:lnTo>
                    <a:lnTo>
                      <a:pt x="4" y="17"/>
                    </a:lnTo>
                    <a:lnTo>
                      <a:pt x="6" y="20"/>
                    </a:lnTo>
                    <a:lnTo>
                      <a:pt x="10" y="21"/>
                    </a:lnTo>
                    <a:close/>
                  </a:path>
                </a:pathLst>
              </a:custGeom>
              <a:solidFill>
                <a:srgbClr val="0099FF"/>
              </a:solidFill>
              <a:ln w="0">
                <a:solidFill>
                  <a:srgbClr val="0099FF"/>
                </a:solidFill>
                <a:prstDash val="solid"/>
                <a:round/>
                <a:headEnd/>
                <a:tailEnd/>
              </a:ln>
            </p:spPr>
            <p:txBody>
              <a:bodyPr/>
              <a:lstStyle/>
              <a:p>
                <a:endParaRPr lang="fr-FR"/>
              </a:p>
            </p:txBody>
          </p:sp>
          <p:sp>
            <p:nvSpPr>
              <p:cNvPr id="419972" name="Freeform 984"/>
              <p:cNvSpPr>
                <a:spLocks/>
              </p:cNvSpPr>
              <p:nvPr/>
            </p:nvSpPr>
            <p:spPr bwMode="auto">
              <a:xfrm>
                <a:off x="6330950" y="5567363"/>
                <a:ext cx="31750" cy="31750"/>
              </a:xfrm>
              <a:custGeom>
                <a:avLst/>
                <a:gdLst>
                  <a:gd name="T0" fmla="*/ 2147483647 w 20"/>
                  <a:gd name="T1" fmla="*/ 2147483647 h 20"/>
                  <a:gd name="T2" fmla="*/ 2147483647 w 20"/>
                  <a:gd name="T3" fmla="*/ 2147483647 h 20"/>
                  <a:gd name="T4" fmla="*/ 2147483647 w 20"/>
                  <a:gd name="T5" fmla="*/ 2147483647 h 20"/>
                  <a:gd name="T6" fmla="*/ 2147483647 w 20"/>
                  <a:gd name="T7" fmla="*/ 2147483647 h 20"/>
                  <a:gd name="T8" fmla="*/ 2147483647 w 20"/>
                  <a:gd name="T9" fmla="*/ 2147483647 h 20"/>
                  <a:gd name="T10" fmla="*/ 2147483647 w 20"/>
                  <a:gd name="T11" fmla="*/ 2147483647 h 20"/>
                  <a:gd name="T12" fmla="*/ 2147483647 w 20"/>
                  <a:gd name="T13" fmla="*/ 2147483647 h 20"/>
                  <a:gd name="T14" fmla="*/ 2147483647 w 20"/>
                  <a:gd name="T15" fmla="*/ 0 h 20"/>
                  <a:gd name="T16" fmla="*/ 2147483647 w 20"/>
                  <a:gd name="T17" fmla="*/ 0 h 20"/>
                  <a:gd name="T18" fmla="*/ 2147483647 w 20"/>
                  <a:gd name="T19" fmla="*/ 0 h 20"/>
                  <a:gd name="T20" fmla="*/ 2147483647 w 20"/>
                  <a:gd name="T21" fmla="*/ 2147483647 h 20"/>
                  <a:gd name="T22" fmla="*/ 2147483647 w 20"/>
                  <a:gd name="T23" fmla="*/ 2147483647 h 20"/>
                  <a:gd name="T24" fmla="*/ 0 w 20"/>
                  <a:gd name="T25" fmla="*/ 2147483647 h 20"/>
                  <a:gd name="T26" fmla="*/ 2147483647 w 20"/>
                  <a:gd name="T27" fmla="*/ 2147483647 h 20"/>
                  <a:gd name="T28" fmla="*/ 2147483647 w 20"/>
                  <a:gd name="T29" fmla="*/ 2147483647 h 20"/>
                  <a:gd name="T30" fmla="*/ 2147483647 w 20"/>
                  <a:gd name="T31" fmla="*/ 2147483647 h 20"/>
                  <a:gd name="T32" fmla="*/ 2147483647 w 20"/>
                  <a:gd name="T33" fmla="*/ 2147483647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0"/>
                  <a:gd name="T53" fmla="*/ 20 w 20"/>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0">
                    <a:moveTo>
                      <a:pt x="10" y="20"/>
                    </a:moveTo>
                    <a:lnTo>
                      <a:pt x="15" y="19"/>
                    </a:lnTo>
                    <a:lnTo>
                      <a:pt x="18" y="18"/>
                    </a:lnTo>
                    <a:lnTo>
                      <a:pt x="20" y="14"/>
                    </a:lnTo>
                    <a:lnTo>
                      <a:pt x="20" y="10"/>
                    </a:lnTo>
                    <a:lnTo>
                      <a:pt x="20" y="7"/>
                    </a:lnTo>
                    <a:lnTo>
                      <a:pt x="18" y="3"/>
                    </a:lnTo>
                    <a:lnTo>
                      <a:pt x="15" y="0"/>
                    </a:lnTo>
                    <a:lnTo>
                      <a:pt x="10" y="0"/>
                    </a:lnTo>
                    <a:lnTo>
                      <a:pt x="6" y="0"/>
                    </a:lnTo>
                    <a:lnTo>
                      <a:pt x="4" y="3"/>
                    </a:lnTo>
                    <a:lnTo>
                      <a:pt x="2" y="7"/>
                    </a:lnTo>
                    <a:lnTo>
                      <a:pt x="0" y="10"/>
                    </a:lnTo>
                    <a:lnTo>
                      <a:pt x="2" y="14"/>
                    </a:lnTo>
                    <a:lnTo>
                      <a:pt x="4" y="18"/>
                    </a:lnTo>
                    <a:lnTo>
                      <a:pt x="6" y="19"/>
                    </a:lnTo>
                    <a:lnTo>
                      <a:pt x="10" y="20"/>
                    </a:lnTo>
                    <a:close/>
                  </a:path>
                </a:pathLst>
              </a:custGeom>
              <a:solidFill>
                <a:srgbClr val="0099FF"/>
              </a:solidFill>
              <a:ln w="0">
                <a:solidFill>
                  <a:srgbClr val="0099FF"/>
                </a:solidFill>
                <a:prstDash val="solid"/>
                <a:round/>
                <a:headEnd/>
                <a:tailEnd/>
              </a:ln>
            </p:spPr>
            <p:txBody>
              <a:bodyPr/>
              <a:lstStyle/>
              <a:p>
                <a:endParaRPr lang="fr-FR"/>
              </a:p>
            </p:txBody>
          </p:sp>
          <p:sp>
            <p:nvSpPr>
              <p:cNvPr id="419973" name="Freeform 1022"/>
              <p:cNvSpPr>
                <a:spLocks/>
              </p:cNvSpPr>
              <p:nvPr/>
            </p:nvSpPr>
            <p:spPr bwMode="auto">
              <a:xfrm>
                <a:off x="7242175" y="4937125"/>
                <a:ext cx="33338" cy="31750"/>
              </a:xfrm>
              <a:custGeom>
                <a:avLst/>
                <a:gdLst>
                  <a:gd name="T0" fmla="*/ 2147483647 w 21"/>
                  <a:gd name="T1" fmla="*/ 2147483647 h 20"/>
                  <a:gd name="T2" fmla="*/ 2147483647 w 21"/>
                  <a:gd name="T3" fmla="*/ 2147483647 h 20"/>
                  <a:gd name="T4" fmla="*/ 2147483647 w 21"/>
                  <a:gd name="T5" fmla="*/ 2147483647 h 20"/>
                  <a:gd name="T6" fmla="*/ 2147483647 w 21"/>
                  <a:gd name="T7" fmla="*/ 2147483647 h 20"/>
                  <a:gd name="T8" fmla="*/ 2147483647 w 21"/>
                  <a:gd name="T9" fmla="*/ 2147483647 h 20"/>
                  <a:gd name="T10" fmla="*/ 2147483647 w 21"/>
                  <a:gd name="T11" fmla="*/ 2147483647 h 20"/>
                  <a:gd name="T12" fmla="*/ 2147483647 w 21"/>
                  <a:gd name="T13" fmla="*/ 2147483647 h 20"/>
                  <a:gd name="T14" fmla="*/ 2147483647 w 21"/>
                  <a:gd name="T15" fmla="*/ 2147483647 h 20"/>
                  <a:gd name="T16" fmla="*/ 2147483647 w 21"/>
                  <a:gd name="T17" fmla="*/ 0 h 20"/>
                  <a:gd name="T18" fmla="*/ 2147483647 w 21"/>
                  <a:gd name="T19" fmla="*/ 2147483647 h 20"/>
                  <a:gd name="T20" fmla="*/ 2147483647 w 21"/>
                  <a:gd name="T21" fmla="*/ 2147483647 h 20"/>
                  <a:gd name="T22" fmla="*/ 2147483647 w 21"/>
                  <a:gd name="T23" fmla="*/ 2147483647 h 20"/>
                  <a:gd name="T24" fmla="*/ 0 w 21"/>
                  <a:gd name="T25" fmla="*/ 2147483647 h 20"/>
                  <a:gd name="T26" fmla="*/ 2147483647 w 21"/>
                  <a:gd name="T27" fmla="*/ 2147483647 h 20"/>
                  <a:gd name="T28" fmla="*/ 2147483647 w 21"/>
                  <a:gd name="T29" fmla="*/ 2147483647 h 20"/>
                  <a:gd name="T30" fmla="*/ 2147483647 w 21"/>
                  <a:gd name="T31" fmla="*/ 2147483647 h 20"/>
                  <a:gd name="T32" fmla="*/ 2147483647 w 21"/>
                  <a:gd name="T33" fmla="*/ 2147483647 h 20"/>
                  <a:gd name="T34" fmla="*/ 2147483647 w 21"/>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20"/>
                  <a:gd name="T56" fmla="*/ 21 w 2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20">
                    <a:moveTo>
                      <a:pt x="11" y="20"/>
                    </a:moveTo>
                    <a:lnTo>
                      <a:pt x="15" y="20"/>
                    </a:lnTo>
                    <a:lnTo>
                      <a:pt x="17" y="18"/>
                    </a:lnTo>
                    <a:lnTo>
                      <a:pt x="20" y="14"/>
                    </a:lnTo>
                    <a:lnTo>
                      <a:pt x="21" y="10"/>
                    </a:lnTo>
                    <a:lnTo>
                      <a:pt x="20" y="6"/>
                    </a:lnTo>
                    <a:lnTo>
                      <a:pt x="17" y="4"/>
                    </a:lnTo>
                    <a:lnTo>
                      <a:pt x="15" y="1"/>
                    </a:lnTo>
                    <a:lnTo>
                      <a:pt x="11" y="0"/>
                    </a:lnTo>
                    <a:lnTo>
                      <a:pt x="6" y="1"/>
                    </a:lnTo>
                    <a:lnTo>
                      <a:pt x="3" y="4"/>
                    </a:lnTo>
                    <a:lnTo>
                      <a:pt x="1" y="6"/>
                    </a:lnTo>
                    <a:lnTo>
                      <a:pt x="0" y="10"/>
                    </a:lnTo>
                    <a:lnTo>
                      <a:pt x="1" y="14"/>
                    </a:lnTo>
                    <a:lnTo>
                      <a:pt x="3" y="18"/>
                    </a:lnTo>
                    <a:lnTo>
                      <a:pt x="6" y="20"/>
                    </a:lnTo>
                    <a:lnTo>
                      <a:pt x="11" y="20"/>
                    </a:lnTo>
                    <a:close/>
                  </a:path>
                </a:pathLst>
              </a:custGeom>
              <a:solidFill>
                <a:srgbClr val="FF3300"/>
              </a:solidFill>
              <a:ln w="0">
                <a:solidFill>
                  <a:srgbClr val="FF3300"/>
                </a:solidFill>
                <a:prstDash val="solid"/>
                <a:round/>
                <a:headEnd/>
                <a:tailEnd/>
              </a:ln>
            </p:spPr>
            <p:txBody>
              <a:bodyPr/>
              <a:lstStyle/>
              <a:p>
                <a:endParaRPr lang="fr-FR"/>
              </a:p>
            </p:txBody>
          </p:sp>
          <p:sp>
            <p:nvSpPr>
              <p:cNvPr id="419974" name="Freeform 1023"/>
              <p:cNvSpPr>
                <a:spLocks/>
              </p:cNvSpPr>
              <p:nvPr/>
            </p:nvSpPr>
            <p:spPr bwMode="auto">
              <a:xfrm>
                <a:off x="7242175" y="5384800"/>
                <a:ext cx="33338" cy="31750"/>
              </a:xfrm>
              <a:custGeom>
                <a:avLst/>
                <a:gdLst>
                  <a:gd name="T0" fmla="*/ 2147483647 w 21"/>
                  <a:gd name="T1" fmla="*/ 2147483647 h 20"/>
                  <a:gd name="T2" fmla="*/ 2147483647 w 21"/>
                  <a:gd name="T3" fmla="*/ 2147483647 h 20"/>
                  <a:gd name="T4" fmla="*/ 2147483647 w 21"/>
                  <a:gd name="T5" fmla="*/ 2147483647 h 20"/>
                  <a:gd name="T6" fmla="*/ 2147483647 w 21"/>
                  <a:gd name="T7" fmla="*/ 2147483647 h 20"/>
                  <a:gd name="T8" fmla="*/ 2147483647 w 21"/>
                  <a:gd name="T9" fmla="*/ 2147483647 h 20"/>
                  <a:gd name="T10" fmla="*/ 2147483647 w 21"/>
                  <a:gd name="T11" fmla="*/ 2147483647 h 20"/>
                  <a:gd name="T12" fmla="*/ 2147483647 w 21"/>
                  <a:gd name="T13" fmla="*/ 2147483647 h 20"/>
                  <a:gd name="T14" fmla="*/ 2147483647 w 21"/>
                  <a:gd name="T15" fmla="*/ 2147483647 h 20"/>
                  <a:gd name="T16" fmla="*/ 2147483647 w 21"/>
                  <a:gd name="T17" fmla="*/ 0 h 20"/>
                  <a:gd name="T18" fmla="*/ 2147483647 w 21"/>
                  <a:gd name="T19" fmla="*/ 2147483647 h 20"/>
                  <a:gd name="T20" fmla="*/ 2147483647 w 21"/>
                  <a:gd name="T21" fmla="*/ 2147483647 h 20"/>
                  <a:gd name="T22" fmla="*/ 2147483647 w 21"/>
                  <a:gd name="T23" fmla="*/ 2147483647 h 20"/>
                  <a:gd name="T24" fmla="*/ 0 w 21"/>
                  <a:gd name="T25" fmla="*/ 2147483647 h 20"/>
                  <a:gd name="T26" fmla="*/ 2147483647 w 21"/>
                  <a:gd name="T27" fmla="*/ 2147483647 h 20"/>
                  <a:gd name="T28" fmla="*/ 2147483647 w 21"/>
                  <a:gd name="T29" fmla="*/ 2147483647 h 20"/>
                  <a:gd name="T30" fmla="*/ 2147483647 w 21"/>
                  <a:gd name="T31" fmla="*/ 2147483647 h 20"/>
                  <a:gd name="T32" fmla="*/ 2147483647 w 21"/>
                  <a:gd name="T33" fmla="*/ 2147483647 h 20"/>
                  <a:gd name="T34" fmla="*/ 2147483647 w 21"/>
                  <a:gd name="T35" fmla="*/ 2147483647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20"/>
                  <a:gd name="T56" fmla="*/ 21 w 2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20">
                    <a:moveTo>
                      <a:pt x="11" y="20"/>
                    </a:moveTo>
                    <a:lnTo>
                      <a:pt x="15" y="20"/>
                    </a:lnTo>
                    <a:lnTo>
                      <a:pt x="17" y="17"/>
                    </a:lnTo>
                    <a:lnTo>
                      <a:pt x="20" y="15"/>
                    </a:lnTo>
                    <a:lnTo>
                      <a:pt x="21" y="10"/>
                    </a:lnTo>
                    <a:lnTo>
                      <a:pt x="20" y="6"/>
                    </a:lnTo>
                    <a:lnTo>
                      <a:pt x="17" y="4"/>
                    </a:lnTo>
                    <a:lnTo>
                      <a:pt x="15" y="1"/>
                    </a:lnTo>
                    <a:lnTo>
                      <a:pt x="11" y="0"/>
                    </a:lnTo>
                    <a:lnTo>
                      <a:pt x="6" y="1"/>
                    </a:lnTo>
                    <a:lnTo>
                      <a:pt x="3" y="4"/>
                    </a:lnTo>
                    <a:lnTo>
                      <a:pt x="1" y="6"/>
                    </a:lnTo>
                    <a:lnTo>
                      <a:pt x="0" y="10"/>
                    </a:lnTo>
                    <a:lnTo>
                      <a:pt x="1" y="15"/>
                    </a:lnTo>
                    <a:lnTo>
                      <a:pt x="3" y="17"/>
                    </a:lnTo>
                    <a:lnTo>
                      <a:pt x="6" y="20"/>
                    </a:lnTo>
                    <a:lnTo>
                      <a:pt x="11" y="20"/>
                    </a:lnTo>
                    <a:close/>
                  </a:path>
                </a:pathLst>
              </a:custGeom>
              <a:solidFill>
                <a:srgbClr val="FF3300"/>
              </a:solidFill>
              <a:ln w="0">
                <a:solidFill>
                  <a:srgbClr val="FF3300"/>
                </a:solidFill>
                <a:prstDash val="solid"/>
                <a:round/>
                <a:headEnd/>
                <a:tailEnd/>
              </a:ln>
            </p:spPr>
            <p:txBody>
              <a:bodyPr/>
              <a:lstStyle/>
              <a:p>
                <a:endParaRPr lang="fr-FR"/>
              </a:p>
            </p:txBody>
          </p:sp>
          <p:sp>
            <p:nvSpPr>
              <p:cNvPr id="419975" name="Freeform 1024"/>
              <p:cNvSpPr>
                <a:spLocks/>
              </p:cNvSpPr>
              <p:nvPr/>
            </p:nvSpPr>
            <p:spPr bwMode="auto">
              <a:xfrm>
                <a:off x="7242175" y="5570538"/>
                <a:ext cx="33338" cy="30163"/>
              </a:xfrm>
              <a:custGeom>
                <a:avLst/>
                <a:gdLst>
                  <a:gd name="T0" fmla="*/ 2147483647 w 21"/>
                  <a:gd name="T1" fmla="*/ 2147483647 h 19"/>
                  <a:gd name="T2" fmla="*/ 2147483647 w 21"/>
                  <a:gd name="T3" fmla="*/ 2147483647 h 19"/>
                  <a:gd name="T4" fmla="*/ 2147483647 w 21"/>
                  <a:gd name="T5" fmla="*/ 2147483647 h 19"/>
                  <a:gd name="T6" fmla="*/ 2147483647 w 21"/>
                  <a:gd name="T7" fmla="*/ 2147483647 h 19"/>
                  <a:gd name="T8" fmla="*/ 2147483647 w 21"/>
                  <a:gd name="T9" fmla="*/ 2147483647 h 19"/>
                  <a:gd name="T10" fmla="*/ 2147483647 w 21"/>
                  <a:gd name="T11" fmla="*/ 2147483647 h 19"/>
                  <a:gd name="T12" fmla="*/ 2147483647 w 21"/>
                  <a:gd name="T13" fmla="*/ 2147483647 h 19"/>
                  <a:gd name="T14" fmla="*/ 2147483647 w 21"/>
                  <a:gd name="T15" fmla="*/ 0 h 19"/>
                  <a:gd name="T16" fmla="*/ 2147483647 w 21"/>
                  <a:gd name="T17" fmla="*/ 0 h 19"/>
                  <a:gd name="T18" fmla="*/ 2147483647 w 21"/>
                  <a:gd name="T19" fmla="*/ 0 h 19"/>
                  <a:gd name="T20" fmla="*/ 2147483647 w 21"/>
                  <a:gd name="T21" fmla="*/ 2147483647 h 19"/>
                  <a:gd name="T22" fmla="*/ 2147483647 w 21"/>
                  <a:gd name="T23" fmla="*/ 2147483647 h 19"/>
                  <a:gd name="T24" fmla="*/ 0 w 21"/>
                  <a:gd name="T25" fmla="*/ 2147483647 h 19"/>
                  <a:gd name="T26" fmla="*/ 2147483647 w 21"/>
                  <a:gd name="T27" fmla="*/ 2147483647 h 19"/>
                  <a:gd name="T28" fmla="*/ 2147483647 w 21"/>
                  <a:gd name="T29" fmla="*/ 2147483647 h 19"/>
                  <a:gd name="T30" fmla="*/ 2147483647 w 21"/>
                  <a:gd name="T31" fmla="*/ 2147483647 h 19"/>
                  <a:gd name="T32" fmla="*/ 2147483647 w 21"/>
                  <a:gd name="T33" fmla="*/ 2147483647 h 19"/>
                  <a:gd name="T34" fmla="*/ 2147483647 w 21"/>
                  <a:gd name="T35" fmla="*/ 2147483647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
                  <a:gd name="T55" fmla="*/ 0 h 19"/>
                  <a:gd name="T56" fmla="*/ 21 w 2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 h="19">
                    <a:moveTo>
                      <a:pt x="11" y="19"/>
                    </a:moveTo>
                    <a:lnTo>
                      <a:pt x="15" y="18"/>
                    </a:lnTo>
                    <a:lnTo>
                      <a:pt x="17" y="16"/>
                    </a:lnTo>
                    <a:lnTo>
                      <a:pt x="20" y="13"/>
                    </a:lnTo>
                    <a:lnTo>
                      <a:pt x="21" y="10"/>
                    </a:lnTo>
                    <a:lnTo>
                      <a:pt x="20" y="6"/>
                    </a:lnTo>
                    <a:lnTo>
                      <a:pt x="17" y="2"/>
                    </a:lnTo>
                    <a:lnTo>
                      <a:pt x="15" y="0"/>
                    </a:lnTo>
                    <a:lnTo>
                      <a:pt x="11" y="0"/>
                    </a:lnTo>
                    <a:lnTo>
                      <a:pt x="6" y="0"/>
                    </a:lnTo>
                    <a:lnTo>
                      <a:pt x="3" y="2"/>
                    </a:lnTo>
                    <a:lnTo>
                      <a:pt x="1" y="6"/>
                    </a:lnTo>
                    <a:lnTo>
                      <a:pt x="0" y="10"/>
                    </a:lnTo>
                    <a:lnTo>
                      <a:pt x="1" y="13"/>
                    </a:lnTo>
                    <a:lnTo>
                      <a:pt x="3" y="16"/>
                    </a:lnTo>
                    <a:lnTo>
                      <a:pt x="6" y="18"/>
                    </a:lnTo>
                    <a:lnTo>
                      <a:pt x="11" y="19"/>
                    </a:lnTo>
                    <a:close/>
                  </a:path>
                </a:pathLst>
              </a:custGeom>
              <a:solidFill>
                <a:srgbClr val="FF3300"/>
              </a:solidFill>
              <a:ln w="0">
                <a:solidFill>
                  <a:srgbClr val="FF3300"/>
                </a:solidFill>
                <a:prstDash val="solid"/>
                <a:round/>
                <a:headEnd/>
                <a:tailEnd/>
              </a:ln>
            </p:spPr>
            <p:txBody>
              <a:bodyPr/>
              <a:lstStyle/>
              <a:p>
                <a:endParaRPr lang="fr-FR"/>
              </a:p>
            </p:txBody>
          </p:sp>
        </p:grpSp>
        <p:sp>
          <p:nvSpPr>
            <p:cNvPr id="419855" name="ZoneTexte 3050"/>
            <p:cNvSpPr txBox="1">
              <a:spLocks noChangeArrowheads="1"/>
            </p:cNvSpPr>
            <p:nvPr/>
          </p:nvSpPr>
          <p:spPr bwMode="auto">
            <a:xfrm>
              <a:off x="1081088" y="1630363"/>
              <a:ext cx="396875" cy="247650"/>
            </a:xfrm>
            <a:prstGeom prst="rect">
              <a:avLst/>
            </a:prstGeom>
            <a:noFill/>
            <a:ln w="9525">
              <a:noFill/>
              <a:miter lim="800000"/>
              <a:headEnd/>
              <a:tailEnd/>
            </a:ln>
          </p:spPr>
          <p:txBody>
            <a:bodyPr wrap="none">
              <a:spAutoFit/>
            </a:bodyPr>
            <a:lstStyle/>
            <a:p>
              <a:pPr algn="r" eaLnBrk="1" hangingPunct="1"/>
              <a:r>
                <a:rPr lang="fr-FR" sz="1000">
                  <a:solidFill>
                    <a:srgbClr val="FFFFFF"/>
                  </a:solidFill>
                </a:rPr>
                <a:t>600</a:t>
              </a:r>
            </a:p>
          </p:txBody>
        </p:sp>
        <p:sp>
          <p:nvSpPr>
            <p:cNvPr id="419856" name="ZoneTexte 1045"/>
            <p:cNvSpPr txBox="1">
              <a:spLocks noChangeArrowheads="1"/>
            </p:cNvSpPr>
            <p:nvPr/>
          </p:nvSpPr>
          <p:spPr bwMode="auto">
            <a:xfrm>
              <a:off x="1081088" y="1958975"/>
              <a:ext cx="396875"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400</a:t>
              </a:r>
            </a:p>
          </p:txBody>
        </p:sp>
        <p:sp>
          <p:nvSpPr>
            <p:cNvPr id="419857" name="ZoneTexte 1046"/>
            <p:cNvSpPr txBox="1">
              <a:spLocks noChangeArrowheads="1"/>
            </p:cNvSpPr>
            <p:nvPr/>
          </p:nvSpPr>
          <p:spPr bwMode="auto">
            <a:xfrm>
              <a:off x="1081088" y="2286000"/>
              <a:ext cx="396875"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200</a:t>
              </a:r>
            </a:p>
          </p:txBody>
        </p:sp>
        <p:sp>
          <p:nvSpPr>
            <p:cNvPr id="419858" name="ZoneTexte 1047"/>
            <p:cNvSpPr txBox="1">
              <a:spLocks noChangeArrowheads="1"/>
            </p:cNvSpPr>
            <p:nvPr/>
          </p:nvSpPr>
          <p:spPr bwMode="auto">
            <a:xfrm>
              <a:off x="1222375" y="2613025"/>
              <a:ext cx="255588"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0</a:t>
              </a:r>
            </a:p>
          </p:txBody>
        </p:sp>
        <p:sp>
          <p:nvSpPr>
            <p:cNvPr id="419859" name="ZoneTexte 1048"/>
            <p:cNvSpPr txBox="1">
              <a:spLocks noChangeArrowheads="1"/>
            </p:cNvSpPr>
            <p:nvPr/>
          </p:nvSpPr>
          <p:spPr bwMode="auto">
            <a:xfrm>
              <a:off x="974725" y="3273425"/>
              <a:ext cx="503238"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1 000</a:t>
              </a:r>
            </a:p>
          </p:txBody>
        </p:sp>
        <p:sp>
          <p:nvSpPr>
            <p:cNvPr id="419860" name="ZoneTexte 1049"/>
            <p:cNvSpPr txBox="1">
              <a:spLocks noChangeArrowheads="1"/>
            </p:cNvSpPr>
            <p:nvPr/>
          </p:nvSpPr>
          <p:spPr bwMode="auto">
            <a:xfrm>
              <a:off x="1081088" y="3500438"/>
              <a:ext cx="396875"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800</a:t>
              </a:r>
            </a:p>
          </p:txBody>
        </p:sp>
        <p:sp>
          <p:nvSpPr>
            <p:cNvPr id="419861" name="ZoneTexte 1050"/>
            <p:cNvSpPr txBox="1">
              <a:spLocks noChangeArrowheads="1"/>
            </p:cNvSpPr>
            <p:nvPr/>
          </p:nvSpPr>
          <p:spPr bwMode="auto">
            <a:xfrm>
              <a:off x="1081088" y="3727450"/>
              <a:ext cx="396875"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600</a:t>
              </a:r>
            </a:p>
          </p:txBody>
        </p:sp>
        <p:sp>
          <p:nvSpPr>
            <p:cNvPr id="419862" name="ZoneTexte 1051"/>
            <p:cNvSpPr txBox="1">
              <a:spLocks noChangeArrowheads="1"/>
            </p:cNvSpPr>
            <p:nvPr/>
          </p:nvSpPr>
          <p:spPr bwMode="auto">
            <a:xfrm>
              <a:off x="1081088" y="3954463"/>
              <a:ext cx="396875" cy="247650"/>
            </a:xfrm>
            <a:prstGeom prst="rect">
              <a:avLst/>
            </a:prstGeom>
            <a:noFill/>
            <a:ln w="9525">
              <a:noFill/>
              <a:miter lim="800000"/>
              <a:headEnd/>
              <a:tailEnd/>
            </a:ln>
          </p:spPr>
          <p:txBody>
            <a:bodyPr wrap="none">
              <a:spAutoFit/>
            </a:bodyPr>
            <a:lstStyle/>
            <a:p>
              <a:pPr algn="r" eaLnBrk="1" hangingPunct="1"/>
              <a:r>
                <a:rPr lang="fr-FR" sz="1000">
                  <a:solidFill>
                    <a:srgbClr val="FFFFFF"/>
                  </a:solidFill>
                </a:rPr>
                <a:t>400</a:t>
              </a:r>
            </a:p>
          </p:txBody>
        </p:sp>
        <p:sp>
          <p:nvSpPr>
            <p:cNvPr id="419863" name="ZoneTexte 1052"/>
            <p:cNvSpPr txBox="1">
              <a:spLocks noChangeArrowheads="1"/>
            </p:cNvSpPr>
            <p:nvPr/>
          </p:nvSpPr>
          <p:spPr bwMode="auto">
            <a:xfrm>
              <a:off x="1081088" y="4183063"/>
              <a:ext cx="396875"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200</a:t>
              </a:r>
            </a:p>
          </p:txBody>
        </p:sp>
        <p:sp>
          <p:nvSpPr>
            <p:cNvPr id="419864" name="ZoneTexte 1053"/>
            <p:cNvSpPr txBox="1">
              <a:spLocks noChangeArrowheads="1"/>
            </p:cNvSpPr>
            <p:nvPr/>
          </p:nvSpPr>
          <p:spPr bwMode="auto">
            <a:xfrm>
              <a:off x="1222375" y="4410075"/>
              <a:ext cx="255588"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0</a:t>
              </a:r>
            </a:p>
          </p:txBody>
        </p:sp>
        <p:sp>
          <p:nvSpPr>
            <p:cNvPr id="419865" name="ZoneTexte 1054"/>
            <p:cNvSpPr txBox="1">
              <a:spLocks noChangeArrowheads="1"/>
            </p:cNvSpPr>
            <p:nvPr/>
          </p:nvSpPr>
          <p:spPr bwMode="auto">
            <a:xfrm>
              <a:off x="1081088" y="5030788"/>
              <a:ext cx="396875"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600</a:t>
              </a:r>
            </a:p>
          </p:txBody>
        </p:sp>
        <p:sp>
          <p:nvSpPr>
            <p:cNvPr id="419866" name="ZoneTexte 1055"/>
            <p:cNvSpPr txBox="1">
              <a:spLocks noChangeArrowheads="1"/>
            </p:cNvSpPr>
            <p:nvPr/>
          </p:nvSpPr>
          <p:spPr bwMode="auto">
            <a:xfrm>
              <a:off x="1081088" y="5405438"/>
              <a:ext cx="396875" cy="247650"/>
            </a:xfrm>
            <a:prstGeom prst="rect">
              <a:avLst/>
            </a:prstGeom>
            <a:noFill/>
            <a:ln w="9525">
              <a:noFill/>
              <a:miter lim="800000"/>
              <a:headEnd/>
              <a:tailEnd/>
            </a:ln>
          </p:spPr>
          <p:txBody>
            <a:bodyPr wrap="none">
              <a:spAutoFit/>
            </a:bodyPr>
            <a:lstStyle/>
            <a:p>
              <a:pPr algn="r" eaLnBrk="1" hangingPunct="1"/>
              <a:r>
                <a:rPr lang="fr-FR" sz="1000">
                  <a:solidFill>
                    <a:srgbClr val="FFFFFF"/>
                  </a:solidFill>
                </a:rPr>
                <a:t>400</a:t>
              </a:r>
            </a:p>
          </p:txBody>
        </p:sp>
        <p:sp>
          <p:nvSpPr>
            <p:cNvPr id="419867" name="ZoneTexte 1056"/>
            <p:cNvSpPr txBox="1">
              <a:spLocks noChangeArrowheads="1"/>
            </p:cNvSpPr>
            <p:nvPr/>
          </p:nvSpPr>
          <p:spPr bwMode="auto">
            <a:xfrm>
              <a:off x="1081088" y="5781675"/>
              <a:ext cx="396875"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200</a:t>
              </a:r>
            </a:p>
          </p:txBody>
        </p:sp>
        <p:sp>
          <p:nvSpPr>
            <p:cNvPr id="419868" name="ZoneTexte 1058"/>
            <p:cNvSpPr txBox="1">
              <a:spLocks noChangeArrowheads="1"/>
            </p:cNvSpPr>
            <p:nvPr/>
          </p:nvSpPr>
          <p:spPr bwMode="auto">
            <a:xfrm>
              <a:off x="1222375" y="6156325"/>
              <a:ext cx="255588"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0</a:t>
              </a:r>
            </a:p>
          </p:txBody>
        </p:sp>
        <p:sp>
          <p:nvSpPr>
            <p:cNvPr id="419869" name="ZoneTexte 1059"/>
            <p:cNvSpPr txBox="1">
              <a:spLocks noChangeArrowheads="1"/>
            </p:cNvSpPr>
            <p:nvPr/>
          </p:nvSpPr>
          <p:spPr bwMode="auto">
            <a:xfrm>
              <a:off x="3757613" y="1479550"/>
              <a:ext cx="395287"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250</a:t>
              </a:r>
            </a:p>
          </p:txBody>
        </p:sp>
        <p:sp>
          <p:nvSpPr>
            <p:cNvPr id="419870" name="ZoneTexte 1060"/>
            <p:cNvSpPr txBox="1">
              <a:spLocks noChangeArrowheads="1"/>
            </p:cNvSpPr>
            <p:nvPr/>
          </p:nvSpPr>
          <p:spPr bwMode="auto">
            <a:xfrm>
              <a:off x="3757613" y="1693863"/>
              <a:ext cx="395287"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200</a:t>
              </a:r>
            </a:p>
          </p:txBody>
        </p:sp>
        <p:sp>
          <p:nvSpPr>
            <p:cNvPr id="419871" name="ZoneTexte 1061"/>
            <p:cNvSpPr txBox="1">
              <a:spLocks noChangeArrowheads="1"/>
            </p:cNvSpPr>
            <p:nvPr/>
          </p:nvSpPr>
          <p:spPr bwMode="auto">
            <a:xfrm>
              <a:off x="3757613" y="1908175"/>
              <a:ext cx="395287"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150</a:t>
              </a:r>
            </a:p>
          </p:txBody>
        </p:sp>
        <p:sp>
          <p:nvSpPr>
            <p:cNvPr id="419872" name="ZoneTexte 1062"/>
            <p:cNvSpPr txBox="1">
              <a:spLocks noChangeArrowheads="1"/>
            </p:cNvSpPr>
            <p:nvPr/>
          </p:nvSpPr>
          <p:spPr bwMode="auto">
            <a:xfrm>
              <a:off x="3757613" y="2122488"/>
              <a:ext cx="395287"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100</a:t>
              </a:r>
            </a:p>
          </p:txBody>
        </p:sp>
        <p:sp>
          <p:nvSpPr>
            <p:cNvPr id="419873" name="ZoneTexte 1063"/>
            <p:cNvSpPr txBox="1">
              <a:spLocks noChangeArrowheads="1"/>
            </p:cNvSpPr>
            <p:nvPr/>
          </p:nvSpPr>
          <p:spPr bwMode="auto">
            <a:xfrm>
              <a:off x="3827463" y="2335213"/>
              <a:ext cx="325437"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50</a:t>
              </a:r>
            </a:p>
          </p:txBody>
        </p:sp>
        <p:sp>
          <p:nvSpPr>
            <p:cNvPr id="419874" name="ZoneTexte 1064"/>
            <p:cNvSpPr txBox="1">
              <a:spLocks noChangeArrowheads="1"/>
            </p:cNvSpPr>
            <p:nvPr/>
          </p:nvSpPr>
          <p:spPr bwMode="auto">
            <a:xfrm>
              <a:off x="3898900" y="2549525"/>
              <a:ext cx="254000"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0</a:t>
              </a:r>
            </a:p>
          </p:txBody>
        </p:sp>
        <p:sp>
          <p:nvSpPr>
            <p:cNvPr id="419875" name="ZoneTexte 1065"/>
            <p:cNvSpPr txBox="1">
              <a:spLocks noChangeArrowheads="1"/>
            </p:cNvSpPr>
            <p:nvPr/>
          </p:nvSpPr>
          <p:spPr bwMode="auto">
            <a:xfrm>
              <a:off x="3651250" y="3416300"/>
              <a:ext cx="501650"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6 000</a:t>
              </a:r>
            </a:p>
          </p:txBody>
        </p:sp>
        <p:sp>
          <p:nvSpPr>
            <p:cNvPr id="419876" name="ZoneTexte 1066"/>
            <p:cNvSpPr txBox="1">
              <a:spLocks noChangeArrowheads="1"/>
            </p:cNvSpPr>
            <p:nvPr/>
          </p:nvSpPr>
          <p:spPr bwMode="auto">
            <a:xfrm>
              <a:off x="3651250" y="3768725"/>
              <a:ext cx="501650"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4 000</a:t>
              </a:r>
            </a:p>
          </p:txBody>
        </p:sp>
        <p:sp>
          <p:nvSpPr>
            <p:cNvPr id="419877" name="ZoneTexte 1067"/>
            <p:cNvSpPr txBox="1">
              <a:spLocks noChangeArrowheads="1"/>
            </p:cNvSpPr>
            <p:nvPr/>
          </p:nvSpPr>
          <p:spPr bwMode="auto">
            <a:xfrm>
              <a:off x="3651250" y="4121150"/>
              <a:ext cx="501650"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2 000</a:t>
              </a:r>
            </a:p>
          </p:txBody>
        </p:sp>
        <p:sp>
          <p:nvSpPr>
            <p:cNvPr id="419878" name="ZoneTexte 1068"/>
            <p:cNvSpPr txBox="1">
              <a:spLocks noChangeArrowheads="1"/>
            </p:cNvSpPr>
            <p:nvPr/>
          </p:nvSpPr>
          <p:spPr bwMode="auto">
            <a:xfrm>
              <a:off x="3898900" y="4471988"/>
              <a:ext cx="254000" cy="247650"/>
            </a:xfrm>
            <a:prstGeom prst="rect">
              <a:avLst/>
            </a:prstGeom>
            <a:noFill/>
            <a:ln w="9525">
              <a:noFill/>
              <a:miter lim="800000"/>
              <a:headEnd/>
              <a:tailEnd/>
            </a:ln>
          </p:spPr>
          <p:txBody>
            <a:bodyPr wrap="none">
              <a:spAutoFit/>
            </a:bodyPr>
            <a:lstStyle/>
            <a:p>
              <a:pPr algn="r" eaLnBrk="1" hangingPunct="1"/>
              <a:r>
                <a:rPr lang="fr-FR" sz="1000">
                  <a:solidFill>
                    <a:srgbClr val="FFFFFF"/>
                  </a:solidFill>
                </a:rPr>
                <a:t>0</a:t>
              </a:r>
            </a:p>
          </p:txBody>
        </p:sp>
        <p:sp>
          <p:nvSpPr>
            <p:cNvPr id="419879" name="ZoneTexte 1069"/>
            <p:cNvSpPr txBox="1">
              <a:spLocks noChangeArrowheads="1"/>
            </p:cNvSpPr>
            <p:nvPr/>
          </p:nvSpPr>
          <p:spPr bwMode="auto">
            <a:xfrm>
              <a:off x="3757613" y="5089525"/>
              <a:ext cx="395287" cy="247650"/>
            </a:xfrm>
            <a:prstGeom prst="rect">
              <a:avLst/>
            </a:prstGeom>
            <a:noFill/>
            <a:ln w="9525">
              <a:noFill/>
              <a:miter lim="800000"/>
              <a:headEnd/>
              <a:tailEnd/>
            </a:ln>
          </p:spPr>
          <p:txBody>
            <a:bodyPr wrap="none">
              <a:spAutoFit/>
            </a:bodyPr>
            <a:lstStyle/>
            <a:p>
              <a:pPr algn="r" eaLnBrk="1" hangingPunct="1"/>
              <a:r>
                <a:rPr lang="fr-FR" sz="1000">
                  <a:solidFill>
                    <a:srgbClr val="FFFFFF"/>
                  </a:solidFill>
                </a:rPr>
                <a:t>200</a:t>
              </a:r>
            </a:p>
          </p:txBody>
        </p:sp>
        <p:sp>
          <p:nvSpPr>
            <p:cNvPr id="419880" name="ZoneTexte 1070"/>
            <p:cNvSpPr txBox="1">
              <a:spLocks noChangeArrowheads="1"/>
            </p:cNvSpPr>
            <p:nvPr/>
          </p:nvSpPr>
          <p:spPr bwMode="auto">
            <a:xfrm>
              <a:off x="3757613" y="5478463"/>
              <a:ext cx="395287"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100</a:t>
              </a:r>
            </a:p>
          </p:txBody>
        </p:sp>
        <p:sp>
          <p:nvSpPr>
            <p:cNvPr id="419881" name="ZoneTexte 1071"/>
            <p:cNvSpPr txBox="1">
              <a:spLocks noChangeArrowheads="1"/>
            </p:cNvSpPr>
            <p:nvPr/>
          </p:nvSpPr>
          <p:spPr bwMode="auto">
            <a:xfrm>
              <a:off x="3898900" y="5867400"/>
              <a:ext cx="254000"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0</a:t>
              </a:r>
            </a:p>
          </p:txBody>
        </p:sp>
        <p:sp>
          <p:nvSpPr>
            <p:cNvPr id="419882" name="ZoneTexte 1072"/>
            <p:cNvSpPr txBox="1">
              <a:spLocks noChangeArrowheads="1"/>
            </p:cNvSpPr>
            <p:nvPr/>
          </p:nvSpPr>
          <p:spPr bwMode="auto">
            <a:xfrm>
              <a:off x="3714750" y="6254750"/>
              <a:ext cx="438150"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-100</a:t>
              </a:r>
            </a:p>
          </p:txBody>
        </p:sp>
        <p:sp>
          <p:nvSpPr>
            <p:cNvPr id="419883" name="ZoneTexte 1073"/>
            <p:cNvSpPr txBox="1">
              <a:spLocks noChangeArrowheads="1"/>
            </p:cNvSpPr>
            <p:nvPr/>
          </p:nvSpPr>
          <p:spPr bwMode="auto">
            <a:xfrm>
              <a:off x="6426200" y="6167438"/>
              <a:ext cx="255588"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0</a:t>
              </a:r>
            </a:p>
          </p:txBody>
        </p:sp>
        <p:sp>
          <p:nvSpPr>
            <p:cNvPr id="419884" name="ZoneTexte 1074"/>
            <p:cNvSpPr txBox="1">
              <a:spLocks noChangeArrowheads="1"/>
            </p:cNvSpPr>
            <p:nvPr/>
          </p:nvSpPr>
          <p:spPr bwMode="auto">
            <a:xfrm>
              <a:off x="6284913" y="5883275"/>
              <a:ext cx="396875"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200</a:t>
              </a:r>
            </a:p>
          </p:txBody>
        </p:sp>
        <p:sp>
          <p:nvSpPr>
            <p:cNvPr id="419885" name="ZoneTexte 1075"/>
            <p:cNvSpPr txBox="1">
              <a:spLocks noChangeArrowheads="1"/>
            </p:cNvSpPr>
            <p:nvPr/>
          </p:nvSpPr>
          <p:spPr bwMode="auto">
            <a:xfrm>
              <a:off x="6284913" y="5597525"/>
              <a:ext cx="396875"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400</a:t>
              </a:r>
            </a:p>
          </p:txBody>
        </p:sp>
        <p:sp>
          <p:nvSpPr>
            <p:cNvPr id="419886" name="ZoneTexte 1076"/>
            <p:cNvSpPr txBox="1">
              <a:spLocks noChangeArrowheads="1"/>
            </p:cNvSpPr>
            <p:nvPr/>
          </p:nvSpPr>
          <p:spPr bwMode="auto">
            <a:xfrm>
              <a:off x="6284913" y="5313363"/>
              <a:ext cx="396875"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600</a:t>
              </a:r>
            </a:p>
          </p:txBody>
        </p:sp>
        <p:sp>
          <p:nvSpPr>
            <p:cNvPr id="419887" name="ZoneTexte 1077"/>
            <p:cNvSpPr txBox="1">
              <a:spLocks noChangeArrowheads="1"/>
            </p:cNvSpPr>
            <p:nvPr/>
          </p:nvSpPr>
          <p:spPr bwMode="auto">
            <a:xfrm>
              <a:off x="6284913" y="5027613"/>
              <a:ext cx="396875"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800</a:t>
              </a:r>
            </a:p>
          </p:txBody>
        </p:sp>
        <p:sp>
          <p:nvSpPr>
            <p:cNvPr id="419888" name="ZoneTexte 1078"/>
            <p:cNvSpPr txBox="1">
              <a:spLocks noChangeArrowheads="1"/>
            </p:cNvSpPr>
            <p:nvPr/>
          </p:nvSpPr>
          <p:spPr bwMode="auto">
            <a:xfrm>
              <a:off x="6426200" y="4386263"/>
              <a:ext cx="255588" cy="247650"/>
            </a:xfrm>
            <a:prstGeom prst="rect">
              <a:avLst/>
            </a:prstGeom>
            <a:noFill/>
            <a:ln w="9525">
              <a:noFill/>
              <a:miter lim="800000"/>
              <a:headEnd/>
              <a:tailEnd/>
            </a:ln>
          </p:spPr>
          <p:txBody>
            <a:bodyPr wrap="none">
              <a:spAutoFit/>
            </a:bodyPr>
            <a:lstStyle/>
            <a:p>
              <a:pPr algn="r" eaLnBrk="1" hangingPunct="1"/>
              <a:r>
                <a:rPr lang="fr-FR" sz="1000">
                  <a:solidFill>
                    <a:srgbClr val="FFFFFF"/>
                  </a:solidFill>
                </a:rPr>
                <a:t>0</a:t>
              </a:r>
            </a:p>
          </p:txBody>
        </p:sp>
        <p:sp>
          <p:nvSpPr>
            <p:cNvPr id="419889" name="ZoneTexte 1079"/>
            <p:cNvSpPr txBox="1">
              <a:spLocks noChangeArrowheads="1"/>
            </p:cNvSpPr>
            <p:nvPr/>
          </p:nvSpPr>
          <p:spPr bwMode="auto">
            <a:xfrm>
              <a:off x="6284913" y="4022725"/>
              <a:ext cx="396875" cy="247650"/>
            </a:xfrm>
            <a:prstGeom prst="rect">
              <a:avLst/>
            </a:prstGeom>
            <a:noFill/>
            <a:ln w="9525">
              <a:noFill/>
              <a:miter lim="800000"/>
              <a:headEnd/>
              <a:tailEnd/>
            </a:ln>
          </p:spPr>
          <p:txBody>
            <a:bodyPr wrap="none">
              <a:spAutoFit/>
            </a:bodyPr>
            <a:lstStyle/>
            <a:p>
              <a:pPr algn="r" eaLnBrk="1" hangingPunct="1"/>
              <a:r>
                <a:rPr lang="fr-FR" sz="1000">
                  <a:solidFill>
                    <a:srgbClr val="FFFFFF"/>
                  </a:solidFill>
                </a:rPr>
                <a:t>200</a:t>
              </a:r>
            </a:p>
          </p:txBody>
        </p:sp>
        <p:sp>
          <p:nvSpPr>
            <p:cNvPr id="419890" name="ZoneTexte 1080"/>
            <p:cNvSpPr txBox="1">
              <a:spLocks noChangeArrowheads="1"/>
            </p:cNvSpPr>
            <p:nvPr/>
          </p:nvSpPr>
          <p:spPr bwMode="auto">
            <a:xfrm>
              <a:off x="6284913" y="3660775"/>
              <a:ext cx="396875"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400</a:t>
              </a:r>
            </a:p>
          </p:txBody>
        </p:sp>
        <p:sp>
          <p:nvSpPr>
            <p:cNvPr id="419891" name="ZoneTexte 1081"/>
            <p:cNvSpPr txBox="1">
              <a:spLocks noChangeArrowheads="1"/>
            </p:cNvSpPr>
            <p:nvPr/>
          </p:nvSpPr>
          <p:spPr bwMode="auto">
            <a:xfrm>
              <a:off x="6284913" y="3297238"/>
              <a:ext cx="396875"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600</a:t>
              </a:r>
            </a:p>
          </p:txBody>
        </p:sp>
        <p:sp>
          <p:nvSpPr>
            <p:cNvPr id="419892" name="ZoneTexte 1082"/>
            <p:cNvSpPr txBox="1">
              <a:spLocks noChangeArrowheads="1"/>
            </p:cNvSpPr>
            <p:nvPr/>
          </p:nvSpPr>
          <p:spPr bwMode="auto">
            <a:xfrm>
              <a:off x="6426200" y="2633663"/>
              <a:ext cx="255588" cy="247650"/>
            </a:xfrm>
            <a:prstGeom prst="rect">
              <a:avLst/>
            </a:prstGeom>
            <a:noFill/>
            <a:ln w="9525">
              <a:noFill/>
              <a:miter lim="800000"/>
              <a:headEnd/>
              <a:tailEnd/>
            </a:ln>
          </p:spPr>
          <p:txBody>
            <a:bodyPr wrap="none">
              <a:spAutoFit/>
            </a:bodyPr>
            <a:lstStyle/>
            <a:p>
              <a:pPr algn="r" eaLnBrk="1" hangingPunct="1"/>
              <a:r>
                <a:rPr lang="fr-FR" sz="1000">
                  <a:solidFill>
                    <a:srgbClr val="FFFFFF"/>
                  </a:solidFill>
                </a:rPr>
                <a:t>0</a:t>
              </a:r>
            </a:p>
          </p:txBody>
        </p:sp>
        <p:sp>
          <p:nvSpPr>
            <p:cNvPr id="419893" name="ZoneTexte 1083"/>
            <p:cNvSpPr txBox="1">
              <a:spLocks noChangeArrowheads="1"/>
            </p:cNvSpPr>
            <p:nvPr/>
          </p:nvSpPr>
          <p:spPr bwMode="auto">
            <a:xfrm>
              <a:off x="6284913" y="2363788"/>
              <a:ext cx="396875"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200</a:t>
              </a:r>
            </a:p>
          </p:txBody>
        </p:sp>
        <p:sp>
          <p:nvSpPr>
            <p:cNvPr id="419894" name="ZoneTexte 1084"/>
            <p:cNvSpPr txBox="1">
              <a:spLocks noChangeArrowheads="1"/>
            </p:cNvSpPr>
            <p:nvPr/>
          </p:nvSpPr>
          <p:spPr bwMode="auto">
            <a:xfrm>
              <a:off x="6284913" y="2092325"/>
              <a:ext cx="396875" cy="246063"/>
            </a:xfrm>
            <a:prstGeom prst="rect">
              <a:avLst/>
            </a:prstGeom>
            <a:noFill/>
            <a:ln w="9525">
              <a:noFill/>
              <a:miter lim="800000"/>
              <a:headEnd/>
              <a:tailEnd/>
            </a:ln>
          </p:spPr>
          <p:txBody>
            <a:bodyPr wrap="none">
              <a:spAutoFit/>
            </a:bodyPr>
            <a:lstStyle/>
            <a:p>
              <a:pPr algn="r" eaLnBrk="1" hangingPunct="1"/>
              <a:r>
                <a:rPr lang="fr-FR" sz="1000">
                  <a:solidFill>
                    <a:srgbClr val="FFFFFF"/>
                  </a:solidFill>
                </a:rPr>
                <a:t>400</a:t>
              </a:r>
            </a:p>
          </p:txBody>
        </p:sp>
        <p:sp>
          <p:nvSpPr>
            <p:cNvPr id="419895" name="ZoneTexte 1085"/>
            <p:cNvSpPr txBox="1">
              <a:spLocks noChangeArrowheads="1"/>
            </p:cNvSpPr>
            <p:nvPr/>
          </p:nvSpPr>
          <p:spPr bwMode="auto">
            <a:xfrm>
              <a:off x="6284913" y="1820863"/>
              <a:ext cx="396875" cy="247650"/>
            </a:xfrm>
            <a:prstGeom prst="rect">
              <a:avLst/>
            </a:prstGeom>
            <a:noFill/>
            <a:ln w="9525">
              <a:noFill/>
              <a:miter lim="800000"/>
              <a:headEnd/>
              <a:tailEnd/>
            </a:ln>
          </p:spPr>
          <p:txBody>
            <a:bodyPr wrap="none">
              <a:spAutoFit/>
            </a:bodyPr>
            <a:lstStyle/>
            <a:p>
              <a:pPr algn="r" eaLnBrk="1" hangingPunct="1"/>
              <a:r>
                <a:rPr lang="fr-FR" sz="1000">
                  <a:solidFill>
                    <a:srgbClr val="FFFFFF"/>
                  </a:solidFill>
                </a:rPr>
                <a:t>600</a:t>
              </a:r>
            </a:p>
          </p:txBody>
        </p:sp>
        <p:sp>
          <p:nvSpPr>
            <p:cNvPr id="419896" name="ZoneTexte 1086"/>
            <p:cNvSpPr txBox="1">
              <a:spLocks noChangeArrowheads="1"/>
            </p:cNvSpPr>
            <p:nvPr/>
          </p:nvSpPr>
          <p:spPr bwMode="auto">
            <a:xfrm>
              <a:off x="6284913" y="1550988"/>
              <a:ext cx="396875" cy="246062"/>
            </a:xfrm>
            <a:prstGeom prst="rect">
              <a:avLst/>
            </a:prstGeom>
            <a:noFill/>
            <a:ln w="9525">
              <a:noFill/>
              <a:miter lim="800000"/>
              <a:headEnd/>
              <a:tailEnd/>
            </a:ln>
          </p:spPr>
          <p:txBody>
            <a:bodyPr wrap="none">
              <a:spAutoFit/>
            </a:bodyPr>
            <a:lstStyle/>
            <a:p>
              <a:pPr algn="r" eaLnBrk="1" hangingPunct="1"/>
              <a:r>
                <a:rPr lang="fr-FR" sz="1000">
                  <a:solidFill>
                    <a:srgbClr val="FFFFFF"/>
                  </a:solidFill>
                </a:rPr>
                <a:t>800</a:t>
              </a:r>
            </a:p>
          </p:txBody>
        </p:sp>
        <p:sp>
          <p:nvSpPr>
            <p:cNvPr id="419897" name="ZoneTexte 1093"/>
            <p:cNvSpPr txBox="1">
              <a:spLocks noChangeArrowheads="1"/>
            </p:cNvSpPr>
            <p:nvPr/>
          </p:nvSpPr>
          <p:spPr bwMode="auto">
            <a:xfrm>
              <a:off x="2058988" y="1939925"/>
              <a:ext cx="803275" cy="246063"/>
            </a:xfrm>
            <a:prstGeom prst="rect">
              <a:avLst/>
            </a:prstGeom>
            <a:noFill/>
            <a:ln w="9525">
              <a:noFill/>
              <a:miter lim="800000"/>
              <a:headEnd/>
              <a:tailEnd/>
            </a:ln>
          </p:spPr>
          <p:txBody>
            <a:bodyPr wrap="none">
              <a:spAutoFit/>
            </a:bodyPr>
            <a:lstStyle/>
            <a:p>
              <a:pPr eaLnBrk="1" hangingPunct="1"/>
              <a:r>
                <a:rPr lang="fr-FR" sz="1000">
                  <a:solidFill>
                    <a:srgbClr val="FFFFFF"/>
                  </a:solidFill>
                </a:rPr>
                <a:t>p = 0,0082</a:t>
              </a:r>
            </a:p>
          </p:txBody>
        </p:sp>
        <p:sp>
          <p:nvSpPr>
            <p:cNvPr id="419898" name="ZoneTexte 1094"/>
            <p:cNvSpPr txBox="1">
              <a:spLocks noChangeArrowheads="1"/>
            </p:cNvSpPr>
            <p:nvPr/>
          </p:nvSpPr>
          <p:spPr bwMode="auto">
            <a:xfrm>
              <a:off x="2324100" y="3641725"/>
              <a:ext cx="719138" cy="247650"/>
            </a:xfrm>
            <a:prstGeom prst="rect">
              <a:avLst/>
            </a:prstGeom>
            <a:noFill/>
            <a:ln w="9525">
              <a:noFill/>
              <a:miter lim="800000"/>
              <a:headEnd/>
              <a:tailEnd/>
            </a:ln>
          </p:spPr>
          <p:txBody>
            <a:bodyPr wrap="none">
              <a:spAutoFit/>
            </a:bodyPr>
            <a:lstStyle/>
            <a:p>
              <a:pPr eaLnBrk="1" hangingPunct="1"/>
              <a:r>
                <a:rPr lang="fr-FR" sz="1000">
                  <a:solidFill>
                    <a:srgbClr val="FFFFFF"/>
                  </a:solidFill>
                </a:rPr>
                <a:t>p = 0,048</a:t>
              </a:r>
            </a:p>
          </p:txBody>
        </p:sp>
        <p:sp>
          <p:nvSpPr>
            <p:cNvPr id="419899" name="ZoneTexte 1095"/>
            <p:cNvSpPr txBox="1">
              <a:spLocks noChangeArrowheads="1"/>
            </p:cNvSpPr>
            <p:nvPr/>
          </p:nvSpPr>
          <p:spPr bwMode="auto">
            <a:xfrm>
              <a:off x="2252663" y="5380038"/>
              <a:ext cx="719137" cy="246062"/>
            </a:xfrm>
            <a:prstGeom prst="rect">
              <a:avLst/>
            </a:prstGeom>
            <a:noFill/>
            <a:ln w="9525">
              <a:noFill/>
              <a:miter lim="800000"/>
              <a:headEnd/>
              <a:tailEnd/>
            </a:ln>
          </p:spPr>
          <p:txBody>
            <a:bodyPr wrap="none">
              <a:spAutoFit/>
            </a:bodyPr>
            <a:lstStyle/>
            <a:p>
              <a:pPr eaLnBrk="1" hangingPunct="1"/>
              <a:r>
                <a:rPr lang="fr-FR" sz="1000">
                  <a:solidFill>
                    <a:srgbClr val="FFFFFF"/>
                  </a:solidFill>
                </a:rPr>
                <a:t>p = 0,013</a:t>
              </a:r>
            </a:p>
          </p:txBody>
        </p:sp>
        <p:sp>
          <p:nvSpPr>
            <p:cNvPr id="419900" name="ZoneTexte 1096"/>
            <p:cNvSpPr txBox="1">
              <a:spLocks noChangeArrowheads="1"/>
            </p:cNvSpPr>
            <p:nvPr/>
          </p:nvSpPr>
          <p:spPr bwMode="auto">
            <a:xfrm>
              <a:off x="4826000" y="1939925"/>
              <a:ext cx="788988" cy="246063"/>
            </a:xfrm>
            <a:prstGeom prst="rect">
              <a:avLst/>
            </a:prstGeom>
            <a:noFill/>
            <a:ln w="9525">
              <a:noFill/>
              <a:miter lim="800000"/>
              <a:headEnd/>
              <a:tailEnd/>
            </a:ln>
          </p:spPr>
          <p:txBody>
            <a:bodyPr wrap="none">
              <a:spAutoFit/>
            </a:bodyPr>
            <a:lstStyle/>
            <a:p>
              <a:pPr eaLnBrk="1" hangingPunct="1"/>
              <a:r>
                <a:rPr lang="fr-FR" sz="1000">
                  <a:solidFill>
                    <a:srgbClr val="FFFFFF"/>
                  </a:solidFill>
                </a:rPr>
                <a:t>p &lt; 0,0001</a:t>
              </a:r>
            </a:p>
          </p:txBody>
        </p:sp>
        <p:sp>
          <p:nvSpPr>
            <p:cNvPr id="419901" name="ZoneTexte 1097"/>
            <p:cNvSpPr txBox="1">
              <a:spLocks noChangeArrowheads="1"/>
            </p:cNvSpPr>
            <p:nvPr/>
          </p:nvSpPr>
          <p:spPr bwMode="auto">
            <a:xfrm>
              <a:off x="4873625" y="3641725"/>
              <a:ext cx="649288" cy="247650"/>
            </a:xfrm>
            <a:prstGeom prst="rect">
              <a:avLst/>
            </a:prstGeom>
            <a:noFill/>
            <a:ln w="9525">
              <a:noFill/>
              <a:miter lim="800000"/>
              <a:headEnd/>
              <a:tailEnd/>
            </a:ln>
          </p:spPr>
          <p:txBody>
            <a:bodyPr wrap="none">
              <a:spAutoFit/>
            </a:bodyPr>
            <a:lstStyle/>
            <a:p>
              <a:pPr eaLnBrk="1" hangingPunct="1"/>
              <a:r>
                <a:rPr lang="fr-FR" sz="1000">
                  <a:solidFill>
                    <a:srgbClr val="FFFFFF"/>
                  </a:solidFill>
                </a:rPr>
                <a:t>p = 0,27</a:t>
              </a:r>
            </a:p>
          </p:txBody>
        </p:sp>
        <p:sp>
          <p:nvSpPr>
            <p:cNvPr id="419902" name="ZoneTexte 1098"/>
            <p:cNvSpPr txBox="1">
              <a:spLocks noChangeArrowheads="1"/>
            </p:cNvSpPr>
            <p:nvPr/>
          </p:nvSpPr>
          <p:spPr bwMode="auto">
            <a:xfrm>
              <a:off x="4967288" y="5380038"/>
              <a:ext cx="647700" cy="246062"/>
            </a:xfrm>
            <a:prstGeom prst="rect">
              <a:avLst/>
            </a:prstGeom>
            <a:noFill/>
            <a:ln w="9525">
              <a:noFill/>
              <a:miter lim="800000"/>
              <a:headEnd/>
              <a:tailEnd/>
            </a:ln>
          </p:spPr>
          <p:txBody>
            <a:bodyPr wrap="none">
              <a:spAutoFit/>
            </a:bodyPr>
            <a:lstStyle/>
            <a:p>
              <a:pPr eaLnBrk="1" hangingPunct="1"/>
              <a:r>
                <a:rPr lang="fr-FR" sz="1000">
                  <a:solidFill>
                    <a:srgbClr val="FFFFFF"/>
                  </a:solidFill>
                </a:rPr>
                <a:t>p = 0,38</a:t>
              </a:r>
            </a:p>
          </p:txBody>
        </p:sp>
        <p:sp>
          <p:nvSpPr>
            <p:cNvPr id="419903" name="ZoneTexte 1099"/>
            <p:cNvSpPr txBox="1">
              <a:spLocks noChangeArrowheads="1"/>
            </p:cNvSpPr>
            <p:nvPr/>
          </p:nvSpPr>
          <p:spPr bwMode="auto">
            <a:xfrm>
              <a:off x="7196138" y="1939925"/>
              <a:ext cx="788987" cy="246063"/>
            </a:xfrm>
            <a:prstGeom prst="rect">
              <a:avLst/>
            </a:prstGeom>
            <a:noFill/>
            <a:ln w="9525">
              <a:noFill/>
              <a:miter lim="800000"/>
              <a:headEnd/>
              <a:tailEnd/>
            </a:ln>
          </p:spPr>
          <p:txBody>
            <a:bodyPr wrap="none">
              <a:spAutoFit/>
            </a:bodyPr>
            <a:lstStyle/>
            <a:p>
              <a:pPr eaLnBrk="1" hangingPunct="1"/>
              <a:r>
                <a:rPr lang="fr-FR" sz="1000">
                  <a:solidFill>
                    <a:srgbClr val="FFFFFF"/>
                  </a:solidFill>
                </a:rPr>
                <a:t>p = 0,0008</a:t>
              </a:r>
            </a:p>
          </p:txBody>
        </p:sp>
        <p:sp>
          <p:nvSpPr>
            <p:cNvPr id="419904" name="ZoneTexte 1100"/>
            <p:cNvSpPr txBox="1">
              <a:spLocks noChangeArrowheads="1"/>
            </p:cNvSpPr>
            <p:nvPr/>
          </p:nvSpPr>
          <p:spPr bwMode="auto">
            <a:xfrm>
              <a:off x="7329488" y="3641725"/>
              <a:ext cx="717550" cy="247650"/>
            </a:xfrm>
            <a:prstGeom prst="rect">
              <a:avLst/>
            </a:prstGeom>
            <a:noFill/>
            <a:ln w="9525">
              <a:noFill/>
              <a:miter lim="800000"/>
              <a:headEnd/>
              <a:tailEnd/>
            </a:ln>
          </p:spPr>
          <p:txBody>
            <a:bodyPr wrap="none">
              <a:spAutoFit/>
            </a:bodyPr>
            <a:lstStyle/>
            <a:p>
              <a:pPr eaLnBrk="1" hangingPunct="1"/>
              <a:r>
                <a:rPr lang="fr-FR" sz="1000">
                  <a:solidFill>
                    <a:srgbClr val="FFFFFF"/>
                  </a:solidFill>
                </a:rPr>
                <a:t>p = 0,033</a:t>
              </a:r>
            </a:p>
          </p:txBody>
        </p:sp>
        <p:sp>
          <p:nvSpPr>
            <p:cNvPr id="419905" name="ZoneTexte 1101"/>
            <p:cNvSpPr txBox="1">
              <a:spLocks noChangeArrowheads="1"/>
            </p:cNvSpPr>
            <p:nvPr/>
          </p:nvSpPr>
          <p:spPr bwMode="auto">
            <a:xfrm>
              <a:off x="7434263" y="5380038"/>
              <a:ext cx="647700" cy="246062"/>
            </a:xfrm>
            <a:prstGeom prst="rect">
              <a:avLst/>
            </a:prstGeom>
            <a:noFill/>
            <a:ln w="9525">
              <a:noFill/>
              <a:miter lim="800000"/>
              <a:headEnd/>
              <a:tailEnd/>
            </a:ln>
          </p:spPr>
          <p:txBody>
            <a:bodyPr wrap="none">
              <a:spAutoFit/>
            </a:bodyPr>
            <a:lstStyle/>
            <a:p>
              <a:pPr eaLnBrk="1" hangingPunct="1"/>
              <a:r>
                <a:rPr lang="fr-FR" sz="1000">
                  <a:solidFill>
                    <a:srgbClr val="FFFFFF"/>
                  </a:solidFill>
                </a:rPr>
                <a:t>p = 0,90</a:t>
              </a:r>
            </a:p>
          </p:txBody>
        </p:sp>
        <p:sp>
          <p:nvSpPr>
            <p:cNvPr id="419906" name="ZoneTexte 1102"/>
            <p:cNvSpPr txBox="1">
              <a:spLocks noChangeArrowheads="1"/>
            </p:cNvSpPr>
            <p:nvPr/>
          </p:nvSpPr>
          <p:spPr bwMode="auto">
            <a:xfrm>
              <a:off x="1697038" y="2846388"/>
              <a:ext cx="544512"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38</a:t>
              </a:r>
            </a:p>
          </p:txBody>
        </p:sp>
        <p:sp>
          <p:nvSpPr>
            <p:cNvPr id="419907" name="ZoneTexte 1103"/>
            <p:cNvSpPr txBox="1">
              <a:spLocks noChangeArrowheads="1"/>
            </p:cNvSpPr>
            <p:nvPr/>
          </p:nvSpPr>
          <p:spPr bwMode="auto">
            <a:xfrm>
              <a:off x="2803525" y="2846388"/>
              <a:ext cx="544513"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47</a:t>
              </a:r>
            </a:p>
          </p:txBody>
        </p:sp>
        <p:sp>
          <p:nvSpPr>
            <p:cNvPr id="419908" name="ZoneTexte 1104"/>
            <p:cNvSpPr txBox="1">
              <a:spLocks noChangeArrowheads="1"/>
            </p:cNvSpPr>
            <p:nvPr/>
          </p:nvSpPr>
          <p:spPr bwMode="auto">
            <a:xfrm>
              <a:off x="4378325" y="2846388"/>
              <a:ext cx="544513"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38</a:t>
              </a:r>
            </a:p>
          </p:txBody>
        </p:sp>
        <p:sp>
          <p:nvSpPr>
            <p:cNvPr id="419909" name="ZoneTexte 1105"/>
            <p:cNvSpPr txBox="1">
              <a:spLocks noChangeArrowheads="1"/>
            </p:cNvSpPr>
            <p:nvPr/>
          </p:nvSpPr>
          <p:spPr bwMode="auto">
            <a:xfrm>
              <a:off x="5486400" y="2846388"/>
              <a:ext cx="544513"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45</a:t>
              </a:r>
            </a:p>
          </p:txBody>
        </p:sp>
        <p:sp>
          <p:nvSpPr>
            <p:cNvPr id="419910" name="ZoneTexte 1106"/>
            <p:cNvSpPr txBox="1">
              <a:spLocks noChangeArrowheads="1"/>
            </p:cNvSpPr>
            <p:nvPr/>
          </p:nvSpPr>
          <p:spPr bwMode="auto">
            <a:xfrm>
              <a:off x="6900863" y="2846388"/>
              <a:ext cx="544512"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38</a:t>
              </a:r>
            </a:p>
          </p:txBody>
        </p:sp>
        <p:sp>
          <p:nvSpPr>
            <p:cNvPr id="419911" name="ZoneTexte 1107"/>
            <p:cNvSpPr txBox="1">
              <a:spLocks noChangeArrowheads="1"/>
            </p:cNvSpPr>
            <p:nvPr/>
          </p:nvSpPr>
          <p:spPr bwMode="auto">
            <a:xfrm>
              <a:off x="8008938" y="2846388"/>
              <a:ext cx="544512"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46</a:t>
              </a:r>
            </a:p>
          </p:txBody>
        </p:sp>
        <p:sp>
          <p:nvSpPr>
            <p:cNvPr id="419912" name="ZoneTexte 1108"/>
            <p:cNvSpPr txBox="1">
              <a:spLocks noChangeArrowheads="1"/>
            </p:cNvSpPr>
            <p:nvPr/>
          </p:nvSpPr>
          <p:spPr bwMode="auto">
            <a:xfrm>
              <a:off x="1697038" y="4651375"/>
              <a:ext cx="544512" cy="246063"/>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38</a:t>
              </a:r>
            </a:p>
          </p:txBody>
        </p:sp>
        <p:sp>
          <p:nvSpPr>
            <p:cNvPr id="419913" name="ZoneTexte 1109"/>
            <p:cNvSpPr txBox="1">
              <a:spLocks noChangeArrowheads="1"/>
            </p:cNvSpPr>
            <p:nvPr/>
          </p:nvSpPr>
          <p:spPr bwMode="auto">
            <a:xfrm>
              <a:off x="2803525" y="4651375"/>
              <a:ext cx="544513" cy="246063"/>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46</a:t>
              </a:r>
            </a:p>
          </p:txBody>
        </p:sp>
        <p:sp>
          <p:nvSpPr>
            <p:cNvPr id="419914" name="ZoneTexte 1110"/>
            <p:cNvSpPr txBox="1">
              <a:spLocks noChangeArrowheads="1"/>
            </p:cNvSpPr>
            <p:nvPr/>
          </p:nvSpPr>
          <p:spPr bwMode="auto">
            <a:xfrm>
              <a:off x="4378325" y="4651375"/>
              <a:ext cx="544513" cy="246063"/>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38</a:t>
              </a:r>
            </a:p>
          </p:txBody>
        </p:sp>
        <p:sp>
          <p:nvSpPr>
            <p:cNvPr id="419915" name="ZoneTexte 1111"/>
            <p:cNvSpPr txBox="1">
              <a:spLocks noChangeArrowheads="1"/>
            </p:cNvSpPr>
            <p:nvPr/>
          </p:nvSpPr>
          <p:spPr bwMode="auto">
            <a:xfrm>
              <a:off x="5486400" y="4651375"/>
              <a:ext cx="544513" cy="246063"/>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46</a:t>
              </a:r>
            </a:p>
          </p:txBody>
        </p:sp>
        <p:sp>
          <p:nvSpPr>
            <p:cNvPr id="419916" name="ZoneTexte 1112"/>
            <p:cNvSpPr txBox="1">
              <a:spLocks noChangeArrowheads="1"/>
            </p:cNvSpPr>
            <p:nvPr/>
          </p:nvSpPr>
          <p:spPr bwMode="auto">
            <a:xfrm>
              <a:off x="6900863" y="4651375"/>
              <a:ext cx="544512" cy="246063"/>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38</a:t>
              </a:r>
            </a:p>
          </p:txBody>
        </p:sp>
        <p:sp>
          <p:nvSpPr>
            <p:cNvPr id="419917" name="ZoneTexte 1113"/>
            <p:cNvSpPr txBox="1">
              <a:spLocks noChangeArrowheads="1"/>
            </p:cNvSpPr>
            <p:nvPr/>
          </p:nvSpPr>
          <p:spPr bwMode="auto">
            <a:xfrm>
              <a:off x="8008938" y="4651375"/>
              <a:ext cx="544512" cy="246063"/>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45</a:t>
              </a:r>
            </a:p>
          </p:txBody>
        </p:sp>
        <p:sp>
          <p:nvSpPr>
            <p:cNvPr id="419918" name="ZoneTexte 1114"/>
            <p:cNvSpPr txBox="1">
              <a:spLocks noChangeArrowheads="1"/>
            </p:cNvSpPr>
            <p:nvPr/>
          </p:nvSpPr>
          <p:spPr bwMode="auto">
            <a:xfrm>
              <a:off x="1697038" y="6392863"/>
              <a:ext cx="544512"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37</a:t>
              </a:r>
            </a:p>
          </p:txBody>
        </p:sp>
        <p:sp>
          <p:nvSpPr>
            <p:cNvPr id="419919" name="ZoneTexte 1115"/>
            <p:cNvSpPr txBox="1">
              <a:spLocks noChangeArrowheads="1"/>
            </p:cNvSpPr>
            <p:nvPr/>
          </p:nvSpPr>
          <p:spPr bwMode="auto">
            <a:xfrm>
              <a:off x="2803525" y="6392863"/>
              <a:ext cx="544513"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46</a:t>
              </a:r>
            </a:p>
          </p:txBody>
        </p:sp>
        <p:sp>
          <p:nvSpPr>
            <p:cNvPr id="419920" name="ZoneTexte 1116"/>
            <p:cNvSpPr txBox="1">
              <a:spLocks noChangeArrowheads="1"/>
            </p:cNvSpPr>
            <p:nvPr/>
          </p:nvSpPr>
          <p:spPr bwMode="auto">
            <a:xfrm>
              <a:off x="4378325" y="6392863"/>
              <a:ext cx="544513"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12</a:t>
              </a:r>
            </a:p>
          </p:txBody>
        </p:sp>
        <p:sp>
          <p:nvSpPr>
            <p:cNvPr id="419921" name="ZoneTexte 1117"/>
            <p:cNvSpPr txBox="1">
              <a:spLocks noChangeArrowheads="1"/>
            </p:cNvSpPr>
            <p:nvPr/>
          </p:nvSpPr>
          <p:spPr bwMode="auto">
            <a:xfrm>
              <a:off x="5486400" y="6392863"/>
              <a:ext cx="544513"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13</a:t>
              </a:r>
            </a:p>
          </p:txBody>
        </p:sp>
        <p:sp>
          <p:nvSpPr>
            <p:cNvPr id="419922" name="ZoneTexte 1118"/>
            <p:cNvSpPr txBox="1">
              <a:spLocks noChangeArrowheads="1"/>
            </p:cNvSpPr>
            <p:nvPr/>
          </p:nvSpPr>
          <p:spPr bwMode="auto">
            <a:xfrm>
              <a:off x="6900863" y="6392863"/>
              <a:ext cx="544512"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38</a:t>
              </a:r>
            </a:p>
          </p:txBody>
        </p:sp>
        <p:sp>
          <p:nvSpPr>
            <p:cNvPr id="419923" name="ZoneTexte 1119"/>
            <p:cNvSpPr txBox="1">
              <a:spLocks noChangeArrowheads="1"/>
            </p:cNvSpPr>
            <p:nvPr/>
          </p:nvSpPr>
          <p:spPr bwMode="auto">
            <a:xfrm>
              <a:off x="8008938" y="6392863"/>
              <a:ext cx="544512" cy="246062"/>
            </a:xfrm>
            <a:prstGeom prst="rect">
              <a:avLst/>
            </a:prstGeom>
            <a:noFill/>
            <a:ln w="9525">
              <a:noFill/>
              <a:miter lim="800000"/>
              <a:headEnd/>
              <a:tailEnd/>
            </a:ln>
          </p:spPr>
          <p:txBody>
            <a:bodyPr wrap="none">
              <a:spAutoFit/>
            </a:bodyPr>
            <a:lstStyle/>
            <a:p>
              <a:pPr algn="ctr" eaLnBrk="1" hangingPunct="1"/>
              <a:r>
                <a:rPr lang="fr-FR" sz="1000">
                  <a:solidFill>
                    <a:srgbClr val="FFFFFF"/>
                  </a:solidFill>
                </a:rPr>
                <a:t>n = 45</a:t>
              </a:r>
            </a:p>
          </p:txBody>
        </p:sp>
        <p:sp>
          <p:nvSpPr>
            <p:cNvPr id="419924" name="ZoneTexte 430"/>
            <p:cNvSpPr txBox="1">
              <a:spLocks noChangeArrowheads="1"/>
            </p:cNvSpPr>
            <p:nvPr/>
          </p:nvSpPr>
          <p:spPr bwMode="auto">
            <a:xfrm>
              <a:off x="2019300" y="1289050"/>
              <a:ext cx="1222375" cy="307975"/>
            </a:xfrm>
            <a:prstGeom prst="rect">
              <a:avLst/>
            </a:prstGeom>
            <a:noFill/>
            <a:ln w="9525">
              <a:noFill/>
              <a:miter lim="800000"/>
              <a:headEnd/>
              <a:tailEnd/>
            </a:ln>
          </p:spPr>
          <p:txBody>
            <a:bodyPr wrap="none">
              <a:spAutoFit/>
            </a:bodyPr>
            <a:lstStyle/>
            <a:p>
              <a:pPr eaLnBrk="1" hangingPunct="1"/>
              <a:r>
                <a:rPr lang="fr-FR" sz="1400">
                  <a:solidFill>
                    <a:schemeClr val="bg1"/>
                  </a:solidFill>
                </a:rPr>
                <a:t>Ostéocalcine</a:t>
              </a:r>
            </a:p>
          </p:txBody>
        </p:sp>
        <p:sp>
          <p:nvSpPr>
            <p:cNvPr id="419925" name="Rectangle 431"/>
            <p:cNvSpPr>
              <a:spLocks noChangeArrowheads="1"/>
            </p:cNvSpPr>
            <p:nvPr/>
          </p:nvSpPr>
          <p:spPr bwMode="auto">
            <a:xfrm>
              <a:off x="4908550" y="4973638"/>
              <a:ext cx="850900" cy="307975"/>
            </a:xfrm>
            <a:prstGeom prst="rect">
              <a:avLst/>
            </a:prstGeom>
            <a:noFill/>
            <a:ln w="9525">
              <a:noFill/>
              <a:miter lim="800000"/>
              <a:headEnd/>
              <a:tailEnd/>
            </a:ln>
          </p:spPr>
          <p:txBody>
            <a:bodyPr wrap="none">
              <a:spAutoFit/>
            </a:bodyPr>
            <a:lstStyle/>
            <a:p>
              <a:pPr eaLnBrk="1" hangingPunct="1"/>
              <a:r>
                <a:rPr lang="fr-FR" sz="1400">
                  <a:solidFill>
                    <a:srgbClr val="FFFFFF"/>
                  </a:solidFill>
                </a:rPr>
                <a:t>RANK-L </a:t>
              </a:r>
              <a:endParaRPr lang="fr-FR" sz="3200">
                <a:solidFill>
                  <a:schemeClr val="bg1"/>
                </a:solidFill>
              </a:endParaRPr>
            </a:p>
          </p:txBody>
        </p:sp>
        <p:sp>
          <p:nvSpPr>
            <p:cNvPr id="419926" name="Rectangle 432"/>
            <p:cNvSpPr>
              <a:spLocks noChangeArrowheads="1"/>
            </p:cNvSpPr>
            <p:nvPr/>
          </p:nvSpPr>
          <p:spPr bwMode="auto">
            <a:xfrm>
              <a:off x="7397750" y="3076575"/>
              <a:ext cx="703263" cy="307975"/>
            </a:xfrm>
            <a:prstGeom prst="rect">
              <a:avLst/>
            </a:prstGeom>
            <a:noFill/>
            <a:ln w="9525">
              <a:noFill/>
              <a:miter lim="800000"/>
              <a:headEnd/>
              <a:tailEnd/>
            </a:ln>
          </p:spPr>
          <p:txBody>
            <a:bodyPr wrap="none">
              <a:spAutoFit/>
            </a:bodyPr>
            <a:lstStyle/>
            <a:p>
              <a:pPr eaLnBrk="1" hangingPunct="1"/>
              <a:r>
                <a:rPr lang="fr-FR" sz="1400">
                  <a:solidFill>
                    <a:srgbClr val="FFFFFF"/>
                  </a:solidFill>
                </a:rPr>
                <a:t>CTX-1</a:t>
              </a:r>
              <a:endParaRPr lang="fr-FR" sz="1400">
                <a:solidFill>
                  <a:schemeClr val="bg1"/>
                </a:solidFill>
              </a:endParaRPr>
            </a:p>
          </p:txBody>
        </p:sp>
        <p:sp>
          <p:nvSpPr>
            <p:cNvPr id="419927" name="Rectangle 433"/>
            <p:cNvSpPr>
              <a:spLocks noChangeArrowheads="1"/>
            </p:cNvSpPr>
            <p:nvPr/>
          </p:nvSpPr>
          <p:spPr bwMode="auto">
            <a:xfrm>
              <a:off x="7253288" y="4973638"/>
              <a:ext cx="992187" cy="307975"/>
            </a:xfrm>
            <a:prstGeom prst="rect">
              <a:avLst/>
            </a:prstGeom>
            <a:noFill/>
            <a:ln w="9525">
              <a:noFill/>
              <a:miter lim="800000"/>
              <a:headEnd/>
              <a:tailEnd/>
            </a:ln>
          </p:spPr>
          <p:txBody>
            <a:bodyPr wrap="none">
              <a:spAutoFit/>
            </a:bodyPr>
            <a:lstStyle/>
            <a:p>
              <a:pPr eaLnBrk="1" hangingPunct="1"/>
              <a:r>
                <a:rPr lang="fr-FR" sz="1400">
                  <a:solidFill>
                    <a:srgbClr val="FFFFFF"/>
                  </a:solidFill>
                </a:rPr>
                <a:t>25-OH D3 </a:t>
              </a:r>
              <a:endParaRPr lang="fr-FR" sz="3200">
                <a:solidFill>
                  <a:schemeClr val="bg1"/>
                </a:solidFill>
              </a:endParaRPr>
            </a:p>
          </p:txBody>
        </p:sp>
        <p:sp>
          <p:nvSpPr>
            <p:cNvPr id="419928" name="Rectangle 434"/>
            <p:cNvSpPr>
              <a:spLocks noChangeArrowheads="1"/>
            </p:cNvSpPr>
            <p:nvPr/>
          </p:nvSpPr>
          <p:spPr bwMode="auto">
            <a:xfrm>
              <a:off x="7424738" y="1350963"/>
              <a:ext cx="650875" cy="307975"/>
            </a:xfrm>
            <a:prstGeom prst="rect">
              <a:avLst/>
            </a:prstGeom>
            <a:noFill/>
            <a:ln w="9525">
              <a:noFill/>
              <a:miter lim="800000"/>
              <a:headEnd/>
              <a:tailEnd/>
            </a:ln>
          </p:spPr>
          <p:txBody>
            <a:bodyPr wrap="none">
              <a:spAutoFit/>
            </a:bodyPr>
            <a:lstStyle/>
            <a:p>
              <a:pPr eaLnBrk="1" hangingPunct="1"/>
              <a:r>
                <a:rPr lang="fr-FR" sz="1400">
                  <a:solidFill>
                    <a:srgbClr val="FFFFFF"/>
                  </a:solidFill>
                </a:rPr>
                <a:t>P1NP</a:t>
              </a:r>
              <a:endParaRPr lang="fr-FR" sz="1400">
                <a:solidFill>
                  <a:schemeClr val="bg1"/>
                </a:solidFill>
              </a:endParaRPr>
            </a:p>
          </p:txBody>
        </p:sp>
        <p:sp>
          <p:nvSpPr>
            <p:cNvPr id="419929" name="Rectangle 435"/>
            <p:cNvSpPr>
              <a:spLocks noChangeArrowheads="1"/>
            </p:cNvSpPr>
            <p:nvPr/>
          </p:nvSpPr>
          <p:spPr bwMode="auto">
            <a:xfrm>
              <a:off x="4706938" y="3076575"/>
              <a:ext cx="1254125" cy="307975"/>
            </a:xfrm>
            <a:prstGeom prst="rect">
              <a:avLst/>
            </a:prstGeom>
            <a:noFill/>
            <a:ln w="9525">
              <a:noFill/>
              <a:miter lim="800000"/>
              <a:headEnd/>
              <a:tailEnd/>
            </a:ln>
          </p:spPr>
          <p:txBody>
            <a:bodyPr wrap="none">
              <a:spAutoFit/>
            </a:bodyPr>
            <a:lstStyle/>
            <a:p>
              <a:pPr eaLnBrk="1" hangingPunct="1"/>
              <a:r>
                <a:rPr lang="fr-FR" sz="1400">
                  <a:solidFill>
                    <a:srgbClr val="FFFFFF"/>
                  </a:solidFill>
                </a:rPr>
                <a:t>Ostéopontine</a:t>
              </a:r>
              <a:endParaRPr lang="fr-FR" sz="1400">
                <a:solidFill>
                  <a:schemeClr val="bg1"/>
                </a:solidFill>
              </a:endParaRPr>
            </a:p>
          </p:txBody>
        </p:sp>
        <p:sp>
          <p:nvSpPr>
            <p:cNvPr id="419930" name="Rectangle 436"/>
            <p:cNvSpPr>
              <a:spLocks noChangeArrowheads="1"/>
            </p:cNvSpPr>
            <p:nvPr/>
          </p:nvSpPr>
          <p:spPr bwMode="auto">
            <a:xfrm>
              <a:off x="5075238" y="1350963"/>
              <a:ext cx="517525" cy="307975"/>
            </a:xfrm>
            <a:prstGeom prst="rect">
              <a:avLst/>
            </a:prstGeom>
            <a:noFill/>
            <a:ln w="9525">
              <a:noFill/>
              <a:miter lim="800000"/>
              <a:headEnd/>
              <a:tailEnd/>
            </a:ln>
          </p:spPr>
          <p:txBody>
            <a:bodyPr wrap="none">
              <a:spAutoFit/>
            </a:bodyPr>
            <a:lstStyle/>
            <a:p>
              <a:pPr eaLnBrk="1" hangingPunct="1"/>
              <a:r>
                <a:rPr lang="fr-FR" sz="1400">
                  <a:solidFill>
                    <a:srgbClr val="FFFFFF"/>
                  </a:solidFill>
                </a:rPr>
                <a:t>PAL</a:t>
              </a:r>
              <a:endParaRPr lang="fr-FR" sz="1400">
                <a:solidFill>
                  <a:schemeClr val="bg1"/>
                </a:solidFill>
              </a:endParaRPr>
            </a:p>
          </p:txBody>
        </p:sp>
        <p:sp>
          <p:nvSpPr>
            <p:cNvPr id="419931" name="Rectangle 437"/>
            <p:cNvSpPr>
              <a:spLocks noChangeArrowheads="1"/>
            </p:cNvSpPr>
            <p:nvPr/>
          </p:nvSpPr>
          <p:spPr bwMode="auto">
            <a:xfrm>
              <a:off x="2359025" y="4973638"/>
              <a:ext cx="542925" cy="307975"/>
            </a:xfrm>
            <a:prstGeom prst="rect">
              <a:avLst/>
            </a:prstGeom>
            <a:noFill/>
            <a:ln w="9525">
              <a:noFill/>
              <a:miter lim="800000"/>
              <a:headEnd/>
              <a:tailEnd/>
            </a:ln>
          </p:spPr>
          <p:txBody>
            <a:bodyPr wrap="none">
              <a:spAutoFit/>
            </a:bodyPr>
            <a:lstStyle/>
            <a:p>
              <a:pPr eaLnBrk="1" hangingPunct="1"/>
              <a:r>
                <a:rPr lang="fr-FR" sz="1400">
                  <a:solidFill>
                    <a:srgbClr val="FFFFFF"/>
                  </a:solidFill>
                </a:rPr>
                <a:t>PTH</a:t>
              </a:r>
              <a:endParaRPr lang="fr-FR" sz="3200">
                <a:solidFill>
                  <a:schemeClr val="bg1"/>
                </a:solidFill>
              </a:endParaRPr>
            </a:p>
          </p:txBody>
        </p:sp>
        <p:sp>
          <p:nvSpPr>
            <p:cNvPr id="439" name="Rectangle 438"/>
            <p:cNvSpPr/>
            <p:nvPr/>
          </p:nvSpPr>
          <p:spPr>
            <a:xfrm>
              <a:off x="1844675" y="3076575"/>
              <a:ext cx="1571625" cy="307975"/>
            </a:xfrm>
            <a:prstGeom prst="rect">
              <a:avLst/>
            </a:prstGeom>
          </p:spPr>
          <p:txBody>
            <a:bodyPr wrap="none">
              <a:spAutoFit/>
            </a:bodyPr>
            <a:lstStyle/>
            <a:p>
              <a:pPr eaLnBrk="1" hangingPunct="1">
                <a:defRPr/>
              </a:pPr>
              <a:r>
                <a:rPr lang="fr-FR" sz="1400" kern="0" dirty="0" err="1">
                  <a:solidFill>
                    <a:srgbClr val="FFFFFF"/>
                  </a:solidFill>
                  <a:latin typeface="Arial"/>
                  <a:cs typeface="+mn-cs"/>
                </a:rPr>
                <a:t>Ostéoprotégérine</a:t>
              </a:r>
              <a:endParaRPr lang="fr-FR" sz="1400" dirty="0">
                <a:solidFill>
                  <a:schemeClr val="bg1"/>
                </a:solidFill>
                <a:cs typeface="+mn-cs"/>
              </a:endParaRPr>
            </a:p>
          </p:txBody>
        </p:sp>
        <p:sp>
          <p:nvSpPr>
            <p:cNvPr id="419933" name="Rectangle 443"/>
            <p:cNvSpPr>
              <a:spLocks noChangeArrowheads="1"/>
            </p:cNvSpPr>
            <p:nvPr/>
          </p:nvSpPr>
          <p:spPr bwMode="auto">
            <a:xfrm>
              <a:off x="320675" y="1141413"/>
              <a:ext cx="193675" cy="107950"/>
            </a:xfrm>
            <a:prstGeom prst="rect">
              <a:avLst/>
            </a:prstGeom>
            <a:solidFill>
              <a:srgbClr val="00CCFF"/>
            </a:solidFill>
            <a:ln w="9525" algn="ctr">
              <a:solidFill>
                <a:srgbClr val="00CCFF"/>
              </a:solidFill>
              <a:round/>
              <a:headEnd/>
              <a:tailEnd/>
            </a:ln>
          </p:spPr>
          <p:txBody>
            <a:bodyPr/>
            <a:lstStyle/>
            <a:p>
              <a:pPr eaLnBrk="1" hangingPunct="1"/>
              <a:endParaRPr lang="fr-FR" sz="2400">
                <a:solidFill>
                  <a:schemeClr val="bg1"/>
                </a:solidFill>
              </a:endParaRPr>
            </a:p>
          </p:txBody>
        </p:sp>
        <p:sp>
          <p:nvSpPr>
            <p:cNvPr id="419934" name="Rectangle 444"/>
            <p:cNvSpPr>
              <a:spLocks noChangeArrowheads="1"/>
            </p:cNvSpPr>
            <p:nvPr/>
          </p:nvSpPr>
          <p:spPr bwMode="auto">
            <a:xfrm>
              <a:off x="320675" y="1365250"/>
              <a:ext cx="193675" cy="107950"/>
            </a:xfrm>
            <a:prstGeom prst="rect">
              <a:avLst/>
            </a:prstGeom>
            <a:solidFill>
              <a:srgbClr val="FF6600"/>
            </a:solidFill>
            <a:ln w="9525" algn="ctr">
              <a:solidFill>
                <a:srgbClr val="FF6600"/>
              </a:solidFill>
              <a:round/>
              <a:headEnd/>
              <a:tailEnd/>
            </a:ln>
          </p:spPr>
          <p:txBody>
            <a:bodyPr/>
            <a:lstStyle/>
            <a:p>
              <a:pPr eaLnBrk="1" hangingPunct="1"/>
              <a:endParaRPr lang="fr-FR" sz="2400">
                <a:solidFill>
                  <a:schemeClr val="bg1"/>
                </a:solidFill>
              </a:endParaRPr>
            </a:p>
          </p:txBody>
        </p:sp>
        <p:sp>
          <p:nvSpPr>
            <p:cNvPr id="419935" name="ZoneTexte 445"/>
            <p:cNvSpPr txBox="1">
              <a:spLocks noChangeArrowheads="1"/>
            </p:cNvSpPr>
            <p:nvPr/>
          </p:nvSpPr>
          <p:spPr bwMode="auto">
            <a:xfrm>
              <a:off x="514350" y="1076325"/>
              <a:ext cx="1082675" cy="277813"/>
            </a:xfrm>
            <a:prstGeom prst="rect">
              <a:avLst/>
            </a:prstGeom>
            <a:noFill/>
            <a:ln w="9525">
              <a:noFill/>
              <a:miter lim="800000"/>
              <a:headEnd/>
              <a:tailEnd/>
            </a:ln>
          </p:spPr>
          <p:txBody>
            <a:bodyPr wrap="none">
              <a:spAutoFit/>
            </a:bodyPr>
            <a:lstStyle/>
            <a:p>
              <a:pPr eaLnBrk="1" hangingPunct="1"/>
              <a:r>
                <a:rPr lang="fr-FR" sz="1200">
                  <a:solidFill>
                    <a:schemeClr val="bg1"/>
                  </a:solidFill>
                </a:rPr>
                <a:t>DRV/r + RAL</a:t>
              </a:r>
            </a:p>
          </p:txBody>
        </p:sp>
        <p:sp>
          <p:nvSpPr>
            <p:cNvPr id="419936" name="ZoneTexte 446"/>
            <p:cNvSpPr txBox="1">
              <a:spLocks noChangeArrowheads="1"/>
            </p:cNvSpPr>
            <p:nvPr/>
          </p:nvSpPr>
          <p:spPr bwMode="auto">
            <a:xfrm>
              <a:off x="512763" y="1290638"/>
              <a:ext cx="1081087" cy="277812"/>
            </a:xfrm>
            <a:prstGeom prst="rect">
              <a:avLst/>
            </a:prstGeom>
            <a:noFill/>
            <a:ln w="9525">
              <a:noFill/>
              <a:miter lim="800000"/>
              <a:headEnd/>
              <a:tailEnd/>
            </a:ln>
          </p:spPr>
          <p:txBody>
            <a:bodyPr wrap="none">
              <a:spAutoFit/>
            </a:bodyPr>
            <a:lstStyle/>
            <a:p>
              <a:pPr eaLnBrk="1" hangingPunct="1"/>
              <a:r>
                <a:rPr lang="fr-FR" sz="1200">
                  <a:solidFill>
                    <a:schemeClr val="bg1"/>
                  </a:solidFill>
                </a:rPr>
                <a:t>DRV/r + TVD</a:t>
              </a:r>
            </a:p>
          </p:txBody>
        </p:sp>
      </p:grpSp>
      <p:sp>
        <p:nvSpPr>
          <p:cNvPr id="419845"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191</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FR" dirty="0">
                <a:latin typeface="+mj-lt"/>
                <a:ea typeface="+mj-ea"/>
                <a:cs typeface="+mj-cs"/>
              </a:rPr>
              <a:t>Index de FRAX modifié pour prédire le risque de fracture chez les hommes VIH+</a:t>
            </a:r>
            <a:endParaRPr lang="fr-FR" dirty="0">
              <a:latin typeface="+mj-lt"/>
              <a:ea typeface="+mj-ea"/>
              <a:cs typeface="+mj-cs"/>
            </a:endParaRPr>
          </a:p>
        </p:txBody>
      </p:sp>
      <p:sp>
        <p:nvSpPr>
          <p:cNvPr id="421890" name="Espace réservé du contenu 3"/>
          <p:cNvSpPr>
            <a:spLocks noGrp="1"/>
          </p:cNvSpPr>
          <p:nvPr>
            <p:ph idx="4294967295"/>
          </p:nvPr>
        </p:nvSpPr>
        <p:spPr>
          <a:xfrm>
            <a:off x="457200" y="1143000"/>
            <a:ext cx="8507413" cy="5410200"/>
          </a:xfrm>
        </p:spPr>
        <p:txBody>
          <a:bodyPr/>
          <a:lstStyle/>
          <a:p>
            <a:r>
              <a:rPr lang="fr-FR" sz="1800"/>
              <a:t>Outil FRAX</a:t>
            </a:r>
            <a:r>
              <a:rPr lang="fr-FR" sz="1800" baseline="30000"/>
              <a:t>®</a:t>
            </a:r>
            <a:r>
              <a:rPr lang="fr-FR" sz="1800"/>
              <a:t> permet d’évaluer la probabilité à 10 ans de fracture ostéoporotique majeure ou de fracture du col</a:t>
            </a:r>
            <a:br>
              <a:rPr lang="fr-FR" sz="1800"/>
            </a:br>
            <a:endParaRPr lang="fr-FR" sz="1800"/>
          </a:p>
          <a:p>
            <a:r>
              <a:rPr lang="fr-FR" sz="1800"/>
              <a:t>Objectif : évaluer la performance de FRAX chez les hommes VIH+ âgés </a:t>
            </a:r>
            <a:br>
              <a:rPr lang="fr-FR" sz="1800"/>
            </a:br>
            <a:r>
              <a:rPr lang="fr-FR" sz="1800"/>
              <a:t>de 50 à 70 ans</a:t>
            </a:r>
            <a:br>
              <a:rPr lang="fr-FR" sz="1800"/>
            </a:br>
            <a:endParaRPr lang="fr-FR" sz="1800"/>
          </a:p>
          <a:p>
            <a:r>
              <a:rPr lang="fr-FR" sz="1800"/>
              <a:t>Méthode : étude rétrospective cohorte Vétérans (VACS-VC)</a:t>
            </a:r>
          </a:p>
          <a:p>
            <a:pPr lvl="1"/>
            <a:r>
              <a:rPr lang="fr-FR" sz="1600"/>
              <a:t>17 387 VIH- et 7 064 VIH+ (moyenne âge : 56 ± 5 ans)</a:t>
            </a:r>
          </a:p>
          <a:p>
            <a:pPr lvl="1"/>
            <a:r>
              <a:rPr lang="fr-FR" sz="1600"/>
              <a:t>Index FRAX mesuré à partir données de 2000 </a:t>
            </a:r>
            <a:r>
              <a:rPr lang="fr-FR" sz="1400"/>
              <a:t>(imputation = NON pour les données manquantes : ostéoporose secondaire et antécédent familial fracture col)</a:t>
            </a:r>
            <a:endParaRPr lang="fr-FR" sz="1600"/>
          </a:p>
          <a:p>
            <a:pPr lvl="1"/>
            <a:r>
              <a:rPr lang="fr-FR" sz="1600"/>
              <a:t>Recherche fractures col, vertèbre, humérus, poignet, survenues entre 2001 et 2010</a:t>
            </a:r>
          </a:p>
          <a:p>
            <a:pPr lvl="1"/>
            <a:r>
              <a:rPr lang="fr-FR" sz="1600"/>
              <a:t>Comparaison performance FRAX</a:t>
            </a:r>
            <a:r>
              <a:rPr lang="fr-FR" sz="1600" baseline="30000"/>
              <a:t>®</a:t>
            </a:r>
            <a:r>
              <a:rPr lang="fr-FR" sz="1600"/>
              <a:t> VIH- vs VIH+</a:t>
            </a:r>
          </a:p>
          <a:p>
            <a:pPr lvl="1"/>
            <a:r>
              <a:rPr lang="fr-FR" sz="1600"/>
              <a:t>Performance FRAX si VIH considéré comme facteur d’ostéoporose secondaire</a:t>
            </a:r>
            <a:br>
              <a:rPr lang="fr-FR" sz="1600"/>
            </a:br>
            <a:endParaRPr lang="fr-FR" sz="1600"/>
          </a:p>
          <a:p>
            <a:r>
              <a:rPr lang="fr-FR" sz="1800"/>
              <a:t>Résultats : incidence significativement supérieure de toutes les fractures </a:t>
            </a:r>
          </a:p>
          <a:p>
            <a:pPr>
              <a:buFontTx/>
              <a:buNone/>
            </a:pPr>
            <a:r>
              <a:rPr lang="fr-FR" sz="1800"/>
              <a:t>	(p &lt; 0,0001), et des fractures du col (p = 0,0008) chez VIH+</a:t>
            </a:r>
          </a:p>
          <a:p>
            <a:pPr lvl="1"/>
            <a:r>
              <a:rPr lang="fr-FR" sz="1600"/>
              <a:t>FRAX sous-estime l’incidence des fractures chez les VIH-, encore plus chez VIH+ (Rapport Observé/Estimé = 1,29 chez VIH- ; 1,62 chez VIH+)</a:t>
            </a:r>
          </a:p>
          <a:p>
            <a:pPr lvl="1"/>
            <a:r>
              <a:rPr lang="fr-FR" sz="1600"/>
              <a:t>FRAX modifié (VIH = FDR) améliore mais sous-estime toujours le risque chez VIH+ (Rapport Observé/Estimé = 1,20)</a:t>
            </a:r>
          </a:p>
        </p:txBody>
      </p:sp>
      <p:sp>
        <p:nvSpPr>
          <p:cNvPr id="421891"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Yin M, CROI 2015, Abs. 141</a:t>
            </a:r>
          </a:p>
        </p:txBody>
      </p:sp>
      <p:sp>
        <p:nvSpPr>
          <p:cNvPr id="421892"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192</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FR" sz="2600" dirty="0">
                <a:latin typeface="+mj-lt"/>
                <a:ea typeface="+mj-ea"/>
                <a:cs typeface="+mj-cs"/>
              </a:rPr>
              <a:t>Etude COSTOP : faut-il arrêter le </a:t>
            </a:r>
            <a:r>
              <a:rPr lang="fr-FR" sz="2600" dirty="0" err="1">
                <a:latin typeface="+mj-lt"/>
                <a:ea typeface="+mj-ea"/>
                <a:cs typeface="+mj-cs"/>
              </a:rPr>
              <a:t>cotrimoxazole</a:t>
            </a:r>
            <a:r>
              <a:rPr lang="fr-FR" sz="2600" dirty="0">
                <a:latin typeface="+mj-lt"/>
                <a:ea typeface="+mj-ea"/>
                <a:cs typeface="+mj-cs"/>
              </a:rPr>
              <a:t> chez les adultes sous ARV en Afrique ? (1)</a:t>
            </a:r>
            <a:endParaRPr lang="fr-FR" sz="2600" dirty="0">
              <a:latin typeface="+mj-lt"/>
              <a:ea typeface="+mj-ea"/>
              <a:cs typeface="+mj-cs"/>
            </a:endParaRPr>
          </a:p>
        </p:txBody>
      </p:sp>
      <p:sp>
        <p:nvSpPr>
          <p:cNvPr id="321538" name="Espace réservé du contenu 2"/>
          <p:cNvSpPr>
            <a:spLocks noGrp="1"/>
          </p:cNvSpPr>
          <p:nvPr>
            <p:ph idx="4294967295"/>
          </p:nvPr>
        </p:nvSpPr>
        <p:spPr>
          <a:xfrm>
            <a:off x="457200" y="1185863"/>
            <a:ext cx="8469313" cy="600075"/>
          </a:xfrm>
        </p:spPr>
        <p:txBody>
          <a:bodyPr/>
          <a:lstStyle/>
          <a:p>
            <a:r>
              <a:rPr lang="fr-FR" sz="2000">
                <a:solidFill>
                  <a:srgbClr val="FFFF66"/>
                </a:solidFill>
              </a:rPr>
              <a:t>Essai randomisé </a:t>
            </a:r>
            <a:r>
              <a:rPr lang="fr-FR" sz="2000"/>
              <a:t>de non infériorité conduit sur 2 sites en Ouganda</a:t>
            </a:r>
            <a:br>
              <a:rPr lang="fr-FR" sz="2000"/>
            </a:br>
            <a:r>
              <a:rPr lang="fr-FR" sz="2000"/>
              <a:t/>
            </a:r>
            <a:br>
              <a:rPr lang="fr-FR" sz="2000"/>
            </a:br>
            <a:endParaRPr lang="fr-FR" sz="2000"/>
          </a:p>
          <a:p>
            <a:endParaRPr lang="fr-FR" sz="1600"/>
          </a:p>
        </p:txBody>
      </p:sp>
      <p:sp>
        <p:nvSpPr>
          <p:cNvPr id="321539" name="Text Box 3"/>
          <p:cNvSpPr txBox="1">
            <a:spLocks noChangeArrowheads="1"/>
          </p:cNvSpPr>
          <p:nvPr/>
        </p:nvSpPr>
        <p:spPr bwMode="auto">
          <a:xfrm>
            <a:off x="5910263" y="6583363"/>
            <a:ext cx="3233737" cy="276225"/>
          </a:xfrm>
          <a:prstGeom prst="rect">
            <a:avLst/>
          </a:prstGeom>
          <a:noFill/>
          <a:ln w="9525">
            <a:noFill/>
            <a:miter lim="800000"/>
            <a:headEnd/>
            <a:tailEnd/>
          </a:ln>
        </p:spPr>
        <p:txBody>
          <a:bodyPr>
            <a:spAutoFit/>
          </a:bodyPr>
          <a:lstStyle/>
          <a:p>
            <a:pPr algn="r"/>
            <a:r>
              <a:rPr lang="en-GB" sz="1200" i="1">
                <a:solidFill>
                  <a:schemeClr val="bg1"/>
                </a:solidFill>
              </a:rPr>
              <a:t>Munderi P, CROI 2015, Abs. 94</a:t>
            </a:r>
          </a:p>
        </p:txBody>
      </p:sp>
      <p:grpSp>
        <p:nvGrpSpPr>
          <p:cNvPr id="321540" name="Groupe 16"/>
          <p:cNvGrpSpPr>
            <a:grpSpLocks/>
          </p:cNvGrpSpPr>
          <p:nvPr/>
        </p:nvGrpSpPr>
        <p:grpSpPr bwMode="auto">
          <a:xfrm>
            <a:off x="1146175" y="1671638"/>
            <a:ext cx="6642100" cy="4775200"/>
            <a:chOff x="1146175" y="1671638"/>
            <a:chExt cx="6642100" cy="4775200"/>
          </a:xfrm>
        </p:grpSpPr>
        <p:sp>
          <p:nvSpPr>
            <p:cNvPr id="321542" name="ZoneTexte 5"/>
            <p:cNvSpPr txBox="1">
              <a:spLocks noChangeArrowheads="1"/>
            </p:cNvSpPr>
            <p:nvPr/>
          </p:nvSpPr>
          <p:spPr bwMode="auto">
            <a:xfrm>
              <a:off x="1146175" y="1671638"/>
              <a:ext cx="6554788" cy="585787"/>
            </a:xfrm>
            <a:prstGeom prst="rect">
              <a:avLst/>
            </a:prstGeom>
            <a:solidFill>
              <a:srgbClr val="000066"/>
            </a:solidFill>
            <a:ln w="9525">
              <a:solidFill>
                <a:schemeClr val="bg1"/>
              </a:solidFill>
              <a:miter lim="800000"/>
              <a:headEnd/>
              <a:tailEnd/>
            </a:ln>
          </p:spPr>
          <p:txBody>
            <a:bodyPr wrap="none">
              <a:spAutoFit/>
            </a:bodyPr>
            <a:lstStyle/>
            <a:p>
              <a:pPr algn="ctr" eaLnBrk="1" hangingPunct="1"/>
              <a:r>
                <a:rPr lang="fr-FR" sz="1600">
                  <a:solidFill>
                    <a:schemeClr val="bg1"/>
                  </a:solidFill>
                </a:rPr>
                <a:t>2 180 adultes sous ARV depuis moins de 6 mois </a:t>
              </a:r>
              <a:br>
                <a:rPr lang="fr-FR" sz="1600">
                  <a:solidFill>
                    <a:schemeClr val="bg1"/>
                  </a:solidFill>
                </a:rPr>
              </a:br>
              <a:r>
                <a:rPr lang="fr-FR" sz="1600">
                  <a:solidFill>
                    <a:schemeClr val="bg1"/>
                  </a:solidFill>
                </a:rPr>
                <a:t>et cotrimoxazole (CTX) quotidien avec des CD4 confirmés </a:t>
              </a:r>
              <a:r>
                <a:rPr lang="fr-FR" sz="1600" u="sng">
                  <a:solidFill>
                    <a:schemeClr val="bg1"/>
                  </a:solidFill>
                </a:rPr>
                <a:t>&gt;</a:t>
              </a:r>
              <a:r>
                <a:rPr lang="fr-FR" sz="1600">
                  <a:solidFill>
                    <a:schemeClr val="bg1"/>
                  </a:solidFill>
                </a:rPr>
                <a:t> 250/mm</a:t>
              </a:r>
              <a:r>
                <a:rPr lang="fr-FR" sz="1600" baseline="30000">
                  <a:solidFill>
                    <a:schemeClr val="bg1"/>
                  </a:solidFill>
                </a:rPr>
                <a:t>3</a:t>
              </a:r>
            </a:p>
          </p:txBody>
        </p:sp>
        <p:sp>
          <p:nvSpPr>
            <p:cNvPr id="321543" name="ZoneTexte 5"/>
            <p:cNvSpPr txBox="1">
              <a:spLocks noChangeArrowheads="1"/>
            </p:cNvSpPr>
            <p:nvPr/>
          </p:nvSpPr>
          <p:spPr bwMode="auto">
            <a:xfrm>
              <a:off x="1622425" y="3335338"/>
              <a:ext cx="1665288" cy="1077912"/>
            </a:xfrm>
            <a:prstGeom prst="rect">
              <a:avLst/>
            </a:prstGeom>
            <a:solidFill>
              <a:srgbClr val="FF9933"/>
            </a:solidFill>
            <a:ln w="9525">
              <a:noFill/>
              <a:miter lim="800000"/>
              <a:headEnd/>
              <a:tailEnd/>
            </a:ln>
          </p:spPr>
          <p:txBody>
            <a:bodyPr wrap="none">
              <a:spAutoFit/>
            </a:bodyPr>
            <a:lstStyle/>
            <a:p>
              <a:pPr algn="ctr" eaLnBrk="1" hangingPunct="1"/>
              <a:r>
                <a:rPr lang="fr-FR" sz="1600" b="1"/>
                <a:t>Poursuite ARV </a:t>
              </a:r>
            </a:p>
            <a:p>
              <a:pPr algn="ctr" eaLnBrk="1" hangingPunct="1"/>
              <a:r>
                <a:rPr lang="fr-FR" sz="1600" b="1"/>
                <a:t>Poursuite CTX</a:t>
              </a:r>
            </a:p>
            <a:p>
              <a:pPr algn="ctr" eaLnBrk="1" hangingPunct="1"/>
              <a:r>
                <a:rPr lang="fr-FR" sz="1600" b="1"/>
                <a:t>1 cp. 960 mg/j</a:t>
              </a:r>
            </a:p>
            <a:p>
              <a:pPr algn="ctr" eaLnBrk="1" hangingPunct="1"/>
              <a:r>
                <a:rPr lang="fr-FR" sz="1600" b="1"/>
                <a:t>(n = 1 089) </a:t>
              </a:r>
            </a:p>
          </p:txBody>
        </p:sp>
        <p:sp>
          <p:nvSpPr>
            <p:cNvPr id="289798" name="ZoneTexte 5"/>
            <p:cNvSpPr txBox="1">
              <a:spLocks noChangeArrowheads="1"/>
            </p:cNvSpPr>
            <p:nvPr/>
          </p:nvSpPr>
          <p:spPr bwMode="auto">
            <a:xfrm>
              <a:off x="5589588" y="3335338"/>
              <a:ext cx="1927225" cy="1077912"/>
            </a:xfrm>
            <a:prstGeom prst="rect">
              <a:avLst/>
            </a:prstGeom>
            <a:solidFill>
              <a:schemeClr val="bg1">
                <a:lumMod val="85000"/>
              </a:schemeClr>
            </a:solidFill>
            <a:ln w="9525">
              <a:noFill/>
              <a:miter lim="800000"/>
              <a:headEnd/>
              <a:tailEnd/>
            </a:ln>
          </p:spPr>
          <p:txBody>
            <a:bodyPr wrap="none"/>
            <a:lstStyle/>
            <a:p>
              <a:pPr algn="ctr" eaLnBrk="1" hangingPunct="1">
                <a:defRPr/>
              </a:pPr>
              <a:r>
                <a:rPr lang="fr-FR" sz="1600" b="1" dirty="0"/>
                <a:t>Poursuite ARV </a:t>
              </a:r>
            </a:p>
            <a:p>
              <a:pPr algn="ctr" eaLnBrk="1" hangingPunct="1">
                <a:defRPr/>
              </a:pPr>
              <a:r>
                <a:rPr lang="fr-FR" sz="1600" b="1" dirty="0"/>
                <a:t>Passage à placebo</a:t>
              </a:r>
              <a:br>
                <a:rPr lang="fr-FR" sz="1600" b="1" dirty="0"/>
              </a:br>
              <a:endParaRPr lang="fr-FR" sz="1600" b="1" dirty="0"/>
            </a:p>
            <a:p>
              <a:pPr algn="ctr" eaLnBrk="1" hangingPunct="1">
                <a:defRPr/>
              </a:pPr>
              <a:r>
                <a:rPr lang="fr-FR" sz="1600" b="1" dirty="0"/>
                <a:t>(n = 1 091) </a:t>
              </a:r>
            </a:p>
          </p:txBody>
        </p:sp>
        <p:sp>
          <p:nvSpPr>
            <p:cNvPr id="47" name="ZoneTexte 5"/>
            <p:cNvSpPr txBox="1">
              <a:spLocks noChangeArrowheads="1"/>
            </p:cNvSpPr>
            <p:nvPr/>
          </p:nvSpPr>
          <p:spPr bwMode="auto">
            <a:xfrm>
              <a:off x="1489075" y="5246688"/>
              <a:ext cx="6299200" cy="1200150"/>
            </a:xfrm>
            <a:prstGeom prst="rect">
              <a:avLst/>
            </a:prstGeom>
            <a:solidFill>
              <a:srgbClr val="000066"/>
            </a:solidFill>
            <a:ln w="9525">
              <a:solidFill>
                <a:schemeClr val="bg1"/>
              </a:solidFill>
              <a:miter lim="800000"/>
              <a:headEnd/>
              <a:tailEnd/>
            </a:ln>
          </p:spPr>
          <p:txBody>
            <a:bodyPr>
              <a:spAutoFit/>
            </a:bodyPr>
            <a:lstStyle/>
            <a:p>
              <a:pPr algn="ctr" eaLnBrk="1" hangingPunct="1">
                <a:defRPr/>
              </a:pPr>
              <a:r>
                <a:rPr lang="fr-FR" dirty="0">
                  <a:solidFill>
                    <a:srgbClr val="FFFF66"/>
                  </a:solidFill>
                  <a:cs typeface="+mn-cs"/>
                </a:rPr>
                <a:t>Critères principaux</a:t>
              </a:r>
            </a:p>
            <a:p>
              <a:pPr marL="176213" indent="-176213" eaLnBrk="1" hangingPunct="1">
                <a:buFont typeface="Arial" pitchFamily="34" charset="0"/>
                <a:buChar char="•"/>
                <a:defRPr/>
              </a:pPr>
              <a:r>
                <a:rPr lang="fr-FR" dirty="0">
                  <a:solidFill>
                    <a:schemeClr val="bg1"/>
                  </a:solidFill>
                  <a:cs typeface="+mn-cs"/>
                </a:rPr>
                <a:t>Délai pour 1</a:t>
              </a:r>
              <a:r>
                <a:rPr lang="fr-FR" baseline="30000" dirty="0">
                  <a:solidFill>
                    <a:schemeClr val="bg1"/>
                  </a:solidFill>
                  <a:cs typeface="+mn-cs"/>
                </a:rPr>
                <a:t>er</a:t>
              </a:r>
              <a:r>
                <a:rPr lang="fr-FR" dirty="0">
                  <a:solidFill>
                    <a:schemeClr val="bg1"/>
                  </a:solidFill>
                  <a:cs typeface="+mn-cs"/>
                </a:rPr>
                <a:t> événement évitable par CTX ou décès</a:t>
              </a:r>
              <a:br>
                <a:rPr lang="fr-FR" dirty="0">
                  <a:solidFill>
                    <a:schemeClr val="bg1"/>
                  </a:solidFill>
                  <a:cs typeface="+mn-cs"/>
                </a:rPr>
              </a:br>
              <a:r>
                <a:rPr lang="fr-FR" dirty="0">
                  <a:solidFill>
                    <a:srgbClr val="00FFFF"/>
                  </a:solidFill>
                  <a:cs typeface="+mn-cs"/>
                </a:rPr>
                <a:t>Non infériorité si limite supérieure IC 90 % de HR &lt; 1,25</a:t>
              </a:r>
            </a:p>
            <a:p>
              <a:pPr marL="176213" indent="-176213" eaLnBrk="1" hangingPunct="1">
                <a:buFont typeface="Arial" pitchFamily="34" charset="0"/>
                <a:buChar char="•"/>
                <a:defRPr/>
              </a:pPr>
              <a:r>
                <a:rPr lang="fr-FR" dirty="0">
                  <a:solidFill>
                    <a:schemeClr val="bg1"/>
                  </a:solidFill>
                  <a:cs typeface="+mn-cs"/>
                </a:rPr>
                <a:t>EI hématologiques de grade 3 et 4</a:t>
              </a:r>
            </a:p>
          </p:txBody>
        </p:sp>
        <p:sp>
          <p:nvSpPr>
            <p:cNvPr id="321546" name="ZoneTexte 47"/>
            <p:cNvSpPr txBox="1">
              <a:spLocks noChangeArrowheads="1"/>
            </p:cNvSpPr>
            <p:nvPr/>
          </p:nvSpPr>
          <p:spPr bwMode="auto">
            <a:xfrm>
              <a:off x="3587750" y="2592388"/>
              <a:ext cx="1676400" cy="307975"/>
            </a:xfrm>
            <a:prstGeom prst="rect">
              <a:avLst/>
            </a:prstGeom>
            <a:solidFill>
              <a:srgbClr val="002060"/>
            </a:solidFill>
            <a:ln w="9525">
              <a:solidFill>
                <a:schemeClr val="bg1"/>
              </a:solidFill>
              <a:miter lim="800000"/>
              <a:headEnd/>
              <a:tailEnd/>
            </a:ln>
          </p:spPr>
          <p:txBody>
            <a:bodyPr wrap="none">
              <a:spAutoFit/>
            </a:bodyPr>
            <a:lstStyle/>
            <a:p>
              <a:pPr eaLnBrk="1" hangingPunct="1"/>
              <a:r>
                <a:rPr lang="fr-FR" sz="1400">
                  <a:solidFill>
                    <a:schemeClr val="bg1"/>
                  </a:solidFill>
                </a:rPr>
                <a:t>Randomisation 1:1</a:t>
              </a:r>
            </a:p>
          </p:txBody>
        </p:sp>
        <p:sp>
          <p:nvSpPr>
            <p:cNvPr id="321547" name="ZoneTexte 48"/>
            <p:cNvSpPr txBox="1">
              <a:spLocks noChangeArrowheads="1"/>
            </p:cNvSpPr>
            <p:nvPr/>
          </p:nvSpPr>
          <p:spPr bwMode="auto">
            <a:xfrm>
              <a:off x="2946400" y="4506913"/>
              <a:ext cx="3479800" cy="338137"/>
            </a:xfrm>
            <a:prstGeom prst="rect">
              <a:avLst/>
            </a:prstGeom>
            <a:noFill/>
            <a:ln w="9525">
              <a:noFill/>
              <a:miter lim="800000"/>
              <a:headEnd/>
              <a:tailEnd/>
            </a:ln>
          </p:spPr>
          <p:txBody>
            <a:bodyPr wrap="none">
              <a:spAutoFit/>
            </a:bodyPr>
            <a:lstStyle/>
            <a:p>
              <a:pPr eaLnBrk="1" hangingPunct="1"/>
              <a:r>
                <a:rPr lang="fr-FR" sz="1600">
                  <a:solidFill>
                    <a:schemeClr val="bg1"/>
                  </a:solidFill>
                </a:rPr>
                <a:t>Suivi minimun 1 an, maximum 3 ans</a:t>
              </a:r>
            </a:p>
          </p:txBody>
        </p:sp>
        <p:cxnSp>
          <p:nvCxnSpPr>
            <p:cNvPr id="321548" name="Connecteur droit avec flèche 50"/>
            <p:cNvCxnSpPr>
              <a:cxnSpLocks noChangeShapeType="1"/>
              <a:stCxn id="321542" idx="2"/>
              <a:endCxn id="321546" idx="0"/>
            </p:cNvCxnSpPr>
            <p:nvPr/>
          </p:nvCxnSpPr>
          <p:spPr bwMode="auto">
            <a:xfrm>
              <a:off x="4422775" y="2257425"/>
              <a:ext cx="3175" cy="334963"/>
            </a:xfrm>
            <a:prstGeom prst="straightConnector1">
              <a:avLst/>
            </a:prstGeom>
            <a:noFill/>
            <a:ln w="19050" algn="ctr">
              <a:solidFill>
                <a:schemeClr val="bg1"/>
              </a:solidFill>
              <a:round/>
              <a:headEnd/>
              <a:tailEnd type="triangle" w="med" len="med"/>
            </a:ln>
          </p:spPr>
        </p:cxnSp>
        <p:cxnSp>
          <p:nvCxnSpPr>
            <p:cNvPr id="321549" name="Connecteur en angle 52"/>
            <p:cNvCxnSpPr>
              <a:cxnSpLocks noChangeShapeType="1"/>
              <a:stCxn id="321546" idx="2"/>
              <a:endCxn id="321543" idx="0"/>
            </p:cNvCxnSpPr>
            <p:nvPr/>
          </p:nvCxnSpPr>
          <p:spPr bwMode="auto">
            <a:xfrm rot="5400000">
              <a:off x="3223419" y="2132807"/>
              <a:ext cx="434975" cy="1970087"/>
            </a:xfrm>
            <a:prstGeom prst="bentConnector3">
              <a:avLst>
                <a:gd name="adj1" fmla="val 50000"/>
              </a:avLst>
            </a:prstGeom>
            <a:noFill/>
            <a:ln w="19050" algn="ctr">
              <a:solidFill>
                <a:schemeClr val="bg1"/>
              </a:solidFill>
              <a:round/>
              <a:headEnd/>
              <a:tailEnd type="triangle" w="med" len="med"/>
            </a:ln>
          </p:spPr>
        </p:cxnSp>
        <p:cxnSp>
          <p:nvCxnSpPr>
            <p:cNvPr id="321550" name="Connecteur en angle 54"/>
            <p:cNvCxnSpPr>
              <a:cxnSpLocks noChangeShapeType="1"/>
              <a:stCxn id="321546" idx="2"/>
              <a:endCxn id="289798" idx="0"/>
            </p:cNvCxnSpPr>
            <p:nvPr/>
          </p:nvCxnSpPr>
          <p:spPr bwMode="auto">
            <a:xfrm rot="16200000" flipH="1">
              <a:off x="5272087" y="2054226"/>
              <a:ext cx="434975" cy="2127250"/>
            </a:xfrm>
            <a:prstGeom prst="bentConnector3">
              <a:avLst>
                <a:gd name="adj1" fmla="val 50000"/>
              </a:avLst>
            </a:prstGeom>
            <a:noFill/>
            <a:ln w="19050" algn="ctr">
              <a:solidFill>
                <a:schemeClr val="bg1"/>
              </a:solidFill>
              <a:round/>
              <a:headEnd/>
              <a:tailEnd type="triangle" w="med" len="med"/>
            </a:ln>
          </p:spPr>
        </p:cxnSp>
        <p:cxnSp>
          <p:nvCxnSpPr>
            <p:cNvPr id="321551" name="Connecteur en angle 56"/>
            <p:cNvCxnSpPr>
              <a:cxnSpLocks noChangeShapeType="1"/>
              <a:stCxn id="321543" idx="2"/>
              <a:endCxn id="47" idx="0"/>
            </p:cNvCxnSpPr>
            <p:nvPr/>
          </p:nvCxnSpPr>
          <p:spPr bwMode="auto">
            <a:xfrm rot="16200000" flipH="1">
              <a:off x="3130550" y="3738563"/>
              <a:ext cx="833438" cy="2182812"/>
            </a:xfrm>
            <a:prstGeom prst="bentConnector3">
              <a:avLst>
                <a:gd name="adj1" fmla="val 50000"/>
              </a:avLst>
            </a:prstGeom>
            <a:noFill/>
            <a:ln w="19050" algn="ctr">
              <a:solidFill>
                <a:schemeClr val="bg1"/>
              </a:solidFill>
              <a:round/>
              <a:headEnd/>
              <a:tailEnd type="triangle" w="med" len="med"/>
            </a:ln>
          </p:spPr>
        </p:cxnSp>
        <p:cxnSp>
          <p:nvCxnSpPr>
            <p:cNvPr id="321552" name="Connecteur en angle 60"/>
            <p:cNvCxnSpPr>
              <a:cxnSpLocks noChangeShapeType="1"/>
              <a:stCxn id="289798" idx="2"/>
            </p:cNvCxnSpPr>
            <p:nvPr/>
          </p:nvCxnSpPr>
          <p:spPr bwMode="auto">
            <a:xfrm rot="5400000">
              <a:off x="5380831" y="3671094"/>
              <a:ext cx="430213" cy="1914525"/>
            </a:xfrm>
            <a:prstGeom prst="bentConnector2">
              <a:avLst/>
            </a:prstGeom>
            <a:noFill/>
            <a:ln w="19050" algn="ctr">
              <a:solidFill>
                <a:schemeClr val="bg1"/>
              </a:solidFill>
              <a:round/>
              <a:headEnd/>
              <a:tailEnd/>
            </a:ln>
          </p:spPr>
        </p:cxnSp>
      </p:grpSp>
      <p:sp>
        <p:nvSpPr>
          <p:cNvPr id="321541"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144</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FR" dirty="0">
                <a:latin typeface="+mj-lt"/>
                <a:ea typeface="+mj-ea"/>
                <a:cs typeface="+mj-cs"/>
              </a:rPr>
              <a:t>Insuffisance rénale et exposition aux ARV : D:A:D (1)</a:t>
            </a:r>
            <a:endParaRPr lang="fr-FR" dirty="0">
              <a:latin typeface="+mj-lt"/>
              <a:ea typeface="+mj-ea"/>
              <a:cs typeface="+mj-cs"/>
            </a:endParaRPr>
          </a:p>
        </p:txBody>
      </p:sp>
      <p:sp>
        <p:nvSpPr>
          <p:cNvPr id="425986" name="Espace réservé du contenu 2"/>
          <p:cNvSpPr>
            <a:spLocks noGrp="1"/>
          </p:cNvSpPr>
          <p:nvPr>
            <p:ph idx="4294967295"/>
          </p:nvPr>
        </p:nvSpPr>
        <p:spPr/>
        <p:txBody>
          <a:bodyPr/>
          <a:lstStyle/>
          <a:p>
            <a:r>
              <a:rPr lang="fr-FR" sz="2000"/>
              <a:t>23 560 patients cohorte D:A:D avec à l’inclusion </a:t>
            </a:r>
            <a:br>
              <a:rPr lang="fr-FR" sz="2000"/>
            </a:br>
            <a:r>
              <a:rPr lang="fr-FR" sz="2000"/>
              <a:t>DFGe &gt; 90 ml/min/1,73m</a:t>
            </a:r>
            <a:r>
              <a:rPr lang="fr-FR" sz="2000" baseline="30000"/>
              <a:t>2</a:t>
            </a:r>
            <a:r>
              <a:rPr lang="fr-FR" sz="2000"/>
              <a:t> (Cockroft-Gault)</a:t>
            </a:r>
            <a:br>
              <a:rPr lang="fr-FR" sz="2000"/>
            </a:br>
            <a:endParaRPr lang="fr-FR" sz="2000"/>
          </a:p>
          <a:p>
            <a:r>
              <a:rPr lang="fr-FR" sz="2000"/>
              <a:t>Suivi jusqu’à DFGe &lt; 60 confirmé (avec délai ≥ 3 mois), dernière valeur DFGe au 1/1/2013</a:t>
            </a:r>
            <a:br>
              <a:rPr lang="fr-FR" sz="2000"/>
            </a:br>
            <a:endParaRPr lang="fr-FR" sz="2000"/>
          </a:p>
          <a:p>
            <a:r>
              <a:rPr lang="fr-FR" sz="2000"/>
              <a:t>Incidence insuffisance rénale (DFGe &lt; 60) = 0,9 % (n = 210)</a:t>
            </a:r>
          </a:p>
          <a:p>
            <a:pPr lvl="1"/>
            <a:r>
              <a:rPr lang="fr-FR" sz="1800"/>
              <a:t>Caractéristiques initiales des patients développant insuffisance rénale : plus âgés, fréquence plus élevée UDIV, co-infection VHC, HTA, maladie CV, diabète, sida, nadir CD4 bas, à l’inclusion dans la cohorte</a:t>
            </a:r>
            <a:br>
              <a:rPr lang="fr-FR" sz="1800"/>
            </a:br>
            <a:endParaRPr lang="fr-FR" sz="1800"/>
          </a:p>
          <a:p>
            <a:r>
              <a:rPr lang="fr-FR" sz="2000"/>
              <a:t>Analyse par régression de Poisson pour estimer l’incidence de l’insuffisance rénale associée à exposition cumulée à</a:t>
            </a:r>
          </a:p>
          <a:p>
            <a:pPr lvl="1"/>
            <a:r>
              <a:rPr lang="fr-FR" sz="1800"/>
              <a:t>TDF</a:t>
            </a:r>
          </a:p>
          <a:p>
            <a:pPr lvl="1"/>
            <a:r>
              <a:rPr lang="fr-FR" sz="1800"/>
              <a:t>ATV/r</a:t>
            </a:r>
          </a:p>
          <a:p>
            <a:pPr lvl="1"/>
            <a:r>
              <a:rPr lang="fr-FR" sz="1800"/>
              <a:t>LPV/r</a:t>
            </a:r>
          </a:p>
          <a:p>
            <a:pPr lvl="1"/>
            <a:r>
              <a:rPr lang="fr-FR" sz="1800"/>
              <a:t>Autres IP/r</a:t>
            </a:r>
          </a:p>
          <a:p>
            <a:pPr lvl="1"/>
            <a:r>
              <a:rPr lang="fr-FR" sz="1800"/>
              <a:t>ABC</a:t>
            </a:r>
          </a:p>
        </p:txBody>
      </p:sp>
      <p:sp>
        <p:nvSpPr>
          <p:cNvPr id="425987"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Mocroft A, CROI 2015, Abs. 142</a:t>
            </a:r>
          </a:p>
        </p:txBody>
      </p:sp>
      <p:sp>
        <p:nvSpPr>
          <p:cNvPr id="425988"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194</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3" name="ZoneTexte 81"/>
          <p:cNvSpPr txBox="1">
            <a:spLocks noChangeArrowheads="1"/>
          </p:cNvSpPr>
          <p:nvPr/>
        </p:nvSpPr>
        <p:spPr bwMode="auto">
          <a:xfrm>
            <a:off x="2173288" y="1128713"/>
            <a:ext cx="4957762" cy="400050"/>
          </a:xfrm>
          <a:prstGeom prst="rect">
            <a:avLst/>
          </a:prstGeom>
          <a:noFill/>
          <a:ln w="9525">
            <a:noFill/>
            <a:miter lim="800000"/>
            <a:headEnd/>
            <a:tailEnd/>
          </a:ln>
        </p:spPr>
        <p:txBody>
          <a:bodyPr wrap="none">
            <a:spAutoFit/>
          </a:bodyPr>
          <a:lstStyle/>
          <a:p>
            <a:pPr eaLnBrk="1" hangingPunct="1"/>
            <a:r>
              <a:rPr lang="fr-FR" sz="2000">
                <a:solidFill>
                  <a:srgbClr val="FFFF66"/>
                </a:solidFill>
              </a:rPr>
              <a:t>Exposition aux ARV avant, ou à l’inclusion</a:t>
            </a:r>
          </a:p>
        </p:txBody>
      </p:sp>
      <p:grpSp>
        <p:nvGrpSpPr>
          <p:cNvPr id="428034" name="Groupe 90"/>
          <p:cNvGrpSpPr>
            <a:grpSpLocks/>
          </p:cNvGrpSpPr>
          <p:nvPr/>
        </p:nvGrpSpPr>
        <p:grpSpPr bwMode="auto">
          <a:xfrm>
            <a:off x="406400" y="1208088"/>
            <a:ext cx="8201025" cy="4935537"/>
            <a:chOff x="406400" y="1208088"/>
            <a:chExt cx="8201025" cy="4935537"/>
          </a:xfrm>
        </p:grpSpPr>
        <p:sp>
          <p:nvSpPr>
            <p:cNvPr id="428038" name="AutoShape 4"/>
            <p:cNvSpPr>
              <a:spLocks noChangeAspect="1" noChangeArrowheads="1" noTextEdit="1"/>
            </p:cNvSpPr>
            <p:nvPr/>
          </p:nvSpPr>
          <p:spPr bwMode="auto">
            <a:xfrm>
              <a:off x="1157288" y="1460500"/>
              <a:ext cx="6096000" cy="4067175"/>
            </a:xfrm>
            <a:prstGeom prst="rect">
              <a:avLst/>
            </a:prstGeom>
            <a:noFill/>
            <a:ln w="9525">
              <a:noFill/>
              <a:miter lim="800000"/>
              <a:headEnd/>
              <a:tailEnd/>
            </a:ln>
          </p:spPr>
          <p:txBody>
            <a:bodyPr/>
            <a:lstStyle/>
            <a:p>
              <a:endParaRPr lang="fr-FR"/>
            </a:p>
          </p:txBody>
        </p:sp>
        <p:sp>
          <p:nvSpPr>
            <p:cNvPr id="428039" name="Rectangle 6"/>
            <p:cNvSpPr>
              <a:spLocks noChangeArrowheads="1"/>
            </p:cNvSpPr>
            <p:nvPr/>
          </p:nvSpPr>
          <p:spPr bwMode="auto">
            <a:xfrm>
              <a:off x="1944688" y="2974975"/>
              <a:ext cx="438150" cy="2066925"/>
            </a:xfrm>
            <a:prstGeom prst="rect">
              <a:avLst/>
            </a:prstGeom>
            <a:solidFill>
              <a:srgbClr val="00B0F0"/>
            </a:solidFill>
            <a:ln w="9525">
              <a:solidFill>
                <a:srgbClr val="00B0F0"/>
              </a:solidFill>
              <a:miter lim="800000"/>
              <a:headEnd/>
              <a:tailEnd/>
            </a:ln>
          </p:spPr>
          <p:txBody>
            <a:bodyPr/>
            <a:lstStyle/>
            <a:p>
              <a:pPr eaLnBrk="1" hangingPunct="1"/>
              <a:endParaRPr lang="fr-FR">
                <a:solidFill>
                  <a:schemeClr val="bg1"/>
                </a:solidFill>
              </a:endParaRPr>
            </a:p>
          </p:txBody>
        </p:sp>
        <p:sp>
          <p:nvSpPr>
            <p:cNvPr id="428040" name="Rectangle 7"/>
            <p:cNvSpPr>
              <a:spLocks noChangeArrowheads="1"/>
            </p:cNvSpPr>
            <p:nvPr/>
          </p:nvSpPr>
          <p:spPr bwMode="auto">
            <a:xfrm>
              <a:off x="3117850" y="4632325"/>
              <a:ext cx="438150" cy="409575"/>
            </a:xfrm>
            <a:prstGeom prst="rect">
              <a:avLst/>
            </a:prstGeom>
            <a:solidFill>
              <a:srgbClr val="00B0F0"/>
            </a:solidFill>
            <a:ln w="9525">
              <a:solidFill>
                <a:srgbClr val="00B0F0"/>
              </a:solidFill>
              <a:miter lim="800000"/>
              <a:headEnd/>
              <a:tailEnd/>
            </a:ln>
          </p:spPr>
          <p:txBody>
            <a:bodyPr/>
            <a:lstStyle/>
            <a:p>
              <a:pPr eaLnBrk="1" hangingPunct="1"/>
              <a:endParaRPr lang="fr-FR">
                <a:solidFill>
                  <a:schemeClr val="bg1"/>
                </a:solidFill>
              </a:endParaRPr>
            </a:p>
          </p:txBody>
        </p:sp>
        <p:sp>
          <p:nvSpPr>
            <p:cNvPr id="428041" name="Rectangle 8"/>
            <p:cNvSpPr>
              <a:spLocks noChangeArrowheads="1"/>
            </p:cNvSpPr>
            <p:nvPr/>
          </p:nvSpPr>
          <p:spPr bwMode="auto">
            <a:xfrm>
              <a:off x="4319588" y="3298825"/>
              <a:ext cx="447675" cy="1743075"/>
            </a:xfrm>
            <a:prstGeom prst="rect">
              <a:avLst/>
            </a:prstGeom>
            <a:solidFill>
              <a:srgbClr val="00B0F0"/>
            </a:solidFill>
            <a:ln w="9525">
              <a:solidFill>
                <a:srgbClr val="00B0F0"/>
              </a:solidFill>
              <a:miter lim="800000"/>
              <a:headEnd/>
              <a:tailEnd/>
            </a:ln>
          </p:spPr>
          <p:txBody>
            <a:bodyPr/>
            <a:lstStyle/>
            <a:p>
              <a:pPr eaLnBrk="1" hangingPunct="1"/>
              <a:endParaRPr lang="fr-FR">
                <a:solidFill>
                  <a:schemeClr val="bg1"/>
                </a:solidFill>
              </a:endParaRPr>
            </a:p>
          </p:txBody>
        </p:sp>
        <p:sp>
          <p:nvSpPr>
            <p:cNvPr id="428042" name="Rectangle 9"/>
            <p:cNvSpPr>
              <a:spLocks noChangeArrowheads="1"/>
            </p:cNvSpPr>
            <p:nvPr/>
          </p:nvSpPr>
          <p:spPr bwMode="auto">
            <a:xfrm>
              <a:off x="5540375" y="3717925"/>
              <a:ext cx="438150" cy="1323975"/>
            </a:xfrm>
            <a:prstGeom prst="rect">
              <a:avLst/>
            </a:prstGeom>
            <a:solidFill>
              <a:srgbClr val="00B0F0"/>
            </a:solidFill>
            <a:ln w="9525">
              <a:solidFill>
                <a:srgbClr val="00B0F0"/>
              </a:solidFill>
              <a:miter lim="800000"/>
              <a:headEnd/>
              <a:tailEnd/>
            </a:ln>
          </p:spPr>
          <p:txBody>
            <a:bodyPr/>
            <a:lstStyle/>
            <a:p>
              <a:pPr eaLnBrk="1" hangingPunct="1"/>
              <a:endParaRPr lang="fr-FR">
                <a:solidFill>
                  <a:schemeClr val="bg1"/>
                </a:solidFill>
              </a:endParaRPr>
            </a:p>
          </p:txBody>
        </p:sp>
        <p:sp>
          <p:nvSpPr>
            <p:cNvPr id="428043" name="Rectangle 10"/>
            <p:cNvSpPr>
              <a:spLocks noChangeArrowheads="1"/>
            </p:cNvSpPr>
            <p:nvPr/>
          </p:nvSpPr>
          <p:spPr bwMode="auto">
            <a:xfrm>
              <a:off x="6759575" y="3222625"/>
              <a:ext cx="438150" cy="1819275"/>
            </a:xfrm>
            <a:prstGeom prst="rect">
              <a:avLst/>
            </a:prstGeom>
            <a:solidFill>
              <a:srgbClr val="00B0F0"/>
            </a:solidFill>
            <a:ln w="9525">
              <a:solidFill>
                <a:srgbClr val="00B0F0"/>
              </a:solidFill>
              <a:miter lim="800000"/>
              <a:headEnd/>
              <a:tailEnd/>
            </a:ln>
          </p:spPr>
          <p:txBody>
            <a:bodyPr/>
            <a:lstStyle/>
            <a:p>
              <a:pPr eaLnBrk="1" hangingPunct="1"/>
              <a:endParaRPr lang="fr-FR">
                <a:solidFill>
                  <a:schemeClr val="bg1"/>
                </a:solidFill>
              </a:endParaRPr>
            </a:p>
          </p:txBody>
        </p:sp>
        <p:sp>
          <p:nvSpPr>
            <p:cNvPr id="428044" name="Line 11"/>
            <p:cNvSpPr>
              <a:spLocks noChangeShapeType="1"/>
            </p:cNvSpPr>
            <p:nvPr/>
          </p:nvSpPr>
          <p:spPr bwMode="auto">
            <a:xfrm>
              <a:off x="1624013" y="1727200"/>
              <a:ext cx="0" cy="3314700"/>
            </a:xfrm>
            <a:prstGeom prst="line">
              <a:avLst/>
            </a:prstGeom>
            <a:noFill/>
            <a:ln w="9525">
              <a:solidFill>
                <a:srgbClr val="FFFFFF"/>
              </a:solidFill>
              <a:round/>
              <a:headEnd/>
              <a:tailEnd/>
            </a:ln>
          </p:spPr>
          <p:txBody>
            <a:bodyPr/>
            <a:lstStyle/>
            <a:p>
              <a:endParaRPr lang="fr-FR"/>
            </a:p>
          </p:txBody>
        </p:sp>
        <p:sp>
          <p:nvSpPr>
            <p:cNvPr id="428045" name="Line 12"/>
            <p:cNvSpPr>
              <a:spLocks noChangeShapeType="1"/>
            </p:cNvSpPr>
            <p:nvPr/>
          </p:nvSpPr>
          <p:spPr bwMode="auto">
            <a:xfrm>
              <a:off x="1576388" y="5041900"/>
              <a:ext cx="47625" cy="0"/>
            </a:xfrm>
            <a:prstGeom prst="line">
              <a:avLst/>
            </a:prstGeom>
            <a:noFill/>
            <a:ln w="9525">
              <a:solidFill>
                <a:srgbClr val="FFFFFF"/>
              </a:solidFill>
              <a:round/>
              <a:headEnd/>
              <a:tailEnd/>
            </a:ln>
          </p:spPr>
          <p:txBody>
            <a:bodyPr/>
            <a:lstStyle/>
            <a:p>
              <a:endParaRPr lang="fr-FR"/>
            </a:p>
          </p:txBody>
        </p:sp>
        <p:sp>
          <p:nvSpPr>
            <p:cNvPr id="428046" name="Line 13"/>
            <p:cNvSpPr>
              <a:spLocks noChangeShapeType="1"/>
            </p:cNvSpPr>
            <p:nvPr/>
          </p:nvSpPr>
          <p:spPr bwMode="auto">
            <a:xfrm>
              <a:off x="1576388" y="4632325"/>
              <a:ext cx="47625" cy="0"/>
            </a:xfrm>
            <a:prstGeom prst="line">
              <a:avLst/>
            </a:prstGeom>
            <a:noFill/>
            <a:ln w="9525">
              <a:solidFill>
                <a:srgbClr val="FFFFFF"/>
              </a:solidFill>
              <a:round/>
              <a:headEnd/>
              <a:tailEnd/>
            </a:ln>
          </p:spPr>
          <p:txBody>
            <a:bodyPr/>
            <a:lstStyle/>
            <a:p>
              <a:endParaRPr lang="fr-FR"/>
            </a:p>
          </p:txBody>
        </p:sp>
        <p:sp>
          <p:nvSpPr>
            <p:cNvPr id="428047" name="Line 14"/>
            <p:cNvSpPr>
              <a:spLocks noChangeShapeType="1"/>
            </p:cNvSpPr>
            <p:nvPr/>
          </p:nvSpPr>
          <p:spPr bwMode="auto">
            <a:xfrm>
              <a:off x="1576388" y="4213225"/>
              <a:ext cx="47625" cy="0"/>
            </a:xfrm>
            <a:prstGeom prst="line">
              <a:avLst/>
            </a:prstGeom>
            <a:noFill/>
            <a:ln w="9525">
              <a:solidFill>
                <a:srgbClr val="FFFFFF"/>
              </a:solidFill>
              <a:round/>
              <a:headEnd/>
              <a:tailEnd/>
            </a:ln>
          </p:spPr>
          <p:txBody>
            <a:bodyPr/>
            <a:lstStyle/>
            <a:p>
              <a:endParaRPr lang="fr-FR"/>
            </a:p>
          </p:txBody>
        </p:sp>
        <p:sp>
          <p:nvSpPr>
            <p:cNvPr id="428048" name="Line 15"/>
            <p:cNvSpPr>
              <a:spLocks noChangeShapeType="1"/>
            </p:cNvSpPr>
            <p:nvPr/>
          </p:nvSpPr>
          <p:spPr bwMode="auto">
            <a:xfrm>
              <a:off x="1576388" y="3803650"/>
              <a:ext cx="47625" cy="0"/>
            </a:xfrm>
            <a:prstGeom prst="line">
              <a:avLst/>
            </a:prstGeom>
            <a:noFill/>
            <a:ln w="9525">
              <a:solidFill>
                <a:srgbClr val="FFFFFF"/>
              </a:solidFill>
              <a:round/>
              <a:headEnd/>
              <a:tailEnd/>
            </a:ln>
          </p:spPr>
          <p:txBody>
            <a:bodyPr/>
            <a:lstStyle/>
            <a:p>
              <a:endParaRPr lang="fr-FR"/>
            </a:p>
          </p:txBody>
        </p:sp>
        <p:sp>
          <p:nvSpPr>
            <p:cNvPr id="428049" name="Line 16"/>
            <p:cNvSpPr>
              <a:spLocks noChangeShapeType="1"/>
            </p:cNvSpPr>
            <p:nvPr/>
          </p:nvSpPr>
          <p:spPr bwMode="auto">
            <a:xfrm>
              <a:off x="1576388" y="3384550"/>
              <a:ext cx="47625" cy="0"/>
            </a:xfrm>
            <a:prstGeom prst="line">
              <a:avLst/>
            </a:prstGeom>
            <a:noFill/>
            <a:ln w="9525">
              <a:solidFill>
                <a:srgbClr val="FFFFFF"/>
              </a:solidFill>
              <a:round/>
              <a:headEnd/>
              <a:tailEnd/>
            </a:ln>
          </p:spPr>
          <p:txBody>
            <a:bodyPr/>
            <a:lstStyle/>
            <a:p>
              <a:endParaRPr lang="fr-FR"/>
            </a:p>
          </p:txBody>
        </p:sp>
        <p:sp>
          <p:nvSpPr>
            <p:cNvPr id="428050" name="Line 17"/>
            <p:cNvSpPr>
              <a:spLocks noChangeShapeType="1"/>
            </p:cNvSpPr>
            <p:nvPr/>
          </p:nvSpPr>
          <p:spPr bwMode="auto">
            <a:xfrm>
              <a:off x="1576388" y="2974975"/>
              <a:ext cx="47625" cy="0"/>
            </a:xfrm>
            <a:prstGeom prst="line">
              <a:avLst/>
            </a:prstGeom>
            <a:noFill/>
            <a:ln w="9525">
              <a:solidFill>
                <a:srgbClr val="FFFFFF"/>
              </a:solidFill>
              <a:round/>
              <a:headEnd/>
              <a:tailEnd/>
            </a:ln>
          </p:spPr>
          <p:txBody>
            <a:bodyPr/>
            <a:lstStyle/>
            <a:p>
              <a:endParaRPr lang="fr-FR"/>
            </a:p>
          </p:txBody>
        </p:sp>
        <p:sp>
          <p:nvSpPr>
            <p:cNvPr id="428051" name="Line 18"/>
            <p:cNvSpPr>
              <a:spLocks noChangeShapeType="1"/>
            </p:cNvSpPr>
            <p:nvPr/>
          </p:nvSpPr>
          <p:spPr bwMode="auto">
            <a:xfrm>
              <a:off x="1576388" y="2555875"/>
              <a:ext cx="47625" cy="0"/>
            </a:xfrm>
            <a:prstGeom prst="line">
              <a:avLst/>
            </a:prstGeom>
            <a:noFill/>
            <a:ln w="9525">
              <a:solidFill>
                <a:srgbClr val="FFFFFF"/>
              </a:solidFill>
              <a:round/>
              <a:headEnd/>
              <a:tailEnd/>
            </a:ln>
          </p:spPr>
          <p:txBody>
            <a:bodyPr/>
            <a:lstStyle/>
            <a:p>
              <a:endParaRPr lang="fr-FR"/>
            </a:p>
          </p:txBody>
        </p:sp>
        <p:sp>
          <p:nvSpPr>
            <p:cNvPr id="428052" name="Line 19"/>
            <p:cNvSpPr>
              <a:spLocks noChangeShapeType="1"/>
            </p:cNvSpPr>
            <p:nvPr/>
          </p:nvSpPr>
          <p:spPr bwMode="auto">
            <a:xfrm>
              <a:off x="1576388" y="2146300"/>
              <a:ext cx="47625" cy="0"/>
            </a:xfrm>
            <a:prstGeom prst="line">
              <a:avLst/>
            </a:prstGeom>
            <a:noFill/>
            <a:ln w="9525">
              <a:solidFill>
                <a:srgbClr val="FFFFFF"/>
              </a:solidFill>
              <a:round/>
              <a:headEnd/>
              <a:tailEnd/>
            </a:ln>
          </p:spPr>
          <p:txBody>
            <a:bodyPr/>
            <a:lstStyle/>
            <a:p>
              <a:endParaRPr lang="fr-FR"/>
            </a:p>
          </p:txBody>
        </p:sp>
        <p:sp>
          <p:nvSpPr>
            <p:cNvPr id="428053" name="Line 20"/>
            <p:cNvSpPr>
              <a:spLocks noChangeShapeType="1"/>
            </p:cNvSpPr>
            <p:nvPr/>
          </p:nvSpPr>
          <p:spPr bwMode="auto">
            <a:xfrm>
              <a:off x="1576388" y="1727200"/>
              <a:ext cx="47625" cy="0"/>
            </a:xfrm>
            <a:prstGeom prst="line">
              <a:avLst/>
            </a:prstGeom>
            <a:noFill/>
            <a:ln w="9525">
              <a:solidFill>
                <a:srgbClr val="FFFFFF"/>
              </a:solidFill>
              <a:round/>
              <a:headEnd/>
              <a:tailEnd/>
            </a:ln>
          </p:spPr>
          <p:txBody>
            <a:bodyPr/>
            <a:lstStyle/>
            <a:p>
              <a:endParaRPr lang="fr-FR"/>
            </a:p>
          </p:txBody>
        </p:sp>
        <p:sp>
          <p:nvSpPr>
            <p:cNvPr id="428054" name="Line 21"/>
            <p:cNvSpPr>
              <a:spLocks noChangeShapeType="1"/>
            </p:cNvSpPr>
            <p:nvPr/>
          </p:nvSpPr>
          <p:spPr bwMode="auto">
            <a:xfrm>
              <a:off x="1624013" y="5041900"/>
              <a:ext cx="6029325" cy="0"/>
            </a:xfrm>
            <a:prstGeom prst="line">
              <a:avLst/>
            </a:prstGeom>
            <a:noFill/>
            <a:ln w="9525">
              <a:solidFill>
                <a:srgbClr val="FFFFFF"/>
              </a:solidFill>
              <a:round/>
              <a:headEnd/>
              <a:tailEnd/>
            </a:ln>
          </p:spPr>
          <p:txBody>
            <a:bodyPr/>
            <a:lstStyle/>
            <a:p>
              <a:endParaRPr lang="fr-FR"/>
            </a:p>
          </p:txBody>
        </p:sp>
        <p:sp>
          <p:nvSpPr>
            <p:cNvPr id="428055" name="Line 22"/>
            <p:cNvSpPr>
              <a:spLocks noChangeShapeType="1"/>
            </p:cNvSpPr>
            <p:nvPr/>
          </p:nvSpPr>
          <p:spPr bwMode="auto">
            <a:xfrm flipV="1">
              <a:off x="1624013" y="5041900"/>
              <a:ext cx="0" cy="47625"/>
            </a:xfrm>
            <a:prstGeom prst="line">
              <a:avLst/>
            </a:prstGeom>
            <a:noFill/>
            <a:ln w="9525">
              <a:solidFill>
                <a:srgbClr val="FFFFFF"/>
              </a:solidFill>
              <a:round/>
              <a:headEnd/>
              <a:tailEnd/>
            </a:ln>
          </p:spPr>
          <p:txBody>
            <a:bodyPr/>
            <a:lstStyle/>
            <a:p>
              <a:endParaRPr lang="fr-FR"/>
            </a:p>
          </p:txBody>
        </p:sp>
        <p:sp>
          <p:nvSpPr>
            <p:cNvPr id="428056" name="Rectangle 28"/>
            <p:cNvSpPr>
              <a:spLocks noChangeArrowheads="1"/>
            </p:cNvSpPr>
            <p:nvPr/>
          </p:nvSpPr>
          <p:spPr bwMode="auto">
            <a:xfrm>
              <a:off x="1371600" y="4930775"/>
              <a:ext cx="11430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0</a:t>
              </a:r>
              <a:endParaRPr lang="fr-FR" sz="2400">
                <a:solidFill>
                  <a:schemeClr val="bg1"/>
                </a:solidFill>
              </a:endParaRPr>
            </a:p>
          </p:txBody>
        </p:sp>
        <p:sp>
          <p:nvSpPr>
            <p:cNvPr id="428057" name="Rectangle 29"/>
            <p:cNvSpPr>
              <a:spLocks noChangeArrowheads="1"/>
            </p:cNvSpPr>
            <p:nvPr/>
          </p:nvSpPr>
          <p:spPr bwMode="auto">
            <a:xfrm>
              <a:off x="1371600" y="4521200"/>
              <a:ext cx="11430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5</a:t>
              </a:r>
              <a:endParaRPr lang="fr-FR" sz="2400">
                <a:solidFill>
                  <a:schemeClr val="bg1"/>
                </a:solidFill>
              </a:endParaRPr>
            </a:p>
          </p:txBody>
        </p:sp>
        <p:sp>
          <p:nvSpPr>
            <p:cNvPr id="428058" name="Rectangle 30"/>
            <p:cNvSpPr>
              <a:spLocks noChangeArrowheads="1"/>
            </p:cNvSpPr>
            <p:nvPr/>
          </p:nvSpPr>
          <p:spPr bwMode="auto">
            <a:xfrm>
              <a:off x="1285875" y="4102100"/>
              <a:ext cx="22860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10</a:t>
              </a:r>
              <a:endParaRPr lang="fr-FR" sz="2400">
                <a:solidFill>
                  <a:schemeClr val="bg1"/>
                </a:solidFill>
              </a:endParaRPr>
            </a:p>
          </p:txBody>
        </p:sp>
        <p:sp>
          <p:nvSpPr>
            <p:cNvPr id="428059" name="Rectangle 31"/>
            <p:cNvSpPr>
              <a:spLocks noChangeArrowheads="1"/>
            </p:cNvSpPr>
            <p:nvPr/>
          </p:nvSpPr>
          <p:spPr bwMode="auto">
            <a:xfrm>
              <a:off x="1285875" y="3692525"/>
              <a:ext cx="22860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15</a:t>
              </a:r>
              <a:endParaRPr lang="fr-FR" sz="2400">
                <a:solidFill>
                  <a:schemeClr val="bg1"/>
                </a:solidFill>
              </a:endParaRPr>
            </a:p>
          </p:txBody>
        </p:sp>
        <p:sp>
          <p:nvSpPr>
            <p:cNvPr id="428060" name="Rectangle 32"/>
            <p:cNvSpPr>
              <a:spLocks noChangeArrowheads="1"/>
            </p:cNvSpPr>
            <p:nvPr/>
          </p:nvSpPr>
          <p:spPr bwMode="auto">
            <a:xfrm>
              <a:off x="1285875" y="3273425"/>
              <a:ext cx="22860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20</a:t>
              </a:r>
              <a:endParaRPr lang="fr-FR" sz="2400">
                <a:solidFill>
                  <a:schemeClr val="bg1"/>
                </a:solidFill>
              </a:endParaRPr>
            </a:p>
          </p:txBody>
        </p:sp>
        <p:sp>
          <p:nvSpPr>
            <p:cNvPr id="428061" name="Rectangle 33"/>
            <p:cNvSpPr>
              <a:spLocks noChangeArrowheads="1"/>
            </p:cNvSpPr>
            <p:nvPr/>
          </p:nvSpPr>
          <p:spPr bwMode="auto">
            <a:xfrm>
              <a:off x="1285875" y="2863850"/>
              <a:ext cx="22860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25</a:t>
              </a:r>
              <a:endParaRPr lang="fr-FR" sz="2400">
                <a:solidFill>
                  <a:schemeClr val="bg1"/>
                </a:solidFill>
              </a:endParaRPr>
            </a:p>
          </p:txBody>
        </p:sp>
        <p:sp>
          <p:nvSpPr>
            <p:cNvPr id="428062" name="Rectangle 34"/>
            <p:cNvSpPr>
              <a:spLocks noChangeArrowheads="1"/>
            </p:cNvSpPr>
            <p:nvPr/>
          </p:nvSpPr>
          <p:spPr bwMode="auto">
            <a:xfrm>
              <a:off x="1285875" y="2444750"/>
              <a:ext cx="22860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30</a:t>
              </a:r>
              <a:endParaRPr lang="fr-FR" sz="2400">
                <a:solidFill>
                  <a:schemeClr val="bg1"/>
                </a:solidFill>
              </a:endParaRPr>
            </a:p>
          </p:txBody>
        </p:sp>
        <p:sp>
          <p:nvSpPr>
            <p:cNvPr id="428063" name="Rectangle 35"/>
            <p:cNvSpPr>
              <a:spLocks noChangeArrowheads="1"/>
            </p:cNvSpPr>
            <p:nvPr/>
          </p:nvSpPr>
          <p:spPr bwMode="auto">
            <a:xfrm>
              <a:off x="1285875" y="2035175"/>
              <a:ext cx="22860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35</a:t>
              </a:r>
              <a:endParaRPr lang="fr-FR" sz="2400">
                <a:solidFill>
                  <a:schemeClr val="bg1"/>
                </a:solidFill>
              </a:endParaRPr>
            </a:p>
          </p:txBody>
        </p:sp>
        <p:sp>
          <p:nvSpPr>
            <p:cNvPr id="428064" name="Rectangle 36"/>
            <p:cNvSpPr>
              <a:spLocks noChangeArrowheads="1"/>
            </p:cNvSpPr>
            <p:nvPr/>
          </p:nvSpPr>
          <p:spPr bwMode="auto">
            <a:xfrm>
              <a:off x="1285875" y="1616075"/>
              <a:ext cx="22860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40</a:t>
              </a:r>
              <a:endParaRPr lang="fr-FR" sz="2400">
                <a:solidFill>
                  <a:schemeClr val="bg1"/>
                </a:solidFill>
              </a:endParaRPr>
            </a:p>
          </p:txBody>
        </p:sp>
        <p:sp>
          <p:nvSpPr>
            <p:cNvPr id="428065" name="Rectangle 37"/>
            <p:cNvSpPr>
              <a:spLocks noChangeArrowheads="1"/>
            </p:cNvSpPr>
            <p:nvPr/>
          </p:nvSpPr>
          <p:spPr bwMode="auto">
            <a:xfrm>
              <a:off x="1970088" y="5059363"/>
              <a:ext cx="398462" cy="246062"/>
            </a:xfrm>
            <a:prstGeom prst="rect">
              <a:avLst/>
            </a:prstGeom>
            <a:noFill/>
            <a:ln w="9525">
              <a:noFill/>
              <a:miter lim="800000"/>
              <a:headEnd/>
              <a:tailEnd/>
            </a:ln>
          </p:spPr>
          <p:txBody>
            <a:bodyPr wrap="none" lIns="0" tIns="0" rIns="0" bIns="0">
              <a:spAutoFit/>
            </a:bodyPr>
            <a:lstStyle/>
            <a:p>
              <a:pPr eaLnBrk="1" hangingPunct="1"/>
              <a:r>
                <a:rPr lang="fr-FR" sz="1600" b="1">
                  <a:solidFill>
                    <a:srgbClr val="FFFFFF"/>
                  </a:solidFill>
                </a:rPr>
                <a:t>TDF</a:t>
              </a:r>
              <a:endParaRPr lang="fr-FR" sz="2400" b="1">
                <a:solidFill>
                  <a:schemeClr val="bg1"/>
                </a:solidFill>
              </a:endParaRPr>
            </a:p>
          </p:txBody>
        </p:sp>
        <p:sp>
          <p:nvSpPr>
            <p:cNvPr id="428066" name="Rectangle 38"/>
            <p:cNvSpPr>
              <a:spLocks noChangeArrowheads="1"/>
            </p:cNvSpPr>
            <p:nvPr/>
          </p:nvSpPr>
          <p:spPr bwMode="auto">
            <a:xfrm>
              <a:off x="3092450" y="5059363"/>
              <a:ext cx="531813" cy="246062"/>
            </a:xfrm>
            <a:prstGeom prst="rect">
              <a:avLst/>
            </a:prstGeom>
            <a:noFill/>
            <a:ln w="9525">
              <a:noFill/>
              <a:miter lim="800000"/>
              <a:headEnd/>
              <a:tailEnd/>
            </a:ln>
          </p:spPr>
          <p:txBody>
            <a:bodyPr wrap="none" lIns="0" tIns="0" rIns="0" bIns="0">
              <a:spAutoFit/>
            </a:bodyPr>
            <a:lstStyle/>
            <a:p>
              <a:pPr eaLnBrk="1" hangingPunct="1"/>
              <a:r>
                <a:rPr lang="fr-FR" sz="1600" b="1">
                  <a:solidFill>
                    <a:srgbClr val="FFFFFF"/>
                  </a:solidFill>
                </a:rPr>
                <a:t>ATV/r</a:t>
              </a:r>
              <a:endParaRPr lang="fr-FR" sz="2400" b="1">
                <a:solidFill>
                  <a:schemeClr val="bg1"/>
                </a:solidFill>
              </a:endParaRPr>
            </a:p>
          </p:txBody>
        </p:sp>
        <p:sp>
          <p:nvSpPr>
            <p:cNvPr id="428067" name="Rectangle 39"/>
            <p:cNvSpPr>
              <a:spLocks noChangeArrowheads="1"/>
            </p:cNvSpPr>
            <p:nvPr/>
          </p:nvSpPr>
          <p:spPr bwMode="auto">
            <a:xfrm>
              <a:off x="4322763" y="5059363"/>
              <a:ext cx="536575" cy="246062"/>
            </a:xfrm>
            <a:prstGeom prst="rect">
              <a:avLst/>
            </a:prstGeom>
            <a:noFill/>
            <a:ln w="9525">
              <a:noFill/>
              <a:miter lim="800000"/>
              <a:headEnd/>
              <a:tailEnd/>
            </a:ln>
          </p:spPr>
          <p:txBody>
            <a:bodyPr wrap="none" lIns="0" tIns="0" rIns="0" bIns="0">
              <a:spAutoFit/>
            </a:bodyPr>
            <a:lstStyle/>
            <a:p>
              <a:pPr eaLnBrk="1" hangingPunct="1"/>
              <a:r>
                <a:rPr lang="fr-FR" sz="1600" b="1">
                  <a:solidFill>
                    <a:srgbClr val="FFFFFF"/>
                  </a:solidFill>
                </a:rPr>
                <a:t>LPV/r</a:t>
              </a:r>
              <a:endParaRPr lang="fr-FR" sz="2400" b="1">
                <a:solidFill>
                  <a:schemeClr val="bg1"/>
                </a:solidFill>
              </a:endParaRPr>
            </a:p>
          </p:txBody>
        </p:sp>
        <p:sp>
          <p:nvSpPr>
            <p:cNvPr id="428068" name="Rectangle 40"/>
            <p:cNvSpPr>
              <a:spLocks noChangeArrowheads="1"/>
            </p:cNvSpPr>
            <p:nvPr/>
          </p:nvSpPr>
          <p:spPr bwMode="auto">
            <a:xfrm>
              <a:off x="5403850" y="5059363"/>
              <a:ext cx="923925" cy="246062"/>
            </a:xfrm>
            <a:prstGeom prst="rect">
              <a:avLst/>
            </a:prstGeom>
            <a:noFill/>
            <a:ln w="9525">
              <a:noFill/>
              <a:miter lim="800000"/>
              <a:headEnd/>
              <a:tailEnd/>
            </a:ln>
          </p:spPr>
          <p:txBody>
            <a:bodyPr wrap="none" lIns="0" tIns="0" rIns="0" bIns="0">
              <a:spAutoFit/>
            </a:bodyPr>
            <a:lstStyle/>
            <a:p>
              <a:pPr eaLnBrk="1" hangingPunct="1"/>
              <a:r>
                <a:rPr lang="fr-FR" sz="1600" b="1">
                  <a:solidFill>
                    <a:srgbClr val="FFFFFF"/>
                  </a:solidFill>
                </a:rPr>
                <a:t>Autre IP/r</a:t>
              </a:r>
              <a:endParaRPr lang="fr-FR" sz="2400" b="1">
                <a:solidFill>
                  <a:schemeClr val="bg1"/>
                </a:solidFill>
              </a:endParaRPr>
            </a:p>
          </p:txBody>
        </p:sp>
        <p:sp>
          <p:nvSpPr>
            <p:cNvPr id="428069" name="Rectangle 41"/>
            <p:cNvSpPr>
              <a:spLocks noChangeArrowheads="1"/>
            </p:cNvSpPr>
            <p:nvPr/>
          </p:nvSpPr>
          <p:spPr bwMode="auto">
            <a:xfrm>
              <a:off x="6777038" y="5059363"/>
              <a:ext cx="442912" cy="246062"/>
            </a:xfrm>
            <a:prstGeom prst="rect">
              <a:avLst/>
            </a:prstGeom>
            <a:noFill/>
            <a:ln w="9525">
              <a:noFill/>
              <a:miter lim="800000"/>
              <a:headEnd/>
              <a:tailEnd/>
            </a:ln>
          </p:spPr>
          <p:txBody>
            <a:bodyPr wrap="none" lIns="0" tIns="0" rIns="0" bIns="0">
              <a:spAutoFit/>
            </a:bodyPr>
            <a:lstStyle/>
            <a:p>
              <a:pPr eaLnBrk="1" hangingPunct="1"/>
              <a:r>
                <a:rPr lang="fr-FR" sz="1600" b="1">
                  <a:solidFill>
                    <a:srgbClr val="FFFFFF"/>
                  </a:solidFill>
                </a:rPr>
                <a:t>ABC</a:t>
              </a:r>
              <a:endParaRPr lang="fr-FR" sz="2400" b="1">
                <a:solidFill>
                  <a:schemeClr val="bg1"/>
                </a:solidFill>
              </a:endParaRPr>
            </a:p>
          </p:txBody>
        </p:sp>
        <p:sp>
          <p:nvSpPr>
            <p:cNvPr id="428070" name="Line 11"/>
            <p:cNvSpPr>
              <a:spLocks noChangeShapeType="1"/>
            </p:cNvSpPr>
            <p:nvPr/>
          </p:nvSpPr>
          <p:spPr bwMode="auto">
            <a:xfrm>
              <a:off x="7608888" y="1727200"/>
              <a:ext cx="0" cy="3390900"/>
            </a:xfrm>
            <a:prstGeom prst="line">
              <a:avLst/>
            </a:prstGeom>
            <a:noFill/>
            <a:ln w="9525">
              <a:solidFill>
                <a:srgbClr val="FFFFFF"/>
              </a:solidFill>
              <a:round/>
              <a:headEnd/>
              <a:tailEnd/>
            </a:ln>
          </p:spPr>
          <p:txBody>
            <a:bodyPr/>
            <a:lstStyle/>
            <a:p>
              <a:endParaRPr lang="fr-FR"/>
            </a:p>
          </p:txBody>
        </p:sp>
        <p:sp>
          <p:nvSpPr>
            <p:cNvPr id="428071" name="Line 13"/>
            <p:cNvSpPr>
              <a:spLocks noChangeShapeType="1"/>
            </p:cNvSpPr>
            <p:nvPr/>
          </p:nvSpPr>
          <p:spPr bwMode="auto">
            <a:xfrm>
              <a:off x="7621588" y="4632325"/>
              <a:ext cx="47625" cy="0"/>
            </a:xfrm>
            <a:prstGeom prst="line">
              <a:avLst/>
            </a:prstGeom>
            <a:noFill/>
            <a:ln w="9525">
              <a:solidFill>
                <a:srgbClr val="FFFFFF"/>
              </a:solidFill>
              <a:round/>
              <a:headEnd/>
              <a:tailEnd/>
            </a:ln>
          </p:spPr>
          <p:txBody>
            <a:bodyPr/>
            <a:lstStyle/>
            <a:p>
              <a:endParaRPr lang="fr-FR"/>
            </a:p>
          </p:txBody>
        </p:sp>
        <p:sp>
          <p:nvSpPr>
            <p:cNvPr id="428072" name="Line 14"/>
            <p:cNvSpPr>
              <a:spLocks noChangeShapeType="1"/>
            </p:cNvSpPr>
            <p:nvPr/>
          </p:nvSpPr>
          <p:spPr bwMode="auto">
            <a:xfrm>
              <a:off x="7621588" y="4213225"/>
              <a:ext cx="47625" cy="0"/>
            </a:xfrm>
            <a:prstGeom prst="line">
              <a:avLst/>
            </a:prstGeom>
            <a:noFill/>
            <a:ln w="9525">
              <a:solidFill>
                <a:srgbClr val="FFFFFF"/>
              </a:solidFill>
              <a:round/>
              <a:headEnd/>
              <a:tailEnd/>
            </a:ln>
          </p:spPr>
          <p:txBody>
            <a:bodyPr/>
            <a:lstStyle/>
            <a:p>
              <a:endParaRPr lang="fr-FR"/>
            </a:p>
          </p:txBody>
        </p:sp>
        <p:sp>
          <p:nvSpPr>
            <p:cNvPr id="428073" name="Line 15"/>
            <p:cNvSpPr>
              <a:spLocks noChangeShapeType="1"/>
            </p:cNvSpPr>
            <p:nvPr/>
          </p:nvSpPr>
          <p:spPr bwMode="auto">
            <a:xfrm>
              <a:off x="7621588" y="3803650"/>
              <a:ext cx="47625" cy="0"/>
            </a:xfrm>
            <a:prstGeom prst="line">
              <a:avLst/>
            </a:prstGeom>
            <a:noFill/>
            <a:ln w="9525">
              <a:solidFill>
                <a:srgbClr val="FFFFFF"/>
              </a:solidFill>
              <a:round/>
              <a:headEnd/>
              <a:tailEnd/>
            </a:ln>
          </p:spPr>
          <p:txBody>
            <a:bodyPr/>
            <a:lstStyle/>
            <a:p>
              <a:endParaRPr lang="fr-FR"/>
            </a:p>
          </p:txBody>
        </p:sp>
        <p:sp>
          <p:nvSpPr>
            <p:cNvPr id="428074" name="Line 16"/>
            <p:cNvSpPr>
              <a:spLocks noChangeShapeType="1"/>
            </p:cNvSpPr>
            <p:nvPr/>
          </p:nvSpPr>
          <p:spPr bwMode="auto">
            <a:xfrm>
              <a:off x="7621588" y="3384550"/>
              <a:ext cx="47625" cy="0"/>
            </a:xfrm>
            <a:prstGeom prst="line">
              <a:avLst/>
            </a:prstGeom>
            <a:noFill/>
            <a:ln w="9525">
              <a:solidFill>
                <a:srgbClr val="FFFFFF"/>
              </a:solidFill>
              <a:round/>
              <a:headEnd/>
              <a:tailEnd/>
            </a:ln>
          </p:spPr>
          <p:txBody>
            <a:bodyPr/>
            <a:lstStyle/>
            <a:p>
              <a:endParaRPr lang="fr-FR"/>
            </a:p>
          </p:txBody>
        </p:sp>
        <p:sp>
          <p:nvSpPr>
            <p:cNvPr id="428075" name="Line 17"/>
            <p:cNvSpPr>
              <a:spLocks noChangeShapeType="1"/>
            </p:cNvSpPr>
            <p:nvPr/>
          </p:nvSpPr>
          <p:spPr bwMode="auto">
            <a:xfrm>
              <a:off x="7621588" y="2974975"/>
              <a:ext cx="47625" cy="0"/>
            </a:xfrm>
            <a:prstGeom prst="line">
              <a:avLst/>
            </a:prstGeom>
            <a:noFill/>
            <a:ln w="9525">
              <a:solidFill>
                <a:srgbClr val="FFFFFF"/>
              </a:solidFill>
              <a:round/>
              <a:headEnd/>
              <a:tailEnd/>
            </a:ln>
          </p:spPr>
          <p:txBody>
            <a:bodyPr/>
            <a:lstStyle/>
            <a:p>
              <a:endParaRPr lang="fr-FR"/>
            </a:p>
          </p:txBody>
        </p:sp>
        <p:sp>
          <p:nvSpPr>
            <p:cNvPr id="428076" name="Line 18"/>
            <p:cNvSpPr>
              <a:spLocks noChangeShapeType="1"/>
            </p:cNvSpPr>
            <p:nvPr/>
          </p:nvSpPr>
          <p:spPr bwMode="auto">
            <a:xfrm>
              <a:off x="7621588" y="2555875"/>
              <a:ext cx="47625" cy="0"/>
            </a:xfrm>
            <a:prstGeom prst="line">
              <a:avLst/>
            </a:prstGeom>
            <a:noFill/>
            <a:ln w="9525">
              <a:solidFill>
                <a:srgbClr val="FFFFFF"/>
              </a:solidFill>
              <a:round/>
              <a:headEnd/>
              <a:tailEnd/>
            </a:ln>
          </p:spPr>
          <p:txBody>
            <a:bodyPr/>
            <a:lstStyle/>
            <a:p>
              <a:endParaRPr lang="fr-FR"/>
            </a:p>
          </p:txBody>
        </p:sp>
        <p:sp>
          <p:nvSpPr>
            <p:cNvPr id="428077" name="Line 19"/>
            <p:cNvSpPr>
              <a:spLocks noChangeShapeType="1"/>
            </p:cNvSpPr>
            <p:nvPr/>
          </p:nvSpPr>
          <p:spPr bwMode="auto">
            <a:xfrm>
              <a:off x="7621588" y="2146300"/>
              <a:ext cx="47625" cy="0"/>
            </a:xfrm>
            <a:prstGeom prst="line">
              <a:avLst/>
            </a:prstGeom>
            <a:noFill/>
            <a:ln w="9525">
              <a:solidFill>
                <a:srgbClr val="FFFFFF"/>
              </a:solidFill>
              <a:round/>
              <a:headEnd/>
              <a:tailEnd/>
            </a:ln>
          </p:spPr>
          <p:txBody>
            <a:bodyPr/>
            <a:lstStyle/>
            <a:p>
              <a:endParaRPr lang="fr-FR"/>
            </a:p>
          </p:txBody>
        </p:sp>
        <p:sp>
          <p:nvSpPr>
            <p:cNvPr id="428078" name="Line 20"/>
            <p:cNvSpPr>
              <a:spLocks noChangeShapeType="1"/>
            </p:cNvSpPr>
            <p:nvPr/>
          </p:nvSpPr>
          <p:spPr bwMode="auto">
            <a:xfrm>
              <a:off x="7621588" y="1727200"/>
              <a:ext cx="47625" cy="0"/>
            </a:xfrm>
            <a:prstGeom prst="line">
              <a:avLst/>
            </a:prstGeom>
            <a:noFill/>
            <a:ln w="9525">
              <a:solidFill>
                <a:srgbClr val="FFFFFF"/>
              </a:solidFill>
              <a:round/>
              <a:headEnd/>
              <a:tailEnd/>
            </a:ln>
          </p:spPr>
          <p:txBody>
            <a:bodyPr/>
            <a:lstStyle/>
            <a:p>
              <a:endParaRPr lang="fr-FR"/>
            </a:p>
          </p:txBody>
        </p:sp>
        <p:sp>
          <p:nvSpPr>
            <p:cNvPr id="428079" name="Rectangle 48"/>
            <p:cNvSpPr>
              <a:spLocks noChangeArrowheads="1"/>
            </p:cNvSpPr>
            <p:nvPr/>
          </p:nvSpPr>
          <p:spPr bwMode="auto">
            <a:xfrm>
              <a:off x="6916738" y="3455988"/>
              <a:ext cx="101600" cy="107950"/>
            </a:xfrm>
            <a:prstGeom prst="rect">
              <a:avLst/>
            </a:prstGeom>
            <a:solidFill>
              <a:schemeClr val="bg1"/>
            </a:solidFill>
            <a:ln w="9525" algn="ctr">
              <a:solidFill>
                <a:schemeClr val="bg1"/>
              </a:solidFill>
              <a:round/>
              <a:headEnd/>
              <a:tailEnd/>
            </a:ln>
          </p:spPr>
          <p:txBody>
            <a:bodyPr/>
            <a:lstStyle/>
            <a:p>
              <a:pPr eaLnBrk="1" hangingPunct="1"/>
              <a:endParaRPr lang="fr-FR" sz="2400">
                <a:solidFill>
                  <a:schemeClr val="bg1"/>
                </a:solidFill>
              </a:endParaRPr>
            </a:p>
          </p:txBody>
        </p:sp>
        <p:sp>
          <p:nvSpPr>
            <p:cNvPr id="428080" name="Rectangle 49"/>
            <p:cNvSpPr>
              <a:spLocks noChangeArrowheads="1"/>
            </p:cNvSpPr>
            <p:nvPr/>
          </p:nvSpPr>
          <p:spPr bwMode="auto">
            <a:xfrm>
              <a:off x="5713413" y="3749675"/>
              <a:ext cx="101600" cy="107950"/>
            </a:xfrm>
            <a:prstGeom prst="rect">
              <a:avLst/>
            </a:prstGeom>
            <a:solidFill>
              <a:schemeClr val="bg1"/>
            </a:solidFill>
            <a:ln w="9525" algn="ctr">
              <a:solidFill>
                <a:schemeClr val="bg1"/>
              </a:solidFill>
              <a:round/>
              <a:headEnd/>
              <a:tailEnd/>
            </a:ln>
          </p:spPr>
          <p:txBody>
            <a:bodyPr/>
            <a:lstStyle/>
            <a:p>
              <a:pPr eaLnBrk="1" hangingPunct="1"/>
              <a:endParaRPr lang="fr-FR" sz="2400">
                <a:solidFill>
                  <a:schemeClr val="bg1"/>
                </a:solidFill>
              </a:endParaRPr>
            </a:p>
          </p:txBody>
        </p:sp>
        <p:sp>
          <p:nvSpPr>
            <p:cNvPr id="428081" name="Rectangle 50"/>
            <p:cNvSpPr>
              <a:spLocks noChangeArrowheads="1"/>
            </p:cNvSpPr>
            <p:nvPr/>
          </p:nvSpPr>
          <p:spPr bwMode="auto">
            <a:xfrm>
              <a:off x="4506913" y="4019550"/>
              <a:ext cx="101600" cy="107950"/>
            </a:xfrm>
            <a:prstGeom prst="rect">
              <a:avLst/>
            </a:prstGeom>
            <a:solidFill>
              <a:schemeClr val="bg1"/>
            </a:solidFill>
            <a:ln w="9525" algn="ctr">
              <a:solidFill>
                <a:schemeClr val="bg1"/>
              </a:solidFill>
              <a:round/>
              <a:headEnd/>
              <a:tailEnd/>
            </a:ln>
          </p:spPr>
          <p:txBody>
            <a:bodyPr/>
            <a:lstStyle/>
            <a:p>
              <a:pPr eaLnBrk="1" hangingPunct="1"/>
              <a:endParaRPr lang="fr-FR" sz="2400">
                <a:solidFill>
                  <a:schemeClr val="bg1"/>
                </a:solidFill>
              </a:endParaRPr>
            </a:p>
          </p:txBody>
        </p:sp>
        <p:sp>
          <p:nvSpPr>
            <p:cNvPr id="428082" name="Rectangle 51"/>
            <p:cNvSpPr>
              <a:spLocks noChangeArrowheads="1"/>
            </p:cNvSpPr>
            <p:nvPr/>
          </p:nvSpPr>
          <p:spPr bwMode="auto">
            <a:xfrm>
              <a:off x="3290888" y="4479925"/>
              <a:ext cx="101600" cy="107950"/>
            </a:xfrm>
            <a:prstGeom prst="rect">
              <a:avLst/>
            </a:prstGeom>
            <a:solidFill>
              <a:schemeClr val="bg1"/>
            </a:solidFill>
            <a:ln w="9525" algn="ctr">
              <a:solidFill>
                <a:schemeClr val="bg1"/>
              </a:solidFill>
              <a:round/>
              <a:headEnd/>
              <a:tailEnd/>
            </a:ln>
          </p:spPr>
          <p:txBody>
            <a:bodyPr/>
            <a:lstStyle/>
            <a:p>
              <a:pPr eaLnBrk="1" hangingPunct="1"/>
              <a:endParaRPr lang="fr-FR" sz="2400">
                <a:solidFill>
                  <a:schemeClr val="bg1"/>
                </a:solidFill>
              </a:endParaRPr>
            </a:p>
          </p:txBody>
        </p:sp>
        <p:cxnSp>
          <p:nvCxnSpPr>
            <p:cNvPr id="428083" name="Connecteur droit 53"/>
            <p:cNvCxnSpPr>
              <a:cxnSpLocks noChangeShapeType="1"/>
            </p:cNvCxnSpPr>
            <p:nvPr/>
          </p:nvCxnSpPr>
          <p:spPr bwMode="auto">
            <a:xfrm>
              <a:off x="5757863" y="2470150"/>
              <a:ext cx="0" cy="2162175"/>
            </a:xfrm>
            <a:prstGeom prst="line">
              <a:avLst/>
            </a:prstGeom>
            <a:noFill/>
            <a:ln w="9525" algn="ctr">
              <a:solidFill>
                <a:schemeClr val="bg1"/>
              </a:solidFill>
              <a:round/>
              <a:headEnd/>
              <a:tailEnd/>
            </a:ln>
          </p:spPr>
        </p:cxnSp>
        <p:cxnSp>
          <p:nvCxnSpPr>
            <p:cNvPr id="428084" name="Connecteur droit 54"/>
            <p:cNvCxnSpPr>
              <a:cxnSpLocks noChangeShapeType="1"/>
            </p:cNvCxnSpPr>
            <p:nvPr/>
          </p:nvCxnSpPr>
          <p:spPr bwMode="auto">
            <a:xfrm>
              <a:off x="6967538" y="2217738"/>
              <a:ext cx="0" cy="2328862"/>
            </a:xfrm>
            <a:prstGeom prst="line">
              <a:avLst/>
            </a:prstGeom>
            <a:noFill/>
            <a:ln w="9525" algn="ctr">
              <a:solidFill>
                <a:schemeClr val="bg1"/>
              </a:solidFill>
              <a:round/>
              <a:headEnd/>
              <a:tailEnd/>
            </a:ln>
          </p:spPr>
        </p:cxnSp>
        <p:cxnSp>
          <p:nvCxnSpPr>
            <p:cNvPr id="428085" name="Connecteur droit 56"/>
            <p:cNvCxnSpPr>
              <a:cxnSpLocks noChangeShapeType="1"/>
            </p:cNvCxnSpPr>
            <p:nvPr/>
          </p:nvCxnSpPr>
          <p:spPr bwMode="auto">
            <a:xfrm>
              <a:off x="4557713" y="3090863"/>
              <a:ext cx="0" cy="1638300"/>
            </a:xfrm>
            <a:prstGeom prst="line">
              <a:avLst/>
            </a:prstGeom>
            <a:noFill/>
            <a:ln w="9525" algn="ctr">
              <a:solidFill>
                <a:schemeClr val="bg1"/>
              </a:solidFill>
              <a:round/>
              <a:headEnd/>
              <a:tailEnd/>
            </a:ln>
          </p:spPr>
        </p:cxnSp>
        <p:cxnSp>
          <p:nvCxnSpPr>
            <p:cNvPr id="428086" name="Connecteur droit 59"/>
            <p:cNvCxnSpPr>
              <a:cxnSpLocks noChangeShapeType="1"/>
            </p:cNvCxnSpPr>
            <p:nvPr/>
          </p:nvCxnSpPr>
          <p:spPr bwMode="auto">
            <a:xfrm>
              <a:off x="3354388" y="3981450"/>
              <a:ext cx="0" cy="862013"/>
            </a:xfrm>
            <a:prstGeom prst="line">
              <a:avLst/>
            </a:prstGeom>
            <a:noFill/>
            <a:ln w="9525" algn="ctr">
              <a:solidFill>
                <a:schemeClr val="bg1"/>
              </a:solidFill>
              <a:round/>
              <a:headEnd/>
              <a:tailEnd/>
            </a:ln>
          </p:spPr>
        </p:cxnSp>
        <p:sp>
          <p:nvSpPr>
            <p:cNvPr id="428087" name="Rectangle 62"/>
            <p:cNvSpPr>
              <a:spLocks noChangeArrowheads="1"/>
            </p:cNvSpPr>
            <p:nvPr/>
          </p:nvSpPr>
          <p:spPr bwMode="auto">
            <a:xfrm>
              <a:off x="2081213" y="4310063"/>
              <a:ext cx="101600" cy="107950"/>
            </a:xfrm>
            <a:prstGeom prst="rect">
              <a:avLst/>
            </a:prstGeom>
            <a:solidFill>
              <a:schemeClr val="bg1"/>
            </a:solidFill>
            <a:ln w="9525" algn="ctr">
              <a:solidFill>
                <a:schemeClr val="bg1"/>
              </a:solidFill>
              <a:round/>
              <a:headEnd/>
              <a:tailEnd/>
            </a:ln>
          </p:spPr>
          <p:txBody>
            <a:bodyPr/>
            <a:lstStyle/>
            <a:p>
              <a:pPr eaLnBrk="1" hangingPunct="1"/>
              <a:endParaRPr lang="fr-FR" sz="2400">
                <a:solidFill>
                  <a:schemeClr val="bg1"/>
                </a:solidFill>
              </a:endParaRPr>
            </a:p>
          </p:txBody>
        </p:sp>
        <p:cxnSp>
          <p:nvCxnSpPr>
            <p:cNvPr id="428088" name="Connecteur droit 63"/>
            <p:cNvCxnSpPr>
              <a:cxnSpLocks noChangeShapeType="1"/>
            </p:cNvCxnSpPr>
            <p:nvPr/>
          </p:nvCxnSpPr>
          <p:spPr bwMode="auto">
            <a:xfrm>
              <a:off x="2132013" y="3717925"/>
              <a:ext cx="0" cy="1011238"/>
            </a:xfrm>
            <a:prstGeom prst="line">
              <a:avLst/>
            </a:prstGeom>
            <a:noFill/>
            <a:ln w="9525" algn="ctr">
              <a:solidFill>
                <a:schemeClr val="bg1"/>
              </a:solidFill>
              <a:round/>
              <a:headEnd/>
              <a:tailEnd/>
            </a:ln>
          </p:spPr>
        </p:cxnSp>
        <p:sp>
          <p:nvSpPr>
            <p:cNvPr id="428089" name="Line 11"/>
            <p:cNvSpPr>
              <a:spLocks noChangeShapeType="1"/>
            </p:cNvSpPr>
            <p:nvPr/>
          </p:nvSpPr>
          <p:spPr bwMode="auto">
            <a:xfrm>
              <a:off x="2089150" y="3714750"/>
              <a:ext cx="107950" cy="0"/>
            </a:xfrm>
            <a:prstGeom prst="line">
              <a:avLst/>
            </a:prstGeom>
            <a:noFill/>
            <a:ln w="9525">
              <a:solidFill>
                <a:srgbClr val="FFFFFF"/>
              </a:solidFill>
              <a:round/>
              <a:headEnd/>
              <a:tailEnd/>
            </a:ln>
          </p:spPr>
          <p:txBody>
            <a:bodyPr/>
            <a:lstStyle/>
            <a:p>
              <a:endParaRPr lang="fr-FR"/>
            </a:p>
          </p:txBody>
        </p:sp>
        <p:sp>
          <p:nvSpPr>
            <p:cNvPr id="428090" name="Line 11"/>
            <p:cNvSpPr>
              <a:spLocks noChangeShapeType="1"/>
            </p:cNvSpPr>
            <p:nvPr/>
          </p:nvSpPr>
          <p:spPr bwMode="auto">
            <a:xfrm>
              <a:off x="2095500" y="4724400"/>
              <a:ext cx="107950" cy="0"/>
            </a:xfrm>
            <a:prstGeom prst="line">
              <a:avLst/>
            </a:prstGeom>
            <a:noFill/>
            <a:ln w="9525">
              <a:solidFill>
                <a:srgbClr val="FFFFFF"/>
              </a:solidFill>
              <a:round/>
              <a:headEnd/>
              <a:tailEnd/>
            </a:ln>
          </p:spPr>
          <p:txBody>
            <a:bodyPr/>
            <a:lstStyle/>
            <a:p>
              <a:endParaRPr lang="fr-FR"/>
            </a:p>
          </p:txBody>
        </p:sp>
        <p:sp>
          <p:nvSpPr>
            <p:cNvPr id="428091" name="Line 11"/>
            <p:cNvSpPr>
              <a:spLocks noChangeShapeType="1"/>
            </p:cNvSpPr>
            <p:nvPr/>
          </p:nvSpPr>
          <p:spPr bwMode="auto">
            <a:xfrm>
              <a:off x="3297238" y="3981450"/>
              <a:ext cx="107950" cy="0"/>
            </a:xfrm>
            <a:prstGeom prst="line">
              <a:avLst/>
            </a:prstGeom>
            <a:noFill/>
            <a:ln w="9525">
              <a:solidFill>
                <a:srgbClr val="FFFFFF"/>
              </a:solidFill>
              <a:round/>
              <a:headEnd/>
              <a:tailEnd/>
            </a:ln>
          </p:spPr>
          <p:txBody>
            <a:bodyPr/>
            <a:lstStyle/>
            <a:p>
              <a:endParaRPr lang="fr-FR"/>
            </a:p>
          </p:txBody>
        </p:sp>
        <p:sp>
          <p:nvSpPr>
            <p:cNvPr id="428092" name="Line 11"/>
            <p:cNvSpPr>
              <a:spLocks noChangeShapeType="1"/>
            </p:cNvSpPr>
            <p:nvPr/>
          </p:nvSpPr>
          <p:spPr bwMode="auto">
            <a:xfrm>
              <a:off x="3303588" y="4851400"/>
              <a:ext cx="107950" cy="0"/>
            </a:xfrm>
            <a:prstGeom prst="line">
              <a:avLst/>
            </a:prstGeom>
            <a:noFill/>
            <a:ln w="9525">
              <a:solidFill>
                <a:srgbClr val="FFFFFF"/>
              </a:solidFill>
              <a:round/>
              <a:headEnd/>
              <a:tailEnd/>
            </a:ln>
          </p:spPr>
          <p:txBody>
            <a:bodyPr/>
            <a:lstStyle/>
            <a:p>
              <a:endParaRPr lang="fr-FR"/>
            </a:p>
          </p:txBody>
        </p:sp>
        <p:sp>
          <p:nvSpPr>
            <p:cNvPr id="428093" name="Line 11"/>
            <p:cNvSpPr>
              <a:spLocks noChangeShapeType="1"/>
            </p:cNvSpPr>
            <p:nvPr/>
          </p:nvSpPr>
          <p:spPr bwMode="auto">
            <a:xfrm>
              <a:off x="4519613" y="3071813"/>
              <a:ext cx="107950" cy="0"/>
            </a:xfrm>
            <a:prstGeom prst="line">
              <a:avLst/>
            </a:prstGeom>
            <a:noFill/>
            <a:ln w="9525">
              <a:solidFill>
                <a:srgbClr val="FFFFFF"/>
              </a:solidFill>
              <a:round/>
              <a:headEnd/>
              <a:tailEnd/>
            </a:ln>
          </p:spPr>
          <p:txBody>
            <a:bodyPr/>
            <a:lstStyle/>
            <a:p>
              <a:endParaRPr lang="fr-FR"/>
            </a:p>
          </p:txBody>
        </p:sp>
        <p:sp>
          <p:nvSpPr>
            <p:cNvPr id="428094" name="Line 11"/>
            <p:cNvSpPr>
              <a:spLocks noChangeShapeType="1"/>
            </p:cNvSpPr>
            <p:nvPr/>
          </p:nvSpPr>
          <p:spPr bwMode="auto">
            <a:xfrm>
              <a:off x="4506913" y="4722813"/>
              <a:ext cx="107950" cy="0"/>
            </a:xfrm>
            <a:prstGeom prst="line">
              <a:avLst/>
            </a:prstGeom>
            <a:noFill/>
            <a:ln w="9525">
              <a:solidFill>
                <a:srgbClr val="FFFFFF"/>
              </a:solidFill>
              <a:round/>
              <a:headEnd/>
              <a:tailEnd/>
            </a:ln>
          </p:spPr>
          <p:txBody>
            <a:bodyPr/>
            <a:lstStyle/>
            <a:p>
              <a:endParaRPr lang="fr-FR"/>
            </a:p>
          </p:txBody>
        </p:sp>
        <p:sp>
          <p:nvSpPr>
            <p:cNvPr id="428095" name="Line 11"/>
            <p:cNvSpPr>
              <a:spLocks noChangeShapeType="1"/>
            </p:cNvSpPr>
            <p:nvPr/>
          </p:nvSpPr>
          <p:spPr bwMode="auto">
            <a:xfrm>
              <a:off x="5710238" y="2470150"/>
              <a:ext cx="107950" cy="0"/>
            </a:xfrm>
            <a:prstGeom prst="line">
              <a:avLst/>
            </a:prstGeom>
            <a:noFill/>
            <a:ln w="9525">
              <a:solidFill>
                <a:srgbClr val="FFFFFF"/>
              </a:solidFill>
              <a:round/>
              <a:headEnd/>
              <a:tailEnd/>
            </a:ln>
          </p:spPr>
          <p:txBody>
            <a:bodyPr/>
            <a:lstStyle/>
            <a:p>
              <a:endParaRPr lang="fr-FR"/>
            </a:p>
          </p:txBody>
        </p:sp>
        <p:sp>
          <p:nvSpPr>
            <p:cNvPr id="428096" name="Line 11"/>
            <p:cNvSpPr>
              <a:spLocks noChangeShapeType="1"/>
            </p:cNvSpPr>
            <p:nvPr/>
          </p:nvSpPr>
          <p:spPr bwMode="auto">
            <a:xfrm>
              <a:off x="5716588" y="4635500"/>
              <a:ext cx="107950" cy="0"/>
            </a:xfrm>
            <a:prstGeom prst="line">
              <a:avLst/>
            </a:prstGeom>
            <a:noFill/>
            <a:ln w="9525">
              <a:solidFill>
                <a:srgbClr val="FFFFFF"/>
              </a:solidFill>
              <a:round/>
              <a:headEnd/>
              <a:tailEnd/>
            </a:ln>
          </p:spPr>
          <p:txBody>
            <a:bodyPr/>
            <a:lstStyle/>
            <a:p>
              <a:endParaRPr lang="fr-FR"/>
            </a:p>
          </p:txBody>
        </p:sp>
        <p:sp>
          <p:nvSpPr>
            <p:cNvPr id="428097" name="Line 11"/>
            <p:cNvSpPr>
              <a:spLocks noChangeShapeType="1"/>
            </p:cNvSpPr>
            <p:nvPr/>
          </p:nvSpPr>
          <p:spPr bwMode="auto">
            <a:xfrm>
              <a:off x="6915150" y="2216150"/>
              <a:ext cx="107950" cy="0"/>
            </a:xfrm>
            <a:prstGeom prst="line">
              <a:avLst/>
            </a:prstGeom>
            <a:noFill/>
            <a:ln w="9525">
              <a:solidFill>
                <a:srgbClr val="FFFFFF"/>
              </a:solidFill>
              <a:round/>
              <a:headEnd/>
              <a:tailEnd/>
            </a:ln>
          </p:spPr>
          <p:txBody>
            <a:bodyPr/>
            <a:lstStyle/>
            <a:p>
              <a:endParaRPr lang="fr-FR"/>
            </a:p>
          </p:txBody>
        </p:sp>
        <p:sp>
          <p:nvSpPr>
            <p:cNvPr id="428098" name="Line 11"/>
            <p:cNvSpPr>
              <a:spLocks noChangeShapeType="1"/>
            </p:cNvSpPr>
            <p:nvPr/>
          </p:nvSpPr>
          <p:spPr bwMode="auto">
            <a:xfrm>
              <a:off x="6921500" y="4540250"/>
              <a:ext cx="107950" cy="0"/>
            </a:xfrm>
            <a:prstGeom prst="line">
              <a:avLst/>
            </a:prstGeom>
            <a:noFill/>
            <a:ln w="9525">
              <a:solidFill>
                <a:srgbClr val="FFFFFF"/>
              </a:solidFill>
              <a:round/>
              <a:headEnd/>
              <a:tailEnd/>
            </a:ln>
          </p:spPr>
          <p:txBody>
            <a:bodyPr/>
            <a:lstStyle/>
            <a:p>
              <a:endParaRPr lang="fr-FR"/>
            </a:p>
          </p:txBody>
        </p:sp>
        <p:sp>
          <p:nvSpPr>
            <p:cNvPr id="428099" name="Rectangle 37"/>
            <p:cNvSpPr>
              <a:spLocks noChangeArrowheads="1"/>
            </p:cNvSpPr>
            <p:nvPr/>
          </p:nvSpPr>
          <p:spPr bwMode="auto">
            <a:xfrm rot="-5400000">
              <a:off x="-1014413" y="3267076"/>
              <a:ext cx="3852863" cy="246062"/>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 ayant débuté ARV avant ou à l’inclusion</a:t>
              </a:r>
              <a:endParaRPr lang="fr-FR" sz="2400">
                <a:solidFill>
                  <a:schemeClr val="bg1"/>
                </a:solidFill>
              </a:endParaRPr>
            </a:p>
          </p:txBody>
        </p:sp>
        <p:sp>
          <p:nvSpPr>
            <p:cNvPr id="428100" name="Rectangle 37"/>
            <p:cNvSpPr>
              <a:spLocks noChangeArrowheads="1"/>
            </p:cNvSpPr>
            <p:nvPr/>
          </p:nvSpPr>
          <p:spPr bwMode="auto">
            <a:xfrm rot="-5400000">
              <a:off x="7309644" y="3282157"/>
              <a:ext cx="2349500" cy="246062"/>
            </a:xfrm>
            <a:prstGeom prst="rect">
              <a:avLst/>
            </a:prstGeom>
            <a:noFill/>
            <a:ln w="9525">
              <a:noFill/>
              <a:miter lim="800000"/>
              <a:headEnd/>
              <a:tailEnd/>
            </a:ln>
          </p:spPr>
          <p:txBody>
            <a:bodyPr wrap="none" lIns="0" tIns="0" rIns="0" bIns="0">
              <a:spAutoFit/>
            </a:bodyPr>
            <a:lstStyle/>
            <a:p>
              <a:pPr algn="ctr" eaLnBrk="1" hangingPunct="1"/>
              <a:r>
                <a:rPr lang="fr-FR" sz="1600">
                  <a:solidFill>
                    <a:srgbClr val="FFFFFF"/>
                  </a:solidFill>
                </a:rPr>
                <a:t>Exposition médiane (IQR) </a:t>
              </a:r>
              <a:endParaRPr lang="fr-FR" sz="2400">
                <a:solidFill>
                  <a:schemeClr val="bg1"/>
                </a:solidFill>
              </a:endParaRPr>
            </a:p>
          </p:txBody>
        </p:sp>
        <p:sp>
          <p:nvSpPr>
            <p:cNvPr id="428101" name="ZoneTexte 82"/>
            <p:cNvSpPr txBox="1">
              <a:spLocks noChangeArrowheads="1"/>
            </p:cNvSpPr>
            <p:nvPr/>
          </p:nvSpPr>
          <p:spPr bwMode="auto">
            <a:xfrm>
              <a:off x="406400" y="5373688"/>
              <a:ext cx="1303338" cy="769937"/>
            </a:xfrm>
            <a:prstGeom prst="rect">
              <a:avLst/>
            </a:prstGeom>
            <a:noFill/>
            <a:ln w="9525">
              <a:noFill/>
              <a:miter lim="800000"/>
              <a:headEnd/>
              <a:tailEnd/>
            </a:ln>
          </p:spPr>
          <p:txBody>
            <a:bodyPr wrap="none">
              <a:spAutoFit/>
            </a:bodyPr>
            <a:lstStyle/>
            <a:p>
              <a:pPr eaLnBrk="1" hangingPunct="1"/>
              <a:r>
                <a:rPr lang="fr-FR" sz="1100">
                  <a:solidFill>
                    <a:schemeClr val="bg1"/>
                  </a:solidFill>
                </a:rPr>
                <a:t>Début ARV avant, </a:t>
              </a:r>
            </a:p>
            <a:p>
              <a:pPr eaLnBrk="1" hangingPunct="1"/>
              <a:r>
                <a:rPr lang="fr-FR" sz="1100">
                  <a:solidFill>
                    <a:schemeClr val="bg1"/>
                  </a:solidFill>
                </a:rPr>
                <a:t>ou à l’inclusion</a:t>
              </a:r>
            </a:p>
            <a:p>
              <a:pPr eaLnBrk="1" hangingPunct="1"/>
              <a:r>
                <a:rPr lang="fr-FR" sz="1100">
                  <a:solidFill>
                    <a:schemeClr val="bg1"/>
                  </a:solidFill>
                </a:rPr>
                <a:t>N</a:t>
              </a:r>
            </a:p>
            <a:p>
              <a:pPr eaLnBrk="1" hangingPunct="1"/>
              <a:r>
                <a:rPr lang="fr-FR" sz="1100">
                  <a:solidFill>
                    <a:schemeClr val="bg1"/>
                  </a:solidFill>
                </a:rPr>
                <a:t>% arrêt</a:t>
              </a:r>
            </a:p>
          </p:txBody>
        </p:sp>
        <p:sp>
          <p:nvSpPr>
            <p:cNvPr id="428102" name="ZoneTexte 83"/>
            <p:cNvSpPr txBox="1">
              <a:spLocks noChangeArrowheads="1"/>
            </p:cNvSpPr>
            <p:nvPr/>
          </p:nvSpPr>
          <p:spPr bwMode="auto">
            <a:xfrm>
              <a:off x="1851025" y="5708650"/>
              <a:ext cx="536575" cy="431800"/>
            </a:xfrm>
            <a:prstGeom prst="rect">
              <a:avLst/>
            </a:prstGeom>
            <a:noFill/>
            <a:ln w="9525">
              <a:noFill/>
              <a:miter lim="800000"/>
              <a:headEnd/>
              <a:tailEnd/>
            </a:ln>
          </p:spPr>
          <p:txBody>
            <a:bodyPr wrap="none">
              <a:spAutoFit/>
            </a:bodyPr>
            <a:lstStyle/>
            <a:p>
              <a:pPr algn="ctr" eaLnBrk="1" hangingPunct="1"/>
              <a:r>
                <a:rPr lang="fr-FR" sz="1100">
                  <a:solidFill>
                    <a:schemeClr val="bg1"/>
                  </a:solidFill>
                </a:rPr>
                <a:t>5 353</a:t>
              </a:r>
              <a:br>
                <a:rPr lang="fr-FR" sz="1100">
                  <a:solidFill>
                    <a:schemeClr val="bg1"/>
                  </a:solidFill>
                </a:rPr>
              </a:br>
              <a:r>
                <a:rPr lang="fr-FR" sz="1100">
                  <a:solidFill>
                    <a:schemeClr val="bg1"/>
                  </a:solidFill>
                </a:rPr>
                <a:t>12,9</a:t>
              </a:r>
            </a:p>
          </p:txBody>
        </p:sp>
        <p:sp>
          <p:nvSpPr>
            <p:cNvPr id="428103" name="ZoneTexte 84"/>
            <p:cNvSpPr txBox="1">
              <a:spLocks noChangeArrowheads="1"/>
            </p:cNvSpPr>
            <p:nvPr/>
          </p:nvSpPr>
          <p:spPr bwMode="auto">
            <a:xfrm>
              <a:off x="3054350" y="5708650"/>
              <a:ext cx="538163" cy="431800"/>
            </a:xfrm>
            <a:prstGeom prst="rect">
              <a:avLst/>
            </a:prstGeom>
            <a:noFill/>
            <a:ln w="9525">
              <a:noFill/>
              <a:miter lim="800000"/>
              <a:headEnd/>
              <a:tailEnd/>
            </a:ln>
          </p:spPr>
          <p:txBody>
            <a:bodyPr wrap="none">
              <a:spAutoFit/>
            </a:bodyPr>
            <a:lstStyle/>
            <a:p>
              <a:pPr algn="ctr" eaLnBrk="1" hangingPunct="1"/>
              <a:r>
                <a:rPr lang="fr-FR" sz="1100">
                  <a:solidFill>
                    <a:schemeClr val="bg1"/>
                  </a:solidFill>
                </a:rPr>
                <a:t>1 298</a:t>
              </a:r>
              <a:br>
                <a:rPr lang="fr-FR" sz="1100">
                  <a:solidFill>
                    <a:schemeClr val="bg1"/>
                  </a:solidFill>
                </a:rPr>
              </a:br>
              <a:r>
                <a:rPr lang="fr-FR" sz="1100">
                  <a:solidFill>
                    <a:schemeClr val="bg1"/>
                  </a:solidFill>
                </a:rPr>
                <a:t>21,1</a:t>
              </a:r>
            </a:p>
          </p:txBody>
        </p:sp>
        <p:sp>
          <p:nvSpPr>
            <p:cNvPr id="428104" name="ZoneTexte 85"/>
            <p:cNvSpPr txBox="1">
              <a:spLocks noChangeArrowheads="1"/>
            </p:cNvSpPr>
            <p:nvPr/>
          </p:nvSpPr>
          <p:spPr bwMode="auto">
            <a:xfrm>
              <a:off x="4271963" y="5708650"/>
              <a:ext cx="538162" cy="431800"/>
            </a:xfrm>
            <a:prstGeom prst="rect">
              <a:avLst/>
            </a:prstGeom>
            <a:noFill/>
            <a:ln w="9525">
              <a:noFill/>
              <a:miter lim="800000"/>
              <a:headEnd/>
              <a:tailEnd/>
            </a:ln>
          </p:spPr>
          <p:txBody>
            <a:bodyPr wrap="none">
              <a:spAutoFit/>
            </a:bodyPr>
            <a:lstStyle/>
            <a:p>
              <a:pPr algn="ctr" eaLnBrk="1" hangingPunct="1"/>
              <a:r>
                <a:rPr lang="fr-FR" sz="1100">
                  <a:solidFill>
                    <a:schemeClr val="bg1"/>
                  </a:solidFill>
                </a:rPr>
                <a:t>5 185</a:t>
              </a:r>
              <a:br>
                <a:rPr lang="fr-FR" sz="1100">
                  <a:solidFill>
                    <a:schemeClr val="bg1"/>
                  </a:solidFill>
                </a:rPr>
              </a:br>
              <a:r>
                <a:rPr lang="fr-FR" sz="1100">
                  <a:solidFill>
                    <a:schemeClr val="bg1"/>
                  </a:solidFill>
                </a:rPr>
                <a:t>35,5</a:t>
              </a:r>
            </a:p>
          </p:txBody>
        </p:sp>
        <p:sp>
          <p:nvSpPr>
            <p:cNvPr id="428105" name="ZoneTexte 86"/>
            <p:cNvSpPr txBox="1">
              <a:spLocks noChangeArrowheads="1"/>
            </p:cNvSpPr>
            <p:nvPr/>
          </p:nvSpPr>
          <p:spPr bwMode="auto">
            <a:xfrm>
              <a:off x="5454650" y="5708650"/>
              <a:ext cx="536575" cy="431800"/>
            </a:xfrm>
            <a:prstGeom prst="rect">
              <a:avLst/>
            </a:prstGeom>
            <a:noFill/>
            <a:ln w="9525">
              <a:noFill/>
              <a:miter lim="800000"/>
              <a:headEnd/>
              <a:tailEnd/>
            </a:ln>
          </p:spPr>
          <p:txBody>
            <a:bodyPr wrap="none">
              <a:spAutoFit/>
            </a:bodyPr>
            <a:lstStyle/>
            <a:p>
              <a:pPr algn="ctr" eaLnBrk="1" hangingPunct="1"/>
              <a:r>
                <a:rPr lang="fr-FR" sz="1100">
                  <a:solidFill>
                    <a:schemeClr val="bg1"/>
                  </a:solidFill>
                </a:rPr>
                <a:t>4 376</a:t>
              </a:r>
            </a:p>
            <a:p>
              <a:pPr algn="ctr" eaLnBrk="1" hangingPunct="1"/>
              <a:r>
                <a:rPr lang="fr-FR" sz="1100">
                  <a:solidFill>
                    <a:schemeClr val="bg1"/>
                  </a:solidFill>
                </a:rPr>
                <a:t>67,1</a:t>
              </a:r>
            </a:p>
          </p:txBody>
        </p:sp>
        <p:sp>
          <p:nvSpPr>
            <p:cNvPr id="428106" name="ZoneTexte 87"/>
            <p:cNvSpPr txBox="1">
              <a:spLocks noChangeArrowheads="1"/>
            </p:cNvSpPr>
            <p:nvPr/>
          </p:nvSpPr>
          <p:spPr bwMode="auto">
            <a:xfrm>
              <a:off x="6727825" y="5708650"/>
              <a:ext cx="538163" cy="431800"/>
            </a:xfrm>
            <a:prstGeom prst="rect">
              <a:avLst/>
            </a:prstGeom>
            <a:noFill/>
            <a:ln w="9525">
              <a:noFill/>
              <a:miter lim="800000"/>
              <a:headEnd/>
              <a:tailEnd/>
            </a:ln>
          </p:spPr>
          <p:txBody>
            <a:bodyPr wrap="none">
              <a:spAutoFit/>
            </a:bodyPr>
            <a:lstStyle/>
            <a:p>
              <a:pPr algn="ctr" eaLnBrk="1" hangingPunct="1"/>
              <a:r>
                <a:rPr lang="fr-FR" sz="1100">
                  <a:solidFill>
                    <a:schemeClr val="bg1"/>
                  </a:solidFill>
                </a:rPr>
                <a:t>5 272</a:t>
              </a:r>
              <a:br>
                <a:rPr lang="fr-FR" sz="1100">
                  <a:solidFill>
                    <a:schemeClr val="bg1"/>
                  </a:solidFill>
                </a:rPr>
              </a:br>
              <a:r>
                <a:rPr lang="fr-FR" sz="1100">
                  <a:solidFill>
                    <a:schemeClr val="bg1"/>
                  </a:solidFill>
                </a:rPr>
                <a:t>38,6</a:t>
              </a:r>
            </a:p>
          </p:txBody>
        </p:sp>
        <p:sp>
          <p:nvSpPr>
            <p:cNvPr id="428107" name="Rectangle 28"/>
            <p:cNvSpPr>
              <a:spLocks noChangeArrowheads="1"/>
            </p:cNvSpPr>
            <p:nvPr/>
          </p:nvSpPr>
          <p:spPr bwMode="auto">
            <a:xfrm>
              <a:off x="7726363" y="4918075"/>
              <a:ext cx="28575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0,0</a:t>
              </a:r>
              <a:endParaRPr lang="fr-FR" sz="2400">
                <a:solidFill>
                  <a:schemeClr val="bg1"/>
                </a:solidFill>
              </a:endParaRPr>
            </a:p>
          </p:txBody>
        </p:sp>
        <p:sp>
          <p:nvSpPr>
            <p:cNvPr id="428108" name="Rectangle 29"/>
            <p:cNvSpPr>
              <a:spLocks noChangeArrowheads="1"/>
            </p:cNvSpPr>
            <p:nvPr/>
          </p:nvSpPr>
          <p:spPr bwMode="auto">
            <a:xfrm>
              <a:off x="7726363" y="4508500"/>
              <a:ext cx="28575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0,5</a:t>
              </a:r>
              <a:endParaRPr lang="fr-FR" sz="2400">
                <a:solidFill>
                  <a:schemeClr val="bg1"/>
                </a:solidFill>
              </a:endParaRPr>
            </a:p>
          </p:txBody>
        </p:sp>
        <p:sp>
          <p:nvSpPr>
            <p:cNvPr id="428109" name="Rectangle 30"/>
            <p:cNvSpPr>
              <a:spLocks noChangeArrowheads="1"/>
            </p:cNvSpPr>
            <p:nvPr/>
          </p:nvSpPr>
          <p:spPr bwMode="auto">
            <a:xfrm>
              <a:off x="7726363" y="4089400"/>
              <a:ext cx="28575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1,0</a:t>
              </a:r>
              <a:endParaRPr lang="fr-FR" sz="2400">
                <a:solidFill>
                  <a:schemeClr val="bg1"/>
                </a:solidFill>
              </a:endParaRPr>
            </a:p>
          </p:txBody>
        </p:sp>
        <p:sp>
          <p:nvSpPr>
            <p:cNvPr id="428110" name="Rectangle 31"/>
            <p:cNvSpPr>
              <a:spLocks noChangeArrowheads="1"/>
            </p:cNvSpPr>
            <p:nvPr/>
          </p:nvSpPr>
          <p:spPr bwMode="auto">
            <a:xfrm>
              <a:off x="7726363" y="3679825"/>
              <a:ext cx="28575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1,5</a:t>
              </a:r>
              <a:endParaRPr lang="fr-FR" sz="2400">
                <a:solidFill>
                  <a:schemeClr val="bg1"/>
                </a:solidFill>
              </a:endParaRPr>
            </a:p>
          </p:txBody>
        </p:sp>
        <p:sp>
          <p:nvSpPr>
            <p:cNvPr id="428111" name="Rectangle 32"/>
            <p:cNvSpPr>
              <a:spLocks noChangeArrowheads="1"/>
            </p:cNvSpPr>
            <p:nvPr/>
          </p:nvSpPr>
          <p:spPr bwMode="auto">
            <a:xfrm>
              <a:off x="7726363" y="3260725"/>
              <a:ext cx="28575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2,0</a:t>
              </a:r>
              <a:endParaRPr lang="fr-FR" sz="2400">
                <a:solidFill>
                  <a:schemeClr val="bg1"/>
                </a:solidFill>
              </a:endParaRPr>
            </a:p>
          </p:txBody>
        </p:sp>
        <p:sp>
          <p:nvSpPr>
            <p:cNvPr id="428112" name="Rectangle 33"/>
            <p:cNvSpPr>
              <a:spLocks noChangeArrowheads="1"/>
            </p:cNvSpPr>
            <p:nvPr/>
          </p:nvSpPr>
          <p:spPr bwMode="auto">
            <a:xfrm>
              <a:off x="7726363" y="2851150"/>
              <a:ext cx="28575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2,5</a:t>
              </a:r>
              <a:endParaRPr lang="fr-FR" sz="2400">
                <a:solidFill>
                  <a:schemeClr val="bg1"/>
                </a:solidFill>
              </a:endParaRPr>
            </a:p>
          </p:txBody>
        </p:sp>
        <p:sp>
          <p:nvSpPr>
            <p:cNvPr id="428113" name="Rectangle 34"/>
            <p:cNvSpPr>
              <a:spLocks noChangeArrowheads="1"/>
            </p:cNvSpPr>
            <p:nvPr/>
          </p:nvSpPr>
          <p:spPr bwMode="auto">
            <a:xfrm>
              <a:off x="7726363" y="2432050"/>
              <a:ext cx="28575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3,0</a:t>
              </a:r>
              <a:endParaRPr lang="fr-FR" sz="2400">
                <a:solidFill>
                  <a:schemeClr val="bg1"/>
                </a:solidFill>
              </a:endParaRPr>
            </a:p>
          </p:txBody>
        </p:sp>
        <p:sp>
          <p:nvSpPr>
            <p:cNvPr id="428114" name="Rectangle 35"/>
            <p:cNvSpPr>
              <a:spLocks noChangeArrowheads="1"/>
            </p:cNvSpPr>
            <p:nvPr/>
          </p:nvSpPr>
          <p:spPr bwMode="auto">
            <a:xfrm>
              <a:off x="7726363" y="2022475"/>
              <a:ext cx="28575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3,5</a:t>
              </a:r>
              <a:endParaRPr lang="fr-FR" sz="2400">
                <a:solidFill>
                  <a:schemeClr val="bg1"/>
                </a:solidFill>
              </a:endParaRPr>
            </a:p>
          </p:txBody>
        </p:sp>
        <p:sp>
          <p:nvSpPr>
            <p:cNvPr id="428115" name="Rectangle 36"/>
            <p:cNvSpPr>
              <a:spLocks noChangeArrowheads="1"/>
            </p:cNvSpPr>
            <p:nvPr/>
          </p:nvSpPr>
          <p:spPr bwMode="auto">
            <a:xfrm>
              <a:off x="7726363" y="1603375"/>
              <a:ext cx="285750"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4,0</a:t>
              </a:r>
              <a:endParaRPr lang="fr-FR" sz="2400">
                <a:solidFill>
                  <a:schemeClr val="bg1"/>
                </a:solidFill>
              </a:endParaRPr>
            </a:p>
          </p:txBody>
        </p:sp>
        <p:sp>
          <p:nvSpPr>
            <p:cNvPr id="428116" name="Rectangle 97"/>
            <p:cNvSpPr>
              <a:spLocks noChangeArrowheads="1"/>
            </p:cNvSpPr>
            <p:nvPr/>
          </p:nvSpPr>
          <p:spPr bwMode="auto">
            <a:xfrm>
              <a:off x="836613" y="1208088"/>
              <a:ext cx="141287" cy="139700"/>
            </a:xfrm>
            <a:prstGeom prst="rect">
              <a:avLst/>
            </a:prstGeom>
            <a:solidFill>
              <a:srgbClr val="00B0F0"/>
            </a:solidFill>
            <a:ln w="9525" algn="ctr">
              <a:solidFill>
                <a:srgbClr val="00B0F0"/>
              </a:solidFill>
              <a:round/>
              <a:headEnd/>
              <a:tailEnd/>
            </a:ln>
          </p:spPr>
          <p:txBody>
            <a:bodyPr/>
            <a:lstStyle/>
            <a:p>
              <a:pPr eaLnBrk="1" hangingPunct="1"/>
              <a:endParaRPr lang="fr-FR" sz="2400">
                <a:solidFill>
                  <a:schemeClr val="bg1"/>
                </a:solidFill>
              </a:endParaRPr>
            </a:p>
          </p:txBody>
        </p:sp>
        <p:sp>
          <p:nvSpPr>
            <p:cNvPr id="428117" name="Rectangle 98"/>
            <p:cNvSpPr>
              <a:spLocks noChangeArrowheads="1"/>
            </p:cNvSpPr>
            <p:nvPr/>
          </p:nvSpPr>
          <p:spPr bwMode="auto">
            <a:xfrm>
              <a:off x="8431213" y="1885950"/>
              <a:ext cx="101600" cy="107950"/>
            </a:xfrm>
            <a:prstGeom prst="rect">
              <a:avLst/>
            </a:prstGeom>
            <a:solidFill>
              <a:schemeClr val="bg1"/>
            </a:solidFill>
            <a:ln w="9525" algn="ctr">
              <a:solidFill>
                <a:schemeClr val="bg1"/>
              </a:solidFill>
              <a:round/>
              <a:headEnd/>
              <a:tailEnd/>
            </a:ln>
          </p:spPr>
          <p:txBody>
            <a:bodyPr/>
            <a:lstStyle/>
            <a:p>
              <a:pPr eaLnBrk="1" hangingPunct="1"/>
              <a:endParaRPr lang="fr-FR" sz="2400">
                <a:solidFill>
                  <a:schemeClr val="bg1"/>
                </a:solidFill>
              </a:endParaRPr>
            </a:p>
          </p:txBody>
        </p:sp>
        <p:sp>
          <p:nvSpPr>
            <p:cNvPr id="428118" name="Line 11"/>
            <p:cNvSpPr>
              <a:spLocks noChangeShapeType="1"/>
            </p:cNvSpPr>
            <p:nvPr/>
          </p:nvSpPr>
          <p:spPr bwMode="auto">
            <a:xfrm>
              <a:off x="8432800" y="2106613"/>
              <a:ext cx="107950" cy="0"/>
            </a:xfrm>
            <a:prstGeom prst="line">
              <a:avLst/>
            </a:prstGeom>
            <a:noFill/>
            <a:ln w="9525">
              <a:solidFill>
                <a:srgbClr val="FFFFFF"/>
              </a:solidFill>
              <a:round/>
              <a:headEnd/>
              <a:tailEnd/>
            </a:ln>
          </p:spPr>
          <p:txBody>
            <a:bodyPr/>
            <a:lstStyle/>
            <a:p>
              <a:endParaRPr lang="fr-FR"/>
            </a:p>
          </p:txBody>
        </p:sp>
        <p:sp>
          <p:nvSpPr>
            <p:cNvPr id="428119" name="Line 11"/>
            <p:cNvSpPr>
              <a:spLocks noChangeShapeType="1"/>
            </p:cNvSpPr>
            <p:nvPr/>
          </p:nvSpPr>
          <p:spPr bwMode="auto">
            <a:xfrm>
              <a:off x="8421688" y="1778000"/>
              <a:ext cx="107950" cy="0"/>
            </a:xfrm>
            <a:prstGeom prst="line">
              <a:avLst/>
            </a:prstGeom>
            <a:noFill/>
            <a:ln w="9525">
              <a:solidFill>
                <a:srgbClr val="FFFFFF"/>
              </a:solidFill>
              <a:round/>
              <a:headEnd/>
              <a:tailEnd/>
            </a:ln>
          </p:spPr>
          <p:txBody>
            <a:bodyPr/>
            <a:lstStyle/>
            <a:p>
              <a:endParaRPr lang="fr-FR"/>
            </a:p>
          </p:txBody>
        </p:sp>
        <p:sp>
          <p:nvSpPr>
            <p:cNvPr id="428120" name="Line 11"/>
            <p:cNvSpPr>
              <a:spLocks noChangeShapeType="1"/>
            </p:cNvSpPr>
            <p:nvPr/>
          </p:nvSpPr>
          <p:spPr bwMode="auto">
            <a:xfrm rot="5400000" flipH="1">
              <a:off x="8335169" y="1942307"/>
              <a:ext cx="300037" cy="0"/>
            </a:xfrm>
            <a:prstGeom prst="line">
              <a:avLst/>
            </a:prstGeom>
            <a:noFill/>
            <a:ln w="9525">
              <a:solidFill>
                <a:srgbClr val="FFFFFF"/>
              </a:solidFill>
              <a:round/>
              <a:headEnd/>
              <a:tailEnd/>
            </a:ln>
          </p:spPr>
          <p:txBody>
            <a:bodyPr/>
            <a:lstStyle/>
            <a:p>
              <a:endParaRPr lang="fr-FR"/>
            </a:p>
          </p:txBody>
        </p:sp>
        <p:sp>
          <p:nvSpPr>
            <p:cNvPr id="428121" name="ZoneTexte 104"/>
            <p:cNvSpPr txBox="1">
              <a:spLocks noChangeArrowheads="1"/>
            </p:cNvSpPr>
            <p:nvPr/>
          </p:nvSpPr>
          <p:spPr bwMode="auto">
            <a:xfrm>
              <a:off x="1414463" y="1339850"/>
              <a:ext cx="390525" cy="368300"/>
            </a:xfrm>
            <a:prstGeom prst="rect">
              <a:avLst/>
            </a:prstGeom>
            <a:noFill/>
            <a:ln w="9525">
              <a:noFill/>
              <a:miter lim="800000"/>
              <a:headEnd/>
              <a:tailEnd/>
            </a:ln>
          </p:spPr>
          <p:txBody>
            <a:bodyPr wrap="none">
              <a:spAutoFit/>
            </a:bodyPr>
            <a:lstStyle/>
            <a:p>
              <a:pPr eaLnBrk="1" hangingPunct="1"/>
              <a:r>
                <a:rPr lang="fr-FR">
                  <a:solidFill>
                    <a:schemeClr val="bg1"/>
                  </a:solidFill>
                </a:rPr>
                <a:t>%</a:t>
              </a:r>
            </a:p>
          </p:txBody>
        </p:sp>
        <p:sp>
          <p:nvSpPr>
            <p:cNvPr id="428122" name="ZoneTexte 105"/>
            <p:cNvSpPr txBox="1">
              <a:spLocks noChangeArrowheads="1"/>
            </p:cNvSpPr>
            <p:nvPr/>
          </p:nvSpPr>
          <p:spPr bwMode="auto">
            <a:xfrm>
              <a:off x="7491413" y="1306513"/>
              <a:ext cx="966787" cy="369887"/>
            </a:xfrm>
            <a:prstGeom prst="rect">
              <a:avLst/>
            </a:prstGeom>
            <a:noFill/>
            <a:ln w="9525">
              <a:noFill/>
              <a:miter lim="800000"/>
              <a:headEnd/>
              <a:tailEnd/>
            </a:ln>
          </p:spPr>
          <p:txBody>
            <a:bodyPr wrap="none">
              <a:spAutoFit/>
            </a:bodyPr>
            <a:lstStyle/>
            <a:p>
              <a:pPr eaLnBrk="1" hangingPunct="1"/>
              <a:r>
                <a:rPr lang="fr-FR">
                  <a:solidFill>
                    <a:schemeClr val="bg1"/>
                  </a:solidFill>
                </a:rPr>
                <a:t>Années</a:t>
              </a:r>
            </a:p>
          </p:txBody>
        </p:sp>
      </p:grpSp>
      <p:sp>
        <p:nvSpPr>
          <p:cNvPr id="107" name="Titre 1"/>
          <p:cNvSpPr>
            <a:spLocks noGrp="1"/>
          </p:cNvSpPr>
          <p:nvPr>
            <p:ph type="title" idx="4294967295"/>
          </p:nvPr>
        </p:nvSpPr>
        <p:spPr/>
        <p:txBody>
          <a:bodyPr/>
          <a:lstStyle/>
          <a:p>
            <a:pPr>
              <a:defRPr/>
            </a:pPr>
            <a:r>
              <a:rPr lang="fr-FR" dirty="0">
                <a:latin typeface="+mj-lt"/>
                <a:ea typeface="+mj-ea"/>
                <a:cs typeface="+mj-cs"/>
              </a:rPr>
              <a:t>Insuffisance rénale et exposition aux ARV : D:A:D (2)</a:t>
            </a:r>
            <a:endParaRPr lang="fr-FR" dirty="0">
              <a:latin typeface="+mj-lt"/>
              <a:ea typeface="+mj-ea"/>
              <a:cs typeface="+mj-cs"/>
            </a:endParaRPr>
          </a:p>
        </p:txBody>
      </p:sp>
      <p:sp>
        <p:nvSpPr>
          <p:cNvPr id="428036"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Mocroft A, CROI 2015, Abs. 142</a:t>
            </a:r>
          </a:p>
        </p:txBody>
      </p:sp>
      <p:sp>
        <p:nvSpPr>
          <p:cNvPr id="428037"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195</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2166" name="Group 38"/>
          <p:cNvGraphicFramePr>
            <a:graphicFrameLocks noGrp="1"/>
          </p:cNvGraphicFramePr>
          <p:nvPr/>
        </p:nvGraphicFramePr>
        <p:xfrm>
          <a:off x="673100" y="2222500"/>
          <a:ext cx="7977188" cy="1485900"/>
        </p:xfrm>
        <a:graphic>
          <a:graphicData uri="http://schemas.openxmlformats.org/drawingml/2006/table">
            <a:tbl>
              <a:tblPr/>
              <a:tblGrid>
                <a:gridCol w="1193800"/>
                <a:gridCol w="2447925"/>
                <a:gridCol w="2081213"/>
                <a:gridCol w="225425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smtClean="0">
                        <a:ln>
                          <a:noFill/>
                        </a:ln>
                        <a:solidFill>
                          <a:srgbClr val="FFFF66"/>
                        </a:solidFill>
                        <a:effectLst/>
                        <a:latin typeface="Arial" charset="0"/>
                        <a:cs typeface="Arial" charset="0"/>
                      </a:endParaRP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FFFF66"/>
                          </a:solidFill>
                          <a:effectLst/>
                          <a:latin typeface="Arial" charset="0"/>
                          <a:cs typeface="Arial" charset="0"/>
                        </a:rPr>
                        <a:t>TDF</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FFFF66"/>
                          </a:solidFill>
                          <a:effectLst/>
                          <a:latin typeface="Arial" charset="0"/>
                          <a:cs typeface="Arial" charset="0"/>
                        </a:rPr>
                        <a:t>ATV/r</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rgbClr val="FFFF66"/>
                          </a:solidFill>
                          <a:effectLst/>
                          <a:latin typeface="Arial" charset="0"/>
                          <a:cs typeface="Arial" charset="0"/>
                        </a:rPr>
                        <a:t>LPV/r</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000066"/>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1 an</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1,12 (1,06 - 1,18)</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1,27 (1,18 - 1,36)</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1,16 (1,10 - 1,22)</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2 ans</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1,25 (1,12 - 1,39)</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1,61 (1,40 -1,84)</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1,35 (1,21 - 1,50)</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5 ans</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1,74 (1,33 - 2,27)</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3,27 (2,32 - 4,61)</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2,11 (1,62 - 2,75)</a:t>
                      </a:r>
                    </a:p>
                  </a:txBody>
                  <a:tcP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bl>
          </a:graphicData>
        </a:graphic>
      </p:graphicFrame>
      <p:sp>
        <p:nvSpPr>
          <p:cNvPr id="432156" name="ZoneTexte 5"/>
          <p:cNvSpPr txBox="1">
            <a:spLocks noChangeArrowheads="1"/>
          </p:cNvSpPr>
          <p:nvPr/>
        </p:nvSpPr>
        <p:spPr bwMode="auto">
          <a:xfrm>
            <a:off x="658813" y="3717925"/>
            <a:ext cx="3114675" cy="339725"/>
          </a:xfrm>
          <a:prstGeom prst="rect">
            <a:avLst/>
          </a:prstGeom>
          <a:noFill/>
          <a:ln w="9525">
            <a:noFill/>
            <a:miter lim="800000"/>
            <a:headEnd/>
            <a:tailEnd/>
          </a:ln>
        </p:spPr>
        <p:txBody>
          <a:bodyPr wrap="none">
            <a:spAutoFit/>
          </a:bodyPr>
          <a:lstStyle/>
          <a:p>
            <a:pPr eaLnBrk="1" hangingPunct="1"/>
            <a:r>
              <a:rPr lang="fr-FR" sz="1600">
                <a:solidFill>
                  <a:schemeClr val="bg1"/>
                </a:solidFill>
                <a:latin typeface="Wingdings" pitchFamily="2" charset="2"/>
              </a:rPr>
              <a:t></a:t>
            </a:r>
            <a:r>
              <a:rPr lang="fr-FR" sz="1600">
                <a:solidFill>
                  <a:schemeClr val="bg1"/>
                </a:solidFill>
              </a:rPr>
              <a:t> Effet cumulatif de l’exposition</a:t>
            </a:r>
          </a:p>
        </p:txBody>
      </p:sp>
      <p:sp>
        <p:nvSpPr>
          <p:cNvPr id="432157" name="Rectangle 26"/>
          <p:cNvSpPr>
            <a:spLocks noChangeArrowheads="1"/>
          </p:cNvSpPr>
          <p:nvPr/>
        </p:nvSpPr>
        <p:spPr bwMode="auto">
          <a:xfrm>
            <a:off x="1446213" y="1306513"/>
            <a:ext cx="6765925" cy="530225"/>
          </a:xfrm>
          <a:prstGeom prst="rect">
            <a:avLst/>
          </a:prstGeom>
          <a:noFill/>
          <a:ln w="9525">
            <a:noFill/>
            <a:miter lim="800000"/>
            <a:headEnd/>
            <a:tailEnd/>
          </a:ln>
        </p:spPr>
        <p:txBody>
          <a:bodyPr lIns="0" tIns="0" rIns="0" bIns="0">
            <a:spAutoFit/>
          </a:bodyPr>
          <a:lstStyle/>
          <a:p>
            <a:pPr algn="ctr" eaLnBrk="1" hangingPunct="1">
              <a:lnSpc>
                <a:spcPts val="2000"/>
              </a:lnSpc>
            </a:pPr>
            <a:r>
              <a:rPr lang="fr-FR" sz="2000">
                <a:solidFill>
                  <a:srgbClr val="FFFF66"/>
                </a:solidFill>
              </a:rPr>
              <a:t>Insuffisance rénale chronique : rapport de taux d’incidence  </a:t>
            </a:r>
            <a:br>
              <a:rPr lang="fr-FR" sz="2000">
                <a:solidFill>
                  <a:srgbClr val="FFFF66"/>
                </a:solidFill>
              </a:rPr>
            </a:br>
            <a:r>
              <a:rPr lang="fr-FR" sz="2000">
                <a:solidFill>
                  <a:srgbClr val="FFFF66"/>
                </a:solidFill>
              </a:rPr>
              <a:t>selon la durée d’exposition (IC 95 %), analyse multivariée</a:t>
            </a:r>
            <a:endParaRPr lang="fr-FR" sz="3200">
              <a:solidFill>
                <a:srgbClr val="FFFF66"/>
              </a:solidFill>
            </a:endParaRPr>
          </a:p>
        </p:txBody>
      </p:sp>
      <p:sp>
        <p:nvSpPr>
          <p:cNvPr id="432158" name="Espace réservé du contenu 7"/>
          <p:cNvSpPr>
            <a:spLocks noGrp="1"/>
          </p:cNvSpPr>
          <p:nvPr>
            <p:ph idx="4294967295"/>
          </p:nvPr>
        </p:nvSpPr>
        <p:spPr>
          <a:xfrm>
            <a:off x="257175" y="4252913"/>
            <a:ext cx="8886825" cy="1725612"/>
          </a:xfrm>
        </p:spPr>
        <p:txBody>
          <a:bodyPr/>
          <a:lstStyle/>
          <a:p>
            <a:r>
              <a:rPr lang="fr-FR" sz="1800"/>
              <a:t>NB : pas de puissance/suivi suffisants pour ATV non boosté et DRV/r</a:t>
            </a:r>
          </a:p>
          <a:p>
            <a:r>
              <a:rPr lang="fr-FR" sz="1800"/>
              <a:t>Facteur de confusion = arrêts de ARV (surtout TDF) chez les patients avec baisse modérée du DFG</a:t>
            </a:r>
          </a:p>
          <a:p>
            <a:r>
              <a:rPr lang="fr-FR" sz="1800"/>
              <a:t>Résultats inchangés si censure pour ARV co-administrés</a:t>
            </a:r>
          </a:p>
          <a:p>
            <a:r>
              <a:rPr lang="fr-FR" sz="1800"/>
              <a:t>Elaboration d’un score D:A:D de risque d’insuffisance rénale </a:t>
            </a:r>
            <a:r>
              <a:rPr lang="fr-FR" sz="1600"/>
              <a:t>(</a:t>
            </a:r>
            <a:r>
              <a:rPr lang="fr-FR" sz="1400" i="1"/>
              <a:t>Mocroft A. Plos Med 2015</a:t>
            </a:r>
            <a:r>
              <a:rPr lang="fr-FR" sz="1600"/>
              <a:t>)</a:t>
            </a:r>
          </a:p>
        </p:txBody>
      </p:sp>
      <p:sp>
        <p:nvSpPr>
          <p:cNvPr id="9" name="Titre 1"/>
          <p:cNvSpPr>
            <a:spLocks noGrp="1"/>
          </p:cNvSpPr>
          <p:nvPr>
            <p:ph type="title" idx="4294967295"/>
          </p:nvPr>
        </p:nvSpPr>
        <p:spPr/>
        <p:txBody>
          <a:bodyPr/>
          <a:lstStyle/>
          <a:p>
            <a:pPr>
              <a:defRPr/>
            </a:pPr>
            <a:r>
              <a:rPr lang="fr-FR" dirty="0">
                <a:latin typeface="+mj-lt"/>
                <a:ea typeface="+mj-ea"/>
                <a:cs typeface="+mj-cs"/>
              </a:rPr>
              <a:t>Insuffisance rénale et exposition aux ARV : D:A:D (4)</a:t>
            </a:r>
            <a:endParaRPr lang="fr-FR" dirty="0">
              <a:latin typeface="+mj-lt"/>
              <a:ea typeface="+mj-ea"/>
              <a:cs typeface="+mj-cs"/>
            </a:endParaRPr>
          </a:p>
        </p:txBody>
      </p:sp>
      <p:sp>
        <p:nvSpPr>
          <p:cNvPr id="432160"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Mocroft A, CROI 2015, Abs. 142</a:t>
            </a:r>
          </a:p>
        </p:txBody>
      </p:sp>
      <p:sp>
        <p:nvSpPr>
          <p:cNvPr id="432161"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197</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7" name="AutoShape 4"/>
          <p:cNvSpPr>
            <a:spLocks noChangeAspect="1" noChangeArrowheads="1" noTextEdit="1"/>
          </p:cNvSpPr>
          <p:nvPr/>
        </p:nvSpPr>
        <p:spPr bwMode="auto">
          <a:xfrm>
            <a:off x="757238" y="1395413"/>
            <a:ext cx="6096000" cy="4067175"/>
          </a:xfrm>
          <a:prstGeom prst="rect">
            <a:avLst/>
          </a:prstGeom>
          <a:noFill/>
          <a:ln w="9525">
            <a:noFill/>
            <a:miter lim="800000"/>
            <a:headEnd/>
            <a:tailEnd/>
          </a:ln>
        </p:spPr>
        <p:txBody>
          <a:bodyPr/>
          <a:lstStyle/>
          <a:p>
            <a:endParaRPr lang="fr-FR"/>
          </a:p>
        </p:txBody>
      </p:sp>
      <p:grpSp>
        <p:nvGrpSpPr>
          <p:cNvPr id="434178" name="Groupe 78"/>
          <p:cNvGrpSpPr>
            <a:grpSpLocks/>
          </p:cNvGrpSpPr>
          <p:nvPr/>
        </p:nvGrpSpPr>
        <p:grpSpPr bwMode="auto">
          <a:xfrm>
            <a:off x="455613" y="1585913"/>
            <a:ext cx="8027987" cy="3479800"/>
            <a:chOff x="938213" y="1585913"/>
            <a:chExt cx="8027987" cy="3479800"/>
          </a:xfrm>
        </p:grpSpPr>
        <p:sp>
          <p:nvSpPr>
            <p:cNvPr id="434184" name="Line 6"/>
            <p:cNvSpPr>
              <a:spLocks noChangeShapeType="1"/>
            </p:cNvSpPr>
            <p:nvPr/>
          </p:nvSpPr>
          <p:spPr bwMode="auto">
            <a:xfrm>
              <a:off x="1271588" y="1671638"/>
              <a:ext cx="0" cy="3295650"/>
            </a:xfrm>
            <a:prstGeom prst="line">
              <a:avLst/>
            </a:prstGeom>
            <a:noFill/>
            <a:ln w="9525">
              <a:solidFill>
                <a:srgbClr val="FFFFFF"/>
              </a:solidFill>
              <a:round/>
              <a:headEnd/>
              <a:tailEnd/>
            </a:ln>
          </p:spPr>
          <p:txBody>
            <a:bodyPr/>
            <a:lstStyle/>
            <a:p>
              <a:endParaRPr lang="fr-FR"/>
            </a:p>
          </p:txBody>
        </p:sp>
        <p:sp>
          <p:nvSpPr>
            <p:cNvPr id="434185" name="Line 7"/>
            <p:cNvSpPr>
              <a:spLocks noChangeShapeType="1"/>
            </p:cNvSpPr>
            <p:nvPr/>
          </p:nvSpPr>
          <p:spPr bwMode="auto">
            <a:xfrm>
              <a:off x="1223963" y="4967288"/>
              <a:ext cx="47625" cy="0"/>
            </a:xfrm>
            <a:prstGeom prst="line">
              <a:avLst/>
            </a:prstGeom>
            <a:noFill/>
            <a:ln w="9525">
              <a:solidFill>
                <a:srgbClr val="FFFFFF"/>
              </a:solidFill>
              <a:round/>
              <a:headEnd/>
              <a:tailEnd/>
            </a:ln>
          </p:spPr>
          <p:txBody>
            <a:bodyPr/>
            <a:lstStyle/>
            <a:p>
              <a:endParaRPr lang="fr-FR"/>
            </a:p>
          </p:txBody>
        </p:sp>
        <p:sp>
          <p:nvSpPr>
            <p:cNvPr id="434186" name="Line 8"/>
            <p:cNvSpPr>
              <a:spLocks noChangeShapeType="1"/>
            </p:cNvSpPr>
            <p:nvPr/>
          </p:nvSpPr>
          <p:spPr bwMode="auto">
            <a:xfrm>
              <a:off x="1223963" y="4310063"/>
              <a:ext cx="47625" cy="0"/>
            </a:xfrm>
            <a:prstGeom prst="line">
              <a:avLst/>
            </a:prstGeom>
            <a:noFill/>
            <a:ln w="9525">
              <a:solidFill>
                <a:srgbClr val="FFFFFF"/>
              </a:solidFill>
              <a:round/>
              <a:headEnd/>
              <a:tailEnd/>
            </a:ln>
          </p:spPr>
          <p:txBody>
            <a:bodyPr/>
            <a:lstStyle/>
            <a:p>
              <a:endParaRPr lang="fr-FR"/>
            </a:p>
          </p:txBody>
        </p:sp>
        <p:sp>
          <p:nvSpPr>
            <p:cNvPr id="434187" name="Line 9"/>
            <p:cNvSpPr>
              <a:spLocks noChangeShapeType="1"/>
            </p:cNvSpPr>
            <p:nvPr/>
          </p:nvSpPr>
          <p:spPr bwMode="auto">
            <a:xfrm>
              <a:off x="1223963" y="3652838"/>
              <a:ext cx="47625" cy="0"/>
            </a:xfrm>
            <a:prstGeom prst="line">
              <a:avLst/>
            </a:prstGeom>
            <a:noFill/>
            <a:ln w="9525">
              <a:solidFill>
                <a:srgbClr val="FFFFFF"/>
              </a:solidFill>
              <a:round/>
              <a:headEnd/>
              <a:tailEnd/>
            </a:ln>
          </p:spPr>
          <p:txBody>
            <a:bodyPr/>
            <a:lstStyle/>
            <a:p>
              <a:endParaRPr lang="fr-FR"/>
            </a:p>
          </p:txBody>
        </p:sp>
        <p:sp>
          <p:nvSpPr>
            <p:cNvPr id="434188" name="Line 10"/>
            <p:cNvSpPr>
              <a:spLocks noChangeShapeType="1"/>
            </p:cNvSpPr>
            <p:nvPr/>
          </p:nvSpPr>
          <p:spPr bwMode="auto">
            <a:xfrm>
              <a:off x="1223963" y="2986088"/>
              <a:ext cx="47625" cy="0"/>
            </a:xfrm>
            <a:prstGeom prst="line">
              <a:avLst/>
            </a:prstGeom>
            <a:noFill/>
            <a:ln w="9525">
              <a:solidFill>
                <a:srgbClr val="FFFFFF"/>
              </a:solidFill>
              <a:round/>
              <a:headEnd/>
              <a:tailEnd/>
            </a:ln>
          </p:spPr>
          <p:txBody>
            <a:bodyPr/>
            <a:lstStyle/>
            <a:p>
              <a:endParaRPr lang="fr-FR"/>
            </a:p>
          </p:txBody>
        </p:sp>
        <p:sp>
          <p:nvSpPr>
            <p:cNvPr id="434189" name="Line 11"/>
            <p:cNvSpPr>
              <a:spLocks noChangeShapeType="1"/>
            </p:cNvSpPr>
            <p:nvPr/>
          </p:nvSpPr>
          <p:spPr bwMode="auto">
            <a:xfrm>
              <a:off x="1223963" y="2328863"/>
              <a:ext cx="47625" cy="0"/>
            </a:xfrm>
            <a:prstGeom prst="line">
              <a:avLst/>
            </a:prstGeom>
            <a:noFill/>
            <a:ln w="9525">
              <a:solidFill>
                <a:srgbClr val="FFFFFF"/>
              </a:solidFill>
              <a:round/>
              <a:headEnd/>
              <a:tailEnd/>
            </a:ln>
          </p:spPr>
          <p:txBody>
            <a:bodyPr/>
            <a:lstStyle/>
            <a:p>
              <a:endParaRPr lang="fr-FR"/>
            </a:p>
          </p:txBody>
        </p:sp>
        <p:sp>
          <p:nvSpPr>
            <p:cNvPr id="434190" name="Line 12"/>
            <p:cNvSpPr>
              <a:spLocks noChangeShapeType="1"/>
            </p:cNvSpPr>
            <p:nvPr/>
          </p:nvSpPr>
          <p:spPr bwMode="auto">
            <a:xfrm>
              <a:off x="1223963" y="1671638"/>
              <a:ext cx="47625" cy="0"/>
            </a:xfrm>
            <a:prstGeom prst="line">
              <a:avLst/>
            </a:prstGeom>
            <a:noFill/>
            <a:ln w="9525">
              <a:solidFill>
                <a:srgbClr val="FFFFFF"/>
              </a:solidFill>
              <a:round/>
              <a:headEnd/>
              <a:tailEnd/>
            </a:ln>
          </p:spPr>
          <p:txBody>
            <a:bodyPr/>
            <a:lstStyle/>
            <a:p>
              <a:endParaRPr lang="fr-FR"/>
            </a:p>
          </p:txBody>
        </p:sp>
        <p:sp>
          <p:nvSpPr>
            <p:cNvPr id="434191" name="Line 13"/>
            <p:cNvSpPr>
              <a:spLocks noChangeShapeType="1"/>
            </p:cNvSpPr>
            <p:nvPr/>
          </p:nvSpPr>
          <p:spPr bwMode="auto">
            <a:xfrm>
              <a:off x="1271588" y="4306888"/>
              <a:ext cx="7223125" cy="0"/>
            </a:xfrm>
            <a:prstGeom prst="line">
              <a:avLst/>
            </a:prstGeom>
            <a:noFill/>
            <a:ln w="9525">
              <a:solidFill>
                <a:srgbClr val="FFFFFF"/>
              </a:solidFill>
              <a:round/>
              <a:headEnd/>
              <a:tailEnd/>
            </a:ln>
          </p:spPr>
          <p:txBody>
            <a:bodyPr/>
            <a:lstStyle/>
            <a:p>
              <a:endParaRPr lang="fr-FR"/>
            </a:p>
          </p:txBody>
        </p:sp>
        <p:sp>
          <p:nvSpPr>
            <p:cNvPr id="434192" name="Line 14"/>
            <p:cNvSpPr>
              <a:spLocks noChangeShapeType="1"/>
            </p:cNvSpPr>
            <p:nvPr/>
          </p:nvSpPr>
          <p:spPr bwMode="auto">
            <a:xfrm flipV="1">
              <a:off x="1271588" y="4967288"/>
              <a:ext cx="0" cy="47625"/>
            </a:xfrm>
            <a:prstGeom prst="line">
              <a:avLst/>
            </a:prstGeom>
            <a:noFill/>
            <a:ln w="9525">
              <a:solidFill>
                <a:srgbClr val="FFFFFF"/>
              </a:solidFill>
              <a:round/>
              <a:headEnd/>
              <a:tailEnd/>
            </a:ln>
          </p:spPr>
          <p:txBody>
            <a:bodyPr/>
            <a:lstStyle/>
            <a:p>
              <a:endParaRPr lang="fr-FR"/>
            </a:p>
          </p:txBody>
        </p:sp>
        <p:sp>
          <p:nvSpPr>
            <p:cNvPr id="434193" name="Rectangle 20"/>
            <p:cNvSpPr>
              <a:spLocks noChangeArrowheads="1"/>
            </p:cNvSpPr>
            <p:nvPr/>
          </p:nvSpPr>
          <p:spPr bwMode="auto">
            <a:xfrm>
              <a:off x="938213" y="4881563"/>
              <a:ext cx="214312" cy="184150"/>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0,8</a:t>
              </a:r>
              <a:endParaRPr lang="fr-FR">
                <a:solidFill>
                  <a:schemeClr val="bg1"/>
                </a:solidFill>
              </a:endParaRPr>
            </a:p>
          </p:txBody>
        </p:sp>
        <p:sp>
          <p:nvSpPr>
            <p:cNvPr id="434194" name="Rectangle 21"/>
            <p:cNvSpPr>
              <a:spLocks noChangeArrowheads="1"/>
            </p:cNvSpPr>
            <p:nvPr/>
          </p:nvSpPr>
          <p:spPr bwMode="auto">
            <a:xfrm>
              <a:off x="938213" y="4224338"/>
              <a:ext cx="214312" cy="184150"/>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1,0</a:t>
              </a:r>
              <a:endParaRPr lang="fr-FR">
                <a:solidFill>
                  <a:schemeClr val="bg1"/>
                </a:solidFill>
              </a:endParaRPr>
            </a:p>
          </p:txBody>
        </p:sp>
        <p:sp>
          <p:nvSpPr>
            <p:cNvPr id="434195" name="Rectangle 22"/>
            <p:cNvSpPr>
              <a:spLocks noChangeArrowheads="1"/>
            </p:cNvSpPr>
            <p:nvPr/>
          </p:nvSpPr>
          <p:spPr bwMode="auto">
            <a:xfrm>
              <a:off x="938213" y="3567113"/>
              <a:ext cx="214312" cy="184150"/>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1,2</a:t>
              </a:r>
              <a:endParaRPr lang="fr-FR">
                <a:solidFill>
                  <a:schemeClr val="bg1"/>
                </a:solidFill>
              </a:endParaRPr>
            </a:p>
          </p:txBody>
        </p:sp>
        <p:sp>
          <p:nvSpPr>
            <p:cNvPr id="434196" name="Rectangle 23"/>
            <p:cNvSpPr>
              <a:spLocks noChangeArrowheads="1"/>
            </p:cNvSpPr>
            <p:nvPr/>
          </p:nvSpPr>
          <p:spPr bwMode="auto">
            <a:xfrm>
              <a:off x="938213" y="2900363"/>
              <a:ext cx="214312" cy="184150"/>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1,4</a:t>
              </a:r>
              <a:endParaRPr lang="fr-FR">
                <a:solidFill>
                  <a:schemeClr val="bg1"/>
                </a:solidFill>
              </a:endParaRPr>
            </a:p>
          </p:txBody>
        </p:sp>
        <p:sp>
          <p:nvSpPr>
            <p:cNvPr id="434197" name="Rectangle 24"/>
            <p:cNvSpPr>
              <a:spLocks noChangeArrowheads="1"/>
            </p:cNvSpPr>
            <p:nvPr/>
          </p:nvSpPr>
          <p:spPr bwMode="auto">
            <a:xfrm>
              <a:off x="938213" y="2243138"/>
              <a:ext cx="214312" cy="184150"/>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1,6</a:t>
              </a:r>
              <a:endParaRPr lang="fr-FR">
                <a:solidFill>
                  <a:schemeClr val="bg1"/>
                </a:solidFill>
              </a:endParaRPr>
            </a:p>
          </p:txBody>
        </p:sp>
        <p:sp>
          <p:nvSpPr>
            <p:cNvPr id="434198" name="Rectangle 25"/>
            <p:cNvSpPr>
              <a:spLocks noChangeArrowheads="1"/>
            </p:cNvSpPr>
            <p:nvPr/>
          </p:nvSpPr>
          <p:spPr bwMode="auto">
            <a:xfrm>
              <a:off x="938213" y="1585913"/>
              <a:ext cx="214312" cy="184150"/>
            </a:xfrm>
            <a:prstGeom prst="rect">
              <a:avLst/>
            </a:prstGeom>
            <a:noFill/>
            <a:ln w="9525">
              <a:noFill/>
              <a:miter lim="800000"/>
              <a:headEnd/>
              <a:tailEnd/>
            </a:ln>
          </p:spPr>
          <p:txBody>
            <a:bodyPr wrap="none" lIns="0" tIns="0" rIns="0" bIns="0">
              <a:spAutoFit/>
            </a:bodyPr>
            <a:lstStyle/>
            <a:p>
              <a:pPr eaLnBrk="1" hangingPunct="1"/>
              <a:r>
                <a:rPr lang="fr-FR" sz="1200">
                  <a:solidFill>
                    <a:srgbClr val="FFFFFF"/>
                  </a:solidFill>
                </a:rPr>
                <a:t>1,8</a:t>
              </a:r>
              <a:endParaRPr lang="fr-FR">
                <a:solidFill>
                  <a:schemeClr val="bg1"/>
                </a:solidFill>
              </a:endParaRPr>
            </a:p>
          </p:txBody>
        </p:sp>
        <p:sp>
          <p:nvSpPr>
            <p:cNvPr id="434199" name="Rectangle 26"/>
            <p:cNvSpPr>
              <a:spLocks noChangeArrowheads="1"/>
            </p:cNvSpPr>
            <p:nvPr/>
          </p:nvSpPr>
          <p:spPr bwMode="auto">
            <a:xfrm>
              <a:off x="1997075" y="4687888"/>
              <a:ext cx="449263" cy="276225"/>
            </a:xfrm>
            <a:prstGeom prst="rect">
              <a:avLst/>
            </a:prstGeom>
            <a:noFill/>
            <a:ln w="9525">
              <a:noFill/>
              <a:miter lim="800000"/>
              <a:headEnd/>
              <a:tailEnd/>
            </a:ln>
          </p:spPr>
          <p:txBody>
            <a:bodyPr wrap="none" lIns="0" tIns="0" rIns="0" bIns="0">
              <a:spAutoFit/>
            </a:bodyPr>
            <a:lstStyle/>
            <a:p>
              <a:pPr eaLnBrk="1" hangingPunct="1"/>
              <a:r>
                <a:rPr lang="fr-FR">
                  <a:solidFill>
                    <a:srgbClr val="FFFFFF"/>
                  </a:solidFill>
                </a:rPr>
                <a:t>TDF</a:t>
              </a:r>
              <a:endParaRPr lang="fr-FR" sz="2800">
                <a:solidFill>
                  <a:schemeClr val="bg1"/>
                </a:solidFill>
              </a:endParaRPr>
            </a:p>
          </p:txBody>
        </p:sp>
        <p:sp>
          <p:nvSpPr>
            <p:cNvPr id="434200" name="Rectangle 27"/>
            <p:cNvSpPr>
              <a:spLocks noChangeArrowheads="1"/>
            </p:cNvSpPr>
            <p:nvPr/>
          </p:nvSpPr>
          <p:spPr bwMode="auto">
            <a:xfrm>
              <a:off x="4332288" y="4687888"/>
              <a:ext cx="588962" cy="276225"/>
            </a:xfrm>
            <a:prstGeom prst="rect">
              <a:avLst/>
            </a:prstGeom>
            <a:noFill/>
            <a:ln w="9525">
              <a:noFill/>
              <a:miter lim="800000"/>
              <a:headEnd/>
              <a:tailEnd/>
            </a:ln>
          </p:spPr>
          <p:txBody>
            <a:bodyPr wrap="none" lIns="0" tIns="0" rIns="0" bIns="0">
              <a:spAutoFit/>
            </a:bodyPr>
            <a:lstStyle/>
            <a:p>
              <a:pPr eaLnBrk="1" hangingPunct="1"/>
              <a:r>
                <a:rPr lang="fr-FR">
                  <a:solidFill>
                    <a:srgbClr val="FFFFFF"/>
                  </a:solidFill>
                </a:rPr>
                <a:t>ATV/r</a:t>
              </a:r>
              <a:endParaRPr lang="fr-FR" sz="2800">
                <a:solidFill>
                  <a:schemeClr val="bg1"/>
                </a:solidFill>
              </a:endParaRPr>
            </a:p>
          </p:txBody>
        </p:sp>
        <p:sp>
          <p:nvSpPr>
            <p:cNvPr id="434201" name="Rectangle 28"/>
            <p:cNvSpPr>
              <a:spLocks noChangeArrowheads="1"/>
            </p:cNvSpPr>
            <p:nvPr/>
          </p:nvSpPr>
          <p:spPr bwMode="auto">
            <a:xfrm>
              <a:off x="7040563" y="4687888"/>
              <a:ext cx="576262" cy="276225"/>
            </a:xfrm>
            <a:prstGeom prst="rect">
              <a:avLst/>
            </a:prstGeom>
            <a:noFill/>
            <a:ln w="9525">
              <a:noFill/>
              <a:miter lim="800000"/>
              <a:headEnd/>
              <a:tailEnd/>
            </a:ln>
          </p:spPr>
          <p:txBody>
            <a:bodyPr wrap="none" lIns="0" tIns="0" rIns="0" bIns="0">
              <a:spAutoFit/>
            </a:bodyPr>
            <a:lstStyle/>
            <a:p>
              <a:pPr eaLnBrk="1" hangingPunct="1"/>
              <a:r>
                <a:rPr lang="fr-FR">
                  <a:solidFill>
                    <a:srgbClr val="FFFFFF"/>
                  </a:solidFill>
                </a:rPr>
                <a:t>LPV/r</a:t>
              </a:r>
              <a:endParaRPr lang="fr-FR" sz="2800">
                <a:solidFill>
                  <a:schemeClr val="bg1"/>
                </a:solidFill>
              </a:endParaRPr>
            </a:p>
          </p:txBody>
        </p:sp>
        <p:cxnSp>
          <p:nvCxnSpPr>
            <p:cNvPr id="434202" name="Connecteur droit 26"/>
            <p:cNvCxnSpPr>
              <a:cxnSpLocks noChangeShapeType="1"/>
            </p:cNvCxnSpPr>
            <p:nvPr/>
          </p:nvCxnSpPr>
          <p:spPr bwMode="auto">
            <a:xfrm>
              <a:off x="7043738" y="3624263"/>
              <a:ext cx="0" cy="358775"/>
            </a:xfrm>
            <a:prstGeom prst="line">
              <a:avLst/>
            </a:prstGeom>
            <a:noFill/>
            <a:ln w="9525" algn="ctr">
              <a:solidFill>
                <a:schemeClr val="bg1"/>
              </a:solidFill>
              <a:round/>
              <a:headEnd/>
              <a:tailEnd/>
            </a:ln>
          </p:spPr>
        </p:cxnSp>
        <p:sp>
          <p:nvSpPr>
            <p:cNvPr id="434203" name="Line 11"/>
            <p:cNvSpPr>
              <a:spLocks noChangeShapeType="1"/>
            </p:cNvSpPr>
            <p:nvPr/>
          </p:nvSpPr>
          <p:spPr bwMode="auto">
            <a:xfrm>
              <a:off x="6989763" y="3622675"/>
              <a:ext cx="107950" cy="0"/>
            </a:xfrm>
            <a:prstGeom prst="line">
              <a:avLst/>
            </a:prstGeom>
            <a:noFill/>
            <a:ln w="9525">
              <a:solidFill>
                <a:srgbClr val="FFFFFF"/>
              </a:solidFill>
              <a:round/>
              <a:headEnd/>
              <a:tailEnd/>
            </a:ln>
          </p:spPr>
          <p:txBody>
            <a:bodyPr/>
            <a:lstStyle/>
            <a:p>
              <a:endParaRPr lang="fr-FR"/>
            </a:p>
          </p:txBody>
        </p:sp>
        <p:sp>
          <p:nvSpPr>
            <p:cNvPr id="434204" name="Line 11"/>
            <p:cNvSpPr>
              <a:spLocks noChangeShapeType="1"/>
            </p:cNvSpPr>
            <p:nvPr/>
          </p:nvSpPr>
          <p:spPr bwMode="auto">
            <a:xfrm>
              <a:off x="6989763" y="3981450"/>
              <a:ext cx="107950" cy="0"/>
            </a:xfrm>
            <a:prstGeom prst="line">
              <a:avLst/>
            </a:prstGeom>
            <a:noFill/>
            <a:ln w="9525">
              <a:solidFill>
                <a:srgbClr val="FFFFFF"/>
              </a:solidFill>
              <a:round/>
              <a:headEnd/>
              <a:tailEnd/>
            </a:ln>
          </p:spPr>
          <p:txBody>
            <a:bodyPr/>
            <a:lstStyle/>
            <a:p>
              <a:endParaRPr lang="fr-FR"/>
            </a:p>
          </p:txBody>
        </p:sp>
        <p:cxnSp>
          <p:nvCxnSpPr>
            <p:cNvPr id="434205" name="Connecteur droit 29"/>
            <p:cNvCxnSpPr>
              <a:cxnSpLocks noChangeShapeType="1"/>
            </p:cNvCxnSpPr>
            <p:nvPr/>
          </p:nvCxnSpPr>
          <p:spPr bwMode="auto">
            <a:xfrm>
              <a:off x="7588250" y="3435350"/>
              <a:ext cx="0" cy="868363"/>
            </a:xfrm>
            <a:prstGeom prst="line">
              <a:avLst/>
            </a:prstGeom>
            <a:noFill/>
            <a:ln w="9525" algn="ctr">
              <a:solidFill>
                <a:schemeClr val="bg1"/>
              </a:solidFill>
              <a:round/>
              <a:headEnd/>
              <a:tailEnd/>
            </a:ln>
          </p:spPr>
        </p:cxnSp>
        <p:sp>
          <p:nvSpPr>
            <p:cNvPr id="434206" name="Line 11"/>
            <p:cNvSpPr>
              <a:spLocks noChangeShapeType="1"/>
            </p:cNvSpPr>
            <p:nvPr/>
          </p:nvSpPr>
          <p:spPr bwMode="auto">
            <a:xfrm>
              <a:off x="7534275" y="3436938"/>
              <a:ext cx="107950" cy="0"/>
            </a:xfrm>
            <a:prstGeom prst="line">
              <a:avLst/>
            </a:prstGeom>
            <a:noFill/>
            <a:ln w="9525">
              <a:solidFill>
                <a:srgbClr val="FFFFFF"/>
              </a:solidFill>
              <a:round/>
              <a:headEnd/>
              <a:tailEnd/>
            </a:ln>
          </p:spPr>
          <p:txBody>
            <a:bodyPr/>
            <a:lstStyle/>
            <a:p>
              <a:endParaRPr lang="fr-FR"/>
            </a:p>
          </p:txBody>
        </p:sp>
        <p:sp>
          <p:nvSpPr>
            <p:cNvPr id="434207" name="Line 11"/>
            <p:cNvSpPr>
              <a:spLocks noChangeShapeType="1"/>
            </p:cNvSpPr>
            <p:nvPr/>
          </p:nvSpPr>
          <p:spPr bwMode="auto">
            <a:xfrm>
              <a:off x="7540625" y="4300538"/>
              <a:ext cx="107950" cy="0"/>
            </a:xfrm>
            <a:prstGeom prst="line">
              <a:avLst/>
            </a:prstGeom>
            <a:noFill/>
            <a:ln w="9525">
              <a:solidFill>
                <a:srgbClr val="FFFFFF"/>
              </a:solidFill>
              <a:round/>
              <a:headEnd/>
              <a:tailEnd/>
            </a:ln>
          </p:spPr>
          <p:txBody>
            <a:bodyPr/>
            <a:lstStyle/>
            <a:p>
              <a:endParaRPr lang="fr-FR"/>
            </a:p>
          </p:txBody>
        </p:sp>
        <p:cxnSp>
          <p:nvCxnSpPr>
            <p:cNvPr id="434208" name="Connecteur droit 32"/>
            <p:cNvCxnSpPr>
              <a:cxnSpLocks noChangeShapeType="1"/>
            </p:cNvCxnSpPr>
            <p:nvPr/>
          </p:nvCxnSpPr>
          <p:spPr bwMode="auto">
            <a:xfrm>
              <a:off x="6484938" y="3384550"/>
              <a:ext cx="0" cy="414338"/>
            </a:xfrm>
            <a:prstGeom prst="line">
              <a:avLst/>
            </a:prstGeom>
            <a:noFill/>
            <a:ln w="9525" algn="ctr">
              <a:solidFill>
                <a:schemeClr val="bg1"/>
              </a:solidFill>
              <a:round/>
              <a:headEnd/>
              <a:tailEnd/>
            </a:ln>
          </p:spPr>
        </p:cxnSp>
        <p:sp>
          <p:nvSpPr>
            <p:cNvPr id="434209" name="Line 11"/>
            <p:cNvSpPr>
              <a:spLocks noChangeShapeType="1"/>
            </p:cNvSpPr>
            <p:nvPr/>
          </p:nvSpPr>
          <p:spPr bwMode="auto">
            <a:xfrm>
              <a:off x="6427788" y="3376613"/>
              <a:ext cx="107950" cy="0"/>
            </a:xfrm>
            <a:prstGeom prst="line">
              <a:avLst/>
            </a:prstGeom>
            <a:noFill/>
            <a:ln w="9525">
              <a:solidFill>
                <a:srgbClr val="FFFFFF"/>
              </a:solidFill>
              <a:round/>
              <a:headEnd/>
              <a:tailEnd/>
            </a:ln>
          </p:spPr>
          <p:txBody>
            <a:bodyPr/>
            <a:lstStyle/>
            <a:p>
              <a:endParaRPr lang="fr-FR"/>
            </a:p>
          </p:txBody>
        </p:sp>
        <p:sp>
          <p:nvSpPr>
            <p:cNvPr id="434210" name="Line 11"/>
            <p:cNvSpPr>
              <a:spLocks noChangeShapeType="1"/>
            </p:cNvSpPr>
            <p:nvPr/>
          </p:nvSpPr>
          <p:spPr bwMode="auto">
            <a:xfrm>
              <a:off x="6430963" y="3797300"/>
              <a:ext cx="107950" cy="0"/>
            </a:xfrm>
            <a:prstGeom prst="line">
              <a:avLst/>
            </a:prstGeom>
            <a:noFill/>
            <a:ln w="9525">
              <a:solidFill>
                <a:srgbClr val="FFFFFF"/>
              </a:solidFill>
              <a:round/>
              <a:headEnd/>
              <a:tailEnd/>
            </a:ln>
          </p:spPr>
          <p:txBody>
            <a:bodyPr/>
            <a:lstStyle/>
            <a:p>
              <a:endParaRPr lang="fr-FR"/>
            </a:p>
          </p:txBody>
        </p:sp>
        <p:cxnSp>
          <p:nvCxnSpPr>
            <p:cNvPr id="434211" name="Connecteur droit 35"/>
            <p:cNvCxnSpPr>
              <a:cxnSpLocks noChangeShapeType="1"/>
            </p:cNvCxnSpPr>
            <p:nvPr/>
          </p:nvCxnSpPr>
          <p:spPr bwMode="auto">
            <a:xfrm>
              <a:off x="4814888" y="3292475"/>
              <a:ext cx="0" cy="1209675"/>
            </a:xfrm>
            <a:prstGeom prst="line">
              <a:avLst/>
            </a:prstGeom>
            <a:noFill/>
            <a:ln w="9525" algn="ctr">
              <a:solidFill>
                <a:schemeClr val="bg1"/>
              </a:solidFill>
              <a:round/>
              <a:headEnd/>
              <a:tailEnd/>
            </a:ln>
          </p:spPr>
        </p:cxnSp>
        <p:sp>
          <p:nvSpPr>
            <p:cNvPr id="434212" name="Line 11"/>
            <p:cNvSpPr>
              <a:spLocks noChangeShapeType="1"/>
            </p:cNvSpPr>
            <p:nvPr/>
          </p:nvSpPr>
          <p:spPr bwMode="auto">
            <a:xfrm>
              <a:off x="4776788" y="3284538"/>
              <a:ext cx="107950" cy="0"/>
            </a:xfrm>
            <a:prstGeom prst="line">
              <a:avLst/>
            </a:prstGeom>
            <a:noFill/>
            <a:ln w="9525">
              <a:solidFill>
                <a:srgbClr val="FFFFFF"/>
              </a:solidFill>
              <a:round/>
              <a:headEnd/>
              <a:tailEnd/>
            </a:ln>
          </p:spPr>
          <p:txBody>
            <a:bodyPr/>
            <a:lstStyle/>
            <a:p>
              <a:endParaRPr lang="fr-FR"/>
            </a:p>
          </p:txBody>
        </p:sp>
        <p:sp>
          <p:nvSpPr>
            <p:cNvPr id="434213" name="Line 11"/>
            <p:cNvSpPr>
              <a:spLocks noChangeShapeType="1"/>
            </p:cNvSpPr>
            <p:nvPr/>
          </p:nvSpPr>
          <p:spPr bwMode="auto">
            <a:xfrm>
              <a:off x="4770438" y="4502150"/>
              <a:ext cx="107950" cy="0"/>
            </a:xfrm>
            <a:prstGeom prst="line">
              <a:avLst/>
            </a:prstGeom>
            <a:noFill/>
            <a:ln w="9525">
              <a:solidFill>
                <a:srgbClr val="FFFFFF"/>
              </a:solidFill>
              <a:round/>
              <a:headEnd/>
              <a:tailEnd/>
            </a:ln>
          </p:spPr>
          <p:txBody>
            <a:bodyPr/>
            <a:lstStyle/>
            <a:p>
              <a:endParaRPr lang="fr-FR"/>
            </a:p>
          </p:txBody>
        </p:sp>
        <p:cxnSp>
          <p:nvCxnSpPr>
            <p:cNvPr id="434214" name="Connecteur droit 38"/>
            <p:cNvCxnSpPr>
              <a:cxnSpLocks noChangeShapeType="1"/>
            </p:cNvCxnSpPr>
            <p:nvPr/>
          </p:nvCxnSpPr>
          <p:spPr bwMode="auto">
            <a:xfrm>
              <a:off x="4281488" y="3094038"/>
              <a:ext cx="0" cy="579437"/>
            </a:xfrm>
            <a:prstGeom prst="line">
              <a:avLst/>
            </a:prstGeom>
            <a:noFill/>
            <a:ln w="9525" algn="ctr">
              <a:solidFill>
                <a:schemeClr val="bg1"/>
              </a:solidFill>
              <a:round/>
              <a:headEnd/>
              <a:tailEnd/>
            </a:ln>
          </p:spPr>
        </p:cxnSp>
        <p:sp>
          <p:nvSpPr>
            <p:cNvPr id="434215" name="Line 11"/>
            <p:cNvSpPr>
              <a:spLocks noChangeShapeType="1"/>
            </p:cNvSpPr>
            <p:nvPr/>
          </p:nvSpPr>
          <p:spPr bwMode="auto">
            <a:xfrm>
              <a:off x="4230688" y="3084513"/>
              <a:ext cx="107950" cy="0"/>
            </a:xfrm>
            <a:prstGeom prst="line">
              <a:avLst/>
            </a:prstGeom>
            <a:noFill/>
            <a:ln w="9525">
              <a:solidFill>
                <a:srgbClr val="FFFFFF"/>
              </a:solidFill>
              <a:round/>
              <a:headEnd/>
              <a:tailEnd/>
            </a:ln>
          </p:spPr>
          <p:txBody>
            <a:bodyPr/>
            <a:lstStyle/>
            <a:p>
              <a:endParaRPr lang="fr-FR"/>
            </a:p>
          </p:txBody>
        </p:sp>
        <p:sp>
          <p:nvSpPr>
            <p:cNvPr id="434216" name="Line 11"/>
            <p:cNvSpPr>
              <a:spLocks noChangeShapeType="1"/>
            </p:cNvSpPr>
            <p:nvPr/>
          </p:nvSpPr>
          <p:spPr bwMode="auto">
            <a:xfrm>
              <a:off x="4227513" y="3671888"/>
              <a:ext cx="107950" cy="0"/>
            </a:xfrm>
            <a:prstGeom prst="line">
              <a:avLst/>
            </a:prstGeom>
            <a:noFill/>
            <a:ln w="9525">
              <a:solidFill>
                <a:srgbClr val="FFFFFF"/>
              </a:solidFill>
              <a:round/>
              <a:headEnd/>
              <a:tailEnd/>
            </a:ln>
          </p:spPr>
          <p:txBody>
            <a:bodyPr/>
            <a:lstStyle/>
            <a:p>
              <a:endParaRPr lang="fr-FR"/>
            </a:p>
          </p:txBody>
        </p:sp>
        <p:cxnSp>
          <p:nvCxnSpPr>
            <p:cNvPr id="434217" name="Connecteur droit 41"/>
            <p:cNvCxnSpPr>
              <a:cxnSpLocks noChangeShapeType="1"/>
            </p:cNvCxnSpPr>
            <p:nvPr/>
          </p:nvCxnSpPr>
          <p:spPr bwMode="auto">
            <a:xfrm>
              <a:off x="3748088" y="2890838"/>
              <a:ext cx="0" cy="569912"/>
            </a:xfrm>
            <a:prstGeom prst="line">
              <a:avLst/>
            </a:prstGeom>
            <a:noFill/>
            <a:ln w="9525" algn="ctr">
              <a:solidFill>
                <a:schemeClr val="bg1"/>
              </a:solidFill>
              <a:round/>
              <a:headEnd/>
              <a:tailEnd/>
            </a:ln>
          </p:spPr>
        </p:cxnSp>
        <p:sp>
          <p:nvSpPr>
            <p:cNvPr id="434218" name="Line 11"/>
            <p:cNvSpPr>
              <a:spLocks noChangeShapeType="1"/>
            </p:cNvSpPr>
            <p:nvPr/>
          </p:nvSpPr>
          <p:spPr bwMode="auto">
            <a:xfrm>
              <a:off x="3694113" y="2886075"/>
              <a:ext cx="107950" cy="0"/>
            </a:xfrm>
            <a:prstGeom prst="line">
              <a:avLst/>
            </a:prstGeom>
            <a:noFill/>
            <a:ln w="9525">
              <a:solidFill>
                <a:srgbClr val="FFFFFF"/>
              </a:solidFill>
              <a:round/>
              <a:headEnd/>
              <a:tailEnd/>
            </a:ln>
          </p:spPr>
          <p:txBody>
            <a:bodyPr/>
            <a:lstStyle/>
            <a:p>
              <a:endParaRPr lang="fr-FR"/>
            </a:p>
          </p:txBody>
        </p:sp>
        <p:sp>
          <p:nvSpPr>
            <p:cNvPr id="434219" name="Line 11"/>
            <p:cNvSpPr>
              <a:spLocks noChangeShapeType="1"/>
            </p:cNvSpPr>
            <p:nvPr/>
          </p:nvSpPr>
          <p:spPr bwMode="auto">
            <a:xfrm>
              <a:off x="3686175" y="3459163"/>
              <a:ext cx="107950" cy="0"/>
            </a:xfrm>
            <a:prstGeom prst="line">
              <a:avLst/>
            </a:prstGeom>
            <a:noFill/>
            <a:ln w="9525">
              <a:solidFill>
                <a:srgbClr val="FFFFFF"/>
              </a:solidFill>
              <a:round/>
              <a:headEnd/>
              <a:tailEnd/>
            </a:ln>
          </p:spPr>
          <p:txBody>
            <a:bodyPr/>
            <a:lstStyle/>
            <a:p>
              <a:endParaRPr lang="fr-FR"/>
            </a:p>
          </p:txBody>
        </p:sp>
        <p:cxnSp>
          <p:nvCxnSpPr>
            <p:cNvPr id="434220" name="Connecteur droit 44"/>
            <p:cNvCxnSpPr>
              <a:cxnSpLocks noChangeShapeType="1"/>
            </p:cNvCxnSpPr>
            <p:nvPr/>
          </p:nvCxnSpPr>
          <p:spPr bwMode="auto">
            <a:xfrm>
              <a:off x="1541463" y="3405188"/>
              <a:ext cx="0" cy="388937"/>
            </a:xfrm>
            <a:prstGeom prst="line">
              <a:avLst/>
            </a:prstGeom>
            <a:noFill/>
            <a:ln w="9525" algn="ctr">
              <a:solidFill>
                <a:schemeClr val="bg1"/>
              </a:solidFill>
              <a:round/>
              <a:headEnd/>
              <a:tailEnd/>
            </a:ln>
          </p:spPr>
        </p:cxnSp>
        <p:sp>
          <p:nvSpPr>
            <p:cNvPr id="434221" name="Line 11"/>
            <p:cNvSpPr>
              <a:spLocks noChangeShapeType="1"/>
            </p:cNvSpPr>
            <p:nvPr/>
          </p:nvSpPr>
          <p:spPr bwMode="auto">
            <a:xfrm>
              <a:off x="1489075" y="3405188"/>
              <a:ext cx="107950" cy="0"/>
            </a:xfrm>
            <a:prstGeom prst="line">
              <a:avLst/>
            </a:prstGeom>
            <a:noFill/>
            <a:ln w="9525">
              <a:solidFill>
                <a:srgbClr val="FFFFFF"/>
              </a:solidFill>
              <a:round/>
              <a:headEnd/>
              <a:tailEnd/>
            </a:ln>
          </p:spPr>
          <p:txBody>
            <a:bodyPr/>
            <a:lstStyle/>
            <a:p>
              <a:endParaRPr lang="fr-FR"/>
            </a:p>
          </p:txBody>
        </p:sp>
        <p:sp>
          <p:nvSpPr>
            <p:cNvPr id="434222" name="Line 11"/>
            <p:cNvSpPr>
              <a:spLocks noChangeShapeType="1"/>
            </p:cNvSpPr>
            <p:nvPr/>
          </p:nvSpPr>
          <p:spPr bwMode="auto">
            <a:xfrm>
              <a:off x="1490663" y="3798888"/>
              <a:ext cx="107950" cy="0"/>
            </a:xfrm>
            <a:prstGeom prst="line">
              <a:avLst/>
            </a:prstGeom>
            <a:noFill/>
            <a:ln w="9525">
              <a:solidFill>
                <a:srgbClr val="FFFFFF"/>
              </a:solidFill>
              <a:round/>
              <a:headEnd/>
              <a:tailEnd/>
            </a:ln>
          </p:spPr>
          <p:txBody>
            <a:bodyPr/>
            <a:lstStyle/>
            <a:p>
              <a:endParaRPr lang="fr-FR"/>
            </a:p>
          </p:txBody>
        </p:sp>
        <p:cxnSp>
          <p:nvCxnSpPr>
            <p:cNvPr id="434223" name="Connecteur droit 47"/>
            <p:cNvCxnSpPr>
              <a:cxnSpLocks noChangeShapeType="1"/>
            </p:cNvCxnSpPr>
            <p:nvPr/>
          </p:nvCxnSpPr>
          <p:spPr bwMode="auto">
            <a:xfrm>
              <a:off x="2084388" y="3676650"/>
              <a:ext cx="0" cy="490538"/>
            </a:xfrm>
            <a:prstGeom prst="line">
              <a:avLst/>
            </a:prstGeom>
            <a:noFill/>
            <a:ln w="9525" algn="ctr">
              <a:solidFill>
                <a:schemeClr val="bg1"/>
              </a:solidFill>
              <a:round/>
              <a:headEnd/>
              <a:tailEnd/>
            </a:ln>
          </p:spPr>
        </p:cxnSp>
        <p:sp>
          <p:nvSpPr>
            <p:cNvPr id="434224" name="Line 11"/>
            <p:cNvSpPr>
              <a:spLocks noChangeShapeType="1"/>
            </p:cNvSpPr>
            <p:nvPr/>
          </p:nvSpPr>
          <p:spPr bwMode="auto">
            <a:xfrm>
              <a:off x="2030413" y="3676650"/>
              <a:ext cx="107950" cy="0"/>
            </a:xfrm>
            <a:prstGeom prst="line">
              <a:avLst/>
            </a:prstGeom>
            <a:noFill/>
            <a:ln w="9525">
              <a:solidFill>
                <a:srgbClr val="FFFFFF"/>
              </a:solidFill>
              <a:round/>
              <a:headEnd/>
              <a:tailEnd/>
            </a:ln>
          </p:spPr>
          <p:txBody>
            <a:bodyPr/>
            <a:lstStyle/>
            <a:p>
              <a:endParaRPr lang="fr-FR"/>
            </a:p>
          </p:txBody>
        </p:sp>
        <p:sp>
          <p:nvSpPr>
            <p:cNvPr id="434225" name="Line 11"/>
            <p:cNvSpPr>
              <a:spLocks noChangeShapeType="1"/>
            </p:cNvSpPr>
            <p:nvPr/>
          </p:nvSpPr>
          <p:spPr bwMode="auto">
            <a:xfrm>
              <a:off x="2032000" y="4167188"/>
              <a:ext cx="107950" cy="0"/>
            </a:xfrm>
            <a:prstGeom prst="line">
              <a:avLst/>
            </a:prstGeom>
            <a:noFill/>
            <a:ln w="9525">
              <a:solidFill>
                <a:srgbClr val="FFFFFF"/>
              </a:solidFill>
              <a:round/>
              <a:headEnd/>
              <a:tailEnd/>
            </a:ln>
          </p:spPr>
          <p:txBody>
            <a:bodyPr/>
            <a:lstStyle/>
            <a:p>
              <a:endParaRPr lang="fr-FR"/>
            </a:p>
          </p:txBody>
        </p:sp>
        <p:cxnSp>
          <p:nvCxnSpPr>
            <p:cNvPr id="434226" name="Connecteur droit 53"/>
            <p:cNvCxnSpPr>
              <a:cxnSpLocks noChangeShapeType="1"/>
            </p:cNvCxnSpPr>
            <p:nvPr/>
          </p:nvCxnSpPr>
          <p:spPr bwMode="auto">
            <a:xfrm>
              <a:off x="2620963" y="3635375"/>
              <a:ext cx="0" cy="657225"/>
            </a:xfrm>
            <a:prstGeom prst="line">
              <a:avLst/>
            </a:prstGeom>
            <a:noFill/>
            <a:ln w="9525" algn="ctr">
              <a:solidFill>
                <a:schemeClr val="bg1"/>
              </a:solidFill>
              <a:round/>
              <a:headEnd/>
              <a:tailEnd/>
            </a:ln>
          </p:spPr>
        </p:cxnSp>
        <p:sp>
          <p:nvSpPr>
            <p:cNvPr id="434227" name="Line 11"/>
            <p:cNvSpPr>
              <a:spLocks noChangeShapeType="1"/>
            </p:cNvSpPr>
            <p:nvPr/>
          </p:nvSpPr>
          <p:spPr bwMode="auto">
            <a:xfrm>
              <a:off x="2574925" y="3627438"/>
              <a:ext cx="107950" cy="0"/>
            </a:xfrm>
            <a:prstGeom prst="line">
              <a:avLst/>
            </a:prstGeom>
            <a:noFill/>
            <a:ln w="9525">
              <a:solidFill>
                <a:srgbClr val="FFFFFF"/>
              </a:solidFill>
              <a:round/>
              <a:headEnd/>
              <a:tailEnd/>
            </a:ln>
          </p:spPr>
          <p:txBody>
            <a:bodyPr/>
            <a:lstStyle/>
            <a:p>
              <a:endParaRPr lang="fr-FR"/>
            </a:p>
          </p:txBody>
        </p:sp>
        <p:sp>
          <p:nvSpPr>
            <p:cNvPr id="434228" name="Line 11"/>
            <p:cNvSpPr>
              <a:spLocks noChangeShapeType="1"/>
            </p:cNvSpPr>
            <p:nvPr/>
          </p:nvSpPr>
          <p:spPr bwMode="auto">
            <a:xfrm>
              <a:off x="2576513" y="4291013"/>
              <a:ext cx="107950" cy="0"/>
            </a:xfrm>
            <a:prstGeom prst="line">
              <a:avLst/>
            </a:prstGeom>
            <a:noFill/>
            <a:ln w="9525">
              <a:solidFill>
                <a:srgbClr val="FFFFFF"/>
              </a:solidFill>
              <a:round/>
              <a:headEnd/>
              <a:tailEnd/>
            </a:ln>
          </p:spPr>
          <p:txBody>
            <a:bodyPr/>
            <a:lstStyle/>
            <a:p>
              <a:endParaRPr lang="fr-FR"/>
            </a:p>
          </p:txBody>
        </p:sp>
        <p:cxnSp>
          <p:nvCxnSpPr>
            <p:cNvPr id="434229" name="Connecteur droit 71"/>
            <p:cNvCxnSpPr>
              <a:cxnSpLocks noChangeShapeType="1"/>
            </p:cNvCxnSpPr>
            <p:nvPr/>
          </p:nvCxnSpPr>
          <p:spPr bwMode="auto">
            <a:xfrm>
              <a:off x="5380038" y="2082800"/>
              <a:ext cx="0" cy="1552575"/>
            </a:xfrm>
            <a:prstGeom prst="line">
              <a:avLst/>
            </a:prstGeom>
            <a:noFill/>
            <a:ln w="9525" algn="ctr">
              <a:solidFill>
                <a:schemeClr val="bg1"/>
              </a:solidFill>
              <a:round/>
              <a:headEnd/>
              <a:tailEnd/>
            </a:ln>
          </p:spPr>
        </p:cxnSp>
        <p:sp>
          <p:nvSpPr>
            <p:cNvPr id="434230" name="Line 11"/>
            <p:cNvSpPr>
              <a:spLocks noChangeShapeType="1"/>
            </p:cNvSpPr>
            <p:nvPr/>
          </p:nvSpPr>
          <p:spPr bwMode="auto">
            <a:xfrm>
              <a:off x="5335588" y="2074863"/>
              <a:ext cx="107950" cy="0"/>
            </a:xfrm>
            <a:prstGeom prst="line">
              <a:avLst/>
            </a:prstGeom>
            <a:noFill/>
            <a:ln w="9525">
              <a:solidFill>
                <a:srgbClr val="FFFFFF"/>
              </a:solidFill>
              <a:round/>
              <a:headEnd/>
              <a:tailEnd/>
            </a:ln>
          </p:spPr>
          <p:txBody>
            <a:bodyPr/>
            <a:lstStyle/>
            <a:p>
              <a:endParaRPr lang="fr-FR"/>
            </a:p>
          </p:txBody>
        </p:sp>
        <p:sp>
          <p:nvSpPr>
            <p:cNvPr id="434231" name="Line 11"/>
            <p:cNvSpPr>
              <a:spLocks noChangeShapeType="1"/>
            </p:cNvSpPr>
            <p:nvPr/>
          </p:nvSpPr>
          <p:spPr bwMode="auto">
            <a:xfrm>
              <a:off x="5324475" y="3640138"/>
              <a:ext cx="107950" cy="0"/>
            </a:xfrm>
            <a:prstGeom prst="line">
              <a:avLst/>
            </a:prstGeom>
            <a:noFill/>
            <a:ln w="9525">
              <a:solidFill>
                <a:srgbClr val="FFFFFF"/>
              </a:solidFill>
              <a:round/>
              <a:headEnd/>
              <a:tailEnd/>
            </a:ln>
          </p:spPr>
          <p:txBody>
            <a:bodyPr/>
            <a:lstStyle/>
            <a:p>
              <a:endParaRPr lang="fr-FR"/>
            </a:p>
          </p:txBody>
        </p:sp>
        <p:cxnSp>
          <p:nvCxnSpPr>
            <p:cNvPr id="434232" name="Connecteur droit 77"/>
            <p:cNvCxnSpPr>
              <a:cxnSpLocks noChangeShapeType="1"/>
            </p:cNvCxnSpPr>
            <p:nvPr/>
          </p:nvCxnSpPr>
          <p:spPr bwMode="auto">
            <a:xfrm>
              <a:off x="8166100" y="3279775"/>
              <a:ext cx="0" cy="866775"/>
            </a:xfrm>
            <a:prstGeom prst="line">
              <a:avLst/>
            </a:prstGeom>
            <a:noFill/>
            <a:ln w="9525" algn="ctr">
              <a:solidFill>
                <a:schemeClr val="bg1"/>
              </a:solidFill>
              <a:round/>
              <a:headEnd/>
              <a:tailEnd/>
            </a:ln>
          </p:spPr>
        </p:cxnSp>
        <p:sp>
          <p:nvSpPr>
            <p:cNvPr id="434233" name="Line 11"/>
            <p:cNvSpPr>
              <a:spLocks noChangeShapeType="1"/>
            </p:cNvSpPr>
            <p:nvPr/>
          </p:nvSpPr>
          <p:spPr bwMode="auto">
            <a:xfrm>
              <a:off x="8112125" y="3278188"/>
              <a:ext cx="107950" cy="0"/>
            </a:xfrm>
            <a:prstGeom prst="line">
              <a:avLst/>
            </a:prstGeom>
            <a:noFill/>
            <a:ln w="9525">
              <a:solidFill>
                <a:srgbClr val="FFFFFF"/>
              </a:solidFill>
              <a:round/>
              <a:headEnd/>
              <a:tailEnd/>
            </a:ln>
          </p:spPr>
          <p:txBody>
            <a:bodyPr/>
            <a:lstStyle/>
            <a:p>
              <a:endParaRPr lang="fr-FR"/>
            </a:p>
          </p:txBody>
        </p:sp>
        <p:sp>
          <p:nvSpPr>
            <p:cNvPr id="434234" name="Line 11"/>
            <p:cNvSpPr>
              <a:spLocks noChangeShapeType="1"/>
            </p:cNvSpPr>
            <p:nvPr/>
          </p:nvSpPr>
          <p:spPr bwMode="auto">
            <a:xfrm>
              <a:off x="8118475" y="4149725"/>
              <a:ext cx="107950" cy="0"/>
            </a:xfrm>
            <a:prstGeom prst="line">
              <a:avLst/>
            </a:prstGeom>
            <a:noFill/>
            <a:ln w="9525">
              <a:solidFill>
                <a:srgbClr val="FFFFFF"/>
              </a:solidFill>
              <a:round/>
              <a:headEnd/>
              <a:tailEnd/>
            </a:ln>
          </p:spPr>
          <p:txBody>
            <a:bodyPr/>
            <a:lstStyle/>
            <a:p>
              <a:endParaRPr lang="fr-FR"/>
            </a:p>
          </p:txBody>
        </p:sp>
        <p:sp>
          <p:nvSpPr>
            <p:cNvPr id="434235" name="Rectangle 34"/>
            <p:cNvSpPr>
              <a:spLocks noChangeArrowheads="1"/>
            </p:cNvSpPr>
            <p:nvPr/>
          </p:nvSpPr>
          <p:spPr bwMode="auto">
            <a:xfrm>
              <a:off x="6367463" y="2270125"/>
              <a:ext cx="2371725"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Multivariée (TDF censuré)</a:t>
              </a:r>
              <a:endParaRPr lang="fr-FR" sz="2400">
                <a:solidFill>
                  <a:schemeClr val="bg1"/>
                </a:solidFill>
              </a:endParaRPr>
            </a:p>
          </p:txBody>
        </p:sp>
        <p:sp>
          <p:nvSpPr>
            <p:cNvPr id="434236" name="Rectangle 31"/>
            <p:cNvSpPr>
              <a:spLocks noChangeArrowheads="1"/>
            </p:cNvSpPr>
            <p:nvPr/>
          </p:nvSpPr>
          <p:spPr bwMode="auto">
            <a:xfrm>
              <a:off x="1481138" y="3530600"/>
              <a:ext cx="123825" cy="123825"/>
            </a:xfrm>
            <a:prstGeom prst="rect">
              <a:avLst/>
            </a:prstGeom>
            <a:solidFill>
              <a:srgbClr val="C00000"/>
            </a:solidFill>
            <a:ln w="9525">
              <a:solidFill>
                <a:srgbClr val="C00000"/>
              </a:solidFill>
              <a:miter lim="800000"/>
              <a:headEnd/>
              <a:tailEnd/>
            </a:ln>
          </p:spPr>
          <p:txBody>
            <a:bodyPr/>
            <a:lstStyle/>
            <a:p>
              <a:pPr eaLnBrk="1" hangingPunct="1"/>
              <a:endParaRPr lang="fr-FR">
                <a:solidFill>
                  <a:schemeClr val="bg1"/>
                </a:solidFill>
              </a:endParaRPr>
            </a:p>
          </p:txBody>
        </p:sp>
        <p:sp>
          <p:nvSpPr>
            <p:cNvPr id="434237" name="Triangle isocèle 57"/>
            <p:cNvSpPr>
              <a:spLocks noChangeArrowheads="1"/>
            </p:cNvSpPr>
            <p:nvPr/>
          </p:nvSpPr>
          <p:spPr bwMode="auto">
            <a:xfrm>
              <a:off x="1997075" y="3844925"/>
              <a:ext cx="174625" cy="125413"/>
            </a:xfrm>
            <a:prstGeom prst="triangle">
              <a:avLst>
                <a:gd name="adj" fmla="val 50000"/>
              </a:avLst>
            </a:prstGeom>
            <a:solidFill>
              <a:srgbClr val="C00000"/>
            </a:solidFill>
            <a:ln w="9525" algn="ctr">
              <a:solidFill>
                <a:srgbClr val="C00000"/>
              </a:solidFill>
              <a:round/>
              <a:headEnd/>
              <a:tailEnd/>
            </a:ln>
          </p:spPr>
          <p:txBody>
            <a:bodyPr/>
            <a:lstStyle/>
            <a:p>
              <a:pPr eaLnBrk="1" hangingPunct="1"/>
              <a:endParaRPr lang="fr-FR" sz="2400">
                <a:solidFill>
                  <a:schemeClr val="bg1"/>
                </a:solidFill>
              </a:endParaRPr>
            </a:p>
          </p:txBody>
        </p:sp>
        <p:sp>
          <p:nvSpPr>
            <p:cNvPr id="434238" name="Triangle isocèle 58"/>
            <p:cNvSpPr>
              <a:spLocks noChangeArrowheads="1"/>
            </p:cNvSpPr>
            <p:nvPr/>
          </p:nvSpPr>
          <p:spPr bwMode="auto">
            <a:xfrm>
              <a:off x="4192588" y="3378200"/>
              <a:ext cx="174625" cy="125413"/>
            </a:xfrm>
            <a:prstGeom prst="triangle">
              <a:avLst>
                <a:gd name="adj" fmla="val 50000"/>
              </a:avLst>
            </a:prstGeom>
            <a:solidFill>
              <a:srgbClr val="FFC000"/>
            </a:solidFill>
            <a:ln w="9525" algn="ctr">
              <a:solidFill>
                <a:srgbClr val="FFC000"/>
              </a:solidFill>
              <a:round/>
              <a:headEnd/>
              <a:tailEnd/>
            </a:ln>
          </p:spPr>
          <p:txBody>
            <a:bodyPr/>
            <a:lstStyle/>
            <a:p>
              <a:pPr eaLnBrk="1" hangingPunct="1"/>
              <a:endParaRPr lang="fr-FR" sz="2400">
                <a:solidFill>
                  <a:schemeClr val="bg1"/>
                </a:solidFill>
              </a:endParaRPr>
            </a:p>
          </p:txBody>
        </p:sp>
        <p:sp>
          <p:nvSpPr>
            <p:cNvPr id="434239" name="Rectangle 31"/>
            <p:cNvSpPr>
              <a:spLocks noChangeArrowheads="1"/>
            </p:cNvSpPr>
            <p:nvPr/>
          </p:nvSpPr>
          <p:spPr bwMode="auto">
            <a:xfrm>
              <a:off x="3686175" y="3084513"/>
              <a:ext cx="123825" cy="123825"/>
            </a:xfrm>
            <a:prstGeom prst="rect">
              <a:avLst/>
            </a:prstGeom>
            <a:solidFill>
              <a:srgbClr val="FFC000"/>
            </a:solidFill>
            <a:ln w="9525">
              <a:solidFill>
                <a:srgbClr val="FFC000"/>
              </a:solidFill>
              <a:miter lim="800000"/>
              <a:headEnd/>
              <a:tailEnd/>
            </a:ln>
          </p:spPr>
          <p:txBody>
            <a:bodyPr/>
            <a:lstStyle/>
            <a:p>
              <a:pPr eaLnBrk="1" hangingPunct="1"/>
              <a:endParaRPr lang="fr-FR">
                <a:solidFill>
                  <a:schemeClr val="bg1"/>
                </a:solidFill>
              </a:endParaRPr>
            </a:p>
          </p:txBody>
        </p:sp>
        <p:sp>
          <p:nvSpPr>
            <p:cNvPr id="434240" name="Triangle isocèle 60"/>
            <p:cNvSpPr>
              <a:spLocks noChangeArrowheads="1"/>
            </p:cNvSpPr>
            <p:nvPr/>
          </p:nvSpPr>
          <p:spPr bwMode="auto">
            <a:xfrm>
              <a:off x="6953250" y="3719513"/>
              <a:ext cx="174625" cy="125412"/>
            </a:xfrm>
            <a:prstGeom prst="triangle">
              <a:avLst>
                <a:gd name="adj" fmla="val 50000"/>
              </a:avLst>
            </a:prstGeom>
            <a:solidFill>
              <a:srgbClr val="FF00FF"/>
            </a:solidFill>
            <a:ln w="9525" algn="ctr">
              <a:solidFill>
                <a:srgbClr val="FF00FF"/>
              </a:solidFill>
              <a:round/>
              <a:headEnd/>
              <a:tailEnd/>
            </a:ln>
          </p:spPr>
          <p:txBody>
            <a:bodyPr/>
            <a:lstStyle/>
            <a:p>
              <a:pPr eaLnBrk="1" hangingPunct="1"/>
              <a:endParaRPr lang="fr-FR" sz="2400">
                <a:solidFill>
                  <a:schemeClr val="bg1"/>
                </a:solidFill>
              </a:endParaRPr>
            </a:p>
          </p:txBody>
        </p:sp>
        <p:sp>
          <p:nvSpPr>
            <p:cNvPr id="434241" name="Rectangle 31"/>
            <p:cNvSpPr>
              <a:spLocks noChangeArrowheads="1"/>
            </p:cNvSpPr>
            <p:nvPr/>
          </p:nvSpPr>
          <p:spPr bwMode="auto">
            <a:xfrm>
              <a:off x="6418263" y="3549650"/>
              <a:ext cx="123825" cy="123825"/>
            </a:xfrm>
            <a:prstGeom prst="rect">
              <a:avLst/>
            </a:prstGeom>
            <a:solidFill>
              <a:srgbClr val="FF00FF"/>
            </a:solidFill>
            <a:ln w="9525">
              <a:solidFill>
                <a:srgbClr val="FF00FF"/>
              </a:solidFill>
              <a:miter lim="800000"/>
              <a:headEnd/>
              <a:tailEnd/>
            </a:ln>
          </p:spPr>
          <p:txBody>
            <a:bodyPr/>
            <a:lstStyle/>
            <a:p>
              <a:pPr eaLnBrk="1" hangingPunct="1"/>
              <a:endParaRPr lang="fr-FR">
                <a:solidFill>
                  <a:schemeClr val="bg1"/>
                </a:solidFill>
              </a:endParaRPr>
            </a:p>
          </p:txBody>
        </p:sp>
        <p:sp>
          <p:nvSpPr>
            <p:cNvPr id="434242" name="Losange 62"/>
            <p:cNvSpPr>
              <a:spLocks noChangeArrowheads="1"/>
            </p:cNvSpPr>
            <p:nvPr/>
          </p:nvSpPr>
          <p:spPr bwMode="auto">
            <a:xfrm>
              <a:off x="2503488" y="3897313"/>
              <a:ext cx="244475" cy="168275"/>
            </a:xfrm>
            <a:prstGeom prst="diamond">
              <a:avLst/>
            </a:prstGeom>
            <a:solidFill>
              <a:srgbClr val="C00000"/>
            </a:solidFill>
            <a:ln w="9525" algn="ctr">
              <a:solidFill>
                <a:srgbClr val="C00000"/>
              </a:solidFill>
              <a:round/>
              <a:headEnd/>
              <a:tailEnd/>
            </a:ln>
          </p:spPr>
          <p:txBody>
            <a:bodyPr/>
            <a:lstStyle/>
            <a:p>
              <a:pPr eaLnBrk="1" hangingPunct="1"/>
              <a:endParaRPr lang="fr-FR" sz="2400">
                <a:solidFill>
                  <a:schemeClr val="bg1"/>
                </a:solidFill>
              </a:endParaRPr>
            </a:p>
          </p:txBody>
        </p:sp>
        <p:sp>
          <p:nvSpPr>
            <p:cNvPr id="434243" name="Losange 63"/>
            <p:cNvSpPr>
              <a:spLocks noChangeArrowheads="1"/>
            </p:cNvSpPr>
            <p:nvPr/>
          </p:nvSpPr>
          <p:spPr bwMode="auto">
            <a:xfrm>
              <a:off x="4702175" y="3816350"/>
              <a:ext cx="242888" cy="166688"/>
            </a:xfrm>
            <a:prstGeom prst="diamond">
              <a:avLst/>
            </a:prstGeom>
            <a:solidFill>
              <a:srgbClr val="FFC000"/>
            </a:solidFill>
            <a:ln w="9525" algn="ctr">
              <a:solidFill>
                <a:srgbClr val="FFC000"/>
              </a:solidFill>
              <a:round/>
              <a:headEnd/>
              <a:tailEnd/>
            </a:ln>
          </p:spPr>
          <p:txBody>
            <a:bodyPr/>
            <a:lstStyle/>
            <a:p>
              <a:pPr eaLnBrk="1" hangingPunct="1"/>
              <a:endParaRPr lang="fr-FR" sz="2400">
                <a:solidFill>
                  <a:schemeClr val="bg1"/>
                </a:solidFill>
              </a:endParaRPr>
            </a:p>
          </p:txBody>
        </p:sp>
        <p:sp>
          <p:nvSpPr>
            <p:cNvPr id="434244" name="Losange 64"/>
            <p:cNvSpPr>
              <a:spLocks noChangeArrowheads="1"/>
            </p:cNvSpPr>
            <p:nvPr/>
          </p:nvSpPr>
          <p:spPr bwMode="auto">
            <a:xfrm>
              <a:off x="7475538" y="3816350"/>
              <a:ext cx="242887" cy="166688"/>
            </a:xfrm>
            <a:prstGeom prst="diamond">
              <a:avLst/>
            </a:prstGeom>
            <a:solidFill>
              <a:srgbClr val="FF00FF"/>
            </a:solidFill>
            <a:ln w="9525" algn="ctr">
              <a:solidFill>
                <a:srgbClr val="FF00FF"/>
              </a:solidFill>
              <a:round/>
              <a:headEnd/>
              <a:tailEnd/>
            </a:ln>
          </p:spPr>
          <p:txBody>
            <a:bodyPr/>
            <a:lstStyle/>
            <a:p>
              <a:pPr eaLnBrk="1" hangingPunct="1"/>
              <a:endParaRPr lang="fr-FR" sz="2400">
                <a:solidFill>
                  <a:schemeClr val="bg1"/>
                </a:solidFill>
              </a:endParaRPr>
            </a:p>
          </p:txBody>
        </p:sp>
        <p:sp>
          <p:nvSpPr>
            <p:cNvPr id="434245" name="Ellipse 69"/>
            <p:cNvSpPr>
              <a:spLocks noChangeArrowheads="1"/>
            </p:cNvSpPr>
            <p:nvPr/>
          </p:nvSpPr>
          <p:spPr bwMode="auto">
            <a:xfrm>
              <a:off x="5280025" y="2803525"/>
              <a:ext cx="206375" cy="206375"/>
            </a:xfrm>
            <a:prstGeom prst="ellipse">
              <a:avLst/>
            </a:prstGeom>
            <a:solidFill>
              <a:srgbClr val="FFC000"/>
            </a:solidFill>
            <a:ln w="9525" algn="ctr">
              <a:noFill/>
              <a:round/>
              <a:headEnd/>
              <a:tailEnd/>
            </a:ln>
          </p:spPr>
          <p:txBody>
            <a:bodyPr/>
            <a:lstStyle/>
            <a:p>
              <a:pPr eaLnBrk="1" hangingPunct="1"/>
              <a:endParaRPr lang="fr-FR" sz="2400">
                <a:solidFill>
                  <a:schemeClr val="bg1"/>
                </a:solidFill>
              </a:endParaRPr>
            </a:p>
          </p:txBody>
        </p:sp>
        <p:sp>
          <p:nvSpPr>
            <p:cNvPr id="434246" name="Ellipse 75"/>
            <p:cNvSpPr>
              <a:spLocks noChangeArrowheads="1"/>
            </p:cNvSpPr>
            <p:nvPr/>
          </p:nvSpPr>
          <p:spPr bwMode="auto">
            <a:xfrm>
              <a:off x="8056563" y="3603625"/>
              <a:ext cx="204787" cy="204788"/>
            </a:xfrm>
            <a:prstGeom prst="ellipse">
              <a:avLst/>
            </a:prstGeom>
            <a:solidFill>
              <a:srgbClr val="FF00FF"/>
            </a:solidFill>
            <a:ln w="9525" algn="ctr">
              <a:noFill/>
              <a:round/>
              <a:headEnd/>
              <a:tailEnd/>
            </a:ln>
          </p:spPr>
          <p:txBody>
            <a:bodyPr/>
            <a:lstStyle/>
            <a:p>
              <a:pPr eaLnBrk="1" hangingPunct="1"/>
              <a:endParaRPr lang="fr-FR" sz="2400">
                <a:solidFill>
                  <a:schemeClr val="bg1"/>
                </a:solidFill>
              </a:endParaRPr>
            </a:p>
          </p:txBody>
        </p:sp>
        <p:sp>
          <p:nvSpPr>
            <p:cNvPr id="434247" name="Ellipse 85"/>
            <p:cNvSpPr>
              <a:spLocks noChangeArrowheads="1"/>
            </p:cNvSpPr>
            <p:nvPr/>
          </p:nvSpPr>
          <p:spPr bwMode="auto">
            <a:xfrm>
              <a:off x="6086475" y="2282825"/>
              <a:ext cx="204788" cy="204788"/>
            </a:xfrm>
            <a:prstGeom prst="ellipse">
              <a:avLst/>
            </a:prstGeom>
            <a:solidFill>
              <a:schemeClr val="bg1"/>
            </a:solidFill>
            <a:ln w="9525" algn="ctr">
              <a:noFill/>
              <a:round/>
              <a:headEnd/>
              <a:tailEnd/>
            </a:ln>
          </p:spPr>
          <p:txBody>
            <a:bodyPr/>
            <a:lstStyle/>
            <a:p>
              <a:pPr eaLnBrk="1" hangingPunct="1"/>
              <a:endParaRPr lang="fr-FR" sz="2400">
                <a:solidFill>
                  <a:schemeClr val="bg1"/>
                </a:solidFill>
              </a:endParaRPr>
            </a:p>
          </p:txBody>
        </p:sp>
        <p:sp>
          <p:nvSpPr>
            <p:cNvPr id="434248" name="Line 12"/>
            <p:cNvSpPr>
              <a:spLocks noChangeShapeType="1"/>
            </p:cNvSpPr>
            <p:nvPr/>
          </p:nvSpPr>
          <p:spPr bwMode="auto">
            <a:xfrm>
              <a:off x="1223963" y="1946275"/>
              <a:ext cx="47625" cy="0"/>
            </a:xfrm>
            <a:prstGeom prst="line">
              <a:avLst/>
            </a:prstGeom>
            <a:noFill/>
            <a:ln w="9525">
              <a:solidFill>
                <a:srgbClr val="FFFFFF"/>
              </a:solidFill>
              <a:round/>
              <a:headEnd/>
              <a:tailEnd/>
            </a:ln>
          </p:spPr>
          <p:txBody>
            <a:bodyPr/>
            <a:lstStyle/>
            <a:p>
              <a:endParaRPr lang="fr-FR"/>
            </a:p>
          </p:txBody>
        </p:sp>
        <p:sp>
          <p:nvSpPr>
            <p:cNvPr id="434249" name="Rectangle 31"/>
            <p:cNvSpPr>
              <a:spLocks noChangeArrowheads="1"/>
            </p:cNvSpPr>
            <p:nvPr/>
          </p:nvSpPr>
          <p:spPr bwMode="auto">
            <a:xfrm>
              <a:off x="1722438" y="1874838"/>
              <a:ext cx="123825" cy="123825"/>
            </a:xfrm>
            <a:prstGeom prst="rect">
              <a:avLst/>
            </a:prstGeom>
            <a:solidFill>
              <a:srgbClr val="FFFFFF"/>
            </a:solidFill>
            <a:ln w="9525">
              <a:solidFill>
                <a:srgbClr val="FFFFFF"/>
              </a:solidFill>
              <a:miter lim="800000"/>
              <a:headEnd/>
              <a:tailEnd/>
            </a:ln>
          </p:spPr>
          <p:txBody>
            <a:bodyPr/>
            <a:lstStyle/>
            <a:p>
              <a:pPr eaLnBrk="1" hangingPunct="1"/>
              <a:endParaRPr lang="fr-FR">
                <a:solidFill>
                  <a:schemeClr val="bg1"/>
                </a:solidFill>
              </a:endParaRPr>
            </a:p>
          </p:txBody>
        </p:sp>
        <p:sp>
          <p:nvSpPr>
            <p:cNvPr id="434250" name="Rectangle 32"/>
            <p:cNvSpPr>
              <a:spLocks noChangeArrowheads="1"/>
            </p:cNvSpPr>
            <p:nvPr/>
          </p:nvSpPr>
          <p:spPr bwMode="auto">
            <a:xfrm>
              <a:off x="1903413" y="1812925"/>
              <a:ext cx="866775"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Univariée</a:t>
              </a:r>
              <a:endParaRPr lang="fr-FR" sz="2400">
                <a:solidFill>
                  <a:schemeClr val="bg1"/>
                </a:solidFill>
              </a:endParaRPr>
            </a:p>
          </p:txBody>
        </p:sp>
        <p:sp>
          <p:nvSpPr>
            <p:cNvPr id="434251" name="Rectangle 34"/>
            <p:cNvSpPr>
              <a:spLocks noChangeArrowheads="1"/>
            </p:cNvSpPr>
            <p:nvPr/>
          </p:nvSpPr>
          <p:spPr bwMode="auto">
            <a:xfrm>
              <a:off x="3913188" y="1812925"/>
              <a:ext cx="992187"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Multivariée</a:t>
              </a:r>
              <a:endParaRPr lang="fr-FR" sz="2400">
                <a:solidFill>
                  <a:schemeClr val="bg1"/>
                </a:solidFill>
              </a:endParaRPr>
            </a:p>
          </p:txBody>
        </p:sp>
        <p:sp>
          <p:nvSpPr>
            <p:cNvPr id="434252" name="Triangle isocèle 87"/>
            <p:cNvSpPr>
              <a:spLocks noChangeArrowheads="1"/>
            </p:cNvSpPr>
            <p:nvPr/>
          </p:nvSpPr>
          <p:spPr bwMode="auto">
            <a:xfrm>
              <a:off x="3665538" y="1873250"/>
              <a:ext cx="174625" cy="125413"/>
            </a:xfrm>
            <a:prstGeom prst="triangle">
              <a:avLst>
                <a:gd name="adj" fmla="val 50000"/>
              </a:avLst>
            </a:prstGeom>
            <a:solidFill>
              <a:schemeClr val="bg1"/>
            </a:solidFill>
            <a:ln w="9525" algn="ctr">
              <a:solidFill>
                <a:schemeClr val="bg1"/>
              </a:solidFill>
              <a:round/>
              <a:headEnd/>
              <a:tailEnd/>
            </a:ln>
          </p:spPr>
          <p:txBody>
            <a:bodyPr/>
            <a:lstStyle/>
            <a:p>
              <a:pPr eaLnBrk="1" hangingPunct="1"/>
              <a:endParaRPr lang="fr-FR" sz="2400">
                <a:solidFill>
                  <a:schemeClr val="bg1"/>
                </a:solidFill>
              </a:endParaRPr>
            </a:p>
          </p:txBody>
        </p:sp>
        <p:sp>
          <p:nvSpPr>
            <p:cNvPr id="434253" name="Losange 88"/>
            <p:cNvSpPr>
              <a:spLocks noChangeArrowheads="1"/>
            </p:cNvSpPr>
            <p:nvPr/>
          </p:nvSpPr>
          <p:spPr bwMode="auto">
            <a:xfrm>
              <a:off x="6083300" y="1852613"/>
              <a:ext cx="242888" cy="168275"/>
            </a:xfrm>
            <a:prstGeom prst="diamond">
              <a:avLst/>
            </a:prstGeom>
            <a:solidFill>
              <a:schemeClr val="bg1"/>
            </a:solidFill>
            <a:ln w="9525" algn="ctr">
              <a:solidFill>
                <a:schemeClr val="bg1"/>
              </a:solidFill>
              <a:round/>
              <a:headEnd/>
              <a:tailEnd/>
            </a:ln>
          </p:spPr>
          <p:txBody>
            <a:bodyPr/>
            <a:lstStyle/>
            <a:p>
              <a:pPr eaLnBrk="1" hangingPunct="1"/>
              <a:endParaRPr lang="fr-FR" sz="2400">
                <a:solidFill>
                  <a:schemeClr val="bg1"/>
                </a:solidFill>
              </a:endParaRPr>
            </a:p>
          </p:txBody>
        </p:sp>
        <p:sp>
          <p:nvSpPr>
            <p:cNvPr id="434254" name="Rectangle 34"/>
            <p:cNvSpPr>
              <a:spLocks noChangeArrowheads="1"/>
            </p:cNvSpPr>
            <p:nvPr/>
          </p:nvSpPr>
          <p:spPr bwMode="auto">
            <a:xfrm>
              <a:off x="6376988" y="1812925"/>
              <a:ext cx="2589212" cy="246063"/>
            </a:xfrm>
            <a:prstGeom prst="rect">
              <a:avLst/>
            </a:prstGeom>
            <a:noFill/>
            <a:ln w="9525">
              <a:noFill/>
              <a:miter lim="800000"/>
              <a:headEnd/>
              <a:tailEnd/>
            </a:ln>
          </p:spPr>
          <p:txBody>
            <a:bodyPr wrap="none" lIns="0" tIns="0" rIns="0" bIns="0">
              <a:spAutoFit/>
            </a:bodyPr>
            <a:lstStyle/>
            <a:p>
              <a:pPr eaLnBrk="1" hangingPunct="1"/>
              <a:r>
                <a:rPr lang="fr-FR" sz="1600">
                  <a:solidFill>
                    <a:srgbClr val="FFFFFF"/>
                  </a:solidFill>
                </a:rPr>
                <a:t>Multivariée (sous traitement)</a:t>
              </a:r>
              <a:endParaRPr lang="fr-FR" sz="2400">
                <a:solidFill>
                  <a:schemeClr val="bg1"/>
                </a:solidFill>
              </a:endParaRPr>
            </a:p>
          </p:txBody>
        </p:sp>
      </p:grpSp>
      <p:sp>
        <p:nvSpPr>
          <p:cNvPr id="434179" name="Rectangle 26"/>
          <p:cNvSpPr>
            <a:spLocks noChangeArrowheads="1"/>
          </p:cNvSpPr>
          <p:nvPr/>
        </p:nvSpPr>
        <p:spPr bwMode="auto">
          <a:xfrm>
            <a:off x="1538288" y="1103313"/>
            <a:ext cx="6764337" cy="530225"/>
          </a:xfrm>
          <a:prstGeom prst="rect">
            <a:avLst/>
          </a:prstGeom>
          <a:noFill/>
          <a:ln w="9525">
            <a:noFill/>
            <a:miter lim="800000"/>
            <a:headEnd/>
            <a:tailEnd/>
          </a:ln>
        </p:spPr>
        <p:txBody>
          <a:bodyPr lIns="0" tIns="0" rIns="0" bIns="0">
            <a:spAutoFit/>
          </a:bodyPr>
          <a:lstStyle/>
          <a:p>
            <a:pPr algn="ctr" eaLnBrk="1" hangingPunct="1">
              <a:lnSpc>
                <a:spcPts val="2000"/>
              </a:lnSpc>
            </a:pPr>
            <a:r>
              <a:rPr lang="fr-FR" sz="2000">
                <a:solidFill>
                  <a:srgbClr val="FFFF66"/>
                </a:solidFill>
              </a:rPr>
              <a:t>Insuffisance rénale chronique : rapport de taux d’incidence par année supplémentaire d’exposition (IC 95 %)</a:t>
            </a:r>
            <a:endParaRPr lang="fr-FR" sz="3200">
              <a:solidFill>
                <a:srgbClr val="FFFF66"/>
              </a:solidFill>
            </a:endParaRPr>
          </a:p>
        </p:txBody>
      </p:sp>
      <p:sp>
        <p:nvSpPr>
          <p:cNvPr id="434180" name="ZoneTexte 91"/>
          <p:cNvSpPr txBox="1">
            <a:spLocks noChangeArrowheads="1"/>
          </p:cNvSpPr>
          <p:nvPr/>
        </p:nvSpPr>
        <p:spPr bwMode="auto">
          <a:xfrm>
            <a:off x="425450" y="5313363"/>
            <a:ext cx="8501063" cy="1169987"/>
          </a:xfrm>
          <a:prstGeom prst="rect">
            <a:avLst/>
          </a:prstGeom>
          <a:noFill/>
          <a:ln w="9525">
            <a:noFill/>
            <a:miter lim="800000"/>
            <a:headEnd/>
            <a:tailEnd/>
          </a:ln>
        </p:spPr>
        <p:txBody>
          <a:bodyPr>
            <a:spAutoFit/>
          </a:bodyPr>
          <a:lstStyle/>
          <a:p>
            <a:pPr eaLnBrk="1" hangingPunct="1"/>
            <a:r>
              <a:rPr lang="fr-FR" sz="1400">
                <a:solidFill>
                  <a:schemeClr val="bg1"/>
                </a:solidFill>
              </a:rPr>
              <a:t>* Ajustement sur : variables fixes = sexe, race, âge, mode de transmission VIH, étude, antécédent cardio-vasculaire, données à l’inclusion, DFGe à l’inclusion, nadir CD4 ; variables dépendantes du temps = statut VHB et VHC, tabagisme, IMC, antécédent familial cardiovasculaire, CV, CD4, anémie, diabète, HTA, initiation ARV, événement sida au cours des 12 derniers mois. Les modèles sont de plus ajustés sur l’exposition cumulée à IDV et mutuellement ajustés sur l’utilisation des autres ARV</a:t>
            </a:r>
          </a:p>
        </p:txBody>
      </p:sp>
      <p:sp>
        <p:nvSpPr>
          <p:cNvPr id="93" name="Titre 1"/>
          <p:cNvSpPr>
            <a:spLocks noGrp="1"/>
          </p:cNvSpPr>
          <p:nvPr>
            <p:ph type="title" idx="4294967295"/>
          </p:nvPr>
        </p:nvSpPr>
        <p:spPr/>
        <p:txBody>
          <a:bodyPr/>
          <a:lstStyle/>
          <a:p>
            <a:pPr>
              <a:defRPr/>
            </a:pPr>
            <a:r>
              <a:rPr lang="fr-FR" dirty="0">
                <a:latin typeface="+mj-lt"/>
                <a:ea typeface="+mj-ea"/>
                <a:cs typeface="+mj-cs"/>
              </a:rPr>
              <a:t>Insuffisance rénale et exposition aux ARV : D:A:D (5)</a:t>
            </a:r>
            <a:endParaRPr lang="fr-FR" dirty="0">
              <a:latin typeface="+mj-lt"/>
              <a:ea typeface="+mj-ea"/>
              <a:cs typeface="+mj-cs"/>
            </a:endParaRPr>
          </a:p>
        </p:txBody>
      </p:sp>
      <p:sp>
        <p:nvSpPr>
          <p:cNvPr id="434182"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Mocroft A, CROI 2015, Abs. 142</a:t>
            </a:r>
          </a:p>
        </p:txBody>
      </p:sp>
      <p:sp>
        <p:nvSpPr>
          <p:cNvPr id="434183"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198</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Titre 1"/>
          <p:cNvSpPr>
            <a:spLocks noGrp="1"/>
          </p:cNvSpPr>
          <p:nvPr>
            <p:ph type="title" idx="4294967295"/>
          </p:nvPr>
        </p:nvSpPr>
        <p:spPr>
          <a:xfrm>
            <a:off x="1039813" y="150813"/>
            <a:ext cx="7646987" cy="847725"/>
          </a:xfrm>
          <a:noFill/>
          <a:ln/>
        </p:spPr>
        <p:txBody>
          <a:bodyPr lIns="0" tIns="0" rIns="0" bIns="0"/>
          <a:lstStyle/>
          <a:p>
            <a:r>
              <a:rPr lang="fr-FR">
                <a:solidFill>
                  <a:srgbClr val="005294"/>
                </a:solidFill>
              </a:rPr>
              <a:t>TAF chez les patients avec insuffisance rénale </a:t>
            </a:r>
            <a:br>
              <a:rPr lang="fr-FR">
                <a:solidFill>
                  <a:srgbClr val="005294"/>
                </a:solidFill>
              </a:rPr>
            </a:br>
            <a:r>
              <a:rPr lang="fr-FR">
                <a:solidFill>
                  <a:srgbClr val="005294"/>
                </a:solidFill>
              </a:rPr>
              <a:t>minime à modérée </a:t>
            </a:r>
            <a:r>
              <a:rPr lang="fr-FR" i="1">
                <a:solidFill>
                  <a:srgbClr val="005294"/>
                </a:solidFill>
              </a:rPr>
              <a:t>(1)</a:t>
            </a:r>
          </a:p>
        </p:txBody>
      </p:sp>
      <p:sp>
        <p:nvSpPr>
          <p:cNvPr id="3" name="Espace réservé du contenu 2"/>
          <p:cNvSpPr>
            <a:spLocks noGrp="1"/>
          </p:cNvSpPr>
          <p:nvPr>
            <p:ph idx="4294967295"/>
          </p:nvPr>
        </p:nvSpPr>
        <p:spPr>
          <a:xfrm>
            <a:off x="1039813" y="1279525"/>
            <a:ext cx="7646987" cy="1798638"/>
          </a:xfrm>
        </p:spPr>
        <p:txBody>
          <a:bodyPr lIns="0" tIns="0" rIns="0" bIns="0"/>
          <a:lstStyle/>
          <a:p>
            <a:pPr marL="206375" indent="-206375" defTabSz="457200">
              <a:buClr>
                <a:srgbClr val="E46C0A"/>
              </a:buClr>
            </a:pPr>
            <a:r>
              <a:rPr lang="fr-FR" sz="1600" b="1">
                <a:solidFill>
                  <a:srgbClr val="000000"/>
                </a:solidFill>
              </a:rPr>
              <a:t>Élimination non rénale</a:t>
            </a:r>
          </a:p>
          <a:p>
            <a:pPr marL="206375" indent="-206375" defTabSz="457200">
              <a:buClr>
                <a:srgbClr val="E46C0A"/>
              </a:buClr>
            </a:pPr>
            <a:r>
              <a:rPr lang="fr-FR" sz="1600" b="1">
                <a:solidFill>
                  <a:srgbClr val="000000"/>
                </a:solidFill>
              </a:rPr>
              <a:t>À la dose recommandée, les taux plasmatiques de TDF sont réduits de 90 % </a:t>
            </a:r>
          </a:p>
          <a:p>
            <a:pPr marL="206375" indent="-206375" defTabSz="457200">
              <a:buClr>
                <a:srgbClr val="E46C0A"/>
              </a:buClr>
            </a:pPr>
            <a:r>
              <a:rPr lang="fr-FR" sz="1600">
                <a:solidFill>
                  <a:srgbClr val="000000"/>
                </a:solidFill>
              </a:rPr>
              <a:t>Étude de phase III, multicentrique : efficacité et tolérance de l’elvitégravir, cobicistat, emtricitabine, et TAF (E/C/F/TAF) chez des patients avec une insuffisance rénale minime à modérée (30 et 69 ml/mn ) </a:t>
            </a:r>
            <a:r>
              <a:rPr lang="fr-FR" sz="1600" i="1">
                <a:solidFill>
                  <a:srgbClr val="000000"/>
                </a:solidFill>
              </a:rPr>
              <a:t>switchés</a:t>
            </a:r>
            <a:r>
              <a:rPr lang="fr-FR" sz="1600">
                <a:solidFill>
                  <a:srgbClr val="000000"/>
                </a:solidFill>
              </a:rPr>
              <a:t> pour E/C/F/TAF</a:t>
            </a:r>
          </a:p>
          <a:p>
            <a:pPr marL="206375" indent="-206375" defTabSz="457200">
              <a:buClr>
                <a:srgbClr val="E46C0A"/>
              </a:buClr>
            </a:pPr>
            <a:r>
              <a:rPr lang="fr-FR" sz="1600">
                <a:solidFill>
                  <a:srgbClr val="000000"/>
                </a:solidFill>
              </a:rPr>
              <a:t>Présentation des résultats à S48 (96 semaines prévues)</a:t>
            </a:r>
          </a:p>
        </p:txBody>
      </p:sp>
      <p:sp>
        <p:nvSpPr>
          <p:cNvPr id="514052" name="Espace réservé du texte 3"/>
          <p:cNvSpPr>
            <a:spLocks noGrp="1"/>
          </p:cNvSpPr>
          <p:nvPr>
            <p:ph type="body" sz="quarter" idx="4294967295"/>
          </p:nvPr>
        </p:nvSpPr>
        <p:spPr>
          <a:xfrm>
            <a:off x="1039813" y="898525"/>
            <a:ext cx="7646987" cy="381000"/>
          </a:xfrm>
          <a:ln/>
        </p:spPr>
        <p:txBody>
          <a:bodyPr lIns="0" tIns="0" rIns="0" bIns="0"/>
          <a:lstStyle/>
          <a:p>
            <a:pPr marL="0" indent="0" defTabSz="457200">
              <a:buFontTx/>
              <a:buNone/>
            </a:pPr>
            <a:r>
              <a:rPr lang="fr-FR" sz="1800" b="1">
                <a:solidFill>
                  <a:srgbClr val="005294"/>
                </a:solidFill>
              </a:rPr>
              <a:t>TAF (ténofovir alafenamide), nouvelle prodrogue du TDF</a:t>
            </a:r>
          </a:p>
        </p:txBody>
      </p:sp>
      <p:sp>
        <p:nvSpPr>
          <p:cNvPr id="514053" name="Espace réservé du pied de page 5"/>
          <p:cNvSpPr txBox="1">
            <a:spLocks noGrp="1"/>
          </p:cNvSpPr>
          <p:nvPr/>
        </p:nvSpPr>
        <p:spPr bwMode="auto">
          <a:xfrm>
            <a:off x="2205038" y="6337300"/>
            <a:ext cx="6481762" cy="533400"/>
          </a:xfrm>
          <a:prstGeom prst="rect">
            <a:avLst/>
          </a:prstGeom>
          <a:noFill/>
          <a:ln w="9525">
            <a:noFill/>
            <a:miter lim="800000"/>
            <a:headEnd/>
            <a:tailEnd/>
          </a:ln>
        </p:spPr>
        <p:txBody>
          <a:bodyPr lIns="0" tIns="0" rIns="0" bIns="0" anchor="ctr"/>
          <a:lstStyle/>
          <a:p>
            <a:pPr algn="r" defTabSz="457200" eaLnBrk="1" hangingPunct="1"/>
            <a:r>
              <a:rPr lang="fr-FR" sz="1200" i="1">
                <a:solidFill>
                  <a:srgbClr val="595959"/>
                </a:solidFill>
                <a:ea typeface="ＭＳ Ｐゴシック"/>
                <a:cs typeface="ＭＳ Ｐゴシック"/>
              </a:rPr>
              <a:t>CROI 2015 - D’après Pozniak A et al., abstr. 795 actualisé </a:t>
            </a:r>
          </a:p>
        </p:txBody>
      </p:sp>
      <p:graphicFrame>
        <p:nvGraphicFramePr>
          <p:cNvPr id="514107" name="Group 59"/>
          <p:cNvGraphicFramePr>
            <a:graphicFrameLocks noGrp="1"/>
          </p:cNvGraphicFramePr>
          <p:nvPr/>
        </p:nvGraphicFramePr>
        <p:xfrm>
          <a:off x="893763" y="3563938"/>
          <a:ext cx="7924800" cy="3073400"/>
        </p:xfrm>
        <a:graphic>
          <a:graphicData uri="http://schemas.openxmlformats.org/drawingml/2006/table">
            <a:tbl>
              <a:tblPr/>
              <a:tblGrid>
                <a:gridCol w="3019425"/>
                <a:gridCol w="2452687"/>
                <a:gridCol w="2452688"/>
              </a:tblGrid>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1" i="0" u="none" strike="noStrike" cap="none" normalizeH="0" baseline="0" smtClean="0">
                          <a:ln>
                            <a:noFill/>
                          </a:ln>
                          <a:solidFill>
                            <a:schemeClr val="bg1"/>
                          </a:solidFill>
                          <a:effectLst/>
                          <a:latin typeface="Arial" charset="0"/>
                          <a:ea typeface="Cambria" pitchFamily="18" charset="0"/>
                          <a:cs typeface="Cambria" pitchFamily="18" charset="0"/>
                        </a:rPr>
                        <a:t>Caractéristiques (n = 242)</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rgbClr val="0052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1" i="0" u="none" strike="noStrike" cap="none" normalizeH="0" baseline="0" smtClean="0">
                          <a:ln>
                            <a:noFill/>
                          </a:ln>
                          <a:solidFill>
                            <a:schemeClr val="bg1"/>
                          </a:solidFill>
                          <a:effectLst/>
                          <a:latin typeface="Arial" charset="0"/>
                          <a:ea typeface="Cambria" pitchFamily="18" charset="0"/>
                          <a:cs typeface="Cambria" pitchFamily="18" charset="0"/>
                        </a:rPr>
                        <a:t>DFGe &lt; 50 ml/mn (n = 80)</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rgbClr val="0052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1" i="0" u="none" strike="noStrike" cap="none" normalizeH="0" baseline="0" smtClean="0">
                          <a:ln>
                            <a:noFill/>
                          </a:ln>
                          <a:solidFill>
                            <a:schemeClr val="bg1"/>
                          </a:solidFill>
                          <a:effectLst/>
                          <a:latin typeface="Arial" charset="0"/>
                          <a:ea typeface="Cambria" pitchFamily="18" charset="0"/>
                          <a:cs typeface="Cambria" pitchFamily="18" charset="0"/>
                        </a:rPr>
                        <a:t>DFGe ≥ 50 ml/mn (n = 162)</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rgbClr val="005294"/>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Médiane âge (IQR)</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59 (52-66)</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58 (51-64)</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Âge &gt; 65 ans, n (%)</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25 (31)</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38 (23)</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Femme, n (%)</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21 (26)</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29 (18)</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Charge virale &lt; 50 copies/ml, %</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98</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98</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Médiane CD4</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622</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635</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Utilisation antérieure TDF, %</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58</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69</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Diabète, %</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15</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13</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HTA, %</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50</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34</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Protéinurie significative, %</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56</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35</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Albuminurie significative, %</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64</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fr-FR" sz="1400" b="0" i="0" u="none" strike="noStrike" cap="none" normalizeH="0" baseline="0" smtClean="0">
                          <a:ln>
                            <a:noFill/>
                          </a:ln>
                          <a:solidFill>
                            <a:srgbClr val="141413"/>
                          </a:solidFill>
                          <a:effectLst/>
                          <a:latin typeface="Arial" charset="0"/>
                          <a:ea typeface="Cambria" pitchFamily="18" charset="0"/>
                          <a:cs typeface="Cambria" pitchFamily="18" charset="0"/>
                        </a:rPr>
                        <a:t>42</a:t>
                      </a:r>
                      <a:endParaRPr kumimoji="0" lang="fr-FR" sz="1400" b="0" i="0" u="none" strike="noStrike" cap="none" normalizeH="0" baseline="0" smtClean="0">
                        <a:ln>
                          <a:noFill/>
                        </a:ln>
                        <a:solidFill>
                          <a:srgbClr val="000000"/>
                        </a:solidFill>
                        <a:effectLst/>
                        <a:latin typeface="Arial" charset="0"/>
                        <a:ea typeface="Cambria" pitchFamily="18" charset="0"/>
                        <a:cs typeface="Cambria" pitchFamily="18" charset="0"/>
                      </a:endParaRP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Titre 32"/>
          <p:cNvSpPr>
            <a:spLocks noGrp="1"/>
          </p:cNvSpPr>
          <p:nvPr>
            <p:ph type="title" idx="4294967295"/>
          </p:nvPr>
        </p:nvSpPr>
        <p:spPr>
          <a:xfrm>
            <a:off x="1071563" y="26988"/>
            <a:ext cx="7648575" cy="423862"/>
          </a:xfrm>
          <a:noFill/>
          <a:ln/>
        </p:spPr>
        <p:txBody>
          <a:bodyPr lIns="0" tIns="0" rIns="0" bIns="0"/>
          <a:lstStyle/>
          <a:p>
            <a:r>
              <a:rPr lang="fr-FR">
                <a:solidFill>
                  <a:srgbClr val="005294"/>
                </a:solidFill>
              </a:rPr>
              <a:t>TAF chez les patients avec insuffisance rénale </a:t>
            </a:r>
            <a:br>
              <a:rPr lang="fr-FR">
                <a:solidFill>
                  <a:srgbClr val="005294"/>
                </a:solidFill>
              </a:rPr>
            </a:br>
            <a:r>
              <a:rPr lang="fr-FR">
                <a:solidFill>
                  <a:srgbClr val="005294"/>
                </a:solidFill>
              </a:rPr>
              <a:t>minime à modérée </a:t>
            </a:r>
            <a:r>
              <a:rPr lang="fr-FR" i="1">
                <a:solidFill>
                  <a:srgbClr val="005294"/>
                </a:solidFill>
              </a:rPr>
              <a:t>(2)</a:t>
            </a:r>
            <a:endParaRPr lang="fr-FR">
              <a:solidFill>
                <a:srgbClr val="005294"/>
              </a:solidFill>
            </a:endParaRPr>
          </a:p>
        </p:txBody>
      </p:sp>
      <p:sp>
        <p:nvSpPr>
          <p:cNvPr id="36" name="Espace réservé du pied de page 35"/>
          <p:cNvSpPr txBox="1">
            <a:spLocks noGrp="1"/>
          </p:cNvSpPr>
          <p:nvPr/>
        </p:nvSpPr>
        <p:spPr>
          <a:xfrm>
            <a:off x="2205038" y="6337300"/>
            <a:ext cx="6481762" cy="533400"/>
          </a:xfrm>
          <a:prstGeom prst="rect">
            <a:avLst/>
          </a:prstGeom>
          <a:noFill/>
        </p:spPr>
        <p:txBody>
          <a:bodyPr lIns="0" tIns="0" rIns="0" bIns="0" anchor="ctr"/>
          <a:lstStyle/>
          <a:p>
            <a:pPr algn="r" defTabSz="457200" eaLnBrk="1" hangingPunct="1">
              <a:defRPr/>
            </a:pPr>
            <a:r>
              <a:rPr lang="fr-FR" sz="1200" i="1" dirty="0">
                <a:solidFill>
                  <a:schemeClr val="tx1">
                    <a:lumMod val="65000"/>
                    <a:lumOff val="35000"/>
                  </a:schemeClr>
                </a:solidFill>
                <a:latin typeface="Arial" pitchFamily="-84" charset="0"/>
                <a:ea typeface="Arial" pitchFamily="-84" charset="0"/>
                <a:cs typeface="Arial" pitchFamily="-84" charset="0"/>
              </a:rPr>
              <a:t>CROI 2015 - D’après </a:t>
            </a:r>
            <a:r>
              <a:rPr lang="fr-FR" sz="1200" i="1" dirty="0" err="1">
                <a:solidFill>
                  <a:srgbClr val="595959"/>
                </a:solidFill>
                <a:latin typeface="Arial" pitchFamily="-84" charset="0"/>
                <a:ea typeface="ＭＳ Ｐゴシック" pitchFamily="-84" charset="-128"/>
                <a:cs typeface="ＭＳ Ｐゴシック" pitchFamily="-84" charset="-128"/>
              </a:rPr>
              <a:t>Pozniak</a:t>
            </a:r>
            <a:r>
              <a:rPr lang="fr-FR" sz="1200" i="1" dirty="0">
                <a:solidFill>
                  <a:srgbClr val="595959"/>
                </a:solidFill>
                <a:latin typeface="Arial" pitchFamily="-84" charset="0"/>
                <a:ea typeface="ＭＳ Ｐゴシック" pitchFamily="-84" charset="-128"/>
                <a:cs typeface="ＭＳ Ｐゴシック" pitchFamily="-84" charset="-128"/>
              </a:rPr>
              <a:t> A</a:t>
            </a:r>
            <a:r>
              <a:rPr lang="fr-FR" sz="1200" i="1" dirty="0">
                <a:solidFill>
                  <a:schemeClr val="tx1">
                    <a:lumMod val="65000"/>
                    <a:lumOff val="35000"/>
                  </a:schemeClr>
                </a:solidFill>
                <a:latin typeface="Arial" pitchFamily="-84" charset="0"/>
                <a:ea typeface="Arial" pitchFamily="-84" charset="0"/>
                <a:cs typeface="Arial" pitchFamily="-84" charset="0"/>
              </a:rPr>
              <a:t> et al., </a:t>
            </a:r>
            <a:r>
              <a:rPr lang="fr-FR" sz="1200" i="1" dirty="0" err="1">
                <a:solidFill>
                  <a:schemeClr val="tx1">
                    <a:lumMod val="65000"/>
                    <a:lumOff val="35000"/>
                  </a:schemeClr>
                </a:solidFill>
                <a:latin typeface="Arial" pitchFamily="-84" charset="0"/>
                <a:ea typeface="Arial" pitchFamily="-84" charset="0"/>
                <a:cs typeface="Arial" pitchFamily="-84" charset="0"/>
              </a:rPr>
              <a:t>abstr</a:t>
            </a:r>
            <a:r>
              <a:rPr lang="fr-FR" sz="1200" i="1" dirty="0">
                <a:solidFill>
                  <a:schemeClr val="tx1">
                    <a:lumMod val="65000"/>
                    <a:lumOff val="35000"/>
                  </a:schemeClr>
                </a:solidFill>
                <a:latin typeface="Arial" pitchFamily="-84" charset="0"/>
                <a:ea typeface="Arial" pitchFamily="-84" charset="0"/>
                <a:cs typeface="Arial" pitchFamily="-84" charset="0"/>
              </a:rPr>
              <a:t>. 795 actualisé </a:t>
            </a:r>
            <a:endParaRPr lang="fr-FR" sz="1200" i="1" dirty="0">
              <a:solidFill>
                <a:schemeClr val="tx1">
                  <a:lumMod val="65000"/>
                  <a:lumOff val="35000"/>
                </a:schemeClr>
              </a:solidFill>
              <a:latin typeface="Arial" pitchFamily="-84" charset="0"/>
              <a:ea typeface="Arial" pitchFamily="-84" charset="0"/>
              <a:cs typeface="Arial" pitchFamily="-84" charset="0"/>
            </a:endParaRPr>
          </a:p>
        </p:txBody>
      </p:sp>
      <p:grpSp>
        <p:nvGrpSpPr>
          <p:cNvPr id="518148" name="Grouper 28"/>
          <p:cNvGrpSpPr>
            <a:grpSpLocks/>
          </p:cNvGrpSpPr>
          <p:nvPr/>
        </p:nvGrpSpPr>
        <p:grpSpPr bwMode="auto">
          <a:xfrm>
            <a:off x="1447800" y="971550"/>
            <a:ext cx="7272338" cy="5170488"/>
            <a:chOff x="1447800" y="778388"/>
            <a:chExt cx="7271970" cy="5170663"/>
          </a:xfrm>
        </p:grpSpPr>
        <p:graphicFrame>
          <p:nvGraphicFramePr>
            <p:cNvPr id="518149" name="Espace réservé du contenu 6"/>
            <p:cNvGraphicFramePr>
              <a:graphicFrameLocks/>
            </p:cNvGraphicFramePr>
            <p:nvPr/>
          </p:nvGraphicFramePr>
          <p:xfrm>
            <a:off x="1397000" y="727588"/>
            <a:ext cx="7373570" cy="2907872"/>
          </p:xfrm>
          <a:graphic>
            <a:graphicData uri="http://schemas.openxmlformats.org/presentationml/2006/ole">
              <p:oleObj spid="_x0000_s518149" r:id="rId4" imgW="7376799" imgH="2908044" progId="Excel.Chart.8">
                <p:embed/>
              </p:oleObj>
            </a:graphicData>
          </a:graphic>
        </p:graphicFrame>
        <p:sp>
          <p:nvSpPr>
            <p:cNvPr id="518150" name="ZoneTexte 6"/>
            <p:cNvSpPr txBox="1">
              <a:spLocks noChangeArrowheads="1"/>
            </p:cNvSpPr>
            <p:nvPr/>
          </p:nvSpPr>
          <p:spPr bwMode="auto">
            <a:xfrm>
              <a:off x="7386785" y="877679"/>
              <a:ext cx="1128158" cy="646331"/>
            </a:xfrm>
            <a:prstGeom prst="rect">
              <a:avLst/>
            </a:prstGeom>
            <a:noFill/>
            <a:ln w="9525">
              <a:noFill/>
              <a:miter lim="800000"/>
              <a:headEnd/>
              <a:tailEnd/>
            </a:ln>
          </p:spPr>
          <p:txBody>
            <a:bodyPr wrap="none">
              <a:spAutoFit/>
            </a:bodyPr>
            <a:lstStyle/>
            <a:p>
              <a:pPr defTabSz="457200" eaLnBrk="1" hangingPunct="1"/>
              <a:r>
                <a:rPr lang="fr-FR" sz="1200">
                  <a:ea typeface="ＭＳ Ｐゴシック"/>
                  <a:cs typeface="ＭＳ Ｐゴシック"/>
                </a:rPr>
                <a:t>DFGe</a:t>
              </a:r>
              <a:r>
                <a:rPr lang="fr-FR" sz="1200" baseline="-25000">
                  <a:ea typeface="ＭＳ Ｐゴシック"/>
                  <a:cs typeface="ＭＳ Ｐゴシック"/>
                </a:rPr>
                <a:t>CG </a:t>
              </a:r>
              <a:r>
                <a:rPr lang="fr-FR" sz="1200">
                  <a:ea typeface="ＭＳ Ｐゴシック"/>
                  <a:cs typeface="ＭＳ Ｐゴシック"/>
                </a:rPr>
                <a:t>initial</a:t>
              </a:r>
            </a:p>
            <a:p>
              <a:pPr defTabSz="457200" eaLnBrk="1" hangingPunct="1"/>
              <a:r>
                <a:rPr lang="fr-FR" sz="1200">
                  <a:ea typeface="ＭＳ Ｐゴシック"/>
                  <a:cs typeface="ＭＳ Ｐゴシック"/>
                </a:rPr>
                <a:t>&lt; 50 ml/mn</a:t>
              </a:r>
            </a:p>
            <a:p>
              <a:pPr defTabSz="457200" eaLnBrk="1" hangingPunct="1"/>
              <a:r>
                <a:rPr lang="fr-FR" sz="1200">
                  <a:ea typeface="ＭＳ Ｐゴシック"/>
                  <a:cs typeface="ＭＳ Ｐゴシック"/>
                </a:rPr>
                <a:t>≥ 50 ml/mn</a:t>
              </a:r>
            </a:p>
          </p:txBody>
        </p:sp>
        <p:cxnSp>
          <p:nvCxnSpPr>
            <p:cNvPr id="16" name="Connecteur droit 15"/>
            <p:cNvCxnSpPr/>
            <p:nvPr/>
          </p:nvCxnSpPr>
          <p:spPr>
            <a:xfrm>
              <a:off x="6954559" y="1219728"/>
              <a:ext cx="380981" cy="1588"/>
            </a:xfrm>
            <a:prstGeom prst="line">
              <a:avLst/>
            </a:prstGeom>
            <a:ln w="38100" cap="flat" cmpd="sng" algn="ctr">
              <a:solidFill>
                <a:srgbClr val="005294"/>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a:off x="6954559" y="1402297"/>
              <a:ext cx="380981" cy="1587"/>
            </a:xfrm>
            <a:prstGeom prst="line">
              <a:avLst/>
            </a:prstGeom>
            <a:ln w="38100" cap="flat" cmpd="sng" algn="ctr">
              <a:solidFill>
                <a:srgbClr val="FF66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18153" name="ZoneTexte 13"/>
            <p:cNvSpPr txBox="1">
              <a:spLocks noChangeArrowheads="1"/>
            </p:cNvSpPr>
            <p:nvPr/>
          </p:nvSpPr>
          <p:spPr bwMode="auto">
            <a:xfrm>
              <a:off x="3302001" y="908552"/>
              <a:ext cx="3497130" cy="276999"/>
            </a:xfrm>
            <a:prstGeom prst="rect">
              <a:avLst/>
            </a:prstGeom>
            <a:noFill/>
            <a:ln w="9525">
              <a:noFill/>
              <a:miter lim="800000"/>
              <a:headEnd/>
              <a:tailEnd/>
            </a:ln>
          </p:spPr>
          <p:txBody>
            <a:bodyPr>
              <a:spAutoFit/>
            </a:bodyPr>
            <a:lstStyle/>
            <a:p>
              <a:pPr algn="ctr" defTabSz="457200" eaLnBrk="1" hangingPunct="1"/>
              <a:r>
                <a:rPr lang="fr-FR" sz="1200" b="1">
                  <a:ea typeface="ＭＳ Ｐゴシック"/>
                  <a:cs typeface="ＭＳ Ｐゴシック"/>
                </a:rPr>
                <a:t>Variation du DFGe (Cockcroft-gault)</a:t>
              </a:r>
            </a:p>
          </p:txBody>
        </p:sp>
        <p:sp>
          <p:nvSpPr>
            <p:cNvPr id="518154" name="ZoneTexte 23"/>
            <p:cNvSpPr txBox="1">
              <a:spLocks noChangeArrowheads="1"/>
            </p:cNvSpPr>
            <p:nvPr/>
          </p:nvSpPr>
          <p:spPr bwMode="auto">
            <a:xfrm>
              <a:off x="4343400" y="1138727"/>
              <a:ext cx="1250982" cy="261610"/>
            </a:xfrm>
            <a:prstGeom prst="rect">
              <a:avLst/>
            </a:prstGeom>
            <a:noFill/>
            <a:ln w="9525">
              <a:noFill/>
              <a:miter lim="800000"/>
              <a:headEnd/>
              <a:tailEnd/>
            </a:ln>
          </p:spPr>
          <p:txBody>
            <a:bodyPr>
              <a:spAutoFit/>
            </a:bodyPr>
            <a:lstStyle/>
            <a:p>
              <a:pPr defTabSz="457200" eaLnBrk="1" hangingPunct="1"/>
              <a:r>
                <a:rPr lang="fr-FR" sz="1100">
                  <a:solidFill>
                    <a:srgbClr val="D0558E"/>
                  </a:solidFill>
                  <a:ea typeface="ＭＳ Ｐゴシック"/>
                  <a:cs typeface="ＭＳ Ｐゴシック"/>
                </a:rPr>
                <a:t>Critère principal</a:t>
              </a:r>
            </a:p>
          </p:txBody>
        </p:sp>
        <p:sp>
          <p:nvSpPr>
            <p:cNvPr id="25" name="Triangle isocèle 24"/>
            <p:cNvSpPr/>
            <p:nvPr/>
          </p:nvSpPr>
          <p:spPr>
            <a:xfrm rot="10800000">
              <a:off x="4930599" y="1519776"/>
              <a:ext cx="193665" cy="163518"/>
            </a:xfrm>
            <a:prstGeom prst="triangl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lang="fr-FR"/>
            </a:p>
          </p:txBody>
        </p:sp>
        <p:sp>
          <p:nvSpPr>
            <p:cNvPr id="518156" name="ZoneTexte 20"/>
            <p:cNvSpPr txBox="1">
              <a:spLocks noChangeArrowheads="1"/>
            </p:cNvSpPr>
            <p:nvPr/>
          </p:nvSpPr>
          <p:spPr bwMode="auto">
            <a:xfrm>
              <a:off x="7813158" y="4500708"/>
              <a:ext cx="434246" cy="307778"/>
            </a:xfrm>
            <a:prstGeom prst="rect">
              <a:avLst/>
            </a:prstGeom>
            <a:noFill/>
            <a:ln w="9525">
              <a:noFill/>
              <a:miter lim="800000"/>
              <a:headEnd/>
              <a:tailEnd/>
            </a:ln>
          </p:spPr>
          <p:txBody>
            <a:bodyPr>
              <a:spAutoFit/>
            </a:bodyPr>
            <a:lstStyle/>
            <a:p>
              <a:pPr defTabSz="457200" eaLnBrk="1" hangingPunct="1"/>
              <a:r>
                <a:rPr lang="fr-FR" sz="1400">
                  <a:ea typeface="ＭＳ Ｐゴシック"/>
                  <a:cs typeface="ＭＳ Ｐゴシック"/>
                </a:rPr>
                <a:t>1,1</a:t>
              </a:r>
            </a:p>
          </p:txBody>
        </p:sp>
        <p:pic>
          <p:nvPicPr>
            <p:cNvPr id="518157" name="Picture 2"/>
            <p:cNvPicPr>
              <a:picLocks noChangeAspect="1" noChangeArrowheads="1"/>
            </p:cNvPicPr>
            <p:nvPr/>
          </p:nvPicPr>
          <p:blipFill>
            <a:blip r:embed="rId5"/>
            <a:srcRect/>
            <a:stretch>
              <a:fillRect/>
            </a:stretch>
          </p:blipFill>
          <p:spPr bwMode="auto">
            <a:xfrm>
              <a:off x="2297814" y="1606841"/>
              <a:ext cx="5505450" cy="1134717"/>
            </a:xfrm>
            <a:prstGeom prst="rect">
              <a:avLst/>
            </a:prstGeom>
            <a:noFill/>
            <a:ln w="9525">
              <a:noFill/>
              <a:miter lim="800000"/>
              <a:headEnd/>
              <a:tailEnd/>
            </a:ln>
          </p:spPr>
        </p:pic>
        <p:graphicFrame>
          <p:nvGraphicFramePr>
            <p:cNvPr id="518158" name="Espace réservé du contenu 6"/>
            <p:cNvGraphicFramePr>
              <a:graphicFrameLocks/>
            </p:cNvGraphicFramePr>
            <p:nvPr/>
          </p:nvGraphicFramePr>
          <p:xfrm>
            <a:off x="1397000" y="3091979"/>
            <a:ext cx="7373570" cy="2907872"/>
          </p:xfrm>
          <a:graphic>
            <a:graphicData uri="http://schemas.openxmlformats.org/presentationml/2006/ole">
              <p:oleObj spid="_x0000_s518158" r:id="rId6" imgW="7376799" imgH="2908044" progId="Excel.Chart.8">
                <p:embed/>
              </p:oleObj>
            </a:graphicData>
          </a:graphic>
        </p:graphicFrame>
        <p:pic>
          <p:nvPicPr>
            <p:cNvPr id="518159" name="Picture 3"/>
            <p:cNvPicPr>
              <a:picLocks noChangeAspect="1" noChangeArrowheads="1"/>
            </p:cNvPicPr>
            <p:nvPr/>
          </p:nvPicPr>
          <p:blipFill>
            <a:blip r:embed="rId7"/>
            <a:srcRect/>
            <a:stretch>
              <a:fillRect/>
            </a:stretch>
          </p:blipFill>
          <p:spPr bwMode="auto">
            <a:xfrm>
              <a:off x="2286566" y="3455218"/>
              <a:ext cx="5532437" cy="1912947"/>
            </a:xfrm>
            <a:prstGeom prst="rect">
              <a:avLst/>
            </a:prstGeom>
            <a:noFill/>
            <a:ln w="9525">
              <a:noFill/>
              <a:miter lim="800000"/>
              <a:headEnd/>
              <a:tailEnd/>
            </a:ln>
          </p:spPr>
        </p:pic>
        <p:sp>
          <p:nvSpPr>
            <p:cNvPr id="518160" name="ZoneTexte 14"/>
            <p:cNvSpPr txBox="1">
              <a:spLocks noChangeArrowheads="1"/>
            </p:cNvSpPr>
            <p:nvPr/>
          </p:nvSpPr>
          <p:spPr bwMode="auto">
            <a:xfrm>
              <a:off x="7813158" y="1874188"/>
              <a:ext cx="434246" cy="307778"/>
            </a:xfrm>
            <a:prstGeom prst="rect">
              <a:avLst/>
            </a:prstGeom>
            <a:noFill/>
            <a:ln w="9525">
              <a:noFill/>
              <a:miter lim="800000"/>
              <a:headEnd/>
              <a:tailEnd/>
            </a:ln>
          </p:spPr>
          <p:txBody>
            <a:bodyPr>
              <a:spAutoFit/>
            </a:bodyPr>
            <a:lstStyle/>
            <a:p>
              <a:pPr defTabSz="457200" eaLnBrk="1" hangingPunct="1"/>
              <a:r>
                <a:rPr lang="fr-FR" sz="1400">
                  <a:ea typeface="ＭＳ Ｐゴシック"/>
                  <a:cs typeface="ＭＳ Ｐゴシック"/>
                </a:rPr>
                <a:t>0,6</a:t>
              </a:r>
            </a:p>
          </p:txBody>
        </p:sp>
        <p:sp>
          <p:nvSpPr>
            <p:cNvPr id="518161" name="ZoneTexte 22"/>
            <p:cNvSpPr txBox="1">
              <a:spLocks noChangeArrowheads="1"/>
            </p:cNvSpPr>
            <p:nvPr/>
          </p:nvSpPr>
          <p:spPr bwMode="auto">
            <a:xfrm>
              <a:off x="7813158" y="2173346"/>
              <a:ext cx="494033" cy="307778"/>
            </a:xfrm>
            <a:prstGeom prst="rect">
              <a:avLst/>
            </a:prstGeom>
            <a:noFill/>
            <a:ln w="9525">
              <a:noFill/>
              <a:miter lim="800000"/>
              <a:headEnd/>
              <a:tailEnd/>
            </a:ln>
          </p:spPr>
          <p:txBody>
            <a:bodyPr>
              <a:spAutoFit/>
            </a:bodyPr>
            <a:lstStyle/>
            <a:p>
              <a:pPr defTabSz="457200" eaLnBrk="1" hangingPunct="1"/>
              <a:r>
                <a:rPr lang="fr-FR" sz="1400">
                  <a:ea typeface="ＭＳ Ｐゴシック"/>
                  <a:cs typeface="ＭＳ Ｐゴシック"/>
                </a:rPr>
                <a:t>-1,4</a:t>
              </a:r>
            </a:p>
          </p:txBody>
        </p:sp>
        <p:sp>
          <p:nvSpPr>
            <p:cNvPr id="518162" name="ZoneTexte 18"/>
            <p:cNvSpPr txBox="1">
              <a:spLocks noChangeArrowheads="1"/>
            </p:cNvSpPr>
            <p:nvPr/>
          </p:nvSpPr>
          <p:spPr bwMode="auto">
            <a:xfrm>
              <a:off x="7813158" y="4229847"/>
              <a:ext cx="434246" cy="307778"/>
            </a:xfrm>
            <a:prstGeom prst="rect">
              <a:avLst/>
            </a:prstGeom>
            <a:noFill/>
            <a:ln w="9525">
              <a:noFill/>
              <a:miter lim="800000"/>
              <a:headEnd/>
              <a:tailEnd/>
            </a:ln>
          </p:spPr>
          <p:txBody>
            <a:bodyPr>
              <a:spAutoFit/>
            </a:bodyPr>
            <a:lstStyle/>
            <a:p>
              <a:pPr defTabSz="457200" eaLnBrk="1" hangingPunct="1"/>
              <a:r>
                <a:rPr lang="fr-FR" sz="1400">
                  <a:ea typeface="ＭＳ Ｐゴシック"/>
                  <a:cs typeface="ＭＳ Ｐゴシック"/>
                </a:rPr>
                <a:t>1,8</a:t>
              </a:r>
            </a:p>
          </p:txBody>
        </p:sp>
        <p:sp>
          <p:nvSpPr>
            <p:cNvPr id="518163" name="ZoneTexte 19"/>
            <p:cNvSpPr txBox="1">
              <a:spLocks noChangeArrowheads="1"/>
            </p:cNvSpPr>
            <p:nvPr/>
          </p:nvSpPr>
          <p:spPr bwMode="auto">
            <a:xfrm>
              <a:off x="2780632" y="3105069"/>
              <a:ext cx="4539880" cy="276999"/>
            </a:xfrm>
            <a:prstGeom prst="rect">
              <a:avLst/>
            </a:prstGeom>
            <a:noFill/>
            <a:ln w="9525">
              <a:noFill/>
              <a:miter lim="800000"/>
              <a:headEnd/>
              <a:tailEnd/>
            </a:ln>
          </p:spPr>
          <p:txBody>
            <a:bodyPr>
              <a:spAutoFit/>
            </a:bodyPr>
            <a:lstStyle/>
            <a:p>
              <a:pPr algn="ctr" defTabSz="457200" eaLnBrk="1" hangingPunct="1"/>
              <a:r>
                <a:rPr lang="fr-FR" sz="1200" b="1">
                  <a:ea typeface="ＭＳ Ｐゴシック"/>
                  <a:cs typeface="ＭＳ Ｐゴシック"/>
                </a:rPr>
                <a:t>Variation du DFGe (CKD-EPI, Cystatine C)</a:t>
              </a:r>
            </a:p>
          </p:txBody>
        </p:sp>
        <p:sp>
          <p:nvSpPr>
            <p:cNvPr id="518164" name="ZoneTexte 25"/>
            <p:cNvSpPr txBox="1">
              <a:spLocks noChangeArrowheads="1"/>
            </p:cNvSpPr>
            <p:nvPr/>
          </p:nvSpPr>
          <p:spPr bwMode="auto">
            <a:xfrm>
              <a:off x="5118768" y="3486069"/>
              <a:ext cx="725917" cy="430887"/>
            </a:xfrm>
            <a:prstGeom prst="rect">
              <a:avLst/>
            </a:prstGeom>
            <a:noFill/>
            <a:ln w="9525">
              <a:noFill/>
              <a:miter lim="800000"/>
              <a:headEnd/>
              <a:tailEnd/>
            </a:ln>
          </p:spPr>
          <p:txBody>
            <a:bodyPr>
              <a:spAutoFit/>
            </a:bodyPr>
            <a:lstStyle/>
            <a:p>
              <a:pPr defTabSz="457200" eaLnBrk="1" hangingPunct="1"/>
              <a:r>
                <a:rPr lang="fr-FR" sz="1100">
                  <a:solidFill>
                    <a:srgbClr val="D0558E"/>
                  </a:solidFill>
                  <a:ea typeface="ＭＳ Ｐゴシック"/>
                  <a:cs typeface="ＭＳ Ｐゴシック"/>
                </a:rPr>
                <a:t>Critère principal</a:t>
              </a:r>
            </a:p>
          </p:txBody>
        </p:sp>
        <p:sp>
          <p:nvSpPr>
            <p:cNvPr id="27" name="Triangle isocèle 26"/>
            <p:cNvSpPr/>
            <p:nvPr/>
          </p:nvSpPr>
          <p:spPr>
            <a:xfrm rot="12471647">
              <a:off x="5081404" y="3997947"/>
              <a:ext cx="195252" cy="163519"/>
            </a:xfrm>
            <a:prstGeom prst="triangle">
              <a:avLst/>
            </a:prstGeom>
            <a:solidFill>
              <a:srgbClr val="D0558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lang="fr-F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23266" name="Espace réservé du contenu 6"/>
          <p:cNvGraphicFramePr>
            <a:graphicFrameLocks/>
          </p:cNvGraphicFramePr>
          <p:nvPr/>
        </p:nvGraphicFramePr>
        <p:xfrm>
          <a:off x="1397000" y="1065213"/>
          <a:ext cx="7373938" cy="2446337"/>
        </p:xfrm>
        <a:graphic>
          <a:graphicData uri="http://schemas.openxmlformats.org/presentationml/2006/ole">
            <p:oleObj spid="_x0000_s523266" r:id="rId4" imgW="7376799" imgH="2444708" progId="Excel.Chart.8">
              <p:embed/>
            </p:oleObj>
          </a:graphicData>
        </a:graphic>
      </p:graphicFrame>
      <p:sp>
        <p:nvSpPr>
          <p:cNvPr id="523267" name="Titre 32"/>
          <p:cNvSpPr>
            <a:spLocks noGrp="1"/>
          </p:cNvSpPr>
          <p:nvPr>
            <p:ph type="title" idx="4294967295"/>
          </p:nvPr>
        </p:nvSpPr>
        <p:spPr>
          <a:xfrm>
            <a:off x="1071563" y="5865813"/>
            <a:ext cx="7648575" cy="425450"/>
          </a:xfrm>
          <a:noFill/>
          <a:ln/>
        </p:spPr>
        <p:txBody>
          <a:bodyPr lIns="0" tIns="0" rIns="0" bIns="0"/>
          <a:lstStyle/>
          <a:p>
            <a:r>
              <a:rPr lang="fr-FR" sz="2000">
                <a:solidFill>
                  <a:schemeClr val="tx1"/>
                </a:solidFill>
              </a:rPr>
              <a:t>Deux méthodes de mesure de la fonction tubulaire rénale</a:t>
            </a:r>
          </a:p>
        </p:txBody>
      </p:sp>
      <p:sp>
        <p:nvSpPr>
          <p:cNvPr id="36" name="Espace réservé du pied de page 35"/>
          <p:cNvSpPr txBox="1">
            <a:spLocks noGrp="1"/>
          </p:cNvSpPr>
          <p:nvPr/>
        </p:nvSpPr>
        <p:spPr>
          <a:xfrm>
            <a:off x="2205038" y="6337300"/>
            <a:ext cx="6481762" cy="533400"/>
          </a:xfrm>
          <a:prstGeom prst="rect">
            <a:avLst/>
          </a:prstGeom>
          <a:noFill/>
        </p:spPr>
        <p:txBody>
          <a:bodyPr lIns="0" tIns="0" rIns="0" bIns="0" anchor="ctr"/>
          <a:lstStyle/>
          <a:p>
            <a:pPr algn="r" defTabSz="457200" eaLnBrk="1" hangingPunct="1">
              <a:defRPr/>
            </a:pPr>
            <a:r>
              <a:rPr lang="fr-FR" sz="1200" i="1" dirty="0">
                <a:solidFill>
                  <a:schemeClr val="tx1">
                    <a:lumMod val="65000"/>
                    <a:lumOff val="35000"/>
                  </a:schemeClr>
                </a:solidFill>
                <a:latin typeface="Arial" pitchFamily="-84" charset="0"/>
                <a:ea typeface="Arial" pitchFamily="-84" charset="0"/>
                <a:cs typeface="Arial" pitchFamily="-84" charset="0"/>
              </a:rPr>
              <a:t>CROI 2015 - D’après </a:t>
            </a:r>
            <a:r>
              <a:rPr lang="fr-FR" sz="1200" i="1" dirty="0" err="1">
                <a:solidFill>
                  <a:srgbClr val="595959"/>
                </a:solidFill>
                <a:latin typeface="Arial" pitchFamily="-84" charset="0"/>
                <a:ea typeface="ＭＳ Ｐゴシック" pitchFamily="-84" charset="-128"/>
                <a:cs typeface="ＭＳ Ｐゴシック" pitchFamily="-84" charset="-128"/>
              </a:rPr>
              <a:t>Pozniak</a:t>
            </a:r>
            <a:r>
              <a:rPr lang="fr-FR" sz="1200" i="1" dirty="0">
                <a:solidFill>
                  <a:srgbClr val="595959"/>
                </a:solidFill>
                <a:latin typeface="Arial" pitchFamily="-84" charset="0"/>
                <a:ea typeface="ＭＳ Ｐゴシック" pitchFamily="-84" charset="-128"/>
                <a:cs typeface="ＭＳ Ｐゴシック" pitchFamily="-84" charset="-128"/>
              </a:rPr>
              <a:t> A</a:t>
            </a:r>
            <a:r>
              <a:rPr lang="fr-FR" sz="1200" i="1" dirty="0">
                <a:solidFill>
                  <a:schemeClr val="tx1">
                    <a:lumMod val="65000"/>
                    <a:lumOff val="35000"/>
                  </a:schemeClr>
                </a:solidFill>
                <a:latin typeface="Arial" pitchFamily="-84" charset="0"/>
                <a:ea typeface="Arial" pitchFamily="-84" charset="0"/>
                <a:cs typeface="Arial" pitchFamily="-84" charset="0"/>
              </a:rPr>
              <a:t> et al., </a:t>
            </a:r>
            <a:r>
              <a:rPr lang="fr-FR" sz="1200" i="1" dirty="0" err="1">
                <a:solidFill>
                  <a:schemeClr val="tx1">
                    <a:lumMod val="65000"/>
                    <a:lumOff val="35000"/>
                  </a:schemeClr>
                </a:solidFill>
                <a:latin typeface="Arial" pitchFamily="-84" charset="0"/>
                <a:ea typeface="Arial" pitchFamily="-84" charset="0"/>
                <a:cs typeface="Arial" pitchFamily="-84" charset="0"/>
              </a:rPr>
              <a:t>abstr</a:t>
            </a:r>
            <a:r>
              <a:rPr lang="fr-FR" sz="1200" i="1" dirty="0">
                <a:solidFill>
                  <a:schemeClr val="tx1">
                    <a:lumMod val="65000"/>
                    <a:lumOff val="35000"/>
                  </a:schemeClr>
                </a:solidFill>
                <a:latin typeface="Arial" pitchFamily="-84" charset="0"/>
                <a:ea typeface="Arial" pitchFamily="-84" charset="0"/>
                <a:cs typeface="Arial" pitchFamily="-84" charset="0"/>
              </a:rPr>
              <a:t>. 795 actualisé </a:t>
            </a:r>
            <a:endParaRPr lang="fr-FR" sz="1200" i="1" dirty="0">
              <a:solidFill>
                <a:schemeClr val="tx1">
                  <a:lumMod val="65000"/>
                  <a:lumOff val="35000"/>
                </a:schemeClr>
              </a:solidFill>
              <a:latin typeface="Arial" pitchFamily="-84" charset="0"/>
              <a:ea typeface="Arial" pitchFamily="-84" charset="0"/>
              <a:cs typeface="Arial" pitchFamily="-84" charset="0"/>
            </a:endParaRPr>
          </a:p>
        </p:txBody>
      </p:sp>
      <p:sp>
        <p:nvSpPr>
          <p:cNvPr id="523269" name="ZoneTexte 13"/>
          <p:cNvSpPr txBox="1">
            <a:spLocks noChangeArrowheads="1"/>
          </p:cNvSpPr>
          <p:nvPr/>
        </p:nvSpPr>
        <p:spPr bwMode="auto">
          <a:xfrm>
            <a:off x="3302000" y="850900"/>
            <a:ext cx="3497263" cy="276225"/>
          </a:xfrm>
          <a:prstGeom prst="rect">
            <a:avLst/>
          </a:prstGeom>
          <a:noFill/>
          <a:ln w="9525">
            <a:noFill/>
            <a:miter lim="800000"/>
            <a:headEnd/>
            <a:tailEnd/>
          </a:ln>
        </p:spPr>
        <p:txBody>
          <a:bodyPr>
            <a:spAutoFit/>
          </a:bodyPr>
          <a:lstStyle/>
          <a:p>
            <a:pPr algn="ctr" defTabSz="457200" eaLnBrk="1" hangingPunct="1"/>
            <a:r>
              <a:rPr lang="fr-FR" sz="1200" b="1">
                <a:ea typeface="ＭＳ Ｐゴシック"/>
                <a:cs typeface="ＭＳ Ｐゴシック"/>
              </a:rPr>
              <a:t>Ratio Retinol binding protein/créatinine</a:t>
            </a:r>
          </a:p>
        </p:txBody>
      </p:sp>
      <p:sp>
        <p:nvSpPr>
          <p:cNvPr id="523270" name="ZoneTexte 23"/>
          <p:cNvSpPr txBox="1">
            <a:spLocks noChangeArrowheads="1"/>
          </p:cNvSpPr>
          <p:nvPr/>
        </p:nvSpPr>
        <p:spPr bwMode="auto">
          <a:xfrm>
            <a:off x="2438400" y="2811463"/>
            <a:ext cx="3863975" cy="261937"/>
          </a:xfrm>
          <a:prstGeom prst="rect">
            <a:avLst/>
          </a:prstGeom>
          <a:noFill/>
          <a:ln w="9525">
            <a:noFill/>
            <a:miter lim="800000"/>
            <a:headEnd/>
            <a:tailEnd/>
          </a:ln>
        </p:spPr>
        <p:txBody>
          <a:bodyPr>
            <a:spAutoFit/>
          </a:bodyPr>
          <a:lstStyle/>
          <a:p>
            <a:pPr defTabSz="457200" eaLnBrk="1" hangingPunct="1"/>
            <a:r>
              <a:rPr lang="fr-FR" sz="1100">
                <a:ea typeface="ＭＳ Ｐゴシック"/>
                <a:cs typeface="ＭＳ Ｐゴシック"/>
              </a:rPr>
              <a:t>Tous p &lt; 0,001 (tous patients combinés)</a:t>
            </a:r>
          </a:p>
        </p:txBody>
      </p:sp>
      <p:pic>
        <p:nvPicPr>
          <p:cNvPr id="523271" name="Picture 2"/>
          <p:cNvPicPr>
            <a:picLocks noChangeAspect="1" noChangeArrowheads="1"/>
          </p:cNvPicPr>
          <p:nvPr/>
        </p:nvPicPr>
        <p:blipFill>
          <a:blip r:embed="rId5"/>
          <a:srcRect/>
          <a:stretch>
            <a:fillRect/>
          </a:stretch>
        </p:blipFill>
        <p:spPr bwMode="auto">
          <a:xfrm>
            <a:off x="2354263" y="1479550"/>
            <a:ext cx="5389562" cy="1287463"/>
          </a:xfrm>
          <a:prstGeom prst="rect">
            <a:avLst/>
          </a:prstGeom>
          <a:noFill/>
          <a:ln w="9525">
            <a:noFill/>
            <a:miter lim="800000"/>
            <a:headEnd/>
            <a:tailEnd/>
          </a:ln>
        </p:spPr>
      </p:pic>
      <p:sp>
        <p:nvSpPr>
          <p:cNvPr id="523272" name="ZoneTexte 6"/>
          <p:cNvSpPr txBox="1">
            <a:spLocks noChangeArrowheads="1"/>
          </p:cNvSpPr>
          <p:nvPr/>
        </p:nvSpPr>
        <p:spPr bwMode="auto">
          <a:xfrm>
            <a:off x="7386638" y="1695450"/>
            <a:ext cx="1128712" cy="646113"/>
          </a:xfrm>
          <a:prstGeom prst="rect">
            <a:avLst/>
          </a:prstGeom>
          <a:noFill/>
          <a:ln w="9525">
            <a:noFill/>
            <a:miter lim="800000"/>
            <a:headEnd/>
            <a:tailEnd/>
          </a:ln>
        </p:spPr>
        <p:txBody>
          <a:bodyPr wrap="none">
            <a:spAutoFit/>
          </a:bodyPr>
          <a:lstStyle/>
          <a:p>
            <a:pPr defTabSz="457200" eaLnBrk="1" hangingPunct="1"/>
            <a:r>
              <a:rPr lang="fr-FR" sz="1200">
                <a:ea typeface="ＭＳ Ｐゴシック"/>
                <a:cs typeface="ＭＳ Ｐゴシック"/>
              </a:rPr>
              <a:t>DFGe</a:t>
            </a:r>
            <a:r>
              <a:rPr lang="fr-FR" sz="1200" baseline="-25000">
                <a:ea typeface="ＭＳ Ｐゴシック"/>
                <a:cs typeface="ＭＳ Ｐゴシック"/>
              </a:rPr>
              <a:t>CG </a:t>
            </a:r>
            <a:r>
              <a:rPr lang="fr-FR" sz="1200">
                <a:ea typeface="ＭＳ Ｐゴシック"/>
                <a:cs typeface="ＭＳ Ｐゴシック"/>
              </a:rPr>
              <a:t>initial</a:t>
            </a:r>
            <a:endParaRPr lang="fr-FR" sz="1200" baseline="-25000">
              <a:ea typeface="ＭＳ Ｐゴシック"/>
              <a:cs typeface="ＭＳ Ｐゴシック"/>
            </a:endParaRPr>
          </a:p>
          <a:p>
            <a:pPr defTabSz="457200" eaLnBrk="1" hangingPunct="1"/>
            <a:r>
              <a:rPr lang="fr-FR" sz="1200">
                <a:ea typeface="ＭＳ Ｐゴシック"/>
                <a:cs typeface="ＭＳ Ｐゴシック"/>
              </a:rPr>
              <a:t>&lt; 50 ml/mn</a:t>
            </a:r>
          </a:p>
          <a:p>
            <a:pPr defTabSz="457200" eaLnBrk="1" hangingPunct="1"/>
            <a:r>
              <a:rPr lang="fr-FR" sz="1200">
                <a:ea typeface="ＭＳ Ｐゴシック"/>
                <a:cs typeface="ＭＳ Ｐゴシック"/>
              </a:rPr>
              <a:t>≥ 50 ml/mn</a:t>
            </a:r>
          </a:p>
        </p:txBody>
      </p:sp>
      <p:cxnSp>
        <p:nvCxnSpPr>
          <p:cNvPr id="16" name="Connecteur droit 15"/>
          <p:cNvCxnSpPr/>
          <p:nvPr/>
        </p:nvCxnSpPr>
        <p:spPr>
          <a:xfrm>
            <a:off x="6954838" y="2035175"/>
            <a:ext cx="381000" cy="1588"/>
          </a:xfrm>
          <a:prstGeom prst="line">
            <a:avLst/>
          </a:prstGeom>
          <a:ln w="38100" cap="flat" cmpd="sng" algn="ctr">
            <a:solidFill>
              <a:srgbClr val="005294"/>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a:off x="6954838" y="2219325"/>
            <a:ext cx="381000" cy="1588"/>
          </a:xfrm>
          <a:prstGeom prst="line">
            <a:avLst/>
          </a:prstGeom>
          <a:ln w="38100" cap="flat" cmpd="sng" algn="ctr">
            <a:solidFill>
              <a:srgbClr val="FF66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aphicFrame>
        <p:nvGraphicFramePr>
          <p:cNvPr id="523275" name="Espace réservé du contenu 6"/>
          <p:cNvGraphicFramePr>
            <a:graphicFrameLocks/>
          </p:cNvGraphicFramePr>
          <p:nvPr/>
        </p:nvGraphicFramePr>
        <p:xfrm>
          <a:off x="1397000" y="3438525"/>
          <a:ext cx="7373938" cy="2447925"/>
        </p:xfrm>
        <a:graphic>
          <a:graphicData uri="http://schemas.openxmlformats.org/presentationml/2006/ole">
            <p:oleObj spid="_x0000_s523275" r:id="rId6" imgW="7376799" imgH="2450804" progId="Excel.Chart.8">
              <p:embed/>
            </p:oleObj>
          </a:graphicData>
        </a:graphic>
      </p:graphicFrame>
      <p:sp>
        <p:nvSpPr>
          <p:cNvPr id="523276" name="ZoneTexte 30"/>
          <p:cNvSpPr txBox="1">
            <a:spLocks noChangeArrowheads="1"/>
          </p:cNvSpPr>
          <p:nvPr/>
        </p:nvSpPr>
        <p:spPr bwMode="auto">
          <a:xfrm>
            <a:off x="3302000" y="3224213"/>
            <a:ext cx="3497263" cy="276225"/>
          </a:xfrm>
          <a:prstGeom prst="rect">
            <a:avLst/>
          </a:prstGeom>
          <a:noFill/>
          <a:ln w="9525">
            <a:noFill/>
            <a:miter lim="800000"/>
            <a:headEnd/>
            <a:tailEnd/>
          </a:ln>
        </p:spPr>
        <p:txBody>
          <a:bodyPr>
            <a:spAutoFit/>
          </a:bodyPr>
          <a:lstStyle/>
          <a:p>
            <a:pPr algn="ctr" defTabSz="457200" eaLnBrk="1" hangingPunct="1"/>
            <a:r>
              <a:rPr lang="fr-FR" sz="1200" b="1">
                <a:ea typeface="ＭＳ Ｐゴシック"/>
                <a:cs typeface="ＭＳ Ｐゴシック"/>
              </a:rPr>
              <a:t>Ratio Beta-2 microglobuline/créatinine</a:t>
            </a:r>
          </a:p>
        </p:txBody>
      </p:sp>
      <p:pic>
        <p:nvPicPr>
          <p:cNvPr id="523277" name="Picture 3"/>
          <p:cNvPicPr>
            <a:picLocks noChangeAspect="1" noChangeArrowheads="1"/>
          </p:cNvPicPr>
          <p:nvPr/>
        </p:nvPicPr>
        <p:blipFill>
          <a:blip r:embed="rId7"/>
          <a:srcRect/>
          <a:stretch>
            <a:fillRect/>
          </a:stretch>
        </p:blipFill>
        <p:spPr bwMode="auto">
          <a:xfrm>
            <a:off x="2344738" y="3836988"/>
            <a:ext cx="5353050" cy="1514475"/>
          </a:xfrm>
          <a:prstGeom prst="rect">
            <a:avLst/>
          </a:prstGeom>
          <a:noFill/>
          <a:ln w="9525">
            <a:noFill/>
            <a:miter lim="800000"/>
            <a:headEnd/>
            <a:tailEnd/>
          </a:ln>
        </p:spPr>
      </p:pic>
      <p:sp>
        <p:nvSpPr>
          <p:cNvPr id="523278" name="ZoneTexte 31"/>
          <p:cNvSpPr txBox="1">
            <a:spLocks noChangeArrowheads="1"/>
          </p:cNvSpPr>
          <p:nvPr/>
        </p:nvSpPr>
        <p:spPr bwMode="auto">
          <a:xfrm>
            <a:off x="2486025" y="5316538"/>
            <a:ext cx="3863975" cy="261937"/>
          </a:xfrm>
          <a:prstGeom prst="rect">
            <a:avLst/>
          </a:prstGeom>
          <a:noFill/>
          <a:ln w="9525">
            <a:noFill/>
            <a:miter lim="800000"/>
            <a:headEnd/>
            <a:tailEnd/>
          </a:ln>
        </p:spPr>
        <p:txBody>
          <a:bodyPr>
            <a:spAutoFit/>
          </a:bodyPr>
          <a:lstStyle/>
          <a:p>
            <a:pPr defTabSz="457200" eaLnBrk="1" hangingPunct="1"/>
            <a:r>
              <a:rPr lang="fr-FR" sz="1100">
                <a:ea typeface="ＭＳ Ｐゴシック"/>
                <a:cs typeface="ＭＳ Ｐゴシック"/>
              </a:rPr>
              <a:t>Tous p &lt; 0,001 (tous patients combinés)</a:t>
            </a:r>
          </a:p>
        </p:txBody>
      </p:sp>
      <p:sp>
        <p:nvSpPr>
          <p:cNvPr id="523279" name="Titre 32"/>
          <p:cNvSpPr txBox="1">
            <a:spLocks/>
          </p:cNvSpPr>
          <p:nvPr/>
        </p:nvSpPr>
        <p:spPr bwMode="auto">
          <a:xfrm>
            <a:off x="1071563" y="26988"/>
            <a:ext cx="7648575" cy="423862"/>
          </a:xfrm>
          <a:prstGeom prst="rect">
            <a:avLst/>
          </a:prstGeom>
          <a:noFill/>
          <a:ln w="9525">
            <a:noFill/>
            <a:miter lim="800000"/>
            <a:headEnd/>
            <a:tailEnd/>
          </a:ln>
        </p:spPr>
        <p:txBody>
          <a:bodyPr lIns="0" tIns="0" rIns="0" bIns="0"/>
          <a:lstStyle/>
          <a:p>
            <a:pPr algn="ctr" defTabSz="457200"/>
            <a:r>
              <a:rPr lang="fr-FR" sz="2000" b="1">
                <a:solidFill>
                  <a:srgbClr val="005294"/>
                </a:solidFill>
                <a:ea typeface="ＭＳ Ｐゴシック"/>
                <a:cs typeface="ＭＳ Ｐゴシック"/>
              </a:rPr>
              <a:t>TAF chez les patients avec insuffisance rénale </a:t>
            </a:r>
            <a:br>
              <a:rPr lang="fr-FR" sz="2000" b="1">
                <a:solidFill>
                  <a:srgbClr val="005294"/>
                </a:solidFill>
                <a:ea typeface="ＭＳ Ｐゴシック"/>
                <a:cs typeface="ＭＳ Ｐゴシック"/>
              </a:rPr>
            </a:br>
            <a:r>
              <a:rPr lang="fr-FR" sz="2000" b="1">
                <a:solidFill>
                  <a:srgbClr val="005294"/>
                </a:solidFill>
                <a:ea typeface="ＭＳ Ｐゴシック"/>
                <a:cs typeface="ＭＳ Ｐゴシック"/>
              </a:rPr>
              <a:t>minime à modérée </a:t>
            </a:r>
            <a:r>
              <a:rPr lang="fr-FR" sz="2000" b="1" i="1">
                <a:solidFill>
                  <a:srgbClr val="005294"/>
                </a:solidFill>
                <a:ea typeface="ＭＳ Ｐゴシック"/>
                <a:cs typeface="ＭＳ Ｐゴシック"/>
              </a:rPr>
              <a:t>(3)</a:t>
            </a:r>
            <a:endParaRPr lang="fr-FR" sz="2000" b="1">
              <a:solidFill>
                <a:srgbClr val="005294"/>
              </a:solidFill>
              <a:ea typeface="ＭＳ Ｐゴシック"/>
              <a:cs typeface="ＭＳ Ｐゴシック"/>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314" name="Titre 1"/>
          <p:cNvSpPr>
            <a:spLocks noGrp="1"/>
          </p:cNvSpPr>
          <p:nvPr>
            <p:ph type="title" idx="4294967295"/>
          </p:nvPr>
        </p:nvSpPr>
        <p:spPr>
          <a:xfrm>
            <a:off x="895350" y="150813"/>
            <a:ext cx="7646988" cy="847725"/>
          </a:xfrm>
          <a:noFill/>
          <a:ln/>
        </p:spPr>
        <p:txBody>
          <a:bodyPr lIns="0" tIns="0" rIns="0" bIns="0"/>
          <a:lstStyle/>
          <a:p>
            <a:r>
              <a:rPr lang="fr-FR">
                <a:solidFill>
                  <a:srgbClr val="005294"/>
                </a:solidFill>
              </a:rPr>
              <a:t>TAF chez les patients avec insuffisance rénale </a:t>
            </a:r>
            <a:br>
              <a:rPr lang="fr-FR">
                <a:solidFill>
                  <a:srgbClr val="005294"/>
                </a:solidFill>
              </a:rPr>
            </a:br>
            <a:r>
              <a:rPr lang="fr-FR">
                <a:solidFill>
                  <a:srgbClr val="005294"/>
                </a:solidFill>
              </a:rPr>
              <a:t>minime à modérée </a:t>
            </a:r>
            <a:r>
              <a:rPr lang="fr-FR" i="1">
                <a:solidFill>
                  <a:srgbClr val="005294"/>
                </a:solidFill>
              </a:rPr>
              <a:t>(4)</a:t>
            </a:r>
          </a:p>
        </p:txBody>
      </p:sp>
      <p:sp>
        <p:nvSpPr>
          <p:cNvPr id="3" name="Espace réservé du contenu 2"/>
          <p:cNvSpPr>
            <a:spLocks noGrp="1"/>
          </p:cNvSpPr>
          <p:nvPr>
            <p:ph idx="4294967295"/>
          </p:nvPr>
        </p:nvSpPr>
        <p:spPr>
          <a:xfrm>
            <a:off x="1039813" y="1412875"/>
            <a:ext cx="7646987" cy="3590925"/>
          </a:xfrm>
        </p:spPr>
        <p:txBody>
          <a:bodyPr lIns="0" tIns="0" rIns="0" bIns="0"/>
          <a:lstStyle/>
          <a:p>
            <a:pPr marL="206375" indent="-206375" defTabSz="457200">
              <a:buClr>
                <a:srgbClr val="E46C0A"/>
              </a:buClr>
            </a:pPr>
            <a:r>
              <a:rPr lang="fr-FR" sz="1800">
                <a:solidFill>
                  <a:srgbClr val="000000"/>
                </a:solidFill>
              </a:rPr>
              <a:t>Absence de variation du DFGe entre l’inclusion et S48 :</a:t>
            </a:r>
          </a:p>
          <a:p>
            <a:pPr marL="420688" lvl="1" indent="-180975" defTabSz="457200">
              <a:spcBef>
                <a:spcPts val="400"/>
              </a:spcBef>
              <a:buClr>
                <a:srgbClr val="E46C0A"/>
              </a:buClr>
            </a:pPr>
            <a:r>
              <a:rPr lang="fr-FR" sz="1800">
                <a:solidFill>
                  <a:srgbClr val="000000"/>
                </a:solidFill>
              </a:rPr>
              <a:t>diminution de la prévalence de la protéinurie et de l’albuminurie </a:t>
            </a:r>
          </a:p>
          <a:p>
            <a:pPr marL="420688" lvl="1" indent="-180975" defTabSz="457200">
              <a:spcBef>
                <a:spcPts val="400"/>
              </a:spcBef>
              <a:buClr>
                <a:srgbClr val="E46C0A"/>
              </a:buClr>
            </a:pPr>
            <a:r>
              <a:rPr lang="fr-FR" sz="1800">
                <a:solidFill>
                  <a:srgbClr val="000000"/>
                </a:solidFill>
              </a:rPr>
              <a:t>fonction tubulaire rénale, selon 2 méthodes d’évaluation, améliorée</a:t>
            </a:r>
            <a:br>
              <a:rPr lang="fr-FR" sz="1800">
                <a:solidFill>
                  <a:srgbClr val="000000"/>
                </a:solidFill>
              </a:rPr>
            </a:br>
            <a:r>
              <a:rPr lang="fr-FR" sz="1800">
                <a:solidFill>
                  <a:srgbClr val="000000"/>
                </a:solidFill>
              </a:rPr>
              <a:t>après changement de traitement </a:t>
            </a:r>
          </a:p>
          <a:p>
            <a:pPr marL="206375" indent="-206375" defTabSz="457200">
              <a:buClr>
                <a:srgbClr val="E46C0A"/>
              </a:buClr>
            </a:pPr>
            <a:r>
              <a:rPr lang="fr-FR" sz="1800">
                <a:solidFill>
                  <a:srgbClr val="000000"/>
                </a:solidFill>
              </a:rPr>
              <a:t>Diminution significative de la DMO sur le col fémoral 0,9 % (- 0,3 et 2,7, p &lt; 0,001) et sur le rachis 1,9 % (- 0,3 et 4,3, p &lt; 0,001) entre l’inclusion et S48 </a:t>
            </a:r>
          </a:p>
          <a:p>
            <a:pPr marL="206375" indent="-206375" defTabSz="457200">
              <a:buClr>
                <a:srgbClr val="E46C0A"/>
              </a:buClr>
            </a:pPr>
            <a:r>
              <a:rPr lang="fr-FR" sz="1800">
                <a:solidFill>
                  <a:srgbClr val="000000"/>
                </a:solidFill>
              </a:rPr>
              <a:t>92 % des patients restent indétectables &lt; à 50 copies/ml – 3 échecs virologiques</a:t>
            </a:r>
          </a:p>
          <a:p>
            <a:pPr marL="206375" indent="-206375" defTabSz="457200">
              <a:buClr>
                <a:srgbClr val="E46C0A"/>
              </a:buClr>
            </a:pPr>
            <a:r>
              <a:rPr lang="fr-FR" sz="1800">
                <a:solidFill>
                  <a:srgbClr val="000000"/>
                </a:solidFill>
              </a:rPr>
              <a:t>2 arrêts de traitement pour diminution du DFGe : 1 hypertendu traité,</a:t>
            </a:r>
            <a:br>
              <a:rPr lang="fr-FR" sz="1800">
                <a:solidFill>
                  <a:srgbClr val="000000"/>
                </a:solidFill>
              </a:rPr>
            </a:br>
            <a:r>
              <a:rPr lang="fr-FR" sz="1800">
                <a:solidFill>
                  <a:srgbClr val="000000"/>
                </a:solidFill>
              </a:rPr>
              <a:t>1 progression de néphropathie diabétique</a:t>
            </a:r>
          </a:p>
        </p:txBody>
      </p:sp>
      <p:sp>
        <p:nvSpPr>
          <p:cNvPr id="525316" name="Espace réservé du texte 3"/>
          <p:cNvSpPr>
            <a:spLocks noGrp="1"/>
          </p:cNvSpPr>
          <p:nvPr>
            <p:ph type="body" sz="quarter" idx="4294967295"/>
          </p:nvPr>
        </p:nvSpPr>
        <p:spPr>
          <a:xfrm flipV="1">
            <a:off x="1317625" y="150813"/>
            <a:ext cx="7646988" cy="212725"/>
          </a:xfrm>
          <a:ln/>
        </p:spPr>
        <p:txBody>
          <a:bodyPr lIns="0" tIns="0" rIns="0" bIns="0"/>
          <a:lstStyle/>
          <a:p>
            <a:pPr marL="0" indent="0" defTabSz="457200">
              <a:lnSpc>
                <a:spcPct val="80000"/>
              </a:lnSpc>
              <a:buFontTx/>
              <a:buNone/>
            </a:pPr>
            <a:r>
              <a:rPr lang="fr-FR" sz="1600" b="1">
                <a:solidFill>
                  <a:srgbClr val="005294"/>
                </a:solidFill>
              </a:rPr>
              <a:t>Conclusions :</a:t>
            </a:r>
          </a:p>
        </p:txBody>
      </p:sp>
      <p:sp>
        <p:nvSpPr>
          <p:cNvPr id="5" name="Espace réservé du texte 4"/>
          <p:cNvSpPr>
            <a:spLocks noGrp="1"/>
          </p:cNvSpPr>
          <p:nvPr>
            <p:ph type="body" sz="quarter" idx="4294967295"/>
          </p:nvPr>
        </p:nvSpPr>
        <p:spPr>
          <a:xfrm>
            <a:off x="1058863" y="5184775"/>
            <a:ext cx="7905750" cy="601663"/>
          </a:xfrm>
        </p:spPr>
        <p:txBody>
          <a:bodyPr lIns="0" tIns="0" rIns="0" bIns="0"/>
          <a:lstStyle/>
          <a:p>
            <a:pPr marL="276225" indent="-276225" defTabSz="457200">
              <a:buClr>
                <a:srgbClr val="E46C0A"/>
              </a:buClr>
              <a:buFont typeface="Lucida Grande"/>
              <a:buChar char="➜"/>
            </a:pPr>
            <a:r>
              <a:rPr lang="fr-FR" sz="1800" b="1">
                <a:solidFill>
                  <a:schemeClr val="tx1"/>
                </a:solidFill>
              </a:rPr>
              <a:t>1</a:t>
            </a:r>
            <a:r>
              <a:rPr lang="fr-FR" sz="1800" b="1" baseline="30000">
                <a:solidFill>
                  <a:schemeClr val="tx1"/>
                </a:solidFill>
              </a:rPr>
              <a:t>re</a:t>
            </a:r>
            <a:r>
              <a:rPr lang="fr-FR" sz="1800" b="1">
                <a:solidFill>
                  <a:schemeClr val="tx1"/>
                </a:solidFill>
              </a:rPr>
              <a:t> étude avec un STR comprenant du TAF sans ajustement</a:t>
            </a:r>
            <a:br>
              <a:rPr lang="fr-FR" sz="1800" b="1">
                <a:solidFill>
                  <a:schemeClr val="tx1"/>
                </a:solidFill>
              </a:rPr>
            </a:br>
            <a:r>
              <a:rPr lang="fr-FR" sz="1800" b="1">
                <a:solidFill>
                  <a:schemeClr val="tx1"/>
                </a:solidFill>
              </a:rPr>
              <a:t>de dose chez des patients avec une clairance de la créatinine</a:t>
            </a:r>
            <a:br>
              <a:rPr lang="fr-FR" sz="1800" b="1">
                <a:solidFill>
                  <a:schemeClr val="tx1"/>
                </a:solidFill>
              </a:rPr>
            </a:br>
            <a:r>
              <a:rPr lang="fr-FR" sz="1800" b="1">
                <a:solidFill>
                  <a:schemeClr val="tx1"/>
                </a:solidFill>
              </a:rPr>
              <a:t>entre 30 et 69 ml/mn </a:t>
            </a:r>
          </a:p>
          <a:p>
            <a:pPr marL="276225" indent="-276225" defTabSz="457200">
              <a:buClr>
                <a:srgbClr val="E46C0A"/>
              </a:buClr>
              <a:buFont typeface="Lucida Grande"/>
              <a:buChar char="➜"/>
            </a:pPr>
            <a:r>
              <a:rPr lang="fr-FR" sz="1800" b="1">
                <a:solidFill>
                  <a:schemeClr val="tx1"/>
                </a:solidFill>
              </a:rPr>
              <a:t>Bonne efficacité et tolérance rénale et osseuse de cette association</a:t>
            </a:r>
          </a:p>
        </p:txBody>
      </p:sp>
      <p:sp>
        <p:nvSpPr>
          <p:cNvPr id="6" name="Espace réservé du pied de page 5"/>
          <p:cNvSpPr txBox="1">
            <a:spLocks noGrp="1"/>
          </p:cNvSpPr>
          <p:nvPr/>
        </p:nvSpPr>
        <p:spPr>
          <a:xfrm>
            <a:off x="2205038" y="6337300"/>
            <a:ext cx="6481762" cy="533400"/>
          </a:xfrm>
          <a:prstGeom prst="rect">
            <a:avLst/>
          </a:prstGeom>
          <a:noFill/>
        </p:spPr>
        <p:txBody>
          <a:bodyPr lIns="0" tIns="0" rIns="0" bIns="0" anchor="ctr"/>
          <a:lstStyle/>
          <a:p>
            <a:pPr algn="r" defTabSz="457200" eaLnBrk="1" hangingPunct="1">
              <a:defRPr/>
            </a:pPr>
            <a:r>
              <a:rPr lang="fr-FR" sz="1200" i="1" dirty="0">
                <a:solidFill>
                  <a:schemeClr val="tx1">
                    <a:lumMod val="65000"/>
                    <a:lumOff val="35000"/>
                  </a:schemeClr>
                </a:solidFill>
                <a:latin typeface="Arial" pitchFamily="-84" charset="0"/>
                <a:ea typeface="Arial" pitchFamily="-84" charset="0"/>
                <a:cs typeface="Arial" pitchFamily="-84" charset="0"/>
              </a:rPr>
              <a:t>CROI 2015 - D’après </a:t>
            </a:r>
            <a:r>
              <a:rPr lang="fr-FR" sz="1200" i="1" dirty="0" err="1">
                <a:solidFill>
                  <a:srgbClr val="595959"/>
                </a:solidFill>
                <a:latin typeface="Arial" pitchFamily="-84" charset="0"/>
                <a:ea typeface="ＭＳ Ｐゴシック" pitchFamily="-84" charset="-128"/>
                <a:cs typeface="ＭＳ Ｐゴシック" pitchFamily="-84" charset="-128"/>
              </a:rPr>
              <a:t>Pozniak</a:t>
            </a:r>
            <a:r>
              <a:rPr lang="fr-FR" sz="1200" i="1" dirty="0">
                <a:solidFill>
                  <a:srgbClr val="595959"/>
                </a:solidFill>
                <a:latin typeface="Arial" pitchFamily="-84" charset="0"/>
                <a:ea typeface="ＭＳ Ｐゴシック" pitchFamily="-84" charset="-128"/>
                <a:cs typeface="ＭＳ Ｐゴシック" pitchFamily="-84" charset="-128"/>
              </a:rPr>
              <a:t> A</a:t>
            </a:r>
            <a:r>
              <a:rPr lang="fr-FR" sz="1200" i="1" dirty="0">
                <a:solidFill>
                  <a:schemeClr val="tx1">
                    <a:lumMod val="65000"/>
                    <a:lumOff val="35000"/>
                  </a:schemeClr>
                </a:solidFill>
                <a:latin typeface="Arial" pitchFamily="-84" charset="0"/>
                <a:ea typeface="Arial" pitchFamily="-84" charset="0"/>
                <a:cs typeface="Arial" pitchFamily="-84" charset="0"/>
              </a:rPr>
              <a:t> et al., </a:t>
            </a:r>
            <a:r>
              <a:rPr lang="fr-FR" sz="1200" i="1" dirty="0" err="1">
                <a:solidFill>
                  <a:schemeClr val="tx1">
                    <a:lumMod val="65000"/>
                    <a:lumOff val="35000"/>
                  </a:schemeClr>
                </a:solidFill>
                <a:latin typeface="Arial" pitchFamily="-84" charset="0"/>
                <a:ea typeface="Arial" pitchFamily="-84" charset="0"/>
                <a:cs typeface="Arial" pitchFamily="-84" charset="0"/>
              </a:rPr>
              <a:t>abstr</a:t>
            </a:r>
            <a:r>
              <a:rPr lang="fr-FR" sz="1200" i="1" dirty="0">
                <a:solidFill>
                  <a:schemeClr val="tx1">
                    <a:lumMod val="65000"/>
                    <a:lumOff val="35000"/>
                  </a:schemeClr>
                </a:solidFill>
                <a:latin typeface="Arial" pitchFamily="-84" charset="0"/>
                <a:ea typeface="Arial" pitchFamily="-84" charset="0"/>
                <a:cs typeface="Arial" pitchFamily="-84" charset="0"/>
              </a:rPr>
              <a:t>. 795 actualisé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FR" sz="2600" dirty="0">
                <a:latin typeface="+mj-lt"/>
                <a:ea typeface="+mj-ea"/>
                <a:cs typeface="+mj-cs"/>
              </a:rPr>
              <a:t>Etude COSTOP : faut-il arrêter le </a:t>
            </a:r>
            <a:r>
              <a:rPr lang="fr-FR" sz="2600" dirty="0" err="1">
                <a:latin typeface="+mj-lt"/>
                <a:ea typeface="+mj-ea"/>
                <a:cs typeface="+mj-cs"/>
              </a:rPr>
              <a:t>cotrimoxazole</a:t>
            </a:r>
            <a:r>
              <a:rPr lang="fr-FR" sz="2600" dirty="0">
                <a:latin typeface="+mj-lt"/>
                <a:ea typeface="+mj-ea"/>
                <a:cs typeface="+mj-cs"/>
              </a:rPr>
              <a:t> chez les adultes sous ARV en Afrique ? (2)</a:t>
            </a:r>
            <a:endParaRPr lang="fr-FR" sz="2600" dirty="0">
              <a:latin typeface="+mj-lt"/>
              <a:ea typeface="+mj-ea"/>
              <a:cs typeface="+mj-cs"/>
            </a:endParaRPr>
          </a:p>
        </p:txBody>
      </p:sp>
      <p:sp>
        <p:nvSpPr>
          <p:cNvPr id="13314" name="Espace réservé du contenu 2"/>
          <p:cNvSpPr>
            <a:spLocks noGrp="1"/>
          </p:cNvSpPr>
          <p:nvPr>
            <p:ph idx="4294967295"/>
          </p:nvPr>
        </p:nvSpPr>
        <p:spPr>
          <a:xfrm>
            <a:off x="457200" y="1185863"/>
            <a:ext cx="6527800" cy="600075"/>
          </a:xfrm>
        </p:spPr>
        <p:txBody>
          <a:bodyPr/>
          <a:lstStyle/>
          <a:p>
            <a:pPr marL="0" indent="0" algn="ctr">
              <a:buFontTx/>
              <a:buNone/>
              <a:defRPr/>
            </a:pPr>
            <a:r>
              <a:rPr lang="fr-FR" sz="1800" dirty="0">
                <a:solidFill>
                  <a:srgbClr val="FFFF66"/>
                </a:solidFill>
                <a:latin typeface="+mn-lt"/>
                <a:ea typeface="+mn-ea"/>
                <a:cs typeface="+mn-cs"/>
              </a:rPr>
              <a:t>Délai de survenue d’un événement évitable</a:t>
            </a:r>
            <a:br>
              <a:rPr lang="fr-FR" sz="1800" dirty="0">
                <a:solidFill>
                  <a:srgbClr val="FFFF66"/>
                </a:solidFill>
                <a:latin typeface="+mn-lt"/>
                <a:ea typeface="+mn-ea"/>
                <a:cs typeface="+mn-cs"/>
              </a:rPr>
            </a:br>
            <a:endParaRPr lang="fr-FR" sz="1800" dirty="0">
              <a:solidFill>
                <a:srgbClr val="FFFF66"/>
              </a:solidFill>
              <a:latin typeface="+mn-lt"/>
              <a:ea typeface="+mn-ea"/>
              <a:cs typeface="+mn-cs"/>
            </a:endParaRPr>
          </a:p>
          <a:p>
            <a:pPr algn="ctr">
              <a:defRPr/>
            </a:pPr>
            <a:endParaRPr lang="fr-FR" sz="1400" dirty="0">
              <a:solidFill>
                <a:srgbClr val="FFFF66"/>
              </a:solidFill>
              <a:latin typeface="+mn-lt"/>
              <a:ea typeface="+mn-ea"/>
              <a:cs typeface="+mn-cs"/>
            </a:endParaRPr>
          </a:p>
        </p:txBody>
      </p:sp>
      <p:sp>
        <p:nvSpPr>
          <p:cNvPr id="323587" name="Text Box 3"/>
          <p:cNvSpPr txBox="1">
            <a:spLocks noChangeArrowheads="1"/>
          </p:cNvSpPr>
          <p:nvPr/>
        </p:nvSpPr>
        <p:spPr bwMode="auto">
          <a:xfrm>
            <a:off x="5910263" y="6583363"/>
            <a:ext cx="3233737" cy="276225"/>
          </a:xfrm>
          <a:prstGeom prst="rect">
            <a:avLst/>
          </a:prstGeom>
          <a:noFill/>
          <a:ln w="9525">
            <a:noFill/>
            <a:miter lim="800000"/>
            <a:headEnd/>
            <a:tailEnd/>
          </a:ln>
        </p:spPr>
        <p:txBody>
          <a:bodyPr>
            <a:spAutoFit/>
          </a:bodyPr>
          <a:lstStyle/>
          <a:p>
            <a:pPr algn="r"/>
            <a:r>
              <a:rPr lang="en-GB" sz="1200" i="1">
                <a:solidFill>
                  <a:schemeClr val="bg1"/>
                </a:solidFill>
              </a:rPr>
              <a:t>Munderi P, CROI 2015, Abs. 94</a:t>
            </a:r>
          </a:p>
        </p:txBody>
      </p:sp>
      <p:sp>
        <p:nvSpPr>
          <p:cNvPr id="17" name="Espace réservé du contenu 2"/>
          <p:cNvSpPr txBox="1">
            <a:spLocks/>
          </p:cNvSpPr>
          <p:nvPr/>
        </p:nvSpPr>
        <p:spPr bwMode="auto">
          <a:xfrm>
            <a:off x="457200" y="3940175"/>
            <a:ext cx="6527800" cy="414338"/>
          </a:xfrm>
          <a:prstGeom prst="rect">
            <a:avLst/>
          </a:prstGeom>
          <a:noFill/>
          <a:ln w="9525">
            <a:noFill/>
            <a:miter lim="800000"/>
            <a:headEnd/>
            <a:tailEnd/>
          </a:ln>
        </p:spPr>
        <p:txBody>
          <a:bodyPr/>
          <a:lstStyle/>
          <a:p>
            <a:pPr algn="ctr">
              <a:buClr>
                <a:srgbClr val="FFFF00"/>
              </a:buClr>
              <a:defRPr/>
            </a:pPr>
            <a:r>
              <a:rPr lang="fr-FR" kern="0" dirty="0">
                <a:solidFill>
                  <a:srgbClr val="FFFF66"/>
                </a:solidFill>
                <a:latin typeface="+mn-lt"/>
                <a:cs typeface="+mn-cs"/>
              </a:rPr>
              <a:t>Délai de survenue d’une toxicité hématologique grade 3-4</a:t>
            </a:r>
          </a:p>
          <a:p>
            <a:pPr marL="342900" indent="-342900" algn="ctr">
              <a:buClr>
                <a:srgbClr val="FFFF00"/>
              </a:buClr>
              <a:buFontTx/>
              <a:buChar char="•"/>
              <a:defRPr/>
            </a:pPr>
            <a:endParaRPr lang="fr-FR" sz="1400" kern="0" dirty="0">
              <a:solidFill>
                <a:srgbClr val="FFFF66"/>
              </a:solidFill>
              <a:latin typeface="+mn-lt"/>
              <a:cs typeface="+mn-cs"/>
            </a:endParaRPr>
          </a:p>
        </p:txBody>
      </p:sp>
      <p:grpSp>
        <p:nvGrpSpPr>
          <p:cNvPr id="323589" name="Groupe 60"/>
          <p:cNvGrpSpPr>
            <a:grpSpLocks/>
          </p:cNvGrpSpPr>
          <p:nvPr/>
        </p:nvGrpSpPr>
        <p:grpSpPr bwMode="auto">
          <a:xfrm>
            <a:off x="1217613" y="1668463"/>
            <a:ext cx="6078537" cy="2282825"/>
            <a:chOff x="1217613" y="1668463"/>
            <a:chExt cx="6078537" cy="2282825"/>
          </a:xfrm>
        </p:grpSpPr>
        <p:grpSp>
          <p:nvGrpSpPr>
            <p:cNvPr id="323621" name="Groupe 2051"/>
            <p:cNvGrpSpPr>
              <a:grpSpLocks/>
            </p:cNvGrpSpPr>
            <p:nvPr/>
          </p:nvGrpSpPr>
          <p:grpSpPr bwMode="auto">
            <a:xfrm>
              <a:off x="1665288" y="1755775"/>
              <a:ext cx="3403600" cy="1782763"/>
              <a:chOff x="8299450" y="2524125"/>
              <a:chExt cx="3403601" cy="1782763"/>
            </a:xfrm>
          </p:grpSpPr>
          <p:sp>
            <p:nvSpPr>
              <p:cNvPr id="323634" name="Freeform 9"/>
              <p:cNvSpPr>
                <a:spLocks/>
              </p:cNvSpPr>
              <p:nvPr/>
            </p:nvSpPr>
            <p:spPr bwMode="auto">
              <a:xfrm>
                <a:off x="8358188" y="2524125"/>
                <a:ext cx="3344863" cy="1719263"/>
              </a:xfrm>
              <a:custGeom>
                <a:avLst/>
                <a:gdLst>
                  <a:gd name="T0" fmla="*/ 2147483647 w 2107"/>
                  <a:gd name="T1" fmla="*/ 2147483647 h 1083"/>
                  <a:gd name="T2" fmla="*/ 0 w 2107"/>
                  <a:gd name="T3" fmla="*/ 2147483647 h 1083"/>
                  <a:gd name="T4" fmla="*/ 0 w 2107"/>
                  <a:gd name="T5" fmla="*/ 0 h 1083"/>
                  <a:gd name="T6" fmla="*/ 0 60000 65536"/>
                  <a:gd name="T7" fmla="*/ 0 60000 65536"/>
                  <a:gd name="T8" fmla="*/ 0 60000 65536"/>
                  <a:gd name="T9" fmla="*/ 0 w 2107"/>
                  <a:gd name="T10" fmla="*/ 0 h 1083"/>
                  <a:gd name="T11" fmla="*/ 2107 w 2107"/>
                  <a:gd name="T12" fmla="*/ 1083 h 1083"/>
                </a:gdLst>
                <a:ahLst/>
                <a:cxnLst>
                  <a:cxn ang="T6">
                    <a:pos x="T0" y="T1"/>
                  </a:cxn>
                  <a:cxn ang="T7">
                    <a:pos x="T2" y="T3"/>
                  </a:cxn>
                  <a:cxn ang="T8">
                    <a:pos x="T4" y="T5"/>
                  </a:cxn>
                </a:cxnLst>
                <a:rect l="T9" t="T10" r="T11" b="T12"/>
                <a:pathLst>
                  <a:path w="2107" h="1083">
                    <a:moveTo>
                      <a:pt x="2107" y="1083"/>
                    </a:moveTo>
                    <a:lnTo>
                      <a:pt x="0" y="1083"/>
                    </a:lnTo>
                    <a:lnTo>
                      <a:pt x="0" y="0"/>
                    </a:lnTo>
                  </a:path>
                </a:pathLst>
              </a:custGeom>
              <a:noFill/>
              <a:ln w="6350">
                <a:solidFill>
                  <a:schemeClr val="bg1"/>
                </a:solidFill>
                <a:prstDash val="solid"/>
                <a:round/>
                <a:headEnd/>
                <a:tailEnd/>
              </a:ln>
            </p:spPr>
            <p:txBody>
              <a:bodyPr/>
              <a:lstStyle/>
              <a:p>
                <a:endParaRPr lang="fr-FR"/>
              </a:p>
            </p:txBody>
          </p:sp>
          <p:sp>
            <p:nvSpPr>
              <p:cNvPr id="323635" name="Line 11"/>
              <p:cNvSpPr>
                <a:spLocks noChangeShapeType="1"/>
              </p:cNvSpPr>
              <p:nvPr/>
            </p:nvSpPr>
            <p:spPr bwMode="auto">
              <a:xfrm flipV="1">
                <a:off x="11634788" y="4243388"/>
                <a:ext cx="0" cy="63500"/>
              </a:xfrm>
              <a:prstGeom prst="line">
                <a:avLst/>
              </a:prstGeom>
              <a:noFill/>
              <a:ln w="6350">
                <a:solidFill>
                  <a:schemeClr val="bg1"/>
                </a:solidFill>
                <a:round/>
                <a:headEnd/>
                <a:tailEnd/>
              </a:ln>
            </p:spPr>
            <p:txBody>
              <a:bodyPr/>
              <a:lstStyle/>
              <a:p>
                <a:endParaRPr lang="fr-FR"/>
              </a:p>
            </p:txBody>
          </p:sp>
          <p:sp>
            <p:nvSpPr>
              <p:cNvPr id="323636" name="Line 12"/>
              <p:cNvSpPr>
                <a:spLocks noChangeShapeType="1"/>
              </p:cNvSpPr>
              <p:nvPr/>
            </p:nvSpPr>
            <p:spPr bwMode="auto">
              <a:xfrm flipV="1">
                <a:off x="9228138" y="4243388"/>
                <a:ext cx="0" cy="63500"/>
              </a:xfrm>
              <a:prstGeom prst="line">
                <a:avLst/>
              </a:prstGeom>
              <a:noFill/>
              <a:ln w="6350">
                <a:solidFill>
                  <a:schemeClr val="bg1"/>
                </a:solidFill>
                <a:round/>
                <a:headEnd/>
                <a:tailEnd/>
              </a:ln>
            </p:spPr>
            <p:txBody>
              <a:bodyPr/>
              <a:lstStyle/>
              <a:p>
                <a:endParaRPr lang="fr-FR"/>
              </a:p>
            </p:txBody>
          </p:sp>
          <p:sp>
            <p:nvSpPr>
              <p:cNvPr id="323637" name="Line 13"/>
              <p:cNvSpPr>
                <a:spLocks noChangeShapeType="1"/>
              </p:cNvSpPr>
              <p:nvPr/>
            </p:nvSpPr>
            <p:spPr bwMode="auto">
              <a:xfrm flipV="1">
                <a:off x="10833100" y="4243388"/>
                <a:ext cx="0" cy="63500"/>
              </a:xfrm>
              <a:prstGeom prst="line">
                <a:avLst/>
              </a:prstGeom>
              <a:noFill/>
              <a:ln w="6350">
                <a:solidFill>
                  <a:schemeClr val="bg1"/>
                </a:solidFill>
                <a:round/>
                <a:headEnd/>
                <a:tailEnd/>
              </a:ln>
            </p:spPr>
            <p:txBody>
              <a:bodyPr/>
              <a:lstStyle/>
              <a:p>
                <a:endParaRPr lang="fr-FR"/>
              </a:p>
            </p:txBody>
          </p:sp>
          <p:sp>
            <p:nvSpPr>
              <p:cNvPr id="323638" name="Line 14"/>
              <p:cNvSpPr>
                <a:spLocks noChangeShapeType="1"/>
              </p:cNvSpPr>
              <p:nvPr/>
            </p:nvSpPr>
            <p:spPr bwMode="auto">
              <a:xfrm flipV="1">
                <a:off x="10031413" y="4243388"/>
                <a:ext cx="0" cy="63500"/>
              </a:xfrm>
              <a:prstGeom prst="line">
                <a:avLst/>
              </a:prstGeom>
              <a:noFill/>
              <a:ln w="6350">
                <a:solidFill>
                  <a:schemeClr val="bg1"/>
                </a:solidFill>
                <a:round/>
                <a:headEnd/>
                <a:tailEnd/>
              </a:ln>
            </p:spPr>
            <p:txBody>
              <a:bodyPr/>
              <a:lstStyle/>
              <a:p>
                <a:endParaRPr lang="fr-FR"/>
              </a:p>
            </p:txBody>
          </p:sp>
          <p:sp>
            <p:nvSpPr>
              <p:cNvPr id="323639" name="Line 19"/>
              <p:cNvSpPr>
                <a:spLocks noChangeShapeType="1"/>
              </p:cNvSpPr>
              <p:nvPr/>
            </p:nvSpPr>
            <p:spPr bwMode="auto">
              <a:xfrm flipV="1">
                <a:off x="8426450" y="4243388"/>
                <a:ext cx="0" cy="63500"/>
              </a:xfrm>
              <a:prstGeom prst="line">
                <a:avLst/>
              </a:prstGeom>
              <a:noFill/>
              <a:ln w="6350">
                <a:solidFill>
                  <a:schemeClr val="bg1"/>
                </a:solidFill>
                <a:round/>
                <a:headEnd/>
                <a:tailEnd/>
              </a:ln>
            </p:spPr>
            <p:txBody>
              <a:bodyPr/>
              <a:lstStyle/>
              <a:p>
                <a:endParaRPr lang="fr-FR"/>
              </a:p>
            </p:txBody>
          </p:sp>
          <p:sp>
            <p:nvSpPr>
              <p:cNvPr id="323640" name="Line 22"/>
              <p:cNvSpPr>
                <a:spLocks noChangeShapeType="1"/>
              </p:cNvSpPr>
              <p:nvPr/>
            </p:nvSpPr>
            <p:spPr bwMode="auto">
              <a:xfrm>
                <a:off x="8299450" y="2579688"/>
                <a:ext cx="58738" cy="0"/>
              </a:xfrm>
              <a:prstGeom prst="line">
                <a:avLst/>
              </a:prstGeom>
              <a:noFill/>
              <a:ln w="6350">
                <a:solidFill>
                  <a:schemeClr val="bg1"/>
                </a:solidFill>
                <a:round/>
                <a:headEnd/>
                <a:tailEnd/>
              </a:ln>
            </p:spPr>
            <p:txBody>
              <a:bodyPr/>
              <a:lstStyle/>
              <a:p>
                <a:endParaRPr lang="fr-FR"/>
              </a:p>
            </p:txBody>
          </p:sp>
          <p:sp>
            <p:nvSpPr>
              <p:cNvPr id="323641" name="Line 23"/>
              <p:cNvSpPr>
                <a:spLocks noChangeShapeType="1"/>
              </p:cNvSpPr>
              <p:nvPr/>
            </p:nvSpPr>
            <p:spPr bwMode="auto">
              <a:xfrm>
                <a:off x="8299450" y="3116263"/>
                <a:ext cx="58738" cy="0"/>
              </a:xfrm>
              <a:prstGeom prst="line">
                <a:avLst/>
              </a:prstGeom>
              <a:noFill/>
              <a:ln w="6350">
                <a:solidFill>
                  <a:schemeClr val="bg1"/>
                </a:solidFill>
                <a:round/>
                <a:headEnd/>
                <a:tailEnd/>
              </a:ln>
            </p:spPr>
            <p:txBody>
              <a:bodyPr/>
              <a:lstStyle/>
              <a:p>
                <a:endParaRPr lang="fr-FR"/>
              </a:p>
            </p:txBody>
          </p:sp>
          <p:sp>
            <p:nvSpPr>
              <p:cNvPr id="323642" name="Line 24"/>
              <p:cNvSpPr>
                <a:spLocks noChangeShapeType="1"/>
              </p:cNvSpPr>
              <p:nvPr/>
            </p:nvSpPr>
            <p:spPr bwMode="auto">
              <a:xfrm>
                <a:off x="8299450" y="3649663"/>
                <a:ext cx="58738" cy="0"/>
              </a:xfrm>
              <a:prstGeom prst="line">
                <a:avLst/>
              </a:prstGeom>
              <a:noFill/>
              <a:ln w="6350">
                <a:solidFill>
                  <a:schemeClr val="bg1"/>
                </a:solidFill>
                <a:round/>
                <a:headEnd/>
                <a:tailEnd/>
              </a:ln>
            </p:spPr>
            <p:txBody>
              <a:bodyPr/>
              <a:lstStyle/>
              <a:p>
                <a:endParaRPr lang="fr-FR"/>
              </a:p>
            </p:txBody>
          </p:sp>
          <p:sp>
            <p:nvSpPr>
              <p:cNvPr id="323643" name="Line 25"/>
              <p:cNvSpPr>
                <a:spLocks noChangeShapeType="1"/>
              </p:cNvSpPr>
              <p:nvPr/>
            </p:nvSpPr>
            <p:spPr bwMode="auto">
              <a:xfrm>
                <a:off x="8299450" y="4186238"/>
                <a:ext cx="58738" cy="0"/>
              </a:xfrm>
              <a:prstGeom prst="line">
                <a:avLst/>
              </a:prstGeom>
              <a:noFill/>
              <a:ln w="6350">
                <a:solidFill>
                  <a:schemeClr val="bg1"/>
                </a:solidFill>
                <a:round/>
                <a:headEnd/>
                <a:tailEnd/>
              </a:ln>
            </p:spPr>
            <p:txBody>
              <a:bodyPr/>
              <a:lstStyle/>
              <a:p>
                <a:endParaRPr lang="fr-FR"/>
              </a:p>
            </p:txBody>
          </p:sp>
          <p:sp>
            <p:nvSpPr>
              <p:cNvPr id="291884" name="Freeform 30"/>
              <p:cNvSpPr>
                <a:spLocks/>
              </p:cNvSpPr>
              <p:nvPr/>
            </p:nvSpPr>
            <p:spPr bwMode="auto">
              <a:xfrm>
                <a:off x="8432800" y="2584450"/>
                <a:ext cx="3186113" cy="633413"/>
              </a:xfrm>
              <a:custGeom>
                <a:avLst/>
                <a:gdLst>
                  <a:gd name="T0" fmla="*/ 3186113 w 2007"/>
                  <a:gd name="T1" fmla="*/ 614363 h 399"/>
                  <a:gd name="T2" fmla="*/ 2843213 w 2007"/>
                  <a:gd name="T3" fmla="*/ 596900 h 399"/>
                  <a:gd name="T4" fmla="*/ 2689226 w 2007"/>
                  <a:gd name="T5" fmla="*/ 584200 h 399"/>
                  <a:gd name="T6" fmla="*/ 2611438 w 2007"/>
                  <a:gd name="T7" fmla="*/ 569913 h 399"/>
                  <a:gd name="T8" fmla="*/ 2528888 w 2007"/>
                  <a:gd name="T9" fmla="*/ 555625 h 399"/>
                  <a:gd name="T10" fmla="*/ 2513013 w 2007"/>
                  <a:gd name="T11" fmla="*/ 533400 h 399"/>
                  <a:gd name="T12" fmla="*/ 2500313 w 2007"/>
                  <a:gd name="T13" fmla="*/ 509588 h 399"/>
                  <a:gd name="T14" fmla="*/ 2319338 w 2007"/>
                  <a:gd name="T15" fmla="*/ 482600 h 399"/>
                  <a:gd name="T16" fmla="*/ 2147888 w 2007"/>
                  <a:gd name="T17" fmla="*/ 471488 h 399"/>
                  <a:gd name="T18" fmla="*/ 1846263 w 2007"/>
                  <a:gd name="T19" fmla="*/ 458788 h 399"/>
                  <a:gd name="T20" fmla="*/ 1822451 w 2007"/>
                  <a:gd name="T21" fmla="*/ 430213 h 399"/>
                  <a:gd name="T22" fmla="*/ 1719263 w 2007"/>
                  <a:gd name="T23" fmla="*/ 419100 h 399"/>
                  <a:gd name="T24" fmla="*/ 1677988 w 2007"/>
                  <a:gd name="T25" fmla="*/ 407988 h 399"/>
                  <a:gd name="T26" fmla="*/ 1244600 w 2007"/>
                  <a:gd name="T27" fmla="*/ 396875 h 399"/>
                  <a:gd name="T28" fmla="*/ 1193800 w 2007"/>
                  <a:gd name="T29" fmla="*/ 382588 h 399"/>
                  <a:gd name="T30" fmla="*/ 1174750 w 2007"/>
                  <a:gd name="T31" fmla="*/ 368300 h 399"/>
                  <a:gd name="T32" fmla="*/ 1001713 w 2007"/>
                  <a:gd name="T33" fmla="*/ 347663 h 399"/>
                  <a:gd name="T34" fmla="*/ 963613 w 2007"/>
                  <a:gd name="T35" fmla="*/ 338138 h 399"/>
                  <a:gd name="T36" fmla="*/ 911225 w 2007"/>
                  <a:gd name="T37" fmla="*/ 325438 h 399"/>
                  <a:gd name="T38" fmla="*/ 720725 w 2007"/>
                  <a:gd name="T39" fmla="*/ 304800 h 399"/>
                  <a:gd name="T40" fmla="*/ 677863 w 2007"/>
                  <a:gd name="T41" fmla="*/ 282575 h 399"/>
                  <a:gd name="T42" fmla="*/ 652463 w 2007"/>
                  <a:gd name="T43" fmla="*/ 258763 h 399"/>
                  <a:gd name="T44" fmla="*/ 631825 w 2007"/>
                  <a:gd name="T45" fmla="*/ 241300 h 399"/>
                  <a:gd name="T46" fmla="*/ 598488 w 2007"/>
                  <a:gd name="T47" fmla="*/ 227013 h 399"/>
                  <a:gd name="T48" fmla="*/ 577850 w 2007"/>
                  <a:gd name="T49" fmla="*/ 211138 h 399"/>
                  <a:gd name="T50" fmla="*/ 531813 w 2007"/>
                  <a:gd name="T51" fmla="*/ 200025 h 399"/>
                  <a:gd name="T52" fmla="*/ 508000 w 2007"/>
                  <a:gd name="T53" fmla="*/ 182563 h 399"/>
                  <a:gd name="T54" fmla="*/ 450850 w 2007"/>
                  <a:gd name="T55" fmla="*/ 165100 h 399"/>
                  <a:gd name="T56" fmla="*/ 341313 w 2007"/>
                  <a:gd name="T57" fmla="*/ 104775 h 399"/>
                  <a:gd name="T58" fmla="*/ 307975 w 2007"/>
                  <a:gd name="T59" fmla="*/ 92075 h 399"/>
                  <a:gd name="T60" fmla="*/ 276225 w 2007"/>
                  <a:gd name="T61" fmla="*/ 73025 h 399"/>
                  <a:gd name="T62" fmla="*/ 244475 w 2007"/>
                  <a:gd name="T63" fmla="*/ 52388 h 399"/>
                  <a:gd name="T64" fmla="*/ 225425 w 2007"/>
                  <a:gd name="T65" fmla="*/ 23813 h 399"/>
                  <a:gd name="T66" fmla="*/ 171450 w 2007"/>
                  <a:gd name="T67" fmla="*/ 0 h 39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007"/>
                  <a:gd name="T103" fmla="*/ 0 h 399"/>
                  <a:gd name="T104" fmla="*/ 2007 w 2007"/>
                  <a:gd name="T105" fmla="*/ 399 h 39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007" h="399">
                    <a:moveTo>
                      <a:pt x="2007" y="399"/>
                    </a:moveTo>
                    <a:lnTo>
                      <a:pt x="2007" y="387"/>
                    </a:lnTo>
                    <a:lnTo>
                      <a:pt x="1791" y="387"/>
                    </a:lnTo>
                    <a:lnTo>
                      <a:pt x="1791" y="376"/>
                    </a:lnTo>
                    <a:lnTo>
                      <a:pt x="1694" y="376"/>
                    </a:lnTo>
                    <a:lnTo>
                      <a:pt x="1694" y="368"/>
                    </a:lnTo>
                    <a:lnTo>
                      <a:pt x="1645" y="368"/>
                    </a:lnTo>
                    <a:lnTo>
                      <a:pt x="1645" y="359"/>
                    </a:lnTo>
                    <a:lnTo>
                      <a:pt x="1593" y="359"/>
                    </a:lnTo>
                    <a:lnTo>
                      <a:pt x="1593" y="350"/>
                    </a:lnTo>
                    <a:lnTo>
                      <a:pt x="1583" y="350"/>
                    </a:lnTo>
                    <a:lnTo>
                      <a:pt x="1583" y="336"/>
                    </a:lnTo>
                    <a:lnTo>
                      <a:pt x="1575" y="336"/>
                    </a:lnTo>
                    <a:lnTo>
                      <a:pt x="1575" y="321"/>
                    </a:lnTo>
                    <a:lnTo>
                      <a:pt x="1461" y="321"/>
                    </a:lnTo>
                    <a:lnTo>
                      <a:pt x="1461" y="304"/>
                    </a:lnTo>
                    <a:lnTo>
                      <a:pt x="1353" y="304"/>
                    </a:lnTo>
                    <a:lnTo>
                      <a:pt x="1353" y="297"/>
                    </a:lnTo>
                    <a:lnTo>
                      <a:pt x="1163" y="297"/>
                    </a:lnTo>
                    <a:lnTo>
                      <a:pt x="1163" y="289"/>
                    </a:lnTo>
                    <a:lnTo>
                      <a:pt x="1148" y="289"/>
                    </a:lnTo>
                    <a:lnTo>
                      <a:pt x="1148" y="271"/>
                    </a:lnTo>
                    <a:lnTo>
                      <a:pt x="1083" y="271"/>
                    </a:lnTo>
                    <a:lnTo>
                      <a:pt x="1083" y="264"/>
                    </a:lnTo>
                    <a:lnTo>
                      <a:pt x="1057" y="264"/>
                    </a:lnTo>
                    <a:lnTo>
                      <a:pt x="1057" y="257"/>
                    </a:lnTo>
                    <a:lnTo>
                      <a:pt x="784" y="257"/>
                    </a:lnTo>
                    <a:lnTo>
                      <a:pt x="784" y="250"/>
                    </a:lnTo>
                    <a:lnTo>
                      <a:pt x="752" y="250"/>
                    </a:lnTo>
                    <a:lnTo>
                      <a:pt x="752" y="241"/>
                    </a:lnTo>
                    <a:lnTo>
                      <a:pt x="740" y="241"/>
                    </a:lnTo>
                    <a:lnTo>
                      <a:pt x="740" y="232"/>
                    </a:lnTo>
                    <a:lnTo>
                      <a:pt x="631" y="232"/>
                    </a:lnTo>
                    <a:lnTo>
                      <a:pt x="631" y="219"/>
                    </a:lnTo>
                    <a:lnTo>
                      <a:pt x="607" y="219"/>
                    </a:lnTo>
                    <a:lnTo>
                      <a:pt x="607" y="213"/>
                    </a:lnTo>
                    <a:lnTo>
                      <a:pt x="574" y="213"/>
                    </a:lnTo>
                    <a:lnTo>
                      <a:pt x="574" y="205"/>
                    </a:lnTo>
                    <a:lnTo>
                      <a:pt x="454" y="205"/>
                    </a:lnTo>
                    <a:lnTo>
                      <a:pt x="454" y="192"/>
                    </a:lnTo>
                    <a:lnTo>
                      <a:pt x="427" y="192"/>
                    </a:lnTo>
                    <a:lnTo>
                      <a:pt x="427" y="178"/>
                    </a:lnTo>
                    <a:lnTo>
                      <a:pt x="411" y="178"/>
                    </a:lnTo>
                    <a:lnTo>
                      <a:pt x="411" y="163"/>
                    </a:lnTo>
                    <a:lnTo>
                      <a:pt x="398" y="163"/>
                    </a:lnTo>
                    <a:lnTo>
                      <a:pt x="398" y="152"/>
                    </a:lnTo>
                    <a:lnTo>
                      <a:pt x="377" y="152"/>
                    </a:lnTo>
                    <a:lnTo>
                      <a:pt x="377" y="143"/>
                    </a:lnTo>
                    <a:lnTo>
                      <a:pt x="364" y="143"/>
                    </a:lnTo>
                    <a:lnTo>
                      <a:pt x="364" y="133"/>
                    </a:lnTo>
                    <a:lnTo>
                      <a:pt x="335" y="133"/>
                    </a:lnTo>
                    <a:lnTo>
                      <a:pt x="335" y="126"/>
                    </a:lnTo>
                    <a:lnTo>
                      <a:pt x="320" y="126"/>
                    </a:lnTo>
                    <a:lnTo>
                      <a:pt x="320" y="115"/>
                    </a:lnTo>
                    <a:lnTo>
                      <a:pt x="284" y="115"/>
                    </a:lnTo>
                    <a:lnTo>
                      <a:pt x="284" y="104"/>
                    </a:lnTo>
                    <a:lnTo>
                      <a:pt x="215" y="104"/>
                    </a:lnTo>
                    <a:lnTo>
                      <a:pt x="215" y="66"/>
                    </a:lnTo>
                    <a:lnTo>
                      <a:pt x="194" y="66"/>
                    </a:lnTo>
                    <a:lnTo>
                      <a:pt x="194" y="58"/>
                    </a:lnTo>
                    <a:lnTo>
                      <a:pt x="174" y="58"/>
                    </a:lnTo>
                    <a:lnTo>
                      <a:pt x="174" y="46"/>
                    </a:lnTo>
                    <a:lnTo>
                      <a:pt x="154" y="46"/>
                    </a:lnTo>
                    <a:lnTo>
                      <a:pt x="154" y="33"/>
                    </a:lnTo>
                    <a:lnTo>
                      <a:pt x="142" y="33"/>
                    </a:lnTo>
                    <a:lnTo>
                      <a:pt x="142" y="15"/>
                    </a:lnTo>
                    <a:lnTo>
                      <a:pt x="108" y="15"/>
                    </a:lnTo>
                    <a:lnTo>
                      <a:pt x="108" y="0"/>
                    </a:lnTo>
                    <a:lnTo>
                      <a:pt x="0" y="0"/>
                    </a:lnTo>
                  </a:path>
                </a:pathLst>
              </a:custGeom>
              <a:noFill/>
              <a:ln w="28575">
                <a:solidFill>
                  <a:schemeClr val="bg1">
                    <a:lumMod val="85000"/>
                  </a:schemeClr>
                </a:solidFill>
                <a:prstDash val="solid"/>
                <a:round/>
                <a:headEnd/>
                <a:tailEnd/>
              </a:ln>
            </p:spPr>
            <p:txBody>
              <a:bodyPr/>
              <a:lstStyle/>
              <a:p>
                <a:pPr eaLnBrk="1" hangingPunct="1">
                  <a:defRPr/>
                </a:pPr>
                <a:endParaRPr lang="fr-FR">
                  <a:solidFill>
                    <a:schemeClr val="bg1"/>
                  </a:solidFill>
                </a:endParaRPr>
              </a:p>
            </p:txBody>
          </p:sp>
          <p:sp>
            <p:nvSpPr>
              <p:cNvPr id="323645" name="Freeform 34"/>
              <p:cNvSpPr>
                <a:spLocks/>
              </p:cNvSpPr>
              <p:nvPr/>
            </p:nvSpPr>
            <p:spPr bwMode="auto">
              <a:xfrm>
                <a:off x="8432800" y="2584450"/>
                <a:ext cx="3194050" cy="439738"/>
              </a:xfrm>
              <a:custGeom>
                <a:avLst/>
                <a:gdLst>
                  <a:gd name="T0" fmla="*/ 2147483647 w 2012"/>
                  <a:gd name="T1" fmla="*/ 2147483647 h 277"/>
                  <a:gd name="T2" fmla="*/ 2147483647 w 2012"/>
                  <a:gd name="T3" fmla="*/ 2147483647 h 277"/>
                  <a:gd name="T4" fmla="*/ 2147483647 w 2012"/>
                  <a:gd name="T5" fmla="*/ 2147483647 h 277"/>
                  <a:gd name="T6" fmla="*/ 2147483647 w 2012"/>
                  <a:gd name="T7" fmla="*/ 2147483647 h 277"/>
                  <a:gd name="T8" fmla="*/ 2147483647 w 2012"/>
                  <a:gd name="T9" fmla="*/ 2147483647 h 277"/>
                  <a:gd name="T10" fmla="*/ 2147483647 w 2012"/>
                  <a:gd name="T11" fmla="*/ 2147483647 h 277"/>
                  <a:gd name="T12" fmla="*/ 2147483647 w 2012"/>
                  <a:gd name="T13" fmla="*/ 2147483647 h 277"/>
                  <a:gd name="T14" fmla="*/ 2147483647 w 2012"/>
                  <a:gd name="T15" fmla="*/ 2147483647 h 277"/>
                  <a:gd name="T16" fmla="*/ 2147483647 w 2012"/>
                  <a:gd name="T17" fmla="*/ 2147483647 h 277"/>
                  <a:gd name="T18" fmla="*/ 2147483647 w 2012"/>
                  <a:gd name="T19" fmla="*/ 2147483647 h 277"/>
                  <a:gd name="T20" fmla="*/ 2147483647 w 2012"/>
                  <a:gd name="T21" fmla="*/ 2147483647 h 277"/>
                  <a:gd name="T22" fmla="*/ 2147483647 w 2012"/>
                  <a:gd name="T23" fmla="*/ 2147483647 h 277"/>
                  <a:gd name="T24" fmla="*/ 2147483647 w 2012"/>
                  <a:gd name="T25" fmla="*/ 2147483647 h 277"/>
                  <a:gd name="T26" fmla="*/ 2147483647 w 2012"/>
                  <a:gd name="T27" fmla="*/ 2147483647 h 277"/>
                  <a:gd name="T28" fmla="*/ 2147483647 w 2012"/>
                  <a:gd name="T29" fmla="*/ 2147483647 h 277"/>
                  <a:gd name="T30" fmla="*/ 2147483647 w 2012"/>
                  <a:gd name="T31" fmla="*/ 2147483647 h 277"/>
                  <a:gd name="T32" fmla="*/ 2147483647 w 2012"/>
                  <a:gd name="T33" fmla="*/ 2147483647 h 277"/>
                  <a:gd name="T34" fmla="*/ 2147483647 w 2012"/>
                  <a:gd name="T35" fmla="*/ 2147483647 h 277"/>
                  <a:gd name="T36" fmla="*/ 2147483647 w 2012"/>
                  <a:gd name="T37" fmla="*/ 2147483647 h 277"/>
                  <a:gd name="T38" fmla="*/ 2147483647 w 2012"/>
                  <a:gd name="T39" fmla="*/ 2147483647 h 277"/>
                  <a:gd name="T40" fmla="*/ 2147483647 w 2012"/>
                  <a:gd name="T41" fmla="*/ 2147483647 h 277"/>
                  <a:gd name="T42" fmla="*/ 2147483647 w 2012"/>
                  <a:gd name="T43" fmla="*/ 2147483647 h 277"/>
                  <a:gd name="T44" fmla="*/ 2147483647 w 2012"/>
                  <a:gd name="T45" fmla="*/ 2147483647 h 277"/>
                  <a:gd name="T46" fmla="*/ 2147483647 w 2012"/>
                  <a:gd name="T47" fmla="*/ 2147483647 h 277"/>
                  <a:gd name="T48" fmla="*/ 2147483647 w 2012"/>
                  <a:gd name="T49" fmla="*/ 2147483647 h 277"/>
                  <a:gd name="T50" fmla="*/ 2147483647 w 2012"/>
                  <a:gd name="T51" fmla="*/ 2147483647 h 277"/>
                  <a:gd name="T52" fmla="*/ 2147483647 w 2012"/>
                  <a:gd name="T53" fmla="*/ 2147483647 h 277"/>
                  <a:gd name="T54" fmla="*/ 2147483647 w 2012"/>
                  <a:gd name="T55" fmla="*/ 2147483647 h 277"/>
                  <a:gd name="T56" fmla="*/ 2147483647 w 2012"/>
                  <a:gd name="T57" fmla="*/ 2147483647 h 277"/>
                  <a:gd name="T58" fmla="*/ 2147483647 w 2012"/>
                  <a:gd name="T59" fmla="*/ 2147483647 h 277"/>
                  <a:gd name="T60" fmla="*/ 2147483647 w 2012"/>
                  <a:gd name="T61" fmla="*/ 2147483647 h 277"/>
                  <a:gd name="T62" fmla="*/ 2147483647 w 2012"/>
                  <a:gd name="T63" fmla="*/ 2147483647 h 277"/>
                  <a:gd name="T64" fmla="*/ 2147483647 w 2012"/>
                  <a:gd name="T65" fmla="*/ 2147483647 h 277"/>
                  <a:gd name="T66" fmla="*/ 2147483647 w 2012"/>
                  <a:gd name="T67" fmla="*/ 2147483647 h 277"/>
                  <a:gd name="T68" fmla="*/ 2147483647 w 2012"/>
                  <a:gd name="T69" fmla="*/ 2147483647 h 277"/>
                  <a:gd name="T70" fmla="*/ 2147483647 w 2012"/>
                  <a:gd name="T71" fmla="*/ 2147483647 h 277"/>
                  <a:gd name="T72" fmla="*/ 2147483647 w 2012"/>
                  <a:gd name="T73" fmla="*/ 2147483647 h 277"/>
                  <a:gd name="T74" fmla="*/ 2147483647 w 2012"/>
                  <a:gd name="T75" fmla="*/ 2147483647 h 277"/>
                  <a:gd name="T76" fmla="*/ 2147483647 w 2012"/>
                  <a:gd name="T77" fmla="*/ 2147483647 h 277"/>
                  <a:gd name="T78" fmla="*/ 2147483647 w 2012"/>
                  <a:gd name="T79" fmla="*/ 2147483647 h 277"/>
                  <a:gd name="T80" fmla="*/ 2147483647 w 2012"/>
                  <a:gd name="T81" fmla="*/ 2147483647 h 277"/>
                  <a:gd name="T82" fmla="*/ 2147483647 w 2012"/>
                  <a:gd name="T83" fmla="*/ 2147483647 h 277"/>
                  <a:gd name="T84" fmla="*/ 2147483647 w 2012"/>
                  <a:gd name="T85" fmla="*/ 2147483647 h 277"/>
                  <a:gd name="T86" fmla="*/ 2147483647 w 2012"/>
                  <a:gd name="T87" fmla="*/ 2147483647 h 277"/>
                  <a:gd name="T88" fmla="*/ 2147483647 w 2012"/>
                  <a:gd name="T89" fmla="*/ 2147483647 h 277"/>
                  <a:gd name="T90" fmla="*/ 2147483647 w 2012"/>
                  <a:gd name="T91" fmla="*/ 2147483647 h 277"/>
                  <a:gd name="T92" fmla="*/ 2147483647 w 2012"/>
                  <a:gd name="T93" fmla="*/ 2147483647 h 277"/>
                  <a:gd name="T94" fmla="*/ 2147483647 w 2012"/>
                  <a:gd name="T95" fmla="*/ 2147483647 h 277"/>
                  <a:gd name="T96" fmla="*/ 2147483647 w 2012"/>
                  <a:gd name="T97" fmla="*/ 2147483647 h 277"/>
                  <a:gd name="T98" fmla="*/ 2147483647 w 2012"/>
                  <a:gd name="T99" fmla="*/ 2147483647 h 277"/>
                  <a:gd name="T100" fmla="*/ 2147483647 w 2012"/>
                  <a:gd name="T101" fmla="*/ 2147483647 h 277"/>
                  <a:gd name="T102" fmla="*/ 2147483647 w 2012"/>
                  <a:gd name="T103" fmla="*/ 2147483647 h 277"/>
                  <a:gd name="T104" fmla="*/ 2147483647 w 2012"/>
                  <a:gd name="T105" fmla="*/ 2147483647 h 277"/>
                  <a:gd name="T106" fmla="*/ 2147483647 w 2012"/>
                  <a:gd name="T107" fmla="*/ 2147483647 h 277"/>
                  <a:gd name="T108" fmla="*/ 2147483647 w 2012"/>
                  <a:gd name="T109" fmla="*/ 2147483647 h 277"/>
                  <a:gd name="T110" fmla="*/ 2147483647 w 2012"/>
                  <a:gd name="T111" fmla="*/ 2147483647 h 277"/>
                  <a:gd name="T112" fmla="*/ 2147483647 w 2012"/>
                  <a:gd name="T113" fmla="*/ 2147483647 h 277"/>
                  <a:gd name="T114" fmla="*/ 2147483647 w 2012"/>
                  <a:gd name="T115" fmla="*/ 2147483647 h 277"/>
                  <a:gd name="T116" fmla="*/ 2147483647 w 2012"/>
                  <a:gd name="T117" fmla="*/ 2147483647 h 277"/>
                  <a:gd name="T118" fmla="*/ 0 w 2012"/>
                  <a:gd name="T119" fmla="*/ 2147483647 h 277"/>
                  <a:gd name="T120" fmla="*/ 0 w 2012"/>
                  <a:gd name="T121" fmla="*/ 0 h 27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012"/>
                  <a:gd name="T184" fmla="*/ 0 h 277"/>
                  <a:gd name="T185" fmla="*/ 2012 w 2012"/>
                  <a:gd name="T186" fmla="*/ 277 h 27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012" h="277">
                    <a:moveTo>
                      <a:pt x="2012" y="277"/>
                    </a:moveTo>
                    <a:lnTo>
                      <a:pt x="1942" y="277"/>
                    </a:lnTo>
                    <a:lnTo>
                      <a:pt x="1942" y="265"/>
                    </a:lnTo>
                    <a:lnTo>
                      <a:pt x="1798" y="265"/>
                    </a:lnTo>
                    <a:lnTo>
                      <a:pt x="1798" y="255"/>
                    </a:lnTo>
                    <a:lnTo>
                      <a:pt x="1776" y="255"/>
                    </a:lnTo>
                    <a:lnTo>
                      <a:pt x="1776" y="246"/>
                    </a:lnTo>
                    <a:lnTo>
                      <a:pt x="1618" y="246"/>
                    </a:lnTo>
                    <a:lnTo>
                      <a:pt x="1618" y="239"/>
                    </a:lnTo>
                    <a:lnTo>
                      <a:pt x="1592" y="239"/>
                    </a:lnTo>
                    <a:lnTo>
                      <a:pt x="1592" y="229"/>
                    </a:lnTo>
                    <a:lnTo>
                      <a:pt x="1559" y="229"/>
                    </a:lnTo>
                    <a:lnTo>
                      <a:pt x="1559" y="219"/>
                    </a:lnTo>
                    <a:lnTo>
                      <a:pt x="1460" y="219"/>
                    </a:lnTo>
                    <a:lnTo>
                      <a:pt x="1460" y="211"/>
                    </a:lnTo>
                    <a:lnTo>
                      <a:pt x="1449" y="211"/>
                    </a:lnTo>
                    <a:lnTo>
                      <a:pt x="1449" y="204"/>
                    </a:lnTo>
                    <a:lnTo>
                      <a:pt x="1304" y="204"/>
                    </a:lnTo>
                    <a:lnTo>
                      <a:pt x="1304" y="195"/>
                    </a:lnTo>
                    <a:lnTo>
                      <a:pt x="1282" y="195"/>
                    </a:lnTo>
                    <a:lnTo>
                      <a:pt x="1282" y="186"/>
                    </a:lnTo>
                    <a:lnTo>
                      <a:pt x="1114" y="186"/>
                    </a:lnTo>
                    <a:lnTo>
                      <a:pt x="1114" y="178"/>
                    </a:lnTo>
                    <a:lnTo>
                      <a:pt x="1021" y="178"/>
                    </a:lnTo>
                    <a:lnTo>
                      <a:pt x="1021" y="166"/>
                    </a:lnTo>
                    <a:lnTo>
                      <a:pt x="961" y="166"/>
                    </a:lnTo>
                    <a:lnTo>
                      <a:pt x="961" y="151"/>
                    </a:lnTo>
                    <a:lnTo>
                      <a:pt x="872" y="151"/>
                    </a:lnTo>
                    <a:lnTo>
                      <a:pt x="872" y="137"/>
                    </a:lnTo>
                    <a:lnTo>
                      <a:pt x="813" y="137"/>
                    </a:lnTo>
                    <a:lnTo>
                      <a:pt x="813" y="129"/>
                    </a:lnTo>
                    <a:lnTo>
                      <a:pt x="669" y="129"/>
                    </a:lnTo>
                    <a:lnTo>
                      <a:pt x="669" y="120"/>
                    </a:lnTo>
                    <a:lnTo>
                      <a:pt x="634" y="120"/>
                    </a:lnTo>
                    <a:lnTo>
                      <a:pt x="634" y="112"/>
                    </a:lnTo>
                    <a:lnTo>
                      <a:pt x="572" y="112"/>
                    </a:lnTo>
                    <a:lnTo>
                      <a:pt x="572" y="98"/>
                    </a:lnTo>
                    <a:lnTo>
                      <a:pt x="540" y="98"/>
                    </a:lnTo>
                    <a:lnTo>
                      <a:pt x="540" y="92"/>
                    </a:lnTo>
                    <a:lnTo>
                      <a:pt x="481" y="92"/>
                    </a:lnTo>
                    <a:lnTo>
                      <a:pt x="481" y="85"/>
                    </a:lnTo>
                    <a:lnTo>
                      <a:pt x="468" y="85"/>
                    </a:lnTo>
                    <a:lnTo>
                      <a:pt x="468" y="79"/>
                    </a:lnTo>
                    <a:lnTo>
                      <a:pt x="424" y="79"/>
                    </a:lnTo>
                    <a:lnTo>
                      <a:pt x="424" y="70"/>
                    </a:lnTo>
                    <a:lnTo>
                      <a:pt x="393" y="70"/>
                    </a:lnTo>
                    <a:lnTo>
                      <a:pt x="393" y="60"/>
                    </a:lnTo>
                    <a:lnTo>
                      <a:pt x="361" y="60"/>
                    </a:lnTo>
                    <a:lnTo>
                      <a:pt x="361" y="51"/>
                    </a:lnTo>
                    <a:lnTo>
                      <a:pt x="351" y="51"/>
                    </a:lnTo>
                    <a:lnTo>
                      <a:pt x="351" y="44"/>
                    </a:lnTo>
                    <a:lnTo>
                      <a:pt x="259" y="44"/>
                    </a:lnTo>
                    <a:lnTo>
                      <a:pt x="259" y="31"/>
                    </a:lnTo>
                    <a:lnTo>
                      <a:pt x="233" y="31"/>
                    </a:lnTo>
                    <a:lnTo>
                      <a:pt x="233" y="23"/>
                    </a:lnTo>
                    <a:lnTo>
                      <a:pt x="207" y="23"/>
                    </a:lnTo>
                    <a:lnTo>
                      <a:pt x="207" y="13"/>
                    </a:lnTo>
                    <a:lnTo>
                      <a:pt x="128" y="13"/>
                    </a:lnTo>
                    <a:lnTo>
                      <a:pt x="128" y="7"/>
                    </a:lnTo>
                    <a:lnTo>
                      <a:pt x="0" y="7"/>
                    </a:lnTo>
                    <a:lnTo>
                      <a:pt x="0" y="0"/>
                    </a:lnTo>
                  </a:path>
                </a:pathLst>
              </a:custGeom>
              <a:noFill/>
              <a:ln w="28575">
                <a:solidFill>
                  <a:srgbClr val="FF9933"/>
                </a:solidFill>
                <a:prstDash val="solid"/>
                <a:round/>
                <a:headEnd/>
                <a:tailEnd/>
              </a:ln>
            </p:spPr>
            <p:txBody>
              <a:bodyPr/>
              <a:lstStyle/>
              <a:p>
                <a:endParaRPr lang="fr-FR"/>
              </a:p>
            </p:txBody>
          </p:sp>
        </p:grpSp>
        <p:sp>
          <p:nvSpPr>
            <p:cNvPr id="323622" name="ZoneTexte 2053"/>
            <p:cNvSpPr txBox="1">
              <a:spLocks noChangeArrowheads="1"/>
            </p:cNvSpPr>
            <p:nvPr/>
          </p:nvSpPr>
          <p:spPr bwMode="auto">
            <a:xfrm>
              <a:off x="1666875" y="3508375"/>
              <a:ext cx="268288"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0</a:t>
              </a:r>
            </a:p>
          </p:txBody>
        </p:sp>
        <p:sp>
          <p:nvSpPr>
            <p:cNvPr id="323623" name="ZoneTexte 42"/>
            <p:cNvSpPr txBox="1">
              <a:spLocks noChangeArrowheads="1"/>
            </p:cNvSpPr>
            <p:nvPr/>
          </p:nvSpPr>
          <p:spPr bwMode="auto">
            <a:xfrm>
              <a:off x="2459038" y="3508375"/>
              <a:ext cx="269875"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6</a:t>
              </a:r>
            </a:p>
          </p:txBody>
        </p:sp>
        <p:sp>
          <p:nvSpPr>
            <p:cNvPr id="323624" name="ZoneTexte 43"/>
            <p:cNvSpPr txBox="1">
              <a:spLocks noChangeArrowheads="1"/>
            </p:cNvSpPr>
            <p:nvPr/>
          </p:nvSpPr>
          <p:spPr bwMode="auto">
            <a:xfrm>
              <a:off x="3219450" y="3508375"/>
              <a:ext cx="355600"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12</a:t>
              </a:r>
            </a:p>
          </p:txBody>
        </p:sp>
        <p:sp>
          <p:nvSpPr>
            <p:cNvPr id="323625" name="ZoneTexte 44"/>
            <p:cNvSpPr txBox="1">
              <a:spLocks noChangeArrowheads="1"/>
            </p:cNvSpPr>
            <p:nvPr/>
          </p:nvSpPr>
          <p:spPr bwMode="auto">
            <a:xfrm>
              <a:off x="4014788" y="3508375"/>
              <a:ext cx="354012"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18</a:t>
              </a:r>
            </a:p>
          </p:txBody>
        </p:sp>
        <p:sp>
          <p:nvSpPr>
            <p:cNvPr id="323626" name="ZoneTexte 45"/>
            <p:cNvSpPr txBox="1">
              <a:spLocks noChangeArrowheads="1"/>
            </p:cNvSpPr>
            <p:nvPr/>
          </p:nvSpPr>
          <p:spPr bwMode="auto">
            <a:xfrm>
              <a:off x="4829175" y="3508375"/>
              <a:ext cx="354013"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24</a:t>
              </a:r>
            </a:p>
          </p:txBody>
        </p:sp>
        <p:sp>
          <p:nvSpPr>
            <p:cNvPr id="323627" name="ZoneTexte 51"/>
            <p:cNvSpPr txBox="1">
              <a:spLocks noChangeArrowheads="1"/>
            </p:cNvSpPr>
            <p:nvPr/>
          </p:nvSpPr>
          <p:spPr bwMode="auto">
            <a:xfrm>
              <a:off x="1217613" y="1668463"/>
              <a:ext cx="484187" cy="277812"/>
            </a:xfrm>
            <a:prstGeom prst="rect">
              <a:avLst/>
            </a:prstGeom>
            <a:noFill/>
            <a:ln w="9525">
              <a:noFill/>
              <a:miter lim="800000"/>
              <a:headEnd/>
              <a:tailEnd/>
            </a:ln>
          </p:spPr>
          <p:txBody>
            <a:bodyPr wrap="none">
              <a:spAutoFit/>
            </a:bodyPr>
            <a:lstStyle/>
            <a:p>
              <a:pPr algn="r" eaLnBrk="1" hangingPunct="1"/>
              <a:r>
                <a:rPr lang="fr-FR" sz="1200">
                  <a:solidFill>
                    <a:schemeClr val="bg1"/>
                  </a:solidFill>
                </a:rPr>
                <a:t>1,00</a:t>
              </a:r>
            </a:p>
          </p:txBody>
        </p:sp>
        <p:sp>
          <p:nvSpPr>
            <p:cNvPr id="323628" name="ZoneTexte 52"/>
            <p:cNvSpPr txBox="1">
              <a:spLocks noChangeArrowheads="1"/>
            </p:cNvSpPr>
            <p:nvPr/>
          </p:nvSpPr>
          <p:spPr bwMode="auto">
            <a:xfrm>
              <a:off x="1217613" y="2209800"/>
              <a:ext cx="484187" cy="277813"/>
            </a:xfrm>
            <a:prstGeom prst="rect">
              <a:avLst/>
            </a:prstGeom>
            <a:noFill/>
            <a:ln w="9525">
              <a:noFill/>
              <a:miter lim="800000"/>
              <a:headEnd/>
              <a:tailEnd/>
            </a:ln>
          </p:spPr>
          <p:txBody>
            <a:bodyPr wrap="none">
              <a:spAutoFit/>
            </a:bodyPr>
            <a:lstStyle/>
            <a:p>
              <a:pPr algn="r" eaLnBrk="1" hangingPunct="1"/>
              <a:r>
                <a:rPr lang="fr-FR" sz="1200">
                  <a:solidFill>
                    <a:schemeClr val="bg1"/>
                  </a:solidFill>
                </a:rPr>
                <a:t>0,95</a:t>
              </a:r>
            </a:p>
          </p:txBody>
        </p:sp>
        <p:sp>
          <p:nvSpPr>
            <p:cNvPr id="323629" name="ZoneTexte 53"/>
            <p:cNvSpPr txBox="1">
              <a:spLocks noChangeArrowheads="1"/>
            </p:cNvSpPr>
            <p:nvPr/>
          </p:nvSpPr>
          <p:spPr bwMode="auto">
            <a:xfrm>
              <a:off x="1217613" y="2743200"/>
              <a:ext cx="484187" cy="277813"/>
            </a:xfrm>
            <a:prstGeom prst="rect">
              <a:avLst/>
            </a:prstGeom>
            <a:noFill/>
            <a:ln w="9525">
              <a:noFill/>
              <a:miter lim="800000"/>
              <a:headEnd/>
              <a:tailEnd/>
            </a:ln>
          </p:spPr>
          <p:txBody>
            <a:bodyPr wrap="none">
              <a:spAutoFit/>
            </a:bodyPr>
            <a:lstStyle/>
            <a:p>
              <a:pPr algn="r" eaLnBrk="1" hangingPunct="1"/>
              <a:r>
                <a:rPr lang="fr-FR" sz="1200">
                  <a:solidFill>
                    <a:schemeClr val="bg1"/>
                  </a:solidFill>
                </a:rPr>
                <a:t>0,90</a:t>
              </a:r>
            </a:p>
          </p:txBody>
        </p:sp>
        <p:sp>
          <p:nvSpPr>
            <p:cNvPr id="323630" name="ZoneTexte 54"/>
            <p:cNvSpPr txBox="1">
              <a:spLocks noChangeArrowheads="1"/>
            </p:cNvSpPr>
            <p:nvPr/>
          </p:nvSpPr>
          <p:spPr bwMode="auto">
            <a:xfrm>
              <a:off x="1217613" y="3279775"/>
              <a:ext cx="484187" cy="277813"/>
            </a:xfrm>
            <a:prstGeom prst="rect">
              <a:avLst/>
            </a:prstGeom>
            <a:noFill/>
            <a:ln w="9525">
              <a:noFill/>
              <a:miter lim="800000"/>
              <a:headEnd/>
              <a:tailEnd/>
            </a:ln>
          </p:spPr>
          <p:txBody>
            <a:bodyPr wrap="none">
              <a:spAutoFit/>
            </a:bodyPr>
            <a:lstStyle/>
            <a:p>
              <a:pPr algn="r" eaLnBrk="1" hangingPunct="1"/>
              <a:r>
                <a:rPr lang="fr-FR" sz="1200">
                  <a:solidFill>
                    <a:schemeClr val="bg1"/>
                  </a:solidFill>
                </a:rPr>
                <a:t>0,85</a:t>
              </a:r>
            </a:p>
          </p:txBody>
        </p:sp>
        <p:sp>
          <p:nvSpPr>
            <p:cNvPr id="323631" name="ZoneTexte 61"/>
            <p:cNvSpPr txBox="1">
              <a:spLocks noChangeArrowheads="1"/>
            </p:cNvSpPr>
            <p:nvPr/>
          </p:nvSpPr>
          <p:spPr bwMode="auto">
            <a:xfrm>
              <a:off x="3128963" y="3675063"/>
              <a:ext cx="536575" cy="276225"/>
            </a:xfrm>
            <a:prstGeom prst="rect">
              <a:avLst/>
            </a:prstGeom>
            <a:noFill/>
            <a:ln w="9525">
              <a:noFill/>
              <a:miter lim="800000"/>
              <a:headEnd/>
              <a:tailEnd/>
            </a:ln>
          </p:spPr>
          <p:txBody>
            <a:bodyPr wrap="none">
              <a:spAutoFit/>
            </a:bodyPr>
            <a:lstStyle/>
            <a:p>
              <a:pPr algn="ctr" eaLnBrk="1" hangingPunct="1"/>
              <a:r>
                <a:rPr lang="fr-FR" sz="1200" b="1">
                  <a:solidFill>
                    <a:schemeClr val="bg1"/>
                  </a:solidFill>
                </a:rPr>
                <a:t>Mois</a:t>
              </a:r>
            </a:p>
          </p:txBody>
        </p:sp>
        <p:sp>
          <p:nvSpPr>
            <p:cNvPr id="323632" name="ZoneTexte 64"/>
            <p:cNvSpPr txBox="1">
              <a:spLocks noChangeArrowheads="1"/>
            </p:cNvSpPr>
            <p:nvPr/>
          </p:nvSpPr>
          <p:spPr bwMode="auto">
            <a:xfrm>
              <a:off x="1800225" y="2881313"/>
              <a:ext cx="4468813" cy="461962"/>
            </a:xfrm>
            <a:prstGeom prst="rect">
              <a:avLst/>
            </a:prstGeom>
            <a:noFill/>
            <a:ln w="9525">
              <a:noFill/>
              <a:miter lim="800000"/>
              <a:headEnd/>
              <a:tailEnd/>
            </a:ln>
          </p:spPr>
          <p:txBody>
            <a:bodyPr wrap="none">
              <a:spAutoFit/>
            </a:bodyPr>
            <a:lstStyle/>
            <a:p>
              <a:pPr eaLnBrk="1" hangingPunct="1"/>
              <a:r>
                <a:rPr lang="fr-FR" sz="1200">
                  <a:solidFill>
                    <a:schemeClr val="bg1"/>
                  </a:solidFill>
                </a:rPr>
                <a:t>HRa placebo vs CTX = 1,57 (IC 90 % : 1,12 - 2,21)</a:t>
              </a:r>
            </a:p>
            <a:p>
              <a:pPr eaLnBrk="1" hangingPunct="1"/>
              <a:r>
                <a:rPr lang="fr-FR" sz="1200">
                  <a:solidFill>
                    <a:schemeClr val="bg1"/>
                  </a:solidFill>
                </a:rPr>
                <a:t>Nombre de personnes à traiter pour éviter un événement = 113</a:t>
              </a:r>
            </a:p>
          </p:txBody>
        </p:sp>
        <p:sp>
          <p:nvSpPr>
            <p:cNvPr id="323633" name="ZoneTexte 66"/>
            <p:cNvSpPr txBox="1">
              <a:spLocks noChangeArrowheads="1"/>
            </p:cNvSpPr>
            <p:nvPr/>
          </p:nvSpPr>
          <p:spPr bwMode="auto">
            <a:xfrm>
              <a:off x="5056188" y="1997075"/>
              <a:ext cx="2239962" cy="831850"/>
            </a:xfrm>
            <a:prstGeom prst="rect">
              <a:avLst/>
            </a:prstGeom>
            <a:noFill/>
            <a:ln w="9525">
              <a:noFill/>
              <a:miter lim="800000"/>
              <a:headEnd/>
              <a:tailEnd/>
            </a:ln>
          </p:spPr>
          <p:txBody>
            <a:bodyPr wrap="none">
              <a:spAutoFit/>
            </a:bodyPr>
            <a:lstStyle/>
            <a:p>
              <a:pPr eaLnBrk="1" hangingPunct="1"/>
              <a:r>
                <a:rPr lang="fr-FR" sz="1200" b="1">
                  <a:solidFill>
                    <a:srgbClr val="FF9933"/>
                  </a:solidFill>
                </a:rPr>
                <a:t>CTX</a:t>
              </a:r>
              <a:r>
                <a:rPr lang="fr-FR" sz="1200">
                  <a:solidFill>
                    <a:srgbClr val="FF9933"/>
                  </a:solidFill>
                </a:rPr>
                <a:t/>
              </a:r>
              <a:br>
                <a:rPr lang="fr-FR" sz="1200">
                  <a:solidFill>
                    <a:srgbClr val="FF9933"/>
                  </a:solidFill>
                </a:rPr>
              </a:br>
              <a:r>
                <a:rPr lang="fr-FR" sz="1200">
                  <a:solidFill>
                    <a:srgbClr val="FF9933"/>
                  </a:solidFill>
                </a:rPr>
                <a:t>39 événements (1,84/100 p-a)</a:t>
              </a:r>
              <a:br>
                <a:rPr lang="fr-FR" sz="1200">
                  <a:solidFill>
                    <a:srgbClr val="FF9933"/>
                  </a:solidFill>
                </a:rPr>
              </a:br>
              <a:r>
                <a:rPr lang="fr-FR" sz="1200" b="1">
                  <a:solidFill>
                    <a:schemeClr val="bg1"/>
                  </a:solidFill>
                </a:rPr>
                <a:t>Placebo</a:t>
              </a:r>
            </a:p>
            <a:p>
              <a:pPr eaLnBrk="1" hangingPunct="1"/>
              <a:r>
                <a:rPr lang="fr-FR" sz="1200">
                  <a:solidFill>
                    <a:schemeClr val="bg1"/>
                  </a:solidFill>
                </a:rPr>
                <a:t>59 événements (2,94/100 p-a)</a:t>
              </a:r>
            </a:p>
          </p:txBody>
        </p:sp>
      </p:grpSp>
      <p:grpSp>
        <p:nvGrpSpPr>
          <p:cNvPr id="323590" name="Groupe 61"/>
          <p:cNvGrpSpPr>
            <a:grpSpLocks/>
          </p:cNvGrpSpPr>
          <p:nvPr/>
        </p:nvGrpSpPr>
        <p:grpSpPr bwMode="auto">
          <a:xfrm>
            <a:off x="1217613" y="4416425"/>
            <a:ext cx="6056312" cy="2382838"/>
            <a:chOff x="1217613" y="4416425"/>
            <a:chExt cx="6056312" cy="2382838"/>
          </a:xfrm>
        </p:grpSpPr>
        <p:grpSp>
          <p:nvGrpSpPr>
            <p:cNvPr id="323593" name="Groupe 2052"/>
            <p:cNvGrpSpPr>
              <a:grpSpLocks/>
            </p:cNvGrpSpPr>
            <p:nvPr/>
          </p:nvGrpSpPr>
          <p:grpSpPr bwMode="auto">
            <a:xfrm>
              <a:off x="1665288" y="4505325"/>
              <a:ext cx="3403600" cy="1860550"/>
              <a:chOff x="8362950" y="4402138"/>
              <a:chExt cx="3403601" cy="1860550"/>
            </a:xfrm>
          </p:grpSpPr>
          <p:sp>
            <p:nvSpPr>
              <p:cNvPr id="323607" name="Freeform 10"/>
              <p:cNvSpPr>
                <a:spLocks/>
              </p:cNvSpPr>
              <p:nvPr/>
            </p:nvSpPr>
            <p:spPr bwMode="auto">
              <a:xfrm>
                <a:off x="8421688" y="4402138"/>
                <a:ext cx="3344863" cy="1797050"/>
              </a:xfrm>
              <a:custGeom>
                <a:avLst/>
                <a:gdLst>
                  <a:gd name="T0" fmla="*/ 0 w 2107"/>
                  <a:gd name="T1" fmla="*/ 0 h 1132"/>
                  <a:gd name="T2" fmla="*/ 0 w 2107"/>
                  <a:gd name="T3" fmla="*/ 2147483647 h 1132"/>
                  <a:gd name="T4" fmla="*/ 2147483647 w 2107"/>
                  <a:gd name="T5" fmla="*/ 2147483647 h 1132"/>
                  <a:gd name="T6" fmla="*/ 0 60000 65536"/>
                  <a:gd name="T7" fmla="*/ 0 60000 65536"/>
                  <a:gd name="T8" fmla="*/ 0 60000 65536"/>
                  <a:gd name="T9" fmla="*/ 0 w 2107"/>
                  <a:gd name="T10" fmla="*/ 0 h 1132"/>
                  <a:gd name="T11" fmla="*/ 2107 w 2107"/>
                  <a:gd name="T12" fmla="*/ 1132 h 1132"/>
                </a:gdLst>
                <a:ahLst/>
                <a:cxnLst>
                  <a:cxn ang="T6">
                    <a:pos x="T0" y="T1"/>
                  </a:cxn>
                  <a:cxn ang="T7">
                    <a:pos x="T2" y="T3"/>
                  </a:cxn>
                  <a:cxn ang="T8">
                    <a:pos x="T4" y="T5"/>
                  </a:cxn>
                </a:cxnLst>
                <a:rect l="T9" t="T10" r="T11" b="T12"/>
                <a:pathLst>
                  <a:path w="2107" h="1132">
                    <a:moveTo>
                      <a:pt x="0" y="0"/>
                    </a:moveTo>
                    <a:lnTo>
                      <a:pt x="0" y="1132"/>
                    </a:lnTo>
                    <a:lnTo>
                      <a:pt x="2107" y="1132"/>
                    </a:lnTo>
                  </a:path>
                </a:pathLst>
              </a:custGeom>
              <a:noFill/>
              <a:ln w="6350">
                <a:solidFill>
                  <a:schemeClr val="bg1"/>
                </a:solidFill>
                <a:prstDash val="solid"/>
                <a:round/>
                <a:headEnd/>
                <a:tailEnd/>
              </a:ln>
            </p:spPr>
            <p:txBody>
              <a:bodyPr/>
              <a:lstStyle/>
              <a:p>
                <a:endParaRPr lang="fr-FR"/>
              </a:p>
            </p:txBody>
          </p:sp>
          <p:sp>
            <p:nvSpPr>
              <p:cNvPr id="323608" name="Line 15"/>
              <p:cNvSpPr>
                <a:spLocks noChangeShapeType="1"/>
              </p:cNvSpPr>
              <p:nvPr/>
            </p:nvSpPr>
            <p:spPr bwMode="auto">
              <a:xfrm flipV="1">
                <a:off x="10094913" y="6199188"/>
                <a:ext cx="0" cy="63500"/>
              </a:xfrm>
              <a:prstGeom prst="line">
                <a:avLst/>
              </a:prstGeom>
              <a:noFill/>
              <a:ln w="6350">
                <a:solidFill>
                  <a:schemeClr val="bg1"/>
                </a:solidFill>
                <a:round/>
                <a:headEnd/>
                <a:tailEnd/>
              </a:ln>
            </p:spPr>
            <p:txBody>
              <a:bodyPr/>
              <a:lstStyle/>
              <a:p>
                <a:endParaRPr lang="fr-FR"/>
              </a:p>
            </p:txBody>
          </p:sp>
          <p:sp>
            <p:nvSpPr>
              <p:cNvPr id="323609" name="Line 16"/>
              <p:cNvSpPr>
                <a:spLocks noChangeShapeType="1"/>
              </p:cNvSpPr>
              <p:nvPr/>
            </p:nvSpPr>
            <p:spPr bwMode="auto">
              <a:xfrm flipV="1">
                <a:off x="9291638" y="6199188"/>
                <a:ext cx="0" cy="63500"/>
              </a:xfrm>
              <a:prstGeom prst="line">
                <a:avLst/>
              </a:prstGeom>
              <a:noFill/>
              <a:ln w="6350">
                <a:solidFill>
                  <a:schemeClr val="bg1"/>
                </a:solidFill>
                <a:round/>
                <a:headEnd/>
                <a:tailEnd/>
              </a:ln>
            </p:spPr>
            <p:txBody>
              <a:bodyPr/>
              <a:lstStyle/>
              <a:p>
                <a:endParaRPr lang="fr-FR"/>
              </a:p>
            </p:txBody>
          </p:sp>
          <p:sp>
            <p:nvSpPr>
              <p:cNvPr id="323610" name="Line 17"/>
              <p:cNvSpPr>
                <a:spLocks noChangeShapeType="1"/>
              </p:cNvSpPr>
              <p:nvPr/>
            </p:nvSpPr>
            <p:spPr bwMode="auto">
              <a:xfrm flipV="1">
                <a:off x="10896600" y="6199188"/>
                <a:ext cx="0" cy="63500"/>
              </a:xfrm>
              <a:prstGeom prst="line">
                <a:avLst/>
              </a:prstGeom>
              <a:noFill/>
              <a:ln w="6350">
                <a:solidFill>
                  <a:schemeClr val="bg1"/>
                </a:solidFill>
                <a:round/>
                <a:headEnd/>
                <a:tailEnd/>
              </a:ln>
            </p:spPr>
            <p:txBody>
              <a:bodyPr/>
              <a:lstStyle/>
              <a:p>
                <a:endParaRPr lang="fr-FR"/>
              </a:p>
            </p:txBody>
          </p:sp>
          <p:sp>
            <p:nvSpPr>
              <p:cNvPr id="323611" name="Line 18"/>
              <p:cNvSpPr>
                <a:spLocks noChangeShapeType="1"/>
              </p:cNvSpPr>
              <p:nvPr/>
            </p:nvSpPr>
            <p:spPr bwMode="auto">
              <a:xfrm flipV="1">
                <a:off x="11698288" y="6199188"/>
                <a:ext cx="0" cy="63500"/>
              </a:xfrm>
              <a:prstGeom prst="line">
                <a:avLst/>
              </a:prstGeom>
              <a:noFill/>
              <a:ln w="6350">
                <a:solidFill>
                  <a:schemeClr val="bg1"/>
                </a:solidFill>
                <a:round/>
                <a:headEnd/>
                <a:tailEnd/>
              </a:ln>
            </p:spPr>
            <p:txBody>
              <a:bodyPr/>
              <a:lstStyle/>
              <a:p>
                <a:endParaRPr lang="fr-FR"/>
              </a:p>
            </p:txBody>
          </p:sp>
          <p:sp>
            <p:nvSpPr>
              <p:cNvPr id="323612" name="Line 20"/>
              <p:cNvSpPr>
                <a:spLocks noChangeShapeType="1"/>
              </p:cNvSpPr>
              <p:nvPr/>
            </p:nvSpPr>
            <p:spPr bwMode="auto">
              <a:xfrm flipV="1">
                <a:off x="8489950" y="6199188"/>
                <a:ext cx="0" cy="63500"/>
              </a:xfrm>
              <a:prstGeom prst="line">
                <a:avLst/>
              </a:prstGeom>
              <a:noFill/>
              <a:ln w="6350">
                <a:solidFill>
                  <a:schemeClr val="bg1"/>
                </a:solidFill>
                <a:round/>
                <a:headEnd/>
                <a:tailEnd/>
              </a:ln>
            </p:spPr>
            <p:txBody>
              <a:bodyPr/>
              <a:lstStyle/>
              <a:p>
                <a:endParaRPr lang="fr-FR"/>
              </a:p>
            </p:txBody>
          </p:sp>
          <p:sp>
            <p:nvSpPr>
              <p:cNvPr id="323613" name="Line 21"/>
              <p:cNvSpPr>
                <a:spLocks noChangeShapeType="1"/>
              </p:cNvSpPr>
              <p:nvPr/>
            </p:nvSpPr>
            <p:spPr bwMode="auto">
              <a:xfrm>
                <a:off x="8362950" y="4451350"/>
                <a:ext cx="58738" cy="0"/>
              </a:xfrm>
              <a:prstGeom prst="line">
                <a:avLst/>
              </a:prstGeom>
              <a:noFill/>
              <a:ln w="6350">
                <a:solidFill>
                  <a:schemeClr val="bg1"/>
                </a:solidFill>
                <a:round/>
                <a:headEnd/>
                <a:tailEnd/>
              </a:ln>
            </p:spPr>
            <p:txBody>
              <a:bodyPr/>
              <a:lstStyle/>
              <a:p>
                <a:endParaRPr lang="fr-FR"/>
              </a:p>
            </p:txBody>
          </p:sp>
          <p:sp>
            <p:nvSpPr>
              <p:cNvPr id="323614" name="Line 26"/>
              <p:cNvSpPr>
                <a:spLocks noChangeShapeType="1"/>
              </p:cNvSpPr>
              <p:nvPr/>
            </p:nvSpPr>
            <p:spPr bwMode="auto">
              <a:xfrm>
                <a:off x="8362950" y="6140450"/>
                <a:ext cx="58738" cy="0"/>
              </a:xfrm>
              <a:prstGeom prst="line">
                <a:avLst/>
              </a:prstGeom>
              <a:noFill/>
              <a:ln w="6350">
                <a:solidFill>
                  <a:schemeClr val="bg1"/>
                </a:solidFill>
                <a:round/>
                <a:headEnd/>
                <a:tailEnd/>
              </a:ln>
            </p:spPr>
            <p:txBody>
              <a:bodyPr/>
              <a:lstStyle/>
              <a:p>
                <a:endParaRPr lang="fr-FR"/>
              </a:p>
            </p:txBody>
          </p:sp>
          <p:sp>
            <p:nvSpPr>
              <p:cNvPr id="323615" name="Line 27"/>
              <p:cNvSpPr>
                <a:spLocks noChangeShapeType="1"/>
              </p:cNvSpPr>
              <p:nvPr/>
            </p:nvSpPr>
            <p:spPr bwMode="auto">
              <a:xfrm>
                <a:off x="8362950" y="5718175"/>
                <a:ext cx="58738" cy="0"/>
              </a:xfrm>
              <a:prstGeom prst="line">
                <a:avLst/>
              </a:prstGeom>
              <a:noFill/>
              <a:ln w="6350">
                <a:solidFill>
                  <a:schemeClr val="bg1"/>
                </a:solidFill>
                <a:round/>
                <a:headEnd/>
                <a:tailEnd/>
              </a:ln>
            </p:spPr>
            <p:txBody>
              <a:bodyPr/>
              <a:lstStyle/>
              <a:p>
                <a:endParaRPr lang="fr-FR"/>
              </a:p>
            </p:txBody>
          </p:sp>
          <p:sp>
            <p:nvSpPr>
              <p:cNvPr id="323616" name="Line 28"/>
              <p:cNvSpPr>
                <a:spLocks noChangeShapeType="1"/>
              </p:cNvSpPr>
              <p:nvPr/>
            </p:nvSpPr>
            <p:spPr bwMode="auto">
              <a:xfrm>
                <a:off x="8362950" y="4873625"/>
                <a:ext cx="58738" cy="0"/>
              </a:xfrm>
              <a:prstGeom prst="line">
                <a:avLst/>
              </a:prstGeom>
              <a:noFill/>
              <a:ln w="6350">
                <a:solidFill>
                  <a:schemeClr val="bg1"/>
                </a:solidFill>
                <a:round/>
                <a:headEnd/>
                <a:tailEnd/>
              </a:ln>
            </p:spPr>
            <p:txBody>
              <a:bodyPr/>
              <a:lstStyle/>
              <a:p>
                <a:endParaRPr lang="fr-FR"/>
              </a:p>
            </p:txBody>
          </p:sp>
          <p:sp>
            <p:nvSpPr>
              <p:cNvPr id="323617" name="Line 29"/>
              <p:cNvSpPr>
                <a:spLocks noChangeShapeType="1"/>
              </p:cNvSpPr>
              <p:nvPr/>
            </p:nvSpPr>
            <p:spPr bwMode="auto">
              <a:xfrm>
                <a:off x="8362950" y="5295900"/>
                <a:ext cx="58738" cy="0"/>
              </a:xfrm>
              <a:prstGeom prst="line">
                <a:avLst/>
              </a:prstGeom>
              <a:noFill/>
              <a:ln w="6350">
                <a:solidFill>
                  <a:schemeClr val="bg1"/>
                </a:solidFill>
                <a:round/>
                <a:headEnd/>
                <a:tailEnd/>
              </a:ln>
            </p:spPr>
            <p:txBody>
              <a:bodyPr/>
              <a:lstStyle/>
              <a:p>
                <a:endParaRPr lang="fr-FR"/>
              </a:p>
            </p:txBody>
          </p:sp>
          <p:sp>
            <p:nvSpPr>
              <p:cNvPr id="291897" name="Freeform 31"/>
              <p:cNvSpPr>
                <a:spLocks/>
              </p:cNvSpPr>
              <p:nvPr/>
            </p:nvSpPr>
            <p:spPr bwMode="auto">
              <a:xfrm>
                <a:off x="8497887" y="4454526"/>
                <a:ext cx="3065464" cy="817562"/>
              </a:xfrm>
              <a:custGeom>
                <a:avLst/>
                <a:gdLst>
                  <a:gd name="T0" fmla="*/ 3065463 w 1931"/>
                  <a:gd name="T1" fmla="*/ 817563 h 515"/>
                  <a:gd name="T2" fmla="*/ 2951163 w 1931"/>
                  <a:gd name="T3" fmla="*/ 817563 h 515"/>
                  <a:gd name="T4" fmla="*/ 2951163 w 1931"/>
                  <a:gd name="T5" fmla="*/ 785813 h 515"/>
                  <a:gd name="T6" fmla="*/ 2579688 w 1931"/>
                  <a:gd name="T7" fmla="*/ 785813 h 515"/>
                  <a:gd name="T8" fmla="*/ 2579688 w 1931"/>
                  <a:gd name="T9" fmla="*/ 736600 h 515"/>
                  <a:gd name="T10" fmla="*/ 2232026 w 1931"/>
                  <a:gd name="T11" fmla="*/ 736600 h 515"/>
                  <a:gd name="T12" fmla="*/ 2232026 w 1931"/>
                  <a:gd name="T13" fmla="*/ 722313 h 515"/>
                  <a:gd name="T14" fmla="*/ 2211388 w 1931"/>
                  <a:gd name="T15" fmla="*/ 722313 h 515"/>
                  <a:gd name="T16" fmla="*/ 2211388 w 1931"/>
                  <a:gd name="T17" fmla="*/ 668338 h 515"/>
                  <a:gd name="T18" fmla="*/ 2190751 w 1931"/>
                  <a:gd name="T19" fmla="*/ 668338 h 515"/>
                  <a:gd name="T20" fmla="*/ 2190751 w 1931"/>
                  <a:gd name="T21" fmla="*/ 657225 h 515"/>
                  <a:gd name="T22" fmla="*/ 1905001 w 1931"/>
                  <a:gd name="T23" fmla="*/ 657225 h 515"/>
                  <a:gd name="T24" fmla="*/ 1905001 w 1931"/>
                  <a:gd name="T25" fmla="*/ 638175 h 515"/>
                  <a:gd name="T26" fmla="*/ 1868488 w 1931"/>
                  <a:gd name="T27" fmla="*/ 638175 h 515"/>
                  <a:gd name="T28" fmla="*/ 1868488 w 1931"/>
                  <a:gd name="T29" fmla="*/ 614363 h 515"/>
                  <a:gd name="T30" fmla="*/ 1835151 w 1931"/>
                  <a:gd name="T31" fmla="*/ 614363 h 515"/>
                  <a:gd name="T32" fmla="*/ 1835151 w 1931"/>
                  <a:gd name="T33" fmla="*/ 523875 h 515"/>
                  <a:gd name="T34" fmla="*/ 1752601 w 1931"/>
                  <a:gd name="T35" fmla="*/ 523875 h 515"/>
                  <a:gd name="T36" fmla="*/ 1752601 w 1931"/>
                  <a:gd name="T37" fmla="*/ 512763 h 515"/>
                  <a:gd name="T38" fmla="*/ 1495425 w 1931"/>
                  <a:gd name="T39" fmla="*/ 512763 h 515"/>
                  <a:gd name="T40" fmla="*/ 1495425 w 1931"/>
                  <a:gd name="T41" fmla="*/ 498475 h 515"/>
                  <a:gd name="T42" fmla="*/ 1465263 w 1931"/>
                  <a:gd name="T43" fmla="*/ 498475 h 515"/>
                  <a:gd name="T44" fmla="*/ 1465263 w 1931"/>
                  <a:gd name="T45" fmla="*/ 457200 h 515"/>
                  <a:gd name="T46" fmla="*/ 1306513 w 1931"/>
                  <a:gd name="T47" fmla="*/ 457200 h 515"/>
                  <a:gd name="T48" fmla="*/ 1306513 w 1931"/>
                  <a:gd name="T49" fmla="*/ 446088 h 515"/>
                  <a:gd name="T50" fmla="*/ 1176338 w 1931"/>
                  <a:gd name="T51" fmla="*/ 446088 h 515"/>
                  <a:gd name="T52" fmla="*/ 1176338 w 1931"/>
                  <a:gd name="T53" fmla="*/ 434975 h 515"/>
                  <a:gd name="T54" fmla="*/ 1130300 w 1931"/>
                  <a:gd name="T55" fmla="*/ 434975 h 515"/>
                  <a:gd name="T56" fmla="*/ 1130300 w 1931"/>
                  <a:gd name="T57" fmla="*/ 423863 h 515"/>
                  <a:gd name="T58" fmla="*/ 1101725 w 1931"/>
                  <a:gd name="T59" fmla="*/ 423863 h 515"/>
                  <a:gd name="T60" fmla="*/ 1101725 w 1931"/>
                  <a:gd name="T61" fmla="*/ 319088 h 515"/>
                  <a:gd name="T62" fmla="*/ 777875 w 1931"/>
                  <a:gd name="T63" fmla="*/ 319088 h 515"/>
                  <a:gd name="T64" fmla="*/ 777875 w 1931"/>
                  <a:gd name="T65" fmla="*/ 309563 h 515"/>
                  <a:gd name="T66" fmla="*/ 746125 w 1931"/>
                  <a:gd name="T67" fmla="*/ 309563 h 515"/>
                  <a:gd name="T68" fmla="*/ 746125 w 1931"/>
                  <a:gd name="T69" fmla="*/ 285750 h 515"/>
                  <a:gd name="T70" fmla="*/ 730250 w 1931"/>
                  <a:gd name="T71" fmla="*/ 285750 h 515"/>
                  <a:gd name="T72" fmla="*/ 730250 w 1931"/>
                  <a:gd name="T73" fmla="*/ 139700 h 515"/>
                  <a:gd name="T74" fmla="*/ 444500 w 1931"/>
                  <a:gd name="T75" fmla="*/ 139700 h 515"/>
                  <a:gd name="T76" fmla="*/ 444500 w 1931"/>
                  <a:gd name="T77" fmla="*/ 127000 h 515"/>
                  <a:gd name="T78" fmla="*/ 365125 w 1931"/>
                  <a:gd name="T79" fmla="*/ 127000 h 515"/>
                  <a:gd name="T80" fmla="*/ 365125 w 1931"/>
                  <a:gd name="T81" fmla="*/ 25400 h 515"/>
                  <a:gd name="T82" fmla="*/ 242888 w 1931"/>
                  <a:gd name="T83" fmla="*/ 25400 h 515"/>
                  <a:gd name="T84" fmla="*/ 242888 w 1931"/>
                  <a:gd name="T85" fmla="*/ 14288 h 515"/>
                  <a:gd name="T86" fmla="*/ 87313 w 1931"/>
                  <a:gd name="T87" fmla="*/ 14288 h 515"/>
                  <a:gd name="T88" fmla="*/ 87313 w 1931"/>
                  <a:gd name="T89" fmla="*/ 0 h 515"/>
                  <a:gd name="T90" fmla="*/ 0 w 1931"/>
                  <a:gd name="T91" fmla="*/ 0 h 51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931"/>
                  <a:gd name="T139" fmla="*/ 0 h 515"/>
                  <a:gd name="T140" fmla="*/ 1931 w 1931"/>
                  <a:gd name="T141" fmla="*/ 515 h 51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931" h="515">
                    <a:moveTo>
                      <a:pt x="1931" y="515"/>
                    </a:moveTo>
                    <a:lnTo>
                      <a:pt x="1859" y="515"/>
                    </a:lnTo>
                    <a:lnTo>
                      <a:pt x="1859" y="495"/>
                    </a:lnTo>
                    <a:lnTo>
                      <a:pt x="1625" y="495"/>
                    </a:lnTo>
                    <a:lnTo>
                      <a:pt x="1625" y="464"/>
                    </a:lnTo>
                    <a:lnTo>
                      <a:pt x="1406" y="464"/>
                    </a:lnTo>
                    <a:lnTo>
                      <a:pt x="1406" y="455"/>
                    </a:lnTo>
                    <a:lnTo>
                      <a:pt x="1393" y="455"/>
                    </a:lnTo>
                    <a:lnTo>
                      <a:pt x="1393" y="421"/>
                    </a:lnTo>
                    <a:lnTo>
                      <a:pt x="1380" y="421"/>
                    </a:lnTo>
                    <a:lnTo>
                      <a:pt x="1380" y="414"/>
                    </a:lnTo>
                    <a:lnTo>
                      <a:pt x="1200" y="414"/>
                    </a:lnTo>
                    <a:lnTo>
                      <a:pt x="1200" y="402"/>
                    </a:lnTo>
                    <a:lnTo>
                      <a:pt x="1177" y="402"/>
                    </a:lnTo>
                    <a:lnTo>
                      <a:pt x="1177" y="387"/>
                    </a:lnTo>
                    <a:lnTo>
                      <a:pt x="1156" y="387"/>
                    </a:lnTo>
                    <a:lnTo>
                      <a:pt x="1156" y="330"/>
                    </a:lnTo>
                    <a:lnTo>
                      <a:pt x="1104" y="330"/>
                    </a:lnTo>
                    <a:lnTo>
                      <a:pt x="1104" y="323"/>
                    </a:lnTo>
                    <a:lnTo>
                      <a:pt x="942" y="323"/>
                    </a:lnTo>
                    <a:lnTo>
                      <a:pt x="942" y="314"/>
                    </a:lnTo>
                    <a:lnTo>
                      <a:pt x="923" y="314"/>
                    </a:lnTo>
                    <a:lnTo>
                      <a:pt x="923" y="288"/>
                    </a:lnTo>
                    <a:lnTo>
                      <a:pt x="823" y="288"/>
                    </a:lnTo>
                    <a:lnTo>
                      <a:pt x="823" y="281"/>
                    </a:lnTo>
                    <a:lnTo>
                      <a:pt x="741" y="281"/>
                    </a:lnTo>
                    <a:lnTo>
                      <a:pt x="741" y="274"/>
                    </a:lnTo>
                    <a:lnTo>
                      <a:pt x="712" y="274"/>
                    </a:lnTo>
                    <a:lnTo>
                      <a:pt x="712" y="267"/>
                    </a:lnTo>
                    <a:lnTo>
                      <a:pt x="694" y="267"/>
                    </a:lnTo>
                    <a:lnTo>
                      <a:pt x="694" y="201"/>
                    </a:lnTo>
                    <a:lnTo>
                      <a:pt x="490" y="201"/>
                    </a:lnTo>
                    <a:lnTo>
                      <a:pt x="490" y="195"/>
                    </a:lnTo>
                    <a:lnTo>
                      <a:pt x="470" y="195"/>
                    </a:lnTo>
                    <a:lnTo>
                      <a:pt x="470" y="180"/>
                    </a:lnTo>
                    <a:lnTo>
                      <a:pt x="460" y="180"/>
                    </a:lnTo>
                    <a:lnTo>
                      <a:pt x="460" y="88"/>
                    </a:lnTo>
                    <a:lnTo>
                      <a:pt x="280" y="88"/>
                    </a:lnTo>
                    <a:lnTo>
                      <a:pt x="280" y="80"/>
                    </a:lnTo>
                    <a:lnTo>
                      <a:pt x="230" y="80"/>
                    </a:lnTo>
                    <a:lnTo>
                      <a:pt x="230" y="16"/>
                    </a:lnTo>
                    <a:lnTo>
                      <a:pt x="153" y="16"/>
                    </a:lnTo>
                    <a:lnTo>
                      <a:pt x="153" y="9"/>
                    </a:lnTo>
                    <a:lnTo>
                      <a:pt x="55" y="9"/>
                    </a:lnTo>
                    <a:lnTo>
                      <a:pt x="55" y="0"/>
                    </a:lnTo>
                    <a:lnTo>
                      <a:pt x="0" y="0"/>
                    </a:lnTo>
                  </a:path>
                </a:pathLst>
              </a:custGeom>
              <a:noFill/>
              <a:ln w="28575">
                <a:solidFill>
                  <a:schemeClr val="bg1">
                    <a:lumMod val="85000"/>
                  </a:schemeClr>
                </a:solidFill>
                <a:prstDash val="solid"/>
                <a:round/>
                <a:headEnd/>
                <a:tailEnd/>
              </a:ln>
            </p:spPr>
            <p:txBody>
              <a:bodyPr/>
              <a:lstStyle/>
              <a:p>
                <a:pPr eaLnBrk="1" hangingPunct="1">
                  <a:defRPr/>
                </a:pPr>
                <a:endParaRPr lang="fr-FR">
                  <a:solidFill>
                    <a:schemeClr val="bg1"/>
                  </a:solidFill>
                </a:endParaRPr>
              </a:p>
            </p:txBody>
          </p:sp>
          <p:sp>
            <p:nvSpPr>
              <p:cNvPr id="323619" name="Freeform 32"/>
              <p:cNvSpPr>
                <a:spLocks/>
              </p:cNvSpPr>
              <p:nvPr/>
            </p:nvSpPr>
            <p:spPr bwMode="auto">
              <a:xfrm>
                <a:off x="8497888" y="4459288"/>
                <a:ext cx="2262188" cy="971550"/>
              </a:xfrm>
              <a:custGeom>
                <a:avLst/>
                <a:gdLst>
                  <a:gd name="T0" fmla="*/ 2147483647 w 1425"/>
                  <a:gd name="T1" fmla="*/ 2147483647 h 612"/>
                  <a:gd name="T2" fmla="*/ 2147483647 w 1425"/>
                  <a:gd name="T3" fmla="*/ 2147483647 h 612"/>
                  <a:gd name="T4" fmla="*/ 2147483647 w 1425"/>
                  <a:gd name="T5" fmla="*/ 2147483647 h 612"/>
                  <a:gd name="T6" fmla="*/ 2147483647 w 1425"/>
                  <a:gd name="T7" fmla="*/ 2147483647 h 612"/>
                  <a:gd name="T8" fmla="*/ 2147483647 w 1425"/>
                  <a:gd name="T9" fmla="*/ 2147483647 h 612"/>
                  <a:gd name="T10" fmla="*/ 2147483647 w 1425"/>
                  <a:gd name="T11" fmla="*/ 2147483647 h 612"/>
                  <a:gd name="T12" fmla="*/ 2147483647 w 1425"/>
                  <a:gd name="T13" fmla="*/ 2147483647 h 612"/>
                  <a:gd name="T14" fmla="*/ 2147483647 w 1425"/>
                  <a:gd name="T15" fmla="*/ 2147483647 h 612"/>
                  <a:gd name="T16" fmla="*/ 2147483647 w 1425"/>
                  <a:gd name="T17" fmla="*/ 2147483647 h 612"/>
                  <a:gd name="T18" fmla="*/ 2147483647 w 1425"/>
                  <a:gd name="T19" fmla="*/ 2147483647 h 612"/>
                  <a:gd name="T20" fmla="*/ 2147483647 w 1425"/>
                  <a:gd name="T21" fmla="*/ 2147483647 h 612"/>
                  <a:gd name="T22" fmla="*/ 2147483647 w 1425"/>
                  <a:gd name="T23" fmla="*/ 2147483647 h 612"/>
                  <a:gd name="T24" fmla="*/ 2147483647 w 1425"/>
                  <a:gd name="T25" fmla="*/ 2147483647 h 612"/>
                  <a:gd name="T26" fmla="*/ 2147483647 w 1425"/>
                  <a:gd name="T27" fmla="*/ 2147483647 h 612"/>
                  <a:gd name="T28" fmla="*/ 2147483647 w 1425"/>
                  <a:gd name="T29" fmla="*/ 2147483647 h 612"/>
                  <a:gd name="T30" fmla="*/ 2147483647 w 1425"/>
                  <a:gd name="T31" fmla="*/ 2147483647 h 612"/>
                  <a:gd name="T32" fmla="*/ 2147483647 w 1425"/>
                  <a:gd name="T33" fmla="*/ 2147483647 h 612"/>
                  <a:gd name="T34" fmla="*/ 2147483647 w 1425"/>
                  <a:gd name="T35" fmla="*/ 2147483647 h 612"/>
                  <a:gd name="T36" fmla="*/ 2147483647 w 1425"/>
                  <a:gd name="T37" fmla="*/ 2147483647 h 612"/>
                  <a:gd name="T38" fmla="*/ 2147483647 w 1425"/>
                  <a:gd name="T39" fmla="*/ 2147483647 h 612"/>
                  <a:gd name="T40" fmla="*/ 2147483647 w 1425"/>
                  <a:gd name="T41" fmla="*/ 2147483647 h 612"/>
                  <a:gd name="T42" fmla="*/ 2147483647 w 1425"/>
                  <a:gd name="T43" fmla="*/ 2147483647 h 612"/>
                  <a:gd name="T44" fmla="*/ 2147483647 w 1425"/>
                  <a:gd name="T45" fmla="*/ 2147483647 h 612"/>
                  <a:gd name="T46" fmla="*/ 2147483647 w 1425"/>
                  <a:gd name="T47" fmla="*/ 2147483647 h 612"/>
                  <a:gd name="T48" fmla="*/ 2147483647 w 1425"/>
                  <a:gd name="T49" fmla="*/ 2147483647 h 612"/>
                  <a:gd name="T50" fmla="*/ 2147483647 w 1425"/>
                  <a:gd name="T51" fmla="*/ 2147483647 h 612"/>
                  <a:gd name="T52" fmla="*/ 2147483647 w 1425"/>
                  <a:gd name="T53" fmla="*/ 2147483647 h 612"/>
                  <a:gd name="T54" fmla="*/ 2147483647 w 1425"/>
                  <a:gd name="T55" fmla="*/ 2147483647 h 612"/>
                  <a:gd name="T56" fmla="*/ 2147483647 w 1425"/>
                  <a:gd name="T57" fmla="*/ 2147483647 h 612"/>
                  <a:gd name="T58" fmla="*/ 2147483647 w 1425"/>
                  <a:gd name="T59" fmla="*/ 2147483647 h 612"/>
                  <a:gd name="T60" fmla="*/ 2147483647 w 1425"/>
                  <a:gd name="T61" fmla="*/ 2147483647 h 612"/>
                  <a:gd name="T62" fmla="*/ 2147483647 w 1425"/>
                  <a:gd name="T63" fmla="*/ 0 h 612"/>
                  <a:gd name="T64" fmla="*/ 0 w 1425"/>
                  <a:gd name="T65" fmla="*/ 0 h 6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25"/>
                  <a:gd name="T100" fmla="*/ 0 h 612"/>
                  <a:gd name="T101" fmla="*/ 1425 w 1425"/>
                  <a:gd name="T102" fmla="*/ 612 h 6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25" h="612">
                    <a:moveTo>
                      <a:pt x="1425" y="612"/>
                    </a:moveTo>
                    <a:lnTo>
                      <a:pt x="1425" y="605"/>
                    </a:lnTo>
                    <a:lnTo>
                      <a:pt x="1392" y="605"/>
                    </a:lnTo>
                    <a:lnTo>
                      <a:pt x="1392" y="563"/>
                    </a:lnTo>
                    <a:lnTo>
                      <a:pt x="1177" y="563"/>
                    </a:lnTo>
                    <a:lnTo>
                      <a:pt x="1177" y="553"/>
                    </a:lnTo>
                    <a:lnTo>
                      <a:pt x="1162" y="553"/>
                    </a:lnTo>
                    <a:lnTo>
                      <a:pt x="1162" y="505"/>
                    </a:lnTo>
                    <a:lnTo>
                      <a:pt x="943" y="505"/>
                    </a:lnTo>
                    <a:lnTo>
                      <a:pt x="943" y="487"/>
                    </a:lnTo>
                    <a:lnTo>
                      <a:pt x="924" y="487"/>
                    </a:lnTo>
                    <a:lnTo>
                      <a:pt x="924" y="440"/>
                    </a:lnTo>
                    <a:lnTo>
                      <a:pt x="709" y="440"/>
                    </a:lnTo>
                    <a:lnTo>
                      <a:pt x="709" y="420"/>
                    </a:lnTo>
                    <a:lnTo>
                      <a:pt x="694" y="420"/>
                    </a:lnTo>
                    <a:lnTo>
                      <a:pt x="694" y="346"/>
                    </a:lnTo>
                    <a:lnTo>
                      <a:pt x="506" y="346"/>
                    </a:lnTo>
                    <a:lnTo>
                      <a:pt x="506" y="338"/>
                    </a:lnTo>
                    <a:lnTo>
                      <a:pt x="480" y="338"/>
                    </a:lnTo>
                    <a:lnTo>
                      <a:pt x="480" y="324"/>
                    </a:lnTo>
                    <a:lnTo>
                      <a:pt x="460" y="324"/>
                    </a:lnTo>
                    <a:lnTo>
                      <a:pt x="460" y="220"/>
                    </a:lnTo>
                    <a:lnTo>
                      <a:pt x="249" y="220"/>
                    </a:lnTo>
                    <a:lnTo>
                      <a:pt x="249" y="208"/>
                    </a:lnTo>
                    <a:lnTo>
                      <a:pt x="239" y="208"/>
                    </a:lnTo>
                    <a:lnTo>
                      <a:pt x="239" y="193"/>
                    </a:lnTo>
                    <a:lnTo>
                      <a:pt x="231" y="193"/>
                    </a:lnTo>
                    <a:lnTo>
                      <a:pt x="231" y="18"/>
                    </a:lnTo>
                    <a:lnTo>
                      <a:pt x="210" y="18"/>
                    </a:lnTo>
                    <a:lnTo>
                      <a:pt x="210" y="8"/>
                    </a:lnTo>
                    <a:lnTo>
                      <a:pt x="64" y="8"/>
                    </a:lnTo>
                    <a:lnTo>
                      <a:pt x="64" y="0"/>
                    </a:lnTo>
                    <a:lnTo>
                      <a:pt x="0" y="0"/>
                    </a:lnTo>
                  </a:path>
                </a:pathLst>
              </a:custGeom>
              <a:noFill/>
              <a:ln w="28575">
                <a:solidFill>
                  <a:srgbClr val="FF9933"/>
                </a:solidFill>
                <a:prstDash val="solid"/>
                <a:round/>
                <a:headEnd/>
                <a:tailEnd/>
              </a:ln>
            </p:spPr>
            <p:txBody>
              <a:bodyPr/>
              <a:lstStyle/>
              <a:p>
                <a:endParaRPr lang="fr-FR"/>
              </a:p>
            </p:txBody>
          </p:sp>
          <p:sp>
            <p:nvSpPr>
              <p:cNvPr id="323620" name="Freeform 33"/>
              <p:cNvSpPr>
                <a:spLocks/>
              </p:cNvSpPr>
              <p:nvPr/>
            </p:nvSpPr>
            <p:spPr bwMode="auto">
              <a:xfrm>
                <a:off x="10769600" y="5432425"/>
                <a:ext cx="868363" cy="166688"/>
              </a:xfrm>
              <a:custGeom>
                <a:avLst/>
                <a:gdLst>
                  <a:gd name="T0" fmla="*/ 2147483647 w 547"/>
                  <a:gd name="T1" fmla="*/ 2147483647 h 105"/>
                  <a:gd name="T2" fmla="*/ 2147483647 w 547"/>
                  <a:gd name="T3" fmla="*/ 2147483647 h 105"/>
                  <a:gd name="T4" fmla="*/ 2147483647 w 547"/>
                  <a:gd name="T5" fmla="*/ 2147483647 h 105"/>
                  <a:gd name="T6" fmla="*/ 2147483647 w 547"/>
                  <a:gd name="T7" fmla="*/ 2147483647 h 105"/>
                  <a:gd name="T8" fmla="*/ 2147483647 w 547"/>
                  <a:gd name="T9" fmla="*/ 2147483647 h 105"/>
                  <a:gd name="T10" fmla="*/ 2147483647 w 547"/>
                  <a:gd name="T11" fmla="*/ 2147483647 h 105"/>
                  <a:gd name="T12" fmla="*/ 2147483647 w 547"/>
                  <a:gd name="T13" fmla="*/ 2147483647 h 105"/>
                  <a:gd name="T14" fmla="*/ 2147483647 w 547"/>
                  <a:gd name="T15" fmla="*/ 2147483647 h 105"/>
                  <a:gd name="T16" fmla="*/ 2147483647 w 547"/>
                  <a:gd name="T17" fmla="*/ 0 h 105"/>
                  <a:gd name="T18" fmla="*/ 0 w 547"/>
                  <a:gd name="T19" fmla="*/ 0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7"/>
                  <a:gd name="T31" fmla="*/ 0 h 105"/>
                  <a:gd name="T32" fmla="*/ 547 w 547"/>
                  <a:gd name="T33" fmla="*/ 105 h 1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7" h="105">
                    <a:moveTo>
                      <a:pt x="547" y="105"/>
                    </a:moveTo>
                    <a:lnTo>
                      <a:pt x="472" y="105"/>
                    </a:lnTo>
                    <a:lnTo>
                      <a:pt x="472" y="98"/>
                    </a:lnTo>
                    <a:lnTo>
                      <a:pt x="449" y="98"/>
                    </a:lnTo>
                    <a:lnTo>
                      <a:pt x="449" y="89"/>
                    </a:lnTo>
                    <a:lnTo>
                      <a:pt x="426" y="89"/>
                    </a:lnTo>
                    <a:lnTo>
                      <a:pt x="426" y="43"/>
                    </a:lnTo>
                    <a:lnTo>
                      <a:pt x="196" y="43"/>
                    </a:lnTo>
                    <a:lnTo>
                      <a:pt x="196" y="0"/>
                    </a:lnTo>
                    <a:lnTo>
                      <a:pt x="0" y="0"/>
                    </a:lnTo>
                  </a:path>
                </a:pathLst>
              </a:custGeom>
              <a:noFill/>
              <a:ln w="28575">
                <a:solidFill>
                  <a:srgbClr val="FF9933"/>
                </a:solidFill>
                <a:prstDash val="solid"/>
                <a:round/>
                <a:headEnd/>
                <a:tailEnd/>
              </a:ln>
            </p:spPr>
            <p:txBody>
              <a:bodyPr/>
              <a:lstStyle/>
              <a:p>
                <a:endParaRPr lang="fr-FR"/>
              </a:p>
            </p:txBody>
          </p:sp>
        </p:grpSp>
        <p:sp>
          <p:nvSpPr>
            <p:cNvPr id="323594" name="ZoneTexte 46"/>
            <p:cNvSpPr txBox="1">
              <a:spLocks noChangeArrowheads="1"/>
            </p:cNvSpPr>
            <p:nvPr/>
          </p:nvSpPr>
          <p:spPr bwMode="auto">
            <a:xfrm>
              <a:off x="1666875" y="6356350"/>
              <a:ext cx="268288"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0</a:t>
              </a:r>
            </a:p>
          </p:txBody>
        </p:sp>
        <p:sp>
          <p:nvSpPr>
            <p:cNvPr id="323595" name="ZoneTexte 47"/>
            <p:cNvSpPr txBox="1">
              <a:spLocks noChangeArrowheads="1"/>
            </p:cNvSpPr>
            <p:nvPr/>
          </p:nvSpPr>
          <p:spPr bwMode="auto">
            <a:xfrm>
              <a:off x="2459038" y="6356350"/>
              <a:ext cx="269875"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6</a:t>
              </a:r>
            </a:p>
          </p:txBody>
        </p:sp>
        <p:sp>
          <p:nvSpPr>
            <p:cNvPr id="323596" name="ZoneTexte 48"/>
            <p:cNvSpPr txBox="1">
              <a:spLocks noChangeArrowheads="1"/>
            </p:cNvSpPr>
            <p:nvPr/>
          </p:nvSpPr>
          <p:spPr bwMode="auto">
            <a:xfrm>
              <a:off x="3219450" y="6356350"/>
              <a:ext cx="355600"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12</a:t>
              </a:r>
            </a:p>
          </p:txBody>
        </p:sp>
        <p:sp>
          <p:nvSpPr>
            <p:cNvPr id="323597" name="ZoneTexte 49"/>
            <p:cNvSpPr txBox="1">
              <a:spLocks noChangeArrowheads="1"/>
            </p:cNvSpPr>
            <p:nvPr/>
          </p:nvSpPr>
          <p:spPr bwMode="auto">
            <a:xfrm>
              <a:off x="4014788" y="6356350"/>
              <a:ext cx="354012"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18</a:t>
              </a:r>
            </a:p>
          </p:txBody>
        </p:sp>
        <p:sp>
          <p:nvSpPr>
            <p:cNvPr id="323598" name="ZoneTexte 50"/>
            <p:cNvSpPr txBox="1">
              <a:spLocks noChangeArrowheads="1"/>
            </p:cNvSpPr>
            <p:nvPr/>
          </p:nvSpPr>
          <p:spPr bwMode="auto">
            <a:xfrm>
              <a:off x="4829175" y="6356350"/>
              <a:ext cx="354013" cy="276225"/>
            </a:xfrm>
            <a:prstGeom prst="rect">
              <a:avLst/>
            </a:prstGeom>
            <a:noFill/>
            <a:ln w="9525">
              <a:noFill/>
              <a:miter lim="800000"/>
              <a:headEnd/>
              <a:tailEnd/>
            </a:ln>
          </p:spPr>
          <p:txBody>
            <a:bodyPr wrap="none">
              <a:spAutoFit/>
            </a:bodyPr>
            <a:lstStyle/>
            <a:p>
              <a:pPr algn="ctr" eaLnBrk="1" hangingPunct="1"/>
              <a:r>
                <a:rPr lang="fr-FR" sz="1200">
                  <a:solidFill>
                    <a:schemeClr val="bg1"/>
                  </a:solidFill>
                </a:rPr>
                <a:t>24</a:t>
              </a:r>
            </a:p>
          </p:txBody>
        </p:sp>
        <p:sp>
          <p:nvSpPr>
            <p:cNvPr id="323599" name="ZoneTexte 55"/>
            <p:cNvSpPr txBox="1">
              <a:spLocks noChangeArrowheads="1"/>
            </p:cNvSpPr>
            <p:nvPr/>
          </p:nvSpPr>
          <p:spPr bwMode="auto">
            <a:xfrm>
              <a:off x="1217613" y="4416425"/>
              <a:ext cx="484187" cy="276225"/>
            </a:xfrm>
            <a:prstGeom prst="rect">
              <a:avLst/>
            </a:prstGeom>
            <a:noFill/>
            <a:ln w="9525">
              <a:noFill/>
              <a:miter lim="800000"/>
              <a:headEnd/>
              <a:tailEnd/>
            </a:ln>
          </p:spPr>
          <p:txBody>
            <a:bodyPr wrap="none">
              <a:spAutoFit/>
            </a:bodyPr>
            <a:lstStyle/>
            <a:p>
              <a:pPr algn="r" eaLnBrk="1" hangingPunct="1"/>
              <a:r>
                <a:rPr lang="fr-FR" sz="1200">
                  <a:solidFill>
                    <a:schemeClr val="bg1"/>
                  </a:solidFill>
                </a:rPr>
                <a:t>1,00</a:t>
              </a:r>
            </a:p>
          </p:txBody>
        </p:sp>
        <p:sp>
          <p:nvSpPr>
            <p:cNvPr id="323600" name="ZoneTexte 56"/>
            <p:cNvSpPr txBox="1">
              <a:spLocks noChangeArrowheads="1"/>
            </p:cNvSpPr>
            <p:nvPr/>
          </p:nvSpPr>
          <p:spPr bwMode="auto">
            <a:xfrm>
              <a:off x="1217613" y="4827588"/>
              <a:ext cx="484187" cy="277812"/>
            </a:xfrm>
            <a:prstGeom prst="rect">
              <a:avLst/>
            </a:prstGeom>
            <a:noFill/>
            <a:ln w="9525">
              <a:noFill/>
              <a:miter lim="800000"/>
              <a:headEnd/>
              <a:tailEnd/>
            </a:ln>
          </p:spPr>
          <p:txBody>
            <a:bodyPr wrap="none">
              <a:spAutoFit/>
            </a:bodyPr>
            <a:lstStyle/>
            <a:p>
              <a:pPr algn="r" eaLnBrk="1" hangingPunct="1"/>
              <a:r>
                <a:rPr lang="fr-FR" sz="1200">
                  <a:solidFill>
                    <a:schemeClr val="bg1"/>
                  </a:solidFill>
                </a:rPr>
                <a:t>0,90</a:t>
              </a:r>
            </a:p>
          </p:txBody>
        </p:sp>
        <p:sp>
          <p:nvSpPr>
            <p:cNvPr id="323601" name="ZoneTexte 57"/>
            <p:cNvSpPr txBox="1">
              <a:spLocks noChangeArrowheads="1"/>
            </p:cNvSpPr>
            <p:nvPr/>
          </p:nvSpPr>
          <p:spPr bwMode="auto">
            <a:xfrm>
              <a:off x="1217613" y="5257800"/>
              <a:ext cx="484187" cy="276225"/>
            </a:xfrm>
            <a:prstGeom prst="rect">
              <a:avLst/>
            </a:prstGeom>
            <a:noFill/>
            <a:ln w="9525">
              <a:noFill/>
              <a:miter lim="800000"/>
              <a:headEnd/>
              <a:tailEnd/>
            </a:ln>
          </p:spPr>
          <p:txBody>
            <a:bodyPr wrap="none">
              <a:spAutoFit/>
            </a:bodyPr>
            <a:lstStyle/>
            <a:p>
              <a:pPr algn="r" eaLnBrk="1" hangingPunct="1"/>
              <a:r>
                <a:rPr lang="fr-FR" sz="1200">
                  <a:solidFill>
                    <a:schemeClr val="bg1"/>
                  </a:solidFill>
                </a:rPr>
                <a:t>0,80</a:t>
              </a:r>
            </a:p>
          </p:txBody>
        </p:sp>
        <p:sp>
          <p:nvSpPr>
            <p:cNvPr id="323602" name="ZoneTexte 58"/>
            <p:cNvSpPr txBox="1">
              <a:spLocks noChangeArrowheads="1"/>
            </p:cNvSpPr>
            <p:nvPr/>
          </p:nvSpPr>
          <p:spPr bwMode="auto">
            <a:xfrm>
              <a:off x="1217613" y="5673725"/>
              <a:ext cx="484187" cy="277813"/>
            </a:xfrm>
            <a:prstGeom prst="rect">
              <a:avLst/>
            </a:prstGeom>
            <a:noFill/>
            <a:ln w="9525">
              <a:noFill/>
              <a:miter lim="800000"/>
              <a:headEnd/>
              <a:tailEnd/>
            </a:ln>
          </p:spPr>
          <p:txBody>
            <a:bodyPr wrap="none">
              <a:spAutoFit/>
            </a:bodyPr>
            <a:lstStyle/>
            <a:p>
              <a:pPr algn="r" eaLnBrk="1" hangingPunct="1"/>
              <a:r>
                <a:rPr lang="fr-FR" sz="1200">
                  <a:solidFill>
                    <a:schemeClr val="bg1"/>
                  </a:solidFill>
                </a:rPr>
                <a:t>0,70</a:t>
              </a:r>
            </a:p>
          </p:txBody>
        </p:sp>
        <p:sp>
          <p:nvSpPr>
            <p:cNvPr id="323603" name="ZoneTexte 59"/>
            <p:cNvSpPr txBox="1">
              <a:spLocks noChangeArrowheads="1"/>
            </p:cNvSpPr>
            <p:nvPr/>
          </p:nvSpPr>
          <p:spPr bwMode="auto">
            <a:xfrm>
              <a:off x="1217613" y="6105525"/>
              <a:ext cx="484187" cy="276225"/>
            </a:xfrm>
            <a:prstGeom prst="rect">
              <a:avLst/>
            </a:prstGeom>
            <a:noFill/>
            <a:ln w="9525">
              <a:noFill/>
              <a:miter lim="800000"/>
              <a:headEnd/>
              <a:tailEnd/>
            </a:ln>
          </p:spPr>
          <p:txBody>
            <a:bodyPr wrap="none">
              <a:spAutoFit/>
            </a:bodyPr>
            <a:lstStyle/>
            <a:p>
              <a:pPr algn="r" eaLnBrk="1" hangingPunct="1"/>
              <a:r>
                <a:rPr lang="fr-FR" sz="1200">
                  <a:solidFill>
                    <a:schemeClr val="bg1"/>
                  </a:solidFill>
                </a:rPr>
                <a:t>0,60</a:t>
              </a:r>
            </a:p>
          </p:txBody>
        </p:sp>
        <p:sp>
          <p:nvSpPr>
            <p:cNvPr id="323604" name="ZoneTexte 60"/>
            <p:cNvSpPr txBox="1">
              <a:spLocks noChangeArrowheads="1"/>
            </p:cNvSpPr>
            <p:nvPr/>
          </p:nvSpPr>
          <p:spPr bwMode="auto">
            <a:xfrm>
              <a:off x="3128963" y="6521450"/>
              <a:ext cx="536575" cy="277813"/>
            </a:xfrm>
            <a:prstGeom prst="rect">
              <a:avLst/>
            </a:prstGeom>
            <a:noFill/>
            <a:ln w="9525">
              <a:noFill/>
              <a:miter lim="800000"/>
              <a:headEnd/>
              <a:tailEnd/>
            </a:ln>
          </p:spPr>
          <p:txBody>
            <a:bodyPr wrap="none">
              <a:spAutoFit/>
            </a:bodyPr>
            <a:lstStyle/>
            <a:p>
              <a:pPr algn="ctr" eaLnBrk="1" hangingPunct="1"/>
              <a:r>
                <a:rPr lang="fr-FR" sz="1200" b="1">
                  <a:solidFill>
                    <a:schemeClr val="bg1"/>
                  </a:solidFill>
                </a:rPr>
                <a:t>Mois</a:t>
              </a:r>
            </a:p>
          </p:txBody>
        </p:sp>
        <p:sp>
          <p:nvSpPr>
            <p:cNvPr id="323605" name="ZoneTexte 65"/>
            <p:cNvSpPr txBox="1">
              <a:spLocks noChangeArrowheads="1"/>
            </p:cNvSpPr>
            <p:nvPr/>
          </p:nvSpPr>
          <p:spPr bwMode="auto">
            <a:xfrm>
              <a:off x="1800225" y="5819775"/>
              <a:ext cx="3525838" cy="461963"/>
            </a:xfrm>
            <a:prstGeom prst="rect">
              <a:avLst/>
            </a:prstGeom>
            <a:noFill/>
            <a:ln w="9525">
              <a:noFill/>
              <a:miter lim="800000"/>
              <a:headEnd/>
              <a:tailEnd/>
            </a:ln>
          </p:spPr>
          <p:txBody>
            <a:bodyPr wrap="none">
              <a:spAutoFit/>
            </a:bodyPr>
            <a:lstStyle/>
            <a:p>
              <a:pPr eaLnBrk="1" hangingPunct="1"/>
              <a:r>
                <a:rPr lang="fr-FR" sz="1200">
                  <a:solidFill>
                    <a:schemeClr val="bg1"/>
                  </a:solidFill>
                </a:rPr>
                <a:t>Log rank chi-square = 18,1 ; p &lt; 0,001</a:t>
              </a:r>
            </a:p>
            <a:p>
              <a:pPr eaLnBrk="1" hangingPunct="1"/>
              <a:r>
                <a:rPr lang="fr-FR" sz="1200">
                  <a:solidFill>
                    <a:schemeClr val="bg1"/>
                  </a:solidFill>
                </a:rPr>
                <a:t>HRa placebo vs CTX = 0,70 (IC 95 % : 0,59-0,82)</a:t>
              </a:r>
            </a:p>
          </p:txBody>
        </p:sp>
        <p:sp>
          <p:nvSpPr>
            <p:cNvPr id="323606" name="ZoneTexte 68"/>
            <p:cNvSpPr txBox="1">
              <a:spLocks noChangeArrowheads="1"/>
            </p:cNvSpPr>
            <p:nvPr/>
          </p:nvSpPr>
          <p:spPr bwMode="auto">
            <a:xfrm>
              <a:off x="4949825" y="4999038"/>
              <a:ext cx="2324100" cy="831850"/>
            </a:xfrm>
            <a:prstGeom prst="rect">
              <a:avLst/>
            </a:prstGeom>
            <a:noFill/>
            <a:ln w="9525">
              <a:noFill/>
              <a:miter lim="800000"/>
              <a:headEnd/>
              <a:tailEnd/>
            </a:ln>
          </p:spPr>
          <p:txBody>
            <a:bodyPr wrap="none">
              <a:spAutoFit/>
            </a:bodyPr>
            <a:lstStyle/>
            <a:p>
              <a:pPr eaLnBrk="1" hangingPunct="1"/>
              <a:r>
                <a:rPr lang="fr-FR" sz="1200" b="1">
                  <a:solidFill>
                    <a:schemeClr val="bg1"/>
                  </a:solidFill>
                </a:rPr>
                <a:t>Placebo</a:t>
              </a:r>
              <a:r>
                <a:rPr lang="fr-FR" sz="1200">
                  <a:solidFill>
                    <a:schemeClr val="bg1"/>
                  </a:solidFill>
                </a:rPr>
                <a:t/>
              </a:r>
              <a:br>
                <a:rPr lang="fr-FR" sz="1200">
                  <a:solidFill>
                    <a:schemeClr val="bg1"/>
                  </a:solidFill>
                </a:rPr>
              </a:br>
              <a:r>
                <a:rPr lang="fr-FR" sz="1200">
                  <a:solidFill>
                    <a:schemeClr val="bg1"/>
                  </a:solidFill>
                </a:rPr>
                <a:t>233 événements (10,6/100 p-a)</a:t>
              </a:r>
              <a:br>
                <a:rPr lang="fr-FR" sz="1200">
                  <a:solidFill>
                    <a:schemeClr val="bg1"/>
                  </a:solidFill>
                </a:rPr>
              </a:br>
              <a:r>
                <a:rPr lang="fr-FR" sz="1200" b="1">
                  <a:solidFill>
                    <a:srgbClr val="FF9933"/>
                  </a:solidFill>
                </a:rPr>
                <a:t>CTX</a:t>
              </a:r>
            </a:p>
            <a:p>
              <a:pPr eaLnBrk="1" hangingPunct="1"/>
              <a:r>
                <a:rPr lang="fr-FR" sz="1200">
                  <a:solidFill>
                    <a:srgbClr val="FF9933"/>
                  </a:solidFill>
                </a:rPr>
                <a:t>318 événements (15,3/100 p-a)</a:t>
              </a:r>
            </a:p>
          </p:txBody>
        </p:sp>
      </p:grpSp>
      <p:sp>
        <p:nvSpPr>
          <p:cNvPr id="323591" name="ZoneTexte 69"/>
          <p:cNvSpPr txBox="1">
            <a:spLocks noChangeArrowheads="1"/>
          </p:cNvSpPr>
          <p:nvPr/>
        </p:nvSpPr>
        <p:spPr bwMode="auto">
          <a:xfrm>
            <a:off x="6138863" y="1387475"/>
            <a:ext cx="2787650" cy="646113"/>
          </a:xfrm>
          <a:prstGeom prst="rect">
            <a:avLst/>
          </a:prstGeom>
          <a:noFill/>
          <a:ln w="9525">
            <a:noFill/>
            <a:miter lim="800000"/>
            <a:headEnd/>
            <a:tailEnd/>
          </a:ln>
        </p:spPr>
        <p:txBody>
          <a:bodyPr>
            <a:spAutoFit/>
          </a:bodyPr>
          <a:lstStyle/>
          <a:p>
            <a:pPr eaLnBrk="1" hangingPunct="1"/>
            <a:r>
              <a:rPr lang="fr-FR" sz="1200">
                <a:solidFill>
                  <a:schemeClr val="bg1"/>
                </a:solidFill>
              </a:rPr>
              <a:t>Evénement le plus fréquemment prévenu par CTX : bronchopneumonie </a:t>
            </a:r>
            <a:br>
              <a:rPr lang="fr-FR" sz="1200">
                <a:solidFill>
                  <a:schemeClr val="bg1"/>
                </a:solidFill>
              </a:rPr>
            </a:br>
            <a:r>
              <a:rPr lang="fr-FR" sz="1200">
                <a:solidFill>
                  <a:schemeClr val="bg1"/>
                </a:solidFill>
              </a:rPr>
              <a:t>(33 placebo vs 20 CTX)</a:t>
            </a:r>
          </a:p>
        </p:txBody>
      </p:sp>
      <p:sp>
        <p:nvSpPr>
          <p:cNvPr id="323592"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145</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FR" sz="2600" dirty="0">
                <a:latin typeface="+mj-lt"/>
                <a:ea typeface="+mj-ea"/>
                <a:cs typeface="+mj-cs"/>
              </a:rPr>
              <a:t>Etude COSTOP : faut-il arrêter le </a:t>
            </a:r>
            <a:r>
              <a:rPr lang="fr-FR" sz="2600" dirty="0" err="1">
                <a:latin typeface="+mj-lt"/>
                <a:ea typeface="+mj-ea"/>
                <a:cs typeface="+mj-cs"/>
              </a:rPr>
              <a:t>cotrimoxazole</a:t>
            </a:r>
            <a:r>
              <a:rPr lang="fr-FR" sz="2600" dirty="0">
                <a:latin typeface="+mj-lt"/>
                <a:ea typeface="+mj-ea"/>
                <a:cs typeface="+mj-cs"/>
              </a:rPr>
              <a:t> chez les adultes sous ARV en Afrique ? (3)</a:t>
            </a:r>
            <a:endParaRPr lang="fr-FR" sz="2600" dirty="0">
              <a:latin typeface="+mj-lt"/>
              <a:ea typeface="+mj-ea"/>
              <a:cs typeface="+mj-cs"/>
            </a:endParaRPr>
          </a:p>
        </p:txBody>
      </p:sp>
      <p:sp>
        <p:nvSpPr>
          <p:cNvPr id="325634" name="Espace réservé du contenu 2"/>
          <p:cNvSpPr>
            <a:spLocks noGrp="1"/>
          </p:cNvSpPr>
          <p:nvPr>
            <p:ph idx="4294967295"/>
          </p:nvPr>
        </p:nvSpPr>
        <p:spPr>
          <a:xfrm>
            <a:off x="457200" y="1185863"/>
            <a:ext cx="8469313" cy="1730375"/>
          </a:xfrm>
        </p:spPr>
        <p:txBody>
          <a:bodyPr/>
          <a:lstStyle/>
          <a:p>
            <a:r>
              <a:rPr lang="fr-FR" sz="1800">
                <a:solidFill>
                  <a:srgbClr val="FFFF66"/>
                </a:solidFill>
              </a:rPr>
              <a:t>Toxicité hématologique : </a:t>
            </a:r>
            <a:r>
              <a:rPr lang="fr-FR" sz="1800"/>
              <a:t>différence portant surtout sur neutropénie </a:t>
            </a:r>
            <a:br>
              <a:rPr lang="fr-FR" sz="1800"/>
            </a:br>
            <a:r>
              <a:rPr lang="fr-FR" sz="1800"/>
              <a:t>survenue neutropénie grade 4 : 8,2 % CTX vs 5 % placebo</a:t>
            </a:r>
          </a:p>
          <a:p>
            <a:r>
              <a:rPr lang="fr-FR" sz="1800">
                <a:solidFill>
                  <a:srgbClr val="FFFF66"/>
                </a:solidFill>
              </a:rPr>
              <a:t>CD4 : </a:t>
            </a:r>
            <a:r>
              <a:rPr lang="fr-FR" sz="1800"/>
              <a:t>effet modeste mais significatif (CD4 ajustés à S48 : CTX 470/mm</a:t>
            </a:r>
            <a:r>
              <a:rPr lang="fr-FR" sz="1800" baseline="30000"/>
              <a:t>3</a:t>
            </a:r>
            <a:r>
              <a:rPr lang="fr-FR" sz="1800"/>
              <a:t> vs placebo 495/mm</a:t>
            </a:r>
            <a:r>
              <a:rPr lang="fr-FR" sz="1800" baseline="30000"/>
              <a:t>3</a:t>
            </a:r>
            <a:r>
              <a:rPr lang="fr-FR" sz="1800"/>
              <a:t>)</a:t>
            </a:r>
          </a:p>
          <a:p>
            <a:r>
              <a:rPr lang="fr-FR" sz="1800">
                <a:solidFill>
                  <a:srgbClr val="FFFF66"/>
                </a:solidFill>
              </a:rPr>
              <a:t>Décès : </a:t>
            </a:r>
            <a:r>
              <a:rPr lang="fr-FR" sz="1800"/>
              <a:t>pas de différence CTX (n = 19) vs placebo (n = 18) ; p = 0,91</a:t>
            </a:r>
          </a:p>
          <a:p>
            <a:pPr>
              <a:buFontTx/>
              <a:buNone/>
            </a:pPr>
            <a:r>
              <a:rPr lang="fr-FR" sz="1800"/>
              <a:t/>
            </a:r>
            <a:br>
              <a:rPr lang="fr-FR" sz="1800"/>
            </a:br>
            <a:r>
              <a:rPr lang="fr-FR" sz="1800"/>
              <a:t/>
            </a:r>
            <a:br>
              <a:rPr lang="fr-FR" sz="1800"/>
            </a:br>
            <a:endParaRPr lang="fr-FR" sz="1800"/>
          </a:p>
          <a:p>
            <a:endParaRPr lang="fr-FR" sz="1400"/>
          </a:p>
        </p:txBody>
      </p:sp>
      <p:sp>
        <p:nvSpPr>
          <p:cNvPr id="325635" name="Text Box 3"/>
          <p:cNvSpPr txBox="1">
            <a:spLocks noChangeArrowheads="1"/>
          </p:cNvSpPr>
          <p:nvPr/>
        </p:nvSpPr>
        <p:spPr bwMode="auto">
          <a:xfrm>
            <a:off x="5910263" y="6583363"/>
            <a:ext cx="3233737" cy="276225"/>
          </a:xfrm>
          <a:prstGeom prst="rect">
            <a:avLst/>
          </a:prstGeom>
          <a:noFill/>
          <a:ln w="9525">
            <a:noFill/>
            <a:miter lim="800000"/>
            <a:headEnd/>
            <a:tailEnd/>
          </a:ln>
        </p:spPr>
        <p:txBody>
          <a:bodyPr>
            <a:spAutoFit/>
          </a:bodyPr>
          <a:lstStyle/>
          <a:p>
            <a:pPr algn="r"/>
            <a:r>
              <a:rPr lang="en-GB" sz="1200" i="1">
                <a:solidFill>
                  <a:schemeClr val="bg1"/>
                </a:solidFill>
              </a:rPr>
              <a:t>Munderi P, CROI 2015, Abs. 94</a:t>
            </a:r>
          </a:p>
        </p:txBody>
      </p:sp>
      <p:graphicFrame>
        <p:nvGraphicFramePr>
          <p:cNvPr id="325673" name="Group 41"/>
          <p:cNvGraphicFramePr>
            <a:graphicFrameLocks noGrp="1"/>
          </p:cNvGraphicFramePr>
          <p:nvPr/>
        </p:nvGraphicFramePr>
        <p:xfrm>
          <a:off x="952500" y="3181350"/>
          <a:ext cx="6134100" cy="1004888"/>
        </p:xfrm>
        <a:graphic>
          <a:graphicData uri="http://schemas.openxmlformats.org/drawingml/2006/table">
            <a:tbl>
              <a:tblPr/>
              <a:tblGrid>
                <a:gridCol w="3067050"/>
                <a:gridCol w="3067050"/>
              </a:tblGrid>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CTX (n = 103)</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Placebo (n = 350)</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D9D9D9"/>
                    </a:solidFill>
                  </a:tcPr>
                </a:tc>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4,1/100 années-patient</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13,9/100 années-patient</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2952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HRa placebo vs CTX = 3,43 (IC 95 % : 2,69-4,38)</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hMerge="1">
                  <a:txBody>
                    <a:bodyPr/>
                    <a:lstStyle/>
                    <a:p>
                      <a:endParaRPr lang="fr-FR"/>
                    </a:p>
                  </a:txBody>
                  <a:tcPr/>
                </a:tc>
              </a:tr>
            </a:tbl>
          </a:graphicData>
        </a:graphic>
      </p:graphicFrame>
      <p:graphicFrame>
        <p:nvGraphicFramePr>
          <p:cNvPr id="325674" name="Group 42"/>
          <p:cNvGraphicFramePr>
            <a:graphicFrameLocks noGrp="1"/>
          </p:cNvGraphicFramePr>
          <p:nvPr/>
        </p:nvGraphicFramePr>
        <p:xfrm>
          <a:off x="865188" y="4662488"/>
          <a:ext cx="6134100" cy="1249362"/>
        </p:xfrm>
        <a:graphic>
          <a:graphicData uri="http://schemas.openxmlformats.org/drawingml/2006/table">
            <a:tbl>
              <a:tblPr/>
              <a:tblGrid>
                <a:gridCol w="3067050"/>
                <a:gridCol w="3067050"/>
              </a:tblGrid>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CTX (n = 53)</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Arial" charset="0"/>
                          <a:cs typeface="Arial" charset="0"/>
                        </a:rPr>
                        <a:t>dont paludisme = 13</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cs typeface="Arial" charset="0"/>
                        </a:rPr>
                        <a:t>Placebo (n = 93)</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tx1"/>
                          </a:solidFill>
                          <a:effectLst/>
                          <a:latin typeface="Arial" charset="0"/>
                          <a:cs typeface="Arial" charset="0"/>
                        </a:rPr>
                        <a:t>dont paludisme = 34</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solidFill>
                      <a:srgbClr val="D9D9D9"/>
                    </a:solidFill>
                  </a:tcPr>
                </a:tc>
              </a:tr>
              <a:tr h="317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2,1/100 années-patient</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4/100 années-patient</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r>
              <a:tr h="3175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smtClean="0">
                          <a:ln>
                            <a:noFill/>
                          </a:ln>
                          <a:solidFill>
                            <a:schemeClr val="bg1"/>
                          </a:solidFill>
                          <a:effectLst/>
                          <a:latin typeface="Arial" charset="0"/>
                          <a:cs typeface="Arial" charset="0"/>
                        </a:rPr>
                        <a:t>HRa placebo vs CTX = 1,82 (IC 95 % : 1,30-2,5)</a:t>
                      </a:r>
                    </a:p>
                  </a:txBody>
                  <a:tcPr anchor="ctr" horzOverflow="overflow">
                    <a:lnL w="12700" cap="flat" cmpd="sng" algn="ctr">
                      <a:solidFill>
                        <a:srgbClr val="FFFF66"/>
                      </a:solidFill>
                      <a:prstDash val="solid"/>
                      <a:round/>
                      <a:headEnd type="none" w="med" len="med"/>
                      <a:tailEnd type="none" w="med" len="med"/>
                    </a:lnL>
                    <a:lnR w="12700" cap="flat" cmpd="sng" algn="ctr">
                      <a:solidFill>
                        <a:srgbClr val="FFFF66"/>
                      </a:solidFill>
                      <a:prstDash val="solid"/>
                      <a:round/>
                      <a:headEnd type="none" w="med" len="med"/>
                      <a:tailEnd type="none" w="med" len="med"/>
                    </a:lnR>
                    <a:lnT w="12700" cap="flat" cmpd="sng" algn="ctr">
                      <a:solidFill>
                        <a:srgbClr val="FFFF66"/>
                      </a:solidFill>
                      <a:prstDash val="solid"/>
                      <a:round/>
                      <a:headEnd type="none" w="med" len="med"/>
                      <a:tailEnd type="none" w="med" len="med"/>
                    </a:lnT>
                    <a:lnB w="12700" cap="flat" cmpd="sng" algn="ctr">
                      <a:solidFill>
                        <a:srgbClr val="FFFF66"/>
                      </a:solidFill>
                      <a:prstDash val="solid"/>
                      <a:round/>
                      <a:headEnd type="none" w="med" len="med"/>
                      <a:tailEnd type="none" w="med" len="med"/>
                    </a:lnB>
                    <a:lnTlToBr>
                      <a:noFill/>
                    </a:lnTlToBr>
                    <a:lnBlToTr>
                      <a:noFill/>
                    </a:lnBlToTr>
                    <a:noFill/>
                  </a:tcPr>
                </a:tc>
                <a:tc hMerge="1">
                  <a:txBody>
                    <a:bodyPr/>
                    <a:lstStyle/>
                    <a:p>
                      <a:endParaRPr lang="fr-FR"/>
                    </a:p>
                  </a:txBody>
                  <a:tcPr/>
                </a:tc>
              </a:tr>
            </a:tbl>
          </a:graphicData>
        </a:graphic>
      </p:graphicFrame>
      <p:sp>
        <p:nvSpPr>
          <p:cNvPr id="325662" name="Rectangle 12"/>
          <p:cNvSpPr>
            <a:spLocks noChangeArrowheads="1"/>
          </p:cNvSpPr>
          <p:nvPr/>
        </p:nvSpPr>
        <p:spPr bwMode="auto">
          <a:xfrm>
            <a:off x="1274763" y="2792413"/>
            <a:ext cx="5178425" cy="369887"/>
          </a:xfrm>
          <a:prstGeom prst="rect">
            <a:avLst/>
          </a:prstGeom>
          <a:noFill/>
          <a:ln w="9525">
            <a:noFill/>
            <a:miter lim="800000"/>
            <a:headEnd/>
            <a:tailEnd/>
          </a:ln>
        </p:spPr>
        <p:txBody>
          <a:bodyPr>
            <a:spAutoFit/>
          </a:bodyPr>
          <a:lstStyle/>
          <a:p>
            <a:pPr eaLnBrk="1" hangingPunct="1"/>
            <a:r>
              <a:rPr lang="fr-FR">
                <a:solidFill>
                  <a:srgbClr val="FFFF66"/>
                </a:solidFill>
              </a:rPr>
              <a:t>Paludisme symptomatique (fièvre + parasitémie)</a:t>
            </a:r>
          </a:p>
        </p:txBody>
      </p:sp>
      <p:sp>
        <p:nvSpPr>
          <p:cNvPr id="14" name="Rectangle 13"/>
          <p:cNvSpPr/>
          <p:nvPr/>
        </p:nvSpPr>
        <p:spPr>
          <a:xfrm>
            <a:off x="3249613" y="4292600"/>
            <a:ext cx="1685925" cy="369888"/>
          </a:xfrm>
          <a:prstGeom prst="rect">
            <a:avLst/>
          </a:prstGeom>
        </p:spPr>
        <p:txBody>
          <a:bodyPr wrap="none">
            <a:spAutoFit/>
          </a:bodyPr>
          <a:lstStyle/>
          <a:p>
            <a:pPr eaLnBrk="1" hangingPunct="1">
              <a:defRPr/>
            </a:pPr>
            <a:r>
              <a:rPr lang="fr-FR" kern="0" dirty="0">
                <a:solidFill>
                  <a:srgbClr val="FFFF66"/>
                </a:solidFill>
                <a:cs typeface="+mn-cs"/>
              </a:rPr>
              <a:t>Hospitalisation</a:t>
            </a:r>
            <a:endParaRPr lang="fr-FR" dirty="0">
              <a:solidFill>
                <a:srgbClr val="FFFF66"/>
              </a:solidFill>
              <a:cs typeface="+mn-cs"/>
            </a:endParaRPr>
          </a:p>
        </p:txBody>
      </p:sp>
      <p:sp>
        <p:nvSpPr>
          <p:cNvPr id="15" name="Espace réservé du contenu 2"/>
          <p:cNvSpPr txBox="1">
            <a:spLocks/>
          </p:cNvSpPr>
          <p:nvPr/>
        </p:nvSpPr>
        <p:spPr bwMode="auto">
          <a:xfrm>
            <a:off x="457200" y="6002338"/>
            <a:ext cx="8469313" cy="701675"/>
          </a:xfrm>
          <a:prstGeom prst="rect">
            <a:avLst/>
          </a:prstGeom>
          <a:noFill/>
          <a:ln w="9525">
            <a:noFill/>
            <a:miter lim="800000"/>
            <a:headEnd/>
            <a:tailEnd/>
          </a:ln>
        </p:spPr>
        <p:txBody>
          <a:bodyPr/>
          <a:lstStyle/>
          <a:p>
            <a:pPr marL="342900" indent="-342900">
              <a:buClr>
                <a:srgbClr val="FFFF00"/>
              </a:buClr>
              <a:buFontTx/>
              <a:buChar char="•"/>
              <a:defRPr/>
            </a:pPr>
            <a:r>
              <a:rPr lang="fr-FR" kern="0" dirty="0">
                <a:solidFill>
                  <a:srgbClr val="FFFF66"/>
                </a:solidFill>
                <a:latin typeface="+mn-lt"/>
                <a:cs typeface="+mn-cs"/>
              </a:rPr>
              <a:t>Conclusion : </a:t>
            </a:r>
            <a:r>
              <a:rPr lang="fr-FR" kern="0" dirty="0">
                <a:solidFill>
                  <a:schemeClr val="bg1"/>
                </a:solidFill>
                <a:latin typeface="+mn-lt"/>
                <a:cs typeface="+mn-cs"/>
              </a:rPr>
              <a:t>les résultats de cette étude n’incitent pas à arrêter le CTX chez les adultes sous ARV en Afrique </a:t>
            </a:r>
          </a:p>
          <a:p>
            <a:pPr marL="342900" indent="-342900">
              <a:buClr>
                <a:srgbClr val="FFFF00"/>
              </a:buClr>
              <a:defRPr/>
            </a:pPr>
            <a:r>
              <a:rPr lang="fr-FR" kern="0" dirty="0">
                <a:solidFill>
                  <a:schemeClr val="bg1"/>
                </a:solidFill>
                <a:latin typeface="+mn-lt"/>
                <a:cs typeface="+mn-cs"/>
              </a:rPr>
              <a:t/>
            </a:r>
            <a:br>
              <a:rPr lang="fr-FR" kern="0" dirty="0">
                <a:solidFill>
                  <a:schemeClr val="bg1"/>
                </a:solidFill>
                <a:latin typeface="+mn-lt"/>
                <a:cs typeface="+mn-cs"/>
              </a:rPr>
            </a:br>
            <a:r>
              <a:rPr lang="fr-FR" kern="0" dirty="0">
                <a:solidFill>
                  <a:schemeClr val="bg1"/>
                </a:solidFill>
                <a:latin typeface="+mn-lt"/>
                <a:cs typeface="+mn-cs"/>
              </a:rPr>
              <a:t/>
            </a:r>
            <a:br>
              <a:rPr lang="fr-FR" kern="0" dirty="0">
                <a:solidFill>
                  <a:schemeClr val="bg1"/>
                </a:solidFill>
                <a:latin typeface="+mn-lt"/>
                <a:cs typeface="+mn-cs"/>
              </a:rPr>
            </a:br>
            <a:endParaRPr lang="fr-FR" kern="0" dirty="0">
              <a:solidFill>
                <a:schemeClr val="bg1"/>
              </a:solidFill>
              <a:latin typeface="+mn-lt"/>
              <a:cs typeface="+mn-cs"/>
            </a:endParaRPr>
          </a:p>
          <a:p>
            <a:pPr marL="342900" indent="-342900">
              <a:buClr>
                <a:srgbClr val="FFFF00"/>
              </a:buClr>
              <a:buFontTx/>
              <a:buChar char="•"/>
              <a:defRPr/>
            </a:pPr>
            <a:endParaRPr lang="fr-FR" sz="1400" kern="0" dirty="0">
              <a:solidFill>
                <a:schemeClr val="bg1"/>
              </a:solidFill>
              <a:latin typeface="+mn-lt"/>
              <a:cs typeface="+mn-cs"/>
            </a:endParaRPr>
          </a:p>
        </p:txBody>
      </p:sp>
      <p:sp>
        <p:nvSpPr>
          <p:cNvPr id="325665"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146</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p:txBody>
          <a:bodyPr/>
          <a:lstStyle/>
          <a:p>
            <a:pPr>
              <a:defRPr/>
            </a:pPr>
            <a:r>
              <a:rPr lang="fr-FR" dirty="0">
                <a:latin typeface="+mj-lt"/>
                <a:ea typeface="+mj-ea"/>
                <a:cs typeface="+mj-cs"/>
              </a:rPr>
              <a:t>Cryptococcose </a:t>
            </a:r>
            <a:r>
              <a:rPr lang="fr-FR" dirty="0">
                <a:latin typeface="+mj-lt"/>
                <a:ea typeface="+mj-ea"/>
                <a:cs typeface="+mj-cs"/>
              </a:rPr>
              <a:t>méningée </a:t>
            </a:r>
            <a:r>
              <a:rPr lang="fr-FR" dirty="0">
                <a:latin typeface="+mj-lt"/>
                <a:ea typeface="+mj-ea"/>
                <a:cs typeface="+mj-cs"/>
              </a:rPr>
              <a:t>: essai de phase 2 </a:t>
            </a:r>
            <a:br>
              <a:rPr lang="fr-FR" dirty="0">
                <a:latin typeface="+mj-lt"/>
                <a:ea typeface="+mj-ea"/>
                <a:cs typeface="+mj-cs"/>
              </a:rPr>
            </a:br>
            <a:r>
              <a:rPr lang="fr-FR" dirty="0">
                <a:latin typeface="+mj-lt"/>
                <a:ea typeface="+mj-ea"/>
                <a:cs typeface="+mj-cs"/>
              </a:rPr>
              <a:t>de </a:t>
            </a:r>
            <a:r>
              <a:rPr lang="fr-FR" dirty="0" err="1">
                <a:latin typeface="+mj-lt"/>
                <a:ea typeface="+mj-ea"/>
                <a:cs typeface="+mj-cs"/>
              </a:rPr>
              <a:t>sertraline</a:t>
            </a:r>
            <a:r>
              <a:rPr lang="fr-FR" dirty="0">
                <a:latin typeface="+mj-lt"/>
                <a:ea typeface="+mj-ea"/>
                <a:cs typeface="+mj-cs"/>
              </a:rPr>
              <a:t> comme traitement adjuvant (1)</a:t>
            </a:r>
            <a:endParaRPr lang="fr-FR" dirty="0">
              <a:latin typeface="+mj-lt"/>
              <a:ea typeface="+mj-ea"/>
              <a:cs typeface="+mj-cs"/>
            </a:endParaRPr>
          </a:p>
        </p:txBody>
      </p:sp>
      <p:sp>
        <p:nvSpPr>
          <p:cNvPr id="348162" name="Espace réservé du contenu 5"/>
          <p:cNvSpPr>
            <a:spLocks noGrp="1"/>
          </p:cNvSpPr>
          <p:nvPr>
            <p:ph idx="4294967295"/>
          </p:nvPr>
        </p:nvSpPr>
        <p:spPr>
          <a:xfrm>
            <a:off x="457200" y="1255713"/>
            <a:ext cx="3968750" cy="5111750"/>
          </a:xfrm>
        </p:spPr>
        <p:txBody>
          <a:bodyPr/>
          <a:lstStyle/>
          <a:p>
            <a:pPr>
              <a:spcBef>
                <a:spcPts val="600"/>
              </a:spcBef>
            </a:pPr>
            <a:r>
              <a:rPr lang="fr-FR" sz="1600"/>
              <a:t>Essai de phase IIb ouvert</a:t>
            </a:r>
          </a:p>
          <a:p>
            <a:pPr>
              <a:spcBef>
                <a:spcPts val="600"/>
              </a:spcBef>
            </a:pPr>
            <a:r>
              <a:rPr lang="fr-FR" sz="1600"/>
              <a:t>Ouganda, 2013 - 2014</a:t>
            </a:r>
          </a:p>
          <a:p>
            <a:pPr>
              <a:spcBef>
                <a:spcPts val="600"/>
              </a:spcBef>
            </a:pPr>
            <a:r>
              <a:rPr lang="fr-FR" sz="1600"/>
              <a:t>173 patients VIH+ avec CM</a:t>
            </a:r>
          </a:p>
          <a:p>
            <a:pPr>
              <a:spcBef>
                <a:spcPts val="600"/>
              </a:spcBef>
            </a:pPr>
            <a:r>
              <a:rPr lang="fr-FR" sz="1600"/>
              <a:t>Traitement CM par amphotéricine B </a:t>
            </a:r>
            <a:br>
              <a:rPr lang="fr-FR" sz="1600"/>
            </a:br>
            <a:r>
              <a:rPr lang="fr-FR" sz="1600"/>
              <a:t>+ fluconazole 800 mg/j</a:t>
            </a:r>
          </a:p>
          <a:p>
            <a:pPr>
              <a:spcBef>
                <a:spcPts val="600"/>
              </a:spcBef>
            </a:pPr>
            <a:r>
              <a:rPr lang="fr-FR" sz="1600"/>
              <a:t>Adjonction de sertraline (escalade de dose 100, 200, 300, 400 mg/j)</a:t>
            </a:r>
          </a:p>
          <a:p>
            <a:pPr>
              <a:spcBef>
                <a:spcPts val="600"/>
              </a:spcBef>
            </a:pPr>
            <a:r>
              <a:rPr lang="fr-FR" sz="1600"/>
              <a:t>Critère principal de jugement</a:t>
            </a:r>
          </a:p>
          <a:p>
            <a:pPr lvl="1">
              <a:spcBef>
                <a:spcPts val="600"/>
              </a:spcBef>
            </a:pPr>
            <a:r>
              <a:rPr lang="fr-FR" sz="1400"/>
              <a:t>Activité Fongicide Précoce (AFP) : vitesse de clairance des cryptocoques du LCR</a:t>
            </a:r>
          </a:p>
          <a:p>
            <a:pPr>
              <a:spcBef>
                <a:spcPts val="600"/>
              </a:spcBef>
            </a:pPr>
            <a:r>
              <a:rPr lang="fr-FR" sz="1600"/>
              <a:t>Critères secondaires de jugement</a:t>
            </a:r>
          </a:p>
          <a:p>
            <a:pPr lvl="1">
              <a:spcBef>
                <a:spcPts val="600"/>
              </a:spcBef>
            </a:pPr>
            <a:r>
              <a:rPr lang="fr-FR" sz="1400"/>
              <a:t>Concentration plasmatique de sertraline</a:t>
            </a:r>
          </a:p>
          <a:p>
            <a:pPr lvl="1">
              <a:spcBef>
                <a:spcPts val="600"/>
              </a:spcBef>
            </a:pPr>
            <a:r>
              <a:rPr lang="fr-FR" sz="1400"/>
              <a:t>Sensibilité à sertraline des souches de cryptocoques isolées du LCR</a:t>
            </a:r>
          </a:p>
          <a:p>
            <a:pPr lvl="1">
              <a:spcBef>
                <a:spcPts val="600"/>
              </a:spcBef>
            </a:pPr>
            <a:r>
              <a:rPr lang="fr-FR" sz="1400"/>
              <a:t>Incidence de l'IRIS et des rechutes de cryptococcose</a:t>
            </a:r>
          </a:p>
        </p:txBody>
      </p:sp>
      <p:sp>
        <p:nvSpPr>
          <p:cNvPr id="348163"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Rhein J, CROI 2015, Abs. 838</a:t>
            </a:r>
          </a:p>
        </p:txBody>
      </p:sp>
      <p:grpSp>
        <p:nvGrpSpPr>
          <p:cNvPr id="348164" name="Groupe 17"/>
          <p:cNvGrpSpPr>
            <a:grpSpLocks/>
          </p:cNvGrpSpPr>
          <p:nvPr/>
        </p:nvGrpSpPr>
        <p:grpSpPr bwMode="auto">
          <a:xfrm>
            <a:off x="4656138" y="1897063"/>
            <a:ext cx="4346575" cy="3449637"/>
            <a:chOff x="4656138" y="1897063"/>
            <a:chExt cx="4346575" cy="3449637"/>
          </a:xfrm>
        </p:grpSpPr>
        <p:sp>
          <p:nvSpPr>
            <p:cNvPr id="348166" name="Rectangle à coins arrondis 6"/>
            <p:cNvSpPr>
              <a:spLocks noChangeArrowheads="1"/>
            </p:cNvSpPr>
            <p:nvPr/>
          </p:nvSpPr>
          <p:spPr bwMode="auto">
            <a:xfrm>
              <a:off x="6029325" y="1897063"/>
              <a:ext cx="1646238" cy="563562"/>
            </a:xfrm>
            <a:prstGeom prst="roundRect">
              <a:avLst>
                <a:gd name="adj" fmla="val 16667"/>
              </a:avLst>
            </a:prstGeom>
            <a:solidFill>
              <a:srgbClr val="000066"/>
            </a:solidFill>
            <a:ln w="9525" algn="ctr">
              <a:solidFill>
                <a:srgbClr val="000066"/>
              </a:solidFill>
              <a:round/>
              <a:headEnd/>
              <a:tailEnd/>
            </a:ln>
          </p:spPr>
          <p:txBody>
            <a:bodyPr anchor="ctr"/>
            <a:lstStyle/>
            <a:p>
              <a:pPr algn="ctr" eaLnBrk="1" hangingPunct="1"/>
              <a:r>
                <a:rPr lang="fr-FR" sz="1200" b="1">
                  <a:solidFill>
                    <a:srgbClr val="FFFF66"/>
                  </a:solidFill>
                </a:rPr>
                <a:t>Patients avec CM</a:t>
              </a:r>
            </a:p>
            <a:p>
              <a:pPr algn="ctr" eaLnBrk="1" hangingPunct="1"/>
              <a:r>
                <a:rPr lang="fr-FR" sz="1200" b="1">
                  <a:solidFill>
                    <a:srgbClr val="FFFF66"/>
                  </a:solidFill>
                </a:rPr>
                <a:t>(n = 173)</a:t>
              </a:r>
            </a:p>
          </p:txBody>
        </p:sp>
        <p:sp>
          <p:nvSpPr>
            <p:cNvPr id="348167" name="Rectangle à coins arrondis 7"/>
            <p:cNvSpPr>
              <a:spLocks noChangeArrowheads="1"/>
            </p:cNvSpPr>
            <p:nvPr/>
          </p:nvSpPr>
          <p:spPr bwMode="auto">
            <a:xfrm>
              <a:off x="7351713" y="3178175"/>
              <a:ext cx="1644650" cy="565150"/>
            </a:xfrm>
            <a:prstGeom prst="roundRect">
              <a:avLst>
                <a:gd name="adj" fmla="val 16667"/>
              </a:avLst>
            </a:prstGeom>
            <a:solidFill>
              <a:srgbClr val="FFFF66"/>
            </a:solidFill>
            <a:ln w="9525" algn="ctr">
              <a:noFill/>
              <a:round/>
              <a:headEnd/>
              <a:tailEnd/>
            </a:ln>
          </p:spPr>
          <p:txBody>
            <a:bodyPr anchor="ctr"/>
            <a:lstStyle/>
            <a:p>
              <a:pPr algn="ctr" eaLnBrk="1" hangingPunct="1"/>
              <a:r>
                <a:rPr lang="fr-FR" sz="1200" b="1">
                  <a:solidFill>
                    <a:srgbClr val="000066"/>
                  </a:solidFill>
                </a:rPr>
                <a:t>Mesure CMI</a:t>
              </a:r>
            </a:p>
            <a:p>
              <a:pPr algn="ctr" eaLnBrk="1" hangingPunct="1"/>
              <a:r>
                <a:rPr lang="fr-FR" sz="1200" b="1">
                  <a:solidFill>
                    <a:srgbClr val="000066"/>
                  </a:solidFill>
                </a:rPr>
                <a:t>(n = 91)</a:t>
              </a:r>
            </a:p>
          </p:txBody>
        </p:sp>
        <p:sp>
          <p:nvSpPr>
            <p:cNvPr id="348168" name="Rectangle à coins arrondis 10"/>
            <p:cNvSpPr>
              <a:spLocks noChangeArrowheads="1"/>
            </p:cNvSpPr>
            <p:nvPr/>
          </p:nvSpPr>
          <p:spPr bwMode="auto">
            <a:xfrm>
              <a:off x="4722813" y="3178175"/>
              <a:ext cx="1592262" cy="565150"/>
            </a:xfrm>
            <a:prstGeom prst="roundRect">
              <a:avLst>
                <a:gd name="adj" fmla="val 16667"/>
              </a:avLst>
            </a:prstGeom>
            <a:solidFill>
              <a:srgbClr val="FFFF66"/>
            </a:solidFill>
            <a:ln w="9525" algn="ctr">
              <a:noFill/>
              <a:round/>
              <a:headEnd/>
              <a:tailEnd/>
            </a:ln>
          </p:spPr>
          <p:txBody>
            <a:bodyPr anchor="ctr"/>
            <a:lstStyle/>
            <a:p>
              <a:pPr algn="ctr" eaLnBrk="1" hangingPunct="1"/>
              <a:r>
                <a:rPr lang="fr-FR" sz="1200" b="1">
                  <a:solidFill>
                    <a:srgbClr val="000066"/>
                  </a:solidFill>
                </a:rPr>
                <a:t>AFP</a:t>
              </a:r>
            </a:p>
            <a:p>
              <a:pPr algn="ctr" eaLnBrk="1" hangingPunct="1"/>
              <a:r>
                <a:rPr lang="fr-FR" sz="1200" b="1">
                  <a:solidFill>
                    <a:srgbClr val="000066"/>
                  </a:solidFill>
                </a:rPr>
                <a:t>(n = 128)</a:t>
              </a:r>
            </a:p>
          </p:txBody>
        </p:sp>
        <p:sp>
          <p:nvSpPr>
            <p:cNvPr id="348169" name="Rectangle à coins arrondis 11"/>
            <p:cNvSpPr>
              <a:spLocks noChangeArrowheads="1"/>
            </p:cNvSpPr>
            <p:nvPr/>
          </p:nvSpPr>
          <p:spPr bwMode="auto">
            <a:xfrm>
              <a:off x="7359650" y="4429125"/>
              <a:ext cx="1643063" cy="563563"/>
            </a:xfrm>
            <a:prstGeom prst="roundRect">
              <a:avLst>
                <a:gd name="adj" fmla="val 16667"/>
              </a:avLst>
            </a:prstGeom>
            <a:solidFill>
              <a:srgbClr val="FF0000"/>
            </a:solidFill>
            <a:ln w="9525" algn="ctr">
              <a:noFill/>
              <a:round/>
              <a:headEnd/>
              <a:tailEnd/>
            </a:ln>
          </p:spPr>
          <p:txBody>
            <a:bodyPr anchor="ctr"/>
            <a:lstStyle/>
            <a:p>
              <a:pPr algn="ctr" eaLnBrk="1" hangingPunct="1"/>
              <a:r>
                <a:rPr lang="fr-FR" sz="1200">
                  <a:solidFill>
                    <a:schemeClr val="bg1"/>
                  </a:solidFill>
                </a:rPr>
                <a:t>Concentration Sertraline</a:t>
              </a:r>
            </a:p>
            <a:p>
              <a:pPr algn="ctr" eaLnBrk="1" hangingPunct="1"/>
              <a:r>
                <a:rPr lang="fr-FR" sz="1200">
                  <a:solidFill>
                    <a:schemeClr val="bg1"/>
                  </a:solidFill>
                </a:rPr>
                <a:t>(n = 80)</a:t>
              </a:r>
            </a:p>
          </p:txBody>
        </p:sp>
        <p:sp>
          <p:nvSpPr>
            <p:cNvPr id="348170" name="ZoneTexte 14"/>
            <p:cNvSpPr txBox="1">
              <a:spLocks noChangeArrowheads="1"/>
            </p:cNvSpPr>
            <p:nvPr/>
          </p:nvSpPr>
          <p:spPr bwMode="auto">
            <a:xfrm>
              <a:off x="4797425" y="2487613"/>
              <a:ext cx="1438275" cy="307975"/>
            </a:xfrm>
            <a:prstGeom prst="rect">
              <a:avLst/>
            </a:prstGeom>
            <a:noFill/>
            <a:ln w="9525">
              <a:noFill/>
              <a:miter lim="800000"/>
              <a:headEnd/>
              <a:tailEnd/>
            </a:ln>
          </p:spPr>
          <p:txBody>
            <a:bodyPr wrap="none">
              <a:spAutoFit/>
            </a:bodyPr>
            <a:lstStyle/>
            <a:p>
              <a:pPr algn="r" eaLnBrk="1" hangingPunct="1"/>
              <a:r>
                <a:rPr lang="fr-FR" sz="1400">
                  <a:solidFill>
                    <a:schemeClr val="bg1"/>
                  </a:solidFill>
                </a:rPr>
                <a:t>Critère principal</a:t>
              </a:r>
            </a:p>
          </p:txBody>
        </p:sp>
        <p:cxnSp>
          <p:nvCxnSpPr>
            <p:cNvPr id="348171" name="Connecteur en angle 15"/>
            <p:cNvCxnSpPr>
              <a:cxnSpLocks noChangeShapeType="1"/>
              <a:stCxn id="348166" idx="2"/>
              <a:endCxn id="348168" idx="0"/>
            </p:cNvCxnSpPr>
            <p:nvPr/>
          </p:nvCxnSpPr>
          <p:spPr bwMode="auto">
            <a:xfrm rot="5400000">
              <a:off x="5826919" y="2153444"/>
              <a:ext cx="717550" cy="1331912"/>
            </a:xfrm>
            <a:prstGeom prst="bentConnector3">
              <a:avLst>
                <a:gd name="adj1" fmla="val 50000"/>
              </a:avLst>
            </a:prstGeom>
            <a:noFill/>
            <a:ln w="19050" algn="ctr">
              <a:solidFill>
                <a:schemeClr val="bg1"/>
              </a:solidFill>
              <a:round/>
              <a:headEnd/>
              <a:tailEnd type="triangle" w="med" len="med"/>
            </a:ln>
          </p:spPr>
        </p:cxnSp>
        <p:cxnSp>
          <p:nvCxnSpPr>
            <p:cNvPr id="348172" name="Connecteur en angle 16"/>
            <p:cNvCxnSpPr>
              <a:cxnSpLocks noChangeShapeType="1"/>
              <a:stCxn id="348166" idx="2"/>
              <a:endCxn id="348167" idx="0"/>
            </p:cNvCxnSpPr>
            <p:nvPr/>
          </p:nvCxnSpPr>
          <p:spPr bwMode="auto">
            <a:xfrm rot="16200000" flipH="1">
              <a:off x="7154069" y="2158206"/>
              <a:ext cx="717550" cy="1322388"/>
            </a:xfrm>
            <a:prstGeom prst="bentConnector3">
              <a:avLst>
                <a:gd name="adj1" fmla="val 50000"/>
              </a:avLst>
            </a:prstGeom>
            <a:noFill/>
            <a:ln w="19050" algn="ctr">
              <a:solidFill>
                <a:schemeClr val="bg1"/>
              </a:solidFill>
              <a:round/>
              <a:headEnd/>
              <a:tailEnd type="triangle" w="med" len="med"/>
            </a:ln>
          </p:spPr>
        </p:cxnSp>
        <p:cxnSp>
          <p:nvCxnSpPr>
            <p:cNvPr id="348173" name="Connecteur en angle 17"/>
            <p:cNvCxnSpPr>
              <a:cxnSpLocks noChangeShapeType="1"/>
              <a:stCxn id="348166" idx="2"/>
              <a:endCxn id="348169" idx="0"/>
            </p:cNvCxnSpPr>
            <p:nvPr/>
          </p:nvCxnSpPr>
          <p:spPr bwMode="auto">
            <a:xfrm rot="16200000" flipH="1">
              <a:off x="6531769" y="2780506"/>
              <a:ext cx="1968500" cy="1328738"/>
            </a:xfrm>
            <a:prstGeom prst="bentConnector3">
              <a:avLst>
                <a:gd name="adj1" fmla="val 81148"/>
              </a:avLst>
            </a:prstGeom>
            <a:noFill/>
            <a:ln w="19050" algn="ctr">
              <a:solidFill>
                <a:schemeClr val="bg1"/>
              </a:solidFill>
              <a:round/>
              <a:headEnd/>
              <a:tailEnd type="triangle" w="med" len="med"/>
            </a:ln>
          </p:spPr>
        </p:cxnSp>
        <p:cxnSp>
          <p:nvCxnSpPr>
            <p:cNvPr id="348174" name="Connecteur en angle 18"/>
            <p:cNvCxnSpPr>
              <a:cxnSpLocks noChangeShapeType="1"/>
              <a:stCxn id="348166" idx="2"/>
              <a:endCxn id="348167" idx="1"/>
            </p:cNvCxnSpPr>
            <p:nvPr/>
          </p:nvCxnSpPr>
          <p:spPr bwMode="auto">
            <a:xfrm rot="16200000" flipH="1">
              <a:off x="6601619" y="2710656"/>
              <a:ext cx="1000125" cy="500063"/>
            </a:xfrm>
            <a:prstGeom prst="bentConnector2">
              <a:avLst/>
            </a:prstGeom>
            <a:noFill/>
            <a:ln w="19050" algn="ctr">
              <a:solidFill>
                <a:schemeClr val="bg1"/>
              </a:solidFill>
              <a:round/>
              <a:headEnd/>
              <a:tailEnd type="triangle" w="med" len="med"/>
            </a:ln>
          </p:spPr>
        </p:cxnSp>
        <p:sp>
          <p:nvSpPr>
            <p:cNvPr id="348175" name="ZoneTexte 22"/>
            <p:cNvSpPr txBox="1">
              <a:spLocks noChangeArrowheads="1"/>
            </p:cNvSpPr>
            <p:nvPr/>
          </p:nvSpPr>
          <p:spPr bwMode="auto">
            <a:xfrm>
              <a:off x="7170738" y="2487613"/>
              <a:ext cx="1825625" cy="307975"/>
            </a:xfrm>
            <a:prstGeom prst="rect">
              <a:avLst/>
            </a:prstGeom>
            <a:noFill/>
            <a:ln w="9525">
              <a:noFill/>
              <a:miter lim="800000"/>
              <a:headEnd/>
              <a:tailEnd/>
            </a:ln>
          </p:spPr>
          <p:txBody>
            <a:bodyPr wrap="none">
              <a:spAutoFit/>
            </a:bodyPr>
            <a:lstStyle/>
            <a:p>
              <a:pPr algn="r" eaLnBrk="1" hangingPunct="1"/>
              <a:r>
                <a:rPr lang="fr-FR" sz="1400">
                  <a:solidFill>
                    <a:schemeClr val="bg1"/>
                  </a:solidFill>
                </a:rPr>
                <a:t>Critères secondaires</a:t>
              </a:r>
            </a:p>
          </p:txBody>
        </p:sp>
        <p:sp>
          <p:nvSpPr>
            <p:cNvPr id="348176" name="ZoneTexte 23"/>
            <p:cNvSpPr txBox="1">
              <a:spLocks noChangeArrowheads="1"/>
            </p:cNvSpPr>
            <p:nvPr/>
          </p:nvSpPr>
          <p:spPr bwMode="auto">
            <a:xfrm>
              <a:off x="4656138" y="4176713"/>
              <a:ext cx="2693987" cy="1169987"/>
            </a:xfrm>
            <a:prstGeom prst="rect">
              <a:avLst/>
            </a:prstGeom>
            <a:noFill/>
            <a:ln w="9525">
              <a:noFill/>
              <a:miter lim="800000"/>
              <a:headEnd/>
              <a:tailEnd/>
            </a:ln>
          </p:spPr>
          <p:txBody>
            <a:bodyPr wrap="none">
              <a:spAutoFit/>
            </a:bodyPr>
            <a:lstStyle/>
            <a:p>
              <a:pPr eaLnBrk="1" hangingPunct="1"/>
              <a:r>
                <a:rPr lang="fr-FR" sz="1400">
                  <a:solidFill>
                    <a:schemeClr val="bg1"/>
                  </a:solidFill>
                </a:rPr>
                <a:t>45 exclus de l'analyse AFP</a:t>
              </a:r>
            </a:p>
            <a:p>
              <a:pPr eaLnBrk="1" hangingPunct="1">
                <a:buClr>
                  <a:srgbClr val="FFFF00"/>
                </a:buClr>
                <a:buFont typeface="Arial" charset="0"/>
                <a:buChar char="•"/>
              </a:pPr>
              <a:r>
                <a:rPr lang="fr-FR" sz="1400">
                  <a:solidFill>
                    <a:schemeClr val="bg1"/>
                  </a:solidFill>
                </a:rPr>
                <a:t> 22 ATCD CM</a:t>
              </a:r>
            </a:p>
            <a:p>
              <a:pPr eaLnBrk="1" hangingPunct="1">
                <a:buClr>
                  <a:srgbClr val="FFFF00"/>
                </a:buClr>
                <a:buFont typeface="Arial" charset="0"/>
                <a:buChar char="•"/>
              </a:pPr>
              <a:r>
                <a:rPr lang="fr-FR" sz="1400">
                  <a:solidFill>
                    <a:schemeClr val="bg1"/>
                  </a:solidFill>
                </a:rPr>
                <a:t> 12 culture LCR négative</a:t>
              </a:r>
            </a:p>
            <a:p>
              <a:pPr eaLnBrk="1" hangingPunct="1">
                <a:buClr>
                  <a:srgbClr val="FFFF00"/>
                </a:buClr>
                <a:buFont typeface="Arial" charset="0"/>
                <a:buChar char="•"/>
              </a:pPr>
              <a:r>
                <a:rPr lang="fr-FR" sz="1400">
                  <a:solidFill>
                    <a:schemeClr val="bg1"/>
                  </a:solidFill>
                </a:rPr>
                <a:t> 10 avec une seule PL</a:t>
              </a:r>
            </a:p>
            <a:p>
              <a:pPr eaLnBrk="1" hangingPunct="1">
                <a:buClr>
                  <a:srgbClr val="FFFF00"/>
                </a:buClr>
                <a:buFont typeface="Arial" charset="0"/>
                <a:buChar char="•"/>
              </a:pPr>
              <a:r>
                <a:rPr lang="fr-FR" sz="1400">
                  <a:solidFill>
                    <a:schemeClr val="bg1"/>
                  </a:solidFill>
                </a:rPr>
                <a:t> 1 décès avant début sertraline</a:t>
              </a:r>
            </a:p>
          </p:txBody>
        </p:sp>
        <p:cxnSp>
          <p:nvCxnSpPr>
            <p:cNvPr id="348177" name="Connecteur en angle 39"/>
            <p:cNvCxnSpPr>
              <a:cxnSpLocks noChangeShapeType="1"/>
              <a:stCxn id="348166" idx="2"/>
              <a:endCxn id="348168" idx="3"/>
            </p:cNvCxnSpPr>
            <p:nvPr/>
          </p:nvCxnSpPr>
          <p:spPr bwMode="auto">
            <a:xfrm rot="5400000">
              <a:off x="6083300" y="2692400"/>
              <a:ext cx="1000125" cy="536575"/>
            </a:xfrm>
            <a:prstGeom prst="bentConnector2">
              <a:avLst/>
            </a:prstGeom>
            <a:noFill/>
            <a:ln w="19050" algn="ctr">
              <a:solidFill>
                <a:schemeClr val="bg1"/>
              </a:solidFill>
              <a:round/>
              <a:headEnd/>
              <a:tailEnd type="triangle" w="med" len="med"/>
            </a:ln>
          </p:spPr>
        </p:cxnSp>
      </p:grpSp>
      <p:sp>
        <p:nvSpPr>
          <p:cNvPr id="348165"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157</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p:txBody>
          <a:bodyPr/>
          <a:lstStyle/>
          <a:p>
            <a:pPr>
              <a:defRPr/>
            </a:pPr>
            <a:r>
              <a:rPr lang="fr-FR" dirty="0">
                <a:latin typeface="+mj-lt"/>
                <a:ea typeface="+mj-ea"/>
                <a:cs typeface="+mj-cs"/>
              </a:rPr>
              <a:t>Cryptococcose méningée : essai de phase </a:t>
            </a:r>
            <a:r>
              <a:rPr lang="fr-FR" dirty="0">
                <a:latin typeface="+mj-lt"/>
                <a:ea typeface="+mj-ea"/>
                <a:cs typeface="+mj-cs"/>
              </a:rPr>
              <a:t>2 </a:t>
            </a:r>
            <a:br>
              <a:rPr lang="fr-FR" dirty="0">
                <a:latin typeface="+mj-lt"/>
                <a:ea typeface="+mj-ea"/>
                <a:cs typeface="+mj-cs"/>
              </a:rPr>
            </a:br>
            <a:r>
              <a:rPr lang="fr-FR" dirty="0">
                <a:latin typeface="+mj-lt"/>
                <a:ea typeface="+mj-ea"/>
                <a:cs typeface="+mj-cs"/>
              </a:rPr>
              <a:t>de </a:t>
            </a:r>
            <a:r>
              <a:rPr lang="fr-FR" dirty="0" err="1">
                <a:latin typeface="+mj-lt"/>
                <a:ea typeface="+mj-ea"/>
                <a:cs typeface="+mj-cs"/>
              </a:rPr>
              <a:t>sertraline</a:t>
            </a:r>
            <a:r>
              <a:rPr lang="fr-FR" dirty="0">
                <a:latin typeface="+mj-lt"/>
                <a:ea typeface="+mj-ea"/>
                <a:cs typeface="+mj-cs"/>
              </a:rPr>
              <a:t> comme traitement adjuvant </a:t>
            </a:r>
            <a:r>
              <a:rPr lang="fr-FR" dirty="0">
                <a:latin typeface="+mj-lt"/>
                <a:ea typeface="+mj-ea"/>
                <a:cs typeface="+mj-cs"/>
              </a:rPr>
              <a:t>(2)</a:t>
            </a:r>
            <a:endParaRPr lang="fr-FR" dirty="0">
              <a:latin typeface="+mj-lt"/>
              <a:ea typeface="+mj-ea"/>
              <a:cs typeface="+mj-cs"/>
            </a:endParaRPr>
          </a:p>
        </p:txBody>
      </p:sp>
      <p:sp>
        <p:nvSpPr>
          <p:cNvPr id="384002" name="Espace réservé du contenu 5"/>
          <p:cNvSpPr>
            <a:spLocks noGrp="1"/>
          </p:cNvSpPr>
          <p:nvPr>
            <p:ph idx="4294967295"/>
          </p:nvPr>
        </p:nvSpPr>
        <p:spPr/>
        <p:txBody>
          <a:bodyPr/>
          <a:lstStyle/>
          <a:p>
            <a:r>
              <a:rPr lang="fr-FR" sz="2000"/>
              <a:t>Activité fongicide précoce</a:t>
            </a:r>
          </a:p>
          <a:p>
            <a:pPr lvl="1"/>
            <a:r>
              <a:rPr lang="fr-FR" sz="1800"/>
              <a:t>Toutes doses de sertraline : 0,38 log</a:t>
            </a:r>
            <a:r>
              <a:rPr lang="fr-FR" sz="1800" baseline="-25000"/>
              <a:t>10</a:t>
            </a:r>
            <a:r>
              <a:rPr lang="fr-FR" sz="1800"/>
              <a:t> UFC/ml</a:t>
            </a:r>
          </a:p>
          <a:p>
            <a:pPr lvl="1"/>
            <a:r>
              <a:rPr lang="fr-FR" sz="1800"/>
              <a:t>Identique pour les 4 doses de sertraline</a:t>
            </a:r>
          </a:p>
          <a:p>
            <a:pPr lvl="1"/>
            <a:r>
              <a:rPr lang="fr-FR" sz="1800"/>
              <a:t>Supérieure (+27 %) à l'AFP mesurée dans l'essai COAT  </a:t>
            </a:r>
            <a:br>
              <a:rPr lang="fr-FR" sz="1800"/>
            </a:br>
            <a:r>
              <a:rPr lang="fr-FR" sz="1800"/>
              <a:t>(0,3 log</a:t>
            </a:r>
            <a:r>
              <a:rPr lang="fr-FR" sz="1800" baseline="-25000"/>
              <a:t>10</a:t>
            </a:r>
            <a:r>
              <a:rPr lang="fr-FR" sz="1800"/>
              <a:t> UFC/ml)</a:t>
            </a:r>
            <a:br>
              <a:rPr lang="fr-FR" sz="1800"/>
            </a:br>
            <a:endParaRPr lang="fr-FR" sz="1800"/>
          </a:p>
          <a:p>
            <a:r>
              <a:rPr lang="fr-FR" sz="2000"/>
              <a:t>Concentrations de sertraline et CMI</a:t>
            </a:r>
          </a:p>
          <a:p>
            <a:pPr lvl="1"/>
            <a:r>
              <a:rPr lang="fr-FR" sz="1800"/>
              <a:t>Concentrations à l'équilibre obtenues à J7 dans le LCR</a:t>
            </a:r>
          </a:p>
          <a:p>
            <a:pPr lvl="1"/>
            <a:r>
              <a:rPr lang="fr-FR" sz="1800"/>
              <a:t>Concentrations projetées dans le SNC</a:t>
            </a:r>
          </a:p>
          <a:p>
            <a:pPr lvl="2"/>
            <a:r>
              <a:rPr lang="fr-FR" sz="1600"/>
              <a:t>3,9 mg/l pour 200 mg/j</a:t>
            </a:r>
          </a:p>
          <a:p>
            <a:pPr lvl="2"/>
            <a:r>
              <a:rPr lang="fr-FR" sz="1600"/>
              <a:t>6,6 mg/l pour 400 mg/j</a:t>
            </a:r>
          </a:p>
          <a:p>
            <a:pPr lvl="1"/>
            <a:r>
              <a:rPr lang="fr-FR" sz="1800"/>
              <a:t>85 % des souches de cryptocoques avaient une CMI ≤ 4 mg/l</a:t>
            </a:r>
            <a:br>
              <a:rPr lang="fr-FR" sz="1800"/>
            </a:br>
            <a:endParaRPr lang="fr-FR" sz="1800"/>
          </a:p>
          <a:p>
            <a:r>
              <a:rPr lang="fr-FR" sz="2000"/>
              <a:t>Conclusions et perspectives</a:t>
            </a:r>
          </a:p>
          <a:p>
            <a:pPr lvl="1"/>
            <a:r>
              <a:rPr lang="fr-FR" sz="1800"/>
              <a:t>La sertraline semble capable d'améliorer l'AFP du traitement de la CM</a:t>
            </a:r>
          </a:p>
          <a:p>
            <a:pPr lvl="1"/>
            <a:r>
              <a:rPr lang="fr-FR" sz="1800"/>
              <a:t>A la dose de 400 mg/j les concentrations de Sertraline dans le SNC devraient être supérieures à la CMI de la majorité des cryptocoques</a:t>
            </a:r>
          </a:p>
          <a:p>
            <a:pPr lvl="1"/>
            <a:r>
              <a:rPr lang="fr-FR" sz="1800"/>
              <a:t>Un essai randomisé (ASTRO-CM) va évaluer l'effet de sertraline sur la survie des CM chez les sujets VIH+</a:t>
            </a:r>
          </a:p>
        </p:txBody>
      </p:sp>
      <p:sp>
        <p:nvSpPr>
          <p:cNvPr id="384003"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Rhein J, CROI 2015, Abs. 838</a:t>
            </a:r>
          </a:p>
        </p:txBody>
      </p:sp>
      <p:sp>
        <p:nvSpPr>
          <p:cNvPr id="384004"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158</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p:txBody>
          <a:bodyPr/>
          <a:lstStyle/>
          <a:p>
            <a:pPr>
              <a:defRPr/>
            </a:pPr>
            <a:r>
              <a:rPr lang="fr-FR" dirty="0">
                <a:latin typeface="+mj-lt"/>
                <a:ea typeface="+mj-ea"/>
                <a:cs typeface="+mj-cs"/>
              </a:rPr>
              <a:t>Evolution du rapport CD4/CD8 sous 1</a:t>
            </a:r>
            <a:r>
              <a:rPr lang="fr-FR" baseline="30000" dirty="0">
                <a:latin typeface="+mj-lt"/>
                <a:ea typeface="+mj-ea"/>
                <a:cs typeface="+mj-cs"/>
              </a:rPr>
              <a:t>ère</a:t>
            </a:r>
            <a:r>
              <a:rPr lang="fr-FR" dirty="0">
                <a:latin typeface="+mj-lt"/>
                <a:ea typeface="+mj-ea"/>
                <a:cs typeface="+mj-cs"/>
              </a:rPr>
              <a:t> ligne d’ARV : impact de la </a:t>
            </a:r>
            <a:r>
              <a:rPr lang="fr-FR" dirty="0" err="1">
                <a:latin typeface="+mj-lt"/>
                <a:ea typeface="+mj-ea"/>
                <a:cs typeface="+mj-cs"/>
              </a:rPr>
              <a:t>co-infection</a:t>
            </a:r>
            <a:r>
              <a:rPr lang="fr-FR" dirty="0">
                <a:latin typeface="+mj-lt"/>
                <a:ea typeface="+mj-ea"/>
                <a:cs typeface="+mj-cs"/>
              </a:rPr>
              <a:t> CMV</a:t>
            </a:r>
            <a:endParaRPr lang="fr-FR" dirty="0">
              <a:latin typeface="+mj-lt"/>
              <a:ea typeface="+mj-ea"/>
              <a:cs typeface="+mj-cs"/>
            </a:endParaRPr>
          </a:p>
        </p:txBody>
      </p:sp>
      <p:sp>
        <p:nvSpPr>
          <p:cNvPr id="356354" name="Espace réservé du contenu 5"/>
          <p:cNvSpPr>
            <a:spLocks noGrp="1"/>
          </p:cNvSpPr>
          <p:nvPr>
            <p:ph idx="4294967295"/>
          </p:nvPr>
        </p:nvSpPr>
        <p:spPr>
          <a:xfrm>
            <a:off x="457200" y="1147763"/>
            <a:ext cx="8686800" cy="703262"/>
          </a:xfrm>
        </p:spPr>
        <p:txBody>
          <a:bodyPr/>
          <a:lstStyle/>
          <a:p>
            <a:r>
              <a:rPr lang="fr-FR" sz="2000"/>
              <a:t>Etude longitudinale multicentrique, cohorte Dat’AIDS</a:t>
            </a:r>
          </a:p>
          <a:p>
            <a:r>
              <a:rPr lang="fr-FR" sz="2000"/>
              <a:t>503 patients, 88 % CMV+, 1</a:t>
            </a:r>
            <a:r>
              <a:rPr lang="fr-FR" sz="2000" baseline="30000"/>
              <a:t>ère</a:t>
            </a:r>
            <a:r>
              <a:rPr lang="fr-FR" sz="2000"/>
              <a:t> ligne ARV entre 2002 et 2009, CV indétectable sous même schéma ARV </a:t>
            </a:r>
            <a:r>
              <a:rPr lang="fr-FR" sz="2000" u="sng"/>
              <a:t>&gt;</a:t>
            </a:r>
            <a:r>
              <a:rPr lang="fr-FR" sz="2000"/>
              <a:t> 12 mois, suivi médian 32 mois</a:t>
            </a:r>
          </a:p>
          <a:p>
            <a:r>
              <a:rPr lang="fr-FR" sz="2000"/>
              <a:t>Valeur médiane nadir CD4/mm</a:t>
            </a:r>
            <a:r>
              <a:rPr lang="fr-FR" sz="2000" baseline="30000"/>
              <a:t>3</a:t>
            </a:r>
            <a:r>
              <a:rPr lang="fr-FR" sz="2000"/>
              <a:t> : 222 vs 221 ; CD4/CD8 : 0,3 vs 0,3 </a:t>
            </a:r>
          </a:p>
        </p:txBody>
      </p:sp>
      <p:sp>
        <p:nvSpPr>
          <p:cNvPr id="356355" name="Text Box 3"/>
          <p:cNvSpPr txBox="1">
            <a:spLocks noChangeArrowheads="1"/>
          </p:cNvSpPr>
          <p:nvPr/>
        </p:nvSpPr>
        <p:spPr bwMode="auto">
          <a:xfrm>
            <a:off x="6321425" y="6583363"/>
            <a:ext cx="2808288" cy="276225"/>
          </a:xfrm>
          <a:prstGeom prst="rect">
            <a:avLst/>
          </a:prstGeom>
          <a:noFill/>
          <a:ln w="9525">
            <a:noFill/>
            <a:miter lim="800000"/>
            <a:headEnd/>
            <a:tailEnd/>
          </a:ln>
        </p:spPr>
        <p:txBody>
          <a:bodyPr>
            <a:spAutoFit/>
          </a:bodyPr>
          <a:lstStyle/>
          <a:p>
            <a:pPr algn="r"/>
            <a:r>
              <a:rPr lang="en-GB" sz="1200" i="1">
                <a:solidFill>
                  <a:schemeClr val="bg1"/>
                </a:solidFill>
              </a:rPr>
              <a:t>Poizot-Martin I, CROI 2015, Abs. 575</a:t>
            </a:r>
          </a:p>
        </p:txBody>
      </p:sp>
      <p:sp>
        <p:nvSpPr>
          <p:cNvPr id="356356" name="ZoneTexte 171"/>
          <p:cNvSpPr txBox="1">
            <a:spLocks noChangeArrowheads="1"/>
          </p:cNvSpPr>
          <p:nvPr/>
        </p:nvSpPr>
        <p:spPr bwMode="auto">
          <a:xfrm>
            <a:off x="927100" y="2573338"/>
            <a:ext cx="5343525" cy="368300"/>
          </a:xfrm>
          <a:prstGeom prst="rect">
            <a:avLst/>
          </a:prstGeom>
          <a:noFill/>
          <a:ln w="9525">
            <a:noFill/>
            <a:miter lim="800000"/>
            <a:headEnd/>
            <a:tailEnd/>
          </a:ln>
        </p:spPr>
        <p:txBody>
          <a:bodyPr wrap="none">
            <a:spAutoFit/>
          </a:bodyPr>
          <a:lstStyle/>
          <a:p>
            <a:pPr eaLnBrk="1" hangingPunct="1"/>
            <a:r>
              <a:rPr lang="fr-FR">
                <a:solidFill>
                  <a:srgbClr val="FFFF66"/>
                </a:solidFill>
              </a:rPr>
              <a:t>Evolution du rapport CD4/CD8 sous 1</a:t>
            </a:r>
            <a:r>
              <a:rPr lang="fr-FR" baseline="30000">
                <a:solidFill>
                  <a:srgbClr val="FFFF66"/>
                </a:solidFill>
              </a:rPr>
              <a:t>ère</a:t>
            </a:r>
            <a:r>
              <a:rPr lang="fr-FR">
                <a:solidFill>
                  <a:srgbClr val="FFFF66"/>
                </a:solidFill>
              </a:rPr>
              <a:t> ligne ARV</a:t>
            </a:r>
          </a:p>
        </p:txBody>
      </p:sp>
      <p:grpSp>
        <p:nvGrpSpPr>
          <p:cNvPr id="356357" name="Groupe 157"/>
          <p:cNvGrpSpPr>
            <a:grpSpLocks/>
          </p:cNvGrpSpPr>
          <p:nvPr/>
        </p:nvGrpSpPr>
        <p:grpSpPr bwMode="auto">
          <a:xfrm>
            <a:off x="0" y="2890838"/>
            <a:ext cx="9129713" cy="3592512"/>
            <a:chOff x="0" y="2890838"/>
            <a:chExt cx="9309100" cy="3592512"/>
          </a:xfrm>
        </p:grpSpPr>
        <p:sp>
          <p:nvSpPr>
            <p:cNvPr id="59" name="ZoneTexte 58"/>
            <p:cNvSpPr txBox="1"/>
            <p:nvPr/>
          </p:nvSpPr>
          <p:spPr>
            <a:xfrm>
              <a:off x="1082906" y="6140450"/>
              <a:ext cx="1071574" cy="339725"/>
            </a:xfrm>
            <a:prstGeom prst="rect">
              <a:avLst/>
            </a:prstGeom>
            <a:noFill/>
          </p:spPr>
          <p:txBody>
            <a:bodyPr>
              <a:spAutoFit/>
            </a:bodyPr>
            <a:lstStyle/>
            <a:p>
              <a:pPr algn="ctr" eaLnBrk="1" hangingPunct="1">
                <a:defRPr/>
              </a:pPr>
              <a:r>
                <a:rPr lang="en-US" sz="1600" dirty="0" err="1">
                  <a:solidFill>
                    <a:schemeClr val="bg1"/>
                  </a:solidFill>
                  <a:latin typeface="+mj-lt"/>
                  <a:cs typeface="Arial" pitchFamily="34" charset="0"/>
                </a:rPr>
                <a:t>Pré</a:t>
              </a:r>
              <a:r>
                <a:rPr lang="en-US" sz="1600" dirty="0">
                  <a:solidFill>
                    <a:schemeClr val="bg1"/>
                  </a:solidFill>
                  <a:latin typeface="+mj-lt"/>
                  <a:cs typeface="Arial" pitchFamily="34" charset="0"/>
                </a:rPr>
                <a:t>-ARV</a:t>
              </a:r>
            </a:p>
          </p:txBody>
        </p:sp>
        <p:sp>
          <p:nvSpPr>
            <p:cNvPr id="60" name="ZoneTexte 59"/>
            <p:cNvSpPr txBox="1"/>
            <p:nvPr/>
          </p:nvSpPr>
          <p:spPr>
            <a:xfrm>
              <a:off x="270322" y="2890838"/>
              <a:ext cx="841720" cy="307975"/>
            </a:xfrm>
            <a:prstGeom prst="rect">
              <a:avLst/>
            </a:prstGeom>
            <a:noFill/>
          </p:spPr>
          <p:txBody>
            <a:bodyPr>
              <a:spAutoFit/>
            </a:bodyPr>
            <a:lstStyle/>
            <a:p>
              <a:pPr algn="r" eaLnBrk="1" hangingPunct="1">
                <a:defRPr/>
              </a:pPr>
              <a:r>
                <a:rPr lang="en-US" sz="1400" dirty="0">
                  <a:solidFill>
                    <a:schemeClr val="bg1"/>
                  </a:solidFill>
                  <a:latin typeface="+mj-lt"/>
                  <a:cs typeface="Arial" pitchFamily="34" charset="0"/>
                </a:rPr>
                <a:t>2,5</a:t>
              </a:r>
            </a:p>
          </p:txBody>
        </p:sp>
        <p:sp>
          <p:nvSpPr>
            <p:cNvPr id="61" name="ZoneTexte 60"/>
            <p:cNvSpPr txBox="1"/>
            <p:nvPr/>
          </p:nvSpPr>
          <p:spPr>
            <a:xfrm>
              <a:off x="270322" y="4121150"/>
              <a:ext cx="841720" cy="307975"/>
            </a:xfrm>
            <a:prstGeom prst="rect">
              <a:avLst/>
            </a:prstGeom>
            <a:noFill/>
          </p:spPr>
          <p:txBody>
            <a:bodyPr>
              <a:spAutoFit/>
            </a:bodyPr>
            <a:lstStyle/>
            <a:p>
              <a:pPr algn="r" eaLnBrk="1" hangingPunct="1">
                <a:defRPr/>
              </a:pPr>
              <a:r>
                <a:rPr lang="en-US" sz="1400" dirty="0">
                  <a:solidFill>
                    <a:schemeClr val="bg1"/>
                  </a:solidFill>
                  <a:latin typeface="+mj-lt"/>
                  <a:cs typeface="Arial" pitchFamily="34" charset="0"/>
                </a:rPr>
                <a:t>1,5</a:t>
              </a:r>
            </a:p>
          </p:txBody>
        </p:sp>
        <p:sp>
          <p:nvSpPr>
            <p:cNvPr id="62" name="ZoneTexte 61"/>
            <p:cNvSpPr txBox="1"/>
            <p:nvPr/>
          </p:nvSpPr>
          <p:spPr>
            <a:xfrm>
              <a:off x="0" y="5335588"/>
              <a:ext cx="1112042" cy="307975"/>
            </a:xfrm>
            <a:prstGeom prst="rect">
              <a:avLst/>
            </a:prstGeom>
            <a:noFill/>
          </p:spPr>
          <p:txBody>
            <a:bodyPr>
              <a:spAutoFit/>
            </a:bodyPr>
            <a:lstStyle/>
            <a:p>
              <a:pPr algn="r" eaLnBrk="1" hangingPunct="1">
                <a:defRPr/>
              </a:pPr>
              <a:r>
                <a:rPr lang="en-US" sz="1400" dirty="0">
                  <a:solidFill>
                    <a:schemeClr val="bg1"/>
                  </a:solidFill>
                  <a:latin typeface="+mj-lt"/>
                  <a:cs typeface="Arial" pitchFamily="34" charset="0"/>
                </a:rPr>
                <a:t>0,5</a:t>
              </a:r>
            </a:p>
          </p:txBody>
        </p:sp>
        <p:sp>
          <p:nvSpPr>
            <p:cNvPr id="73" name="Line 10"/>
            <p:cNvSpPr>
              <a:spLocks noChangeShapeType="1"/>
            </p:cNvSpPr>
            <p:nvPr/>
          </p:nvSpPr>
          <p:spPr bwMode="auto">
            <a:xfrm>
              <a:off x="1152509" y="6134100"/>
              <a:ext cx="4898163" cy="1588"/>
            </a:xfrm>
            <a:prstGeom prst="line">
              <a:avLst/>
            </a:prstGeom>
            <a:noFill/>
            <a:ln w="1270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74" name="Line 11"/>
            <p:cNvSpPr>
              <a:spLocks noChangeShapeType="1"/>
            </p:cNvSpPr>
            <p:nvPr/>
          </p:nvSpPr>
          <p:spPr bwMode="auto">
            <a:xfrm>
              <a:off x="1630024" y="6134100"/>
              <a:ext cx="3237" cy="53975"/>
            </a:xfrm>
            <a:prstGeom prst="line">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75" name="Line 12"/>
            <p:cNvSpPr>
              <a:spLocks noChangeShapeType="1"/>
            </p:cNvSpPr>
            <p:nvPr/>
          </p:nvSpPr>
          <p:spPr bwMode="auto">
            <a:xfrm>
              <a:off x="2780913" y="6134100"/>
              <a:ext cx="3237" cy="53975"/>
            </a:xfrm>
            <a:prstGeom prst="line">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76" name="Line 14"/>
            <p:cNvSpPr>
              <a:spLocks noChangeShapeType="1"/>
            </p:cNvSpPr>
            <p:nvPr/>
          </p:nvSpPr>
          <p:spPr bwMode="auto">
            <a:xfrm>
              <a:off x="3321557" y="6134100"/>
              <a:ext cx="1619" cy="53975"/>
            </a:xfrm>
            <a:prstGeom prst="line">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77" name="Line 15"/>
            <p:cNvSpPr>
              <a:spLocks noChangeShapeType="1"/>
            </p:cNvSpPr>
            <p:nvPr/>
          </p:nvSpPr>
          <p:spPr bwMode="auto">
            <a:xfrm>
              <a:off x="3883243" y="6134100"/>
              <a:ext cx="3237" cy="53975"/>
            </a:xfrm>
            <a:prstGeom prst="line">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78" name="Line 16"/>
            <p:cNvSpPr>
              <a:spLocks noChangeShapeType="1"/>
            </p:cNvSpPr>
            <p:nvPr/>
          </p:nvSpPr>
          <p:spPr bwMode="auto">
            <a:xfrm>
              <a:off x="4444929" y="6134100"/>
              <a:ext cx="3237" cy="53975"/>
            </a:xfrm>
            <a:prstGeom prst="line">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79" name="Line 17"/>
            <p:cNvSpPr>
              <a:spLocks noChangeShapeType="1"/>
            </p:cNvSpPr>
            <p:nvPr/>
          </p:nvSpPr>
          <p:spPr bwMode="auto">
            <a:xfrm>
              <a:off x="5008234" y="6134100"/>
              <a:ext cx="1619" cy="53975"/>
            </a:xfrm>
            <a:prstGeom prst="line">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80" name="Line 18"/>
            <p:cNvSpPr>
              <a:spLocks noChangeShapeType="1"/>
            </p:cNvSpPr>
            <p:nvPr/>
          </p:nvSpPr>
          <p:spPr bwMode="auto">
            <a:xfrm>
              <a:off x="5571539" y="6134100"/>
              <a:ext cx="3237" cy="53975"/>
            </a:xfrm>
            <a:prstGeom prst="line">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81" name="Line 28"/>
            <p:cNvSpPr>
              <a:spLocks noChangeShapeType="1"/>
            </p:cNvSpPr>
            <p:nvPr/>
          </p:nvSpPr>
          <p:spPr bwMode="auto">
            <a:xfrm>
              <a:off x="1155746" y="3003550"/>
              <a:ext cx="0" cy="3130550"/>
            </a:xfrm>
            <a:prstGeom prst="line">
              <a:avLst/>
            </a:prstGeom>
            <a:noFill/>
            <a:ln w="1270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82" name="Line 29"/>
            <p:cNvSpPr>
              <a:spLocks noChangeShapeType="1"/>
            </p:cNvSpPr>
            <p:nvPr/>
          </p:nvSpPr>
          <p:spPr bwMode="auto">
            <a:xfrm flipH="1">
              <a:off x="1068337" y="6134100"/>
              <a:ext cx="84172" cy="1588"/>
            </a:xfrm>
            <a:prstGeom prst="line">
              <a:avLst/>
            </a:prstGeom>
            <a:noFill/>
            <a:ln w="1270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83" name="Line 30"/>
            <p:cNvSpPr>
              <a:spLocks noChangeShapeType="1"/>
            </p:cNvSpPr>
            <p:nvPr/>
          </p:nvSpPr>
          <p:spPr bwMode="auto">
            <a:xfrm flipH="1">
              <a:off x="1068337" y="5522913"/>
              <a:ext cx="84172" cy="1587"/>
            </a:xfrm>
            <a:prstGeom prst="line">
              <a:avLst/>
            </a:prstGeom>
            <a:noFill/>
            <a:ln w="1270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84" name="Line 31"/>
            <p:cNvSpPr>
              <a:spLocks noChangeShapeType="1"/>
            </p:cNvSpPr>
            <p:nvPr/>
          </p:nvSpPr>
          <p:spPr bwMode="auto">
            <a:xfrm flipH="1">
              <a:off x="1068337" y="4911725"/>
              <a:ext cx="84172" cy="1588"/>
            </a:xfrm>
            <a:prstGeom prst="line">
              <a:avLst/>
            </a:prstGeom>
            <a:noFill/>
            <a:ln w="1270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85" name="Line 32"/>
            <p:cNvSpPr>
              <a:spLocks noChangeShapeType="1"/>
            </p:cNvSpPr>
            <p:nvPr/>
          </p:nvSpPr>
          <p:spPr bwMode="auto">
            <a:xfrm flipH="1">
              <a:off x="1068337" y="4302125"/>
              <a:ext cx="84172" cy="1588"/>
            </a:xfrm>
            <a:prstGeom prst="line">
              <a:avLst/>
            </a:prstGeom>
            <a:noFill/>
            <a:ln w="1270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86" name="Line 33"/>
            <p:cNvSpPr>
              <a:spLocks noChangeShapeType="1"/>
            </p:cNvSpPr>
            <p:nvPr/>
          </p:nvSpPr>
          <p:spPr bwMode="auto">
            <a:xfrm flipH="1">
              <a:off x="1068337" y="3689350"/>
              <a:ext cx="84172" cy="1588"/>
            </a:xfrm>
            <a:prstGeom prst="line">
              <a:avLst/>
            </a:prstGeom>
            <a:noFill/>
            <a:ln w="1270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87" name="Line 34"/>
            <p:cNvSpPr>
              <a:spLocks noChangeShapeType="1"/>
            </p:cNvSpPr>
            <p:nvPr/>
          </p:nvSpPr>
          <p:spPr bwMode="auto">
            <a:xfrm flipH="1">
              <a:off x="1068337" y="3078163"/>
              <a:ext cx="84172" cy="1587"/>
            </a:xfrm>
            <a:prstGeom prst="line">
              <a:avLst/>
            </a:prstGeom>
            <a:noFill/>
            <a:ln w="1270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88" name="Freeform 42"/>
            <p:cNvSpPr>
              <a:spLocks noEditPoints="1"/>
            </p:cNvSpPr>
            <p:nvPr/>
          </p:nvSpPr>
          <p:spPr bwMode="auto">
            <a:xfrm>
              <a:off x="1463298" y="5278438"/>
              <a:ext cx="101978" cy="855662"/>
            </a:xfrm>
            <a:custGeom>
              <a:avLst/>
              <a:gdLst/>
              <a:ahLst/>
              <a:cxnLst>
                <a:cxn ang="0">
                  <a:pos x="0" y="545"/>
                </a:cxn>
                <a:cxn ang="0">
                  <a:pos x="42" y="545"/>
                </a:cxn>
                <a:cxn ang="0">
                  <a:pos x="0" y="545"/>
                </a:cxn>
                <a:cxn ang="0">
                  <a:pos x="21" y="545"/>
                </a:cxn>
                <a:cxn ang="0">
                  <a:pos x="21" y="0"/>
                </a:cxn>
                <a:cxn ang="0">
                  <a:pos x="21" y="545"/>
                </a:cxn>
                <a:cxn ang="0">
                  <a:pos x="0" y="0"/>
                </a:cxn>
                <a:cxn ang="0">
                  <a:pos x="42" y="0"/>
                </a:cxn>
                <a:cxn ang="0">
                  <a:pos x="0" y="0"/>
                </a:cxn>
              </a:cxnLst>
              <a:rect l="0" t="0" r="r" b="b"/>
              <a:pathLst>
                <a:path w="42" h="545">
                  <a:moveTo>
                    <a:pt x="0" y="545"/>
                  </a:moveTo>
                  <a:lnTo>
                    <a:pt x="42" y="545"/>
                  </a:lnTo>
                  <a:lnTo>
                    <a:pt x="0" y="545"/>
                  </a:lnTo>
                  <a:close/>
                  <a:moveTo>
                    <a:pt x="21" y="545"/>
                  </a:moveTo>
                  <a:lnTo>
                    <a:pt x="21" y="0"/>
                  </a:lnTo>
                  <a:lnTo>
                    <a:pt x="21" y="545"/>
                  </a:lnTo>
                  <a:close/>
                  <a:moveTo>
                    <a:pt x="0" y="0"/>
                  </a:moveTo>
                  <a:lnTo>
                    <a:pt x="42" y="0"/>
                  </a:lnTo>
                  <a:lnTo>
                    <a:pt x="0" y="0"/>
                  </a:lnTo>
                  <a:close/>
                </a:path>
              </a:pathLst>
            </a:custGeom>
            <a:solidFill>
              <a:srgbClr val="3E58AC"/>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89" name="Freeform 43"/>
            <p:cNvSpPr>
              <a:spLocks noEditPoints="1"/>
            </p:cNvSpPr>
            <p:nvPr/>
          </p:nvSpPr>
          <p:spPr bwMode="auto">
            <a:xfrm>
              <a:off x="1463298" y="5278438"/>
              <a:ext cx="101978" cy="855662"/>
            </a:xfrm>
            <a:custGeom>
              <a:avLst/>
              <a:gdLst/>
              <a:ahLst/>
              <a:cxnLst>
                <a:cxn ang="0">
                  <a:pos x="0" y="545"/>
                </a:cxn>
                <a:cxn ang="0">
                  <a:pos x="42" y="545"/>
                </a:cxn>
                <a:cxn ang="0">
                  <a:pos x="0" y="545"/>
                </a:cxn>
                <a:cxn ang="0">
                  <a:pos x="21" y="545"/>
                </a:cxn>
                <a:cxn ang="0">
                  <a:pos x="21" y="0"/>
                </a:cxn>
                <a:cxn ang="0">
                  <a:pos x="21" y="545"/>
                </a:cxn>
                <a:cxn ang="0">
                  <a:pos x="0" y="0"/>
                </a:cxn>
                <a:cxn ang="0">
                  <a:pos x="42" y="0"/>
                </a:cxn>
                <a:cxn ang="0">
                  <a:pos x="0" y="0"/>
                </a:cxn>
              </a:cxnLst>
              <a:rect l="0" t="0" r="r" b="b"/>
              <a:pathLst>
                <a:path w="42" h="545">
                  <a:moveTo>
                    <a:pt x="0" y="545"/>
                  </a:moveTo>
                  <a:lnTo>
                    <a:pt x="42" y="545"/>
                  </a:lnTo>
                  <a:lnTo>
                    <a:pt x="0" y="545"/>
                  </a:lnTo>
                  <a:close/>
                  <a:moveTo>
                    <a:pt x="21" y="545"/>
                  </a:moveTo>
                  <a:lnTo>
                    <a:pt x="21" y="0"/>
                  </a:lnTo>
                  <a:lnTo>
                    <a:pt x="21" y="545"/>
                  </a:lnTo>
                  <a:close/>
                  <a:moveTo>
                    <a:pt x="0" y="0"/>
                  </a:moveTo>
                  <a:lnTo>
                    <a:pt x="4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90" name="Rectangle 44"/>
            <p:cNvSpPr>
              <a:spLocks noChangeArrowheads="1"/>
            </p:cNvSpPr>
            <p:nvPr/>
          </p:nvSpPr>
          <p:spPr bwMode="auto">
            <a:xfrm>
              <a:off x="1414737" y="5645150"/>
              <a:ext cx="199100" cy="244475"/>
            </a:xfrm>
            <a:prstGeom prst="rect">
              <a:avLst/>
            </a:prstGeom>
            <a:solidFill>
              <a:srgbClr val="00B0F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91" name="Rectangle 45"/>
            <p:cNvSpPr>
              <a:spLocks noChangeArrowheads="1"/>
            </p:cNvSpPr>
            <p:nvPr/>
          </p:nvSpPr>
          <p:spPr bwMode="auto">
            <a:xfrm>
              <a:off x="1414737" y="5645150"/>
              <a:ext cx="199100" cy="244475"/>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92" name="Freeform 46"/>
            <p:cNvSpPr>
              <a:spLocks/>
            </p:cNvSpPr>
            <p:nvPr/>
          </p:nvSpPr>
          <p:spPr bwMode="auto">
            <a:xfrm>
              <a:off x="1414737" y="5767388"/>
              <a:ext cx="199100" cy="1587"/>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93" name="Freeform 47"/>
            <p:cNvSpPr>
              <a:spLocks noEditPoints="1"/>
            </p:cNvSpPr>
            <p:nvPr/>
          </p:nvSpPr>
          <p:spPr bwMode="auto">
            <a:xfrm>
              <a:off x="2615807" y="4424363"/>
              <a:ext cx="100359" cy="1587500"/>
            </a:xfrm>
            <a:custGeom>
              <a:avLst/>
              <a:gdLst/>
              <a:ahLst/>
              <a:cxnLst>
                <a:cxn ang="0">
                  <a:pos x="0" y="1013"/>
                </a:cxn>
                <a:cxn ang="0">
                  <a:pos x="41" y="1013"/>
                </a:cxn>
                <a:cxn ang="0">
                  <a:pos x="0" y="1013"/>
                </a:cxn>
                <a:cxn ang="0">
                  <a:pos x="20" y="1013"/>
                </a:cxn>
                <a:cxn ang="0">
                  <a:pos x="20" y="0"/>
                </a:cxn>
                <a:cxn ang="0">
                  <a:pos x="20" y="1013"/>
                </a:cxn>
                <a:cxn ang="0">
                  <a:pos x="0" y="0"/>
                </a:cxn>
                <a:cxn ang="0">
                  <a:pos x="41" y="0"/>
                </a:cxn>
                <a:cxn ang="0">
                  <a:pos x="0" y="0"/>
                </a:cxn>
              </a:cxnLst>
              <a:rect l="0" t="0" r="r" b="b"/>
              <a:pathLst>
                <a:path w="41" h="1013">
                  <a:moveTo>
                    <a:pt x="0" y="1013"/>
                  </a:moveTo>
                  <a:lnTo>
                    <a:pt x="41" y="1013"/>
                  </a:lnTo>
                  <a:lnTo>
                    <a:pt x="0" y="1013"/>
                  </a:lnTo>
                  <a:close/>
                  <a:moveTo>
                    <a:pt x="20" y="1013"/>
                  </a:moveTo>
                  <a:lnTo>
                    <a:pt x="20" y="0"/>
                  </a:lnTo>
                  <a:lnTo>
                    <a:pt x="20" y="1013"/>
                  </a:lnTo>
                  <a:close/>
                  <a:moveTo>
                    <a:pt x="0" y="0"/>
                  </a:moveTo>
                  <a:lnTo>
                    <a:pt x="41" y="0"/>
                  </a:lnTo>
                  <a:lnTo>
                    <a:pt x="0" y="0"/>
                  </a:lnTo>
                  <a:close/>
                </a:path>
              </a:pathLst>
            </a:custGeom>
            <a:solidFill>
              <a:srgbClr val="3E58AC"/>
            </a:solidFill>
            <a:ln w="19050">
              <a:solidFill>
                <a:schemeClr val="bg1"/>
              </a:solidFill>
              <a:round/>
              <a:headEnd/>
              <a:tailEnd/>
            </a:ln>
          </p:spPr>
          <p:txBody>
            <a:bodyPr/>
            <a:lstStyle/>
            <a:p>
              <a:pPr eaLnBrk="1" hangingPunct="1">
                <a:defRPr/>
              </a:pPr>
              <a:endParaRPr lang="en-US" sz="1600">
                <a:solidFill>
                  <a:schemeClr val="bg1"/>
                </a:solidFill>
                <a:latin typeface="+mj-lt"/>
                <a:cs typeface="+mn-cs"/>
              </a:endParaRPr>
            </a:p>
          </p:txBody>
        </p:sp>
        <p:sp>
          <p:nvSpPr>
            <p:cNvPr id="94" name="Freeform 48"/>
            <p:cNvSpPr>
              <a:spLocks noEditPoints="1"/>
            </p:cNvSpPr>
            <p:nvPr/>
          </p:nvSpPr>
          <p:spPr bwMode="auto">
            <a:xfrm>
              <a:off x="2615807" y="4424363"/>
              <a:ext cx="100359" cy="1587500"/>
            </a:xfrm>
            <a:custGeom>
              <a:avLst/>
              <a:gdLst/>
              <a:ahLst/>
              <a:cxnLst>
                <a:cxn ang="0">
                  <a:pos x="0" y="1013"/>
                </a:cxn>
                <a:cxn ang="0">
                  <a:pos x="41" y="1013"/>
                </a:cxn>
                <a:cxn ang="0">
                  <a:pos x="0" y="1013"/>
                </a:cxn>
                <a:cxn ang="0">
                  <a:pos x="20" y="1013"/>
                </a:cxn>
                <a:cxn ang="0">
                  <a:pos x="20" y="0"/>
                </a:cxn>
                <a:cxn ang="0">
                  <a:pos x="20" y="1013"/>
                </a:cxn>
                <a:cxn ang="0">
                  <a:pos x="0" y="0"/>
                </a:cxn>
                <a:cxn ang="0">
                  <a:pos x="41" y="0"/>
                </a:cxn>
                <a:cxn ang="0">
                  <a:pos x="0" y="0"/>
                </a:cxn>
              </a:cxnLst>
              <a:rect l="0" t="0" r="r" b="b"/>
              <a:pathLst>
                <a:path w="41" h="1013">
                  <a:moveTo>
                    <a:pt x="0" y="1013"/>
                  </a:moveTo>
                  <a:lnTo>
                    <a:pt x="41" y="1013"/>
                  </a:lnTo>
                  <a:lnTo>
                    <a:pt x="0" y="1013"/>
                  </a:lnTo>
                  <a:close/>
                  <a:moveTo>
                    <a:pt x="20" y="1013"/>
                  </a:moveTo>
                  <a:lnTo>
                    <a:pt x="20" y="0"/>
                  </a:lnTo>
                  <a:lnTo>
                    <a:pt x="20" y="1013"/>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95" name="Rectangle 49"/>
            <p:cNvSpPr>
              <a:spLocks noChangeArrowheads="1"/>
            </p:cNvSpPr>
            <p:nvPr/>
          </p:nvSpPr>
          <p:spPr bwMode="auto">
            <a:xfrm>
              <a:off x="2565628" y="5156200"/>
              <a:ext cx="199099" cy="550863"/>
            </a:xfrm>
            <a:prstGeom prst="rect">
              <a:avLst/>
            </a:prstGeom>
            <a:solidFill>
              <a:srgbClr val="00B0F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96" name="Rectangle 50"/>
            <p:cNvSpPr>
              <a:spLocks noChangeArrowheads="1"/>
            </p:cNvSpPr>
            <p:nvPr/>
          </p:nvSpPr>
          <p:spPr bwMode="auto">
            <a:xfrm>
              <a:off x="2565628" y="5156200"/>
              <a:ext cx="199099" cy="550863"/>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97" name="Freeform 51"/>
            <p:cNvSpPr>
              <a:spLocks/>
            </p:cNvSpPr>
            <p:nvPr/>
          </p:nvSpPr>
          <p:spPr bwMode="auto">
            <a:xfrm>
              <a:off x="2565628" y="5522913"/>
              <a:ext cx="199099" cy="1587"/>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98" name="Freeform 57"/>
            <p:cNvSpPr>
              <a:spLocks noEditPoints="1"/>
            </p:cNvSpPr>
            <p:nvPr/>
          </p:nvSpPr>
          <p:spPr bwMode="auto">
            <a:xfrm>
              <a:off x="3153213" y="4179888"/>
              <a:ext cx="100359" cy="1831975"/>
            </a:xfrm>
            <a:custGeom>
              <a:avLst/>
              <a:gdLst/>
              <a:ahLst/>
              <a:cxnLst>
                <a:cxn ang="0">
                  <a:pos x="0" y="1169"/>
                </a:cxn>
                <a:cxn ang="0">
                  <a:pos x="41" y="1169"/>
                </a:cxn>
                <a:cxn ang="0">
                  <a:pos x="0" y="1169"/>
                </a:cxn>
                <a:cxn ang="0">
                  <a:pos x="20" y="1169"/>
                </a:cxn>
                <a:cxn ang="0">
                  <a:pos x="20" y="0"/>
                </a:cxn>
                <a:cxn ang="0">
                  <a:pos x="20" y="1169"/>
                </a:cxn>
                <a:cxn ang="0">
                  <a:pos x="0" y="0"/>
                </a:cxn>
                <a:cxn ang="0">
                  <a:pos x="41" y="0"/>
                </a:cxn>
                <a:cxn ang="0">
                  <a:pos x="0" y="0"/>
                </a:cxn>
              </a:cxnLst>
              <a:rect l="0" t="0" r="r" b="b"/>
              <a:pathLst>
                <a:path w="41" h="1169">
                  <a:moveTo>
                    <a:pt x="0" y="1169"/>
                  </a:moveTo>
                  <a:lnTo>
                    <a:pt x="41" y="1169"/>
                  </a:lnTo>
                  <a:lnTo>
                    <a:pt x="0" y="1169"/>
                  </a:lnTo>
                  <a:close/>
                  <a:moveTo>
                    <a:pt x="20" y="1169"/>
                  </a:moveTo>
                  <a:lnTo>
                    <a:pt x="20" y="0"/>
                  </a:lnTo>
                  <a:lnTo>
                    <a:pt x="20" y="1169"/>
                  </a:lnTo>
                  <a:close/>
                  <a:moveTo>
                    <a:pt x="0" y="0"/>
                  </a:moveTo>
                  <a:lnTo>
                    <a:pt x="41" y="0"/>
                  </a:lnTo>
                  <a:lnTo>
                    <a:pt x="0" y="0"/>
                  </a:lnTo>
                  <a:close/>
                </a:path>
              </a:pathLst>
            </a:custGeom>
            <a:solidFill>
              <a:srgbClr val="3E58AC"/>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99" name="Freeform 58"/>
            <p:cNvSpPr>
              <a:spLocks noEditPoints="1"/>
            </p:cNvSpPr>
            <p:nvPr/>
          </p:nvSpPr>
          <p:spPr bwMode="auto">
            <a:xfrm>
              <a:off x="3153213" y="4179888"/>
              <a:ext cx="100359" cy="1831975"/>
            </a:xfrm>
            <a:custGeom>
              <a:avLst/>
              <a:gdLst/>
              <a:ahLst/>
              <a:cxnLst>
                <a:cxn ang="0">
                  <a:pos x="0" y="1169"/>
                </a:cxn>
                <a:cxn ang="0">
                  <a:pos x="41" y="1169"/>
                </a:cxn>
                <a:cxn ang="0">
                  <a:pos x="0" y="1169"/>
                </a:cxn>
                <a:cxn ang="0">
                  <a:pos x="20" y="1169"/>
                </a:cxn>
                <a:cxn ang="0">
                  <a:pos x="20" y="0"/>
                </a:cxn>
                <a:cxn ang="0">
                  <a:pos x="20" y="1169"/>
                </a:cxn>
                <a:cxn ang="0">
                  <a:pos x="0" y="0"/>
                </a:cxn>
                <a:cxn ang="0">
                  <a:pos x="41" y="0"/>
                </a:cxn>
                <a:cxn ang="0">
                  <a:pos x="0" y="0"/>
                </a:cxn>
              </a:cxnLst>
              <a:rect l="0" t="0" r="r" b="b"/>
              <a:pathLst>
                <a:path w="41" h="1169">
                  <a:moveTo>
                    <a:pt x="0" y="1169"/>
                  </a:moveTo>
                  <a:lnTo>
                    <a:pt x="41" y="1169"/>
                  </a:lnTo>
                  <a:lnTo>
                    <a:pt x="0" y="1169"/>
                  </a:lnTo>
                  <a:close/>
                  <a:moveTo>
                    <a:pt x="20" y="1169"/>
                  </a:moveTo>
                  <a:lnTo>
                    <a:pt x="20" y="0"/>
                  </a:lnTo>
                  <a:lnTo>
                    <a:pt x="20" y="1169"/>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00" name="Rectangle 59"/>
            <p:cNvSpPr>
              <a:spLocks noChangeArrowheads="1"/>
            </p:cNvSpPr>
            <p:nvPr/>
          </p:nvSpPr>
          <p:spPr bwMode="auto">
            <a:xfrm>
              <a:off x="3101414" y="4911725"/>
              <a:ext cx="202337" cy="733425"/>
            </a:xfrm>
            <a:prstGeom prst="rect">
              <a:avLst/>
            </a:prstGeom>
            <a:solidFill>
              <a:schemeClr val="bg1"/>
            </a:solidFill>
            <a:ln w="19050">
              <a:solidFill>
                <a:schemeClr val="tx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01" name="Rectangle 60"/>
            <p:cNvSpPr>
              <a:spLocks noChangeArrowheads="1"/>
            </p:cNvSpPr>
            <p:nvPr/>
          </p:nvSpPr>
          <p:spPr bwMode="auto">
            <a:xfrm>
              <a:off x="3101414" y="4911725"/>
              <a:ext cx="202337" cy="733425"/>
            </a:xfrm>
            <a:prstGeom prst="rect">
              <a:avLst/>
            </a:prstGeom>
            <a:solidFill>
              <a:srgbClr val="00B0F0"/>
            </a:solid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02" name="Freeform 61"/>
            <p:cNvSpPr>
              <a:spLocks/>
            </p:cNvSpPr>
            <p:nvPr/>
          </p:nvSpPr>
          <p:spPr bwMode="auto">
            <a:xfrm>
              <a:off x="3101414" y="5278438"/>
              <a:ext cx="202337" cy="1587"/>
            </a:xfrm>
            <a:custGeom>
              <a:avLst/>
              <a:gdLst/>
              <a:ahLst/>
              <a:cxnLst>
                <a:cxn ang="0">
                  <a:pos x="0" y="0"/>
                </a:cxn>
                <a:cxn ang="0">
                  <a:pos x="83" y="0"/>
                </a:cxn>
                <a:cxn ang="0">
                  <a:pos x="0" y="0"/>
                </a:cxn>
              </a:cxnLst>
              <a:rect l="0" t="0" r="r" b="b"/>
              <a:pathLst>
                <a:path w="83">
                  <a:moveTo>
                    <a:pt x="0" y="0"/>
                  </a:moveTo>
                  <a:lnTo>
                    <a:pt x="83"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03" name="Freeform 62"/>
            <p:cNvSpPr>
              <a:spLocks noEditPoints="1"/>
            </p:cNvSpPr>
            <p:nvPr/>
          </p:nvSpPr>
          <p:spPr bwMode="auto">
            <a:xfrm>
              <a:off x="3716518" y="3444875"/>
              <a:ext cx="98741" cy="2566988"/>
            </a:xfrm>
            <a:custGeom>
              <a:avLst/>
              <a:gdLst/>
              <a:ahLst/>
              <a:cxnLst>
                <a:cxn ang="0">
                  <a:pos x="0" y="1637"/>
                </a:cxn>
                <a:cxn ang="0">
                  <a:pos x="41" y="1637"/>
                </a:cxn>
                <a:cxn ang="0">
                  <a:pos x="0" y="1637"/>
                </a:cxn>
                <a:cxn ang="0">
                  <a:pos x="21" y="1637"/>
                </a:cxn>
                <a:cxn ang="0">
                  <a:pos x="21" y="0"/>
                </a:cxn>
                <a:cxn ang="0">
                  <a:pos x="21" y="1637"/>
                </a:cxn>
                <a:cxn ang="0">
                  <a:pos x="0" y="0"/>
                </a:cxn>
                <a:cxn ang="0">
                  <a:pos x="41" y="0"/>
                </a:cxn>
                <a:cxn ang="0">
                  <a:pos x="0" y="0"/>
                </a:cxn>
              </a:cxnLst>
              <a:rect l="0" t="0" r="r" b="b"/>
              <a:pathLst>
                <a:path w="41" h="1637">
                  <a:moveTo>
                    <a:pt x="0" y="1637"/>
                  </a:moveTo>
                  <a:lnTo>
                    <a:pt x="41" y="1637"/>
                  </a:lnTo>
                  <a:lnTo>
                    <a:pt x="0" y="1637"/>
                  </a:lnTo>
                  <a:close/>
                  <a:moveTo>
                    <a:pt x="21" y="1637"/>
                  </a:moveTo>
                  <a:lnTo>
                    <a:pt x="21" y="0"/>
                  </a:lnTo>
                  <a:lnTo>
                    <a:pt x="21" y="1637"/>
                  </a:lnTo>
                  <a:close/>
                  <a:moveTo>
                    <a:pt x="0" y="0"/>
                  </a:moveTo>
                  <a:lnTo>
                    <a:pt x="41" y="0"/>
                  </a:lnTo>
                  <a:lnTo>
                    <a:pt x="0" y="0"/>
                  </a:lnTo>
                  <a:close/>
                </a:path>
              </a:pathLst>
            </a:custGeom>
            <a:solidFill>
              <a:srgbClr val="3E58AC"/>
            </a:solidFill>
            <a:ln w="19050">
              <a:solidFill>
                <a:schemeClr val="bg1"/>
              </a:solidFill>
              <a:round/>
              <a:headEnd/>
              <a:tailEnd/>
            </a:ln>
          </p:spPr>
          <p:txBody>
            <a:bodyPr/>
            <a:lstStyle/>
            <a:p>
              <a:pPr eaLnBrk="1" hangingPunct="1">
                <a:defRPr/>
              </a:pPr>
              <a:endParaRPr lang="en-US" sz="1600">
                <a:solidFill>
                  <a:schemeClr val="bg1"/>
                </a:solidFill>
                <a:latin typeface="+mj-lt"/>
                <a:cs typeface="+mn-cs"/>
              </a:endParaRPr>
            </a:p>
          </p:txBody>
        </p:sp>
        <p:sp>
          <p:nvSpPr>
            <p:cNvPr id="104" name="Freeform 63"/>
            <p:cNvSpPr>
              <a:spLocks noEditPoints="1"/>
            </p:cNvSpPr>
            <p:nvPr/>
          </p:nvSpPr>
          <p:spPr bwMode="auto">
            <a:xfrm>
              <a:off x="3716518" y="3444875"/>
              <a:ext cx="98741" cy="2566988"/>
            </a:xfrm>
            <a:custGeom>
              <a:avLst/>
              <a:gdLst/>
              <a:ahLst/>
              <a:cxnLst>
                <a:cxn ang="0">
                  <a:pos x="0" y="1637"/>
                </a:cxn>
                <a:cxn ang="0">
                  <a:pos x="41" y="1637"/>
                </a:cxn>
                <a:cxn ang="0">
                  <a:pos x="0" y="1637"/>
                </a:cxn>
                <a:cxn ang="0">
                  <a:pos x="21" y="1637"/>
                </a:cxn>
                <a:cxn ang="0">
                  <a:pos x="21" y="0"/>
                </a:cxn>
                <a:cxn ang="0">
                  <a:pos x="21" y="1637"/>
                </a:cxn>
                <a:cxn ang="0">
                  <a:pos x="0" y="0"/>
                </a:cxn>
                <a:cxn ang="0">
                  <a:pos x="41" y="0"/>
                </a:cxn>
                <a:cxn ang="0">
                  <a:pos x="0" y="0"/>
                </a:cxn>
              </a:cxnLst>
              <a:rect l="0" t="0" r="r" b="b"/>
              <a:pathLst>
                <a:path w="41" h="1637">
                  <a:moveTo>
                    <a:pt x="0" y="1637"/>
                  </a:moveTo>
                  <a:lnTo>
                    <a:pt x="41" y="1637"/>
                  </a:lnTo>
                  <a:lnTo>
                    <a:pt x="0" y="1637"/>
                  </a:lnTo>
                  <a:close/>
                  <a:moveTo>
                    <a:pt x="21" y="1637"/>
                  </a:moveTo>
                  <a:lnTo>
                    <a:pt x="21" y="0"/>
                  </a:lnTo>
                  <a:lnTo>
                    <a:pt x="21" y="1637"/>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05" name="Rectangle 64"/>
            <p:cNvSpPr>
              <a:spLocks noChangeArrowheads="1"/>
            </p:cNvSpPr>
            <p:nvPr/>
          </p:nvSpPr>
          <p:spPr bwMode="auto">
            <a:xfrm>
              <a:off x="3666339" y="4667250"/>
              <a:ext cx="199099" cy="855663"/>
            </a:xfrm>
            <a:prstGeom prst="rect">
              <a:avLst/>
            </a:prstGeom>
            <a:solidFill>
              <a:srgbClr val="00B0F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06" name="Rectangle 65"/>
            <p:cNvSpPr>
              <a:spLocks noChangeArrowheads="1"/>
            </p:cNvSpPr>
            <p:nvPr/>
          </p:nvSpPr>
          <p:spPr bwMode="auto">
            <a:xfrm>
              <a:off x="3666339" y="4667250"/>
              <a:ext cx="199099" cy="855663"/>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07" name="Freeform 66"/>
            <p:cNvSpPr>
              <a:spLocks/>
            </p:cNvSpPr>
            <p:nvPr/>
          </p:nvSpPr>
          <p:spPr bwMode="auto">
            <a:xfrm>
              <a:off x="3666339" y="5278438"/>
              <a:ext cx="199099" cy="1587"/>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08" name="Freeform 67"/>
            <p:cNvSpPr>
              <a:spLocks noEditPoints="1"/>
            </p:cNvSpPr>
            <p:nvPr/>
          </p:nvSpPr>
          <p:spPr bwMode="auto">
            <a:xfrm>
              <a:off x="4278204" y="3444875"/>
              <a:ext cx="101977" cy="2566988"/>
            </a:xfrm>
            <a:custGeom>
              <a:avLst/>
              <a:gdLst/>
              <a:ahLst/>
              <a:cxnLst>
                <a:cxn ang="0">
                  <a:pos x="0" y="1637"/>
                </a:cxn>
                <a:cxn ang="0">
                  <a:pos x="42" y="1637"/>
                </a:cxn>
                <a:cxn ang="0">
                  <a:pos x="0" y="1637"/>
                </a:cxn>
                <a:cxn ang="0">
                  <a:pos x="21" y="1637"/>
                </a:cxn>
                <a:cxn ang="0">
                  <a:pos x="21" y="0"/>
                </a:cxn>
                <a:cxn ang="0">
                  <a:pos x="21" y="1637"/>
                </a:cxn>
                <a:cxn ang="0">
                  <a:pos x="0" y="0"/>
                </a:cxn>
                <a:cxn ang="0">
                  <a:pos x="42" y="0"/>
                </a:cxn>
                <a:cxn ang="0">
                  <a:pos x="0" y="0"/>
                </a:cxn>
              </a:cxnLst>
              <a:rect l="0" t="0" r="r" b="b"/>
              <a:pathLst>
                <a:path w="42" h="1637">
                  <a:moveTo>
                    <a:pt x="0" y="1637"/>
                  </a:moveTo>
                  <a:lnTo>
                    <a:pt x="42" y="1637"/>
                  </a:lnTo>
                  <a:lnTo>
                    <a:pt x="0" y="1637"/>
                  </a:lnTo>
                  <a:close/>
                  <a:moveTo>
                    <a:pt x="21" y="1637"/>
                  </a:moveTo>
                  <a:lnTo>
                    <a:pt x="21" y="0"/>
                  </a:lnTo>
                  <a:lnTo>
                    <a:pt x="21" y="1637"/>
                  </a:lnTo>
                  <a:close/>
                  <a:moveTo>
                    <a:pt x="0" y="0"/>
                  </a:moveTo>
                  <a:lnTo>
                    <a:pt x="42" y="0"/>
                  </a:lnTo>
                  <a:lnTo>
                    <a:pt x="0" y="0"/>
                  </a:lnTo>
                  <a:close/>
                </a:path>
              </a:pathLst>
            </a:custGeom>
            <a:solidFill>
              <a:srgbClr val="3E58AC"/>
            </a:solidFill>
            <a:ln w="19050">
              <a:solidFill>
                <a:schemeClr val="bg1"/>
              </a:solidFill>
              <a:round/>
              <a:headEnd/>
              <a:tailEnd/>
            </a:ln>
          </p:spPr>
          <p:txBody>
            <a:bodyPr/>
            <a:lstStyle/>
            <a:p>
              <a:pPr eaLnBrk="1" hangingPunct="1">
                <a:defRPr/>
              </a:pPr>
              <a:endParaRPr lang="en-US" sz="1600">
                <a:solidFill>
                  <a:schemeClr val="bg1"/>
                </a:solidFill>
                <a:latin typeface="+mj-lt"/>
                <a:cs typeface="+mn-cs"/>
              </a:endParaRPr>
            </a:p>
          </p:txBody>
        </p:sp>
        <p:sp>
          <p:nvSpPr>
            <p:cNvPr id="109" name="Freeform 68"/>
            <p:cNvSpPr>
              <a:spLocks noEditPoints="1"/>
            </p:cNvSpPr>
            <p:nvPr/>
          </p:nvSpPr>
          <p:spPr bwMode="auto">
            <a:xfrm>
              <a:off x="4278204" y="3444875"/>
              <a:ext cx="101977" cy="2566988"/>
            </a:xfrm>
            <a:custGeom>
              <a:avLst/>
              <a:gdLst/>
              <a:ahLst/>
              <a:cxnLst>
                <a:cxn ang="0">
                  <a:pos x="0" y="1637"/>
                </a:cxn>
                <a:cxn ang="0">
                  <a:pos x="42" y="1637"/>
                </a:cxn>
                <a:cxn ang="0">
                  <a:pos x="0" y="1637"/>
                </a:cxn>
                <a:cxn ang="0">
                  <a:pos x="21" y="1637"/>
                </a:cxn>
                <a:cxn ang="0">
                  <a:pos x="21" y="0"/>
                </a:cxn>
                <a:cxn ang="0">
                  <a:pos x="21" y="1637"/>
                </a:cxn>
                <a:cxn ang="0">
                  <a:pos x="0" y="0"/>
                </a:cxn>
                <a:cxn ang="0">
                  <a:pos x="42" y="0"/>
                </a:cxn>
                <a:cxn ang="0">
                  <a:pos x="0" y="0"/>
                </a:cxn>
              </a:cxnLst>
              <a:rect l="0" t="0" r="r" b="b"/>
              <a:pathLst>
                <a:path w="42" h="1637">
                  <a:moveTo>
                    <a:pt x="0" y="1637"/>
                  </a:moveTo>
                  <a:lnTo>
                    <a:pt x="42" y="1637"/>
                  </a:lnTo>
                  <a:lnTo>
                    <a:pt x="0" y="1637"/>
                  </a:lnTo>
                  <a:close/>
                  <a:moveTo>
                    <a:pt x="21" y="1637"/>
                  </a:moveTo>
                  <a:lnTo>
                    <a:pt x="21" y="0"/>
                  </a:lnTo>
                  <a:lnTo>
                    <a:pt x="21" y="1637"/>
                  </a:lnTo>
                  <a:close/>
                  <a:moveTo>
                    <a:pt x="0" y="0"/>
                  </a:moveTo>
                  <a:lnTo>
                    <a:pt x="4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10" name="Rectangle 69"/>
            <p:cNvSpPr>
              <a:spLocks noChangeArrowheads="1"/>
            </p:cNvSpPr>
            <p:nvPr/>
          </p:nvSpPr>
          <p:spPr bwMode="auto">
            <a:xfrm>
              <a:off x="4229644" y="4605338"/>
              <a:ext cx="199099" cy="917575"/>
            </a:xfrm>
            <a:prstGeom prst="rect">
              <a:avLst/>
            </a:prstGeom>
            <a:solidFill>
              <a:srgbClr val="3E58AC"/>
            </a:solidFill>
            <a:ln w="19050">
              <a:solidFill>
                <a:schemeClr val="tx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11" name="Rectangle 70"/>
            <p:cNvSpPr>
              <a:spLocks noChangeArrowheads="1"/>
            </p:cNvSpPr>
            <p:nvPr/>
          </p:nvSpPr>
          <p:spPr bwMode="auto">
            <a:xfrm>
              <a:off x="4229644" y="4605338"/>
              <a:ext cx="199099" cy="917575"/>
            </a:xfrm>
            <a:prstGeom prst="rect">
              <a:avLst/>
            </a:prstGeom>
            <a:solidFill>
              <a:srgbClr val="00B0F0"/>
            </a:solid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12" name="Freeform 71"/>
            <p:cNvSpPr>
              <a:spLocks/>
            </p:cNvSpPr>
            <p:nvPr/>
          </p:nvSpPr>
          <p:spPr bwMode="auto">
            <a:xfrm>
              <a:off x="4229644" y="5156200"/>
              <a:ext cx="199099" cy="1588"/>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13" name="Freeform 72"/>
            <p:cNvSpPr>
              <a:spLocks noEditPoints="1"/>
            </p:cNvSpPr>
            <p:nvPr/>
          </p:nvSpPr>
          <p:spPr bwMode="auto">
            <a:xfrm>
              <a:off x="4843127" y="3322638"/>
              <a:ext cx="97122" cy="2566987"/>
            </a:xfrm>
            <a:custGeom>
              <a:avLst/>
              <a:gdLst/>
              <a:ahLst/>
              <a:cxnLst>
                <a:cxn ang="0">
                  <a:pos x="0" y="1637"/>
                </a:cxn>
                <a:cxn ang="0">
                  <a:pos x="40" y="1637"/>
                </a:cxn>
                <a:cxn ang="0">
                  <a:pos x="0" y="1637"/>
                </a:cxn>
                <a:cxn ang="0">
                  <a:pos x="20" y="1637"/>
                </a:cxn>
                <a:cxn ang="0">
                  <a:pos x="20" y="0"/>
                </a:cxn>
                <a:cxn ang="0">
                  <a:pos x="20" y="1637"/>
                </a:cxn>
                <a:cxn ang="0">
                  <a:pos x="0" y="0"/>
                </a:cxn>
                <a:cxn ang="0">
                  <a:pos x="40" y="0"/>
                </a:cxn>
                <a:cxn ang="0">
                  <a:pos x="0" y="0"/>
                </a:cxn>
              </a:cxnLst>
              <a:rect l="0" t="0" r="r" b="b"/>
              <a:pathLst>
                <a:path w="40" h="1637">
                  <a:moveTo>
                    <a:pt x="0" y="1637"/>
                  </a:moveTo>
                  <a:lnTo>
                    <a:pt x="40" y="1637"/>
                  </a:lnTo>
                  <a:lnTo>
                    <a:pt x="0" y="1637"/>
                  </a:lnTo>
                  <a:close/>
                  <a:moveTo>
                    <a:pt x="20" y="1637"/>
                  </a:moveTo>
                  <a:lnTo>
                    <a:pt x="20" y="0"/>
                  </a:lnTo>
                  <a:lnTo>
                    <a:pt x="20" y="1637"/>
                  </a:lnTo>
                  <a:close/>
                  <a:moveTo>
                    <a:pt x="0" y="0"/>
                  </a:moveTo>
                  <a:lnTo>
                    <a:pt x="40" y="0"/>
                  </a:lnTo>
                  <a:lnTo>
                    <a:pt x="0" y="0"/>
                  </a:lnTo>
                  <a:close/>
                </a:path>
              </a:pathLst>
            </a:custGeom>
            <a:solidFill>
              <a:srgbClr val="3E58AC"/>
            </a:solidFill>
            <a:ln w="19050">
              <a:solidFill>
                <a:schemeClr val="bg1"/>
              </a:solidFill>
              <a:round/>
              <a:headEnd/>
              <a:tailEnd/>
            </a:ln>
          </p:spPr>
          <p:txBody>
            <a:bodyPr/>
            <a:lstStyle/>
            <a:p>
              <a:pPr eaLnBrk="1" hangingPunct="1">
                <a:defRPr/>
              </a:pPr>
              <a:endParaRPr lang="en-US" sz="1600">
                <a:solidFill>
                  <a:schemeClr val="bg1"/>
                </a:solidFill>
                <a:latin typeface="+mj-lt"/>
                <a:cs typeface="+mn-cs"/>
              </a:endParaRPr>
            </a:p>
          </p:txBody>
        </p:sp>
        <p:sp>
          <p:nvSpPr>
            <p:cNvPr id="114" name="Freeform 73"/>
            <p:cNvSpPr>
              <a:spLocks noEditPoints="1"/>
            </p:cNvSpPr>
            <p:nvPr/>
          </p:nvSpPr>
          <p:spPr bwMode="auto">
            <a:xfrm>
              <a:off x="4843127" y="3322638"/>
              <a:ext cx="97122" cy="2566987"/>
            </a:xfrm>
            <a:custGeom>
              <a:avLst/>
              <a:gdLst/>
              <a:ahLst/>
              <a:cxnLst>
                <a:cxn ang="0">
                  <a:pos x="0" y="1637"/>
                </a:cxn>
                <a:cxn ang="0">
                  <a:pos x="40" y="1637"/>
                </a:cxn>
                <a:cxn ang="0">
                  <a:pos x="0" y="1637"/>
                </a:cxn>
                <a:cxn ang="0">
                  <a:pos x="20" y="1637"/>
                </a:cxn>
                <a:cxn ang="0">
                  <a:pos x="20" y="0"/>
                </a:cxn>
                <a:cxn ang="0">
                  <a:pos x="20" y="1637"/>
                </a:cxn>
                <a:cxn ang="0">
                  <a:pos x="0" y="0"/>
                </a:cxn>
                <a:cxn ang="0">
                  <a:pos x="40" y="0"/>
                </a:cxn>
                <a:cxn ang="0">
                  <a:pos x="0" y="0"/>
                </a:cxn>
              </a:cxnLst>
              <a:rect l="0" t="0" r="r" b="b"/>
              <a:pathLst>
                <a:path w="40" h="1637">
                  <a:moveTo>
                    <a:pt x="0" y="1637"/>
                  </a:moveTo>
                  <a:lnTo>
                    <a:pt x="40" y="1637"/>
                  </a:lnTo>
                  <a:lnTo>
                    <a:pt x="0" y="1637"/>
                  </a:lnTo>
                  <a:close/>
                  <a:moveTo>
                    <a:pt x="20" y="1637"/>
                  </a:moveTo>
                  <a:lnTo>
                    <a:pt x="20" y="0"/>
                  </a:lnTo>
                  <a:lnTo>
                    <a:pt x="20" y="1637"/>
                  </a:lnTo>
                  <a:close/>
                  <a:moveTo>
                    <a:pt x="0" y="0"/>
                  </a:moveTo>
                  <a:lnTo>
                    <a:pt x="40"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15" name="Rectangle 74"/>
            <p:cNvSpPr>
              <a:spLocks noChangeArrowheads="1"/>
            </p:cNvSpPr>
            <p:nvPr/>
          </p:nvSpPr>
          <p:spPr bwMode="auto">
            <a:xfrm>
              <a:off x="4792948" y="4484688"/>
              <a:ext cx="197480" cy="855662"/>
            </a:xfrm>
            <a:prstGeom prst="rect">
              <a:avLst/>
            </a:prstGeom>
            <a:solidFill>
              <a:srgbClr val="00B0F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16" name="Rectangle 75"/>
            <p:cNvSpPr>
              <a:spLocks noChangeArrowheads="1"/>
            </p:cNvSpPr>
            <p:nvPr/>
          </p:nvSpPr>
          <p:spPr bwMode="auto">
            <a:xfrm>
              <a:off x="4792948" y="4484688"/>
              <a:ext cx="197480" cy="855662"/>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17" name="Freeform 76"/>
            <p:cNvSpPr>
              <a:spLocks/>
            </p:cNvSpPr>
            <p:nvPr/>
          </p:nvSpPr>
          <p:spPr bwMode="auto">
            <a:xfrm>
              <a:off x="4792948" y="5033963"/>
              <a:ext cx="197480" cy="1587"/>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18" name="Freeform 77"/>
            <p:cNvSpPr>
              <a:spLocks noEditPoints="1"/>
            </p:cNvSpPr>
            <p:nvPr/>
          </p:nvSpPr>
          <p:spPr bwMode="auto">
            <a:xfrm>
              <a:off x="5404814" y="3444875"/>
              <a:ext cx="100359" cy="2322513"/>
            </a:xfrm>
            <a:custGeom>
              <a:avLst/>
              <a:gdLst/>
              <a:ahLst/>
              <a:cxnLst>
                <a:cxn ang="0">
                  <a:pos x="0" y="1481"/>
                </a:cxn>
                <a:cxn ang="0">
                  <a:pos x="41" y="1481"/>
                </a:cxn>
                <a:cxn ang="0">
                  <a:pos x="0" y="1481"/>
                </a:cxn>
                <a:cxn ang="0">
                  <a:pos x="20" y="1481"/>
                </a:cxn>
                <a:cxn ang="0">
                  <a:pos x="20" y="0"/>
                </a:cxn>
                <a:cxn ang="0">
                  <a:pos x="20" y="1481"/>
                </a:cxn>
                <a:cxn ang="0">
                  <a:pos x="0" y="0"/>
                </a:cxn>
                <a:cxn ang="0">
                  <a:pos x="41" y="0"/>
                </a:cxn>
                <a:cxn ang="0">
                  <a:pos x="0" y="0"/>
                </a:cxn>
              </a:cxnLst>
              <a:rect l="0" t="0" r="r" b="b"/>
              <a:pathLst>
                <a:path w="41" h="1481">
                  <a:moveTo>
                    <a:pt x="0" y="1481"/>
                  </a:moveTo>
                  <a:lnTo>
                    <a:pt x="41" y="1481"/>
                  </a:lnTo>
                  <a:lnTo>
                    <a:pt x="0" y="1481"/>
                  </a:lnTo>
                  <a:close/>
                  <a:moveTo>
                    <a:pt x="20" y="1481"/>
                  </a:moveTo>
                  <a:lnTo>
                    <a:pt x="20" y="0"/>
                  </a:lnTo>
                  <a:lnTo>
                    <a:pt x="20" y="1481"/>
                  </a:lnTo>
                  <a:close/>
                  <a:moveTo>
                    <a:pt x="0" y="0"/>
                  </a:moveTo>
                  <a:lnTo>
                    <a:pt x="41" y="0"/>
                  </a:lnTo>
                  <a:lnTo>
                    <a:pt x="0" y="0"/>
                  </a:lnTo>
                  <a:close/>
                </a:path>
              </a:pathLst>
            </a:custGeom>
            <a:solidFill>
              <a:srgbClr val="3E58AC"/>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119" name="Freeform 78"/>
            <p:cNvSpPr>
              <a:spLocks noEditPoints="1"/>
            </p:cNvSpPr>
            <p:nvPr/>
          </p:nvSpPr>
          <p:spPr bwMode="auto">
            <a:xfrm>
              <a:off x="5404814" y="3444875"/>
              <a:ext cx="100359" cy="2322513"/>
            </a:xfrm>
            <a:custGeom>
              <a:avLst/>
              <a:gdLst/>
              <a:ahLst/>
              <a:cxnLst>
                <a:cxn ang="0">
                  <a:pos x="0" y="1481"/>
                </a:cxn>
                <a:cxn ang="0">
                  <a:pos x="41" y="1481"/>
                </a:cxn>
                <a:cxn ang="0">
                  <a:pos x="0" y="1481"/>
                </a:cxn>
                <a:cxn ang="0">
                  <a:pos x="20" y="1481"/>
                </a:cxn>
                <a:cxn ang="0">
                  <a:pos x="20" y="0"/>
                </a:cxn>
                <a:cxn ang="0">
                  <a:pos x="20" y="1481"/>
                </a:cxn>
                <a:cxn ang="0">
                  <a:pos x="0" y="0"/>
                </a:cxn>
                <a:cxn ang="0">
                  <a:pos x="41" y="0"/>
                </a:cxn>
                <a:cxn ang="0">
                  <a:pos x="0" y="0"/>
                </a:cxn>
              </a:cxnLst>
              <a:rect l="0" t="0" r="r" b="b"/>
              <a:pathLst>
                <a:path w="41" h="1481">
                  <a:moveTo>
                    <a:pt x="0" y="1481"/>
                  </a:moveTo>
                  <a:lnTo>
                    <a:pt x="41" y="1481"/>
                  </a:lnTo>
                  <a:lnTo>
                    <a:pt x="0" y="1481"/>
                  </a:lnTo>
                  <a:close/>
                  <a:moveTo>
                    <a:pt x="20" y="1481"/>
                  </a:moveTo>
                  <a:lnTo>
                    <a:pt x="20" y="0"/>
                  </a:lnTo>
                  <a:lnTo>
                    <a:pt x="20" y="1481"/>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20" name="Rectangle 79"/>
            <p:cNvSpPr>
              <a:spLocks noChangeArrowheads="1"/>
            </p:cNvSpPr>
            <p:nvPr/>
          </p:nvSpPr>
          <p:spPr bwMode="auto">
            <a:xfrm>
              <a:off x="5354634" y="4179888"/>
              <a:ext cx="199100" cy="1098550"/>
            </a:xfrm>
            <a:prstGeom prst="rect">
              <a:avLst/>
            </a:prstGeom>
            <a:solidFill>
              <a:srgbClr val="00B0F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21" name="Rectangle 80"/>
            <p:cNvSpPr>
              <a:spLocks noChangeArrowheads="1"/>
            </p:cNvSpPr>
            <p:nvPr/>
          </p:nvSpPr>
          <p:spPr bwMode="auto">
            <a:xfrm>
              <a:off x="5354634" y="4179888"/>
              <a:ext cx="199100" cy="1098550"/>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22" name="Freeform 81"/>
            <p:cNvSpPr>
              <a:spLocks/>
            </p:cNvSpPr>
            <p:nvPr/>
          </p:nvSpPr>
          <p:spPr bwMode="auto">
            <a:xfrm>
              <a:off x="5354634" y="4972050"/>
              <a:ext cx="199100" cy="1588"/>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23" name="Freeform 93"/>
            <p:cNvSpPr>
              <a:spLocks noEditPoints="1"/>
            </p:cNvSpPr>
            <p:nvPr/>
          </p:nvSpPr>
          <p:spPr bwMode="auto">
            <a:xfrm>
              <a:off x="1698009" y="5278438"/>
              <a:ext cx="100359" cy="855662"/>
            </a:xfrm>
            <a:custGeom>
              <a:avLst/>
              <a:gdLst/>
              <a:ahLst/>
              <a:cxnLst>
                <a:cxn ang="0">
                  <a:pos x="0" y="545"/>
                </a:cxn>
                <a:cxn ang="0">
                  <a:pos x="41" y="545"/>
                </a:cxn>
                <a:cxn ang="0">
                  <a:pos x="0" y="545"/>
                </a:cxn>
                <a:cxn ang="0">
                  <a:pos x="21" y="545"/>
                </a:cxn>
                <a:cxn ang="0">
                  <a:pos x="21" y="0"/>
                </a:cxn>
                <a:cxn ang="0">
                  <a:pos x="21" y="545"/>
                </a:cxn>
                <a:cxn ang="0">
                  <a:pos x="0" y="0"/>
                </a:cxn>
                <a:cxn ang="0">
                  <a:pos x="41" y="0"/>
                </a:cxn>
                <a:cxn ang="0">
                  <a:pos x="0" y="0"/>
                </a:cxn>
              </a:cxnLst>
              <a:rect l="0" t="0" r="r" b="b"/>
              <a:pathLst>
                <a:path w="41" h="545">
                  <a:moveTo>
                    <a:pt x="0" y="545"/>
                  </a:moveTo>
                  <a:lnTo>
                    <a:pt x="41" y="545"/>
                  </a:lnTo>
                  <a:lnTo>
                    <a:pt x="0" y="545"/>
                  </a:lnTo>
                  <a:close/>
                  <a:moveTo>
                    <a:pt x="21" y="545"/>
                  </a:moveTo>
                  <a:lnTo>
                    <a:pt x="21" y="0"/>
                  </a:lnTo>
                  <a:lnTo>
                    <a:pt x="21" y="545"/>
                  </a:lnTo>
                  <a:close/>
                  <a:moveTo>
                    <a:pt x="0" y="0"/>
                  </a:moveTo>
                  <a:lnTo>
                    <a:pt x="41" y="0"/>
                  </a:lnTo>
                  <a:lnTo>
                    <a:pt x="0" y="0"/>
                  </a:lnTo>
                  <a:close/>
                </a:path>
              </a:pathLst>
            </a:custGeom>
            <a:solidFill>
              <a:srgbClr val="2EB848"/>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124" name="Freeform 94"/>
            <p:cNvSpPr>
              <a:spLocks noEditPoints="1"/>
            </p:cNvSpPr>
            <p:nvPr/>
          </p:nvSpPr>
          <p:spPr bwMode="auto">
            <a:xfrm>
              <a:off x="1698009" y="5278438"/>
              <a:ext cx="100359" cy="855662"/>
            </a:xfrm>
            <a:custGeom>
              <a:avLst/>
              <a:gdLst/>
              <a:ahLst/>
              <a:cxnLst>
                <a:cxn ang="0">
                  <a:pos x="0" y="545"/>
                </a:cxn>
                <a:cxn ang="0">
                  <a:pos x="41" y="545"/>
                </a:cxn>
                <a:cxn ang="0">
                  <a:pos x="0" y="545"/>
                </a:cxn>
                <a:cxn ang="0">
                  <a:pos x="21" y="545"/>
                </a:cxn>
                <a:cxn ang="0">
                  <a:pos x="21" y="0"/>
                </a:cxn>
                <a:cxn ang="0">
                  <a:pos x="21" y="545"/>
                </a:cxn>
                <a:cxn ang="0">
                  <a:pos x="0" y="0"/>
                </a:cxn>
                <a:cxn ang="0">
                  <a:pos x="41" y="0"/>
                </a:cxn>
                <a:cxn ang="0">
                  <a:pos x="0" y="0"/>
                </a:cxn>
              </a:cxnLst>
              <a:rect l="0" t="0" r="r" b="b"/>
              <a:pathLst>
                <a:path w="41" h="545">
                  <a:moveTo>
                    <a:pt x="0" y="545"/>
                  </a:moveTo>
                  <a:lnTo>
                    <a:pt x="41" y="545"/>
                  </a:lnTo>
                  <a:lnTo>
                    <a:pt x="0" y="545"/>
                  </a:lnTo>
                  <a:close/>
                  <a:moveTo>
                    <a:pt x="21" y="545"/>
                  </a:moveTo>
                  <a:lnTo>
                    <a:pt x="21" y="0"/>
                  </a:lnTo>
                  <a:lnTo>
                    <a:pt x="21" y="545"/>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25" name="Rectangle 95"/>
            <p:cNvSpPr>
              <a:spLocks noChangeArrowheads="1"/>
            </p:cNvSpPr>
            <p:nvPr/>
          </p:nvSpPr>
          <p:spPr bwMode="auto">
            <a:xfrm>
              <a:off x="1649448" y="5645150"/>
              <a:ext cx="200718" cy="244475"/>
            </a:xfrm>
            <a:prstGeom prst="rect">
              <a:avLst/>
            </a:prstGeom>
            <a:solidFill>
              <a:srgbClr val="00FF0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26" name="Rectangle 96"/>
            <p:cNvSpPr>
              <a:spLocks noChangeArrowheads="1"/>
            </p:cNvSpPr>
            <p:nvPr/>
          </p:nvSpPr>
          <p:spPr bwMode="auto">
            <a:xfrm>
              <a:off x="1649448" y="5645150"/>
              <a:ext cx="200718" cy="244475"/>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27" name="Freeform 97"/>
            <p:cNvSpPr>
              <a:spLocks/>
            </p:cNvSpPr>
            <p:nvPr/>
          </p:nvSpPr>
          <p:spPr bwMode="auto">
            <a:xfrm>
              <a:off x="1649448" y="5767388"/>
              <a:ext cx="200718" cy="1587"/>
            </a:xfrm>
            <a:custGeom>
              <a:avLst/>
              <a:gdLst/>
              <a:ahLst/>
              <a:cxnLst>
                <a:cxn ang="0">
                  <a:pos x="0" y="0"/>
                </a:cxn>
                <a:cxn ang="0">
                  <a:pos x="82" y="0"/>
                </a:cxn>
                <a:cxn ang="0">
                  <a:pos x="0" y="0"/>
                </a:cxn>
              </a:cxnLst>
              <a:rect l="0" t="0" r="r" b="b"/>
              <a:pathLst>
                <a:path w="82">
                  <a:moveTo>
                    <a:pt x="0" y="0"/>
                  </a:moveTo>
                  <a:lnTo>
                    <a:pt x="82" y="0"/>
                  </a:lnTo>
                  <a:lnTo>
                    <a:pt x="0" y="0"/>
                  </a:lnTo>
                  <a:close/>
                </a:path>
              </a:pathLst>
            </a:custGeom>
            <a:solidFill>
              <a:schemeClr val="bg1"/>
            </a:solid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28" name="Freeform 98"/>
            <p:cNvSpPr>
              <a:spLocks noEditPoints="1"/>
            </p:cNvSpPr>
            <p:nvPr/>
          </p:nvSpPr>
          <p:spPr bwMode="auto">
            <a:xfrm>
              <a:off x="2848898" y="4911725"/>
              <a:ext cx="100359" cy="1222375"/>
            </a:xfrm>
            <a:custGeom>
              <a:avLst/>
              <a:gdLst/>
              <a:ahLst/>
              <a:cxnLst>
                <a:cxn ang="0">
                  <a:pos x="0" y="779"/>
                </a:cxn>
                <a:cxn ang="0">
                  <a:pos x="41" y="779"/>
                </a:cxn>
                <a:cxn ang="0">
                  <a:pos x="0" y="779"/>
                </a:cxn>
                <a:cxn ang="0">
                  <a:pos x="21" y="779"/>
                </a:cxn>
                <a:cxn ang="0">
                  <a:pos x="21" y="0"/>
                </a:cxn>
                <a:cxn ang="0">
                  <a:pos x="21" y="779"/>
                </a:cxn>
                <a:cxn ang="0">
                  <a:pos x="0" y="0"/>
                </a:cxn>
                <a:cxn ang="0">
                  <a:pos x="41" y="0"/>
                </a:cxn>
                <a:cxn ang="0">
                  <a:pos x="0" y="0"/>
                </a:cxn>
              </a:cxnLst>
              <a:rect l="0" t="0" r="r" b="b"/>
              <a:pathLst>
                <a:path w="41" h="779">
                  <a:moveTo>
                    <a:pt x="0" y="779"/>
                  </a:moveTo>
                  <a:lnTo>
                    <a:pt x="41" y="779"/>
                  </a:lnTo>
                  <a:lnTo>
                    <a:pt x="0" y="779"/>
                  </a:lnTo>
                  <a:close/>
                  <a:moveTo>
                    <a:pt x="21" y="779"/>
                  </a:moveTo>
                  <a:lnTo>
                    <a:pt x="21" y="0"/>
                  </a:lnTo>
                  <a:lnTo>
                    <a:pt x="21" y="779"/>
                  </a:lnTo>
                  <a:close/>
                  <a:moveTo>
                    <a:pt x="0" y="0"/>
                  </a:moveTo>
                  <a:lnTo>
                    <a:pt x="41" y="0"/>
                  </a:lnTo>
                  <a:lnTo>
                    <a:pt x="0" y="0"/>
                  </a:lnTo>
                  <a:close/>
                </a:path>
              </a:pathLst>
            </a:custGeom>
            <a:solidFill>
              <a:srgbClr val="2EB848"/>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129" name="Freeform 99"/>
            <p:cNvSpPr>
              <a:spLocks noEditPoints="1"/>
            </p:cNvSpPr>
            <p:nvPr/>
          </p:nvSpPr>
          <p:spPr bwMode="auto">
            <a:xfrm>
              <a:off x="2848898" y="4911725"/>
              <a:ext cx="100359" cy="1222375"/>
            </a:xfrm>
            <a:custGeom>
              <a:avLst/>
              <a:gdLst/>
              <a:ahLst/>
              <a:cxnLst>
                <a:cxn ang="0">
                  <a:pos x="0" y="779"/>
                </a:cxn>
                <a:cxn ang="0">
                  <a:pos x="41" y="779"/>
                </a:cxn>
                <a:cxn ang="0">
                  <a:pos x="0" y="779"/>
                </a:cxn>
                <a:cxn ang="0">
                  <a:pos x="21" y="779"/>
                </a:cxn>
                <a:cxn ang="0">
                  <a:pos x="21" y="0"/>
                </a:cxn>
                <a:cxn ang="0">
                  <a:pos x="21" y="779"/>
                </a:cxn>
                <a:cxn ang="0">
                  <a:pos x="0" y="0"/>
                </a:cxn>
                <a:cxn ang="0">
                  <a:pos x="41" y="0"/>
                </a:cxn>
                <a:cxn ang="0">
                  <a:pos x="0" y="0"/>
                </a:cxn>
              </a:cxnLst>
              <a:rect l="0" t="0" r="r" b="b"/>
              <a:pathLst>
                <a:path w="41" h="779">
                  <a:moveTo>
                    <a:pt x="0" y="779"/>
                  </a:moveTo>
                  <a:lnTo>
                    <a:pt x="41" y="779"/>
                  </a:lnTo>
                  <a:lnTo>
                    <a:pt x="0" y="779"/>
                  </a:lnTo>
                  <a:close/>
                  <a:moveTo>
                    <a:pt x="21" y="779"/>
                  </a:moveTo>
                  <a:lnTo>
                    <a:pt x="21" y="0"/>
                  </a:lnTo>
                  <a:lnTo>
                    <a:pt x="21" y="779"/>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30" name="Rectangle 100"/>
            <p:cNvSpPr>
              <a:spLocks noChangeArrowheads="1"/>
            </p:cNvSpPr>
            <p:nvPr/>
          </p:nvSpPr>
          <p:spPr bwMode="auto">
            <a:xfrm>
              <a:off x="2800338" y="5400675"/>
              <a:ext cx="200718" cy="366713"/>
            </a:xfrm>
            <a:prstGeom prst="rect">
              <a:avLst/>
            </a:prstGeom>
            <a:solidFill>
              <a:srgbClr val="00FF0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31" name="Rectangle 101"/>
            <p:cNvSpPr>
              <a:spLocks noChangeArrowheads="1"/>
            </p:cNvSpPr>
            <p:nvPr/>
          </p:nvSpPr>
          <p:spPr bwMode="auto">
            <a:xfrm>
              <a:off x="2800338" y="5400675"/>
              <a:ext cx="200718" cy="366713"/>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32" name="Freeform 102"/>
            <p:cNvSpPr>
              <a:spLocks/>
            </p:cNvSpPr>
            <p:nvPr/>
          </p:nvSpPr>
          <p:spPr bwMode="auto">
            <a:xfrm>
              <a:off x="2800338" y="5645150"/>
              <a:ext cx="200718" cy="1588"/>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33" name="Freeform 108"/>
            <p:cNvSpPr>
              <a:spLocks noEditPoints="1"/>
            </p:cNvSpPr>
            <p:nvPr/>
          </p:nvSpPr>
          <p:spPr bwMode="auto">
            <a:xfrm>
              <a:off x="3387924" y="4424363"/>
              <a:ext cx="100359" cy="1587500"/>
            </a:xfrm>
            <a:custGeom>
              <a:avLst/>
              <a:gdLst/>
              <a:ahLst/>
              <a:cxnLst>
                <a:cxn ang="0">
                  <a:pos x="0" y="1013"/>
                </a:cxn>
                <a:cxn ang="0">
                  <a:pos x="41" y="1013"/>
                </a:cxn>
                <a:cxn ang="0">
                  <a:pos x="0" y="1013"/>
                </a:cxn>
                <a:cxn ang="0">
                  <a:pos x="20" y="1013"/>
                </a:cxn>
                <a:cxn ang="0">
                  <a:pos x="20" y="0"/>
                </a:cxn>
                <a:cxn ang="0">
                  <a:pos x="20" y="1013"/>
                </a:cxn>
                <a:cxn ang="0">
                  <a:pos x="0" y="0"/>
                </a:cxn>
                <a:cxn ang="0">
                  <a:pos x="41" y="0"/>
                </a:cxn>
                <a:cxn ang="0">
                  <a:pos x="0" y="0"/>
                </a:cxn>
              </a:cxnLst>
              <a:rect l="0" t="0" r="r" b="b"/>
              <a:pathLst>
                <a:path w="41" h="1013">
                  <a:moveTo>
                    <a:pt x="0" y="1013"/>
                  </a:moveTo>
                  <a:lnTo>
                    <a:pt x="41" y="1013"/>
                  </a:lnTo>
                  <a:lnTo>
                    <a:pt x="0" y="1013"/>
                  </a:lnTo>
                  <a:close/>
                  <a:moveTo>
                    <a:pt x="20" y="1013"/>
                  </a:moveTo>
                  <a:lnTo>
                    <a:pt x="20" y="0"/>
                  </a:lnTo>
                  <a:lnTo>
                    <a:pt x="20" y="1013"/>
                  </a:lnTo>
                  <a:close/>
                  <a:moveTo>
                    <a:pt x="0" y="0"/>
                  </a:moveTo>
                  <a:lnTo>
                    <a:pt x="41" y="0"/>
                  </a:lnTo>
                  <a:lnTo>
                    <a:pt x="0" y="0"/>
                  </a:lnTo>
                  <a:close/>
                </a:path>
              </a:pathLst>
            </a:custGeom>
            <a:solidFill>
              <a:srgbClr val="2EB848"/>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134" name="Freeform 109"/>
            <p:cNvSpPr>
              <a:spLocks noEditPoints="1"/>
            </p:cNvSpPr>
            <p:nvPr/>
          </p:nvSpPr>
          <p:spPr bwMode="auto">
            <a:xfrm>
              <a:off x="3387924" y="4424363"/>
              <a:ext cx="100359" cy="1587500"/>
            </a:xfrm>
            <a:custGeom>
              <a:avLst/>
              <a:gdLst/>
              <a:ahLst/>
              <a:cxnLst>
                <a:cxn ang="0">
                  <a:pos x="0" y="1013"/>
                </a:cxn>
                <a:cxn ang="0">
                  <a:pos x="41" y="1013"/>
                </a:cxn>
                <a:cxn ang="0">
                  <a:pos x="0" y="1013"/>
                </a:cxn>
                <a:cxn ang="0">
                  <a:pos x="20" y="1013"/>
                </a:cxn>
                <a:cxn ang="0">
                  <a:pos x="20" y="0"/>
                </a:cxn>
                <a:cxn ang="0">
                  <a:pos x="20" y="1013"/>
                </a:cxn>
                <a:cxn ang="0">
                  <a:pos x="0" y="0"/>
                </a:cxn>
                <a:cxn ang="0">
                  <a:pos x="41" y="0"/>
                </a:cxn>
                <a:cxn ang="0">
                  <a:pos x="0" y="0"/>
                </a:cxn>
              </a:cxnLst>
              <a:rect l="0" t="0" r="r" b="b"/>
              <a:pathLst>
                <a:path w="41" h="1013">
                  <a:moveTo>
                    <a:pt x="0" y="1013"/>
                  </a:moveTo>
                  <a:lnTo>
                    <a:pt x="41" y="1013"/>
                  </a:lnTo>
                  <a:lnTo>
                    <a:pt x="0" y="1013"/>
                  </a:lnTo>
                  <a:close/>
                  <a:moveTo>
                    <a:pt x="20" y="1013"/>
                  </a:moveTo>
                  <a:lnTo>
                    <a:pt x="20" y="0"/>
                  </a:lnTo>
                  <a:lnTo>
                    <a:pt x="20" y="1013"/>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35" name="Rectangle 110"/>
            <p:cNvSpPr>
              <a:spLocks noChangeArrowheads="1"/>
            </p:cNvSpPr>
            <p:nvPr/>
          </p:nvSpPr>
          <p:spPr bwMode="auto">
            <a:xfrm>
              <a:off x="3336125" y="5156200"/>
              <a:ext cx="200718" cy="488950"/>
            </a:xfrm>
            <a:prstGeom prst="rect">
              <a:avLst/>
            </a:prstGeom>
            <a:solidFill>
              <a:srgbClr val="00FF0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36" name="Rectangle 111"/>
            <p:cNvSpPr>
              <a:spLocks noChangeArrowheads="1"/>
            </p:cNvSpPr>
            <p:nvPr/>
          </p:nvSpPr>
          <p:spPr bwMode="auto">
            <a:xfrm>
              <a:off x="3336125" y="5156200"/>
              <a:ext cx="200718" cy="488950"/>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37" name="Freeform 112"/>
            <p:cNvSpPr>
              <a:spLocks/>
            </p:cNvSpPr>
            <p:nvPr/>
          </p:nvSpPr>
          <p:spPr bwMode="auto">
            <a:xfrm>
              <a:off x="3336125" y="5522913"/>
              <a:ext cx="200718" cy="1587"/>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38" name="Freeform 113"/>
            <p:cNvSpPr>
              <a:spLocks noEditPoints="1"/>
            </p:cNvSpPr>
            <p:nvPr/>
          </p:nvSpPr>
          <p:spPr bwMode="auto">
            <a:xfrm>
              <a:off x="3951228" y="4424363"/>
              <a:ext cx="98740" cy="1587500"/>
            </a:xfrm>
            <a:custGeom>
              <a:avLst/>
              <a:gdLst/>
              <a:ahLst/>
              <a:cxnLst>
                <a:cxn ang="0">
                  <a:pos x="0" y="1013"/>
                </a:cxn>
                <a:cxn ang="0">
                  <a:pos x="41" y="1013"/>
                </a:cxn>
                <a:cxn ang="0">
                  <a:pos x="0" y="1013"/>
                </a:cxn>
                <a:cxn ang="0">
                  <a:pos x="20" y="1013"/>
                </a:cxn>
                <a:cxn ang="0">
                  <a:pos x="20" y="0"/>
                </a:cxn>
                <a:cxn ang="0">
                  <a:pos x="20" y="1013"/>
                </a:cxn>
                <a:cxn ang="0">
                  <a:pos x="0" y="0"/>
                </a:cxn>
                <a:cxn ang="0">
                  <a:pos x="41" y="0"/>
                </a:cxn>
                <a:cxn ang="0">
                  <a:pos x="0" y="0"/>
                </a:cxn>
              </a:cxnLst>
              <a:rect l="0" t="0" r="r" b="b"/>
              <a:pathLst>
                <a:path w="41" h="1013">
                  <a:moveTo>
                    <a:pt x="0" y="1013"/>
                  </a:moveTo>
                  <a:lnTo>
                    <a:pt x="41" y="1013"/>
                  </a:lnTo>
                  <a:lnTo>
                    <a:pt x="0" y="1013"/>
                  </a:lnTo>
                  <a:close/>
                  <a:moveTo>
                    <a:pt x="20" y="1013"/>
                  </a:moveTo>
                  <a:lnTo>
                    <a:pt x="20" y="0"/>
                  </a:lnTo>
                  <a:lnTo>
                    <a:pt x="20" y="1013"/>
                  </a:lnTo>
                  <a:close/>
                  <a:moveTo>
                    <a:pt x="0" y="0"/>
                  </a:moveTo>
                  <a:lnTo>
                    <a:pt x="41" y="0"/>
                  </a:lnTo>
                  <a:lnTo>
                    <a:pt x="0" y="0"/>
                  </a:lnTo>
                  <a:close/>
                </a:path>
              </a:pathLst>
            </a:custGeom>
            <a:solidFill>
              <a:srgbClr val="2EB848"/>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139" name="Freeform 114"/>
            <p:cNvSpPr>
              <a:spLocks noEditPoints="1"/>
            </p:cNvSpPr>
            <p:nvPr/>
          </p:nvSpPr>
          <p:spPr bwMode="auto">
            <a:xfrm>
              <a:off x="3951228" y="4424363"/>
              <a:ext cx="98740" cy="1587500"/>
            </a:xfrm>
            <a:custGeom>
              <a:avLst/>
              <a:gdLst/>
              <a:ahLst/>
              <a:cxnLst>
                <a:cxn ang="0">
                  <a:pos x="0" y="1013"/>
                </a:cxn>
                <a:cxn ang="0">
                  <a:pos x="41" y="1013"/>
                </a:cxn>
                <a:cxn ang="0">
                  <a:pos x="0" y="1013"/>
                </a:cxn>
                <a:cxn ang="0">
                  <a:pos x="20" y="1013"/>
                </a:cxn>
                <a:cxn ang="0">
                  <a:pos x="20" y="0"/>
                </a:cxn>
                <a:cxn ang="0">
                  <a:pos x="20" y="1013"/>
                </a:cxn>
                <a:cxn ang="0">
                  <a:pos x="0" y="0"/>
                </a:cxn>
                <a:cxn ang="0">
                  <a:pos x="41" y="0"/>
                </a:cxn>
                <a:cxn ang="0">
                  <a:pos x="0" y="0"/>
                </a:cxn>
              </a:cxnLst>
              <a:rect l="0" t="0" r="r" b="b"/>
              <a:pathLst>
                <a:path w="41" h="1013">
                  <a:moveTo>
                    <a:pt x="0" y="1013"/>
                  </a:moveTo>
                  <a:lnTo>
                    <a:pt x="41" y="1013"/>
                  </a:lnTo>
                  <a:lnTo>
                    <a:pt x="0" y="1013"/>
                  </a:lnTo>
                  <a:close/>
                  <a:moveTo>
                    <a:pt x="20" y="1013"/>
                  </a:moveTo>
                  <a:lnTo>
                    <a:pt x="20" y="0"/>
                  </a:lnTo>
                  <a:lnTo>
                    <a:pt x="20" y="1013"/>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40" name="Rectangle 115"/>
            <p:cNvSpPr>
              <a:spLocks noChangeArrowheads="1"/>
            </p:cNvSpPr>
            <p:nvPr/>
          </p:nvSpPr>
          <p:spPr bwMode="auto">
            <a:xfrm>
              <a:off x="3901048" y="5156200"/>
              <a:ext cx="197480" cy="488950"/>
            </a:xfrm>
            <a:prstGeom prst="rect">
              <a:avLst/>
            </a:prstGeom>
            <a:solidFill>
              <a:srgbClr val="00FF0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41" name="Rectangle 116"/>
            <p:cNvSpPr>
              <a:spLocks noChangeArrowheads="1"/>
            </p:cNvSpPr>
            <p:nvPr/>
          </p:nvSpPr>
          <p:spPr bwMode="auto">
            <a:xfrm>
              <a:off x="3901048" y="5156200"/>
              <a:ext cx="197480" cy="488950"/>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42" name="Freeform 117"/>
            <p:cNvSpPr>
              <a:spLocks/>
            </p:cNvSpPr>
            <p:nvPr/>
          </p:nvSpPr>
          <p:spPr bwMode="auto">
            <a:xfrm>
              <a:off x="3901048" y="5400675"/>
              <a:ext cx="197480" cy="1588"/>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43" name="Freeform 118"/>
            <p:cNvSpPr>
              <a:spLocks noEditPoints="1"/>
            </p:cNvSpPr>
            <p:nvPr/>
          </p:nvSpPr>
          <p:spPr bwMode="auto">
            <a:xfrm>
              <a:off x="4512914" y="4424363"/>
              <a:ext cx="100359" cy="1587500"/>
            </a:xfrm>
            <a:custGeom>
              <a:avLst/>
              <a:gdLst/>
              <a:ahLst/>
              <a:cxnLst>
                <a:cxn ang="0">
                  <a:pos x="0" y="1013"/>
                </a:cxn>
                <a:cxn ang="0">
                  <a:pos x="41" y="1013"/>
                </a:cxn>
                <a:cxn ang="0">
                  <a:pos x="0" y="1013"/>
                </a:cxn>
                <a:cxn ang="0">
                  <a:pos x="21" y="1013"/>
                </a:cxn>
                <a:cxn ang="0">
                  <a:pos x="21" y="0"/>
                </a:cxn>
                <a:cxn ang="0">
                  <a:pos x="21" y="1013"/>
                </a:cxn>
                <a:cxn ang="0">
                  <a:pos x="0" y="0"/>
                </a:cxn>
                <a:cxn ang="0">
                  <a:pos x="41" y="0"/>
                </a:cxn>
                <a:cxn ang="0">
                  <a:pos x="0" y="0"/>
                </a:cxn>
              </a:cxnLst>
              <a:rect l="0" t="0" r="r" b="b"/>
              <a:pathLst>
                <a:path w="41" h="1013">
                  <a:moveTo>
                    <a:pt x="0" y="1013"/>
                  </a:moveTo>
                  <a:lnTo>
                    <a:pt x="41" y="1013"/>
                  </a:lnTo>
                  <a:lnTo>
                    <a:pt x="0" y="1013"/>
                  </a:lnTo>
                  <a:close/>
                  <a:moveTo>
                    <a:pt x="21" y="1013"/>
                  </a:moveTo>
                  <a:lnTo>
                    <a:pt x="21" y="0"/>
                  </a:lnTo>
                  <a:lnTo>
                    <a:pt x="21" y="1013"/>
                  </a:lnTo>
                  <a:close/>
                  <a:moveTo>
                    <a:pt x="0" y="0"/>
                  </a:moveTo>
                  <a:lnTo>
                    <a:pt x="41" y="0"/>
                  </a:lnTo>
                  <a:lnTo>
                    <a:pt x="0" y="0"/>
                  </a:lnTo>
                  <a:close/>
                </a:path>
              </a:pathLst>
            </a:custGeom>
            <a:solidFill>
              <a:srgbClr val="2EB848"/>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144" name="Freeform 119"/>
            <p:cNvSpPr>
              <a:spLocks noEditPoints="1"/>
            </p:cNvSpPr>
            <p:nvPr/>
          </p:nvSpPr>
          <p:spPr bwMode="auto">
            <a:xfrm>
              <a:off x="4512914" y="4424363"/>
              <a:ext cx="100359" cy="1587500"/>
            </a:xfrm>
            <a:custGeom>
              <a:avLst/>
              <a:gdLst/>
              <a:ahLst/>
              <a:cxnLst>
                <a:cxn ang="0">
                  <a:pos x="0" y="1013"/>
                </a:cxn>
                <a:cxn ang="0">
                  <a:pos x="41" y="1013"/>
                </a:cxn>
                <a:cxn ang="0">
                  <a:pos x="0" y="1013"/>
                </a:cxn>
                <a:cxn ang="0">
                  <a:pos x="21" y="1013"/>
                </a:cxn>
                <a:cxn ang="0">
                  <a:pos x="21" y="0"/>
                </a:cxn>
                <a:cxn ang="0">
                  <a:pos x="21" y="1013"/>
                </a:cxn>
                <a:cxn ang="0">
                  <a:pos x="0" y="0"/>
                </a:cxn>
                <a:cxn ang="0">
                  <a:pos x="41" y="0"/>
                </a:cxn>
                <a:cxn ang="0">
                  <a:pos x="0" y="0"/>
                </a:cxn>
              </a:cxnLst>
              <a:rect l="0" t="0" r="r" b="b"/>
              <a:pathLst>
                <a:path w="41" h="1013">
                  <a:moveTo>
                    <a:pt x="0" y="1013"/>
                  </a:moveTo>
                  <a:lnTo>
                    <a:pt x="41" y="1013"/>
                  </a:lnTo>
                  <a:lnTo>
                    <a:pt x="0" y="1013"/>
                  </a:lnTo>
                  <a:close/>
                  <a:moveTo>
                    <a:pt x="21" y="1013"/>
                  </a:moveTo>
                  <a:lnTo>
                    <a:pt x="21" y="0"/>
                  </a:lnTo>
                  <a:lnTo>
                    <a:pt x="21" y="1013"/>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45" name="Rectangle 120"/>
            <p:cNvSpPr>
              <a:spLocks noChangeArrowheads="1"/>
            </p:cNvSpPr>
            <p:nvPr/>
          </p:nvSpPr>
          <p:spPr bwMode="auto">
            <a:xfrm>
              <a:off x="4462735" y="5156200"/>
              <a:ext cx="197480" cy="488950"/>
            </a:xfrm>
            <a:prstGeom prst="rect">
              <a:avLst/>
            </a:prstGeom>
            <a:solidFill>
              <a:srgbClr val="00FF0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46" name="Rectangle 121"/>
            <p:cNvSpPr>
              <a:spLocks noChangeArrowheads="1"/>
            </p:cNvSpPr>
            <p:nvPr/>
          </p:nvSpPr>
          <p:spPr bwMode="auto">
            <a:xfrm>
              <a:off x="4462735" y="5156200"/>
              <a:ext cx="197480" cy="488950"/>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47" name="Freeform 122"/>
            <p:cNvSpPr>
              <a:spLocks/>
            </p:cNvSpPr>
            <p:nvPr/>
          </p:nvSpPr>
          <p:spPr bwMode="auto">
            <a:xfrm>
              <a:off x="4462735" y="5400675"/>
              <a:ext cx="197480" cy="1588"/>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48" name="Freeform 123"/>
            <p:cNvSpPr>
              <a:spLocks noEditPoints="1"/>
            </p:cNvSpPr>
            <p:nvPr/>
          </p:nvSpPr>
          <p:spPr bwMode="auto">
            <a:xfrm>
              <a:off x="5074601" y="4302125"/>
              <a:ext cx="100359" cy="1709738"/>
            </a:xfrm>
            <a:custGeom>
              <a:avLst/>
              <a:gdLst/>
              <a:ahLst/>
              <a:cxnLst>
                <a:cxn ang="0">
                  <a:pos x="0" y="1091"/>
                </a:cxn>
                <a:cxn ang="0">
                  <a:pos x="41" y="1091"/>
                </a:cxn>
                <a:cxn ang="0">
                  <a:pos x="0" y="1091"/>
                </a:cxn>
                <a:cxn ang="0">
                  <a:pos x="21" y="1091"/>
                </a:cxn>
                <a:cxn ang="0">
                  <a:pos x="21" y="0"/>
                </a:cxn>
                <a:cxn ang="0">
                  <a:pos x="21" y="1091"/>
                </a:cxn>
                <a:cxn ang="0">
                  <a:pos x="0" y="0"/>
                </a:cxn>
                <a:cxn ang="0">
                  <a:pos x="41" y="0"/>
                </a:cxn>
                <a:cxn ang="0">
                  <a:pos x="0" y="0"/>
                </a:cxn>
              </a:cxnLst>
              <a:rect l="0" t="0" r="r" b="b"/>
              <a:pathLst>
                <a:path w="41" h="1091">
                  <a:moveTo>
                    <a:pt x="0" y="1091"/>
                  </a:moveTo>
                  <a:lnTo>
                    <a:pt x="41" y="1091"/>
                  </a:lnTo>
                  <a:lnTo>
                    <a:pt x="0" y="1091"/>
                  </a:lnTo>
                  <a:close/>
                  <a:moveTo>
                    <a:pt x="21" y="1091"/>
                  </a:moveTo>
                  <a:lnTo>
                    <a:pt x="21" y="0"/>
                  </a:lnTo>
                  <a:lnTo>
                    <a:pt x="21" y="1091"/>
                  </a:lnTo>
                  <a:close/>
                  <a:moveTo>
                    <a:pt x="0" y="0"/>
                  </a:moveTo>
                  <a:lnTo>
                    <a:pt x="41" y="0"/>
                  </a:lnTo>
                  <a:lnTo>
                    <a:pt x="0" y="0"/>
                  </a:lnTo>
                  <a:close/>
                </a:path>
              </a:pathLst>
            </a:custGeom>
            <a:solidFill>
              <a:srgbClr val="2EB848"/>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149" name="Freeform 124"/>
            <p:cNvSpPr>
              <a:spLocks noEditPoints="1"/>
            </p:cNvSpPr>
            <p:nvPr/>
          </p:nvSpPr>
          <p:spPr bwMode="auto">
            <a:xfrm>
              <a:off x="5074601" y="4302125"/>
              <a:ext cx="100359" cy="1709738"/>
            </a:xfrm>
            <a:custGeom>
              <a:avLst/>
              <a:gdLst/>
              <a:ahLst/>
              <a:cxnLst>
                <a:cxn ang="0">
                  <a:pos x="0" y="1091"/>
                </a:cxn>
                <a:cxn ang="0">
                  <a:pos x="41" y="1091"/>
                </a:cxn>
                <a:cxn ang="0">
                  <a:pos x="0" y="1091"/>
                </a:cxn>
                <a:cxn ang="0">
                  <a:pos x="21" y="1091"/>
                </a:cxn>
                <a:cxn ang="0">
                  <a:pos x="21" y="0"/>
                </a:cxn>
                <a:cxn ang="0">
                  <a:pos x="21" y="1091"/>
                </a:cxn>
                <a:cxn ang="0">
                  <a:pos x="0" y="0"/>
                </a:cxn>
                <a:cxn ang="0">
                  <a:pos x="41" y="0"/>
                </a:cxn>
                <a:cxn ang="0">
                  <a:pos x="0" y="0"/>
                </a:cxn>
              </a:cxnLst>
              <a:rect l="0" t="0" r="r" b="b"/>
              <a:pathLst>
                <a:path w="41" h="1091">
                  <a:moveTo>
                    <a:pt x="0" y="1091"/>
                  </a:moveTo>
                  <a:lnTo>
                    <a:pt x="41" y="1091"/>
                  </a:lnTo>
                  <a:lnTo>
                    <a:pt x="0" y="1091"/>
                  </a:lnTo>
                  <a:close/>
                  <a:moveTo>
                    <a:pt x="21" y="1091"/>
                  </a:moveTo>
                  <a:lnTo>
                    <a:pt x="21" y="0"/>
                  </a:lnTo>
                  <a:lnTo>
                    <a:pt x="21" y="1091"/>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50" name="Rectangle 125"/>
            <p:cNvSpPr>
              <a:spLocks noChangeArrowheads="1"/>
            </p:cNvSpPr>
            <p:nvPr/>
          </p:nvSpPr>
          <p:spPr bwMode="auto">
            <a:xfrm>
              <a:off x="5024421" y="5033963"/>
              <a:ext cx="202337" cy="488950"/>
            </a:xfrm>
            <a:prstGeom prst="rect">
              <a:avLst/>
            </a:prstGeom>
            <a:solidFill>
              <a:srgbClr val="2EB848"/>
            </a:solidFill>
            <a:ln w="19050">
              <a:solidFill>
                <a:schemeClr val="tx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51" name="Rectangle 126"/>
            <p:cNvSpPr>
              <a:spLocks noChangeArrowheads="1"/>
            </p:cNvSpPr>
            <p:nvPr/>
          </p:nvSpPr>
          <p:spPr bwMode="auto">
            <a:xfrm>
              <a:off x="5024421" y="5033963"/>
              <a:ext cx="202337" cy="488950"/>
            </a:xfrm>
            <a:prstGeom prst="rect">
              <a:avLst/>
            </a:prstGeom>
            <a:solidFill>
              <a:srgbClr val="00FF00"/>
            </a:solid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52" name="Freeform 127"/>
            <p:cNvSpPr>
              <a:spLocks/>
            </p:cNvSpPr>
            <p:nvPr/>
          </p:nvSpPr>
          <p:spPr bwMode="auto">
            <a:xfrm>
              <a:off x="5024421" y="5400675"/>
              <a:ext cx="202337" cy="1588"/>
            </a:xfrm>
            <a:custGeom>
              <a:avLst/>
              <a:gdLst/>
              <a:ahLst/>
              <a:cxnLst>
                <a:cxn ang="0">
                  <a:pos x="0" y="0"/>
                </a:cxn>
                <a:cxn ang="0">
                  <a:pos x="83" y="0"/>
                </a:cxn>
                <a:cxn ang="0">
                  <a:pos x="0" y="0"/>
                </a:cxn>
              </a:cxnLst>
              <a:rect l="0" t="0" r="r" b="b"/>
              <a:pathLst>
                <a:path w="83">
                  <a:moveTo>
                    <a:pt x="0" y="0"/>
                  </a:moveTo>
                  <a:lnTo>
                    <a:pt x="83"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53" name="Freeform 128"/>
            <p:cNvSpPr>
              <a:spLocks noEditPoints="1"/>
            </p:cNvSpPr>
            <p:nvPr/>
          </p:nvSpPr>
          <p:spPr bwMode="auto">
            <a:xfrm>
              <a:off x="5639524" y="4179888"/>
              <a:ext cx="97122" cy="1831975"/>
            </a:xfrm>
            <a:custGeom>
              <a:avLst/>
              <a:gdLst/>
              <a:ahLst/>
              <a:cxnLst>
                <a:cxn ang="0">
                  <a:pos x="0" y="1169"/>
                </a:cxn>
                <a:cxn ang="0">
                  <a:pos x="41" y="1169"/>
                </a:cxn>
                <a:cxn ang="0">
                  <a:pos x="0" y="1169"/>
                </a:cxn>
                <a:cxn ang="0">
                  <a:pos x="21" y="1169"/>
                </a:cxn>
                <a:cxn ang="0">
                  <a:pos x="21" y="0"/>
                </a:cxn>
                <a:cxn ang="0">
                  <a:pos x="21" y="1169"/>
                </a:cxn>
                <a:cxn ang="0">
                  <a:pos x="0" y="0"/>
                </a:cxn>
                <a:cxn ang="0">
                  <a:pos x="41" y="0"/>
                </a:cxn>
                <a:cxn ang="0">
                  <a:pos x="0" y="0"/>
                </a:cxn>
              </a:cxnLst>
              <a:rect l="0" t="0" r="r" b="b"/>
              <a:pathLst>
                <a:path w="41" h="1169">
                  <a:moveTo>
                    <a:pt x="0" y="1169"/>
                  </a:moveTo>
                  <a:lnTo>
                    <a:pt x="41" y="1169"/>
                  </a:lnTo>
                  <a:lnTo>
                    <a:pt x="0" y="1169"/>
                  </a:lnTo>
                  <a:close/>
                  <a:moveTo>
                    <a:pt x="21" y="1169"/>
                  </a:moveTo>
                  <a:lnTo>
                    <a:pt x="21" y="0"/>
                  </a:lnTo>
                  <a:lnTo>
                    <a:pt x="21" y="1169"/>
                  </a:lnTo>
                  <a:close/>
                  <a:moveTo>
                    <a:pt x="0" y="0"/>
                  </a:moveTo>
                  <a:lnTo>
                    <a:pt x="41" y="0"/>
                  </a:lnTo>
                  <a:lnTo>
                    <a:pt x="0" y="0"/>
                  </a:lnTo>
                  <a:close/>
                </a:path>
              </a:pathLst>
            </a:custGeom>
            <a:solidFill>
              <a:srgbClr val="2EB848"/>
            </a:solidFill>
            <a:ln w="19050">
              <a:solidFill>
                <a:schemeClr val="tx1"/>
              </a:solidFill>
              <a:round/>
              <a:headEnd/>
              <a:tailEnd/>
            </a:ln>
          </p:spPr>
          <p:txBody>
            <a:bodyPr/>
            <a:lstStyle/>
            <a:p>
              <a:pPr eaLnBrk="1" hangingPunct="1">
                <a:defRPr/>
              </a:pPr>
              <a:endParaRPr lang="en-US" sz="1600">
                <a:solidFill>
                  <a:schemeClr val="bg1"/>
                </a:solidFill>
                <a:latin typeface="+mj-lt"/>
                <a:cs typeface="+mn-cs"/>
              </a:endParaRPr>
            </a:p>
          </p:txBody>
        </p:sp>
        <p:sp>
          <p:nvSpPr>
            <p:cNvPr id="154" name="Freeform 129"/>
            <p:cNvSpPr>
              <a:spLocks noEditPoints="1"/>
            </p:cNvSpPr>
            <p:nvPr/>
          </p:nvSpPr>
          <p:spPr bwMode="auto">
            <a:xfrm>
              <a:off x="5639524" y="4179888"/>
              <a:ext cx="97122" cy="1831975"/>
            </a:xfrm>
            <a:custGeom>
              <a:avLst/>
              <a:gdLst/>
              <a:ahLst/>
              <a:cxnLst>
                <a:cxn ang="0">
                  <a:pos x="0" y="1169"/>
                </a:cxn>
                <a:cxn ang="0">
                  <a:pos x="41" y="1169"/>
                </a:cxn>
                <a:cxn ang="0">
                  <a:pos x="0" y="1169"/>
                </a:cxn>
                <a:cxn ang="0">
                  <a:pos x="21" y="1169"/>
                </a:cxn>
                <a:cxn ang="0">
                  <a:pos x="21" y="0"/>
                </a:cxn>
                <a:cxn ang="0">
                  <a:pos x="21" y="1169"/>
                </a:cxn>
                <a:cxn ang="0">
                  <a:pos x="0" y="0"/>
                </a:cxn>
                <a:cxn ang="0">
                  <a:pos x="41" y="0"/>
                </a:cxn>
                <a:cxn ang="0">
                  <a:pos x="0" y="0"/>
                </a:cxn>
              </a:cxnLst>
              <a:rect l="0" t="0" r="r" b="b"/>
              <a:pathLst>
                <a:path w="41" h="1169">
                  <a:moveTo>
                    <a:pt x="0" y="1169"/>
                  </a:moveTo>
                  <a:lnTo>
                    <a:pt x="41" y="1169"/>
                  </a:lnTo>
                  <a:lnTo>
                    <a:pt x="0" y="1169"/>
                  </a:lnTo>
                  <a:close/>
                  <a:moveTo>
                    <a:pt x="21" y="1169"/>
                  </a:moveTo>
                  <a:lnTo>
                    <a:pt x="21" y="0"/>
                  </a:lnTo>
                  <a:lnTo>
                    <a:pt x="21" y="1169"/>
                  </a:lnTo>
                  <a:close/>
                  <a:moveTo>
                    <a:pt x="0" y="0"/>
                  </a:moveTo>
                  <a:lnTo>
                    <a:pt x="41"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55" name="Rectangle 130"/>
            <p:cNvSpPr>
              <a:spLocks noChangeArrowheads="1"/>
            </p:cNvSpPr>
            <p:nvPr/>
          </p:nvSpPr>
          <p:spPr bwMode="auto">
            <a:xfrm>
              <a:off x="5589345" y="4911725"/>
              <a:ext cx="199099" cy="611188"/>
            </a:xfrm>
            <a:prstGeom prst="rect">
              <a:avLst/>
            </a:prstGeom>
            <a:solidFill>
              <a:srgbClr val="00FF00"/>
            </a:solidFill>
            <a:ln w="19050">
              <a:solidFill>
                <a:schemeClr val="bg1"/>
              </a:solidFill>
              <a:miter lim="800000"/>
              <a:headEnd/>
              <a:tailEnd/>
            </a:ln>
          </p:spPr>
          <p:txBody>
            <a:bodyPr/>
            <a:lstStyle/>
            <a:p>
              <a:pPr eaLnBrk="1" hangingPunct="1">
                <a:defRPr/>
              </a:pPr>
              <a:endParaRPr lang="en-US" sz="1600">
                <a:solidFill>
                  <a:schemeClr val="bg1"/>
                </a:solidFill>
                <a:latin typeface="+mj-lt"/>
                <a:cs typeface="+mn-cs"/>
              </a:endParaRPr>
            </a:p>
          </p:txBody>
        </p:sp>
        <p:sp>
          <p:nvSpPr>
            <p:cNvPr id="156" name="Rectangle 131"/>
            <p:cNvSpPr>
              <a:spLocks noChangeArrowheads="1"/>
            </p:cNvSpPr>
            <p:nvPr/>
          </p:nvSpPr>
          <p:spPr bwMode="auto">
            <a:xfrm>
              <a:off x="5589345" y="4911725"/>
              <a:ext cx="199099" cy="611188"/>
            </a:xfrm>
            <a:prstGeom prst="rect">
              <a:avLst/>
            </a:pr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57" name="Freeform 132"/>
            <p:cNvSpPr>
              <a:spLocks/>
            </p:cNvSpPr>
            <p:nvPr/>
          </p:nvSpPr>
          <p:spPr bwMode="auto">
            <a:xfrm>
              <a:off x="5589345" y="5278438"/>
              <a:ext cx="199099" cy="1587"/>
            </a:xfrm>
            <a:custGeom>
              <a:avLst/>
              <a:gdLst/>
              <a:ahLst/>
              <a:cxnLst>
                <a:cxn ang="0">
                  <a:pos x="0" y="0"/>
                </a:cxn>
                <a:cxn ang="0">
                  <a:pos x="82" y="0"/>
                </a:cxn>
                <a:cxn ang="0">
                  <a:pos x="0" y="0"/>
                </a:cxn>
              </a:cxnLst>
              <a:rect l="0" t="0" r="r" b="b"/>
              <a:pathLst>
                <a:path w="82">
                  <a:moveTo>
                    <a:pt x="0" y="0"/>
                  </a:moveTo>
                  <a:lnTo>
                    <a:pt x="82" y="0"/>
                  </a:lnTo>
                  <a:lnTo>
                    <a:pt x="0" y="0"/>
                  </a:lnTo>
                  <a:close/>
                </a:path>
              </a:pathLst>
            </a:custGeom>
            <a:noFill/>
            <a:ln w="19050" cap="flat">
              <a:solidFill>
                <a:schemeClr val="bg1"/>
              </a:solidFill>
              <a:prstDash val="solid"/>
              <a:miter lim="800000"/>
              <a:headEnd/>
              <a:tailEnd/>
            </a:ln>
          </p:spPr>
          <p:txBody>
            <a:bodyPr/>
            <a:lstStyle/>
            <a:p>
              <a:pPr eaLnBrk="1" hangingPunct="1">
                <a:defRPr/>
              </a:pPr>
              <a:endParaRPr lang="en-US" sz="1600">
                <a:solidFill>
                  <a:schemeClr val="bg1"/>
                </a:solidFill>
                <a:latin typeface="+mj-lt"/>
                <a:cs typeface="+mn-cs"/>
              </a:endParaRPr>
            </a:p>
          </p:txBody>
        </p:sp>
        <p:sp>
          <p:nvSpPr>
            <p:cNvPr id="159" name="ZoneTexte 158"/>
            <p:cNvSpPr txBox="1"/>
            <p:nvPr/>
          </p:nvSpPr>
          <p:spPr>
            <a:xfrm>
              <a:off x="372299" y="3503613"/>
              <a:ext cx="739743" cy="307975"/>
            </a:xfrm>
            <a:prstGeom prst="rect">
              <a:avLst/>
            </a:prstGeom>
            <a:noFill/>
          </p:spPr>
          <p:txBody>
            <a:bodyPr>
              <a:spAutoFit/>
            </a:bodyPr>
            <a:lstStyle/>
            <a:p>
              <a:pPr algn="r" eaLnBrk="1" hangingPunct="1">
                <a:defRPr/>
              </a:pPr>
              <a:r>
                <a:rPr lang="en-US" sz="1400" dirty="0">
                  <a:solidFill>
                    <a:schemeClr val="bg1"/>
                  </a:solidFill>
                  <a:latin typeface="+mj-lt"/>
                  <a:cs typeface="Arial" pitchFamily="34" charset="0"/>
                </a:rPr>
                <a:t>2,0</a:t>
              </a:r>
            </a:p>
          </p:txBody>
        </p:sp>
        <p:sp>
          <p:nvSpPr>
            <p:cNvPr id="160" name="ZoneTexte 159"/>
            <p:cNvSpPr txBox="1"/>
            <p:nvPr/>
          </p:nvSpPr>
          <p:spPr>
            <a:xfrm>
              <a:off x="372299" y="4732338"/>
              <a:ext cx="739743" cy="307975"/>
            </a:xfrm>
            <a:prstGeom prst="rect">
              <a:avLst/>
            </a:prstGeom>
            <a:noFill/>
          </p:spPr>
          <p:txBody>
            <a:bodyPr>
              <a:spAutoFit/>
            </a:bodyPr>
            <a:lstStyle/>
            <a:p>
              <a:pPr algn="r" eaLnBrk="1" hangingPunct="1">
                <a:defRPr/>
              </a:pPr>
              <a:r>
                <a:rPr lang="en-US" sz="1400" dirty="0">
                  <a:solidFill>
                    <a:schemeClr val="bg1"/>
                  </a:solidFill>
                  <a:latin typeface="+mj-lt"/>
                  <a:cs typeface="Arial" pitchFamily="34" charset="0"/>
                </a:rPr>
                <a:t>1,0</a:t>
              </a:r>
            </a:p>
          </p:txBody>
        </p:sp>
        <p:sp>
          <p:nvSpPr>
            <p:cNvPr id="161" name="ZoneTexte 160"/>
            <p:cNvSpPr txBox="1"/>
            <p:nvPr/>
          </p:nvSpPr>
          <p:spPr>
            <a:xfrm>
              <a:off x="372299" y="5972175"/>
              <a:ext cx="739743" cy="307975"/>
            </a:xfrm>
            <a:prstGeom prst="rect">
              <a:avLst/>
            </a:prstGeom>
            <a:noFill/>
          </p:spPr>
          <p:txBody>
            <a:bodyPr>
              <a:spAutoFit/>
            </a:bodyPr>
            <a:lstStyle/>
            <a:p>
              <a:pPr algn="r" eaLnBrk="1" hangingPunct="1">
                <a:defRPr/>
              </a:pPr>
              <a:r>
                <a:rPr lang="en-US" sz="1400" dirty="0">
                  <a:solidFill>
                    <a:schemeClr val="bg1"/>
                  </a:solidFill>
                  <a:latin typeface="+mj-lt"/>
                  <a:cs typeface="Arial" pitchFamily="34" charset="0"/>
                </a:rPr>
                <a:t>0,0</a:t>
              </a:r>
            </a:p>
          </p:txBody>
        </p:sp>
        <p:sp>
          <p:nvSpPr>
            <p:cNvPr id="162" name="ZoneTexte 161"/>
            <p:cNvSpPr txBox="1"/>
            <p:nvPr/>
          </p:nvSpPr>
          <p:spPr>
            <a:xfrm>
              <a:off x="2327680" y="6143625"/>
              <a:ext cx="708987" cy="339725"/>
            </a:xfrm>
            <a:prstGeom prst="rect">
              <a:avLst/>
            </a:prstGeom>
            <a:noFill/>
          </p:spPr>
          <p:txBody>
            <a:bodyPr>
              <a:spAutoFit/>
            </a:bodyPr>
            <a:lstStyle/>
            <a:p>
              <a:pPr algn="ctr" eaLnBrk="1" hangingPunct="1">
                <a:defRPr/>
              </a:pPr>
              <a:r>
                <a:rPr lang="en-US" sz="1600" dirty="0">
                  <a:solidFill>
                    <a:schemeClr val="bg1"/>
                  </a:solidFill>
                  <a:latin typeface="+mj-lt"/>
                  <a:cs typeface="Arial" pitchFamily="34" charset="0"/>
                </a:rPr>
                <a:t>J0*</a:t>
              </a:r>
            </a:p>
          </p:txBody>
        </p:sp>
        <p:sp>
          <p:nvSpPr>
            <p:cNvPr id="56" name="ZoneTexte 55"/>
            <p:cNvSpPr txBox="1"/>
            <p:nvPr/>
          </p:nvSpPr>
          <p:spPr>
            <a:xfrm>
              <a:off x="3036667" y="3662363"/>
              <a:ext cx="529313" cy="338137"/>
            </a:xfrm>
            <a:prstGeom prst="rect">
              <a:avLst/>
            </a:prstGeom>
            <a:noFill/>
          </p:spPr>
          <p:txBody>
            <a:bodyPr>
              <a:spAutoFit/>
            </a:bodyPr>
            <a:lstStyle/>
            <a:p>
              <a:pPr eaLnBrk="1" hangingPunct="1">
                <a:defRPr/>
              </a:pPr>
              <a:r>
                <a:rPr lang="fr-FR" sz="1600" dirty="0">
                  <a:solidFill>
                    <a:schemeClr val="bg1"/>
                  </a:solidFill>
                  <a:latin typeface="+mj-lt"/>
                  <a:cs typeface="+mn-cs"/>
                </a:rPr>
                <a:t>*</a:t>
              </a:r>
            </a:p>
          </p:txBody>
        </p:sp>
        <p:sp>
          <p:nvSpPr>
            <p:cNvPr id="57" name="ZoneTexte 56"/>
            <p:cNvSpPr txBox="1"/>
            <p:nvPr/>
          </p:nvSpPr>
          <p:spPr>
            <a:xfrm>
              <a:off x="3666339" y="3117850"/>
              <a:ext cx="529312" cy="338138"/>
            </a:xfrm>
            <a:prstGeom prst="rect">
              <a:avLst/>
            </a:prstGeom>
            <a:noFill/>
          </p:spPr>
          <p:txBody>
            <a:bodyPr>
              <a:spAutoFit/>
            </a:bodyPr>
            <a:lstStyle/>
            <a:p>
              <a:pPr eaLnBrk="1" hangingPunct="1">
                <a:defRPr/>
              </a:pPr>
              <a:r>
                <a:rPr lang="fr-FR" sz="1600" dirty="0">
                  <a:solidFill>
                    <a:schemeClr val="bg1"/>
                  </a:solidFill>
                  <a:latin typeface="+mj-lt"/>
                  <a:cs typeface="+mn-cs"/>
                </a:rPr>
                <a:t>*</a:t>
              </a:r>
            </a:p>
          </p:txBody>
        </p:sp>
        <p:sp>
          <p:nvSpPr>
            <p:cNvPr id="58" name="ZoneTexte 57"/>
            <p:cNvSpPr txBox="1"/>
            <p:nvPr/>
          </p:nvSpPr>
          <p:spPr>
            <a:xfrm>
              <a:off x="4747625" y="2978150"/>
              <a:ext cx="530931" cy="339725"/>
            </a:xfrm>
            <a:prstGeom prst="rect">
              <a:avLst/>
            </a:prstGeom>
            <a:noFill/>
          </p:spPr>
          <p:txBody>
            <a:bodyPr>
              <a:spAutoFit/>
            </a:bodyPr>
            <a:lstStyle/>
            <a:p>
              <a:pPr eaLnBrk="1" hangingPunct="1">
                <a:defRPr/>
              </a:pPr>
              <a:r>
                <a:rPr lang="fr-FR" sz="1600" dirty="0">
                  <a:solidFill>
                    <a:schemeClr val="bg1"/>
                  </a:solidFill>
                  <a:latin typeface="+mj-lt"/>
                  <a:cs typeface="+mn-cs"/>
                </a:rPr>
                <a:t>*</a:t>
              </a:r>
            </a:p>
          </p:txBody>
        </p:sp>
        <p:sp>
          <p:nvSpPr>
            <p:cNvPr id="53" name="ZoneTexte 303"/>
            <p:cNvSpPr txBox="1">
              <a:spLocks noChangeArrowheads="1"/>
            </p:cNvSpPr>
            <p:nvPr/>
          </p:nvSpPr>
          <p:spPr bwMode="auto">
            <a:xfrm>
              <a:off x="1463298" y="3557588"/>
              <a:ext cx="1638117" cy="338137"/>
            </a:xfrm>
            <a:prstGeom prst="rect">
              <a:avLst/>
            </a:prstGeom>
            <a:noFill/>
            <a:ln w="9525">
              <a:noFill/>
              <a:miter lim="800000"/>
              <a:headEnd/>
              <a:tailEnd/>
            </a:ln>
          </p:spPr>
          <p:txBody>
            <a:bodyPr>
              <a:spAutoFit/>
            </a:bodyPr>
            <a:lstStyle/>
            <a:p>
              <a:pPr eaLnBrk="1" hangingPunct="1">
                <a:defRPr/>
              </a:pPr>
              <a:r>
                <a:rPr lang="fr-FR" sz="1600" i="1" dirty="0">
                  <a:solidFill>
                    <a:schemeClr val="bg1"/>
                  </a:solidFill>
                  <a:latin typeface="+mj-lt"/>
                  <a:cs typeface="Arial" pitchFamily="34" charset="0"/>
                </a:rPr>
                <a:t>*   p &lt; 0,05</a:t>
              </a:r>
            </a:p>
          </p:txBody>
        </p:sp>
        <p:sp>
          <p:nvSpPr>
            <p:cNvPr id="163" name="ZoneTexte 162"/>
            <p:cNvSpPr txBox="1"/>
            <p:nvPr/>
          </p:nvSpPr>
          <p:spPr>
            <a:xfrm>
              <a:off x="2939545" y="6143625"/>
              <a:ext cx="810965" cy="339725"/>
            </a:xfrm>
            <a:prstGeom prst="rect">
              <a:avLst/>
            </a:prstGeom>
            <a:noFill/>
          </p:spPr>
          <p:txBody>
            <a:bodyPr>
              <a:spAutoFit/>
            </a:bodyPr>
            <a:lstStyle/>
            <a:p>
              <a:pPr algn="ctr" eaLnBrk="1" hangingPunct="1">
                <a:defRPr/>
              </a:pPr>
              <a:r>
                <a:rPr lang="en-US" sz="1600" dirty="0">
                  <a:solidFill>
                    <a:schemeClr val="bg1"/>
                  </a:solidFill>
                  <a:latin typeface="+mj-lt"/>
                  <a:cs typeface="Arial" pitchFamily="34" charset="0"/>
                </a:rPr>
                <a:t>M6</a:t>
              </a:r>
            </a:p>
          </p:txBody>
        </p:sp>
        <p:sp>
          <p:nvSpPr>
            <p:cNvPr id="164" name="ZoneTexte 163"/>
            <p:cNvSpPr txBox="1"/>
            <p:nvPr/>
          </p:nvSpPr>
          <p:spPr>
            <a:xfrm>
              <a:off x="3485045" y="6143625"/>
              <a:ext cx="809346" cy="339725"/>
            </a:xfrm>
            <a:prstGeom prst="rect">
              <a:avLst/>
            </a:prstGeom>
            <a:noFill/>
          </p:spPr>
          <p:txBody>
            <a:bodyPr>
              <a:spAutoFit/>
            </a:bodyPr>
            <a:lstStyle/>
            <a:p>
              <a:pPr algn="ctr" eaLnBrk="1" hangingPunct="1">
                <a:defRPr/>
              </a:pPr>
              <a:r>
                <a:rPr lang="en-US" sz="1600" dirty="0">
                  <a:solidFill>
                    <a:schemeClr val="bg1"/>
                  </a:solidFill>
                  <a:latin typeface="+mj-lt"/>
                  <a:cs typeface="Arial" pitchFamily="34" charset="0"/>
                </a:rPr>
                <a:t>M9</a:t>
              </a:r>
            </a:p>
          </p:txBody>
        </p:sp>
        <p:sp>
          <p:nvSpPr>
            <p:cNvPr id="165" name="ZoneTexte 164"/>
            <p:cNvSpPr txBox="1"/>
            <p:nvPr/>
          </p:nvSpPr>
          <p:spPr>
            <a:xfrm>
              <a:off x="4058062" y="6143625"/>
              <a:ext cx="809346" cy="339725"/>
            </a:xfrm>
            <a:prstGeom prst="rect">
              <a:avLst/>
            </a:prstGeom>
            <a:noFill/>
          </p:spPr>
          <p:txBody>
            <a:bodyPr>
              <a:spAutoFit/>
            </a:bodyPr>
            <a:lstStyle/>
            <a:p>
              <a:pPr algn="ctr" eaLnBrk="1" hangingPunct="1">
                <a:defRPr/>
              </a:pPr>
              <a:r>
                <a:rPr lang="en-US" sz="1600" dirty="0">
                  <a:solidFill>
                    <a:schemeClr val="bg1"/>
                  </a:solidFill>
                  <a:latin typeface="+mj-lt"/>
                  <a:cs typeface="Arial" pitchFamily="34" charset="0"/>
                </a:rPr>
                <a:t>M12</a:t>
              </a:r>
            </a:p>
          </p:txBody>
        </p:sp>
        <p:sp>
          <p:nvSpPr>
            <p:cNvPr id="166" name="ZoneTexte 165"/>
            <p:cNvSpPr txBox="1"/>
            <p:nvPr/>
          </p:nvSpPr>
          <p:spPr>
            <a:xfrm>
              <a:off x="4605180" y="6143625"/>
              <a:ext cx="809346" cy="339725"/>
            </a:xfrm>
            <a:prstGeom prst="rect">
              <a:avLst/>
            </a:prstGeom>
            <a:noFill/>
          </p:spPr>
          <p:txBody>
            <a:bodyPr>
              <a:spAutoFit/>
            </a:bodyPr>
            <a:lstStyle/>
            <a:p>
              <a:pPr algn="ctr" eaLnBrk="1" hangingPunct="1">
                <a:defRPr/>
              </a:pPr>
              <a:r>
                <a:rPr lang="en-US" sz="1600" dirty="0">
                  <a:solidFill>
                    <a:schemeClr val="bg1"/>
                  </a:solidFill>
                  <a:latin typeface="+mj-lt"/>
                  <a:cs typeface="Arial" pitchFamily="34" charset="0"/>
                </a:rPr>
                <a:t>M24</a:t>
              </a:r>
            </a:p>
          </p:txBody>
        </p:sp>
        <p:sp>
          <p:nvSpPr>
            <p:cNvPr id="167" name="ZoneTexte 166"/>
            <p:cNvSpPr txBox="1"/>
            <p:nvPr/>
          </p:nvSpPr>
          <p:spPr>
            <a:xfrm>
              <a:off x="5176578" y="6143625"/>
              <a:ext cx="810965" cy="339725"/>
            </a:xfrm>
            <a:prstGeom prst="rect">
              <a:avLst/>
            </a:prstGeom>
            <a:noFill/>
          </p:spPr>
          <p:txBody>
            <a:bodyPr>
              <a:spAutoFit/>
            </a:bodyPr>
            <a:lstStyle/>
            <a:p>
              <a:pPr algn="ctr" eaLnBrk="1" hangingPunct="1">
                <a:defRPr/>
              </a:pPr>
              <a:r>
                <a:rPr lang="en-US" sz="1600" dirty="0">
                  <a:solidFill>
                    <a:schemeClr val="bg1"/>
                  </a:solidFill>
                  <a:latin typeface="+mj-lt"/>
                  <a:cs typeface="Arial" pitchFamily="34" charset="0"/>
                </a:rPr>
                <a:t>M36</a:t>
              </a:r>
            </a:p>
          </p:txBody>
        </p:sp>
        <p:sp>
          <p:nvSpPr>
            <p:cNvPr id="168" name="Rectangle 281"/>
            <p:cNvSpPr>
              <a:spLocks noChangeArrowheads="1"/>
            </p:cNvSpPr>
            <p:nvPr/>
          </p:nvSpPr>
          <p:spPr bwMode="auto">
            <a:xfrm>
              <a:off x="6055528" y="3197225"/>
              <a:ext cx="242804" cy="152400"/>
            </a:xfrm>
            <a:prstGeom prst="rect">
              <a:avLst/>
            </a:prstGeom>
            <a:solidFill>
              <a:srgbClr val="00B0F0"/>
            </a:solidFill>
            <a:ln w="19050">
              <a:noFill/>
              <a:miter lim="800000"/>
              <a:headEnd/>
              <a:tailEnd/>
            </a:ln>
          </p:spPr>
          <p:txBody>
            <a:bodyPr/>
            <a:lstStyle/>
            <a:p>
              <a:pPr eaLnBrk="1" hangingPunct="1">
                <a:defRPr/>
              </a:pPr>
              <a:endParaRPr lang="en-US" sz="1600">
                <a:solidFill>
                  <a:schemeClr val="bg1"/>
                </a:solidFill>
                <a:latin typeface="+mj-lt"/>
                <a:cs typeface="+mn-cs"/>
              </a:endParaRPr>
            </a:p>
          </p:txBody>
        </p:sp>
        <p:sp>
          <p:nvSpPr>
            <p:cNvPr id="169" name="Rectangle 283"/>
            <p:cNvSpPr>
              <a:spLocks noChangeArrowheads="1"/>
            </p:cNvSpPr>
            <p:nvPr/>
          </p:nvSpPr>
          <p:spPr bwMode="auto">
            <a:xfrm>
              <a:off x="6055528" y="3521075"/>
              <a:ext cx="242804" cy="153988"/>
            </a:xfrm>
            <a:prstGeom prst="rect">
              <a:avLst/>
            </a:prstGeom>
            <a:solidFill>
              <a:srgbClr val="00FF00"/>
            </a:solidFill>
            <a:ln w="19050">
              <a:noFill/>
              <a:miter lim="800000"/>
              <a:headEnd/>
              <a:tailEnd/>
            </a:ln>
          </p:spPr>
          <p:txBody>
            <a:bodyPr/>
            <a:lstStyle/>
            <a:p>
              <a:pPr eaLnBrk="1" hangingPunct="1">
                <a:defRPr/>
              </a:pPr>
              <a:endParaRPr lang="en-US" sz="1600">
                <a:solidFill>
                  <a:schemeClr val="bg1"/>
                </a:solidFill>
                <a:latin typeface="+mj-lt"/>
                <a:cs typeface="+mn-cs"/>
              </a:endParaRPr>
            </a:p>
          </p:txBody>
        </p:sp>
        <p:sp>
          <p:nvSpPr>
            <p:cNvPr id="170" name="ZoneTexte 169"/>
            <p:cNvSpPr txBox="1"/>
            <p:nvPr/>
          </p:nvSpPr>
          <p:spPr>
            <a:xfrm>
              <a:off x="6298332" y="3436938"/>
              <a:ext cx="1995847" cy="338137"/>
            </a:xfrm>
            <a:prstGeom prst="rect">
              <a:avLst/>
            </a:prstGeom>
            <a:noFill/>
            <a:ln w="19050">
              <a:noFill/>
            </a:ln>
          </p:spPr>
          <p:txBody>
            <a:bodyPr>
              <a:spAutoFit/>
            </a:bodyPr>
            <a:lstStyle/>
            <a:p>
              <a:pPr eaLnBrk="1" hangingPunct="1">
                <a:defRPr/>
              </a:pPr>
              <a:r>
                <a:rPr lang="en-US" sz="1600" dirty="0">
                  <a:solidFill>
                    <a:schemeClr val="bg1"/>
                  </a:solidFill>
                  <a:latin typeface="+mj-lt"/>
                  <a:cs typeface="Arial" pitchFamily="34" charset="0"/>
                </a:rPr>
                <a:t>CMV+ (n = 444)</a:t>
              </a:r>
            </a:p>
          </p:txBody>
        </p:sp>
        <p:sp>
          <p:nvSpPr>
            <p:cNvPr id="171" name="ZoneTexte 170"/>
            <p:cNvSpPr txBox="1"/>
            <p:nvPr/>
          </p:nvSpPr>
          <p:spPr>
            <a:xfrm>
              <a:off x="6285383" y="3109913"/>
              <a:ext cx="1764375" cy="339725"/>
            </a:xfrm>
            <a:prstGeom prst="rect">
              <a:avLst/>
            </a:prstGeom>
            <a:noFill/>
            <a:ln w="19050">
              <a:noFill/>
            </a:ln>
          </p:spPr>
          <p:txBody>
            <a:bodyPr>
              <a:spAutoFit/>
            </a:bodyPr>
            <a:lstStyle/>
            <a:p>
              <a:pPr eaLnBrk="1" hangingPunct="1">
                <a:defRPr/>
              </a:pPr>
              <a:r>
                <a:rPr lang="en-US" sz="1600" dirty="0">
                  <a:solidFill>
                    <a:schemeClr val="bg1"/>
                  </a:solidFill>
                  <a:latin typeface="+mj-lt"/>
                  <a:cs typeface="Arial" pitchFamily="34" charset="0"/>
                </a:rPr>
                <a:t>CMV- (n = 59)</a:t>
              </a:r>
            </a:p>
          </p:txBody>
        </p:sp>
        <p:sp>
          <p:nvSpPr>
            <p:cNvPr id="356465" name="ZoneTexte 172"/>
            <p:cNvSpPr txBox="1">
              <a:spLocks noChangeArrowheads="1"/>
            </p:cNvSpPr>
            <p:nvPr/>
          </p:nvSpPr>
          <p:spPr bwMode="auto">
            <a:xfrm>
              <a:off x="6056313" y="5930900"/>
              <a:ext cx="3252787" cy="338138"/>
            </a:xfrm>
            <a:prstGeom prst="rect">
              <a:avLst/>
            </a:prstGeom>
            <a:noFill/>
            <a:ln w="9525">
              <a:noFill/>
              <a:miter lim="800000"/>
              <a:headEnd/>
              <a:tailEnd/>
            </a:ln>
          </p:spPr>
          <p:txBody>
            <a:bodyPr>
              <a:spAutoFit/>
            </a:bodyPr>
            <a:lstStyle/>
            <a:p>
              <a:pPr eaLnBrk="1" hangingPunct="1"/>
              <a:r>
                <a:rPr lang="fr-FR" sz="1600">
                  <a:solidFill>
                    <a:schemeClr val="bg1"/>
                  </a:solidFill>
                </a:rPr>
                <a:t>* J0 = date 1</a:t>
              </a:r>
              <a:r>
                <a:rPr lang="fr-FR" sz="1600" baseline="30000">
                  <a:solidFill>
                    <a:schemeClr val="bg1"/>
                  </a:solidFill>
                </a:rPr>
                <a:t>ère</a:t>
              </a:r>
              <a:r>
                <a:rPr lang="fr-FR" sz="1600">
                  <a:solidFill>
                    <a:schemeClr val="bg1"/>
                  </a:solidFill>
                </a:rPr>
                <a:t> CV indétectable</a:t>
              </a:r>
            </a:p>
          </p:txBody>
        </p:sp>
      </p:grpSp>
      <p:sp>
        <p:nvSpPr>
          <p:cNvPr id="356358"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161</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FR" dirty="0">
                <a:latin typeface="+mj-lt"/>
                <a:ea typeface="+mj-ea"/>
                <a:cs typeface="+mj-cs"/>
              </a:rPr>
              <a:t>Le poids du tabagisme </a:t>
            </a:r>
            <a:br>
              <a:rPr lang="fr-FR" dirty="0">
                <a:latin typeface="+mj-lt"/>
                <a:ea typeface="+mj-ea"/>
                <a:cs typeface="+mj-cs"/>
              </a:rPr>
            </a:br>
            <a:r>
              <a:rPr lang="fr-FR" dirty="0">
                <a:latin typeface="+mj-lt"/>
                <a:ea typeface="+mj-ea"/>
                <a:cs typeface="+mj-cs"/>
              </a:rPr>
              <a:t>dans les cancers non-classant sida</a:t>
            </a:r>
            <a:endParaRPr lang="fr-FR" dirty="0">
              <a:latin typeface="+mj-lt"/>
              <a:ea typeface="+mj-ea"/>
              <a:cs typeface="+mj-cs"/>
            </a:endParaRPr>
          </a:p>
        </p:txBody>
      </p:sp>
      <p:sp>
        <p:nvSpPr>
          <p:cNvPr id="13314" name="Espace réservé du contenu 12"/>
          <p:cNvSpPr>
            <a:spLocks noGrp="1"/>
          </p:cNvSpPr>
          <p:nvPr>
            <p:ph idx="4294967295"/>
          </p:nvPr>
        </p:nvSpPr>
        <p:spPr>
          <a:xfrm>
            <a:off x="457200" y="1225550"/>
            <a:ext cx="8507413" cy="2579688"/>
          </a:xfrm>
        </p:spPr>
        <p:txBody>
          <a:bodyPr/>
          <a:lstStyle/>
          <a:p>
            <a:pPr>
              <a:defRPr/>
            </a:pPr>
            <a:r>
              <a:rPr lang="fr-FR" sz="1600" dirty="0">
                <a:solidFill>
                  <a:srgbClr val="FFFF66"/>
                </a:solidFill>
                <a:latin typeface="+mn-lt"/>
                <a:ea typeface="+mn-ea"/>
                <a:cs typeface="+mn-cs"/>
              </a:rPr>
              <a:t>Objectif : </a:t>
            </a:r>
            <a:r>
              <a:rPr lang="fr-FR" sz="1600" dirty="0">
                <a:latin typeface="+mn-lt"/>
                <a:ea typeface="+mn-ea"/>
                <a:cs typeface="+mn-cs"/>
              </a:rPr>
              <a:t>estimer la part attribuable du tabagisme et des facteurs de risque modifiables liés au VIH dans les cancers non-classant sida (CNCS)</a:t>
            </a:r>
            <a:br>
              <a:rPr lang="fr-FR" sz="1600" dirty="0">
                <a:latin typeface="+mn-lt"/>
                <a:ea typeface="+mn-ea"/>
                <a:cs typeface="+mn-cs"/>
              </a:rPr>
            </a:br>
            <a:endParaRPr lang="fr-FR" sz="1600" dirty="0">
              <a:solidFill>
                <a:srgbClr val="FFFF00"/>
              </a:solidFill>
              <a:latin typeface="+mn-lt"/>
              <a:ea typeface="+mn-ea"/>
              <a:cs typeface="+mn-cs"/>
            </a:endParaRPr>
          </a:p>
          <a:p>
            <a:pPr>
              <a:defRPr/>
            </a:pPr>
            <a:r>
              <a:rPr lang="fr-FR" sz="1600" dirty="0">
                <a:solidFill>
                  <a:srgbClr val="FFFF66"/>
                </a:solidFill>
                <a:latin typeface="+mn-lt"/>
                <a:ea typeface="+mn-ea"/>
                <a:cs typeface="+mn-cs"/>
              </a:rPr>
              <a:t>Population étudiée : </a:t>
            </a:r>
            <a:r>
              <a:rPr lang="fr-FR" sz="1600" dirty="0">
                <a:latin typeface="+mn-lt"/>
                <a:ea typeface="+mn-ea"/>
                <a:cs typeface="+mn-cs"/>
              </a:rPr>
              <a:t>patients VIH+</a:t>
            </a:r>
            <a:r>
              <a:rPr lang="fr-FR" sz="1600" dirty="0">
                <a:solidFill>
                  <a:srgbClr val="FFFF00"/>
                </a:solidFill>
                <a:latin typeface="+mn-lt"/>
                <a:ea typeface="+mn-ea"/>
                <a:cs typeface="+mn-cs"/>
              </a:rPr>
              <a:t> </a:t>
            </a:r>
            <a:r>
              <a:rPr lang="fr-FR" sz="1600" dirty="0">
                <a:latin typeface="+mn-lt"/>
                <a:ea typeface="+mn-ea"/>
                <a:cs typeface="+mn-cs"/>
              </a:rPr>
              <a:t>des 16 cohortes nord-américaines NA-ACCORD sur la période 2000-2009</a:t>
            </a:r>
            <a:br>
              <a:rPr lang="fr-FR" sz="1600" dirty="0">
                <a:latin typeface="+mn-lt"/>
                <a:ea typeface="+mn-ea"/>
                <a:cs typeface="+mn-cs"/>
              </a:rPr>
            </a:br>
            <a:r>
              <a:rPr lang="fr-FR" sz="1600" dirty="0">
                <a:latin typeface="+mn-lt"/>
                <a:ea typeface="+mn-ea"/>
                <a:cs typeface="+mn-cs"/>
              </a:rPr>
              <a:t>Parmi les 39 554 adultes (159 914 a-p) survenue de 592 CNCS dont les plus fréquents :</a:t>
            </a:r>
          </a:p>
          <a:p>
            <a:pPr marL="361950" lvl="1" indent="0">
              <a:buFontTx/>
              <a:buNone/>
              <a:defRPr/>
            </a:pPr>
            <a:r>
              <a:rPr lang="fr-FR" sz="1600" dirty="0">
                <a:latin typeface="+mn-lt"/>
              </a:rPr>
              <a:t>poumons : 17 % ; anal : 16 % ; prostate : 10 % ; Hodgkin : 9 % ; foie : 7 % ; sein : 7 %</a:t>
            </a:r>
            <a:br>
              <a:rPr lang="fr-FR" sz="1600" dirty="0">
                <a:latin typeface="+mn-lt"/>
              </a:rPr>
            </a:br>
            <a:endParaRPr lang="fr-FR" sz="1600" dirty="0">
              <a:latin typeface="+mn-lt"/>
            </a:endParaRPr>
          </a:p>
          <a:p>
            <a:pPr marL="0" indent="0" algn="ctr">
              <a:buFontTx/>
              <a:buNone/>
              <a:defRPr/>
            </a:pPr>
            <a:r>
              <a:rPr lang="fr-FR" sz="1800" dirty="0">
                <a:solidFill>
                  <a:srgbClr val="FFFF66"/>
                </a:solidFill>
                <a:latin typeface="+mn-lt"/>
                <a:ea typeface="+mn-ea"/>
                <a:cs typeface="+mn-cs"/>
              </a:rPr>
              <a:t>Fraction attribuable en incluant ou non le cancer du poumon </a:t>
            </a:r>
            <a:br>
              <a:rPr lang="fr-FR" sz="1800" dirty="0">
                <a:solidFill>
                  <a:srgbClr val="FFFF66"/>
                </a:solidFill>
                <a:latin typeface="+mn-lt"/>
                <a:ea typeface="+mn-ea"/>
                <a:cs typeface="+mn-cs"/>
              </a:rPr>
            </a:br>
            <a:r>
              <a:rPr lang="fr-FR" sz="1400" dirty="0">
                <a:solidFill>
                  <a:srgbClr val="FFFF66"/>
                </a:solidFill>
                <a:latin typeface="+mn-lt"/>
                <a:ea typeface="+mn-ea"/>
                <a:cs typeface="+mn-cs"/>
              </a:rPr>
              <a:t>(proportion des CNCS qui serait évitée chez PVVIH si tous les participants n’avaient pas le FDR)</a:t>
            </a:r>
          </a:p>
        </p:txBody>
      </p:sp>
      <p:sp>
        <p:nvSpPr>
          <p:cNvPr id="362499" name="Text Box 3"/>
          <p:cNvSpPr txBox="1">
            <a:spLocks noChangeArrowheads="1"/>
          </p:cNvSpPr>
          <p:nvPr/>
        </p:nvSpPr>
        <p:spPr bwMode="auto">
          <a:xfrm>
            <a:off x="5910263" y="6583363"/>
            <a:ext cx="3233737" cy="276225"/>
          </a:xfrm>
          <a:prstGeom prst="rect">
            <a:avLst/>
          </a:prstGeom>
          <a:noFill/>
          <a:ln w="9525">
            <a:noFill/>
            <a:miter lim="800000"/>
            <a:headEnd/>
            <a:tailEnd/>
          </a:ln>
        </p:spPr>
        <p:txBody>
          <a:bodyPr>
            <a:spAutoFit/>
          </a:bodyPr>
          <a:lstStyle/>
          <a:p>
            <a:pPr algn="r"/>
            <a:r>
              <a:rPr lang="en-GB" sz="1200" i="1">
                <a:solidFill>
                  <a:schemeClr val="bg1"/>
                </a:solidFill>
              </a:rPr>
              <a:t>Althoff KN, CROI 2015, Abs. 726</a:t>
            </a:r>
          </a:p>
        </p:txBody>
      </p:sp>
      <p:sp>
        <p:nvSpPr>
          <p:cNvPr id="66" name="Espace réservé du contenu 12"/>
          <p:cNvSpPr txBox="1">
            <a:spLocks/>
          </p:cNvSpPr>
          <p:nvPr/>
        </p:nvSpPr>
        <p:spPr bwMode="auto">
          <a:xfrm>
            <a:off x="460375" y="6200775"/>
            <a:ext cx="8507413" cy="401638"/>
          </a:xfrm>
          <a:prstGeom prst="rect">
            <a:avLst/>
          </a:prstGeom>
          <a:noFill/>
          <a:ln w="9525">
            <a:noFill/>
            <a:miter lim="800000"/>
            <a:headEnd/>
            <a:tailEnd/>
          </a:ln>
        </p:spPr>
        <p:txBody>
          <a:bodyPr/>
          <a:lstStyle/>
          <a:p>
            <a:pPr marL="342900" indent="-342900">
              <a:buClr>
                <a:srgbClr val="FFFF00"/>
              </a:buClr>
              <a:buFontTx/>
              <a:buChar char="•"/>
              <a:defRPr/>
            </a:pPr>
            <a:r>
              <a:rPr lang="fr-FR" sz="1600" kern="0" dirty="0">
                <a:solidFill>
                  <a:srgbClr val="FFFF66"/>
                </a:solidFill>
                <a:latin typeface="+mn-lt"/>
                <a:cs typeface="+mn-cs"/>
              </a:rPr>
              <a:t>Conclusion : </a:t>
            </a:r>
            <a:r>
              <a:rPr lang="fr-FR" sz="1600" dirty="0">
                <a:solidFill>
                  <a:schemeClr val="bg1"/>
                </a:solidFill>
                <a:cs typeface="+mn-cs"/>
              </a:rPr>
              <a:t>le poids du tabagisme est supérieur à celui des facteurs liés au VIH</a:t>
            </a:r>
            <a:r>
              <a:rPr lang="fr-FR" sz="1600" kern="0" dirty="0">
                <a:solidFill>
                  <a:srgbClr val="FFFF00"/>
                </a:solidFill>
                <a:latin typeface="+mn-lt"/>
                <a:cs typeface="+mn-cs"/>
              </a:rPr>
              <a:t> </a:t>
            </a:r>
            <a:endParaRPr lang="fr-FR" sz="1600" kern="0" dirty="0">
              <a:solidFill>
                <a:schemeClr val="bg1"/>
              </a:solidFill>
              <a:latin typeface="+mn-lt"/>
              <a:cs typeface="+mn-cs"/>
            </a:endParaRPr>
          </a:p>
        </p:txBody>
      </p:sp>
      <p:grpSp>
        <p:nvGrpSpPr>
          <p:cNvPr id="362501" name="Groupe 57"/>
          <p:cNvGrpSpPr>
            <a:grpSpLocks/>
          </p:cNvGrpSpPr>
          <p:nvPr/>
        </p:nvGrpSpPr>
        <p:grpSpPr bwMode="auto">
          <a:xfrm>
            <a:off x="892175" y="3805238"/>
            <a:ext cx="7372350" cy="2286000"/>
            <a:chOff x="1057275" y="3805238"/>
            <a:chExt cx="7371706" cy="2286000"/>
          </a:xfrm>
        </p:grpSpPr>
        <p:sp>
          <p:nvSpPr>
            <p:cNvPr id="362503" name="Rectangle 9"/>
            <p:cNvSpPr>
              <a:spLocks noChangeArrowheads="1"/>
            </p:cNvSpPr>
            <p:nvPr/>
          </p:nvSpPr>
          <p:spPr bwMode="auto">
            <a:xfrm>
              <a:off x="1865313" y="4572000"/>
              <a:ext cx="357187" cy="1101725"/>
            </a:xfrm>
            <a:prstGeom prst="rect">
              <a:avLst/>
            </a:prstGeom>
            <a:solidFill>
              <a:srgbClr val="CC00FF"/>
            </a:solidFill>
            <a:ln w="9525">
              <a:solidFill>
                <a:srgbClr val="CC00FF"/>
              </a:solidFill>
              <a:miter lim="800000"/>
              <a:headEnd/>
              <a:tailEnd/>
            </a:ln>
          </p:spPr>
          <p:txBody>
            <a:bodyPr/>
            <a:lstStyle/>
            <a:p>
              <a:pPr eaLnBrk="1" hangingPunct="1"/>
              <a:endParaRPr lang="fr-FR" sz="1200">
                <a:solidFill>
                  <a:schemeClr val="bg1"/>
                </a:solidFill>
              </a:endParaRPr>
            </a:p>
          </p:txBody>
        </p:sp>
        <p:sp>
          <p:nvSpPr>
            <p:cNvPr id="362504" name="Rectangle 10"/>
            <p:cNvSpPr>
              <a:spLocks noChangeArrowheads="1"/>
            </p:cNvSpPr>
            <p:nvPr/>
          </p:nvSpPr>
          <p:spPr bwMode="auto">
            <a:xfrm>
              <a:off x="3117850" y="5588000"/>
              <a:ext cx="357188" cy="85725"/>
            </a:xfrm>
            <a:prstGeom prst="rect">
              <a:avLst/>
            </a:prstGeom>
            <a:solidFill>
              <a:srgbClr val="CC00FF"/>
            </a:solidFill>
            <a:ln w="9525">
              <a:solidFill>
                <a:srgbClr val="CC00FF"/>
              </a:solidFill>
              <a:miter lim="800000"/>
              <a:headEnd/>
              <a:tailEnd/>
            </a:ln>
          </p:spPr>
          <p:txBody>
            <a:bodyPr/>
            <a:lstStyle/>
            <a:p>
              <a:pPr eaLnBrk="1" hangingPunct="1"/>
              <a:endParaRPr lang="fr-FR" sz="1200">
                <a:solidFill>
                  <a:schemeClr val="bg1"/>
                </a:solidFill>
              </a:endParaRPr>
            </a:p>
          </p:txBody>
        </p:sp>
        <p:sp>
          <p:nvSpPr>
            <p:cNvPr id="362505" name="Rectangle 11"/>
            <p:cNvSpPr>
              <a:spLocks noChangeArrowheads="1"/>
            </p:cNvSpPr>
            <p:nvPr/>
          </p:nvSpPr>
          <p:spPr bwMode="auto">
            <a:xfrm>
              <a:off x="4386263" y="5434013"/>
              <a:ext cx="357187" cy="239712"/>
            </a:xfrm>
            <a:prstGeom prst="rect">
              <a:avLst/>
            </a:prstGeom>
            <a:solidFill>
              <a:srgbClr val="CC00FF"/>
            </a:solidFill>
            <a:ln w="9525">
              <a:solidFill>
                <a:srgbClr val="CC00FF"/>
              </a:solidFill>
              <a:miter lim="800000"/>
              <a:headEnd/>
              <a:tailEnd/>
            </a:ln>
          </p:spPr>
          <p:txBody>
            <a:bodyPr/>
            <a:lstStyle/>
            <a:p>
              <a:pPr eaLnBrk="1" hangingPunct="1"/>
              <a:endParaRPr lang="fr-FR" sz="1200">
                <a:solidFill>
                  <a:schemeClr val="bg1"/>
                </a:solidFill>
              </a:endParaRPr>
            </a:p>
          </p:txBody>
        </p:sp>
        <p:sp>
          <p:nvSpPr>
            <p:cNvPr id="362506" name="Rectangle 12"/>
            <p:cNvSpPr>
              <a:spLocks noChangeArrowheads="1"/>
            </p:cNvSpPr>
            <p:nvPr/>
          </p:nvSpPr>
          <p:spPr bwMode="auto">
            <a:xfrm>
              <a:off x="5638800" y="5559425"/>
              <a:ext cx="357188" cy="114300"/>
            </a:xfrm>
            <a:prstGeom prst="rect">
              <a:avLst/>
            </a:prstGeom>
            <a:solidFill>
              <a:srgbClr val="CC00FF"/>
            </a:solidFill>
            <a:ln w="9525">
              <a:solidFill>
                <a:srgbClr val="CC00FF"/>
              </a:solidFill>
              <a:miter lim="800000"/>
              <a:headEnd/>
              <a:tailEnd/>
            </a:ln>
          </p:spPr>
          <p:txBody>
            <a:bodyPr/>
            <a:lstStyle/>
            <a:p>
              <a:pPr eaLnBrk="1" hangingPunct="1"/>
              <a:endParaRPr lang="fr-FR" sz="1200">
                <a:solidFill>
                  <a:schemeClr val="bg1"/>
                </a:solidFill>
              </a:endParaRPr>
            </a:p>
          </p:txBody>
        </p:sp>
        <p:sp>
          <p:nvSpPr>
            <p:cNvPr id="362507" name="Rectangle 13"/>
            <p:cNvSpPr>
              <a:spLocks noChangeArrowheads="1"/>
            </p:cNvSpPr>
            <p:nvPr/>
          </p:nvSpPr>
          <p:spPr bwMode="auto">
            <a:xfrm>
              <a:off x="6891338" y="5491163"/>
              <a:ext cx="357187" cy="182562"/>
            </a:xfrm>
            <a:prstGeom prst="rect">
              <a:avLst/>
            </a:prstGeom>
            <a:solidFill>
              <a:srgbClr val="CC00FF"/>
            </a:solidFill>
            <a:ln w="9525">
              <a:solidFill>
                <a:srgbClr val="CC00FF"/>
              </a:solidFill>
              <a:miter lim="800000"/>
              <a:headEnd/>
              <a:tailEnd/>
            </a:ln>
          </p:spPr>
          <p:txBody>
            <a:bodyPr/>
            <a:lstStyle/>
            <a:p>
              <a:pPr eaLnBrk="1" hangingPunct="1"/>
              <a:endParaRPr lang="fr-FR" sz="1200">
                <a:solidFill>
                  <a:schemeClr val="bg1"/>
                </a:solidFill>
              </a:endParaRPr>
            </a:p>
          </p:txBody>
        </p:sp>
        <p:sp>
          <p:nvSpPr>
            <p:cNvPr id="362508" name="Rectangle 14"/>
            <p:cNvSpPr>
              <a:spLocks noChangeArrowheads="1"/>
            </p:cNvSpPr>
            <p:nvPr/>
          </p:nvSpPr>
          <p:spPr bwMode="auto">
            <a:xfrm>
              <a:off x="2222500" y="4811713"/>
              <a:ext cx="357188" cy="862012"/>
            </a:xfrm>
            <a:prstGeom prst="rect">
              <a:avLst/>
            </a:prstGeom>
            <a:solidFill>
              <a:srgbClr val="00FF00"/>
            </a:solidFill>
            <a:ln w="9525">
              <a:solidFill>
                <a:srgbClr val="00FF00"/>
              </a:solidFill>
              <a:miter lim="800000"/>
              <a:headEnd/>
              <a:tailEnd/>
            </a:ln>
          </p:spPr>
          <p:txBody>
            <a:bodyPr/>
            <a:lstStyle/>
            <a:p>
              <a:pPr eaLnBrk="1" hangingPunct="1"/>
              <a:endParaRPr lang="fr-FR" sz="1200">
                <a:solidFill>
                  <a:schemeClr val="bg1"/>
                </a:solidFill>
              </a:endParaRPr>
            </a:p>
          </p:txBody>
        </p:sp>
        <p:sp>
          <p:nvSpPr>
            <p:cNvPr id="362509" name="Rectangle 15"/>
            <p:cNvSpPr>
              <a:spLocks noChangeArrowheads="1"/>
            </p:cNvSpPr>
            <p:nvPr/>
          </p:nvSpPr>
          <p:spPr bwMode="auto">
            <a:xfrm>
              <a:off x="3475038" y="5559425"/>
              <a:ext cx="357187" cy="114300"/>
            </a:xfrm>
            <a:prstGeom prst="rect">
              <a:avLst/>
            </a:prstGeom>
            <a:solidFill>
              <a:srgbClr val="00FF00"/>
            </a:solidFill>
            <a:ln w="9525">
              <a:solidFill>
                <a:srgbClr val="00FF00"/>
              </a:solidFill>
              <a:miter lim="800000"/>
              <a:headEnd/>
              <a:tailEnd/>
            </a:ln>
          </p:spPr>
          <p:txBody>
            <a:bodyPr/>
            <a:lstStyle/>
            <a:p>
              <a:pPr eaLnBrk="1" hangingPunct="1"/>
              <a:endParaRPr lang="fr-FR" sz="1200">
                <a:solidFill>
                  <a:schemeClr val="bg1"/>
                </a:solidFill>
              </a:endParaRPr>
            </a:p>
          </p:txBody>
        </p:sp>
        <p:sp>
          <p:nvSpPr>
            <p:cNvPr id="362510" name="Rectangle 16"/>
            <p:cNvSpPr>
              <a:spLocks noChangeArrowheads="1"/>
            </p:cNvSpPr>
            <p:nvPr/>
          </p:nvSpPr>
          <p:spPr bwMode="auto">
            <a:xfrm>
              <a:off x="4743450" y="5434013"/>
              <a:ext cx="358775" cy="239712"/>
            </a:xfrm>
            <a:prstGeom prst="rect">
              <a:avLst/>
            </a:prstGeom>
            <a:solidFill>
              <a:srgbClr val="00FF00"/>
            </a:solidFill>
            <a:ln w="9525">
              <a:solidFill>
                <a:srgbClr val="00FF00"/>
              </a:solidFill>
              <a:miter lim="800000"/>
              <a:headEnd/>
              <a:tailEnd/>
            </a:ln>
          </p:spPr>
          <p:txBody>
            <a:bodyPr/>
            <a:lstStyle/>
            <a:p>
              <a:pPr eaLnBrk="1" hangingPunct="1"/>
              <a:endParaRPr lang="fr-FR" sz="1200">
                <a:solidFill>
                  <a:schemeClr val="bg1"/>
                </a:solidFill>
              </a:endParaRPr>
            </a:p>
          </p:txBody>
        </p:sp>
        <p:sp>
          <p:nvSpPr>
            <p:cNvPr id="362511" name="Rectangle 17"/>
            <p:cNvSpPr>
              <a:spLocks noChangeArrowheads="1"/>
            </p:cNvSpPr>
            <p:nvPr/>
          </p:nvSpPr>
          <p:spPr bwMode="auto">
            <a:xfrm>
              <a:off x="5995988" y="5530850"/>
              <a:ext cx="357187" cy="142875"/>
            </a:xfrm>
            <a:prstGeom prst="rect">
              <a:avLst/>
            </a:prstGeom>
            <a:solidFill>
              <a:srgbClr val="00FF00"/>
            </a:solidFill>
            <a:ln w="9525">
              <a:solidFill>
                <a:srgbClr val="00FF00"/>
              </a:solidFill>
              <a:miter lim="800000"/>
              <a:headEnd/>
              <a:tailEnd/>
            </a:ln>
          </p:spPr>
          <p:txBody>
            <a:bodyPr/>
            <a:lstStyle/>
            <a:p>
              <a:pPr eaLnBrk="1" hangingPunct="1"/>
              <a:endParaRPr lang="fr-FR" sz="1200">
                <a:solidFill>
                  <a:schemeClr val="bg1"/>
                </a:solidFill>
              </a:endParaRPr>
            </a:p>
          </p:txBody>
        </p:sp>
        <p:sp>
          <p:nvSpPr>
            <p:cNvPr id="362512" name="Rectangle 18"/>
            <p:cNvSpPr>
              <a:spLocks noChangeArrowheads="1"/>
            </p:cNvSpPr>
            <p:nvPr/>
          </p:nvSpPr>
          <p:spPr bwMode="auto">
            <a:xfrm>
              <a:off x="7248525" y="5530850"/>
              <a:ext cx="357188" cy="142875"/>
            </a:xfrm>
            <a:prstGeom prst="rect">
              <a:avLst/>
            </a:prstGeom>
            <a:solidFill>
              <a:srgbClr val="00FF00"/>
            </a:solidFill>
            <a:ln w="9525">
              <a:solidFill>
                <a:srgbClr val="00FF00"/>
              </a:solidFill>
              <a:miter lim="800000"/>
              <a:headEnd/>
              <a:tailEnd/>
            </a:ln>
          </p:spPr>
          <p:txBody>
            <a:bodyPr/>
            <a:lstStyle/>
            <a:p>
              <a:pPr eaLnBrk="1" hangingPunct="1"/>
              <a:endParaRPr lang="fr-FR" sz="1200">
                <a:solidFill>
                  <a:schemeClr val="bg1"/>
                </a:solidFill>
              </a:endParaRPr>
            </a:p>
          </p:txBody>
        </p:sp>
        <p:sp>
          <p:nvSpPr>
            <p:cNvPr id="362513" name="Line 19"/>
            <p:cNvSpPr>
              <a:spLocks noChangeShapeType="1"/>
            </p:cNvSpPr>
            <p:nvPr/>
          </p:nvSpPr>
          <p:spPr bwMode="auto">
            <a:xfrm>
              <a:off x="1601788" y="3890963"/>
              <a:ext cx="0" cy="1782762"/>
            </a:xfrm>
            <a:prstGeom prst="line">
              <a:avLst/>
            </a:prstGeom>
            <a:noFill/>
            <a:ln w="9525">
              <a:solidFill>
                <a:schemeClr val="bg1"/>
              </a:solidFill>
              <a:round/>
              <a:headEnd/>
              <a:tailEnd/>
            </a:ln>
          </p:spPr>
          <p:txBody>
            <a:bodyPr/>
            <a:lstStyle/>
            <a:p>
              <a:endParaRPr lang="fr-FR"/>
            </a:p>
          </p:txBody>
        </p:sp>
        <p:sp>
          <p:nvSpPr>
            <p:cNvPr id="362514" name="Line 20"/>
            <p:cNvSpPr>
              <a:spLocks noChangeShapeType="1"/>
            </p:cNvSpPr>
            <p:nvPr/>
          </p:nvSpPr>
          <p:spPr bwMode="auto">
            <a:xfrm>
              <a:off x="1558925" y="5673725"/>
              <a:ext cx="42863" cy="0"/>
            </a:xfrm>
            <a:prstGeom prst="line">
              <a:avLst/>
            </a:prstGeom>
            <a:noFill/>
            <a:ln w="9525">
              <a:solidFill>
                <a:schemeClr val="bg1"/>
              </a:solidFill>
              <a:round/>
              <a:headEnd/>
              <a:tailEnd/>
            </a:ln>
          </p:spPr>
          <p:txBody>
            <a:bodyPr/>
            <a:lstStyle/>
            <a:p>
              <a:endParaRPr lang="fr-FR"/>
            </a:p>
          </p:txBody>
        </p:sp>
        <p:sp>
          <p:nvSpPr>
            <p:cNvPr id="362515" name="Line 21"/>
            <p:cNvSpPr>
              <a:spLocks noChangeShapeType="1"/>
            </p:cNvSpPr>
            <p:nvPr/>
          </p:nvSpPr>
          <p:spPr bwMode="auto">
            <a:xfrm>
              <a:off x="1558925" y="5376863"/>
              <a:ext cx="42863" cy="0"/>
            </a:xfrm>
            <a:prstGeom prst="line">
              <a:avLst/>
            </a:prstGeom>
            <a:noFill/>
            <a:ln w="9525">
              <a:solidFill>
                <a:schemeClr val="bg1"/>
              </a:solidFill>
              <a:round/>
              <a:headEnd/>
              <a:tailEnd/>
            </a:ln>
          </p:spPr>
          <p:txBody>
            <a:bodyPr/>
            <a:lstStyle/>
            <a:p>
              <a:endParaRPr lang="fr-FR"/>
            </a:p>
          </p:txBody>
        </p:sp>
        <p:sp>
          <p:nvSpPr>
            <p:cNvPr id="362516" name="Line 22"/>
            <p:cNvSpPr>
              <a:spLocks noChangeShapeType="1"/>
            </p:cNvSpPr>
            <p:nvPr/>
          </p:nvSpPr>
          <p:spPr bwMode="auto">
            <a:xfrm>
              <a:off x="1558925" y="5080000"/>
              <a:ext cx="42863" cy="0"/>
            </a:xfrm>
            <a:prstGeom prst="line">
              <a:avLst/>
            </a:prstGeom>
            <a:noFill/>
            <a:ln w="9525">
              <a:solidFill>
                <a:schemeClr val="bg1"/>
              </a:solidFill>
              <a:round/>
              <a:headEnd/>
              <a:tailEnd/>
            </a:ln>
          </p:spPr>
          <p:txBody>
            <a:bodyPr/>
            <a:lstStyle/>
            <a:p>
              <a:endParaRPr lang="fr-FR"/>
            </a:p>
          </p:txBody>
        </p:sp>
        <p:sp>
          <p:nvSpPr>
            <p:cNvPr id="362517" name="Line 23"/>
            <p:cNvSpPr>
              <a:spLocks noChangeShapeType="1"/>
            </p:cNvSpPr>
            <p:nvPr/>
          </p:nvSpPr>
          <p:spPr bwMode="auto">
            <a:xfrm>
              <a:off x="1558925" y="4783138"/>
              <a:ext cx="42863" cy="0"/>
            </a:xfrm>
            <a:prstGeom prst="line">
              <a:avLst/>
            </a:prstGeom>
            <a:noFill/>
            <a:ln w="9525">
              <a:solidFill>
                <a:schemeClr val="bg1"/>
              </a:solidFill>
              <a:round/>
              <a:headEnd/>
              <a:tailEnd/>
            </a:ln>
          </p:spPr>
          <p:txBody>
            <a:bodyPr/>
            <a:lstStyle/>
            <a:p>
              <a:endParaRPr lang="fr-FR"/>
            </a:p>
          </p:txBody>
        </p:sp>
        <p:sp>
          <p:nvSpPr>
            <p:cNvPr id="362518" name="Line 24"/>
            <p:cNvSpPr>
              <a:spLocks noChangeShapeType="1"/>
            </p:cNvSpPr>
            <p:nvPr/>
          </p:nvSpPr>
          <p:spPr bwMode="auto">
            <a:xfrm>
              <a:off x="1558925" y="4484688"/>
              <a:ext cx="42863" cy="0"/>
            </a:xfrm>
            <a:prstGeom prst="line">
              <a:avLst/>
            </a:prstGeom>
            <a:noFill/>
            <a:ln w="9525">
              <a:solidFill>
                <a:schemeClr val="bg1"/>
              </a:solidFill>
              <a:round/>
              <a:headEnd/>
              <a:tailEnd/>
            </a:ln>
          </p:spPr>
          <p:txBody>
            <a:bodyPr/>
            <a:lstStyle/>
            <a:p>
              <a:endParaRPr lang="fr-FR"/>
            </a:p>
          </p:txBody>
        </p:sp>
        <p:sp>
          <p:nvSpPr>
            <p:cNvPr id="362519" name="Line 25"/>
            <p:cNvSpPr>
              <a:spLocks noChangeShapeType="1"/>
            </p:cNvSpPr>
            <p:nvPr/>
          </p:nvSpPr>
          <p:spPr bwMode="auto">
            <a:xfrm>
              <a:off x="1558925" y="4187825"/>
              <a:ext cx="42863" cy="0"/>
            </a:xfrm>
            <a:prstGeom prst="line">
              <a:avLst/>
            </a:prstGeom>
            <a:noFill/>
            <a:ln w="9525">
              <a:solidFill>
                <a:schemeClr val="bg1"/>
              </a:solidFill>
              <a:round/>
              <a:headEnd/>
              <a:tailEnd/>
            </a:ln>
          </p:spPr>
          <p:txBody>
            <a:bodyPr/>
            <a:lstStyle/>
            <a:p>
              <a:endParaRPr lang="fr-FR"/>
            </a:p>
          </p:txBody>
        </p:sp>
        <p:sp>
          <p:nvSpPr>
            <p:cNvPr id="362520" name="Line 26"/>
            <p:cNvSpPr>
              <a:spLocks noChangeShapeType="1"/>
            </p:cNvSpPr>
            <p:nvPr/>
          </p:nvSpPr>
          <p:spPr bwMode="auto">
            <a:xfrm>
              <a:off x="1558925" y="3890963"/>
              <a:ext cx="42863" cy="0"/>
            </a:xfrm>
            <a:prstGeom prst="line">
              <a:avLst/>
            </a:prstGeom>
            <a:noFill/>
            <a:ln w="9525">
              <a:solidFill>
                <a:schemeClr val="bg1"/>
              </a:solidFill>
              <a:round/>
              <a:headEnd/>
              <a:tailEnd/>
            </a:ln>
          </p:spPr>
          <p:txBody>
            <a:bodyPr/>
            <a:lstStyle/>
            <a:p>
              <a:endParaRPr lang="fr-FR"/>
            </a:p>
          </p:txBody>
        </p:sp>
        <p:sp>
          <p:nvSpPr>
            <p:cNvPr id="362521" name="Line 27"/>
            <p:cNvSpPr>
              <a:spLocks noChangeShapeType="1"/>
            </p:cNvSpPr>
            <p:nvPr/>
          </p:nvSpPr>
          <p:spPr bwMode="auto">
            <a:xfrm>
              <a:off x="1601788" y="5673725"/>
              <a:ext cx="6270625" cy="0"/>
            </a:xfrm>
            <a:prstGeom prst="line">
              <a:avLst/>
            </a:prstGeom>
            <a:noFill/>
            <a:ln w="9525">
              <a:solidFill>
                <a:schemeClr val="bg1"/>
              </a:solidFill>
              <a:round/>
              <a:headEnd/>
              <a:tailEnd/>
            </a:ln>
          </p:spPr>
          <p:txBody>
            <a:bodyPr/>
            <a:lstStyle/>
            <a:p>
              <a:endParaRPr lang="fr-FR"/>
            </a:p>
          </p:txBody>
        </p:sp>
        <p:sp>
          <p:nvSpPr>
            <p:cNvPr id="362522" name="Line 28"/>
            <p:cNvSpPr>
              <a:spLocks noChangeShapeType="1"/>
            </p:cNvSpPr>
            <p:nvPr/>
          </p:nvSpPr>
          <p:spPr bwMode="auto">
            <a:xfrm flipV="1">
              <a:off x="1601788" y="5673725"/>
              <a:ext cx="0" cy="38100"/>
            </a:xfrm>
            <a:prstGeom prst="line">
              <a:avLst/>
            </a:prstGeom>
            <a:noFill/>
            <a:ln w="9525">
              <a:solidFill>
                <a:schemeClr val="bg1"/>
              </a:solidFill>
              <a:round/>
              <a:headEnd/>
              <a:tailEnd/>
            </a:ln>
          </p:spPr>
          <p:txBody>
            <a:bodyPr/>
            <a:lstStyle/>
            <a:p>
              <a:endParaRPr lang="fr-FR"/>
            </a:p>
          </p:txBody>
        </p:sp>
        <p:sp>
          <p:nvSpPr>
            <p:cNvPr id="362523" name="Line 29"/>
            <p:cNvSpPr>
              <a:spLocks noChangeShapeType="1"/>
            </p:cNvSpPr>
            <p:nvPr/>
          </p:nvSpPr>
          <p:spPr bwMode="auto">
            <a:xfrm flipV="1">
              <a:off x="2854325" y="5673725"/>
              <a:ext cx="0" cy="38100"/>
            </a:xfrm>
            <a:prstGeom prst="line">
              <a:avLst/>
            </a:prstGeom>
            <a:noFill/>
            <a:ln w="9525">
              <a:solidFill>
                <a:schemeClr val="bg1"/>
              </a:solidFill>
              <a:round/>
              <a:headEnd/>
              <a:tailEnd/>
            </a:ln>
          </p:spPr>
          <p:txBody>
            <a:bodyPr/>
            <a:lstStyle/>
            <a:p>
              <a:endParaRPr lang="fr-FR"/>
            </a:p>
          </p:txBody>
        </p:sp>
        <p:sp>
          <p:nvSpPr>
            <p:cNvPr id="362524" name="Line 30"/>
            <p:cNvSpPr>
              <a:spLocks noChangeShapeType="1"/>
            </p:cNvSpPr>
            <p:nvPr/>
          </p:nvSpPr>
          <p:spPr bwMode="auto">
            <a:xfrm flipV="1">
              <a:off x="4106863" y="5673725"/>
              <a:ext cx="0" cy="38100"/>
            </a:xfrm>
            <a:prstGeom prst="line">
              <a:avLst/>
            </a:prstGeom>
            <a:noFill/>
            <a:ln w="9525">
              <a:solidFill>
                <a:schemeClr val="bg1"/>
              </a:solidFill>
              <a:round/>
              <a:headEnd/>
              <a:tailEnd/>
            </a:ln>
          </p:spPr>
          <p:txBody>
            <a:bodyPr/>
            <a:lstStyle/>
            <a:p>
              <a:endParaRPr lang="fr-FR"/>
            </a:p>
          </p:txBody>
        </p:sp>
        <p:sp>
          <p:nvSpPr>
            <p:cNvPr id="362525" name="Line 31"/>
            <p:cNvSpPr>
              <a:spLocks noChangeShapeType="1"/>
            </p:cNvSpPr>
            <p:nvPr/>
          </p:nvSpPr>
          <p:spPr bwMode="auto">
            <a:xfrm flipV="1">
              <a:off x="5367338" y="5673725"/>
              <a:ext cx="0" cy="38100"/>
            </a:xfrm>
            <a:prstGeom prst="line">
              <a:avLst/>
            </a:prstGeom>
            <a:noFill/>
            <a:ln w="9525">
              <a:solidFill>
                <a:schemeClr val="bg1"/>
              </a:solidFill>
              <a:round/>
              <a:headEnd/>
              <a:tailEnd/>
            </a:ln>
          </p:spPr>
          <p:txBody>
            <a:bodyPr/>
            <a:lstStyle/>
            <a:p>
              <a:endParaRPr lang="fr-FR"/>
            </a:p>
          </p:txBody>
        </p:sp>
        <p:sp>
          <p:nvSpPr>
            <p:cNvPr id="362526" name="Line 32"/>
            <p:cNvSpPr>
              <a:spLocks noChangeShapeType="1"/>
            </p:cNvSpPr>
            <p:nvPr/>
          </p:nvSpPr>
          <p:spPr bwMode="auto">
            <a:xfrm flipV="1">
              <a:off x="6619875" y="5673725"/>
              <a:ext cx="0" cy="38100"/>
            </a:xfrm>
            <a:prstGeom prst="line">
              <a:avLst/>
            </a:prstGeom>
            <a:noFill/>
            <a:ln w="9525">
              <a:solidFill>
                <a:schemeClr val="bg1"/>
              </a:solidFill>
              <a:round/>
              <a:headEnd/>
              <a:tailEnd/>
            </a:ln>
          </p:spPr>
          <p:txBody>
            <a:bodyPr/>
            <a:lstStyle/>
            <a:p>
              <a:endParaRPr lang="fr-FR"/>
            </a:p>
          </p:txBody>
        </p:sp>
        <p:sp>
          <p:nvSpPr>
            <p:cNvPr id="362527" name="Line 33"/>
            <p:cNvSpPr>
              <a:spLocks noChangeShapeType="1"/>
            </p:cNvSpPr>
            <p:nvPr/>
          </p:nvSpPr>
          <p:spPr bwMode="auto">
            <a:xfrm flipV="1">
              <a:off x="7872413" y="5673725"/>
              <a:ext cx="0" cy="38100"/>
            </a:xfrm>
            <a:prstGeom prst="line">
              <a:avLst/>
            </a:prstGeom>
            <a:noFill/>
            <a:ln w="9525">
              <a:solidFill>
                <a:schemeClr val="bg1"/>
              </a:solidFill>
              <a:round/>
              <a:headEnd/>
              <a:tailEnd/>
            </a:ln>
          </p:spPr>
          <p:txBody>
            <a:bodyPr/>
            <a:lstStyle/>
            <a:p>
              <a:endParaRPr lang="fr-FR"/>
            </a:p>
          </p:txBody>
        </p:sp>
        <p:sp>
          <p:nvSpPr>
            <p:cNvPr id="362528" name="Rectangle 35"/>
            <p:cNvSpPr>
              <a:spLocks noChangeArrowheads="1"/>
            </p:cNvSpPr>
            <p:nvPr/>
          </p:nvSpPr>
          <p:spPr bwMode="auto">
            <a:xfrm>
              <a:off x="1412875" y="5588000"/>
              <a:ext cx="93663" cy="184150"/>
            </a:xfrm>
            <a:prstGeom prst="rect">
              <a:avLst/>
            </a:prstGeom>
            <a:noFill/>
            <a:ln w="9525">
              <a:noFill/>
              <a:miter lim="800000"/>
              <a:headEnd/>
              <a:tailEnd/>
            </a:ln>
          </p:spPr>
          <p:txBody>
            <a:bodyPr wrap="none" lIns="0" tIns="0" rIns="0" bIns="0">
              <a:spAutoFit/>
            </a:bodyPr>
            <a:lstStyle/>
            <a:p>
              <a:pPr eaLnBrk="1" hangingPunct="1"/>
              <a:r>
                <a:rPr lang="fr-FR" sz="1200">
                  <a:solidFill>
                    <a:schemeClr val="bg1"/>
                  </a:solidFill>
                </a:rPr>
                <a:t>0</a:t>
              </a:r>
            </a:p>
          </p:txBody>
        </p:sp>
        <p:sp>
          <p:nvSpPr>
            <p:cNvPr id="362529" name="Rectangle 36"/>
            <p:cNvSpPr>
              <a:spLocks noChangeArrowheads="1"/>
            </p:cNvSpPr>
            <p:nvPr/>
          </p:nvSpPr>
          <p:spPr bwMode="auto">
            <a:xfrm>
              <a:off x="1328738" y="5291138"/>
              <a:ext cx="187325" cy="184150"/>
            </a:xfrm>
            <a:prstGeom prst="rect">
              <a:avLst/>
            </a:prstGeom>
            <a:noFill/>
            <a:ln w="9525">
              <a:noFill/>
              <a:miter lim="800000"/>
              <a:headEnd/>
              <a:tailEnd/>
            </a:ln>
          </p:spPr>
          <p:txBody>
            <a:bodyPr wrap="none" lIns="0" tIns="0" rIns="0" bIns="0">
              <a:spAutoFit/>
            </a:bodyPr>
            <a:lstStyle/>
            <a:p>
              <a:pPr eaLnBrk="1" hangingPunct="1"/>
              <a:r>
                <a:rPr lang="fr-FR" sz="1200">
                  <a:solidFill>
                    <a:schemeClr val="bg1"/>
                  </a:solidFill>
                </a:rPr>
                <a:t>10</a:t>
              </a:r>
            </a:p>
          </p:txBody>
        </p:sp>
        <p:sp>
          <p:nvSpPr>
            <p:cNvPr id="362530" name="Rectangle 37"/>
            <p:cNvSpPr>
              <a:spLocks noChangeArrowheads="1"/>
            </p:cNvSpPr>
            <p:nvPr/>
          </p:nvSpPr>
          <p:spPr bwMode="auto">
            <a:xfrm>
              <a:off x="1328738" y="4992688"/>
              <a:ext cx="187325" cy="184150"/>
            </a:xfrm>
            <a:prstGeom prst="rect">
              <a:avLst/>
            </a:prstGeom>
            <a:noFill/>
            <a:ln w="9525">
              <a:noFill/>
              <a:miter lim="800000"/>
              <a:headEnd/>
              <a:tailEnd/>
            </a:ln>
          </p:spPr>
          <p:txBody>
            <a:bodyPr wrap="none" lIns="0" tIns="0" rIns="0" bIns="0">
              <a:spAutoFit/>
            </a:bodyPr>
            <a:lstStyle/>
            <a:p>
              <a:pPr eaLnBrk="1" hangingPunct="1"/>
              <a:r>
                <a:rPr lang="fr-FR" sz="1200">
                  <a:solidFill>
                    <a:schemeClr val="bg1"/>
                  </a:solidFill>
                </a:rPr>
                <a:t>20</a:t>
              </a:r>
            </a:p>
          </p:txBody>
        </p:sp>
        <p:sp>
          <p:nvSpPr>
            <p:cNvPr id="362531" name="Rectangle 38"/>
            <p:cNvSpPr>
              <a:spLocks noChangeArrowheads="1"/>
            </p:cNvSpPr>
            <p:nvPr/>
          </p:nvSpPr>
          <p:spPr bwMode="auto">
            <a:xfrm>
              <a:off x="1328738" y="4695825"/>
              <a:ext cx="187325" cy="184150"/>
            </a:xfrm>
            <a:prstGeom prst="rect">
              <a:avLst/>
            </a:prstGeom>
            <a:noFill/>
            <a:ln w="9525">
              <a:noFill/>
              <a:miter lim="800000"/>
              <a:headEnd/>
              <a:tailEnd/>
            </a:ln>
          </p:spPr>
          <p:txBody>
            <a:bodyPr wrap="none" lIns="0" tIns="0" rIns="0" bIns="0">
              <a:spAutoFit/>
            </a:bodyPr>
            <a:lstStyle/>
            <a:p>
              <a:pPr eaLnBrk="1" hangingPunct="1"/>
              <a:r>
                <a:rPr lang="fr-FR" sz="1200">
                  <a:solidFill>
                    <a:schemeClr val="bg1"/>
                  </a:solidFill>
                </a:rPr>
                <a:t>30</a:t>
              </a:r>
            </a:p>
          </p:txBody>
        </p:sp>
        <p:sp>
          <p:nvSpPr>
            <p:cNvPr id="362532" name="Rectangle 39"/>
            <p:cNvSpPr>
              <a:spLocks noChangeArrowheads="1"/>
            </p:cNvSpPr>
            <p:nvPr/>
          </p:nvSpPr>
          <p:spPr bwMode="auto">
            <a:xfrm>
              <a:off x="1328738" y="4398963"/>
              <a:ext cx="187325" cy="184150"/>
            </a:xfrm>
            <a:prstGeom prst="rect">
              <a:avLst/>
            </a:prstGeom>
            <a:noFill/>
            <a:ln w="9525">
              <a:noFill/>
              <a:miter lim="800000"/>
              <a:headEnd/>
              <a:tailEnd/>
            </a:ln>
          </p:spPr>
          <p:txBody>
            <a:bodyPr wrap="none" lIns="0" tIns="0" rIns="0" bIns="0">
              <a:spAutoFit/>
            </a:bodyPr>
            <a:lstStyle/>
            <a:p>
              <a:pPr eaLnBrk="1" hangingPunct="1"/>
              <a:r>
                <a:rPr lang="fr-FR" sz="1200">
                  <a:solidFill>
                    <a:schemeClr val="bg1"/>
                  </a:solidFill>
                </a:rPr>
                <a:t>40</a:t>
              </a:r>
            </a:p>
          </p:txBody>
        </p:sp>
        <p:sp>
          <p:nvSpPr>
            <p:cNvPr id="362533" name="Rectangle 40"/>
            <p:cNvSpPr>
              <a:spLocks noChangeArrowheads="1"/>
            </p:cNvSpPr>
            <p:nvPr/>
          </p:nvSpPr>
          <p:spPr bwMode="auto">
            <a:xfrm>
              <a:off x="1328738" y="4102100"/>
              <a:ext cx="187325" cy="184150"/>
            </a:xfrm>
            <a:prstGeom prst="rect">
              <a:avLst/>
            </a:prstGeom>
            <a:noFill/>
            <a:ln w="9525">
              <a:noFill/>
              <a:miter lim="800000"/>
              <a:headEnd/>
              <a:tailEnd/>
            </a:ln>
          </p:spPr>
          <p:txBody>
            <a:bodyPr wrap="none" lIns="0" tIns="0" rIns="0" bIns="0">
              <a:spAutoFit/>
            </a:bodyPr>
            <a:lstStyle/>
            <a:p>
              <a:pPr eaLnBrk="1" hangingPunct="1"/>
              <a:r>
                <a:rPr lang="fr-FR" sz="1200">
                  <a:solidFill>
                    <a:schemeClr val="bg1"/>
                  </a:solidFill>
                </a:rPr>
                <a:t>50</a:t>
              </a:r>
            </a:p>
          </p:txBody>
        </p:sp>
        <p:sp>
          <p:nvSpPr>
            <p:cNvPr id="362534" name="Rectangle 41"/>
            <p:cNvSpPr>
              <a:spLocks noChangeArrowheads="1"/>
            </p:cNvSpPr>
            <p:nvPr/>
          </p:nvSpPr>
          <p:spPr bwMode="auto">
            <a:xfrm>
              <a:off x="1328738" y="3805238"/>
              <a:ext cx="187325" cy="184150"/>
            </a:xfrm>
            <a:prstGeom prst="rect">
              <a:avLst/>
            </a:prstGeom>
            <a:noFill/>
            <a:ln w="9525">
              <a:noFill/>
              <a:miter lim="800000"/>
              <a:headEnd/>
              <a:tailEnd/>
            </a:ln>
          </p:spPr>
          <p:txBody>
            <a:bodyPr wrap="none" lIns="0" tIns="0" rIns="0" bIns="0">
              <a:spAutoFit/>
            </a:bodyPr>
            <a:lstStyle/>
            <a:p>
              <a:pPr eaLnBrk="1" hangingPunct="1"/>
              <a:r>
                <a:rPr lang="fr-FR" sz="1200">
                  <a:solidFill>
                    <a:schemeClr val="bg1"/>
                  </a:solidFill>
                </a:rPr>
                <a:t>60</a:t>
              </a:r>
            </a:p>
          </p:txBody>
        </p:sp>
        <p:sp>
          <p:nvSpPr>
            <p:cNvPr id="362535" name="Rectangle 42"/>
            <p:cNvSpPr>
              <a:spLocks noChangeArrowheads="1"/>
            </p:cNvSpPr>
            <p:nvPr/>
          </p:nvSpPr>
          <p:spPr bwMode="auto">
            <a:xfrm>
              <a:off x="1812925" y="5722938"/>
              <a:ext cx="815975" cy="368300"/>
            </a:xfrm>
            <a:prstGeom prst="rect">
              <a:avLst/>
            </a:prstGeom>
            <a:noFill/>
            <a:ln w="9525">
              <a:noFill/>
              <a:miter lim="800000"/>
              <a:headEnd/>
              <a:tailEnd/>
            </a:ln>
          </p:spPr>
          <p:txBody>
            <a:bodyPr wrap="none" lIns="0" tIns="0" rIns="0" bIns="0">
              <a:spAutoFit/>
            </a:bodyPr>
            <a:lstStyle/>
            <a:p>
              <a:pPr algn="ctr" eaLnBrk="1" hangingPunct="1"/>
              <a:r>
                <a:rPr lang="fr-FR" sz="1200">
                  <a:solidFill>
                    <a:schemeClr val="bg1"/>
                  </a:solidFill>
                </a:rPr>
                <a:t>Tabagisme</a:t>
              </a:r>
            </a:p>
            <a:p>
              <a:pPr algn="ctr" eaLnBrk="1" hangingPunct="1"/>
              <a:r>
                <a:rPr lang="fr-FR" sz="1200">
                  <a:solidFill>
                    <a:schemeClr val="bg1"/>
                  </a:solidFill>
                </a:rPr>
                <a:t>(vs jamais)</a:t>
              </a:r>
            </a:p>
          </p:txBody>
        </p:sp>
        <p:sp>
          <p:nvSpPr>
            <p:cNvPr id="44" name="ZoneTexte 43"/>
            <p:cNvSpPr txBox="1"/>
            <p:nvPr/>
          </p:nvSpPr>
          <p:spPr>
            <a:xfrm>
              <a:off x="1782700" y="4300538"/>
              <a:ext cx="555576" cy="261937"/>
            </a:xfrm>
            <a:prstGeom prst="rect">
              <a:avLst/>
            </a:prstGeom>
            <a:noFill/>
          </p:spPr>
          <p:txBody>
            <a:bodyPr wrap="none">
              <a:spAutoFit/>
            </a:bodyPr>
            <a:lstStyle/>
            <a:p>
              <a:pPr eaLnBrk="1" hangingPunct="1">
                <a:defRPr/>
              </a:pPr>
              <a:r>
                <a:rPr lang="fr-FR" sz="1050" b="1" dirty="0">
                  <a:solidFill>
                    <a:schemeClr val="bg1"/>
                  </a:solidFill>
                  <a:cs typeface="+mn-cs"/>
                </a:rPr>
                <a:t>37 %</a:t>
              </a:r>
            </a:p>
          </p:txBody>
        </p:sp>
        <p:sp>
          <p:nvSpPr>
            <p:cNvPr id="45" name="ZoneTexte 44"/>
            <p:cNvSpPr txBox="1"/>
            <p:nvPr/>
          </p:nvSpPr>
          <p:spPr>
            <a:xfrm>
              <a:off x="2243034" y="4548188"/>
              <a:ext cx="539703" cy="254000"/>
            </a:xfrm>
            <a:prstGeom prst="rect">
              <a:avLst/>
            </a:prstGeom>
            <a:noFill/>
          </p:spPr>
          <p:txBody>
            <a:bodyPr wrap="none">
              <a:spAutoFit/>
            </a:bodyPr>
            <a:lstStyle/>
            <a:p>
              <a:pPr eaLnBrk="1" hangingPunct="1">
                <a:defRPr/>
              </a:pPr>
              <a:r>
                <a:rPr lang="fr-FR" sz="1050" b="1" dirty="0">
                  <a:solidFill>
                    <a:schemeClr val="bg1"/>
                  </a:solidFill>
                  <a:cs typeface="+mn-cs"/>
                </a:rPr>
                <a:t>29 %</a:t>
              </a:r>
            </a:p>
          </p:txBody>
        </p:sp>
        <p:sp>
          <p:nvSpPr>
            <p:cNvPr id="46" name="ZoneTexte 45"/>
            <p:cNvSpPr txBox="1"/>
            <p:nvPr/>
          </p:nvSpPr>
          <p:spPr>
            <a:xfrm>
              <a:off x="3073224" y="5337175"/>
              <a:ext cx="458748" cy="254000"/>
            </a:xfrm>
            <a:prstGeom prst="rect">
              <a:avLst/>
            </a:prstGeom>
            <a:noFill/>
          </p:spPr>
          <p:txBody>
            <a:bodyPr wrap="none">
              <a:spAutoFit/>
            </a:bodyPr>
            <a:lstStyle/>
            <a:p>
              <a:pPr eaLnBrk="1" hangingPunct="1">
                <a:defRPr/>
              </a:pPr>
              <a:r>
                <a:rPr lang="fr-FR" sz="1050" b="1" dirty="0">
                  <a:solidFill>
                    <a:schemeClr val="bg1"/>
                  </a:solidFill>
                  <a:cs typeface="+mn-cs"/>
                </a:rPr>
                <a:t>3 %</a:t>
              </a:r>
            </a:p>
          </p:txBody>
        </p:sp>
        <p:sp>
          <p:nvSpPr>
            <p:cNvPr id="47" name="ZoneTexte 46"/>
            <p:cNvSpPr txBox="1"/>
            <p:nvPr/>
          </p:nvSpPr>
          <p:spPr>
            <a:xfrm>
              <a:off x="3451016" y="5287963"/>
              <a:ext cx="458748" cy="254000"/>
            </a:xfrm>
            <a:prstGeom prst="rect">
              <a:avLst/>
            </a:prstGeom>
            <a:noFill/>
          </p:spPr>
          <p:txBody>
            <a:bodyPr wrap="none">
              <a:spAutoFit/>
            </a:bodyPr>
            <a:lstStyle/>
            <a:p>
              <a:pPr eaLnBrk="1" hangingPunct="1">
                <a:defRPr/>
              </a:pPr>
              <a:r>
                <a:rPr lang="fr-FR" sz="1050" b="1" dirty="0">
                  <a:solidFill>
                    <a:schemeClr val="bg1"/>
                  </a:solidFill>
                  <a:cs typeface="+mn-cs"/>
                </a:rPr>
                <a:t>4 %</a:t>
              </a:r>
            </a:p>
          </p:txBody>
        </p:sp>
        <p:sp>
          <p:nvSpPr>
            <p:cNvPr id="50" name="ZoneTexte 49"/>
            <p:cNvSpPr txBox="1"/>
            <p:nvPr/>
          </p:nvSpPr>
          <p:spPr>
            <a:xfrm>
              <a:off x="4365336" y="5180013"/>
              <a:ext cx="458748" cy="254000"/>
            </a:xfrm>
            <a:prstGeom prst="rect">
              <a:avLst/>
            </a:prstGeom>
            <a:noFill/>
          </p:spPr>
          <p:txBody>
            <a:bodyPr wrap="none">
              <a:spAutoFit/>
            </a:bodyPr>
            <a:lstStyle/>
            <a:p>
              <a:pPr eaLnBrk="1" hangingPunct="1">
                <a:defRPr/>
              </a:pPr>
              <a:r>
                <a:rPr lang="fr-FR" sz="1050" b="1" dirty="0">
                  <a:solidFill>
                    <a:schemeClr val="bg1"/>
                  </a:solidFill>
                  <a:cs typeface="+mn-cs"/>
                </a:rPr>
                <a:t>8 %</a:t>
              </a:r>
            </a:p>
          </p:txBody>
        </p:sp>
        <p:sp>
          <p:nvSpPr>
            <p:cNvPr id="51" name="ZoneTexte 50"/>
            <p:cNvSpPr txBox="1"/>
            <p:nvPr/>
          </p:nvSpPr>
          <p:spPr>
            <a:xfrm>
              <a:off x="4743128" y="5180013"/>
              <a:ext cx="458748" cy="254000"/>
            </a:xfrm>
            <a:prstGeom prst="rect">
              <a:avLst/>
            </a:prstGeom>
            <a:noFill/>
          </p:spPr>
          <p:txBody>
            <a:bodyPr wrap="none">
              <a:spAutoFit/>
            </a:bodyPr>
            <a:lstStyle/>
            <a:p>
              <a:pPr eaLnBrk="1" hangingPunct="1">
                <a:defRPr/>
              </a:pPr>
              <a:r>
                <a:rPr lang="fr-FR" sz="1050" b="1" dirty="0">
                  <a:solidFill>
                    <a:schemeClr val="bg1"/>
                  </a:solidFill>
                  <a:cs typeface="+mn-cs"/>
                </a:rPr>
                <a:t>8 %</a:t>
              </a:r>
            </a:p>
          </p:txBody>
        </p:sp>
        <p:sp>
          <p:nvSpPr>
            <p:cNvPr id="52" name="ZoneTexte 51"/>
            <p:cNvSpPr txBox="1"/>
            <p:nvPr/>
          </p:nvSpPr>
          <p:spPr>
            <a:xfrm>
              <a:off x="5608240" y="5311775"/>
              <a:ext cx="458747" cy="254000"/>
            </a:xfrm>
            <a:prstGeom prst="rect">
              <a:avLst/>
            </a:prstGeom>
            <a:noFill/>
          </p:spPr>
          <p:txBody>
            <a:bodyPr wrap="none">
              <a:spAutoFit/>
            </a:bodyPr>
            <a:lstStyle/>
            <a:p>
              <a:pPr eaLnBrk="1" hangingPunct="1">
                <a:defRPr/>
              </a:pPr>
              <a:r>
                <a:rPr lang="fr-FR" sz="1050" b="1" dirty="0">
                  <a:solidFill>
                    <a:schemeClr val="bg1"/>
                  </a:solidFill>
                  <a:cs typeface="+mn-cs"/>
                </a:rPr>
                <a:t>4 %</a:t>
              </a:r>
            </a:p>
          </p:txBody>
        </p:sp>
        <p:sp>
          <p:nvSpPr>
            <p:cNvPr id="53" name="ZoneTexte 52"/>
            <p:cNvSpPr txBox="1"/>
            <p:nvPr/>
          </p:nvSpPr>
          <p:spPr>
            <a:xfrm>
              <a:off x="5986032" y="5311775"/>
              <a:ext cx="457160" cy="254000"/>
            </a:xfrm>
            <a:prstGeom prst="rect">
              <a:avLst/>
            </a:prstGeom>
            <a:noFill/>
          </p:spPr>
          <p:txBody>
            <a:bodyPr wrap="none">
              <a:spAutoFit/>
            </a:bodyPr>
            <a:lstStyle/>
            <a:p>
              <a:pPr eaLnBrk="1" hangingPunct="1">
                <a:defRPr/>
              </a:pPr>
              <a:r>
                <a:rPr lang="fr-FR" sz="1050" b="1" dirty="0">
                  <a:solidFill>
                    <a:schemeClr val="bg1"/>
                  </a:solidFill>
                  <a:cs typeface="+mn-cs"/>
                </a:rPr>
                <a:t>5 %</a:t>
              </a:r>
            </a:p>
          </p:txBody>
        </p:sp>
        <p:sp>
          <p:nvSpPr>
            <p:cNvPr id="54" name="ZoneTexte 53"/>
            <p:cNvSpPr txBox="1"/>
            <p:nvPr/>
          </p:nvSpPr>
          <p:spPr>
            <a:xfrm>
              <a:off x="6870192" y="5249863"/>
              <a:ext cx="458748" cy="254000"/>
            </a:xfrm>
            <a:prstGeom prst="rect">
              <a:avLst/>
            </a:prstGeom>
            <a:noFill/>
          </p:spPr>
          <p:txBody>
            <a:bodyPr wrap="none">
              <a:spAutoFit/>
            </a:bodyPr>
            <a:lstStyle/>
            <a:p>
              <a:pPr eaLnBrk="1" hangingPunct="1">
                <a:defRPr/>
              </a:pPr>
              <a:r>
                <a:rPr lang="fr-FR" sz="1050" b="1" dirty="0">
                  <a:solidFill>
                    <a:schemeClr val="bg1"/>
                  </a:solidFill>
                  <a:cs typeface="+mn-cs"/>
                </a:rPr>
                <a:t>6 %</a:t>
              </a:r>
            </a:p>
          </p:txBody>
        </p:sp>
        <p:sp>
          <p:nvSpPr>
            <p:cNvPr id="55" name="ZoneTexte 54"/>
            <p:cNvSpPr txBox="1"/>
            <p:nvPr/>
          </p:nvSpPr>
          <p:spPr>
            <a:xfrm>
              <a:off x="7247984" y="5249863"/>
              <a:ext cx="458748" cy="254000"/>
            </a:xfrm>
            <a:prstGeom prst="rect">
              <a:avLst/>
            </a:prstGeom>
            <a:noFill/>
          </p:spPr>
          <p:txBody>
            <a:bodyPr wrap="none">
              <a:spAutoFit/>
            </a:bodyPr>
            <a:lstStyle/>
            <a:p>
              <a:pPr eaLnBrk="1" hangingPunct="1">
                <a:defRPr/>
              </a:pPr>
              <a:r>
                <a:rPr lang="fr-FR" sz="1050" b="1" dirty="0">
                  <a:solidFill>
                    <a:schemeClr val="bg1"/>
                  </a:solidFill>
                  <a:cs typeface="+mn-cs"/>
                </a:rPr>
                <a:t>5 %</a:t>
              </a:r>
            </a:p>
          </p:txBody>
        </p:sp>
        <p:sp>
          <p:nvSpPr>
            <p:cNvPr id="362546" name="Rectangle 42"/>
            <p:cNvSpPr>
              <a:spLocks noChangeArrowheads="1"/>
            </p:cNvSpPr>
            <p:nvPr/>
          </p:nvSpPr>
          <p:spPr bwMode="auto">
            <a:xfrm>
              <a:off x="3084513" y="5722938"/>
              <a:ext cx="733425" cy="368300"/>
            </a:xfrm>
            <a:prstGeom prst="rect">
              <a:avLst/>
            </a:prstGeom>
            <a:noFill/>
            <a:ln w="9525">
              <a:noFill/>
              <a:miter lim="800000"/>
              <a:headEnd/>
              <a:tailEnd/>
            </a:ln>
          </p:spPr>
          <p:txBody>
            <a:bodyPr wrap="none" lIns="0" tIns="0" rIns="0" bIns="0">
              <a:spAutoFit/>
            </a:bodyPr>
            <a:lstStyle/>
            <a:p>
              <a:pPr algn="ctr" eaLnBrk="1" hangingPunct="1"/>
              <a:r>
                <a:rPr lang="fr-FR" sz="1200">
                  <a:solidFill>
                    <a:schemeClr val="bg1"/>
                  </a:solidFill>
                </a:rPr>
                <a:t>VHB+ </a:t>
              </a:r>
            </a:p>
            <a:p>
              <a:pPr algn="ctr" eaLnBrk="1" hangingPunct="1"/>
              <a:r>
                <a:rPr lang="fr-FR" sz="1200">
                  <a:solidFill>
                    <a:schemeClr val="bg1"/>
                  </a:solidFill>
                </a:rPr>
                <a:t>(vs VHB-)</a:t>
              </a:r>
            </a:p>
          </p:txBody>
        </p:sp>
        <p:sp>
          <p:nvSpPr>
            <p:cNvPr id="362547" name="Rectangle 42"/>
            <p:cNvSpPr>
              <a:spLocks noChangeArrowheads="1"/>
            </p:cNvSpPr>
            <p:nvPr/>
          </p:nvSpPr>
          <p:spPr bwMode="auto">
            <a:xfrm>
              <a:off x="4195763" y="5722938"/>
              <a:ext cx="1050925" cy="368300"/>
            </a:xfrm>
            <a:prstGeom prst="rect">
              <a:avLst/>
            </a:prstGeom>
            <a:noFill/>
            <a:ln w="9525">
              <a:noFill/>
              <a:miter lim="800000"/>
              <a:headEnd/>
              <a:tailEnd/>
            </a:ln>
          </p:spPr>
          <p:txBody>
            <a:bodyPr wrap="none" lIns="0" tIns="0" rIns="0" bIns="0">
              <a:spAutoFit/>
            </a:bodyPr>
            <a:lstStyle/>
            <a:p>
              <a:pPr algn="ctr" eaLnBrk="1" hangingPunct="1"/>
              <a:r>
                <a:rPr lang="fr-FR" sz="1200">
                  <a:solidFill>
                    <a:schemeClr val="bg1"/>
                  </a:solidFill>
                </a:rPr>
                <a:t>CD4 &lt; 200</a:t>
              </a:r>
            </a:p>
            <a:p>
              <a:pPr algn="ctr" eaLnBrk="1" hangingPunct="1"/>
              <a:r>
                <a:rPr lang="fr-FR" sz="1200">
                  <a:solidFill>
                    <a:schemeClr val="bg1"/>
                  </a:solidFill>
                </a:rPr>
                <a:t>(vs </a:t>
              </a:r>
              <a:r>
                <a:rPr lang="fr-FR" sz="1200" u="sng">
                  <a:solidFill>
                    <a:schemeClr val="bg1"/>
                  </a:solidFill>
                </a:rPr>
                <a:t>&gt;</a:t>
              </a:r>
              <a:r>
                <a:rPr lang="fr-FR" sz="1200">
                  <a:solidFill>
                    <a:schemeClr val="bg1"/>
                  </a:solidFill>
                </a:rPr>
                <a:t> 200/mm</a:t>
              </a:r>
              <a:r>
                <a:rPr lang="fr-FR" sz="1200" baseline="30000">
                  <a:solidFill>
                    <a:schemeClr val="bg1"/>
                  </a:solidFill>
                </a:rPr>
                <a:t>3</a:t>
              </a:r>
              <a:r>
                <a:rPr lang="fr-FR" sz="1200">
                  <a:solidFill>
                    <a:schemeClr val="bg1"/>
                  </a:solidFill>
                </a:rPr>
                <a:t>)</a:t>
              </a:r>
            </a:p>
          </p:txBody>
        </p:sp>
        <p:sp>
          <p:nvSpPr>
            <p:cNvPr id="362548" name="Rectangle 42"/>
            <p:cNvSpPr>
              <a:spLocks noChangeArrowheads="1"/>
            </p:cNvSpPr>
            <p:nvPr/>
          </p:nvSpPr>
          <p:spPr bwMode="auto">
            <a:xfrm>
              <a:off x="5468938" y="5722938"/>
              <a:ext cx="1012825" cy="368300"/>
            </a:xfrm>
            <a:prstGeom prst="rect">
              <a:avLst/>
            </a:prstGeom>
            <a:noFill/>
            <a:ln w="9525">
              <a:noFill/>
              <a:miter lim="800000"/>
              <a:headEnd/>
              <a:tailEnd/>
            </a:ln>
          </p:spPr>
          <p:txBody>
            <a:bodyPr wrap="none" lIns="0" tIns="0" rIns="0" bIns="0">
              <a:spAutoFit/>
            </a:bodyPr>
            <a:lstStyle/>
            <a:p>
              <a:pPr algn="ctr" eaLnBrk="1" hangingPunct="1"/>
              <a:r>
                <a:rPr lang="fr-FR" sz="1200">
                  <a:solidFill>
                    <a:schemeClr val="bg1"/>
                  </a:solidFill>
                </a:rPr>
                <a:t>CV &gt; 400</a:t>
              </a:r>
            </a:p>
            <a:p>
              <a:pPr algn="ctr" eaLnBrk="1" hangingPunct="1"/>
              <a:r>
                <a:rPr lang="fr-FR" sz="1200">
                  <a:solidFill>
                    <a:schemeClr val="bg1"/>
                  </a:solidFill>
                </a:rPr>
                <a:t>(vs </a:t>
              </a:r>
              <a:r>
                <a:rPr lang="fr-FR" sz="1200" u="sng">
                  <a:solidFill>
                    <a:schemeClr val="bg1"/>
                  </a:solidFill>
                </a:rPr>
                <a:t>&lt;</a:t>
              </a:r>
              <a:r>
                <a:rPr lang="fr-FR" sz="1200">
                  <a:solidFill>
                    <a:schemeClr val="bg1"/>
                  </a:solidFill>
                </a:rPr>
                <a:t> 400 c/ml)</a:t>
              </a:r>
              <a:endParaRPr lang="fr-FR" sz="1200" baseline="30000">
                <a:solidFill>
                  <a:schemeClr val="bg1"/>
                </a:solidFill>
              </a:endParaRPr>
            </a:p>
          </p:txBody>
        </p:sp>
        <p:sp>
          <p:nvSpPr>
            <p:cNvPr id="362549" name="Rectangle 42"/>
            <p:cNvSpPr>
              <a:spLocks noChangeArrowheads="1"/>
            </p:cNvSpPr>
            <p:nvPr/>
          </p:nvSpPr>
          <p:spPr bwMode="auto">
            <a:xfrm>
              <a:off x="6829425" y="5722938"/>
              <a:ext cx="898525" cy="368300"/>
            </a:xfrm>
            <a:prstGeom prst="rect">
              <a:avLst/>
            </a:prstGeom>
            <a:noFill/>
            <a:ln w="9525">
              <a:noFill/>
              <a:miter lim="800000"/>
              <a:headEnd/>
              <a:tailEnd/>
            </a:ln>
          </p:spPr>
          <p:txBody>
            <a:bodyPr wrap="none" lIns="0" tIns="0" rIns="0" bIns="0">
              <a:spAutoFit/>
            </a:bodyPr>
            <a:lstStyle/>
            <a:p>
              <a:pPr algn="ctr" eaLnBrk="1" hangingPunct="1"/>
              <a:r>
                <a:rPr lang="fr-FR" sz="1200">
                  <a:solidFill>
                    <a:schemeClr val="bg1"/>
                  </a:solidFill>
                </a:rPr>
                <a:t>Stade </a:t>
              </a:r>
              <a:br>
                <a:rPr lang="fr-FR" sz="1200">
                  <a:solidFill>
                    <a:schemeClr val="bg1"/>
                  </a:solidFill>
                </a:rPr>
              </a:br>
              <a:r>
                <a:rPr lang="fr-FR" sz="1200">
                  <a:solidFill>
                    <a:schemeClr val="bg1"/>
                  </a:solidFill>
                </a:rPr>
                <a:t>sida (vs pas)</a:t>
              </a:r>
              <a:endParaRPr lang="fr-FR" sz="1200" baseline="30000">
                <a:solidFill>
                  <a:schemeClr val="bg1"/>
                </a:solidFill>
              </a:endParaRPr>
            </a:p>
          </p:txBody>
        </p:sp>
        <p:sp>
          <p:nvSpPr>
            <p:cNvPr id="362550" name="Rectangle 62"/>
            <p:cNvSpPr>
              <a:spLocks noChangeArrowheads="1"/>
            </p:cNvSpPr>
            <p:nvPr/>
          </p:nvSpPr>
          <p:spPr bwMode="auto">
            <a:xfrm>
              <a:off x="2908300" y="4102100"/>
              <a:ext cx="203200" cy="184150"/>
            </a:xfrm>
            <a:prstGeom prst="rect">
              <a:avLst/>
            </a:prstGeom>
            <a:solidFill>
              <a:srgbClr val="FF00FF"/>
            </a:solidFill>
            <a:ln w="9525" algn="ctr">
              <a:noFill/>
              <a:round/>
              <a:headEnd/>
              <a:tailEnd/>
            </a:ln>
          </p:spPr>
          <p:txBody>
            <a:bodyPr/>
            <a:lstStyle/>
            <a:p>
              <a:pPr eaLnBrk="1" hangingPunct="1"/>
              <a:endParaRPr lang="fr-FR" sz="2400">
                <a:solidFill>
                  <a:schemeClr val="bg1"/>
                </a:solidFill>
              </a:endParaRPr>
            </a:p>
          </p:txBody>
        </p:sp>
        <p:sp>
          <p:nvSpPr>
            <p:cNvPr id="362551" name="Rectangle 63"/>
            <p:cNvSpPr>
              <a:spLocks noChangeArrowheads="1"/>
            </p:cNvSpPr>
            <p:nvPr/>
          </p:nvSpPr>
          <p:spPr bwMode="auto">
            <a:xfrm>
              <a:off x="2908300" y="4346575"/>
              <a:ext cx="203200" cy="185738"/>
            </a:xfrm>
            <a:prstGeom prst="rect">
              <a:avLst/>
            </a:prstGeom>
            <a:solidFill>
              <a:srgbClr val="00FF00"/>
            </a:solidFill>
            <a:ln w="9525" algn="ctr">
              <a:noFill/>
              <a:round/>
              <a:headEnd/>
              <a:tailEnd/>
            </a:ln>
          </p:spPr>
          <p:txBody>
            <a:bodyPr/>
            <a:lstStyle/>
            <a:p>
              <a:pPr eaLnBrk="1" hangingPunct="1"/>
              <a:endParaRPr lang="fr-FR" sz="2400">
                <a:solidFill>
                  <a:schemeClr val="bg1"/>
                </a:solidFill>
              </a:endParaRPr>
            </a:p>
          </p:txBody>
        </p:sp>
        <p:sp>
          <p:nvSpPr>
            <p:cNvPr id="362552" name="ZoneTexte 64"/>
            <p:cNvSpPr txBox="1">
              <a:spLocks noChangeArrowheads="1"/>
            </p:cNvSpPr>
            <p:nvPr/>
          </p:nvSpPr>
          <p:spPr bwMode="auto">
            <a:xfrm>
              <a:off x="3111500" y="4033838"/>
              <a:ext cx="5317481" cy="600164"/>
            </a:xfrm>
            <a:prstGeom prst="rect">
              <a:avLst/>
            </a:prstGeom>
            <a:noFill/>
            <a:ln w="9525">
              <a:noFill/>
              <a:miter lim="800000"/>
              <a:headEnd/>
              <a:tailEnd/>
            </a:ln>
          </p:spPr>
          <p:txBody>
            <a:bodyPr wrap="none">
              <a:spAutoFit/>
            </a:bodyPr>
            <a:lstStyle/>
            <a:p>
              <a:pPr eaLnBrk="1" hangingPunct="1">
                <a:spcBef>
                  <a:spcPts val="600"/>
                </a:spcBef>
              </a:pPr>
              <a:r>
                <a:rPr lang="fr-FR" sz="1400">
                  <a:solidFill>
                    <a:schemeClr val="bg1"/>
                  </a:solidFill>
                </a:rPr>
                <a:t>Part attribuable en incluant le cancer du poumon dans l’analyse</a:t>
              </a:r>
            </a:p>
            <a:p>
              <a:pPr eaLnBrk="1" hangingPunct="1">
                <a:spcBef>
                  <a:spcPts val="600"/>
                </a:spcBef>
              </a:pPr>
              <a:r>
                <a:rPr lang="fr-FR" sz="1400">
                  <a:solidFill>
                    <a:schemeClr val="bg1"/>
                  </a:solidFill>
                </a:rPr>
                <a:t>Part attribuable en excluant  le cancer du poumon dans l’analyse</a:t>
              </a:r>
            </a:p>
          </p:txBody>
        </p:sp>
        <p:sp>
          <p:nvSpPr>
            <p:cNvPr id="362553" name="Rectangle 41"/>
            <p:cNvSpPr>
              <a:spLocks noChangeArrowheads="1"/>
            </p:cNvSpPr>
            <p:nvPr/>
          </p:nvSpPr>
          <p:spPr bwMode="auto">
            <a:xfrm>
              <a:off x="1057275" y="3951288"/>
              <a:ext cx="134938" cy="184150"/>
            </a:xfrm>
            <a:prstGeom prst="rect">
              <a:avLst/>
            </a:prstGeom>
            <a:noFill/>
            <a:ln w="9525">
              <a:noFill/>
              <a:miter lim="800000"/>
              <a:headEnd/>
              <a:tailEnd/>
            </a:ln>
          </p:spPr>
          <p:txBody>
            <a:bodyPr wrap="none" lIns="0" tIns="0" rIns="0" bIns="0">
              <a:spAutoFit/>
            </a:bodyPr>
            <a:lstStyle/>
            <a:p>
              <a:pPr eaLnBrk="1" hangingPunct="1"/>
              <a:r>
                <a:rPr lang="fr-FR" sz="1200">
                  <a:solidFill>
                    <a:schemeClr val="bg1"/>
                  </a:solidFill>
                </a:rPr>
                <a:t>%</a:t>
              </a:r>
            </a:p>
          </p:txBody>
        </p:sp>
      </p:grpSp>
      <p:sp>
        <p:nvSpPr>
          <p:cNvPr id="362502"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164</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idx="4294967295"/>
          </p:nvPr>
        </p:nvSpPr>
        <p:spPr>
          <a:xfrm>
            <a:off x="1403350" y="115888"/>
            <a:ext cx="7685088" cy="936625"/>
          </a:xfrm>
        </p:spPr>
        <p:txBody>
          <a:bodyPr/>
          <a:lstStyle/>
          <a:p>
            <a:pPr>
              <a:defRPr/>
            </a:pPr>
            <a:r>
              <a:rPr lang="fr-FR" dirty="0">
                <a:latin typeface="+mj-lt"/>
                <a:ea typeface="+mj-ea"/>
                <a:cs typeface="+mj-cs"/>
              </a:rPr>
              <a:t>HIV-CHEST ANRS EP48 : diagnostic précoce </a:t>
            </a:r>
            <a:br>
              <a:rPr lang="fr-FR" dirty="0">
                <a:latin typeface="+mj-lt"/>
                <a:ea typeface="+mj-ea"/>
                <a:cs typeface="+mj-cs"/>
              </a:rPr>
            </a:br>
            <a:r>
              <a:rPr lang="fr-FR" dirty="0">
                <a:latin typeface="+mj-lt"/>
                <a:ea typeface="+mj-ea"/>
                <a:cs typeface="+mj-cs"/>
              </a:rPr>
              <a:t>des cancers broncho-pulmonaires par TDM (1) </a:t>
            </a:r>
            <a:endParaRPr lang="fr-FR" dirty="0">
              <a:latin typeface="+mj-lt"/>
              <a:ea typeface="+mj-ea"/>
              <a:cs typeface="+mj-cs"/>
            </a:endParaRPr>
          </a:p>
        </p:txBody>
      </p:sp>
      <p:sp>
        <p:nvSpPr>
          <p:cNvPr id="364546" name="Espace réservé du contenu 5"/>
          <p:cNvSpPr>
            <a:spLocks noGrp="1"/>
          </p:cNvSpPr>
          <p:nvPr>
            <p:ph idx="4294967295"/>
          </p:nvPr>
        </p:nvSpPr>
        <p:spPr>
          <a:xfrm>
            <a:off x="457200" y="1120775"/>
            <a:ext cx="8507413" cy="5372100"/>
          </a:xfrm>
        </p:spPr>
        <p:txBody>
          <a:bodyPr/>
          <a:lstStyle/>
          <a:p>
            <a:r>
              <a:rPr lang="fr-FR" sz="2000">
                <a:solidFill>
                  <a:srgbClr val="FFFF66"/>
                </a:solidFill>
              </a:rPr>
              <a:t>Etude multicentrique, </a:t>
            </a:r>
            <a:r>
              <a:rPr lang="fr-FR" sz="2000"/>
              <a:t>14 centres cliniques français</a:t>
            </a:r>
            <a:br>
              <a:rPr lang="fr-FR" sz="2000"/>
            </a:br>
            <a:endParaRPr lang="fr-FR" sz="2000"/>
          </a:p>
          <a:p>
            <a:r>
              <a:rPr lang="fr-FR" sz="2000">
                <a:solidFill>
                  <a:srgbClr val="FFFF66"/>
                </a:solidFill>
              </a:rPr>
              <a:t>Critères d’inclusion </a:t>
            </a:r>
          </a:p>
          <a:p>
            <a:pPr lvl="1"/>
            <a:r>
              <a:rPr lang="fr-FR" sz="2000"/>
              <a:t>Infection par le VIH, CD4 &gt; 100/mm</a:t>
            </a:r>
            <a:r>
              <a:rPr lang="fr-FR" sz="2000" baseline="30000"/>
              <a:t>3</a:t>
            </a:r>
            <a:r>
              <a:rPr lang="fr-FR" sz="2000"/>
              <a:t> et nadir CD4 &lt; 350/mm</a:t>
            </a:r>
            <a:r>
              <a:rPr lang="fr-FR" sz="2000" baseline="30000"/>
              <a:t>3</a:t>
            </a:r>
            <a:r>
              <a:rPr lang="fr-FR" sz="2000"/>
              <a:t> </a:t>
            </a:r>
          </a:p>
          <a:p>
            <a:pPr lvl="1"/>
            <a:r>
              <a:rPr lang="fr-FR" sz="2000"/>
              <a:t>Âge </a:t>
            </a:r>
            <a:r>
              <a:rPr lang="fr-FR" sz="2000" u="sng"/>
              <a:t>&gt;</a:t>
            </a:r>
            <a:r>
              <a:rPr lang="fr-FR" sz="2000"/>
              <a:t> 40 ans</a:t>
            </a:r>
          </a:p>
          <a:p>
            <a:pPr lvl="1"/>
            <a:r>
              <a:rPr lang="fr-FR" sz="2000"/>
              <a:t>Tabagisme </a:t>
            </a:r>
            <a:r>
              <a:rPr lang="fr-FR" sz="2000" u="sng"/>
              <a:t>&gt;</a:t>
            </a:r>
            <a:r>
              <a:rPr lang="fr-FR" sz="2000"/>
              <a:t> 20 paquets-année, actif ou sevré depuis moins </a:t>
            </a:r>
            <a:br>
              <a:rPr lang="fr-FR" sz="2000"/>
            </a:br>
            <a:r>
              <a:rPr lang="fr-FR" sz="2000"/>
              <a:t>de 3 ans</a:t>
            </a:r>
            <a:br>
              <a:rPr lang="fr-FR" sz="2000"/>
            </a:br>
            <a:endParaRPr lang="fr-FR" sz="2000"/>
          </a:p>
          <a:p>
            <a:r>
              <a:rPr lang="fr-FR" sz="2000">
                <a:solidFill>
                  <a:srgbClr val="FFFF66"/>
                </a:solidFill>
              </a:rPr>
              <a:t>442 patients ont eu un TDM thoracique faible dose sans injection</a:t>
            </a:r>
          </a:p>
          <a:p>
            <a:pPr lvl="1"/>
            <a:r>
              <a:rPr lang="fr-FR" sz="2000"/>
              <a:t>Âge, médiane : 49,8 ans (IQR : 46,3 - 53,9)</a:t>
            </a:r>
          </a:p>
          <a:p>
            <a:pPr lvl="1"/>
            <a:r>
              <a:rPr lang="fr-FR" sz="2000"/>
              <a:t>CD4/mm</a:t>
            </a:r>
            <a:r>
              <a:rPr lang="fr-FR" sz="2000" baseline="30000"/>
              <a:t>3</a:t>
            </a:r>
            <a:r>
              <a:rPr lang="fr-FR" sz="2000"/>
              <a:t>, médiane : 574 (IQR : 408 - 675)</a:t>
            </a:r>
          </a:p>
          <a:p>
            <a:pPr lvl="1"/>
            <a:r>
              <a:rPr lang="fr-FR" sz="2000"/>
              <a:t>Nadir CD4, médiane : 168 (IQR : 75 - 256)</a:t>
            </a:r>
          </a:p>
          <a:p>
            <a:pPr lvl="1"/>
            <a:r>
              <a:rPr lang="fr-FR" sz="2000"/>
              <a:t>CV &lt; 50 c/ml : 90 %</a:t>
            </a:r>
          </a:p>
          <a:p>
            <a:pPr lvl="1"/>
            <a:r>
              <a:rPr lang="fr-FR" sz="2000"/>
              <a:t>Tabagisme, médiane (IQR ) : 30 paquets-année (25 - 40)</a:t>
            </a:r>
          </a:p>
          <a:p>
            <a:pPr lvl="1"/>
            <a:endParaRPr lang="fr-FR" sz="2000"/>
          </a:p>
          <a:p>
            <a:r>
              <a:rPr lang="fr-FR" sz="2000">
                <a:solidFill>
                  <a:srgbClr val="FFFF66"/>
                </a:solidFill>
              </a:rPr>
              <a:t>Si anomalie au TDM : </a:t>
            </a:r>
            <a:r>
              <a:rPr lang="fr-FR" sz="2000"/>
              <a:t>algorithme de prise en charge proposé : surveillance TDM </a:t>
            </a:r>
            <a:r>
              <a:rPr lang="fr-FR" sz="2000" u="sng"/>
              <a:t>+</a:t>
            </a:r>
            <a:r>
              <a:rPr lang="fr-FR" sz="2000"/>
              <a:t> procédure(s) invasive(s) </a:t>
            </a:r>
          </a:p>
        </p:txBody>
      </p:sp>
      <p:sp>
        <p:nvSpPr>
          <p:cNvPr id="364547" name="Text Box 3"/>
          <p:cNvSpPr txBox="1">
            <a:spLocks noChangeArrowheads="1"/>
          </p:cNvSpPr>
          <p:nvPr/>
        </p:nvSpPr>
        <p:spPr bwMode="auto">
          <a:xfrm>
            <a:off x="6335713" y="6583363"/>
            <a:ext cx="2808287" cy="276225"/>
          </a:xfrm>
          <a:prstGeom prst="rect">
            <a:avLst/>
          </a:prstGeom>
          <a:noFill/>
          <a:ln w="9525">
            <a:noFill/>
            <a:miter lim="800000"/>
            <a:headEnd/>
            <a:tailEnd/>
          </a:ln>
        </p:spPr>
        <p:txBody>
          <a:bodyPr>
            <a:spAutoFit/>
          </a:bodyPr>
          <a:lstStyle/>
          <a:p>
            <a:pPr algn="r"/>
            <a:r>
              <a:rPr lang="en-GB" sz="1200" i="1">
                <a:solidFill>
                  <a:schemeClr val="bg1"/>
                </a:solidFill>
              </a:rPr>
              <a:t>Makinson A, CROI 2015, Abs. 727</a:t>
            </a:r>
          </a:p>
        </p:txBody>
      </p:sp>
      <p:sp>
        <p:nvSpPr>
          <p:cNvPr id="364548" name="Text Box 5"/>
          <p:cNvSpPr txBox="1">
            <a:spLocks noChangeArrowheads="1"/>
          </p:cNvSpPr>
          <p:nvPr/>
        </p:nvSpPr>
        <p:spPr bwMode="auto">
          <a:xfrm>
            <a:off x="8691563" y="46038"/>
            <a:ext cx="396875" cy="246062"/>
          </a:xfrm>
          <a:prstGeom prst="rect">
            <a:avLst/>
          </a:prstGeom>
          <a:noFill/>
          <a:ln w="9525">
            <a:noFill/>
            <a:miter lim="800000"/>
            <a:headEnd/>
            <a:tailEnd/>
          </a:ln>
        </p:spPr>
        <p:txBody>
          <a:bodyPr wrap="none">
            <a:spAutoFit/>
          </a:bodyPr>
          <a:lstStyle/>
          <a:p>
            <a:pPr algn="r" eaLnBrk="1" hangingPunct="1"/>
            <a:r>
              <a:rPr lang="fr-FR" sz="1000">
                <a:solidFill>
                  <a:schemeClr val="bg1"/>
                </a:solidFill>
                <a:ea typeface="ＭＳ Ｐゴシック"/>
                <a:cs typeface="ＭＳ Ｐゴシック"/>
              </a:rPr>
              <a:t>165</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03/08/2005 15:03:22&quot;&gt;&lt;Slide id=&quot;258&quot; dur=&quot;.922&quot;/&gt;&lt;Slide id=&quot;280&quot; dur=&quot;.563&quot;/&gt;&lt;Slide id=&quot;281&quot; dur=&quot;.343&quot;/&gt;&lt;Slide id=&quot;282&quot; dur=&quot;.266&quot;/&gt;&lt;Slide id=&quot;283&quot; dur=&quot;.328&quot;/&gt;&lt;Slide id=&quot;282&quot; dur=&quot;.141&quot;/&gt;&lt;Slide id=&quot;281&quot; dur=&quot;.078&quot;/&gt;&lt;Slide id=&quot;280&quot; dur=&quot;.187&quot;/&gt;&lt;Slide id=&quot;258&quot; dur=&quot;.454&quot;/&gt;&lt;/Timings&gt;&lt;/WMTools&gt;"/>
</p:tagLst>
</file>

<file path=ppt/theme/theme1.xml><?xml version="1.0" encoding="utf-8"?>
<a:theme xmlns:a="http://schemas.openxmlformats.org/drawingml/2006/main" name="CROI 2015">
  <a:themeElements>
    <a:clrScheme name="CROI 20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ROI 2015">
      <a:majorFont>
        <a:latin typeface="Arial"/>
        <a:ea typeface=""/>
        <a:cs typeface="Arial"/>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ROI 20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ROI 201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ROI 201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ROI 201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ROI 201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ROI 201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ROI 201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ROI 201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ROI 201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ROI 201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ROI 201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ROI 201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6309</TotalTime>
  <Words>3616</Words>
  <Application>Microsoft Office PowerPoint</Application>
  <PresentationFormat>Affichage à l'écran (4:3)</PresentationFormat>
  <Paragraphs>843</Paragraphs>
  <Slides>27</Slides>
  <Notes>25</Notes>
  <HiddenSlides>0</HiddenSlides>
  <MMClips>0</MMClips>
  <ScaleCrop>false</ScaleCrop>
  <HeadingPairs>
    <vt:vector size="8" baseType="variant">
      <vt:variant>
        <vt:lpstr>Polices utilisées</vt:lpstr>
      </vt:variant>
      <vt:variant>
        <vt:i4>9</vt:i4>
      </vt:variant>
      <vt:variant>
        <vt:lpstr>Modèle de conception</vt:lpstr>
      </vt:variant>
      <vt:variant>
        <vt:i4>1</vt:i4>
      </vt:variant>
      <vt:variant>
        <vt:lpstr>Serveurs OLE incorporés</vt:lpstr>
      </vt:variant>
      <vt:variant>
        <vt:i4>3</vt:i4>
      </vt:variant>
      <vt:variant>
        <vt:lpstr>Titres des diapositives</vt:lpstr>
      </vt:variant>
      <vt:variant>
        <vt:i4>27</vt:i4>
      </vt:variant>
    </vt:vector>
  </HeadingPairs>
  <TitlesOfParts>
    <vt:vector size="40" baseType="lpstr">
      <vt:lpstr>Arial</vt:lpstr>
      <vt:lpstr>Trebuchet MS</vt:lpstr>
      <vt:lpstr>Arial Unicode MS</vt:lpstr>
      <vt:lpstr>ＭＳ Ｐゴシック</vt:lpstr>
      <vt:lpstr>Wingdings</vt:lpstr>
      <vt:lpstr>Symbol</vt:lpstr>
      <vt:lpstr>Cambria</vt:lpstr>
      <vt:lpstr>Lucida Grande</vt:lpstr>
      <vt:lpstr>Calibri</vt:lpstr>
      <vt:lpstr>CROI 2015</vt:lpstr>
      <vt:lpstr>Feuille de calcul Microsoft Excel</vt:lpstr>
      <vt:lpstr>Graphique Microsoft Excel</vt:lpstr>
      <vt:lpstr>Document Flash</vt:lpstr>
      <vt:lpstr>Diapositive 1</vt:lpstr>
      <vt:lpstr>Etude COSTOP : faut-il arrêter le cotrimoxazole chez les adultes sous ARV en Afrique ? (1)</vt:lpstr>
      <vt:lpstr>Etude COSTOP : faut-il arrêter le cotrimoxazole chez les adultes sous ARV en Afrique ? (2)</vt:lpstr>
      <vt:lpstr>Etude COSTOP : faut-il arrêter le cotrimoxazole chez les adultes sous ARV en Afrique ? (3)</vt:lpstr>
      <vt:lpstr>Cryptococcose méningée : essai de phase 2  de sertraline comme traitement adjuvant (1)</vt:lpstr>
      <vt:lpstr>Cryptococcose méningée : essai de phase 2  de sertraline comme traitement adjuvant (2)</vt:lpstr>
      <vt:lpstr>Evolution du rapport CD4/CD8 sous 1ère ligne d’ARV : impact de la co-infection CMV</vt:lpstr>
      <vt:lpstr>Le poids du tabagisme  dans les cancers non-classant sida</vt:lpstr>
      <vt:lpstr>HIV-CHEST ANRS EP48 : diagnostic précoce  des cancers broncho-pulmonaires par TDM (1) </vt:lpstr>
      <vt:lpstr>HIV-CHEST ANRS EP48 : diagnostic précoce  des cancers broncho-pulmonaires par TDM (2) </vt:lpstr>
      <vt:lpstr>HIV-CHEST ANRS EP48 : diagnostic précoce  des cancers broncho-pulmonaires par TDM (3) </vt:lpstr>
      <vt:lpstr>Diapositive 12</vt:lpstr>
      <vt:lpstr>Diminution de la prévalence des troubles neurocognitifs au cours des années récentes</vt:lpstr>
      <vt:lpstr>L’atorvastatine diminue le volume des plaques coronaires non calcifiées chez des patients VIH+ (1)  </vt:lpstr>
      <vt:lpstr>L’atorvastatine diminue le volume des plaques coronaires non calcifiées chez des patients VIH+ (2) </vt:lpstr>
      <vt:lpstr>L’atorvastatine diminue le volume des plaques coronaires non calcifiées chez des patients VIH+ (3) </vt:lpstr>
      <vt:lpstr>Essai NEAT 001 / ANRS 143 :  biomarqueurs osseux (1)</vt:lpstr>
      <vt:lpstr>Essai NEAT 001 / ANRS 143 : biomarqueurs osseux (2)</vt:lpstr>
      <vt:lpstr>Index de FRAX modifié pour prédire le risque de fracture chez les hommes VIH+</vt:lpstr>
      <vt:lpstr>Insuffisance rénale et exposition aux ARV : D:A:D (1)</vt:lpstr>
      <vt:lpstr>Insuffisance rénale et exposition aux ARV : D:A:D (2)</vt:lpstr>
      <vt:lpstr>Insuffisance rénale et exposition aux ARV : D:A:D (4)</vt:lpstr>
      <vt:lpstr>Insuffisance rénale et exposition aux ARV : D:A:D (5)</vt:lpstr>
      <vt:lpstr>TAF chez les patients avec insuffisance rénale  minime à modérée (1)</vt:lpstr>
      <vt:lpstr>TAF chez les patients avec insuffisance rénale  minime à modérée (2)</vt:lpstr>
      <vt:lpstr>Deux méthodes de mesure de la fonction tubulaire rénale</vt:lpstr>
      <vt:lpstr>TAF chez les patients avec insuffisance rénale  minime à modérée (4)</vt:lpstr>
    </vt:vector>
  </TitlesOfParts>
  <Company>AEI - www.aei.fr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Meilleur de la CROI 2015</dc:title>
  <dc:creator>C. Charpentier, B. Hoen, G. Peytavin, F. Raffi, J. Reynes</dc:creator>
  <cp:lastModifiedBy>chic</cp:lastModifiedBy>
  <cp:revision>738</cp:revision>
  <dcterms:created xsi:type="dcterms:W3CDTF">2015-03-20T07:28:50Z</dcterms:created>
  <dcterms:modified xsi:type="dcterms:W3CDTF">2015-03-31T14:57:11Z</dcterms:modified>
  <cp:category>Version 20 mars b</cp:category>
</cp:coreProperties>
</file>