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embeddings/oleObject1.bin" ContentType="application/vnd.openxmlformats-officedocument.oleObject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embeddings/oleObject2.bin" ContentType="application/vnd.openxmlformats-officedocument.oleObject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3.xml" ContentType="application/vnd.openxmlformats-officedocument.theme+xml"/>
  <Override PartName="/ppt/embeddings/oleObject3.bin" ContentType="application/vnd.openxmlformats-officedocument.oleObject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embeddings/oleObject4.bin" ContentType="application/vnd.openxmlformats-officedocument.oleObject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5.xml" ContentType="application/vnd.openxmlformats-officedocument.theme+xml"/>
  <Override PartName="/ppt/embeddings/oleObject5.bin" ContentType="application/vnd.openxmlformats-officedocument.oleObject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6.xml" ContentType="application/vnd.openxmlformats-officedocument.theme+xml"/>
  <Override PartName="/ppt/embeddings/oleObject6.bin" ContentType="application/vnd.openxmlformats-officedocument.oleObject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7.xml" ContentType="application/vnd.openxmlformats-officedocument.theme+xml"/>
  <Override PartName="/ppt/embeddings/oleObject7.bin" ContentType="application/vnd.openxmlformats-officedocument.oleObject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8.xml" ContentType="application/vnd.openxmlformats-officedocument.theme+xml"/>
  <Override PartName="/ppt/embeddings/oleObject8.bin" ContentType="application/vnd.openxmlformats-officedocument.oleObject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9.xml" ContentType="application/vnd.openxmlformats-officedocument.theme+xml"/>
  <Override PartName="/ppt/embeddings/oleObject9.bin" ContentType="application/vnd.openxmlformats-officedocument.oleObject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20.xml" ContentType="application/vnd.openxmlformats-officedocument.theme+xml"/>
  <Override PartName="/ppt/embeddings/oleObject10.bin" ContentType="application/vnd.openxmlformats-officedocument.oleObject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1.xml" ContentType="application/vnd.openxmlformats-officedocument.theme+xml"/>
  <Override PartName="/ppt/embeddings/oleObject11.bin" ContentType="application/vnd.openxmlformats-officedocument.oleObject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embeddings/oleObject12.bin" ContentType="application/vnd.openxmlformats-officedocument.oleObject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23.xml" ContentType="application/vnd.openxmlformats-officedocument.theme+xml"/>
  <Override PartName="/ppt/embeddings/oleObject13.bin" ContentType="application/vnd.openxmlformats-officedocument.oleObject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24.xml" ContentType="application/vnd.openxmlformats-officedocument.theme+xml"/>
  <Override PartName="/ppt/embeddings/oleObject14.bin" ContentType="application/vnd.openxmlformats-officedocument.oleObject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5.xml" ContentType="application/vnd.openxmlformats-officedocument.theme+xml"/>
  <Override PartName="/ppt/embeddings/oleObject15.bin" ContentType="application/vnd.openxmlformats-officedocument.oleObject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960" r:id="rId1"/>
    <p:sldMasterId id="2147484041" r:id="rId2"/>
    <p:sldMasterId id="2147484135" r:id="rId3"/>
    <p:sldMasterId id="2147484140" r:id="rId4"/>
    <p:sldMasterId id="2147484399" r:id="rId5"/>
    <p:sldMasterId id="2147484413" r:id="rId6"/>
    <p:sldMasterId id="2147484501" r:id="rId7"/>
    <p:sldMasterId id="2147484512" r:id="rId8"/>
    <p:sldMasterId id="2147484545" r:id="rId9"/>
    <p:sldMasterId id="2147484547" r:id="rId10"/>
    <p:sldMasterId id="2147485777" r:id="rId11"/>
    <p:sldMasterId id="2147485787" r:id="rId12"/>
    <p:sldMasterId id="2147485797" r:id="rId13"/>
    <p:sldMasterId id="2147485817" r:id="rId14"/>
    <p:sldMasterId id="2147485827" r:id="rId15"/>
    <p:sldMasterId id="2147485837" r:id="rId16"/>
    <p:sldMasterId id="2147485847" r:id="rId17"/>
    <p:sldMasterId id="2147485857" r:id="rId18"/>
    <p:sldMasterId id="2147485867" r:id="rId19"/>
    <p:sldMasterId id="2147485877" r:id="rId20"/>
    <p:sldMasterId id="2147485887" r:id="rId21"/>
    <p:sldMasterId id="2147485897" r:id="rId22"/>
    <p:sldMasterId id="2147485907" r:id="rId23"/>
    <p:sldMasterId id="2147485917" r:id="rId24"/>
    <p:sldMasterId id="2147486175" r:id="rId25"/>
  </p:sldMasterIdLst>
  <p:notesMasterIdLst>
    <p:notesMasterId r:id="rId44"/>
  </p:notesMasterIdLst>
  <p:handoutMasterIdLst>
    <p:handoutMasterId r:id="rId45"/>
  </p:handoutMasterIdLst>
  <p:sldIdLst>
    <p:sldId id="874" r:id="rId26"/>
    <p:sldId id="1108" r:id="rId27"/>
    <p:sldId id="1110" r:id="rId28"/>
    <p:sldId id="1092" r:id="rId29"/>
    <p:sldId id="1093" r:id="rId30"/>
    <p:sldId id="1094" r:id="rId31"/>
    <p:sldId id="1095" r:id="rId32"/>
    <p:sldId id="1097" r:id="rId33"/>
    <p:sldId id="1098" r:id="rId34"/>
    <p:sldId id="1099" r:id="rId35"/>
    <p:sldId id="1100" r:id="rId36"/>
    <p:sldId id="1101" r:id="rId37"/>
    <p:sldId id="1102" r:id="rId38"/>
    <p:sldId id="1104" r:id="rId39"/>
    <p:sldId id="1105" r:id="rId40"/>
    <p:sldId id="1107" r:id="rId41"/>
    <p:sldId id="1106" r:id="rId42"/>
    <p:sldId id="1103" r:id="rId43"/>
  </p:sldIdLst>
  <p:sldSz cx="10287000" cy="6858000" type="35mm"/>
  <p:notesSz cx="6642100" cy="9779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CEDCE6"/>
    <a:srgbClr val="E90000"/>
    <a:srgbClr val="EB0200"/>
    <a:srgbClr val="F95AB7"/>
    <a:srgbClr val="0FD5FD"/>
    <a:srgbClr val="0FE1FD"/>
    <a:srgbClr val="349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12" y="-145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6076"/>
    </p:cViewPr>
  </p:sorterViewPr>
  <p:notesViewPr>
    <p:cSldViewPr snapToGrid="0">
      <p:cViewPr varScale="1">
        <p:scale>
          <a:sx n="77" d="100"/>
          <a:sy n="77" d="100"/>
        </p:scale>
        <p:origin x="-2142" y="-102"/>
      </p:cViewPr>
      <p:guideLst>
        <p:guide orient="horz" pos="308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9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0450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 style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9216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49300" y="852488"/>
            <a:ext cx="51435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6766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4050" y="4645025"/>
            <a:ext cx="5334000" cy="4400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1571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81050" y="665163"/>
            <a:ext cx="4997450" cy="3332162"/>
          </a:xfrm>
          <a:ln/>
        </p:spPr>
      </p:sp>
      <p:sp>
        <p:nvSpPr>
          <p:cNvPr id="11776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247" tIns="44123" rIns="88247" bIns="44123"/>
          <a:lstStyle/>
          <a:p>
            <a:pPr eaLnBrk="1" hangingPunct="1">
              <a:spcBef>
                <a:spcPct val="0"/>
              </a:spcBef>
            </a:pP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218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239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280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Cette étude a été publiée récemment : Gardner MR. et al.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Nature. 2015 Feb 18. [Epub ahead of print].</a:t>
            </a: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Le BMS-955176 est un inhibiteur de maturation qui agit en inhibant le dernier événement de clivage par la protéase entre la protéine p24 de la capside et le « spacer peptide 1 » (SP1) dans gag, aboutissant à la libération de virions immatures non infectieux</a:t>
            </a:r>
            <a:br>
              <a:rPr lang="fr-FR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Il diffère de l’inhibiteur de maturation de 1</a:t>
            </a:r>
            <a:r>
              <a:rPr lang="fr-FR" baseline="30000">
                <a:latin typeface="Times New Roman" charset="0"/>
                <a:ea typeface="ＭＳ Ｐゴシック" charset="0"/>
                <a:cs typeface="ＭＳ Ｐゴシック" charset="0"/>
              </a:rPr>
              <a:t>ère</a:t>
            </a:r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 génération (bevirimat) par une meilleure activité en cas de polymorphisme naturel sur gag.</a:t>
            </a:r>
            <a:br>
              <a:rPr lang="fr-FR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Obtention d’un plateau de réponse maximale autour de -1,6 log</a:t>
            </a:r>
            <a:r>
              <a:rPr lang="fr-FR" baseline="-25000">
                <a:latin typeface="Times New Roman" charset="0"/>
                <a:ea typeface="ＭＳ Ｐゴシック" charset="0"/>
                <a:cs typeface="ＭＳ Ｐゴシック" charset="0"/>
              </a:rPr>
              <a:t>10</a:t>
            </a:r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 c/ml, sans effet supplémentaire avec dose &gt; 40 mg.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33425"/>
            <a:ext cx="5499100" cy="3667125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6600825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>
                <a:solidFill>
                  <a:srgbClr val="003366"/>
                </a:solidFill>
                <a:latin typeface="Cambria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>
                <a:solidFill>
                  <a:srgbClr val="003366"/>
                </a:solidFill>
                <a:latin typeface="Cambria" charset="0"/>
                <a:cs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153025" y="4889500"/>
            <a:ext cx="5057775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4625" y="38100"/>
            <a:ext cx="4695825" cy="679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600" b="1" smtClean="0">
                <a:solidFill>
                  <a:srgbClr val="FFFF99"/>
                </a:solidFill>
                <a:latin typeface="Gungsuh" pitchFamily="18" charset="-127"/>
                <a:ea typeface="+mn-ea"/>
              </a:rPr>
              <a:t>Rencontres Novartis en Infectiologie et Microbiologie</a:t>
            </a:r>
            <a:endParaRPr lang="en-US" sz="1600" b="1" smtClean="0">
              <a:solidFill>
                <a:srgbClr val="FFFF99"/>
              </a:solidFill>
              <a:latin typeface="Gungsuh" pitchFamily="18" charset="-127"/>
              <a:ea typeface="+mn-ea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81613" y="5549900"/>
            <a:ext cx="4464050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0"/>
              <a:buNone/>
              <a:defRPr/>
            </a:pPr>
            <a:r>
              <a:rPr lang="fr-FR" sz="2000" smtClean="0">
                <a:solidFill>
                  <a:srgbClr val="006666"/>
                </a:solidFill>
                <a:latin typeface="Cambria" charset="0"/>
                <a:cs typeface="Arial" charset="0"/>
              </a:rPr>
              <a:t>Vendredi 7 Octobre 2011</a:t>
            </a:r>
          </a:p>
          <a:p>
            <a:pPr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0"/>
              <a:buNone/>
              <a:defRPr/>
            </a:pPr>
            <a:r>
              <a:rPr lang="fr-FR" sz="2000" smtClean="0">
                <a:solidFill>
                  <a:srgbClr val="006666"/>
                </a:solidFill>
                <a:latin typeface="Cambria" charset="0"/>
                <a:cs typeface="Arial" charset="0"/>
              </a:rPr>
              <a:t>Salle Gustave Eiffel – Tour Eiffel</a:t>
            </a:r>
            <a:endParaRPr lang="en-US" sz="2000" smtClean="0">
              <a:solidFill>
                <a:srgbClr val="006666"/>
              </a:solidFill>
              <a:latin typeface="Cambria" charset="0"/>
              <a:cs typeface="Arial" charset="0"/>
            </a:endParaRP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927350"/>
            <a:ext cx="451485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70665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990600"/>
            <a:ext cx="9258300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3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1075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75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C43D2B-48FE-EB4B-84E7-86C79800BB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11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42001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31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049920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234302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89694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84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39446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931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378410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29827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61610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91563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75AA809-1957-AA43-88D1-C0BA257F6B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809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29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8899320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289198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49585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75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9788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5755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395124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37736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450724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42953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27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08299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720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88E348E-86EA-9A4B-A545-CC2778ADCB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0772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500927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06638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66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1231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194059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823411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8661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455897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173435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26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9103262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73815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4342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54342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7822B3C-B345-674B-8566-7796A6405C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945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84817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56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527127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317381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31965703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9365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8436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81290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24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5143697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9857803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762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82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82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FF10F-FD9B-714C-B979-1CAA577D45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513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45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460209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7237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9126254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134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97889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39365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21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433399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6167389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98838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33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30884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8CDAB4A-1AA5-334B-A09B-F144CFCF89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3671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406750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58845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6630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584788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18167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19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3713450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8724200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158637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19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43259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7791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35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938A21E-8E2A-124B-AB7D-300214BAB9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709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4053776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525413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629996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16550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16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7171623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6522021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336242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05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273963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304813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601070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AD55F68-10CC-8342-9180-AB7425C091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28883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560840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749638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58237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14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3220868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8887808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780288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89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940573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354298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3811090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84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9160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EF97119-5182-6A44-B9AE-8712FC27C0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957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390413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56005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11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7045302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1031061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17912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72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485877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326316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6107552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6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604867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7893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72275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B25338E-54BB-8D48-8D32-3A130C2563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9068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21335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7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3415066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1457516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38926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54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14073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49619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982960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143076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194101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5910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21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46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4526" y="2208207"/>
            <a:ext cx="8229601" cy="3790914"/>
          </a:xfrm>
        </p:spPr>
        <p:txBody>
          <a:bodyPr/>
          <a:lstStyle>
            <a:lvl1pPr marL="271463" indent="-271463" algn="l">
              <a:buFont typeface="Lucida Grande"/>
              <a:buChar char="●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988" indent="-260350" algn="l">
              <a:buFont typeface="Lucida Grande"/>
              <a:buChar char="➜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34988" indent="180975" algn="l">
              <a:buFont typeface="Lucida Grande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14350" y="1497413"/>
            <a:ext cx="8097563" cy="5255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rgbClr val="349BB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13"/>
          </p:nvPr>
        </p:nvSpPr>
        <p:spPr>
          <a:xfrm>
            <a:off x="514350" y="303274"/>
            <a:ext cx="3964781" cy="433521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La Lettre de l</a:t>
            </a:r>
            <a:r>
              <a:rPr lang="ja-JP" altLang="fr-FR"/>
              <a:t>’</a:t>
            </a:r>
            <a:r>
              <a:rPr lang="fr-FR"/>
              <a:t>Infectiologue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D'après Nom de l</a:t>
            </a:r>
            <a:r>
              <a:rPr lang="ja-JP" altLang="fr-FR"/>
              <a:t>’</a:t>
            </a:r>
            <a:r>
              <a:rPr lang="fr-FR"/>
              <a:t>auteur, initiale prénom, Référence (ex.Circulation 2010; 121 : 2085-91).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7BFC72-E2C0-B14F-A223-7394D773F7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460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9214188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8850518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35922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38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57925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4"/>
            <a:ext cx="9258300" cy="395348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514350" y="1014413"/>
            <a:ext cx="9258300" cy="444500"/>
          </a:xfrm>
        </p:spPr>
        <p:txBody>
          <a:bodyPr/>
          <a:lstStyle>
            <a:lvl1pPr>
              <a:buFontTx/>
              <a:buNone/>
              <a:defRPr>
                <a:solidFill>
                  <a:srgbClr val="349BB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4350" y="5685753"/>
            <a:ext cx="9258300" cy="560388"/>
          </a:xfrm>
        </p:spPr>
        <p:txBody>
          <a:bodyPr/>
          <a:lstStyle>
            <a:lvl1pPr>
              <a:buFontTx/>
              <a:buNone/>
              <a:defRPr sz="1400">
                <a:solidFill>
                  <a:srgbClr val="349BB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La Lettre de l</a:t>
            </a:r>
            <a:r>
              <a:rPr lang="ja-JP" altLang="fr-FR"/>
              <a:t>’</a:t>
            </a:r>
            <a:r>
              <a:rPr lang="fr-FR"/>
              <a:t>Infectiologue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D'après Nom de l</a:t>
            </a:r>
            <a:r>
              <a:rPr lang="ja-JP" altLang="fr-FR"/>
              <a:t>’</a:t>
            </a:r>
            <a:r>
              <a:rPr lang="fr-FR"/>
              <a:t>auteur, initiale prénom, Référence (ex.Circulation 2010; 121 : 2085-91).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5408C5-AAD6-D244-B7FE-1F738E1488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51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 marL="271463" indent="-271463">
              <a:buFont typeface="European Pi Std 4"/>
              <a:buChar char="•"/>
              <a:defRPr sz="1800"/>
            </a:lvl1pPr>
            <a:lvl2pPr marL="541338" indent="-269875">
              <a:defRPr sz="1600"/>
            </a:lvl2pPr>
            <a:lvl3pPr marL="722313" indent="-184150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 marL="271463" indent="-271463">
              <a:defRPr sz="1800"/>
            </a:lvl1pPr>
            <a:lvl2pPr marL="541338" indent="-269875">
              <a:defRPr sz="1600"/>
            </a:lvl2pPr>
            <a:lvl3pPr marL="722313" indent="-180975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La Lettre de l</a:t>
            </a:r>
            <a:r>
              <a:rPr lang="ja-JP" altLang="fr-FR"/>
              <a:t>’</a:t>
            </a:r>
            <a:r>
              <a:rPr lang="fr-FR"/>
              <a:t>Infectiologue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D'après Nom de l</a:t>
            </a:r>
            <a:r>
              <a:rPr lang="ja-JP" altLang="fr-FR"/>
              <a:t>’</a:t>
            </a:r>
            <a:r>
              <a:rPr lang="fr-FR"/>
              <a:t>auteur, initiale prénom, Référence (ex.Circulation 2010; 121 : 2085-91).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BCD197-1879-7049-89C6-84DA36E9ED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1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1241838"/>
            <a:ext cx="6172200" cy="34860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La Lettre de l</a:t>
            </a:r>
            <a:r>
              <a:rPr lang="ja-JP" altLang="fr-FR"/>
              <a:t>’</a:t>
            </a:r>
            <a:r>
              <a:rPr lang="fr-FR"/>
              <a:t>Infectiologue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D'après Nom de l</a:t>
            </a:r>
            <a:r>
              <a:rPr lang="ja-JP" altLang="fr-FR"/>
              <a:t>’</a:t>
            </a:r>
            <a:r>
              <a:rPr lang="fr-FR"/>
              <a:t>auteur, initiale prénom, Référence (ex.Circulation 2010; 121 : 2085-91).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0BFA16-0735-294B-A115-178CD2C266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388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28625" y="0"/>
            <a:ext cx="685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1150" y="0"/>
            <a:ext cx="1174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4425" y="0"/>
            <a:ext cx="2047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4288" y="0"/>
            <a:ext cx="258762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190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10287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9604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9431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2001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0"/>
            <a:ext cx="85725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26"/>
          <p:cNvSpPr/>
          <p:nvPr/>
        </p:nvSpPr>
        <p:spPr bwMode="auto">
          <a:xfrm>
            <a:off x="685800" y="3429000"/>
            <a:ext cx="1457325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Oval 27"/>
          <p:cNvSpPr/>
          <p:nvPr/>
        </p:nvSpPr>
        <p:spPr bwMode="auto">
          <a:xfrm>
            <a:off x="1489075" y="4867275"/>
            <a:ext cx="72390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28"/>
          <p:cNvSpPr/>
          <p:nvPr/>
        </p:nvSpPr>
        <p:spPr bwMode="auto">
          <a:xfrm>
            <a:off x="1227138" y="5500688"/>
            <a:ext cx="155575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29"/>
          <p:cNvSpPr/>
          <p:nvPr/>
        </p:nvSpPr>
        <p:spPr bwMode="auto">
          <a:xfrm>
            <a:off x="1871663" y="5791200"/>
            <a:ext cx="309562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2114550" y="4479925"/>
            <a:ext cx="4111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102346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Straight Connector 10"/>
          <p:cNvSpPr>
            <a:spLocks noChangeShapeType="1"/>
          </p:cNvSpPr>
          <p:nvPr/>
        </p:nvSpPr>
        <p:spPr bwMode="auto">
          <a:xfrm>
            <a:off x="10029825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2895600"/>
            <a:ext cx="6943725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0" y="5010150"/>
            <a:ext cx="6943725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875713" y="1146175"/>
            <a:ext cx="2286000" cy="42862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516113F0-4870-1948-A94E-6392B9D31CEA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189913" y="4154488"/>
            <a:ext cx="3657600" cy="431800"/>
          </a:xfrm>
        </p:spPr>
        <p:txBody>
          <a:bodyPr/>
          <a:lstStyle>
            <a:lvl1pPr eaLnBrk="0" hangingPunct="0"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r>
              <a:rPr lang="fr-FR"/>
              <a:t>Déjeuner Recherche - JNI 2009Best of neuro-infectiologie 2008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508125" y="4929188"/>
            <a:ext cx="685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11BF-14DB-E14A-A64F-77446F532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5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114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04029" y="1600200"/>
            <a:ext cx="4114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01D2-E4AE-2C45-847D-5B0B283C22F1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2009Best of neuro-infectiologie 2008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D7DC-F5AF-E843-8A66-3D9A8856F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9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84867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4350" y="2362200"/>
            <a:ext cx="411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918472" y="2362200"/>
            <a:ext cx="411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14350" y="1569720"/>
            <a:ext cx="4114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886325" y="1569720"/>
            <a:ext cx="4114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7891-3589-0C46-BC5C-4B68F7B03E14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2009Best of neuro-infectiologie 2008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EB4E-4BBB-6F45-840A-29B0585DA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12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880D-D97F-784B-B745-270EF7A3FCBD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9F86-9284-C046-8E3A-CDA30EF7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7437438" y="3359150"/>
            <a:ext cx="4452937" cy="411163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2009Comité de Suivi du Programme Tuberculose  - 12/01/2009</a:t>
            </a:r>
          </a:p>
        </p:txBody>
      </p:sp>
    </p:spTree>
    <p:extLst>
      <p:ext uri="{BB962C8B-B14F-4D97-AF65-F5344CB8AC3E}">
        <p14:creationId xmlns:p14="http://schemas.microsoft.com/office/powerpoint/2010/main" val="2740477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748B-69B2-BF49-8EB2-05A11B7F837E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2009Best of neuro-infectiologie 2008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192E-7501-1747-9A5F-4FC6AE29F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8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9858375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70294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9675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1011555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9944100" y="0"/>
            <a:ext cx="3429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10029825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Oval 20"/>
          <p:cNvSpPr/>
          <p:nvPr/>
        </p:nvSpPr>
        <p:spPr>
          <a:xfrm>
            <a:off x="9175750" y="5715000"/>
            <a:ext cx="61912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87666" y="3171825"/>
            <a:ext cx="6309360" cy="51435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63815" y="274320"/>
            <a:ext cx="1717929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42900" y="274320"/>
            <a:ext cx="634365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5708-4634-1048-BF80-D8DF4C344ED9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ABED-A623-C146-8015-D0DFDCA51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>
          <a:xfrm rot="5400000">
            <a:off x="7437438" y="3087687"/>
            <a:ext cx="4452938" cy="411163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2009Comité de Suivi du Programme Tuberculose  - 12/01/2009</a:t>
            </a:r>
          </a:p>
        </p:txBody>
      </p:sp>
    </p:spTree>
    <p:extLst>
      <p:ext uri="{BB962C8B-B14F-4D97-AF65-F5344CB8AC3E}">
        <p14:creationId xmlns:p14="http://schemas.microsoft.com/office/powerpoint/2010/main" val="70287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174" y="1833563"/>
            <a:ext cx="470237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929" y="1833563"/>
            <a:ext cx="4704159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7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9858375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9175750" y="5715000"/>
            <a:ext cx="61912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101155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9944100" y="0"/>
            <a:ext cx="3429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10029825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70294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9675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3235" y="3171825"/>
            <a:ext cx="6309360" cy="51435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943725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1523" y="264795"/>
            <a:ext cx="17145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0A1F-53F7-734C-B2E5-58729AA60E19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CBFA-4904-6C4F-A5F1-8EECC18AB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7513638" y="3163887"/>
            <a:ext cx="4300538" cy="411163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2009Comité de Suivi du Programme Tuberculose  - 12/01/2009</a:t>
            </a:r>
          </a:p>
        </p:txBody>
      </p:sp>
    </p:spTree>
    <p:extLst>
      <p:ext uri="{BB962C8B-B14F-4D97-AF65-F5344CB8AC3E}">
        <p14:creationId xmlns:p14="http://schemas.microsoft.com/office/powerpoint/2010/main" val="3267281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C218-3A19-B94A-B297-57E2A2A9FD36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2009Best of neuro-infectiologie 2008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502B-FDEC-C841-95EA-51E22D13C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94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947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3ED0-4B57-6649-B649-13CEE1D41FAC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Déjeuner Recherche - JNI 2009Best of neuro-infectiologie 2008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38A9-4D9D-044F-852F-DBB534C5A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13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1075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75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6DD6764-8ABC-024F-8CD9-45E8D2711A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5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4D13A77-989C-C942-B540-03F3B7EB1C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987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720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0853626-D496-8F4D-9A1D-8A5AD88B6A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66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4342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54342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F134977-387A-824A-A177-E8FBEF2DC7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550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82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82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960A19D-F060-9645-BEF2-1552E8D3C6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16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8082441-67D9-1E4C-80B0-C2803D0ADC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72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35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9E77635-034A-8644-BD29-DB86D87431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4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828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82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8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A5201AC-BDBD-3F44-AABB-6A929D6CFE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5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8B24123-8BBC-BA4A-938E-6D0D9BFD64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006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72275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3440CDC-DD9C-5349-94BC-DAB983FE0D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eaLnBrk="0" hangingPunct="0">
              <a:defRPr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77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4"/>
            <a:ext cx="9258300" cy="395348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514350" y="1014413"/>
            <a:ext cx="9258300" cy="444500"/>
          </a:xfrm>
        </p:spPr>
        <p:txBody>
          <a:bodyPr/>
          <a:lstStyle>
            <a:lvl1pPr>
              <a:buFontTx/>
              <a:buNone/>
              <a:defRPr>
                <a:solidFill>
                  <a:srgbClr val="349BB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4350" y="5685753"/>
            <a:ext cx="9258300" cy="560388"/>
          </a:xfrm>
        </p:spPr>
        <p:txBody>
          <a:bodyPr/>
          <a:lstStyle>
            <a:lvl1pPr>
              <a:buFontTx/>
              <a:buNone/>
              <a:defRPr sz="1400">
                <a:solidFill>
                  <a:srgbClr val="349BB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La Lettre de l</a:t>
            </a:r>
            <a:r>
              <a:rPr lang="ja-JP" altLang="fr-FR"/>
              <a:t>’</a:t>
            </a:r>
            <a:r>
              <a:rPr lang="fr-FR"/>
              <a:t>Infectiologue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D'après Nom de l</a:t>
            </a:r>
            <a:r>
              <a:rPr lang="ja-JP" altLang="fr-FR"/>
              <a:t>’</a:t>
            </a:r>
            <a:r>
              <a:rPr lang="fr-FR"/>
              <a:t>auteur, initiale prénom, Référence (ex.Circulation 2010; 121 : 2085-91).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CA90-EC25-2D4E-8ECC-50CC430510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338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4"/>
            <a:ext cx="9258300" cy="395348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514350" y="1014413"/>
            <a:ext cx="9258300" cy="444500"/>
          </a:xfrm>
        </p:spPr>
        <p:txBody>
          <a:bodyPr/>
          <a:lstStyle>
            <a:lvl1pPr>
              <a:buFontTx/>
              <a:buNone/>
              <a:defRPr>
                <a:solidFill>
                  <a:srgbClr val="349BB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4350" y="5685753"/>
            <a:ext cx="9258300" cy="560388"/>
          </a:xfrm>
        </p:spPr>
        <p:txBody>
          <a:bodyPr/>
          <a:lstStyle>
            <a:lvl1pPr>
              <a:buFontTx/>
              <a:buNone/>
              <a:defRPr sz="1400">
                <a:solidFill>
                  <a:srgbClr val="349BB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La Lettre de l</a:t>
            </a:r>
            <a:r>
              <a:rPr lang="ja-JP" altLang="fr-FR"/>
              <a:t>’</a:t>
            </a:r>
            <a:r>
              <a:rPr lang="fr-FR"/>
              <a:t>Infectiologue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D'après Nom de l</a:t>
            </a:r>
            <a:r>
              <a:rPr lang="ja-JP" altLang="fr-FR"/>
              <a:t>’</a:t>
            </a:r>
            <a:r>
              <a:rPr lang="fr-FR"/>
              <a:t>auteur, initiale prénom, Référence (ex.Circulation 2010; 121 : 2085-91).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4C15-F05F-0E45-A8DF-F0AD4A38B1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46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6600825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>
                <a:solidFill>
                  <a:srgbClr val="003366"/>
                </a:solidFill>
                <a:latin typeface="Cambria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>
                <a:solidFill>
                  <a:srgbClr val="003366"/>
                </a:solidFill>
                <a:latin typeface="Cambria" charset="0"/>
                <a:cs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153025" y="4889500"/>
            <a:ext cx="5057775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4625" y="38100"/>
            <a:ext cx="4695825" cy="679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600" b="1" smtClean="0">
                <a:solidFill>
                  <a:srgbClr val="FFFF99"/>
                </a:solidFill>
                <a:latin typeface="Gungsuh" pitchFamily="18" charset="-127"/>
                <a:ea typeface="ＭＳ Ｐゴシック" pitchFamily="-109" charset="-128"/>
              </a:rPr>
              <a:t>Rencontres Novartis en Infectiologie et Microbiologie</a:t>
            </a:r>
            <a:endParaRPr lang="en-US" sz="1600" b="1" smtClean="0">
              <a:solidFill>
                <a:srgbClr val="FFFF99"/>
              </a:solidFill>
              <a:latin typeface="Gungsuh" pitchFamily="18" charset="-127"/>
              <a:ea typeface="ＭＳ Ｐゴシック" pitchFamily="-109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81613" y="5549900"/>
            <a:ext cx="4464050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0"/>
              <a:buNone/>
              <a:defRPr/>
            </a:pPr>
            <a:r>
              <a:rPr lang="fr-FR" sz="2000" smtClean="0">
                <a:solidFill>
                  <a:srgbClr val="006666"/>
                </a:solidFill>
                <a:latin typeface="Cambria" charset="0"/>
                <a:cs typeface="Arial" charset="0"/>
              </a:rPr>
              <a:t>Vendredi 7 Octobre 2011</a:t>
            </a:r>
          </a:p>
          <a:p>
            <a:pPr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0"/>
              <a:buNone/>
              <a:defRPr/>
            </a:pPr>
            <a:r>
              <a:rPr lang="fr-FR" sz="2000" smtClean="0">
                <a:solidFill>
                  <a:srgbClr val="006666"/>
                </a:solidFill>
                <a:latin typeface="Cambria" charset="0"/>
                <a:cs typeface="Arial" charset="0"/>
              </a:rPr>
              <a:t>Salle Gustave Eiffel – Tour Eiffel</a:t>
            </a:r>
            <a:endParaRPr lang="en-US" sz="2000" smtClean="0">
              <a:solidFill>
                <a:srgbClr val="006666"/>
              </a:solidFill>
              <a:latin typeface="Cambria" charset="0"/>
              <a:cs typeface="Arial" charset="0"/>
            </a:endParaRP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927350"/>
            <a:ext cx="451485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70665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990600"/>
            <a:ext cx="9258300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92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21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3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174" y="1833563"/>
            <a:ext cx="470237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929" y="1833563"/>
            <a:ext cx="4704159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4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828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82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4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1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3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36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49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83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0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2041" y="781053"/>
            <a:ext cx="2394942" cy="5561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324" y="781053"/>
            <a:ext cx="7013377" cy="5561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0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1" y="342900"/>
            <a:ext cx="9220200" cy="11049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963743" y="1828800"/>
            <a:ext cx="6380162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636861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1460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948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5519-1613-0E46-BF16-C82F31A99C73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362B-AB53-DB4C-835E-2E71EA977B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3673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721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7A5D-F906-6F42-A609-94E51ACADCAC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22BF-84BD-F242-ABB9-1C7188911F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1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36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0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AE0B-A1C6-B54B-9025-F2B8F77783FF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CEEA-01DA-CD43-A67E-2B063E19CC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42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828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82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2F65-2976-7E4F-A63D-619273611891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57A1-85FE-1E4C-BA38-2A9749C388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744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434E-E6C1-6941-86B6-FC1FBB77E33B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B0E8-6BCB-374E-A371-76820DFE43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38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36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4F15-D5A7-004F-90D5-B002F74B15E8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725C-FA58-E14E-B8F7-57083C27ED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106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B006-2C9C-AC4E-92A1-ED835049F3DA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CB87-5506-B349-8242-64EFF791D7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614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E760-E40A-0743-A023-E0BC73BC0B8D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BF25-1DA7-3C42-A71B-2063D54D3D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194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949"/>
            <a:ext cx="2314575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949"/>
            <a:ext cx="6772275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F399-54A2-4144-A672-31F92F1694BA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B732-2A8C-2844-B542-BF93D6F607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666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1" y="342900"/>
            <a:ext cx="9220200" cy="11049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963743" y="1828800"/>
            <a:ext cx="6380162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193797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1" y="342900"/>
            <a:ext cx="9220200" cy="11049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963743" y="1828800"/>
            <a:ext cx="6380162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45925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95626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236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1050201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46891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99395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7643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35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187006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265443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8634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4011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91220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1230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48319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28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73540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5968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8760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34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638774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837321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96575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4005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7838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74334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596618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4763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2041" y="781053"/>
            <a:ext cx="2394942" cy="5561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324" y="781053"/>
            <a:ext cx="7013377" cy="5561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35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33032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21803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33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656373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127243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8227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999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33277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066645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784261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96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89672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9541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2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3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4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5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6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7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8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9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0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1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2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3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4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4.xml"/><Relationship Id="rId10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5.vml"/><Relationship Id="rId12" Type="http://schemas.openxmlformats.org/officeDocument/2006/relationships/image" Target="../media/image4.jpeg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3.xml"/><Relationship Id="rId10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theme" Target="../theme/theme7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1275" y="0"/>
            <a:ext cx="2198688" cy="6858000"/>
            <a:chOff x="0" y="0"/>
            <a:chExt cx="2016" cy="4320"/>
          </a:xfrm>
        </p:grpSpPr>
        <p:sp>
          <p:nvSpPr>
            <p:cNvPr id="1033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4" name="Freeform 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1027" name="Group 5"/>
          <p:cNvGrpSpPr>
            <a:grpSpLocks/>
          </p:cNvGrpSpPr>
          <p:nvPr/>
        </p:nvGrpSpPr>
        <p:grpSpPr bwMode="auto">
          <a:xfrm rot="10800000">
            <a:off x="525463" y="1685925"/>
            <a:ext cx="8315325" cy="149225"/>
            <a:chOff x="144" y="1248"/>
            <a:chExt cx="4656" cy="201"/>
          </a:xfrm>
        </p:grpSpPr>
        <p:sp>
          <p:nvSpPr>
            <p:cNvPr id="1031" name="AutoShape 6"/>
            <p:cNvSpPr>
              <a:spLocks noChangeArrowheads="1"/>
            </p:cNvSpPr>
            <p:nvPr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2" name="AutoShape 7"/>
            <p:cNvSpPr>
              <a:spLocks noChangeArrowheads="1"/>
            </p:cNvSpPr>
            <p:nvPr/>
          </p:nvSpPr>
          <p:spPr bwMode="auto">
            <a:xfrm flipH="1">
              <a:off x="148" y="1257"/>
              <a:ext cx="248" cy="201"/>
            </a:xfrm>
            <a:prstGeom prst="flowChartDelay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8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781050"/>
            <a:ext cx="8915400" cy="882650"/>
          </a:xfrm>
          <a:prstGeom prst="roundRect">
            <a:avLst>
              <a:gd name="adj" fmla="val 21667"/>
            </a:avLst>
          </a:prstGeom>
          <a:solidFill>
            <a:srgbClr val="001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833563"/>
            <a:ext cx="95789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6416675"/>
            <a:ext cx="63865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1D3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9" r:id="rId1"/>
    <p:sldLayoutId id="2147487160" r:id="rId2"/>
    <p:sldLayoutId id="2147487161" r:id="rId3"/>
    <p:sldLayoutId id="2147487162" r:id="rId4"/>
    <p:sldLayoutId id="2147487163" r:id="rId5"/>
    <p:sldLayoutId id="2147487164" r:id="rId6"/>
    <p:sldLayoutId id="2147487165" r:id="rId7"/>
    <p:sldLayoutId id="2147487166" r:id="rId8"/>
    <p:sldLayoutId id="214748716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747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5780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75781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5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2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75783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75784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4" r:id="rId1"/>
    <p:sldLayoutId id="2147487025" r:id="rId2"/>
    <p:sldLayoutId id="2147487026" r:id="rId3"/>
    <p:sldLayoutId id="2147487027" r:id="rId4"/>
    <p:sldLayoutId id="2147487028" r:id="rId5"/>
    <p:sldLayoutId id="2147487029" r:id="rId6"/>
    <p:sldLayoutId id="2147487030" r:id="rId7"/>
    <p:sldLayoutId id="2147487031" r:id="rId8"/>
    <p:sldLayoutId id="2147487032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6804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76805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9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06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76807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76808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3" r:id="rId1"/>
    <p:sldLayoutId id="2147487034" r:id="rId2"/>
    <p:sldLayoutId id="2147487035" r:id="rId3"/>
    <p:sldLayoutId id="2147487036" r:id="rId4"/>
    <p:sldLayoutId id="2147487037" r:id="rId5"/>
    <p:sldLayoutId id="2147487038" r:id="rId6"/>
    <p:sldLayoutId id="2147487039" r:id="rId7"/>
    <p:sldLayoutId id="2147487040" r:id="rId8"/>
    <p:sldLayoutId id="2147487041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7828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77829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3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30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77831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77832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2" r:id="rId1"/>
    <p:sldLayoutId id="2147487043" r:id="rId2"/>
    <p:sldLayoutId id="2147487044" r:id="rId3"/>
    <p:sldLayoutId id="2147487045" r:id="rId4"/>
    <p:sldLayoutId id="2147487046" r:id="rId5"/>
    <p:sldLayoutId id="2147487047" r:id="rId6"/>
    <p:sldLayoutId id="2147487048" r:id="rId7"/>
    <p:sldLayoutId id="2147487049" r:id="rId8"/>
    <p:sldLayoutId id="2147487050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8852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78853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57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54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78855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78856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1" r:id="rId1"/>
    <p:sldLayoutId id="2147487052" r:id="rId2"/>
    <p:sldLayoutId id="2147487053" r:id="rId3"/>
    <p:sldLayoutId id="2147487054" r:id="rId4"/>
    <p:sldLayoutId id="2147487055" r:id="rId5"/>
    <p:sldLayoutId id="2147487056" r:id="rId6"/>
    <p:sldLayoutId id="2147487057" r:id="rId7"/>
    <p:sldLayoutId id="2147487058" r:id="rId8"/>
    <p:sldLayoutId id="2147487059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9876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79877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1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78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79879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79880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0" r:id="rId1"/>
    <p:sldLayoutId id="2147487061" r:id="rId2"/>
    <p:sldLayoutId id="2147487062" r:id="rId3"/>
    <p:sldLayoutId id="2147487063" r:id="rId4"/>
    <p:sldLayoutId id="2147487064" r:id="rId5"/>
    <p:sldLayoutId id="2147487065" r:id="rId6"/>
    <p:sldLayoutId id="2147487066" r:id="rId7"/>
    <p:sldLayoutId id="2147487067" r:id="rId8"/>
    <p:sldLayoutId id="2147487068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0900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0901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5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02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0903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0904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9" r:id="rId1"/>
    <p:sldLayoutId id="2147487070" r:id="rId2"/>
    <p:sldLayoutId id="2147487071" r:id="rId3"/>
    <p:sldLayoutId id="2147487072" r:id="rId4"/>
    <p:sldLayoutId id="2147487073" r:id="rId5"/>
    <p:sldLayoutId id="2147487074" r:id="rId6"/>
    <p:sldLayoutId id="2147487075" r:id="rId7"/>
    <p:sldLayoutId id="2147487076" r:id="rId8"/>
    <p:sldLayoutId id="2147487077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1924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1925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9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26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1927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1928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8" r:id="rId1"/>
    <p:sldLayoutId id="2147487079" r:id="rId2"/>
    <p:sldLayoutId id="2147487080" r:id="rId3"/>
    <p:sldLayoutId id="2147487081" r:id="rId4"/>
    <p:sldLayoutId id="2147487082" r:id="rId5"/>
    <p:sldLayoutId id="2147487083" r:id="rId6"/>
    <p:sldLayoutId id="2147487084" r:id="rId7"/>
    <p:sldLayoutId id="2147487085" r:id="rId8"/>
    <p:sldLayoutId id="2147487086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2948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2949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3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0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2951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2952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7" r:id="rId1"/>
    <p:sldLayoutId id="2147487088" r:id="rId2"/>
    <p:sldLayoutId id="2147487089" r:id="rId3"/>
    <p:sldLayoutId id="2147487090" r:id="rId4"/>
    <p:sldLayoutId id="2147487091" r:id="rId5"/>
    <p:sldLayoutId id="2147487092" r:id="rId6"/>
    <p:sldLayoutId id="2147487093" r:id="rId7"/>
    <p:sldLayoutId id="2147487094" r:id="rId8"/>
    <p:sldLayoutId id="2147487095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3972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3973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7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4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3975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3976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6" r:id="rId1"/>
    <p:sldLayoutId id="2147487097" r:id="rId2"/>
    <p:sldLayoutId id="2147487098" r:id="rId3"/>
    <p:sldLayoutId id="2147487099" r:id="rId4"/>
    <p:sldLayoutId id="2147487100" r:id="rId5"/>
    <p:sldLayoutId id="2147487101" r:id="rId6"/>
    <p:sldLayoutId id="2147487102" r:id="rId7"/>
    <p:sldLayoutId id="2147487103" r:id="rId8"/>
    <p:sldLayoutId id="2147487104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188" y="6524625"/>
            <a:ext cx="3257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pPr>
              <a:defRPr/>
            </a:pPr>
            <a:fld id="{9EE092AA-1DCF-ED46-A4E1-B5244F0630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66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66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9999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66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9999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9999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26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127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65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81363" y="6381750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8" r:id="rId1"/>
    <p:sldLayoutId id="2147487169" r:id="rId2"/>
    <p:sldLayoutId id="2147487170" r:id="rId3"/>
    <p:sldLayoutId id="2147487171" r:id="rId4"/>
    <p:sldLayoutId id="2147487172" r:id="rId5"/>
    <p:sldLayoutId id="2147487173" r:id="rId6"/>
    <p:sldLayoutId id="2147487174" r:id="rId7"/>
    <p:sldLayoutId id="2147487175" r:id="rId8"/>
    <p:sldLayoutId id="2147487176" r:id="rId9"/>
    <p:sldLayoutId id="2147487177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4996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4997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01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998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4999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5000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5" r:id="rId1"/>
    <p:sldLayoutId id="2147487106" r:id="rId2"/>
    <p:sldLayoutId id="2147487107" r:id="rId3"/>
    <p:sldLayoutId id="2147487108" r:id="rId4"/>
    <p:sldLayoutId id="2147487109" r:id="rId5"/>
    <p:sldLayoutId id="2147487110" r:id="rId6"/>
    <p:sldLayoutId id="2147487111" r:id="rId7"/>
    <p:sldLayoutId id="2147487112" r:id="rId8"/>
    <p:sldLayoutId id="2147487113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6020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6021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5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22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6023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6024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7044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7045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9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46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7047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7048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3" r:id="rId1"/>
    <p:sldLayoutId id="2147487124" r:id="rId2"/>
    <p:sldLayoutId id="2147487125" r:id="rId3"/>
    <p:sldLayoutId id="2147487126" r:id="rId4"/>
    <p:sldLayoutId id="2147487127" r:id="rId5"/>
    <p:sldLayoutId id="2147487128" r:id="rId6"/>
    <p:sldLayoutId id="2147487129" r:id="rId7"/>
    <p:sldLayoutId id="2147487130" r:id="rId8"/>
    <p:sldLayoutId id="2147487131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8068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8069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3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070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8071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8072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2" r:id="rId1"/>
    <p:sldLayoutId id="2147487133" r:id="rId2"/>
    <p:sldLayoutId id="2147487134" r:id="rId3"/>
    <p:sldLayoutId id="2147487135" r:id="rId4"/>
    <p:sldLayoutId id="2147487136" r:id="rId5"/>
    <p:sldLayoutId id="2147487137" r:id="rId6"/>
    <p:sldLayoutId id="2147487138" r:id="rId7"/>
    <p:sldLayoutId id="2147487139" r:id="rId8"/>
    <p:sldLayoutId id="2147487140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89092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89093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7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4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89095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89096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1" r:id="rId1"/>
    <p:sldLayoutId id="2147487142" r:id="rId2"/>
    <p:sldLayoutId id="2147487143" r:id="rId3"/>
    <p:sldLayoutId id="2147487144" r:id="rId4"/>
    <p:sldLayoutId id="2147487145" r:id="rId5"/>
    <p:sldLayoutId id="2147487146" r:id="rId6"/>
    <p:sldLayoutId id="2147487147" r:id="rId7"/>
    <p:sldLayoutId id="2147487148" r:id="rId8"/>
    <p:sldLayoutId id="2147487149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1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90116" name="Group 19"/>
          <p:cNvGrpSpPr>
            <a:grpSpLocks/>
          </p:cNvGrpSpPr>
          <p:nvPr userDrawn="1"/>
        </p:nvGrpSpPr>
        <p:grpSpPr bwMode="auto">
          <a:xfrm>
            <a:off x="0" y="44450"/>
            <a:ext cx="1579563" cy="919163"/>
            <a:chOff x="0" y="28"/>
            <a:chExt cx="884" cy="579"/>
          </a:xfrm>
        </p:grpSpPr>
        <p:graphicFrame>
          <p:nvGraphicFramePr>
            <p:cNvPr id="90117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1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18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smtClean="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le</a:t>
              </a:r>
            </a:p>
          </p:txBody>
        </p:sp>
        <p:sp>
          <p:nvSpPr>
            <p:cNvPr id="90119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smtClean="0">
                  <a:solidFill>
                    <a:srgbClr val="FFFFFF"/>
                  </a:solidFill>
                  <a:latin typeface="Trebuchet MS" charset="0"/>
                  <a:cs typeface="Arial" charset="0"/>
                </a:rPr>
                <a:t>meilleur</a:t>
              </a:r>
            </a:p>
          </p:txBody>
        </p:sp>
        <p:sp>
          <p:nvSpPr>
            <p:cNvPr id="90120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>
                  <a:solidFill>
                    <a:srgbClr val="BBE0E3"/>
                  </a:solidFill>
                  <a:latin typeface="Trebuchet MS" charset="0"/>
                  <a:cs typeface="Arial" charset="0"/>
                </a:rPr>
                <a:t>…de la CROI 2015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2" descr="theme-respiratoire-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432550"/>
            <a:ext cx="53768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i="1">
                <a:solidFill>
                  <a:srgbClr val="1F497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La Lettre de l</a:t>
            </a:r>
            <a:r>
              <a:rPr lang="ja-JP" altLang="fr-FR"/>
              <a:t>’</a:t>
            </a:r>
            <a:r>
              <a:rPr lang="fr-FR"/>
              <a:t>Infectiologue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19800" y="6432550"/>
            <a:ext cx="3752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i="1">
                <a:solidFill>
                  <a:srgbClr val="1F497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D'après Nom de l</a:t>
            </a:r>
            <a:r>
              <a:rPr lang="ja-JP" altLang="fr-FR"/>
              <a:t>’</a:t>
            </a:r>
            <a:r>
              <a:rPr lang="fr-FR"/>
              <a:t>auteur, initiale prénom, Référence (ex.Circulation 2010; 121 : 2085-91).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01125" y="414338"/>
            <a:ext cx="42545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8890B8-8B2B-724E-BD3C-5E1D57A87B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337300"/>
            <a:ext cx="10287000" cy="158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14350" y="249238"/>
            <a:ext cx="4019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2537" name="ZoneTexte 9"/>
          <p:cNvSpPr txBox="1">
            <a:spLocks noChangeArrowheads="1"/>
          </p:cNvSpPr>
          <p:nvPr/>
        </p:nvSpPr>
        <p:spPr bwMode="auto">
          <a:xfrm>
            <a:off x="4914900" y="109538"/>
            <a:ext cx="370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Respiratoire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8" r:id="rId1"/>
    <p:sldLayoutId id="2147487179" r:id="rId2"/>
    <p:sldLayoutId id="2147487180" r:id="rId3"/>
    <p:sldLayoutId id="2147487181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74625" indent="-174625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Lucida Grande" charset="0"/>
        <a:buChar char="●"/>
        <a:defRPr b="1" kern="1200">
          <a:solidFill>
            <a:srgbClr val="595959"/>
          </a:solidFill>
          <a:latin typeface="Arial"/>
          <a:ea typeface="ＭＳ Ｐゴシック" charset="0"/>
          <a:cs typeface="ＭＳ Ｐゴシック" charset="0"/>
        </a:defRPr>
      </a:lvl1pPr>
      <a:lvl2pPr marL="446088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349BB2"/>
        </a:buClr>
        <a:buFont typeface="Lucida Grande" charset="0"/>
        <a:buChar char="➜"/>
        <a:defRPr sz="1600" b="1" kern="1200"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630238" indent="-184150" algn="l" defTabSz="457200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Lucida Grande" charset="0"/>
        <a:buChar char="■"/>
        <a:defRPr sz="1400" b="1" kern="1200">
          <a:solidFill>
            <a:srgbClr val="595959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858375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40105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84010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663782" y="1058069"/>
            <a:ext cx="2011362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75F6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6382F-B2BF-5345-A439-C5C7978F4E0A}" type="datetime1">
              <a:rPr lang="en-US"/>
              <a:pPr>
                <a:defRPr/>
              </a:pPr>
              <a:t>02/04/15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8063707" y="3713956"/>
            <a:ext cx="3200400" cy="411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75F6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Déjeuner Recherche - JNI 2009Best of neuro-infectiologie 2008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5725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656" name="Straight Connector 8"/>
          <p:cNvSpPr>
            <a:spLocks noChangeShapeType="1"/>
          </p:cNvSpPr>
          <p:nvPr/>
        </p:nvSpPr>
        <p:spPr bwMode="auto">
          <a:xfrm>
            <a:off x="1011555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9944100" y="0"/>
            <a:ext cx="3429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658" name="Straight Connector 10"/>
          <p:cNvSpPr>
            <a:spLocks noChangeShapeType="1"/>
          </p:cNvSpPr>
          <p:nvPr/>
        </p:nvSpPr>
        <p:spPr bwMode="auto">
          <a:xfrm>
            <a:off x="10029825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Oval 11"/>
          <p:cNvSpPr/>
          <p:nvPr/>
        </p:nvSpPr>
        <p:spPr>
          <a:xfrm>
            <a:off x="9175750" y="5715000"/>
            <a:ext cx="61912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145588" y="5734050"/>
            <a:ext cx="685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0ED03D-937D-5C4F-9036-F6F688E35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2" r:id="rId1"/>
    <p:sldLayoutId id="2147487183" r:id="rId2"/>
    <p:sldLayoutId id="2147487184" r:id="rId3"/>
    <p:sldLayoutId id="2147487185" r:id="rId4"/>
    <p:sldLayoutId id="2147487186" r:id="rId5"/>
    <p:sldLayoutId id="2147487187" r:id="rId6"/>
    <p:sldLayoutId id="2147487188" r:id="rId7"/>
    <p:sldLayoutId id="2147487189" r:id="rId8"/>
    <p:sldLayoutId id="2147487190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188" y="6524625"/>
            <a:ext cx="3257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DIU Poitiers, 8/12/11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pPr>
              <a:defRPr/>
            </a:pPr>
            <a:fld id="{343076CE-BF92-204E-B583-44C00AB40A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3789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66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66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9999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66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3790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9999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0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9999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8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78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65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81363" y="6381750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91" r:id="rId1"/>
    <p:sldLayoutId id="2147487192" r:id="rId2"/>
    <p:sldLayoutId id="2147487193" r:id="rId3"/>
    <p:sldLayoutId id="2147487194" r:id="rId4"/>
    <p:sldLayoutId id="2147487195" r:id="rId5"/>
    <p:sldLayoutId id="2147487196" r:id="rId6"/>
    <p:sldLayoutId id="2147487197" r:id="rId7"/>
    <p:sldLayoutId id="2147487198" r:id="rId8"/>
    <p:sldLayoutId id="2147487199" r:id="rId9"/>
    <p:sldLayoutId id="2147487200" r:id="rId10"/>
    <p:sldLayoutId id="2147487201" r:id="rId11"/>
    <p:sldLayoutId id="21474872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-41275" y="0"/>
            <a:ext cx="2198688" cy="6858000"/>
            <a:chOff x="0" y="0"/>
            <a:chExt cx="2016" cy="4320"/>
          </a:xfrm>
        </p:grpSpPr>
        <p:sp>
          <p:nvSpPr>
            <p:cNvPr id="5120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10" name="Freeform 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51203" name="Group 5"/>
          <p:cNvGrpSpPr>
            <a:grpSpLocks/>
          </p:cNvGrpSpPr>
          <p:nvPr/>
        </p:nvGrpSpPr>
        <p:grpSpPr bwMode="auto">
          <a:xfrm rot="10800000">
            <a:off x="525463" y="1685925"/>
            <a:ext cx="8315325" cy="149225"/>
            <a:chOff x="144" y="1248"/>
            <a:chExt cx="4656" cy="201"/>
          </a:xfrm>
        </p:grpSpPr>
        <p:sp>
          <p:nvSpPr>
            <p:cNvPr id="51207" name="AutoShape 6"/>
            <p:cNvSpPr>
              <a:spLocks noChangeArrowheads="1"/>
            </p:cNvSpPr>
            <p:nvPr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08" name="AutoShape 7"/>
            <p:cNvSpPr>
              <a:spLocks noChangeArrowheads="1"/>
            </p:cNvSpPr>
            <p:nvPr/>
          </p:nvSpPr>
          <p:spPr bwMode="auto">
            <a:xfrm flipH="1">
              <a:off x="148" y="1257"/>
              <a:ext cx="248" cy="201"/>
            </a:xfrm>
            <a:prstGeom prst="flowChartDelay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204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781050"/>
            <a:ext cx="8915400" cy="882650"/>
          </a:xfrm>
          <a:prstGeom prst="roundRect">
            <a:avLst>
              <a:gd name="adj" fmla="val 21667"/>
            </a:avLst>
          </a:prstGeom>
          <a:solidFill>
            <a:srgbClr val="001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512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833563"/>
            <a:ext cx="95789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6416675"/>
            <a:ext cx="63865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1D3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03" r:id="rId1"/>
    <p:sldLayoutId id="2147487204" r:id="rId2"/>
    <p:sldLayoutId id="2147487205" r:id="rId3"/>
    <p:sldLayoutId id="2147487206" r:id="rId4"/>
    <p:sldLayoutId id="2147487207" r:id="rId5"/>
    <p:sldLayoutId id="2147487208" r:id="rId6"/>
    <p:sldLayoutId id="2147487209" r:id="rId7"/>
    <p:sldLayoutId id="2147487210" r:id="rId8"/>
    <p:sldLayoutId id="2147487211" r:id="rId9"/>
    <p:sldLayoutId id="214748721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mbria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24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1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34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AD6B942-49C4-354E-A97E-9F9BE84CCEC9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478512F-1685-864C-ACFA-702157983B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3" r:id="rId1"/>
    <p:sldLayoutId id="2147487014" r:id="rId2"/>
    <p:sldLayoutId id="2147487015" r:id="rId3"/>
    <p:sldLayoutId id="2147487016" r:id="rId4"/>
    <p:sldLayoutId id="2147487017" r:id="rId5"/>
    <p:sldLayoutId id="2147487018" r:id="rId6"/>
    <p:sldLayoutId id="2147487019" r:id="rId7"/>
    <p:sldLayoutId id="2147487020" r:id="rId8"/>
    <p:sldLayoutId id="214748702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737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9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Feuille_Microsoft_Excel_97_-_20043.xls"/><Relationship Id="rId13" Type="http://schemas.openxmlformats.org/officeDocument/2006/relationships/image" Target="../media/image15.png"/><Relationship Id="rId1" Type="http://schemas.openxmlformats.org/officeDocument/2006/relationships/vmlDrawing" Target="../drawings/vmlDrawing17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44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Feuille_Microsoft_Excel_97_-_20041.xls"/><Relationship Id="rId7" Type="http://schemas.openxmlformats.org/officeDocument/2006/relationships/image" Target="../media/image13.png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Feuille_Microsoft_Excel_97_-_20042.xls"/><Relationship Id="rId10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Feuille_Microsoft_Excel_97_-_20046.xls"/><Relationship Id="rId12" Type="http://schemas.openxmlformats.org/officeDocument/2006/relationships/image" Target="../media/image18.png"/><Relationship Id="rId13" Type="http://schemas.openxmlformats.org/officeDocument/2006/relationships/oleObject" Target="../embeddings/oleObject25.bin"/><Relationship Id="rId14" Type="http://schemas.openxmlformats.org/officeDocument/2006/relationships/oleObject" Target="../embeddings/Feuille_Microsoft_Excel_97_-_20047.xls"/><Relationship Id="rId15" Type="http://schemas.openxmlformats.org/officeDocument/2006/relationships/image" Target="../media/image19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89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2.bin"/><Relationship Id="rId5" Type="http://schemas.openxmlformats.org/officeDocument/2006/relationships/oleObject" Target="../embeddings/Feuille_Microsoft_Excel_97_-_20044.xls"/><Relationship Id="rId6" Type="http://schemas.openxmlformats.org/officeDocument/2006/relationships/image" Target="../media/image16.png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Feuille_Microsoft_Excel_97_-_20045.xls"/><Relationship Id="rId9" Type="http://schemas.openxmlformats.org/officeDocument/2006/relationships/image" Target="../media/image17.png"/><Relationship Id="rId10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96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ZoneTexte 6"/>
          <p:cNvSpPr txBox="1">
            <a:spLocks noChangeArrowheads="1"/>
          </p:cNvSpPr>
          <p:nvPr/>
        </p:nvSpPr>
        <p:spPr bwMode="auto">
          <a:xfrm>
            <a:off x="84138" y="2619375"/>
            <a:ext cx="10088562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fr-FR" sz="3600" b="1">
                <a:solidFill>
                  <a:schemeClr val="tx2"/>
                </a:solidFill>
              </a:rPr>
              <a:t>Le meilleur de la CROI 2015</a:t>
            </a:r>
          </a:p>
          <a:p>
            <a:pPr algn="ctr"/>
            <a:r>
              <a:rPr lang="fr-FR"/>
              <a:t>Nouvelles molécules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82863" y="101600"/>
            <a:ext cx="7704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sz="1800" dirty="0" smtClean="0"/>
              <a:t>M. Revest, 2 avril 2015, Rennes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re 3174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Tenofovir alafenamide (TAF, GS-7340)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Prodrogue de ténofovir</a:t>
            </a:r>
            <a:endParaRPr lang="fr-FR">
              <a:latin typeface="Arial" charset="0"/>
            </a:endParaRPr>
          </a:p>
        </p:txBody>
      </p:sp>
      <p:sp>
        <p:nvSpPr>
          <p:cNvPr id="110594" name="Espace réservé du contenu 317449"/>
          <p:cNvSpPr>
            <a:spLocks noGrp="1"/>
          </p:cNvSpPr>
          <p:nvPr>
            <p:ph idx="1"/>
          </p:nvPr>
        </p:nvSpPr>
        <p:spPr>
          <a:xfrm>
            <a:off x="514350" y="5116513"/>
            <a:ext cx="9571038" cy="1471612"/>
          </a:xfrm>
        </p:spPr>
        <p:txBody>
          <a:bodyPr/>
          <a:lstStyle/>
          <a:p>
            <a:r>
              <a:rPr lang="fr-FR" sz="1800">
                <a:latin typeface="Arial" charset="0"/>
              </a:rPr>
              <a:t>Effets indésirables rénaux et osseux de TDF peuvent être significatifs</a:t>
            </a:r>
          </a:p>
          <a:p>
            <a:r>
              <a:rPr lang="fr-FR" sz="1800">
                <a:latin typeface="Arial" charset="0"/>
              </a:rPr>
              <a:t>Administration de TAF 25 mg: </a:t>
            </a:r>
          </a:p>
          <a:p>
            <a:pPr lvl="1"/>
            <a:r>
              <a:rPr lang="fr-FR" sz="1800">
                <a:latin typeface="Arial" charset="0"/>
              </a:rPr>
              <a:t>concentrations plasmatiques 90 x plus basses qu’avec TDF 300 mg</a:t>
            </a:r>
          </a:p>
          <a:p>
            <a:pPr lvl="1"/>
            <a:r>
              <a:rPr lang="fr-FR" sz="1800">
                <a:latin typeface="Arial" charset="0"/>
              </a:rPr>
              <a:t>conservation de l'activité antivirale</a:t>
            </a:r>
          </a:p>
          <a:p>
            <a:r>
              <a:rPr lang="fr-FR" sz="1800">
                <a:latin typeface="Arial" charset="0"/>
              </a:rPr>
              <a:t>TAF: impact rénal et osseux moindre que le TDF ?</a:t>
            </a:r>
          </a:p>
          <a:p>
            <a:endParaRPr lang="fr-FR" sz="1800">
              <a:latin typeface="Arial" charset="0"/>
            </a:endParaRPr>
          </a:p>
        </p:txBody>
      </p:sp>
      <p:grpSp>
        <p:nvGrpSpPr>
          <p:cNvPr id="110595" name="Groupe 37"/>
          <p:cNvGrpSpPr>
            <a:grpSpLocks/>
          </p:cNvGrpSpPr>
          <p:nvPr/>
        </p:nvGrpSpPr>
        <p:grpSpPr bwMode="auto">
          <a:xfrm>
            <a:off x="306388" y="1281113"/>
            <a:ext cx="9980612" cy="3738562"/>
            <a:chOff x="273050" y="1281113"/>
            <a:chExt cx="8870950" cy="3738562"/>
          </a:xfrm>
        </p:grpSpPr>
        <p:sp>
          <p:nvSpPr>
            <p:cNvPr id="55352" name="Rectangle à coins arrondis 51"/>
            <p:cNvSpPr>
              <a:spLocks noChangeArrowheads="1"/>
            </p:cNvSpPr>
            <p:nvPr/>
          </p:nvSpPr>
          <p:spPr bwMode="auto">
            <a:xfrm>
              <a:off x="273050" y="2833688"/>
              <a:ext cx="3345478" cy="10461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353" name="Rectangle à coins arrondis 52"/>
            <p:cNvSpPr>
              <a:spLocks noChangeArrowheads="1"/>
            </p:cNvSpPr>
            <p:nvPr/>
          </p:nvSpPr>
          <p:spPr bwMode="auto">
            <a:xfrm>
              <a:off x="273050" y="3941763"/>
              <a:ext cx="3345478" cy="10445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354" name="Rectangle à coins arrondis 317451"/>
            <p:cNvSpPr>
              <a:spLocks noChangeArrowheads="1"/>
            </p:cNvSpPr>
            <p:nvPr/>
          </p:nvSpPr>
          <p:spPr bwMode="auto">
            <a:xfrm>
              <a:off x="273050" y="1735138"/>
              <a:ext cx="3345478" cy="10445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602" name="AutoShape 16"/>
            <p:cNvSpPr>
              <a:spLocks noChangeArrowheads="1"/>
            </p:cNvSpPr>
            <p:nvPr/>
          </p:nvSpPr>
          <p:spPr bwMode="auto">
            <a:xfrm>
              <a:off x="3937000" y="1966913"/>
              <a:ext cx="4459288" cy="2833687"/>
            </a:xfrm>
            <a:prstGeom prst="roundRect">
              <a:avLst>
                <a:gd name="adj" fmla="val 8199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3" name="AutoShape 17"/>
            <p:cNvSpPr>
              <a:spLocks noChangeArrowheads="1"/>
            </p:cNvSpPr>
            <p:nvPr/>
          </p:nvSpPr>
          <p:spPr bwMode="auto">
            <a:xfrm>
              <a:off x="4783138" y="1974850"/>
              <a:ext cx="3389312" cy="2835275"/>
            </a:xfrm>
            <a:prstGeom prst="roundRect">
              <a:avLst>
                <a:gd name="adj" fmla="val 0"/>
              </a:avLst>
            </a:pr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0604" name="Image 3174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513" y="1727200"/>
              <a:ext cx="3011487" cy="329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356298" y="4075113"/>
              <a:ext cx="1858286" cy="823912"/>
            </a:xfrm>
            <a:prstGeom prst="rect">
              <a:avLst/>
            </a:prstGeom>
            <a:solidFill>
              <a:srgbClr val="926ACC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rgbClr val="FFFFFF"/>
                  </a:solidFill>
                  <a:latin typeface="Arial"/>
                </a:rPr>
                <a:t>Tenofovir</a:t>
              </a:r>
              <a:r>
                <a:rPr lang="en-US" sz="1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latin typeface="Arial"/>
                </a:rPr>
                <a:t>alafenamide</a:t>
              </a:r>
              <a:r>
                <a:rPr lang="en-US" sz="1400" b="1" dirty="0">
                  <a:solidFill>
                    <a:srgbClr val="FFFFFF"/>
                  </a:solidFill>
                  <a:latin typeface="Arial"/>
                </a:rPr>
                <a:t> (TAF)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6545" y="2981325"/>
              <a:ext cx="1858286" cy="822325"/>
            </a:xfrm>
            <a:prstGeom prst="rect">
              <a:avLst/>
            </a:prstGeom>
            <a:solidFill>
              <a:srgbClr val="F6690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prstClr val="white"/>
                  </a:solidFill>
                  <a:latin typeface="Arial"/>
                </a:rPr>
                <a:t>Tenofovir</a:t>
              </a:r>
              <a:r>
                <a:rPr lang="en-US" sz="1400" b="1" dirty="0">
                  <a:solidFill>
                    <a:prstClr val="white"/>
                  </a:solidFill>
                  <a:latin typeface="Arial"/>
                </a:rPr>
                <a:t> </a:t>
              </a:r>
              <a:br>
                <a:rPr lang="en-US" sz="1400" b="1" dirty="0">
                  <a:solidFill>
                    <a:prstClr val="white"/>
                  </a:solidFill>
                  <a:latin typeface="Arial"/>
                </a:rPr>
              </a:br>
              <a:r>
                <a:rPr lang="en-US" sz="1400" b="1" dirty="0" err="1">
                  <a:solidFill>
                    <a:prstClr val="white"/>
                  </a:solidFill>
                  <a:latin typeface="Arial"/>
                </a:rPr>
                <a:t>disoproxil</a:t>
              </a:r>
              <a:r>
                <a:rPr lang="en-US" sz="1400" b="1" dirty="0">
                  <a:solidFill>
                    <a:prstClr val="white"/>
                  </a:solidFill>
                  <a:latin typeface="Arial"/>
                </a:rPr>
                <a:t> </a:t>
              </a:r>
              <a:r>
                <a:rPr lang="en-US" sz="1400" b="1" dirty="0" err="1">
                  <a:solidFill>
                    <a:prstClr val="white"/>
                  </a:solidFill>
                  <a:latin typeface="Arial"/>
                </a:rPr>
                <a:t>fumarate</a:t>
              </a:r>
              <a:r>
                <a:rPr lang="en-US" sz="1400" b="1" dirty="0">
                  <a:solidFill>
                    <a:prstClr val="white"/>
                  </a:solidFill>
                  <a:latin typeface="Arial"/>
                </a:rPr>
                <a:t> </a:t>
              </a:r>
              <a:br>
                <a:rPr lang="en-US" sz="1400" b="1" dirty="0">
                  <a:solidFill>
                    <a:prstClr val="white"/>
                  </a:solidFill>
                  <a:latin typeface="Arial"/>
                </a:rPr>
              </a:br>
              <a:r>
                <a:rPr lang="en-US" sz="1400" b="1" dirty="0">
                  <a:solidFill>
                    <a:prstClr val="white"/>
                  </a:solidFill>
                  <a:latin typeface="Arial"/>
                </a:rPr>
                <a:t>(TDF)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6298" y="1873250"/>
              <a:ext cx="1846998" cy="823913"/>
            </a:xfrm>
            <a:prstGeom prst="rect">
              <a:avLst/>
            </a:prstGeom>
            <a:solidFill>
              <a:srgbClr val="4472C4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prstClr val="white"/>
                  </a:solidFill>
                  <a:latin typeface="Arial"/>
                </a:rPr>
                <a:t>Tenofovir</a:t>
              </a:r>
              <a:r>
                <a:rPr lang="en-US" sz="1400" b="1" dirty="0">
                  <a:solidFill>
                    <a:prstClr val="white"/>
                  </a:solidFill>
                  <a:latin typeface="Arial"/>
                </a:rPr>
                <a:t> </a:t>
              </a:r>
              <a:br>
                <a:rPr lang="en-US" sz="1400" b="1" dirty="0">
                  <a:solidFill>
                    <a:prstClr val="white"/>
                  </a:solidFill>
                  <a:latin typeface="Arial"/>
                </a:rPr>
              </a:br>
              <a:r>
                <a:rPr lang="en-US" sz="1400" b="1" dirty="0">
                  <a:solidFill>
                    <a:prstClr val="white"/>
                  </a:solidFill>
                  <a:latin typeface="Arial"/>
                </a:rPr>
                <a:t>(TFV)</a:t>
              </a:r>
            </a:p>
          </p:txBody>
        </p:sp>
        <p:sp>
          <p:nvSpPr>
            <p:cNvPr id="110608" name="TextBox 10"/>
            <p:cNvSpPr txBox="1">
              <a:spLocks noChangeArrowheads="1"/>
            </p:cNvSpPr>
            <p:nvPr/>
          </p:nvSpPr>
          <p:spPr bwMode="auto">
            <a:xfrm>
              <a:off x="4940300" y="2501900"/>
              <a:ext cx="321151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9" name="Text Box 19"/>
            <p:cNvSpPr txBox="1">
              <a:spLocks noChangeArrowheads="1"/>
            </p:cNvSpPr>
            <p:nvPr/>
          </p:nvSpPr>
          <p:spPr bwMode="auto">
            <a:xfrm>
              <a:off x="6886575" y="1281113"/>
              <a:ext cx="17605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Lymphocyte</a:t>
              </a:r>
            </a:p>
          </p:txBody>
        </p:sp>
        <p:sp>
          <p:nvSpPr>
            <p:cNvPr id="110610" name="Text Box 21"/>
            <p:cNvSpPr txBox="1">
              <a:spLocks noChangeArrowheads="1"/>
            </p:cNvSpPr>
            <p:nvPr/>
          </p:nvSpPr>
          <p:spPr bwMode="auto">
            <a:xfrm>
              <a:off x="4940300" y="1281113"/>
              <a:ext cx="11922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Plasma</a:t>
              </a:r>
            </a:p>
          </p:txBody>
        </p:sp>
        <p:sp>
          <p:nvSpPr>
            <p:cNvPr id="110611" name="Text Box 23"/>
            <p:cNvSpPr>
              <a:spLocks noChangeArrowheads="1"/>
            </p:cNvSpPr>
            <p:nvPr/>
          </p:nvSpPr>
          <p:spPr bwMode="auto">
            <a:xfrm>
              <a:off x="7541119" y="3735309"/>
              <a:ext cx="935639" cy="34623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TFV-MP</a:t>
              </a:r>
            </a:p>
          </p:txBody>
        </p:sp>
        <p:sp>
          <p:nvSpPr>
            <p:cNvPr id="110612" name="Text Box 24"/>
            <p:cNvSpPr>
              <a:spLocks noChangeArrowheads="1"/>
            </p:cNvSpPr>
            <p:nvPr/>
          </p:nvSpPr>
          <p:spPr bwMode="auto">
            <a:xfrm>
              <a:off x="7548977" y="4402059"/>
              <a:ext cx="907213" cy="34623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TFV-DP</a:t>
              </a:r>
            </a:p>
          </p:txBody>
        </p:sp>
        <p:sp>
          <p:nvSpPr>
            <p:cNvPr id="110613" name="Text Box 28"/>
            <p:cNvSpPr txBox="1">
              <a:spLocks noChangeArrowheads="1"/>
            </p:cNvSpPr>
            <p:nvPr/>
          </p:nvSpPr>
          <p:spPr bwMode="auto">
            <a:xfrm>
              <a:off x="3937000" y="1281113"/>
              <a:ext cx="8366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Tube </a:t>
              </a:r>
              <a:r>
                <a:rPr lang="fr-FR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digestif</a:t>
              </a:r>
            </a:p>
          </p:txBody>
        </p:sp>
        <p:sp>
          <p:nvSpPr>
            <p:cNvPr id="110614" name="Text Box 6"/>
            <p:cNvSpPr txBox="1">
              <a:spLocks noChangeArrowheads="1"/>
            </p:cNvSpPr>
            <p:nvPr/>
          </p:nvSpPr>
          <p:spPr bwMode="auto">
            <a:xfrm>
              <a:off x="4073525" y="2403475"/>
              <a:ext cx="706438" cy="338138"/>
            </a:xfrm>
            <a:prstGeom prst="rect">
              <a:avLst/>
            </a:prstGeom>
            <a:solidFill>
              <a:srgbClr val="3F5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TFV</a:t>
              </a:r>
            </a:p>
          </p:txBody>
        </p:sp>
        <p:sp>
          <p:nvSpPr>
            <p:cNvPr id="110615" name="Text Box 6"/>
            <p:cNvSpPr>
              <a:spLocks noChangeArrowheads="1"/>
            </p:cNvSpPr>
            <p:nvPr/>
          </p:nvSpPr>
          <p:spPr bwMode="auto">
            <a:xfrm>
              <a:off x="7489825" y="3027363"/>
              <a:ext cx="1060450" cy="346075"/>
            </a:xfrm>
            <a:prstGeom prst="ellipse">
              <a:avLst/>
            </a:prstGeom>
            <a:solidFill>
              <a:srgbClr val="3F5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TFV</a:t>
              </a:r>
            </a:p>
          </p:txBody>
        </p:sp>
        <p:sp>
          <p:nvSpPr>
            <p:cNvPr id="110616" name="Text Box 8"/>
            <p:cNvSpPr>
              <a:spLocks noChangeArrowheads="1"/>
            </p:cNvSpPr>
            <p:nvPr/>
          </p:nvSpPr>
          <p:spPr bwMode="auto">
            <a:xfrm>
              <a:off x="4060825" y="3232150"/>
              <a:ext cx="3411538" cy="276999"/>
            </a:xfrm>
            <a:prstGeom prst="homePlate">
              <a:avLst>
                <a:gd name="adj" fmla="val 50120"/>
              </a:avLst>
            </a:prstGeom>
            <a:gradFill rotWithShape="1">
              <a:gsLst>
                <a:gs pos="0">
                  <a:srgbClr val="926ACC"/>
                </a:gs>
                <a:gs pos="100000">
                  <a:srgbClr val="3F56A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sz="12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7" name="Text Box 30"/>
            <p:cNvSpPr txBox="1">
              <a:spLocks noChangeArrowheads="1"/>
            </p:cNvSpPr>
            <p:nvPr/>
          </p:nvSpPr>
          <p:spPr bwMode="auto">
            <a:xfrm>
              <a:off x="4130675" y="3252788"/>
              <a:ext cx="505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TAF</a:t>
              </a:r>
            </a:p>
          </p:txBody>
        </p:sp>
        <p:grpSp>
          <p:nvGrpSpPr>
            <p:cNvPr id="110618" name="Group 24"/>
            <p:cNvGrpSpPr>
              <a:grpSpLocks/>
            </p:cNvGrpSpPr>
            <p:nvPr/>
          </p:nvGrpSpPr>
          <p:grpSpPr bwMode="auto">
            <a:xfrm>
              <a:off x="4056063" y="2798361"/>
              <a:ext cx="3419475" cy="351097"/>
              <a:chOff x="2953262" y="4365263"/>
              <a:chExt cx="2761737" cy="300171"/>
            </a:xfrm>
          </p:grpSpPr>
          <p:sp>
            <p:nvSpPr>
              <p:cNvPr id="110626" name="Text Box 7"/>
              <p:cNvSpPr>
                <a:spLocks noChangeArrowheads="1"/>
              </p:cNvSpPr>
              <p:nvPr/>
            </p:nvSpPr>
            <p:spPr bwMode="auto">
              <a:xfrm>
                <a:off x="2953262" y="4365263"/>
                <a:ext cx="2761737" cy="263135"/>
              </a:xfrm>
              <a:prstGeom prst="homePlate">
                <a:avLst>
                  <a:gd name="adj" fmla="val 49999"/>
                </a:avLst>
              </a:prstGeom>
              <a:gradFill rotWithShape="0">
                <a:gsLst>
                  <a:gs pos="0">
                    <a:srgbClr val="F66900"/>
                  </a:gs>
                  <a:gs pos="27000">
                    <a:srgbClr val="F66900"/>
                  </a:gs>
                  <a:gs pos="38000">
                    <a:srgbClr val="3F56A6"/>
                  </a:gs>
                  <a:gs pos="50000">
                    <a:srgbClr val="3F56A6"/>
                  </a:gs>
                  <a:gs pos="74001">
                    <a:srgbClr val="3F56A6"/>
                  </a:gs>
                  <a:gs pos="100000">
                    <a:srgbClr val="3F56A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sz="1400" b="1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0627" name="Text Box 30"/>
              <p:cNvSpPr txBox="1">
                <a:spLocks noChangeArrowheads="1"/>
              </p:cNvSpPr>
              <p:nvPr/>
            </p:nvSpPr>
            <p:spPr bwMode="auto">
              <a:xfrm>
                <a:off x="3015300" y="4375987"/>
                <a:ext cx="418877" cy="289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TDF</a:t>
                </a:r>
              </a:p>
            </p:txBody>
          </p:sp>
          <p:sp>
            <p:nvSpPr>
              <p:cNvPr id="110628" name="Text Box 27"/>
              <p:cNvSpPr txBox="1">
                <a:spLocks noChangeArrowheads="1"/>
              </p:cNvSpPr>
              <p:nvPr/>
            </p:nvSpPr>
            <p:spPr bwMode="auto">
              <a:xfrm>
                <a:off x="5089785" y="4373875"/>
                <a:ext cx="427148" cy="289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TFV</a:t>
                </a: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8002502" y="3424238"/>
              <a:ext cx="0" cy="2286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002502" y="4138613"/>
              <a:ext cx="0" cy="2286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621" name="TextBox 31"/>
            <p:cNvSpPr txBox="1">
              <a:spLocks noChangeArrowheads="1"/>
            </p:cNvSpPr>
            <p:nvPr/>
          </p:nvSpPr>
          <p:spPr bwMode="auto">
            <a:xfrm>
              <a:off x="4664075" y="2376488"/>
              <a:ext cx="2079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28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110622" name="Text Box 27"/>
            <p:cNvSpPr txBox="1">
              <a:spLocks noChangeArrowheads="1"/>
            </p:cNvSpPr>
            <p:nvPr/>
          </p:nvSpPr>
          <p:spPr bwMode="auto">
            <a:xfrm>
              <a:off x="6745288" y="3251785"/>
              <a:ext cx="5288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TFV</a:t>
              </a:r>
            </a:p>
          </p:txBody>
        </p:sp>
        <p:graphicFrame>
          <p:nvGraphicFramePr>
            <p:cNvPr id="110623" name="Object 53"/>
            <p:cNvGraphicFramePr>
              <a:graphicFrameLocks noChangeAspect="1"/>
            </p:cNvGraphicFramePr>
            <p:nvPr/>
          </p:nvGraphicFramePr>
          <p:xfrm>
            <a:off x="2490788" y="1884363"/>
            <a:ext cx="1014412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29" name="CS ChemDraw Drawing" r:id="rId5" imgW="1524000" imgH="1066800" progId="">
                    <p:embed/>
                  </p:oleObj>
                </mc:Choice>
                <mc:Fallback>
                  <p:oleObj name="CS ChemDraw Drawing" r:id="rId5" imgW="1524000" imgH="1066800" progId="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788" y="1884363"/>
                          <a:ext cx="1014412" cy="711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624" name="Object 54"/>
            <p:cNvGraphicFramePr>
              <a:graphicFrameLocks noChangeAspect="1"/>
            </p:cNvGraphicFramePr>
            <p:nvPr/>
          </p:nvGraphicFramePr>
          <p:xfrm>
            <a:off x="2195513" y="2974975"/>
            <a:ext cx="1374775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0" name="CS ChemDraw Drawing" r:id="rId7" imgW="2336800" imgH="1333500" progId="">
                    <p:embed/>
                  </p:oleObj>
                </mc:Choice>
                <mc:Fallback>
                  <p:oleObj name="CS ChemDraw Drawing" r:id="rId7" imgW="2336800" imgH="1333500" progId="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513" y="2974975"/>
                          <a:ext cx="1374775" cy="7826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625" name="Object 55"/>
            <p:cNvGraphicFramePr>
              <a:graphicFrameLocks noChangeAspect="1"/>
            </p:cNvGraphicFramePr>
            <p:nvPr/>
          </p:nvGraphicFramePr>
          <p:xfrm>
            <a:off x="2332038" y="4044950"/>
            <a:ext cx="1120775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1" name="CS ChemDraw Drawing" r:id="rId9" imgW="2171700" imgH="1663700" progId="">
                    <p:embed/>
                  </p:oleObj>
                </mc:Choice>
                <mc:Fallback>
                  <p:oleObj name="CS ChemDraw Drawing" r:id="rId9" imgW="2171700" imgH="1663700" progId="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2038" y="4044950"/>
                          <a:ext cx="1120775" cy="854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378" name="ZoneTexte 7"/>
          <p:cNvSpPr txBox="1">
            <a:spLocks noChangeArrowheads="1"/>
          </p:cNvSpPr>
          <p:nvPr/>
        </p:nvSpPr>
        <p:spPr bwMode="auto">
          <a:xfrm>
            <a:off x="400050" y="5648325"/>
            <a:ext cx="1028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hangingPunct="1">
              <a:lnSpc>
                <a:spcPct val="90000"/>
              </a:lnSpc>
              <a:defRPr/>
            </a:pPr>
            <a:endParaRPr lang="fr-FR" sz="18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379" name="ZoneTexte 8"/>
          <p:cNvSpPr txBox="1">
            <a:spLocks noChangeArrowheads="1"/>
          </p:cNvSpPr>
          <p:nvPr/>
        </p:nvSpPr>
        <p:spPr bwMode="auto">
          <a:xfrm>
            <a:off x="400050" y="5419725"/>
            <a:ext cx="1028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hangingPunct="1">
              <a:lnSpc>
                <a:spcPct val="90000"/>
              </a:lnSpc>
              <a:defRPr/>
            </a:pPr>
            <a:endParaRPr lang="fr-FR" sz="18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380" name="Text Box 3"/>
          <p:cNvSpPr txBox="1">
            <a:spLocks noChangeArrowheads="1"/>
          </p:cNvSpPr>
          <p:nvPr/>
        </p:nvSpPr>
        <p:spPr bwMode="auto">
          <a:xfrm>
            <a:off x="6407150" y="6583363"/>
            <a:ext cx="3879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Présentation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orale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, Sax P, CROI 2015, Abs. 143LB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re 4"/>
          <p:cNvSpPr>
            <a:spLocks noGrp="1"/>
          </p:cNvSpPr>
          <p:nvPr>
            <p:ph type="title"/>
          </p:nvPr>
        </p:nvSpPr>
        <p:spPr>
          <a:xfrm>
            <a:off x="1312863" y="115888"/>
            <a:ext cx="8974137" cy="936625"/>
          </a:xfrm>
        </p:spPr>
        <p:txBody>
          <a:bodyPr/>
          <a:lstStyle/>
          <a:p>
            <a:r>
              <a:rPr lang="fr-FR">
                <a:latin typeface="Arial" charset="0"/>
              </a:rPr>
              <a:t>Essais 104 et 111 : tenofovir alafenamide (TAF) vs TDF (+ E/C/F) en STR, résultats à S48 (1)</a:t>
            </a:r>
          </a:p>
        </p:txBody>
      </p:sp>
      <p:sp>
        <p:nvSpPr>
          <p:cNvPr id="112642" name="Espace réservé du contenu 5"/>
          <p:cNvSpPr>
            <a:spLocks noGrp="1"/>
          </p:cNvSpPr>
          <p:nvPr>
            <p:ph idx="1"/>
          </p:nvPr>
        </p:nvSpPr>
        <p:spPr>
          <a:xfrm>
            <a:off x="342900" y="3357563"/>
            <a:ext cx="9772650" cy="2781300"/>
          </a:xfrm>
        </p:spPr>
        <p:txBody>
          <a:bodyPr/>
          <a:lstStyle/>
          <a:p>
            <a:r>
              <a:rPr lang="fr-FR">
                <a:latin typeface="Arial" charset="0"/>
              </a:rPr>
              <a:t>2 essais randomisés en double aveugle, double placebo</a:t>
            </a:r>
          </a:p>
          <a:p>
            <a:pPr lvl="1"/>
            <a:r>
              <a:rPr lang="fr-FR" sz="2000">
                <a:latin typeface="Arial" charset="0"/>
              </a:rPr>
              <a:t>104 (Amérique du nord, Europe, Asie)</a:t>
            </a:r>
          </a:p>
          <a:p>
            <a:pPr lvl="1"/>
            <a:r>
              <a:rPr lang="fr-FR" sz="2000">
                <a:latin typeface="Arial" charset="0"/>
              </a:rPr>
              <a:t>111 (Amérique du nord, Europe, Amérique latine)</a:t>
            </a:r>
          </a:p>
          <a:p>
            <a:pPr lvl="1"/>
            <a:r>
              <a:rPr lang="fr-FR" sz="2000">
                <a:latin typeface="Arial" charset="0"/>
              </a:rPr>
              <a:t>Stratification sur CV VIH, CD4 et région géographique</a:t>
            </a:r>
          </a:p>
          <a:p>
            <a:pPr lvl="1"/>
            <a:endParaRPr lang="fr-FR" sz="2000">
              <a:latin typeface="Arial" charset="0"/>
            </a:endParaRPr>
          </a:p>
          <a:p>
            <a:r>
              <a:rPr lang="fr-FR">
                <a:latin typeface="Arial" charset="0"/>
              </a:rPr>
              <a:t>Critère principal : % patients avec CV &lt; 50 c/ml</a:t>
            </a:r>
          </a:p>
          <a:p>
            <a:pPr lvl="1"/>
            <a:r>
              <a:rPr lang="fr-FR" sz="2000">
                <a:latin typeface="Arial" charset="0"/>
              </a:rPr>
              <a:t>Analyse :  ITT, snapshot FDA à S48</a:t>
            </a:r>
          </a:p>
          <a:p>
            <a:pPr lvl="1"/>
            <a:r>
              <a:rPr lang="fr-FR" sz="2000">
                <a:latin typeface="Arial" charset="0"/>
              </a:rPr>
              <a:t>Non infériorité (borne 12 %)</a:t>
            </a:r>
          </a:p>
          <a:p>
            <a:pPr lvl="1"/>
            <a:r>
              <a:rPr lang="fr-FR" sz="2000">
                <a:latin typeface="Arial" charset="0"/>
              </a:rPr>
              <a:t>Tolérance : créatininémie, protéinurie, DMO hanche et rachis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5305425" y="6583363"/>
            <a:ext cx="4981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Présentation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orale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Wohl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D, CROI 2015, Abs. 113LB</a:t>
            </a:r>
          </a:p>
        </p:txBody>
      </p:sp>
      <p:sp>
        <p:nvSpPr>
          <p:cNvPr id="129030" name="TextBox 2"/>
          <p:cNvSpPr txBox="1">
            <a:spLocks noChangeArrowheads="1"/>
          </p:cNvSpPr>
          <p:nvPr/>
        </p:nvSpPr>
        <p:spPr bwMode="auto">
          <a:xfrm>
            <a:off x="8526463" y="4441825"/>
            <a:ext cx="2363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12645" name="Groupe 22"/>
          <p:cNvGrpSpPr>
            <a:grpSpLocks/>
          </p:cNvGrpSpPr>
          <p:nvPr/>
        </p:nvGrpSpPr>
        <p:grpSpPr bwMode="auto">
          <a:xfrm>
            <a:off x="623888" y="1277938"/>
            <a:ext cx="9174162" cy="1954212"/>
            <a:chOff x="554038" y="1644650"/>
            <a:chExt cx="8155904" cy="1954213"/>
          </a:xfrm>
        </p:grpSpPr>
        <p:sp>
          <p:nvSpPr>
            <p:cNvPr id="129028" name="Rectangle à coins arrondis 2"/>
            <p:cNvSpPr>
              <a:spLocks noChangeArrowheads="1"/>
            </p:cNvSpPr>
            <p:nvPr/>
          </p:nvSpPr>
          <p:spPr bwMode="auto">
            <a:xfrm>
              <a:off x="554038" y="2422525"/>
              <a:ext cx="2373807" cy="11763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Adultes naïfs d’ARV</a:t>
              </a:r>
            </a:p>
            <a:p>
              <a:pPr eaLnBrk="1" hangingPunct="1">
                <a:defRPr/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CV </a:t>
              </a:r>
              <a:r>
                <a:rPr lang="fr-FR" sz="1800" u="sng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&gt;</a:t>
              </a:r>
              <a:r>
                <a:rPr lang="fr-FR" sz="18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 1 000 c/ml</a:t>
              </a:r>
            </a:p>
            <a:p>
              <a:pPr eaLnBrk="1" hangingPunct="1">
                <a:defRPr/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DFGe </a:t>
              </a:r>
              <a:r>
                <a:rPr lang="fr-FR" sz="1800" u="sng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&gt;</a:t>
              </a:r>
              <a:r>
                <a:rPr lang="fr-FR" sz="18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 50 ml/min</a:t>
              </a:r>
            </a:p>
          </p:txBody>
        </p:sp>
        <p:sp>
          <p:nvSpPr>
            <p:cNvPr id="129029" name="ZoneTexte 3"/>
            <p:cNvSpPr txBox="1">
              <a:spLocks noChangeArrowheads="1"/>
            </p:cNvSpPr>
            <p:nvPr/>
          </p:nvSpPr>
          <p:spPr bwMode="auto">
            <a:xfrm>
              <a:off x="3035104" y="3057526"/>
              <a:ext cx="38528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1:1</a:t>
              </a:r>
            </a:p>
          </p:txBody>
        </p:sp>
        <p:sp>
          <p:nvSpPr>
            <p:cNvPr id="7" name="Rectangle à coins arrondis 6"/>
            <p:cNvSpPr/>
            <p:nvPr/>
          </p:nvSpPr>
          <p:spPr bwMode="auto">
            <a:xfrm>
              <a:off x="4222007" y="2305050"/>
              <a:ext cx="4095593" cy="525462"/>
            </a:xfrm>
            <a:prstGeom prst="roundRect">
              <a:avLst/>
            </a:prstGeom>
            <a:solidFill>
              <a:srgbClr val="926ACC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E/C/F/TAF + Placebo E/C/F/TDF 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(n = 866)</a:t>
              </a:r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4222007" y="3073401"/>
              <a:ext cx="4095593" cy="525462"/>
            </a:xfrm>
            <a:prstGeom prst="roundRect">
              <a:avLst/>
            </a:prstGeom>
            <a:solidFill>
              <a:srgbClr val="F6690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E/C/F/TDF + Placebo E/C/F/TAF 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(n = 867)</a:t>
              </a:r>
            </a:p>
          </p:txBody>
        </p:sp>
        <p:cxnSp>
          <p:nvCxnSpPr>
            <p:cNvPr id="112650" name="Connecteur droit avec flèche 14"/>
            <p:cNvCxnSpPr>
              <a:cxnSpLocks noChangeShapeType="1"/>
            </p:cNvCxnSpPr>
            <p:nvPr/>
          </p:nvCxnSpPr>
          <p:spPr bwMode="auto">
            <a:xfrm>
              <a:off x="4221163" y="2081213"/>
              <a:ext cx="4338637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1" name="Connecteur droit 16"/>
            <p:cNvCxnSpPr>
              <a:cxnSpLocks noChangeShapeType="1"/>
            </p:cNvCxnSpPr>
            <p:nvPr/>
          </p:nvCxnSpPr>
          <p:spPr bwMode="auto">
            <a:xfrm flipV="1">
              <a:off x="4227513" y="2012950"/>
              <a:ext cx="0" cy="682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2" name="Connecteur droit 18"/>
            <p:cNvCxnSpPr>
              <a:cxnSpLocks noChangeShapeType="1"/>
            </p:cNvCxnSpPr>
            <p:nvPr/>
          </p:nvCxnSpPr>
          <p:spPr bwMode="auto">
            <a:xfrm flipV="1">
              <a:off x="5653088" y="2012950"/>
              <a:ext cx="0" cy="682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3" name="Connecteur droit 19"/>
            <p:cNvCxnSpPr>
              <a:cxnSpLocks noChangeShapeType="1"/>
            </p:cNvCxnSpPr>
            <p:nvPr/>
          </p:nvCxnSpPr>
          <p:spPr bwMode="auto">
            <a:xfrm flipV="1">
              <a:off x="7021513" y="2012950"/>
              <a:ext cx="0" cy="682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4" name="Connecteur droit 20"/>
            <p:cNvCxnSpPr>
              <a:cxnSpLocks noChangeShapeType="1"/>
            </p:cNvCxnSpPr>
            <p:nvPr/>
          </p:nvCxnSpPr>
          <p:spPr bwMode="auto">
            <a:xfrm flipV="1">
              <a:off x="8374063" y="2012950"/>
              <a:ext cx="0" cy="682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38" name="ZoneTexte 21"/>
            <p:cNvSpPr txBox="1">
              <a:spLocks noChangeArrowheads="1"/>
            </p:cNvSpPr>
            <p:nvPr/>
          </p:nvSpPr>
          <p:spPr bwMode="auto">
            <a:xfrm>
              <a:off x="4032893" y="1644650"/>
              <a:ext cx="35847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S0</a:t>
              </a:r>
            </a:p>
          </p:txBody>
        </p:sp>
        <p:sp>
          <p:nvSpPr>
            <p:cNvPr id="129039" name="ZoneTexte 22"/>
            <p:cNvSpPr txBox="1">
              <a:spLocks noChangeArrowheads="1"/>
            </p:cNvSpPr>
            <p:nvPr/>
          </p:nvSpPr>
          <p:spPr bwMode="auto">
            <a:xfrm>
              <a:off x="5451250" y="1644650"/>
              <a:ext cx="44738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S48</a:t>
              </a:r>
            </a:p>
          </p:txBody>
        </p:sp>
        <p:sp>
          <p:nvSpPr>
            <p:cNvPr id="129040" name="ZoneTexte 23"/>
            <p:cNvSpPr txBox="1">
              <a:spLocks noChangeArrowheads="1"/>
            </p:cNvSpPr>
            <p:nvPr/>
          </p:nvSpPr>
          <p:spPr bwMode="auto">
            <a:xfrm>
              <a:off x="6820211" y="1644650"/>
              <a:ext cx="44738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S96</a:t>
              </a:r>
            </a:p>
          </p:txBody>
        </p:sp>
        <p:sp>
          <p:nvSpPr>
            <p:cNvPr id="129041" name="ZoneTexte 24"/>
            <p:cNvSpPr txBox="1">
              <a:spLocks noChangeArrowheads="1"/>
            </p:cNvSpPr>
            <p:nvPr/>
          </p:nvSpPr>
          <p:spPr bwMode="auto">
            <a:xfrm>
              <a:off x="8173648" y="1644650"/>
              <a:ext cx="536294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S144</a:t>
              </a:r>
            </a:p>
          </p:txBody>
        </p:sp>
        <p:cxnSp>
          <p:nvCxnSpPr>
            <p:cNvPr id="112659" name="Connecteur en angle 25"/>
            <p:cNvCxnSpPr>
              <a:cxnSpLocks noChangeShapeType="1"/>
              <a:stCxn id="129028" idx="3"/>
              <a:endCxn id="7" idx="1"/>
            </p:cNvCxnSpPr>
            <p:nvPr/>
          </p:nvCxnSpPr>
          <p:spPr bwMode="auto">
            <a:xfrm flipV="1">
              <a:off x="2927350" y="2568575"/>
              <a:ext cx="1293813" cy="4429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60" name="Connecteur en angle 27"/>
            <p:cNvCxnSpPr>
              <a:cxnSpLocks noChangeShapeType="1"/>
              <a:stCxn id="129028" idx="3"/>
              <a:endCxn id="14" idx="1"/>
            </p:cNvCxnSpPr>
            <p:nvPr/>
          </p:nvCxnSpPr>
          <p:spPr bwMode="auto">
            <a:xfrm>
              <a:off x="2927350" y="3011488"/>
              <a:ext cx="1293813" cy="3254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74" name="Group 66"/>
          <p:cNvGraphicFramePr>
            <a:graphicFrameLocks noGrp="1"/>
          </p:cNvGraphicFramePr>
          <p:nvPr>
            <p:ph idx="4294967295"/>
          </p:nvPr>
        </p:nvGraphicFramePr>
        <p:xfrm>
          <a:off x="393977" y="1628474"/>
          <a:ext cx="9543191" cy="4937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01773"/>
                <a:gridCol w="2120709"/>
                <a:gridCol w="2120709"/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E/C/F/TAF</a:t>
                      </a:r>
                      <a:b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866)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6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E/C/F/TDF</a:t>
                      </a:r>
                      <a:b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867)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69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Age médian, années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hommes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Médiane CV, log</a:t>
                      </a:r>
                      <a:r>
                        <a:rPr kumimoji="0" lang="fr-FR" sz="16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c/ml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4,58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4,58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CV &gt; 5 log</a:t>
                      </a:r>
                      <a:r>
                        <a:rPr kumimoji="0" lang="fr-FR" sz="16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fr-F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c/ml</a:t>
                      </a:r>
                    </a:p>
                  </a:txBody>
                  <a:tcPr marL="402576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Médiane CD4, /mm</a:t>
                      </a:r>
                      <a:r>
                        <a:rPr kumimoji="0" lang="fr-FR" sz="16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404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406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CD4 &lt; 200 /mm</a:t>
                      </a:r>
                      <a:r>
                        <a:rPr kumimoji="0" lang="fr-FR" sz="16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02576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DFGe (C-G), ml/min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lang="fr-FR" sz="1600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Arrêt de traitement avant S48</a:t>
                      </a:r>
                      <a:endParaRPr kumimoji="0" lang="fr-FR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 (5 %)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 (8 %)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Effets indésirables	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Décès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Non efficacité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Abandon/retrait de consentement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Autres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34192" marR="134192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074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Wohl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D, CROI 2015, Abs. 113LB</a:t>
            </a:r>
          </a:p>
        </p:txBody>
      </p:sp>
      <p:sp>
        <p:nvSpPr>
          <p:cNvPr id="114691" name="Titre 4"/>
          <p:cNvSpPr>
            <a:spLocks noGrp="1"/>
          </p:cNvSpPr>
          <p:nvPr>
            <p:ph type="title"/>
          </p:nvPr>
        </p:nvSpPr>
        <p:spPr>
          <a:xfrm>
            <a:off x="1312863" y="115888"/>
            <a:ext cx="8974137" cy="936625"/>
          </a:xfrm>
        </p:spPr>
        <p:txBody>
          <a:bodyPr/>
          <a:lstStyle/>
          <a:p>
            <a:r>
              <a:rPr lang="fr-FR">
                <a:latin typeface="Arial" charset="0"/>
              </a:rPr>
              <a:t>Essais 104 et 111 : tenofovir alafenamide (TAF) vs TDF (+ E/C/F) en STR, résultats à S48 (2)</a:t>
            </a:r>
          </a:p>
        </p:txBody>
      </p:sp>
      <p:sp>
        <p:nvSpPr>
          <p:cNvPr id="131076" name="ZoneTexte 2"/>
          <p:cNvSpPr txBox="1">
            <a:spLocks noChangeArrowheads="1"/>
          </p:cNvSpPr>
          <p:nvPr/>
        </p:nvSpPr>
        <p:spPr bwMode="auto">
          <a:xfrm>
            <a:off x="2309813" y="1155700"/>
            <a:ext cx="608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Caractéristiques des patients à l'inclusion et devenir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2" name="Title 1"/>
          <p:cNvSpPr>
            <a:spLocks noGrp="1"/>
          </p:cNvSpPr>
          <p:nvPr>
            <p:ph type="title"/>
          </p:nvPr>
        </p:nvSpPr>
        <p:spPr>
          <a:xfrm>
            <a:off x="228600" y="1419225"/>
            <a:ext cx="9886950" cy="460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2000" dirty="0" smtClean="0">
                <a:solidFill>
                  <a:srgbClr val="FFFF66"/>
                </a:solidFill>
              </a:rPr>
              <a:t>CV &lt; 50 c/ml en fonction de la CV et des CD4 à J0</a:t>
            </a:r>
            <a:endParaRPr lang="fr-FR" sz="2000" dirty="0">
              <a:solidFill>
                <a:srgbClr val="FFFF66"/>
              </a:solidFill>
            </a:endParaRPr>
          </a:p>
        </p:txBody>
      </p:sp>
      <p:sp>
        <p:nvSpPr>
          <p:cNvPr id="135194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Wohl D, CROI 2015, Abs. 113LB</a:t>
            </a:r>
          </a:p>
        </p:txBody>
      </p:sp>
      <p:sp>
        <p:nvSpPr>
          <p:cNvPr id="34" name="Titre 4"/>
          <p:cNvSpPr txBox="1">
            <a:spLocks/>
          </p:cNvSpPr>
          <p:nvPr/>
        </p:nvSpPr>
        <p:spPr bwMode="auto">
          <a:xfrm>
            <a:off x="1312863" y="115888"/>
            <a:ext cx="89741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 smtClean="0">
                <a:latin typeface="Arial"/>
                <a:cs typeface="Arial"/>
              </a:rPr>
              <a:t>Essais 104 et 111 : </a:t>
            </a:r>
            <a:r>
              <a:rPr lang="fr-FR" kern="0" dirty="0" err="1" smtClean="0">
                <a:latin typeface="Arial"/>
                <a:cs typeface="Arial"/>
              </a:rPr>
              <a:t>tenofovir</a:t>
            </a:r>
            <a:r>
              <a:rPr lang="fr-FR" kern="0" dirty="0" smtClean="0">
                <a:latin typeface="Arial"/>
                <a:cs typeface="Arial"/>
              </a:rPr>
              <a:t> </a:t>
            </a:r>
            <a:r>
              <a:rPr lang="fr-FR" kern="0" dirty="0" err="1" smtClean="0">
                <a:latin typeface="Arial"/>
                <a:cs typeface="Arial"/>
              </a:rPr>
              <a:t>alafenamide</a:t>
            </a:r>
            <a:r>
              <a:rPr lang="fr-FR" kern="0" dirty="0" smtClean="0">
                <a:latin typeface="Arial"/>
                <a:cs typeface="Arial"/>
              </a:rPr>
              <a:t> (TAF) vs TDF (+ E/C/F) en STR, résultats à S48 (3)</a:t>
            </a:r>
            <a:endParaRPr lang="fr-FR" kern="0" dirty="0">
              <a:latin typeface="Arial"/>
              <a:cs typeface="Arial"/>
            </a:endParaRPr>
          </a:p>
        </p:txBody>
      </p:sp>
      <p:grpSp>
        <p:nvGrpSpPr>
          <p:cNvPr id="116740" name="Groupe 30"/>
          <p:cNvGrpSpPr>
            <a:grpSpLocks/>
          </p:cNvGrpSpPr>
          <p:nvPr/>
        </p:nvGrpSpPr>
        <p:grpSpPr bwMode="auto">
          <a:xfrm>
            <a:off x="701675" y="2225675"/>
            <a:ext cx="9447213" cy="4233863"/>
            <a:chOff x="623888" y="2225675"/>
            <a:chExt cx="8397875" cy="4233863"/>
          </a:xfrm>
        </p:grpSpPr>
        <p:sp>
          <p:nvSpPr>
            <p:cNvPr id="116741" name="Rectangle 6"/>
            <p:cNvSpPr>
              <a:spLocks noChangeArrowheads="1"/>
            </p:cNvSpPr>
            <p:nvPr/>
          </p:nvSpPr>
          <p:spPr bwMode="auto">
            <a:xfrm>
              <a:off x="6215063" y="2478088"/>
              <a:ext cx="25320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800">
                  <a:solidFill>
                    <a:srgbClr val="FFFF66"/>
                  </a:solidFill>
                  <a:latin typeface="Arial" charset="0"/>
                  <a:cs typeface="Arial" charset="0"/>
                </a:rPr>
                <a:t>  CD4/mm</a:t>
              </a:r>
              <a:r>
                <a:rPr lang="en-GB" sz="1800" baseline="30000">
                  <a:solidFill>
                    <a:srgbClr val="FFFF66"/>
                  </a:solidFill>
                  <a:latin typeface="Arial" charset="0"/>
                  <a:cs typeface="Arial" charset="0"/>
                </a:rPr>
                <a:t>3</a:t>
              </a:r>
              <a:endParaRPr lang="en-US" sz="1800" baseline="30000">
                <a:solidFill>
                  <a:srgbClr val="FFFF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171" name="TextBox 2"/>
            <p:cNvSpPr txBox="1">
              <a:spLocks noChangeArrowheads="1"/>
            </p:cNvSpPr>
            <p:nvPr/>
          </p:nvSpPr>
          <p:spPr bwMode="auto">
            <a:xfrm>
              <a:off x="2366684" y="2225675"/>
              <a:ext cx="210405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E/C/F/TAF (n = 866)</a:t>
              </a:r>
            </a:p>
          </p:txBody>
        </p:sp>
        <p:sp>
          <p:nvSpPr>
            <p:cNvPr id="135172" name="TextBox 16"/>
            <p:cNvSpPr txBox="1">
              <a:spLocks noChangeArrowheads="1"/>
            </p:cNvSpPr>
            <p:nvPr/>
          </p:nvSpPr>
          <p:spPr bwMode="auto">
            <a:xfrm>
              <a:off x="5373887" y="2225675"/>
              <a:ext cx="21026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E/C/F/TDF (n = 867)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53597" y="2278063"/>
              <a:ext cx="136884" cy="136525"/>
            </a:xfrm>
            <a:prstGeom prst="rect">
              <a:avLst/>
            </a:prstGeom>
            <a:solidFill>
              <a:srgbClr val="926ACC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6567" y="2278063"/>
              <a:ext cx="135472" cy="136525"/>
            </a:xfrm>
            <a:prstGeom prst="rect">
              <a:avLst/>
            </a:prstGeom>
            <a:solidFill>
              <a:srgbClr val="F6690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graphicFrame>
          <p:nvGraphicFramePr>
            <p:cNvPr id="116746" name="Chart 35"/>
            <p:cNvGraphicFramePr>
              <a:graphicFrameLocks/>
            </p:cNvGraphicFramePr>
            <p:nvPr/>
          </p:nvGraphicFramePr>
          <p:xfrm>
            <a:off x="5938838" y="2854325"/>
            <a:ext cx="3082925" cy="3538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66" r:id="rId6" imgW="3084843" imgH="3542083" progId="Excel.Sheet.8">
                    <p:embed/>
                  </p:oleObj>
                </mc:Choice>
                <mc:Fallback>
                  <p:oleObj r:id="rId6" imgW="3084843" imgH="3542083" progId="Excel.Sheet.8">
                    <p:embed/>
                    <p:pic>
                      <p:nvPicPr>
                        <p:cNvPr id="0" name="Chart 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8838" y="2854325"/>
                          <a:ext cx="3082925" cy="3538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176" name="TextBox 1"/>
            <p:cNvSpPr txBox="1">
              <a:spLocks noChangeArrowheads="1"/>
            </p:cNvSpPr>
            <p:nvPr/>
          </p:nvSpPr>
          <p:spPr bwMode="auto">
            <a:xfrm>
              <a:off x="6216356" y="5783263"/>
              <a:ext cx="5842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96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112</a:t>
              </a:r>
            </a:p>
          </p:txBody>
        </p:sp>
        <p:sp>
          <p:nvSpPr>
            <p:cNvPr id="135177" name="TextBox 4"/>
            <p:cNvSpPr txBox="1">
              <a:spLocks noChangeArrowheads="1"/>
            </p:cNvSpPr>
            <p:nvPr/>
          </p:nvSpPr>
          <p:spPr bwMode="auto">
            <a:xfrm>
              <a:off x="6801992" y="5783263"/>
              <a:ext cx="5842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104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117</a:t>
              </a:r>
            </a:p>
          </p:txBody>
        </p:sp>
        <p:sp>
          <p:nvSpPr>
            <p:cNvPr id="135178" name="TextBox 4"/>
            <p:cNvSpPr txBox="1">
              <a:spLocks noChangeArrowheads="1"/>
            </p:cNvSpPr>
            <p:nvPr/>
          </p:nvSpPr>
          <p:spPr bwMode="auto">
            <a:xfrm>
              <a:off x="7569668" y="5783263"/>
              <a:ext cx="585636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703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753</a:t>
              </a:r>
            </a:p>
          </p:txBody>
        </p:sp>
        <p:sp>
          <p:nvSpPr>
            <p:cNvPr id="135179" name="TextBox 4"/>
            <p:cNvSpPr txBox="1">
              <a:spLocks noChangeArrowheads="1"/>
            </p:cNvSpPr>
            <p:nvPr/>
          </p:nvSpPr>
          <p:spPr bwMode="auto">
            <a:xfrm>
              <a:off x="8165182" y="5783263"/>
              <a:ext cx="5842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680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750</a:t>
              </a:r>
            </a:p>
          </p:txBody>
        </p:sp>
        <p:sp>
          <p:nvSpPr>
            <p:cNvPr id="135180" name="TextBox 51"/>
            <p:cNvSpPr txBox="1">
              <a:spLocks noChangeArrowheads="1"/>
            </p:cNvSpPr>
            <p:nvPr/>
          </p:nvSpPr>
          <p:spPr bwMode="auto">
            <a:xfrm>
              <a:off x="6337717" y="6234113"/>
              <a:ext cx="91443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&lt; 200</a:t>
              </a:r>
            </a:p>
          </p:txBody>
        </p:sp>
        <p:sp>
          <p:nvSpPr>
            <p:cNvPr id="135181" name="TextBox 52"/>
            <p:cNvSpPr txBox="1">
              <a:spLocks noChangeArrowheads="1"/>
            </p:cNvSpPr>
            <p:nvPr/>
          </p:nvSpPr>
          <p:spPr bwMode="auto">
            <a:xfrm>
              <a:off x="7696674" y="6234113"/>
              <a:ext cx="91443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≥ 200</a:t>
              </a:r>
            </a:p>
          </p:txBody>
        </p:sp>
        <p:graphicFrame>
          <p:nvGraphicFramePr>
            <p:cNvPr id="116753" name="Chart 34"/>
            <p:cNvGraphicFramePr>
              <a:graphicFrameLocks/>
            </p:cNvGraphicFramePr>
            <p:nvPr/>
          </p:nvGraphicFramePr>
          <p:xfrm>
            <a:off x="2749550" y="2854325"/>
            <a:ext cx="3082925" cy="3538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67" r:id="rId9" imgW="3084843" imgH="3542083" progId="Excel.Sheet.8">
                    <p:embed/>
                  </p:oleObj>
                </mc:Choice>
                <mc:Fallback>
                  <p:oleObj r:id="rId9" imgW="3084843" imgH="3542083" progId="Excel.Sheet.8">
                    <p:embed/>
                    <p:pic>
                      <p:nvPicPr>
                        <p:cNvPr id="0" name="Chart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550" y="2854325"/>
                          <a:ext cx="3082925" cy="3538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54" name="TextBox 15"/>
            <p:cNvSpPr txBox="1">
              <a:spLocks noChangeArrowheads="1"/>
            </p:cNvSpPr>
            <p:nvPr/>
          </p:nvSpPr>
          <p:spPr bwMode="auto">
            <a:xfrm>
              <a:off x="3613150" y="5783263"/>
              <a:ext cx="5857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cs typeface="Arial" charset="0"/>
                </a:rPr>
                <a:t>610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672</a:t>
              </a:r>
            </a:p>
          </p:txBody>
        </p:sp>
        <p:sp>
          <p:nvSpPr>
            <p:cNvPr id="116755" name="TextBox 16"/>
            <p:cNvSpPr txBox="1">
              <a:spLocks noChangeArrowheads="1"/>
            </p:cNvSpPr>
            <p:nvPr/>
          </p:nvSpPr>
          <p:spPr bwMode="auto">
            <a:xfrm>
              <a:off x="4381500" y="5783263"/>
              <a:ext cx="5857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cs typeface="Arial" charset="0"/>
                </a:rPr>
                <a:t>171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196</a:t>
              </a:r>
            </a:p>
          </p:txBody>
        </p:sp>
        <p:sp>
          <p:nvSpPr>
            <p:cNvPr id="116756" name="TextBox 17"/>
            <p:cNvSpPr txBox="1">
              <a:spLocks noChangeArrowheads="1"/>
            </p:cNvSpPr>
            <p:nvPr/>
          </p:nvSpPr>
          <p:spPr bwMode="auto">
            <a:xfrm>
              <a:off x="4970463" y="5783263"/>
              <a:ext cx="5857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cs typeface="Arial" charset="0"/>
                </a:rPr>
                <a:t>174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195</a:t>
              </a:r>
            </a:p>
          </p:txBody>
        </p:sp>
        <p:sp>
          <p:nvSpPr>
            <p:cNvPr id="135186" name="TextBox 4"/>
            <p:cNvSpPr txBox="1">
              <a:spLocks noChangeArrowheads="1"/>
            </p:cNvSpPr>
            <p:nvPr/>
          </p:nvSpPr>
          <p:spPr bwMode="auto">
            <a:xfrm>
              <a:off x="3028522" y="5783263"/>
              <a:ext cx="5842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629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670</a:t>
              </a:r>
            </a:p>
          </p:txBody>
        </p:sp>
        <p:sp>
          <p:nvSpPr>
            <p:cNvPr id="135187" name="TextBox 49"/>
            <p:cNvSpPr txBox="1">
              <a:spLocks noChangeArrowheads="1"/>
            </p:cNvSpPr>
            <p:nvPr/>
          </p:nvSpPr>
          <p:spPr bwMode="auto">
            <a:xfrm>
              <a:off x="3155528" y="6234113"/>
              <a:ext cx="91443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≤ 100 000</a:t>
              </a:r>
            </a:p>
          </p:txBody>
        </p:sp>
        <p:sp>
          <p:nvSpPr>
            <p:cNvPr id="135188" name="TextBox 50"/>
            <p:cNvSpPr txBox="1">
              <a:spLocks noChangeArrowheads="1"/>
            </p:cNvSpPr>
            <p:nvPr/>
          </p:nvSpPr>
          <p:spPr bwMode="auto">
            <a:xfrm>
              <a:off x="4489084" y="6234113"/>
              <a:ext cx="91443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&gt; 100 000</a:t>
              </a:r>
            </a:p>
          </p:txBody>
        </p:sp>
        <p:sp>
          <p:nvSpPr>
            <p:cNvPr id="116760" name="Rectangle 6"/>
            <p:cNvSpPr>
              <a:spLocks noChangeArrowheads="1"/>
            </p:cNvSpPr>
            <p:nvPr/>
          </p:nvSpPr>
          <p:spPr bwMode="auto">
            <a:xfrm>
              <a:off x="3024188" y="2478088"/>
              <a:ext cx="25336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800">
                  <a:solidFill>
                    <a:srgbClr val="FFFF66"/>
                  </a:solidFill>
                  <a:latin typeface="Arial" charset="0"/>
                  <a:cs typeface="Arial" charset="0"/>
                </a:rPr>
                <a:t>CV, c/ml</a:t>
              </a:r>
              <a:endParaRPr lang="en-US" sz="1800">
                <a:solidFill>
                  <a:srgbClr val="FFFF66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16761" name="Chart 6"/>
            <p:cNvGraphicFramePr>
              <a:graphicFrameLocks/>
            </p:cNvGraphicFramePr>
            <p:nvPr/>
          </p:nvGraphicFramePr>
          <p:xfrm>
            <a:off x="623888" y="2828925"/>
            <a:ext cx="2227262" cy="3538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68" name="Feuille de calcul" r:id="rId12" imgW="2231329" imgH="3542083" progId="Excel.Sheet.8">
                    <p:embed/>
                  </p:oleObj>
                </mc:Choice>
                <mc:Fallback>
                  <p:oleObj name="Feuille de calcul" r:id="rId12" imgW="2231329" imgH="3542083" progId="Excel.Sheet.8">
                    <p:embed/>
                    <p:pic>
                      <p:nvPicPr>
                        <p:cNvPr id="0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888" y="2828925"/>
                          <a:ext cx="2227262" cy="3538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62" name="TextBox 4"/>
            <p:cNvSpPr txBox="1">
              <a:spLocks noChangeArrowheads="1"/>
            </p:cNvSpPr>
            <p:nvPr/>
          </p:nvSpPr>
          <p:spPr bwMode="auto">
            <a:xfrm>
              <a:off x="1412875" y="5759450"/>
              <a:ext cx="584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cs typeface="Arial" charset="0"/>
                </a:rPr>
                <a:t>800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866</a:t>
              </a:r>
            </a:p>
          </p:txBody>
        </p:sp>
        <p:sp>
          <p:nvSpPr>
            <p:cNvPr id="135192" name="TextBox 4"/>
            <p:cNvSpPr txBox="1">
              <a:spLocks noChangeArrowheads="1"/>
            </p:cNvSpPr>
            <p:nvPr/>
          </p:nvSpPr>
          <p:spPr bwMode="auto">
            <a:xfrm>
              <a:off x="1995546" y="5759450"/>
              <a:ext cx="585636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784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867</a:t>
              </a:r>
            </a:p>
          </p:txBody>
        </p:sp>
        <p:sp>
          <p:nvSpPr>
            <p:cNvPr id="116764" name="Rectangle 6"/>
            <p:cNvSpPr>
              <a:spLocks noChangeArrowheads="1"/>
            </p:cNvSpPr>
            <p:nvPr/>
          </p:nvSpPr>
          <p:spPr bwMode="auto">
            <a:xfrm>
              <a:off x="1412875" y="2452688"/>
              <a:ext cx="1168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anchor="ctr"/>
            <a:lstStyle/>
            <a:p>
              <a:pPr algn="ctr"/>
              <a:r>
                <a:rPr lang="en-GB" sz="1600">
                  <a:solidFill>
                    <a:srgbClr val="FFFF66"/>
                  </a:solidFill>
                  <a:latin typeface="Arial" charset="0"/>
                  <a:cs typeface="Arial" charset="0"/>
                </a:rPr>
                <a:t>Ensemble</a:t>
              </a:r>
              <a:endParaRPr lang="en-US" sz="1600">
                <a:solidFill>
                  <a:srgbClr val="FFFF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196" name="ZoneTexte 5"/>
            <p:cNvSpPr txBox="1">
              <a:spLocks noChangeArrowheads="1"/>
            </p:cNvSpPr>
            <p:nvPr/>
          </p:nvSpPr>
          <p:spPr bwMode="auto">
            <a:xfrm>
              <a:off x="1110742" y="2662238"/>
              <a:ext cx="34714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%</a:t>
              </a:r>
            </a:p>
          </p:txBody>
        </p:sp>
      </p:grpSp>
    </p:spTree>
    <p:custDataLst>
      <p:tags r:id="rId2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771525" y="409575"/>
            <a:ext cx="894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b="1">
              <a:solidFill>
                <a:srgbClr val="A6A6A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8786" name="Text Box 4"/>
          <p:cNvSpPr txBox="1">
            <a:spLocks noChangeArrowheads="1"/>
          </p:cNvSpPr>
          <p:nvPr/>
        </p:nvSpPr>
        <p:spPr bwMode="auto">
          <a:xfrm>
            <a:off x="257175" y="5943600"/>
            <a:ext cx="317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endParaRPr lang="en-US" sz="3600" b="1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65213" y="1182688"/>
            <a:ext cx="8462962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ea typeface="ＭＳ Ｐゴシック" charset="0"/>
              </a:rPr>
              <a:t>Modification du DFGe, ml/min (Cockcroft-Gault) </a:t>
            </a:r>
            <a:endParaRPr lang="fr-FR" sz="2000">
              <a:solidFill>
                <a:srgbClr val="FFFF6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636" name="Text Box 3"/>
          <p:cNvSpPr txBox="1">
            <a:spLocks noChangeArrowheads="1"/>
          </p:cNvSpPr>
          <p:nvPr/>
        </p:nvSpPr>
        <p:spPr bwMode="auto">
          <a:xfrm>
            <a:off x="6589713" y="6583363"/>
            <a:ext cx="3697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Présentation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orale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, Sax P, CROI 2015, Abs. 143LB</a:t>
            </a:r>
          </a:p>
        </p:txBody>
      </p:sp>
      <p:grpSp>
        <p:nvGrpSpPr>
          <p:cNvPr id="118789" name="Groupe 137"/>
          <p:cNvGrpSpPr>
            <a:grpSpLocks/>
          </p:cNvGrpSpPr>
          <p:nvPr/>
        </p:nvGrpSpPr>
        <p:grpSpPr bwMode="auto">
          <a:xfrm>
            <a:off x="1543050" y="1679575"/>
            <a:ext cx="7926388" cy="4398963"/>
            <a:chOff x="1371600" y="1679576"/>
            <a:chExt cx="7046031" cy="4398962"/>
          </a:xfrm>
        </p:grpSpPr>
        <p:sp>
          <p:nvSpPr>
            <p:cNvPr id="118791" name="Text Box 8"/>
            <p:cNvSpPr txBox="1">
              <a:spLocks noChangeArrowheads="1"/>
            </p:cNvSpPr>
            <p:nvPr/>
          </p:nvSpPr>
          <p:spPr bwMode="auto">
            <a:xfrm>
              <a:off x="7274631" y="3667125"/>
              <a:ext cx="1143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p &lt; 0,001</a:t>
              </a:r>
            </a:p>
          </p:txBody>
        </p:sp>
        <p:sp>
          <p:nvSpPr>
            <p:cNvPr id="149509" name="AutoShape 9"/>
            <p:cNvSpPr>
              <a:spLocks/>
            </p:cNvSpPr>
            <p:nvPr/>
          </p:nvSpPr>
          <p:spPr bwMode="auto">
            <a:xfrm>
              <a:off x="7371945" y="3651251"/>
              <a:ext cx="149585" cy="368300"/>
            </a:xfrm>
            <a:prstGeom prst="rightBracket">
              <a:avLst>
                <a:gd name="adj" fmla="val 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46037" y="5508625"/>
              <a:ext cx="2208500" cy="569913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>
                  <a:solidFill>
                    <a:srgbClr val="FFFFFF"/>
                  </a:solidFill>
                  <a:latin typeface="Arial"/>
                </a:rPr>
                <a:t>Semaines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-265101" y="3316277"/>
              <a:ext cx="3730624" cy="457223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rgbClr val="FFFFFF"/>
                  </a:solidFill>
                  <a:latin typeface="Arial"/>
                </a:rPr>
                <a:t>Moyenne des différences</a:t>
              </a:r>
            </a:p>
          </p:txBody>
        </p:sp>
        <p:sp>
          <p:nvSpPr>
            <p:cNvPr id="149512" name="Line 24"/>
            <p:cNvSpPr>
              <a:spLocks noChangeShapeType="1"/>
            </p:cNvSpPr>
            <p:nvPr/>
          </p:nvSpPr>
          <p:spPr bwMode="auto">
            <a:xfrm>
              <a:off x="2215487" y="3355976"/>
              <a:ext cx="469923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13" name="Rectangle 25"/>
            <p:cNvSpPr>
              <a:spLocks noChangeArrowheads="1"/>
            </p:cNvSpPr>
            <p:nvPr/>
          </p:nvSpPr>
          <p:spPr bwMode="auto">
            <a:xfrm>
              <a:off x="2157629" y="5307013"/>
              <a:ext cx="10160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14" name="Rectangle 26"/>
            <p:cNvSpPr>
              <a:spLocks noChangeArrowheads="1"/>
            </p:cNvSpPr>
            <p:nvPr/>
          </p:nvSpPr>
          <p:spPr bwMode="auto">
            <a:xfrm>
              <a:off x="3227304" y="5307013"/>
              <a:ext cx="20321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12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15" name="Rectangle 27"/>
            <p:cNvSpPr>
              <a:spLocks noChangeArrowheads="1"/>
            </p:cNvSpPr>
            <p:nvPr/>
          </p:nvSpPr>
          <p:spPr bwMode="auto">
            <a:xfrm>
              <a:off x="4354838" y="5307013"/>
              <a:ext cx="20321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24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16" name="Rectangle 28"/>
            <p:cNvSpPr>
              <a:spLocks noChangeArrowheads="1"/>
            </p:cNvSpPr>
            <p:nvPr/>
          </p:nvSpPr>
          <p:spPr bwMode="auto">
            <a:xfrm>
              <a:off x="5480961" y="5307013"/>
              <a:ext cx="20321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36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17" name="Rectangle 29"/>
            <p:cNvSpPr>
              <a:spLocks noChangeArrowheads="1"/>
            </p:cNvSpPr>
            <p:nvPr/>
          </p:nvSpPr>
          <p:spPr bwMode="auto">
            <a:xfrm>
              <a:off x="6608496" y="5307013"/>
              <a:ext cx="20321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48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18" name="Line 30"/>
            <p:cNvSpPr>
              <a:spLocks noChangeShapeType="1"/>
            </p:cNvSpPr>
            <p:nvPr/>
          </p:nvSpPr>
          <p:spPr bwMode="auto">
            <a:xfrm>
              <a:off x="2209842" y="5199063"/>
              <a:ext cx="471052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19" name="Line 31"/>
            <p:cNvSpPr>
              <a:spLocks noChangeShapeType="1"/>
            </p:cNvSpPr>
            <p:nvPr/>
          </p:nvSpPr>
          <p:spPr bwMode="auto">
            <a:xfrm>
              <a:off x="2215487" y="5199063"/>
              <a:ext cx="0" cy="698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0" name="Line 32"/>
            <p:cNvSpPr>
              <a:spLocks noChangeShapeType="1"/>
            </p:cNvSpPr>
            <p:nvPr/>
          </p:nvSpPr>
          <p:spPr bwMode="auto">
            <a:xfrm>
              <a:off x="3343021" y="5199063"/>
              <a:ext cx="0" cy="698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1" name="Line 33"/>
            <p:cNvSpPr>
              <a:spLocks noChangeShapeType="1"/>
            </p:cNvSpPr>
            <p:nvPr/>
          </p:nvSpPr>
          <p:spPr bwMode="auto">
            <a:xfrm>
              <a:off x="4470555" y="5199063"/>
              <a:ext cx="0" cy="698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2" name="Line 34"/>
            <p:cNvSpPr>
              <a:spLocks noChangeShapeType="1"/>
            </p:cNvSpPr>
            <p:nvPr/>
          </p:nvSpPr>
          <p:spPr bwMode="auto">
            <a:xfrm>
              <a:off x="5598090" y="5199063"/>
              <a:ext cx="0" cy="698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3" name="Line 35"/>
            <p:cNvSpPr>
              <a:spLocks noChangeShapeType="1"/>
            </p:cNvSpPr>
            <p:nvPr/>
          </p:nvSpPr>
          <p:spPr bwMode="auto">
            <a:xfrm>
              <a:off x="6724213" y="5199063"/>
              <a:ext cx="0" cy="698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4" name="Rectangle 36"/>
            <p:cNvSpPr>
              <a:spLocks noChangeArrowheads="1"/>
            </p:cNvSpPr>
            <p:nvPr/>
          </p:nvSpPr>
          <p:spPr bwMode="auto">
            <a:xfrm>
              <a:off x="2017921" y="3252789"/>
              <a:ext cx="9455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5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5" name="Rectangle 37"/>
            <p:cNvSpPr>
              <a:spLocks noChangeArrowheads="1"/>
            </p:cNvSpPr>
            <p:nvPr/>
          </p:nvSpPr>
          <p:spPr bwMode="auto">
            <a:xfrm>
              <a:off x="1910671" y="2638426"/>
              <a:ext cx="19051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5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6" name="Rectangle 38"/>
            <p:cNvSpPr>
              <a:spLocks noChangeArrowheads="1"/>
            </p:cNvSpPr>
            <p:nvPr/>
          </p:nvSpPr>
          <p:spPr bwMode="auto">
            <a:xfrm>
              <a:off x="1910671" y="2024064"/>
              <a:ext cx="19051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5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7" name="Line 39"/>
            <p:cNvSpPr>
              <a:spLocks noChangeShapeType="1"/>
            </p:cNvSpPr>
            <p:nvPr/>
          </p:nvSpPr>
          <p:spPr bwMode="auto">
            <a:xfrm flipV="1">
              <a:off x="2215487" y="2120901"/>
              <a:ext cx="0" cy="308451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8" name="Line 40"/>
            <p:cNvSpPr>
              <a:spLocks noChangeShapeType="1"/>
            </p:cNvSpPr>
            <p:nvPr/>
          </p:nvSpPr>
          <p:spPr bwMode="auto">
            <a:xfrm flipH="1">
              <a:off x="2144928" y="2741614"/>
              <a:ext cx="7055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29" name="Line 41"/>
            <p:cNvSpPr>
              <a:spLocks noChangeShapeType="1"/>
            </p:cNvSpPr>
            <p:nvPr/>
          </p:nvSpPr>
          <p:spPr bwMode="auto">
            <a:xfrm flipH="1">
              <a:off x="2144928" y="2127251"/>
              <a:ext cx="7055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0" name="Line 42"/>
            <p:cNvSpPr>
              <a:spLocks noChangeShapeType="1"/>
            </p:cNvSpPr>
            <p:nvPr/>
          </p:nvSpPr>
          <p:spPr bwMode="auto">
            <a:xfrm flipH="1">
              <a:off x="2144928" y="4584700"/>
              <a:ext cx="7055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1" name="Line 43"/>
            <p:cNvSpPr>
              <a:spLocks noChangeShapeType="1"/>
            </p:cNvSpPr>
            <p:nvPr/>
          </p:nvSpPr>
          <p:spPr bwMode="auto">
            <a:xfrm flipH="1">
              <a:off x="2144928" y="3970338"/>
              <a:ext cx="7055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2" name="Line 44"/>
            <p:cNvSpPr>
              <a:spLocks noChangeShapeType="1"/>
            </p:cNvSpPr>
            <p:nvPr/>
          </p:nvSpPr>
          <p:spPr bwMode="auto">
            <a:xfrm flipH="1">
              <a:off x="2144928" y="3355976"/>
              <a:ext cx="7055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3" name="Freeform 45"/>
            <p:cNvSpPr>
              <a:spLocks/>
            </p:cNvSpPr>
            <p:nvPr/>
          </p:nvSpPr>
          <p:spPr bwMode="auto">
            <a:xfrm>
              <a:off x="2215487" y="3355976"/>
              <a:ext cx="4508726" cy="688975"/>
            </a:xfrm>
            <a:custGeom>
              <a:avLst/>
              <a:gdLst>
                <a:gd name="T0" fmla="*/ 0 w 2840"/>
                <a:gd name="T1" fmla="*/ 0 h 434"/>
                <a:gd name="T2" fmla="*/ 0 w 2840"/>
                <a:gd name="T3" fmla="*/ 0 h 434"/>
                <a:gd name="T4" fmla="*/ 0 w 2840"/>
                <a:gd name="T5" fmla="*/ 0 h 434"/>
                <a:gd name="T6" fmla="*/ 117 w 2840"/>
                <a:gd name="T7" fmla="*/ 415 h 434"/>
                <a:gd name="T8" fmla="*/ 117 w 2840"/>
                <a:gd name="T9" fmla="*/ 415 h 434"/>
                <a:gd name="T10" fmla="*/ 236 w 2840"/>
                <a:gd name="T11" fmla="*/ 391 h 434"/>
                <a:gd name="T12" fmla="*/ 236 w 2840"/>
                <a:gd name="T13" fmla="*/ 391 h 434"/>
                <a:gd name="T14" fmla="*/ 473 w 2840"/>
                <a:gd name="T15" fmla="*/ 403 h 434"/>
                <a:gd name="T16" fmla="*/ 473 w 2840"/>
                <a:gd name="T17" fmla="*/ 403 h 434"/>
                <a:gd name="T18" fmla="*/ 710 w 2840"/>
                <a:gd name="T19" fmla="*/ 381 h 434"/>
                <a:gd name="T20" fmla="*/ 710 w 2840"/>
                <a:gd name="T21" fmla="*/ 381 h 434"/>
                <a:gd name="T22" fmla="*/ 946 w 2840"/>
                <a:gd name="T23" fmla="*/ 381 h 434"/>
                <a:gd name="T24" fmla="*/ 946 w 2840"/>
                <a:gd name="T25" fmla="*/ 381 h 434"/>
                <a:gd name="T26" fmla="*/ 1420 w 2840"/>
                <a:gd name="T27" fmla="*/ 395 h 434"/>
                <a:gd name="T28" fmla="*/ 1420 w 2840"/>
                <a:gd name="T29" fmla="*/ 395 h 434"/>
                <a:gd name="T30" fmla="*/ 2130 w 2840"/>
                <a:gd name="T31" fmla="*/ 415 h 434"/>
                <a:gd name="T32" fmla="*/ 2130 w 2840"/>
                <a:gd name="T33" fmla="*/ 415 h 434"/>
                <a:gd name="T34" fmla="*/ 2840 w 2840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0"/>
                <a:gd name="T55" fmla="*/ 0 h 434"/>
                <a:gd name="T56" fmla="*/ 2840 w 2840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0" h="434">
                  <a:moveTo>
                    <a:pt x="0" y="0"/>
                  </a:moveTo>
                  <a:lnTo>
                    <a:pt x="0" y="0"/>
                  </a:lnTo>
                  <a:lnTo>
                    <a:pt x="117" y="415"/>
                  </a:lnTo>
                  <a:lnTo>
                    <a:pt x="236" y="391"/>
                  </a:lnTo>
                  <a:lnTo>
                    <a:pt x="473" y="403"/>
                  </a:lnTo>
                  <a:lnTo>
                    <a:pt x="710" y="381"/>
                  </a:lnTo>
                  <a:lnTo>
                    <a:pt x="946" y="381"/>
                  </a:lnTo>
                  <a:lnTo>
                    <a:pt x="1420" y="395"/>
                  </a:lnTo>
                  <a:lnTo>
                    <a:pt x="2130" y="415"/>
                  </a:lnTo>
                  <a:lnTo>
                    <a:pt x="2840" y="434"/>
                  </a:lnTo>
                </a:path>
              </a:pathLst>
            </a:custGeom>
            <a:noFill/>
            <a:ln w="25400">
              <a:solidFill>
                <a:srgbClr val="F66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4" name="Line 46"/>
            <p:cNvSpPr>
              <a:spLocks noChangeShapeType="1"/>
            </p:cNvSpPr>
            <p:nvPr/>
          </p:nvSpPr>
          <p:spPr bwMode="auto">
            <a:xfrm>
              <a:off x="2401763" y="3195639"/>
              <a:ext cx="0" cy="81915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5" name="Line 47"/>
            <p:cNvSpPr>
              <a:spLocks noChangeShapeType="1"/>
            </p:cNvSpPr>
            <p:nvPr/>
          </p:nvSpPr>
          <p:spPr bwMode="auto">
            <a:xfrm>
              <a:off x="2352372" y="3195639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6" name="Line 48"/>
            <p:cNvSpPr>
              <a:spLocks noChangeShapeType="1"/>
            </p:cNvSpPr>
            <p:nvPr/>
          </p:nvSpPr>
          <p:spPr bwMode="auto">
            <a:xfrm>
              <a:off x="2401763" y="4014788"/>
              <a:ext cx="0" cy="817562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7" name="Line 49"/>
            <p:cNvSpPr>
              <a:spLocks noChangeShapeType="1"/>
            </p:cNvSpPr>
            <p:nvPr/>
          </p:nvSpPr>
          <p:spPr bwMode="auto">
            <a:xfrm>
              <a:off x="2352372" y="4832350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8" name="Line 50"/>
            <p:cNvSpPr>
              <a:spLocks noChangeShapeType="1"/>
            </p:cNvSpPr>
            <p:nvPr/>
          </p:nvSpPr>
          <p:spPr bwMode="auto">
            <a:xfrm>
              <a:off x="2590861" y="3094039"/>
              <a:ext cx="0" cy="88265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39" name="Line 51"/>
            <p:cNvSpPr>
              <a:spLocks noChangeShapeType="1"/>
            </p:cNvSpPr>
            <p:nvPr/>
          </p:nvSpPr>
          <p:spPr bwMode="auto">
            <a:xfrm>
              <a:off x="2540059" y="3094039"/>
              <a:ext cx="100194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0" name="Line 52"/>
            <p:cNvSpPr>
              <a:spLocks noChangeShapeType="1"/>
            </p:cNvSpPr>
            <p:nvPr/>
          </p:nvSpPr>
          <p:spPr bwMode="auto">
            <a:xfrm>
              <a:off x="2590861" y="3976688"/>
              <a:ext cx="0" cy="885825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1" name="Line 53"/>
            <p:cNvSpPr>
              <a:spLocks noChangeShapeType="1"/>
            </p:cNvSpPr>
            <p:nvPr/>
          </p:nvSpPr>
          <p:spPr bwMode="auto">
            <a:xfrm>
              <a:off x="2540059" y="4862513"/>
              <a:ext cx="100194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2" name="Line 54"/>
            <p:cNvSpPr>
              <a:spLocks noChangeShapeType="1"/>
            </p:cNvSpPr>
            <p:nvPr/>
          </p:nvSpPr>
          <p:spPr bwMode="auto">
            <a:xfrm>
              <a:off x="2967647" y="3178176"/>
              <a:ext cx="0" cy="817563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3" name="Line 55"/>
            <p:cNvSpPr>
              <a:spLocks noChangeShapeType="1"/>
            </p:cNvSpPr>
            <p:nvPr/>
          </p:nvSpPr>
          <p:spPr bwMode="auto">
            <a:xfrm>
              <a:off x="2916844" y="3178176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4" name="Line 56"/>
            <p:cNvSpPr>
              <a:spLocks noChangeShapeType="1"/>
            </p:cNvSpPr>
            <p:nvPr/>
          </p:nvSpPr>
          <p:spPr bwMode="auto">
            <a:xfrm>
              <a:off x="2967647" y="3995738"/>
              <a:ext cx="0" cy="81915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5" name="Line 57"/>
            <p:cNvSpPr>
              <a:spLocks noChangeShapeType="1"/>
            </p:cNvSpPr>
            <p:nvPr/>
          </p:nvSpPr>
          <p:spPr bwMode="auto">
            <a:xfrm>
              <a:off x="2916844" y="4814888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6" name="Line 58"/>
            <p:cNvSpPr>
              <a:spLocks noChangeShapeType="1"/>
            </p:cNvSpPr>
            <p:nvPr/>
          </p:nvSpPr>
          <p:spPr bwMode="auto">
            <a:xfrm>
              <a:off x="3343021" y="3178176"/>
              <a:ext cx="0" cy="782638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7" name="Line 59"/>
            <p:cNvSpPr>
              <a:spLocks noChangeShapeType="1"/>
            </p:cNvSpPr>
            <p:nvPr/>
          </p:nvSpPr>
          <p:spPr bwMode="auto">
            <a:xfrm>
              <a:off x="3293630" y="3178176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8" name="Line 60"/>
            <p:cNvSpPr>
              <a:spLocks noChangeShapeType="1"/>
            </p:cNvSpPr>
            <p:nvPr/>
          </p:nvSpPr>
          <p:spPr bwMode="auto">
            <a:xfrm>
              <a:off x="3343021" y="3960813"/>
              <a:ext cx="0" cy="779462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49" name="Line 61"/>
            <p:cNvSpPr>
              <a:spLocks noChangeShapeType="1"/>
            </p:cNvSpPr>
            <p:nvPr/>
          </p:nvSpPr>
          <p:spPr bwMode="auto">
            <a:xfrm>
              <a:off x="3293630" y="4740275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0" name="Line 62"/>
            <p:cNvSpPr>
              <a:spLocks noChangeShapeType="1"/>
            </p:cNvSpPr>
            <p:nvPr/>
          </p:nvSpPr>
          <p:spPr bwMode="auto">
            <a:xfrm>
              <a:off x="3718396" y="3081339"/>
              <a:ext cx="0" cy="879475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1" name="Line 63"/>
            <p:cNvSpPr>
              <a:spLocks noChangeShapeType="1"/>
            </p:cNvSpPr>
            <p:nvPr/>
          </p:nvSpPr>
          <p:spPr bwMode="auto">
            <a:xfrm>
              <a:off x="3667593" y="3081339"/>
              <a:ext cx="10019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2" name="Line 64"/>
            <p:cNvSpPr>
              <a:spLocks noChangeShapeType="1"/>
            </p:cNvSpPr>
            <p:nvPr/>
          </p:nvSpPr>
          <p:spPr bwMode="auto">
            <a:xfrm>
              <a:off x="3718396" y="3960813"/>
              <a:ext cx="0" cy="87630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3" name="Line 65"/>
            <p:cNvSpPr>
              <a:spLocks noChangeShapeType="1"/>
            </p:cNvSpPr>
            <p:nvPr/>
          </p:nvSpPr>
          <p:spPr bwMode="auto">
            <a:xfrm>
              <a:off x="3667593" y="4837113"/>
              <a:ext cx="10019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4" name="Line 66"/>
            <p:cNvSpPr>
              <a:spLocks noChangeShapeType="1"/>
            </p:cNvSpPr>
            <p:nvPr/>
          </p:nvSpPr>
          <p:spPr bwMode="auto">
            <a:xfrm>
              <a:off x="4470555" y="3106739"/>
              <a:ext cx="0" cy="87630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5" name="Line 67"/>
            <p:cNvSpPr>
              <a:spLocks noChangeShapeType="1"/>
            </p:cNvSpPr>
            <p:nvPr/>
          </p:nvSpPr>
          <p:spPr bwMode="auto">
            <a:xfrm>
              <a:off x="4421164" y="3106739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6" name="Line 68"/>
            <p:cNvSpPr>
              <a:spLocks noChangeShapeType="1"/>
            </p:cNvSpPr>
            <p:nvPr/>
          </p:nvSpPr>
          <p:spPr bwMode="auto">
            <a:xfrm>
              <a:off x="4470555" y="3983038"/>
              <a:ext cx="0" cy="879475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7" name="Line 69"/>
            <p:cNvSpPr>
              <a:spLocks noChangeShapeType="1"/>
            </p:cNvSpPr>
            <p:nvPr/>
          </p:nvSpPr>
          <p:spPr bwMode="auto">
            <a:xfrm>
              <a:off x="4421164" y="4862513"/>
              <a:ext cx="98783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8" name="Line 70"/>
            <p:cNvSpPr>
              <a:spLocks noChangeShapeType="1"/>
            </p:cNvSpPr>
            <p:nvPr/>
          </p:nvSpPr>
          <p:spPr bwMode="auto">
            <a:xfrm>
              <a:off x="5598090" y="3121026"/>
              <a:ext cx="0" cy="893763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59" name="Line 71"/>
            <p:cNvSpPr>
              <a:spLocks noChangeShapeType="1"/>
            </p:cNvSpPr>
            <p:nvPr/>
          </p:nvSpPr>
          <p:spPr bwMode="auto">
            <a:xfrm>
              <a:off x="5548698" y="3121026"/>
              <a:ext cx="97372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0" name="Line 72"/>
            <p:cNvSpPr>
              <a:spLocks noChangeShapeType="1"/>
            </p:cNvSpPr>
            <p:nvPr/>
          </p:nvSpPr>
          <p:spPr bwMode="auto">
            <a:xfrm>
              <a:off x="5598090" y="4014788"/>
              <a:ext cx="0" cy="892175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1" name="Line 73"/>
            <p:cNvSpPr>
              <a:spLocks noChangeShapeType="1"/>
            </p:cNvSpPr>
            <p:nvPr/>
          </p:nvSpPr>
          <p:spPr bwMode="auto">
            <a:xfrm>
              <a:off x="5548698" y="4906963"/>
              <a:ext cx="97372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2" name="Line 74"/>
            <p:cNvSpPr>
              <a:spLocks noChangeShapeType="1"/>
            </p:cNvSpPr>
            <p:nvPr/>
          </p:nvSpPr>
          <p:spPr bwMode="auto">
            <a:xfrm>
              <a:off x="6724213" y="3122614"/>
              <a:ext cx="0" cy="922337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3" name="Line 75"/>
            <p:cNvSpPr>
              <a:spLocks noChangeShapeType="1"/>
            </p:cNvSpPr>
            <p:nvPr/>
          </p:nvSpPr>
          <p:spPr bwMode="auto">
            <a:xfrm>
              <a:off x="6674821" y="3122614"/>
              <a:ext cx="100194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4" name="Line 76"/>
            <p:cNvSpPr>
              <a:spLocks noChangeShapeType="1"/>
            </p:cNvSpPr>
            <p:nvPr/>
          </p:nvSpPr>
          <p:spPr bwMode="auto">
            <a:xfrm>
              <a:off x="6724213" y="4044950"/>
              <a:ext cx="0" cy="922338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5" name="Line 77"/>
            <p:cNvSpPr>
              <a:spLocks noChangeShapeType="1"/>
            </p:cNvSpPr>
            <p:nvPr/>
          </p:nvSpPr>
          <p:spPr bwMode="auto">
            <a:xfrm>
              <a:off x="6674821" y="4967288"/>
              <a:ext cx="100194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6" name="Rectangle 78"/>
            <p:cNvSpPr>
              <a:spLocks noChangeArrowheads="1"/>
            </p:cNvSpPr>
            <p:nvPr/>
          </p:nvSpPr>
          <p:spPr bwMode="auto">
            <a:xfrm>
              <a:off x="2164684" y="3306764"/>
              <a:ext cx="100194" cy="98425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7" name="Rectangle 79"/>
            <p:cNvSpPr>
              <a:spLocks noChangeArrowheads="1"/>
            </p:cNvSpPr>
            <p:nvPr/>
          </p:nvSpPr>
          <p:spPr bwMode="auto">
            <a:xfrm>
              <a:off x="2164684" y="3306764"/>
              <a:ext cx="100194" cy="98425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8" name="Rectangle 80"/>
            <p:cNvSpPr>
              <a:spLocks noChangeArrowheads="1"/>
            </p:cNvSpPr>
            <p:nvPr/>
          </p:nvSpPr>
          <p:spPr bwMode="auto">
            <a:xfrm>
              <a:off x="2352372" y="3963988"/>
              <a:ext cx="98783" cy="100012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69" name="Rectangle 81"/>
            <p:cNvSpPr>
              <a:spLocks noChangeArrowheads="1"/>
            </p:cNvSpPr>
            <p:nvPr/>
          </p:nvSpPr>
          <p:spPr bwMode="auto">
            <a:xfrm>
              <a:off x="2352372" y="3963988"/>
              <a:ext cx="98783" cy="100012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0" name="Rectangle 82"/>
            <p:cNvSpPr>
              <a:spLocks noChangeArrowheads="1"/>
            </p:cNvSpPr>
            <p:nvPr/>
          </p:nvSpPr>
          <p:spPr bwMode="auto">
            <a:xfrm>
              <a:off x="2540059" y="3927475"/>
              <a:ext cx="100194" cy="98425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1" name="Rectangle 83"/>
            <p:cNvSpPr>
              <a:spLocks noChangeArrowheads="1"/>
            </p:cNvSpPr>
            <p:nvPr/>
          </p:nvSpPr>
          <p:spPr bwMode="auto">
            <a:xfrm>
              <a:off x="2540059" y="3927475"/>
              <a:ext cx="100194" cy="98425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2" name="Rectangle 84"/>
            <p:cNvSpPr>
              <a:spLocks noChangeArrowheads="1"/>
            </p:cNvSpPr>
            <p:nvPr/>
          </p:nvSpPr>
          <p:spPr bwMode="auto">
            <a:xfrm>
              <a:off x="2916844" y="3946525"/>
              <a:ext cx="98783" cy="98425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3" name="Rectangle 85"/>
            <p:cNvSpPr>
              <a:spLocks noChangeArrowheads="1"/>
            </p:cNvSpPr>
            <p:nvPr/>
          </p:nvSpPr>
          <p:spPr bwMode="auto">
            <a:xfrm>
              <a:off x="2916844" y="3946525"/>
              <a:ext cx="98783" cy="98425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4" name="Rectangle 86"/>
            <p:cNvSpPr>
              <a:spLocks noChangeArrowheads="1"/>
            </p:cNvSpPr>
            <p:nvPr/>
          </p:nvSpPr>
          <p:spPr bwMode="auto">
            <a:xfrm>
              <a:off x="3293630" y="3910013"/>
              <a:ext cx="98783" cy="100012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5" name="Rectangle 87"/>
            <p:cNvSpPr>
              <a:spLocks noChangeArrowheads="1"/>
            </p:cNvSpPr>
            <p:nvPr/>
          </p:nvSpPr>
          <p:spPr bwMode="auto">
            <a:xfrm>
              <a:off x="3293630" y="3910013"/>
              <a:ext cx="98783" cy="100012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6" name="Rectangle 88"/>
            <p:cNvSpPr>
              <a:spLocks noChangeArrowheads="1"/>
            </p:cNvSpPr>
            <p:nvPr/>
          </p:nvSpPr>
          <p:spPr bwMode="auto">
            <a:xfrm>
              <a:off x="3667593" y="3910013"/>
              <a:ext cx="100193" cy="100012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7" name="Rectangle 89"/>
            <p:cNvSpPr>
              <a:spLocks noChangeArrowheads="1"/>
            </p:cNvSpPr>
            <p:nvPr/>
          </p:nvSpPr>
          <p:spPr bwMode="auto">
            <a:xfrm>
              <a:off x="3667593" y="3910013"/>
              <a:ext cx="100193" cy="100012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8" name="Rectangle 90"/>
            <p:cNvSpPr>
              <a:spLocks noChangeArrowheads="1"/>
            </p:cNvSpPr>
            <p:nvPr/>
          </p:nvSpPr>
          <p:spPr bwMode="auto">
            <a:xfrm>
              <a:off x="4421164" y="3933825"/>
              <a:ext cx="98783" cy="98425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79" name="Rectangle 91"/>
            <p:cNvSpPr>
              <a:spLocks noChangeArrowheads="1"/>
            </p:cNvSpPr>
            <p:nvPr/>
          </p:nvSpPr>
          <p:spPr bwMode="auto">
            <a:xfrm>
              <a:off x="4421164" y="3933825"/>
              <a:ext cx="98783" cy="98425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0" name="Rectangle 92"/>
            <p:cNvSpPr>
              <a:spLocks noChangeArrowheads="1"/>
            </p:cNvSpPr>
            <p:nvPr/>
          </p:nvSpPr>
          <p:spPr bwMode="auto">
            <a:xfrm>
              <a:off x="5548698" y="3963988"/>
              <a:ext cx="97372" cy="100012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1" name="Rectangle 93"/>
            <p:cNvSpPr>
              <a:spLocks noChangeArrowheads="1"/>
            </p:cNvSpPr>
            <p:nvPr/>
          </p:nvSpPr>
          <p:spPr bwMode="auto">
            <a:xfrm>
              <a:off x="5548698" y="3963988"/>
              <a:ext cx="97372" cy="100012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2" name="Rectangle 94"/>
            <p:cNvSpPr>
              <a:spLocks noChangeArrowheads="1"/>
            </p:cNvSpPr>
            <p:nvPr/>
          </p:nvSpPr>
          <p:spPr bwMode="auto">
            <a:xfrm>
              <a:off x="6674821" y="3995738"/>
              <a:ext cx="100194" cy="98425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3" name="Rectangle 95"/>
            <p:cNvSpPr>
              <a:spLocks noChangeArrowheads="1"/>
            </p:cNvSpPr>
            <p:nvPr/>
          </p:nvSpPr>
          <p:spPr bwMode="auto">
            <a:xfrm>
              <a:off x="6674821" y="3995738"/>
              <a:ext cx="100194" cy="98425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4" name="Freeform 96"/>
            <p:cNvSpPr>
              <a:spLocks/>
            </p:cNvSpPr>
            <p:nvPr/>
          </p:nvSpPr>
          <p:spPr bwMode="auto">
            <a:xfrm>
              <a:off x="2246533" y="3355976"/>
              <a:ext cx="4511549" cy="442913"/>
            </a:xfrm>
            <a:custGeom>
              <a:avLst/>
              <a:gdLst>
                <a:gd name="T0" fmla="*/ 0 w 2842"/>
                <a:gd name="T1" fmla="*/ 0 h 279"/>
                <a:gd name="T2" fmla="*/ 0 w 2842"/>
                <a:gd name="T3" fmla="*/ 0 h 279"/>
                <a:gd name="T4" fmla="*/ 0 w 2842"/>
                <a:gd name="T5" fmla="*/ 0 h 279"/>
                <a:gd name="T6" fmla="*/ 119 w 2842"/>
                <a:gd name="T7" fmla="*/ 279 h 279"/>
                <a:gd name="T8" fmla="*/ 119 w 2842"/>
                <a:gd name="T9" fmla="*/ 279 h 279"/>
                <a:gd name="T10" fmla="*/ 237 w 2842"/>
                <a:gd name="T11" fmla="*/ 267 h 279"/>
                <a:gd name="T12" fmla="*/ 237 w 2842"/>
                <a:gd name="T13" fmla="*/ 267 h 279"/>
                <a:gd name="T14" fmla="*/ 475 w 2842"/>
                <a:gd name="T15" fmla="*/ 279 h 279"/>
                <a:gd name="T16" fmla="*/ 475 w 2842"/>
                <a:gd name="T17" fmla="*/ 279 h 279"/>
                <a:gd name="T18" fmla="*/ 710 w 2842"/>
                <a:gd name="T19" fmla="*/ 253 h 279"/>
                <a:gd name="T20" fmla="*/ 710 w 2842"/>
                <a:gd name="T21" fmla="*/ 253 h 279"/>
                <a:gd name="T22" fmla="*/ 948 w 2842"/>
                <a:gd name="T23" fmla="*/ 253 h 279"/>
                <a:gd name="T24" fmla="*/ 948 w 2842"/>
                <a:gd name="T25" fmla="*/ 253 h 279"/>
                <a:gd name="T26" fmla="*/ 1421 w 2842"/>
                <a:gd name="T27" fmla="*/ 245 h 279"/>
                <a:gd name="T28" fmla="*/ 1421 w 2842"/>
                <a:gd name="T29" fmla="*/ 245 h 279"/>
                <a:gd name="T30" fmla="*/ 2132 w 2842"/>
                <a:gd name="T31" fmla="*/ 230 h 279"/>
                <a:gd name="T32" fmla="*/ 2132 w 2842"/>
                <a:gd name="T33" fmla="*/ 230 h 279"/>
                <a:gd name="T34" fmla="*/ 2842 w 2842"/>
                <a:gd name="T35" fmla="*/ 257 h 2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2"/>
                <a:gd name="T55" fmla="*/ 0 h 279"/>
                <a:gd name="T56" fmla="*/ 2842 w 2842"/>
                <a:gd name="T57" fmla="*/ 279 h 2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2" h="279">
                  <a:moveTo>
                    <a:pt x="0" y="0"/>
                  </a:moveTo>
                  <a:lnTo>
                    <a:pt x="0" y="0"/>
                  </a:lnTo>
                  <a:lnTo>
                    <a:pt x="119" y="279"/>
                  </a:lnTo>
                  <a:lnTo>
                    <a:pt x="237" y="267"/>
                  </a:lnTo>
                  <a:lnTo>
                    <a:pt x="475" y="279"/>
                  </a:lnTo>
                  <a:lnTo>
                    <a:pt x="710" y="253"/>
                  </a:lnTo>
                  <a:lnTo>
                    <a:pt x="948" y="253"/>
                  </a:lnTo>
                  <a:lnTo>
                    <a:pt x="1421" y="245"/>
                  </a:lnTo>
                  <a:lnTo>
                    <a:pt x="2132" y="230"/>
                  </a:lnTo>
                  <a:lnTo>
                    <a:pt x="2842" y="257"/>
                  </a:lnTo>
                </a:path>
              </a:pathLst>
            </a:custGeom>
            <a:noFill/>
            <a:ln w="25400">
              <a:solidFill>
                <a:srgbClr val="926A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5" name="Line 97"/>
            <p:cNvSpPr>
              <a:spLocks noChangeShapeType="1"/>
            </p:cNvSpPr>
            <p:nvPr/>
          </p:nvSpPr>
          <p:spPr bwMode="auto">
            <a:xfrm>
              <a:off x="2435631" y="3027364"/>
              <a:ext cx="0" cy="771525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6" name="Line 98"/>
            <p:cNvSpPr>
              <a:spLocks noChangeShapeType="1"/>
            </p:cNvSpPr>
            <p:nvPr/>
          </p:nvSpPr>
          <p:spPr bwMode="auto">
            <a:xfrm>
              <a:off x="2386240" y="3027364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7" name="Line 99"/>
            <p:cNvSpPr>
              <a:spLocks noChangeShapeType="1"/>
            </p:cNvSpPr>
            <p:nvPr/>
          </p:nvSpPr>
          <p:spPr bwMode="auto">
            <a:xfrm>
              <a:off x="2435631" y="3798889"/>
              <a:ext cx="0" cy="773112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8" name="Line 100"/>
            <p:cNvSpPr>
              <a:spLocks noChangeShapeType="1"/>
            </p:cNvSpPr>
            <p:nvPr/>
          </p:nvSpPr>
          <p:spPr bwMode="auto">
            <a:xfrm>
              <a:off x="2386240" y="4572000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89" name="Line 101"/>
            <p:cNvSpPr>
              <a:spLocks noChangeShapeType="1"/>
            </p:cNvSpPr>
            <p:nvPr/>
          </p:nvSpPr>
          <p:spPr bwMode="auto">
            <a:xfrm>
              <a:off x="2621907" y="2951164"/>
              <a:ext cx="0" cy="828675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0" name="Line 102"/>
            <p:cNvSpPr>
              <a:spLocks noChangeShapeType="1"/>
            </p:cNvSpPr>
            <p:nvPr/>
          </p:nvSpPr>
          <p:spPr bwMode="auto">
            <a:xfrm>
              <a:off x="2573927" y="2951164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1" name="Line 103"/>
            <p:cNvSpPr>
              <a:spLocks noChangeShapeType="1"/>
            </p:cNvSpPr>
            <p:nvPr/>
          </p:nvSpPr>
          <p:spPr bwMode="auto">
            <a:xfrm>
              <a:off x="2621907" y="3779839"/>
              <a:ext cx="0" cy="830262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2" name="Line 104"/>
            <p:cNvSpPr>
              <a:spLocks noChangeShapeType="1"/>
            </p:cNvSpPr>
            <p:nvPr/>
          </p:nvSpPr>
          <p:spPr bwMode="auto">
            <a:xfrm>
              <a:off x="2573927" y="4610100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3" name="Line 105"/>
            <p:cNvSpPr>
              <a:spLocks noChangeShapeType="1"/>
            </p:cNvSpPr>
            <p:nvPr/>
          </p:nvSpPr>
          <p:spPr bwMode="auto">
            <a:xfrm>
              <a:off x="3000104" y="2913064"/>
              <a:ext cx="0" cy="885825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4" name="Line 106"/>
            <p:cNvSpPr>
              <a:spLocks noChangeShapeType="1"/>
            </p:cNvSpPr>
            <p:nvPr/>
          </p:nvSpPr>
          <p:spPr bwMode="auto">
            <a:xfrm>
              <a:off x="2949301" y="2913064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5" name="Line 107"/>
            <p:cNvSpPr>
              <a:spLocks noChangeShapeType="1"/>
            </p:cNvSpPr>
            <p:nvPr/>
          </p:nvSpPr>
          <p:spPr bwMode="auto">
            <a:xfrm>
              <a:off x="3000104" y="3798889"/>
              <a:ext cx="0" cy="887412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6" name="Line 108"/>
            <p:cNvSpPr>
              <a:spLocks noChangeShapeType="1"/>
            </p:cNvSpPr>
            <p:nvPr/>
          </p:nvSpPr>
          <p:spPr bwMode="auto">
            <a:xfrm>
              <a:off x="2949301" y="4686300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7" name="Line 109"/>
            <p:cNvSpPr>
              <a:spLocks noChangeShapeType="1"/>
            </p:cNvSpPr>
            <p:nvPr/>
          </p:nvSpPr>
          <p:spPr bwMode="auto">
            <a:xfrm>
              <a:off x="3374067" y="2874964"/>
              <a:ext cx="0" cy="88265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8" name="Line 110"/>
            <p:cNvSpPr>
              <a:spLocks noChangeShapeType="1"/>
            </p:cNvSpPr>
            <p:nvPr/>
          </p:nvSpPr>
          <p:spPr bwMode="auto">
            <a:xfrm>
              <a:off x="3324676" y="2874964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599" name="Line 111"/>
            <p:cNvSpPr>
              <a:spLocks noChangeShapeType="1"/>
            </p:cNvSpPr>
            <p:nvPr/>
          </p:nvSpPr>
          <p:spPr bwMode="auto">
            <a:xfrm>
              <a:off x="3374067" y="3757614"/>
              <a:ext cx="0" cy="881062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0" name="Line 112"/>
            <p:cNvSpPr>
              <a:spLocks noChangeShapeType="1"/>
            </p:cNvSpPr>
            <p:nvPr/>
          </p:nvSpPr>
          <p:spPr bwMode="auto">
            <a:xfrm>
              <a:off x="3324676" y="4638675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1" name="Line 113"/>
            <p:cNvSpPr>
              <a:spLocks noChangeShapeType="1"/>
            </p:cNvSpPr>
            <p:nvPr/>
          </p:nvSpPr>
          <p:spPr bwMode="auto">
            <a:xfrm>
              <a:off x="3750852" y="2860676"/>
              <a:ext cx="0" cy="896938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2" name="Line 114"/>
            <p:cNvSpPr>
              <a:spLocks noChangeShapeType="1"/>
            </p:cNvSpPr>
            <p:nvPr/>
          </p:nvSpPr>
          <p:spPr bwMode="auto">
            <a:xfrm>
              <a:off x="3700050" y="2860676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3" name="Line 115"/>
            <p:cNvSpPr>
              <a:spLocks noChangeShapeType="1"/>
            </p:cNvSpPr>
            <p:nvPr/>
          </p:nvSpPr>
          <p:spPr bwMode="auto">
            <a:xfrm>
              <a:off x="3750852" y="3757614"/>
              <a:ext cx="0" cy="89535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4" name="Line 116"/>
            <p:cNvSpPr>
              <a:spLocks noChangeShapeType="1"/>
            </p:cNvSpPr>
            <p:nvPr/>
          </p:nvSpPr>
          <p:spPr bwMode="auto">
            <a:xfrm>
              <a:off x="3700050" y="4652963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5" name="Line 117"/>
            <p:cNvSpPr>
              <a:spLocks noChangeShapeType="1"/>
            </p:cNvSpPr>
            <p:nvPr/>
          </p:nvSpPr>
          <p:spPr bwMode="auto">
            <a:xfrm>
              <a:off x="4501601" y="2844801"/>
              <a:ext cx="0" cy="900113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6" name="Line 118"/>
            <p:cNvSpPr>
              <a:spLocks noChangeShapeType="1"/>
            </p:cNvSpPr>
            <p:nvPr/>
          </p:nvSpPr>
          <p:spPr bwMode="auto">
            <a:xfrm>
              <a:off x="4450799" y="2844801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7" name="Line 119"/>
            <p:cNvSpPr>
              <a:spLocks noChangeShapeType="1"/>
            </p:cNvSpPr>
            <p:nvPr/>
          </p:nvSpPr>
          <p:spPr bwMode="auto">
            <a:xfrm>
              <a:off x="4501601" y="3744914"/>
              <a:ext cx="0" cy="898525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8" name="Line 120"/>
            <p:cNvSpPr>
              <a:spLocks noChangeShapeType="1"/>
            </p:cNvSpPr>
            <p:nvPr/>
          </p:nvSpPr>
          <p:spPr bwMode="auto">
            <a:xfrm>
              <a:off x="4450799" y="4643438"/>
              <a:ext cx="100194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09" name="Line 121"/>
            <p:cNvSpPr>
              <a:spLocks noChangeShapeType="1"/>
            </p:cNvSpPr>
            <p:nvPr/>
          </p:nvSpPr>
          <p:spPr bwMode="auto">
            <a:xfrm>
              <a:off x="5630547" y="2747964"/>
              <a:ext cx="0" cy="973137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0" name="Line 122"/>
            <p:cNvSpPr>
              <a:spLocks noChangeShapeType="1"/>
            </p:cNvSpPr>
            <p:nvPr/>
          </p:nvSpPr>
          <p:spPr bwMode="auto">
            <a:xfrm>
              <a:off x="5581156" y="2747964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1" name="Line 123"/>
            <p:cNvSpPr>
              <a:spLocks noChangeShapeType="1"/>
            </p:cNvSpPr>
            <p:nvPr/>
          </p:nvSpPr>
          <p:spPr bwMode="auto">
            <a:xfrm>
              <a:off x="5630547" y="3721101"/>
              <a:ext cx="0" cy="969963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2" name="Line 124"/>
            <p:cNvSpPr>
              <a:spLocks noChangeShapeType="1"/>
            </p:cNvSpPr>
            <p:nvPr/>
          </p:nvSpPr>
          <p:spPr bwMode="auto">
            <a:xfrm>
              <a:off x="5581156" y="4691063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3" name="Line 125"/>
            <p:cNvSpPr>
              <a:spLocks noChangeShapeType="1"/>
            </p:cNvSpPr>
            <p:nvPr/>
          </p:nvSpPr>
          <p:spPr bwMode="auto">
            <a:xfrm>
              <a:off x="6758081" y="2819401"/>
              <a:ext cx="0" cy="944563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4" name="Line 126"/>
            <p:cNvSpPr>
              <a:spLocks noChangeShapeType="1"/>
            </p:cNvSpPr>
            <p:nvPr/>
          </p:nvSpPr>
          <p:spPr bwMode="auto">
            <a:xfrm>
              <a:off x="6708689" y="2819401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5" name="Line 127"/>
            <p:cNvSpPr>
              <a:spLocks noChangeShapeType="1"/>
            </p:cNvSpPr>
            <p:nvPr/>
          </p:nvSpPr>
          <p:spPr bwMode="auto">
            <a:xfrm>
              <a:off x="6758081" y="3763964"/>
              <a:ext cx="0" cy="942975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6" name="Line 128"/>
            <p:cNvSpPr>
              <a:spLocks noChangeShapeType="1"/>
            </p:cNvSpPr>
            <p:nvPr/>
          </p:nvSpPr>
          <p:spPr bwMode="auto">
            <a:xfrm>
              <a:off x="6708689" y="4706938"/>
              <a:ext cx="98783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7" name="Freeform 129"/>
            <p:cNvSpPr>
              <a:spLocks/>
            </p:cNvSpPr>
            <p:nvPr/>
          </p:nvSpPr>
          <p:spPr bwMode="auto">
            <a:xfrm>
              <a:off x="2197142" y="3306764"/>
              <a:ext cx="100193" cy="98425"/>
            </a:xfrm>
            <a:custGeom>
              <a:avLst/>
              <a:gdLst>
                <a:gd name="T0" fmla="*/ 63 w 63"/>
                <a:gd name="T1" fmla="*/ 31 h 62"/>
                <a:gd name="T2" fmla="*/ 63 w 63"/>
                <a:gd name="T3" fmla="*/ 38 h 62"/>
                <a:gd name="T4" fmla="*/ 60 w 63"/>
                <a:gd name="T5" fmla="*/ 43 h 62"/>
                <a:gd name="T6" fmla="*/ 57 w 63"/>
                <a:gd name="T7" fmla="*/ 48 h 62"/>
                <a:gd name="T8" fmla="*/ 53 w 63"/>
                <a:gd name="T9" fmla="*/ 53 h 62"/>
                <a:gd name="T10" fmla="*/ 48 w 63"/>
                <a:gd name="T11" fmla="*/ 57 h 62"/>
                <a:gd name="T12" fmla="*/ 43 w 63"/>
                <a:gd name="T13" fmla="*/ 60 h 62"/>
                <a:gd name="T14" fmla="*/ 38 w 63"/>
                <a:gd name="T15" fmla="*/ 62 h 62"/>
                <a:gd name="T16" fmla="*/ 31 w 63"/>
                <a:gd name="T17" fmla="*/ 62 h 62"/>
                <a:gd name="T18" fmla="*/ 25 w 63"/>
                <a:gd name="T19" fmla="*/ 62 h 62"/>
                <a:gd name="T20" fmla="*/ 20 w 63"/>
                <a:gd name="T21" fmla="*/ 60 h 62"/>
                <a:gd name="T22" fmla="*/ 14 w 63"/>
                <a:gd name="T23" fmla="*/ 57 h 62"/>
                <a:gd name="T24" fmla="*/ 9 w 63"/>
                <a:gd name="T25" fmla="*/ 53 h 62"/>
                <a:gd name="T26" fmla="*/ 5 w 63"/>
                <a:gd name="T27" fmla="*/ 48 h 62"/>
                <a:gd name="T28" fmla="*/ 3 w 63"/>
                <a:gd name="T29" fmla="*/ 43 h 62"/>
                <a:gd name="T30" fmla="*/ 1 w 63"/>
                <a:gd name="T31" fmla="*/ 38 h 62"/>
                <a:gd name="T32" fmla="*/ 0 w 63"/>
                <a:gd name="T33" fmla="*/ 34 h 62"/>
                <a:gd name="T34" fmla="*/ 0 w 63"/>
                <a:gd name="T35" fmla="*/ 31 h 62"/>
                <a:gd name="T36" fmla="*/ 0 w 63"/>
                <a:gd name="T37" fmla="*/ 29 h 62"/>
                <a:gd name="T38" fmla="*/ 1 w 63"/>
                <a:gd name="T39" fmla="*/ 25 h 62"/>
                <a:gd name="T40" fmla="*/ 3 w 63"/>
                <a:gd name="T41" fmla="*/ 20 h 62"/>
                <a:gd name="T42" fmla="*/ 5 w 63"/>
                <a:gd name="T43" fmla="*/ 14 h 62"/>
                <a:gd name="T44" fmla="*/ 9 w 63"/>
                <a:gd name="T45" fmla="*/ 9 h 62"/>
                <a:gd name="T46" fmla="*/ 14 w 63"/>
                <a:gd name="T47" fmla="*/ 5 h 62"/>
                <a:gd name="T48" fmla="*/ 20 w 63"/>
                <a:gd name="T49" fmla="*/ 3 h 62"/>
                <a:gd name="T50" fmla="*/ 25 w 63"/>
                <a:gd name="T51" fmla="*/ 1 h 62"/>
                <a:gd name="T52" fmla="*/ 29 w 63"/>
                <a:gd name="T53" fmla="*/ 0 h 62"/>
                <a:gd name="T54" fmla="*/ 31 w 63"/>
                <a:gd name="T55" fmla="*/ 0 h 62"/>
                <a:gd name="T56" fmla="*/ 34 w 63"/>
                <a:gd name="T57" fmla="*/ 0 h 62"/>
                <a:gd name="T58" fmla="*/ 38 w 63"/>
                <a:gd name="T59" fmla="*/ 1 h 62"/>
                <a:gd name="T60" fmla="*/ 43 w 63"/>
                <a:gd name="T61" fmla="*/ 3 h 62"/>
                <a:gd name="T62" fmla="*/ 48 w 63"/>
                <a:gd name="T63" fmla="*/ 5 h 62"/>
                <a:gd name="T64" fmla="*/ 53 w 63"/>
                <a:gd name="T65" fmla="*/ 9 h 62"/>
                <a:gd name="T66" fmla="*/ 57 w 63"/>
                <a:gd name="T67" fmla="*/ 14 h 62"/>
                <a:gd name="T68" fmla="*/ 60 w 63"/>
                <a:gd name="T69" fmla="*/ 20 h 62"/>
                <a:gd name="T70" fmla="*/ 63 w 63"/>
                <a:gd name="T71" fmla="*/ 25 h 62"/>
                <a:gd name="T72" fmla="*/ 63 w 63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2"/>
                <a:gd name="T113" fmla="*/ 63 w 63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2">
                  <a:moveTo>
                    <a:pt x="63" y="31"/>
                  </a:moveTo>
                  <a:lnTo>
                    <a:pt x="63" y="38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1" y="62"/>
                  </a:lnTo>
                  <a:lnTo>
                    <a:pt x="25" y="62"/>
                  </a:lnTo>
                  <a:lnTo>
                    <a:pt x="20" y="60"/>
                  </a:lnTo>
                  <a:lnTo>
                    <a:pt x="14" y="57"/>
                  </a:lnTo>
                  <a:lnTo>
                    <a:pt x="9" y="53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60" y="20"/>
                  </a:lnTo>
                  <a:lnTo>
                    <a:pt x="63" y="25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8" name="Freeform 131"/>
            <p:cNvSpPr>
              <a:spLocks/>
            </p:cNvSpPr>
            <p:nvPr/>
          </p:nvSpPr>
          <p:spPr bwMode="auto">
            <a:xfrm>
              <a:off x="2386240" y="3749676"/>
              <a:ext cx="98783" cy="98425"/>
            </a:xfrm>
            <a:custGeom>
              <a:avLst/>
              <a:gdLst>
                <a:gd name="T0" fmla="*/ 62 w 62"/>
                <a:gd name="T1" fmla="*/ 31 h 62"/>
                <a:gd name="T2" fmla="*/ 62 w 62"/>
                <a:gd name="T3" fmla="*/ 38 h 62"/>
                <a:gd name="T4" fmla="*/ 60 w 62"/>
                <a:gd name="T5" fmla="*/ 43 h 62"/>
                <a:gd name="T6" fmla="*/ 57 w 62"/>
                <a:gd name="T7" fmla="*/ 48 h 62"/>
                <a:gd name="T8" fmla="*/ 53 w 62"/>
                <a:gd name="T9" fmla="*/ 53 h 62"/>
                <a:gd name="T10" fmla="*/ 48 w 62"/>
                <a:gd name="T11" fmla="*/ 57 h 62"/>
                <a:gd name="T12" fmla="*/ 43 w 62"/>
                <a:gd name="T13" fmla="*/ 60 h 62"/>
                <a:gd name="T14" fmla="*/ 37 w 62"/>
                <a:gd name="T15" fmla="*/ 62 h 62"/>
                <a:gd name="T16" fmla="*/ 31 w 62"/>
                <a:gd name="T17" fmla="*/ 62 h 62"/>
                <a:gd name="T18" fmla="*/ 24 w 62"/>
                <a:gd name="T19" fmla="*/ 62 h 62"/>
                <a:gd name="T20" fmla="*/ 19 w 62"/>
                <a:gd name="T21" fmla="*/ 60 h 62"/>
                <a:gd name="T22" fmla="*/ 14 w 62"/>
                <a:gd name="T23" fmla="*/ 57 h 62"/>
                <a:gd name="T24" fmla="*/ 9 w 62"/>
                <a:gd name="T25" fmla="*/ 53 h 62"/>
                <a:gd name="T26" fmla="*/ 5 w 62"/>
                <a:gd name="T27" fmla="*/ 48 h 62"/>
                <a:gd name="T28" fmla="*/ 2 w 62"/>
                <a:gd name="T29" fmla="*/ 43 h 62"/>
                <a:gd name="T30" fmla="*/ 1 w 62"/>
                <a:gd name="T31" fmla="*/ 38 h 62"/>
                <a:gd name="T32" fmla="*/ 0 w 62"/>
                <a:gd name="T33" fmla="*/ 34 h 62"/>
                <a:gd name="T34" fmla="*/ 0 w 62"/>
                <a:gd name="T35" fmla="*/ 31 h 62"/>
                <a:gd name="T36" fmla="*/ 0 w 62"/>
                <a:gd name="T37" fmla="*/ 28 h 62"/>
                <a:gd name="T38" fmla="*/ 1 w 62"/>
                <a:gd name="T39" fmla="*/ 25 h 62"/>
                <a:gd name="T40" fmla="*/ 2 w 62"/>
                <a:gd name="T41" fmla="*/ 19 h 62"/>
                <a:gd name="T42" fmla="*/ 5 w 62"/>
                <a:gd name="T43" fmla="*/ 14 h 62"/>
                <a:gd name="T44" fmla="*/ 9 w 62"/>
                <a:gd name="T45" fmla="*/ 9 h 62"/>
                <a:gd name="T46" fmla="*/ 14 w 62"/>
                <a:gd name="T47" fmla="*/ 5 h 62"/>
                <a:gd name="T48" fmla="*/ 19 w 62"/>
                <a:gd name="T49" fmla="*/ 2 h 62"/>
                <a:gd name="T50" fmla="*/ 24 w 62"/>
                <a:gd name="T51" fmla="*/ 1 h 62"/>
                <a:gd name="T52" fmla="*/ 28 w 62"/>
                <a:gd name="T53" fmla="*/ 0 h 62"/>
                <a:gd name="T54" fmla="*/ 31 w 62"/>
                <a:gd name="T55" fmla="*/ 0 h 62"/>
                <a:gd name="T56" fmla="*/ 33 w 62"/>
                <a:gd name="T57" fmla="*/ 0 h 62"/>
                <a:gd name="T58" fmla="*/ 37 w 62"/>
                <a:gd name="T59" fmla="*/ 1 h 62"/>
                <a:gd name="T60" fmla="*/ 43 w 62"/>
                <a:gd name="T61" fmla="*/ 2 h 62"/>
                <a:gd name="T62" fmla="*/ 48 w 62"/>
                <a:gd name="T63" fmla="*/ 5 h 62"/>
                <a:gd name="T64" fmla="*/ 53 w 62"/>
                <a:gd name="T65" fmla="*/ 9 h 62"/>
                <a:gd name="T66" fmla="*/ 57 w 62"/>
                <a:gd name="T67" fmla="*/ 14 h 62"/>
                <a:gd name="T68" fmla="*/ 60 w 62"/>
                <a:gd name="T69" fmla="*/ 19 h 62"/>
                <a:gd name="T70" fmla="*/ 62 w 62"/>
                <a:gd name="T71" fmla="*/ 25 h 62"/>
                <a:gd name="T72" fmla="*/ 62 w 62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62"/>
                <a:gd name="T113" fmla="*/ 62 w 62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62">
                  <a:moveTo>
                    <a:pt x="62" y="31"/>
                  </a:moveTo>
                  <a:lnTo>
                    <a:pt x="62" y="38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7" y="62"/>
                  </a:lnTo>
                  <a:lnTo>
                    <a:pt x="31" y="62"/>
                  </a:lnTo>
                  <a:lnTo>
                    <a:pt x="24" y="62"/>
                  </a:lnTo>
                  <a:lnTo>
                    <a:pt x="19" y="60"/>
                  </a:lnTo>
                  <a:lnTo>
                    <a:pt x="14" y="57"/>
                  </a:lnTo>
                  <a:lnTo>
                    <a:pt x="9" y="53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60" y="19"/>
                  </a:lnTo>
                  <a:lnTo>
                    <a:pt x="62" y="25"/>
                  </a:lnTo>
                  <a:lnTo>
                    <a:pt x="62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19" name="Freeform 133"/>
            <p:cNvSpPr>
              <a:spLocks/>
            </p:cNvSpPr>
            <p:nvPr/>
          </p:nvSpPr>
          <p:spPr bwMode="auto">
            <a:xfrm>
              <a:off x="2573927" y="3730626"/>
              <a:ext cx="98783" cy="100013"/>
            </a:xfrm>
            <a:custGeom>
              <a:avLst/>
              <a:gdLst>
                <a:gd name="T0" fmla="*/ 63 w 63"/>
                <a:gd name="T1" fmla="*/ 31 h 63"/>
                <a:gd name="T2" fmla="*/ 63 w 63"/>
                <a:gd name="T3" fmla="*/ 38 h 63"/>
                <a:gd name="T4" fmla="*/ 60 w 63"/>
                <a:gd name="T5" fmla="*/ 43 h 63"/>
                <a:gd name="T6" fmla="*/ 57 w 63"/>
                <a:gd name="T7" fmla="*/ 48 h 63"/>
                <a:gd name="T8" fmla="*/ 54 w 63"/>
                <a:gd name="T9" fmla="*/ 53 h 63"/>
                <a:gd name="T10" fmla="*/ 48 w 63"/>
                <a:gd name="T11" fmla="*/ 57 h 63"/>
                <a:gd name="T12" fmla="*/ 43 w 63"/>
                <a:gd name="T13" fmla="*/ 60 h 63"/>
                <a:gd name="T14" fmla="*/ 38 w 63"/>
                <a:gd name="T15" fmla="*/ 63 h 63"/>
                <a:gd name="T16" fmla="*/ 31 w 63"/>
                <a:gd name="T17" fmla="*/ 63 h 63"/>
                <a:gd name="T18" fmla="*/ 25 w 63"/>
                <a:gd name="T19" fmla="*/ 63 h 63"/>
                <a:gd name="T20" fmla="*/ 20 w 63"/>
                <a:gd name="T21" fmla="*/ 60 h 63"/>
                <a:gd name="T22" fmla="*/ 14 w 63"/>
                <a:gd name="T23" fmla="*/ 57 h 63"/>
                <a:gd name="T24" fmla="*/ 9 w 63"/>
                <a:gd name="T25" fmla="*/ 53 h 63"/>
                <a:gd name="T26" fmla="*/ 5 w 63"/>
                <a:gd name="T27" fmla="*/ 48 h 63"/>
                <a:gd name="T28" fmla="*/ 3 w 63"/>
                <a:gd name="T29" fmla="*/ 43 h 63"/>
                <a:gd name="T30" fmla="*/ 1 w 63"/>
                <a:gd name="T31" fmla="*/ 38 h 63"/>
                <a:gd name="T32" fmla="*/ 0 w 63"/>
                <a:gd name="T33" fmla="*/ 34 h 63"/>
                <a:gd name="T34" fmla="*/ 0 w 63"/>
                <a:gd name="T35" fmla="*/ 31 h 63"/>
                <a:gd name="T36" fmla="*/ 0 w 63"/>
                <a:gd name="T37" fmla="*/ 29 h 63"/>
                <a:gd name="T38" fmla="*/ 1 w 63"/>
                <a:gd name="T39" fmla="*/ 25 h 63"/>
                <a:gd name="T40" fmla="*/ 3 w 63"/>
                <a:gd name="T41" fmla="*/ 20 h 63"/>
                <a:gd name="T42" fmla="*/ 5 w 63"/>
                <a:gd name="T43" fmla="*/ 14 h 63"/>
                <a:gd name="T44" fmla="*/ 9 w 63"/>
                <a:gd name="T45" fmla="*/ 9 h 63"/>
                <a:gd name="T46" fmla="*/ 14 w 63"/>
                <a:gd name="T47" fmla="*/ 5 h 63"/>
                <a:gd name="T48" fmla="*/ 20 w 63"/>
                <a:gd name="T49" fmla="*/ 3 h 63"/>
                <a:gd name="T50" fmla="*/ 25 w 63"/>
                <a:gd name="T51" fmla="*/ 1 h 63"/>
                <a:gd name="T52" fmla="*/ 29 w 63"/>
                <a:gd name="T53" fmla="*/ 0 h 63"/>
                <a:gd name="T54" fmla="*/ 31 w 63"/>
                <a:gd name="T55" fmla="*/ 0 h 63"/>
                <a:gd name="T56" fmla="*/ 34 w 63"/>
                <a:gd name="T57" fmla="*/ 0 h 63"/>
                <a:gd name="T58" fmla="*/ 38 w 63"/>
                <a:gd name="T59" fmla="*/ 1 h 63"/>
                <a:gd name="T60" fmla="*/ 43 w 63"/>
                <a:gd name="T61" fmla="*/ 3 h 63"/>
                <a:gd name="T62" fmla="*/ 48 w 63"/>
                <a:gd name="T63" fmla="*/ 5 h 63"/>
                <a:gd name="T64" fmla="*/ 54 w 63"/>
                <a:gd name="T65" fmla="*/ 9 h 63"/>
                <a:gd name="T66" fmla="*/ 57 w 63"/>
                <a:gd name="T67" fmla="*/ 14 h 63"/>
                <a:gd name="T68" fmla="*/ 60 w 63"/>
                <a:gd name="T69" fmla="*/ 20 h 63"/>
                <a:gd name="T70" fmla="*/ 63 w 63"/>
                <a:gd name="T71" fmla="*/ 25 h 63"/>
                <a:gd name="T72" fmla="*/ 63 w 63"/>
                <a:gd name="T73" fmla="*/ 31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3"/>
                <a:gd name="T113" fmla="*/ 63 w 63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3">
                  <a:moveTo>
                    <a:pt x="63" y="31"/>
                  </a:moveTo>
                  <a:lnTo>
                    <a:pt x="63" y="38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4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8" y="63"/>
                  </a:lnTo>
                  <a:lnTo>
                    <a:pt x="31" y="63"/>
                  </a:lnTo>
                  <a:lnTo>
                    <a:pt x="25" y="63"/>
                  </a:lnTo>
                  <a:lnTo>
                    <a:pt x="20" y="60"/>
                  </a:lnTo>
                  <a:lnTo>
                    <a:pt x="14" y="57"/>
                  </a:lnTo>
                  <a:lnTo>
                    <a:pt x="9" y="53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8" y="5"/>
                  </a:lnTo>
                  <a:lnTo>
                    <a:pt x="54" y="9"/>
                  </a:lnTo>
                  <a:lnTo>
                    <a:pt x="57" y="14"/>
                  </a:lnTo>
                  <a:lnTo>
                    <a:pt x="60" y="20"/>
                  </a:lnTo>
                  <a:lnTo>
                    <a:pt x="63" y="25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0" name="Freeform 135"/>
            <p:cNvSpPr>
              <a:spLocks/>
            </p:cNvSpPr>
            <p:nvPr/>
          </p:nvSpPr>
          <p:spPr bwMode="auto">
            <a:xfrm>
              <a:off x="2949301" y="3749676"/>
              <a:ext cx="100194" cy="98425"/>
            </a:xfrm>
            <a:custGeom>
              <a:avLst/>
              <a:gdLst>
                <a:gd name="T0" fmla="*/ 63 w 63"/>
                <a:gd name="T1" fmla="*/ 31 h 62"/>
                <a:gd name="T2" fmla="*/ 63 w 63"/>
                <a:gd name="T3" fmla="*/ 38 h 62"/>
                <a:gd name="T4" fmla="*/ 60 w 63"/>
                <a:gd name="T5" fmla="*/ 43 h 62"/>
                <a:gd name="T6" fmla="*/ 58 w 63"/>
                <a:gd name="T7" fmla="*/ 48 h 62"/>
                <a:gd name="T8" fmla="*/ 54 w 63"/>
                <a:gd name="T9" fmla="*/ 53 h 62"/>
                <a:gd name="T10" fmla="*/ 49 w 63"/>
                <a:gd name="T11" fmla="*/ 57 h 62"/>
                <a:gd name="T12" fmla="*/ 43 w 63"/>
                <a:gd name="T13" fmla="*/ 60 h 62"/>
                <a:gd name="T14" fmla="*/ 38 w 63"/>
                <a:gd name="T15" fmla="*/ 62 h 62"/>
                <a:gd name="T16" fmla="*/ 32 w 63"/>
                <a:gd name="T17" fmla="*/ 62 h 62"/>
                <a:gd name="T18" fmla="*/ 25 w 63"/>
                <a:gd name="T19" fmla="*/ 62 h 62"/>
                <a:gd name="T20" fmla="*/ 20 w 63"/>
                <a:gd name="T21" fmla="*/ 60 h 62"/>
                <a:gd name="T22" fmla="*/ 15 w 63"/>
                <a:gd name="T23" fmla="*/ 57 h 62"/>
                <a:gd name="T24" fmla="*/ 9 w 63"/>
                <a:gd name="T25" fmla="*/ 53 h 62"/>
                <a:gd name="T26" fmla="*/ 6 w 63"/>
                <a:gd name="T27" fmla="*/ 48 h 62"/>
                <a:gd name="T28" fmla="*/ 3 w 63"/>
                <a:gd name="T29" fmla="*/ 43 h 62"/>
                <a:gd name="T30" fmla="*/ 2 w 63"/>
                <a:gd name="T31" fmla="*/ 38 h 62"/>
                <a:gd name="T32" fmla="*/ 0 w 63"/>
                <a:gd name="T33" fmla="*/ 34 h 62"/>
                <a:gd name="T34" fmla="*/ 0 w 63"/>
                <a:gd name="T35" fmla="*/ 31 h 62"/>
                <a:gd name="T36" fmla="*/ 0 w 63"/>
                <a:gd name="T37" fmla="*/ 28 h 62"/>
                <a:gd name="T38" fmla="*/ 2 w 63"/>
                <a:gd name="T39" fmla="*/ 25 h 62"/>
                <a:gd name="T40" fmla="*/ 3 w 63"/>
                <a:gd name="T41" fmla="*/ 19 h 62"/>
                <a:gd name="T42" fmla="*/ 6 w 63"/>
                <a:gd name="T43" fmla="*/ 14 h 62"/>
                <a:gd name="T44" fmla="*/ 9 w 63"/>
                <a:gd name="T45" fmla="*/ 9 h 62"/>
                <a:gd name="T46" fmla="*/ 15 w 63"/>
                <a:gd name="T47" fmla="*/ 5 h 62"/>
                <a:gd name="T48" fmla="*/ 20 w 63"/>
                <a:gd name="T49" fmla="*/ 2 h 62"/>
                <a:gd name="T50" fmla="*/ 25 w 63"/>
                <a:gd name="T51" fmla="*/ 1 h 62"/>
                <a:gd name="T52" fmla="*/ 29 w 63"/>
                <a:gd name="T53" fmla="*/ 0 h 62"/>
                <a:gd name="T54" fmla="*/ 32 w 63"/>
                <a:gd name="T55" fmla="*/ 0 h 62"/>
                <a:gd name="T56" fmla="*/ 34 w 63"/>
                <a:gd name="T57" fmla="*/ 0 h 62"/>
                <a:gd name="T58" fmla="*/ 38 w 63"/>
                <a:gd name="T59" fmla="*/ 1 h 62"/>
                <a:gd name="T60" fmla="*/ 43 w 63"/>
                <a:gd name="T61" fmla="*/ 2 h 62"/>
                <a:gd name="T62" fmla="*/ 49 w 63"/>
                <a:gd name="T63" fmla="*/ 5 h 62"/>
                <a:gd name="T64" fmla="*/ 54 w 63"/>
                <a:gd name="T65" fmla="*/ 9 h 62"/>
                <a:gd name="T66" fmla="*/ 58 w 63"/>
                <a:gd name="T67" fmla="*/ 14 h 62"/>
                <a:gd name="T68" fmla="*/ 60 w 63"/>
                <a:gd name="T69" fmla="*/ 19 h 62"/>
                <a:gd name="T70" fmla="*/ 63 w 63"/>
                <a:gd name="T71" fmla="*/ 25 h 62"/>
                <a:gd name="T72" fmla="*/ 63 w 63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2"/>
                <a:gd name="T113" fmla="*/ 63 w 63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2">
                  <a:moveTo>
                    <a:pt x="63" y="31"/>
                  </a:moveTo>
                  <a:lnTo>
                    <a:pt x="63" y="38"/>
                  </a:lnTo>
                  <a:lnTo>
                    <a:pt x="60" y="43"/>
                  </a:lnTo>
                  <a:lnTo>
                    <a:pt x="58" y="48"/>
                  </a:lnTo>
                  <a:lnTo>
                    <a:pt x="54" y="53"/>
                  </a:lnTo>
                  <a:lnTo>
                    <a:pt x="49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5" y="62"/>
                  </a:lnTo>
                  <a:lnTo>
                    <a:pt x="20" y="60"/>
                  </a:lnTo>
                  <a:lnTo>
                    <a:pt x="15" y="57"/>
                  </a:lnTo>
                  <a:lnTo>
                    <a:pt x="9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8" y="14"/>
                  </a:lnTo>
                  <a:lnTo>
                    <a:pt x="60" y="19"/>
                  </a:lnTo>
                  <a:lnTo>
                    <a:pt x="63" y="25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1" name="Freeform 137"/>
            <p:cNvSpPr>
              <a:spLocks/>
            </p:cNvSpPr>
            <p:nvPr/>
          </p:nvSpPr>
          <p:spPr bwMode="auto">
            <a:xfrm>
              <a:off x="3324676" y="3708401"/>
              <a:ext cx="100194" cy="98425"/>
            </a:xfrm>
            <a:custGeom>
              <a:avLst/>
              <a:gdLst>
                <a:gd name="T0" fmla="*/ 63 w 63"/>
                <a:gd name="T1" fmla="*/ 31 h 62"/>
                <a:gd name="T2" fmla="*/ 63 w 63"/>
                <a:gd name="T3" fmla="*/ 37 h 62"/>
                <a:gd name="T4" fmla="*/ 60 w 63"/>
                <a:gd name="T5" fmla="*/ 43 h 62"/>
                <a:gd name="T6" fmla="*/ 57 w 63"/>
                <a:gd name="T7" fmla="*/ 48 h 62"/>
                <a:gd name="T8" fmla="*/ 54 w 63"/>
                <a:gd name="T9" fmla="*/ 53 h 62"/>
                <a:gd name="T10" fmla="*/ 48 w 63"/>
                <a:gd name="T11" fmla="*/ 57 h 62"/>
                <a:gd name="T12" fmla="*/ 43 w 63"/>
                <a:gd name="T13" fmla="*/ 60 h 62"/>
                <a:gd name="T14" fmla="*/ 38 w 63"/>
                <a:gd name="T15" fmla="*/ 62 h 62"/>
                <a:gd name="T16" fmla="*/ 31 w 63"/>
                <a:gd name="T17" fmla="*/ 62 h 62"/>
                <a:gd name="T18" fmla="*/ 25 w 63"/>
                <a:gd name="T19" fmla="*/ 62 h 62"/>
                <a:gd name="T20" fmla="*/ 20 w 63"/>
                <a:gd name="T21" fmla="*/ 60 h 62"/>
                <a:gd name="T22" fmla="*/ 14 w 63"/>
                <a:gd name="T23" fmla="*/ 57 h 62"/>
                <a:gd name="T24" fmla="*/ 9 w 63"/>
                <a:gd name="T25" fmla="*/ 53 h 62"/>
                <a:gd name="T26" fmla="*/ 5 w 63"/>
                <a:gd name="T27" fmla="*/ 48 h 62"/>
                <a:gd name="T28" fmla="*/ 3 w 63"/>
                <a:gd name="T29" fmla="*/ 43 h 62"/>
                <a:gd name="T30" fmla="*/ 1 w 63"/>
                <a:gd name="T31" fmla="*/ 37 h 62"/>
                <a:gd name="T32" fmla="*/ 0 w 63"/>
                <a:gd name="T33" fmla="*/ 34 h 62"/>
                <a:gd name="T34" fmla="*/ 0 w 63"/>
                <a:gd name="T35" fmla="*/ 31 h 62"/>
                <a:gd name="T36" fmla="*/ 0 w 63"/>
                <a:gd name="T37" fmla="*/ 28 h 62"/>
                <a:gd name="T38" fmla="*/ 1 w 63"/>
                <a:gd name="T39" fmla="*/ 24 h 62"/>
                <a:gd name="T40" fmla="*/ 3 w 63"/>
                <a:gd name="T41" fmla="*/ 19 h 62"/>
                <a:gd name="T42" fmla="*/ 5 w 63"/>
                <a:gd name="T43" fmla="*/ 14 h 62"/>
                <a:gd name="T44" fmla="*/ 9 w 63"/>
                <a:gd name="T45" fmla="*/ 9 h 62"/>
                <a:gd name="T46" fmla="*/ 14 w 63"/>
                <a:gd name="T47" fmla="*/ 5 h 62"/>
                <a:gd name="T48" fmla="*/ 20 w 63"/>
                <a:gd name="T49" fmla="*/ 2 h 62"/>
                <a:gd name="T50" fmla="*/ 25 w 63"/>
                <a:gd name="T51" fmla="*/ 1 h 62"/>
                <a:gd name="T52" fmla="*/ 29 w 63"/>
                <a:gd name="T53" fmla="*/ 0 h 62"/>
                <a:gd name="T54" fmla="*/ 31 w 63"/>
                <a:gd name="T55" fmla="*/ 0 h 62"/>
                <a:gd name="T56" fmla="*/ 34 w 63"/>
                <a:gd name="T57" fmla="*/ 0 h 62"/>
                <a:gd name="T58" fmla="*/ 38 w 63"/>
                <a:gd name="T59" fmla="*/ 1 h 62"/>
                <a:gd name="T60" fmla="*/ 43 w 63"/>
                <a:gd name="T61" fmla="*/ 2 h 62"/>
                <a:gd name="T62" fmla="*/ 48 w 63"/>
                <a:gd name="T63" fmla="*/ 5 h 62"/>
                <a:gd name="T64" fmla="*/ 54 w 63"/>
                <a:gd name="T65" fmla="*/ 9 h 62"/>
                <a:gd name="T66" fmla="*/ 57 w 63"/>
                <a:gd name="T67" fmla="*/ 14 h 62"/>
                <a:gd name="T68" fmla="*/ 60 w 63"/>
                <a:gd name="T69" fmla="*/ 19 h 62"/>
                <a:gd name="T70" fmla="*/ 63 w 63"/>
                <a:gd name="T71" fmla="*/ 24 h 62"/>
                <a:gd name="T72" fmla="*/ 63 w 63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2"/>
                <a:gd name="T113" fmla="*/ 63 w 63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2">
                  <a:moveTo>
                    <a:pt x="63" y="31"/>
                  </a:moveTo>
                  <a:lnTo>
                    <a:pt x="63" y="37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4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1" y="62"/>
                  </a:lnTo>
                  <a:lnTo>
                    <a:pt x="25" y="62"/>
                  </a:lnTo>
                  <a:lnTo>
                    <a:pt x="20" y="60"/>
                  </a:lnTo>
                  <a:lnTo>
                    <a:pt x="14" y="57"/>
                  </a:lnTo>
                  <a:lnTo>
                    <a:pt x="9" y="53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4" y="9"/>
                  </a:lnTo>
                  <a:lnTo>
                    <a:pt x="57" y="14"/>
                  </a:lnTo>
                  <a:lnTo>
                    <a:pt x="60" y="19"/>
                  </a:lnTo>
                  <a:lnTo>
                    <a:pt x="63" y="24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2" name="Freeform 139"/>
            <p:cNvSpPr>
              <a:spLocks/>
            </p:cNvSpPr>
            <p:nvPr/>
          </p:nvSpPr>
          <p:spPr bwMode="auto">
            <a:xfrm>
              <a:off x="3700050" y="3708401"/>
              <a:ext cx="100194" cy="98425"/>
            </a:xfrm>
            <a:custGeom>
              <a:avLst/>
              <a:gdLst>
                <a:gd name="T0" fmla="*/ 63 w 63"/>
                <a:gd name="T1" fmla="*/ 31 h 62"/>
                <a:gd name="T2" fmla="*/ 63 w 63"/>
                <a:gd name="T3" fmla="*/ 37 h 62"/>
                <a:gd name="T4" fmla="*/ 60 w 63"/>
                <a:gd name="T5" fmla="*/ 43 h 62"/>
                <a:gd name="T6" fmla="*/ 58 w 63"/>
                <a:gd name="T7" fmla="*/ 48 h 62"/>
                <a:gd name="T8" fmla="*/ 54 w 63"/>
                <a:gd name="T9" fmla="*/ 53 h 62"/>
                <a:gd name="T10" fmla="*/ 49 w 63"/>
                <a:gd name="T11" fmla="*/ 57 h 62"/>
                <a:gd name="T12" fmla="*/ 43 w 63"/>
                <a:gd name="T13" fmla="*/ 60 h 62"/>
                <a:gd name="T14" fmla="*/ 38 w 63"/>
                <a:gd name="T15" fmla="*/ 62 h 62"/>
                <a:gd name="T16" fmla="*/ 32 w 63"/>
                <a:gd name="T17" fmla="*/ 62 h 62"/>
                <a:gd name="T18" fmla="*/ 25 w 63"/>
                <a:gd name="T19" fmla="*/ 62 h 62"/>
                <a:gd name="T20" fmla="*/ 20 w 63"/>
                <a:gd name="T21" fmla="*/ 60 h 62"/>
                <a:gd name="T22" fmla="*/ 15 w 63"/>
                <a:gd name="T23" fmla="*/ 57 h 62"/>
                <a:gd name="T24" fmla="*/ 9 w 63"/>
                <a:gd name="T25" fmla="*/ 53 h 62"/>
                <a:gd name="T26" fmla="*/ 6 w 63"/>
                <a:gd name="T27" fmla="*/ 48 h 62"/>
                <a:gd name="T28" fmla="*/ 3 w 63"/>
                <a:gd name="T29" fmla="*/ 43 h 62"/>
                <a:gd name="T30" fmla="*/ 2 w 63"/>
                <a:gd name="T31" fmla="*/ 37 h 62"/>
                <a:gd name="T32" fmla="*/ 0 w 63"/>
                <a:gd name="T33" fmla="*/ 34 h 62"/>
                <a:gd name="T34" fmla="*/ 0 w 63"/>
                <a:gd name="T35" fmla="*/ 31 h 62"/>
                <a:gd name="T36" fmla="*/ 0 w 63"/>
                <a:gd name="T37" fmla="*/ 28 h 62"/>
                <a:gd name="T38" fmla="*/ 2 w 63"/>
                <a:gd name="T39" fmla="*/ 24 h 62"/>
                <a:gd name="T40" fmla="*/ 3 w 63"/>
                <a:gd name="T41" fmla="*/ 19 h 62"/>
                <a:gd name="T42" fmla="*/ 6 w 63"/>
                <a:gd name="T43" fmla="*/ 14 h 62"/>
                <a:gd name="T44" fmla="*/ 9 w 63"/>
                <a:gd name="T45" fmla="*/ 9 h 62"/>
                <a:gd name="T46" fmla="*/ 15 w 63"/>
                <a:gd name="T47" fmla="*/ 5 h 62"/>
                <a:gd name="T48" fmla="*/ 20 w 63"/>
                <a:gd name="T49" fmla="*/ 2 h 62"/>
                <a:gd name="T50" fmla="*/ 25 w 63"/>
                <a:gd name="T51" fmla="*/ 1 h 62"/>
                <a:gd name="T52" fmla="*/ 29 w 63"/>
                <a:gd name="T53" fmla="*/ 0 h 62"/>
                <a:gd name="T54" fmla="*/ 32 w 63"/>
                <a:gd name="T55" fmla="*/ 0 h 62"/>
                <a:gd name="T56" fmla="*/ 34 w 63"/>
                <a:gd name="T57" fmla="*/ 0 h 62"/>
                <a:gd name="T58" fmla="*/ 38 w 63"/>
                <a:gd name="T59" fmla="*/ 1 h 62"/>
                <a:gd name="T60" fmla="*/ 43 w 63"/>
                <a:gd name="T61" fmla="*/ 2 h 62"/>
                <a:gd name="T62" fmla="*/ 49 w 63"/>
                <a:gd name="T63" fmla="*/ 5 h 62"/>
                <a:gd name="T64" fmla="*/ 54 w 63"/>
                <a:gd name="T65" fmla="*/ 9 h 62"/>
                <a:gd name="T66" fmla="*/ 58 w 63"/>
                <a:gd name="T67" fmla="*/ 14 h 62"/>
                <a:gd name="T68" fmla="*/ 60 w 63"/>
                <a:gd name="T69" fmla="*/ 19 h 62"/>
                <a:gd name="T70" fmla="*/ 63 w 63"/>
                <a:gd name="T71" fmla="*/ 24 h 62"/>
                <a:gd name="T72" fmla="*/ 63 w 63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2"/>
                <a:gd name="T113" fmla="*/ 63 w 63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2">
                  <a:moveTo>
                    <a:pt x="63" y="31"/>
                  </a:moveTo>
                  <a:lnTo>
                    <a:pt x="63" y="37"/>
                  </a:lnTo>
                  <a:lnTo>
                    <a:pt x="60" y="43"/>
                  </a:lnTo>
                  <a:lnTo>
                    <a:pt x="58" y="48"/>
                  </a:lnTo>
                  <a:lnTo>
                    <a:pt x="54" y="53"/>
                  </a:lnTo>
                  <a:lnTo>
                    <a:pt x="49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5" y="62"/>
                  </a:lnTo>
                  <a:lnTo>
                    <a:pt x="20" y="60"/>
                  </a:lnTo>
                  <a:lnTo>
                    <a:pt x="15" y="57"/>
                  </a:lnTo>
                  <a:lnTo>
                    <a:pt x="9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8" y="14"/>
                  </a:lnTo>
                  <a:lnTo>
                    <a:pt x="60" y="19"/>
                  </a:lnTo>
                  <a:lnTo>
                    <a:pt x="63" y="24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3" name="Freeform 141"/>
            <p:cNvSpPr>
              <a:spLocks/>
            </p:cNvSpPr>
            <p:nvPr/>
          </p:nvSpPr>
          <p:spPr bwMode="auto">
            <a:xfrm>
              <a:off x="4450799" y="3695701"/>
              <a:ext cx="100194" cy="98425"/>
            </a:xfrm>
            <a:custGeom>
              <a:avLst/>
              <a:gdLst>
                <a:gd name="T0" fmla="*/ 63 w 63"/>
                <a:gd name="T1" fmla="*/ 31 h 62"/>
                <a:gd name="T2" fmla="*/ 63 w 63"/>
                <a:gd name="T3" fmla="*/ 38 h 62"/>
                <a:gd name="T4" fmla="*/ 60 w 63"/>
                <a:gd name="T5" fmla="*/ 43 h 62"/>
                <a:gd name="T6" fmla="*/ 58 w 63"/>
                <a:gd name="T7" fmla="*/ 48 h 62"/>
                <a:gd name="T8" fmla="*/ 54 w 63"/>
                <a:gd name="T9" fmla="*/ 53 h 62"/>
                <a:gd name="T10" fmla="*/ 49 w 63"/>
                <a:gd name="T11" fmla="*/ 57 h 62"/>
                <a:gd name="T12" fmla="*/ 43 w 63"/>
                <a:gd name="T13" fmla="*/ 60 h 62"/>
                <a:gd name="T14" fmla="*/ 38 w 63"/>
                <a:gd name="T15" fmla="*/ 62 h 62"/>
                <a:gd name="T16" fmla="*/ 32 w 63"/>
                <a:gd name="T17" fmla="*/ 62 h 62"/>
                <a:gd name="T18" fmla="*/ 25 w 63"/>
                <a:gd name="T19" fmla="*/ 62 h 62"/>
                <a:gd name="T20" fmla="*/ 20 w 63"/>
                <a:gd name="T21" fmla="*/ 60 h 62"/>
                <a:gd name="T22" fmla="*/ 15 w 63"/>
                <a:gd name="T23" fmla="*/ 57 h 62"/>
                <a:gd name="T24" fmla="*/ 9 w 63"/>
                <a:gd name="T25" fmla="*/ 53 h 62"/>
                <a:gd name="T26" fmla="*/ 6 w 63"/>
                <a:gd name="T27" fmla="*/ 48 h 62"/>
                <a:gd name="T28" fmla="*/ 3 w 63"/>
                <a:gd name="T29" fmla="*/ 43 h 62"/>
                <a:gd name="T30" fmla="*/ 2 w 63"/>
                <a:gd name="T31" fmla="*/ 38 h 62"/>
                <a:gd name="T32" fmla="*/ 0 w 63"/>
                <a:gd name="T33" fmla="*/ 34 h 62"/>
                <a:gd name="T34" fmla="*/ 0 w 63"/>
                <a:gd name="T35" fmla="*/ 31 h 62"/>
                <a:gd name="T36" fmla="*/ 0 w 63"/>
                <a:gd name="T37" fmla="*/ 29 h 62"/>
                <a:gd name="T38" fmla="*/ 2 w 63"/>
                <a:gd name="T39" fmla="*/ 25 h 62"/>
                <a:gd name="T40" fmla="*/ 3 w 63"/>
                <a:gd name="T41" fmla="*/ 19 h 62"/>
                <a:gd name="T42" fmla="*/ 6 w 63"/>
                <a:gd name="T43" fmla="*/ 14 h 62"/>
                <a:gd name="T44" fmla="*/ 9 w 63"/>
                <a:gd name="T45" fmla="*/ 9 h 62"/>
                <a:gd name="T46" fmla="*/ 15 w 63"/>
                <a:gd name="T47" fmla="*/ 5 h 62"/>
                <a:gd name="T48" fmla="*/ 20 w 63"/>
                <a:gd name="T49" fmla="*/ 2 h 62"/>
                <a:gd name="T50" fmla="*/ 25 w 63"/>
                <a:gd name="T51" fmla="*/ 1 h 62"/>
                <a:gd name="T52" fmla="*/ 29 w 63"/>
                <a:gd name="T53" fmla="*/ 0 h 62"/>
                <a:gd name="T54" fmla="*/ 32 w 63"/>
                <a:gd name="T55" fmla="*/ 0 h 62"/>
                <a:gd name="T56" fmla="*/ 34 w 63"/>
                <a:gd name="T57" fmla="*/ 0 h 62"/>
                <a:gd name="T58" fmla="*/ 38 w 63"/>
                <a:gd name="T59" fmla="*/ 1 h 62"/>
                <a:gd name="T60" fmla="*/ 43 w 63"/>
                <a:gd name="T61" fmla="*/ 2 h 62"/>
                <a:gd name="T62" fmla="*/ 49 w 63"/>
                <a:gd name="T63" fmla="*/ 5 h 62"/>
                <a:gd name="T64" fmla="*/ 54 w 63"/>
                <a:gd name="T65" fmla="*/ 9 h 62"/>
                <a:gd name="T66" fmla="*/ 58 w 63"/>
                <a:gd name="T67" fmla="*/ 14 h 62"/>
                <a:gd name="T68" fmla="*/ 60 w 63"/>
                <a:gd name="T69" fmla="*/ 19 h 62"/>
                <a:gd name="T70" fmla="*/ 63 w 63"/>
                <a:gd name="T71" fmla="*/ 25 h 62"/>
                <a:gd name="T72" fmla="*/ 63 w 63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2"/>
                <a:gd name="T113" fmla="*/ 63 w 63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2">
                  <a:moveTo>
                    <a:pt x="63" y="31"/>
                  </a:moveTo>
                  <a:lnTo>
                    <a:pt x="63" y="38"/>
                  </a:lnTo>
                  <a:lnTo>
                    <a:pt x="60" y="43"/>
                  </a:lnTo>
                  <a:lnTo>
                    <a:pt x="58" y="48"/>
                  </a:lnTo>
                  <a:lnTo>
                    <a:pt x="54" y="53"/>
                  </a:lnTo>
                  <a:lnTo>
                    <a:pt x="49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5" y="62"/>
                  </a:lnTo>
                  <a:lnTo>
                    <a:pt x="20" y="60"/>
                  </a:lnTo>
                  <a:lnTo>
                    <a:pt x="15" y="57"/>
                  </a:lnTo>
                  <a:lnTo>
                    <a:pt x="9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8" y="14"/>
                  </a:lnTo>
                  <a:lnTo>
                    <a:pt x="60" y="19"/>
                  </a:lnTo>
                  <a:lnTo>
                    <a:pt x="63" y="25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4" name="Freeform 143"/>
            <p:cNvSpPr>
              <a:spLocks/>
            </p:cNvSpPr>
            <p:nvPr/>
          </p:nvSpPr>
          <p:spPr bwMode="auto">
            <a:xfrm>
              <a:off x="5581156" y="3670301"/>
              <a:ext cx="98783" cy="100013"/>
            </a:xfrm>
            <a:custGeom>
              <a:avLst/>
              <a:gdLst>
                <a:gd name="T0" fmla="*/ 62 w 62"/>
                <a:gd name="T1" fmla="*/ 32 h 63"/>
                <a:gd name="T2" fmla="*/ 62 w 62"/>
                <a:gd name="T3" fmla="*/ 38 h 63"/>
                <a:gd name="T4" fmla="*/ 60 w 62"/>
                <a:gd name="T5" fmla="*/ 43 h 63"/>
                <a:gd name="T6" fmla="*/ 57 w 62"/>
                <a:gd name="T7" fmla="*/ 48 h 63"/>
                <a:gd name="T8" fmla="*/ 53 w 62"/>
                <a:gd name="T9" fmla="*/ 54 h 63"/>
                <a:gd name="T10" fmla="*/ 48 w 62"/>
                <a:gd name="T11" fmla="*/ 58 h 63"/>
                <a:gd name="T12" fmla="*/ 43 w 62"/>
                <a:gd name="T13" fmla="*/ 60 h 63"/>
                <a:gd name="T14" fmla="*/ 38 w 62"/>
                <a:gd name="T15" fmla="*/ 63 h 63"/>
                <a:gd name="T16" fmla="*/ 31 w 62"/>
                <a:gd name="T17" fmla="*/ 63 h 63"/>
                <a:gd name="T18" fmla="*/ 24 w 62"/>
                <a:gd name="T19" fmla="*/ 63 h 63"/>
                <a:gd name="T20" fmla="*/ 19 w 62"/>
                <a:gd name="T21" fmla="*/ 60 h 63"/>
                <a:gd name="T22" fmla="*/ 14 w 62"/>
                <a:gd name="T23" fmla="*/ 58 h 63"/>
                <a:gd name="T24" fmla="*/ 9 w 62"/>
                <a:gd name="T25" fmla="*/ 54 h 63"/>
                <a:gd name="T26" fmla="*/ 5 w 62"/>
                <a:gd name="T27" fmla="*/ 48 h 63"/>
                <a:gd name="T28" fmla="*/ 2 w 62"/>
                <a:gd name="T29" fmla="*/ 43 h 63"/>
                <a:gd name="T30" fmla="*/ 1 w 62"/>
                <a:gd name="T31" fmla="*/ 38 h 63"/>
                <a:gd name="T32" fmla="*/ 0 w 62"/>
                <a:gd name="T33" fmla="*/ 34 h 63"/>
                <a:gd name="T34" fmla="*/ 0 w 62"/>
                <a:gd name="T35" fmla="*/ 32 h 63"/>
                <a:gd name="T36" fmla="*/ 0 w 62"/>
                <a:gd name="T37" fmla="*/ 29 h 63"/>
                <a:gd name="T38" fmla="*/ 1 w 62"/>
                <a:gd name="T39" fmla="*/ 25 h 63"/>
                <a:gd name="T40" fmla="*/ 2 w 62"/>
                <a:gd name="T41" fmla="*/ 20 h 63"/>
                <a:gd name="T42" fmla="*/ 5 w 62"/>
                <a:gd name="T43" fmla="*/ 15 h 63"/>
                <a:gd name="T44" fmla="*/ 9 w 62"/>
                <a:gd name="T45" fmla="*/ 9 h 63"/>
                <a:gd name="T46" fmla="*/ 14 w 62"/>
                <a:gd name="T47" fmla="*/ 5 h 63"/>
                <a:gd name="T48" fmla="*/ 19 w 62"/>
                <a:gd name="T49" fmla="*/ 3 h 63"/>
                <a:gd name="T50" fmla="*/ 24 w 62"/>
                <a:gd name="T51" fmla="*/ 2 h 63"/>
                <a:gd name="T52" fmla="*/ 28 w 62"/>
                <a:gd name="T53" fmla="*/ 0 h 63"/>
                <a:gd name="T54" fmla="*/ 31 w 62"/>
                <a:gd name="T55" fmla="*/ 0 h 63"/>
                <a:gd name="T56" fmla="*/ 34 w 62"/>
                <a:gd name="T57" fmla="*/ 0 h 63"/>
                <a:gd name="T58" fmla="*/ 38 w 62"/>
                <a:gd name="T59" fmla="*/ 2 h 63"/>
                <a:gd name="T60" fmla="*/ 43 w 62"/>
                <a:gd name="T61" fmla="*/ 3 h 63"/>
                <a:gd name="T62" fmla="*/ 48 w 62"/>
                <a:gd name="T63" fmla="*/ 5 h 63"/>
                <a:gd name="T64" fmla="*/ 53 w 62"/>
                <a:gd name="T65" fmla="*/ 9 h 63"/>
                <a:gd name="T66" fmla="*/ 57 w 62"/>
                <a:gd name="T67" fmla="*/ 15 h 63"/>
                <a:gd name="T68" fmla="*/ 60 w 62"/>
                <a:gd name="T69" fmla="*/ 20 h 63"/>
                <a:gd name="T70" fmla="*/ 62 w 62"/>
                <a:gd name="T71" fmla="*/ 25 h 63"/>
                <a:gd name="T72" fmla="*/ 62 w 62"/>
                <a:gd name="T73" fmla="*/ 32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63"/>
                <a:gd name="T113" fmla="*/ 62 w 62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63">
                  <a:moveTo>
                    <a:pt x="62" y="32"/>
                  </a:moveTo>
                  <a:lnTo>
                    <a:pt x="62" y="38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3" y="54"/>
                  </a:lnTo>
                  <a:lnTo>
                    <a:pt x="48" y="58"/>
                  </a:lnTo>
                  <a:lnTo>
                    <a:pt x="43" y="60"/>
                  </a:lnTo>
                  <a:lnTo>
                    <a:pt x="38" y="63"/>
                  </a:lnTo>
                  <a:lnTo>
                    <a:pt x="31" y="63"/>
                  </a:lnTo>
                  <a:lnTo>
                    <a:pt x="24" y="63"/>
                  </a:lnTo>
                  <a:lnTo>
                    <a:pt x="19" y="60"/>
                  </a:lnTo>
                  <a:lnTo>
                    <a:pt x="14" y="58"/>
                  </a:lnTo>
                  <a:lnTo>
                    <a:pt x="9" y="54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3" y="3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7" y="15"/>
                  </a:lnTo>
                  <a:lnTo>
                    <a:pt x="60" y="20"/>
                  </a:lnTo>
                  <a:lnTo>
                    <a:pt x="62" y="25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5" name="Freeform 145"/>
            <p:cNvSpPr>
              <a:spLocks/>
            </p:cNvSpPr>
            <p:nvPr/>
          </p:nvSpPr>
          <p:spPr bwMode="auto">
            <a:xfrm>
              <a:off x="6708689" y="3714751"/>
              <a:ext cx="98783" cy="98425"/>
            </a:xfrm>
            <a:custGeom>
              <a:avLst/>
              <a:gdLst>
                <a:gd name="T0" fmla="*/ 62 w 62"/>
                <a:gd name="T1" fmla="*/ 31 h 62"/>
                <a:gd name="T2" fmla="*/ 62 w 62"/>
                <a:gd name="T3" fmla="*/ 37 h 62"/>
                <a:gd name="T4" fmla="*/ 60 w 62"/>
                <a:gd name="T5" fmla="*/ 43 h 62"/>
                <a:gd name="T6" fmla="*/ 57 w 62"/>
                <a:gd name="T7" fmla="*/ 48 h 62"/>
                <a:gd name="T8" fmla="*/ 53 w 62"/>
                <a:gd name="T9" fmla="*/ 53 h 62"/>
                <a:gd name="T10" fmla="*/ 48 w 62"/>
                <a:gd name="T11" fmla="*/ 57 h 62"/>
                <a:gd name="T12" fmla="*/ 43 w 62"/>
                <a:gd name="T13" fmla="*/ 60 h 62"/>
                <a:gd name="T14" fmla="*/ 38 w 62"/>
                <a:gd name="T15" fmla="*/ 62 h 62"/>
                <a:gd name="T16" fmla="*/ 31 w 62"/>
                <a:gd name="T17" fmla="*/ 62 h 62"/>
                <a:gd name="T18" fmla="*/ 25 w 62"/>
                <a:gd name="T19" fmla="*/ 62 h 62"/>
                <a:gd name="T20" fmla="*/ 19 w 62"/>
                <a:gd name="T21" fmla="*/ 60 h 62"/>
                <a:gd name="T22" fmla="*/ 14 w 62"/>
                <a:gd name="T23" fmla="*/ 57 h 62"/>
                <a:gd name="T24" fmla="*/ 9 w 62"/>
                <a:gd name="T25" fmla="*/ 53 h 62"/>
                <a:gd name="T26" fmla="*/ 5 w 62"/>
                <a:gd name="T27" fmla="*/ 48 h 62"/>
                <a:gd name="T28" fmla="*/ 2 w 62"/>
                <a:gd name="T29" fmla="*/ 43 h 62"/>
                <a:gd name="T30" fmla="*/ 1 w 62"/>
                <a:gd name="T31" fmla="*/ 37 h 62"/>
                <a:gd name="T32" fmla="*/ 0 w 62"/>
                <a:gd name="T33" fmla="*/ 33 h 62"/>
                <a:gd name="T34" fmla="*/ 0 w 62"/>
                <a:gd name="T35" fmla="*/ 31 h 62"/>
                <a:gd name="T36" fmla="*/ 0 w 62"/>
                <a:gd name="T37" fmla="*/ 28 h 62"/>
                <a:gd name="T38" fmla="*/ 1 w 62"/>
                <a:gd name="T39" fmla="*/ 24 h 62"/>
                <a:gd name="T40" fmla="*/ 2 w 62"/>
                <a:gd name="T41" fmla="*/ 19 h 62"/>
                <a:gd name="T42" fmla="*/ 5 w 62"/>
                <a:gd name="T43" fmla="*/ 14 h 62"/>
                <a:gd name="T44" fmla="*/ 9 w 62"/>
                <a:gd name="T45" fmla="*/ 9 h 62"/>
                <a:gd name="T46" fmla="*/ 14 w 62"/>
                <a:gd name="T47" fmla="*/ 5 h 62"/>
                <a:gd name="T48" fmla="*/ 19 w 62"/>
                <a:gd name="T49" fmla="*/ 2 h 62"/>
                <a:gd name="T50" fmla="*/ 25 w 62"/>
                <a:gd name="T51" fmla="*/ 1 h 62"/>
                <a:gd name="T52" fmla="*/ 29 w 62"/>
                <a:gd name="T53" fmla="*/ 0 h 62"/>
                <a:gd name="T54" fmla="*/ 31 w 62"/>
                <a:gd name="T55" fmla="*/ 0 h 62"/>
                <a:gd name="T56" fmla="*/ 34 w 62"/>
                <a:gd name="T57" fmla="*/ 0 h 62"/>
                <a:gd name="T58" fmla="*/ 38 w 62"/>
                <a:gd name="T59" fmla="*/ 1 h 62"/>
                <a:gd name="T60" fmla="*/ 43 w 62"/>
                <a:gd name="T61" fmla="*/ 2 h 62"/>
                <a:gd name="T62" fmla="*/ 48 w 62"/>
                <a:gd name="T63" fmla="*/ 5 h 62"/>
                <a:gd name="T64" fmla="*/ 53 w 62"/>
                <a:gd name="T65" fmla="*/ 9 h 62"/>
                <a:gd name="T66" fmla="*/ 57 w 62"/>
                <a:gd name="T67" fmla="*/ 14 h 62"/>
                <a:gd name="T68" fmla="*/ 60 w 62"/>
                <a:gd name="T69" fmla="*/ 19 h 62"/>
                <a:gd name="T70" fmla="*/ 62 w 62"/>
                <a:gd name="T71" fmla="*/ 24 h 62"/>
                <a:gd name="T72" fmla="*/ 62 w 62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62"/>
                <a:gd name="T113" fmla="*/ 62 w 62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62">
                  <a:moveTo>
                    <a:pt x="62" y="31"/>
                  </a:moveTo>
                  <a:lnTo>
                    <a:pt x="62" y="37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1" y="62"/>
                  </a:lnTo>
                  <a:lnTo>
                    <a:pt x="25" y="62"/>
                  </a:lnTo>
                  <a:lnTo>
                    <a:pt x="19" y="60"/>
                  </a:lnTo>
                  <a:lnTo>
                    <a:pt x="14" y="57"/>
                  </a:lnTo>
                  <a:lnTo>
                    <a:pt x="9" y="53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60" y="19"/>
                  </a:lnTo>
                  <a:lnTo>
                    <a:pt x="62" y="24"/>
                  </a:lnTo>
                  <a:lnTo>
                    <a:pt x="62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6" name="Rectangle 147"/>
            <p:cNvSpPr>
              <a:spLocks noChangeArrowheads="1"/>
            </p:cNvSpPr>
            <p:nvPr/>
          </p:nvSpPr>
          <p:spPr bwMode="auto">
            <a:xfrm>
              <a:off x="7229416" y="2130426"/>
              <a:ext cx="750749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E/C/F/TAF</a:t>
              </a:r>
              <a:endParaRPr lang="fr-FR" sz="1800" b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7" name="Line 148"/>
            <p:cNvSpPr>
              <a:spLocks noChangeShapeType="1"/>
            </p:cNvSpPr>
            <p:nvPr/>
          </p:nvSpPr>
          <p:spPr bwMode="auto">
            <a:xfrm>
              <a:off x="6817351" y="2220914"/>
              <a:ext cx="262480" cy="0"/>
            </a:xfrm>
            <a:prstGeom prst="line">
              <a:avLst/>
            </a:prstGeom>
            <a:noFill/>
            <a:ln w="25400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8" name="Freeform 149"/>
            <p:cNvSpPr>
              <a:spLocks/>
            </p:cNvSpPr>
            <p:nvPr/>
          </p:nvSpPr>
          <p:spPr bwMode="auto">
            <a:xfrm>
              <a:off x="6909077" y="2171701"/>
              <a:ext cx="98783" cy="98425"/>
            </a:xfrm>
            <a:custGeom>
              <a:avLst/>
              <a:gdLst>
                <a:gd name="T0" fmla="*/ 62 w 62"/>
                <a:gd name="T1" fmla="*/ 31 h 62"/>
                <a:gd name="T2" fmla="*/ 62 w 62"/>
                <a:gd name="T3" fmla="*/ 38 h 62"/>
                <a:gd name="T4" fmla="*/ 60 w 62"/>
                <a:gd name="T5" fmla="*/ 43 h 62"/>
                <a:gd name="T6" fmla="*/ 57 w 62"/>
                <a:gd name="T7" fmla="*/ 48 h 62"/>
                <a:gd name="T8" fmla="*/ 53 w 62"/>
                <a:gd name="T9" fmla="*/ 53 h 62"/>
                <a:gd name="T10" fmla="*/ 48 w 62"/>
                <a:gd name="T11" fmla="*/ 57 h 62"/>
                <a:gd name="T12" fmla="*/ 43 w 62"/>
                <a:gd name="T13" fmla="*/ 60 h 62"/>
                <a:gd name="T14" fmla="*/ 38 w 62"/>
                <a:gd name="T15" fmla="*/ 62 h 62"/>
                <a:gd name="T16" fmla="*/ 31 w 62"/>
                <a:gd name="T17" fmla="*/ 62 h 62"/>
                <a:gd name="T18" fmla="*/ 25 w 62"/>
                <a:gd name="T19" fmla="*/ 62 h 62"/>
                <a:gd name="T20" fmla="*/ 19 w 62"/>
                <a:gd name="T21" fmla="*/ 60 h 62"/>
                <a:gd name="T22" fmla="*/ 14 w 62"/>
                <a:gd name="T23" fmla="*/ 57 h 62"/>
                <a:gd name="T24" fmla="*/ 9 w 62"/>
                <a:gd name="T25" fmla="*/ 53 h 62"/>
                <a:gd name="T26" fmla="*/ 5 w 62"/>
                <a:gd name="T27" fmla="*/ 48 h 62"/>
                <a:gd name="T28" fmla="*/ 2 w 62"/>
                <a:gd name="T29" fmla="*/ 43 h 62"/>
                <a:gd name="T30" fmla="*/ 1 w 62"/>
                <a:gd name="T31" fmla="*/ 38 h 62"/>
                <a:gd name="T32" fmla="*/ 0 w 62"/>
                <a:gd name="T33" fmla="*/ 34 h 62"/>
                <a:gd name="T34" fmla="*/ 0 w 62"/>
                <a:gd name="T35" fmla="*/ 31 h 62"/>
                <a:gd name="T36" fmla="*/ 0 w 62"/>
                <a:gd name="T37" fmla="*/ 28 h 62"/>
                <a:gd name="T38" fmla="*/ 1 w 62"/>
                <a:gd name="T39" fmla="*/ 25 h 62"/>
                <a:gd name="T40" fmla="*/ 2 w 62"/>
                <a:gd name="T41" fmla="*/ 19 h 62"/>
                <a:gd name="T42" fmla="*/ 5 w 62"/>
                <a:gd name="T43" fmla="*/ 14 h 62"/>
                <a:gd name="T44" fmla="*/ 9 w 62"/>
                <a:gd name="T45" fmla="*/ 9 h 62"/>
                <a:gd name="T46" fmla="*/ 14 w 62"/>
                <a:gd name="T47" fmla="*/ 5 h 62"/>
                <a:gd name="T48" fmla="*/ 19 w 62"/>
                <a:gd name="T49" fmla="*/ 2 h 62"/>
                <a:gd name="T50" fmla="*/ 25 w 62"/>
                <a:gd name="T51" fmla="*/ 1 h 62"/>
                <a:gd name="T52" fmla="*/ 28 w 62"/>
                <a:gd name="T53" fmla="*/ 0 h 62"/>
                <a:gd name="T54" fmla="*/ 31 w 62"/>
                <a:gd name="T55" fmla="*/ 0 h 62"/>
                <a:gd name="T56" fmla="*/ 34 w 62"/>
                <a:gd name="T57" fmla="*/ 0 h 62"/>
                <a:gd name="T58" fmla="*/ 38 w 62"/>
                <a:gd name="T59" fmla="*/ 1 h 62"/>
                <a:gd name="T60" fmla="*/ 43 w 62"/>
                <a:gd name="T61" fmla="*/ 2 h 62"/>
                <a:gd name="T62" fmla="*/ 48 w 62"/>
                <a:gd name="T63" fmla="*/ 5 h 62"/>
                <a:gd name="T64" fmla="*/ 53 w 62"/>
                <a:gd name="T65" fmla="*/ 9 h 62"/>
                <a:gd name="T66" fmla="*/ 57 w 62"/>
                <a:gd name="T67" fmla="*/ 14 h 62"/>
                <a:gd name="T68" fmla="*/ 60 w 62"/>
                <a:gd name="T69" fmla="*/ 19 h 62"/>
                <a:gd name="T70" fmla="*/ 62 w 62"/>
                <a:gd name="T71" fmla="*/ 25 h 62"/>
                <a:gd name="T72" fmla="*/ 62 w 62"/>
                <a:gd name="T73" fmla="*/ 3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62"/>
                <a:gd name="T113" fmla="*/ 62 w 62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62">
                  <a:moveTo>
                    <a:pt x="62" y="31"/>
                  </a:moveTo>
                  <a:lnTo>
                    <a:pt x="62" y="38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1" y="62"/>
                  </a:lnTo>
                  <a:lnTo>
                    <a:pt x="25" y="62"/>
                  </a:lnTo>
                  <a:lnTo>
                    <a:pt x="19" y="60"/>
                  </a:lnTo>
                  <a:lnTo>
                    <a:pt x="14" y="57"/>
                  </a:lnTo>
                  <a:lnTo>
                    <a:pt x="9" y="53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60" y="19"/>
                  </a:lnTo>
                  <a:lnTo>
                    <a:pt x="62" y="25"/>
                  </a:lnTo>
                  <a:lnTo>
                    <a:pt x="62" y="31"/>
                  </a:lnTo>
                  <a:close/>
                </a:path>
              </a:pathLst>
            </a:custGeom>
            <a:solidFill>
              <a:srgbClr val="926ACC"/>
            </a:solidFill>
            <a:ln w="9525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29" name="Rectangle 151"/>
            <p:cNvSpPr>
              <a:spLocks noChangeArrowheads="1"/>
            </p:cNvSpPr>
            <p:nvPr/>
          </p:nvSpPr>
          <p:spPr bwMode="auto">
            <a:xfrm>
              <a:off x="7229416" y="2490789"/>
              <a:ext cx="762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E/C/F/TDF</a:t>
              </a:r>
              <a:endParaRPr lang="fr-FR" sz="1800" b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30" name="Line 152"/>
            <p:cNvSpPr>
              <a:spLocks noChangeShapeType="1"/>
            </p:cNvSpPr>
            <p:nvPr/>
          </p:nvSpPr>
          <p:spPr bwMode="auto">
            <a:xfrm>
              <a:off x="6817351" y="2581276"/>
              <a:ext cx="262480" cy="0"/>
            </a:xfrm>
            <a:prstGeom prst="line">
              <a:avLst/>
            </a:prstGeom>
            <a:noFill/>
            <a:ln w="25400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31" name="Rectangle 153"/>
            <p:cNvSpPr>
              <a:spLocks noChangeArrowheads="1"/>
            </p:cNvSpPr>
            <p:nvPr/>
          </p:nvSpPr>
          <p:spPr bwMode="auto">
            <a:xfrm>
              <a:off x="6899199" y="2530476"/>
              <a:ext cx="98783" cy="100013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32" name="Rectangle 154"/>
            <p:cNvSpPr>
              <a:spLocks noChangeArrowheads="1"/>
            </p:cNvSpPr>
            <p:nvPr/>
          </p:nvSpPr>
          <p:spPr bwMode="auto">
            <a:xfrm>
              <a:off x="6899199" y="2530476"/>
              <a:ext cx="98783" cy="100013"/>
            </a:xfrm>
            <a:prstGeom prst="rect">
              <a:avLst/>
            </a:prstGeom>
            <a:solidFill>
              <a:srgbClr val="F66900"/>
            </a:solidFill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33" name="Rectangle 214"/>
            <p:cNvSpPr>
              <a:spLocks noChangeArrowheads="1"/>
            </p:cNvSpPr>
            <p:nvPr/>
          </p:nvSpPr>
          <p:spPr bwMode="auto">
            <a:xfrm>
              <a:off x="6738325" y="1804989"/>
              <a:ext cx="1566412" cy="919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34" name="Rectangle 215"/>
            <p:cNvSpPr>
              <a:spLocks noChangeArrowheads="1"/>
            </p:cNvSpPr>
            <p:nvPr/>
          </p:nvSpPr>
          <p:spPr bwMode="auto">
            <a:xfrm>
              <a:off x="1859869" y="3870326"/>
              <a:ext cx="24695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5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9635" name="Rectangle 216"/>
            <p:cNvSpPr>
              <a:spLocks noChangeArrowheads="1"/>
            </p:cNvSpPr>
            <p:nvPr/>
          </p:nvSpPr>
          <p:spPr bwMode="auto">
            <a:xfrm>
              <a:off x="1859869" y="4484688"/>
              <a:ext cx="246957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5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-20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919" name="Text Box 6"/>
            <p:cNvSpPr txBox="1">
              <a:spLocks noChangeArrowheads="1"/>
            </p:cNvSpPr>
            <p:nvPr/>
          </p:nvSpPr>
          <p:spPr bwMode="auto">
            <a:xfrm>
              <a:off x="6810375" y="3478213"/>
              <a:ext cx="838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-6,6</a:t>
              </a:r>
            </a:p>
          </p:txBody>
        </p:sp>
        <p:sp>
          <p:nvSpPr>
            <p:cNvPr id="118920" name="Text Box 7"/>
            <p:cNvSpPr txBox="1">
              <a:spLocks noChangeArrowheads="1"/>
            </p:cNvSpPr>
            <p:nvPr/>
          </p:nvSpPr>
          <p:spPr bwMode="auto">
            <a:xfrm>
              <a:off x="6753225" y="3903663"/>
              <a:ext cx="838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-11,2</a:t>
              </a:r>
            </a:p>
          </p:txBody>
        </p:sp>
      </p:grpSp>
      <p:sp>
        <p:nvSpPr>
          <p:cNvPr id="136" name="Titre 4"/>
          <p:cNvSpPr txBox="1">
            <a:spLocks/>
          </p:cNvSpPr>
          <p:nvPr/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>
                <a:latin typeface="Arial"/>
                <a:cs typeface="Arial"/>
              </a:rPr>
              <a:t>Essais 104 et 111 : tolérance rénale </a:t>
            </a:r>
            <a:br>
              <a:rPr lang="fr-FR" kern="0" dirty="0">
                <a:latin typeface="Arial"/>
                <a:cs typeface="Arial"/>
              </a:rPr>
            </a:br>
            <a:r>
              <a:rPr lang="fr-FR" kern="0" dirty="0">
                <a:latin typeface="Arial"/>
                <a:cs typeface="Arial"/>
              </a:rPr>
              <a:t>et osseuse de TAF vs TDF </a:t>
            </a:r>
            <a:r>
              <a:rPr lang="fr-FR" kern="0" dirty="0" smtClean="0">
                <a:latin typeface="Arial"/>
                <a:cs typeface="Arial"/>
              </a:rPr>
              <a:t>(4)</a:t>
            </a:r>
            <a:endParaRPr lang="fr-FR" kern="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00" name="Group 76"/>
          <p:cNvGraphicFramePr>
            <a:graphicFrameLocks noGrp="1"/>
          </p:cNvGraphicFramePr>
          <p:nvPr/>
        </p:nvGraphicFramePr>
        <p:xfrm>
          <a:off x="792163" y="1830388"/>
          <a:ext cx="8831262" cy="40798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6230"/>
                <a:gridCol w="4765459"/>
                <a:gridCol w="1292141"/>
                <a:gridCol w="1337432"/>
              </a:tblGrid>
              <a:tr h="57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b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</a:rPr>
                        <a:t>n (%)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E/C/F/TAF</a:t>
                      </a:r>
                      <a:br>
                        <a:rPr kumimoji="0" lang="fr-FR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fr-FR" sz="1600" b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(n = 866)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b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6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E/C/F/TDF</a:t>
                      </a:r>
                      <a:br>
                        <a:rPr kumimoji="0" lang="fr-FR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fr-FR" sz="1600" b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(n = 867)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b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579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</a:rPr>
                        <a:t>Evénement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lang="fr-FR" sz="1600" kern="1200" noProof="0" dirty="0" smtClean="0">
                          <a:solidFill>
                            <a:schemeClr val="bg1"/>
                          </a:solidFill>
                        </a:rPr>
                        <a:t>Evénements indésirables rénaux avec arrêt de traitement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 (0,5)*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3" marB="45703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Tubulopathie</a:t>
                      </a: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/syndrome de </a:t>
                      </a:r>
                      <a:r>
                        <a:rPr kumimoji="0" lang="fr-FR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Fanconi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0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b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</a:rPr>
                        <a:t>Anomalie biologique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Atteinte tubulaire </a:t>
                      </a:r>
                      <a:r>
                        <a:rPr kumimoji="0" lang="fr-FR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infraclinique</a:t>
                      </a:r>
                      <a:r>
                        <a:rPr kumimoji="0" lang="fr-FR" sz="16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†</a:t>
                      </a:r>
                      <a:endParaRPr kumimoji="0" lang="fr-FR" sz="16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 (0,1)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Créatininémie (augmentation </a:t>
                      </a:r>
                      <a:r>
                        <a:rPr lang="fr-FR" sz="1600" noProof="0" dirty="0" smtClean="0">
                          <a:solidFill>
                            <a:schemeClr val="bg1"/>
                          </a:solidFill>
                        </a:rPr>
                        <a:t>≥ 4 mg/l)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8638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Hypophosphatémie (diminution </a:t>
                      </a:r>
                      <a:r>
                        <a:rPr lang="fr-FR" sz="1600" noProof="0" dirty="0" smtClean="0">
                          <a:solidFill>
                            <a:schemeClr val="bg1"/>
                          </a:solidFill>
                        </a:rPr>
                        <a:t>≥ 1 grade</a:t>
                      </a:r>
                      <a:r>
                        <a:rPr lang="fr-FR" sz="1600" baseline="0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8638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 (0,3)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 (0,5)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0">
                <a:tc vMerge="1"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Glycosurie normo glycémique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8638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 (0,2)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5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Protéinurie (augmentation </a:t>
                      </a:r>
                      <a:r>
                        <a:rPr lang="fr-FR" sz="1600" noProof="0" dirty="0" smtClean="0">
                          <a:solidFill>
                            <a:schemeClr val="bg1"/>
                          </a:solidFill>
                        </a:rPr>
                        <a:t>≥ 2 grades)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8638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 (0,2)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 (0,2)</a:t>
                      </a:r>
                      <a:endParaRPr kumimoji="0" lang="fr-F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2879" marR="102879" marT="45706" marB="45706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0875" name="Text Box 73"/>
          <p:cNvSpPr txBox="1">
            <a:spLocks noChangeArrowheads="1"/>
          </p:cNvSpPr>
          <p:nvPr/>
        </p:nvSpPr>
        <p:spPr bwMode="auto">
          <a:xfrm>
            <a:off x="171450" y="64770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endParaRPr lang="en-US" sz="3600" b="1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250" name="Title 1"/>
          <p:cNvSpPr>
            <a:spLocks noGrp="1"/>
          </p:cNvSpPr>
          <p:nvPr>
            <p:ph type="title"/>
          </p:nvPr>
        </p:nvSpPr>
        <p:spPr>
          <a:xfrm>
            <a:off x="908050" y="1314450"/>
            <a:ext cx="8462963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2000" dirty="0" smtClean="0">
                <a:solidFill>
                  <a:srgbClr val="FFFF66"/>
                </a:solidFill>
              </a:rPr>
              <a:t>Evénements indésirables rénaux</a:t>
            </a:r>
            <a:endParaRPr lang="fr-FR" sz="1600" dirty="0" smtClean="0">
              <a:solidFill>
                <a:srgbClr val="FFFF66"/>
              </a:solidFill>
            </a:endParaRPr>
          </a:p>
        </p:txBody>
      </p:sp>
      <p:sp>
        <p:nvSpPr>
          <p:cNvPr id="12087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71450" y="6100763"/>
            <a:ext cx="8915400" cy="650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400">
                <a:latin typeface="Arial" charset="0"/>
              </a:rPr>
              <a:t>* Insuffisance rénale (2), diminution du DFG (1), néphropathie (1). </a:t>
            </a:r>
            <a:br>
              <a:rPr lang="en-US" sz="1400">
                <a:latin typeface="Arial" charset="0"/>
              </a:rPr>
            </a:br>
            <a:r>
              <a:rPr lang="en-US" sz="1400" baseline="30000">
                <a:latin typeface="Arial" charset="0"/>
              </a:rPr>
              <a:t>† </a:t>
            </a:r>
            <a:r>
              <a:rPr lang="fr-FR" sz="1400">
                <a:latin typeface="Arial" charset="0"/>
              </a:rPr>
              <a:t>Anomalies confirmées dans au moins 2 catégories et à 2 visites successives après l'inclusion</a:t>
            </a:r>
            <a:endParaRPr lang="en-US" sz="1400">
              <a:latin typeface="Arial" charset="0"/>
            </a:endParaRPr>
          </a:p>
        </p:txBody>
      </p:sp>
      <p:sp>
        <p:nvSpPr>
          <p:cNvPr id="151598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Sax P, CROI 2015, Abs. 143LB</a:t>
            </a:r>
          </a:p>
        </p:txBody>
      </p:sp>
      <p:sp>
        <p:nvSpPr>
          <p:cNvPr id="9" name="Titre 4"/>
          <p:cNvSpPr txBox="1">
            <a:spLocks/>
          </p:cNvSpPr>
          <p:nvPr/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>
                <a:latin typeface="Arial"/>
                <a:cs typeface="Arial"/>
              </a:rPr>
              <a:t>Essais 104 et 111 : tolérance rénale </a:t>
            </a:r>
            <a:br>
              <a:rPr lang="fr-FR" kern="0" dirty="0">
                <a:latin typeface="Arial"/>
                <a:cs typeface="Arial"/>
              </a:rPr>
            </a:br>
            <a:r>
              <a:rPr lang="fr-FR" kern="0" dirty="0">
                <a:latin typeface="Arial"/>
                <a:cs typeface="Arial"/>
              </a:rPr>
              <a:t>et osseuse de TAF vs TDF </a:t>
            </a:r>
            <a:r>
              <a:rPr lang="fr-FR" kern="0" dirty="0" smtClean="0">
                <a:latin typeface="Arial"/>
                <a:cs typeface="Arial"/>
              </a:rPr>
              <a:t>(5)</a:t>
            </a:r>
            <a:endParaRPr lang="fr-FR" kern="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6"/>
          <p:cNvSpPr>
            <a:spLocks noChangeArrowheads="1"/>
          </p:cNvSpPr>
          <p:nvPr/>
        </p:nvSpPr>
        <p:spPr bwMode="auto">
          <a:xfrm>
            <a:off x="515938" y="5180013"/>
            <a:ext cx="2252662" cy="627062"/>
          </a:xfrm>
          <a:prstGeom prst="rect">
            <a:avLst/>
          </a:prstGeom>
          <a:solidFill>
            <a:srgbClr val="F66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Arial" charset="0"/>
                <a:cs typeface="Arial" charset="0"/>
              </a:rPr>
              <a:t>E/C/F/TDF </a:t>
            </a:r>
            <a:br>
              <a:rPr lang="en-GB" sz="16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(n = 850)</a:t>
            </a:r>
          </a:p>
        </p:txBody>
      </p:sp>
      <p:sp>
        <p:nvSpPr>
          <p:cNvPr id="122882" name="Rectangle 6"/>
          <p:cNvSpPr>
            <a:spLocks noChangeArrowheads="1"/>
          </p:cNvSpPr>
          <p:nvPr/>
        </p:nvSpPr>
        <p:spPr bwMode="auto">
          <a:xfrm>
            <a:off x="515938" y="3009900"/>
            <a:ext cx="2252662" cy="627063"/>
          </a:xfrm>
          <a:prstGeom prst="rect">
            <a:avLst/>
          </a:prstGeom>
          <a:solidFill>
            <a:srgbClr val="926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Arial" charset="0"/>
                <a:cs typeface="Arial" charset="0"/>
              </a:rPr>
              <a:t>E/C/F/TAF </a:t>
            </a:r>
            <a:br>
              <a:rPr lang="en-GB" sz="16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(n = 845)</a:t>
            </a:r>
          </a:p>
        </p:txBody>
      </p:sp>
      <p:grpSp>
        <p:nvGrpSpPr>
          <p:cNvPr id="122883" name="Groupe 20"/>
          <p:cNvGrpSpPr>
            <a:grpSpLocks/>
          </p:cNvGrpSpPr>
          <p:nvPr/>
        </p:nvGrpSpPr>
        <p:grpSpPr bwMode="auto">
          <a:xfrm>
            <a:off x="6689725" y="1681163"/>
            <a:ext cx="2997200" cy="5492750"/>
            <a:chOff x="5946775" y="1681163"/>
            <a:chExt cx="2663825" cy="5492750"/>
          </a:xfrm>
        </p:grpSpPr>
        <p:graphicFrame>
          <p:nvGraphicFramePr>
            <p:cNvPr id="122899" name="Object 2"/>
            <p:cNvGraphicFramePr>
              <a:graphicFrameLocks/>
            </p:cNvGraphicFramePr>
            <p:nvPr/>
          </p:nvGraphicFramePr>
          <p:xfrm>
            <a:off x="6153150" y="3995738"/>
            <a:ext cx="2311400" cy="317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1" r:id="rId5" imgW="2316681" imgH="3176291" progId="Excel.Sheet.8">
                    <p:embed/>
                  </p:oleObj>
                </mc:Choice>
                <mc:Fallback>
                  <p:oleObj r:id="rId5" imgW="2316681" imgH="3176291" progId="Excel.Sheet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3150" y="3995738"/>
                          <a:ext cx="2311400" cy="317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00" name="Object 2"/>
            <p:cNvGraphicFramePr>
              <a:graphicFrameLocks/>
            </p:cNvGraphicFramePr>
            <p:nvPr/>
          </p:nvGraphicFramePr>
          <p:xfrm>
            <a:off x="5946775" y="1681163"/>
            <a:ext cx="2663825" cy="328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2" r:id="rId8" imgW="2664183" imgH="3286029" progId="Excel.Sheet.8">
                    <p:embed/>
                  </p:oleObj>
                </mc:Choice>
                <mc:Fallback>
                  <p:oleObj r:id="rId8" imgW="2664183" imgH="3286029" progId="Excel.Sheet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6775" y="1681163"/>
                          <a:ext cx="2663825" cy="3284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884" name="Groupe 23"/>
          <p:cNvGrpSpPr>
            <a:grpSpLocks/>
          </p:cNvGrpSpPr>
          <p:nvPr/>
        </p:nvGrpSpPr>
        <p:grpSpPr bwMode="auto">
          <a:xfrm>
            <a:off x="3140075" y="1544638"/>
            <a:ext cx="3011488" cy="5629275"/>
            <a:chOff x="2790825" y="1544638"/>
            <a:chExt cx="2676525" cy="5629275"/>
          </a:xfrm>
        </p:grpSpPr>
        <p:graphicFrame>
          <p:nvGraphicFramePr>
            <p:cNvPr id="122897" name="Object 2"/>
            <p:cNvGraphicFramePr>
              <a:graphicFrameLocks/>
            </p:cNvGraphicFramePr>
            <p:nvPr/>
          </p:nvGraphicFramePr>
          <p:xfrm>
            <a:off x="2790825" y="1544638"/>
            <a:ext cx="2609850" cy="3598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3" r:id="rId11" imgW="2609314" imgH="3596952" progId="Excel.Sheet.8">
                    <p:embed/>
                  </p:oleObj>
                </mc:Choice>
                <mc:Fallback>
                  <p:oleObj r:id="rId11" imgW="2609314" imgH="3596952" progId="Excel.Sheet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0825" y="1544638"/>
                          <a:ext cx="2609850" cy="3598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898" name="Chart 28"/>
            <p:cNvGraphicFramePr>
              <a:graphicFrameLocks/>
            </p:cNvGraphicFramePr>
            <p:nvPr/>
          </p:nvGraphicFramePr>
          <p:xfrm>
            <a:off x="2949575" y="4141788"/>
            <a:ext cx="2517775" cy="303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4" name="Feuille de calcul" r:id="rId14" imgW="2517866" imgH="3029975" progId="Excel.Sheet.8">
                    <p:embed/>
                  </p:oleObj>
                </mc:Choice>
                <mc:Fallback>
                  <p:oleObj name="Feuille de calcul" r:id="rId14" imgW="2517866" imgH="3029975" progId="Excel.Sheet.8">
                    <p:embed/>
                    <p:pic>
                      <p:nvPicPr>
                        <p:cNvPr id="0" name="Chart 2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9575" y="4141788"/>
                          <a:ext cx="2517775" cy="303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885" name="Rectangle 6"/>
          <p:cNvSpPr>
            <a:spLocks noChangeArrowheads="1"/>
          </p:cNvSpPr>
          <p:nvPr/>
        </p:nvSpPr>
        <p:spPr bwMode="auto">
          <a:xfrm>
            <a:off x="7081838" y="1792288"/>
            <a:ext cx="21066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1800" b="1">
                <a:solidFill>
                  <a:srgbClr val="FFFFFF"/>
                </a:solidFill>
                <a:latin typeface="Arial" charset="0"/>
                <a:cs typeface="Arial" charset="0"/>
              </a:rPr>
              <a:t>Hanche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554413" y="1782763"/>
            <a:ext cx="21066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1800" b="1">
                <a:solidFill>
                  <a:srgbClr val="FFFFFF"/>
                </a:solidFill>
                <a:latin typeface="Arial" charset="0"/>
                <a:cs typeface="Arial" charset="0"/>
              </a:rPr>
              <a:t>Rachis</a:t>
            </a:r>
          </a:p>
        </p:txBody>
      </p:sp>
      <p:grpSp>
        <p:nvGrpSpPr>
          <p:cNvPr id="122887" name="Groupe 24"/>
          <p:cNvGrpSpPr>
            <a:grpSpLocks/>
          </p:cNvGrpSpPr>
          <p:nvPr/>
        </p:nvGrpSpPr>
        <p:grpSpPr bwMode="auto">
          <a:xfrm>
            <a:off x="547688" y="1787525"/>
            <a:ext cx="2220912" cy="915988"/>
            <a:chOff x="487363" y="1787525"/>
            <a:chExt cx="1973262" cy="915988"/>
          </a:xfrm>
        </p:grpSpPr>
        <p:sp>
          <p:nvSpPr>
            <p:cNvPr id="18" name="Rectangle 17"/>
            <p:cNvSpPr/>
            <p:nvPr/>
          </p:nvSpPr>
          <p:spPr>
            <a:xfrm>
              <a:off x="487363" y="2451100"/>
              <a:ext cx="181952" cy="22225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7363" y="2119313"/>
              <a:ext cx="181952" cy="222250"/>
            </a:xfrm>
            <a:prstGeom prst="rect">
              <a:avLst/>
            </a:prstGeom>
            <a:solidFill>
              <a:srgbClr val="00B0F0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363" y="1787525"/>
              <a:ext cx="181952" cy="22225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7706" name="TextBox 20"/>
            <p:cNvSpPr txBox="1">
              <a:spLocks noChangeArrowheads="1"/>
            </p:cNvSpPr>
            <p:nvPr/>
          </p:nvSpPr>
          <p:spPr bwMode="auto">
            <a:xfrm>
              <a:off x="724324" y="1800225"/>
              <a:ext cx="146266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Gain ≥ 3% </a:t>
              </a:r>
            </a:p>
          </p:txBody>
        </p:sp>
        <p:sp>
          <p:nvSpPr>
            <p:cNvPr id="157709" name="TextBox 22"/>
            <p:cNvSpPr txBox="1">
              <a:spLocks noChangeArrowheads="1"/>
            </p:cNvSpPr>
            <p:nvPr/>
          </p:nvSpPr>
          <p:spPr bwMode="auto">
            <a:xfrm>
              <a:off x="718682" y="2141538"/>
              <a:ext cx="174194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Gain ou perte &lt; 3 % </a:t>
              </a:r>
            </a:p>
          </p:txBody>
        </p:sp>
        <p:sp>
          <p:nvSpPr>
            <p:cNvPr id="157710" name="TextBox 23"/>
            <p:cNvSpPr txBox="1">
              <a:spLocks noChangeArrowheads="1"/>
            </p:cNvSpPr>
            <p:nvPr/>
          </p:nvSpPr>
          <p:spPr bwMode="auto">
            <a:xfrm>
              <a:off x="741250" y="2465388"/>
              <a:ext cx="1464079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Perte ≥ 3 %</a:t>
              </a:r>
            </a:p>
          </p:txBody>
        </p:sp>
      </p:grpSp>
      <p:sp>
        <p:nvSpPr>
          <p:cNvPr id="157711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Sax P, CROI 2015, Abs. 143LB</a:t>
            </a:r>
          </a:p>
        </p:txBody>
      </p:sp>
      <p:sp>
        <p:nvSpPr>
          <p:cNvPr id="22" name="Titre 4"/>
          <p:cNvSpPr txBox="1">
            <a:spLocks/>
          </p:cNvSpPr>
          <p:nvPr/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>
                <a:latin typeface="Arial"/>
                <a:cs typeface="Arial"/>
              </a:rPr>
              <a:t>Essais 104 et 111 : tolérance rénale </a:t>
            </a:r>
            <a:br>
              <a:rPr lang="fr-FR" kern="0" dirty="0">
                <a:latin typeface="Arial"/>
                <a:cs typeface="Arial"/>
              </a:rPr>
            </a:br>
            <a:r>
              <a:rPr lang="fr-FR" kern="0" dirty="0">
                <a:latin typeface="Arial"/>
                <a:cs typeface="Arial"/>
              </a:rPr>
              <a:t>et osseuse de TAF vs TDF </a:t>
            </a:r>
            <a:r>
              <a:rPr lang="fr-FR" kern="0" dirty="0" smtClean="0">
                <a:latin typeface="Arial"/>
                <a:cs typeface="Arial"/>
              </a:rPr>
              <a:t>(6)</a:t>
            </a:r>
            <a:endParaRPr lang="fr-FR" kern="0" dirty="0">
              <a:latin typeface="Arial"/>
              <a:cs typeface="Arial"/>
            </a:endParaRPr>
          </a:p>
        </p:txBody>
      </p: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1119188" y="931863"/>
            <a:ext cx="8464550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Evolution de la DMO entre J0 et S48</a:t>
            </a:r>
            <a:endParaRPr lang="en-US" sz="16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2" name="Title 4"/>
          <p:cNvSpPr>
            <a:spLocks noGrp="1"/>
          </p:cNvSpPr>
          <p:nvPr>
            <p:ph type="title"/>
          </p:nvPr>
        </p:nvSpPr>
        <p:spPr>
          <a:xfrm>
            <a:off x="1133475" y="984250"/>
            <a:ext cx="8464550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Evolution de la DMO entre J0 et S48</a:t>
            </a:r>
            <a:endParaRPr lang="en-US" sz="1600" dirty="0">
              <a:solidFill>
                <a:srgbClr val="FFFF66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0813" y="5568950"/>
          <a:ext cx="1543050" cy="5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514350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E/C/F/TAF,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845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E/C/F/TDF,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850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751138" y="5568950"/>
          <a:ext cx="514350" cy="5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797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816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319588" y="5568950"/>
          <a:ext cx="514350" cy="5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784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773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705475" y="5568950"/>
          <a:ext cx="514350" cy="5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836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848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285038" y="5568950"/>
          <a:ext cx="514350" cy="5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789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815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861425" y="5568950"/>
          <a:ext cx="514350" cy="5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780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767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50" name="Rectangle 6"/>
          <p:cNvSpPr>
            <a:spLocks noChangeArrowheads="1"/>
          </p:cNvSpPr>
          <p:nvPr/>
        </p:nvSpPr>
        <p:spPr bwMode="auto">
          <a:xfrm>
            <a:off x="5729288" y="186213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000">
                <a:solidFill>
                  <a:srgbClr val="FFFFFF"/>
                </a:solidFill>
                <a:latin typeface="Arial" charset="0"/>
                <a:cs typeface="Arial" charset="0"/>
              </a:rPr>
              <a:t>Hanche</a:t>
            </a:r>
          </a:p>
        </p:txBody>
      </p:sp>
      <p:sp>
        <p:nvSpPr>
          <p:cNvPr id="124951" name="Rectangle 6"/>
          <p:cNvSpPr>
            <a:spLocks noChangeArrowheads="1"/>
          </p:cNvSpPr>
          <p:nvPr/>
        </p:nvSpPr>
        <p:spPr bwMode="auto">
          <a:xfrm>
            <a:off x="1219200" y="186213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000">
                <a:solidFill>
                  <a:srgbClr val="FFFFFF"/>
                </a:solidFill>
                <a:latin typeface="Arial" charset="0"/>
                <a:cs typeface="Arial" charset="0"/>
              </a:rPr>
              <a:t>Rachis</a:t>
            </a:r>
          </a:p>
        </p:txBody>
      </p:sp>
      <p:grpSp>
        <p:nvGrpSpPr>
          <p:cNvPr id="124952" name="Groupe 116"/>
          <p:cNvGrpSpPr>
            <a:grpSpLocks/>
          </p:cNvGrpSpPr>
          <p:nvPr/>
        </p:nvGrpSpPr>
        <p:grpSpPr bwMode="auto">
          <a:xfrm>
            <a:off x="865188" y="2293938"/>
            <a:ext cx="4852987" cy="3130550"/>
            <a:chOff x="768350" y="2293938"/>
            <a:chExt cx="4314825" cy="3130550"/>
          </a:xfrm>
        </p:grpSpPr>
        <p:sp>
          <p:nvSpPr>
            <p:cNvPr id="125009" name="Text Box 14"/>
            <p:cNvSpPr txBox="1">
              <a:spLocks noChangeArrowheads="1"/>
            </p:cNvSpPr>
            <p:nvPr/>
          </p:nvSpPr>
          <p:spPr bwMode="auto">
            <a:xfrm>
              <a:off x="4092575" y="3363913"/>
              <a:ext cx="812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‒1,30</a:t>
              </a:r>
            </a:p>
          </p:txBody>
        </p:sp>
        <p:sp>
          <p:nvSpPr>
            <p:cNvPr id="125010" name="Text Box 15"/>
            <p:cNvSpPr txBox="1">
              <a:spLocks noChangeArrowheads="1"/>
            </p:cNvSpPr>
            <p:nvPr/>
          </p:nvSpPr>
          <p:spPr bwMode="auto">
            <a:xfrm>
              <a:off x="4125913" y="2632075"/>
              <a:ext cx="9461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p &lt; 0,001</a:t>
              </a:r>
            </a:p>
          </p:txBody>
        </p:sp>
        <p:sp>
          <p:nvSpPr>
            <p:cNvPr id="125011" name="Text Box 16"/>
            <p:cNvSpPr txBox="1">
              <a:spLocks noChangeArrowheads="1"/>
            </p:cNvSpPr>
            <p:nvPr/>
          </p:nvSpPr>
          <p:spPr bwMode="auto">
            <a:xfrm>
              <a:off x="4092575" y="3751263"/>
              <a:ext cx="990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‒2,86</a:t>
              </a:r>
            </a:p>
          </p:txBody>
        </p:sp>
        <p:sp>
          <p:nvSpPr>
            <p:cNvPr id="125012" name="Rectangle 3"/>
            <p:cNvSpPr>
              <a:spLocks noChangeArrowheads="1"/>
            </p:cNvSpPr>
            <p:nvPr/>
          </p:nvSpPr>
          <p:spPr bwMode="auto">
            <a:xfrm rot="-5400000">
              <a:off x="-369094" y="3631407"/>
              <a:ext cx="2732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fr-FR" altLang="ja-JP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Moyenne (SD)  % Δ S48 – J0</a:t>
              </a:r>
            </a:p>
          </p:txBody>
        </p:sp>
        <p:sp>
          <p:nvSpPr>
            <p:cNvPr id="5" name="Right Bracket 4"/>
            <p:cNvSpPr/>
            <p:nvPr/>
          </p:nvSpPr>
          <p:spPr>
            <a:xfrm>
              <a:off x="4668207" y="3517900"/>
              <a:ext cx="105860" cy="396875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74066" y="2965450"/>
              <a:ext cx="0" cy="657225"/>
            </a:xfrm>
            <a:prstGeom prst="line">
              <a:avLst/>
            </a:prstGeom>
            <a:ln w="12700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015" name="Group 12"/>
            <p:cNvGrpSpPr>
              <a:grpSpLocks/>
            </p:cNvGrpSpPr>
            <p:nvPr/>
          </p:nvGrpSpPr>
          <p:grpSpPr bwMode="auto">
            <a:xfrm>
              <a:off x="1204913" y="4908550"/>
              <a:ext cx="2981325" cy="515938"/>
              <a:chOff x="1205164" y="4968980"/>
              <a:chExt cx="2981622" cy="517100"/>
            </a:xfrm>
          </p:grpSpPr>
          <p:sp>
            <p:nvSpPr>
              <p:cNvPr id="155773" name="TextBox 8"/>
              <p:cNvSpPr txBox="1">
                <a:spLocks noChangeArrowheads="1"/>
              </p:cNvSpPr>
              <p:nvPr/>
            </p:nvSpPr>
            <p:spPr bwMode="auto">
              <a:xfrm>
                <a:off x="2558464" y="4968980"/>
                <a:ext cx="273850" cy="275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24</a:t>
                </a:r>
              </a:p>
            </p:txBody>
          </p:sp>
          <p:sp>
            <p:nvSpPr>
              <p:cNvPr id="155774" name="TextBox 49"/>
              <p:cNvSpPr txBox="1">
                <a:spLocks noChangeArrowheads="1"/>
              </p:cNvSpPr>
              <p:nvPr/>
            </p:nvSpPr>
            <p:spPr bwMode="auto">
              <a:xfrm>
                <a:off x="3913598" y="4968980"/>
                <a:ext cx="273850" cy="275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48</a:t>
                </a:r>
              </a:p>
            </p:txBody>
          </p:sp>
          <p:sp>
            <p:nvSpPr>
              <p:cNvPr id="155775" name="TextBox 9"/>
              <p:cNvSpPr txBox="1">
                <a:spLocks noChangeArrowheads="1"/>
              </p:cNvSpPr>
              <p:nvPr/>
            </p:nvSpPr>
            <p:spPr bwMode="auto">
              <a:xfrm>
                <a:off x="1838549" y="5245827"/>
                <a:ext cx="1713680" cy="240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Semaine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352959" y="5188548"/>
                <a:ext cx="2806257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777" name="TextBox 54"/>
              <p:cNvSpPr txBox="1">
                <a:spLocks noChangeArrowheads="1"/>
              </p:cNvSpPr>
              <p:nvPr/>
            </p:nvSpPr>
            <p:spPr bwMode="auto">
              <a:xfrm>
                <a:off x="1204741" y="4968980"/>
                <a:ext cx="273850" cy="275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</a:t>
                </a:r>
              </a:p>
            </p:txBody>
          </p:sp>
        </p:grpSp>
        <p:sp>
          <p:nvSpPr>
            <p:cNvPr id="155685" name="AutoShape 98"/>
            <p:cNvSpPr>
              <a:spLocks noChangeAspect="1" noChangeArrowheads="1" noTextEdit="1"/>
            </p:cNvSpPr>
            <p:nvPr/>
          </p:nvSpPr>
          <p:spPr bwMode="auto">
            <a:xfrm>
              <a:off x="1015355" y="2293938"/>
              <a:ext cx="3141904" cy="265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86" name="Line 100"/>
            <p:cNvSpPr>
              <a:spLocks noChangeShapeType="1"/>
            </p:cNvSpPr>
            <p:nvPr/>
          </p:nvSpPr>
          <p:spPr bwMode="auto">
            <a:xfrm>
              <a:off x="1339990" y="3236913"/>
              <a:ext cx="2837029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87" name="Rectangle 101"/>
            <p:cNvSpPr>
              <a:spLocks noChangeArrowheads="1"/>
            </p:cNvSpPr>
            <p:nvPr/>
          </p:nvSpPr>
          <p:spPr bwMode="auto">
            <a:xfrm>
              <a:off x="1196021" y="2693988"/>
              <a:ext cx="69162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88" name="Freeform 102"/>
            <p:cNvSpPr>
              <a:spLocks noEditPoints="1"/>
            </p:cNvSpPr>
            <p:nvPr/>
          </p:nvSpPr>
          <p:spPr bwMode="auto">
            <a:xfrm>
              <a:off x="1292000" y="2536825"/>
              <a:ext cx="47990" cy="2325688"/>
            </a:xfrm>
            <a:custGeom>
              <a:avLst/>
              <a:gdLst>
                <a:gd name="T0" fmla="*/ 30 w 30"/>
                <a:gd name="T1" fmla="*/ 1465 h 1465"/>
                <a:gd name="T2" fmla="*/ 30 w 30"/>
                <a:gd name="T3" fmla="*/ 0 h 1465"/>
                <a:gd name="T4" fmla="*/ 30 w 30"/>
                <a:gd name="T5" fmla="*/ 149 h 1465"/>
                <a:gd name="T6" fmla="*/ 0 w 30"/>
                <a:gd name="T7" fmla="*/ 149 h 14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465"/>
                <a:gd name="T14" fmla="*/ 30 w 30"/>
                <a:gd name="T15" fmla="*/ 1465 h 14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465">
                  <a:moveTo>
                    <a:pt x="30" y="1465"/>
                  </a:moveTo>
                  <a:lnTo>
                    <a:pt x="30" y="0"/>
                  </a:lnTo>
                  <a:moveTo>
                    <a:pt x="30" y="149"/>
                  </a:moveTo>
                  <a:lnTo>
                    <a:pt x="0" y="149"/>
                  </a:lnTo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89" name="Line 103"/>
            <p:cNvSpPr>
              <a:spLocks noChangeShapeType="1"/>
            </p:cNvSpPr>
            <p:nvPr/>
          </p:nvSpPr>
          <p:spPr bwMode="auto">
            <a:xfrm flipH="1">
              <a:off x="1292000" y="4164013"/>
              <a:ext cx="47990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0" name="Line 104"/>
            <p:cNvSpPr>
              <a:spLocks noChangeShapeType="1"/>
            </p:cNvSpPr>
            <p:nvPr/>
          </p:nvSpPr>
          <p:spPr bwMode="auto">
            <a:xfrm flipH="1">
              <a:off x="1292000" y="3700463"/>
              <a:ext cx="47990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1" name="Line 105"/>
            <p:cNvSpPr>
              <a:spLocks noChangeShapeType="1"/>
            </p:cNvSpPr>
            <p:nvPr/>
          </p:nvSpPr>
          <p:spPr bwMode="auto">
            <a:xfrm flipH="1">
              <a:off x="1292000" y="3236913"/>
              <a:ext cx="47990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2" name="Freeform 106"/>
            <p:cNvSpPr>
              <a:spLocks/>
            </p:cNvSpPr>
            <p:nvPr/>
          </p:nvSpPr>
          <p:spPr bwMode="auto">
            <a:xfrm>
              <a:off x="1339990" y="3236913"/>
              <a:ext cx="2721290" cy="301625"/>
            </a:xfrm>
            <a:custGeom>
              <a:avLst/>
              <a:gdLst>
                <a:gd name="T0" fmla="*/ 0 w 1714"/>
                <a:gd name="T1" fmla="*/ 0 h 190"/>
                <a:gd name="T2" fmla="*/ 0 w 1714"/>
                <a:gd name="T3" fmla="*/ 0 h 190"/>
                <a:gd name="T4" fmla="*/ 0 w 1714"/>
                <a:gd name="T5" fmla="*/ 0 h 190"/>
                <a:gd name="T6" fmla="*/ 857 w 1714"/>
                <a:gd name="T7" fmla="*/ 183 h 190"/>
                <a:gd name="T8" fmla="*/ 857 w 1714"/>
                <a:gd name="T9" fmla="*/ 183 h 190"/>
                <a:gd name="T10" fmla="*/ 1714 w 1714"/>
                <a:gd name="T11" fmla="*/ 19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4"/>
                <a:gd name="T19" fmla="*/ 0 h 190"/>
                <a:gd name="T20" fmla="*/ 1714 w 1714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4" h="190">
                  <a:moveTo>
                    <a:pt x="0" y="0"/>
                  </a:moveTo>
                  <a:lnTo>
                    <a:pt x="0" y="0"/>
                  </a:lnTo>
                  <a:lnTo>
                    <a:pt x="857" y="183"/>
                  </a:lnTo>
                  <a:lnTo>
                    <a:pt x="1714" y="190"/>
                  </a:lnTo>
                </a:path>
              </a:pathLst>
            </a:custGeom>
            <a:noFill/>
            <a:ln w="17463" cap="flat">
              <a:solidFill>
                <a:srgbClr val="926A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3" name="Line 107"/>
            <p:cNvSpPr>
              <a:spLocks noChangeShapeType="1"/>
            </p:cNvSpPr>
            <p:nvPr/>
          </p:nvSpPr>
          <p:spPr bwMode="auto">
            <a:xfrm>
              <a:off x="2700635" y="2876550"/>
              <a:ext cx="0" cy="650875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4" name="Line 108"/>
            <p:cNvSpPr>
              <a:spLocks noChangeShapeType="1"/>
            </p:cNvSpPr>
            <p:nvPr/>
          </p:nvSpPr>
          <p:spPr bwMode="auto">
            <a:xfrm>
              <a:off x="2656880" y="2876550"/>
              <a:ext cx="84687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5" name="Line 109"/>
            <p:cNvSpPr>
              <a:spLocks noChangeShapeType="1"/>
            </p:cNvSpPr>
            <p:nvPr/>
          </p:nvSpPr>
          <p:spPr bwMode="auto">
            <a:xfrm>
              <a:off x="2700635" y="3527425"/>
              <a:ext cx="0" cy="647700"/>
            </a:xfrm>
            <a:prstGeom prst="line">
              <a:avLst/>
            </a:prstGeom>
            <a:noFill/>
            <a:ln w="17463">
              <a:solidFill>
                <a:srgbClr val="6338A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6" name="Line 110"/>
            <p:cNvSpPr>
              <a:spLocks noChangeShapeType="1"/>
            </p:cNvSpPr>
            <p:nvPr/>
          </p:nvSpPr>
          <p:spPr bwMode="auto">
            <a:xfrm>
              <a:off x="2656880" y="4175125"/>
              <a:ext cx="84687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7" name="Line 111"/>
            <p:cNvSpPr>
              <a:spLocks noChangeShapeType="1"/>
            </p:cNvSpPr>
            <p:nvPr/>
          </p:nvSpPr>
          <p:spPr bwMode="auto">
            <a:xfrm>
              <a:off x="4061280" y="2824163"/>
              <a:ext cx="0" cy="714375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8" name="Line 112"/>
            <p:cNvSpPr>
              <a:spLocks noChangeShapeType="1"/>
            </p:cNvSpPr>
            <p:nvPr/>
          </p:nvSpPr>
          <p:spPr bwMode="auto">
            <a:xfrm>
              <a:off x="4017525" y="2824163"/>
              <a:ext cx="86098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699" name="Line 113"/>
            <p:cNvSpPr>
              <a:spLocks noChangeShapeType="1"/>
            </p:cNvSpPr>
            <p:nvPr/>
          </p:nvSpPr>
          <p:spPr bwMode="auto">
            <a:xfrm>
              <a:off x="4061280" y="3538538"/>
              <a:ext cx="0" cy="714375"/>
            </a:xfrm>
            <a:prstGeom prst="line">
              <a:avLst/>
            </a:prstGeom>
            <a:noFill/>
            <a:ln w="17463">
              <a:solidFill>
                <a:srgbClr val="6338A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0" name="Line 114"/>
            <p:cNvSpPr>
              <a:spLocks noChangeShapeType="1"/>
            </p:cNvSpPr>
            <p:nvPr/>
          </p:nvSpPr>
          <p:spPr bwMode="auto">
            <a:xfrm>
              <a:off x="4017525" y="4252913"/>
              <a:ext cx="86098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1" name="Rectangle 117"/>
            <p:cNvSpPr>
              <a:spLocks noChangeArrowheads="1"/>
            </p:cNvSpPr>
            <p:nvPr/>
          </p:nvSpPr>
          <p:spPr bwMode="auto">
            <a:xfrm>
              <a:off x="2656880" y="3484563"/>
              <a:ext cx="84687" cy="85725"/>
            </a:xfrm>
            <a:prstGeom prst="rect">
              <a:avLst/>
            </a:prstGeom>
            <a:solidFill>
              <a:srgbClr val="926ACC"/>
            </a:solidFill>
            <a:ln w="9525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2" name="Rectangle 118"/>
            <p:cNvSpPr>
              <a:spLocks noChangeArrowheads="1"/>
            </p:cNvSpPr>
            <p:nvPr/>
          </p:nvSpPr>
          <p:spPr bwMode="auto">
            <a:xfrm>
              <a:off x="2656880" y="3484563"/>
              <a:ext cx="84687" cy="85725"/>
            </a:xfrm>
            <a:prstGeom prst="rect">
              <a:avLst/>
            </a:prstGeom>
            <a:solidFill>
              <a:srgbClr val="926ACC"/>
            </a:solidFill>
            <a:ln w="1588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3" name="Rectangle 119"/>
            <p:cNvSpPr>
              <a:spLocks noChangeArrowheads="1"/>
            </p:cNvSpPr>
            <p:nvPr/>
          </p:nvSpPr>
          <p:spPr bwMode="auto">
            <a:xfrm>
              <a:off x="4017525" y="3495675"/>
              <a:ext cx="86098" cy="85725"/>
            </a:xfrm>
            <a:prstGeom prst="rect">
              <a:avLst/>
            </a:prstGeom>
            <a:solidFill>
              <a:srgbClr val="926ACC"/>
            </a:solidFill>
            <a:ln w="9525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4" name="Rectangle 120"/>
            <p:cNvSpPr>
              <a:spLocks noChangeArrowheads="1"/>
            </p:cNvSpPr>
            <p:nvPr/>
          </p:nvSpPr>
          <p:spPr bwMode="auto">
            <a:xfrm>
              <a:off x="4017525" y="3495675"/>
              <a:ext cx="86098" cy="85725"/>
            </a:xfrm>
            <a:prstGeom prst="rect">
              <a:avLst/>
            </a:prstGeom>
            <a:solidFill>
              <a:srgbClr val="926ACC"/>
            </a:solidFill>
            <a:ln w="1588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5" name="Freeform 121"/>
            <p:cNvSpPr>
              <a:spLocks/>
            </p:cNvSpPr>
            <p:nvPr/>
          </p:nvSpPr>
          <p:spPr bwMode="auto">
            <a:xfrm>
              <a:off x="1339990" y="3236913"/>
              <a:ext cx="2721290" cy="663575"/>
            </a:xfrm>
            <a:custGeom>
              <a:avLst/>
              <a:gdLst>
                <a:gd name="T0" fmla="*/ 0 w 1714"/>
                <a:gd name="T1" fmla="*/ 0 h 418"/>
                <a:gd name="T2" fmla="*/ 0 w 1714"/>
                <a:gd name="T3" fmla="*/ 0 h 418"/>
                <a:gd name="T4" fmla="*/ 0 w 1714"/>
                <a:gd name="T5" fmla="*/ 0 h 418"/>
                <a:gd name="T6" fmla="*/ 857 w 1714"/>
                <a:gd name="T7" fmla="*/ 413 h 418"/>
                <a:gd name="T8" fmla="*/ 857 w 1714"/>
                <a:gd name="T9" fmla="*/ 413 h 418"/>
                <a:gd name="T10" fmla="*/ 1714 w 1714"/>
                <a:gd name="T11" fmla="*/ 418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4"/>
                <a:gd name="T19" fmla="*/ 0 h 418"/>
                <a:gd name="T20" fmla="*/ 1714 w 1714"/>
                <a:gd name="T21" fmla="*/ 418 h 4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4" h="418">
                  <a:moveTo>
                    <a:pt x="0" y="0"/>
                  </a:moveTo>
                  <a:lnTo>
                    <a:pt x="0" y="0"/>
                  </a:lnTo>
                  <a:lnTo>
                    <a:pt x="857" y="413"/>
                  </a:lnTo>
                  <a:lnTo>
                    <a:pt x="1714" y="418"/>
                  </a:lnTo>
                </a:path>
              </a:pathLst>
            </a:custGeom>
            <a:noFill/>
            <a:ln w="17463" cap="flat">
              <a:solidFill>
                <a:srgbClr val="F669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6" name="Line 122"/>
            <p:cNvSpPr>
              <a:spLocks noChangeShapeType="1"/>
            </p:cNvSpPr>
            <p:nvPr/>
          </p:nvSpPr>
          <p:spPr bwMode="auto">
            <a:xfrm>
              <a:off x="2700635" y="3219450"/>
              <a:ext cx="0" cy="67310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7" name="Line 123"/>
            <p:cNvSpPr>
              <a:spLocks noChangeShapeType="1"/>
            </p:cNvSpPr>
            <p:nvPr/>
          </p:nvSpPr>
          <p:spPr bwMode="auto">
            <a:xfrm>
              <a:off x="2656880" y="3219450"/>
              <a:ext cx="84687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8" name="Line 124"/>
            <p:cNvSpPr>
              <a:spLocks noChangeShapeType="1"/>
            </p:cNvSpPr>
            <p:nvPr/>
          </p:nvSpPr>
          <p:spPr bwMode="auto">
            <a:xfrm>
              <a:off x="2700635" y="3892550"/>
              <a:ext cx="0" cy="67310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09" name="Line 125"/>
            <p:cNvSpPr>
              <a:spLocks noChangeShapeType="1"/>
            </p:cNvSpPr>
            <p:nvPr/>
          </p:nvSpPr>
          <p:spPr bwMode="auto">
            <a:xfrm>
              <a:off x="2656880" y="4565650"/>
              <a:ext cx="84687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0" name="Line 126"/>
            <p:cNvSpPr>
              <a:spLocks noChangeShapeType="1"/>
            </p:cNvSpPr>
            <p:nvPr/>
          </p:nvSpPr>
          <p:spPr bwMode="auto">
            <a:xfrm>
              <a:off x="4061280" y="3149600"/>
              <a:ext cx="0" cy="750888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1" name="Line 127"/>
            <p:cNvSpPr>
              <a:spLocks noChangeShapeType="1"/>
            </p:cNvSpPr>
            <p:nvPr/>
          </p:nvSpPr>
          <p:spPr bwMode="auto">
            <a:xfrm>
              <a:off x="4017525" y="3149600"/>
              <a:ext cx="86098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2" name="Line 128"/>
            <p:cNvSpPr>
              <a:spLocks noChangeShapeType="1"/>
            </p:cNvSpPr>
            <p:nvPr/>
          </p:nvSpPr>
          <p:spPr bwMode="auto">
            <a:xfrm>
              <a:off x="4061280" y="3900488"/>
              <a:ext cx="0" cy="752475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3" name="Line 129"/>
            <p:cNvSpPr>
              <a:spLocks noChangeShapeType="1"/>
            </p:cNvSpPr>
            <p:nvPr/>
          </p:nvSpPr>
          <p:spPr bwMode="auto">
            <a:xfrm>
              <a:off x="4017525" y="4652963"/>
              <a:ext cx="86098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4" name="Rectangle 130"/>
            <p:cNvSpPr>
              <a:spLocks noChangeArrowheads="1"/>
            </p:cNvSpPr>
            <p:nvPr/>
          </p:nvSpPr>
          <p:spPr bwMode="auto">
            <a:xfrm>
              <a:off x="1301881" y="3194050"/>
              <a:ext cx="86098" cy="85725"/>
            </a:xfrm>
            <a:prstGeom prst="rect">
              <a:avLst/>
            </a:prstGeom>
            <a:solidFill>
              <a:srgbClr val="926ACC"/>
            </a:solidFill>
            <a:ln w="9525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5" name="Rectangle 132"/>
            <p:cNvSpPr>
              <a:spLocks noChangeArrowheads="1"/>
            </p:cNvSpPr>
            <p:nvPr/>
          </p:nvSpPr>
          <p:spPr bwMode="auto">
            <a:xfrm>
              <a:off x="2656880" y="3849688"/>
              <a:ext cx="84687" cy="85725"/>
            </a:xfrm>
            <a:prstGeom prst="rect">
              <a:avLst/>
            </a:prstGeom>
            <a:solidFill>
              <a:srgbClr val="F66900"/>
            </a:solidFill>
            <a:ln w="9525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6" name="Rectangle 133"/>
            <p:cNvSpPr>
              <a:spLocks noChangeArrowheads="1"/>
            </p:cNvSpPr>
            <p:nvPr/>
          </p:nvSpPr>
          <p:spPr bwMode="auto">
            <a:xfrm>
              <a:off x="2656880" y="3849688"/>
              <a:ext cx="84687" cy="85725"/>
            </a:xfrm>
            <a:prstGeom prst="rect">
              <a:avLst/>
            </a:prstGeom>
            <a:solidFill>
              <a:srgbClr val="F66900"/>
            </a:solidFill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7" name="Rectangle 134"/>
            <p:cNvSpPr>
              <a:spLocks noChangeArrowheads="1"/>
            </p:cNvSpPr>
            <p:nvPr/>
          </p:nvSpPr>
          <p:spPr bwMode="auto">
            <a:xfrm>
              <a:off x="4017525" y="3857625"/>
              <a:ext cx="86098" cy="85725"/>
            </a:xfrm>
            <a:prstGeom prst="rect">
              <a:avLst/>
            </a:prstGeom>
            <a:solidFill>
              <a:srgbClr val="F66900"/>
            </a:solidFill>
            <a:ln w="9525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8" name="Rectangle 135"/>
            <p:cNvSpPr>
              <a:spLocks noChangeArrowheads="1"/>
            </p:cNvSpPr>
            <p:nvPr/>
          </p:nvSpPr>
          <p:spPr bwMode="auto">
            <a:xfrm>
              <a:off x="4017525" y="3857625"/>
              <a:ext cx="86098" cy="85725"/>
            </a:xfrm>
            <a:prstGeom prst="rect">
              <a:avLst/>
            </a:prstGeom>
            <a:solidFill>
              <a:srgbClr val="F66900"/>
            </a:solidFill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19" name="Rectangle 136"/>
            <p:cNvSpPr>
              <a:spLocks noChangeArrowheads="1"/>
            </p:cNvSpPr>
            <p:nvPr/>
          </p:nvSpPr>
          <p:spPr bwMode="auto">
            <a:xfrm>
              <a:off x="1142386" y="3627438"/>
              <a:ext cx="111506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-2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0" name="Rectangle 137"/>
            <p:cNvSpPr>
              <a:spLocks noChangeArrowheads="1"/>
            </p:cNvSpPr>
            <p:nvPr/>
          </p:nvSpPr>
          <p:spPr bwMode="auto">
            <a:xfrm>
              <a:off x="1142386" y="4090988"/>
              <a:ext cx="111506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-4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1" name="Rectangle 138"/>
            <p:cNvSpPr>
              <a:spLocks noChangeArrowheads="1"/>
            </p:cNvSpPr>
            <p:nvPr/>
          </p:nvSpPr>
          <p:spPr bwMode="auto">
            <a:xfrm>
              <a:off x="1142386" y="4552950"/>
              <a:ext cx="111506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-6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2" name="Rectangle 139"/>
            <p:cNvSpPr>
              <a:spLocks noChangeArrowheads="1"/>
            </p:cNvSpPr>
            <p:nvPr/>
          </p:nvSpPr>
          <p:spPr bwMode="auto">
            <a:xfrm>
              <a:off x="1196021" y="3157538"/>
              <a:ext cx="69162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4953" name="Groupe 117"/>
          <p:cNvGrpSpPr>
            <a:grpSpLocks/>
          </p:cNvGrpSpPr>
          <p:nvPr/>
        </p:nvGrpSpPr>
        <p:grpSpPr bwMode="auto">
          <a:xfrm>
            <a:off x="5591175" y="2284413"/>
            <a:ext cx="4911725" cy="3140075"/>
            <a:chOff x="4970463" y="2284413"/>
            <a:chExt cx="4365625" cy="3140075"/>
          </a:xfrm>
        </p:grpSpPr>
        <p:sp>
          <p:nvSpPr>
            <p:cNvPr id="124956" name="Text Box 10"/>
            <p:cNvSpPr txBox="1">
              <a:spLocks noChangeArrowheads="1"/>
            </p:cNvSpPr>
            <p:nvPr/>
          </p:nvSpPr>
          <p:spPr bwMode="auto">
            <a:xfrm>
              <a:off x="8169275" y="3208338"/>
              <a:ext cx="116681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‒0,66</a:t>
              </a:r>
            </a:p>
          </p:txBody>
        </p:sp>
        <p:sp>
          <p:nvSpPr>
            <p:cNvPr id="124957" name="Text Box 11"/>
            <p:cNvSpPr txBox="1">
              <a:spLocks noChangeArrowheads="1"/>
            </p:cNvSpPr>
            <p:nvPr/>
          </p:nvSpPr>
          <p:spPr bwMode="auto">
            <a:xfrm>
              <a:off x="8191500" y="2632075"/>
              <a:ext cx="9525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cs typeface="Arial" charset="0"/>
                </a:rPr>
                <a:t>p &lt; 0,001</a:t>
              </a:r>
            </a:p>
          </p:txBody>
        </p:sp>
        <p:sp>
          <p:nvSpPr>
            <p:cNvPr id="124958" name="Text Box 12"/>
            <p:cNvSpPr txBox="1">
              <a:spLocks noChangeArrowheads="1"/>
            </p:cNvSpPr>
            <p:nvPr/>
          </p:nvSpPr>
          <p:spPr bwMode="auto">
            <a:xfrm>
              <a:off x="8169275" y="3757613"/>
              <a:ext cx="11668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‒2,95</a:t>
              </a:r>
            </a:p>
          </p:txBody>
        </p:sp>
        <p:sp>
          <p:nvSpPr>
            <p:cNvPr id="43" name="Right Bracket 42"/>
            <p:cNvSpPr/>
            <p:nvPr/>
          </p:nvSpPr>
          <p:spPr>
            <a:xfrm>
              <a:off x="8754757" y="3363913"/>
              <a:ext cx="103003" cy="541337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857760" y="2965450"/>
              <a:ext cx="0" cy="657225"/>
            </a:xfrm>
            <a:prstGeom prst="line">
              <a:avLst/>
            </a:prstGeom>
            <a:ln w="12700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961" name="Group 56"/>
            <p:cNvGrpSpPr>
              <a:grpSpLocks/>
            </p:cNvGrpSpPr>
            <p:nvPr/>
          </p:nvGrpSpPr>
          <p:grpSpPr bwMode="auto">
            <a:xfrm>
              <a:off x="5156200" y="4908550"/>
              <a:ext cx="3054350" cy="515938"/>
              <a:chOff x="1132972" y="4968980"/>
              <a:chExt cx="3053814" cy="517100"/>
            </a:xfrm>
          </p:grpSpPr>
          <p:sp>
            <p:nvSpPr>
              <p:cNvPr id="155768" name="TextBox 57"/>
              <p:cNvSpPr txBox="1">
                <a:spLocks noChangeArrowheads="1"/>
              </p:cNvSpPr>
              <p:nvPr/>
            </p:nvSpPr>
            <p:spPr bwMode="auto">
              <a:xfrm>
                <a:off x="2558344" y="4968980"/>
                <a:ext cx="273685" cy="275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24</a:t>
                </a:r>
              </a:p>
            </p:txBody>
          </p:sp>
          <p:sp>
            <p:nvSpPr>
              <p:cNvPr id="155769" name="TextBox 58"/>
              <p:cNvSpPr txBox="1">
                <a:spLocks noChangeArrowheads="1"/>
              </p:cNvSpPr>
              <p:nvPr/>
            </p:nvSpPr>
            <p:spPr bwMode="auto">
              <a:xfrm>
                <a:off x="3912663" y="4968980"/>
                <a:ext cx="273685" cy="275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48</a:t>
                </a:r>
              </a:p>
            </p:txBody>
          </p:sp>
          <p:sp>
            <p:nvSpPr>
              <p:cNvPr id="155770" name="TextBox 59"/>
              <p:cNvSpPr txBox="1">
                <a:spLocks noChangeArrowheads="1"/>
              </p:cNvSpPr>
              <p:nvPr/>
            </p:nvSpPr>
            <p:spPr bwMode="auto">
              <a:xfrm>
                <a:off x="1838861" y="5245827"/>
                <a:ext cx="1712650" cy="240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Semaine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353563" y="5188548"/>
                <a:ext cx="280457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772" name="TextBox 61"/>
              <p:cNvSpPr txBox="1">
                <a:spLocks noChangeArrowheads="1"/>
              </p:cNvSpPr>
              <p:nvPr/>
            </p:nvSpPr>
            <p:spPr bwMode="auto">
              <a:xfrm>
                <a:off x="1133487" y="4968980"/>
                <a:ext cx="273685" cy="275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lnSpc>
                    <a:spcPct val="90000"/>
                  </a:lnSpc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</a:t>
                </a:r>
              </a:p>
            </p:txBody>
          </p:sp>
        </p:grpSp>
        <p:sp>
          <p:nvSpPr>
            <p:cNvPr id="155723" name="AutoShape 140"/>
            <p:cNvSpPr>
              <a:spLocks noChangeAspect="1" noChangeArrowheads="1" noTextEdit="1"/>
            </p:cNvSpPr>
            <p:nvPr/>
          </p:nvSpPr>
          <p:spPr bwMode="auto">
            <a:xfrm>
              <a:off x="4970463" y="2284413"/>
              <a:ext cx="3239649" cy="268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4" name="Line 142"/>
            <p:cNvSpPr>
              <a:spLocks noChangeShapeType="1"/>
            </p:cNvSpPr>
            <p:nvPr/>
          </p:nvSpPr>
          <p:spPr bwMode="auto">
            <a:xfrm>
              <a:off x="5289348" y="3240088"/>
              <a:ext cx="2929230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5" name="Rectangle 143"/>
            <p:cNvSpPr>
              <a:spLocks noChangeArrowheads="1"/>
            </p:cNvSpPr>
            <p:nvPr/>
          </p:nvSpPr>
          <p:spPr bwMode="auto">
            <a:xfrm>
              <a:off x="5142605" y="3159125"/>
              <a:ext cx="69139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6" name="Rectangle 144"/>
            <p:cNvSpPr>
              <a:spLocks noChangeArrowheads="1"/>
            </p:cNvSpPr>
            <p:nvPr/>
          </p:nvSpPr>
          <p:spPr bwMode="auto">
            <a:xfrm>
              <a:off x="5142605" y="2689225"/>
              <a:ext cx="69139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7" name="Line 145"/>
            <p:cNvSpPr>
              <a:spLocks noChangeShapeType="1"/>
            </p:cNvSpPr>
            <p:nvPr/>
          </p:nvSpPr>
          <p:spPr bwMode="auto">
            <a:xfrm flipV="1">
              <a:off x="5289348" y="2532063"/>
              <a:ext cx="0" cy="234950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8" name="Line 146"/>
            <p:cNvSpPr>
              <a:spLocks noChangeShapeType="1"/>
            </p:cNvSpPr>
            <p:nvPr/>
          </p:nvSpPr>
          <p:spPr bwMode="auto">
            <a:xfrm flipH="1">
              <a:off x="5239964" y="2770188"/>
              <a:ext cx="49384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29" name="Line 147"/>
            <p:cNvSpPr>
              <a:spLocks noChangeShapeType="1"/>
            </p:cNvSpPr>
            <p:nvPr/>
          </p:nvSpPr>
          <p:spPr bwMode="auto">
            <a:xfrm flipH="1">
              <a:off x="5239964" y="3240088"/>
              <a:ext cx="49384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0" name="Line 148"/>
            <p:cNvSpPr>
              <a:spLocks noChangeShapeType="1"/>
            </p:cNvSpPr>
            <p:nvPr/>
          </p:nvSpPr>
          <p:spPr bwMode="auto">
            <a:xfrm flipH="1">
              <a:off x="5239964" y="3706813"/>
              <a:ext cx="49384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1" name="Line 149"/>
            <p:cNvSpPr>
              <a:spLocks noChangeShapeType="1"/>
            </p:cNvSpPr>
            <p:nvPr/>
          </p:nvSpPr>
          <p:spPr bwMode="auto">
            <a:xfrm flipH="1">
              <a:off x="5239964" y="4175125"/>
              <a:ext cx="49384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2" name="Line 150"/>
            <p:cNvSpPr>
              <a:spLocks noChangeShapeType="1"/>
            </p:cNvSpPr>
            <p:nvPr/>
          </p:nvSpPr>
          <p:spPr bwMode="auto">
            <a:xfrm flipH="1">
              <a:off x="5239964" y="4645025"/>
              <a:ext cx="49384" cy="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3" name="Freeform 151"/>
            <p:cNvSpPr>
              <a:spLocks/>
            </p:cNvSpPr>
            <p:nvPr/>
          </p:nvSpPr>
          <p:spPr bwMode="auto">
            <a:xfrm>
              <a:off x="5289348" y="3240088"/>
              <a:ext cx="2812118" cy="153987"/>
            </a:xfrm>
            <a:custGeom>
              <a:avLst/>
              <a:gdLst>
                <a:gd name="T0" fmla="*/ 0 w 3541"/>
                <a:gd name="T1" fmla="*/ 0 h 193"/>
                <a:gd name="T2" fmla="*/ 0 w 3541"/>
                <a:gd name="T3" fmla="*/ 0 h 193"/>
                <a:gd name="T4" fmla="*/ 0 w 3541"/>
                <a:gd name="T5" fmla="*/ 0 h 193"/>
                <a:gd name="T6" fmla="*/ 1771 w 3541"/>
                <a:gd name="T7" fmla="*/ 120 h 193"/>
                <a:gd name="T8" fmla="*/ 1771 w 3541"/>
                <a:gd name="T9" fmla="*/ 120 h 193"/>
                <a:gd name="T10" fmla="*/ 3541 w 3541"/>
                <a:gd name="T11" fmla="*/ 193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1"/>
                <a:gd name="T19" fmla="*/ 0 h 193"/>
                <a:gd name="T20" fmla="*/ 3541 w 3541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1" h="193">
                  <a:moveTo>
                    <a:pt x="0" y="0"/>
                  </a:moveTo>
                  <a:lnTo>
                    <a:pt x="0" y="0"/>
                  </a:lnTo>
                  <a:lnTo>
                    <a:pt x="1771" y="120"/>
                  </a:lnTo>
                  <a:lnTo>
                    <a:pt x="3541" y="193"/>
                  </a:lnTo>
                </a:path>
              </a:pathLst>
            </a:custGeom>
            <a:noFill/>
            <a:ln w="17463">
              <a:solidFill>
                <a:srgbClr val="926A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4" name="Line 152"/>
            <p:cNvSpPr>
              <a:spLocks noChangeShapeType="1"/>
            </p:cNvSpPr>
            <p:nvPr/>
          </p:nvSpPr>
          <p:spPr bwMode="auto">
            <a:xfrm>
              <a:off x="6694701" y="2833688"/>
              <a:ext cx="0" cy="50165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5" name="Line 153"/>
            <p:cNvSpPr>
              <a:spLocks noChangeShapeType="1"/>
            </p:cNvSpPr>
            <p:nvPr/>
          </p:nvSpPr>
          <p:spPr bwMode="auto">
            <a:xfrm>
              <a:off x="6650961" y="2833688"/>
              <a:ext cx="87482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6" name="Line 154"/>
            <p:cNvSpPr>
              <a:spLocks noChangeShapeType="1"/>
            </p:cNvSpPr>
            <p:nvPr/>
          </p:nvSpPr>
          <p:spPr bwMode="auto">
            <a:xfrm>
              <a:off x="6694701" y="3335338"/>
              <a:ext cx="0" cy="503237"/>
            </a:xfrm>
            <a:prstGeom prst="line">
              <a:avLst/>
            </a:prstGeom>
            <a:noFill/>
            <a:ln w="17463">
              <a:solidFill>
                <a:srgbClr val="6338A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7" name="Line 155"/>
            <p:cNvSpPr>
              <a:spLocks noChangeShapeType="1"/>
            </p:cNvSpPr>
            <p:nvPr/>
          </p:nvSpPr>
          <p:spPr bwMode="auto">
            <a:xfrm>
              <a:off x="6650961" y="3838575"/>
              <a:ext cx="87482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8" name="Line 156"/>
            <p:cNvSpPr>
              <a:spLocks noChangeShapeType="1"/>
            </p:cNvSpPr>
            <p:nvPr/>
          </p:nvSpPr>
          <p:spPr bwMode="auto">
            <a:xfrm>
              <a:off x="8101466" y="2628900"/>
              <a:ext cx="0" cy="765175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39" name="Line 157"/>
            <p:cNvSpPr>
              <a:spLocks noChangeShapeType="1"/>
            </p:cNvSpPr>
            <p:nvPr/>
          </p:nvSpPr>
          <p:spPr bwMode="auto">
            <a:xfrm>
              <a:off x="8056314" y="2628900"/>
              <a:ext cx="87482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0" name="Line 158"/>
            <p:cNvSpPr>
              <a:spLocks noChangeShapeType="1"/>
            </p:cNvSpPr>
            <p:nvPr/>
          </p:nvSpPr>
          <p:spPr bwMode="auto">
            <a:xfrm>
              <a:off x="8101466" y="3394075"/>
              <a:ext cx="0" cy="763588"/>
            </a:xfrm>
            <a:prstGeom prst="line">
              <a:avLst/>
            </a:prstGeom>
            <a:noFill/>
            <a:ln w="17463">
              <a:solidFill>
                <a:srgbClr val="6338A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1" name="Line 159"/>
            <p:cNvSpPr>
              <a:spLocks noChangeShapeType="1"/>
            </p:cNvSpPr>
            <p:nvPr/>
          </p:nvSpPr>
          <p:spPr bwMode="auto">
            <a:xfrm>
              <a:off x="8056314" y="4157663"/>
              <a:ext cx="87482" cy="0"/>
            </a:xfrm>
            <a:prstGeom prst="line">
              <a:avLst/>
            </a:prstGeom>
            <a:noFill/>
            <a:ln w="17463">
              <a:solidFill>
                <a:srgbClr val="926A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2" name="Rectangle 160"/>
            <p:cNvSpPr>
              <a:spLocks noChangeArrowheads="1"/>
            </p:cNvSpPr>
            <p:nvPr/>
          </p:nvSpPr>
          <p:spPr bwMode="auto">
            <a:xfrm>
              <a:off x="5247018" y="3197225"/>
              <a:ext cx="86071" cy="85725"/>
            </a:xfrm>
            <a:prstGeom prst="rect">
              <a:avLst/>
            </a:prstGeom>
            <a:solidFill>
              <a:srgbClr val="6338A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3" name="Rectangle 161"/>
            <p:cNvSpPr>
              <a:spLocks noChangeArrowheads="1"/>
            </p:cNvSpPr>
            <p:nvPr/>
          </p:nvSpPr>
          <p:spPr bwMode="auto">
            <a:xfrm>
              <a:off x="5247018" y="3197225"/>
              <a:ext cx="86071" cy="85725"/>
            </a:xfrm>
            <a:prstGeom prst="rect">
              <a:avLst/>
            </a:prstGeom>
            <a:noFill/>
            <a:ln w="15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4" name="Rectangle 162"/>
            <p:cNvSpPr>
              <a:spLocks noChangeArrowheads="1"/>
            </p:cNvSpPr>
            <p:nvPr/>
          </p:nvSpPr>
          <p:spPr bwMode="auto">
            <a:xfrm>
              <a:off x="6650961" y="3292475"/>
              <a:ext cx="87482" cy="85725"/>
            </a:xfrm>
            <a:prstGeom prst="rect">
              <a:avLst/>
            </a:prstGeom>
            <a:solidFill>
              <a:srgbClr val="926ACC"/>
            </a:solidFill>
            <a:ln w="9525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5" name="Rectangle 163"/>
            <p:cNvSpPr>
              <a:spLocks noChangeArrowheads="1"/>
            </p:cNvSpPr>
            <p:nvPr/>
          </p:nvSpPr>
          <p:spPr bwMode="auto">
            <a:xfrm>
              <a:off x="6650961" y="3292475"/>
              <a:ext cx="87482" cy="85725"/>
            </a:xfrm>
            <a:prstGeom prst="rect">
              <a:avLst/>
            </a:prstGeom>
            <a:solidFill>
              <a:srgbClr val="926ACC"/>
            </a:solidFill>
            <a:ln w="1588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6" name="Rectangle 164"/>
            <p:cNvSpPr>
              <a:spLocks noChangeArrowheads="1"/>
            </p:cNvSpPr>
            <p:nvPr/>
          </p:nvSpPr>
          <p:spPr bwMode="auto">
            <a:xfrm>
              <a:off x="8056314" y="3349625"/>
              <a:ext cx="87482" cy="87313"/>
            </a:xfrm>
            <a:prstGeom prst="rect">
              <a:avLst/>
            </a:prstGeom>
            <a:solidFill>
              <a:srgbClr val="926ACC"/>
            </a:solidFill>
            <a:ln w="9525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7" name="Rectangle 165"/>
            <p:cNvSpPr>
              <a:spLocks noChangeArrowheads="1"/>
            </p:cNvSpPr>
            <p:nvPr/>
          </p:nvSpPr>
          <p:spPr bwMode="auto">
            <a:xfrm>
              <a:off x="8056314" y="3349625"/>
              <a:ext cx="87482" cy="87313"/>
            </a:xfrm>
            <a:prstGeom prst="rect">
              <a:avLst/>
            </a:prstGeom>
            <a:solidFill>
              <a:srgbClr val="926ACC"/>
            </a:solidFill>
            <a:ln w="1588">
              <a:solidFill>
                <a:srgbClr val="926A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8" name="Freeform 166"/>
            <p:cNvSpPr>
              <a:spLocks/>
            </p:cNvSpPr>
            <p:nvPr/>
          </p:nvSpPr>
          <p:spPr bwMode="auto">
            <a:xfrm>
              <a:off x="5289348" y="3240088"/>
              <a:ext cx="2812118" cy="688975"/>
            </a:xfrm>
            <a:custGeom>
              <a:avLst/>
              <a:gdLst>
                <a:gd name="T0" fmla="*/ 0 w 3541"/>
                <a:gd name="T1" fmla="*/ 0 h 868"/>
                <a:gd name="T2" fmla="*/ 0 w 3541"/>
                <a:gd name="T3" fmla="*/ 0 h 868"/>
                <a:gd name="T4" fmla="*/ 0 w 3541"/>
                <a:gd name="T5" fmla="*/ 0 h 868"/>
                <a:gd name="T6" fmla="*/ 1771 w 3541"/>
                <a:gd name="T7" fmla="*/ 511 h 868"/>
                <a:gd name="T8" fmla="*/ 1771 w 3541"/>
                <a:gd name="T9" fmla="*/ 511 h 868"/>
                <a:gd name="T10" fmla="*/ 3541 w 3541"/>
                <a:gd name="T11" fmla="*/ 868 h 8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1"/>
                <a:gd name="T19" fmla="*/ 0 h 868"/>
                <a:gd name="T20" fmla="*/ 3541 w 3541"/>
                <a:gd name="T21" fmla="*/ 868 h 8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1" h="868">
                  <a:moveTo>
                    <a:pt x="0" y="0"/>
                  </a:moveTo>
                  <a:lnTo>
                    <a:pt x="0" y="0"/>
                  </a:lnTo>
                  <a:lnTo>
                    <a:pt x="1771" y="511"/>
                  </a:lnTo>
                  <a:lnTo>
                    <a:pt x="3541" y="868"/>
                  </a:lnTo>
                </a:path>
              </a:pathLst>
            </a:custGeom>
            <a:noFill/>
            <a:ln w="17463">
              <a:solidFill>
                <a:srgbClr val="F66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49" name="Line 167"/>
            <p:cNvSpPr>
              <a:spLocks noChangeShapeType="1"/>
            </p:cNvSpPr>
            <p:nvPr/>
          </p:nvSpPr>
          <p:spPr bwMode="auto">
            <a:xfrm>
              <a:off x="6694701" y="3121025"/>
              <a:ext cx="0" cy="523875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0" name="Line 168"/>
            <p:cNvSpPr>
              <a:spLocks noChangeShapeType="1"/>
            </p:cNvSpPr>
            <p:nvPr/>
          </p:nvSpPr>
          <p:spPr bwMode="auto">
            <a:xfrm>
              <a:off x="6650961" y="3121025"/>
              <a:ext cx="87482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1" name="Line 169"/>
            <p:cNvSpPr>
              <a:spLocks noChangeShapeType="1"/>
            </p:cNvSpPr>
            <p:nvPr/>
          </p:nvSpPr>
          <p:spPr bwMode="auto">
            <a:xfrm>
              <a:off x="6694701" y="3644900"/>
              <a:ext cx="0" cy="523875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2" name="Line 170"/>
            <p:cNvSpPr>
              <a:spLocks noChangeShapeType="1"/>
            </p:cNvSpPr>
            <p:nvPr/>
          </p:nvSpPr>
          <p:spPr bwMode="auto">
            <a:xfrm>
              <a:off x="6650961" y="4168775"/>
              <a:ext cx="87482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3" name="Line 171"/>
            <p:cNvSpPr>
              <a:spLocks noChangeShapeType="1"/>
            </p:cNvSpPr>
            <p:nvPr/>
          </p:nvSpPr>
          <p:spPr bwMode="auto">
            <a:xfrm>
              <a:off x="8101466" y="3132138"/>
              <a:ext cx="0" cy="796925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4" name="Line 172"/>
            <p:cNvSpPr>
              <a:spLocks noChangeShapeType="1"/>
            </p:cNvSpPr>
            <p:nvPr/>
          </p:nvSpPr>
          <p:spPr bwMode="auto">
            <a:xfrm>
              <a:off x="8056314" y="3132138"/>
              <a:ext cx="87482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5" name="Line 173"/>
            <p:cNvSpPr>
              <a:spLocks noChangeShapeType="1"/>
            </p:cNvSpPr>
            <p:nvPr/>
          </p:nvSpPr>
          <p:spPr bwMode="auto">
            <a:xfrm>
              <a:off x="8101466" y="3929063"/>
              <a:ext cx="0" cy="798512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6" name="Line 174"/>
            <p:cNvSpPr>
              <a:spLocks noChangeShapeType="1"/>
            </p:cNvSpPr>
            <p:nvPr/>
          </p:nvSpPr>
          <p:spPr bwMode="auto">
            <a:xfrm>
              <a:off x="8056314" y="4727575"/>
              <a:ext cx="87482" cy="0"/>
            </a:xfrm>
            <a:prstGeom prst="line">
              <a:avLst/>
            </a:prstGeom>
            <a:noFill/>
            <a:ln w="17463">
              <a:solidFill>
                <a:srgbClr val="F66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7" name="Rectangle 175"/>
            <p:cNvSpPr>
              <a:spLocks noChangeArrowheads="1"/>
            </p:cNvSpPr>
            <p:nvPr/>
          </p:nvSpPr>
          <p:spPr bwMode="auto">
            <a:xfrm>
              <a:off x="5247018" y="3197225"/>
              <a:ext cx="86071" cy="85725"/>
            </a:xfrm>
            <a:prstGeom prst="rect">
              <a:avLst/>
            </a:prstGeom>
            <a:solidFill>
              <a:srgbClr val="F66900"/>
            </a:solidFill>
            <a:ln w="9525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8" name="Rectangle 177"/>
            <p:cNvSpPr>
              <a:spLocks noChangeArrowheads="1"/>
            </p:cNvSpPr>
            <p:nvPr/>
          </p:nvSpPr>
          <p:spPr bwMode="auto">
            <a:xfrm>
              <a:off x="6650961" y="3602038"/>
              <a:ext cx="87482" cy="87312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59" name="Rectangle 178"/>
            <p:cNvSpPr>
              <a:spLocks noChangeArrowheads="1"/>
            </p:cNvSpPr>
            <p:nvPr/>
          </p:nvSpPr>
          <p:spPr bwMode="auto">
            <a:xfrm>
              <a:off x="6650961" y="3602038"/>
              <a:ext cx="87482" cy="87312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60" name="Rectangle 179"/>
            <p:cNvSpPr>
              <a:spLocks noChangeArrowheads="1"/>
            </p:cNvSpPr>
            <p:nvPr/>
          </p:nvSpPr>
          <p:spPr bwMode="auto">
            <a:xfrm>
              <a:off x="8056314" y="3886200"/>
              <a:ext cx="87482" cy="85725"/>
            </a:xfrm>
            <a:prstGeom prst="rect">
              <a:avLst/>
            </a:prstGeom>
            <a:solidFill>
              <a:srgbClr val="F6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61" name="Rectangle 180"/>
            <p:cNvSpPr>
              <a:spLocks noChangeArrowheads="1"/>
            </p:cNvSpPr>
            <p:nvPr/>
          </p:nvSpPr>
          <p:spPr bwMode="auto">
            <a:xfrm>
              <a:off x="8056314" y="3886200"/>
              <a:ext cx="87482" cy="85725"/>
            </a:xfrm>
            <a:prstGeom prst="rect">
              <a:avLst/>
            </a:prstGeom>
            <a:noFill/>
            <a:ln w="1588">
              <a:solidFill>
                <a:srgbClr val="F669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62" name="Rectangle 181"/>
            <p:cNvSpPr>
              <a:spLocks noChangeArrowheads="1"/>
            </p:cNvSpPr>
            <p:nvPr/>
          </p:nvSpPr>
          <p:spPr bwMode="auto">
            <a:xfrm>
              <a:off x="5093220" y="3625850"/>
              <a:ext cx="11146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-2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63" name="Rectangle 182"/>
            <p:cNvSpPr>
              <a:spLocks noChangeArrowheads="1"/>
            </p:cNvSpPr>
            <p:nvPr/>
          </p:nvSpPr>
          <p:spPr bwMode="auto">
            <a:xfrm>
              <a:off x="5093220" y="4092575"/>
              <a:ext cx="11146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-4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5764" name="Rectangle 183"/>
            <p:cNvSpPr>
              <a:spLocks noChangeArrowheads="1"/>
            </p:cNvSpPr>
            <p:nvPr/>
          </p:nvSpPr>
          <p:spPr bwMode="auto">
            <a:xfrm>
              <a:off x="5093220" y="4562475"/>
              <a:ext cx="11146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sz="11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-6</a:t>
              </a: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55765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Sax P, CROI 2015, Abs. 143LB</a:t>
            </a:r>
          </a:p>
        </p:txBody>
      </p:sp>
      <p:sp>
        <p:nvSpPr>
          <p:cNvPr id="119" name="Titre 4"/>
          <p:cNvSpPr txBox="1">
            <a:spLocks/>
          </p:cNvSpPr>
          <p:nvPr/>
        </p:nvSpPr>
        <p:spPr bwMode="auto">
          <a:xfrm>
            <a:off x="1579563" y="115888"/>
            <a:ext cx="8462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>
                <a:latin typeface="Arial"/>
                <a:cs typeface="Arial"/>
              </a:rPr>
              <a:t>Essais 104 et 111 : tolérance rénale </a:t>
            </a:r>
            <a:br>
              <a:rPr lang="fr-FR" kern="0" dirty="0">
                <a:latin typeface="Arial"/>
                <a:cs typeface="Arial"/>
              </a:rPr>
            </a:br>
            <a:r>
              <a:rPr lang="fr-FR" kern="0" dirty="0">
                <a:latin typeface="Arial"/>
                <a:cs typeface="Arial"/>
              </a:rPr>
              <a:t>et osseuse de TAF vs TDF </a:t>
            </a:r>
            <a:r>
              <a:rPr lang="fr-FR" kern="0" dirty="0" smtClean="0">
                <a:latin typeface="Arial"/>
                <a:cs typeface="Arial"/>
              </a:rPr>
              <a:t>(7)</a:t>
            </a:r>
            <a:endParaRPr lang="fr-FR" kern="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Grp="1" noChangeArrowheads="1"/>
          </p:cNvSpPr>
          <p:nvPr>
            <p:ph idx="1"/>
          </p:nvPr>
        </p:nvSpPr>
        <p:spPr>
          <a:xfrm>
            <a:off x="414338" y="1112838"/>
            <a:ext cx="9571037" cy="5111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>
                <a:solidFill>
                  <a:srgbClr val="FFFF66"/>
                </a:solidFill>
                <a:latin typeface="Arial" charset="0"/>
              </a:rPr>
              <a:t>Conclusions</a:t>
            </a:r>
          </a:p>
          <a:p>
            <a:pPr marL="0" indent="0"/>
            <a:r>
              <a:rPr lang="fr-FR" sz="2000">
                <a:latin typeface="Arial" charset="0"/>
              </a:rPr>
              <a:t>92 % des patients sous E/C/F/TAF sont en succès virologique à S48</a:t>
            </a:r>
          </a:p>
          <a:p>
            <a:pPr lvl="1"/>
            <a:r>
              <a:rPr lang="fr-FR" sz="1800">
                <a:latin typeface="Arial" charset="0"/>
              </a:rPr>
              <a:t>93 % (essai 104) ; 92 % (essai 111)</a:t>
            </a:r>
          </a:p>
          <a:p>
            <a:pPr lvl="1"/>
            <a:r>
              <a:rPr lang="fr-FR" sz="1800">
                <a:latin typeface="Arial" charset="0"/>
              </a:rPr>
              <a:t>E/C/F/TAF est non inférieur à E/C/F/TDF  </a:t>
            </a:r>
          </a:p>
          <a:p>
            <a:pPr lvl="1"/>
            <a:r>
              <a:rPr lang="fr-FR" sz="1800">
                <a:latin typeface="Arial" charset="0"/>
              </a:rPr>
              <a:t>Les résultats sont reproductibles dans toutes les analyses en sous-groupe</a:t>
            </a:r>
            <a:br>
              <a:rPr lang="fr-FR" sz="1800">
                <a:latin typeface="Arial" charset="0"/>
              </a:rPr>
            </a:br>
            <a:endParaRPr lang="fr-FR" sz="1800">
              <a:latin typeface="Arial" charset="0"/>
            </a:endParaRPr>
          </a:p>
          <a:p>
            <a:pPr marL="0" indent="0"/>
            <a:r>
              <a:rPr lang="fr-FR" sz="2000">
                <a:latin typeface="Arial" charset="0"/>
              </a:rPr>
              <a:t>Peu d'échecs virologiques (4 %)</a:t>
            </a:r>
            <a:br>
              <a:rPr lang="fr-FR" sz="2000">
                <a:latin typeface="Arial" charset="0"/>
              </a:rPr>
            </a:br>
            <a:endParaRPr lang="fr-FR" sz="2000">
              <a:latin typeface="Arial" charset="0"/>
            </a:endParaRPr>
          </a:p>
          <a:p>
            <a:pPr marL="0" indent="0"/>
            <a:r>
              <a:rPr lang="fr-FR" sz="2000">
                <a:latin typeface="Arial" charset="0"/>
              </a:rPr>
              <a:t>Résistance &lt; 1 % dans les 2 bras</a:t>
            </a:r>
            <a:br>
              <a:rPr lang="fr-FR" sz="2000">
                <a:latin typeface="Arial" charset="0"/>
              </a:rPr>
            </a:br>
            <a:endParaRPr lang="fr-FR" sz="2000">
              <a:latin typeface="Arial" charset="0"/>
            </a:endParaRPr>
          </a:p>
          <a:p>
            <a:pPr marL="0" indent="0"/>
            <a:r>
              <a:rPr lang="fr-FR" sz="2000">
                <a:latin typeface="Arial" charset="0"/>
              </a:rPr>
              <a:t>Bonne tolérance du traitement dans les 2 bras</a:t>
            </a:r>
          </a:p>
          <a:p>
            <a:pPr lvl="1"/>
            <a:r>
              <a:rPr lang="fr-FR" sz="1800">
                <a:latin typeface="Arial" charset="0"/>
              </a:rPr>
              <a:t>Arrêts de traitement pour intolérance rares, dans les 2 bras</a:t>
            </a:r>
          </a:p>
          <a:p>
            <a:pPr lvl="2"/>
            <a:r>
              <a:rPr lang="fr-FR" sz="1800">
                <a:latin typeface="Arial" charset="0"/>
              </a:rPr>
              <a:t>0,9 % (8) sous E/C/F/TAF vs 1,5 % (13) sous E/C/F/TDF</a:t>
            </a:r>
          </a:p>
          <a:p>
            <a:pPr lvl="1"/>
            <a:r>
              <a:rPr lang="fr-FR" sz="1800">
                <a:latin typeface="Arial" charset="0"/>
              </a:rPr>
              <a:t>Aucun cas de tubulopathie proximale</a:t>
            </a:r>
          </a:p>
          <a:p>
            <a:pPr lvl="1"/>
            <a:r>
              <a:rPr lang="fr-FR" sz="1800">
                <a:latin typeface="Arial" charset="0"/>
              </a:rPr>
              <a:t>Evénements indésirables comparables dans les 2 bras</a:t>
            </a:r>
          </a:p>
          <a:p>
            <a:pPr lvl="1"/>
            <a:r>
              <a:rPr lang="fr-FR" sz="1800">
                <a:latin typeface="Arial" charset="0"/>
              </a:rPr>
              <a:t>Meilleur profil rénal et osseux pour le TAF:</a:t>
            </a:r>
          </a:p>
          <a:p>
            <a:pPr lvl="2"/>
            <a:r>
              <a:rPr lang="fr-FR" sz="1400">
                <a:latin typeface="Arial" charset="0"/>
              </a:rPr>
              <a:t>Différences statistiquement  significatives</a:t>
            </a:r>
          </a:p>
          <a:p>
            <a:pPr lvl="2"/>
            <a:r>
              <a:rPr lang="fr-FR" sz="1400">
                <a:latin typeface="Arial" charset="0"/>
              </a:rPr>
              <a:t>Cliniquement significatives ?</a:t>
            </a:r>
          </a:p>
        </p:txBody>
      </p:sp>
      <p:sp>
        <p:nvSpPr>
          <p:cNvPr id="126978" name="Text Box 4"/>
          <p:cNvSpPr txBox="1">
            <a:spLocks noChangeArrowheads="1"/>
          </p:cNvSpPr>
          <p:nvPr/>
        </p:nvSpPr>
        <p:spPr bwMode="auto">
          <a:xfrm>
            <a:off x="257175" y="6400800"/>
            <a:ext cx="377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endParaRPr lang="en-US" sz="3600" b="1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127875" y="6300788"/>
            <a:ext cx="315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Wohl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D, CROI 2015, Abs. 113LB</a:t>
            </a:r>
          </a:p>
          <a:p>
            <a:pPr algn="r">
              <a:defRPr/>
            </a:pP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Sax 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cs typeface="Arial" charset="0"/>
              </a:rPr>
              <a:t>P, CROI 2015, Abs. 143LB</a:t>
            </a:r>
            <a:endParaRPr lang="en-GB" sz="1200" i="1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 bwMode="auto">
          <a:xfrm>
            <a:off x="1312863" y="115888"/>
            <a:ext cx="89741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 smtClean="0">
                <a:latin typeface="Arial"/>
                <a:cs typeface="Arial"/>
              </a:rPr>
              <a:t>Essais 104 et 111 : </a:t>
            </a:r>
            <a:r>
              <a:rPr lang="fr-FR" kern="0" dirty="0" err="1" smtClean="0">
                <a:latin typeface="Arial"/>
                <a:cs typeface="Arial"/>
              </a:rPr>
              <a:t>tenofovir</a:t>
            </a:r>
            <a:r>
              <a:rPr lang="fr-FR" kern="0" dirty="0" smtClean="0">
                <a:latin typeface="Arial"/>
                <a:cs typeface="Arial"/>
              </a:rPr>
              <a:t> </a:t>
            </a:r>
            <a:r>
              <a:rPr lang="fr-FR" kern="0" dirty="0" err="1" smtClean="0">
                <a:latin typeface="Arial"/>
                <a:cs typeface="Arial"/>
              </a:rPr>
              <a:t>alafenamide</a:t>
            </a:r>
            <a:r>
              <a:rPr lang="fr-FR" kern="0" dirty="0" smtClean="0">
                <a:latin typeface="Arial"/>
                <a:cs typeface="Arial"/>
              </a:rPr>
              <a:t> (TAF) vs TDF (+ E/C/F) en STR (8)</a:t>
            </a:r>
            <a:endParaRPr lang="fr-FR" kern="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Une molécule eCD4-Ig protège durablement face à plusieurs inoculations de SHIV (1)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96863" y="1168400"/>
            <a:ext cx="9571037" cy="5111750"/>
          </a:xfrm>
        </p:spPr>
        <p:txBody>
          <a:bodyPr/>
          <a:lstStyle/>
          <a:p>
            <a:pPr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Protéine de fusion entre une </a:t>
            </a:r>
            <a:r>
              <a:rPr lang="fr-FR" sz="2000" dirty="0" err="1" smtClean="0">
                <a:ea typeface="+mn-ea"/>
                <a:cs typeface="+mn-cs"/>
              </a:rPr>
              <a:t>Ig</a:t>
            </a:r>
            <a:r>
              <a:rPr lang="fr-FR" sz="2000" dirty="0" smtClean="0">
                <a:ea typeface="+mn-ea"/>
                <a:cs typeface="+mn-cs"/>
              </a:rPr>
              <a:t> CD4 </a:t>
            </a:r>
            <a:br>
              <a:rPr lang="fr-FR" sz="2000" dirty="0" smtClean="0">
                <a:ea typeface="+mn-ea"/>
                <a:cs typeface="+mn-cs"/>
              </a:rPr>
            </a:br>
            <a:r>
              <a:rPr lang="fr-FR" sz="2000" dirty="0" smtClean="0">
                <a:ea typeface="+mn-ea"/>
                <a:cs typeface="+mn-cs"/>
              </a:rPr>
              <a:t>et une petite molécule </a:t>
            </a:r>
            <a:r>
              <a:rPr lang="fr-FR" sz="2000" dirty="0" err="1" smtClean="0">
                <a:ea typeface="+mn-ea"/>
                <a:cs typeface="+mn-cs"/>
              </a:rPr>
              <a:t>sulfopeptide</a:t>
            </a:r>
            <a:r>
              <a:rPr lang="fr-FR" sz="2000" dirty="0" smtClean="0">
                <a:ea typeface="+mn-ea"/>
                <a:cs typeface="+mn-cs"/>
              </a:rPr>
              <a:t> </a:t>
            </a:r>
            <a:br>
              <a:rPr lang="fr-FR" sz="2000" dirty="0" smtClean="0">
                <a:ea typeface="+mn-ea"/>
                <a:cs typeface="+mn-cs"/>
              </a:rPr>
            </a:br>
            <a:r>
              <a:rPr lang="fr-FR" sz="2000" dirty="0" smtClean="0">
                <a:ea typeface="+mn-ea"/>
                <a:cs typeface="+mn-cs"/>
              </a:rPr>
              <a:t>mimétique </a:t>
            </a:r>
            <a:r>
              <a:rPr lang="fr-FR" sz="2000" dirty="0">
                <a:ea typeface="+mn-ea"/>
                <a:cs typeface="+mn-cs"/>
              </a:rPr>
              <a:t>du </a:t>
            </a:r>
            <a:r>
              <a:rPr lang="fr-FR" sz="2000" dirty="0" smtClean="0">
                <a:ea typeface="+mn-ea"/>
                <a:cs typeface="+mn-cs"/>
              </a:rPr>
              <a:t>CCR5</a:t>
            </a:r>
            <a:endParaRPr lang="fr-FR" sz="1000" dirty="0" smtClean="0">
              <a:ea typeface="+mn-ea"/>
              <a:cs typeface="+mn-cs"/>
            </a:endParaRPr>
          </a:p>
          <a:p>
            <a:pPr marL="981075" lvl="1" indent="-263525">
              <a:tabLst>
                <a:tab pos="717550" algn="l"/>
              </a:tabLst>
              <a:defRPr/>
            </a:pPr>
            <a:r>
              <a:rPr lang="fr-FR" sz="1800" dirty="0" smtClean="0"/>
              <a:t>Liaison sur des régions conservées </a:t>
            </a:r>
          </a:p>
          <a:p>
            <a:pPr marL="981075" lvl="1" indent="-263525">
              <a:tabLst>
                <a:tab pos="717550" algn="l"/>
              </a:tabLst>
              <a:defRPr/>
            </a:pPr>
            <a:r>
              <a:rPr lang="fr-FR" sz="1800" dirty="0" smtClean="0"/>
              <a:t>Grande activité in vitro et chez la souris</a:t>
            </a:r>
          </a:p>
          <a:p>
            <a:pPr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>
              <a:defRPr/>
            </a:pPr>
            <a:endParaRPr lang="fr-FR" sz="2000" dirty="0">
              <a:ea typeface="+mn-ea"/>
              <a:cs typeface="+mn-cs"/>
            </a:endParaRPr>
          </a:p>
          <a:p>
            <a:pPr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>
              <a:defRPr/>
            </a:pPr>
            <a:endParaRPr lang="fr-FR" sz="2000" dirty="0">
              <a:ea typeface="+mn-ea"/>
              <a:cs typeface="+mn-cs"/>
            </a:endParaRPr>
          </a:p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Activité in vitro plus puissante que celle de la majorité des </a:t>
            </a:r>
            <a:r>
              <a:rPr lang="fr-FR" sz="2000" dirty="0" err="1" smtClean="0">
                <a:ea typeface="+mn-ea"/>
                <a:cs typeface="+mn-cs"/>
              </a:rPr>
              <a:t>Ac</a:t>
            </a:r>
            <a:r>
              <a:rPr lang="fr-FR" sz="2000" dirty="0" smtClean="0">
                <a:ea typeface="+mn-ea"/>
                <a:cs typeface="+mn-cs"/>
              </a:rPr>
              <a:t> neutralisants sur une grande diversité de souches VIH (VIH-1, VIH-2 </a:t>
            </a:r>
            <a:br>
              <a:rPr lang="fr-FR" sz="2000" dirty="0" smtClean="0">
                <a:ea typeface="+mn-ea"/>
                <a:cs typeface="+mn-cs"/>
              </a:rPr>
            </a:br>
            <a:r>
              <a:rPr lang="fr-FR" sz="2000" dirty="0" smtClean="0">
                <a:ea typeface="+mn-ea"/>
                <a:cs typeface="+mn-cs"/>
              </a:rPr>
              <a:t>et SIV)</a:t>
            </a:r>
          </a:p>
          <a:p>
            <a:pPr marL="0" indent="0">
              <a:buFontTx/>
              <a:buNone/>
              <a:defRPr/>
            </a:pPr>
            <a:endParaRPr lang="fr-FR" sz="1100" dirty="0">
              <a:ea typeface="+mn-ea"/>
              <a:cs typeface="+mn-cs"/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FFFF66"/>
                </a:solidFill>
                <a:ea typeface="+mn-ea"/>
                <a:cs typeface="+mn-cs"/>
              </a:rPr>
              <a:t>Objectif : </a:t>
            </a:r>
            <a:r>
              <a:rPr lang="fr-FR" sz="2000" dirty="0">
                <a:ea typeface="+mn-ea"/>
                <a:cs typeface="+mn-cs"/>
              </a:rPr>
              <a:t>t</a:t>
            </a:r>
            <a:r>
              <a:rPr lang="fr-FR" sz="2000" dirty="0" smtClean="0">
                <a:ea typeface="+mn-ea"/>
                <a:cs typeface="+mn-cs"/>
              </a:rPr>
              <a:t>ester l’efficacité de cette protéine de fusion qui inhibe l’entrée du virus dans la cellule cible à protéger de l’infection SHIV dans le modèle rhésus macaque</a:t>
            </a:r>
          </a:p>
          <a:p>
            <a:pPr marL="0" indent="0">
              <a:buFontTx/>
              <a:buNone/>
              <a:defRPr/>
            </a:pPr>
            <a:endParaRPr lang="fr-FR" sz="2000" dirty="0" smtClean="0"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273800" y="6583363"/>
            <a:ext cx="401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Présentation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orale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i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Farzan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M, CROI 2015, Abs. 163</a:t>
            </a:r>
          </a:p>
        </p:txBody>
      </p:sp>
      <p:sp>
        <p:nvSpPr>
          <p:cNvPr id="218116" name="ZoneTexte 8"/>
          <p:cNvSpPr txBox="1">
            <a:spLocks noChangeArrowheads="1"/>
          </p:cNvSpPr>
          <p:nvPr/>
        </p:nvSpPr>
        <p:spPr bwMode="auto">
          <a:xfrm>
            <a:off x="-346075" y="62436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18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95237" name="Grouper 2048"/>
          <p:cNvGrpSpPr>
            <a:grpSpLocks/>
          </p:cNvGrpSpPr>
          <p:nvPr/>
        </p:nvGrpSpPr>
        <p:grpSpPr bwMode="auto">
          <a:xfrm>
            <a:off x="7000875" y="1565275"/>
            <a:ext cx="2430463" cy="2552700"/>
            <a:chOff x="6429942" y="1838761"/>
            <a:chExt cx="2161399" cy="2552231"/>
          </a:xfrm>
        </p:grpSpPr>
        <p:grpSp>
          <p:nvGrpSpPr>
            <p:cNvPr id="95238" name="Groupe 32"/>
            <p:cNvGrpSpPr>
              <a:grpSpLocks/>
            </p:cNvGrpSpPr>
            <p:nvPr/>
          </p:nvGrpSpPr>
          <p:grpSpPr bwMode="auto">
            <a:xfrm>
              <a:off x="6429942" y="1842259"/>
              <a:ext cx="521834" cy="2099728"/>
              <a:chOff x="1328646" y="2057484"/>
              <a:chExt cx="521834" cy="2099728"/>
            </a:xfrm>
          </p:grpSpPr>
          <p:sp>
            <p:nvSpPr>
              <p:cNvPr id="218134" name="Ellipse 12"/>
              <p:cNvSpPr>
                <a:spLocks noChangeArrowheads="1"/>
              </p:cNvSpPr>
              <p:nvPr/>
            </p:nvSpPr>
            <p:spPr bwMode="auto">
              <a:xfrm rot="3846541">
                <a:off x="1253256" y="2132550"/>
                <a:ext cx="431721" cy="280940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8135" name="Ellipse 13"/>
              <p:cNvSpPr>
                <a:spLocks noChangeArrowheads="1"/>
              </p:cNvSpPr>
              <p:nvPr/>
            </p:nvSpPr>
            <p:spPr bwMode="auto">
              <a:xfrm rot="3846541">
                <a:off x="1474195" y="2517537"/>
                <a:ext cx="431721" cy="28235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 rot="5400000">
                <a:off x="1495460" y="3028530"/>
                <a:ext cx="430133" cy="28093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 bwMode="auto">
              <a:xfrm rot="5400000">
                <a:off x="1494666" y="3459457"/>
                <a:ext cx="431721" cy="28093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8138" name="Rectangle 16"/>
              <p:cNvSpPr>
                <a:spLocks noChangeArrowheads="1"/>
              </p:cNvSpPr>
              <p:nvPr/>
            </p:nvSpPr>
            <p:spPr bwMode="auto">
              <a:xfrm>
                <a:off x="1664644" y="3890386"/>
                <a:ext cx="91765" cy="266651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8139" name="Rectangle 17"/>
              <p:cNvSpPr>
                <a:spLocks noChangeArrowheads="1"/>
              </p:cNvSpPr>
              <p:nvPr/>
            </p:nvSpPr>
            <p:spPr bwMode="auto">
              <a:xfrm>
                <a:off x="1687232" y="3815787"/>
                <a:ext cx="46588" cy="80948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cxnSp>
            <p:nvCxnSpPr>
              <p:cNvPr id="95259" name="Connecteur droit 18"/>
              <p:cNvCxnSpPr>
                <a:cxnSpLocks noChangeShapeType="1"/>
              </p:cNvCxnSpPr>
              <p:nvPr/>
            </p:nvCxnSpPr>
            <p:spPr bwMode="auto">
              <a:xfrm flipV="1">
                <a:off x="1716336" y="2857950"/>
                <a:ext cx="0" cy="935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5239" name="Groupe 40"/>
            <p:cNvGrpSpPr>
              <a:grpSpLocks/>
            </p:cNvGrpSpPr>
            <p:nvPr/>
          </p:nvGrpSpPr>
          <p:grpSpPr bwMode="auto">
            <a:xfrm flipH="1">
              <a:off x="6982370" y="1838761"/>
              <a:ext cx="521834" cy="2099728"/>
              <a:chOff x="1328646" y="2057484"/>
              <a:chExt cx="521834" cy="2099728"/>
            </a:xfrm>
          </p:grpSpPr>
          <p:sp>
            <p:nvSpPr>
              <p:cNvPr id="218127" name="Ellipse 20"/>
              <p:cNvSpPr>
                <a:spLocks noChangeArrowheads="1"/>
              </p:cNvSpPr>
              <p:nvPr/>
            </p:nvSpPr>
            <p:spPr bwMode="auto">
              <a:xfrm rot="3846541">
                <a:off x="1253171" y="2132874"/>
                <a:ext cx="431721" cy="280940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8128" name="Ellipse 21"/>
              <p:cNvSpPr>
                <a:spLocks noChangeArrowheads="1"/>
              </p:cNvSpPr>
              <p:nvPr/>
            </p:nvSpPr>
            <p:spPr bwMode="auto">
              <a:xfrm rot="3846541">
                <a:off x="1474111" y="2517861"/>
                <a:ext cx="431721" cy="28235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 bwMode="auto">
              <a:xfrm rot="5400000">
                <a:off x="1495375" y="3028854"/>
                <a:ext cx="430133" cy="28093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 bwMode="auto">
              <a:xfrm rot="5400000">
                <a:off x="1494581" y="3459781"/>
                <a:ext cx="431721" cy="28093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8131" name="Rectangle 24"/>
              <p:cNvSpPr>
                <a:spLocks noChangeArrowheads="1"/>
              </p:cNvSpPr>
              <p:nvPr/>
            </p:nvSpPr>
            <p:spPr bwMode="auto">
              <a:xfrm>
                <a:off x="1664559" y="3890710"/>
                <a:ext cx="91765" cy="266651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8132" name="Rectangle 25"/>
              <p:cNvSpPr>
                <a:spLocks noChangeArrowheads="1"/>
              </p:cNvSpPr>
              <p:nvPr/>
            </p:nvSpPr>
            <p:spPr bwMode="auto">
              <a:xfrm>
                <a:off x="1687148" y="3816111"/>
                <a:ext cx="46588" cy="80948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cxnSp>
            <p:nvCxnSpPr>
              <p:cNvPr id="95252" name="Connecteur droit 26"/>
              <p:cNvCxnSpPr>
                <a:cxnSpLocks noChangeShapeType="1"/>
              </p:cNvCxnSpPr>
              <p:nvPr/>
            </p:nvCxnSpPr>
            <p:spPr bwMode="auto">
              <a:xfrm flipV="1">
                <a:off x="1716336" y="2857950"/>
                <a:ext cx="0" cy="935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8121" name="Parenthèse fermante 27"/>
            <p:cNvSpPr>
              <a:spLocks/>
            </p:cNvSpPr>
            <p:nvPr/>
          </p:nvSpPr>
          <p:spPr bwMode="auto">
            <a:xfrm>
              <a:off x="7308054" y="3024406"/>
              <a:ext cx="55059" cy="330139"/>
            </a:xfrm>
            <a:prstGeom prst="rightBracket">
              <a:avLst>
                <a:gd name="adj" fmla="val 8344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8122" name="Parenthèse fermante 28"/>
            <p:cNvSpPr>
              <a:spLocks/>
            </p:cNvSpPr>
            <p:nvPr/>
          </p:nvSpPr>
          <p:spPr bwMode="auto">
            <a:xfrm rot="1620000">
              <a:off x="7435112" y="2222865"/>
              <a:ext cx="56470" cy="331727"/>
            </a:xfrm>
            <a:prstGeom prst="rightBracket">
              <a:avLst>
                <a:gd name="adj" fmla="val 8344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8123" name="ZoneTexte 31"/>
            <p:cNvSpPr txBox="1">
              <a:spLocks noChangeArrowheads="1"/>
            </p:cNvSpPr>
            <p:nvPr/>
          </p:nvSpPr>
          <p:spPr bwMode="auto">
            <a:xfrm>
              <a:off x="6501942" y="4021173"/>
              <a:ext cx="940230" cy="36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800" b="1">
                  <a:solidFill>
                    <a:srgbClr val="FFFF66"/>
                  </a:solidFill>
                  <a:latin typeface="Arial" charset="0"/>
                  <a:ea typeface="+mn-ea"/>
                  <a:cs typeface="Arial" charset="0"/>
                </a:rPr>
                <a:t>eCD4-Ig</a:t>
              </a:r>
            </a:p>
          </p:txBody>
        </p:sp>
        <p:sp>
          <p:nvSpPr>
            <p:cNvPr id="218124" name="ZoneTexte 34"/>
            <p:cNvSpPr txBox="1">
              <a:spLocks noChangeArrowheads="1"/>
            </p:cNvSpPr>
            <p:nvPr/>
          </p:nvSpPr>
          <p:spPr bwMode="auto">
            <a:xfrm>
              <a:off x="7384289" y="2984725"/>
              <a:ext cx="803290" cy="338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lgG1 Fc</a:t>
              </a:r>
            </a:p>
          </p:txBody>
        </p:sp>
        <p:sp>
          <p:nvSpPr>
            <p:cNvPr id="218125" name="ZoneTexte 35"/>
            <p:cNvSpPr txBox="1">
              <a:spLocks noChangeArrowheads="1"/>
            </p:cNvSpPr>
            <p:nvPr/>
          </p:nvSpPr>
          <p:spPr bwMode="auto">
            <a:xfrm>
              <a:off x="7189467" y="3597388"/>
              <a:ext cx="1401874" cy="47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5000"/>
                </a:lnSpc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CCR5 tyrosine</a:t>
              </a:r>
            </a:p>
            <a:p>
              <a:pPr eaLnBrk="1" hangingPunct="1">
                <a:lnSpc>
                  <a:spcPct val="75000"/>
                </a:lnSpc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sulfate « mim »</a:t>
              </a:r>
            </a:p>
          </p:txBody>
        </p:sp>
        <p:sp>
          <p:nvSpPr>
            <p:cNvPr id="218126" name="ZoneTexte 36"/>
            <p:cNvSpPr txBox="1">
              <a:spLocks noChangeArrowheads="1"/>
            </p:cNvSpPr>
            <p:nvPr/>
          </p:nvSpPr>
          <p:spPr bwMode="auto">
            <a:xfrm>
              <a:off x="7464760" y="2270482"/>
              <a:ext cx="529408" cy="338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CD4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52400"/>
            <a:ext cx="67691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09700"/>
            <a:ext cx="2530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08300"/>
            <a:ext cx="3251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33700"/>
            <a:ext cx="42767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600700" y="6070600"/>
            <a:ext cx="344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fr-FR" sz="2000"/>
              <a:t>Injection IV SHIV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GSK2838232, inhibiteur de maturation 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du VIH-1 de 2</a:t>
            </a:r>
            <a:r>
              <a:rPr lang="fr-FR" baseline="30000">
                <a:latin typeface="Arial" charset="0"/>
              </a:rPr>
              <a:t>ème</a:t>
            </a:r>
            <a:r>
              <a:rPr lang="fr-FR">
                <a:latin typeface="Arial" charset="0"/>
              </a:rPr>
              <a:t> génération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14350" y="1138238"/>
            <a:ext cx="9571038" cy="5503862"/>
          </a:xfrm>
        </p:spPr>
        <p:txBody>
          <a:bodyPr/>
          <a:lstStyle/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Première génération:</a:t>
            </a:r>
          </a:p>
          <a:p>
            <a:pPr lvl="1">
              <a:defRPr/>
            </a:pPr>
            <a:r>
              <a:rPr lang="fr-FR" sz="2000" dirty="0" err="1" smtClean="0"/>
              <a:t>Bevirimat</a:t>
            </a:r>
            <a:endParaRPr lang="fr-FR" sz="2000" dirty="0" smtClean="0"/>
          </a:p>
          <a:p>
            <a:pPr lvl="1">
              <a:defRPr/>
            </a:pPr>
            <a:r>
              <a:rPr lang="fr-FR" sz="2000" dirty="0" smtClean="0"/>
              <a:t>Efficacité impactée par polymorphismes: p24 et région Sp1</a:t>
            </a:r>
          </a:p>
          <a:p>
            <a:pPr lvl="1">
              <a:defRPr/>
            </a:pPr>
            <a:endParaRPr lang="fr-FR" sz="800" dirty="0" smtClean="0"/>
          </a:p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Inhibiteur de maturation de 2</a:t>
            </a:r>
            <a:r>
              <a:rPr lang="fr-FR" sz="2000" baseline="30000" dirty="0" smtClean="0">
                <a:ea typeface="+mn-ea"/>
                <a:cs typeface="+mn-cs"/>
              </a:rPr>
              <a:t>nde</a:t>
            </a:r>
            <a:r>
              <a:rPr lang="fr-FR" sz="2000" dirty="0" smtClean="0">
                <a:ea typeface="+mn-ea"/>
                <a:cs typeface="+mn-cs"/>
              </a:rPr>
              <a:t> génération dont l’activité n’est pas impactée</a:t>
            </a:r>
            <a:endParaRPr lang="fr-FR" sz="2200" dirty="0" smtClean="0">
              <a:ea typeface="+mn-ea"/>
              <a:cs typeface="+mn-cs"/>
            </a:endParaRPr>
          </a:p>
          <a:p>
            <a:pPr>
              <a:defRPr/>
            </a:pPr>
            <a:endParaRPr lang="fr-FR" sz="2200" dirty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fr-FR" sz="1800" dirty="0" smtClean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fr-FR" sz="2200" dirty="0" smtClean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fr-FR" sz="2200" dirty="0" smtClean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fr-FR" sz="1400" dirty="0" smtClean="0">
              <a:ea typeface="+mn-ea"/>
              <a:cs typeface="+mn-cs"/>
            </a:endParaRPr>
          </a:p>
          <a:p>
            <a:pPr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>
              <a:defRPr/>
            </a:pPr>
            <a:endParaRPr lang="fr-FR" sz="1200" dirty="0">
              <a:ea typeface="+mn-ea"/>
              <a:cs typeface="+mn-cs"/>
            </a:endParaRPr>
          </a:p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Activité in vitro sur des virus de sous-type A, B, C et CRF01_AE</a:t>
            </a:r>
          </a:p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CI</a:t>
            </a:r>
            <a:r>
              <a:rPr lang="fr-FR" sz="2000" baseline="-25000" dirty="0" smtClean="0">
                <a:ea typeface="+mn-ea"/>
                <a:cs typeface="+mn-cs"/>
              </a:rPr>
              <a:t>50</a:t>
            </a:r>
            <a:r>
              <a:rPr lang="fr-FR" sz="2000" dirty="0" smtClean="0">
                <a:ea typeface="+mn-ea"/>
                <a:cs typeface="+mn-cs"/>
              </a:rPr>
              <a:t> &lt; 5 </a:t>
            </a:r>
            <a:r>
              <a:rPr lang="fr-FR" sz="2000" dirty="0" err="1" smtClean="0">
                <a:ea typeface="+mn-ea"/>
                <a:cs typeface="+mn-cs"/>
              </a:rPr>
              <a:t>nM</a:t>
            </a:r>
            <a:r>
              <a:rPr lang="fr-FR" sz="2000" dirty="0" smtClean="0">
                <a:ea typeface="+mn-ea"/>
                <a:cs typeface="+mn-cs"/>
              </a:rPr>
              <a:t> pour 97 des 101 virus testés in vitro</a:t>
            </a:r>
          </a:p>
          <a:p>
            <a:pPr>
              <a:defRPr/>
            </a:pPr>
            <a:r>
              <a:rPr lang="fr-FR" sz="2000" dirty="0">
                <a:ea typeface="+mn-ea"/>
                <a:cs typeface="+mn-cs"/>
              </a:rPr>
              <a:t>Médiane </a:t>
            </a:r>
            <a:r>
              <a:rPr lang="fr-FR" sz="2000" dirty="0" smtClean="0">
                <a:ea typeface="+mn-ea"/>
                <a:cs typeface="+mn-cs"/>
              </a:rPr>
              <a:t>CI</a:t>
            </a:r>
            <a:r>
              <a:rPr lang="fr-FR" sz="2000" baseline="-25000" dirty="0" smtClean="0">
                <a:ea typeface="+mn-ea"/>
                <a:cs typeface="+mn-cs"/>
              </a:rPr>
              <a:t>50</a:t>
            </a:r>
            <a:r>
              <a:rPr lang="fr-FR" sz="2000" dirty="0">
                <a:ea typeface="+mn-ea"/>
                <a:cs typeface="+mn-cs"/>
              </a:rPr>
              <a:t> </a:t>
            </a:r>
            <a:r>
              <a:rPr lang="fr-FR" sz="2000" dirty="0" smtClean="0">
                <a:ea typeface="+mn-ea"/>
                <a:cs typeface="+mn-cs"/>
              </a:rPr>
              <a:t>= 1,6 </a:t>
            </a:r>
            <a:r>
              <a:rPr lang="fr-FR" sz="2000" dirty="0" err="1" smtClean="0">
                <a:ea typeface="+mn-ea"/>
                <a:cs typeface="+mn-cs"/>
              </a:rPr>
              <a:t>nM</a:t>
            </a:r>
            <a:r>
              <a:rPr lang="fr-FR" sz="2000" dirty="0" smtClean="0">
                <a:ea typeface="+mn-ea"/>
                <a:cs typeface="+mn-cs"/>
              </a:rPr>
              <a:t> (extrêmes = 0,8 - 4,3)</a:t>
            </a:r>
          </a:p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Pas de différence d’activité selon pré-exposition aux IP</a:t>
            </a:r>
          </a:p>
          <a:p>
            <a:pPr>
              <a:defRPr/>
            </a:pPr>
            <a:endParaRPr lang="fr-FR" sz="1000" dirty="0">
              <a:ea typeface="+mn-ea"/>
              <a:cs typeface="+mn-cs"/>
            </a:endParaRPr>
          </a:p>
          <a:p>
            <a:pPr>
              <a:defRPr/>
            </a:pPr>
            <a:r>
              <a:rPr lang="fr-FR" sz="2000" dirty="0" smtClean="0">
                <a:ea typeface="+mn-ea"/>
                <a:cs typeface="+mn-cs"/>
              </a:rPr>
              <a:t>Amélioration du profil virologique in vitro en faveur du développement clinique  </a:t>
            </a:r>
            <a:endParaRPr lang="fr-FR" sz="2000" dirty="0">
              <a:ea typeface="+mn-ea"/>
              <a:cs typeface="+mn-cs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Poster, Jeffrey J, CROI 2015, Abs. 538</a:t>
            </a:r>
          </a:p>
        </p:txBody>
      </p:sp>
      <p:grpSp>
        <p:nvGrpSpPr>
          <p:cNvPr id="98308" name="Groupe 150"/>
          <p:cNvGrpSpPr>
            <a:grpSpLocks/>
          </p:cNvGrpSpPr>
          <p:nvPr/>
        </p:nvGrpSpPr>
        <p:grpSpPr bwMode="auto">
          <a:xfrm>
            <a:off x="5310188" y="2616200"/>
            <a:ext cx="4144962" cy="2027238"/>
            <a:chOff x="4719483" y="2038350"/>
            <a:chExt cx="3684742" cy="2027238"/>
          </a:xfrm>
        </p:grpSpPr>
        <p:grpSp>
          <p:nvGrpSpPr>
            <p:cNvPr id="98378" name="Groupe 4"/>
            <p:cNvGrpSpPr>
              <a:grpSpLocks/>
            </p:cNvGrpSpPr>
            <p:nvPr/>
          </p:nvGrpSpPr>
          <p:grpSpPr bwMode="auto">
            <a:xfrm>
              <a:off x="4719483" y="2038350"/>
              <a:ext cx="3684742" cy="2027238"/>
              <a:chOff x="197721" y="1514850"/>
              <a:chExt cx="3686083" cy="2027449"/>
            </a:xfrm>
          </p:grpSpPr>
          <p:sp>
            <p:nvSpPr>
              <p:cNvPr id="234571" name="Freeform 8"/>
              <p:cNvSpPr>
                <a:spLocks/>
              </p:cNvSpPr>
              <p:nvPr/>
            </p:nvSpPr>
            <p:spPr bwMode="auto">
              <a:xfrm>
                <a:off x="1359592" y="3040597"/>
                <a:ext cx="131293" cy="98435"/>
              </a:xfrm>
              <a:custGeom>
                <a:avLst/>
                <a:gdLst>
                  <a:gd name="T0" fmla="*/ 31750 w 83"/>
                  <a:gd name="T1" fmla="*/ 98425 h 62"/>
                  <a:gd name="T2" fmla="*/ 131763 w 83"/>
                  <a:gd name="T3" fmla="*/ 0 h 62"/>
                  <a:gd name="T4" fmla="*/ 0 w 83"/>
                  <a:gd name="T5" fmla="*/ 57150 h 62"/>
                  <a:gd name="T6" fmla="*/ 31750 w 83"/>
                  <a:gd name="T7" fmla="*/ 98425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62"/>
                  <a:gd name="T14" fmla="*/ 83 w 8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62">
                    <a:moveTo>
                      <a:pt x="20" y="62"/>
                    </a:moveTo>
                    <a:lnTo>
                      <a:pt x="83" y="0"/>
                    </a:lnTo>
                    <a:lnTo>
                      <a:pt x="0" y="36"/>
                    </a:lnTo>
                    <a:lnTo>
                      <a:pt x="2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2" name="Freeform 9"/>
              <p:cNvSpPr>
                <a:spLocks/>
              </p:cNvSpPr>
              <p:nvPr/>
            </p:nvSpPr>
            <p:spPr bwMode="auto">
              <a:xfrm>
                <a:off x="1833941" y="2603988"/>
                <a:ext cx="43765" cy="212747"/>
              </a:xfrm>
              <a:custGeom>
                <a:avLst/>
                <a:gdLst>
                  <a:gd name="T0" fmla="*/ 44450 w 28"/>
                  <a:gd name="T1" fmla="*/ 0 h 134"/>
                  <a:gd name="T2" fmla="*/ 0 w 28"/>
                  <a:gd name="T3" fmla="*/ 0 h 134"/>
                  <a:gd name="T4" fmla="*/ 30163 w 28"/>
                  <a:gd name="T5" fmla="*/ 212725 h 134"/>
                  <a:gd name="T6" fmla="*/ 44450 w 28"/>
                  <a:gd name="T7" fmla="*/ 0 h 134"/>
                  <a:gd name="T8" fmla="*/ 44450 w 2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34"/>
                  <a:gd name="T17" fmla="*/ 28 w 2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34">
                    <a:moveTo>
                      <a:pt x="28" y="0"/>
                    </a:moveTo>
                    <a:lnTo>
                      <a:pt x="0" y="0"/>
                    </a:lnTo>
                    <a:lnTo>
                      <a:pt x="19" y="13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3" name="Freeform 10"/>
              <p:cNvSpPr>
                <a:spLocks/>
              </p:cNvSpPr>
              <p:nvPr/>
            </p:nvSpPr>
            <p:spPr bwMode="auto">
              <a:xfrm>
                <a:off x="2203820" y="2608752"/>
                <a:ext cx="50823" cy="219098"/>
              </a:xfrm>
              <a:custGeom>
                <a:avLst/>
                <a:gdLst>
                  <a:gd name="T0" fmla="*/ 50800 w 32"/>
                  <a:gd name="T1" fmla="*/ 0 h 138"/>
                  <a:gd name="T2" fmla="*/ 0 w 32"/>
                  <a:gd name="T3" fmla="*/ 0 h 138"/>
                  <a:gd name="T4" fmla="*/ 26987 w 32"/>
                  <a:gd name="T5" fmla="*/ 219075 h 138"/>
                  <a:gd name="T6" fmla="*/ 50800 w 32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138"/>
                  <a:gd name="T14" fmla="*/ 32 w 32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138">
                    <a:moveTo>
                      <a:pt x="32" y="0"/>
                    </a:moveTo>
                    <a:lnTo>
                      <a:pt x="0" y="0"/>
                    </a:lnTo>
                    <a:lnTo>
                      <a:pt x="17" y="13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4" name="Line 64"/>
              <p:cNvSpPr>
                <a:spLocks noChangeShapeType="1"/>
              </p:cNvSpPr>
              <p:nvPr/>
            </p:nvSpPr>
            <p:spPr bwMode="auto">
              <a:xfrm flipH="1">
                <a:off x="2882873" y="2064182"/>
                <a:ext cx="71999" cy="12225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5" name="Freeform 65"/>
              <p:cNvSpPr>
                <a:spLocks/>
              </p:cNvSpPr>
              <p:nvPr/>
            </p:nvSpPr>
            <p:spPr bwMode="auto">
              <a:xfrm>
                <a:off x="2833461" y="2159442"/>
                <a:ext cx="49412" cy="26991"/>
              </a:xfrm>
              <a:custGeom>
                <a:avLst/>
                <a:gdLst>
                  <a:gd name="T0" fmla="*/ 49213 w 31"/>
                  <a:gd name="T1" fmla="*/ 26988 h 17"/>
                  <a:gd name="T2" fmla="*/ 38100 w 31"/>
                  <a:gd name="T3" fmla="*/ 0 h 17"/>
                  <a:gd name="T4" fmla="*/ 0 w 31"/>
                  <a:gd name="T5" fmla="*/ 6350 h 17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17"/>
                  <a:gd name="T11" fmla="*/ 31 w 3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17">
                    <a:moveTo>
                      <a:pt x="31" y="17"/>
                    </a:moveTo>
                    <a:lnTo>
                      <a:pt x="24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6" name="Line 66"/>
              <p:cNvSpPr>
                <a:spLocks noChangeShapeType="1"/>
              </p:cNvSpPr>
              <p:nvPr/>
            </p:nvSpPr>
            <p:spPr bwMode="auto">
              <a:xfrm flipH="1">
                <a:off x="2833461" y="2032429"/>
                <a:ext cx="83294" cy="13336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7" name="Freeform 71"/>
              <p:cNvSpPr>
                <a:spLocks/>
              </p:cNvSpPr>
              <p:nvPr/>
            </p:nvSpPr>
            <p:spPr bwMode="auto">
              <a:xfrm>
                <a:off x="2786873" y="2186433"/>
                <a:ext cx="167998" cy="311182"/>
              </a:xfrm>
              <a:custGeom>
                <a:avLst/>
                <a:gdLst>
                  <a:gd name="T0" fmla="*/ 0 w 106"/>
                  <a:gd name="T1" fmla="*/ 311150 h 196"/>
                  <a:gd name="T2" fmla="*/ 168275 w 106"/>
                  <a:gd name="T3" fmla="*/ 168275 h 196"/>
                  <a:gd name="T4" fmla="*/ 96837 w 106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106"/>
                  <a:gd name="T10" fmla="*/ 0 h 196"/>
                  <a:gd name="T11" fmla="*/ 106 w 106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6" h="196">
                    <a:moveTo>
                      <a:pt x="0" y="196"/>
                    </a:moveTo>
                    <a:lnTo>
                      <a:pt x="106" y="106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8" name="Line 72"/>
              <p:cNvSpPr>
                <a:spLocks noChangeShapeType="1"/>
              </p:cNvSpPr>
              <p:nvPr/>
            </p:nvSpPr>
            <p:spPr bwMode="auto">
              <a:xfrm>
                <a:off x="2786873" y="2497615"/>
                <a:ext cx="179292" cy="13018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79" name="Line 73"/>
              <p:cNvSpPr>
                <a:spLocks noChangeShapeType="1"/>
              </p:cNvSpPr>
              <p:nvPr/>
            </p:nvSpPr>
            <p:spPr bwMode="auto">
              <a:xfrm flipH="1" flipV="1">
                <a:off x="2786873" y="2497615"/>
                <a:ext cx="208939" cy="9367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0" name="Line 74"/>
              <p:cNvSpPr>
                <a:spLocks noChangeShapeType="1"/>
              </p:cNvSpPr>
              <p:nvPr/>
            </p:nvSpPr>
            <p:spPr bwMode="auto">
              <a:xfrm flipV="1">
                <a:off x="2966165" y="2591287"/>
                <a:ext cx="29647" cy="3651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1" name="Line 76"/>
              <p:cNvSpPr>
                <a:spLocks noChangeShapeType="1"/>
              </p:cNvSpPr>
              <p:nvPr/>
            </p:nvSpPr>
            <p:spPr bwMode="auto">
              <a:xfrm flipV="1">
                <a:off x="2966165" y="2627804"/>
                <a:ext cx="0" cy="11113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2" name="Freeform 78"/>
              <p:cNvSpPr>
                <a:spLocks/>
              </p:cNvSpPr>
              <p:nvPr/>
            </p:nvSpPr>
            <p:spPr bwMode="auto">
              <a:xfrm>
                <a:off x="2412759" y="2497615"/>
                <a:ext cx="374115" cy="333410"/>
              </a:xfrm>
              <a:custGeom>
                <a:avLst/>
                <a:gdLst>
                  <a:gd name="T0" fmla="*/ 373063 w 235"/>
                  <a:gd name="T1" fmla="*/ 0 h 210"/>
                  <a:gd name="T2" fmla="*/ 373063 w 235"/>
                  <a:gd name="T3" fmla="*/ 217488 h 210"/>
                  <a:gd name="T4" fmla="*/ 184150 w 235"/>
                  <a:gd name="T5" fmla="*/ 333375 h 210"/>
                  <a:gd name="T6" fmla="*/ 0 w 235"/>
                  <a:gd name="T7" fmla="*/ 220663 h 2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5"/>
                  <a:gd name="T13" fmla="*/ 0 h 210"/>
                  <a:gd name="T14" fmla="*/ 235 w 235"/>
                  <a:gd name="T15" fmla="*/ 210 h 2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5" h="210">
                    <a:moveTo>
                      <a:pt x="235" y="0"/>
                    </a:moveTo>
                    <a:lnTo>
                      <a:pt x="235" y="137"/>
                    </a:lnTo>
                    <a:lnTo>
                      <a:pt x="116" y="210"/>
                    </a:lnTo>
                    <a:lnTo>
                      <a:pt x="0" y="139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98392" name="Groupe 3"/>
              <p:cNvGrpSpPr>
                <a:grpSpLocks/>
              </p:cNvGrpSpPr>
              <p:nvPr/>
            </p:nvGrpSpPr>
            <p:grpSpPr bwMode="auto">
              <a:xfrm>
                <a:off x="3496454" y="1867131"/>
                <a:ext cx="387350" cy="446088"/>
                <a:chOff x="5376632" y="2511357"/>
                <a:chExt cx="387350" cy="446088"/>
              </a:xfrm>
            </p:grpSpPr>
            <p:sp>
              <p:nvSpPr>
                <p:cNvPr id="234640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5583278" y="2567107"/>
                  <a:ext cx="139764" cy="8890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641" name="Freeform 80"/>
                <p:cNvSpPr>
                  <a:spLocks/>
                </p:cNvSpPr>
                <p:nvPr/>
              </p:nvSpPr>
              <p:spPr bwMode="auto">
                <a:xfrm>
                  <a:off x="5377162" y="2511538"/>
                  <a:ext cx="386820" cy="339760"/>
                </a:xfrm>
                <a:custGeom>
                  <a:avLst/>
                  <a:gdLst>
                    <a:gd name="T0" fmla="*/ 387350 w 244"/>
                    <a:gd name="T1" fmla="*/ 339725 h 214"/>
                    <a:gd name="T2" fmla="*/ 387350 w 244"/>
                    <a:gd name="T3" fmla="*/ 127000 h 214"/>
                    <a:gd name="T4" fmla="*/ 209550 w 244"/>
                    <a:gd name="T5" fmla="*/ 0 h 214"/>
                    <a:gd name="T6" fmla="*/ 0 w 244"/>
                    <a:gd name="T7" fmla="*/ 100012 h 2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214"/>
                    <a:gd name="T14" fmla="*/ 244 w 244"/>
                    <a:gd name="T15" fmla="*/ 214 h 2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214">
                      <a:moveTo>
                        <a:pt x="244" y="214"/>
                      </a:moveTo>
                      <a:lnTo>
                        <a:pt x="244" y="80"/>
                      </a:lnTo>
                      <a:lnTo>
                        <a:pt x="132" y="0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642" name="Freeform 83"/>
                <p:cNvSpPr>
                  <a:spLocks/>
                </p:cNvSpPr>
                <p:nvPr/>
              </p:nvSpPr>
              <p:spPr bwMode="auto">
                <a:xfrm>
                  <a:off x="5377162" y="2611561"/>
                  <a:ext cx="386820" cy="346111"/>
                </a:xfrm>
                <a:custGeom>
                  <a:avLst/>
                  <a:gdLst>
                    <a:gd name="T0" fmla="*/ 0 w 244"/>
                    <a:gd name="T1" fmla="*/ 0 h 218"/>
                    <a:gd name="T2" fmla="*/ 0 w 244"/>
                    <a:gd name="T3" fmla="*/ 219075 h 218"/>
                    <a:gd name="T4" fmla="*/ 185738 w 244"/>
                    <a:gd name="T5" fmla="*/ 346075 h 218"/>
                    <a:gd name="T6" fmla="*/ 387350 w 244"/>
                    <a:gd name="T7" fmla="*/ 239713 h 2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218"/>
                    <a:gd name="T14" fmla="*/ 244 w 244"/>
                    <a:gd name="T15" fmla="*/ 218 h 2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218">
                      <a:moveTo>
                        <a:pt x="0" y="0"/>
                      </a:moveTo>
                      <a:lnTo>
                        <a:pt x="0" y="138"/>
                      </a:lnTo>
                      <a:lnTo>
                        <a:pt x="117" y="218"/>
                      </a:lnTo>
                      <a:lnTo>
                        <a:pt x="244" y="151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643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5562102" y="2833834"/>
                  <a:ext cx="148233" cy="714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644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5429397" y="2641726"/>
                  <a:ext cx="0" cy="174643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34584" name="Line 90"/>
              <p:cNvSpPr>
                <a:spLocks noChangeShapeType="1"/>
              </p:cNvSpPr>
              <p:nvPr/>
            </p:nvSpPr>
            <p:spPr bwMode="auto">
              <a:xfrm flipH="1">
                <a:off x="2511581" y="1803805"/>
                <a:ext cx="64941" cy="20480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5" name="Line 91"/>
              <p:cNvSpPr>
                <a:spLocks noChangeShapeType="1"/>
              </p:cNvSpPr>
              <p:nvPr/>
            </p:nvSpPr>
            <p:spPr bwMode="auto">
              <a:xfrm>
                <a:off x="2511581" y="2008614"/>
                <a:ext cx="143999" cy="17781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6" name="Line 92"/>
              <p:cNvSpPr>
                <a:spLocks noChangeShapeType="1"/>
              </p:cNvSpPr>
              <p:nvPr/>
            </p:nvSpPr>
            <p:spPr bwMode="auto">
              <a:xfrm flipV="1">
                <a:off x="2295584" y="2008614"/>
                <a:ext cx="215998" cy="5080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7" name="Freeform 93"/>
              <p:cNvSpPr>
                <a:spLocks/>
              </p:cNvSpPr>
              <p:nvPr/>
            </p:nvSpPr>
            <p:spPr bwMode="auto">
              <a:xfrm>
                <a:off x="1490885" y="2718300"/>
                <a:ext cx="372702" cy="435020"/>
              </a:xfrm>
              <a:custGeom>
                <a:avLst/>
                <a:gdLst>
                  <a:gd name="T0" fmla="*/ 373063 w 235"/>
                  <a:gd name="T1" fmla="*/ 98425 h 274"/>
                  <a:gd name="T2" fmla="*/ 180975 w 235"/>
                  <a:gd name="T3" fmla="*/ 0 h 274"/>
                  <a:gd name="T4" fmla="*/ 0 w 235"/>
                  <a:gd name="T5" fmla="*/ 112712 h 274"/>
                  <a:gd name="T6" fmla="*/ 0 w 235"/>
                  <a:gd name="T7" fmla="*/ 322262 h 274"/>
                  <a:gd name="T8" fmla="*/ 187325 w 235"/>
                  <a:gd name="T9" fmla="*/ 434975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274"/>
                  <a:gd name="T17" fmla="*/ 235 w 235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274">
                    <a:moveTo>
                      <a:pt x="235" y="62"/>
                    </a:moveTo>
                    <a:lnTo>
                      <a:pt x="114" y="0"/>
                    </a:lnTo>
                    <a:lnTo>
                      <a:pt x="0" y="71"/>
                    </a:lnTo>
                    <a:lnTo>
                      <a:pt x="0" y="203"/>
                    </a:lnTo>
                    <a:lnTo>
                      <a:pt x="118" y="274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8" name="Line 94"/>
              <p:cNvSpPr>
                <a:spLocks noChangeShapeType="1"/>
              </p:cNvSpPr>
              <p:nvPr/>
            </p:nvSpPr>
            <p:spPr bwMode="auto">
              <a:xfrm flipV="1">
                <a:off x="1678648" y="3046947"/>
                <a:ext cx="184940" cy="10637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89" name="Line 95"/>
              <p:cNvSpPr>
                <a:spLocks noChangeShapeType="1"/>
              </p:cNvSpPr>
              <p:nvPr/>
            </p:nvSpPr>
            <p:spPr bwMode="auto">
              <a:xfrm flipV="1">
                <a:off x="1863588" y="2816735"/>
                <a:ext cx="0" cy="23021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0" name="Line 96"/>
              <p:cNvSpPr>
                <a:spLocks noChangeShapeType="1"/>
              </p:cNvSpPr>
              <p:nvPr/>
            </p:nvSpPr>
            <p:spPr bwMode="auto">
              <a:xfrm flipV="1">
                <a:off x="2655580" y="2218186"/>
                <a:ext cx="32471" cy="1508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1" name="Line 97"/>
              <p:cNvSpPr>
                <a:spLocks noChangeShapeType="1"/>
              </p:cNvSpPr>
              <p:nvPr/>
            </p:nvSpPr>
            <p:spPr bwMode="auto">
              <a:xfrm flipV="1">
                <a:off x="2412759" y="2389654"/>
                <a:ext cx="191998" cy="10796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2" name="Freeform 98"/>
              <p:cNvSpPr>
                <a:spLocks/>
              </p:cNvSpPr>
              <p:nvPr/>
            </p:nvSpPr>
            <p:spPr bwMode="auto">
              <a:xfrm>
                <a:off x="2387347" y="2357901"/>
                <a:ext cx="56470" cy="139715"/>
              </a:xfrm>
              <a:custGeom>
                <a:avLst/>
                <a:gdLst>
                  <a:gd name="T0" fmla="*/ 25400 w 35"/>
                  <a:gd name="T1" fmla="*/ 139700 h 88"/>
                  <a:gd name="T2" fmla="*/ 55563 w 35"/>
                  <a:gd name="T3" fmla="*/ 0 h 88"/>
                  <a:gd name="T4" fmla="*/ 0 w 35"/>
                  <a:gd name="T5" fmla="*/ 0 h 88"/>
                  <a:gd name="T6" fmla="*/ 25400 w 35"/>
                  <a:gd name="T7" fmla="*/ 139700 h 88"/>
                  <a:gd name="T8" fmla="*/ 25400 w 35"/>
                  <a:gd name="T9" fmla="*/ 13970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88"/>
                  <a:gd name="T17" fmla="*/ 35 w 35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88">
                    <a:moveTo>
                      <a:pt x="16" y="88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16" y="88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3" name="Freeform 99"/>
              <p:cNvSpPr>
                <a:spLocks/>
              </p:cNvSpPr>
              <p:nvPr/>
            </p:nvSpPr>
            <p:spPr bwMode="auto">
              <a:xfrm>
                <a:off x="2047116" y="2389654"/>
                <a:ext cx="365643" cy="328646"/>
              </a:xfrm>
              <a:custGeom>
                <a:avLst/>
                <a:gdLst>
                  <a:gd name="T0" fmla="*/ 366713 w 231"/>
                  <a:gd name="T1" fmla="*/ 107950 h 207"/>
                  <a:gd name="T2" fmla="*/ 190500 w 231"/>
                  <a:gd name="T3" fmla="*/ 0 h 207"/>
                  <a:gd name="T4" fmla="*/ 0 w 231"/>
                  <a:gd name="T5" fmla="*/ 107950 h 207"/>
                  <a:gd name="T6" fmla="*/ 0 w 231"/>
                  <a:gd name="T7" fmla="*/ 328613 h 2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1"/>
                  <a:gd name="T13" fmla="*/ 0 h 207"/>
                  <a:gd name="T14" fmla="*/ 231 w 231"/>
                  <a:gd name="T15" fmla="*/ 207 h 2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1" h="207">
                    <a:moveTo>
                      <a:pt x="231" y="68"/>
                    </a:moveTo>
                    <a:lnTo>
                      <a:pt x="120" y="0"/>
                    </a:lnTo>
                    <a:lnTo>
                      <a:pt x="0" y="68"/>
                    </a:lnTo>
                    <a:lnTo>
                      <a:pt x="0" y="20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4" name="Freeform 100"/>
              <p:cNvSpPr>
                <a:spLocks/>
              </p:cNvSpPr>
              <p:nvPr/>
            </p:nvSpPr>
            <p:spPr bwMode="auto">
              <a:xfrm>
                <a:off x="2021704" y="2718300"/>
                <a:ext cx="52234" cy="146065"/>
              </a:xfrm>
              <a:custGeom>
                <a:avLst/>
                <a:gdLst>
                  <a:gd name="T0" fmla="*/ 25400 w 33"/>
                  <a:gd name="T1" fmla="*/ 0 h 92"/>
                  <a:gd name="T2" fmla="*/ 52388 w 33"/>
                  <a:gd name="T3" fmla="*/ 146050 h 92"/>
                  <a:gd name="T4" fmla="*/ 0 w 33"/>
                  <a:gd name="T5" fmla="*/ 146050 h 92"/>
                  <a:gd name="T6" fmla="*/ 25400 w 33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92"/>
                  <a:gd name="T14" fmla="*/ 33 w 33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92">
                    <a:moveTo>
                      <a:pt x="16" y="0"/>
                    </a:moveTo>
                    <a:lnTo>
                      <a:pt x="33" y="92"/>
                    </a:lnTo>
                    <a:lnTo>
                      <a:pt x="0" y="92"/>
                    </a:lnTo>
                    <a:lnTo>
                      <a:pt x="16" y="0"/>
                    </a:lnTo>
                  </a:path>
                </a:pathLst>
              </a:cu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5" name="Line 101"/>
              <p:cNvSpPr>
                <a:spLocks noChangeShapeType="1"/>
              </p:cNvSpPr>
              <p:nvPr/>
            </p:nvSpPr>
            <p:spPr bwMode="auto">
              <a:xfrm>
                <a:off x="2047116" y="2718300"/>
                <a:ext cx="183528" cy="10954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6" name="Freeform 102"/>
              <p:cNvSpPr>
                <a:spLocks/>
              </p:cNvSpPr>
              <p:nvPr/>
            </p:nvSpPr>
            <p:spPr bwMode="auto">
              <a:xfrm>
                <a:off x="1863588" y="2827850"/>
                <a:ext cx="367055" cy="328646"/>
              </a:xfrm>
              <a:custGeom>
                <a:avLst/>
                <a:gdLst>
                  <a:gd name="T0" fmla="*/ 366713 w 231"/>
                  <a:gd name="T1" fmla="*/ 0 h 207"/>
                  <a:gd name="T2" fmla="*/ 366713 w 231"/>
                  <a:gd name="T3" fmla="*/ 212725 h 207"/>
                  <a:gd name="T4" fmla="*/ 177800 w 231"/>
                  <a:gd name="T5" fmla="*/ 328613 h 207"/>
                  <a:gd name="T6" fmla="*/ 0 w 231"/>
                  <a:gd name="T7" fmla="*/ 219075 h 2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1"/>
                  <a:gd name="T13" fmla="*/ 0 h 207"/>
                  <a:gd name="T14" fmla="*/ 231 w 231"/>
                  <a:gd name="T15" fmla="*/ 207 h 2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1" h="207">
                    <a:moveTo>
                      <a:pt x="231" y="0"/>
                    </a:moveTo>
                    <a:lnTo>
                      <a:pt x="231" y="134"/>
                    </a:lnTo>
                    <a:lnTo>
                      <a:pt x="112" y="207"/>
                    </a:lnTo>
                    <a:lnTo>
                      <a:pt x="0" y="138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7" name="Freeform 103"/>
              <p:cNvSpPr>
                <a:spLocks/>
              </p:cNvSpPr>
              <p:nvPr/>
            </p:nvSpPr>
            <p:spPr bwMode="auto">
              <a:xfrm>
                <a:off x="2384524" y="2718300"/>
                <a:ext cx="64941" cy="225448"/>
              </a:xfrm>
              <a:custGeom>
                <a:avLst/>
                <a:gdLst>
                  <a:gd name="T0" fmla="*/ 28575 w 41"/>
                  <a:gd name="T1" fmla="*/ 0 h 142"/>
                  <a:gd name="T2" fmla="*/ 65088 w 41"/>
                  <a:gd name="T3" fmla="*/ 225425 h 142"/>
                  <a:gd name="T4" fmla="*/ 0 w 41"/>
                  <a:gd name="T5" fmla="*/ 225425 h 142"/>
                  <a:gd name="T6" fmla="*/ 28575 w 41"/>
                  <a:gd name="T7" fmla="*/ 0 h 142"/>
                  <a:gd name="T8" fmla="*/ 28575 w 41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42"/>
                  <a:gd name="T17" fmla="*/ 41 w 41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42">
                    <a:moveTo>
                      <a:pt x="18" y="0"/>
                    </a:moveTo>
                    <a:lnTo>
                      <a:pt x="41" y="142"/>
                    </a:lnTo>
                    <a:lnTo>
                      <a:pt x="0" y="142"/>
                    </a:lnTo>
                    <a:lnTo>
                      <a:pt x="18" y="0"/>
                    </a:lnTo>
                  </a:path>
                </a:pathLst>
              </a:cu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8" name="Line 104"/>
              <p:cNvSpPr>
                <a:spLocks noChangeShapeType="1"/>
              </p:cNvSpPr>
              <p:nvPr/>
            </p:nvSpPr>
            <p:spPr bwMode="auto">
              <a:xfrm flipV="1">
                <a:off x="2230643" y="2718300"/>
                <a:ext cx="182116" cy="10954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599" name="Line 105"/>
              <p:cNvSpPr>
                <a:spLocks noChangeShapeType="1"/>
              </p:cNvSpPr>
              <p:nvPr/>
            </p:nvSpPr>
            <p:spPr bwMode="auto">
              <a:xfrm flipV="1">
                <a:off x="2412759" y="2497615"/>
                <a:ext cx="0" cy="22068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0" name="Line 106"/>
              <p:cNvSpPr>
                <a:spLocks noChangeShapeType="1"/>
              </p:cNvSpPr>
              <p:nvPr/>
            </p:nvSpPr>
            <p:spPr bwMode="auto">
              <a:xfrm flipH="1">
                <a:off x="2604757" y="2186433"/>
                <a:ext cx="50823" cy="20322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1" name="Line 107"/>
              <p:cNvSpPr>
                <a:spLocks noChangeShapeType="1"/>
              </p:cNvSpPr>
              <p:nvPr/>
            </p:nvSpPr>
            <p:spPr bwMode="auto">
              <a:xfrm flipV="1">
                <a:off x="1863588" y="2718300"/>
                <a:ext cx="183528" cy="9843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2" name="Line 108"/>
              <p:cNvSpPr>
                <a:spLocks noChangeShapeType="1"/>
              </p:cNvSpPr>
              <p:nvPr/>
            </p:nvSpPr>
            <p:spPr bwMode="auto">
              <a:xfrm flipH="1">
                <a:off x="591599" y="3040597"/>
                <a:ext cx="160940" cy="9843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3" name="Freeform 109"/>
              <p:cNvSpPr>
                <a:spLocks/>
              </p:cNvSpPr>
              <p:nvPr/>
            </p:nvSpPr>
            <p:spPr bwMode="auto">
              <a:xfrm>
                <a:off x="546423" y="3139032"/>
                <a:ext cx="45176" cy="14288"/>
              </a:xfrm>
              <a:custGeom>
                <a:avLst/>
                <a:gdLst>
                  <a:gd name="T0" fmla="*/ 46038 w 29"/>
                  <a:gd name="T1" fmla="*/ 0 h 9"/>
                  <a:gd name="T2" fmla="*/ 20638 w 29"/>
                  <a:gd name="T3" fmla="*/ 14288 h 9"/>
                  <a:gd name="T4" fmla="*/ 0 w 29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9"/>
                  <a:gd name="T11" fmla="*/ 29 w 29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9">
                    <a:moveTo>
                      <a:pt x="29" y="0"/>
                    </a:moveTo>
                    <a:lnTo>
                      <a:pt x="13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4" name="Line 110"/>
              <p:cNvSpPr>
                <a:spLocks noChangeShapeType="1"/>
              </p:cNvSpPr>
              <p:nvPr/>
            </p:nvSpPr>
            <p:spPr bwMode="auto">
              <a:xfrm flipH="1" flipV="1">
                <a:off x="463130" y="3085051"/>
                <a:ext cx="83293" cy="5398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5" name="Line 111"/>
              <p:cNvSpPr>
                <a:spLocks noChangeShapeType="1"/>
              </p:cNvSpPr>
              <p:nvPr/>
            </p:nvSpPr>
            <p:spPr bwMode="auto">
              <a:xfrm>
                <a:off x="649482" y="2888181"/>
                <a:ext cx="103057" cy="15241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6" name="Freeform 112"/>
              <p:cNvSpPr>
                <a:spLocks/>
              </p:cNvSpPr>
              <p:nvPr/>
            </p:nvSpPr>
            <p:spPr bwMode="auto">
              <a:xfrm>
                <a:off x="1105477" y="3046947"/>
                <a:ext cx="42353" cy="15877"/>
              </a:xfrm>
              <a:custGeom>
                <a:avLst/>
                <a:gdLst>
                  <a:gd name="T0" fmla="*/ 42863 w 27"/>
                  <a:gd name="T1" fmla="*/ 15875 h 10"/>
                  <a:gd name="T2" fmla="*/ 20638 w 27"/>
                  <a:gd name="T3" fmla="*/ 0 h 10"/>
                  <a:gd name="T4" fmla="*/ 0 w 27"/>
                  <a:gd name="T5" fmla="*/ 12700 h 10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0"/>
                  <a:gd name="T11" fmla="*/ 27 w 2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0">
                    <a:moveTo>
                      <a:pt x="27" y="10"/>
                    </a:moveTo>
                    <a:lnTo>
                      <a:pt x="13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7" name="Line 113"/>
              <p:cNvSpPr>
                <a:spLocks noChangeShapeType="1"/>
              </p:cNvSpPr>
              <p:nvPr/>
            </p:nvSpPr>
            <p:spPr bwMode="auto">
              <a:xfrm>
                <a:off x="1105477" y="2926285"/>
                <a:ext cx="0" cy="13336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8" name="Line 114"/>
              <p:cNvSpPr>
                <a:spLocks noChangeShapeType="1"/>
              </p:cNvSpPr>
              <p:nvPr/>
            </p:nvSpPr>
            <p:spPr bwMode="auto">
              <a:xfrm>
                <a:off x="1147829" y="2926285"/>
                <a:ext cx="0" cy="13653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09" name="Freeform 115"/>
              <p:cNvSpPr>
                <a:spLocks/>
              </p:cNvSpPr>
              <p:nvPr/>
            </p:nvSpPr>
            <p:spPr bwMode="auto">
              <a:xfrm>
                <a:off x="752539" y="3040597"/>
                <a:ext cx="352938" cy="112724"/>
              </a:xfrm>
              <a:custGeom>
                <a:avLst/>
                <a:gdLst>
                  <a:gd name="T0" fmla="*/ 352425 w 222"/>
                  <a:gd name="T1" fmla="*/ 19050 h 71"/>
                  <a:gd name="T2" fmla="*/ 185737 w 222"/>
                  <a:gd name="T3" fmla="*/ 112713 h 71"/>
                  <a:gd name="T4" fmla="*/ 0 w 222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222"/>
                  <a:gd name="T10" fmla="*/ 0 h 71"/>
                  <a:gd name="T11" fmla="*/ 222 w 222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" h="71">
                    <a:moveTo>
                      <a:pt x="222" y="12"/>
                    </a:moveTo>
                    <a:lnTo>
                      <a:pt x="117" y="7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0" name="Line 116"/>
              <p:cNvSpPr>
                <a:spLocks noChangeShapeType="1"/>
              </p:cNvSpPr>
              <p:nvPr/>
            </p:nvSpPr>
            <p:spPr bwMode="auto">
              <a:xfrm flipH="1">
                <a:off x="752539" y="2888181"/>
                <a:ext cx="124234" cy="15241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1" name="Freeform 117"/>
              <p:cNvSpPr>
                <a:spLocks/>
              </p:cNvSpPr>
              <p:nvPr/>
            </p:nvSpPr>
            <p:spPr bwMode="auto">
              <a:xfrm>
                <a:off x="1832529" y="3046947"/>
                <a:ext cx="55058" cy="146065"/>
              </a:xfrm>
              <a:custGeom>
                <a:avLst/>
                <a:gdLst>
                  <a:gd name="T0" fmla="*/ 31750 w 35"/>
                  <a:gd name="T1" fmla="*/ 0 h 92"/>
                  <a:gd name="T2" fmla="*/ 55563 w 35"/>
                  <a:gd name="T3" fmla="*/ 146050 h 92"/>
                  <a:gd name="T4" fmla="*/ 0 w 35"/>
                  <a:gd name="T5" fmla="*/ 146050 h 92"/>
                  <a:gd name="T6" fmla="*/ 31750 w 35"/>
                  <a:gd name="T7" fmla="*/ 0 h 92"/>
                  <a:gd name="T8" fmla="*/ 31750 w 35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92"/>
                  <a:gd name="T17" fmla="*/ 35 w 3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92">
                    <a:moveTo>
                      <a:pt x="20" y="0"/>
                    </a:moveTo>
                    <a:lnTo>
                      <a:pt x="35" y="92"/>
                    </a:lnTo>
                    <a:lnTo>
                      <a:pt x="0" y="92"/>
                    </a:lnTo>
                    <a:lnTo>
                      <a:pt x="20" y="0"/>
                    </a:lnTo>
                  </a:path>
                </a:pathLst>
              </a:cu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2" name="Line 118"/>
              <p:cNvSpPr>
                <a:spLocks noChangeShapeType="1"/>
              </p:cNvSpPr>
              <p:nvPr/>
            </p:nvSpPr>
            <p:spPr bwMode="auto">
              <a:xfrm flipH="1" flipV="1">
                <a:off x="1147829" y="3062824"/>
                <a:ext cx="91764" cy="4921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3" name="Line 119"/>
              <p:cNvSpPr>
                <a:spLocks noChangeShapeType="1"/>
              </p:cNvSpPr>
              <p:nvPr/>
            </p:nvSpPr>
            <p:spPr bwMode="auto">
              <a:xfrm flipH="1" flipV="1">
                <a:off x="1678648" y="3153321"/>
                <a:ext cx="72000" cy="19528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4" name="Line 120"/>
              <p:cNvSpPr>
                <a:spLocks noChangeShapeType="1"/>
              </p:cNvSpPr>
              <p:nvPr/>
            </p:nvSpPr>
            <p:spPr bwMode="auto">
              <a:xfrm flipV="1">
                <a:off x="1592532" y="3153321"/>
                <a:ext cx="86116" cy="19210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5" name="Line 121"/>
              <p:cNvSpPr>
                <a:spLocks noChangeShapeType="1"/>
              </p:cNvSpPr>
              <p:nvPr/>
            </p:nvSpPr>
            <p:spPr bwMode="auto">
              <a:xfrm flipV="1">
                <a:off x="591599" y="3139032"/>
                <a:ext cx="0" cy="14765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6" name="Line 122"/>
              <p:cNvSpPr>
                <a:spLocks noChangeShapeType="1"/>
              </p:cNvSpPr>
              <p:nvPr/>
            </p:nvSpPr>
            <p:spPr bwMode="auto">
              <a:xfrm flipV="1">
                <a:off x="546423" y="3139032"/>
                <a:ext cx="0" cy="14765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7" name="Line 123"/>
              <p:cNvSpPr>
                <a:spLocks noChangeShapeType="1"/>
              </p:cNvSpPr>
              <p:nvPr/>
            </p:nvSpPr>
            <p:spPr bwMode="auto">
              <a:xfrm flipH="1">
                <a:off x="2655580" y="2165793"/>
                <a:ext cx="177881" cy="2064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8" name="Line 124"/>
              <p:cNvSpPr>
                <a:spLocks noChangeShapeType="1"/>
              </p:cNvSpPr>
              <p:nvPr/>
            </p:nvSpPr>
            <p:spPr bwMode="auto">
              <a:xfrm>
                <a:off x="2604757" y="2389654"/>
                <a:ext cx="182116" cy="10796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19" name="ZoneTexte 113"/>
              <p:cNvSpPr txBox="1">
                <a:spLocks noChangeArrowheads="1"/>
              </p:cNvSpPr>
              <p:nvPr/>
            </p:nvSpPr>
            <p:spPr bwMode="auto">
              <a:xfrm>
                <a:off x="451836" y="3286684"/>
                <a:ext cx="252703" cy="246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620" name="ZoneTexte 114"/>
              <p:cNvSpPr txBox="1">
                <a:spLocks noChangeArrowheads="1"/>
              </p:cNvSpPr>
              <p:nvPr/>
            </p:nvSpPr>
            <p:spPr bwMode="auto">
              <a:xfrm>
                <a:off x="1006654" y="2710362"/>
                <a:ext cx="252704" cy="2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621" name="ZoneTexte 115"/>
              <p:cNvSpPr txBox="1">
                <a:spLocks noChangeArrowheads="1"/>
              </p:cNvSpPr>
              <p:nvPr/>
            </p:nvSpPr>
            <p:spPr bwMode="auto">
              <a:xfrm>
                <a:off x="1197241" y="3064411"/>
                <a:ext cx="252703" cy="246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622" name="ZoneTexte 116"/>
              <p:cNvSpPr txBox="1">
                <a:spLocks noChangeArrowheads="1"/>
              </p:cNvSpPr>
              <p:nvPr/>
            </p:nvSpPr>
            <p:spPr bwMode="auto">
              <a:xfrm>
                <a:off x="2877226" y="1857786"/>
                <a:ext cx="252703" cy="246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623" name="ZoneTexte 117"/>
              <p:cNvSpPr txBox="1">
                <a:spLocks noChangeArrowheads="1"/>
              </p:cNvSpPr>
              <p:nvPr/>
            </p:nvSpPr>
            <p:spPr bwMode="auto">
              <a:xfrm>
                <a:off x="3581689" y="1514850"/>
                <a:ext cx="252704" cy="246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624" name="ZoneTexte 118"/>
              <p:cNvSpPr txBox="1">
                <a:spLocks noChangeArrowheads="1"/>
              </p:cNvSpPr>
              <p:nvPr/>
            </p:nvSpPr>
            <p:spPr bwMode="auto">
              <a:xfrm>
                <a:off x="2799579" y="2743703"/>
                <a:ext cx="334586" cy="246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 dirty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234625" name="ZoneTexte 119"/>
              <p:cNvSpPr txBox="1">
                <a:spLocks noChangeArrowheads="1"/>
              </p:cNvSpPr>
              <p:nvPr/>
            </p:nvSpPr>
            <p:spPr bwMode="auto">
              <a:xfrm>
                <a:off x="1757706" y="3170785"/>
                <a:ext cx="247057" cy="2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234626" name="ZoneTexte 120"/>
              <p:cNvSpPr txBox="1">
                <a:spLocks noChangeArrowheads="1"/>
              </p:cNvSpPr>
              <p:nvPr/>
            </p:nvSpPr>
            <p:spPr bwMode="auto">
              <a:xfrm>
                <a:off x="1938410" y="2818324"/>
                <a:ext cx="247057" cy="2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234627" name="ZoneTexte 121"/>
              <p:cNvSpPr txBox="1">
                <a:spLocks noChangeArrowheads="1"/>
              </p:cNvSpPr>
              <p:nvPr/>
            </p:nvSpPr>
            <p:spPr bwMode="auto">
              <a:xfrm>
                <a:off x="2311113" y="2161030"/>
                <a:ext cx="247057" cy="2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234628" name="ZoneTexte 122"/>
              <p:cNvSpPr txBox="1">
                <a:spLocks noChangeArrowheads="1"/>
              </p:cNvSpPr>
              <p:nvPr/>
            </p:nvSpPr>
            <p:spPr bwMode="auto">
              <a:xfrm>
                <a:off x="197721" y="2942162"/>
                <a:ext cx="334585" cy="2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HO</a:t>
                </a:r>
              </a:p>
            </p:txBody>
          </p:sp>
          <p:sp>
            <p:nvSpPr>
              <p:cNvPr id="234629" name="Freeform 115"/>
              <p:cNvSpPr>
                <a:spLocks/>
              </p:cNvSpPr>
              <p:nvPr/>
            </p:nvSpPr>
            <p:spPr bwMode="auto">
              <a:xfrm rot="10800000">
                <a:off x="2997224" y="2492852"/>
                <a:ext cx="351527" cy="112725"/>
              </a:xfrm>
              <a:custGeom>
                <a:avLst/>
                <a:gdLst>
                  <a:gd name="T0" fmla="*/ 352425 w 222"/>
                  <a:gd name="T1" fmla="*/ 19050 h 71"/>
                  <a:gd name="T2" fmla="*/ 185737 w 222"/>
                  <a:gd name="T3" fmla="*/ 112713 h 71"/>
                  <a:gd name="T4" fmla="*/ 0 w 222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222"/>
                  <a:gd name="T10" fmla="*/ 0 h 71"/>
                  <a:gd name="T11" fmla="*/ 222 w 222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" h="71">
                    <a:moveTo>
                      <a:pt x="222" y="12"/>
                    </a:moveTo>
                    <a:lnTo>
                      <a:pt x="117" y="7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30" name="Line 75"/>
              <p:cNvSpPr>
                <a:spLocks noChangeShapeType="1"/>
              </p:cNvSpPr>
              <p:nvPr/>
            </p:nvSpPr>
            <p:spPr bwMode="auto">
              <a:xfrm flipV="1">
                <a:off x="3420749" y="2688135"/>
                <a:ext cx="0" cy="14765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31" name="Line 81"/>
              <p:cNvSpPr>
                <a:spLocks noChangeShapeType="1"/>
              </p:cNvSpPr>
              <p:nvPr/>
            </p:nvSpPr>
            <p:spPr bwMode="auto">
              <a:xfrm flipH="1" flipV="1">
                <a:off x="3419338" y="2834200"/>
                <a:ext cx="146822" cy="11431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98441" name="Groupe 2"/>
              <p:cNvGrpSpPr>
                <a:grpSpLocks/>
              </p:cNvGrpSpPr>
              <p:nvPr/>
            </p:nvGrpSpPr>
            <p:grpSpPr bwMode="auto">
              <a:xfrm rot="-8100000">
                <a:off x="3364718" y="3166240"/>
                <a:ext cx="384614" cy="367504"/>
                <a:chOff x="3807839" y="2803355"/>
                <a:chExt cx="384614" cy="367504"/>
              </a:xfrm>
            </p:grpSpPr>
            <p:sp>
              <p:nvSpPr>
                <p:cNvPr id="234638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4131630" y="2801125"/>
                  <a:ext cx="63507" cy="20893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639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808439" y="3119766"/>
                  <a:ext cx="215922" cy="50823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34633" name="Line 86"/>
              <p:cNvSpPr>
                <a:spLocks noChangeShapeType="1"/>
              </p:cNvSpPr>
              <p:nvPr/>
            </p:nvSpPr>
            <p:spPr bwMode="auto">
              <a:xfrm flipV="1">
                <a:off x="3561925" y="2945337"/>
                <a:ext cx="0" cy="17464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34" name="ZoneTexte 128"/>
              <p:cNvSpPr txBox="1">
                <a:spLocks noChangeArrowheads="1"/>
              </p:cNvSpPr>
              <p:nvPr/>
            </p:nvSpPr>
            <p:spPr bwMode="auto">
              <a:xfrm>
                <a:off x="3446161" y="3069175"/>
                <a:ext cx="247057" cy="2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N</a:t>
                </a:r>
              </a:p>
            </p:txBody>
          </p:sp>
          <p:sp>
            <p:nvSpPr>
              <p:cNvPr id="234635" name="ZoneTexte 129"/>
              <p:cNvSpPr txBox="1">
                <a:spLocks noChangeArrowheads="1"/>
              </p:cNvSpPr>
              <p:nvPr/>
            </p:nvSpPr>
            <p:spPr bwMode="auto">
              <a:xfrm>
                <a:off x="3295104" y="2486501"/>
                <a:ext cx="247056" cy="246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N</a:t>
                </a:r>
              </a:p>
            </p:txBody>
          </p:sp>
          <p:sp>
            <p:nvSpPr>
              <p:cNvPr id="234636" name="Freeform 115"/>
              <p:cNvSpPr>
                <a:spLocks/>
              </p:cNvSpPr>
              <p:nvPr/>
            </p:nvSpPr>
            <p:spPr bwMode="auto">
              <a:xfrm rot="-3640225">
                <a:off x="3456370" y="2426768"/>
                <a:ext cx="350874" cy="111529"/>
              </a:xfrm>
              <a:custGeom>
                <a:avLst/>
                <a:gdLst>
                  <a:gd name="T0" fmla="*/ 352425 w 222"/>
                  <a:gd name="T1" fmla="*/ 19050 h 71"/>
                  <a:gd name="T2" fmla="*/ 185737 w 222"/>
                  <a:gd name="T3" fmla="*/ 112713 h 71"/>
                  <a:gd name="T4" fmla="*/ 0 w 222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222"/>
                  <a:gd name="T10" fmla="*/ 0 h 71"/>
                  <a:gd name="T11" fmla="*/ 222 w 222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" h="71">
                    <a:moveTo>
                      <a:pt x="222" y="12"/>
                    </a:moveTo>
                    <a:lnTo>
                      <a:pt x="117" y="7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4637" name="Line 75"/>
              <p:cNvSpPr>
                <a:spLocks noChangeShapeType="1"/>
              </p:cNvSpPr>
              <p:nvPr/>
            </p:nvSpPr>
            <p:spPr bwMode="auto">
              <a:xfrm flipV="1">
                <a:off x="3705923" y="1719659"/>
                <a:ext cx="0" cy="14765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34502" name="ZoneTexte 139"/>
            <p:cNvSpPr txBox="1">
              <a:spLocks noChangeArrowheads="1"/>
            </p:cNvSpPr>
            <p:nvPr/>
          </p:nvSpPr>
          <p:spPr bwMode="auto">
            <a:xfrm>
              <a:off x="5073703" y="2517775"/>
              <a:ext cx="1258824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GSK2838232</a:t>
              </a:r>
            </a:p>
          </p:txBody>
        </p:sp>
      </p:grpSp>
      <p:grpSp>
        <p:nvGrpSpPr>
          <p:cNvPr id="98309" name="Groupe 149"/>
          <p:cNvGrpSpPr>
            <a:grpSpLocks/>
          </p:cNvGrpSpPr>
          <p:nvPr/>
        </p:nvGrpSpPr>
        <p:grpSpPr bwMode="auto">
          <a:xfrm>
            <a:off x="879475" y="2765425"/>
            <a:ext cx="4095750" cy="1897063"/>
            <a:chOff x="780972" y="2286000"/>
            <a:chExt cx="3641880" cy="1897373"/>
          </a:xfrm>
        </p:grpSpPr>
        <p:sp>
          <p:nvSpPr>
            <p:cNvPr id="234500" name="ZoneTexte 63"/>
            <p:cNvSpPr txBox="1">
              <a:spLocks noChangeArrowheads="1"/>
            </p:cNvSpPr>
            <p:nvPr/>
          </p:nvSpPr>
          <p:spPr bwMode="auto">
            <a:xfrm>
              <a:off x="823319" y="2517813"/>
              <a:ext cx="1492042" cy="338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Bevirimat (BVM)</a:t>
              </a:r>
            </a:p>
          </p:txBody>
        </p:sp>
        <p:grpSp>
          <p:nvGrpSpPr>
            <p:cNvPr id="98311" name="Grouper 140"/>
            <p:cNvGrpSpPr>
              <a:grpSpLocks/>
            </p:cNvGrpSpPr>
            <p:nvPr/>
          </p:nvGrpSpPr>
          <p:grpSpPr bwMode="auto">
            <a:xfrm>
              <a:off x="780972" y="2286000"/>
              <a:ext cx="3641880" cy="1897373"/>
              <a:chOff x="385722" y="4021070"/>
              <a:chExt cx="3642324" cy="1898548"/>
            </a:xfrm>
          </p:grpSpPr>
          <p:grpSp>
            <p:nvGrpSpPr>
              <p:cNvPr id="98312" name="Groupe 5215"/>
              <p:cNvGrpSpPr>
                <a:grpSpLocks/>
              </p:cNvGrpSpPr>
              <p:nvPr/>
            </p:nvGrpSpPr>
            <p:grpSpPr bwMode="auto">
              <a:xfrm>
                <a:off x="669595" y="4021070"/>
                <a:ext cx="3052763" cy="1681162"/>
                <a:chOff x="5035550" y="2949576"/>
                <a:chExt cx="3052763" cy="1681162"/>
              </a:xfrm>
            </p:grpSpPr>
            <p:sp>
              <p:nvSpPr>
                <p:cNvPr id="234516" name="Freeform 11"/>
                <p:cNvSpPr>
                  <a:spLocks/>
                </p:cNvSpPr>
                <p:nvPr/>
              </p:nvSpPr>
              <p:spPr bwMode="auto">
                <a:xfrm>
                  <a:off x="6054726" y="4298419"/>
                  <a:ext cx="153881" cy="95325"/>
                </a:xfrm>
                <a:custGeom>
                  <a:avLst/>
                  <a:gdLst>
                    <a:gd name="T0" fmla="*/ 153988 w 97"/>
                    <a:gd name="T1" fmla="*/ 0 h 60"/>
                    <a:gd name="T2" fmla="*/ 0 w 97"/>
                    <a:gd name="T3" fmla="*/ 53975 h 60"/>
                    <a:gd name="T4" fmla="*/ 33338 w 97"/>
                    <a:gd name="T5" fmla="*/ 95250 h 60"/>
                    <a:gd name="T6" fmla="*/ 153988 w 97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60"/>
                    <a:gd name="T14" fmla="*/ 97 w 97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60">
                      <a:moveTo>
                        <a:pt x="97" y="0"/>
                      </a:moveTo>
                      <a:lnTo>
                        <a:pt x="0" y="34"/>
                      </a:lnTo>
                      <a:lnTo>
                        <a:pt x="21" y="6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17" name="Freeform 12"/>
                <p:cNvSpPr>
                  <a:spLocks/>
                </p:cNvSpPr>
                <p:nvPr/>
              </p:nvSpPr>
              <p:spPr bwMode="auto">
                <a:xfrm>
                  <a:off x="6609544" y="3793199"/>
                  <a:ext cx="66353" cy="247844"/>
                </a:xfrm>
                <a:custGeom>
                  <a:avLst/>
                  <a:gdLst>
                    <a:gd name="T0" fmla="*/ 66675 w 42"/>
                    <a:gd name="T1" fmla="*/ 0 h 156"/>
                    <a:gd name="T2" fmla="*/ 0 w 42"/>
                    <a:gd name="T3" fmla="*/ 0 h 156"/>
                    <a:gd name="T4" fmla="*/ 34925 w 42"/>
                    <a:gd name="T5" fmla="*/ 247650 h 156"/>
                    <a:gd name="T6" fmla="*/ 66675 w 4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"/>
                    <a:gd name="T13" fmla="*/ 0 h 156"/>
                    <a:gd name="T14" fmla="*/ 42 w 4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" h="156">
                      <a:moveTo>
                        <a:pt x="42" y="0"/>
                      </a:moveTo>
                      <a:lnTo>
                        <a:pt x="0" y="0"/>
                      </a:lnTo>
                      <a:lnTo>
                        <a:pt x="22" y="156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18" name="Freeform 13"/>
                <p:cNvSpPr>
                  <a:spLocks/>
                </p:cNvSpPr>
                <p:nvPr/>
              </p:nvSpPr>
              <p:spPr bwMode="auto">
                <a:xfrm>
                  <a:off x="7048600" y="3797965"/>
                  <a:ext cx="59294" cy="239901"/>
                </a:xfrm>
                <a:custGeom>
                  <a:avLst/>
                  <a:gdLst>
                    <a:gd name="T0" fmla="*/ 30163 w 37"/>
                    <a:gd name="T1" fmla="*/ 239713 h 151"/>
                    <a:gd name="T2" fmla="*/ 58738 w 37"/>
                    <a:gd name="T3" fmla="*/ 0 h 151"/>
                    <a:gd name="T4" fmla="*/ 0 w 37"/>
                    <a:gd name="T5" fmla="*/ 0 h 151"/>
                    <a:gd name="T6" fmla="*/ 30163 w 37"/>
                    <a:gd name="T7" fmla="*/ 239713 h 1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"/>
                    <a:gd name="T13" fmla="*/ 0 h 151"/>
                    <a:gd name="T14" fmla="*/ 37 w 37"/>
                    <a:gd name="T15" fmla="*/ 151 h 1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" h="151">
                      <a:moveTo>
                        <a:pt x="19" y="151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19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19" name="Freeform 14"/>
                <p:cNvSpPr>
                  <a:spLocks/>
                </p:cNvSpPr>
                <p:nvPr/>
              </p:nvSpPr>
              <p:spPr bwMode="auto">
                <a:xfrm>
                  <a:off x="7733300" y="3672454"/>
                  <a:ext cx="242822" cy="131865"/>
                </a:xfrm>
                <a:custGeom>
                  <a:avLst/>
                  <a:gdLst>
                    <a:gd name="T0" fmla="*/ 201613 w 153"/>
                    <a:gd name="T1" fmla="*/ 133350 h 84"/>
                    <a:gd name="T2" fmla="*/ 242888 w 153"/>
                    <a:gd name="T3" fmla="*/ 101600 h 84"/>
                    <a:gd name="T4" fmla="*/ 0 w 153"/>
                    <a:gd name="T5" fmla="*/ 0 h 84"/>
                    <a:gd name="T6" fmla="*/ 201613 w 153"/>
                    <a:gd name="T7" fmla="*/ 133350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3"/>
                    <a:gd name="T13" fmla="*/ 0 h 84"/>
                    <a:gd name="T14" fmla="*/ 153 w 153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3" h="84">
                      <a:moveTo>
                        <a:pt x="127" y="84"/>
                      </a:moveTo>
                      <a:lnTo>
                        <a:pt x="153" y="64"/>
                      </a:lnTo>
                      <a:lnTo>
                        <a:pt x="0" y="0"/>
                      </a:lnTo>
                      <a:lnTo>
                        <a:pt x="127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0" name="Freeform 15"/>
                <p:cNvSpPr>
                  <a:spLocks/>
                </p:cNvSpPr>
                <p:nvPr/>
              </p:nvSpPr>
              <p:spPr bwMode="auto">
                <a:xfrm>
                  <a:off x="7271657" y="3513580"/>
                  <a:ext cx="57881" cy="155697"/>
                </a:xfrm>
                <a:custGeom>
                  <a:avLst/>
                  <a:gdLst>
                    <a:gd name="T0" fmla="*/ 28575 w 37"/>
                    <a:gd name="T1" fmla="*/ 155575 h 98"/>
                    <a:gd name="T2" fmla="*/ 58738 w 37"/>
                    <a:gd name="T3" fmla="*/ 0 h 98"/>
                    <a:gd name="T4" fmla="*/ 0 w 37"/>
                    <a:gd name="T5" fmla="*/ 0 h 98"/>
                    <a:gd name="T6" fmla="*/ 28575 w 37"/>
                    <a:gd name="T7" fmla="*/ 155575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"/>
                    <a:gd name="T13" fmla="*/ 0 h 98"/>
                    <a:gd name="T14" fmla="*/ 37 w 37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" h="98">
                      <a:moveTo>
                        <a:pt x="18" y="98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18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1" name="Freeform 16"/>
                <p:cNvSpPr>
                  <a:spLocks/>
                </p:cNvSpPr>
                <p:nvPr/>
              </p:nvSpPr>
              <p:spPr bwMode="auto">
                <a:xfrm>
                  <a:off x="7570949" y="3278446"/>
                  <a:ext cx="358585" cy="394008"/>
                </a:xfrm>
                <a:custGeom>
                  <a:avLst/>
                  <a:gdLst>
                    <a:gd name="T0" fmla="*/ 161925 w 225"/>
                    <a:gd name="T1" fmla="*/ 393700 h 248"/>
                    <a:gd name="T2" fmla="*/ 357188 w 225"/>
                    <a:gd name="T3" fmla="*/ 225425 h 248"/>
                    <a:gd name="T4" fmla="*/ 247650 w 225"/>
                    <a:gd name="T5" fmla="*/ 0 h 248"/>
                    <a:gd name="T6" fmla="*/ 0 w 225"/>
                    <a:gd name="T7" fmla="*/ 36513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248"/>
                    <a:gd name="T14" fmla="*/ 225 w 225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248">
                      <a:moveTo>
                        <a:pt x="102" y="248"/>
                      </a:moveTo>
                      <a:lnTo>
                        <a:pt x="225" y="142"/>
                      </a:lnTo>
                      <a:lnTo>
                        <a:pt x="156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170011" y="3140225"/>
                  <a:ext cx="232939" cy="4925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7398715" y="3140225"/>
                  <a:ext cx="4235" cy="3495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402950" y="3102095"/>
                  <a:ext cx="7059" cy="3813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151658" y="3102095"/>
                  <a:ext cx="258351" cy="4925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6" name="Freeform 21"/>
                <p:cNvSpPr>
                  <a:spLocks/>
                </p:cNvSpPr>
                <p:nvPr/>
              </p:nvSpPr>
              <p:spPr bwMode="auto">
                <a:xfrm>
                  <a:off x="7398715" y="3127515"/>
                  <a:ext cx="172234" cy="187472"/>
                </a:xfrm>
                <a:custGeom>
                  <a:avLst/>
                  <a:gdLst>
                    <a:gd name="T0" fmla="*/ 174625 w 110"/>
                    <a:gd name="T1" fmla="*/ 187325 h 118"/>
                    <a:gd name="T2" fmla="*/ 61913 w 110"/>
                    <a:gd name="T3" fmla="*/ 0 h 118"/>
                    <a:gd name="T4" fmla="*/ 0 w 110"/>
                    <a:gd name="T5" fmla="*/ 47625 h 118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18"/>
                    <a:gd name="T11" fmla="*/ 110 w 110"/>
                    <a:gd name="T12" fmla="*/ 118 h 1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18">
                      <a:moveTo>
                        <a:pt x="110" y="118"/>
                      </a:moveTo>
                      <a:lnTo>
                        <a:pt x="39" y="0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7" name="Freeform 22"/>
                <p:cNvSpPr>
                  <a:spLocks/>
                </p:cNvSpPr>
                <p:nvPr/>
              </p:nvSpPr>
              <p:spPr bwMode="auto">
                <a:xfrm>
                  <a:off x="7271657" y="3513580"/>
                  <a:ext cx="57881" cy="155697"/>
                </a:xfrm>
                <a:custGeom>
                  <a:avLst/>
                  <a:gdLst>
                    <a:gd name="T0" fmla="*/ 28575 w 37"/>
                    <a:gd name="T1" fmla="*/ 155575 h 98"/>
                    <a:gd name="T2" fmla="*/ 58738 w 37"/>
                    <a:gd name="T3" fmla="*/ 0 h 98"/>
                    <a:gd name="T4" fmla="*/ 0 w 37"/>
                    <a:gd name="T5" fmla="*/ 0 h 98"/>
                    <a:gd name="T6" fmla="*/ 28575 w 37"/>
                    <a:gd name="T7" fmla="*/ 155575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"/>
                    <a:gd name="T13" fmla="*/ 0 h 98"/>
                    <a:gd name="T14" fmla="*/ 37 w 37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" h="98">
                      <a:moveTo>
                        <a:pt x="18" y="98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18" y="9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8" name="Freeform 23"/>
                <p:cNvSpPr>
                  <a:spLocks/>
                </p:cNvSpPr>
                <p:nvPr/>
              </p:nvSpPr>
              <p:spPr bwMode="auto">
                <a:xfrm>
                  <a:off x="6853778" y="3545355"/>
                  <a:ext cx="446114" cy="374943"/>
                </a:xfrm>
                <a:custGeom>
                  <a:avLst/>
                  <a:gdLst>
                    <a:gd name="T0" fmla="*/ 446088 w 281"/>
                    <a:gd name="T1" fmla="*/ 123825 h 237"/>
                    <a:gd name="T2" fmla="*/ 230188 w 281"/>
                    <a:gd name="T3" fmla="*/ 0 h 237"/>
                    <a:gd name="T4" fmla="*/ 0 w 281"/>
                    <a:gd name="T5" fmla="*/ 127000 h 237"/>
                    <a:gd name="T6" fmla="*/ 0 w 281"/>
                    <a:gd name="T7" fmla="*/ 376238 h 2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1"/>
                    <a:gd name="T13" fmla="*/ 0 h 237"/>
                    <a:gd name="T14" fmla="*/ 281 w 281"/>
                    <a:gd name="T15" fmla="*/ 237 h 2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1" h="237">
                      <a:moveTo>
                        <a:pt x="281" y="78"/>
                      </a:moveTo>
                      <a:lnTo>
                        <a:pt x="145" y="0"/>
                      </a:lnTo>
                      <a:lnTo>
                        <a:pt x="0" y="80"/>
                      </a:lnTo>
                      <a:lnTo>
                        <a:pt x="0" y="237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29" name="Freeform 24"/>
                <p:cNvSpPr>
                  <a:spLocks/>
                </p:cNvSpPr>
                <p:nvPr/>
              </p:nvSpPr>
              <p:spPr bwMode="auto">
                <a:xfrm>
                  <a:off x="6821307" y="3920298"/>
                  <a:ext cx="70588" cy="157285"/>
                </a:xfrm>
                <a:custGeom>
                  <a:avLst/>
                  <a:gdLst>
                    <a:gd name="T0" fmla="*/ 31750 w 44"/>
                    <a:gd name="T1" fmla="*/ 0 h 99"/>
                    <a:gd name="T2" fmla="*/ 69850 w 44"/>
                    <a:gd name="T3" fmla="*/ 157163 h 99"/>
                    <a:gd name="T4" fmla="*/ 0 w 44"/>
                    <a:gd name="T5" fmla="*/ 157163 h 99"/>
                    <a:gd name="T6" fmla="*/ 31750 w 44"/>
                    <a:gd name="T7" fmla="*/ 0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4"/>
                    <a:gd name="T13" fmla="*/ 0 h 99"/>
                    <a:gd name="T14" fmla="*/ 44 w 44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4" h="99">
                      <a:moveTo>
                        <a:pt x="20" y="0"/>
                      </a:moveTo>
                      <a:lnTo>
                        <a:pt x="44" y="99"/>
                      </a:lnTo>
                      <a:lnTo>
                        <a:pt x="0" y="99"/>
                      </a:lnTo>
                      <a:lnTo>
                        <a:pt x="20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0" name="Freeform 25"/>
                <p:cNvSpPr>
                  <a:spLocks/>
                </p:cNvSpPr>
                <p:nvPr/>
              </p:nvSpPr>
              <p:spPr bwMode="auto">
                <a:xfrm>
                  <a:off x="6643426" y="4037865"/>
                  <a:ext cx="436232" cy="376532"/>
                </a:xfrm>
                <a:custGeom>
                  <a:avLst/>
                  <a:gdLst>
                    <a:gd name="T0" fmla="*/ 0 w 274"/>
                    <a:gd name="T1" fmla="*/ 249238 h 237"/>
                    <a:gd name="T2" fmla="*/ 219075 w 274"/>
                    <a:gd name="T3" fmla="*/ 376238 h 237"/>
                    <a:gd name="T4" fmla="*/ 434975 w 274"/>
                    <a:gd name="T5" fmla="*/ 249238 h 237"/>
                    <a:gd name="T6" fmla="*/ 434975 w 274"/>
                    <a:gd name="T7" fmla="*/ 0 h 2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4"/>
                    <a:gd name="T13" fmla="*/ 0 h 237"/>
                    <a:gd name="T14" fmla="*/ 274 w 274"/>
                    <a:gd name="T15" fmla="*/ 237 h 2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4" h="237">
                      <a:moveTo>
                        <a:pt x="0" y="157"/>
                      </a:moveTo>
                      <a:lnTo>
                        <a:pt x="138" y="237"/>
                      </a:lnTo>
                      <a:lnTo>
                        <a:pt x="274" y="157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1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6853778" y="3920298"/>
                  <a:ext cx="225881" cy="117567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2" name="Freeform 27"/>
                <p:cNvSpPr>
                  <a:spLocks/>
                </p:cNvSpPr>
                <p:nvPr/>
              </p:nvSpPr>
              <p:spPr bwMode="auto">
                <a:xfrm>
                  <a:off x="7258951" y="3913943"/>
                  <a:ext cx="74823" cy="246255"/>
                </a:xfrm>
                <a:custGeom>
                  <a:avLst/>
                  <a:gdLst>
                    <a:gd name="T0" fmla="*/ 41275 w 47"/>
                    <a:gd name="T1" fmla="*/ 0 h 155"/>
                    <a:gd name="T2" fmla="*/ 74613 w 47"/>
                    <a:gd name="T3" fmla="*/ 246063 h 155"/>
                    <a:gd name="T4" fmla="*/ 0 w 47"/>
                    <a:gd name="T5" fmla="*/ 246063 h 155"/>
                    <a:gd name="T6" fmla="*/ 41275 w 47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155"/>
                    <a:gd name="T14" fmla="*/ 47 w 47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155">
                      <a:moveTo>
                        <a:pt x="26" y="0"/>
                      </a:moveTo>
                      <a:lnTo>
                        <a:pt x="47" y="155"/>
                      </a:lnTo>
                      <a:lnTo>
                        <a:pt x="0" y="155"/>
                      </a:lnTo>
                      <a:lnTo>
                        <a:pt x="26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079659" y="3913943"/>
                  <a:ext cx="220234" cy="12392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7299892" y="3669277"/>
                  <a:ext cx="0" cy="24466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5" name="Freeform 30"/>
                <p:cNvSpPr>
                  <a:spLocks/>
                </p:cNvSpPr>
                <p:nvPr/>
              </p:nvSpPr>
              <p:spPr bwMode="auto">
                <a:xfrm>
                  <a:off x="7048600" y="3797965"/>
                  <a:ext cx="59294" cy="239901"/>
                </a:xfrm>
                <a:custGeom>
                  <a:avLst/>
                  <a:gdLst>
                    <a:gd name="T0" fmla="*/ 30163 w 37"/>
                    <a:gd name="T1" fmla="*/ 239713 h 151"/>
                    <a:gd name="T2" fmla="*/ 58738 w 37"/>
                    <a:gd name="T3" fmla="*/ 0 h 151"/>
                    <a:gd name="T4" fmla="*/ 0 w 37"/>
                    <a:gd name="T5" fmla="*/ 0 h 151"/>
                    <a:gd name="T6" fmla="*/ 30163 w 37"/>
                    <a:gd name="T7" fmla="*/ 239713 h 1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"/>
                    <a:gd name="T13" fmla="*/ 0 h 151"/>
                    <a:gd name="T14" fmla="*/ 37 w 37"/>
                    <a:gd name="T15" fmla="*/ 151 h 1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" h="151">
                      <a:moveTo>
                        <a:pt x="19" y="151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19" y="151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7976122" y="3713762"/>
                  <a:ext cx="111529" cy="6037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935181" y="3774134"/>
                  <a:ext cx="40940" cy="3018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8" name="Freeform 33"/>
                <p:cNvSpPr>
                  <a:spLocks/>
                </p:cNvSpPr>
                <p:nvPr/>
              </p:nvSpPr>
              <p:spPr bwMode="auto">
                <a:xfrm>
                  <a:off x="7486244" y="3548533"/>
                  <a:ext cx="62117" cy="160463"/>
                </a:xfrm>
                <a:custGeom>
                  <a:avLst/>
                  <a:gdLst>
                    <a:gd name="T0" fmla="*/ 34925 w 39"/>
                    <a:gd name="T1" fmla="*/ 0 h 101"/>
                    <a:gd name="T2" fmla="*/ 61913 w 39"/>
                    <a:gd name="T3" fmla="*/ 160338 h 101"/>
                    <a:gd name="T4" fmla="*/ 0 w 39"/>
                    <a:gd name="T5" fmla="*/ 160338 h 101"/>
                    <a:gd name="T6" fmla="*/ 34925 w 39"/>
                    <a:gd name="T7" fmla="*/ 0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101"/>
                    <a:gd name="T14" fmla="*/ 39 w 39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101">
                      <a:moveTo>
                        <a:pt x="22" y="0"/>
                      </a:moveTo>
                      <a:lnTo>
                        <a:pt x="39" y="101"/>
                      </a:lnTo>
                      <a:lnTo>
                        <a:pt x="0" y="101"/>
                      </a:lnTo>
                      <a:lnTo>
                        <a:pt x="22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39" name="Line 34"/>
                <p:cNvSpPr>
                  <a:spLocks noChangeShapeType="1"/>
                </p:cNvSpPr>
                <p:nvPr/>
              </p:nvSpPr>
              <p:spPr bwMode="auto">
                <a:xfrm>
                  <a:off x="7520126" y="3548533"/>
                  <a:ext cx="213174" cy="12392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0" name="Freeform 35"/>
                <p:cNvSpPr>
                  <a:spLocks/>
                </p:cNvSpPr>
                <p:nvPr/>
              </p:nvSpPr>
              <p:spPr bwMode="auto">
                <a:xfrm>
                  <a:off x="7299892" y="3672454"/>
                  <a:ext cx="433408" cy="368588"/>
                </a:xfrm>
                <a:custGeom>
                  <a:avLst/>
                  <a:gdLst>
                    <a:gd name="T0" fmla="*/ 434975 w 274"/>
                    <a:gd name="T1" fmla="*/ 0 h 233"/>
                    <a:gd name="T2" fmla="*/ 434975 w 274"/>
                    <a:gd name="T3" fmla="*/ 249238 h 233"/>
                    <a:gd name="T4" fmla="*/ 204788 w 274"/>
                    <a:gd name="T5" fmla="*/ 369888 h 233"/>
                    <a:gd name="T6" fmla="*/ 0 w 274"/>
                    <a:gd name="T7" fmla="*/ 242888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4"/>
                    <a:gd name="T13" fmla="*/ 0 h 233"/>
                    <a:gd name="T14" fmla="*/ 274 w 274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4" h="233">
                      <a:moveTo>
                        <a:pt x="274" y="0"/>
                      </a:moveTo>
                      <a:lnTo>
                        <a:pt x="274" y="157"/>
                      </a:lnTo>
                      <a:lnTo>
                        <a:pt x="129" y="233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7935181" y="3804320"/>
                  <a:ext cx="0" cy="14457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976122" y="3774134"/>
                  <a:ext cx="0" cy="17476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3" name="Line 38"/>
                <p:cNvSpPr>
                  <a:spLocks noChangeShapeType="1"/>
                </p:cNvSpPr>
                <p:nvPr/>
              </p:nvSpPr>
              <p:spPr bwMode="auto">
                <a:xfrm>
                  <a:off x="7733300" y="3672454"/>
                  <a:ext cx="201881" cy="13186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4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7733300" y="3672454"/>
                  <a:ext cx="242822" cy="10168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7410009" y="2949576"/>
                  <a:ext cx="56470" cy="15251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6" name="Line 41"/>
                <p:cNvSpPr>
                  <a:spLocks noChangeShapeType="1"/>
                </p:cNvSpPr>
                <p:nvPr/>
              </p:nvSpPr>
              <p:spPr bwMode="auto">
                <a:xfrm>
                  <a:off x="7398715" y="3175177"/>
                  <a:ext cx="172234" cy="13980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7520126" y="3314987"/>
                  <a:ext cx="50823" cy="2335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7299892" y="3548533"/>
                  <a:ext cx="220234" cy="1207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4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5378495" y="4123657"/>
                  <a:ext cx="139764" cy="16999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0" name="Line 45"/>
                <p:cNvSpPr>
                  <a:spLocks noChangeShapeType="1"/>
                </p:cNvSpPr>
                <p:nvPr/>
              </p:nvSpPr>
              <p:spPr bwMode="auto">
                <a:xfrm>
                  <a:off x="5241556" y="4115713"/>
                  <a:ext cx="136940" cy="17793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1" name="Freeform 46"/>
                <p:cNvSpPr>
                  <a:spLocks/>
                </p:cNvSpPr>
                <p:nvPr/>
              </p:nvSpPr>
              <p:spPr bwMode="auto">
                <a:xfrm>
                  <a:off x="5772375" y="4295242"/>
                  <a:ext cx="55058" cy="19065"/>
                </a:xfrm>
                <a:custGeom>
                  <a:avLst/>
                  <a:gdLst>
                    <a:gd name="T0" fmla="*/ 55563 w 35"/>
                    <a:gd name="T1" fmla="*/ 15875 h 12"/>
                    <a:gd name="T2" fmla="*/ 31750 w 35"/>
                    <a:gd name="T3" fmla="*/ 0 h 12"/>
                    <a:gd name="T4" fmla="*/ 0 w 35"/>
                    <a:gd name="T5" fmla="*/ 19050 h 12"/>
                    <a:gd name="T6" fmla="*/ 0 60000 65536"/>
                    <a:gd name="T7" fmla="*/ 0 60000 65536"/>
                    <a:gd name="T8" fmla="*/ 0 60000 65536"/>
                    <a:gd name="T9" fmla="*/ 0 w 35"/>
                    <a:gd name="T10" fmla="*/ 0 h 12"/>
                    <a:gd name="T11" fmla="*/ 35 w 3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" h="12">
                      <a:moveTo>
                        <a:pt x="35" y="10"/>
                      </a:moveTo>
                      <a:lnTo>
                        <a:pt x="20" y="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2" name="Line 47"/>
                <p:cNvSpPr>
                  <a:spLocks noChangeShapeType="1"/>
                </p:cNvSpPr>
                <p:nvPr/>
              </p:nvSpPr>
              <p:spPr bwMode="auto">
                <a:xfrm>
                  <a:off x="5827433" y="4147488"/>
                  <a:ext cx="0" cy="16364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3" name="Line 48"/>
                <p:cNvSpPr>
                  <a:spLocks noChangeShapeType="1"/>
                </p:cNvSpPr>
                <p:nvPr/>
              </p:nvSpPr>
              <p:spPr bwMode="auto">
                <a:xfrm>
                  <a:off x="5772375" y="4147488"/>
                  <a:ext cx="0" cy="16681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4" name="Freeform 49"/>
                <p:cNvSpPr>
                  <a:spLocks/>
                </p:cNvSpPr>
                <p:nvPr/>
              </p:nvSpPr>
              <p:spPr bwMode="auto">
                <a:xfrm>
                  <a:off x="6609544" y="3793199"/>
                  <a:ext cx="66353" cy="247844"/>
                </a:xfrm>
                <a:custGeom>
                  <a:avLst/>
                  <a:gdLst>
                    <a:gd name="T0" fmla="*/ 34925 w 42"/>
                    <a:gd name="T1" fmla="*/ 247650 h 156"/>
                    <a:gd name="T2" fmla="*/ 66675 w 42"/>
                    <a:gd name="T3" fmla="*/ 0 h 156"/>
                    <a:gd name="T4" fmla="*/ 0 w 42"/>
                    <a:gd name="T5" fmla="*/ 0 h 156"/>
                    <a:gd name="T6" fmla="*/ 34925 w 42"/>
                    <a:gd name="T7" fmla="*/ 24765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"/>
                    <a:gd name="T13" fmla="*/ 0 h 156"/>
                    <a:gd name="T14" fmla="*/ 42 w 4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" h="156">
                      <a:moveTo>
                        <a:pt x="22" y="156"/>
                      </a:move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22" y="156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5" name="Freeform 50"/>
                <p:cNvSpPr>
                  <a:spLocks/>
                </p:cNvSpPr>
                <p:nvPr/>
              </p:nvSpPr>
              <p:spPr bwMode="auto">
                <a:xfrm>
                  <a:off x="6054726" y="4298419"/>
                  <a:ext cx="153881" cy="95325"/>
                </a:xfrm>
                <a:custGeom>
                  <a:avLst/>
                  <a:gdLst>
                    <a:gd name="T0" fmla="*/ 153988 w 97"/>
                    <a:gd name="T1" fmla="*/ 0 h 60"/>
                    <a:gd name="T2" fmla="*/ 33338 w 97"/>
                    <a:gd name="T3" fmla="*/ 95250 h 60"/>
                    <a:gd name="T4" fmla="*/ 0 w 97"/>
                    <a:gd name="T5" fmla="*/ 53975 h 60"/>
                    <a:gd name="T6" fmla="*/ 153988 w 97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60"/>
                    <a:gd name="T14" fmla="*/ 97 w 97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60">
                      <a:moveTo>
                        <a:pt x="97" y="0"/>
                      </a:moveTo>
                      <a:lnTo>
                        <a:pt x="21" y="60"/>
                      </a:lnTo>
                      <a:lnTo>
                        <a:pt x="0" y="34"/>
                      </a:lnTo>
                      <a:lnTo>
                        <a:pt x="97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6" name="Freeform 51"/>
                <p:cNvSpPr>
                  <a:spLocks/>
                </p:cNvSpPr>
                <p:nvPr/>
              </p:nvSpPr>
              <p:spPr bwMode="auto">
                <a:xfrm>
                  <a:off x="6208606" y="3913943"/>
                  <a:ext cx="434820" cy="384476"/>
                </a:xfrm>
                <a:custGeom>
                  <a:avLst/>
                  <a:gdLst>
                    <a:gd name="T0" fmla="*/ 434975 w 274"/>
                    <a:gd name="T1" fmla="*/ 127000 h 242"/>
                    <a:gd name="T2" fmla="*/ 215900 w 274"/>
                    <a:gd name="T3" fmla="*/ 0 h 242"/>
                    <a:gd name="T4" fmla="*/ 0 w 274"/>
                    <a:gd name="T5" fmla="*/ 133350 h 242"/>
                    <a:gd name="T6" fmla="*/ 0 w 274"/>
                    <a:gd name="T7" fmla="*/ 384175 h 2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4"/>
                    <a:gd name="T13" fmla="*/ 0 h 242"/>
                    <a:gd name="T14" fmla="*/ 274 w 274"/>
                    <a:gd name="T15" fmla="*/ 242 h 2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4" h="242">
                      <a:moveTo>
                        <a:pt x="274" y="80"/>
                      </a:moveTo>
                      <a:lnTo>
                        <a:pt x="136" y="0"/>
                      </a:lnTo>
                      <a:lnTo>
                        <a:pt x="0" y="84"/>
                      </a:lnTo>
                      <a:lnTo>
                        <a:pt x="0" y="24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6643426" y="4041043"/>
                  <a:ext cx="0" cy="24625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8" name="Freeform 53"/>
                <p:cNvSpPr>
                  <a:spLocks/>
                </p:cNvSpPr>
                <p:nvPr/>
              </p:nvSpPr>
              <p:spPr bwMode="auto">
                <a:xfrm>
                  <a:off x="6609544" y="4287297"/>
                  <a:ext cx="69176" cy="162052"/>
                </a:xfrm>
                <a:custGeom>
                  <a:avLst/>
                  <a:gdLst>
                    <a:gd name="T0" fmla="*/ 34925 w 44"/>
                    <a:gd name="T1" fmla="*/ 0 h 102"/>
                    <a:gd name="T2" fmla="*/ 69850 w 44"/>
                    <a:gd name="T3" fmla="*/ 161925 h 102"/>
                    <a:gd name="T4" fmla="*/ 0 w 44"/>
                    <a:gd name="T5" fmla="*/ 161925 h 102"/>
                    <a:gd name="T6" fmla="*/ 34925 w 44"/>
                    <a:gd name="T7" fmla="*/ 0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4"/>
                    <a:gd name="T13" fmla="*/ 0 h 102"/>
                    <a:gd name="T14" fmla="*/ 44 w 44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4" h="102">
                      <a:moveTo>
                        <a:pt x="22" y="0"/>
                      </a:moveTo>
                      <a:lnTo>
                        <a:pt x="44" y="102"/>
                      </a:lnTo>
                      <a:lnTo>
                        <a:pt x="0" y="102"/>
                      </a:lnTo>
                      <a:lnTo>
                        <a:pt x="22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59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6431663" y="4417574"/>
                  <a:ext cx="103058" cy="206537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0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318723" y="4417574"/>
                  <a:ext cx="112940" cy="2128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1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5196380" y="4408042"/>
                  <a:ext cx="0" cy="17793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2" name="Freeform 57"/>
                <p:cNvSpPr>
                  <a:spLocks/>
                </p:cNvSpPr>
                <p:nvPr/>
              </p:nvSpPr>
              <p:spPr bwMode="auto">
                <a:xfrm>
                  <a:off x="5135674" y="4404864"/>
                  <a:ext cx="60706" cy="20654"/>
                </a:xfrm>
                <a:custGeom>
                  <a:avLst/>
                  <a:gdLst>
                    <a:gd name="T0" fmla="*/ 60325 w 38"/>
                    <a:gd name="T1" fmla="*/ 3175 h 13"/>
                    <a:gd name="T2" fmla="*/ 33337 w 38"/>
                    <a:gd name="T3" fmla="*/ 20638 h 13"/>
                    <a:gd name="T4" fmla="*/ 0 w 38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"/>
                    <a:gd name="T11" fmla="*/ 38 w 38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">
                      <a:moveTo>
                        <a:pt x="38" y="2"/>
                      </a:moveTo>
                      <a:lnTo>
                        <a:pt x="21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6643426" y="3920298"/>
                  <a:ext cx="210352" cy="1207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4" name="Line 59"/>
                <p:cNvSpPr>
                  <a:spLocks noChangeShapeType="1"/>
                </p:cNvSpPr>
                <p:nvPr/>
              </p:nvSpPr>
              <p:spPr bwMode="auto">
                <a:xfrm>
                  <a:off x="6208606" y="4298419"/>
                  <a:ext cx="223057" cy="11915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431663" y="4287297"/>
                  <a:ext cx="211763" cy="130277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6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5827433" y="4311129"/>
                  <a:ext cx="88941" cy="5560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7" name="Freeform 62"/>
                <p:cNvSpPr>
                  <a:spLocks/>
                </p:cNvSpPr>
                <p:nvPr/>
              </p:nvSpPr>
              <p:spPr bwMode="auto">
                <a:xfrm>
                  <a:off x="5378495" y="4293652"/>
                  <a:ext cx="393880" cy="127099"/>
                </a:xfrm>
                <a:custGeom>
                  <a:avLst/>
                  <a:gdLst>
                    <a:gd name="T0" fmla="*/ 393700 w 248"/>
                    <a:gd name="T1" fmla="*/ 20637 h 80"/>
                    <a:gd name="T2" fmla="*/ 209550 w 248"/>
                    <a:gd name="T3" fmla="*/ 127000 h 80"/>
                    <a:gd name="T4" fmla="*/ 0 w 248"/>
                    <a:gd name="T5" fmla="*/ 0 h 80"/>
                    <a:gd name="T6" fmla="*/ 0 60000 65536"/>
                    <a:gd name="T7" fmla="*/ 0 60000 65536"/>
                    <a:gd name="T8" fmla="*/ 0 60000 65536"/>
                    <a:gd name="T9" fmla="*/ 0 w 248"/>
                    <a:gd name="T10" fmla="*/ 0 h 80"/>
                    <a:gd name="T11" fmla="*/ 248 w 248"/>
                    <a:gd name="T12" fmla="*/ 80 h 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8" h="80">
                      <a:moveTo>
                        <a:pt x="248" y="13"/>
                      </a:moveTo>
                      <a:lnTo>
                        <a:pt x="132" y="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8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5196380" y="4293652"/>
                  <a:ext cx="182116" cy="11438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6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5135674" y="4404864"/>
                  <a:ext cx="0" cy="17793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570" name="Line 89"/>
                <p:cNvSpPr>
                  <a:spLocks noChangeShapeType="1"/>
                </p:cNvSpPr>
                <p:nvPr/>
              </p:nvSpPr>
              <p:spPr bwMode="auto">
                <a:xfrm flipH="1" flipV="1">
                  <a:off x="5035440" y="4349259"/>
                  <a:ext cx="100234" cy="5560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r-FR" sz="18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34506" name="ZoneTexte 142"/>
              <p:cNvSpPr txBox="1">
                <a:spLocks noChangeArrowheads="1"/>
              </p:cNvSpPr>
              <p:nvPr/>
            </p:nvSpPr>
            <p:spPr bwMode="auto">
              <a:xfrm>
                <a:off x="675132" y="5673362"/>
                <a:ext cx="252703" cy="246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507" name="ZoneTexte 143"/>
              <p:cNvSpPr txBox="1">
                <a:spLocks noChangeArrowheads="1"/>
              </p:cNvSpPr>
              <p:nvPr/>
            </p:nvSpPr>
            <p:spPr bwMode="auto">
              <a:xfrm>
                <a:off x="1311832" y="5004502"/>
                <a:ext cx="252704" cy="2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508" name="ZoneTexte 144"/>
              <p:cNvSpPr txBox="1">
                <a:spLocks noChangeArrowheads="1"/>
              </p:cNvSpPr>
              <p:nvPr/>
            </p:nvSpPr>
            <p:spPr bwMode="auto">
              <a:xfrm>
                <a:off x="3467580" y="5007680"/>
                <a:ext cx="252703" cy="2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  <p:sp>
            <p:nvSpPr>
              <p:cNvPr id="234509" name="ZoneTexte 145"/>
              <p:cNvSpPr txBox="1">
                <a:spLocks noChangeArrowheads="1"/>
              </p:cNvSpPr>
              <p:nvPr/>
            </p:nvSpPr>
            <p:spPr bwMode="auto">
              <a:xfrm>
                <a:off x="2367824" y="5109359"/>
                <a:ext cx="247057" cy="2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234510" name="ZoneTexte 146"/>
              <p:cNvSpPr txBox="1">
                <a:spLocks noChangeArrowheads="1"/>
              </p:cNvSpPr>
              <p:nvPr/>
            </p:nvSpPr>
            <p:spPr bwMode="auto">
              <a:xfrm>
                <a:off x="2178649" y="5520843"/>
                <a:ext cx="245645" cy="246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234511" name="ZoneTexte 147"/>
              <p:cNvSpPr txBox="1">
                <a:spLocks noChangeArrowheads="1"/>
              </p:cNvSpPr>
              <p:nvPr/>
            </p:nvSpPr>
            <p:spPr bwMode="auto">
              <a:xfrm>
                <a:off x="3035584" y="4759836"/>
                <a:ext cx="245645" cy="2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234512" name="ZoneTexte 148"/>
              <p:cNvSpPr txBox="1">
                <a:spLocks noChangeArrowheads="1"/>
              </p:cNvSpPr>
              <p:nvPr/>
            </p:nvSpPr>
            <p:spPr bwMode="auto">
              <a:xfrm>
                <a:off x="2820997" y="4354706"/>
                <a:ext cx="247056" cy="246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234513" name="ZoneTexte 149"/>
              <p:cNvSpPr txBox="1">
                <a:spLocks noChangeArrowheads="1"/>
              </p:cNvSpPr>
              <p:nvPr/>
            </p:nvSpPr>
            <p:spPr bwMode="auto">
              <a:xfrm>
                <a:off x="3693461" y="4635914"/>
                <a:ext cx="334585" cy="2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234514" name="ZoneTexte 150"/>
              <p:cNvSpPr txBox="1">
                <a:spLocks noChangeArrowheads="1"/>
              </p:cNvSpPr>
              <p:nvPr/>
            </p:nvSpPr>
            <p:spPr bwMode="auto">
              <a:xfrm>
                <a:off x="385722" y="5261879"/>
                <a:ext cx="334586" cy="2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HO</a:t>
                </a:r>
              </a:p>
            </p:txBody>
          </p:sp>
          <p:sp>
            <p:nvSpPr>
              <p:cNvPr id="234515" name="ZoneTexte 151"/>
              <p:cNvSpPr txBox="1">
                <a:spLocks noChangeArrowheads="1"/>
              </p:cNvSpPr>
              <p:nvPr/>
            </p:nvSpPr>
            <p:spPr bwMode="auto">
              <a:xfrm>
                <a:off x="1503831" y="5376268"/>
                <a:ext cx="252704" cy="2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O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BMS-955176, inhibiteur de maturation 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du VIH-1 de 2</a:t>
            </a:r>
            <a:r>
              <a:rPr lang="fr-FR" baseline="30000">
                <a:latin typeface="Arial" charset="0"/>
              </a:rPr>
              <a:t>ème</a:t>
            </a:r>
            <a:r>
              <a:rPr lang="fr-FR">
                <a:latin typeface="Arial" charset="0"/>
              </a:rPr>
              <a:t> génération en phase 2a </a:t>
            </a:r>
          </a:p>
        </p:txBody>
      </p:sp>
      <p:sp>
        <p:nvSpPr>
          <p:cNvPr id="100354" name="Espace réservé du contenu 5"/>
          <p:cNvSpPr>
            <a:spLocks noGrp="1"/>
          </p:cNvSpPr>
          <p:nvPr>
            <p:ph idx="1"/>
          </p:nvPr>
        </p:nvSpPr>
        <p:spPr>
          <a:xfrm>
            <a:off x="254000" y="1341438"/>
            <a:ext cx="9831388" cy="5111750"/>
          </a:xfrm>
        </p:spPr>
        <p:txBody>
          <a:bodyPr/>
          <a:lstStyle/>
          <a:p>
            <a:r>
              <a:rPr lang="fr-FR" sz="2000">
                <a:latin typeface="Arial" charset="0"/>
              </a:rPr>
              <a:t>Sous Bevirimat, 50% des patients: diminution efficacité du fait du polymorphisme GAG</a:t>
            </a:r>
          </a:p>
          <a:p>
            <a:endParaRPr lang="fr-FR" sz="2000">
              <a:latin typeface="Arial" charset="0"/>
            </a:endParaRPr>
          </a:p>
          <a:p>
            <a:r>
              <a:rPr lang="fr-FR" sz="2000">
                <a:latin typeface="Arial" charset="0"/>
              </a:rPr>
              <a:t>Essai AI468002 de phase 2a, évaluant l’activité antivirale et la tolérance en monothérapie de 10 jours</a:t>
            </a:r>
          </a:p>
          <a:p>
            <a:endParaRPr lang="fr-FR" sz="2000">
              <a:latin typeface="Arial" charset="0"/>
            </a:endParaRPr>
          </a:p>
          <a:p>
            <a:r>
              <a:rPr lang="fr-FR" sz="2000">
                <a:solidFill>
                  <a:srgbClr val="FFFF66"/>
                </a:solidFill>
                <a:latin typeface="Arial" charset="0"/>
              </a:rPr>
              <a:t>Critères d’inclusion</a:t>
            </a:r>
            <a:r>
              <a:rPr lang="fr-FR" sz="200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lvl="1"/>
            <a:r>
              <a:rPr lang="fr-FR" sz="2000">
                <a:latin typeface="Arial" charset="0"/>
              </a:rPr>
              <a:t>Infection VIH-1 sous-type B</a:t>
            </a:r>
          </a:p>
          <a:p>
            <a:pPr lvl="1"/>
            <a:r>
              <a:rPr lang="fr-FR" sz="2000">
                <a:latin typeface="Arial" charset="0"/>
              </a:rPr>
              <a:t>Absence de traitement antérieur par inhibiteur de protéase ou de maturation </a:t>
            </a:r>
          </a:p>
          <a:p>
            <a:pPr lvl="1"/>
            <a:r>
              <a:rPr lang="fr-FR" sz="2000">
                <a:latin typeface="Arial" charset="0"/>
              </a:rPr>
              <a:t>CV </a:t>
            </a:r>
            <a:r>
              <a:rPr lang="fr-FR" sz="2000" u="sng">
                <a:latin typeface="Arial" charset="0"/>
              </a:rPr>
              <a:t>&gt;</a:t>
            </a:r>
            <a:r>
              <a:rPr lang="fr-FR" sz="2000">
                <a:latin typeface="Arial" charset="0"/>
              </a:rPr>
              <a:t> 5 000 c/ml et CD4 &gt; 200/mm</a:t>
            </a:r>
            <a:r>
              <a:rPr lang="fr-FR" sz="2000" baseline="30000">
                <a:latin typeface="Arial" charset="0"/>
              </a:rPr>
              <a:t>3</a:t>
            </a:r>
            <a:r>
              <a:rPr lang="fr-FR" sz="2000">
                <a:latin typeface="Arial" charset="0"/>
              </a:rPr>
              <a:t>  </a:t>
            </a:r>
          </a:p>
          <a:p>
            <a:endParaRPr lang="fr-FR" sz="2000">
              <a:latin typeface="Arial" charset="0"/>
            </a:endParaRPr>
          </a:p>
          <a:p>
            <a:r>
              <a:rPr lang="fr-FR" sz="2000">
                <a:latin typeface="Arial" charset="0"/>
              </a:rPr>
              <a:t>Randomisation en 6 groupes de 10 patients (8 avec BMS-955176 </a:t>
            </a:r>
            <a:br>
              <a:rPr lang="fr-FR" sz="2000">
                <a:latin typeface="Arial" charset="0"/>
              </a:rPr>
            </a:br>
            <a:r>
              <a:rPr lang="fr-FR" sz="2000">
                <a:latin typeface="Arial" charset="0"/>
              </a:rPr>
              <a:t>et 2 placebo) pour évaluer 6 doses de suspension buvable (5, 10, 20, </a:t>
            </a:r>
            <a:br>
              <a:rPr lang="fr-FR" sz="2000">
                <a:latin typeface="Arial" charset="0"/>
              </a:rPr>
            </a:br>
            <a:r>
              <a:rPr lang="fr-FR" sz="2000">
                <a:latin typeface="Arial" charset="0"/>
              </a:rPr>
              <a:t>40 puis 80, 120 mg/dl)</a:t>
            </a:r>
            <a:br>
              <a:rPr lang="fr-FR" sz="2000">
                <a:latin typeface="Arial" charset="0"/>
              </a:rPr>
            </a:br>
            <a:endParaRPr lang="fr-FR" sz="2000">
              <a:latin typeface="Arial" charset="0"/>
            </a:endParaRPr>
          </a:p>
          <a:p>
            <a:r>
              <a:rPr lang="fr-FR" sz="2000">
                <a:solidFill>
                  <a:srgbClr val="FFFF66"/>
                </a:solidFill>
                <a:latin typeface="Arial" charset="0"/>
              </a:rPr>
              <a:t>Critère principal : </a:t>
            </a:r>
            <a:r>
              <a:rPr lang="fr-FR" sz="2000">
                <a:latin typeface="Arial" charset="0"/>
              </a:rPr>
              <a:t>évolution de la CV entre J0 et J11</a:t>
            </a:r>
            <a:br>
              <a:rPr lang="fr-FR" sz="2000">
                <a:latin typeface="Arial" charset="0"/>
              </a:rPr>
            </a:br>
            <a:endParaRPr lang="fr-FR" sz="2000"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411913" y="6583363"/>
            <a:ext cx="3875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200" i="1">
                <a:solidFill>
                  <a:schemeClr val="bg1"/>
                </a:solidFill>
              </a:rPr>
              <a:t>Présentation orale, Hwang C, CROI 2015, Abs. 114LB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BMS-955176, inhibiteur de maturation 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du VIH-1 de 2</a:t>
            </a:r>
            <a:r>
              <a:rPr lang="fr-FR" baseline="30000">
                <a:latin typeface="Arial" charset="0"/>
              </a:rPr>
              <a:t>ème</a:t>
            </a:r>
            <a:r>
              <a:rPr lang="fr-FR">
                <a:latin typeface="Arial" charset="0"/>
              </a:rPr>
              <a:t> génération en phase 2a (2) </a:t>
            </a:r>
          </a:p>
        </p:txBody>
      </p:sp>
      <p:sp>
        <p:nvSpPr>
          <p:cNvPr id="102402" name="Espace réservé du contenu 5"/>
          <p:cNvSpPr>
            <a:spLocks noGrp="1"/>
          </p:cNvSpPr>
          <p:nvPr>
            <p:ph idx="1"/>
          </p:nvPr>
        </p:nvSpPr>
        <p:spPr>
          <a:xfrm>
            <a:off x="254000" y="5335588"/>
            <a:ext cx="9523413" cy="936625"/>
          </a:xfrm>
        </p:spPr>
        <p:txBody>
          <a:bodyPr/>
          <a:lstStyle/>
          <a:p>
            <a:r>
              <a:rPr lang="fr-FR" sz="2000" b="1">
                <a:solidFill>
                  <a:srgbClr val="FFFF66"/>
                </a:solidFill>
                <a:latin typeface="Arial" charset="0"/>
              </a:rPr>
              <a:t>Tolérance</a:t>
            </a:r>
            <a:r>
              <a:rPr lang="fr-FR" sz="2000">
                <a:latin typeface="Arial" charset="0"/>
              </a:rPr>
              <a:t> en général bonne, aucun arrêt pour EI, seule anomalie constatée : 1 cas de neutropénie transitoire de grade 3 à la dose de 120 mg</a:t>
            </a:r>
          </a:p>
        </p:txBody>
      </p:sp>
      <p:sp>
        <p:nvSpPr>
          <p:cNvPr id="240646" name="Text Box 3"/>
          <p:cNvSpPr txBox="1">
            <a:spLocks noChangeArrowheads="1"/>
          </p:cNvSpPr>
          <p:nvPr/>
        </p:nvSpPr>
        <p:spPr bwMode="auto">
          <a:xfrm>
            <a:off x="6411913" y="6583363"/>
            <a:ext cx="3875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Hwang C, CROI 2015, Abs. 114LB</a:t>
            </a:r>
          </a:p>
        </p:txBody>
      </p:sp>
      <p:sp>
        <p:nvSpPr>
          <p:cNvPr id="240710" name="ZoneTexte 81"/>
          <p:cNvSpPr txBox="1">
            <a:spLocks noChangeArrowheads="1"/>
          </p:cNvSpPr>
          <p:nvPr/>
        </p:nvSpPr>
        <p:spPr bwMode="auto">
          <a:xfrm>
            <a:off x="2617788" y="1266825"/>
            <a:ext cx="4665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Evolution médiane de la CV (log</a:t>
            </a:r>
            <a:r>
              <a:rPr lang="fr-FR" sz="2000" baseline="-25000" dirty="0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fr-FR" sz="2000" dirty="0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 c/ml)</a:t>
            </a:r>
          </a:p>
        </p:txBody>
      </p:sp>
      <p:grpSp>
        <p:nvGrpSpPr>
          <p:cNvPr id="102405" name="Groupe 83"/>
          <p:cNvGrpSpPr>
            <a:grpSpLocks/>
          </p:cNvGrpSpPr>
          <p:nvPr/>
        </p:nvGrpSpPr>
        <p:grpSpPr bwMode="auto">
          <a:xfrm>
            <a:off x="450850" y="1300163"/>
            <a:ext cx="9394825" cy="3741737"/>
            <a:chOff x="400223" y="1300163"/>
            <a:chExt cx="8351665" cy="3741341"/>
          </a:xfrm>
        </p:grpSpPr>
        <p:sp>
          <p:nvSpPr>
            <p:cNvPr id="240641" name="Rectangle à coins arrondis 78"/>
            <p:cNvSpPr>
              <a:spLocks noChangeArrowheads="1"/>
            </p:cNvSpPr>
            <p:nvPr/>
          </p:nvSpPr>
          <p:spPr bwMode="auto">
            <a:xfrm>
              <a:off x="899799" y="1879539"/>
              <a:ext cx="3045436" cy="2890532"/>
            </a:xfrm>
            <a:prstGeom prst="roundRect">
              <a:avLst>
                <a:gd name="adj" fmla="val 6259"/>
              </a:avLst>
            </a:prstGeom>
            <a:solidFill>
              <a:srgbClr val="002060"/>
            </a:solidFill>
            <a:ln w="19050" algn="ctr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102407" name="Connecteur droit 62"/>
            <p:cNvCxnSpPr>
              <a:cxnSpLocks noChangeShapeType="1"/>
            </p:cNvCxnSpPr>
            <p:nvPr/>
          </p:nvCxnSpPr>
          <p:spPr bwMode="auto">
            <a:xfrm>
              <a:off x="854075" y="2944813"/>
              <a:ext cx="57927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08" name="Connecteur droit 67"/>
            <p:cNvCxnSpPr>
              <a:cxnSpLocks noChangeShapeType="1"/>
            </p:cNvCxnSpPr>
            <p:nvPr/>
          </p:nvCxnSpPr>
          <p:spPr bwMode="auto">
            <a:xfrm>
              <a:off x="854075" y="3919538"/>
              <a:ext cx="56213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0647" name="ZoneTexte 2"/>
            <p:cNvSpPr txBox="1">
              <a:spLocks noChangeArrowheads="1"/>
            </p:cNvSpPr>
            <p:nvPr/>
          </p:nvSpPr>
          <p:spPr bwMode="auto">
            <a:xfrm>
              <a:off x="1155232" y="1985890"/>
              <a:ext cx="2126725" cy="3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8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Période de traitement</a:t>
              </a:r>
            </a:p>
          </p:txBody>
        </p:sp>
        <p:sp>
          <p:nvSpPr>
            <p:cNvPr id="240648" name="ZoneTexte 6"/>
            <p:cNvSpPr txBox="1">
              <a:spLocks noChangeArrowheads="1"/>
            </p:cNvSpPr>
            <p:nvPr/>
          </p:nvSpPr>
          <p:spPr bwMode="auto">
            <a:xfrm>
              <a:off x="6520732" y="4733562"/>
              <a:ext cx="522155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jours</a:t>
              </a:r>
            </a:p>
          </p:txBody>
        </p:sp>
        <p:sp>
          <p:nvSpPr>
            <p:cNvPr id="240649" name="ZoneTexte 8"/>
            <p:cNvSpPr txBox="1">
              <a:spLocks noChangeArrowheads="1"/>
            </p:cNvSpPr>
            <p:nvPr/>
          </p:nvSpPr>
          <p:spPr bwMode="auto">
            <a:xfrm>
              <a:off x="7160019" y="2257324"/>
              <a:ext cx="519333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5 mg</a:t>
              </a:r>
            </a:p>
          </p:txBody>
        </p:sp>
        <p:sp>
          <p:nvSpPr>
            <p:cNvPr id="240650" name="ZoneTexte 9"/>
            <p:cNvSpPr txBox="1">
              <a:spLocks noChangeArrowheads="1"/>
            </p:cNvSpPr>
            <p:nvPr/>
          </p:nvSpPr>
          <p:spPr bwMode="auto">
            <a:xfrm>
              <a:off x="7160019" y="2576378"/>
              <a:ext cx="608241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10 mg</a:t>
              </a:r>
            </a:p>
          </p:txBody>
        </p:sp>
        <p:sp>
          <p:nvSpPr>
            <p:cNvPr id="240651" name="ZoneTexte 10"/>
            <p:cNvSpPr txBox="1">
              <a:spLocks noChangeArrowheads="1"/>
            </p:cNvSpPr>
            <p:nvPr/>
          </p:nvSpPr>
          <p:spPr bwMode="auto">
            <a:xfrm>
              <a:off x="7160019" y="2882732"/>
              <a:ext cx="608241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 mg</a:t>
              </a:r>
            </a:p>
          </p:txBody>
        </p:sp>
        <p:sp>
          <p:nvSpPr>
            <p:cNvPr id="240652" name="ZoneTexte 11"/>
            <p:cNvSpPr txBox="1">
              <a:spLocks noChangeArrowheads="1"/>
            </p:cNvSpPr>
            <p:nvPr/>
          </p:nvSpPr>
          <p:spPr bwMode="auto">
            <a:xfrm>
              <a:off x="7160019" y="3176389"/>
              <a:ext cx="608241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40 mg</a:t>
              </a:r>
            </a:p>
          </p:txBody>
        </p:sp>
        <p:sp>
          <p:nvSpPr>
            <p:cNvPr id="240653" name="ZoneTexte 12"/>
            <p:cNvSpPr txBox="1">
              <a:spLocks noChangeArrowheads="1"/>
            </p:cNvSpPr>
            <p:nvPr/>
          </p:nvSpPr>
          <p:spPr bwMode="auto">
            <a:xfrm>
              <a:off x="7160019" y="3470045"/>
              <a:ext cx="608241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80 mg</a:t>
              </a:r>
            </a:p>
          </p:txBody>
        </p:sp>
        <p:sp>
          <p:nvSpPr>
            <p:cNvPr id="240654" name="ZoneTexte 13"/>
            <p:cNvSpPr txBox="1">
              <a:spLocks noChangeArrowheads="1"/>
            </p:cNvSpPr>
            <p:nvPr/>
          </p:nvSpPr>
          <p:spPr bwMode="auto">
            <a:xfrm>
              <a:off x="7160019" y="3763702"/>
              <a:ext cx="69714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120 mg</a:t>
              </a:r>
            </a:p>
          </p:txBody>
        </p:sp>
        <p:sp>
          <p:nvSpPr>
            <p:cNvPr id="240655" name="Forme libre 3"/>
            <p:cNvSpPr>
              <a:spLocks/>
            </p:cNvSpPr>
            <p:nvPr/>
          </p:nvSpPr>
          <p:spPr bwMode="auto">
            <a:xfrm>
              <a:off x="1053623" y="2946226"/>
              <a:ext cx="5421949" cy="1477807"/>
            </a:xfrm>
            <a:custGeom>
              <a:avLst/>
              <a:gdLst>
                <a:gd name="T0" fmla="*/ 5420360 w 5420360"/>
                <a:gd name="T1" fmla="*/ 320040 h 1478280"/>
                <a:gd name="T2" fmla="*/ 5100320 w 5420360"/>
                <a:gd name="T3" fmla="*/ 208280 h 1478280"/>
                <a:gd name="T4" fmla="*/ 4785360 w 5420360"/>
                <a:gd name="T5" fmla="*/ 1000760 h 1478280"/>
                <a:gd name="T6" fmla="*/ 4460240 w 5420360"/>
                <a:gd name="T7" fmla="*/ 1209040 h 1478280"/>
                <a:gd name="T8" fmla="*/ 4150359 w 5420360"/>
                <a:gd name="T9" fmla="*/ 1056640 h 1478280"/>
                <a:gd name="T10" fmla="*/ 3820160 w 5420360"/>
                <a:gd name="T11" fmla="*/ 1193800 h 1478280"/>
                <a:gd name="T12" fmla="*/ 3505200 w 5420360"/>
                <a:gd name="T13" fmla="*/ 1153160 h 1478280"/>
                <a:gd name="T14" fmla="*/ 3195320 w 5420360"/>
                <a:gd name="T15" fmla="*/ 1320800 h 1478280"/>
                <a:gd name="T16" fmla="*/ 2870200 w 5420360"/>
                <a:gd name="T17" fmla="*/ 1478280 h 1478280"/>
                <a:gd name="T18" fmla="*/ 2550160 w 5420360"/>
                <a:gd name="T19" fmla="*/ 1229360 h 1478280"/>
                <a:gd name="T20" fmla="*/ 2240280 w 5420360"/>
                <a:gd name="T21" fmla="*/ 1143000 h 1478280"/>
                <a:gd name="T22" fmla="*/ 1920240 w 5420360"/>
                <a:gd name="T23" fmla="*/ 914400 h 1478280"/>
                <a:gd name="T24" fmla="*/ 1605280 w 5420360"/>
                <a:gd name="T25" fmla="*/ 797560 h 1478280"/>
                <a:gd name="T26" fmla="*/ 1270000 w 5420360"/>
                <a:gd name="T27" fmla="*/ 589280 h 1478280"/>
                <a:gd name="T28" fmla="*/ 960120 w 5420360"/>
                <a:gd name="T29" fmla="*/ 284480 h 1478280"/>
                <a:gd name="T30" fmla="*/ 640080 w 5420360"/>
                <a:gd name="T31" fmla="*/ 45720 h 1478280"/>
                <a:gd name="T32" fmla="*/ 320040 w 5420360"/>
                <a:gd name="T33" fmla="*/ 25400 h 1478280"/>
                <a:gd name="T34" fmla="*/ 0 w 5420360"/>
                <a:gd name="T35" fmla="*/ 0 h 14782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20360" h="1478280">
                  <a:moveTo>
                    <a:pt x="5420360" y="320040"/>
                  </a:moveTo>
                  <a:lnTo>
                    <a:pt x="5100320" y="208280"/>
                  </a:lnTo>
                  <a:lnTo>
                    <a:pt x="4785360" y="1000760"/>
                  </a:lnTo>
                  <a:lnTo>
                    <a:pt x="4460240" y="1209040"/>
                  </a:lnTo>
                  <a:lnTo>
                    <a:pt x="4150360" y="1056640"/>
                  </a:lnTo>
                  <a:lnTo>
                    <a:pt x="3820160" y="1193800"/>
                  </a:lnTo>
                  <a:lnTo>
                    <a:pt x="3505200" y="1153160"/>
                  </a:lnTo>
                  <a:lnTo>
                    <a:pt x="3195320" y="1320800"/>
                  </a:lnTo>
                  <a:lnTo>
                    <a:pt x="2870200" y="1478280"/>
                  </a:lnTo>
                  <a:lnTo>
                    <a:pt x="2550160" y="1229360"/>
                  </a:lnTo>
                  <a:lnTo>
                    <a:pt x="2240280" y="1143000"/>
                  </a:lnTo>
                  <a:lnTo>
                    <a:pt x="1920240" y="914400"/>
                  </a:lnTo>
                  <a:lnTo>
                    <a:pt x="1605280" y="797560"/>
                  </a:lnTo>
                  <a:lnTo>
                    <a:pt x="1270000" y="589280"/>
                  </a:lnTo>
                  <a:lnTo>
                    <a:pt x="960120" y="284480"/>
                  </a:lnTo>
                  <a:lnTo>
                    <a:pt x="640080" y="45720"/>
                  </a:lnTo>
                  <a:lnTo>
                    <a:pt x="320040" y="2540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0656" name="Forme libre 5"/>
            <p:cNvSpPr>
              <a:spLocks/>
            </p:cNvSpPr>
            <p:nvPr/>
          </p:nvSpPr>
          <p:spPr bwMode="auto">
            <a:xfrm>
              <a:off x="1064913" y="2255737"/>
              <a:ext cx="5420538" cy="796841"/>
            </a:xfrm>
            <a:custGeom>
              <a:avLst/>
              <a:gdLst>
                <a:gd name="T0" fmla="*/ 5420360 w 5420360"/>
                <a:gd name="T1" fmla="*/ 553720 h 797560"/>
                <a:gd name="T2" fmla="*/ 5090160 w 5420360"/>
                <a:gd name="T3" fmla="*/ 0 h 797560"/>
                <a:gd name="T4" fmla="*/ 4775200 w 5420360"/>
                <a:gd name="T5" fmla="*/ 650240 h 797560"/>
                <a:gd name="T6" fmla="*/ 4460240 w 5420360"/>
                <a:gd name="T7" fmla="*/ 670560 h 797560"/>
                <a:gd name="T8" fmla="*/ 4145279 w 5420360"/>
                <a:gd name="T9" fmla="*/ 731520 h 797560"/>
                <a:gd name="T10" fmla="*/ 3820160 w 5420360"/>
                <a:gd name="T11" fmla="*/ 670560 h 797560"/>
                <a:gd name="T12" fmla="*/ 3489960 w 5420360"/>
                <a:gd name="T13" fmla="*/ 660400 h 797560"/>
                <a:gd name="T14" fmla="*/ 3169920 w 5420360"/>
                <a:gd name="T15" fmla="*/ 660400 h 797560"/>
                <a:gd name="T16" fmla="*/ 2860040 w 5420360"/>
                <a:gd name="T17" fmla="*/ 797560 h 797560"/>
                <a:gd name="T18" fmla="*/ 2540000 w 5420360"/>
                <a:gd name="T19" fmla="*/ 680720 h 797560"/>
                <a:gd name="T20" fmla="*/ 2230120 w 5420360"/>
                <a:gd name="T21" fmla="*/ 701040 h 797560"/>
                <a:gd name="T22" fmla="*/ 1910080 w 5420360"/>
                <a:gd name="T23" fmla="*/ 640080 h 797560"/>
                <a:gd name="T24" fmla="*/ 1590040 w 5420360"/>
                <a:gd name="T25" fmla="*/ 640080 h 797560"/>
                <a:gd name="T26" fmla="*/ 1270000 w 5420360"/>
                <a:gd name="T27" fmla="*/ 695960 h 797560"/>
                <a:gd name="T28" fmla="*/ 949960 w 5420360"/>
                <a:gd name="T29" fmla="*/ 660400 h 797560"/>
                <a:gd name="T30" fmla="*/ 624840 w 5420360"/>
                <a:gd name="T31" fmla="*/ 721360 h 797560"/>
                <a:gd name="T32" fmla="*/ 304800 w 5420360"/>
                <a:gd name="T33" fmla="*/ 660400 h 797560"/>
                <a:gd name="T34" fmla="*/ 0 w 5420360"/>
                <a:gd name="T35" fmla="*/ 695960 h 7975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20360" h="797560">
                  <a:moveTo>
                    <a:pt x="5420360" y="553720"/>
                  </a:moveTo>
                  <a:lnTo>
                    <a:pt x="5090160" y="0"/>
                  </a:lnTo>
                  <a:lnTo>
                    <a:pt x="4775200" y="650240"/>
                  </a:lnTo>
                  <a:lnTo>
                    <a:pt x="4460240" y="670560"/>
                  </a:lnTo>
                  <a:lnTo>
                    <a:pt x="4145280" y="731520"/>
                  </a:lnTo>
                  <a:lnTo>
                    <a:pt x="3820160" y="670560"/>
                  </a:lnTo>
                  <a:lnTo>
                    <a:pt x="3489960" y="660400"/>
                  </a:lnTo>
                  <a:lnTo>
                    <a:pt x="3169920" y="660400"/>
                  </a:lnTo>
                  <a:lnTo>
                    <a:pt x="2860040" y="797560"/>
                  </a:lnTo>
                  <a:lnTo>
                    <a:pt x="2540000" y="680720"/>
                  </a:lnTo>
                  <a:lnTo>
                    <a:pt x="2230120" y="701040"/>
                  </a:lnTo>
                  <a:lnTo>
                    <a:pt x="1910080" y="640080"/>
                  </a:lnTo>
                  <a:lnTo>
                    <a:pt x="1590040" y="640080"/>
                  </a:lnTo>
                  <a:lnTo>
                    <a:pt x="1270000" y="695960"/>
                  </a:lnTo>
                  <a:lnTo>
                    <a:pt x="949960" y="660400"/>
                  </a:lnTo>
                  <a:lnTo>
                    <a:pt x="624840" y="721360"/>
                  </a:lnTo>
                  <a:lnTo>
                    <a:pt x="304800" y="660400"/>
                  </a:lnTo>
                  <a:lnTo>
                    <a:pt x="0" y="695960"/>
                  </a:lnTo>
                </a:path>
              </a:pathLst>
            </a:custGeom>
            <a:noFill/>
            <a:ln w="28575" cap="flat" cmpd="sng" algn="ctr">
              <a:solidFill>
                <a:srgbClr val="BABCB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0657" name="Forme libre 14"/>
            <p:cNvSpPr>
              <a:spLocks/>
            </p:cNvSpPr>
            <p:nvPr/>
          </p:nvSpPr>
          <p:spPr bwMode="auto">
            <a:xfrm>
              <a:off x="1074791" y="2611299"/>
              <a:ext cx="5410660" cy="634933"/>
            </a:xfrm>
            <a:custGeom>
              <a:avLst/>
              <a:gdLst>
                <a:gd name="T0" fmla="*/ 5410200 w 5410200"/>
                <a:gd name="T1" fmla="*/ 0 h 635000"/>
                <a:gd name="T2" fmla="*/ 5095240 w 5410200"/>
                <a:gd name="T3" fmla="*/ 172720 h 635000"/>
                <a:gd name="T4" fmla="*/ 4765040 w 5410200"/>
                <a:gd name="T5" fmla="*/ 147320 h 635000"/>
                <a:gd name="T6" fmla="*/ 4450080 w 5410200"/>
                <a:gd name="T7" fmla="*/ 264160 h 635000"/>
                <a:gd name="T8" fmla="*/ 4140199 w 5410200"/>
                <a:gd name="T9" fmla="*/ 381000 h 635000"/>
                <a:gd name="T10" fmla="*/ 3810000 w 5410200"/>
                <a:gd name="T11" fmla="*/ 396240 h 635000"/>
                <a:gd name="T12" fmla="*/ 3495040 w 5410200"/>
                <a:gd name="T13" fmla="*/ 635000 h 635000"/>
                <a:gd name="T14" fmla="*/ 3164840 w 5410200"/>
                <a:gd name="T15" fmla="*/ 477520 h 635000"/>
                <a:gd name="T16" fmla="*/ 2854960 w 5410200"/>
                <a:gd name="T17" fmla="*/ 533400 h 635000"/>
                <a:gd name="T18" fmla="*/ 2529840 w 5410200"/>
                <a:gd name="T19" fmla="*/ 381000 h 635000"/>
                <a:gd name="T20" fmla="*/ 2214880 w 5410200"/>
                <a:gd name="T21" fmla="*/ 487680 h 635000"/>
                <a:gd name="T22" fmla="*/ 1899920 w 5410200"/>
                <a:gd name="T23" fmla="*/ 365760 h 635000"/>
                <a:gd name="T24" fmla="*/ 1569720 w 5410200"/>
                <a:gd name="T25" fmla="*/ 355600 h 635000"/>
                <a:gd name="T26" fmla="*/ 1264920 w 5410200"/>
                <a:gd name="T27" fmla="*/ 406400 h 635000"/>
                <a:gd name="T28" fmla="*/ 939800 w 5410200"/>
                <a:gd name="T29" fmla="*/ 274320 h 635000"/>
                <a:gd name="T30" fmla="*/ 629920 w 5410200"/>
                <a:gd name="T31" fmla="*/ 208280 h 635000"/>
                <a:gd name="T32" fmla="*/ 299720 w 5410200"/>
                <a:gd name="T33" fmla="*/ 259080 h 635000"/>
                <a:gd name="T34" fmla="*/ 0 w 5410200"/>
                <a:gd name="T35" fmla="*/ 340360 h 635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10200" h="635000">
                  <a:moveTo>
                    <a:pt x="5410200" y="0"/>
                  </a:moveTo>
                  <a:lnTo>
                    <a:pt x="5095240" y="172720"/>
                  </a:lnTo>
                  <a:lnTo>
                    <a:pt x="4765040" y="147320"/>
                  </a:lnTo>
                  <a:lnTo>
                    <a:pt x="4450080" y="264160"/>
                  </a:lnTo>
                  <a:lnTo>
                    <a:pt x="4140200" y="381000"/>
                  </a:lnTo>
                  <a:lnTo>
                    <a:pt x="3810000" y="396240"/>
                  </a:lnTo>
                  <a:lnTo>
                    <a:pt x="3495040" y="635000"/>
                  </a:lnTo>
                  <a:lnTo>
                    <a:pt x="3164840" y="477520"/>
                  </a:lnTo>
                  <a:lnTo>
                    <a:pt x="2854960" y="533400"/>
                  </a:lnTo>
                  <a:lnTo>
                    <a:pt x="2529840" y="381000"/>
                  </a:lnTo>
                  <a:lnTo>
                    <a:pt x="2214880" y="487680"/>
                  </a:lnTo>
                  <a:lnTo>
                    <a:pt x="1899920" y="365760"/>
                  </a:lnTo>
                  <a:lnTo>
                    <a:pt x="1569720" y="355600"/>
                  </a:lnTo>
                  <a:lnTo>
                    <a:pt x="1264920" y="406400"/>
                  </a:lnTo>
                  <a:lnTo>
                    <a:pt x="939800" y="274320"/>
                  </a:lnTo>
                  <a:lnTo>
                    <a:pt x="629920" y="208280"/>
                  </a:lnTo>
                  <a:lnTo>
                    <a:pt x="299720" y="259080"/>
                  </a:lnTo>
                  <a:lnTo>
                    <a:pt x="0" y="340360"/>
                  </a:lnTo>
                </a:path>
              </a:pathLst>
            </a:custGeom>
            <a:noFill/>
            <a:ln w="28575" cap="flat" cmpd="sng" algn="ctr">
              <a:solidFill>
                <a:srgbClr val="F3D02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0658" name="Forme libre 15"/>
            <p:cNvSpPr>
              <a:spLocks/>
            </p:cNvSpPr>
            <p:nvPr/>
          </p:nvSpPr>
          <p:spPr bwMode="auto">
            <a:xfrm>
              <a:off x="1074791" y="2408121"/>
              <a:ext cx="5400781" cy="1854004"/>
            </a:xfrm>
            <a:custGeom>
              <a:avLst/>
              <a:gdLst>
                <a:gd name="T0" fmla="*/ 5400040 w 5400040"/>
                <a:gd name="T1" fmla="*/ 0 h 1854200"/>
                <a:gd name="T2" fmla="*/ 5085080 w 5400040"/>
                <a:gd name="T3" fmla="*/ 477520 h 1854200"/>
                <a:gd name="T4" fmla="*/ 4765040 w 5400040"/>
                <a:gd name="T5" fmla="*/ 1087120 h 1854200"/>
                <a:gd name="T6" fmla="*/ 4445000 w 5400040"/>
                <a:gd name="T7" fmla="*/ 1432560 h 1854200"/>
                <a:gd name="T8" fmla="*/ 4124959 w 5400040"/>
                <a:gd name="T9" fmla="*/ 1838960 h 1854200"/>
                <a:gd name="T10" fmla="*/ 3820160 w 5400040"/>
                <a:gd name="T11" fmla="*/ 1645920 h 1854200"/>
                <a:gd name="T12" fmla="*/ 3495040 w 5400040"/>
                <a:gd name="T13" fmla="*/ 1681480 h 1854200"/>
                <a:gd name="T14" fmla="*/ 3154680 w 5400040"/>
                <a:gd name="T15" fmla="*/ 1711960 h 1854200"/>
                <a:gd name="T16" fmla="*/ 2849880 w 5400040"/>
                <a:gd name="T17" fmla="*/ 1854200 h 1854200"/>
                <a:gd name="T18" fmla="*/ 2534920 w 5400040"/>
                <a:gd name="T19" fmla="*/ 1783080 h 1854200"/>
                <a:gd name="T20" fmla="*/ 2225040 w 5400040"/>
                <a:gd name="T21" fmla="*/ 1671320 h 1854200"/>
                <a:gd name="T22" fmla="*/ 1889760 w 5400040"/>
                <a:gd name="T23" fmla="*/ 1584960 h 1854200"/>
                <a:gd name="T24" fmla="*/ 1584960 w 5400040"/>
                <a:gd name="T25" fmla="*/ 1254760 h 1854200"/>
                <a:gd name="T26" fmla="*/ 1259840 w 5400040"/>
                <a:gd name="T27" fmla="*/ 1041400 h 1854200"/>
                <a:gd name="T28" fmla="*/ 934720 w 5400040"/>
                <a:gd name="T29" fmla="*/ 711200 h 1854200"/>
                <a:gd name="T30" fmla="*/ 624840 w 5400040"/>
                <a:gd name="T31" fmla="*/ 513080 h 1854200"/>
                <a:gd name="T32" fmla="*/ 284480 w 5400040"/>
                <a:gd name="T33" fmla="*/ 467360 h 1854200"/>
                <a:gd name="T34" fmla="*/ 0 w 5400040"/>
                <a:gd name="T35" fmla="*/ 543560 h 185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00040" h="1854200">
                  <a:moveTo>
                    <a:pt x="5400040" y="0"/>
                  </a:moveTo>
                  <a:lnTo>
                    <a:pt x="5085080" y="477520"/>
                  </a:lnTo>
                  <a:lnTo>
                    <a:pt x="4765040" y="1087120"/>
                  </a:lnTo>
                  <a:lnTo>
                    <a:pt x="4445000" y="1432560"/>
                  </a:lnTo>
                  <a:lnTo>
                    <a:pt x="4124960" y="1838960"/>
                  </a:lnTo>
                  <a:lnTo>
                    <a:pt x="3820160" y="1645920"/>
                  </a:lnTo>
                  <a:lnTo>
                    <a:pt x="3495040" y="1681480"/>
                  </a:lnTo>
                  <a:lnTo>
                    <a:pt x="3154680" y="1711960"/>
                  </a:lnTo>
                  <a:lnTo>
                    <a:pt x="2849880" y="1854200"/>
                  </a:lnTo>
                  <a:lnTo>
                    <a:pt x="2534920" y="1783080"/>
                  </a:lnTo>
                  <a:lnTo>
                    <a:pt x="2225040" y="1671320"/>
                  </a:lnTo>
                  <a:lnTo>
                    <a:pt x="1889760" y="1584960"/>
                  </a:lnTo>
                  <a:lnTo>
                    <a:pt x="1584960" y="1254760"/>
                  </a:lnTo>
                  <a:lnTo>
                    <a:pt x="1259840" y="1041400"/>
                  </a:lnTo>
                  <a:lnTo>
                    <a:pt x="934720" y="711200"/>
                  </a:lnTo>
                  <a:lnTo>
                    <a:pt x="624840" y="513080"/>
                  </a:lnTo>
                  <a:lnTo>
                    <a:pt x="284480" y="467360"/>
                  </a:lnTo>
                  <a:lnTo>
                    <a:pt x="0" y="543560"/>
                  </a:lnTo>
                </a:path>
              </a:pathLst>
            </a:custGeom>
            <a:noFill/>
            <a:ln w="28575" cap="flat" cmpd="sng" algn="ctr">
              <a:solidFill>
                <a:srgbClr val="40A7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0659" name="Forme libre 16"/>
            <p:cNvSpPr>
              <a:spLocks/>
            </p:cNvSpPr>
            <p:nvPr/>
          </p:nvSpPr>
          <p:spPr bwMode="auto">
            <a:xfrm>
              <a:off x="1100194" y="2574790"/>
              <a:ext cx="5385257" cy="1295263"/>
            </a:xfrm>
            <a:custGeom>
              <a:avLst/>
              <a:gdLst>
                <a:gd name="T0" fmla="*/ 5384800 w 5384800"/>
                <a:gd name="T1" fmla="*/ 0 h 1295400"/>
                <a:gd name="T2" fmla="*/ 5049520 w 5384800"/>
                <a:gd name="T3" fmla="*/ 320040 h 1295400"/>
                <a:gd name="T4" fmla="*/ 4749800 w 5384800"/>
                <a:gd name="T5" fmla="*/ 360680 h 1295400"/>
                <a:gd name="T6" fmla="*/ 4414520 w 5384800"/>
                <a:gd name="T7" fmla="*/ 695960 h 1295400"/>
                <a:gd name="T8" fmla="*/ 4104639 w 5384800"/>
                <a:gd name="T9" fmla="*/ 929640 h 1295400"/>
                <a:gd name="T10" fmla="*/ 3784600 w 5384800"/>
                <a:gd name="T11" fmla="*/ 1295400 h 1295400"/>
                <a:gd name="T12" fmla="*/ 3469640 w 5384800"/>
                <a:gd name="T13" fmla="*/ 1198880 h 1295400"/>
                <a:gd name="T14" fmla="*/ 3149600 w 5384800"/>
                <a:gd name="T15" fmla="*/ 1168400 h 1295400"/>
                <a:gd name="T16" fmla="*/ 2829560 w 5384800"/>
                <a:gd name="T17" fmla="*/ 1290320 h 1295400"/>
                <a:gd name="T18" fmla="*/ 2509520 w 5384800"/>
                <a:gd name="T19" fmla="*/ 1285240 h 1295400"/>
                <a:gd name="T20" fmla="*/ 2194560 w 5384800"/>
                <a:gd name="T21" fmla="*/ 1295400 h 1295400"/>
                <a:gd name="T22" fmla="*/ 1869440 w 5384800"/>
                <a:gd name="T23" fmla="*/ 944880 h 1295400"/>
                <a:gd name="T24" fmla="*/ 1554480 w 5384800"/>
                <a:gd name="T25" fmla="*/ 1000760 h 1295400"/>
                <a:gd name="T26" fmla="*/ 1239520 w 5384800"/>
                <a:gd name="T27" fmla="*/ 883920 h 1295400"/>
                <a:gd name="T28" fmla="*/ 924560 w 5384800"/>
                <a:gd name="T29" fmla="*/ 523240 h 1295400"/>
                <a:gd name="T30" fmla="*/ 604520 w 5384800"/>
                <a:gd name="T31" fmla="*/ 436880 h 1295400"/>
                <a:gd name="T32" fmla="*/ 269240 w 5384800"/>
                <a:gd name="T33" fmla="*/ 436880 h 1295400"/>
                <a:gd name="T34" fmla="*/ 0 w 5384800"/>
                <a:gd name="T35" fmla="*/ 370840 h 1295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84800" h="1295400">
                  <a:moveTo>
                    <a:pt x="5384800" y="0"/>
                  </a:moveTo>
                  <a:lnTo>
                    <a:pt x="5049520" y="320040"/>
                  </a:lnTo>
                  <a:lnTo>
                    <a:pt x="4749800" y="360680"/>
                  </a:lnTo>
                  <a:lnTo>
                    <a:pt x="4414520" y="695960"/>
                  </a:lnTo>
                  <a:lnTo>
                    <a:pt x="4104640" y="929640"/>
                  </a:lnTo>
                  <a:lnTo>
                    <a:pt x="3784600" y="1295400"/>
                  </a:lnTo>
                  <a:lnTo>
                    <a:pt x="3469640" y="1198880"/>
                  </a:lnTo>
                  <a:lnTo>
                    <a:pt x="3149600" y="1168400"/>
                  </a:lnTo>
                  <a:lnTo>
                    <a:pt x="2829560" y="1290320"/>
                  </a:lnTo>
                  <a:lnTo>
                    <a:pt x="2509520" y="1285240"/>
                  </a:lnTo>
                  <a:lnTo>
                    <a:pt x="2194560" y="1295400"/>
                  </a:lnTo>
                  <a:lnTo>
                    <a:pt x="1869440" y="944880"/>
                  </a:lnTo>
                  <a:lnTo>
                    <a:pt x="1554480" y="1000760"/>
                  </a:lnTo>
                  <a:lnTo>
                    <a:pt x="1239520" y="883920"/>
                  </a:lnTo>
                  <a:lnTo>
                    <a:pt x="924560" y="523240"/>
                  </a:lnTo>
                  <a:lnTo>
                    <a:pt x="604520" y="436880"/>
                  </a:lnTo>
                  <a:lnTo>
                    <a:pt x="269240" y="436880"/>
                  </a:lnTo>
                  <a:lnTo>
                    <a:pt x="0" y="370840"/>
                  </a:lnTo>
                </a:path>
              </a:pathLst>
            </a:custGeom>
            <a:noFill/>
            <a:ln w="28575" cap="flat" cmpd="sng" algn="ctr">
              <a:solidFill>
                <a:srgbClr val="E6690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0660" name="Forme libre 17"/>
            <p:cNvSpPr>
              <a:spLocks/>
            </p:cNvSpPr>
            <p:nvPr/>
          </p:nvSpPr>
          <p:spPr bwMode="auto">
            <a:xfrm>
              <a:off x="1059268" y="2874796"/>
              <a:ext cx="5420538" cy="1569871"/>
            </a:xfrm>
            <a:custGeom>
              <a:avLst/>
              <a:gdLst>
                <a:gd name="T0" fmla="*/ 5420360 w 5420360"/>
                <a:gd name="T1" fmla="*/ 386080 h 1569720"/>
                <a:gd name="T2" fmla="*/ 5105400 w 5420360"/>
                <a:gd name="T3" fmla="*/ 86360 h 1569720"/>
                <a:gd name="T4" fmla="*/ 4790440 w 5420360"/>
                <a:gd name="T5" fmla="*/ 594360 h 1569720"/>
                <a:gd name="T6" fmla="*/ 4465320 w 5420360"/>
                <a:gd name="T7" fmla="*/ 1092200 h 1569720"/>
                <a:gd name="T8" fmla="*/ 4130039 w 5420360"/>
                <a:gd name="T9" fmla="*/ 1366520 h 1569720"/>
                <a:gd name="T10" fmla="*/ 3815080 w 5420360"/>
                <a:gd name="T11" fmla="*/ 1402080 h 1569720"/>
                <a:gd name="T12" fmla="*/ 3500120 w 5420360"/>
                <a:gd name="T13" fmla="*/ 1569720 h 1569720"/>
                <a:gd name="T14" fmla="*/ 3180080 w 5420360"/>
                <a:gd name="T15" fmla="*/ 1391920 h 1569720"/>
                <a:gd name="T16" fmla="*/ 2860040 w 5420360"/>
                <a:gd name="T17" fmla="*/ 1544320 h 1569720"/>
                <a:gd name="T18" fmla="*/ 2545080 w 5420360"/>
                <a:gd name="T19" fmla="*/ 1427480 h 1569720"/>
                <a:gd name="T20" fmla="*/ 2230120 w 5420360"/>
                <a:gd name="T21" fmla="*/ 1249680 h 1569720"/>
                <a:gd name="T22" fmla="*/ 1915160 w 5420360"/>
                <a:gd name="T23" fmla="*/ 1107440 h 1569720"/>
                <a:gd name="T24" fmla="*/ 1595120 w 5420360"/>
                <a:gd name="T25" fmla="*/ 980440 h 1569720"/>
                <a:gd name="T26" fmla="*/ 1275080 w 5420360"/>
                <a:gd name="T27" fmla="*/ 665480 h 1569720"/>
                <a:gd name="T28" fmla="*/ 955040 w 5420360"/>
                <a:gd name="T29" fmla="*/ 441960 h 1569720"/>
                <a:gd name="T30" fmla="*/ 629920 w 5420360"/>
                <a:gd name="T31" fmla="*/ 248920 h 1569720"/>
                <a:gd name="T32" fmla="*/ 320040 w 5420360"/>
                <a:gd name="T33" fmla="*/ 0 h 1569720"/>
                <a:gd name="T34" fmla="*/ 0 w 5420360"/>
                <a:gd name="T35" fmla="*/ 76200 h 1569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20360" h="1569720">
                  <a:moveTo>
                    <a:pt x="5420360" y="386080"/>
                  </a:moveTo>
                  <a:lnTo>
                    <a:pt x="5105400" y="86360"/>
                  </a:lnTo>
                  <a:lnTo>
                    <a:pt x="4790440" y="594360"/>
                  </a:lnTo>
                  <a:lnTo>
                    <a:pt x="4465320" y="1092200"/>
                  </a:lnTo>
                  <a:lnTo>
                    <a:pt x="4130040" y="1366520"/>
                  </a:lnTo>
                  <a:lnTo>
                    <a:pt x="3815080" y="1402080"/>
                  </a:lnTo>
                  <a:lnTo>
                    <a:pt x="3500120" y="1569720"/>
                  </a:lnTo>
                  <a:lnTo>
                    <a:pt x="3180080" y="1391920"/>
                  </a:lnTo>
                  <a:lnTo>
                    <a:pt x="2860040" y="1544320"/>
                  </a:lnTo>
                  <a:lnTo>
                    <a:pt x="2545080" y="1427480"/>
                  </a:lnTo>
                  <a:lnTo>
                    <a:pt x="2230120" y="1249680"/>
                  </a:lnTo>
                  <a:lnTo>
                    <a:pt x="1915160" y="1107440"/>
                  </a:lnTo>
                  <a:lnTo>
                    <a:pt x="1595120" y="980440"/>
                  </a:lnTo>
                  <a:lnTo>
                    <a:pt x="1275080" y="665480"/>
                  </a:lnTo>
                  <a:lnTo>
                    <a:pt x="955040" y="441960"/>
                  </a:lnTo>
                  <a:lnTo>
                    <a:pt x="629920" y="248920"/>
                  </a:lnTo>
                  <a:lnTo>
                    <a:pt x="320040" y="0"/>
                  </a:lnTo>
                  <a:lnTo>
                    <a:pt x="0" y="76200"/>
                  </a:lnTo>
                </a:path>
              </a:pathLst>
            </a:custGeom>
            <a:noFill/>
            <a:ln w="28575" cap="flat" cmpd="sng" algn="ctr">
              <a:solidFill>
                <a:srgbClr val="3BCAF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0661" name="Forme libre 18"/>
            <p:cNvSpPr>
              <a:spLocks/>
            </p:cNvSpPr>
            <p:nvPr/>
          </p:nvSpPr>
          <p:spPr bwMode="auto">
            <a:xfrm>
              <a:off x="1069146" y="2935115"/>
              <a:ext cx="5416305" cy="803190"/>
            </a:xfrm>
            <a:custGeom>
              <a:avLst/>
              <a:gdLst>
                <a:gd name="T0" fmla="*/ 5415280 w 5415280"/>
                <a:gd name="T1" fmla="*/ 238760 h 802640"/>
                <a:gd name="T2" fmla="*/ 5105400 w 5415280"/>
                <a:gd name="T3" fmla="*/ 15240 h 802640"/>
                <a:gd name="T4" fmla="*/ 4785360 w 5415280"/>
                <a:gd name="T5" fmla="*/ 0 h 802640"/>
                <a:gd name="T6" fmla="*/ 4460240 w 5415280"/>
                <a:gd name="T7" fmla="*/ 60960 h 802640"/>
                <a:gd name="T8" fmla="*/ 4135119 w 5415280"/>
                <a:gd name="T9" fmla="*/ 406400 h 802640"/>
                <a:gd name="T10" fmla="*/ 3815080 w 5415280"/>
                <a:gd name="T11" fmla="*/ 447040 h 802640"/>
                <a:gd name="T12" fmla="*/ 3500120 w 5415280"/>
                <a:gd name="T13" fmla="*/ 767080 h 802640"/>
                <a:gd name="T14" fmla="*/ 3185160 w 5415280"/>
                <a:gd name="T15" fmla="*/ 731520 h 802640"/>
                <a:gd name="T16" fmla="*/ 2849880 w 5415280"/>
                <a:gd name="T17" fmla="*/ 802640 h 802640"/>
                <a:gd name="T18" fmla="*/ 2540000 w 5415280"/>
                <a:gd name="T19" fmla="*/ 792480 h 802640"/>
                <a:gd name="T20" fmla="*/ 2225040 w 5415280"/>
                <a:gd name="T21" fmla="*/ 624840 h 802640"/>
                <a:gd name="T22" fmla="*/ 1905000 w 5415280"/>
                <a:gd name="T23" fmla="*/ 386080 h 802640"/>
                <a:gd name="T24" fmla="*/ 1584960 w 5415280"/>
                <a:gd name="T25" fmla="*/ 467360 h 802640"/>
                <a:gd name="T26" fmla="*/ 1264920 w 5415280"/>
                <a:gd name="T27" fmla="*/ 340360 h 802640"/>
                <a:gd name="T28" fmla="*/ 965200 w 5415280"/>
                <a:gd name="T29" fmla="*/ 299720 h 802640"/>
                <a:gd name="T30" fmla="*/ 599440 w 5415280"/>
                <a:gd name="T31" fmla="*/ 60960 h 802640"/>
                <a:gd name="T32" fmla="*/ 299720 w 5415280"/>
                <a:gd name="T33" fmla="*/ 0 h 802640"/>
                <a:gd name="T34" fmla="*/ 0 w 5415280"/>
                <a:gd name="T35" fmla="*/ 5080 h 8026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15280" h="802640">
                  <a:moveTo>
                    <a:pt x="5415280" y="238760"/>
                  </a:moveTo>
                  <a:lnTo>
                    <a:pt x="5105400" y="15240"/>
                  </a:lnTo>
                  <a:lnTo>
                    <a:pt x="4785360" y="0"/>
                  </a:lnTo>
                  <a:lnTo>
                    <a:pt x="4460240" y="60960"/>
                  </a:lnTo>
                  <a:lnTo>
                    <a:pt x="4135120" y="406400"/>
                  </a:lnTo>
                  <a:lnTo>
                    <a:pt x="3815080" y="447040"/>
                  </a:lnTo>
                  <a:lnTo>
                    <a:pt x="3500120" y="767080"/>
                  </a:lnTo>
                  <a:lnTo>
                    <a:pt x="3185160" y="731520"/>
                  </a:lnTo>
                  <a:lnTo>
                    <a:pt x="2849880" y="802640"/>
                  </a:lnTo>
                  <a:lnTo>
                    <a:pt x="2540000" y="792480"/>
                  </a:lnTo>
                  <a:lnTo>
                    <a:pt x="2225040" y="624840"/>
                  </a:lnTo>
                  <a:lnTo>
                    <a:pt x="1905000" y="386080"/>
                  </a:lnTo>
                  <a:lnTo>
                    <a:pt x="1584960" y="467360"/>
                  </a:lnTo>
                  <a:lnTo>
                    <a:pt x="1264920" y="340360"/>
                  </a:lnTo>
                  <a:lnTo>
                    <a:pt x="965200" y="299720"/>
                  </a:lnTo>
                  <a:lnTo>
                    <a:pt x="599440" y="60960"/>
                  </a:lnTo>
                  <a:lnTo>
                    <a:pt x="299720" y="0"/>
                  </a:lnTo>
                  <a:lnTo>
                    <a:pt x="0" y="5080"/>
                  </a:lnTo>
                </a:path>
              </a:pathLst>
            </a:custGeom>
            <a:noFill/>
            <a:ln w="28575" cap="flat" cmpd="sng" algn="ctr">
              <a:solidFill>
                <a:srgbClr val="FD94F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102424" name="Connecteur droit 20"/>
            <p:cNvCxnSpPr>
              <a:cxnSpLocks noChangeShapeType="1"/>
            </p:cNvCxnSpPr>
            <p:nvPr/>
          </p:nvCxnSpPr>
          <p:spPr bwMode="auto">
            <a:xfrm>
              <a:off x="6884988" y="2117725"/>
              <a:ext cx="274637" cy="0"/>
            </a:xfrm>
            <a:prstGeom prst="line">
              <a:avLst/>
            </a:prstGeom>
            <a:noFill/>
            <a:ln w="28575">
              <a:solidFill>
                <a:srgbClr val="B8BC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25" name="Connecteur droit 23"/>
            <p:cNvCxnSpPr>
              <a:cxnSpLocks noChangeShapeType="1"/>
            </p:cNvCxnSpPr>
            <p:nvPr/>
          </p:nvCxnSpPr>
          <p:spPr bwMode="auto">
            <a:xfrm>
              <a:off x="6884988" y="2419350"/>
              <a:ext cx="274637" cy="0"/>
            </a:xfrm>
            <a:prstGeom prst="line">
              <a:avLst/>
            </a:prstGeom>
            <a:noFill/>
            <a:ln w="28575">
              <a:solidFill>
                <a:srgbClr val="FCD1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26" name="Connecteur droit 24"/>
            <p:cNvCxnSpPr>
              <a:cxnSpLocks noChangeShapeType="1"/>
            </p:cNvCxnSpPr>
            <p:nvPr/>
          </p:nvCxnSpPr>
          <p:spPr bwMode="auto">
            <a:xfrm>
              <a:off x="6884988" y="2740025"/>
              <a:ext cx="274637" cy="0"/>
            </a:xfrm>
            <a:prstGeom prst="line">
              <a:avLst/>
            </a:prstGeom>
            <a:noFill/>
            <a:ln w="28575">
              <a:solidFill>
                <a:srgbClr val="F795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27" name="Connecteur droit 25"/>
            <p:cNvCxnSpPr>
              <a:cxnSpLocks noChangeShapeType="1"/>
            </p:cNvCxnSpPr>
            <p:nvPr/>
          </p:nvCxnSpPr>
          <p:spPr bwMode="auto">
            <a:xfrm>
              <a:off x="6884988" y="3052763"/>
              <a:ext cx="274637" cy="0"/>
            </a:xfrm>
            <a:prstGeom prst="line">
              <a:avLst/>
            </a:prstGeom>
            <a:noFill/>
            <a:ln w="28575">
              <a:solidFill>
                <a:srgbClr val="E6690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28" name="Connecteur droit 26"/>
            <p:cNvCxnSpPr>
              <a:cxnSpLocks noChangeShapeType="1"/>
            </p:cNvCxnSpPr>
            <p:nvPr/>
          </p:nvCxnSpPr>
          <p:spPr bwMode="auto">
            <a:xfrm>
              <a:off x="6884988" y="3336925"/>
              <a:ext cx="274637" cy="0"/>
            </a:xfrm>
            <a:prstGeom prst="line">
              <a:avLst/>
            </a:prstGeom>
            <a:noFill/>
            <a:ln w="28575">
              <a:solidFill>
                <a:srgbClr val="00B1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29" name="Connecteur droit 27"/>
            <p:cNvCxnSpPr>
              <a:cxnSpLocks noChangeShapeType="1"/>
            </p:cNvCxnSpPr>
            <p:nvPr/>
          </p:nvCxnSpPr>
          <p:spPr bwMode="auto">
            <a:xfrm>
              <a:off x="6884988" y="3635375"/>
              <a:ext cx="27463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0" name="Connecteur droit 28"/>
            <p:cNvCxnSpPr>
              <a:cxnSpLocks noChangeShapeType="1"/>
            </p:cNvCxnSpPr>
            <p:nvPr/>
          </p:nvCxnSpPr>
          <p:spPr bwMode="auto">
            <a:xfrm>
              <a:off x="6884988" y="3913188"/>
              <a:ext cx="274637" cy="0"/>
            </a:xfrm>
            <a:prstGeom prst="line">
              <a:avLst/>
            </a:prstGeom>
            <a:noFill/>
            <a:ln w="28575">
              <a:solidFill>
                <a:srgbClr val="3FC6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0669" name="ZoneTexte 29"/>
            <p:cNvSpPr txBox="1">
              <a:spLocks noChangeArrowheads="1"/>
            </p:cNvSpPr>
            <p:nvPr/>
          </p:nvSpPr>
          <p:spPr bwMode="auto">
            <a:xfrm>
              <a:off x="932258" y="4724038"/>
              <a:ext cx="25261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240670" name="ZoneTexte 30"/>
            <p:cNvSpPr txBox="1">
              <a:spLocks noChangeArrowheads="1"/>
            </p:cNvSpPr>
            <p:nvPr/>
          </p:nvSpPr>
          <p:spPr bwMode="auto">
            <a:xfrm>
              <a:off x="1262486" y="4724038"/>
              <a:ext cx="25261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240671" name="ZoneTexte 31"/>
            <p:cNvSpPr txBox="1">
              <a:spLocks noChangeArrowheads="1"/>
            </p:cNvSpPr>
            <p:nvPr/>
          </p:nvSpPr>
          <p:spPr bwMode="auto">
            <a:xfrm>
              <a:off x="1567311" y="4724038"/>
              <a:ext cx="25261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240672" name="ZoneTexte 32"/>
            <p:cNvSpPr txBox="1">
              <a:spLocks noChangeArrowheads="1"/>
            </p:cNvSpPr>
            <p:nvPr/>
          </p:nvSpPr>
          <p:spPr bwMode="auto">
            <a:xfrm>
              <a:off x="1886250" y="4724038"/>
              <a:ext cx="25261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240673" name="ZoneTexte 33"/>
            <p:cNvSpPr txBox="1">
              <a:spLocks noChangeArrowheads="1"/>
            </p:cNvSpPr>
            <p:nvPr/>
          </p:nvSpPr>
          <p:spPr bwMode="auto">
            <a:xfrm>
              <a:off x="2202365" y="4724038"/>
              <a:ext cx="25261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240674" name="ZoneTexte 34"/>
            <p:cNvSpPr txBox="1">
              <a:spLocks noChangeArrowheads="1"/>
            </p:cNvSpPr>
            <p:nvPr/>
          </p:nvSpPr>
          <p:spPr bwMode="auto">
            <a:xfrm>
              <a:off x="2511425" y="4724038"/>
              <a:ext cx="252611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240675" name="ZoneTexte 35"/>
            <p:cNvSpPr txBox="1">
              <a:spLocks noChangeArrowheads="1"/>
            </p:cNvSpPr>
            <p:nvPr/>
          </p:nvSpPr>
          <p:spPr bwMode="auto">
            <a:xfrm>
              <a:off x="2834597" y="4724038"/>
              <a:ext cx="25261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7</a:t>
              </a:r>
            </a:p>
          </p:txBody>
        </p:sp>
        <p:sp>
          <p:nvSpPr>
            <p:cNvPr id="240676" name="ZoneTexte 36"/>
            <p:cNvSpPr txBox="1">
              <a:spLocks noChangeArrowheads="1"/>
            </p:cNvSpPr>
            <p:nvPr/>
          </p:nvSpPr>
          <p:spPr bwMode="auto">
            <a:xfrm>
              <a:off x="3174703" y="4724038"/>
              <a:ext cx="252611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240677" name="ZoneTexte 37"/>
            <p:cNvSpPr txBox="1">
              <a:spLocks noChangeArrowheads="1"/>
            </p:cNvSpPr>
            <p:nvPr/>
          </p:nvSpPr>
          <p:spPr bwMode="auto">
            <a:xfrm>
              <a:off x="3458361" y="4724038"/>
              <a:ext cx="25261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9</a:t>
              </a:r>
            </a:p>
          </p:txBody>
        </p:sp>
        <p:sp>
          <p:nvSpPr>
            <p:cNvPr id="240678" name="ZoneTexte 38"/>
            <p:cNvSpPr txBox="1">
              <a:spLocks noChangeArrowheads="1"/>
            </p:cNvSpPr>
            <p:nvPr/>
          </p:nvSpPr>
          <p:spPr bwMode="auto">
            <a:xfrm>
              <a:off x="3729317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240679" name="ZoneTexte 39"/>
            <p:cNvSpPr txBox="1">
              <a:spLocks noChangeArrowheads="1"/>
            </p:cNvSpPr>
            <p:nvPr/>
          </p:nvSpPr>
          <p:spPr bwMode="auto">
            <a:xfrm>
              <a:off x="4080713" y="4724038"/>
              <a:ext cx="33022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11</a:t>
              </a:r>
            </a:p>
          </p:txBody>
        </p:sp>
        <p:sp>
          <p:nvSpPr>
            <p:cNvPr id="240680" name="ZoneTexte 40"/>
            <p:cNvSpPr txBox="1">
              <a:spLocks noChangeArrowheads="1"/>
            </p:cNvSpPr>
            <p:nvPr/>
          </p:nvSpPr>
          <p:spPr bwMode="auto">
            <a:xfrm>
              <a:off x="4395418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12</a:t>
              </a:r>
            </a:p>
          </p:txBody>
        </p:sp>
        <p:sp>
          <p:nvSpPr>
            <p:cNvPr id="240681" name="ZoneTexte 41"/>
            <p:cNvSpPr txBox="1">
              <a:spLocks noChangeArrowheads="1"/>
            </p:cNvSpPr>
            <p:nvPr/>
          </p:nvSpPr>
          <p:spPr bwMode="auto">
            <a:xfrm>
              <a:off x="4725646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13</a:t>
              </a:r>
            </a:p>
          </p:txBody>
        </p:sp>
        <p:sp>
          <p:nvSpPr>
            <p:cNvPr id="240682" name="ZoneTexte 42"/>
            <p:cNvSpPr txBox="1">
              <a:spLocks noChangeArrowheads="1"/>
            </p:cNvSpPr>
            <p:nvPr/>
          </p:nvSpPr>
          <p:spPr bwMode="auto">
            <a:xfrm>
              <a:off x="4978256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14</a:t>
              </a:r>
            </a:p>
          </p:txBody>
        </p:sp>
        <p:sp>
          <p:nvSpPr>
            <p:cNvPr id="240683" name="ZoneTexte 43"/>
            <p:cNvSpPr txBox="1">
              <a:spLocks noChangeArrowheads="1"/>
            </p:cNvSpPr>
            <p:nvPr/>
          </p:nvSpPr>
          <p:spPr bwMode="auto">
            <a:xfrm>
              <a:off x="5297195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17</a:t>
              </a:r>
            </a:p>
          </p:txBody>
        </p:sp>
        <p:sp>
          <p:nvSpPr>
            <p:cNvPr id="240684" name="ZoneTexte 44"/>
            <p:cNvSpPr txBox="1">
              <a:spLocks noChangeArrowheads="1"/>
            </p:cNvSpPr>
            <p:nvPr/>
          </p:nvSpPr>
          <p:spPr bwMode="auto">
            <a:xfrm>
              <a:off x="5582263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19</a:t>
              </a:r>
            </a:p>
          </p:txBody>
        </p:sp>
        <p:sp>
          <p:nvSpPr>
            <p:cNvPr id="240685" name="ZoneTexte 45"/>
            <p:cNvSpPr txBox="1">
              <a:spLocks noChangeArrowheads="1"/>
            </p:cNvSpPr>
            <p:nvPr/>
          </p:nvSpPr>
          <p:spPr bwMode="auto">
            <a:xfrm>
              <a:off x="5973175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240686" name="ZoneTexte 46"/>
            <p:cNvSpPr txBox="1">
              <a:spLocks noChangeArrowheads="1"/>
            </p:cNvSpPr>
            <p:nvPr/>
          </p:nvSpPr>
          <p:spPr bwMode="auto">
            <a:xfrm>
              <a:off x="6256832" y="4724038"/>
              <a:ext cx="341518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25</a:t>
              </a:r>
            </a:p>
          </p:txBody>
        </p:sp>
        <p:sp>
          <p:nvSpPr>
            <p:cNvPr id="240687" name="ZoneTexte 47"/>
            <p:cNvSpPr txBox="1">
              <a:spLocks noChangeArrowheads="1"/>
            </p:cNvSpPr>
            <p:nvPr/>
          </p:nvSpPr>
          <p:spPr bwMode="auto">
            <a:xfrm>
              <a:off x="400223" y="4536732"/>
              <a:ext cx="438893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-1,8</a:t>
              </a:r>
            </a:p>
          </p:txBody>
        </p:sp>
        <p:sp>
          <p:nvSpPr>
            <p:cNvPr id="240688" name="ZoneTexte 48"/>
            <p:cNvSpPr txBox="1">
              <a:spLocks noChangeArrowheads="1"/>
            </p:cNvSpPr>
            <p:nvPr/>
          </p:nvSpPr>
          <p:spPr bwMode="auto">
            <a:xfrm>
              <a:off x="400223" y="4146249"/>
              <a:ext cx="438893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-1,4</a:t>
              </a:r>
            </a:p>
          </p:txBody>
        </p:sp>
        <p:sp>
          <p:nvSpPr>
            <p:cNvPr id="240689" name="ZoneTexte 49"/>
            <p:cNvSpPr txBox="1">
              <a:spLocks noChangeArrowheads="1"/>
            </p:cNvSpPr>
            <p:nvPr/>
          </p:nvSpPr>
          <p:spPr bwMode="auto">
            <a:xfrm>
              <a:off x="400223" y="3744654"/>
              <a:ext cx="438893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-1,0</a:t>
              </a:r>
            </a:p>
          </p:txBody>
        </p:sp>
        <p:sp>
          <p:nvSpPr>
            <p:cNvPr id="240690" name="ZoneTexte 50"/>
            <p:cNvSpPr txBox="1">
              <a:spLocks noChangeArrowheads="1"/>
            </p:cNvSpPr>
            <p:nvPr/>
          </p:nvSpPr>
          <p:spPr bwMode="auto">
            <a:xfrm>
              <a:off x="400223" y="3358932"/>
              <a:ext cx="438893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-0,6</a:t>
              </a:r>
            </a:p>
          </p:txBody>
        </p:sp>
        <p:sp>
          <p:nvSpPr>
            <p:cNvPr id="240691" name="ZoneTexte 51"/>
            <p:cNvSpPr txBox="1">
              <a:spLocks noChangeArrowheads="1"/>
            </p:cNvSpPr>
            <p:nvPr/>
          </p:nvSpPr>
          <p:spPr bwMode="auto">
            <a:xfrm>
              <a:off x="400223" y="2957338"/>
              <a:ext cx="438893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-0,2</a:t>
              </a:r>
            </a:p>
          </p:txBody>
        </p:sp>
        <p:sp>
          <p:nvSpPr>
            <p:cNvPr id="240692" name="ZoneTexte 52"/>
            <p:cNvSpPr txBox="1">
              <a:spLocks noChangeArrowheads="1"/>
            </p:cNvSpPr>
            <p:nvPr/>
          </p:nvSpPr>
          <p:spPr bwMode="auto">
            <a:xfrm>
              <a:off x="453850" y="2781143"/>
              <a:ext cx="385267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0,0</a:t>
              </a:r>
            </a:p>
          </p:txBody>
        </p:sp>
        <p:sp>
          <p:nvSpPr>
            <p:cNvPr id="240693" name="ZoneTexte 53"/>
            <p:cNvSpPr txBox="1">
              <a:spLocks noChangeArrowheads="1"/>
            </p:cNvSpPr>
            <p:nvPr/>
          </p:nvSpPr>
          <p:spPr bwMode="auto">
            <a:xfrm>
              <a:off x="453850" y="2577965"/>
              <a:ext cx="385267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0,2</a:t>
              </a:r>
            </a:p>
          </p:txBody>
        </p:sp>
        <p:sp>
          <p:nvSpPr>
            <p:cNvPr id="240694" name="ZoneTexte 54"/>
            <p:cNvSpPr txBox="1">
              <a:spLocks noChangeArrowheads="1"/>
            </p:cNvSpPr>
            <p:nvPr/>
          </p:nvSpPr>
          <p:spPr bwMode="auto">
            <a:xfrm>
              <a:off x="453850" y="2201768"/>
              <a:ext cx="385267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0,6</a:t>
              </a:r>
            </a:p>
          </p:txBody>
        </p:sp>
        <p:sp>
          <p:nvSpPr>
            <p:cNvPr id="240695" name="ZoneTexte 55"/>
            <p:cNvSpPr txBox="1">
              <a:spLocks noChangeArrowheads="1"/>
            </p:cNvSpPr>
            <p:nvPr/>
          </p:nvSpPr>
          <p:spPr bwMode="auto">
            <a:xfrm>
              <a:off x="453850" y="1806521"/>
              <a:ext cx="385267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1,0</a:t>
              </a:r>
            </a:p>
          </p:txBody>
        </p:sp>
        <p:cxnSp>
          <p:nvCxnSpPr>
            <p:cNvPr id="102458" name="Connecteur droit 22"/>
            <p:cNvCxnSpPr>
              <a:cxnSpLocks noChangeShapeType="1"/>
            </p:cNvCxnSpPr>
            <p:nvPr/>
          </p:nvCxnSpPr>
          <p:spPr bwMode="auto">
            <a:xfrm>
              <a:off x="854075" y="1958975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59" name="Connecteur droit 58"/>
            <p:cNvCxnSpPr>
              <a:cxnSpLocks noChangeShapeType="1"/>
            </p:cNvCxnSpPr>
            <p:nvPr/>
          </p:nvCxnSpPr>
          <p:spPr bwMode="auto">
            <a:xfrm>
              <a:off x="854075" y="2157413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0" name="Connecteur droit 59"/>
            <p:cNvCxnSpPr>
              <a:cxnSpLocks noChangeShapeType="1"/>
            </p:cNvCxnSpPr>
            <p:nvPr/>
          </p:nvCxnSpPr>
          <p:spPr bwMode="auto">
            <a:xfrm>
              <a:off x="854075" y="2355850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1" name="Connecteur droit 60"/>
            <p:cNvCxnSpPr>
              <a:cxnSpLocks noChangeShapeType="1"/>
            </p:cNvCxnSpPr>
            <p:nvPr/>
          </p:nvCxnSpPr>
          <p:spPr bwMode="auto">
            <a:xfrm>
              <a:off x="854075" y="2549525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2" name="Connecteur droit 61"/>
            <p:cNvCxnSpPr>
              <a:cxnSpLocks noChangeShapeType="1"/>
            </p:cNvCxnSpPr>
            <p:nvPr/>
          </p:nvCxnSpPr>
          <p:spPr bwMode="auto">
            <a:xfrm>
              <a:off x="854075" y="2746375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3" name="Connecteur droit 63"/>
            <p:cNvCxnSpPr>
              <a:cxnSpLocks noChangeShapeType="1"/>
            </p:cNvCxnSpPr>
            <p:nvPr/>
          </p:nvCxnSpPr>
          <p:spPr bwMode="auto">
            <a:xfrm>
              <a:off x="854075" y="3136900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4" name="Connecteur droit 64"/>
            <p:cNvCxnSpPr>
              <a:cxnSpLocks noChangeShapeType="1"/>
            </p:cNvCxnSpPr>
            <p:nvPr/>
          </p:nvCxnSpPr>
          <p:spPr bwMode="auto">
            <a:xfrm>
              <a:off x="854075" y="3330575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5" name="Connecteur droit 65"/>
            <p:cNvCxnSpPr>
              <a:cxnSpLocks noChangeShapeType="1"/>
            </p:cNvCxnSpPr>
            <p:nvPr/>
          </p:nvCxnSpPr>
          <p:spPr bwMode="auto">
            <a:xfrm>
              <a:off x="854075" y="3532188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6" name="Connecteur droit 66"/>
            <p:cNvCxnSpPr>
              <a:cxnSpLocks noChangeShapeType="1"/>
            </p:cNvCxnSpPr>
            <p:nvPr/>
          </p:nvCxnSpPr>
          <p:spPr bwMode="auto">
            <a:xfrm>
              <a:off x="854075" y="3721100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7" name="Connecteur droit 69"/>
            <p:cNvCxnSpPr>
              <a:cxnSpLocks noChangeShapeType="1"/>
            </p:cNvCxnSpPr>
            <p:nvPr/>
          </p:nvCxnSpPr>
          <p:spPr bwMode="auto">
            <a:xfrm>
              <a:off x="854075" y="4116388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8" name="Connecteur droit 70"/>
            <p:cNvCxnSpPr>
              <a:cxnSpLocks noChangeShapeType="1"/>
            </p:cNvCxnSpPr>
            <p:nvPr/>
          </p:nvCxnSpPr>
          <p:spPr bwMode="auto">
            <a:xfrm>
              <a:off x="854075" y="4306888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9" name="Connecteur droit 71"/>
            <p:cNvCxnSpPr>
              <a:cxnSpLocks noChangeShapeType="1"/>
            </p:cNvCxnSpPr>
            <p:nvPr/>
          </p:nvCxnSpPr>
          <p:spPr bwMode="auto">
            <a:xfrm>
              <a:off x="854075" y="4513263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0" name="Connecteur droit 72"/>
            <p:cNvCxnSpPr>
              <a:cxnSpLocks noChangeShapeType="1"/>
            </p:cNvCxnSpPr>
            <p:nvPr/>
          </p:nvCxnSpPr>
          <p:spPr bwMode="auto">
            <a:xfrm>
              <a:off x="854075" y="4613275"/>
              <a:ext cx="460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1" name="Connecteur droit 75"/>
            <p:cNvCxnSpPr>
              <a:cxnSpLocks noChangeShapeType="1"/>
            </p:cNvCxnSpPr>
            <p:nvPr/>
          </p:nvCxnSpPr>
          <p:spPr bwMode="auto">
            <a:xfrm>
              <a:off x="900113" y="1958975"/>
              <a:ext cx="0" cy="27447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0711" name="ZoneTexte 82"/>
            <p:cNvSpPr txBox="1">
              <a:spLocks noChangeArrowheads="1"/>
            </p:cNvSpPr>
            <p:nvPr/>
          </p:nvSpPr>
          <p:spPr bwMode="auto">
            <a:xfrm>
              <a:off x="7160019" y="1985890"/>
              <a:ext cx="740897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Placebo</a:t>
              </a:r>
            </a:p>
          </p:txBody>
        </p:sp>
        <p:cxnSp>
          <p:nvCxnSpPr>
            <p:cNvPr id="102473" name="Connecteur droit avec flèche 74"/>
            <p:cNvCxnSpPr>
              <a:cxnSpLocks noChangeShapeType="1"/>
            </p:cNvCxnSpPr>
            <p:nvPr/>
          </p:nvCxnSpPr>
          <p:spPr bwMode="auto">
            <a:xfrm>
              <a:off x="931863" y="2373313"/>
              <a:ext cx="3051175" cy="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0713" name="ZoneTexte 79"/>
            <p:cNvSpPr txBox="1">
              <a:spLocks noChangeArrowheads="1"/>
            </p:cNvSpPr>
            <p:nvPr/>
          </p:nvSpPr>
          <p:spPr bwMode="auto">
            <a:xfrm>
              <a:off x="7967244" y="2258912"/>
              <a:ext cx="52780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-0,50</a:t>
              </a:r>
            </a:p>
          </p:txBody>
        </p:sp>
        <p:sp>
          <p:nvSpPr>
            <p:cNvPr id="240714" name="ZoneTexte 80"/>
            <p:cNvSpPr txBox="1">
              <a:spLocks noChangeArrowheads="1"/>
            </p:cNvSpPr>
            <p:nvPr/>
          </p:nvSpPr>
          <p:spPr bwMode="auto">
            <a:xfrm>
              <a:off x="7967244" y="2577965"/>
              <a:ext cx="52780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-0,98</a:t>
              </a:r>
            </a:p>
          </p:txBody>
        </p:sp>
        <p:sp>
          <p:nvSpPr>
            <p:cNvPr id="240715" name="ZoneTexte 83"/>
            <p:cNvSpPr txBox="1">
              <a:spLocks noChangeArrowheads="1"/>
            </p:cNvSpPr>
            <p:nvPr/>
          </p:nvSpPr>
          <p:spPr bwMode="auto">
            <a:xfrm>
              <a:off x="7967244" y="2884320"/>
              <a:ext cx="516511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-1,11</a:t>
              </a:r>
            </a:p>
          </p:txBody>
        </p:sp>
        <p:sp>
          <p:nvSpPr>
            <p:cNvPr id="240716" name="ZoneTexte 84"/>
            <p:cNvSpPr txBox="1">
              <a:spLocks noChangeArrowheads="1"/>
            </p:cNvSpPr>
            <p:nvPr/>
          </p:nvSpPr>
          <p:spPr bwMode="auto">
            <a:xfrm>
              <a:off x="7967244" y="3177976"/>
              <a:ext cx="52780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-1,70</a:t>
              </a:r>
            </a:p>
          </p:txBody>
        </p:sp>
        <p:sp>
          <p:nvSpPr>
            <p:cNvPr id="240717" name="ZoneTexte 85"/>
            <p:cNvSpPr txBox="1">
              <a:spLocks noChangeArrowheads="1"/>
            </p:cNvSpPr>
            <p:nvPr/>
          </p:nvSpPr>
          <p:spPr bwMode="auto">
            <a:xfrm>
              <a:off x="7967244" y="3471633"/>
              <a:ext cx="52780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-1,56</a:t>
              </a:r>
            </a:p>
          </p:txBody>
        </p:sp>
        <p:sp>
          <p:nvSpPr>
            <p:cNvPr id="240718" name="ZoneTexte 86"/>
            <p:cNvSpPr txBox="1">
              <a:spLocks noChangeArrowheads="1"/>
            </p:cNvSpPr>
            <p:nvPr/>
          </p:nvSpPr>
          <p:spPr bwMode="auto">
            <a:xfrm>
              <a:off x="7967244" y="3765289"/>
              <a:ext cx="52780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-1,65</a:t>
              </a:r>
            </a:p>
          </p:txBody>
        </p:sp>
        <p:sp>
          <p:nvSpPr>
            <p:cNvPr id="240719" name="ZoneTexte 87"/>
            <p:cNvSpPr txBox="1">
              <a:spLocks noChangeArrowheads="1"/>
            </p:cNvSpPr>
            <p:nvPr/>
          </p:nvSpPr>
          <p:spPr bwMode="auto">
            <a:xfrm>
              <a:off x="7967244" y="1989065"/>
              <a:ext cx="527800" cy="3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-0,38</a:t>
              </a:r>
            </a:p>
          </p:txBody>
        </p:sp>
        <p:sp>
          <p:nvSpPr>
            <p:cNvPr id="240720" name="ZoneTexte 88"/>
            <p:cNvSpPr txBox="1">
              <a:spLocks noChangeArrowheads="1"/>
            </p:cNvSpPr>
            <p:nvPr/>
          </p:nvSpPr>
          <p:spPr bwMode="auto">
            <a:xfrm>
              <a:off x="7742858" y="1300163"/>
              <a:ext cx="1009030" cy="73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Médiane</a:t>
              </a:r>
            </a:p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du </a:t>
              </a:r>
              <a:r>
                <a:rPr lang="fr-FR" sz="1400">
                  <a:solidFill>
                    <a:srgbClr val="FFFFFF"/>
                  </a:solidFill>
                  <a:latin typeface="Symbol" pitchFamily="18" charset="2"/>
                  <a:ea typeface="+mn-ea"/>
                  <a:cs typeface="Arial" charset="0"/>
                </a:rPr>
                <a:t>D</a:t>
              </a: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/>
              </a:r>
              <a:b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 maximal</a:t>
              </a:r>
            </a:p>
          </p:txBody>
        </p:sp>
        <p:cxnSp>
          <p:nvCxnSpPr>
            <p:cNvPr id="102482" name="Connecteur droit 90"/>
            <p:cNvCxnSpPr>
              <a:cxnSpLocks noChangeShapeType="1"/>
            </p:cNvCxnSpPr>
            <p:nvPr/>
          </p:nvCxnSpPr>
          <p:spPr bwMode="auto">
            <a:xfrm rot="-5400000" flipH="1" flipV="1">
              <a:off x="3648869" y="1962944"/>
              <a:ext cx="30163" cy="55276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BMS-955176, inhibiteur de maturation 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du VIH-1 de 2</a:t>
            </a:r>
            <a:r>
              <a:rPr lang="fr-FR" baseline="30000">
                <a:latin typeface="Arial" charset="0"/>
              </a:rPr>
              <a:t>ème</a:t>
            </a:r>
            <a:r>
              <a:rPr lang="fr-FR">
                <a:latin typeface="Arial" charset="0"/>
              </a:rPr>
              <a:t> génération en phase 2a (3) </a:t>
            </a:r>
          </a:p>
        </p:txBody>
      </p:sp>
      <p:sp>
        <p:nvSpPr>
          <p:cNvPr id="104450" name="Espace réservé du contenu 3"/>
          <p:cNvSpPr>
            <a:spLocks noGrp="1"/>
          </p:cNvSpPr>
          <p:nvPr>
            <p:ph idx="1"/>
          </p:nvPr>
        </p:nvSpPr>
        <p:spPr>
          <a:xfrm>
            <a:off x="514350" y="1341438"/>
            <a:ext cx="9571038" cy="10318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sz="2000">
                <a:solidFill>
                  <a:srgbClr val="FFFF66"/>
                </a:solidFill>
                <a:latin typeface="Arial" charset="0"/>
              </a:rPr>
              <a:t>Médiane de la modification maximale de la CV (log</a:t>
            </a:r>
            <a:r>
              <a:rPr lang="fr-FR" sz="2000" baseline="-25000">
                <a:solidFill>
                  <a:srgbClr val="FFFF66"/>
                </a:solidFill>
                <a:latin typeface="Arial" charset="0"/>
              </a:rPr>
              <a:t>10</a:t>
            </a:r>
            <a:r>
              <a:rPr lang="fr-FR" sz="2000">
                <a:solidFill>
                  <a:srgbClr val="FFFF66"/>
                </a:solidFill>
                <a:latin typeface="Arial" charset="0"/>
              </a:rPr>
              <a:t> c/ml) </a:t>
            </a:r>
            <a:br>
              <a:rPr lang="fr-FR" sz="2000">
                <a:solidFill>
                  <a:srgbClr val="FFFF66"/>
                </a:solidFill>
                <a:latin typeface="Arial" charset="0"/>
              </a:rPr>
            </a:br>
            <a:r>
              <a:rPr lang="fr-FR" sz="2000">
                <a:solidFill>
                  <a:srgbClr val="FFFF66"/>
                </a:solidFill>
                <a:latin typeface="Arial" charset="0"/>
              </a:rPr>
              <a:t>en fonction du polymorphisme dans Gag à l’inclusion</a:t>
            </a: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6411913" y="6583363"/>
            <a:ext cx="3875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Hwang C, CROI 2015, Abs. 114LB</a:t>
            </a:r>
          </a:p>
        </p:txBody>
      </p:sp>
      <p:grpSp>
        <p:nvGrpSpPr>
          <p:cNvPr id="104452" name="Groupe 77"/>
          <p:cNvGrpSpPr>
            <a:grpSpLocks/>
          </p:cNvGrpSpPr>
          <p:nvPr/>
        </p:nvGrpSpPr>
        <p:grpSpPr bwMode="auto">
          <a:xfrm>
            <a:off x="677863" y="2270125"/>
            <a:ext cx="8920162" cy="3787775"/>
            <a:chOff x="842645" y="2270125"/>
            <a:chExt cx="7929880" cy="3788609"/>
          </a:xfrm>
        </p:grpSpPr>
        <p:sp>
          <p:nvSpPr>
            <p:cNvPr id="242692" name="ZoneTexte 8"/>
            <p:cNvSpPr txBox="1">
              <a:spLocks noChangeArrowheads="1"/>
            </p:cNvSpPr>
            <p:nvPr/>
          </p:nvSpPr>
          <p:spPr bwMode="auto">
            <a:xfrm>
              <a:off x="2647648" y="2306646"/>
              <a:ext cx="519344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5 mg</a:t>
              </a:r>
            </a:p>
          </p:txBody>
        </p:sp>
        <p:sp>
          <p:nvSpPr>
            <p:cNvPr id="242693" name="ZoneTexte 9"/>
            <p:cNvSpPr txBox="1">
              <a:spLocks noChangeArrowheads="1"/>
            </p:cNvSpPr>
            <p:nvPr/>
          </p:nvSpPr>
          <p:spPr bwMode="auto">
            <a:xfrm>
              <a:off x="3659524" y="2306646"/>
              <a:ext cx="608253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10 mg</a:t>
              </a:r>
            </a:p>
          </p:txBody>
        </p:sp>
        <p:sp>
          <p:nvSpPr>
            <p:cNvPr id="242694" name="ZoneTexte 10"/>
            <p:cNvSpPr txBox="1">
              <a:spLocks noChangeArrowheads="1"/>
            </p:cNvSpPr>
            <p:nvPr/>
          </p:nvSpPr>
          <p:spPr bwMode="auto">
            <a:xfrm>
              <a:off x="4740550" y="2306646"/>
              <a:ext cx="608253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 mg</a:t>
              </a:r>
            </a:p>
          </p:txBody>
        </p:sp>
        <p:sp>
          <p:nvSpPr>
            <p:cNvPr id="242695" name="ZoneTexte 11"/>
            <p:cNvSpPr txBox="1">
              <a:spLocks noChangeArrowheads="1"/>
            </p:cNvSpPr>
            <p:nvPr/>
          </p:nvSpPr>
          <p:spPr bwMode="auto">
            <a:xfrm>
              <a:off x="5828633" y="2305058"/>
              <a:ext cx="608254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40 mg</a:t>
              </a:r>
            </a:p>
          </p:txBody>
        </p:sp>
        <p:sp>
          <p:nvSpPr>
            <p:cNvPr id="242696" name="ZoneTexte 12"/>
            <p:cNvSpPr txBox="1">
              <a:spLocks noChangeArrowheads="1"/>
            </p:cNvSpPr>
            <p:nvPr/>
          </p:nvSpPr>
          <p:spPr bwMode="auto">
            <a:xfrm>
              <a:off x="6908249" y="2305058"/>
              <a:ext cx="608253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80 mg</a:t>
              </a:r>
            </a:p>
          </p:txBody>
        </p:sp>
        <p:sp>
          <p:nvSpPr>
            <p:cNvPr id="242697" name="ZoneTexte 13"/>
            <p:cNvSpPr txBox="1">
              <a:spLocks noChangeArrowheads="1"/>
            </p:cNvSpPr>
            <p:nvPr/>
          </p:nvSpPr>
          <p:spPr bwMode="auto">
            <a:xfrm>
              <a:off x="7920123" y="2306646"/>
              <a:ext cx="697163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120 mg</a:t>
              </a:r>
            </a:p>
          </p:txBody>
        </p:sp>
        <p:sp>
          <p:nvSpPr>
            <p:cNvPr id="242698" name="ZoneTexte 14"/>
            <p:cNvSpPr txBox="1">
              <a:spLocks noChangeArrowheads="1"/>
            </p:cNvSpPr>
            <p:nvPr/>
          </p:nvSpPr>
          <p:spPr bwMode="auto">
            <a:xfrm>
              <a:off x="1425496" y="2270125"/>
              <a:ext cx="740913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Placebo</a:t>
              </a:r>
            </a:p>
          </p:txBody>
        </p:sp>
        <p:sp>
          <p:nvSpPr>
            <p:cNvPr id="242699" name="Rectangle 6"/>
            <p:cNvSpPr>
              <a:spLocks noChangeArrowheads="1"/>
            </p:cNvSpPr>
            <p:nvPr/>
          </p:nvSpPr>
          <p:spPr bwMode="auto">
            <a:xfrm>
              <a:off x="1405738" y="2652797"/>
              <a:ext cx="421968" cy="679600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0" name="Rectangle 16"/>
            <p:cNvSpPr>
              <a:spLocks noChangeArrowheads="1"/>
            </p:cNvSpPr>
            <p:nvPr/>
          </p:nvSpPr>
          <p:spPr bwMode="auto">
            <a:xfrm>
              <a:off x="1827706" y="2652797"/>
              <a:ext cx="423379" cy="40490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1" name="Rectangle 17"/>
            <p:cNvSpPr>
              <a:spLocks noChangeArrowheads="1"/>
            </p:cNvSpPr>
            <p:nvPr/>
          </p:nvSpPr>
          <p:spPr bwMode="auto">
            <a:xfrm>
              <a:off x="2474064" y="2652797"/>
              <a:ext cx="424789" cy="589092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2" name="Rectangle 18"/>
            <p:cNvSpPr>
              <a:spLocks noChangeArrowheads="1"/>
            </p:cNvSpPr>
            <p:nvPr/>
          </p:nvSpPr>
          <p:spPr bwMode="auto">
            <a:xfrm>
              <a:off x="2898853" y="2652797"/>
              <a:ext cx="421968" cy="639903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3" name="Rectangle 19"/>
            <p:cNvSpPr>
              <a:spLocks noChangeArrowheads="1"/>
            </p:cNvSpPr>
            <p:nvPr/>
          </p:nvSpPr>
          <p:spPr bwMode="auto">
            <a:xfrm>
              <a:off x="3548034" y="2652797"/>
              <a:ext cx="421968" cy="1314739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4" name="Rectangle 20"/>
            <p:cNvSpPr>
              <a:spLocks noChangeArrowheads="1"/>
            </p:cNvSpPr>
            <p:nvPr/>
          </p:nvSpPr>
          <p:spPr bwMode="auto">
            <a:xfrm>
              <a:off x="3970001" y="2652797"/>
              <a:ext cx="421967" cy="122423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5" name="Rectangle 21"/>
            <p:cNvSpPr>
              <a:spLocks noChangeArrowheads="1"/>
            </p:cNvSpPr>
            <p:nvPr/>
          </p:nvSpPr>
          <p:spPr bwMode="auto">
            <a:xfrm>
              <a:off x="4616359" y="2652797"/>
              <a:ext cx="421967" cy="2076907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6" name="Rectangle 22"/>
            <p:cNvSpPr>
              <a:spLocks noChangeArrowheads="1"/>
            </p:cNvSpPr>
            <p:nvPr/>
          </p:nvSpPr>
          <p:spPr bwMode="auto">
            <a:xfrm>
              <a:off x="5038326" y="2652797"/>
              <a:ext cx="423379" cy="1157542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7" name="Rectangle 23"/>
            <p:cNvSpPr>
              <a:spLocks noChangeArrowheads="1"/>
            </p:cNvSpPr>
            <p:nvPr/>
          </p:nvSpPr>
          <p:spPr bwMode="auto">
            <a:xfrm>
              <a:off x="5698797" y="2652797"/>
              <a:ext cx="421968" cy="2194408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8" name="Rectangle 24"/>
            <p:cNvSpPr>
              <a:spLocks noChangeArrowheads="1"/>
            </p:cNvSpPr>
            <p:nvPr/>
          </p:nvSpPr>
          <p:spPr bwMode="auto">
            <a:xfrm>
              <a:off x="6120764" y="2652797"/>
              <a:ext cx="423379" cy="213248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09" name="Rectangle 25"/>
            <p:cNvSpPr>
              <a:spLocks noChangeArrowheads="1"/>
            </p:cNvSpPr>
            <p:nvPr/>
          </p:nvSpPr>
          <p:spPr bwMode="auto">
            <a:xfrm>
              <a:off x="6744542" y="2652797"/>
              <a:ext cx="423379" cy="1914947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10" name="Rectangle 26"/>
            <p:cNvSpPr>
              <a:spLocks noChangeArrowheads="1"/>
            </p:cNvSpPr>
            <p:nvPr/>
          </p:nvSpPr>
          <p:spPr bwMode="auto">
            <a:xfrm>
              <a:off x="7167921" y="2652797"/>
              <a:ext cx="421967" cy="1776803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11" name="Rectangle 27"/>
            <p:cNvSpPr>
              <a:spLocks noChangeArrowheads="1"/>
            </p:cNvSpPr>
            <p:nvPr/>
          </p:nvSpPr>
          <p:spPr bwMode="auto">
            <a:xfrm>
              <a:off x="7824157" y="2652797"/>
              <a:ext cx="423379" cy="1949879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12" name="Rectangle 28"/>
            <p:cNvSpPr>
              <a:spLocks noChangeArrowheads="1"/>
            </p:cNvSpPr>
            <p:nvPr/>
          </p:nvSpPr>
          <p:spPr bwMode="auto">
            <a:xfrm>
              <a:off x="8247536" y="2652797"/>
              <a:ext cx="421968" cy="246275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13" name="ZoneTexte 29"/>
            <p:cNvSpPr txBox="1">
              <a:spLocks noChangeArrowheads="1"/>
            </p:cNvSpPr>
            <p:nvPr/>
          </p:nvSpPr>
          <p:spPr bwMode="auto">
            <a:xfrm>
              <a:off x="1364812" y="3332397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-0,55</a:t>
              </a:r>
            </a:p>
          </p:txBody>
        </p:sp>
        <p:sp>
          <p:nvSpPr>
            <p:cNvPr id="242714" name="ZoneTexte 30"/>
            <p:cNvSpPr txBox="1">
              <a:spLocks noChangeArrowheads="1"/>
            </p:cNvSpPr>
            <p:nvPr/>
          </p:nvSpPr>
          <p:spPr bwMode="auto">
            <a:xfrm>
              <a:off x="1810771" y="3057698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-0,33</a:t>
              </a:r>
            </a:p>
          </p:txBody>
        </p:sp>
        <p:sp>
          <p:nvSpPr>
            <p:cNvPr id="242715" name="ZoneTexte 31"/>
            <p:cNvSpPr txBox="1">
              <a:spLocks noChangeArrowheads="1"/>
            </p:cNvSpPr>
            <p:nvPr/>
          </p:nvSpPr>
          <p:spPr bwMode="auto">
            <a:xfrm>
              <a:off x="2434548" y="3241889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-0,48</a:t>
              </a:r>
            </a:p>
          </p:txBody>
        </p:sp>
        <p:sp>
          <p:nvSpPr>
            <p:cNvPr id="242716" name="ZoneTexte 32"/>
            <p:cNvSpPr txBox="1">
              <a:spLocks noChangeArrowheads="1"/>
            </p:cNvSpPr>
            <p:nvPr/>
          </p:nvSpPr>
          <p:spPr bwMode="auto">
            <a:xfrm>
              <a:off x="2836758" y="3292700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-0,52</a:t>
              </a:r>
            </a:p>
          </p:txBody>
        </p:sp>
        <p:sp>
          <p:nvSpPr>
            <p:cNvPr id="242717" name="ZoneTexte 33"/>
            <p:cNvSpPr txBox="1">
              <a:spLocks noChangeArrowheads="1"/>
            </p:cNvSpPr>
            <p:nvPr/>
          </p:nvSpPr>
          <p:spPr bwMode="auto">
            <a:xfrm>
              <a:off x="3491583" y="3967537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-1,05</a:t>
              </a:r>
            </a:p>
          </p:txBody>
        </p:sp>
        <p:sp>
          <p:nvSpPr>
            <p:cNvPr id="242718" name="ZoneTexte 34"/>
            <p:cNvSpPr txBox="1">
              <a:spLocks noChangeArrowheads="1"/>
            </p:cNvSpPr>
            <p:nvPr/>
          </p:nvSpPr>
          <p:spPr bwMode="auto">
            <a:xfrm>
              <a:off x="3903672" y="3877029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-0,97</a:t>
              </a:r>
            </a:p>
          </p:txBody>
        </p:sp>
        <p:sp>
          <p:nvSpPr>
            <p:cNvPr id="242719" name="ZoneTexte 35"/>
            <p:cNvSpPr txBox="1">
              <a:spLocks noChangeArrowheads="1"/>
            </p:cNvSpPr>
            <p:nvPr/>
          </p:nvSpPr>
          <p:spPr bwMode="auto">
            <a:xfrm>
              <a:off x="4555675" y="4729704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-1,66</a:t>
              </a:r>
            </a:p>
          </p:txBody>
        </p:sp>
        <p:sp>
          <p:nvSpPr>
            <p:cNvPr id="242720" name="ZoneTexte 36"/>
            <p:cNvSpPr txBox="1">
              <a:spLocks noChangeArrowheads="1"/>
            </p:cNvSpPr>
            <p:nvPr/>
          </p:nvSpPr>
          <p:spPr bwMode="auto">
            <a:xfrm>
              <a:off x="4977642" y="3815103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-0,93</a:t>
              </a:r>
            </a:p>
          </p:txBody>
        </p:sp>
        <p:sp>
          <p:nvSpPr>
            <p:cNvPr id="242721" name="ZoneTexte 37"/>
            <p:cNvSpPr txBox="1">
              <a:spLocks noChangeArrowheads="1"/>
            </p:cNvSpPr>
            <p:nvPr/>
          </p:nvSpPr>
          <p:spPr bwMode="auto">
            <a:xfrm>
              <a:off x="5635290" y="4836090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-1,75</a:t>
              </a:r>
            </a:p>
          </p:txBody>
        </p:sp>
        <p:sp>
          <p:nvSpPr>
            <p:cNvPr id="242722" name="ZoneTexte 38"/>
            <p:cNvSpPr txBox="1">
              <a:spLocks noChangeArrowheads="1"/>
            </p:cNvSpPr>
            <p:nvPr/>
          </p:nvSpPr>
          <p:spPr bwMode="auto">
            <a:xfrm>
              <a:off x="6055846" y="4780516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-1,71</a:t>
              </a:r>
            </a:p>
          </p:txBody>
        </p:sp>
        <p:sp>
          <p:nvSpPr>
            <p:cNvPr id="242723" name="ZoneTexte 39"/>
            <p:cNvSpPr txBox="1">
              <a:spLocks noChangeArrowheads="1"/>
            </p:cNvSpPr>
            <p:nvPr/>
          </p:nvSpPr>
          <p:spPr bwMode="auto">
            <a:xfrm>
              <a:off x="7111470" y="4431189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-1,43</a:t>
              </a:r>
            </a:p>
          </p:txBody>
        </p:sp>
        <p:sp>
          <p:nvSpPr>
            <p:cNvPr id="242724" name="ZoneTexte 40"/>
            <p:cNvSpPr txBox="1">
              <a:spLocks noChangeArrowheads="1"/>
            </p:cNvSpPr>
            <p:nvPr/>
          </p:nvSpPr>
          <p:spPr bwMode="auto">
            <a:xfrm>
              <a:off x="6699382" y="4591561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-1,55</a:t>
              </a:r>
            </a:p>
          </p:txBody>
        </p:sp>
        <p:sp>
          <p:nvSpPr>
            <p:cNvPr id="242725" name="ZoneTexte 41"/>
            <p:cNvSpPr txBox="1">
              <a:spLocks noChangeArrowheads="1"/>
            </p:cNvSpPr>
            <p:nvPr/>
          </p:nvSpPr>
          <p:spPr bwMode="auto">
            <a:xfrm>
              <a:off x="8167094" y="5145721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-1,98</a:t>
              </a:r>
            </a:p>
          </p:txBody>
        </p:sp>
        <p:sp>
          <p:nvSpPr>
            <p:cNvPr id="242726" name="ZoneTexte 42"/>
            <p:cNvSpPr txBox="1">
              <a:spLocks noChangeArrowheads="1"/>
            </p:cNvSpPr>
            <p:nvPr/>
          </p:nvSpPr>
          <p:spPr bwMode="auto">
            <a:xfrm>
              <a:off x="1693635" y="5395013"/>
              <a:ext cx="3013045" cy="33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Pas de polymorphisme à l’inclusion</a:t>
              </a:r>
            </a:p>
          </p:txBody>
        </p:sp>
        <p:sp>
          <p:nvSpPr>
            <p:cNvPr id="242727" name="Rectangle 7"/>
            <p:cNvSpPr>
              <a:spLocks noChangeArrowheads="1"/>
            </p:cNvSpPr>
            <p:nvPr/>
          </p:nvSpPr>
          <p:spPr bwMode="auto">
            <a:xfrm>
              <a:off x="1570856" y="5477581"/>
              <a:ext cx="138304" cy="139731"/>
            </a:xfrm>
            <a:prstGeom prst="rect">
              <a:avLst/>
            </a:prstGeom>
            <a:solidFill>
              <a:srgbClr val="FCD10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2728" name="Rectangle 44"/>
            <p:cNvSpPr>
              <a:spLocks noChangeArrowheads="1"/>
            </p:cNvSpPr>
            <p:nvPr/>
          </p:nvSpPr>
          <p:spPr bwMode="auto">
            <a:xfrm>
              <a:off x="1570856" y="5812618"/>
              <a:ext cx="138304" cy="138142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104490" name="Connecteur droit 43"/>
            <p:cNvCxnSpPr>
              <a:cxnSpLocks noChangeShapeType="1"/>
            </p:cNvCxnSpPr>
            <p:nvPr/>
          </p:nvCxnSpPr>
          <p:spPr bwMode="auto">
            <a:xfrm flipH="1">
              <a:off x="1235075" y="2652713"/>
              <a:ext cx="75374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1" name="Connecteur droit 47"/>
            <p:cNvCxnSpPr>
              <a:cxnSpLocks noChangeShapeType="1"/>
            </p:cNvCxnSpPr>
            <p:nvPr/>
          </p:nvCxnSpPr>
          <p:spPr bwMode="auto">
            <a:xfrm flipH="1">
              <a:off x="1235075" y="3292475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2" name="Connecteur droit 48"/>
            <p:cNvCxnSpPr>
              <a:cxnSpLocks noChangeShapeType="1"/>
            </p:cNvCxnSpPr>
            <p:nvPr/>
          </p:nvCxnSpPr>
          <p:spPr bwMode="auto">
            <a:xfrm flipH="1">
              <a:off x="1235075" y="3895725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3" name="Connecteur droit 49"/>
            <p:cNvCxnSpPr>
              <a:cxnSpLocks noChangeShapeType="1"/>
            </p:cNvCxnSpPr>
            <p:nvPr/>
          </p:nvCxnSpPr>
          <p:spPr bwMode="auto">
            <a:xfrm flipH="1">
              <a:off x="1235075" y="4519613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4" name="Connecteur droit 50"/>
            <p:cNvCxnSpPr>
              <a:cxnSpLocks noChangeShapeType="1"/>
            </p:cNvCxnSpPr>
            <p:nvPr/>
          </p:nvCxnSpPr>
          <p:spPr bwMode="auto">
            <a:xfrm flipH="1">
              <a:off x="1235075" y="514508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5" name="Connecteur droit 46"/>
            <p:cNvCxnSpPr>
              <a:cxnSpLocks noChangeShapeType="1"/>
            </p:cNvCxnSpPr>
            <p:nvPr/>
          </p:nvCxnSpPr>
          <p:spPr bwMode="auto">
            <a:xfrm flipV="1">
              <a:off x="1298575" y="2652713"/>
              <a:ext cx="0" cy="24923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6" name="Connecteur droit 55"/>
            <p:cNvCxnSpPr>
              <a:cxnSpLocks noChangeShapeType="1"/>
            </p:cNvCxnSpPr>
            <p:nvPr/>
          </p:nvCxnSpPr>
          <p:spPr bwMode="auto">
            <a:xfrm flipV="1">
              <a:off x="2371725" y="2613025"/>
              <a:ext cx="0" cy="39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7" name="Connecteur droit 58"/>
            <p:cNvCxnSpPr>
              <a:cxnSpLocks noChangeShapeType="1"/>
            </p:cNvCxnSpPr>
            <p:nvPr/>
          </p:nvCxnSpPr>
          <p:spPr bwMode="auto">
            <a:xfrm flipV="1">
              <a:off x="3422650" y="2613025"/>
              <a:ext cx="0" cy="39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8" name="Connecteur droit 59"/>
            <p:cNvCxnSpPr>
              <a:cxnSpLocks noChangeShapeType="1"/>
            </p:cNvCxnSpPr>
            <p:nvPr/>
          </p:nvCxnSpPr>
          <p:spPr bwMode="auto">
            <a:xfrm flipV="1">
              <a:off x="4494213" y="2613025"/>
              <a:ext cx="0" cy="39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99" name="Connecteur droit 60"/>
            <p:cNvCxnSpPr>
              <a:cxnSpLocks noChangeShapeType="1"/>
            </p:cNvCxnSpPr>
            <p:nvPr/>
          </p:nvCxnSpPr>
          <p:spPr bwMode="auto">
            <a:xfrm flipV="1">
              <a:off x="5564188" y="2613025"/>
              <a:ext cx="0" cy="39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00" name="Connecteur droit 61"/>
            <p:cNvCxnSpPr>
              <a:cxnSpLocks noChangeShapeType="1"/>
            </p:cNvCxnSpPr>
            <p:nvPr/>
          </p:nvCxnSpPr>
          <p:spPr bwMode="auto">
            <a:xfrm flipV="1">
              <a:off x="6635750" y="2613025"/>
              <a:ext cx="0" cy="39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01" name="Connecteur droit 62"/>
            <p:cNvCxnSpPr>
              <a:cxnSpLocks noChangeShapeType="1"/>
            </p:cNvCxnSpPr>
            <p:nvPr/>
          </p:nvCxnSpPr>
          <p:spPr bwMode="auto">
            <a:xfrm flipV="1">
              <a:off x="7707313" y="2613025"/>
              <a:ext cx="0" cy="39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02" name="Connecteur droit 63"/>
            <p:cNvCxnSpPr>
              <a:cxnSpLocks noChangeShapeType="1"/>
            </p:cNvCxnSpPr>
            <p:nvPr/>
          </p:nvCxnSpPr>
          <p:spPr bwMode="auto">
            <a:xfrm flipV="1">
              <a:off x="8772525" y="2613025"/>
              <a:ext cx="0" cy="39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2742" name="ZoneTexte 65"/>
            <p:cNvSpPr txBox="1">
              <a:spLocks noChangeArrowheads="1"/>
            </p:cNvSpPr>
            <p:nvPr/>
          </p:nvSpPr>
          <p:spPr bwMode="auto">
            <a:xfrm>
              <a:off x="887805" y="2474958"/>
              <a:ext cx="354226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0,0</a:t>
              </a:r>
            </a:p>
          </p:txBody>
        </p:sp>
        <p:sp>
          <p:nvSpPr>
            <p:cNvPr id="242743" name="ZoneTexte 66"/>
            <p:cNvSpPr txBox="1">
              <a:spLocks noChangeArrowheads="1"/>
            </p:cNvSpPr>
            <p:nvPr/>
          </p:nvSpPr>
          <p:spPr bwMode="auto">
            <a:xfrm>
              <a:off x="842645" y="3102158"/>
              <a:ext cx="399387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-0,5</a:t>
              </a:r>
            </a:p>
          </p:txBody>
        </p:sp>
        <p:sp>
          <p:nvSpPr>
            <p:cNvPr id="242744" name="ZoneTexte 67"/>
            <p:cNvSpPr txBox="1">
              <a:spLocks noChangeArrowheads="1"/>
            </p:cNvSpPr>
            <p:nvPr/>
          </p:nvSpPr>
          <p:spPr bwMode="auto">
            <a:xfrm>
              <a:off x="842645" y="3737298"/>
              <a:ext cx="399387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-1,0</a:t>
              </a:r>
            </a:p>
          </p:txBody>
        </p:sp>
        <p:sp>
          <p:nvSpPr>
            <p:cNvPr id="242745" name="ZoneTexte 68"/>
            <p:cNvSpPr txBox="1">
              <a:spLocks noChangeArrowheads="1"/>
            </p:cNvSpPr>
            <p:nvPr/>
          </p:nvSpPr>
          <p:spPr bwMode="auto">
            <a:xfrm>
              <a:off x="842645" y="4381965"/>
              <a:ext cx="399387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-1,5</a:t>
              </a:r>
            </a:p>
          </p:txBody>
        </p:sp>
        <p:sp>
          <p:nvSpPr>
            <p:cNvPr id="242746" name="ZoneTexte 69"/>
            <p:cNvSpPr txBox="1">
              <a:spLocks noChangeArrowheads="1"/>
            </p:cNvSpPr>
            <p:nvPr/>
          </p:nvSpPr>
          <p:spPr bwMode="auto">
            <a:xfrm>
              <a:off x="842645" y="5007578"/>
              <a:ext cx="399387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-2,0</a:t>
              </a:r>
            </a:p>
          </p:txBody>
        </p:sp>
        <p:sp>
          <p:nvSpPr>
            <p:cNvPr id="242747" name="ZoneTexte 71"/>
            <p:cNvSpPr txBox="1">
              <a:spLocks noChangeArrowheads="1"/>
            </p:cNvSpPr>
            <p:nvPr/>
          </p:nvSpPr>
          <p:spPr bwMode="auto">
            <a:xfrm>
              <a:off x="937199" y="2652797"/>
              <a:ext cx="358461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n =</a:t>
              </a:r>
            </a:p>
          </p:txBody>
        </p:sp>
        <p:sp>
          <p:nvSpPr>
            <p:cNvPr id="242748" name="ZoneTexte 72"/>
            <p:cNvSpPr txBox="1">
              <a:spLocks noChangeArrowheads="1"/>
            </p:cNvSpPr>
            <p:nvPr/>
          </p:nvSpPr>
          <p:spPr bwMode="auto">
            <a:xfrm>
              <a:off x="1497471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242749" name="ZoneTexte 73"/>
            <p:cNvSpPr txBox="1">
              <a:spLocks noChangeArrowheads="1"/>
            </p:cNvSpPr>
            <p:nvPr/>
          </p:nvSpPr>
          <p:spPr bwMode="auto">
            <a:xfrm>
              <a:off x="1915204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242750" name="ZoneTexte 74"/>
            <p:cNvSpPr txBox="1">
              <a:spLocks noChangeArrowheads="1"/>
            </p:cNvSpPr>
            <p:nvPr/>
          </p:nvSpPr>
          <p:spPr bwMode="auto">
            <a:xfrm>
              <a:off x="2527692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242751" name="ZoneTexte 75"/>
            <p:cNvSpPr txBox="1">
              <a:spLocks noChangeArrowheads="1"/>
            </p:cNvSpPr>
            <p:nvPr/>
          </p:nvSpPr>
          <p:spPr bwMode="auto">
            <a:xfrm>
              <a:off x="2997641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242752" name="ZoneTexte 76"/>
            <p:cNvSpPr txBox="1">
              <a:spLocks noChangeArrowheads="1"/>
            </p:cNvSpPr>
            <p:nvPr/>
          </p:nvSpPr>
          <p:spPr bwMode="auto">
            <a:xfrm>
              <a:off x="3624242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242753" name="ZoneTexte 77"/>
            <p:cNvSpPr txBox="1">
              <a:spLocks noChangeArrowheads="1"/>
            </p:cNvSpPr>
            <p:nvPr/>
          </p:nvSpPr>
          <p:spPr bwMode="auto">
            <a:xfrm>
              <a:off x="4092781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242754" name="ZoneTexte 78"/>
            <p:cNvSpPr txBox="1">
              <a:spLocks noChangeArrowheads="1"/>
            </p:cNvSpPr>
            <p:nvPr/>
          </p:nvSpPr>
          <p:spPr bwMode="auto">
            <a:xfrm>
              <a:off x="4691156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242755" name="ZoneTexte 79"/>
            <p:cNvSpPr txBox="1">
              <a:spLocks noChangeArrowheads="1"/>
            </p:cNvSpPr>
            <p:nvPr/>
          </p:nvSpPr>
          <p:spPr bwMode="auto">
            <a:xfrm>
              <a:off x="5139937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242756" name="ZoneTexte 80"/>
            <p:cNvSpPr txBox="1">
              <a:spLocks noChangeArrowheads="1"/>
            </p:cNvSpPr>
            <p:nvPr/>
          </p:nvSpPr>
          <p:spPr bwMode="auto">
            <a:xfrm>
              <a:off x="5782062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242757" name="ZoneTexte 81"/>
            <p:cNvSpPr txBox="1">
              <a:spLocks noChangeArrowheads="1"/>
            </p:cNvSpPr>
            <p:nvPr/>
          </p:nvSpPr>
          <p:spPr bwMode="auto">
            <a:xfrm>
              <a:off x="6218141" y="2652797"/>
              <a:ext cx="241326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242758" name="ZoneTexte 82"/>
            <p:cNvSpPr txBox="1">
              <a:spLocks noChangeArrowheads="1"/>
            </p:cNvSpPr>
            <p:nvPr/>
          </p:nvSpPr>
          <p:spPr bwMode="auto">
            <a:xfrm>
              <a:off x="6810871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242759" name="ZoneTexte 83"/>
            <p:cNvSpPr txBox="1">
              <a:spLocks noChangeArrowheads="1"/>
            </p:cNvSpPr>
            <p:nvPr/>
          </p:nvSpPr>
          <p:spPr bwMode="auto">
            <a:xfrm>
              <a:off x="7248362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242760" name="ZoneTexte 84"/>
            <p:cNvSpPr txBox="1">
              <a:spLocks noChangeArrowheads="1"/>
            </p:cNvSpPr>
            <p:nvPr/>
          </p:nvSpPr>
          <p:spPr bwMode="auto">
            <a:xfrm>
              <a:off x="7889075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242761" name="ZoneTexte 85"/>
            <p:cNvSpPr txBox="1">
              <a:spLocks noChangeArrowheads="1"/>
            </p:cNvSpPr>
            <p:nvPr/>
          </p:nvSpPr>
          <p:spPr bwMode="auto">
            <a:xfrm>
              <a:off x="8325155" y="2652797"/>
              <a:ext cx="23991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242762" name="ZoneTexte 86"/>
            <p:cNvSpPr txBox="1">
              <a:spLocks noChangeArrowheads="1"/>
            </p:cNvSpPr>
            <p:nvPr/>
          </p:nvSpPr>
          <p:spPr bwMode="auto">
            <a:xfrm>
              <a:off x="7714079" y="4602676"/>
              <a:ext cx="527812" cy="30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-1,57</a:t>
              </a:r>
            </a:p>
          </p:txBody>
        </p:sp>
        <p:sp>
          <p:nvSpPr>
            <p:cNvPr id="242763" name="ZoneTexte 87"/>
            <p:cNvSpPr txBox="1">
              <a:spLocks noChangeArrowheads="1"/>
            </p:cNvSpPr>
            <p:nvPr/>
          </p:nvSpPr>
          <p:spPr bwMode="auto">
            <a:xfrm>
              <a:off x="1696458" y="5720523"/>
              <a:ext cx="5484164" cy="33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Avec polymorphisme (Gag V362,  A364, Q369, V370) à l’inclusion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charset="0"/>
              </a:rPr>
              <a:t>Essai LATTE : phase 2b de cabotégravir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par voie orale - Résultats à S96 (1) </a:t>
            </a:r>
          </a:p>
        </p:txBody>
      </p:sp>
      <p:sp>
        <p:nvSpPr>
          <p:cNvPr id="106498" name="Espace réservé du contenu 3"/>
          <p:cNvSpPr>
            <a:spLocks noGrp="1"/>
          </p:cNvSpPr>
          <p:nvPr>
            <p:ph idx="1"/>
          </p:nvPr>
        </p:nvSpPr>
        <p:spPr>
          <a:xfrm>
            <a:off x="514350" y="1341438"/>
            <a:ext cx="9571038" cy="477837"/>
          </a:xfrm>
        </p:spPr>
        <p:txBody>
          <a:bodyPr/>
          <a:lstStyle/>
          <a:p>
            <a:pPr eaLnBrk="1" hangingPunct="1"/>
            <a:r>
              <a:rPr lang="fr-FR" sz="2000">
                <a:latin typeface="Arial" charset="0"/>
              </a:rPr>
              <a:t>Essai de phase 2b, de recherche de dose en aveugle partiel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altLang="fr-FR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Poster, Margolis D, CROI 2015, Abs. 554LB </a:t>
            </a:r>
          </a:p>
        </p:txBody>
      </p:sp>
      <p:sp>
        <p:nvSpPr>
          <p:cNvPr id="179204" name="Espace réservé du contenu 3"/>
          <p:cNvSpPr txBox="1">
            <a:spLocks/>
          </p:cNvSpPr>
          <p:nvPr/>
        </p:nvSpPr>
        <p:spPr bwMode="auto">
          <a:xfrm>
            <a:off x="450850" y="5948363"/>
            <a:ext cx="95694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FFFF00"/>
              </a:buClr>
              <a:buFontTx/>
              <a:buChar char="•"/>
              <a:defRPr/>
            </a:pPr>
            <a:r>
              <a:rPr lang="fr-FR" altLang="fr-FR" sz="20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Critère principal : pourcentage CV &lt; 50 c/ml à S48 (FDA snapshot), présenté à la CROI 2014 (</a:t>
            </a:r>
            <a:r>
              <a:rPr lang="fr-FR" altLang="fr-FR" sz="16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Margolis D, Abs. 91LB</a:t>
            </a:r>
            <a:r>
              <a:rPr lang="fr-FR" altLang="fr-FR" sz="20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) </a:t>
            </a:r>
          </a:p>
        </p:txBody>
      </p:sp>
      <p:sp>
        <p:nvSpPr>
          <p:cNvPr id="179228" name="ZoneTexte 37"/>
          <p:cNvSpPr txBox="1">
            <a:spLocks noChangeArrowheads="1"/>
          </p:cNvSpPr>
          <p:nvPr/>
        </p:nvSpPr>
        <p:spPr bwMode="auto">
          <a:xfrm>
            <a:off x="1331913" y="5514975"/>
            <a:ext cx="7018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alt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Si CV &lt; 50 c/ml à S20 : passage à la phase de maintenance à S24</a:t>
            </a:r>
          </a:p>
        </p:txBody>
      </p:sp>
      <p:grpSp>
        <p:nvGrpSpPr>
          <p:cNvPr id="106502" name="Groupe 33"/>
          <p:cNvGrpSpPr>
            <a:grpSpLocks/>
          </p:cNvGrpSpPr>
          <p:nvPr/>
        </p:nvGrpSpPr>
        <p:grpSpPr bwMode="auto">
          <a:xfrm>
            <a:off x="95250" y="1895475"/>
            <a:ext cx="10285413" cy="3670300"/>
            <a:chOff x="84564" y="1895475"/>
            <a:chExt cx="9141986" cy="3670743"/>
          </a:xfrm>
        </p:grpSpPr>
        <p:sp>
          <p:nvSpPr>
            <p:cNvPr id="106503" name="Rectangle 18"/>
            <p:cNvSpPr>
              <a:spLocks noChangeArrowheads="1"/>
            </p:cNvSpPr>
            <p:nvPr/>
          </p:nvSpPr>
          <p:spPr bwMode="auto">
            <a:xfrm>
              <a:off x="3314700" y="4306888"/>
              <a:ext cx="922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charset="0"/>
                <a:buNone/>
              </a:pPr>
              <a:endParaRPr lang="fr-FR" sz="1600" b="1">
                <a:solidFill>
                  <a:srgbClr val="7F7F7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4540684" y="5005794"/>
              <a:ext cx="1076789" cy="560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dirty="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 charset="0"/>
                </a:rPr>
                <a:t>S24</a:t>
              </a:r>
            </a:p>
          </p:txBody>
        </p:sp>
        <p:cxnSp>
          <p:nvCxnSpPr>
            <p:cNvPr id="106505" name="Straight Connector 43"/>
            <p:cNvCxnSpPr>
              <a:cxnSpLocks noChangeShapeType="1"/>
            </p:cNvCxnSpPr>
            <p:nvPr/>
          </p:nvCxnSpPr>
          <p:spPr bwMode="auto">
            <a:xfrm>
              <a:off x="2479675" y="5111750"/>
              <a:ext cx="65087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6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2479675" y="4875213"/>
              <a:ext cx="0" cy="24130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7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5084763" y="4875213"/>
              <a:ext cx="0" cy="24130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6810375" y="4875213"/>
              <a:ext cx="0" cy="24130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9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8988425" y="4875213"/>
              <a:ext cx="0" cy="24130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6279652" y="5005794"/>
              <a:ext cx="1076789" cy="560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dirty="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 charset="0"/>
                </a:rPr>
                <a:t>S48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8500798" y="5005794"/>
              <a:ext cx="725752" cy="560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dirty="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 charset="0"/>
                </a:rPr>
                <a:t>S96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08552" y="2708373"/>
              <a:ext cx="1772239" cy="1116148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796925">
                <a:spcBef>
                  <a:spcPts val="3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b="1" dirty="0">
                  <a:solidFill>
                    <a:srgbClr val="000066"/>
                  </a:solidFill>
                  <a:latin typeface="Arial"/>
                </a:rPr>
                <a:t>Patients VIH+</a:t>
              </a:r>
              <a:br>
                <a:rPr lang="fr-FR" sz="1600" b="1" dirty="0">
                  <a:solidFill>
                    <a:srgbClr val="000066"/>
                  </a:solidFill>
                  <a:latin typeface="Arial"/>
                </a:rPr>
              </a:br>
              <a:r>
                <a:rPr lang="fr-FR" sz="1600" b="1" dirty="0">
                  <a:solidFill>
                    <a:srgbClr val="000066"/>
                  </a:solidFill>
                  <a:latin typeface="Arial"/>
                </a:rPr>
                <a:t>naïfs d’ARV</a:t>
              </a:r>
              <a:br>
                <a:rPr lang="fr-FR" sz="1600" b="1" dirty="0">
                  <a:solidFill>
                    <a:srgbClr val="000066"/>
                  </a:solidFill>
                  <a:latin typeface="Arial"/>
                </a:rPr>
              </a:br>
              <a:r>
                <a:rPr lang="fr-FR" sz="1600" b="1" dirty="0">
                  <a:solidFill>
                    <a:srgbClr val="000066"/>
                  </a:solidFill>
                  <a:latin typeface="Arial"/>
                </a:rPr>
                <a:t>CV </a:t>
              </a:r>
              <a:r>
                <a:rPr lang="fr-FR" sz="1600" b="1" u="sng" dirty="0">
                  <a:solidFill>
                    <a:srgbClr val="000066"/>
                  </a:solidFill>
                  <a:latin typeface="Arial"/>
                </a:rPr>
                <a:t>&gt;</a:t>
              </a:r>
              <a:r>
                <a:rPr lang="fr-FR" sz="1600" b="1" dirty="0">
                  <a:solidFill>
                    <a:srgbClr val="000066"/>
                  </a:solidFill>
                  <a:latin typeface="Arial"/>
                </a:rPr>
                <a:t> 1 000 c/ml</a:t>
              </a:r>
            </a:p>
            <a:p>
              <a:pPr algn="ctr" defTabSz="796925">
                <a:spcBef>
                  <a:spcPts val="3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b="1" dirty="0">
                  <a:solidFill>
                    <a:srgbClr val="000066"/>
                  </a:solidFill>
                  <a:latin typeface="Arial"/>
                </a:rPr>
                <a:t>CD4 ≥ 200/mm</a:t>
              </a:r>
              <a:r>
                <a:rPr lang="fr-FR" sz="1600" b="1" baseline="30000" dirty="0">
                  <a:solidFill>
                    <a:srgbClr val="000066"/>
                  </a:solidFill>
                  <a:latin typeface="Arial"/>
                </a:rPr>
                <a:t>3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2490350" y="3013210"/>
              <a:ext cx="2587807" cy="522351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2 INTI + CAB 30 mg </a:t>
              </a:r>
              <a:r>
                <a:rPr lang="fr-FR" sz="1600" b="1" dirty="0" err="1">
                  <a:solidFill>
                    <a:srgbClr val="000000"/>
                  </a:solidFill>
                  <a:latin typeface="Arial"/>
                </a:rPr>
                <a:t>qd</a:t>
              </a:r>
              <a:endParaRPr lang="fr-FR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490350" y="2403536"/>
              <a:ext cx="2587807" cy="519176"/>
            </a:xfrm>
            <a:prstGeom prst="rect">
              <a:avLst/>
            </a:prstGeom>
            <a:solidFill>
              <a:srgbClr val="00CCFF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2 INTI + CAB 10 mg </a:t>
              </a:r>
              <a:r>
                <a:rPr lang="fr-FR" sz="1600" b="1" dirty="0" err="1">
                  <a:solidFill>
                    <a:srgbClr val="000000"/>
                  </a:solidFill>
                  <a:latin typeface="Arial"/>
                </a:rPr>
                <a:t>qd</a:t>
              </a:r>
              <a:endParaRPr lang="fr-FR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512926" y="1895475"/>
              <a:ext cx="2587807" cy="5207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800" dirty="0">
                  <a:solidFill>
                    <a:srgbClr val="FFFFFF"/>
                  </a:solidFill>
                  <a:latin typeface="Arial"/>
                </a:rPr>
                <a:t>Phase d’induction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494583" y="3622883"/>
              <a:ext cx="2590629" cy="522351"/>
            </a:xfrm>
            <a:prstGeom prst="rect">
              <a:avLst/>
            </a:prstGeom>
            <a:solidFill>
              <a:srgbClr val="00FF0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2 INTI + CAB 60 mg </a:t>
              </a:r>
              <a:r>
                <a:rPr lang="fr-FR" sz="1600" b="1" dirty="0" err="1">
                  <a:solidFill>
                    <a:srgbClr val="000000"/>
                  </a:solidFill>
                  <a:latin typeface="Arial"/>
                </a:rPr>
                <a:t>qd</a:t>
              </a:r>
              <a:endParaRPr lang="fr-FR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5230547" y="1895475"/>
              <a:ext cx="3773062" cy="5175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fr-FR" sz="1800">
                  <a:solidFill>
                    <a:srgbClr val="FFFFFF"/>
                  </a:solidFill>
                  <a:latin typeface="Arial"/>
                </a:rPr>
                <a:t>Phase de maintenance</a:t>
              </a:r>
              <a:endParaRPr lang="fr-FR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5198093" y="2403536"/>
              <a:ext cx="3773062" cy="519176"/>
            </a:xfrm>
            <a:prstGeom prst="rect">
              <a:avLst/>
            </a:prstGeom>
            <a:solidFill>
              <a:srgbClr val="00CCFF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RPV 25 mg + CAB 10 mg </a:t>
              </a:r>
              <a:r>
                <a:rPr lang="fr-FR" sz="1600" b="1" dirty="0" err="1">
                  <a:solidFill>
                    <a:srgbClr val="000000"/>
                  </a:solidFill>
                  <a:latin typeface="Arial"/>
                </a:rPr>
                <a:t>qd</a:t>
              </a:r>
              <a:endParaRPr lang="fr-FR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2494583" y="4232557"/>
              <a:ext cx="6476573" cy="522351"/>
            </a:xfrm>
            <a:prstGeom prst="rect">
              <a:avLst/>
            </a:prstGeom>
            <a:solidFill>
              <a:srgbClr val="FF00FF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2 INTI + EFV 600 mg </a:t>
              </a:r>
              <a:r>
                <a:rPr lang="fr-FR" sz="1600" b="1" dirty="0" err="1">
                  <a:solidFill>
                    <a:srgbClr val="000000"/>
                  </a:solidFill>
                  <a:latin typeface="Arial"/>
                </a:rPr>
                <a:t>qd</a:t>
              </a:r>
              <a:endParaRPr lang="fr-FR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5198093" y="3013210"/>
              <a:ext cx="3773062" cy="519176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RPV 25 mg + CAB 30 mg </a:t>
              </a:r>
              <a:r>
                <a:rPr lang="fr-FR" sz="1600" b="1" dirty="0" err="1">
                  <a:solidFill>
                    <a:srgbClr val="000000"/>
                  </a:solidFill>
                  <a:latin typeface="Arial"/>
                </a:rPr>
                <a:t>qd</a:t>
              </a:r>
              <a:endParaRPr lang="fr-FR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198093" y="3622883"/>
              <a:ext cx="3773062" cy="522351"/>
            </a:xfrm>
            <a:prstGeom prst="rect">
              <a:avLst/>
            </a:prstGeom>
            <a:solidFill>
              <a:srgbClr val="00FF0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RPV 25 mg + CAB 60 mg </a:t>
              </a:r>
              <a:r>
                <a:rPr lang="fr-FR" sz="1600" b="1" dirty="0" err="1">
                  <a:solidFill>
                    <a:srgbClr val="000000"/>
                  </a:solidFill>
                  <a:latin typeface="Arial"/>
                </a:rPr>
                <a:t>qd</a:t>
              </a:r>
              <a:endParaRPr lang="fr-FR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2010447" y="5147684"/>
              <a:ext cx="848203" cy="2286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fr-FR" sz="1600" dirty="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 charset="0"/>
                </a:rPr>
                <a:t>J1</a:t>
              </a:r>
            </a:p>
          </p:txBody>
        </p:sp>
        <p:sp>
          <p:nvSpPr>
            <p:cNvPr id="179225" name="ZoneTexte 37"/>
            <p:cNvSpPr txBox="1">
              <a:spLocks noChangeArrowheads="1"/>
            </p:cNvSpPr>
            <p:nvPr/>
          </p:nvSpPr>
          <p:spPr bwMode="auto">
            <a:xfrm>
              <a:off x="84564" y="4099191"/>
              <a:ext cx="1872421" cy="954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alt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Stratification sur CV</a:t>
              </a:r>
              <a:br>
                <a:rPr lang="fr-FR" alt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fr-FR" alt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 et INTI choisis par </a:t>
              </a:r>
            </a:p>
            <a:p>
              <a:pPr algn="ctr" eaLnBrk="1" hangingPunct="1">
                <a:defRPr/>
              </a:pPr>
              <a:r>
                <a:rPr lang="fr-FR" alt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l’investigateur </a:t>
              </a:r>
              <a:br>
                <a:rPr lang="fr-FR" alt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fr-FR" alt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(ABC/3TC ou TDF/FTC)</a:t>
              </a:r>
            </a:p>
          </p:txBody>
        </p:sp>
        <p:cxnSp>
          <p:nvCxnSpPr>
            <p:cNvPr id="106524" name="Connecteur en angle 33"/>
            <p:cNvCxnSpPr>
              <a:cxnSpLocks noChangeShapeType="1"/>
              <a:stCxn id="22" idx="3"/>
              <a:endCxn id="25" idx="1"/>
            </p:cNvCxnSpPr>
            <p:nvPr/>
          </p:nvCxnSpPr>
          <p:spPr bwMode="auto">
            <a:xfrm flipV="1">
              <a:off x="1881188" y="2663825"/>
              <a:ext cx="609600" cy="6032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5" name="Connecteur en angle 41"/>
            <p:cNvCxnSpPr>
              <a:cxnSpLocks noChangeShapeType="1"/>
            </p:cNvCxnSpPr>
            <p:nvPr/>
          </p:nvCxnSpPr>
          <p:spPr bwMode="auto">
            <a:xfrm>
              <a:off x="1881188" y="3255963"/>
              <a:ext cx="612775" cy="12255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6" name="Connecteur droit 43"/>
            <p:cNvCxnSpPr>
              <a:cxnSpLocks noChangeShapeType="1"/>
            </p:cNvCxnSpPr>
            <p:nvPr/>
          </p:nvCxnSpPr>
          <p:spPr bwMode="auto">
            <a:xfrm>
              <a:off x="2168525" y="3267075"/>
              <a:ext cx="325438" cy="15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7" name="Connecteur droit 44"/>
            <p:cNvCxnSpPr>
              <a:cxnSpLocks noChangeShapeType="1"/>
            </p:cNvCxnSpPr>
            <p:nvPr/>
          </p:nvCxnSpPr>
          <p:spPr bwMode="auto">
            <a:xfrm>
              <a:off x="2200275" y="3875088"/>
              <a:ext cx="323850" cy="158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11" name="ZoneTexte 38"/>
          <p:cNvSpPr txBox="1">
            <a:spLocks noChangeArrowheads="1"/>
          </p:cNvSpPr>
          <p:nvPr/>
        </p:nvSpPr>
        <p:spPr bwMode="auto">
          <a:xfrm>
            <a:off x="3025775" y="1249363"/>
            <a:ext cx="3713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altLang="fr-FR" sz="2000" dirty="0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CV &lt; 50 c/ml (ITT-E, </a:t>
            </a:r>
            <a:r>
              <a:rPr lang="fr-FR" altLang="fr-FR" sz="2000" dirty="0" err="1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snapshot</a:t>
            </a:r>
            <a:r>
              <a:rPr lang="fr-FR" altLang="fr-FR" sz="2000" dirty="0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grpSp>
        <p:nvGrpSpPr>
          <p:cNvPr id="108546" name="Groupe 329"/>
          <p:cNvGrpSpPr>
            <a:grpSpLocks/>
          </p:cNvGrpSpPr>
          <p:nvPr/>
        </p:nvGrpSpPr>
        <p:grpSpPr bwMode="auto">
          <a:xfrm>
            <a:off x="528638" y="1700213"/>
            <a:ext cx="9415462" cy="4565650"/>
            <a:chOff x="774598" y="1700213"/>
            <a:chExt cx="8369402" cy="4565650"/>
          </a:xfrm>
        </p:grpSpPr>
        <p:sp>
          <p:nvSpPr>
            <p:cNvPr id="183297" name="ZoneTexte 2047"/>
            <p:cNvSpPr txBox="1">
              <a:spLocks noChangeArrowheads="1"/>
            </p:cNvSpPr>
            <p:nvPr/>
          </p:nvSpPr>
          <p:spPr bwMode="auto">
            <a:xfrm>
              <a:off x="1252970" y="5413375"/>
              <a:ext cx="357016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J0</a:t>
              </a:r>
            </a:p>
          </p:txBody>
        </p:sp>
        <p:sp>
          <p:nvSpPr>
            <p:cNvPr id="183298" name="ZoneTexte 47"/>
            <p:cNvSpPr txBox="1">
              <a:spLocks noChangeArrowheads="1"/>
            </p:cNvSpPr>
            <p:nvPr/>
          </p:nvSpPr>
          <p:spPr bwMode="auto">
            <a:xfrm>
              <a:off x="774598" y="2441575"/>
              <a:ext cx="46849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83299" name="Freeform 8"/>
            <p:cNvSpPr>
              <a:spLocks/>
            </p:cNvSpPr>
            <p:nvPr/>
          </p:nvSpPr>
          <p:spPr bwMode="auto">
            <a:xfrm>
              <a:off x="1324938" y="2557463"/>
              <a:ext cx="6925818" cy="2754312"/>
            </a:xfrm>
            <a:custGeom>
              <a:avLst/>
              <a:gdLst>
                <a:gd name="T0" fmla="*/ 6924466 w 2960"/>
                <a:gd name="T1" fmla="*/ 2753412 h 1177"/>
                <a:gd name="T2" fmla="*/ 0 w 2960"/>
                <a:gd name="T3" fmla="*/ 2753412 h 1177"/>
                <a:gd name="T4" fmla="*/ 0 w 2960"/>
                <a:gd name="T5" fmla="*/ 0 h 1177"/>
                <a:gd name="T6" fmla="*/ 0 60000 65536"/>
                <a:gd name="T7" fmla="*/ 0 60000 65536"/>
                <a:gd name="T8" fmla="*/ 0 60000 65536"/>
                <a:gd name="T9" fmla="*/ 0 w 2960"/>
                <a:gd name="T10" fmla="*/ 0 h 1177"/>
                <a:gd name="T11" fmla="*/ 2960 w 2960"/>
                <a:gd name="T12" fmla="*/ 1177 h 1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0" h="1177">
                  <a:moveTo>
                    <a:pt x="2960" y="1177"/>
                  </a:moveTo>
                  <a:lnTo>
                    <a:pt x="0" y="117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0" name="Line 13"/>
            <p:cNvSpPr>
              <a:spLocks noChangeShapeType="1"/>
            </p:cNvSpPr>
            <p:nvPr/>
          </p:nvSpPr>
          <p:spPr bwMode="auto">
            <a:xfrm flipV="1">
              <a:off x="5559734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1" name="Line 14"/>
            <p:cNvSpPr>
              <a:spLocks noChangeShapeType="1"/>
            </p:cNvSpPr>
            <p:nvPr/>
          </p:nvSpPr>
          <p:spPr bwMode="auto">
            <a:xfrm flipV="1">
              <a:off x="6405000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2" name="Line 15"/>
            <p:cNvSpPr>
              <a:spLocks noChangeShapeType="1"/>
            </p:cNvSpPr>
            <p:nvPr/>
          </p:nvSpPr>
          <p:spPr bwMode="auto">
            <a:xfrm flipV="1">
              <a:off x="7258732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3" name="Line 16"/>
            <p:cNvSpPr>
              <a:spLocks noChangeShapeType="1"/>
            </p:cNvSpPr>
            <p:nvPr/>
          </p:nvSpPr>
          <p:spPr bwMode="auto">
            <a:xfrm flipV="1">
              <a:off x="8037675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4" name="Line 17"/>
            <p:cNvSpPr>
              <a:spLocks noChangeShapeType="1"/>
            </p:cNvSpPr>
            <p:nvPr/>
          </p:nvSpPr>
          <p:spPr bwMode="auto">
            <a:xfrm flipV="1">
              <a:off x="2572376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5" name="Line 18"/>
            <p:cNvSpPr>
              <a:spLocks noChangeShapeType="1"/>
            </p:cNvSpPr>
            <p:nvPr/>
          </p:nvSpPr>
          <p:spPr bwMode="auto">
            <a:xfrm flipV="1">
              <a:off x="3654711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6" name="Line 19"/>
            <p:cNvSpPr>
              <a:spLocks noChangeShapeType="1"/>
            </p:cNvSpPr>
            <p:nvPr/>
          </p:nvSpPr>
          <p:spPr bwMode="auto">
            <a:xfrm flipV="1">
              <a:off x="3321684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7" name="Line 20"/>
            <p:cNvSpPr>
              <a:spLocks noChangeShapeType="1"/>
            </p:cNvSpPr>
            <p:nvPr/>
          </p:nvSpPr>
          <p:spPr bwMode="auto">
            <a:xfrm flipV="1">
              <a:off x="3184805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8" name="Line 21"/>
            <p:cNvSpPr>
              <a:spLocks noChangeShapeType="1"/>
            </p:cNvSpPr>
            <p:nvPr/>
          </p:nvSpPr>
          <p:spPr bwMode="auto">
            <a:xfrm flipV="1">
              <a:off x="4202228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09" name="Line 22"/>
            <p:cNvSpPr>
              <a:spLocks noChangeShapeType="1"/>
            </p:cNvSpPr>
            <p:nvPr/>
          </p:nvSpPr>
          <p:spPr bwMode="auto">
            <a:xfrm flipV="1">
              <a:off x="3943992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0" name="Line 23"/>
            <p:cNvSpPr>
              <a:spLocks noChangeShapeType="1"/>
            </p:cNvSpPr>
            <p:nvPr/>
          </p:nvSpPr>
          <p:spPr bwMode="auto">
            <a:xfrm flipV="1">
              <a:off x="4759625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1" name="Line 24"/>
            <p:cNvSpPr>
              <a:spLocks noChangeShapeType="1"/>
            </p:cNvSpPr>
            <p:nvPr/>
          </p:nvSpPr>
          <p:spPr bwMode="auto">
            <a:xfrm>
              <a:off x="3030992" y="2162175"/>
              <a:ext cx="0" cy="32385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2" name="Line 25"/>
            <p:cNvSpPr>
              <a:spLocks noChangeShapeType="1"/>
            </p:cNvSpPr>
            <p:nvPr/>
          </p:nvSpPr>
          <p:spPr bwMode="auto">
            <a:xfrm flipV="1">
              <a:off x="1437828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3" name="Line 26"/>
            <p:cNvSpPr>
              <a:spLocks noChangeShapeType="1"/>
            </p:cNvSpPr>
            <p:nvPr/>
          </p:nvSpPr>
          <p:spPr bwMode="auto">
            <a:xfrm flipV="1">
              <a:off x="2312728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4" name="Line 27"/>
            <p:cNvSpPr>
              <a:spLocks noChangeShapeType="1"/>
            </p:cNvSpPr>
            <p:nvPr/>
          </p:nvSpPr>
          <p:spPr bwMode="auto">
            <a:xfrm flipV="1">
              <a:off x="2007924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5" name="Line 28"/>
            <p:cNvSpPr>
              <a:spLocks noChangeShapeType="1"/>
            </p:cNvSpPr>
            <p:nvPr/>
          </p:nvSpPr>
          <p:spPr bwMode="auto">
            <a:xfrm flipV="1">
              <a:off x="1749687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6" name="Line 29"/>
            <p:cNvSpPr>
              <a:spLocks noChangeShapeType="1"/>
            </p:cNvSpPr>
            <p:nvPr/>
          </p:nvSpPr>
          <p:spPr bwMode="auto">
            <a:xfrm flipV="1">
              <a:off x="1601519" y="5311775"/>
              <a:ext cx="0" cy="8890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7" name="Line 30"/>
            <p:cNvSpPr>
              <a:spLocks noChangeShapeType="1"/>
            </p:cNvSpPr>
            <p:nvPr/>
          </p:nvSpPr>
          <p:spPr bwMode="auto">
            <a:xfrm>
              <a:off x="1243093" y="3114675"/>
              <a:ext cx="81845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8" name="Line 31"/>
            <p:cNvSpPr>
              <a:spLocks noChangeShapeType="1"/>
            </p:cNvSpPr>
            <p:nvPr/>
          </p:nvSpPr>
          <p:spPr bwMode="auto">
            <a:xfrm>
              <a:off x="1243093" y="3663950"/>
              <a:ext cx="81845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19" name="Line 32"/>
            <p:cNvSpPr>
              <a:spLocks noChangeShapeType="1"/>
            </p:cNvSpPr>
            <p:nvPr/>
          </p:nvSpPr>
          <p:spPr bwMode="auto">
            <a:xfrm>
              <a:off x="1243093" y="4211638"/>
              <a:ext cx="81845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0" name="Line 33"/>
            <p:cNvSpPr>
              <a:spLocks noChangeShapeType="1"/>
            </p:cNvSpPr>
            <p:nvPr/>
          </p:nvSpPr>
          <p:spPr bwMode="auto">
            <a:xfrm>
              <a:off x="1243093" y="4762500"/>
              <a:ext cx="81845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1" name="Line 34"/>
            <p:cNvSpPr>
              <a:spLocks noChangeShapeType="1"/>
            </p:cNvSpPr>
            <p:nvPr/>
          </p:nvSpPr>
          <p:spPr bwMode="auto">
            <a:xfrm>
              <a:off x="1243093" y="5311775"/>
              <a:ext cx="81845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2" name="Line 35"/>
            <p:cNvSpPr>
              <a:spLocks noChangeShapeType="1"/>
            </p:cNvSpPr>
            <p:nvPr/>
          </p:nvSpPr>
          <p:spPr bwMode="auto">
            <a:xfrm>
              <a:off x="1243093" y="2565400"/>
              <a:ext cx="81845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3" name="Line 36"/>
            <p:cNvSpPr>
              <a:spLocks noChangeShapeType="1"/>
            </p:cNvSpPr>
            <p:nvPr/>
          </p:nvSpPr>
          <p:spPr bwMode="auto">
            <a:xfrm>
              <a:off x="7220632" y="3463925"/>
              <a:ext cx="0" cy="30797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4" name="Freeform 37"/>
            <p:cNvSpPr>
              <a:spLocks/>
            </p:cNvSpPr>
            <p:nvPr/>
          </p:nvSpPr>
          <p:spPr bwMode="auto">
            <a:xfrm>
              <a:off x="7220632" y="3463925"/>
              <a:ext cx="794465" cy="130175"/>
            </a:xfrm>
            <a:custGeom>
              <a:avLst/>
              <a:gdLst>
                <a:gd name="T0" fmla="*/ 795378 w 340"/>
                <a:gd name="T1" fmla="*/ 131003 h 56"/>
                <a:gd name="T2" fmla="*/ 2339 w 340"/>
                <a:gd name="T3" fmla="*/ 0 h 56"/>
                <a:gd name="T4" fmla="*/ 0 w 340"/>
                <a:gd name="T5" fmla="*/ 0 h 56"/>
                <a:gd name="T6" fmla="*/ 0 60000 65536"/>
                <a:gd name="T7" fmla="*/ 0 60000 65536"/>
                <a:gd name="T8" fmla="*/ 0 60000 65536"/>
                <a:gd name="T9" fmla="*/ 0 w 340"/>
                <a:gd name="T10" fmla="*/ 0 h 56"/>
                <a:gd name="T11" fmla="*/ 340 w 3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" h="56">
                  <a:moveTo>
                    <a:pt x="340" y="56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5" name="Line 38"/>
            <p:cNvSpPr>
              <a:spLocks noChangeShapeType="1"/>
            </p:cNvSpPr>
            <p:nvPr/>
          </p:nvSpPr>
          <p:spPr bwMode="auto">
            <a:xfrm>
              <a:off x="8015097" y="3594100"/>
              <a:ext cx="0" cy="30956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6" name="Line 39"/>
            <p:cNvSpPr>
              <a:spLocks noChangeShapeType="1"/>
            </p:cNvSpPr>
            <p:nvPr/>
          </p:nvSpPr>
          <p:spPr bwMode="auto">
            <a:xfrm>
              <a:off x="7220632" y="3154363"/>
              <a:ext cx="0" cy="309562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7" name="Line 40"/>
            <p:cNvSpPr>
              <a:spLocks noChangeShapeType="1"/>
            </p:cNvSpPr>
            <p:nvPr/>
          </p:nvSpPr>
          <p:spPr bwMode="auto">
            <a:xfrm>
              <a:off x="8015097" y="3271838"/>
              <a:ext cx="0" cy="322262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8" name="Line 41"/>
            <p:cNvSpPr>
              <a:spLocks noChangeShapeType="1"/>
            </p:cNvSpPr>
            <p:nvPr/>
          </p:nvSpPr>
          <p:spPr bwMode="auto">
            <a:xfrm>
              <a:off x="5563968" y="3463925"/>
              <a:ext cx="0" cy="31750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29" name="Freeform 42"/>
            <p:cNvSpPr>
              <a:spLocks/>
            </p:cNvSpPr>
            <p:nvPr/>
          </p:nvSpPr>
          <p:spPr bwMode="auto">
            <a:xfrm>
              <a:off x="5563968" y="3463925"/>
              <a:ext cx="824099" cy="0"/>
            </a:xfrm>
            <a:custGeom>
              <a:avLst/>
              <a:gdLst>
                <a:gd name="T0" fmla="*/ 823450 w 352"/>
                <a:gd name="T1" fmla="*/ 9357 w 352"/>
                <a:gd name="T2" fmla="*/ 0 w 352"/>
                <a:gd name="T3" fmla="*/ 0 60000 65536"/>
                <a:gd name="T4" fmla="*/ 0 60000 65536"/>
                <a:gd name="T5" fmla="*/ 0 60000 65536"/>
                <a:gd name="T6" fmla="*/ 0 w 352"/>
                <a:gd name="T7" fmla="*/ 352 w 35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52">
                  <a:moveTo>
                    <a:pt x="352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0" name="Line 43"/>
            <p:cNvSpPr>
              <a:spLocks noChangeShapeType="1"/>
            </p:cNvSpPr>
            <p:nvPr/>
          </p:nvSpPr>
          <p:spPr bwMode="auto">
            <a:xfrm>
              <a:off x="6388067" y="3463925"/>
              <a:ext cx="0" cy="30321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1" name="Line 44"/>
            <p:cNvSpPr>
              <a:spLocks noChangeShapeType="1"/>
            </p:cNvSpPr>
            <p:nvPr/>
          </p:nvSpPr>
          <p:spPr bwMode="auto">
            <a:xfrm>
              <a:off x="5563968" y="3171825"/>
              <a:ext cx="0" cy="29210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2" name="Line 45"/>
            <p:cNvSpPr>
              <a:spLocks noChangeShapeType="1"/>
            </p:cNvSpPr>
            <p:nvPr/>
          </p:nvSpPr>
          <p:spPr bwMode="auto">
            <a:xfrm>
              <a:off x="6388067" y="3143250"/>
              <a:ext cx="0" cy="32067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3" name="Line 46"/>
            <p:cNvSpPr>
              <a:spLocks noChangeShapeType="1"/>
            </p:cNvSpPr>
            <p:nvPr/>
          </p:nvSpPr>
          <p:spPr bwMode="auto">
            <a:xfrm flipH="1">
              <a:off x="6388067" y="3463925"/>
              <a:ext cx="832566" cy="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4" name="Line 47"/>
            <p:cNvSpPr>
              <a:spLocks noChangeShapeType="1"/>
            </p:cNvSpPr>
            <p:nvPr/>
          </p:nvSpPr>
          <p:spPr bwMode="auto">
            <a:xfrm>
              <a:off x="4759625" y="3055938"/>
              <a:ext cx="0" cy="30480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5" name="Freeform 48"/>
            <p:cNvSpPr>
              <a:spLocks/>
            </p:cNvSpPr>
            <p:nvPr/>
          </p:nvSpPr>
          <p:spPr bwMode="auto">
            <a:xfrm>
              <a:off x="4759625" y="3357563"/>
              <a:ext cx="804343" cy="106362"/>
            </a:xfrm>
            <a:custGeom>
              <a:avLst/>
              <a:gdLst>
                <a:gd name="T0" fmla="*/ 804735 w 344"/>
                <a:gd name="T1" fmla="*/ 105271 h 45"/>
                <a:gd name="T2" fmla="*/ 7018 w 344"/>
                <a:gd name="T3" fmla="*/ 0 h 45"/>
                <a:gd name="T4" fmla="*/ 0 w 344"/>
                <a:gd name="T5" fmla="*/ 2339 h 45"/>
                <a:gd name="T6" fmla="*/ 0 60000 65536"/>
                <a:gd name="T7" fmla="*/ 0 60000 65536"/>
                <a:gd name="T8" fmla="*/ 0 60000 65536"/>
                <a:gd name="T9" fmla="*/ 0 w 344"/>
                <a:gd name="T10" fmla="*/ 0 h 45"/>
                <a:gd name="T11" fmla="*/ 344 w 344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45">
                  <a:moveTo>
                    <a:pt x="344" y="45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6" name="Line 49"/>
            <p:cNvSpPr>
              <a:spLocks noChangeShapeType="1"/>
            </p:cNvSpPr>
            <p:nvPr/>
          </p:nvSpPr>
          <p:spPr bwMode="auto">
            <a:xfrm>
              <a:off x="3949637" y="3074988"/>
              <a:ext cx="0" cy="274637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7" name="Freeform 50"/>
            <p:cNvSpPr>
              <a:spLocks/>
            </p:cNvSpPr>
            <p:nvPr/>
          </p:nvSpPr>
          <p:spPr bwMode="auto">
            <a:xfrm>
              <a:off x="3949637" y="3349625"/>
              <a:ext cx="255414" cy="106363"/>
            </a:xfrm>
            <a:custGeom>
              <a:avLst/>
              <a:gdLst>
                <a:gd name="T0" fmla="*/ 254990 w 109"/>
                <a:gd name="T1" fmla="*/ 107610 h 46"/>
                <a:gd name="T2" fmla="*/ 4679 w 109"/>
                <a:gd name="T3" fmla="*/ 0 h 46"/>
                <a:gd name="T4" fmla="*/ 0 w 109"/>
                <a:gd name="T5" fmla="*/ 0 h 46"/>
                <a:gd name="T6" fmla="*/ 0 60000 65536"/>
                <a:gd name="T7" fmla="*/ 0 60000 65536"/>
                <a:gd name="T8" fmla="*/ 0 60000 65536"/>
                <a:gd name="T9" fmla="*/ 0 w 109"/>
                <a:gd name="T10" fmla="*/ 0 h 46"/>
                <a:gd name="T11" fmla="*/ 109 w 109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46">
                  <a:moveTo>
                    <a:pt x="109" y="46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8" name="Line 51"/>
            <p:cNvSpPr>
              <a:spLocks noChangeShapeType="1"/>
            </p:cNvSpPr>
            <p:nvPr/>
          </p:nvSpPr>
          <p:spPr bwMode="auto">
            <a:xfrm>
              <a:off x="4205051" y="3455988"/>
              <a:ext cx="0" cy="33020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39" name="Freeform 52"/>
            <p:cNvSpPr>
              <a:spLocks/>
            </p:cNvSpPr>
            <p:nvPr/>
          </p:nvSpPr>
          <p:spPr bwMode="auto">
            <a:xfrm>
              <a:off x="4205051" y="3360738"/>
              <a:ext cx="554574" cy="100012"/>
            </a:xfrm>
            <a:custGeom>
              <a:avLst/>
              <a:gdLst>
                <a:gd name="T0" fmla="*/ 554426 w 237"/>
                <a:gd name="T1" fmla="*/ 0 h 43"/>
                <a:gd name="T2" fmla="*/ 11697 w 237"/>
                <a:gd name="T3" fmla="*/ 100593 h 43"/>
                <a:gd name="T4" fmla="*/ 0 w 237"/>
                <a:gd name="T5" fmla="*/ 95914 h 43"/>
                <a:gd name="T6" fmla="*/ 0 60000 65536"/>
                <a:gd name="T7" fmla="*/ 0 60000 65536"/>
                <a:gd name="T8" fmla="*/ 0 60000 65536"/>
                <a:gd name="T9" fmla="*/ 0 w 237"/>
                <a:gd name="T10" fmla="*/ 0 h 43"/>
                <a:gd name="T11" fmla="*/ 237 w 237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" h="43">
                  <a:moveTo>
                    <a:pt x="237" y="0"/>
                  </a:moveTo>
                  <a:lnTo>
                    <a:pt x="5" y="43"/>
                  </a:lnTo>
                  <a:lnTo>
                    <a:pt x="0" y="41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0" name="Line 53"/>
            <p:cNvSpPr>
              <a:spLocks noChangeShapeType="1"/>
            </p:cNvSpPr>
            <p:nvPr/>
          </p:nvSpPr>
          <p:spPr bwMode="auto">
            <a:xfrm>
              <a:off x="3949637" y="3349625"/>
              <a:ext cx="0" cy="331788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1" name="Line 54"/>
            <p:cNvSpPr>
              <a:spLocks noChangeShapeType="1"/>
            </p:cNvSpPr>
            <p:nvPr/>
          </p:nvSpPr>
          <p:spPr bwMode="auto">
            <a:xfrm>
              <a:off x="4205051" y="3152775"/>
              <a:ext cx="0" cy="30321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2" name="Line 55"/>
            <p:cNvSpPr>
              <a:spLocks noChangeShapeType="1"/>
            </p:cNvSpPr>
            <p:nvPr/>
          </p:nvSpPr>
          <p:spPr bwMode="auto">
            <a:xfrm>
              <a:off x="4759625" y="3360738"/>
              <a:ext cx="0" cy="312737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3" name="Line 56"/>
            <p:cNvSpPr>
              <a:spLocks noChangeShapeType="1"/>
            </p:cNvSpPr>
            <p:nvPr/>
          </p:nvSpPr>
          <p:spPr bwMode="auto">
            <a:xfrm>
              <a:off x="3100138" y="3028950"/>
              <a:ext cx="0" cy="23336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4" name="Freeform 57"/>
            <p:cNvSpPr>
              <a:spLocks/>
            </p:cNvSpPr>
            <p:nvPr/>
          </p:nvSpPr>
          <p:spPr bwMode="auto">
            <a:xfrm>
              <a:off x="3100138" y="3262313"/>
              <a:ext cx="142524" cy="241300"/>
            </a:xfrm>
            <a:custGeom>
              <a:avLst/>
              <a:gdLst>
                <a:gd name="T0" fmla="*/ 142701 w 61"/>
                <a:gd name="T1" fmla="*/ 240953 h 103"/>
                <a:gd name="T2" fmla="*/ 9357 w 61"/>
                <a:gd name="T3" fmla="*/ 0 h 103"/>
                <a:gd name="T4" fmla="*/ 0 w 61"/>
                <a:gd name="T5" fmla="*/ 0 h 103"/>
                <a:gd name="T6" fmla="*/ 0 60000 65536"/>
                <a:gd name="T7" fmla="*/ 0 60000 65536"/>
                <a:gd name="T8" fmla="*/ 0 60000 65536"/>
                <a:gd name="T9" fmla="*/ 0 w 61"/>
                <a:gd name="T10" fmla="*/ 0 h 103"/>
                <a:gd name="T11" fmla="*/ 61 w 61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03">
                  <a:moveTo>
                    <a:pt x="61" y="103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5" name="Line 58"/>
            <p:cNvSpPr>
              <a:spLocks noChangeShapeType="1"/>
            </p:cNvSpPr>
            <p:nvPr/>
          </p:nvSpPr>
          <p:spPr bwMode="auto">
            <a:xfrm>
              <a:off x="2572376" y="3038475"/>
              <a:ext cx="0" cy="223838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6" name="Freeform 59"/>
            <p:cNvSpPr>
              <a:spLocks/>
            </p:cNvSpPr>
            <p:nvPr/>
          </p:nvSpPr>
          <p:spPr bwMode="auto">
            <a:xfrm>
              <a:off x="2308494" y="3262313"/>
              <a:ext cx="263881" cy="346075"/>
            </a:xfrm>
            <a:custGeom>
              <a:avLst/>
              <a:gdLst>
                <a:gd name="T0" fmla="*/ 264347 w 113"/>
                <a:gd name="T1" fmla="*/ 0 h 148"/>
                <a:gd name="T2" fmla="*/ 262008 w 113"/>
                <a:gd name="T3" fmla="*/ 0 h 148"/>
                <a:gd name="T4" fmla="*/ 0 w 113"/>
                <a:gd name="T5" fmla="*/ 346223 h 148"/>
                <a:gd name="T6" fmla="*/ 0 60000 65536"/>
                <a:gd name="T7" fmla="*/ 0 60000 65536"/>
                <a:gd name="T8" fmla="*/ 0 60000 65536"/>
                <a:gd name="T9" fmla="*/ 0 w 113"/>
                <a:gd name="T10" fmla="*/ 0 h 148"/>
                <a:gd name="T11" fmla="*/ 113 w 113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48">
                  <a:moveTo>
                    <a:pt x="113" y="0"/>
                  </a:moveTo>
                  <a:lnTo>
                    <a:pt x="112" y="0"/>
                  </a:lnTo>
                  <a:lnTo>
                    <a:pt x="0" y="148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7" name="Line 60"/>
            <p:cNvSpPr>
              <a:spLocks noChangeShapeType="1"/>
            </p:cNvSpPr>
            <p:nvPr/>
          </p:nvSpPr>
          <p:spPr bwMode="auto">
            <a:xfrm>
              <a:off x="3664589" y="3395663"/>
              <a:ext cx="0" cy="33972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8" name="Freeform 61"/>
            <p:cNvSpPr>
              <a:spLocks/>
            </p:cNvSpPr>
            <p:nvPr/>
          </p:nvSpPr>
          <p:spPr bwMode="auto">
            <a:xfrm>
              <a:off x="3664589" y="3349625"/>
              <a:ext cx="285048" cy="46038"/>
            </a:xfrm>
            <a:custGeom>
              <a:avLst/>
              <a:gdLst>
                <a:gd name="T0" fmla="*/ 285400 w 122"/>
                <a:gd name="T1" fmla="*/ 0 h 20"/>
                <a:gd name="T2" fmla="*/ 2339 w 122"/>
                <a:gd name="T3" fmla="*/ 46787 h 20"/>
                <a:gd name="T4" fmla="*/ 0 w 122"/>
                <a:gd name="T5" fmla="*/ 46787 h 20"/>
                <a:gd name="T6" fmla="*/ 0 60000 65536"/>
                <a:gd name="T7" fmla="*/ 0 60000 65536"/>
                <a:gd name="T8" fmla="*/ 0 60000 65536"/>
                <a:gd name="T9" fmla="*/ 0 w 122"/>
                <a:gd name="T10" fmla="*/ 0 h 20"/>
                <a:gd name="T11" fmla="*/ 122 w 12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20">
                  <a:moveTo>
                    <a:pt x="122" y="0"/>
                  </a:moveTo>
                  <a:lnTo>
                    <a:pt x="1" y="20"/>
                  </a:lnTo>
                  <a:lnTo>
                    <a:pt x="0" y="20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49" name="Line 62"/>
            <p:cNvSpPr>
              <a:spLocks noChangeShapeType="1"/>
            </p:cNvSpPr>
            <p:nvPr/>
          </p:nvSpPr>
          <p:spPr bwMode="auto">
            <a:xfrm>
              <a:off x="3242661" y="3503613"/>
              <a:ext cx="0" cy="32702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0" name="Freeform 63"/>
            <p:cNvSpPr>
              <a:spLocks/>
            </p:cNvSpPr>
            <p:nvPr/>
          </p:nvSpPr>
          <p:spPr bwMode="auto">
            <a:xfrm>
              <a:off x="3242661" y="3411538"/>
              <a:ext cx="138291" cy="111125"/>
            </a:xfrm>
            <a:custGeom>
              <a:avLst/>
              <a:gdLst>
                <a:gd name="T0" fmla="*/ 138022 w 59"/>
                <a:gd name="T1" fmla="*/ 0 h 47"/>
                <a:gd name="T2" fmla="*/ 9357 w 59"/>
                <a:gd name="T3" fmla="*/ 109950 h 47"/>
                <a:gd name="T4" fmla="*/ 0 w 59"/>
                <a:gd name="T5" fmla="*/ 91235 h 47"/>
                <a:gd name="T6" fmla="*/ 0 60000 65536"/>
                <a:gd name="T7" fmla="*/ 0 60000 65536"/>
                <a:gd name="T8" fmla="*/ 0 60000 65536"/>
                <a:gd name="T9" fmla="*/ 0 w 59"/>
                <a:gd name="T10" fmla="*/ 0 h 47"/>
                <a:gd name="T11" fmla="*/ 59 w 59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47">
                  <a:moveTo>
                    <a:pt x="59" y="0"/>
                  </a:moveTo>
                  <a:lnTo>
                    <a:pt x="4" y="47"/>
                  </a:lnTo>
                  <a:lnTo>
                    <a:pt x="0" y="39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1" name="Line 64"/>
            <p:cNvSpPr>
              <a:spLocks noChangeShapeType="1"/>
            </p:cNvSpPr>
            <p:nvPr/>
          </p:nvSpPr>
          <p:spPr bwMode="auto">
            <a:xfrm>
              <a:off x="3380952" y="3411538"/>
              <a:ext cx="0" cy="319087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2" name="Freeform 65"/>
            <p:cNvSpPr>
              <a:spLocks/>
            </p:cNvSpPr>
            <p:nvPr/>
          </p:nvSpPr>
          <p:spPr bwMode="auto">
            <a:xfrm>
              <a:off x="3380952" y="3395663"/>
              <a:ext cx="283637" cy="15875"/>
            </a:xfrm>
            <a:custGeom>
              <a:avLst/>
              <a:gdLst>
                <a:gd name="T0" fmla="*/ 283062 w 121"/>
                <a:gd name="T1" fmla="*/ 0 h 7"/>
                <a:gd name="T2" fmla="*/ 18715 w 121"/>
                <a:gd name="T3" fmla="*/ 0 h 7"/>
                <a:gd name="T4" fmla="*/ 0 w 121"/>
                <a:gd name="T5" fmla="*/ 16376 h 7"/>
                <a:gd name="T6" fmla="*/ 0 60000 65536"/>
                <a:gd name="T7" fmla="*/ 0 60000 65536"/>
                <a:gd name="T8" fmla="*/ 0 60000 65536"/>
                <a:gd name="T9" fmla="*/ 0 w 121"/>
                <a:gd name="T10" fmla="*/ 0 h 7"/>
                <a:gd name="T11" fmla="*/ 121 w 1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7">
                  <a:moveTo>
                    <a:pt x="121" y="0"/>
                  </a:move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3" name="Line 66"/>
            <p:cNvSpPr>
              <a:spLocks noChangeShapeType="1"/>
            </p:cNvSpPr>
            <p:nvPr/>
          </p:nvSpPr>
          <p:spPr bwMode="auto">
            <a:xfrm>
              <a:off x="3100138" y="3262313"/>
              <a:ext cx="0" cy="30162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4" name="Line 67"/>
            <p:cNvSpPr>
              <a:spLocks noChangeShapeType="1"/>
            </p:cNvSpPr>
            <p:nvPr/>
          </p:nvSpPr>
          <p:spPr bwMode="auto">
            <a:xfrm flipH="1">
              <a:off x="2572376" y="3262313"/>
              <a:ext cx="527762" cy="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5" name="Line 68"/>
            <p:cNvSpPr>
              <a:spLocks noChangeShapeType="1"/>
            </p:cNvSpPr>
            <p:nvPr/>
          </p:nvSpPr>
          <p:spPr bwMode="auto">
            <a:xfrm>
              <a:off x="2572376" y="3262313"/>
              <a:ext cx="0" cy="31750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6" name="Line 69"/>
            <p:cNvSpPr>
              <a:spLocks noChangeShapeType="1"/>
            </p:cNvSpPr>
            <p:nvPr/>
          </p:nvSpPr>
          <p:spPr bwMode="auto">
            <a:xfrm>
              <a:off x="3242661" y="3232150"/>
              <a:ext cx="0" cy="27146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7" name="Line 70"/>
            <p:cNvSpPr>
              <a:spLocks noChangeShapeType="1"/>
            </p:cNvSpPr>
            <p:nvPr/>
          </p:nvSpPr>
          <p:spPr bwMode="auto">
            <a:xfrm>
              <a:off x="3380952" y="3173413"/>
              <a:ext cx="0" cy="23812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8" name="Line 71"/>
            <p:cNvSpPr>
              <a:spLocks noChangeShapeType="1"/>
            </p:cNvSpPr>
            <p:nvPr/>
          </p:nvSpPr>
          <p:spPr bwMode="auto">
            <a:xfrm>
              <a:off x="3664589" y="3108325"/>
              <a:ext cx="0" cy="287338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59" name="Freeform 72"/>
            <p:cNvSpPr>
              <a:spLocks/>
            </p:cNvSpPr>
            <p:nvPr/>
          </p:nvSpPr>
          <p:spPr bwMode="auto">
            <a:xfrm>
              <a:off x="1769443" y="3968750"/>
              <a:ext cx="262470" cy="647700"/>
            </a:xfrm>
            <a:custGeom>
              <a:avLst/>
              <a:gdLst>
                <a:gd name="T0" fmla="*/ 262007 w 112"/>
                <a:gd name="T1" fmla="*/ 0 h 277"/>
                <a:gd name="T2" fmla="*/ 252650 w 112"/>
                <a:gd name="T3" fmla="*/ 14036 h 277"/>
                <a:gd name="T4" fmla="*/ 0 w 112"/>
                <a:gd name="T5" fmla="*/ 648000 h 277"/>
                <a:gd name="T6" fmla="*/ 0 60000 65536"/>
                <a:gd name="T7" fmla="*/ 0 60000 65536"/>
                <a:gd name="T8" fmla="*/ 0 60000 65536"/>
                <a:gd name="T9" fmla="*/ 0 w 112"/>
                <a:gd name="T10" fmla="*/ 0 h 277"/>
                <a:gd name="T11" fmla="*/ 112 w 112"/>
                <a:gd name="T12" fmla="*/ 277 h 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77">
                  <a:moveTo>
                    <a:pt x="112" y="0"/>
                  </a:moveTo>
                  <a:lnTo>
                    <a:pt x="108" y="6"/>
                  </a:lnTo>
                  <a:lnTo>
                    <a:pt x="0" y="277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0" name="Line 73"/>
            <p:cNvSpPr>
              <a:spLocks noChangeShapeType="1"/>
            </p:cNvSpPr>
            <p:nvPr/>
          </p:nvSpPr>
          <p:spPr bwMode="auto">
            <a:xfrm>
              <a:off x="2031913" y="3683000"/>
              <a:ext cx="0" cy="28575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1" name="Line 74"/>
            <p:cNvSpPr>
              <a:spLocks noChangeShapeType="1"/>
            </p:cNvSpPr>
            <p:nvPr/>
          </p:nvSpPr>
          <p:spPr bwMode="auto">
            <a:xfrm flipH="1">
              <a:off x="2031913" y="3608388"/>
              <a:ext cx="276581" cy="360362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2" name="Line 75"/>
            <p:cNvSpPr>
              <a:spLocks noChangeShapeType="1"/>
            </p:cNvSpPr>
            <p:nvPr/>
          </p:nvSpPr>
          <p:spPr bwMode="auto">
            <a:xfrm>
              <a:off x="2308494" y="3608388"/>
              <a:ext cx="0" cy="35877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3" name="Line 76"/>
            <p:cNvSpPr>
              <a:spLocks noChangeShapeType="1"/>
            </p:cNvSpPr>
            <p:nvPr/>
          </p:nvSpPr>
          <p:spPr bwMode="auto">
            <a:xfrm>
              <a:off x="2308494" y="3322638"/>
              <a:ext cx="0" cy="28575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4" name="Line 77"/>
            <p:cNvSpPr>
              <a:spLocks noChangeShapeType="1"/>
            </p:cNvSpPr>
            <p:nvPr/>
          </p:nvSpPr>
          <p:spPr bwMode="auto">
            <a:xfrm>
              <a:off x="1769443" y="4383088"/>
              <a:ext cx="0" cy="233362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5" name="Line 78"/>
            <p:cNvSpPr>
              <a:spLocks noChangeShapeType="1"/>
            </p:cNvSpPr>
            <p:nvPr/>
          </p:nvSpPr>
          <p:spPr bwMode="auto">
            <a:xfrm>
              <a:off x="1633975" y="4937125"/>
              <a:ext cx="0" cy="27146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6" name="Freeform 79"/>
            <p:cNvSpPr>
              <a:spLocks/>
            </p:cNvSpPr>
            <p:nvPr/>
          </p:nvSpPr>
          <p:spPr bwMode="auto">
            <a:xfrm>
              <a:off x="1437828" y="4937125"/>
              <a:ext cx="196146" cy="374650"/>
            </a:xfrm>
            <a:custGeom>
              <a:avLst/>
              <a:gdLst>
                <a:gd name="T0" fmla="*/ 196505 w 84"/>
                <a:gd name="T1" fmla="*/ 0 h 160"/>
                <a:gd name="T2" fmla="*/ 184808 w 84"/>
                <a:gd name="T3" fmla="*/ 25733 h 160"/>
                <a:gd name="T4" fmla="*/ 0 w 84"/>
                <a:gd name="T5" fmla="*/ 374295 h 160"/>
                <a:gd name="T6" fmla="*/ 0 60000 65536"/>
                <a:gd name="T7" fmla="*/ 0 60000 65536"/>
                <a:gd name="T8" fmla="*/ 0 60000 65536"/>
                <a:gd name="T9" fmla="*/ 0 w 84"/>
                <a:gd name="T10" fmla="*/ 0 h 160"/>
                <a:gd name="T11" fmla="*/ 84 w 84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60">
                  <a:moveTo>
                    <a:pt x="84" y="0"/>
                  </a:moveTo>
                  <a:lnTo>
                    <a:pt x="79" y="11"/>
                  </a:lnTo>
                  <a:lnTo>
                    <a:pt x="0" y="160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7" name="Line 80"/>
            <p:cNvSpPr>
              <a:spLocks noChangeShapeType="1"/>
            </p:cNvSpPr>
            <p:nvPr/>
          </p:nvSpPr>
          <p:spPr bwMode="auto">
            <a:xfrm>
              <a:off x="1633975" y="4740275"/>
              <a:ext cx="0" cy="19685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8" name="Line 81"/>
            <p:cNvSpPr>
              <a:spLocks noChangeShapeType="1"/>
            </p:cNvSpPr>
            <p:nvPr/>
          </p:nvSpPr>
          <p:spPr bwMode="auto">
            <a:xfrm flipH="1">
              <a:off x="1633975" y="4616450"/>
              <a:ext cx="135468" cy="320675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69" name="Line 82"/>
            <p:cNvSpPr>
              <a:spLocks noChangeShapeType="1"/>
            </p:cNvSpPr>
            <p:nvPr/>
          </p:nvSpPr>
          <p:spPr bwMode="auto">
            <a:xfrm>
              <a:off x="1769443" y="4616450"/>
              <a:ext cx="0" cy="34131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0" name="Line 83"/>
            <p:cNvSpPr>
              <a:spLocks noChangeShapeType="1"/>
            </p:cNvSpPr>
            <p:nvPr/>
          </p:nvSpPr>
          <p:spPr bwMode="auto">
            <a:xfrm>
              <a:off x="2031913" y="3968750"/>
              <a:ext cx="0" cy="38100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1" name="Freeform 84"/>
            <p:cNvSpPr>
              <a:spLocks/>
            </p:cNvSpPr>
            <p:nvPr/>
          </p:nvSpPr>
          <p:spPr bwMode="auto">
            <a:xfrm>
              <a:off x="1722876" y="4570413"/>
              <a:ext cx="112890" cy="111125"/>
            </a:xfrm>
            <a:custGeom>
              <a:avLst/>
              <a:gdLst>
                <a:gd name="T0" fmla="*/ 56145 w 48"/>
                <a:gd name="T1" fmla="*/ 0 h 48"/>
                <a:gd name="T2" fmla="*/ 39769 w 48"/>
                <a:gd name="T3" fmla="*/ 2339 h 48"/>
                <a:gd name="T4" fmla="*/ 25733 w 48"/>
                <a:gd name="T5" fmla="*/ 7018 h 48"/>
                <a:gd name="T6" fmla="*/ 14036 w 48"/>
                <a:gd name="T7" fmla="*/ 16375 h 48"/>
                <a:gd name="T8" fmla="*/ 7018 w 48"/>
                <a:gd name="T9" fmla="*/ 25733 h 48"/>
                <a:gd name="T10" fmla="*/ 2339 w 48"/>
                <a:gd name="T11" fmla="*/ 35090 h 48"/>
                <a:gd name="T12" fmla="*/ 0 w 48"/>
                <a:gd name="T13" fmla="*/ 44448 h 48"/>
                <a:gd name="T14" fmla="*/ 0 w 48"/>
                <a:gd name="T15" fmla="*/ 56145 h 48"/>
                <a:gd name="T16" fmla="*/ 2339 w 48"/>
                <a:gd name="T17" fmla="*/ 72520 h 48"/>
                <a:gd name="T18" fmla="*/ 7018 w 48"/>
                <a:gd name="T19" fmla="*/ 84217 h 48"/>
                <a:gd name="T20" fmla="*/ 14036 w 48"/>
                <a:gd name="T21" fmla="*/ 95914 h 48"/>
                <a:gd name="T22" fmla="*/ 25733 w 48"/>
                <a:gd name="T23" fmla="*/ 107610 h 48"/>
                <a:gd name="T24" fmla="*/ 39769 w 48"/>
                <a:gd name="T25" fmla="*/ 112289 h 48"/>
                <a:gd name="T26" fmla="*/ 56145 w 48"/>
                <a:gd name="T27" fmla="*/ 112289 h 48"/>
                <a:gd name="T28" fmla="*/ 67841 w 48"/>
                <a:gd name="T29" fmla="*/ 112289 h 48"/>
                <a:gd name="T30" fmla="*/ 81877 w 48"/>
                <a:gd name="T31" fmla="*/ 107610 h 48"/>
                <a:gd name="T32" fmla="*/ 95914 w 48"/>
                <a:gd name="T33" fmla="*/ 95914 h 48"/>
                <a:gd name="T34" fmla="*/ 102932 w 48"/>
                <a:gd name="T35" fmla="*/ 84217 h 48"/>
                <a:gd name="T36" fmla="*/ 107610 w 48"/>
                <a:gd name="T37" fmla="*/ 72520 h 48"/>
                <a:gd name="T38" fmla="*/ 112289 w 48"/>
                <a:gd name="T39" fmla="*/ 56145 h 48"/>
                <a:gd name="T40" fmla="*/ 107610 w 48"/>
                <a:gd name="T41" fmla="*/ 44448 h 48"/>
                <a:gd name="T42" fmla="*/ 105271 w 48"/>
                <a:gd name="T43" fmla="*/ 35090 h 48"/>
                <a:gd name="T44" fmla="*/ 100592 w 48"/>
                <a:gd name="T45" fmla="*/ 25733 h 48"/>
                <a:gd name="T46" fmla="*/ 95914 w 48"/>
                <a:gd name="T47" fmla="*/ 16375 h 48"/>
                <a:gd name="T48" fmla="*/ 81877 w 48"/>
                <a:gd name="T49" fmla="*/ 7018 h 48"/>
                <a:gd name="T50" fmla="*/ 67841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7" y="1"/>
                  </a:lnTo>
                  <a:lnTo>
                    <a:pt x="11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1" y="46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5" y="46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1"/>
                  </a:lnTo>
                  <a:lnTo>
                    <a:pt x="48" y="24"/>
                  </a:lnTo>
                  <a:lnTo>
                    <a:pt x="46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2" name="Freeform 85"/>
            <p:cNvSpPr>
              <a:spLocks/>
            </p:cNvSpPr>
            <p:nvPr/>
          </p:nvSpPr>
          <p:spPr bwMode="auto">
            <a:xfrm>
              <a:off x="1566241" y="4906963"/>
              <a:ext cx="111480" cy="112712"/>
            </a:xfrm>
            <a:custGeom>
              <a:avLst/>
              <a:gdLst>
                <a:gd name="T0" fmla="*/ 56145 w 48"/>
                <a:gd name="T1" fmla="*/ 0 h 48"/>
                <a:gd name="T2" fmla="*/ 39769 w 48"/>
                <a:gd name="T3" fmla="*/ 0 h 48"/>
                <a:gd name="T4" fmla="*/ 28072 w 48"/>
                <a:gd name="T5" fmla="*/ 7018 h 48"/>
                <a:gd name="T6" fmla="*/ 16375 w 48"/>
                <a:gd name="T7" fmla="*/ 16375 h 48"/>
                <a:gd name="T8" fmla="*/ 9357 w 48"/>
                <a:gd name="T9" fmla="*/ 23394 h 48"/>
                <a:gd name="T10" fmla="*/ 2339 w 48"/>
                <a:gd name="T11" fmla="*/ 35090 h 48"/>
                <a:gd name="T12" fmla="*/ 0 w 48"/>
                <a:gd name="T13" fmla="*/ 44448 h 48"/>
                <a:gd name="T14" fmla="*/ 0 w 48"/>
                <a:gd name="T15" fmla="*/ 56145 h 48"/>
                <a:gd name="T16" fmla="*/ 0 w 48"/>
                <a:gd name="T17" fmla="*/ 70181 h 48"/>
                <a:gd name="T18" fmla="*/ 7018 w 48"/>
                <a:gd name="T19" fmla="*/ 84217 h 48"/>
                <a:gd name="T20" fmla="*/ 16375 w 48"/>
                <a:gd name="T21" fmla="*/ 95914 h 48"/>
                <a:gd name="T22" fmla="*/ 28072 w 48"/>
                <a:gd name="T23" fmla="*/ 105271 h 48"/>
                <a:gd name="T24" fmla="*/ 39769 w 48"/>
                <a:gd name="T25" fmla="*/ 109950 h 48"/>
                <a:gd name="T26" fmla="*/ 56145 w 48"/>
                <a:gd name="T27" fmla="*/ 112289 h 48"/>
                <a:gd name="T28" fmla="*/ 70181 w 48"/>
                <a:gd name="T29" fmla="*/ 109950 h 48"/>
                <a:gd name="T30" fmla="*/ 84217 w 48"/>
                <a:gd name="T31" fmla="*/ 105271 h 48"/>
                <a:gd name="T32" fmla="*/ 93574 w 48"/>
                <a:gd name="T33" fmla="*/ 95914 h 48"/>
                <a:gd name="T34" fmla="*/ 105271 w 48"/>
                <a:gd name="T35" fmla="*/ 84217 h 48"/>
                <a:gd name="T36" fmla="*/ 109950 w 48"/>
                <a:gd name="T37" fmla="*/ 70181 h 48"/>
                <a:gd name="T38" fmla="*/ 112289 w 48"/>
                <a:gd name="T39" fmla="*/ 56145 h 48"/>
                <a:gd name="T40" fmla="*/ 109950 w 48"/>
                <a:gd name="T41" fmla="*/ 44448 h 48"/>
                <a:gd name="T42" fmla="*/ 107610 w 48"/>
                <a:gd name="T43" fmla="*/ 35090 h 48"/>
                <a:gd name="T44" fmla="*/ 102932 w 48"/>
                <a:gd name="T45" fmla="*/ 23394 h 48"/>
                <a:gd name="T46" fmla="*/ 93574 w 48"/>
                <a:gd name="T47" fmla="*/ 16375 h 48"/>
                <a:gd name="T48" fmla="*/ 84217 w 48"/>
                <a:gd name="T49" fmla="*/ 7018 h 48"/>
                <a:gd name="T50" fmla="*/ 70181 w 48"/>
                <a:gd name="T51" fmla="*/ 0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7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0" y="7"/>
                  </a:lnTo>
                  <a:lnTo>
                    <a:pt x="36" y="3"/>
                  </a:lnTo>
                  <a:lnTo>
                    <a:pt x="3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3" name="Freeform 86"/>
            <p:cNvSpPr>
              <a:spLocks/>
            </p:cNvSpPr>
            <p:nvPr/>
          </p:nvSpPr>
          <p:spPr bwMode="auto">
            <a:xfrm>
              <a:off x="1975468" y="3913188"/>
              <a:ext cx="111480" cy="111125"/>
            </a:xfrm>
            <a:custGeom>
              <a:avLst/>
              <a:gdLst>
                <a:gd name="T0" fmla="*/ 56145 w 48"/>
                <a:gd name="T1" fmla="*/ 0 h 48"/>
                <a:gd name="T2" fmla="*/ 44448 w 48"/>
                <a:gd name="T3" fmla="*/ 2339 h 48"/>
                <a:gd name="T4" fmla="*/ 30412 w 48"/>
                <a:gd name="T5" fmla="*/ 9357 h 48"/>
                <a:gd name="T6" fmla="*/ 16375 w 48"/>
                <a:gd name="T7" fmla="*/ 16375 h 48"/>
                <a:gd name="T8" fmla="*/ 11697 w 48"/>
                <a:gd name="T9" fmla="*/ 25733 h 48"/>
                <a:gd name="T10" fmla="*/ 7018 w 48"/>
                <a:gd name="T11" fmla="*/ 35090 h 48"/>
                <a:gd name="T12" fmla="*/ 2339 w 48"/>
                <a:gd name="T13" fmla="*/ 46787 h 48"/>
                <a:gd name="T14" fmla="*/ 0 w 48"/>
                <a:gd name="T15" fmla="*/ 56145 h 48"/>
                <a:gd name="T16" fmla="*/ 2339 w 48"/>
                <a:gd name="T17" fmla="*/ 70181 h 48"/>
                <a:gd name="T18" fmla="*/ 9357 w 48"/>
                <a:gd name="T19" fmla="*/ 84217 h 48"/>
                <a:gd name="T20" fmla="*/ 16375 w 48"/>
                <a:gd name="T21" fmla="*/ 95914 h 48"/>
                <a:gd name="T22" fmla="*/ 30412 w 48"/>
                <a:gd name="T23" fmla="*/ 105271 h 48"/>
                <a:gd name="T24" fmla="*/ 44448 w 48"/>
                <a:gd name="T25" fmla="*/ 109950 h 48"/>
                <a:gd name="T26" fmla="*/ 56145 w 48"/>
                <a:gd name="T27" fmla="*/ 112289 h 48"/>
                <a:gd name="T28" fmla="*/ 72520 w 48"/>
                <a:gd name="T29" fmla="*/ 109950 h 48"/>
                <a:gd name="T30" fmla="*/ 86556 w 48"/>
                <a:gd name="T31" fmla="*/ 105271 h 48"/>
                <a:gd name="T32" fmla="*/ 95914 w 48"/>
                <a:gd name="T33" fmla="*/ 95914 h 48"/>
                <a:gd name="T34" fmla="*/ 107610 w 48"/>
                <a:gd name="T35" fmla="*/ 84217 h 48"/>
                <a:gd name="T36" fmla="*/ 112289 w 48"/>
                <a:gd name="T37" fmla="*/ 70181 h 48"/>
                <a:gd name="T38" fmla="*/ 112289 w 48"/>
                <a:gd name="T39" fmla="*/ 56145 h 48"/>
                <a:gd name="T40" fmla="*/ 112289 w 48"/>
                <a:gd name="T41" fmla="*/ 46787 h 48"/>
                <a:gd name="T42" fmla="*/ 109950 w 48"/>
                <a:gd name="T43" fmla="*/ 35090 h 48"/>
                <a:gd name="T44" fmla="*/ 105271 w 48"/>
                <a:gd name="T45" fmla="*/ 25733 h 48"/>
                <a:gd name="T46" fmla="*/ 95914 w 48"/>
                <a:gd name="T47" fmla="*/ 16375 h 48"/>
                <a:gd name="T48" fmla="*/ 86556 w 48"/>
                <a:gd name="T49" fmla="*/ 9357 h 48"/>
                <a:gd name="T50" fmla="*/ 72520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9" y="1"/>
                  </a:lnTo>
                  <a:lnTo>
                    <a:pt x="13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3" y="45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6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4" name="Freeform 87"/>
            <p:cNvSpPr>
              <a:spLocks/>
            </p:cNvSpPr>
            <p:nvPr/>
          </p:nvSpPr>
          <p:spPr bwMode="auto">
            <a:xfrm>
              <a:off x="2250638" y="3552825"/>
              <a:ext cx="112890" cy="111125"/>
            </a:xfrm>
            <a:custGeom>
              <a:avLst/>
              <a:gdLst>
                <a:gd name="T0" fmla="*/ 56145 w 48"/>
                <a:gd name="T1" fmla="*/ 0 h 48"/>
                <a:gd name="T2" fmla="*/ 39769 w 48"/>
                <a:gd name="T3" fmla="*/ 2339 h 48"/>
                <a:gd name="T4" fmla="*/ 28072 w 48"/>
                <a:gd name="T5" fmla="*/ 7018 h 48"/>
                <a:gd name="T6" fmla="*/ 16375 w 48"/>
                <a:gd name="T7" fmla="*/ 16375 h 48"/>
                <a:gd name="T8" fmla="*/ 9357 w 48"/>
                <a:gd name="T9" fmla="*/ 25733 h 48"/>
                <a:gd name="T10" fmla="*/ 2339 w 48"/>
                <a:gd name="T11" fmla="*/ 35090 h 48"/>
                <a:gd name="T12" fmla="*/ 0 w 48"/>
                <a:gd name="T13" fmla="*/ 44448 h 48"/>
                <a:gd name="T14" fmla="*/ 0 w 48"/>
                <a:gd name="T15" fmla="*/ 56145 h 48"/>
                <a:gd name="T16" fmla="*/ 2339 w 48"/>
                <a:gd name="T17" fmla="*/ 72520 h 48"/>
                <a:gd name="T18" fmla="*/ 9357 w 48"/>
                <a:gd name="T19" fmla="*/ 84217 h 48"/>
                <a:gd name="T20" fmla="*/ 16375 w 48"/>
                <a:gd name="T21" fmla="*/ 95914 h 48"/>
                <a:gd name="T22" fmla="*/ 28072 w 48"/>
                <a:gd name="T23" fmla="*/ 107610 h 48"/>
                <a:gd name="T24" fmla="*/ 39769 w 48"/>
                <a:gd name="T25" fmla="*/ 112289 h 48"/>
                <a:gd name="T26" fmla="*/ 56145 w 48"/>
                <a:gd name="T27" fmla="*/ 112289 h 48"/>
                <a:gd name="T28" fmla="*/ 70181 w 48"/>
                <a:gd name="T29" fmla="*/ 112289 h 48"/>
                <a:gd name="T30" fmla="*/ 84217 w 48"/>
                <a:gd name="T31" fmla="*/ 107610 h 48"/>
                <a:gd name="T32" fmla="*/ 95914 w 48"/>
                <a:gd name="T33" fmla="*/ 95914 h 48"/>
                <a:gd name="T34" fmla="*/ 105271 w 48"/>
                <a:gd name="T35" fmla="*/ 84217 h 48"/>
                <a:gd name="T36" fmla="*/ 109950 w 48"/>
                <a:gd name="T37" fmla="*/ 72520 h 48"/>
                <a:gd name="T38" fmla="*/ 112289 w 48"/>
                <a:gd name="T39" fmla="*/ 56145 h 48"/>
                <a:gd name="T40" fmla="*/ 109950 w 48"/>
                <a:gd name="T41" fmla="*/ 44448 h 48"/>
                <a:gd name="T42" fmla="*/ 107610 w 48"/>
                <a:gd name="T43" fmla="*/ 35090 h 48"/>
                <a:gd name="T44" fmla="*/ 102932 w 48"/>
                <a:gd name="T45" fmla="*/ 25733 h 48"/>
                <a:gd name="T46" fmla="*/ 95914 w 48"/>
                <a:gd name="T47" fmla="*/ 16375 h 48"/>
                <a:gd name="T48" fmla="*/ 84217 w 48"/>
                <a:gd name="T49" fmla="*/ 7018 h 48"/>
                <a:gd name="T50" fmla="*/ 70181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2" y="46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6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5" name="Freeform 88"/>
            <p:cNvSpPr>
              <a:spLocks/>
            </p:cNvSpPr>
            <p:nvPr/>
          </p:nvSpPr>
          <p:spPr bwMode="auto">
            <a:xfrm>
              <a:off x="2513108" y="3206750"/>
              <a:ext cx="112890" cy="111125"/>
            </a:xfrm>
            <a:custGeom>
              <a:avLst/>
              <a:gdLst>
                <a:gd name="T0" fmla="*/ 56145 w 48"/>
                <a:gd name="T1" fmla="*/ 0 h 48"/>
                <a:gd name="T2" fmla="*/ 44448 w 48"/>
                <a:gd name="T3" fmla="*/ 2339 h 48"/>
                <a:gd name="T4" fmla="*/ 30412 w 48"/>
                <a:gd name="T5" fmla="*/ 7018 h 48"/>
                <a:gd name="T6" fmla="*/ 16375 w 48"/>
                <a:gd name="T7" fmla="*/ 18715 h 48"/>
                <a:gd name="T8" fmla="*/ 11697 w 48"/>
                <a:gd name="T9" fmla="*/ 25733 h 48"/>
                <a:gd name="T10" fmla="*/ 7018 w 48"/>
                <a:gd name="T11" fmla="*/ 35090 h 48"/>
                <a:gd name="T12" fmla="*/ 2339 w 48"/>
                <a:gd name="T13" fmla="*/ 44448 h 48"/>
                <a:gd name="T14" fmla="*/ 0 w 48"/>
                <a:gd name="T15" fmla="*/ 56145 h 48"/>
                <a:gd name="T16" fmla="*/ 2339 w 48"/>
                <a:gd name="T17" fmla="*/ 72520 h 48"/>
                <a:gd name="T18" fmla="*/ 9357 w 48"/>
                <a:gd name="T19" fmla="*/ 86556 h 48"/>
                <a:gd name="T20" fmla="*/ 16375 w 48"/>
                <a:gd name="T21" fmla="*/ 95914 h 48"/>
                <a:gd name="T22" fmla="*/ 30412 w 48"/>
                <a:gd name="T23" fmla="*/ 107610 h 48"/>
                <a:gd name="T24" fmla="*/ 44448 w 48"/>
                <a:gd name="T25" fmla="*/ 112289 h 48"/>
                <a:gd name="T26" fmla="*/ 56145 w 48"/>
                <a:gd name="T27" fmla="*/ 112289 h 48"/>
                <a:gd name="T28" fmla="*/ 72520 w 48"/>
                <a:gd name="T29" fmla="*/ 112289 h 48"/>
                <a:gd name="T30" fmla="*/ 86556 w 48"/>
                <a:gd name="T31" fmla="*/ 107610 h 48"/>
                <a:gd name="T32" fmla="*/ 95914 w 48"/>
                <a:gd name="T33" fmla="*/ 95914 h 48"/>
                <a:gd name="T34" fmla="*/ 105271 w 48"/>
                <a:gd name="T35" fmla="*/ 86556 h 48"/>
                <a:gd name="T36" fmla="*/ 109950 w 48"/>
                <a:gd name="T37" fmla="*/ 72520 h 48"/>
                <a:gd name="T38" fmla="*/ 112289 w 48"/>
                <a:gd name="T39" fmla="*/ 56145 h 48"/>
                <a:gd name="T40" fmla="*/ 112289 w 48"/>
                <a:gd name="T41" fmla="*/ 44448 h 48"/>
                <a:gd name="T42" fmla="*/ 109950 w 48"/>
                <a:gd name="T43" fmla="*/ 35090 h 48"/>
                <a:gd name="T44" fmla="*/ 105271 w 48"/>
                <a:gd name="T45" fmla="*/ 25733 h 48"/>
                <a:gd name="T46" fmla="*/ 95914 w 48"/>
                <a:gd name="T47" fmla="*/ 18715 h 48"/>
                <a:gd name="T48" fmla="*/ 86556 w 48"/>
                <a:gd name="T49" fmla="*/ 7018 h 48"/>
                <a:gd name="T50" fmla="*/ 72520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9" y="1"/>
                  </a:lnTo>
                  <a:lnTo>
                    <a:pt x="13" y="3"/>
                  </a:lnTo>
                  <a:lnTo>
                    <a:pt x="7" y="8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3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7" y="46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6" name="Freeform 89"/>
            <p:cNvSpPr>
              <a:spLocks/>
            </p:cNvSpPr>
            <p:nvPr/>
          </p:nvSpPr>
          <p:spPr bwMode="auto">
            <a:xfrm>
              <a:off x="3054981" y="3206750"/>
              <a:ext cx="111479" cy="111125"/>
            </a:xfrm>
            <a:custGeom>
              <a:avLst/>
              <a:gdLst>
                <a:gd name="T0" fmla="*/ 56145 w 48"/>
                <a:gd name="T1" fmla="*/ 0 h 48"/>
                <a:gd name="T2" fmla="*/ 44448 w 48"/>
                <a:gd name="T3" fmla="*/ 2339 h 48"/>
                <a:gd name="T4" fmla="*/ 30412 w 48"/>
                <a:gd name="T5" fmla="*/ 7018 h 48"/>
                <a:gd name="T6" fmla="*/ 18715 w 48"/>
                <a:gd name="T7" fmla="*/ 18715 h 48"/>
                <a:gd name="T8" fmla="*/ 11697 w 48"/>
                <a:gd name="T9" fmla="*/ 25733 h 48"/>
                <a:gd name="T10" fmla="*/ 7018 w 48"/>
                <a:gd name="T11" fmla="*/ 35090 h 48"/>
                <a:gd name="T12" fmla="*/ 4679 w 48"/>
                <a:gd name="T13" fmla="*/ 44448 h 48"/>
                <a:gd name="T14" fmla="*/ 0 w 48"/>
                <a:gd name="T15" fmla="*/ 56145 h 48"/>
                <a:gd name="T16" fmla="*/ 4679 w 48"/>
                <a:gd name="T17" fmla="*/ 72520 h 48"/>
                <a:gd name="T18" fmla="*/ 9357 w 48"/>
                <a:gd name="T19" fmla="*/ 86556 h 48"/>
                <a:gd name="T20" fmla="*/ 18715 w 48"/>
                <a:gd name="T21" fmla="*/ 95914 h 48"/>
                <a:gd name="T22" fmla="*/ 30412 w 48"/>
                <a:gd name="T23" fmla="*/ 107610 h 48"/>
                <a:gd name="T24" fmla="*/ 44448 w 48"/>
                <a:gd name="T25" fmla="*/ 112289 h 48"/>
                <a:gd name="T26" fmla="*/ 56145 w 48"/>
                <a:gd name="T27" fmla="*/ 112289 h 48"/>
                <a:gd name="T28" fmla="*/ 72520 w 48"/>
                <a:gd name="T29" fmla="*/ 112289 h 48"/>
                <a:gd name="T30" fmla="*/ 86556 w 48"/>
                <a:gd name="T31" fmla="*/ 107610 h 48"/>
                <a:gd name="T32" fmla="*/ 98253 w 48"/>
                <a:gd name="T33" fmla="*/ 95914 h 48"/>
                <a:gd name="T34" fmla="*/ 107610 w 48"/>
                <a:gd name="T35" fmla="*/ 86556 h 48"/>
                <a:gd name="T36" fmla="*/ 112289 w 48"/>
                <a:gd name="T37" fmla="*/ 72520 h 48"/>
                <a:gd name="T38" fmla="*/ 112289 w 48"/>
                <a:gd name="T39" fmla="*/ 56145 h 48"/>
                <a:gd name="T40" fmla="*/ 112289 w 48"/>
                <a:gd name="T41" fmla="*/ 44448 h 48"/>
                <a:gd name="T42" fmla="*/ 109950 w 48"/>
                <a:gd name="T43" fmla="*/ 35090 h 48"/>
                <a:gd name="T44" fmla="*/ 105271 w 48"/>
                <a:gd name="T45" fmla="*/ 25733 h 48"/>
                <a:gd name="T46" fmla="*/ 98253 w 48"/>
                <a:gd name="T47" fmla="*/ 18715 h 48"/>
                <a:gd name="T48" fmla="*/ 86556 w 48"/>
                <a:gd name="T49" fmla="*/ 7018 h 48"/>
                <a:gd name="T50" fmla="*/ 72520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9" y="1"/>
                  </a:lnTo>
                  <a:lnTo>
                    <a:pt x="13" y="3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4" y="37"/>
                  </a:lnTo>
                  <a:lnTo>
                    <a:pt x="8" y="41"/>
                  </a:lnTo>
                  <a:lnTo>
                    <a:pt x="13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6" y="37"/>
                  </a:lnTo>
                  <a:lnTo>
                    <a:pt x="48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2" y="8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7" name="Freeform 90"/>
            <p:cNvSpPr>
              <a:spLocks/>
            </p:cNvSpPr>
            <p:nvPr/>
          </p:nvSpPr>
          <p:spPr bwMode="auto">
            <a:xfrm>
              <a:off x="3184805" y="3446463"/>
              <a:ext cx="115713" cy="112712"/>
            </a:xfrm>
            <a:custGeom>
              <a:avLst/>
              <a:gdLst>
                <a:gd name="T0" fmla="*/ 58484 w 49"/>
                <a:gd name="T1" fmla="*/ 0 h 48"/>
                <a:gd name="T2" fmla="*/ 42109 w 49"/>
                <a:gd name="T3" fmla="*/ 0 h 48"/>
                <a:gd name="T4" fmla="*/ 28072 w 49"/>
                <a:gd name="T5" fmla="*/ 4679 h 48"/>
                <a:gd name="T6" fmla="*/ 16376 w 49"/>
                <a:gd name="T7" fmla="*/ 16375 h 48"/>
                <a:gd name="T8" fmla="*/ 9357 w 49"/>
                <a:gd name="T9" fmla="*/ 23394 h 48"/>
                <a:gd name="T10" fmla="*/ 4679 w 49"/>
                <a:gd name="T11" fmla="*/ 35090 h 48"/>
                <a:gd name="T12" fmla="*/ 0 w 49"/>
                <a:gd name="T13" fmla="*/ 42108 h 48"/>
                <a:gd name="T14" fmla="*/ 0 w 49"/>
                <a:gd name="T15" fmla="*/ 56145 h 48"/>
                <a:gd name="T16" fmla="*/ 0 w 49"/>
                <a:gd name="T17" fmla="*/ 70181 h 48"/>
                <a:gd name="T18" fmla="*/ 9357 w 49"/>
                <a:gd name="T19" fmla="*/ 84217 h 48"/>
                <a:gd name="T20" fmla="*/ 16376 w 49"/>
                <a:gd name="T21" fmla="*/ 93574 h 48"/>
                <a:gd name="T22" fmla="*/ 28072 w 49"/>
                <a:gd name="T23" fmla="*/ 105271 h 48"/>
                <a:gd name="T24" fmla="*/ 42109 w 49"/>
                <a:gd name="T25" fmla="*/ 109950 h 48"/>
                <a:gd name="T26" fmla="*/ 58484 w 49"/>
                <a:gd name="T27" fmla="*/ 112289 h 48"/>
                <a:gd name="T28" fmla="*/ 70181 w 49"/>
                <a:gd name="T29" fmla="*/ 109950 h 48"/>
                <a:gd name="T30" fmla="*/ 84217 w 49"/>
                <a:gd name="T31" fmla="*/ 105271 h 48"/>
                <a:gd name="T32" fmla="*/ 98253 w 49"/>
                <a:gd name="T33" fmla="*/ 93574 h 48"/>
                <a:gd name="T34" fmla="*/ 105272 w 49"/>
                <a:gd name="T35" fmla="*/ 84217 h 48"/>
                <a:gd name="T36" fmla="*/ 109950 w 49"/>
                <a:gd name="T37" fmla="*/ 70181 h 48"/>
                <a:gd name="T38" fmla="*/ 114629 w 49"/>
                <a:gd name="T39" fmla="*/ 56145 h 48"/>
                <a:gd name="T40" fmla="*/ 109950 w 49"/>
                <a:gd name="T41" fmla="*/ 42108 h 48"/>
                <a:gd name="T42" fmla="*/ 107611 w 49"/>
                <a:gd name="T43" fmla="*/ 35090 h 48"/>
                <a:gd name="T44" fmla="*/ 102932 w 49"/>
                <a:gd name="T45" fmla="*/ 23394 h 48"/>
                <a:gd name="T46" fmla="*/ 98253 w 49"/>
                <a:gd name="T47" fmla="*/ 16375 h 48"/>
                <a:gd name="T48" fmla="*/ 84217 w 49"/>
                <a:gd name="T49" fmla="*/ 4679 h 48"/>
                <a:gd name="T50" fmla="*/ 70181 w 49"/>
                <a:gd name="T51" fmla="*/ 0 h 48"/>
                <a:gd name="T52" fmla="*/ 58484 w 49"/>
                <a:gd name="T53" fmla="*/ 0 h 48"/>
                <a:gd name="T54" fmla="*/ 58484 w 49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48"/>
                <a:gd name="T86" fmla="*/ 49 w 49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48">
                  <a:moveTo>
                    <a:pt x="25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5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2" y="40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9" y="24"/>
                  </a:lnTo>
                  <a:lnTo>
                    <a:pt x="47" y="18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2" y="7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8" name="Freeform 91"/>
            <p:cNvSpPr>
              <a:spLocks/>
            </p:cNvSpPr>
            <p:nvPr/>
          </p:nvSpPr>
          <p:spPr bwMode="auto">
            <a:xfrm>
              <a:off x="3325918" y="3355975"/>
              <a:ext cx="111479" cy="112713"/>
            </a:xfrm>
            <a:custGeom>
              <a:avLst/>
              <a:gdLst>
                <a:gd name="T0" fmla="*/ 56145 w 48"/>
                <a:gd name="T1" fmla="*/ 0 h 48"/>
                <a:gd name="T2" fmla="*/ 42108 w 48"/>
                <a:gd name="T3" fmla="*/ 2339 h 48"/>
                <a:gd name="T4" fmla="*/ 30412 w 48"/>
                <a:gd name="T5" fmla="*/ 9357 h 48"/>
                <a:gd name="T6" fmla="*/ 18715 w 48"/>
                <a:gd name="T7" fmla="*/ 16375 h 48"/>
                <a:gd name="T8" fmla="*/ 11697 w 48"/>
                <a:gd name="T9" fmla="*/ 28072 h 48"/>
                <a:gd name="T10" fmla="*/ 4679 w 48"/>
                <a:gd name="T11" fmla="*/ 35090 h 48"/>
                <a:gd name="T12" fmla="*/ 2339 w 48"/>
                <a:gd name="T13" fmla="*/ 46787 h 48"/>
                <a:gd name="T14" fmla="*/ 0 w 48"/>
                <a:gd name="T15" fmla="*/ 56145 h 48"/>
                <a:gd name="T16" fmla="*/ 2339 w 48"/>
                <a:gd name="T17" fmla="*/ 72520 h 48"/>
                <a:gd name="T18" fmla="*/ 7018 w 48"/>
                <a:gd name="T19" fmla="*/ 86556 h 48"/>
                <a:gd name="T20" fmla="*/ 18715 w 48"/>
                <a:gd name="T21" fmla="*/ 95914 h 48"/>
                <a:gd name="T22" fmla="*/ 30412 w 48"/>
                <a:gd name="T23" fmla="*/ 105271 h 48"/>
                <a:gd name="T24" fmla="*/ 42108 w 48"/>
                <a:gd name="T25" fmla="*/ 112289 h 48"/>
                <a:gd name="T26" fmla="*/ 56145 w 48"/>
                <a:gd name="T27" fmla="*/ 112289 h 48"/>
                <a:gd name="T28" fmla="*/ 72520 w 48"/>
                <a:gd name="T29" fmla="*/ 112289 h 48"/>
                <a:gd name="T30" fmla="*/ 86556 w 48"/>
                <a:gd name="T31" fmla="*/ 105271 h 48"/>
                <a:gd name="T32" fmla="*/ 95914 w 48"/>
                <a:gd name="T33" fmla="*/ 95914 h 48"/>
                <a:gd name="T34" fmla="*/ 107610 w 48"/>
                <a:gd name="T35" fmla="*/ 86556 h 48"/>
                <a:gd name="T36" fmla="*/ 112289 w 48"/>
                <a:gd name="T37" fmla="*/ 72520 h 48"/>
                <a:gd name="T38" fmla="*/ 112289 w 48"/>
                <a:gd name="T39" fmla="*/ 56145 h 48"/>
                <a:gd name="T40" fmla="*/ 112289 w 48"/>
                <a:gd name="T41" fmla="*/ 46787 h 48"/>
                <a:gd name="T42" fmla="*/ 109950 w 48"/>
                <a:gd name="T43" fmla="*/ 35090 h 48"/>
                <a:gd name="T44" fmla="*/ 105271 w 48"/>
                <a:gd name="T45" fmla="*/ 28072 h 48"/>
                <a:gd name="T46" fmla="*/ 95914 w 48"/>
                <a:gd name="T47" fmla="*/ 16375 h 48"/>
                <a:gd name="T48" fmla="*/ 86556 w 48"/>
                <a:gd name="T49" fmla="*/ 9357 h 48"/>
                <a:gd name="T50" fmla="*/ 72520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8" y="1"/>
                  </a:lnTo>
                  <a:lnTo>
                    <a:pt x="13" y="4"/>
                  </a:lnTo>
                  <a:lnTo>
                    <a:pt x="8" y="7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6" y="37"/>
                  </a:lnTo>
                  <a:lnTo>
                    <a:pt x="48" y="31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79" name="Freeform 92"/>
            <p:cNvSpPr>
              <a:spLocks/>
            </p:cNvSpPr>
            <p:nvPr/>
          </p:nvSpPr>
          <p:spPr bwMode="auto">
            <a:xfrm>
              <a:off x="3608144" y="3340100"/>
              <a:ext cx="112890" cy="111125"/>
            </a:xfrm>
            <a:custGeom>
              <a:avLst/>
              <a:gdLst>
                <a:gd name="T0" fmla="*/ 56145 w 48"/>
                <a:gd name="T1" fmla="*/ 0 h 48"/>
                <a:gd name="T2" fmla="*/ 39769 w 48"/>
                <a:gd name="T3" fmla="*/ 2339 h 48"/>
                <a:gd name="T4" fmla="*/ 28072 w 48"/>
                <a:gd name="T5" fmla="*/ 9357 h 48"/>
                <a:gd name="T6" fmla="*/ 16375 w 48"/>
                <a:gd name="T7" fmla="*/ 16375 h 48"/>
                <a:gd name="T8" fmla="*/ 9357 w 48"/>
                <a:gd name="T9" fmla="*/ 28072 h 48"/>
                <a:gd name="T10" fmla="*/ 2339 w 48"/>
                <a:gd name="T11" fmla="*/ 35090 h 48"/>
                <a:gd name="T12" fmla="*/ 0 w 48"/>
                <a:gd name="T13" fmla="*/ 46787 h 48"/>
                <a:gd name="T14" fmla="*/ 0 w 48"/>
                <a:gd name="T15" fmla="*/ 56145 h 48"/>
                <a:gd name="T16" fmla="*/ 0 w 48"/>
                <a:gd name="T17" fmla="*/ 72520 h 48"/>
                <a:gd name="T18" fmla="*/ 7018 w 48"/>
                <a:gd name="T19" fmla="*/ 86556 h 48"/>
                <a:gd name="T20" fmla="*/ 16375 w 48"/>
                <a:gd name="T21" fmla="*/ 95914 h 48"/>
                <a:gd name="T22" fmla="*/ 28072 w 48"/>
                <a:gd name="T23" fmla="*/ 107610 h 48"/>
                <a:gd name="T24" fmla="*/ 39769 w 48"/>
                <a:gd name="T25" fmla="*/ 112289 h 48"/>
                <a:gd name="T26" fmla="*/ 56145 w 48"/>
                <a:gd name="T27" fmla="*/ 112289 h 48"/>
                <a:gd name="T28" fmla="*/ 70181 w 48"/>
                <a:gd name="T29" fmla="*/ 112289 h 48"/>
                <a:gd name="T30" fmla="*/ 84217 w 48"/>
                <a:gd name="T31" fmla="*/ 107610 h 48"/>
                <a:gd name="T32" fmla="*/ 93574 w 48"/>
                <a:gd name="T33" fmla="*/ 95914 h 48"/>
                <a:gd name="T34" fmla="*/ 105271 w 48"/>
                <a:gd name="T35" fmla="*/ 86556 h 48"/>
                <a:gd name="T36" fmla="*/ 109950 w 48"/>
                <a:gd name="T37" fmla="*/ 72520 h 48"/>
                <a:gd name="T38" fmla="*/ 112289 w 48"/>
                <a:gd name="T39" fmla="*/ 56145 h 48"/>
                <a:gd name="T40" fmla="*/ 109950 w 48"/>
                <a:gd name="T41" fmla="*/ 46787 h 48"/>
                <a:gd name="T42" fmla="*/ 107610 w 48"/>
                <a:gd name="T43" fmla="*/ 35090 h 48"/>
                <a:gd name="T44" fmla="*/ 102932 w 48"/>
                <a:gd name="T45" fmla="*/ 28072 h 48"/>
                <a:gd name="T46" fmla="*/ 93574 w 48"/>
                <a:gd name="T47" fmla="*/ 16375 h 48"/>
                <a:gd name="T48" fmla="*/ 84217 w 48"/>
                <a:gd name="T49" fmla="*/ 9357 h 48"/>
                <a:gd name="T50" fmla="*/ 70181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7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2" y="46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6"/>
                  </a:lnTo>
                  <a:lnTo>
                    <a:pt x="40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0" name="Freeform 93"/>
            <p:cNvSpPr>
              <a:spLocks/>
            </p:cNvSpPr>
            <p:nvPr/>
          </p:nvSpPr>
          <p:spPr bwMode="auto">
            <a:xfrm>
              <a:off x="3894602" y="3292475"/>
              <a:ext cx="112890" cy="112713"/>
            </a:xfrm>
            <a:custGeom>
              <a:avLst/>
              <a:gdLst>
                <a:gd name="T0" fmla="*/ 56145 w 48"/>
                <a:gd name="T1" fmla="*/ 0 h 48"/>
                <a:gd name="T2" fmla="*/ 42108 w 48"/>
                <a:gd name="T3" fmla="*/ 2339 h 48"/>
                <a:gd name="T4" fmla="*/ 28072 w 48"/>
                <a:gd name="T5" fmla="*/ 7018 h 48"/>
                <a:gd name="T6" fmla="*/ 14036 w 48"/>
                <a:gd name="T7" fmla="*/ 16375 h 48"/>
                <a:gd name="T8" fmla="*/ 9357 w 48"/>
                <a:gd name="T9" fmla="*/ 25733 h 48"/>
                <a:gd name="T10" fmla="*/ 4679 w 48"/>
                <a:gd name="T11" fmla="*/ 35090 h 48"/>
                <a:gd name="T12" fmla="*/ 2339 w 48"/>
                <a:gd name="T13" fmla="*/ 44448 h 48"/>
                <a:gd name="T14" fmla="*/ 0 w 48"/>
                <a:gd name="T15" fmla="*/ 56145 h 48"/>
                <a:gd name="T16" fmla="*/ 2339 w 48"/>
                <a:gd name="T17" fmla="*/ 72520 h 48"/>
                <a:gd name="T18" fmla="*/ 7018 w 48"/>
                <a:gd name="T19" fmla="*/ 84217 h 48"/>
                <a:gd name="T20" fmla="*/ 14036 w 48"/>
                <a:gd name="T21" fmla="*/ 95914 h 48"/>
                <a:gd name="T22" fmla="*/ 28072 w 48"/>
                <a:gd name="T23" fmla="*/ 105271 h 48"/>
                <a:gd name="T24" fmla="*/ 42108 w 48"/>
                <a:gd name="T25" fmla="*/ 112289 h 48"/>
                <a:gd name="T26" fmla="*/ 56145 w 48"/>
                <a:gd name="T27" fmla="*/ 112289 h 48"/>
                <a:gd name="T28" fmla="*/ 70181 w 48"/>
                <a:gd name="T29" fmla="*/ 112289 h 48"/>
                <a:gd name="T30" fmla="*/ 84217 w 48"/>
                <a:gd name="T31" fmla="*/ 105271 h 48"/>
                <a:gd name="T32" fmla="*/ 95914 w 48"/>
                <a:gd name="T33" fmla="*/ 95914 h 48"/>
                <a:gd name="T34" fmla="*/ 105271 w 48"/>
                <a:gd name="T35" fmla="*/ 84217 h 48"/>
                <a:gd name="T36" fmla="*/ 112289 w 48"/>
                <a:gd name="T37" fmla="*/ 72520 h 48"/>
                <a:gd name="T38" fmla="*/ 112289 w 48"/>
                <a:gd name="T39" fmla="*/ 56145 h 48"/>
                <a:gd name="T40" fmla="*/ 112289 w 48"/>
                <a:gd name="T41" fmla="*/ 44448 h 48"/>
                <a:gd name="T42" fmla="*/ 107610 w 48"/>
                <a:gd name="T43" fmla="*/ 35090 h 48"/>
                <a:gd name="T44" fmla="*/ 102932 w 48"/>
                <a:gd name="T45" fmla="*/ 25733 h 48"/>
                <a:gd name="T46" fmla="*/ 95914 w 48"/>
                <a:gd name="T47" fmla="*/ 16375 h 48"/>
                <a:gd name="T48" fmla="*/ 84217 w 48"/>
                <a:gd name="T49" fmla="*/ 7018 h 48"/>
                <a:gd name="T50" fmla="*/ 70181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8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8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1" name="Freeform 94"/>
            <p:cNvSpPr>
              <a:spLocks/>
            </p:cNvSpPr>
            <p:nvPr/>
          </p:nvSpPr>
          <p:spPr bwMode="auto">
            <a:xfrm>
              <a:off x="4148606" y="3397250"/>
              <a:ext cx="112890" cy="115888"/>
            </a:xfrm>
            <a:custGeom>
              <a:avLst/>
              <a:gdLst>
                <a:gd name="T0" fmla="*/ 56145 w 48"/>
                <a:gd name="T1" fmla="*/ 0 h 49"/>
                <a:gd name="T2" fmla="*/ 42108 w 48"/>
                <a:gd name="T3" fmla="*/ 4679 h 49"/>
                <a:gd name="T4" fmla="*/ 28072 w 48"/>
                <a:gd name="T5" fmla="*/ 9357 h 49"/>
                <a:gd name="T6" fmla="*/ 16375 w 48"/>
                <a:gd name="T7" fmla="*/ 16376 h 49"/>
                <a:gd name="T8" fmla="*/ 9357 w 48"/>
                <a:gd name="T9" fmla="*/ 25733 h 49"/>
                <a:gd name="T10" fmla="*/ 4679 w 48"/>
                <a:gd name="T11" fmla="*/ 35091 h 49"/>
                <a:gd name="T12" fmla="*/ 0 w 48"/>
                <a:gd name="T13" fmla="*/ 46787 h 49"/>
                <a:gd name="T14" fmla="*/ 0 w 48"/>
                <a:gd name="T15" fmla="*/ 58484 h 49"/>
                <a:gd name="T16" fmla="*/ 0 w 48"/>
                <a:gd name="T17" fmla="*/ 72520 h 49"/>
                <a:gd name="T18" fmla="*/ 7018 w 48"/>
                <a:gd name="T19" fmla="*/ 84217 h 49"/>
                <a:gd name="T20" fmla="*/ 16375 w 48"/>
                <a:gd name="T21" fmla="*/ 98253 h 49"/>
                <a:gd name="T22" fmla="*/ 28072 w 48"/>
                <a:gd name="T23" fmla="*/ 105272 h 49"/>
                <a:gd name="T24" fmla="*/ 42108 w 48"/>
                <a:gd name="T25" fmla="*/ 109950 h 49"/>
                <a:gd name="T26" fmla="*/ 56145 w 48"/>
                <a:gd name="T27" fmla="*/ 114629 h 49"/>
                <a:gd name="T28" fmla="*/ 70181 w 48"/>
                <a:gd name="T29" fmla="*/ 109950 h 49"/>
                <a:gd name="T30" fmla="*/ 84217 w 48"/>
                <a:gd name="T31" fmla="*/ 105272 h 49"/>
                <a:gd name="T32" fmla="*/ 98253 w 48"/>
                <a:gd name="T33" fmla="*/ 98253 h 49"/>
                <a:gd name="T34" fmla="*/ 105271 w 48"/>
                <a:gd name="T35" fmla="*/ 84217 h 49"/>
                <a:gd name="T36" fmla="*/ 109950 w 48"/>
                <a:gd name="T37" fmla="*/ 72520 h 49"/>
                <a:gd name="T38" fmla="*/ 112289 w 48"/>
                <a:gd name="T39" fmla="*/ 58484 h 49"/>
                <a:gd name="T40" fmla="*/ 109950 w 48"/>
                <a:gd name="T41" fmla="*/ 46787 h 49"/>
                <a:gd name="T42" fmla="*/ 107610 w 48"/>
                <a:gd name="T43" fmla="*/ 35091 h 49"/>
                <a:gd name="T44" fmla="*/ 102932 w 48"/>
                <a:gd name="T45" fmla="*/ 25733 h 49"/>
                <a:gd name="T46" fmla="*/ 98253 w 48"/>
                <a:gd name="T47" fmla="*/ 16376 h 49"/>
                <a:gd name="T48" fmla="*/ 84217 w 48"/>
                <a:gd name="T49" fmla="*/ 9357 h 49"/>
                <a:gd name="T50" fmla="*/ 70181 w 48"/>
                <a:gd name="T51" fmla="*/ 4679 h 49"/>
                <a:gd name="T52" fmla="*/ 56145 w 48"/>
                <a:gd name="T53" fmla="*/ 0 h 49"/>
                <a:gd name="T54" fmla="*/ 56145 w 48"/>
                <a:gd name="T55" fmla="*/ 0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9"/>
                <a:gd name="T86" fmla="*/ 48 w 48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9">
                  <a:moveTo>
                    <a:pt x="24" y="0"/>
                  </a:moveTo>
                  <a:lnTo>
                    <a:pt x="18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7" y="42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9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2" y="42"/>
                  </a:lnTo>
                  <a:lnTo>
                    <a:pt x="45" y="36"/>
                  </a:lnTo>
                  <a:lnTo>
                    <a:pt x="47" y="31"/>
                  </a:lnTo>
                  <a:lnTo>
                    <a:pt x="48" y="25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2" name="Freeform 95"/>
            <p:cNvSpPr>
              <a:spLocks/>
            </p:cNvSpPr>
            <p:nvPr/>
          </p:nvSpPr>
          <p:spPr bwMode="auto">
            <a:xfrm>
              <a:off x="4703179" y="3305175"/>
              <a:ext cx="111479" cy="111125"/>
            </a:xfrm>
            <a:custGeom>
              <a:avLst/>
              <a:gdLst>
                <a:gd name="T0" fmla="*/ 56145 w 48"/>
                <a:gd name="T1" fmla="*/ 0 h 48"/>
                <a:gd name="T2" fmla="*/ 44448 w 48"/>
                <a:gd name="T3" fmla="*/ 0 h 48"/>
                <a:gd name="T4" fmla="*/ 30412 w 48"/>
                <a:gd name="T5" fmla="*/ 7018 h 48"/>
                <a:gd name="T6" fmla="*/ 18715 w 48"/>
                <a:gd name="T7" fmla="*/ 16375 h 48"/>
                <a:gd name="T8" fmla="*/ 11697 w 48"/>
                <a:gd name="T9" fmla="*/ 25733 h 48"/>
                <a:gd name="T10" fmla="*/ 7018 w 48"/>
                <a:gd name="T11" fmla="*/ 35090 h 48"/>
                <a:gd name="T12" fmla="*/ 2339 w 48"/>
                <a:gd name="T13" fmla="*/ 44448 h 48"/>
                <a:gd name="T14" fmla="*/ 0 w 48"/>
                <a:gd name="T15" fmla="*/ 56145 h 48"/>
                <a:gd name="T16" fmla="*/ 2339 w 48"/>
                <a:gd name="T17" fmla="*/ 70181 h 48"/>
                <a:gd name="T18" fmla="*/ 9357 w 48"/>
                <a:gd name="T19" fmla="*/ 84217 h 48"/>
                <a:gd name="T20" fmla="*/ 18715 w 48"/>
                <a:gd name="T21" fmla="*/ 98253 h 48"/>
                <a:gd name="T22" fmla="*/ 30412 w 48"/>
                <a:gd name="T23" fmla="*/ 105271 h 48"/>
                <a:gd name="T24" fmla="*/ 44448 w 48"/>
                <a:gd name="T25" fmla="*/ 109950 h 48"/>
                <a:gd name="T26" fmla="*/ 56145 w 48"/>
                <a:gd name="T27" fmla="*/ 112289 h 48"/>
                <a:gd name="T28" fmla="*/ 72520 w 48"/>
                <a:gd name="T29" fmla="*/ 109950 h 48"/>
                <a:gd name="T30" fmla="*/ 86556 w 48"/>
                <a:gd name="T31" fmla="*/ 105271 h 48"/>
                <a:gd name="T32" fmla="*/ 95914 w 48"/>
                <a:gd name="T33" fmla="*/ 98253 h 48"/>
                <a:gd name="T34" fmla="*/ 107610 w 48"/>
                <a:gd name="T35" fmla="*/ 84217 h 48"/>
                <a:gd name="T36" fmla="*/ 112289 w 48"/>
                <a:gd name="T37" fmla="*/ 70181 h 48"/>
                <a:gd name="T38" fmla="*/ 112289 w 48"/>
                <a:gd name="T39" fmla="*/ 56145 h 48"/>
                <a:gd name="T40" fmla="*/ 112289 w 48"/>
                <a:gd name="T41" fmla="*/ 44448 h 48"/>
                <a:gd name="T42" fmla="*/ 109950 w 48"/>
                <a:gd name="T43" fmla="*/ 35090 h 48"/>
                <a:gd name="T44" fmla="*/ 105271 w 48"/>
                <a:gd name="T45" fmla="*/ 25733 h 48"/>
                <a:gd name="T46" fmla="*/ 95914 w 48"/>
                <a:gd name="T47" fmla="*/ 16375 h 48"/>
                <a:gd name="T48" fmla="*/ 86556 w 48"/>
                <a:gd name="T49" fmla="*/ 7018 h 48"/>
                <a:gd name="T50" fmla="*/ 72520 w 48"/>
                <a:gd name="T51" fmla="*/ 0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9" y="0"/>
                  </a:lnTo>
                  <a:lnTo>
                    <a:pt x="13" y="3"/>
                  </a:lnTo>
                  <a:lnTo>
                    <a:pt x="8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4" y="36"/>
                  </a:lnTo>
                  <a:lnTo>
                    <a:pt x="8" y="42"/>
                  </a:lnTo>
                  <a:lnTo>
                    <a:pt x="13" y="45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2"/>
                  </a:lnTo>
                  <a:lnTo>
                    <a:pt x="46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3" name="Freeform 96"/>
            <p:cNvSpPr>
              <a:spLocks/>
            </p:cNvSpPr>
            <p:nvPr/>
          </p:nvSpPr>
          <p:spPr bwMode="auto">
            <a:xfrm>
              <a:off x="5508933" y="3406775"/>
              <a:ext cx="111480" cy="112713"/>
            </a:xfrm>
            <a:custGeom>
              <a:avLst/>
              <a:gdLst>
                <a:gd name="T0" fmla="*/ 56145 w 48"/>
                <a:gd name="T1" fmla="*/ 0 h 48"/>
                <a:gd name="T2" fmla="*/ 39769 w 48"/>
                <a:gd name="T3" fmla="*/ 0 h 48"/>
                <a:gd name="T4" fmla="*/ 25733 w 48"/>
                <a:gd name="T5" fmla="*/ 4679 h 48"/>
                <a:gd name="T6" fmla="*/ 14036 w 48"/>
                <a:gd name="T7" fmla="*/ 16375 h 48"/>
                <a:gd name="T8" fmla="*/ 7018 w 48"/>
                <a:gd name="T9" fmla="*/ 23394 h 48"/>
                <a:gd name="T10" fmla="*/ 2339 w 48"/>
                <a:gd name="T11" fmla="*/ 32751 h 48"/>
                <a:gd name="T12" fmla="*/ 0 w 48"/>
                <a:gd name="T13" fmla="*/ 42108 h 48"/>
                <a:gd name="T14" fmla="*/ 0 w 48"/>
                <a:gd name="T15" fmla="*/ 56145 h 48"/>
                <a:gd name="T16" fmla="*/ 0 w 48"/>
                <a:gd name="T17" fmla="*/ 70181 h 48"/>
                <a:gd name="T18" fmla="*/ 4679 w 48"/>
                <a:gd name="T19" fmla="*/ 81877 h 48"/>
                <a:gd name="T20" fmla="*/ 14036 w 48"/>
                <a:gd name="T21" fmla="*/ 93574 h 48"/>
                <a:gd name="T22" fmla="*/ 25733 w 48"/>
                <a:gd name="T23" fmla="*/ 105271 h 48"/>
                <a:gd name="T24" fmla="*/ 39769 w 48"/>
                <a:gd name="T25" fmla="*/ 109950 h 48"/>
                <a:gd name="T26" fmla="*/ 56145 w 48"/>
                <a:gd name="T27" fmla="*/ 112289 h 48"/>
                <a:gd name="T28" fmla="*/ 67841 w 48"/>
                <a:gd name="T29" fmla="*/ 109950 h 48"/>
                <a:gd name="T30" fmla="*/ 81877 w 48"/>
                <a:gd name="T31" fmla="*/ 105271 h 48"/>
                <a:gd name="T32" fmla="*/ 95914 w 48"/>
                <a:gd name="T33" fmla="*/ 93574 h 48"/>
                <a:gd name="T34" fmla="*/ 102932 w 48"/>
                <a:gd name="T35" fmla="*/ 81877 h 48"/>
                <a:gd name="T36" fmla="*/ 107610 w 48"/>
                <a:gd name="T37" fmla="*/ 70181 h 48"/>
                <a:gd name="T38" fmla="*/ 112289 w 48"/>
                <a:gd name="T39" fmla="*/ 56145 h 48"/>
                <a:gd name="T40" fmla="*/ 107610 w 48"/>
                <a:gd name="T41" fmla="*/ 42108 h 48"/>
                <a:gd name="T42" fmla="*/ 105271 w 48"/>
                <a:gd name="T43" fmla="*/ 32751 h 48"/>
                <a:gd name="T44" fmla="*/ 100592 w 48"/>
                <a:gd name="T45" fmla="*/ 23394 h 48"/>
                <a:gd name="T46" fmla="*/ 95914 w 48"/>
                <a:gd name="T47" fmla="*/ 16375 h 48"/>
                <a:gd name="T48" fmla="*/ 81877 w 48"/>
                <a:gd name="T49" fmla="*/ 4679 h 48"/>
                <a:gd name="T50" fmla="*/ 67841 w 48"/>
                <a:gd name="T51" fmla="*/ 0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7" y="0"/>
                  </a:lnTo>
                  <a:lnTo>
                    <a:pt x="11" y="2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40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29" y="47"/>
                  </a:lnTo>
                  <a:lnTo>
                    <a:pt x="35" y="45"/>
                  </a:lnTo>
                  <a:lnTo>
                    <a:pt x="41" y="40"/>
                  </a:lnTo>
                  <a:lnTo>
                    <a:pt x="44" y="35"/>
                  </a:lnTo>
                  <a:lnTo>
                    <a:pt x="46" y="30"/>
                  </a:lnTo>
                  <a:lnTo>
                    <a:pt x="48" y="24"/>
                  </a:lnTo>
                  <a:lnTo>
                    <a:pt x="46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1" y="7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4" name="Freeform 97"/>
            <p:cNvSpPr>
              <a:spLocks/>
            </p:cNvSpPr>
            <p:nvPr/>
          </p:nvSpPr>
          <p:spPr bwMode="auto">
            <a:xfrm>
              <a:off x="6331622" y="3406775"/>
              <a:ext cx="111479" cy="112713"/>
            </a:xfrm>
            <a:custGeom>
              <a:avLst/>
              <a:gdLst>
                <a:gd name="T0" fmla="*/ 56145 w 48"/>
                <a:gd name="T1" fmla="*/ 0 h 48"/>
                <a:gd name="T2" fmla="*/ 42108 w 48"/>
                <a:gd name="T3" fmla="*/ 2339 h 48"/>
                <a:gd name="T4" fmla="*/ 30412 w 48"/>
                <a:gd name="T5" fmla="*/ 7018 h 48"/>
                <a:gd name="T6" fmla="*/ 18715 w 48"/>
                <a:gd name="T7" fmla="*/ 16375 h 48"/>
                <a:gd name="T8" fmla="*/ 11697 w 48"/>
                <a:gd name="T9" fmla="*/ 23394 h 48"/>
                <a:gd name="T10" fmla="*/ 4679 w 48"/>
                <a:gd name="T11" fmla="*/ 35090 h 48"/>
                <a:gd name="T12" fmla="*/ 2339 w 48"/>
                <a:gd name="T13" fmla="*/ 44448 h 48"/>
                <a:gd name="T14" fmla="*/ 0 w 48"/>
                <a:gd name="T15" fmla="*/ 56145 h 48"/>
                <a:gd name="T16" fmla="*/ 2339 w 48"/>
                <a:gd name="T17" fmla="*/ 72520 h 48"/>
                <a:gd name="T18" fmla="*/ 7018 w 48"/>
                <a:gd name="T19" fmla="*/ 86556 h 48"/>
                <a:gd name="T20" fmla="*/ 18715 w 48"/>
                <a:gd name="T21" fmla="*/ 95914 h 48"/>
                <a:gd name="T22" fmla="*/ 30412 w 48"/>
                <a:gd name="T23" fmla="*/ 105271 h 48"/>
                <a:gd name="T24" fmla="*/ 42108 w 48"/>
                <a:gd name="T25" fmla="*/ 109950 h 48"/>
                <a:gd name="T26" fmla="*/ 56145 w 48"/>
                <a:gd name="T27" fmla="*/ 112289 h 48"/>
                <a:gd name="T28" fmla="*/ 72520 w 48"/>
                <a:gd name="T29" fmla="*/ 109950 h 48"/>
                <a:gd name="T30" fmla="*/ 86556 w 48"/>
                <a:gd name="T31" fmla="*/ 105271 h 48"/>
                <a:gd name="T32" fmla="*/ 95914 w 48"/>
                <a:gd name="T33" fmla="*/ 95914 h 48"/>
                <a:gd name="T34" fmla="*/ 107610 w 48"/>
                <a:gd name="T35" fmla="*/ 86556 h 48"/>
                <a:gd name="T36" fmla="*/ 112289 w 48"/>
                <a:gd name="T37" fmla="*/ 72520 h 48"/>
                <a:gd name="T38" fmla="*/ 112289 w 48"/>
                <a:gd name="T39" fmla="*/ 56145 h 48"/>
                <a:gd name="T40" fmla="*/ 112289 w 48"/>
                <a:gd name="T41" fmla="*/ 44448 h 48"/>
                <a:gd name="T42" fmla="*/ 109950 w 48"/>
                <a:gd name="T43" fmla="*/ 35090 h 48"/>
                <a:gd name="T44" fmla="*/ 105271 w 48"/>
                <a:gd name="T45" fmla="*/ 23394 h 48"/>
                <a:gd name="T46" fmla="*/ 95914 w 48"/>
                <a:gd name="T47" fmla="*/ 16375 h 48"/>
                <a:gd name="T48" fmla="*/ 86556 w 48"/>
                <a:gd name="T49" fmla="*/ 7018 h 48"/>
                <a:gd name="T50" fmla="*/ 72520 w 48"/>
                <a:gd name="T51" fmla="*/ 2339 h 48"/>
                <a:gd name="T52" fmla="*/ 56145 w 48"/>
                <a:gd name="T53" fmla="*/ 0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48"/>
                <a:gd name="T83" fmla="*/ 48 w 4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48">
                  <a:moveTo>
                    <a:pt x="24" y="0"/>
                  </a:moveTo>
                  <a:lnTo>
                    <a:pt x="18" y="1"/>
                  </a:lnTo>
                  <a:lnTo>
                    <a:pt x="13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6" y="37"/>
                  </a:lnTo>
                  <a:lnTo>
                    <a:pt x="48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5" name="Freeform 98"/>
            <p:cNvSpPr>
              <a:spLocks/>
            </p:cNvSpPr>
            <p:nvPr/>
          </p:nvSpPr>
          <p:spPr bwMode="auto">
            <a:xfrm>
              <a:off x="7165598" y="3406775"/>
              <a:ext cx="112890" cy="112713"/>
            </a:xfrm>
            <a:custGeom>
              <a:avLst/>
              <a:gdLst>
                <a:gd name="T0" fmla="*/ 56145 w 48"/>
                <a:gd name="T1" fmla="*/ 0 h 48"/>
                <a:gd name="T2" fmla="*/ 42108 w 48"/>
                <a:gd name="T3" fmla="*/ 2339 h 48"/>
                <a:gd name="T4" fmla="*/ 30412 w 48"/>
                <a:gd name="T5" fmla="*/ 7018 h 48"/>
                <a:gd name="T6" fmla="*/ 16375 w 48"/>
                <a:gd name="T7" fmla="*/ 16375 h 48"/>
                <a:gd name="T8" fmla="*/ 11697 w 48"/>
                <a:gd name="T9" fmla="*/ 23394 h 48"/>
                <a:gd name="T10" fmla="*/ 4679 w 48"/>
                <a:gd name="T11" fmla="*/ 35090 h 48"/>
                <a:gd name="T12" fmla="*/ 2339 w 48"/>
                <a:gd name="T13" fmla="*/ 44448 h 48"/>
                <a:gd name="T14" fmla="*/ 0 w 48"/>
                <a:gd name="T15" fmla="*/ 56145 h 48"/>
                <a:gd name="T16" fmla="*/ 2339 w 48"/>
                <a:gd name="T17" fmla="*/ 72520 h 48"/>
                <a:gd name="T18" fmla="*/ 7018 w 48"/>
                <a:gd name="T19" fmla="*/ 86556 h 48"/>
                <a:gd name="T20" fmla="*/ 16375 w 48"/>
                <a:gd name="T21" fmla="*/ 95914 h 48"/>
                <a:gd name="T22" fmla="*/ 30412 w 48"/>
                <a:gd name="T23" fmla="*/ 105271 h 48"/>
                <a:gd name="T24" fmla="*/ 42108 w 48"/>
                <a:gd name="T25" fmla="*/ 109950 h 48"/>
                <a:gd name="T26" fmla="*/ 56145 w 48"/>
                <a:gd name="T27" fmla="*/ 112289 h 48"/>
                <a:gd name="T28" fmla="*/ 72520 w 48"/>
                <a:gd name="T29" fmla="*/ 109950 h 48"/>
                <a:gd name="T30" fmla="*/ 86556 w 48"/>
                <a:gd name="T31" fmla="*/ 105271 h 48"/>
                <a:gd name="T32" fmla="*/ 95914 w 48"/>
                <a:gd name="T33" fmla="*/ 95914 h 48"/>
                <a:gd name="T34" fmla="*/ 105271 w 48"/>
                <a:gd name="T35" fmla="*/ 86556 h 48"/>
                <a:gd name="T36" fmla="*/ 109950 w 48"/>
                <a:gd name="T37" fmla="*/ 72520 h 48"/>
                <a:gd name="T38" fmla="*/ 112289 w 48"/>
                <a:gd name="T39" fmla="*/ 56145 h 48"/>
                <a:gd name="T40" fmla="*/ 112289 w 48"/>
                <a:gd name="T41" fmla="*/ 44448 h 48"/>
                <a:gd name="T42" fmla="*/ 109950 w 48"/>
                <a:gd name="T43" fmla="*/ 35090 h 48"/>
                <a:gd name="T44" fmla="*/ 105271 w 48"/>
                <a:gd name="T45" fmla="*/ 23394 h 48"/>
                <a:gd name="T46" fmla="*/ 95914 w 48"/>
                <a:gd name="T47" fmla="*/ 16375 h 48"/>
                <a:gd name="T48" fmla="*/ 86556 w 48"/>
                <a:gd name="T49" fmla="*/ 7018 h 48"/>
                <a:gd name="T50" fmla="*/ 72520 w 48"/>
                <a:gd name="T51" fmla="*/ 2339 h 48"/>
                <a:gd name="T52" fmla="*/ 56145 w 48"/>
                <a:gd name="T53" fmla="*/ 0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48"/>
                <a:gd name="T83" fmla="*/ 48 w 4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48">
                  <a:moveTo>
                    <a:pt x="24" y="0"/>
                  </a:moveTo>
                  <a:lnTo>
                    <a:pt x="18" y="1"/>
                  </a:lnTo>
                  <a:lnTo>
                    <a:pt x="13" y="3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6" name="Freeform 99"/>
            <p:cNvSpPr>
              <a:spLocks/>
            </p:cNvSpPr>
            <p:nvPr/>
          </p:nvSpPr>
          <p:spPr bwMode="auto">
            <a:xfrm>
              <a:off x="7960064" y="3538538"/>
              <a:ext cx="112890" cy="112712"/>
            </a:xfrm>
            <a:custGeom>
              <a:avLst/>
              <a:gdLst>
                <a:gd name="T0" fmla="*/ 56145 w 48"/>
                <a:gd name="T1" fmla="*/ 0 h 48"/>
                <a:gd name="T2" fmla="*/ 42108 w 48"/>
                <a:gd name="T3" fmla="*/ 2339 h 48"/>
                <a:gd name="T4" fmla="*/ 28072 w 48"/>
                <a:gd name="T5" fmla="*/ 7018 h 48"/>
                <a:gd name="T6" fmla="*/ 18715 w 48"/>
                <a:gd name="T7" fmla="*/ 16375 h 48"/>
                <a:gd name="T8" fmla="*/ 9357 w 48"/>
                <a:gd name="T9" fmla="*/ 25733 h 48"/>
                <a:gd name="T10" fmla="*/ 4679 w 48"/>
                <a:gd name="T11" fmla="*/ 35090 h 48"/>
                <a:gd name="T12" fmla="*/ 2339 w 48"/>
                <a:gd name="T13" fmla="*/ 44448 h 48"/>
                <a:gd name="T14" fmla="*/ 0 w 48"/>
                <a:gd name="T15" fmla="*/ 56145 h 48"/>
                <a:gd name="T16" fmla="*/ 2339 w 48"/>
                <a:gd name="T17" fmla="*/ 72520 h 48"/>
                <a:gd name="T18" fmla="*/ 7018 w 48"/>
                <a:gd name="T19" fmla="*/ 86556 h 48"/>
                <a:gd name="T20" fmla="*/ 18715 w 48"/>
                <a:gd name="T21" fmla="*/ 95914 h 48"/>
                <a:gd name="T22" fmla="*/ 28072 w 48"/>
                <a:gd name="T23" fmla="*/ 105271 h 48"/>
                <a:gd name="T24" fmla="*/ 42108 w 48"/>
                <a:gd name="T25" fmla="*/ 112289 h 48"/>
                <a:gd name="T26" fmla="*/ 56145 w 48"/>
                <a:gd name="T27" fmla="*/ 112289 h 48"/>
                <a:gd name="T28" fmla="*/ 72520 w 48"/>
                <a:gd name="T29" fmla="*/ 112289 h 48"/>
                <a:gd name="T30" fmla="*/ 84217 w 48"/>
                <a:gd name="T31" fmla="*/ 105271 h 48"/>
                <a:gd name="T32" fmla="*/ 95914 w 48"/>
                <a:gd name="T33" fmla="*/ 95914 h 48"/>
                <a:gd name="T34" fmla="*/ 105271 w 48"/>
                <a:gd name="T35" fmla="*/ 86556 h 48"/>
                <a:gd name="T36" fmla="*/ 112289 w 48"/>
                <a:gd name="T37" fmla="*/ 72520 h 48"/>
                <a:gd name="T38" fmla="*/ 112289 w 48"/>
                <a:gd name="T39" fmla="*/ 56145 h 48"/>
                <a:gd name="T40" fmla="*/ 112289 w 48"/>
                <a:gd name="T41" fmla="*/ 44448 h 48"/>
                <a:gd name="T42" fmla="*/ 109950 w 48"/>
                <a:gd name="T43" fmla="*/ 35090 h 48"/>
                <a:gd name="T44" fmla="*/ 102932 w 48"/>
                <a:gd name="T45" fmla="*/ 25733 h 48"/>
                <a:gd name="T46" fmla="*/ 95914 w 48"/>
                <a:gd name="T47" fmla="*/ 16375 h 48"/>
                <a:gd name="T48" fmla="*/ 84217 w 48"/>
                <a:gd name="T49" fmla="*/ 7018 h 48"/>
                <a:gd name="T50" fmla="*/ 72520 w 48"/>
                <a:gd name="T51" fmla="*/ 2339 h 48"/>
                <a:gd name="T52" fmla="*/ 56145 w 48"/>
                <a:gd name="T53" fmla="*/ 0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48"/>
                <a:gd name="T83" fmla="*/ 48 w 4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48">
                  <a:moveTo>
                    <a:pt x="24" y="0"/>
                  </a:moveTo>
                  <a:lnTo>
                    <a:pt x="18" y="1"/>
                  </a:lnTo>
                  <a:lnTo>
                    <a:pt x="12" y="3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8" y="41"/>
                  </a:lnTo>
                  <a:lnTo>
                    <a:pt x="12" y="45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8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7" name="Freeform 100"/>
            <p:cNvSpPr>
              <a:spLocks/>
            </p:cNvSpPr>
            <p:nvPr/>
          </p:nvSpPr>
          <p:spPr bwMode="auto">
            <a:xfrm>
              <a:off x="1381383" y="5254625"/>
              <a:ext cx="112890" cy="112713"/>
            </a:xfrm>
            <a:custGeom>
              <a:avLst/>
              <a:gdLst>
                <a:gd name="T0" fmla="*/ 56145 w 48"/>
                <a:gd name="T1" fmla="*/ 0 h 48"/>
                <a:gd name="T2" fmla="*/ 39769 w 48"/>
                <a:gd name="T3" fmla="*/ 2339 h 48"/>
                <a:gd name="T4" fmla="*/ 28072 w 48"/>
                <a:gd name="T5" fmla="*/ 7018 h 48"/>
                <a:gd name="T6" fmla="*/ 16375 w 48"/>
                <a:gd name="T7" fmla="*/ 16375 h 48"/>
                <a:gd name="T8" fmla="*/ 9357 w 48"/>
                <a:gd name="T9" fmla="*/ 23394 h 48"/>
                <a:gd name="T10" fmla="*/ 2339 w 48"/>
                <a:gd name="T11" fmla="*/ 35090 h 48"/>
                <a:gd name="T12" fmla="*/ 0 w 48"/>
                <a:gd name="T13" fmla="*/ 44448 h 48"/>
                <a:gd name="T14" fmla="*/ 0 w 48"/>
                <a:gd name="T15" fmla="*/ 56145 h 48"/>
                <a:gd name="T16" fmla="*/ 0 w 48"/>
                <a:gd name="T17" fmla="*/ 70181 h 48"/>
                <a:gd name="T18" fmla="*/ 7018 w 48"/>
                <a:gd name="T19" fmla="*/ 81877 h 48"/>
                <a:gd name="T20" fmla="*/ 16375 w 48"/>
                <a:gd name="T21" fmla="*/ 95914 h 48"/>
                <a:gd name="T22" fmla="*/ 28072 w 48"/>
                <a:gd name="T23" fmla="*/ 102932 h 48"/>
                <a:gd name="T24" fmla="*/ 39769 w 48"/>
                <a:gd name="T25" fmla="*/ 109950 h 48"/>
                <a:gd name="T26" fmla="*/ 56145 w 48"/>
                <a:gd name="T27" fmla="*/ 112289 h 48"/>
                <a:gd name="T28" fmla="*/ 70181 w 48"/>
                <a:gd name="T29" fmla="*/ 109950 h 48"/>
                <a:gd name="T30" fmla="*/ 84217 w 48"/>
                <a:gd name="T31" fmla="*/ 102932 h 48"/>
                <a:gd name="T32" fmla="*/ 95914 w 48"/>
                <a:gd name="T33" fmla="*/ 95914 h 48"/>
                <a:gd name="T34" fmla="*/ 105271 w 48"/>
                <a:gd name="T35" fmla="*/ 81877 h 48"/>
                <a:gd name="T36" fmla="*/ 109950 w 48"/>
                <a:gd name="T37" fmla="*/ 70181 h 48"/>
                <a:gd name="T38" fmla="*/ 112289 w 48"/>
                <a:gd name="T39" fmla="*/ 56145 h 48"/>
                <a:gd name="T40" fmla="*/ 109950 w 48"/>
                <a:gd name="T41" fmla="*/ 44448 h 48"/>
                <a:gd name="T42" fmla="*/ 107610 w 48"/>
                <a:gd name="T43" fmla="*/ 35090 h 48"/>
                <a:gd name="T44" fmla="*/ 102932 w 48"/>
                <a:gd name="T45" fmla="*/ 23394 h 48"/>
                <a:gd name="T46" fmla="*/ 95914 w 48"/>
                <a:gd name="T47" fmla="*/ 16375 h 48"/>
                <a:gd name="T48" fmla="*/ 84217 w 48"/>
                <a:gd name="T49" fmla="*/ 7018 h 48"/>
                <a:gd name="T50" fmla="*/ 70181 w 48"/>
                <a:gd name="T51" fmla="*/ 2339 h 48"/>
                <a:gd name="T52" fmla="*/ 56145 w 48"/>
                <a:gd name="T53" fmla="*/ 0 h 48"/>
                <a:gd name="T54" fmla="*/ 56145 w 48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24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8" name="Line 101"/>
            <p:cNvSpPr>
              <a:spLocks noChangeShapeType="1"/>
            </p:cNvSpPr>
            <p:nvPr/>
          </p:nvSpPr>
          <p:spPr bwMode="auto">
            <a:xfrm flipV="1">
              <a:off x="8000986" y="2986088"/>
              <a:ext cx="0" cy="21590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89" name="Line 102"/>
            <p:cNvSpPr>
              <a:spLocks noChangeShapeType="1"/>
            </p:cNvSpPr>
            <p:nvPr/>
          </p:nvSpPr>
          <p:spPr bwMode="auto">
            <a:xfrm flipV="1">
              <a:off x="8000986" y="2738438"/>
              <a:ext cx="0" cy="24765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0" name="Line 103"/>
            <p:cNvSpPr>
              <a:spLocks noChangeShapeType="1"/>
            </p:cNvSpPr>
            <p:nvPr/>
          </p:nvSpPr>
          <p:spPr bwMode="auto">
            <a:xfrm flipH="1">
              <a:off x="8000986" y="2986088"/>
              <a:ext cx="19756" cy="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1" name="Line 104"/>
            <p:cNvSpPr>
              <a:spLocks noChangeShapeType="1"/>
            </p:cNvSpPr>
            <p:nvPr/>
          </p:nvSpPr>
          <p:spPr bwMode="auto">
            <a:xfrm flipV="1">
              <a:off x="7203699" y="2965450"/>
              <a:ext cx="0" cy="163513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2" name="Line 105"/>
            <p:cNvSpPr>
              <a:spLocks noChangeShapeType="1"/>
            </p:cNvSpPr>
            <p:nvPr/>
          </p:nvSpPr>
          <p:spPr bwMode="auto">
            <a:xfrm flipV="1">
              <a:off x="7203699" y="2727325"/>
              <a:ext cx="0" cy="23812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3" name="Freeform 106"/>
            <p:cNvSpPr>
              <a:spLocks/>
            </p:cNvSpPr>
            <p:nvPr/>
          </p:nvSpPr>
          <p:spPr bwMode="auto">
            <a:xfrm>
              <a:off x="7203699" y="2965450"/>
              <a:ext cx="797287" cy="20638"/>
            </a:xfrm>
            <a:custGeom>
              <a:avLst/>
              <a:gdLst>
                <a:gd name="T0" fmla="*/ 797718 w 341"/>
                <a:gd name="T1" fmla="*/ 21055 h 9"/>
                <a:gd name="T2" fmla="*/ 397689 w 341"/>
                <a:gd name="T3" fmla="*/ 7018 h 9"/>
                <a:gd name="T4" fmla="*/ 0 w 341"/>
                <a:gd name="T5" fmla="*/ 0 h 9"/>
                <a:gd name="T6" fmla="*/ 0 60000 65536"/>
                <a:gd name="T7" fmla="*/ 0 60000 65536"/>
                <a:gd name="T8" fmla="*/ 0 60000 65536"/>
                <a:gd name="T9" fmla="*/ 0 w 341"/>
                <a:gd name="T10" fmla="*/ 0 h 9"/>
                <a:gd name="T11" fmla="*/ 341 w 34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9">
                  <a:moveTo>
                    <a:pt x="341" y="9"/>
                  </a:moveTo>
                  <a:lnTo>
                    <a:pt x="170" y="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4" name="Line 107"/>
            <p:cNvSpPr>
              <a:spLocks noChangeShapeType="1"/>
            </p:cNvSpPr>
            <p:nvPr/>
          </p:nvSpPr>
          <p:spPr bwMode="auto">
            <a:xfrm flipV="1">
              <a:off x="6371133" y="2965450"/>
              <a:ext cx="0" cy="18415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5" name="Line 108"/>
            <p:cNvSpPr>
              <a:spLocks noChangeShapeType="1"/>
            </p:cNvSpPr>
            <p:nvPr/>
          </p:nvSpPr>
          <p:spPr bwMode="auto">
            <a:xfrm flipV="1">
              <a:off x="6371133" y="2727325"/>
              <a:ext cx="0" cy="23812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6" name="Line 109"/>
            <p:cNvSpPr>
              <a:spLocks noChangeShapeType="1"/>
            </p:cNvSpPr>
            <p:nvPr/>
          </p:nvSpPr>
          <p:spPr bwMode="auto">
            <a:xfrm flipV="1">
              <a:off x="5552679" y="2986088"/>
              <a:ext cx="0" cy="163512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7" name="Line 110"/>
            <p:cNvSpPr>
              <a:spLocks noChangeShapeType="1"/>
            </p:cNvSpPr>
            <p:nvPr/>
          </p:nvSpPr>
          <p:spPr bwMode="auto">
            <a:xfrm flipV="1">
              <a:off x="5552679" y="2717800"/>
              <a:ext cx="0" cy="268288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8" name="Freeform 111"/>
            <p:cNvSpPr>
              <a:spLocks/>
            </p:cNvSpPr>
            <p:nvPr/>
          </p:nvSpPr>
          <p:spPr bwMode="auto">
            <a:xfrm>
              <a:off x="5552679" y="2965450"/>
              <a:ext cx="818454" cy="20638"/>
            </a:xfrm>
            <a:custGeom>
              <a:avLst/>
              <a:gdLst>
                <a:gd name="T0" fmla="*/ 818771 w 350"/>
                <a:gd name="T1" fmla="*/ 0 h 9"/>
                <a:gd name="T2" fmla="*/ 409386 w 350"/>
                <a:gd name="T3" fmla="*/ 7018 h 9"/>
                <a:gd name="T4" fmla="*/ 0 w 350"/>
                <a:gd name="T5" fmla="*/ 21055 h 9"/>
                <a:gd name="T6" fmla="*/ 0 60000 65536"/>
                <a:gd name="T7" fmla="*/ 0 60000 65536"/>
                <a:gd name="T8" fmla="*/ 0 60000 65536"/>
                <a:gd name="T9" fmla="*/ 0 w 350"/>
                <a:gd name="T10" fmla="*/ 0 h 9"/>
                <a:gd name="T11" fmla="*/ 350 w 35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" h="9">
                  <a:moveTo>
                    <a:pt x="350" y="0"/>
                  </a:moveTo>
                  <a:lnTo>
                    <a:pt x="175" y="3"/>
                  </a:lnTo>
                  <a:lnTo>
                    <a:pt x="0" y="9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399" name="Freeform 112"/>
            <p:cNvSpPr>
              <a:spLocks/>
            </p:cNvSpPr>
            <p:nvPr/>
          </p:nvSpPr>
          <p:spPr bwMode="auto">
            <a:xfrm>
              <a:off x="6371133" y="2962275"/>
              <a:ext cx="832566" cy="3175"/>
            </a:xfrm>
            <a:custGeom>
              <a:avLst/>
              <a:gdLst>
                <a:gd name="T0" fmla="*/ 832807 w 356"/>
                <a:gd name="T1" fmla="*/ 2340 h 1"/>
                <a:gd name="T2" fmla="*/ 418743 w 356"/>
                <a:gd name="T3" fmla="*/ 0 h 1"/>
                <a:gd name="T4" fmla="*/ 0 w 356"/>
                <a:gd name="T5" fmla="*/ 2340 h 1"/>
                <a:gd name="T6" fmla="*/ 0 60000 65536"/>
                <a:gd name="T7" fmla="*/ 0 60000 65536"/>
                <a:gd name="T8" fmla="*/ 0 60000 65536"/>
                <a:gd name="T9" fmla="*/ 0 w 356"/>
                <a:gd name="T10" fmla="*/ 0 h 1"/>
                <a:gd name="T11" fmla="*/ 356 w 3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1">
                  <a:moveTo>
                    <a:pt x="356" y="1"/>
                  </a:moveTo>
                  <a:lnTo>
                    <a:pt x="179" y="0"/>
                  </a:lnTo>
                  <a:lnTo>
                    <a:pt x="0" y="1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0" name="Line 113"/>
            <p:cNvSpPr>
              <a:spLocks noChangeShapeType="1"/>
            </p:cNvSpPr>
            <p:nvPr/>
          </p:nvSpPr>
          <p:spPr bwMode="auto">
            <a:xfrm flipV="1">
              <a:off x="4735635" y="2700338"/>
              <a:ext cx="0" cy="207962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1" name="Freeform 114"/>
            <p:cNvSpPr>
              <a:spLocks/>
            </p:cNvSpPr>
            <p:nvPr/>
          </p:nvSpPr>
          <p:spPr bwMode="auto">
            <a:xfrm>
              <a:off x="4195173" y="2908300"/>
              <a:ext cx="540462" cy="73025"/>
            </a:xfrm>
            <a:custGeom>
              <a:avLst/>
              <a:gdLst>
                <a:gd name="T0" fmla="*/ 540390 w 231"/>
                <a:gd name="T1" fmla="*/ 0 h 31"/>
                <a:gd name="T2" fmla="*/ 524015 w 231"/>
                <a:gd name="T3" fmla="*/ 0 h 31"/>
                <a:gd name="T4" fmla="*/ 0 w 231"/>
                <a:gd name="T5" fmla="*/ 72520 h 31"/>
                <a:gd name="T6" fmla="*/ 0 60000 65536"/>
                <a:gd name="T7" fmla="*/ 0 60000 65536"/>
                <a:gd name="T8" fmla="*/ 0 60000 65536"/>
                <a:gd name="T9" fmla="*/ 0 w 231"/>
                <a:gd name="T10" fmla="*/ 0 h 31"/>
                <a:gd name="T11" fmla="*/ 231 w 231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" h="31">
                  <a:moveTo>
                    <a:pt x="231" y="0"/>
                  </a:moveTo>
                  <a:lnTo>
                    <a:pt x="224" y="0"/>
                  </a:lnTo>
                  <a:lnTo>
                    <a:pt x="0" y="31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2" name="Line 115"/>
            <p:cNvSpPr>
              <a:spLocks noChangeShapeType="1"/>
            </p:cNvSpPr>
            <p:nvPr/>
          </p:nvSpPr>
          <p:spPr bwMode="auto">
            <a:xfrm flipV="1">
              <a:off x="4735635" y="2908300"/>
              <a:ext cx="0" cy="18732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3" name="Line 116"/>
            <p:cNvSpPr>
              <a:spLocks noChangeShapeType="1"/>
            </p:cNvSpPr>
            <p:nvPr/>
          </p:nvSpPr>
          <p:spPr bwMode="auto">
            <a:xfrm flipV="1">
              <a:off x="3903069" y="2981325"/>
              <a:ext cx="0" cy="207963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4" name="Line 117"/>
            <p:cNvSpPr>
              <a:spLocks noChangeShapeType="1"/>
            </p:cNvSpPr>
            <p:nvPr/>
          </p:nvSpPr>
          <p:spPr bwMode="auto">
            <a:xfrm flipH="1">
              <a:off x="3903069" y="2981325"/>
              <a:ext cx="292104" cy="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5" name="Freeform 118"/>
            <p:cNvSpPr>
              <a:spLocks/>
            </p:cNvSpPr>
            <p:nvPr/>
          </p:nvSpPr>
          <p:spPr bwMode="auto">
            <a:xfrm>
              <a:off x="3643422" y="2895600"/>
              <a:ext cx="259648" cy="85725"/>
            </a:xfrm>
            <a:custGeom>
              <a:avLst/>
              <a:gdLst>
                <a:gd name="T0" fmla="*/ 259668 w 111"/>
                <a:gd name="T1" fmla="*/ 86557 h 37"/>
                <a:gd name="T2" fmla="*/ 254989 w 111"/>
                <a:gd name="T3" fmla="*/ 86557 h 37"/>
                <a:gd name="T4" fmla="*/ 0 w 111"/>
                <a:gd name="T5" fmla="*/ 0 h 37"/>
                <a:gd name="T6" fmla="*/ 0 60000 65536"/>
                <a:gd name="T7" fmla="*/ 0 60000 65536"/>
                <a:gd name="T8" fmla="*/ 0 60000 65536"/>
                <a:gd name="T9" fmla="*/ 0 w 111"/>
                <a:gd name="T10" fmla="*/ 0 h 37"/>
                <a:gd name="T11" fmla="*/ 111 w 111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37">
                  <a:moveTo>
                    <a:pt x="111" y="37"/>
                  </a:moveTo>
                  <a:lnTo>
                    <a:pt x="109" y="37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6" name="Line 119"/>
            <p:cNvSpPr>
              <a:spLocks noChangeShapeType="1"/>
            </p:cNvSpPr>
            <p:nvPr/>
          </p:nvSpPr>
          <p:spPr bwMode="auto">
            <a:xfrm flipV="1">
              <a:off x="4195173" y="2981325"/>
              <a:ext cx="0" cy="198438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7" name="Line 120"/>
            <p:cNvSpPr>
              <a:spLocks noChangeShapeType="1"/>
            </p:cNvSpPr>
            <p:nvPr/>
          </p:nvSpPr>
          <p:spPr bwMode="auto">
            <a:xfrm flipV="1">
              <a:off x="3903069" y="2727325"/>
              <a:ext cx="0" cy="25400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8" name="Line 121"/>
            <p:cNvSpPr>
              <a:spLocks noChangeShapeType="1"/>
            </p:cNvSpPr>
            <p:nvPr/>
          </p:nvSpPr>
          <p:spPr bwMode="auto">
            <a:xfrm flipV="1">
              <a:off x="4195173" y="2727325"/>
              <a:ext cx="0" cy="25400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09" name="Line 122"/>
            <p:cNvSpPr>
              <a:spLocks noChangeShapeType="1"/>
            </p:cNvSpPr>
            <p:nvPr/>
          </p:nvSpPr>
          <p:spPr bwMode="auto">
            <a:xfrm flipV="1">
              <a:off x="3643422" y="2693988"/>
              <a:ext cx="0" cy="201612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0" name="Freeform 123"/>
            <p:cNvSpPr>
              <a:spLocks/>
            </p:cNvSpPr>
            <p:nvPr/>
          </p:nvSpPr>
          <p:spPr bwMode="auto">
            <a:xfrm>
              <a:off x="3356963" y="2892425"/>
              <a:ext cx="286459" cy="84138"/>
            </a:xfrm>
            <a:custGeom>
              <a:avLst/>
              <a:gdLst>
                <a:gd name="T0" fmla="*/ 285400 w 122"/>
                <a:gd name="T1" fmla="*/ 2339 h 36"/>
                <a:gd name="T2" fmla="*/ 276043 w 122"/>
                <a:gd name="T3" fmla="*/ 0 h 36"/>
                <a:gd name="T4" fmla="*/ 0 w 122"/>
                <a:gd name="T5" fmla="*/ 84216 h 36"/>
                <a:gd name="T6" fmla="*/ 0 60000 65536"/>
                <a:gd name="T7" fmla="*/ 0 60000 65536"/>
                <a:gd name="T8" fmla="*/ 0 60000 65536"/>
                <a:gd name="T9" fmla="*/ 0 w 122"/>
                <a:gd name="T10" fmla="*/ 0 h 36"/>
                <a:gd name="T11" fmla="*/ 122 w 122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36">
                  <a:moveTo>
                    <a:pt x="122" y="1"/>
                  </a:moveTo>
                  <a:lnTo>
                    <a:pt x="118" y="0"/>
                  </a:lnTo>
                  <a:lnTo>
                    <a:pt x="0" y="36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1" name="Line 124"/>
            <p:cNvSpPr>
              <a:spLocks noChangeShapeType="1"/>
            </p:cNvSpPr>
            <p:nvPr/>
          </p:nvSpPr>
          <p:spPr bwMode="auto">
            <a:xfrm flipV="1">
              <a:off x="3227139" y="2951163"/>
              <a:ext cx="0" cy="198437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2" name="Freeform 125"/>
            <p:cNvSpPr>
              <a:spLocks/>
            </p:cNvSpPr>
            <p:nvPr/>
          </p:nvSpPr>
          <p:spPr bwMode="auto">
            <a:xfrm>
              <a:off x="3227139" y="2951163"/>
              <a:ext cx="129824" cy="30162"/>
            </a:xfrm>
            <a:custGeom>
              <a:avLst/>
              <a:gdLst>
                <a:gd name="T0" fmla="*/ 131003 w 56"/>
                <a:gd name="T1" fmla="*/ 25733 h 13"/>
                <a:gd name="T2" fmla="*/ 119306 w 56"/>
                <a:gd name="T3" fmla="*/ 30412 h 13"/>
                <a:gd name="T4" fmla="*/ 0 w 56"/>
                <a:gd name="T5" fmla="*/ 0 h 13"/>
                <a:gd name="T6" fmla="*/ 0 60000 65536"/>
                <a:gd name="T7" fmla="*/ 0 60000 65536"/>
                <a:gd name="T8" fmla="*/ 0 60000 65536"/>
                <a:gd name="T9" fmla="*/ 0 w 56"/>
                <a:gd name="T10" fmla="*/ 0 h 13"/>
                <a:gd name="T11" fmla="*/ 56 w 5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3">
                  <a:moveTo>
                    <a:pt x="56" y="11"/>
                  </a:moveTo>
                  <a:lnTo>
                    <a:pt x="51" y="1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3" name="Line 126"/>
            <p:cNvSpPr>
              <a:spLocks noChangeShapeType="1"/>
            </p:cNvSpPr>
            <p:nvPr/>
          </p:nvSpPr>
          <p:spPr bwMode="auto">
            <a:xfrm flipV="1">
              <a:off x="3356963" y="2976563"/>
              <a:ext cx="0" cy="207962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4" name="Line 127"/>
            <p:cNvSpPr>
              <a:spLocks noChangeShapeType="1"/>
            </p:cNvSpPr>
            <p:nvPr/>
          </p:nvSpPr>
          <p:spPr bwMode="auto">
            <a:xfrm flipV="1">
              <a:off x="3227139" y="2717800"/>
              <a:ext cx="0" cy="233363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5" name="Line 128"/>
            <p:cNvSpPr>
              <a:spLocks noChangeShapeType="1"/>
            </p:cNvSpPr>
            <p:nvPr/>
          </p:nvSpPr>
          <p:spPr bwMode="auto">
            <a:xfrm flipV="1">
              <a:off x="3356963" y="2727325"/>
              <a:ext cx="0" cy="249238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6" name="Line 129"/>
            <p:cNvSpPr>
              <a:spLocks noChangeShapeType="1"/>
            </p:cNvSpPr>
            <p:nvPr/>
          </p:nvSpPr>
          <p:spPr bwMode="auto">
            <a:xfrm flipV="1">
              <a:off x="3643422" y="2895600"/>
              <a:ext cx="0" cy="242888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7" name="Line 130"/>
            <p:cNvSpPr>
              <a:spLocks noChangeShapeType="1"/>
            </p:cNvSpPr>
            <p:nvPr/>
          </p:nvSpPr>
          <p:spPr bwMode="auto">
            <a:xfrm flipV="1">
              <a:off x="3077560" y="2693988"/>
              <a:ext cx="0" cy="21907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8" name="Freeform 131"/>
            <p:cNvSpPr>
              <a:spLocks/>
            </p:cNvSpPr>
            <p:nvPr/>
          </p:nvSpPr>
          <p:spPr bwMode="auto">
            <a:xfrm>
              <a:off x="2544153" y="2905125"/>
              <a:ext cx="533407" cy="7938"/>
            </a:xfrm>
            <a:custGeom>
              <a:avLst/>
              <a:gdLst>
                <a:gd name="T0" fmla="*/ 533371 w 228"/>
                <a:gd name="T1" fmla="*/ 9357 h 4"/>
                <a:gd name="T2" fmla="*/ 486584 w 228"/>
                <a:gd name="T3" fmla="*/ 0 h 4"/>
                <a:gd name="T4" fmla="*/ 0 w 228"/>
                <a:gd name="T5" fmla="*/ 0 h 4"/>
                <a:gd name="T6" fmla="*/ 0 60000 65536"/>
                <a:gd name="T7" fmla="*/ 0 60000 65536"/>
                <a:gd name="T8" fmla="*/ 0 60000 65536"/>
                <a:gd name="T9" fmla="*/ 0 w 228"/>
                <a:gd name="T10" fmla="*/ 0 h 4"/>
                <a:gd name="T11" fmla="*/ 228 w 22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4">
                  <a:moveTo>
                    <a:pt x="228" y="4"/>
                  </a:moveTo>
                  <a:lnTo>
                    <a:pt x="208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19" name="Line 132"/>
            <p:cNvSpPr>
              <a:spLocks noChangeShapeType="1"/>
            </p:cNvSpPr>
            <p:nvPr/>
          </p:nvSpPr>
          <p:spPr bwMode="auto">
            <a:xfrm flipV="1">
              <a:off x="2544153" y="2693988"/>
              <a:ext cx="0" cy="211137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0" name="Freeform 133"/>
            <p:cNvSpPr>
              <a:spLocks/>
            </p:cNvSpPr>
            <p:nvPr/>
          </p:nvSpPr>
          <p:spPr bwMode="auto">
            <a:xfrm>
              <a:off x="2256283" y="2905125"/>
              <a:ext cx="287870" cy="149225"/>
            </a:xfrm>
            <a:custGeom>
              <a:avLst/>
              <a:gdLst>
                <a:gd name="T0" fmla="*/ 287740 w 123"/>
                <a:gd name="T1" fmla="*/ 0 h 64"/>
                <a:gd name="T2" fmla="*/ 257328 w 123"/>
                <a:gd name="T3" fmla="*/ 0 h 64"/>
                <a:gd name="T4" fmla="*/ 0 w 123"/>
                <a:gd name="T5" fmla="*/ 149718 h 64"/>
                <a:gd name="T6" fmla="*/ 0 60000 65536"/>
                <a:gd name="T7" fmla="*/ 0 60000 65536"/>
                <a:gd name="T8" fmla="*/ 0 60000 65536"/>
                <a:gd name="T9" fmla="*/ 0 w 123"/>
                <a:gd name="T10" fmla="*/ 0 h 64"/>
                <a:gd name="T11" fmla="*/ 123 w 123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64">
                  <a:moveTo>
                    <a:pt x="123" y="0"/>
                  </a:moveTo>
                  <a:lnTo>
                    <a:pt x="110" y="0"/>
                  </a:lnTo>
                  <a:lnTo>
                    <a:pt x="0" y="64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1" name="Line 134"/>
            <p:cNvSpPr>
              <a:spLocks noChangeShapeType="1"/>
            </p:cNvSpPr>
            <p:nvPr/>
          </p:nvSpPr>
          <p:spPr bwMode="auto">
            <a:xfrm flipV="1">
              <a:off x="2544153" y="2905125"/>
              <a:ext cx="0" cy="26352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2" name="Line 135"/>
            <p:cNvSpPr>
              <a:spLocks noChangeShapeType="1"/>
            </p:cNvSpPr>
            <p:nvPr/>
          </p:nvSpPr>
          <p:spPr bwMode="auto">
            <a:xfrm flipV="1">
              <a:off x="3077560" y="2913063"/>
              <a:ext cx="0" cy="25082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3" name="Line 136"/>
            <p:cNvSpPr>
              <a:spLocks noChangeShapeType="1"/>
            </p:cNvSpPr>
            <p:nvPr/>
          </p:nvSpPr>
          <p:spPr bwMode="auto">
            <a:xfrm flipH="1" flipV="1">
              <a:off x="3077560" y="2913063"/>
              <a:ext cx="149580" cy="3810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4" name="Line 137"/>
            <p:cNvSpPr>
              <a:spLocks noChangeShapeType="1"/>
            </p:cNvSpPr>
            <p:nvPr/>
          </p:nvSpPr>
          <p:spPr bwMode="auto">
            <a:xfrm flipH="1" flipV="1">
              <a:off x="4735635" y="2908300"/>
              <a:ext cx="817044" cy="77788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5" name="Line 138"/>
            <p:cNvSpPr>
              <a:spLocks noChangeShapeType="1"/>
            </p:cNvSpPr>
            <p:nvPr/>
          </p:nvSpPr>
          <p:spPr bwMode="auto">
            <a:xfrm flipV="1">
              <a:off x="1992401" y="2700338"/>
              <a:ext cx="0" cy="211137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6" name="Freeform 139"/>
            <p:cNvSpPr>
              <a:spLocks/>
            </p:cNvSpPr>
            <p:nvPr/>
          </p:nvSpPr>
          <p:spPr bwMode="auto">
            <a:xfrm>
              <a:off x="1711587" y="2905125"/>
              <a:ext cx="280814" cy="536575"/>
            </a:xfrm>
            <a:custGeom>
              <a:avLst/>
              <a:gdLst>
                <a:gd name="T0" fmla="*/ 280722 w 120"/>
                <a:gd name="T1" fmla="*/ 7018 h 230"/>
                <a:gd name="T2" fmla="*/ 264347 w 120"/>
                <a:gd name="T3" fmla="*/ 0 h 230"/>
                <a:gd name="T4" fmla="*/ 16375 w 120"/>
                <a:gd name="T5" fmla="*/ 479566 h 230"/>
                <a:gd name="T6" fmla="*/ 0 w 120"/>
                <a:gd name="T7" fmla="*/ 53805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230"/>
                <a:gd name="T14" fmla="*/ 120 w 120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230">
                  <a:moveTo>
                    <a:pt x="120" y="3"/>
                  </a:moveTo>
                  <a:lnTo>
                    <a:pt x="113" y="0"/>
                  </a:lnTo>
                  <a:lnTo>
                    <a:pt x="7" y="205"/>
                  </a:lnTo>
                  <a:lnTo>
                    <a:pt x="0" y="230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7" name="Line 140"/>
            <p:cNvSpPr>
              <a:spLocks noChangeShapeType="1"/>
            </p:cNvSpPr>
            <p:nvPr/>
          </p:nvSpPr>
          <p:spPr bwMode="auto">
            <a:xfrm flipV="1">
              <a:off x="2256283" y="3054350"/>
              <a:ext cx="0" cy="21907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8" name="Freeform 141"/>
            <p:cNvSpPr>
              <a:spLocks/>
            </p:cNvSpPr>
            <p:nvPr/>
          </p:nvSpPr>
          <p:spPr bwMode="auto">
            <a:xfrm>
              <a:off x="1992401" y="2911475"/>
              <a:ext cx="263881" cy="144463"/>
            </a:xfrm>
            <a:custGeom>
              <a:avLst/>
              <a:gdLst>
                <a:gd name="T0" fmla="*/ 264347 w 113"/>
                <a:gd name="T1" fmla="*/ 142700 h 62"/>
                <a:gd name="T2" fmla="*/ 259668 w 113"/>
                <a:gd name="T3" fmla="*/ 145039 h 62"/>
                <a:gd name="T4" fmla="*/ 0 w 113"/>
                <a:gd name="T5" fmla="*/ 0 h 62"/>
                <a:gd name="T6" fmla="*/ 0 60000 65536"/>
                <a:gd name="T7" fmla="*/ 0 60000 65536"/>
                <a:gd name="T8" fmla="*/ 0 60000 65536"/>
                <a:gd name="T9" fmla="*/ 0 w 113"/>
                <a:gd name="T10" fmla="*/ 0 h 62"/>
                <a:gd name="T11" fmla="*/ 113 w 113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62">
                  <a:moveTo>
                    <a:pt x="113" y="61"/>
                  </a:moveTo>
                  <a:lnTo>
                    <a:pt x="111" y="6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29" name="Line 142"/>
            <p:cNvSpPr>
              <a:spLocks noChangeShapeType="1"/>
            </p:cNvSpPr>
            <p:nvPr/>
          </p:nvSpPr>
          <p:spPr bwMode="auto">
            <a:xfrm flipV="1">
              <a:off x="1992401" y="2911475"/>
              <a:ext cx="0" cy="23812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0" name="Line 143"/>
            <p:cNvSpPr>
              <a:spLocks noChangeShapeType="1"/>
            </p:cNvSpPr>
            <p:nvPr/>
          </p:nvSpPr>
          <p:spPr bwMode="auto">
            <a:xfrm flipV="1">
              <a:off x="2256283" y="2798763"/>
              <a:ext cx="0" cy="255587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1" name="Line 144"/>
            <p:cNvSpPr>
              <a:spLocks noChangeShapeType="1"/>
            </p:cNvSpPr>
            <p:nvPr/>
          </p:nvSpPr>
          <p:spPr bwMode="auto">
            <a:xfrm flipV="1">
              <a:off x="1566241" y="3579813"/>
              <a:ext cx="0" cy="515937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2" name="Line 145"/>
            <p:cNvSpPr>
              <a:spLocks noChangeShapeType="1"/>
            </p:cNvSpPr>
            <p:nvPr/>
          </p:nvSpPr>
          <p:spPr bwMode="auto">
            <a:xfrm flipV="1">
              <a:off x="1711587" y="3441700"/>
              <a:ext cx="0" cy="255588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3" name="Freeform 146"/>
            <p:cNvSpPr>
              <a:spLocks/>
            </p:cNvSpPr>
            <p:nvPr/>
          </p:nvSpPr>
          <p:spPr bwMode="auto">
            <a:xfrm>
              <a:off x="1566241" y="3441700"/>
              <a:ext cx="145347" cy="654050"/>
            </a:xfrm>
            <a:custGeom>
              <a:avLst/>
              <a:gdLst>
                <a:gd name="T0" fmla="*/ 145039 w 62"/>
                <a:gd name="T1" fmla="*/ 0 h 279"/>
                <a:gd name="T2" fmla="*/ 25733 w 62"/>
                <a:gd name="T3" fmla="*/ 446815 h 279"/>
                <a:gd name="T4" fmla="*/ 0 w 62"/>
                <a:gd name="T5" fmla="*/ 652678 h 279"/>
                <a:gd name="T6" fmla="*/ 0 60000 65536"/>
                <a:gd name="T7" fmla="*/ 0 60000 65536"/>
                <a:gd name="T8" fmla="*/ 0 60000 65536"/>
                <a:gd name="T9" fmla="*/ 0 w 62"/>
                <a:gd name="T10" fmla="*/ 0 h 279"/>
                <a:gd name="T11" fmla="*/ 62 w 62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279">
                  <a:moveTo>
                    <a:pt x="62" y="0"/>
                  </a:moveTo>
                  <a:lnTo>
                    <a:pt x="11" y="191"/>
                  </a:lnTo>
                  <a:lnTo>
                    <a:pt x="0" y="279"/>
                  </a:lnTo>
                </a:path>
              </a:pathLst>
            </a:custGeom>
            <a:noFill/>
            <a:ln w="174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4" name="Line 147"/>
            <p:cNvSpPr>
              <a:spLocks noChangeShapeType="1"/>
            </p:cNvSpPr>
            <p:nvPr/>
          </p:nvSpPr>
          <p:spPr bwMode="auto">
            <a:xfrm flipV="1">
              <a:off x="1711587" y="3079750"/>
              <a:ext cx="0" cy="36195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5" name="Line 148"/>
            <p:cNvSpPr>
              <a:spLocks noChangeShapeType="1"/>
            </p:cNvSpPr>
            <p:nvPr/>
          </p:nvSpPr>
          <p:spPr bwMode="auto">
            <a:xfrm flipV="1">
              <a:off x="1566241" y="4095750"/>
              <a:ext cx="0" cy="234950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6" name="Line 149"/>
            <p:cNvSpPr>
              <a:spLocks noChangeShapeType="1"/>
            </p:cNvSpPr>
            <p:nvPr/>
          </p:nvSpPr>
          <p:spPr bwMode="auto">
            <a:xfrm flipH="1">
              <a:off x="1437828" y="4095750"/>
              <a:ext cx="128412" cy="1216025"/>
            </a:xfrm>
            <a:prstGeom prst="line">
              <a:avLst/>
            </a:prstGeom>
            <a:noFill/>
            <a:ln w="174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7" name="Freeform 150"/>
            <p:cNvSpPr>
              <a:spLocks/>
            </p:cNvSpPr>
            <p:nvPr/>
          </p:nvSpPr>
          <p:spPr bwMode="auto">
            <a:xfrm>
              <a:off x="1381383" y="5254625"/>
              <a:ext cx="112890" cy="112713"/>
            </a:xfrm>
            <a:custGeom>
              <a:avLst/>
              <a:gdLst>
                <a:gd name="T0" fmla="*/ 112289 w 48"/>
                <a:gd name="T1" fmla="*/ 56145 h 48"/>
                <a:gd name="T2" fmla="*/ 109950 w 48"/>
                <a:gd name="T3" fmla="*/ 44448 h 48"/>
                <a:gd name="T4" fmla="*/ 107610 w 48"/>
                <a:gd name="T5" fmla="*/ 35090 h 48"/>
                <a:gd name="T6" fmla="*/ 102932 w 48"/>
                <a:gd name="T7" fmla="*/ 23394 h 48"/>
                <a:gd name="T8" fmla="*/ 95914 w 48"/>
                <a:gd name="T9" fmla="*/ 16375 h 48"/>
                <a:gd name="T10" fmla="*/ 84217 w 48"/>
                <a:gd name="T11" fmla="*/ 7018 h 48"/>
                <a:gd name="T12" fmla="*/ 70181 w 48"/>
                <a:gd name="T13" fmla="*/ 2339 h 48"/>
                <a:gd name="T14" fmla="*/ 56145 w 48"/>
                <a:gd name="T15" fmla="*/ 0 h 48"/>
                <a:gd name="T16" fmla="*/ 39769 w 48"/>
                <a:gd name="T17" fmla="*/ 2339 h 48"/>
                <a:gd name="T18" fmla="*/ 28072 w 48"/>
                <a:gd name="T19" fmla="*/ 7018 h 48"/>
                <a:gd name="T20" fmla="*/ 16375 w 48"/>
                <a:gd name="T21" fmla="*/ 16375 h 48"/>
                <a:gd name="T22" fmla="*/ 9357 w 48"/>
                <a:gd name="T23" fmla="*/ 23394 h 48"/>
                <a:gd name="T24" fmla="*/ 2339 w 48"/>
                <a:gd name="T25" fmla="*/ 35090 h 48"/>
                <a:gd name="T26" fmla="*/ 0 w 48"/>
                <a:gd name="T27" fmla="*/ 44448 h 48"/>
                <a:gd name="T28" fmla="*/ 0 w 48"/>
                <a:gd name="T29" fmla="*/ 56145 h 48"/>
                <a:gd name="T30" fmla="*/ 0 w 48"/>
                <a:gd name="T31" fmla="*/ 70181 h 48"/>
                <a:gd name="T32" fmla="*/ 7018 w 48"/>
                <a:gd name="T33" fmla="*/ 81877 h 48"/>
                <a:gd name="T34" fmla="*/ 16375 w 48"/>
                <a:gd name="T35" fmla="*/ 95914 h 48"/>
                <a:gd name="T36" fmla="*/ 28072 w 48"/>
                <a:gd name="T37" fmla="*/ 102932 h 48"/>
                <a:gd name="T38" fmla="*/ 39769 w 48"/>
                <a:gd name="T39" fmla="*/ 109950 h 48"/>
                <a:gd name="T40" fmla="*/ 56145 w 48"/>
                <a:gd name="T41" fmla="*/ 112289 h 48"/>
                <a:gd name="T42" fmla="*/ 70181 w 48"/>
                <a:gd name="T43" fmla="*/ 109950 h 48"/>
                <a:gd name="T44" fmla="*/ 84217 w 48"/>
                <a:gd name="T45" fmla="*/ 102932 h 48"/>
                <a:gd name="T46" fmla="*/ 95914 w 48"/>
                <a:gd name="T47" fmla="*/ 95914 h 48"/>
                <a:gd name="T48" fmla="*/ 105271 w 48"/>
                <a:gd name="T49" fmla="*/ 81877 h 48"/>
                <a:gd name="T50" fmla="*/ 109950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8" name="Freeform 151"/>
            <p:cNvSpPr>
              <a:spLocks/>
            </p:cNvSpPr>
            <p:nvPr/>
          </p:nvSpPr>
          <p:spPr bwMode="auto">
            <a:xfrm>
              <a:off x="1509795" y="4038600"/>
              <a:ext cx="112890" cy="112713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6787 h 48"/>
                <a:gd name="T4" fmla="*/ 109950 w 48"/>
                <a:gd name="T5" fmla="*/ 35090 h 48"/>
                <a:gd name="T6" fmla="*/ 105271 w 48"/>
                <a:gd name="T7" fmla="*/ 23394 h 48"/>
                <a:gd name="T8" fmla="*/ 95914 w 48"/>
                <a:gd name="T9" fmla="*/ 16375 h 48"/>
                <a:gd name="T10" fmla="*/ 86556 w 48"/>
                <a:gd name="T11" fmla="*/ 9357 h 48"/>
                <a:gd name="T12" fmla="*/ 72520 w 48"/>
                <a:gd name="T13" fmla="*/ 2339 h 48"/>
                <a:gd name="T14" fmla="*/ 56145 w 48"/>
                <a:gd name="T15" fmla="*/ 0 h 48"/>
                <a:gd name="T16" fmla="*/ 42108 w 48"/>
                <a:gd name="T17" fmla="*/ 2339 h 48"/>
                <a:gd name="T18" fmla="*/ 30412 w 48"/>
                <a:gd name="T19" fmla="*/ 9357 h 48"/>
                <a:gd name="T20" fmla="*/ 18715 w 48"/>
                <a:gd name="T21" fmla="*/ 16375 h 48"/>
                <a:gd name="T22" fmla="*/ 11697 w 48"/>
                <a:gd name="T23" fmla="*/ 23394 h 48"/>
                <a:gd name="T24" fmla="*/ 4679 w 48"/>
                <a:gd name="T25" fmla="*/ 35090 h 48"/>
                <a:gd name="T26" fmla="*/ 2339 w 48"/>
                <a:gd name="T27" fmla="*/ 46787 h 48"/>
                <a:gd name="T28" fmla="*/ 0 w 48"/>
                <a:gd name="T29" fmla="*/ 56145 h 48"/>
                <a:gd name="T30" fmla="*/ 2339 w 48"/>
                <a:gd name="T31" fmla="*/ 70181 h 48"/>
                <a:gd name="T32" fmla="*/ 9357 w 48"/>
                <a:gd name="T33" fmla="*/ 84217 h 48"/>
                <a:gd name="T34" fmla="*/ 18715 w 48"/>
                <a:gd name="T35" fmla="*/ 95914 h 48"/>
                <a:gd name="T36" fmla="*/ 30412 w 48"/>
                <a:gd name="T37" fmla="*/ 105271 h 48"/>
                <a:gd name="T38" fmla="*/ 42108 w 48"/>
                <a:gd name="T39" fmla="*/ 109950 h 48"/>
                <a:gd name="T40" fmla="*/ 56145 w 48"/>
                <a:gd name="T41" fmla="*/ 112289 h 48"/>
                <a:gd name="T42" fmla="*/ 72520 w 48"/>
                <a:gd name="T43" fmla="*/ 109950 h 48"/>
                <a:gd name="T44" fmla="*/ 86556 w 48"/>
                <a:gd name="T45" fmla="*/ 105271 h 48"/>
                <a:gd name="T46" fmla="*/ 95914 w 48"/>
                <a:gd name="T47" fmla="*/ 95914 h 48"/>
                <a:gd name="T48" fmla="*/ 107610 w 48"/>
                <a:gd name="T49" fmla="*/ 84217 h 48"/>
                <a:gd name="T50" fmla="*/ 112289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20"/>
                  </a:lnTo>
                  <a:lnTo>
                    <a:pt x="47" y="15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8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4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6" y="36"/>
                  </a:lnTo>
                  <a:lnTo>
                    <a:pt x="48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39" name="Freeform 152"/>
            <p:cNvSpPr>
              <a:spLocks/>
            </p:cNvSpPr>
            <p:nvPr/>
          </p:nvSpPr>
          <p:spPr bwMode="auto">
            <a:xfrm>
              <a:off x="1655142" y="3386138"/>
              <a:ext cx="111479" cy="112712"/>
            </a:xfrm>
            <a:custGeom>
              <a:avLst/>
              <a:gdLst>
                <a:gd name="T0" fmla="*/ 112289 w 48"/>
                <a:gd name="T1" fmla="*/ 56145 h 48"/>
                <a:gd name="T2" fmla="*/ 109950 w 48"/>
                <a:gd name="T3" fmla="*/ 44448 h 48"/>
                <a:gd name="T4" fmla="*/ 107610 w 48"/>
                <a:gd name="T5" fmla="*/ 35090 h 48"/>
                <a:gd name="T6" fmla="*/ 100592 w 48"/>
                <a:gd name="T7" fmla="*/ 25733 h 48"/>
                <a:gd name="T8" fmla="*/ 95914 w 48"/>
                <a:gd name="T9" fmla="*/ 18715 h 48"/>
                <a:gd name="T10" fmla="*/ 81877 w 48"/>
                <a:gd name="T11" fmla="*/ 7018 h 48"/>
                <a:gd name="T12" fmla="*/ 70181 w 48"/>
                <a:gd name="T13" fmla="*/ 2339 h 48"/>
                <a:gd name="T14" fmla="*/ 56145 w 48"/>
                <a:gd name="T15" fmla="*/ 0 h 48"/>
                <a:gd name="T16" fmla="*/ 39769 w 48"/>
                <a:gd name="T17" fmla="*/ 2339 h 48"/>
                <a:gd name="T18" fmla="*/ 25733 w 48"/>
                <a:gd name="T19" fmla="*/ 7018 h 48"/>
                <a:gd name="T20" fmla="*/ 16375 w 48"/>
                <a:gd name="T21" fmla="*/ 18715 h 48"/>
                <a:gd name="T22" fmla="*/ 7018 w 48"/>
                <a:gd name="T23" fmla="*/ 25733 h 48"/>
                <a:gd name="T24" fmla="*/ 2339 w 48"/>
                <a:gd name="T25" fmla="*/ 35090 h 48"/>
                <a:gd name="T26" fmla="*/ 0 w 48"/>
                <a:gd name="T27" fmla="*/ 44448 h 48"/>
                <a:gd name="T28" fmla="*/ 0 w 48"/>
                <a:gd name="T29" fmla="*/ 56145 h 48"/>
                <a:gd name="T30" fmla="*/ 2339 w 48"/>
                <a:gd name="T31" fmla="*/ 72520 h 48"/>
                <a:gd name="T32" fmla="*/ 7018 w 48"/>
                <a:gd name="T33" fmla="*/ 84217 h 48"/>
                <a:gd name="T34" fmla="*/ 16375 w 48"/>
                <a:gd name="T35" fmla="*/ 95914 h 48"/>
                <a:gd name="T36" fmla="*/ 25733 w 48"/>
                <a:gd name="T37" fmla="*/ 107610 h 48"/>
                <a:gd name="T38" fmla="*/ 39769 w 48"/>
                <a:gd name="T39" fmla="*/ 112289 h 48"/>
                <a:gd name="T40" fmla="*/ 56145 w 48"/>
                <a:gd name="T41" fmla="*/ 112289 h 48"/>
                <a:gd name="T42" fmla="*/ 70181 w 48"/>
                <a:gd name="T43" fmla="*/ 112289 h 48"/>
                <a:gd name="T44" fmla="*/ 81877 w 48"/>
                <a:gd name="T45" fmla="*/ 107610 h 48"/>
                <a:gd name="T46" fmla="*/ 95914 w 48"/>
                <a:gd name="T47" fmla="*/ 95914 h 48"/>
                <a:gd name="T48" fmla="*/ 105271 w 48"/>
                <a:gd name="T49" fmla="*/ 84217 h 48"/>
                <a:gd name="T50" fmla="*/ 109950 w 48"/>
                <a:gd name="T51" fmla="*/ 72520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1" y="8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1" y="46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6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7" y="31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0" name="Freeform 153"/>
            <p:cNvSpPr>
              <a:spLocks/>
            </p:cNvSpPr>
            <p:nvPr/>
          </p:nvSpPr>
          <p:spPr bwMode="auto">
            <a:xfrm>
              <a:off x="1934546" y="2855913"/>
              <a:ext cx="112890" cy="111125"/>
            </a:xfrm>
            <a:custGeom>
              <a:avLst/>
              <a:gdLst>
                <a:gd name="T0" fmla="*/ 112289 w 48"/>
                <a:gd name="T1" fmla="*/ 56145 h 48"/>
                <a:gd name="T2" fmla="*/ 109950 w 48"/>
                <a:gd name="T3" fmla="*/ 46787 h 48"/>
                <a:gd name="T4" fmla="*/ 107610 w 48"/>
                <a:gd name="T5" fmla="*/ 35090 h 48"/>
                <a:gd name="T6" fmla="*/ 102932 w 48"/>
                <a:gd name="T7" fmla="*/ 28072 h 48"/>
                <a:gd name="T8" fmla="*/ 95914 w 48"/>
                <a:gd name="T9" fmla="*/ 16375 h 48"/>
                <a:gd name="T10" fmla="*/ 84217 w 48"/>
                <a:gd name="T11" fmla="*/ 7018 h 48"/>
                <a:gd name="T12" fmla="*/ 70181 w 48"/>
                <a:gd name="T13" fmla="*/ 2339 h 48"/>
                <a:gd name="T14" fmla="*/ 56145 w 48"/>
                <a:gd name="T15" fmla="*/ 0 h 48"/>
                <a:gd name="T16" fmla="*/ 39769 w 48"/>
                <a:gd name="T17" fmla="*/ 2339 h 48"/>
                <a:gd name="T18" fmla="*/ 28072 w 48"/>
                <a:gd name="T19" fmla="*/ 7018 h 48"/>
                <a:gd name="T20" fmla="*/ 16375 w 48"/>
                <a:gd name="T21" fmla="*/ 16375 h 48"/>
                <a:gd name="T22" fmla="*/ 9357 w 48"/>
                <a:gd name="T23" fmla="*/ 28072 h 48"/>
                <a:gd name="T24" fmla="*/ 4679 w 48"/>
                <a:gd name="T25" fmla="*/ 35090 h 48"/>
                <a:gd name="T26" fmla="*/ 0 w 48"/>
                <a:gd name="T27" fmla="*/ 46787 h 48"/>
                <a:gd name="T28" fmla="*/ 0 w 48"/>
                <a:gd name="T29" fmla="*/ 56145 h 48"/>
                <a:gd name="T30" fmla="*/ 2339 w 48"/>
                <a:gd name="T31" fmla="*/ 72520 h 48"/>
                <a:gd name="T32" fmla="*/ 9357 w 48"/>
                <a:gd name="T33" fmla="*/ 86556 h 48"/>
                <a:gd name="T34" fmla="*/ 16375 w 48"/>
                <a:gd name="T35" fmla="*/ 95914 h 48"/>
                <a:gd name="T36" fmla="*/ 28072 w 48"/>
                <a:gd name="T37" fmla="*/ 107610 h 48"/>
                <a:gd name="T38" fmla="*/ 39769 w 48"/>
                <a:gd name="T39" fmla="*/ 112289 h 48"/>
                <a:gd name="T40" fmla="*/ 56145 w 48"/>
                <a:gd name="T41" fmla="*/ 112289 h 48"/>
                <a:gd name="T42" fmla="*/ 70181 w 48"/>
                <a:gd name="T43" fmla="*/ 112289 h 48"/>
                <a:gd name="T44" fmla="*/ 84217 w 48"/>
                <a:gd name="T45" fmla="*/ 107610 h 48"/>
                <a:gd name="T46" fmla="*/ 95914 w 48"/>
                <a:gd name="T47" fmla="*/ 95914 h 48"/>
                <a:gd name="T48" fmla="*/ 105271 w 48"/>
                <a:gd name="T49" fmla="*/ 86556 h 48"/>
                <a:gd name="T50" fmla="*/ 109950 w 48"/>
                <a:gd name="T51" fmla="*/ 72520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7" y="20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2" y="46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6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1" name="Freeform 154"/>
            <p:cNvSpPr>
              <a:spLocks/>
            </p:cNvSpPr>
            <p:nvPr/>
          </p:nvSpPr>
          <p:spPr bwMode="auto">
            <a:xfrm>
              <a:off x="2195604" y="3001963"/>
              <a:ext cx="112890" cy="111125"/>
            </a:xfrm>
            <a:custGeom>
              <a:avLst/>
              <a:gdLst>
                <a:gd name="T0" fmla="*/ 112289 w 48"/>
                <a:gd name="T1" fmla="*/ 53805 h 47"/>
                <a:gd name="T2" fmla="*/ 109950 w 48"/>
                <a:gd name="T3" fmla="*/ 42109 h 47"/>
                <a:gd name="T4" fmla="*/ 107610 w 48"/>
                <a:gd name="T5" fmla="*/ 32751 h 47"/>
                <a:gd name="T6" fmla="*/ 102932 w 48"/>
                <a:gd name="T7" fmla="*/ 23394 h 47"/>
                <a:gd name="T8" fmla="*/ 93574 w 48"/>
                <a:gd name="T9" fmla="*/ 16376 h 47"/>
                <a:gd name="T10" fmla="*/ 84217 w 48"/>
                <a:gd name="T11" fmla="*/ 4679 h 47"/>
                <a:gd name="T12" fmla="*/ 70181 w 48"/>
                <a:gd name="T13" fmla="*/ 0 h 47"/>
                <a:gd name="T14" fmla="*/ 56145 w 48"/>
                <a:gd name="T15" fmla="*/ 0 h 47"/>
                <a:gd name="T16" fmla="*/ 39769 w 48"/>
                <a:gd name="T17" fmla="*/ 0 h 47"/>
                <a:gd name="T18" fmla="*/ 28072 w 48"/>
                <a:gd name="T19" fmla="*/ 4679 h 47"/>
                <a:gd name="T20" fmla="*/ 16375 w 48"/>
                <a:gd name="T21" fmla="*/ 16376 h 47"/>
                <a:gd name="T22" fmla="*/ 9357 w 48"/>
                <a:gd name="T23" fmla="*/ 23394 h 47"/>
                <a:gd name="T24" fmla="*/ 2339 w 48"/>
                <a:gd name="T25" fmla="*/ 32751 h 47"/>
                <a:gd name="T26" fmla="*/ 0 w 48"/>
                <a:gd name="T27" fmla="*/ 42109 h 47"/>
                <a:gd name="T28" fmla="*/ 0 w 48"/>
                <a:gd name="T29" fmla="*/ 53805 h 47"/>
                <a:gd name="T30" fmla="*/ 0 w 48"/>
                <a:gd name="T31" fmla="*/ 70181 h 47"/>
                <a:gd name="T32" fmla="*/ 4679 w 48"/>
                <a:gd name="T33" fmla="*/ 84217 h 47"/>
                <a:gd name="T34" fmla="*/ 16375 w 48"/>
                <a:gd name="T35" fmla="*/ 93574 h 47"/>
                <a:gd name="T36" fmla="*/ 28072 w 48"/>
                <a:gd name="T37" fmla="*/ 105271 h 47"/>
                <a:gd name="T38" fmla="*/ 39769 w 48"/>
                <a:gd name="T39" fmla="*/ 109950 h 47"/>
                <a:gd name="T40" fmla="*/ 56145 w 48"/>
                <a:gd name="T41" fmla="*/ 109950 h 47"/>
                <a:gd name="T42" fmla="*/ 70181 w 48"/>
                <a:gd name="T43" fmla="*/ 109950 h 47"/>
                <a:gd name="T44" fmla="*/ 84217 w 48"/>
                <a:gd name="T45" fmla="*/ 105271 h 47"/>
                <a:gd name="T46" fmla="*/ 93574 w 48"/>
                <a:gd name="T47" fmla="*/ 93574 h 47"/>
                <a:gd name="T48" fmla="*/ 105271 w 48"/>
                <a:gd name="T49" fmla="*/ 84217 h 47"/>
                <a:gd name="T50" fmla="*/ 109950 w 48"/>
                <a:gd name="T51" fmla="*/ 70181 h 47"/>
                <a:gd name="T52" fmla="*/ 112289 w 48"/>
                <a:gd name="T53" fmla="*/ 53805 h 47"/>
                <a:gd name="T54" fmla="*/ 112289 w 48"/>
                <a:gd name="T55" fmla="*/ 53805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7"/>
                <a:gd name="T86" fmla="*/ 48 w 48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7">
                  <a:moveTo>
                    <a:pt x="48" y="23"/>
                  </a:move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0" y="7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7" y="40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0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2" name="Freeform 155"/>
            <p:cNvSpPr>
              <a:spLocks/>
            </p:cNvSpPr>
            <p:nvPr/>
          </p:nvSpPr>
          <p:spPr bwMode="auto">
            <a:xfrm>
              <a:off x="3021114" y="2857500"/>
              <a:ext cx="112890" cy="112713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6787 h 48"/>
                <a:gd name="T4" fmla="*/ 107610 w 48"/>
                <a:gd name="T5" fmla="*/ 35090 h 48"/>
                <a:gd name="T6" fmla="*/ 102932 w 48"/>
                <a:gd name="T7" fmla="*/ 25733 h 48"/>
                <a:gd name="T8" fmla="*/ 95914 w 48"/>
                <a:gd name="T9" fmla="*/ 16375 h 48"/>
                <a:gd name="T10" fmla="*/ 84217 w 48"/>
                <a:gd name="T11" fmla="*/ 9357 h 48"/>
                <a:gd name="T12" fmla="*/ 70181 w 48"/>
                <a:gd name="T13" fmla="*/ 2339 h 48"/>
                <a:gd name="T14" fmla="*/ 56145 w 48"/>
                <a:gd name="T15" fmla="*/ 0 h 48"/>
                <a:gd name="T16" fmla="*/ 42108 w 48"/>
                <a:gd name="T17" fmla="*/ 2339 h 48"/>
                <a:gd name="T18" fmla="*/ 28072 w 48"/>
                <a:gd name="T19" fmla="*/ 9357 h 48"/>
                <a:gd name="T20" fmla="*/ 14036 w 48"/>
                <a:gd name="T21" fmla="*/ 16375 h 48"/>
                <a:gd name="T22" fmla="*/ 9357 w 48"/>
                <a:gd name="T23" fmla="*/ 25733 h 48"/>
                <a:gd name="T24" fmla="*/ 4679 w 48"/>
                <a:gd name="T25" fmla="*/ 35090 h 48"/>
                <a:gd name="T26" fmla="*/ 2339 w 48"/>
                <a:gd name="T27" fmla="*/ 46787 h 48"/>
                <a:gd name="T28" fmla="*/ 0 w 48"/>
                <a:gd name="T29" fmla="*/ 56145 h 48"/>
                <a:gd name="T30" fmla="*/ 2339 w 48"/>
                <a:gd name="T31" fmla="*/ 72520 h 48"/>
                <a:gd name="T32" fmla="*/ 7018 w 48"/>
                <a:gd name="T33" fmla="*/ 86556 h 48"/>
                <a:gd name="T34" fmla="*/ 14036 w 48"/>
                <a:gd name="T35" fmla="*/ 95914 h 48"/>
                <a:gd name="T36" fmla="*/ 28072 w 48"/>
                <a:gd name="T37" fmla="*/ 105271 h 48"/>
                <a:gd name="T38" fmla="*/ 42108 w 48"/>
                <a:gd name="T39" fmla="*/ 109950 h 48"/>
                <a:gd name="T40" fmla="*/ 56145 w 48"/>
                <a:gd name="T41" fmla="*/ 112289 h 48"/>
                <a:gd name="T42" fmla="*/ 70181 w 48"/>
                <a:gd name="T43" fmla="*/ 109950 h 48"/>
                <a:gd name="T44" fmla="*/ 84217 w 48"/>
                <a:gd name="T45" fmla="*/ 105271 h 48"/>
                <a:gd name="T46" fmla="*/ 95914 w 48"/>
                <a:gd name="T47" fmla="*/ 95914 h 48"/>
                <a:gd name="T48" fmla="*/ 102932 w 48"/>
                <a:gd name="T49" fmla="*/ 86556 h 48"/>
                <a:gd name="T50" fmla="*/ 112289 w 48"/>
                <a:gd name="T51" fmla="*/ 72520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6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7"/>
                  </a:lnTo>
                  <a:lnTo>
                    <a:pt x="48" y="31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3" name="Freeform 156"/>
            <p:cNvSpPr>
              <a:spLocks/>
            </p:cNvSpPr>
            <p:nvPr/>
          </p:nvSpPr>
          <p:spPr bwMode="auto">
            <a:xfrm>
              <a:off x="3170694" y="2895600"/>
              <a:ext cx="112890" cy="111125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4448 h 48"/>
                <a:gd name="T4" fmla="*/ 105271 w 48"/>
                <a:gd name="T5" fmla="*/ 35090 h 48"/>
                <a:gd name="T6" fmla="*/ 102932 w 48"/>
                <a:gd name="T7" fmla="*/ 25733 h 48"/>
                <a:gd name="T8" fmla="*/ 95914 w 48"/>
                <a:gd name="T9" fmla="*/ 16375 h 48"/>
                <a:gd name="T10" fmla="*/ 81877 w 48"/>
                <a:gd name="T11" fmla="*/ 7018 h 48"/>
                <a:gd name="T12" fmla="*/ 72520 w 48"/>
                <a:gd name="T13" fmla="*/ 0 h 48"/>
                <a:gd name="T14" fmla="*/ 56145 w 48"/>
                <a:gd name="T15" fmla="*/ 0 h 48"/>
                <a:gd name="T16" fmla="*/ 39769 w 48"/>
                <a:gd name="T17" fmla="*/ 0 h 48"/>
                <a:gd name="T18" fmla="*/ 28072 w 48"/>
                <a:gd name="T19" fmla="*/ 7018 h 48"/>
                <a:gd name="T20" fmla="*/ 14036 w 48"/>
                <a:gd name="T21" fmla="*/ 16375 h 48"/>
                <a:gd name="T22" fmla="*/ 7018 w 48"/>
                <a:gd name="T23" fmla="*/ 25733 h 48"/>
                <a:gd name="T24" fmla="*/ 4679 w 48"/>
                <a:gd name="T25" fmla="*/ 35090 h 48"/>
                <a:gd name="T26" fmla="*/ 0 w 48"/>
                <a:gd name="T27" fmla="*/ 44448 h 48"/>
                <a:gd name="T28" fmla="*/ 0 w 48"/>
                <a:gd name="T29" fmla="*/ 56145 h 48"/>
                <a:gd name="T30" fmla="*/ 2339 w 48"/>
                <a:gd name="T31" fmla="*/ 70181 h 48"/>
                <a:gd name="T32" fmla="*/ 7018 w 48"/>
                <a:gd name="T33" fmla="*/ 84217 h 48"/>
                <a:gd name="T34" fmla="*/ 14036 w 48"/>
                <a:gd name="T35" fmla="*/ 95914 h 48"/>
                <a:gd name="T36" fmla="*/ 28072 w 48"/>
                <a:gd name="T37" fmla="*/ 105271 h 48"/>
                <a:gd name="T38" fmla="*/ 39769 w 48"/>
                <a:gd name="T39" fmla="*/ 109950 h 48"/>
                <a:gd name="T40" fmla="*/ 56145 w 48"/>
                <a:gd name="T41" fmla="*/ 112289 h 48"/>
                <a:gd name="T42" fmla="*/ 72520 w 48"/>
                <a:gd name="T43" fmla="*/ 109950 h 48"/>
                <a:gd name="T44" fmla="*/ 81877 w 48"/>
                <a:gd name="T45" fmla="*/ 105271 h 48"/>
                <a:gd name="T46" fmla="*/ 95914 w 48"/>
                <a:gd name="T47" fmla="*/ 95914 h 48"/>
                <a:gd name="T48" fmla="*/ 102932 w 48"/>
                <a:gd name="T49" fmla="*/ 84217 h 48"/>
                <a:gd name="T50" fmla="*/ 109950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19"/>
                  </a:lnTo>
                  <a:lnTo>
                    <a:pt x="45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5" y="3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5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4" name="Freeform 157"/>
            <p:cNvSpPr>
              <a:spLocks/>
            </p:cNvSpPr>
            <p:nvPr/>
          </p:nvSpPr>
          <p:spPr bwMode="auto">
            <a:xfrm>
              <a:off x="3301928" y="2921000"/>
              <a:ext cx="112890" cy="112713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4448 h 48"/>
                <a:gd name="T4" fmla="*/ 109950 w 48"/>
                <a:gd name="T5" fmla="*/ 32751 h 48"/>
                <a:gd name="T6" fmla="*/ 102932 w 48"/>
                <a:gd name="T7" fmla="*/ 25733 h 48"/>
                <a:gd name="T8" fmla="*/ 95914 w 48"/>
                <a:gd name="T9" fmla="*/ 18715 h 48"/>
                <a:gd name="T10" fmla="*/ 84217 w 48"/>
                <a:gd name="T11" fmla="*/ 7018 h 48"/>
                <a:gd name="T12" fmla="*/ 72520 w 48"/>
                <a:gd name="T13" fmla="*/ 2339 h 48"/>
                <a:gd name="T14" fmla="*/ 56145 w 48"/>
                <a:gd name="T15" fmla="*/ 0 h 48"/>
                <a:gd name="T16" fmla="*/ 42108 w 48"/>
                <a:gd name="T17" fmla="*/ 2339 h 48"/>
                <a:gd name="T18" fmla="*/ 28072 w 48"/>
                <a:gd name="T19" fmla="*/ 7018 h 48"/>
                <a:gd name="T20" fmla="*/ 16375 w 48"/>
                <a:gd name="T21" fmla="*/ 18715 h 48"/>
                <a:gd name="T22" fmla="*/ 9357 w 48"/>
                <a:gd name="T23" fmla="*/ 25733 h 48"/>
                <a:gd name="T24" fmla="*/ 4679 w 48"/>
                <a:gd name="T25" fmla="*/ 32751 h 48"/>
                <a:gd name="T26" fmla="*/ 2339 w 48"/>
                <a:gd name="T27" fmla="*/ 44448 h 48"/>
                <a:gd name="T28" fmla="*/ 0 w 48"/>
                <a:gd name="T29" fmla="*/ 56145 h 48"/>
                <a:gd name="T30" fmla="*/ 2339 w 48"/>
                <a:gd name="T31" fmla="*/ 70181 h 48"/>
                <a:gd name="T32" fmla="*/ 7018 w 48"/>
                <a:gd name="T33" fmla="*/ 84217 h 48"/>
                <a:gd name="T34" fmla="*/ 16375 w 48"/>
                <a:gd name="T35" fmla="*/ 95914 h 48"/>
                <a:gd name="T36" fmla="*/ 28072 w 48"/>
                <a:gd name="T37" fmla="*/ 105271 h 48"/>
                <a:gd name="T38" fmla="*/ 42108 w 48"/>
                <a:gd name="T39" fmla="*/ 112289 h 48"/>
                <a:gd name="T40" fmla="*/ 56145 w 48"/>
                <a:gd name="T41" fmla="*/ 112289 h 48"/>
                <a:gd name="T42" fmla="*/ 72520 w 48"/>
                <a:gd name="T43" fmla="*/ 112289 h 48"/>
                <a:gd name="T44" fmla="*/ 84217 w 48"/>
                <a:gd name="T45" fmla="*/ 105271 h 48"/>
                <a:gd name="T46" fmla="*/ 95914 w 48"/>
                <a:gd name="T47" fmla="*/ 95914 h 48"/>
                <a:gd name="T48" fmla="*/ 102932 w 48"/>
                <a:gd name="T49" fmla="*/ 84217 h 48"/>
                <a:gd name="T50" fmla="*/ 112289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19"/>
                  </a:lnTo>
                  <a:lnTo>
                    <a:pt x="47" y="14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6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8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5" name="Freeform 158"/>
            <p:cNvSpPr>
              <a:spLocks/>
            </p:cNvSpPr>
            <p:nvPr/>
          </p:nvSpPr>
          <p:spPr bwMode="auto">
            <a:xfrm>
              <a:off x="3578510" y="2836863"/>
              <a:ext cx="112890" cy="112712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6787 h 48"/>
                <a:gd name="T4" fmla="*/ 107610 w 48"/>
                <a:gd name="T5" fmla="*/ 35090 h 48"/>
                <a:gd name="T6" fmla="*/ 102932 w 48"/>
                <a:gd name="T7" fmla="*/ 23394 h 48"/>
                <a:gd name="T8" fmla="*/ 95914 w 48"/>
                <a:gd name="T9" fmla="*/ 16375 h 48"/>
                <a:gd name="T10" fmla="*/ 84217 w 48"/>
                <a:gd name="T11" fmla="*/ 7018 h 48"/>
                <a:gd name="T12" fmla="*/ 70181 w 48"/>
                <a:gd name="T13" fmla="*/ 2339 h 48"/>
                <a:gd name="T14" fmla="*/ 56145 w 48"/>
                <a:gd name="T15" fmla="*/ 0 h 48"/>
                <a:gd name="T16" fmla="*/ 42108 w 48"/>
                <a:gd name="T17" fmla="*/ 2339 h 48"/>
                <a:gd name="T18" fmla="*/ 28072 w 48"/>
                <a:gd name="T19" fmla="*/ 7018 h 48"/>
                <a:gd name="T20" fmla="*/ 14036 w 48"/>
                <a:gd name="T21" fmla="*/ 16375 h 48"/>
                <a:gd name="T22" fmla="*/ 9357 w 48"/>
                <a:gd name="T23" fmla="*/ 23394 h 48"/>
                <a:gd name="T24" fmla="*/ 4679 w 48"/>
                <a:gd name="T25" fmla="*/ 35090 h 48"/>
                <a:gd name="T26" fmla="*/ 2339 w 48"/>
                <a:gd name="T27" fmla="*/ 46787 h 48"/>
                <a:gd name="T28" fmla="*/ 0 w 48"/>
                <a:gd name="T29" fmla="*/ 56145 h 48"/>
                <a:gd name="T30" fmla="*/ 2339 w 48"/>
                <a:gd name="T31" fmla="*/ 70181 h 48"/>
                <a:gd name="T32" fmla="*/ 7018 w 48"/>
                <a:gd name="T33" fmla="*/ 84217 h 48"/>
                <a:gd name="T34" fmla="*/ 14036 w 48"/>
                <a:gd name="T35" fmla="*/ 95914 h 48"/>
                <a:gd name="T36" fmla="*/ 28072 w 48"/>
                <a:gd name="T37" fmla="*/ 105271 h 48"/>
                <a:gd name="T38" fmla="*/ 42108 w 48"/>
                <a:gd name="T39" fmla="*/ 109950 h 48"/>
                <a:gd name="T40" fmla="*/ 56145 w 48"/>
                <a:gd name="T41" fmla="*/ 112289 h 48"/>
                <a:gd name="T42" fmla="*/ 70181 w 48"/>
                <a:gd name="T43" fmla="*/ 109950 h 48"/>
                <a:gd name="T44" fmla="*/ 84217 w 48"/>
                <a:gd name="T45" fmla="*/ 105271 h 48"/>
                <a:gd name="T46" fmla="*/ 95914 w 48"/>
                <a:gd name="T47" fmla="*/ 95914 h 48"/>
                <a:gd name="T48" fmla="*/ 102932 w 48"/>
                <a:gd name="T49" fmla="*/ 84217 h 48"/>
                <a:gd name="T50" fmla="*/ 107610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20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6" name="Freeform 159"/>
            <p:cNvSpPr>
              <a:spLocks/>
            </p:cNvSpPr>
            <p:nvPr/>
          </p:nvSpPr>
          <p:spPr bwMode="auto">
            <a:xfrm>
              <a:off x="3842391" y="2925763"/>
              <a:ext cx="111479" cy="112712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2108 h 48"/>
                <a:gd name="T4" fmla="*/ 107610 w 48"/>
                <a:gd name="T5" fmla="*/ 35090 h 48"/>
                <a:gd name="T6" fmla="*/ 102932 w 48"/>
                <a:gd name="T7" fmla="*/ 23394 h 48"/>
                <a:gd name="T8" fmla="*/ 95914 w 48"/>
                <a:gd name="T9" fmla="*/ 16375 h 48"/>
                <a:gd name="T10" fmla="*/ 84217 w 48"/>
                <a:gd name="T11" fmla="*/ 4679 h 48"/>
                <a:gd name="T12" fmla="*/ 72520 w 48"/>
                <a:gd name="T13" fmla="*/ 0 h 48"/>
                <a:gd name="T14" fmla="*/ 56145 w 48"/>
                <a:gd name="T15" fmla="*/ 0 h 48"/>
                <a:gd name="T16" fmla="*/ 42108 w 48"/>
                <a:gd name="T17" fmla="*/ 0 h 48"/>
                <a:gd name="T18" fmla="*/ 28072 w 48"/>
                <a:gd name="T19" fmla="*/ 4679 h 48"/>
                <a:gd name="T20" fmla="*/ 16375 w 48"/>
                <a:gd name="T21" fmla="*/ 16375 h 48"/>
                <a:gd name="T22" fmla="*/ 9357 w 48"/>
                <a:gd name="T23" fmla="*/ 23394 h 48"/>
                <a:gd name="T24" fmla="*/ 4679 w 48"/>
                <a:gd name="T25" fmla="*/ 35090 h 48"/>
                <a:gd name="T26" fmla="*/ 0 w 48"/>
                <a:gd name="T27" fmla="*/ 42108 h 48"/>
                <a:gd name="T28" fmla="*/ 0 w 48"/>
                <a:gd name="T29" fmla="*/ 56145 h 48"/>
                <a:gd name="T30" fmla="*/ 2339 w 48"/>
                <a:gd name="T31" fmla="*/ 70181 h 48"/>
                <a:gd name="T32" fmla="*/ 7018 w 48"/>
                <a:gd name="T33" fmla="*/ 81877 h 48"/>
                <a:gd name="T34" fmla="*/ 16375 w 48"/>
                <a:gd name="T35" fmla="*/ 95914 h 48"/>
                <a:gd name="T36" fmla="*/ 28072 w 48"/>
                <a:gd name="T37" fmla="*/ 102932 h 48"/>
                <a:gd name="T38" fmla="*/ 42108 w 48"/>
                <a:gd name="T39" fmla="*/ 109950 h 48"/>
                <a:gd name="T40" fmla="*/ 56145 w 48"/>
                <a:gd name="T41" fmla="*/ 112289 h 48"/>
                <a:gd name="T42" fmla="*/ 72520 w 48"/>
                <a:gd name="T43" fmla="*/ 109950 h 48"/>
                <a:gd name="T44" fmla="*/ 84217 w 48"/>
                <a:gd name="T45" fmla="*/ 102932 h 48"/>
                <a:gd name="T46" fmla="*/ 95914 w 48"/>
                <a:gd name="T47" fmla="*/ 95914 h 48"/>
                <a:gd name="T48" fmla="*/ 102932 w 48"/>
                <a:gd name="T49" fmla="*/ 81877 h 48"/>
                <a:gd name="T50" fmla="*/ 109950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18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4" y="35"/>
                  </a:lnTo>
                  <a:lnTo>
                    <a:pt x="47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7" name="Freeform 160"/>
            <p:cNvSpPr>
              <a:spLocks/>
            </p:cNvSpPr>
            <p:nvPr/>
          </p:nvSpPr>
          <p:spPr bwMode="auto">
            <a:xfrm>
              <a:off x="4140139" y="2925763"/>
              <a:ext cx="111480" cy="112712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2108 h 48"/>
                <a:gd name="T4" fmla="*/ 109950 w 48"/>
                <a:gd name="T5" fmla="*/ 35090 h 48"/>
                <a:gd name="T6" fmla="*/ 102932 w 48"/>
                <a:gd name="T7" fmla="*/ 23394 h 48"/>
                <a:gd name="T8" fmla="*/ 95914 w 48"/>
                <a:gd name="T9" fmla="*/ 16375 h 48"/>
                <a:gd name="T10" fmla="*/ 84217 w 48"/>
                <a:gd name="T11" fmla="*/ 4679 h 48"/>
                <a:gd name="T12" fmla="*/ 72520 w 48"/>
                <a:gd name="T13" fmla="*/ 0 h 48"/>
                <a:gd name="T14" fmla="*/ 56145 w 48"/>
                <a:gd name="T15" fmla="*/ 0 h 48"/>
                <a:gd name="T16" fmla="*/ 42108 w 48"/>
                <a:gd name="T17" fmla="*/ 0 h 48"/>
                <a:gd name="T18" fmla="*/ 28072 w 48"/>
                <a:gd name="T19" fmla="*/ 4679 h 48"/>
                <a:gd name="T20" fmla="*/ 16375 w 48"/>
                <a:gd name="T21" fmla="*/ 16375 h 48"/>
                <a:gd name="T22" fmla="*/ 9357 w 48"/>
                <a:gd name="T23" fmla="*/ 23394 h 48"/>
                <a:gd name="T24" fmla="*/ 4679 w 48"/>
                <a:gd name="T25" fmla="*/ 35090 h 48"/>
                <a:gd name="T26" fmla="*/ 2339 w 48"/>
                <a:gd name="T27" fmla="*/ 42108 h 48"/>
                <a:gd name="T28" fmla="*/ 0 w 48"/>
                <a:gd name="T29" fmla="*/ 56145 h 48"/>
                <a:gd name="T30" fmla="*/ 2339 w 48"/>
                <a:gd name="T31" fmla="*/ 70181 h 48"/>
                <a:gd name="T32" fmla="*/ 7018 w 48"/>
                <a:gd name="T33" fmla="*/ 81877 h 48"/>
                <a:gd name="T34" fmla="*/ 16375 w 48"/>
                <a:gd name="T35" fmla="*/ 95914 h 48"/>
                <a:gd name="T36" fmla="*/ 28072 w 48"/>
                <a:gd name="T37" fmla="*/ 102932 h 48"/>
                <a:gd name="T38" fmla="*/ 42108 w 48"/>
                <a:gd name="T39" fmla="*/ 109950 h 48"/>
                <a:gd name="T40" fmla="*/ 56145 w 48"/>
                <a:gd name="T41" fmla="*/ 112289 h 48"/>
                <a:gd name="T42" fmla="*/ 72520 w 48"/>
                <a:gd name="T43" fmla="*/ 109950 h 48"/>
                <a:gd name="T44" fmla="*/ 84217 w 48"/>
                <a:gd name="T45" fmla="*/ 102932 h 48"/>
                <a:gd name="T46" fmla="*/ 95914 w 48"/>
                <a:gd name="T47" fmla="*/ 95914 h 48"/>
                <a:gd name="T48" fmla="*/ 102932 w 48"/>
                <a:gd name="T49" fmla="*/ 81877 h 48"/>
                <a:gd name="T50" fmla="*/ 109950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18"/>
                  </a:lnTo>
                  <a:lnTo>
                    <a:pt x="47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4" y="35"/>
                  </a:lnTo>
                  <a:lnTo>
                    <a:pt x="47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8" name="Freeform 161"/>
            <p:cNvSpPr>
              <a:spLocks/>
            </p:cNvSpPr>
            <p:nvPr/>
          </p:nvSpPr>
          <p:spPr bwMode="auto">
            <a:xfrm>
              <a:off x="4680601" y="2852738"/>
              <a:ext cx="111479" cy="112712"/>
            </a:xfrm>
            <a:custGeom>
              <a:avLst/>
              <a:gdLst>
                <a:gd name="T0" fmla="*/ 112289 w 48"/>
                <a:gd name="T1" fmla="*/ 56145 h 48"/>
                <a:gd name="T2" fmla="*/ 109950 w 48"/>
                <a:gd name="T3" fmla="*/ 44448 h 48"/>
                <a:gd name="T4" fmla="*/ 107610 w 48"/>
                <a:gd name="T5" fmla="*/ 35090 h 48"/>
                <a:gd name="T6" fmla="*/ 100592 w 48"/>
                <a:gd name="T7" fmla="*/ 25733 h 48"/>
                <a:gd name="T8" fmla="*/ 95914 w 48"/>
                <a:gd name="T9" fmla="*/ 18715 h 48"/>
                <a:gd name="T10" fmla="*/ 81877 w 48"/>
                <a:gd name="T11" fmla="*/ 7018 h 48"/>
                <a:gd name="T12" fmla="*/ 70181 w 48"/>
                <a:gd name="T13" fmla="*/ 2339 h 48"/>
                <a:gd name="T14" fmla="*/ 56145 w 48"/>
                <a:gd name="T15" fmla="*/ 0 h 48"/>
                <a:gd name="T16" fmla="*/ 39769 w 48"/>
                <a:gd name="T17" fmla="*/ 2339 h 48"/>
                <a:gd name="T18" fmla="*/ 25733 w 48"/>
                <a:gd name="T19" fmla="*/ 7018 h 48"/>
                <a:gd name="T20" fmla="*/ 16375 w 48"/>
                <a:gd name="T21" fmla="*/ 18715 h 48"/>
                <a:gd name="T22" fmla="*/ 7018 w 48"/>
                <a:gd name="T23" fmla="*/ 25733 h 48"/>
                <a:gd name="T24" fmla="*/ 2339 w 48"/>
                <a:gd name="T25" fmla="*/ 35090 h 48"/>
                <a:gd name="T26" fmla="*/ 0 w 48"/>
                <a:gd name="T27" fmla="*/ 44448 h 48"/>
                <a:gd name="T28" fmla="*/ 0 w 48"/>
                <a:gd name="T29" fmla="*/ 56145 h 48"/>
                <a:gd name="T30" fmla="*/ 2339 w 48"/>
                <a:gd name="T31" fmla="*/ 72520 h 48"/>
                <a:gd name="T32" fmla="*/ 7018 w 48"/>
                <a:gd name="T33" fmla="*/ 86556 h 48"/>
                <a:gd name="T34" fmla="*/ 16375 w 48"/>
                <a:gd name="T35" fmla="*/ 95914 h 48"/>
                <a:gd name="T36" fmla="*/ 25733 w 48"/>
                <a:gd name="T37" fmla="*/ 107610 h 48"/>
                <a:gd name="T38" fmla="*/ 39769 w 48"/>
                <a:gd name="T39" fmla="*/ 112289 h 48"/>
                <a:gd name="T40" fmla="*/ 56145 w 48"/>
                <a:gd name="T41" fmla="*/ 112289 h 48"/>
                <a:gd name="T42" fmla="*/ 70181 w 48"/>
                <a:gd name="T43" fmla="*/ 112289 h 48"/>
                <a:gd name="T44" fmla="*/ 81877 w 48"/>
                <a:gd name="T45" fmla="*/ 107610 h 48"/>
                <a:gd name="T46" fmla="*/ 95914 w 48"/>
                <a:gd name="T47" fmla="*/ 95914 h 48"/>
                <a:gd name="T48" fmla="*/ 105271 w 48"/>
                <a:gd name="T49" fmla="*/ 86556 h 48"/>
                <a:gd name="T50" fmla="*/ 109950 w 48"/>
                <a:gd name="T51" fmla="*/ 72520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1" y="8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6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6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49" name="Freeform 162"/>
            <p:cNvSpPr>
              <a:spLocks/>
            </p:cNvSpPr>
            <p:nvPr/>
          </p:nvSpPr>
          <p:spPr bwMode="auto">
            <a:xfrm>
              <a:off x="5496234" y="2930525"/>
              <a:ext cx="108656" cy="111125"/>
            </a:xfrm>
            <a:custGeom>
              <a:avLst/>
              <a:gdLst>
                <a:gd name="T0" fmla="*/ 109950 w 47"/>
                <a:gd name="T1" fmla="*/ 56145 h 48"/>
                <a:gd name="T2" fmla="*/ 109950 w 47"/>
                <a:gd name="T3" fmla="*/ 42108 h 48"/>
                <a:gd name="T4" fmla="*/ 107611 w 47"/>
                <a:gd name="T5" fmla="*/ 35090 h 48"/>
                <a:gd name="T6" fmla="*/ 100593 w 47"/>
                <a:gd name="T7" fmla="*/ 23394 h 48"/>
                <a:gd name="T8" fmla="*/ 93574 w 47"/>
                <a:gd name="T9" fmla="*/ 16375 h 48"/>
                <a:gd name="T10" fmla="*/ 81878 w 47"/>
                <a:gd name="T11" fmla="*/ 9357 h 48"/>
                <a:gd name="T12" fmla="*/ 70181 w 47"/>
                <a:gd name="T13" fmla="*/ 0 h 48"/>
                <a:gd name="T14" fmla="*/ 56145 w 47"/>
                <a:gd name="T15" fmla="*/ 0 h 48"/>
                <a:gd name="T16" fmla="*/ 39769 w 47"/>
                <a:gd name="T17" fmla="*/ 0 h 48"/>
                <a:gd name="T18" fmla="*/ 25733 w 47"/>
                <a:gd name="T19" fmla="*/ 9357 h 48"/>
                <a:gd name="T20" fmla="*/ 16376 w 47"/>
                <a:gd name="T21" fmla="*/ 16375 h 48"/>
                <a:gd name="T22" fmla="*/ 7018 w 47"/>
                <a:gd name="T23" fmla="*/ 23394 h 48"/>
                <a:gd name="T24" fmla="*/ 2339 w 47"/>
                <a:gd name="T25" fmla="*/ 35090 h 48"/>
                <a:gd name="T26" fmla="*/ 0 w 47"/>
                <a:gd name="T27" fmla="*/ 42108 h 48"/>
                <a:gd name="T28" fmla="*/ 0 w 47"/>
                <a:gd name="T29" fmla="*/ 56145 h 48"/>
                <a:gd name="T30" fmla="*/ 0 w 47"/>
                <a:gd name="T31" fmla="*/ 70181 h 48"/>
                <a:gd name="T32" fmla="*/ 4679 w 47"/>
                <a:gd name="T33" fmla="*/ 84217 h 48"/>
                <a:gd name="T34" fmla="*/ 16376 w 47"/>
                <a:gd name="T35" fmla="*/ 95914 h 48"/>
                <a:gd name="T36" fmla="*/ 25733 w 47"/>
                <a:gd name="T37" fmla="*/ 105271 h 48"/>
                <a:gd name="T38" fmla="*/ 39769 w 47"/>
                <a:gd name="T39" fmla="*/ 109950 h 48"/>
                <a:gd name="T40" fmla="*/ 56145 w 47"/>
                <a:gd name="T41" fmla="*/ 112289 h 48"/>
                <a:gd name="T42" fmla="*/ 70181 w 47"/>
                <a:gd name="T43" fmla="*/ 109950 h 48"/>
                <a:gd name="T44" fmla="*/ 81878 w 47"/>
                <a:gd name="T45" fmla="*/ 105271 h 48"/>
                <a:gd name="T46" fmla="*/ 93574 w 47"/>
                <a:gd name="T47" fmla="*/ 95914 h 48"/>
                <a:gd name="T48" fmla="*/ 105271 w 47"/>
                <a:gd name="T49" fmla="*/ 84217 h 48"/>
                <a:gd name="T50" fmla="*/ 109950 w 47"/>
                <a:gd name="T51" fmla="*/ 70181 h 48"/>
                <a:gd name="T52" fmla="*/ 109950 w 47"/>
                <a:gd name="T53" fmla="*/ 56145 h 48"/>
                <a:gd name="T54" fmla="*/ 109950 w 47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48"/>
                <a:gd name="T86" fmla="*/ 47 w 47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48">
                  <a:moveTo>
                    <a:pt x="47" y="24"/>
                  </a:moveTo>
                  <a:lnTo>
                    <a:pt x="47" y="18"/>
                  </a:lnTo>
                  <a:lnTo>
                    <a:pt x="46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7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0" name="Freeform 163"/>
            <p:cNvSpPr>
              <a:spLocks/>
            </p:cNvSpPr>
            <p:nvPr/>
          </p:nvSpPr>
          <p:spPr bwMode="auto">
            <a:xfrm>
              <a:off x="6314688" y="2908300"/>
              <a:ext cx="112890" cy="112713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4448 h 48"/>
                <a:gd name="T4" fmla="*/ 109950 w 48"/>
                <a:gd name="T5" fmla="*/ 35090 h 48"/>
                <a:gd name="T6" fmla="*/ 105271 w 48"/>
                <a:gd name="T7" fmla="*/ 25733 h 48"/>
                <a:gd name="T8" fmla="*/ 95914 w 48"/>
                <a:gd name="T9" fmla="*/ 16375 h 48"/>
                <a:gd name="T10" fmla="*/ 86556 w 48"/>
                <a:gd name="T11" fmla="*/ 7018 h 48"/>
                <a:gd name="T12" fmla="*/ 72520 w 48"/>
                <a:gd name="T13" fmla="*/ 2339 h 48"/>
                <a:gd name="T14" fmla="*/ 56145 w 48"/>
                <a:gd name="T15" fmla="*/ 0 h 48"/>
                <a:gd name="T16" fmla="*/ 42108 w 48"/>
                <a:gd name="T17" fmla="*/ 2339 h 48"/>
                <a:gd name="T18" fmla="*/ 30412 w 48"/>
                <a:gd name="T19" fmla="*/ 7018 h 48"/>
                <a:gd name="T20" fmla="*/ 16375 w 48"/>
                <a:gd name="T21" fmla="*/ 16375 h 48"/>
                <a:gd name="T22" fmla="*/ 11697 w 48"/>
                <a:gd name="T23" fmla="*/ 25733 h 48"/>
                <a:gd name="T24" fmla="*/ 4679 w 48"/>
                <a:gd name="T25" fmla="*/ 35090 h 48"/>
                <a:gd name="T26" fmla="*/ 2339 w 48"/>
                <a:gd name="T27" fmla="*/ 44448 h 48"/>
                <a:gd name="T28" fmla="*/ 0 w 48"/>
                <a:gd name="T29" fmla="*/ 56145 h 48"/>
                <a:gd name="T30" fmla="*/ 2339 w 48"/>
                <a:gd name="T31" fmla="*/ 72520 h 48"/>
                <a:gd name="T32" fmla="*/ 9357 w 48"/>
                <a:gd name="T33" fmla="*/ 86556 h 48"/>
                <a:gd name="T34" fmla="*/ 16375 w 48"/>
                <a:gd name="T35" fmla="*/ 95914 h 48"/>
                <a:gd name="T36" fmla="*/ 30412 w 48"/>
                <a:gd name="T37" fmla="*/ 105271 h 48"/>
                <a:gd name="T38" fmla="*/ 42108 w 48"/>
                <a:gd name="T39" fmla="*/ 112289 h 48"/>
                <a:gd name="T40" fmla="*/ 56145 w 48"/>
                <a:gd name="T41" fmla="*/ 112289 h 48"/>
                <a:gd name="T42" fmla="*/ 72520 w 48"/>
                <a:gd name="T43" fmla="*/ 112289 h 48"/>
                <a:gd name="T44" fmla="*/ 86556 w 48"/>
                <a:gd name="T45" fmla="*/ 105271 h 48"/>
                <a:gd name="T46" fmla="*/ 95914 w 48"/>
                <a:gd name="T47" fmla="*/ 95914 h 48"/>
                <a:gd name="T48" fmla="*/ 105271 w 48"/>
                <a:gd name="T49" fmla="*/ 86556 h 48"/>
                <a:gd name="T50" fmla="*/ 109950 w 48"/>
                <a:gd name="T51" fmla="*/ 72520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19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3" y="45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1" name="Freeform 164"/>
            <p:cNvSpPr>
              <a:spLocks/>
            </p:cNvSpPr>
            <p:nvPr/>
          </p:nvSpPr>
          <p:spPr bwMode="auto">
            <a:xfrm>
              <a:off x="7148664" y="2908300"/>
              <a:ext cx="111480" cy="112713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4448 h 48"/>
                <a:gd name="T4" fmla="*/ 107610 w 48"/>
                <a:gd name="T5" fmla="*/ 35090 h 48"/>
                <a:gd name="T6" fmla="*/ 100592 w 48"/>
                <a:gd name="T7" fmla="*/ 25733 h 48"/>
                <a:gd name="T8" fmla="*/ 95914 w 48"/>
                <a:gd name="T9" fmla="*/ 16375 h 48"/>
                <a:gd name="T10" fmla="*/ 81877 w 48"/>
                <a:gd name="T11" fmla="*/ 7018 h 48"/>
                <a:gd name="T12" fmla="*/ 70181 w 48"/>
                <a:gd name="T13" fmla="*/ 2339 h 48"/>
                <a:gd name="T14" fmla="*/ 56145 w 48"/>
                <a:gd name="T15" fmla="*/ 0 h 48"/>
                <a:gd name="T16" fmla="*/ 39769 w 48"/>
                <a:gd name="T17" fmla="*/ 2339 h 48"/>
                <a:gd name="T18" fmla="*/ 25733 w 48"/>
                <a:gd name="T19" fmla="*/ 7018 h 48"/>
                <a:gd name="T20" fmla="*/ 16375 w 48"/>
                <a:gd name="T21" fmla="*/ 16375 h 48"/>
                <a:gd name="T22" fmla="*/ 7018 w 48"/>
                <a:gd name="T23" fmla="*/ 25733 h 48"/>
                <a:gd name="T24" fmla="*/ 4679 w 48"/>
                <a:gd name="T25" fmla="*/ 35090 h 48"/>
                <a:gd name="T26" fmla="*/ 0 w 48"/>
                <a:gd name="T27" fmla="*/ 44448 h 48"/>
                <a:gd name="T28" fmla="*/ 0 w 48"/>
                <a:gd name="T29" fmla="*/ 56145 h 48"/>
                <a:gd name="T30" fmla="*/ 2339 w 48"/>
                <a:gd name="T31" fmla="*/ 72520 h 48"/>
                <a:gd name="T32" fmla="*/ 7018 w 48"/>
                <a:gd name="T33" fmla="*/ 86556 h 48"/>
                <a:gd name="T34" fmla="*/ 16375 w 48"/>
                <a:gd name="T35" fmla="*/ 95914 h 48"/>
                <a:gd name="T36" fmla="*/ 25733 w 48"/>
                <a:gd name="T37" fmla="*/ 105271 h 48"/>
                <a:gd name="T38" fmla="*/ 39769 w 48"/>
                <a:gd name="T39" fmla="*/ 112289 h 48"/>
                <a:gd name="T40" fmla="*/ 56145 w 48"/>
                <a:gd name="T41" fmla="*/ 112289 h 48"/>
                <a:gd name="T42" fmla="*/ 70181 w 48"/>
                <a:gd name="T43" fmla="*/ 112289 h 48"/>
                <a:gd name="T44" fmla="*/ 81877 w 48"/>
                <a:gd name="T45" fmla="*/ 105271 h 48"/>
                <a:gd name="T46" fmla="*/ 95914 w 48"/>
                <a:gd name="T47" fmla="*/ 95914 h 48"/>
                <a:gd name="T48" fmla="*/ 105271 w 48"/>
                <a:gd name="T49" fmla="*/ 86556 h 48"/>
                <a:gd name="T50" fmla="*/ 109950 w 48"/>
                <a:gd name="T51" fmla="*/ 72520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2" name="Freeform 165"/>
            <p:cNvSpPr>
              <a:spLocks/>
            </p:cNvSpPr>
            <p:nvPr/>
          </p:nvSpPr>
          <p:spPr bwMode="auto">
            <a:xfrm>
              <a:off x="7945952" y="2930525"/>
              <a:ext cx="112890" cy="111125"/>
            </a:xfrm>
            <a:custGeom>
              <a:avLst/>
              <a:gdLst>
                <a:gd name="T0" fmla="*/ 112289 w 48"/>
                <a:gd name="T1" fmla="*/ 56145 h 48"/>
                <a:gd name="T2" fmla="*/ 112289 w 48"/>
                <a:gd name="T3" fmla="*/ 42108 h 48"/>
                <a:gd name="T4" fmla="*/ 109950 w 48"/>
                <a:gd name="T5" fmla="*/ 32751 h 48"/>
                <a:gd name="T6" fmla="*/ 105271 w 48"/>
                <a:gd name="T7" fmla="*/ 23394 h 48"/>
                <a:gd name="T8" fmla="*/ 95914 w 48"/>
                <a:gd name="T9" fmla="*/ 16375 h 48"/>
                <a:gd name="T10" fmla="*/ 86556 w 48"/>
                <a:gd name="T11" fmla="*/ 4679 h 48"/>
                <a:gd name="T12" fmla="*/ 72520 w 48"/>
                <a:gd name="T13" fmla="*/ 0 h 48"/>
                <a:gd name="T14" fmla="*/ 56145 w 48"/>
                <a:gd name="T15" fmla="*/ 0 h 48"/>
                <a:gd name="T16" fmla="*/ 42108 w 48"/>
                <a:gd name="T17" fmla="*/ 0 h 48"/>
                <a:gd name="T18" fmla="*/ 30412 w 48"/>
                <a:gd name="T19" fmla="*/ 4679 h 48"/>
                <a:gd name="T20" fmla="*/ 18715 w 48"/>
                <a:gd name="T21" fmla="*/ 16375 h 48"/>
                <a:gd name="T22" fmla="*/ 11697 w 48"/>
                <a:gd name="T23" fmla="*/ 23394 h 48"/>
                <a:gd name="T24" fmla="*/ 4679 w 48"/>
                <a:gd name="T25" fmla="*/ 32751 h 48"/>
                <a:gd name="T26" fmla="*/ 2339 w 48"/>
                <a:gd name="T27" fmla="*/ 42108 h 48"/>
                <a:gd name="T28" fmla="*/ 0 w 48"/>
                <a:gd name="T29" fmla="*/ 56145 h 48"/>
                <a:gd name="T30" fmla="*/ 2339 w 48"/>
                <a:gd name="T31" fmla="*/ 70181 h 48"/>
                <a:gd name="T32" fmla="*/ 7018 w 48"/>
                <a:gd name="T33" fmla="*/ 84217 h 48"/>
                <a:gd name="T34" fmla="*/ 18715 w 48"/>
                <a:gd name="T35" fmla="*/ 93574 h 48"/>
                <a:gd name="T36" fmla="*/ 30412 w 48"/>
                <a:gd name="T37" fmla="*/ 105271 h 48"/>
                <a:gd name="T38" fmla="*/ 42108 w 48"/>
                <a:gd name="T39" fmla="*/ 109950 h 48"/>
                <a:gd name="T40" fmla="*/ 56145 w 48"/>
                <a:gd name="T41" fmla="*/ 112289 h 48"/>
                <a:gd name="T42" fmla="*/ 72520 w 48"/>
                <a:gd name="T43" fmla="*/ 109950 h 48"/>
                <a:gd name="T44" fmla="*/ 86556 w 48"/>
                <a:gd name="T45" fmla="*/ 105271 h 48"/>
                <a:gd name="T46" fmla="*/ 95914 w 48"/>
                <a:gd name="T47" fmla="*/ 93574 h 48"/>
                <a:gd name="T48" fmla="*/ 107610 w 48"/>
                <a:gd name="T49" fmla="*/ 84217 h 48"/>
                <a:gd name="T50" fmla="*/ 112289 w 48"/>
                <a:gd name="T51" fmla="*/ 7018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8" y="18"/>
                  </a:lnTo>
                  <a:lnTo>
                    <a:pt x="47" y="14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8" y="7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8" y="40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48" y="3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3" name="Freeform 166"/>
            <p:cNvSpPr>
              <a:spLocks/>
            </p:cNvSpPr>
            <p:nvPr/>
          </p:nvSpPr>
          <p:spPr bwMode="auto">
            <a:xfrm>
              <a:off x="2487708" y="2847975"/>
              <a:ext cx="112890" cy="112713"/>
            </a:xfrm>
            <a:custGeom>
              <a:avLst/>
              <a:gdLst>
                <a:gd name="T0" fmla="*/ 112289 w 48"/>
                <a:gd name="T1" fmla="*/ 56145 h 48"/>
                <a:gd name="T2" fmla="*/ 109950 w 48"/>
                <a:gd name="T3" fmla="*/ 44448 h 48"/>
                <a:gd name="T4" fmla="*/ 107610 w 48"/>
                <a:gd name="T5" fmla="*/ 35090 h 48"/>
                <a:gd name="T6" fmla="*/ 100592 w 48"/>
                <a:gd name="T7" fmla="*/ 23394 h 48"/>
                <a:gd name="T8" fmla="*/ 95914 w 48"/>
                <a:gd name="T9" fmla="*/ 14036 h 48"/>
                <a:gd name="T10" fmla="*/ 81877 w 48"/>
                <a:gd name="T11" fmla="*/ 7018 h 48"/>
                <a:gd name="T12" fmla="*/ 70181 w 48"/>
                <a:gd name="T13" fmla="*/ 2339 h 48"/>
                <a:gd name="T14" fmla="*/ 56145 w 48"/>
                <a:gd name="T15" fmla="*/ 0 h 48"/>
                <a:gd name="T16" fmla="*/ 39769 w 48"/>
                <a:gd name="T17" fmla="*/ 2339 h 48"/>
                <a:gd name="T18" fmla="*/ 25733 w 48"/>
                <a:gd name="T19" fmla="*/ 7018 h 48"/>
                <a:gd name="T20" fmla="*/ 16375 w 48"/>
                <a:gd name="T21" fmla="*/ 14036 h 48"/>
                <a:gd name="T22" fmla="*/ 7018 w 48"/>
                <a:gd name="T23" fmla="*/ 23394 h 48"/>
                <a:gd name="T24" fmla="*/ 2339 w 48"/>
                <a:gd name="T25" fmla="*/ 35090 h 48"/>
                <a:gd name="T26" fmla="*/ 0 w 48"/>
                <a:gd name="T27" fmla="*/ 44448 h 48"/>
                <a:gd name="T28" fmla="*/ 0 w 48"/>
                <a:gd name="T29" fmla="*/ 56145 h 48"/>
                <a:gd name="T30" fmla="*/ 0 w 48"/>
                <a:gd name="T31" fmla="*/ 67841 h 48"/>
                <a:gd name="T32" fmla="*/ 7018 w 48"/>
                <a:gd name="T33" fmla="*/ 81877 h 48"/>
                <a:gd name="T34" fmla="*/ 16375 w 48"/>
                <a:gd name="T35" fmla="*/ 95914 h 48"/>
                <a:gd name="T36" fmla="*/ 25733 w 48"/>
                <a:gd name="T37" fmla="*/ 102932 h 48"/>
                <a:gd name="T38" fmla="*/ 39769 w 48"/>
                <a:gd name="T39" fmla="*/ 109950 h 48"/>
                <a:gd name="T40" fmla="*/ 56145 w 48"/>
                <a:gd name="T41" fmla="*/ 112289 h 48"/>
                <a:gd name="T42" fmla="*/ 70181 w 48"/>
                <a:gd name="T43" fmla="*/ 109950 h 48"/>
                <a:gd name="T44" fmla="*/ 81877 w 48"/>
                <a:gd name="T45" fmla="*/ 102932 h 48"/>
                <a:gd name="T46" fmla="*/ 95914 w 48"/>
                <a:gd name="T47" fmla="*/ 95914 h 48"/>
                <a:gd name="T48" fmla="*/ 102932 w 48"/>
                <a:gd name="T49" fmla="*/ 81877 h 48"/>
                <a:gd name="T50" fmla="*/ 109950 w 48"/>
                <a:gd name="T51" fmla="*/ 67841 h 48"/>
                <a:gd name="T52" fmla="*/ 112289 w 48"/>
                <a:gd name="T53" fmla="*/ 56145 h 48"/>
                <a:gd name="T54" fmla="*/ 112289 w 48"/>
                <a:gd name="T55" fmla="*/ 5614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41" y="41"/>
                  </a:lnTo>
                  <a:lnTo>
                    <a:pt x="44" y="35"/>
                  </a:lnTo>
                  <a:lnTo>
                    <a:pt x="47" y="29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4" name="Line 167"/>
            <p:cNvSpPr>
              <a:spLocks noChangeShapeType="1"/>
            </p:cNvSpPr>
            <p:nvPr/>
          </p:nvSpPr>
          <p:spPr bwMode="auto">
            <a:xfrm flipV="1">
              <a:off x="7989697" y="3113088"/>
              <a:ext cx="0" cy="13335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5" name="Line 168"/>
            <p:cNvSpPr>
              <a:spLocks noChangeShapeType="1"/>
            </p:cNvSpPr>
            <p:nvPr/>
          </p:nvSpPr>
          <p:spPr bwMode="auto">
            <a:xfrm flipH="1">
              <a:off x="7989697" y="3246438"/>
              <a:ext cx="11289" cy="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6" name="Line 169"/>
            <p:cNvSpPr>
              <a:spLocks noChangeShapeType="1"/>
            </p:cNvSpPr>
            <p:nvPr/>
          </p:nvSpPr>
          <p:spPr bwMode="auto">
            <a:xfrm flipV="1">
              <a:off x="7171243" y="3246438"/>
              <a:ext cx="0" cy="138112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7" name="Line 170"/>
            <p:cNvSpPr>
              <a:spLocks noChangeShapeType="1"/>
            </p:cNvSpPr>
            <p:nvPr/>
          </p:nvSpPr>
          <p:spPr bwMode="auto">
            <a:xfrm flipV="1">
              <a:off x="7171243" y="3044825"/>
              <a:ext cx="0" cy="201613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8" name="Line 171"/>
            <p:cNvSpPr>
              <a:spLocks noChangeShapeType="1"/>
            </p:cNvSpPr>
            <p:nvPr/>
          </p:nvSpPr>
          <p:spPr bwMode="auto">
            <a:xfrm flipV="1">
              <a:off x="7989697" y="3246438"/>
              <a:ext cx="0" cy="25717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59" name="Line 172"/>
            <p:cNvSpPr>
              <a:spLocks noChangeShapeType="1"/>
            </p:cNvSpPr>
            <p:nvPr/>
          </p:nvSpPr>
          <p:spPr bwMode="auto">
            <a:xfrm flipH="1">
              <a:off x="7171243" y="3246438"/>
              <a:ext cx="818454" cy="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0" name="Line 173"/>
            <p:cNvSpPr>
              <a:spLocks noChangeShapeType="1"/>
            </p:cNvSpPr>
            <p:nvPr/>
          </p:nvSpPr>
          <p:spPr bwMode="auto">
            <a:xfrm flipV="1">
              <a:off x="6345733" y="3051175"/>
              <a:ext cx="0" cy="26035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1" name="Freeform 174"/>
            <p:cNvSpPr>
              <a:spLocks/>
            </p:cNvSpPr>
            <p:nvPr/>
          </p:nvSpPr>
          <p:spPr bwMode="auto">
            <a:xfrm>
              <a:off x="5545623" y="3311525"/>
              <a:ext cx="800110" cy="0"/>
            </a:xfrm>
            <a:custGeom>
              <a:avLst/>
              <a:gdLst>
                <a:gd name="T0" fmla="*/ 800057 w 342"/>
                <a:gd name="T1" fmla="*/ 779003 w 342"/>
                <a:gd name="T2" fmla="*/ 7018 w 342"/>
                <a:gd name="T3" fmla="*/ 0 w 34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42"/>
                <a:gd name="T9" fmla="*/ 342 w 342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42">
                  <a:moveTo>
                    <a:pt x="342" y="0"/>
                  </a:moveTo>
                  <a:lnTo>
                    <a:pt x="33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2" name="Line 175"/>
            <p:cNvSpPr>
              <a:spLocks noChangeShapeType="1"/>
            </p:cNvSpPr>
            <p:nvPr/>
          </p:nvSpPr>
          <p:spPr bwMode="auto">
            <a:xfrm flipV="1">
              <a:off x="5545623" y="3019425"/>
              <a:ext cx="0" cy="2921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3" name="Line 176"/>
            <p:cNvSpPr>
              <a:spLocks noChangeShapeType="1"/>
            </p:cNvSpPr>
            <p:nvPr/>
          </p:nvSpPr>
          <p:spPr bwMode="auto">
            <a:xfrm flipV="1">
              <a:off x="5545623" y="3311525"/>
              <a:ext cx="0" cy="28575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4" name="Line 177"/>
            <p:cNvSpPr>
              <a:spLocks noChangeShapeType="1"/>
            </p:cNvSpPr>
            <p:nvPr/>
          </p:nvSpPr>
          <p:spPr bwMode="auto">
            <a:xfrm flipV="1">
              <a:off x="6345733" y="3311525"/>
              <a:ext cx="0" cy="28575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5" name="Line 178"/>
            <p:cNvSpPr>
              <a:spLocks noChangeShapeType="1"/>
            </p:cNvSpPr>
            <p:nvPr/>
          </p:nvSpPr>
          <p:spPr bwMode="auto">
            <a:xfrm flipH="1">
              <a:off x="6345733" y="3246438"/>
              <a:ext cx="825510" cy="65087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6" name="Line 179"/>
            <p:cNvSpPr>
              <a:spLocks noChangeShapeType="1"/>
            </p:cNvSpPr>
            <p:nvPr/>
          </p:nvSpPr>
          <p:spPr bwMode="auto">
            <a:xfrm flipV="1">
              <a:off x="4710235" y="3135313"/>
              <a:ext cx="0" cy="2159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7" name="Line 180"/>
            <p:cNvSpPr>
              <a:spLocks noChangeShapeType="1"/>
            </p:cNvSpPr>
            <p:nvPr/>
          </p:nvSpPr>
          <p:spPr bwMode="auto">
            <a:xfrm flipV="1">
              <a:off x="4710235" y="2957513"/>
              <a:ext cx="0" cy="1778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8" name="Line 181"/>
            <p:cNvSpPr>
              <a:spLocks noChangeShapeType="1"/>
            </p:cNvSpPr>
            <p:nvPr/>
          </p:nvSpPr>
          <p:spPr bwMode="auto">
            <a:xfrm flipV="1">
              <a:off x="3876258" y="3051175"/>
              <a:ext cx="0" cy="309563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69" name="Freeform 182"/>
            <p:cNvSpPr>
              <a:spLocks/>
            </p:cNvSpPr>
            <p:nvPr/>
          </p:nvSpPr>
          <p:spPr bwMode="auto">
            <a:xfrm>
              <a:off x="3876258" y="3044825"/>
              <a:ext cx="286459" cy="6350"/>
            </a:xfrm>
            <a:custGeom>
              <a:avLst/>
              <a:gdLst>
                <a:gd name="T0" fmla="*/ 285400 w 122"/>
                <a:gd name="T1" fmla="*/ 0 h 3"/>
                <a:gd name="T2" fmla="*/ 9357 w 122"/>
                <a:gd name="T3" fmla="*/ 0 h 3"/>
                <a:gd name="T4" fmla="*/ 0 w 122"/>
                <a:gd name="T5" fmla="*/ 7019 h 3"/>
                <a:gd name="T6" fmla="*/ 0 60000 65536"/>
                <a:gd name="T7" fmla="*/ 0 60000 65536"/>
                <a:gd name="T8" fmla="*/ 0 60000 65536"/>
                <a:gd name="T9" fmla="*/ 0 w 122"/>
                <a:gd name="T10" fmla="*/ 0 h 3"/>
                <a:gd name="T11" fmla="*/ 122 w 12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3">
                  <a:moveTo>
                    <a:pt x="122" y="0"/>
                  </a:move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0" name="Line 183"/>
            <p:cNvSpPr>
              <a:spLocks noChangeShapeType="1"/>
            </p:cNvSpPr>
            <p:nvPr/>
          </p:nvSpPr>
          <p:spPr bwMode="auto">
            <a:xfrm flipV="1">
              <a:off x="4162717" y="3044825"/>
              <a:ext cx="0" cy="322263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1" name="Freeform 184"/>
            <p:cNvSpPr>
              <a:spLocks/>
            </p:cNvSpPr>
            <p:nvPr/>
          </p:nvSpPr>
          <p:spPr bwMode="auto">
            <a:xfrm>
              <a:off x="4162717" y="3044825"/>
              <a:ext cx="547518" cy="90488"/>
            </a:xfrm>
            <a:custGeom>
              <a:avLst/>
              <a:gdLst>
                <a:gd name="T0" fmla="*/ 547407 w 234"/>
                <a:gd name="T1" fmla="*/ 91235 h 39"/>
                <a:gd name="T2" fmla="*/ 4679 w 234"/>
                <a:gd name="T3" fmla="*/ 0 h 39"/>
                <a:gd name="T4" fmla="*/ 0 w 234"/>
                <a:gd name="T5" fmla="*/ 0 h 39"/>
                <a:gd name="T6" fmla="*/ 0 60000 65536"/>
                <a:gd name="T7" fmla="*/ 0 60000 65536"/>
                <a:gd name="T8" fmla="*/ 0 60000 65536"/>
                <a:gd name="T9" fmla="*/ 0 w 234"/>
                <a:gd name="T10" fmla="*/ 0 h 39"/>
                <a:gd name="T11" fmla="*/ 234 w 234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" h="39">
                  <a:moveTo>
                    <a:pt x="234" y="39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2" name="Line 185"/>
            <p:cNvSpPr>
              <a:spLocks noChangeShapeType="1"/>
            </p:cNvSpPr>
            <p:nvPr/>
          </p:nvSpPr>
          <p:spPr bwMode="auto">
            <a:xfrm flipV="1">
              <a:off x="3876258" y="2798763"/>
              <a:ext cx="0" cy="252412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3" name="Line 186"/>
            <p:cNvSpPr>
              <a:spLocks noChangeShapeType="1"/>
            </p:cNvSpPr>
            <p:nvPr/>
          </p:nvSpPr>
          <p:spPr bwMode="auto">
            <a:xfrm flipV="1">
              <a:off x="4162717" y="2794000"/>
              <a:ext cx="0" cy="25082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4" name="Line 187"/>
            <p:cNvSpPr>
              <a:spLocks noChangeShapeType="1"/>
            </p:cNvSpPr>
            <p:nvPr/>
          </p:nvSpPr>
          <p:spPr bwMode="auto">
            <a:xfrm flipV="1">
              <a:off x="3227139" y="2997200"/>
              <a:ext cx="0" cy="293688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5" name="Line 188"/>
            <p:cNvSpPr>
              <a:spLocks noChangeShapeType="1"/>
            </p:cNvSpPr>
            <p:nvPr/>
          </p:nvSpPr>
          <p:spPr bwMode="auto">
            <a:xfrm flipV="1">
              <a:off x="3337207" y="3198813"/>
              <a:ext cx="0" cy="1778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6" name="Freeform 189"/>
            <p:cNvSpPr>
              <a:spLocks/>
            </p:cNvSpPr>
            <p:nvPr/>
          </p:nvSpPr>
          <p:spPr bwMode="auto">
            <a:xfrm>
              <a:off x="3337207" y="3124200"/>
              <a:ext cx="259648" cy="74613"/>
            </a:xfrm>
            <a:custGeom>
              <a:avLst/>
              <a:gdLst>
                <a:gd name="T0" fmla="*/ 259668 w 111"/>
                <a:gd name="T1" fmla="*/ 0 h 32"/>
                <a:gd name="T2" fmla="*/ 9357 w 111"/>
                <a:gd name="T3" fmla="*/ 65502 h 32"/>
                <a:gd name="T4" fmla="*/ 0 w 111"/>
                <a:gd name="T5" fmla="*/ 74859 h 32"/>
                <a:gd name="T6" fmla="*/ 0 60000 65536"/>
                <a:gd name="T7" fmla="*/ 0 60000 65536"/>
                <a:gd name="T8" fmla="*/ 0 60000 65536"/>
                <a:gd name="T9" fmla="*/ 0 w 111"/>
                <a:gd name="T10" fmla="*/ 0 h 32"/>
                <a:gd name="T11" fmla="*/ 111 w 111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32">
                  <a:moveTo>
                    <a:pt x="111" y="0"/>
                  </a:moveTo>
                  <a:lnTo>
                    <a:pt x="4" y="28"/>
                  </a:lnTo>
                  <a:lnTo>
                    <a:pt x="0" y="32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7" name="Line 190"/>
            <p:cNvSpPr>
              <a:spLocks noChangeShapeType="1"/>
            </p:cNvSpPr>
            <p:nvPr/>
          </p:nvSpPr>
          <p:spPr bwMode="auto">
            <a:xfrm flipH="1">
              <a:off x="3227139" y="3198813"/>
              <a:ext cx="110068" cy="9207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8" name="Line 191"/>
            <p:cNvSpPr>
              <a:spLocks noChangeShapeType="1"/>
            </p:cNvSpPr>
            <p:nvPr/>
          </p:nvSpPr>
          <p:spPr bwMode="auto">
            <a:xfrm flipV="1">
              <a:off x="3596855" y="3124200"/>
              <a:ext cx="0" cy="176213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79" name="Line 192"/>
            <p:cNvSpPr>
              <a:spLocks noChangeShapeType="1"/>
            </p:cNvSpPr>
            <p:nvPr/>
          </p:nvSpPr>
          <p:spPr bwMode="auto">
            <a:xfrm flipV="1">
              <a:off x="3596855" y="2930525"/>
              <a:ext cx="0" cy="19367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0" name="Line 193"/>
            <p:cNvSpPr>
              <a:spLocks noChangeShapeType="1"/>
            </p:cNvSpPr>
            <p:nvPr/>
          </p:nvSpPr>
          <p:spPr bwMode="auto">
            <a:xfrm flipV="1">
              <a:off x="3337207" y="2892425"/>
              <a:ext cx="0" cy="306388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1" name="Line 194"/>
            <p:cNvSpPr>
              <a:spLocks noChangeShapeType="1"/>
            </p:cNvSpPr>
            <p:nvPr/>
          </p:nvSpPr>
          <p:spPr bwMode="auto">
            <a:xfrm flipV="1">
              <a:off x="2522986" y="3044825"/>
              <a:ext cx="0" cy="21272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2" name="Freeform 195"/>
            <p:cNvSpPr>
              <a:spLocks/>
            </p:cNvSpPr>
            <p:nvPr/>
          </p:nvSpPr>
          <p:spPr bwMode="auto">
            <a:xfrm>
              <a:off x="2242172" y="3044825"/>
              <a:ext cx="280814" cy="238125"/>
            </a:xfrm>
            <a:custGeom>
              <a:avLst/>
              <a:gdLst>
                <a:gd name="T0" fmla="*/ 280722 w 120"/>
                <a:gd name="T1" fmla="*/ 0 h 102"/>
                <a:gd name="T2" fmla="*/ 266686 w 120"/>
                <a:gd name="T3" fmla="*/ 0 h 102"/>
                <a:gd name="T4" fmla="*/ 9357 w 120"/>
                <a:gd name="T5" fmla="*/ 238613 h 102"/>
                <a:gd name="T6" fmla="*/ 0 w 120"/>
                <a:gd name="T7" fmla="*/ 229256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02"/>
                <a:gd name="T14" fmla="*/ 120 w 120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02">
                  <a:moveTo>
                    <a:pt x="120" y="0"/>
                  </a:moveTo>
                  <a:lnTo>
                    <a:pt x="114" y="0"/>
                  </a:lnTo>
                  <a:lnTo>
                    <a:pt x="4" y="102"/>
                  </a:lnTo>
                  <a:lnTo>
                    <a:pt x="0" y="98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3" name="Line 196"/>
            <p:cNvSpPr>
              <a:spLocks noChangeShapeType="1"/>
            </p:cNvSpPr>
            <p:nvPr/>
          </p:nvSpPr>
          <p:spPr bwMode="auto">
            <a:xfrm flipV="1">
              <a:off x="3064859" y="2976563"/>
              <a:ext cx="0" cy="230187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4" name="Freeform 197"/>
            <p:cNvSpPr>
              <a:spLocks/>
            </p:cNvSpPr>
            <p:nvPr/>
          </p:nvSpPr>
          <p:spPr bwMode="auto">
            <a:xfrm>
              <a:off x="3064859" y="2976563"/>
              <a:ext cx="162280" cy="314325"/>
            </a:xfrm>
            <a:custGeom>
              <a:avLst/>
              <a:gdLst>
                <a:gd name="T0" fmla="*/ 161416 w 69"/>
                <a:gd name="T1" fmla="*/ 313472 h 134"/>
                <a:gd name="T2" fmla="*/ 4679 w 69"/>
                <a:gd name="T3" fmla="*/ 0 h 134"/>
                <a:gd name="T4" fmla="*/ 0 w 69"/>
                <a:gd name="T5" fmla="*/ 0 h 134"/>
                <a:gd name="T6" fmla="*/ 0 60000 65536"/>
                <a:gd name="T7" fmla="*/ 0 60000 65536"/>
                <a:gd name="T8" fmla="*/ 0 60000 65536"/>
                <a:gd name="T9" fmla="*/ 0 w 69"/>
                <a:gd name="T10" fmla="*/ 0 h 134"/>
                <a:gd name="T11" fmla="*/ 69 w 69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134">
                  <a:moveTo>
                    <a:pt x="69" y="134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5" name="Line 198"/>
            <p:cNvSpPr>
              <a:spLocks noChangeShapeType="1"/>
            </p:cNvSpPr>
            <p:nvPr/>
          </p:nvSpPr>
          <p:spPr bwMode="auto">
            <a:xfrm flipV="1">
              <a:off x="2522986" y="2841625"/>
              <a:ext cx="0" cy="2032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6" name="Line 199"/>
            <p:cNvSpPr>
              <a:spLocks noChangeShapeType="1"/>
            </p:cNvSpPr>
            <p:nvPr/>
          </p:nvSpPr>
          <p:spPr bwMode="auto">
            <a:xfrm flipH="1">
              <a:off x="2522986" y="2976563"/>
              <a:ext cx="541873" cy="68262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7" name="Line 200"/>
            <p:cNvSpPr>
              <a:spLocks noChangeShapeType="1"/>
            </p:cNvSpPr>
            <p:nvPr/>
          </p:nvSpPr>
          <p:spPr bwMode="auto">
            <a:xfrm flipV="1">
              <a:off x="3064859" y="2747963"/>
              <a:ext cx="0" cy="2286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8" name="Line 201"/>
            <p:cNvSpPr>
              <a:spLocks noChangeShapeType="1"/>
            </p:cNvSpPr>
            <p:nvPr/>
          </p:nvSpPr>
          <p:spPr bwMode="auto">
            <a:xfrm flipV="1">
              <a:off x="3227139" y="3290888"/>
              <a:ext cx="0" cy="169862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89" name="Line 202"/>
            <p:cNvSpPr>
              <a:spLocks noChangeShapeType="1"/>
            </p:cNvSpPr>
            <p:nvPr/>
          </p:nvSpPr>
          <p:spPr bwMode="auto">
            <a:xfrm flipH="1">
              <a:off x="3596855" y="3051175"/>
              <a:ext cx="279403" cy="7302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0" name="Line 203"/>
            <p:cNvSpPr>
              <a:spLocks noChangeShapeType="1"/>
            </p:cNvSpPr>
            <p:nvPr/>
          </p:nvSpPr>
          <p:spPr bwMode="auto">
            <a:xfrm flipH="1" flipV="1">
              <a:off x="4710235" y="3135313"/>
              <a:ext cx="835388" cy="176212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1" name="Freeform 204"/>
            <p:cNvSpPr>
              <a:spLocks/>
            </p:cNvSpPr>
            <p:nvPr/>
          </p:nvSpPr>
          <p:spPr bwMode="auto">
            <a:xfrm>
              <a:off x="1672076" y="3055938"/>
              <a:ext cx="316093" cy="180975"/>
            </a:xfrm>
            <a:custGeom>
              <a:avLst/>
              <a:gdLst>
                <a:gd name="T0" fmla="*/ 315813 w 135"/>
                <a:gd name="T1" fmla="*/ 0 h 77"/>
                <a:gd name="T2" fmla="*/ 14036 w 135"/>
                <a:gd name="T3" fmla="*/ 112289 h 77"/>
                <a:gd name="T4" fmla="*/ 0 w 135"/>
                <a:gd name="T5" fmla="*/ 180130 h 77"/>
                <a:gd name="T6" fmla="*/ 0 60000 65536"/>
                <a:gd name="T7" fmla="*/ 0 60000 65536"/>
                <a:gd name="T8" fmla="*/ 0 60000 65536"/>
                <a:gd name="T9" fmla="*/ 0 w 135"/>
                <a:gd name="T10" fmla="*/ 0 h 77"/>
                <a:gd name="T11" fmla="*/ 135 w 135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77">
                  <a:moveTo>
                    <a:pt x="135" y="0"/>
                  </a:moveTo>
                  <a:lnTo>
                    <a:pt x="6" y="48"/>
                  </a:lnTo>
                  <a:lnTo>
                    <a:pt x="0" y="77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2" name="Line 205"/>
            <p:cNvSpPr>
              <a:spLocks noChangeShapeType="1"/>
            </p:cNvSpPr>
            <p:nvPr/>
          </p:nvSpPr>
          <p:spPr bwMode="auto">
            <a:xfrm flipV="1">
              <a:off x="1988168" y="3055938"/>
              <a:ext cx="0" cy="23495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3" name="Freeform 207"/>
            <p:cNvSpPr>
              <a:spLocks/>
            </p:cNvSpPr>
            <p:nvPr/>
          </p:nvSpPr>
          <p:spPr bwMode="auto">
            <a:xfrm>
              <a:off x="1988168" y="3051175"/>
              <a:ext cx="254003" cy="222250"/>
            </a:xfrm>
            <a:custGeom>
              <a:avLst/>
              <a:gdLst>
                <a:gd name="T0" fmla="*/ 254990 w 109"/>
                <a:gd name="T1" fmla="*/ 222239 h 95"/>
                <a:gd name="T2" fmla="*/ 9357 w 109"/>
                <a:gd name="T3" fmla="*/ 0 h 95"/>
                <a:gd name="T4" fmla="*/ 0 w 109"/>
                <a:gd name="T5" fmla="*/ 4679 h 95"/>
                <a:gd name="T6" fmla="*/ 0 60000 65536"/>
                <a:gd name="T7" fmla="*/ 0 60000 65536"/>
                <a:gd name="T8" fmla="*/ 0 60000 65536"/>
                <a:gd name="T9" fmla="*/ 0 w 109"/>
                <a:gd name="T10" fmla="*/ 0 h 95"/>
                <a:gd name="T11" fmla="*/ 109 w 109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95">
                  <a:moveTo>
                    <a:pt x="109" y="95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4" name="Line 208"/>
            <p:cNvSpPr>
              <a:spLocks noChangeShapeType="1"/>
            </p:cNvSpPr>
            <p:nvPr/>
          </p:nvSpPr>
          <p:spPr bwMode="auto">
            <a:xfrm flipV="1">
              <a:off x="2242172" y="3019425"/>
              <a:ext cx="0" cy="2540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5" name="Line 209"/>
            <p:cNvSpPr>
              <a:spLocks noChangeShapeType="1"/>
            </p:cNvSpPr>
            <p:nvPr/>
          </p:nvSpPr>
          <p:spPr bwMode="auto">
            <a:xfrm flipV="1">
              <a:off x="1672076" y="2841625"/>
              <a:ext cx="0" cy="395288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6" name="Line 210"/>
            <p:cNvSpPr>
              <a:spLocks noChangeShapeType="1"/>
            </p:cNvSpPr>
            <p:nvPr/>
          </p:nvSpPr>
          <p:spPr bwMode="auto">
            <a:xfrm flipV="1">
              <a:off x="1988168" y="2811463"/>
              <a:ext cx="0" cy="24447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7" name="Line 211"/>
            <p:cNvSpPr>
              <a:spLocks noChangeShapeType="1"/>
            </p:cNvSpPr>
            <p:nvPr/>
          </p:nvSpPr>
          <p:spPr bwMode="auto">
            <a:xfrm flipV="1">
              <a:off x="1528141" y="4191000"/>
              <a:ext cx="0" cy="10795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8" name="Freeform 212"/>
            <p:cNvSpPr>
              <a:spLocks/>
            </p:cNvSpPr>
            <p:nvPr/>
          </p:nvSpPr>
          <p:spPr bwMode="auto">
            <a:xfrm>
              <a:off x="1528141" y="3236913"/>
              <a:ext cx="143935" cy="954087"/>
            </a:xfrm>
            <a:custGeom>
              <a:avLst/>
              <a:gdLst>
                <a:gd name="T0" fmla="*/ 142701 w 61"/>
                <a:gd name="T1" fmla="*/ 0 h 408"/>
                <a:gd name="T2" fmla="*/ 16376 w 61"/>
                <a:gd name="T3" fmla="*/ 746251 h 408"/>
                <a:gd name="T4" fmla="*/ 0 w 61"/>
                <a:gd name="T5" fmla="*/ 954453 h 408"/>
                <a:gd name="T6" fmla="*/ 0 60000 65536"/>
                <a:gd name="T7" fmla="*/ 0 60000 65536"/>
                <a:gd name="T8" fmla="*/ 0 60000 65536"/>
                <a:gd name="T9" fmla="*/ 0 w 61"/>
                <a:gd name="T10" fmla="*/ 0 h 408"/>
                <a:gd name="T11" fmla="*/ 61 w 61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408">
                  <a:moveTo>
                    <a:pt x="61" y="0"/>
                  </a:moveTo>
                  <a:lnTo>
                    <a:pt x="7" y="319"/>
                  </a:lnTo>
                  <a:lnTo>
                    <a:pt x="0" y="408"/>
                  </a:lnTo>
                </a:path>
              </a:pathLst>
            </a:custGeom>
            <a:noFill/>
            <a:ln w="1746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499" name="Line 213"/>
            <p:cNvSpPr>
              <a:spLocks noChangeShapeType="1"/>
            </p:cNvSpPr>
            <p:nvPr/>
          </p:nvSpPr>
          <p:spPr bwMode="auto">
            <a:xfrm flipV="1">
              <a:off x="1528141" y="3659188"/>
              <a:ext cx="0" cy="531812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0" name="Line 214"/>
            <p:cNvSpPr>
              <a:spLocks noChangeShapeType="1"/>
            </p:cNvSpPr>
            <p:nvPr/>
          </p:nvSpPr>
          <p:spPr bwMode="auto">
            <a:xfrm flipV="1">
              <a:off x="1672076" y="3236913"/>
              <a:ext cx="0" cy="228600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1" name="Line 215"/>
            <p:cNvSpPr>
              <a:spLocks noChangeShapeType="1"/>
            </p:cNvSpPr>
            <p:nvPr/>
          </p:nvSpPr>
          <p:spPr bwMode="auto">
            <a:xfrm flipV="1">
              <a:off x="2242172" y="3273425"/>
              <a:ext cx="0" cy="296863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2" name="Line 216"/>
            <p:cNvSpPr>
              <a:spLocks noChangeShapeType="1"/>
            </p:cNvSpPr>
            <p:nvPr/>
          </p:nvSpPr>
          <p:spPr bwMode="auto">
            <a:xfrm flipH="1">
              <a:off x="1439239" y="4191000"/>
              <a:ext cx="88902" cy="1120775"/>
            </a:xfrm>
            <a:prstGeom prst="line">
              <a:avLst/>
            </a:prstGeom>
            <a:noFill/>
            <a:ln w="174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3" name="Freeform 217"/>
            <p:cNvSpPr>
              <a:spLocks/>
            </p:cNvSpPr>
            <p:nvPr/>
          </p:nvSpPr>
          <p:spPr bwMode="auto">
            <a:xfrm>
              <a:off x="1384205" y="5254625"/>
              <a:ext cx="111479" cy="112713"/>
            </a:xfrm>
            <a:custGeom>
              <a:avLst/>
              <a:gdLst>
                <a:gd name="T0" fmla="*/ 98253 w 48"/>
                <a:gd name="T1" fmla="*/ 16375 h 48"/>
                <a:gd name="T2" fmla="*/ 86556 w 48"/>
                <a:gd name="T3" fmla="*/ 7018 h 48"/>
                <a:gd name="T4" fmla="*/ 72520 w 48"/>
                <a:gd name="T5" fmla="*/ 2339 h 48"/>
                <a:gd name="T6" fmla="*/ 56145 w 48"/>
                <a:gd name="T7" fmla="*/ 0 h 48"/>
                <a:gd name="T8" fmla="*/ 44448 w 48"/>
                <a:gd name="T9" fmla="*/ 2339 h 48"/>
                <a:gd name="T10" fmla="*/ 30412 w 48"/>
                <a:gd name="T11" fmla="*/ 7018 h 48"/>
                <a:gd name="T12" fmla="*/ 16375 w 48"/>
                <a:gd name="T13" fmla="*/ 16375 h 48"/>
                <a:gd name="T14" fmla="*/ 11697 w 48"/>
                <a:gd name="T15" fmla="*/ 23394 h 48"/>
                <a:gd name="T16" fmla="*/ 7018 w 48"/>
                <a:gd name="T17" fmla="*/ 35090 h 48"/>
                <a:gd name="T18" fmla="*/ 4679 w 48"/>
                <a:gd name="T19" fmla="*/ 44448 h 48"/>
                <a:gd name="T20" fmla="*/ 0 w 48"/>
                <a:gd name="T21" fmla="*/ 56145 h 48"/>
                <a:gd name="T22" fmla="*/ 4679 w 48"/>
                <a:gd name="T23" fmla="*/ 70181 h 48"/>
                <a:gd name="T24" fmla="*/ 9357 w 48"/>
                <a:gd name="T25" fmla="*/ 81877 h 48"/>
                <a:gd name="T26" fmla="*/ 16375 w 48"/>
                <a:gd name="T27" fmla="*/ 95914 h 48"/>
                <a:gd name="T28" fmla="*/ 30412 w 48"/>
                <a:gd name="T29" fmla="*/ 102932 h 48"/>
                <a:gd name="T30" fmla="*/ 44448 w 48"/>
                <a:gd name="T31" fmla="*/ 109950 h 48"/>
                <a:gd name="T32" fmla="*/ 56145 w 48"/>
                <a:gd name="T33" fmla="*/ 112289 h 48"/>
                <a:gd name="T34" fmla="*/ 72520 w 48"/>
                <a:gd name="T35" fmla="*/ 109950 h 48"/>
                <a:gd name="T36" fmla="*/ 86556 w 48"/>
                <a:gd name="T37" fmla="*/ 102932 h 48"/>
                <a:gd name="T38" fmla="*/ 98253 w 48"/>
                <a:gd name="T39" fmla="*/ 95914 h 48"/>
                <a:gd name="T40" fmla="*/ 105271 w 48"/>
                <a:gd name="T41" fmla="*/ 81877 h 48"/>
                <a:gd name="T42" fmla="*/ 109950 w 48"/>
                <a:gd name="T43" fmla="*/ 70181 h 48"/>
                <a:gd name="T44" fmla="*/ 112289 w 48"/>
                <a:gd name="T45" fmla="*/ 56145 h 48"/>
                <a:gd name="T46" fmla="*/ 112289 w 48"/>
                <a:gd name="T47" fmla="*/ 44448 h 48"/>
                <a:gd name="T48" fmla="*/ 109950 w 48"/>
                <a:gd name="T49" fmla="*/ 35090 h 48"/>
                <a:gd name="T50" fmla="*/ 105271 w 48"/>
                <a:gd name="T51" fmla="*/ 23394 h 48"/>
                <a:gd name="T52" fmla="*/ 98253 w 48"/>
                <a:gd name="T53" fmla="*/ 16375 h 48"/>
                <a:gd name="T54" fmla="*/ 98253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2" y="7"/>
                  </a:move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7" y="7"/>
                  </a:lnTo>
                  <a:lnTo>
                    <a:pt x="5" y="10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7" y="41"/>
                  </a:lnTo>
                  <a:lnTo>
                    <a:pt x="13" y="44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4"/>
                  </a:lnTo>
                  <a:lnTo>
                    <a:pt x="42" y="41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5" y="1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4" name="Freeform 218"/>
            <p:cNvSpPr>
              <a:spLocks/>
            </p:cNvSpPr>
            <p:nvPr/>
          </p:nvSpPr>
          <p:spPr bwMode="auto">
            <a:xfrm>
              <a:off x="1482984" y="4032250"/>
              <a:ext cx="111479" cy="112713"/>
            </a:xfrm>
            <a:custGeom>
              <a:avLst/>
              <a:gdLst>
                <a:gd name="T0" fmla="*/ 95914 w 48"/>
                <a:gd name="T1" fmla="*/ 16375 h 48"/>
                <a:gd name="T2" fmla="*/ 84217 w 48"/>
                <a:gd name="T3" fmla="*/ 7018 h 48"/>
                <a:gd name="T4" fmla="*/ 70181 w 48"/>
                <a:gd name="T5" fmla="*/ 2339 h 48"/>
                <a:gd name="T6" fmla="*/ 56145 w 48"/>
                <a:gd name="T7" fmla="*/ 0 h 48"/>
                <a:gd name="T8" fmla="*/ 42108 w 48"/>
                <a:gd name="T9" fmla="*/ 2339 h 48"/>
                <a:gd name="T10" fmla="*/ 28072 w 48"/>
                <a:gd name="T11" fmla="*/ 7018 h 48"/>
                <a:gd name="T12" fmla="*/ 14036 w 48"/>
                <a:gd name="T13" fmla="*/ 16375 h 48"/>
                <a:gd name="T14" fmla="*/ 9357 w 48"/>
                <a:gd name="T15" fmla="*/ 25733 h 48"/>
                <a:gd name="T16" fmla="*/ 4679 w 48"/>
                <a:gd name="T17" fmla="*/ 35090 h 48"/>
                <a:gd name="T18" fmla="*/ 2339 w 48"/>
                <a:gd name="T19" fmla="*/ 44448 h 48"/>
                <a:gd name="T20" fmla="*/ 0 w 48"/>
                <a:gd name="T21" fmla="*/ 56145 h 48"/>
                <a:gd name="T22" fmla="*/ 2339 w 48"/>
                <a:gd name="T23" fmla="*/ 72520 h 48"/>
                <a:gd name="T24" fmla="*/ 7018 w 48"/>
                <a:gd name="T25" fmla="*/ 84217 h 48"/>
                <a:gd name="T26" fmla="*/ 14036 w 48"/>
                <a:gd name="T27" fmla="*/ 95914 h 48"/>
                <a:gd name="T28" fmla="*/ 28072 w 48"/>
                <a:gd name="T29" fmla="*/ 102932 h 48"/>
                <a:gd name="T30" fmla="*/ 42108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4217 w 48"/>
                <a:gd name="T37" fmla="*/ 102932 h 48"/>
                <a:gd name="T38" fmla="*/ 95914 w 48"/>
                <a:gd name="T39" fmla="*/ 95914 h 48"/>
                <a:gd name="T40" fmla="*/ 102932 w 48"/>
                <a:gd name="T41" fmla="*/ 84217 h 48"/>
                <a:gd name="T42" fmla="*/ 109950 w 48"/>
                <a:gd name="T43" fmla="*/ 72520 h 48"/>
                <a:gd name="T44" fmla="*/ 112289 w 48"/>
                <a:gd name="T45" fmla="*/ 56145 h 48"/>
                <a:gd name="T46" fmla="*/ 112289 w 48"/>
                <a:gd name="T47" fmla="*/ 44448 h 48"/>
                <a:gd name="T48" fmla="*/ 109950 w 48"/>
                <a:gd name="T49" fmla="*/ 35090 h 48"/>
                <a:gd name="T50" fmla="*/ 102932 w 48"/>
                <a:gd name="T51" fmla="*/ 25733 h 48"/>
                <a:gd name="T52" fmla="*/ 95914 w 48"/>
                <a:gd name="T53" fmla="*/ 16375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48"/>
                <a:gd name="T83" fmla="*/ 48 w 4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48">
                  <a:moveTo>
                    <a:pt x="41" y="7"/>
                  </a:move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5" name="Freeform 219"/>
            <p:cNvSpPr>
              <a:spLocks/>
            </p:cNvSpPr>
            <p:nvPr/>
          </p:nvSpPr>
          <p:spPr bwMode="auto">
            <a:xfrm>
              <a:off x="1628330" y="3113088"/>
              <a:ext cx="112890" cy="111125"/>
            </a:xfrm>
            <a:custGeom>
              <a:avLst/>
              <a:gdLst>
                <a:gd name="T0" fmla="*/ 93574 w 48"/>
                <a:gd name="T1" fmla="*/ 16375 h 48"/>
                <a:gd name="T2" fmla="*/ 81877 w 48"/>
                <a:gd name="T3" fmla="*/ 7018 h 48"/>
                <a:gd name="T4" fmla="*/ 67841 w 48"/>
                <a:gd name="T5" fmla="*/ 0 h 48"/>
                <a:gd name="T6" fmla="*/ 56145 w 48"/>
                <a:gd name="T7" fmla="*/ 0 h 48"/>
                <a:gd name="T8" fmla="*/ 39769 w 48"/>
                <a:gd name="T9" fmla="*/ 0 h 48"/>
                <a:gd name="T10" fmla="*/ 25733 w 48"/>
                <a:gd name="T11" fmla="*/ 7018 h 48"/>
                <a:gd name="T12" fmla="*/ 14036 w 48"/>
                <a:gd name="T13" fmla="*/ 16375 h 48"/>
                <a:gd name="T14" fmla="*/ 7018 w 48"/>
                <a:gd name="T15" fmla="*/ 23394 h 48"/>
                <a:gd name="T16" fmla="*/ 2339 w 48"/>
                <a:gd name="T17" fmla="*/ 35090 h 48"/>
                <a:gd name="T18" fmla="*/ 0 w 48"/>
                <a:gd name="T19" fmla="*/ 42108 h 48"/>
                <a:gd name="T20" fmla="*/ 0 w 48"/>
                <a:gd name="T21" fmla="*/ 56145 h 48"/>
                <a:gd name="T22" fmla="*/ 0 w 48"/>
                <a:gd name="T23" fmla="*/ 70181 h 48"/>
                <a:gd name="T24" fmla="*/ 4679 w 48"/>
                <a:gd name="T25" fmla="*/ 81877 h 48"/>
                <a:gd name="T26" fmla="*/ 14036 w 48"/>
                <a:gd name="T27" fmla="*/ 95914 h 48"/>
                <a:gd name="T28" fmla="*/ 25733 w 48"/>
                <a:gd name="T29" fmla="*/ 105271 h 48"/>
                <a:gd name="T30" fmla="*/ 39769 w 48"/>
                <a:gd name="T31" fmla="*/ 109950 h 48"/>
                <a:gd name="T32" fmla="*/ 56145 w 48"/>
                <a:gd name="T33" fmla="*/ 112289 h 48"/>
                <a:gd name="T34" fmla="*/ 67841 w 48"/>
                <a:gd name="T35" fmla="*/ 109950 h 48"/>
                <a:gd name="T36" fmla="*/ 81877 w 48"/>
                <a:gd name="T37" fmla="*/ 105271 h 48"/>
                <a:gd name="T38" fmla="*/ 93574 w 48"/>
                <a:gd name="T39" fmla="*/ 95914 h 48"/>
                <a:gd name="T40" fmla="*/ 102932 w 48"/>
                <a:gd name="T41" fmla="*/ 81877 h 48"/>
                <a:gd name="T42" fmla="*/ 107610 w 48"/>
                <a:gd name="T43" fmla="*/ 70181 h 48"/>
                <a:gd name="T44" fmla="*/ 112289 w 48"/>
                <a:gd name="T45" fmla="*/ 56145 h 48"/>
                <a:gd name="T46" fmla="*/ 107610 w 48"/>
                <a:gd name="T47" fmla="*/ 42108 h 48"/>
                <a:gd name="T48" fmla="*/ 105271 w 48"/>
                <a:gd name="T49" fmla="*/ 35090 h 48"/>
                <a:gd name="T50" fmla="*/ 100592 w 48"/>
                <a:gd name="T51" fmla="*/ 23394 h 48"/>
                <a:gd name="T52" fmla="*/ 93574 w 48"/>
                <a:gd name="T53" fmla="*/ 16375 h 48"/>
                <a:gd name="T54" fmla="*/ 9357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0" y="7"/>
                  </a:move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29" y="47"/>
                  </a:lnTo>
                  <a:lnTo>
                    <a:pt x="35" y="45"/>
                  </a:lnTo>
                  <a:lnTo>
                    <a:pt x="40" y="41"/>
                  </a:lnTo>
                  <a:lnTo>
                    <a:pt x="44" y="35"/>
                  </a:lnTo>
                  <a:lnTo>
                    <a:pt x="46" y="30"/>
                  </a:lnTo>
                  <a:lnTo>
                    <a:pt x="48" y="24"/>
                  </a:lnTo>
                  <a:lnTo>
                    <a:pt x="46" y="18"/>
                  </a:lnTo>
                  <a:lnTo>
                    <a:pt x="45" y="15"/>
                  </a:lnTo>
                  <a:lnTo>
                    <a:pt x="43" y="10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6" name="Freeform 220"/>
            <p:cNvSpPr>
              <a:spLocks/>
            </p:cNvSpPr>
            <p:nvPr/>
          </p:nvSpPr>
          <p:spPr bwMode="auto">
            <a:xfrm>
              <a:off x="1930312" y="3000375"/>
              <a:ext cx="112890" cy="112713"/>
            </a:xfrm>
            <a:custGeom>
              <a:avLst/>
              <a:gdLst>
                <a:gd name="T0" fmla="*/ 95914 w 48"/>
                <a:gd name="T1" fmla="*/ 16375 h 48"/>
                <a:gd name="T2" fmla="*/ 81877 w 48"/>
                <a:gd name="T3" fmla="*/ 7018 h 48"/>
                <a:gd name="T4" fmla="*/ 70181 w 48"/>
                <a:gd name="T5" fmla="*/ 2339 h 48"/>
                <a:gd name="T6" fmla="*/ 56145 w 48"/>
                <a:gd name="T7" fmla="*/ 0 h 48"/>
                <a:gd name="T8" fmla="*/ 39769 w 48"/>
                <a:gd name="T9" fmla="*/ 2339 h 48"/>
                <a:gd name="T10" fmla="*/ 25733 w 48"/>
                <a:gd name="T11" fmla="*/ 7018 h 48"/>
                <a:gd name="T12" fmla="*/ 16375 w 48"/>
                <a:gd name="T13" fmla="*/ 16375 h 48"/>
                <a:gd name="T14" fmla="*/ 7018 w 48"/>
                <a:gd name="T15" fmla="*/ 23394 h 48"/>
                <a:gd name="T16" fmla="*/ 2339 w 48"/>
                <a:gd name="T17" fmla="*/ 35090 h 48"/>
                <a:gd name="T18" fmla="*/ 0 w 48"/>
                <a:gd name="T19" fmla="*/ 44448 h 48"/>
                <a:gd name="T20" fmla="*/ 0 w 48"/>
                <a:gd name="T21" fmla="*/ 56145 h 48"/>
                <a:gd name="T22" fmla="*/ 2339 w 48"/>
                <a:gd name="T23" fmla="*/ 70181 h 48"/>
                <a:gd name="T24" fmla="*/ 7018 w 48"/>
                <a:gd name="T25" fmla="*/ 81877 h 48"/>
                <a:gd name="T26" fmla="*/ 16375 w 48"/>
                <a:gd name="T27" fmla="*/ 95914 h 48"/>
                <a:gd name="T28" fmla="*/ 25733 w 48"/>
                <a:gd name="T29" fmla="*/ 105271 h 48"/>
                <a:gd name="T30" fmla="*/ 39769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1877 w 48"/>
                <a:gd name="T37" fmla="*/ 105271 h 48"/>
                <a:gd name="T38" fmla="*/ 95914 w 48"/>
                <a:gd name="T39" fmla="*/ 95914 h 48"/>
                <a:gd name="T40" fmla="*/ 102932 w 48"/>
                <a:gd name="T41" fmla="*/ 81877 h 48"/>
                <a:gd name="T42" fmla="*/ 109950 w 48"/>
                <a:gd name="T43" fmla="*/ 70181 h 48"/>
                <a:gd name="T44" fmla="*/ 112289 w 48"/>
                <a:gd name="T45" fmla="*/ 56145 h 48"/>
                <a:gd name="T46" fmla="*/ 109950 w 48"/>
                <a:gd name="T47" fmla="*/ 44448 h 48"/>
                <a:gd name="T48" fmla="*/ 107610 w 48"/>
                <a:gd name="T49" fmla="*/ 35090 h 48"/>
                <a:gd name="T50" fmla="*/ 100592 w 48"/>
                <a:gd name="T51" fmla="*/ 23394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1" y="41"/>
                  </a:lnTo>
                  <a:lnTo>
                    <a:pt x="44" y="35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7" name="Freeform 221"/>
            <p:cNvSpPr>
              <a:spLocks/>
            </p:cNvSpPr>
            <p:nvPr/>
          </p:nvSpPr>
          <p:spPr bwMode="auto">
            <a:xfrm>
              <a:off x="2185726" y="3217863"/>
              <a:ext cx="108656" cy="112712"/>
            </a:xfrm>
            <a:custGeom>
              <a:avLst/>
              <a:gdLst>
                <a:gd name="T0" fmla="*/ 93574 w 46"/>
                <a:gd name="T1" fmla="*/ 14036 h 48"/>
                <a:gd name="T2" fmla="*/ 81877 w 46"/>
                <a:gd name="T3" fmla="*/ 7018 h 48"/>
                <a:gd name="T4" fmla="*/ 67841 w 46"/>
                <a:gd name="T5" fmla="*/ 2339 h 48"/>
                <a:gd name="T6" fmla="*/ 56144 w 46"/>
                <a:gd name="T7" fmla="*/ 0 h 48"/>
                <a:gd name="T8" fmla="*/ 39769 w 46"/>
                <a:gd name="T9" fmla="*/ 2339 h 48"/>
                <a:gd name="T10" fmla="*/ 25733 w 46"/>
                <a:gd name="T11" fmla="*/ 7018 h 48"/>
                <a:gd name="T12" fmla="*/ 14036 w 46"/>
                <a:gd name="T13" fmla="*/ 14036 h 48"/>
                <a:gd name="T14" fmla="*/ 7018 w 46"/>
                <a:gd name="T15" fmla="*/ 25733 h 48"/>
                <a:gd name="T16" fmla="*/ 2339 w 46"/>
                <a:gd name="T17" fmla="*/ 32751 h 48"/>
                <a:gd name="T18" fmla="*/ 0 w 46"/>
                <a:gd name="T19" fmla="*/ 44448 h 48"/>
                <a:gd name="T20" fmla="*/ 0 w 46"/>
                <a:gd name="T21" fmla="*/ 56145 h 48"/>
                <a:gd name="T22" fmla="*/ 0 w 46"/>
                <a:gd name="T23" fmla="*/ 72520 h 48"/>
                <a:gd name="T24" fmla="*/ 4679 w 46"/>
                <a:gd name="T25" fmla="*/ 84217 h 48"/>
                <a:gd name="T26" fmla="*/ 14036 w 46"/>
                <a:gd name="T27" fmla="*/ 95914 h 48"/>
                <a:gd name="T28" fmla="*/ 25733 w 46"/>
                <a:gd name="T29" fmla="*/ 102932 h 48"/>
                <a:gd name="T30" fmla="*/ 39769 w 46"/>
                <a:gd name="T31" fmla="*/ 109950 h 48"/>
                <a:gd name="T32" fmla="*/ 56144 w 46"/>
                <a:gd name="T33" fmla="*/ 112289 h 48"/>
                <a:gd name="T34" fmla="*/ 67841 w 46"/>
                <a:gd name="T35" fmla="*/ 109950 h 48"/>
                <a:gd name="T36" fmla="*/ 81877 w 46"/>
                <a:gd name="T37" fmla="*/ 102932 h 48"/>
                <a:gd name="T38" fmla="*/ 93574 w 46"/>
                <a:gd name="T39" fmla="*/ 95914 h 48"/>
                <a:gd name="T40" fmla="*/ 102931 w 46"/>
                <a:gd name="T41" fmla="*/ 84217 h 48"/>
                <a:gd name="T42" fmla="*/ 107610 w 46"/>
                <a:gd name="T43" fmla="*/ 72520 h 48"/>
                <a:gd name="T44" fmla="*/ 107610 w 46"/>
                <a:gd name="T45" fmla="*/ 56145 h 48"/>
                <a:gd name="T46" fmla="*/ 107610 w 46"/>
                <a:gd name="T47" fmla="*/ 44448 h 48"/>
                <a:gd name="T48" fmla="*/ 105271 w 46"/>
                <a:gd name="T49" fmla="*/ 32751 h 48"/>
                <a:gd name="T50" fmla="*/ 100592 w 46"/>
                <a:gd name="T51" fmla="*/ 25733 h 48"/>
                <a:gd name="T52" fmla="*/ 93574 w 46"/>
                <a:gd name="T53" fmla="*/ 14036 h 48"/>
                <a:gd name="T54" fmla="*/ 93574 w 46"/>
                <a:gd name="T55" fmla="*/ 14036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8"/>
                <a:gd name="T86" fmla="*/ 46 w 46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8">
                  <a:moveTo>
                    <a:pt x="40" y="6"/>
                  </a:moveTo>
                  <a:lnTo>
                    <a:pt x="35" y="3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6" y="41"/>
                  </a:lnTo>
                  <a:lnTo>
                    <a:pt x="11" y="44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29" y="47"/>
                  </a:lnTo>
                  <a:lnTo>
                    <a:pt x="35" y="44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6" y="31"/>
                  </a:lnTo>
                  <a:lnTo>
                    <a:pt x="46" y="24"/>
                  </a:lnTo>
                  <a:lnTo>
                    <a:pt x="46" y="19"/>
                  </a:lnTo>
                  <a:lnTo>
                    <a:pt x="45" y="14"/>
                  </a:lnTo>
                  <a:lnTo>
                    <a:pt x="43" y="11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8" name="Freeform 222"/>
            <p:cNvSpPr>
              <a:spLocks/>
            </p:cNvSpPr>
            <p:nvPr/>
          </p:nvSpPr>
          <p:spPr bwMode="auto">
            <a:xfrm>
              <a:off x="3009825" y="2921000"/>
              <a:ext cx="112890" cy="112713"/>
            </a:xfrm>
            <a:custGeom>
              <a:avLst/>
              <a:gdLst>
                <a:gd name="T0" fmla="*/ 95914 w 48"/>
                <a:gd name="T1" fmla="*/ 14036 h 48"/>
                <a:gd name="T2" fmla="*/ 86556 w 48"/>
                <a:gd name="T3" fmla="*/ 7018 h 48"/>
                <a:gd name="T4" fmla="*/ 72520 w 48"/>
                <a:gd name="T5" fmla="*/ 2339 h 48"/>
                <a:gd name="T6" fmla="*/ 56145 w 48"/>
                <a:gd name="T7" fmla="*/ 0 h 48"/>
                <a:gd name="T8" fmla="*/ 42108 w 48"/>
                <a:gd name="T9" fmla="*/ 2339 h 48"/>
                <a:gd name="T10" fmla="*/ 30412 w 48"/>
                <a:gd name="T11" fmla="*/ 7018 h 48"/>
                <a:gd name="T12" fmla="*/ 16375 w 48"/>
                <a:gd name="T13" fmla="*/ 14036 h 48"/>
                <a:gd name="T14" fmla="*/ 11697 w 48"/>
                <a:gd name="T15" fmla="*/ 23394 h 48"/>
                <a:gd name="T16" fmla="*/ 4679 w 48"/>
                <a:gd name="T17" fmla="*/ 32751 h 48"/>
                <a:gd name="T18" fmla="*/ 2339 w 48"/>
                <a:gd name="T19" fmla="*/ 44448 h 48"/>
                <a:gd name="T20" fmla="*/ 0 w 48"/>
                <a:gd name="T21" fmla="*/ 56145 h 48"/>
                <a:gd name="T22" fmla="*/ 2339 w 48"/>
                <a:gd name="T23" fmla="*/ 70181 h 48"/>
                <a:gd name="T24" fmla="*/ 7018 w 48"/>
                <a:gd name="T25" fmla="*/ 84217 h 48"/>
                <a:gd name="T26" fmla="*/ 16375 w 48"/>
                <a:gd name="T27" fmla="*/ 95914 h 48"/>
                <a:gd name="T28" fmla="*/ 30412 w 48"/>
                <a:gd name="T29" fmla="*/ 102932 h 48"/>
                <a:gd name="T30" fmla="*/ 42108 w 48"/>
                <a:gd name="T31" fmla="*/ 107610 h 48"/>
                <a:gd name="T32" fmla="*/ 56145 w 48"/>
                <a:gd name="T33" fmla="*/ 112289 h 48"/>
                <a:gd name="T34" fmla="*/ 72520 w 48"/>
                <a:gd name="T35" fmla="*/ 107610 h 48"/>
                <a:gd name="T36" fmla="*/ 86556 w 48"/>
                <a:gd name="T37" fmla="*/ 102932 h 48"/>
                <a:gd name="T38" fmla="*/ 95914 w 48"/>
                <a:gd name="T39" fmla="*/ 95914 h 48"/>
                <a:gd name="T40" fmla="*/ 105271 w 48"/>
                <a:gd name="T41" fmla="*/ 84217 h 48"/>
                <a:gd name="T42" fmla="*/ 112289 w 48"/>
                <a:gd name="T43" fmla="*/ 70181 h 48"/>
                <a:gd name="T44" fmla="*/ 112289 w 48"/>
                <a:gd name="T45" fmla="*/ 56145 h 48"/>
                <a:gd name="T46" fmla="*/ 112289 w 48"/>
                <a:gd name="T47" fmla="*/ 44448 h 48"/>
                <a:gd name="T48" fmla="*/ 109950 w 48"/>
                <a:gd name="T49" fmla="*/ 32751 h 48"/>
                <a:gd name="T50" fmla="*/ 105271 w 48"/>
                <a:gd name="T51" fmla="*/ 23394 h 48"/>
                <a:gd name="T52" fmla="*/ 95914 w 48"/>
                <a:gd name="T53" fmla="*/ 14036 h 48"/>
                <a:gd name="T54" fmla="*/ 95914 w 48"/>
                <a:gd name="T55" fmla="*/ 14036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6"/>
                  </a:move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7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3" y="44"/>
                  </a:lnTo>
                  <a:lnTo>
                    <a:pt x="18" y="46"/>
                  </a:lnTo>
                  <a:lnTo>
                    <a:pt x="24" y="48"/>
                  </a:lnTo>
                  <a:lnTo>
                    <a:pt x="31" y="46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4"/>
                  </a:lnTo>
                  <a:lnTo>
                    <a:pt x="45" y="1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09" name="Freeform 223"/>
            <p:cNvSpPr>
              <a:spLocks/>
            </p:cNvSpPr>
            <p:nvPr/>
          </p:nvSpPr>
          <p:spPr bwMode="auto">
            <a:xfrm>
              <a:off x="3170694" y="3232150"/>
              <a:ext cx="112890" cy="114300"/>
            </a:xfrm>
            <a:custGeom>
              <a:avLst/>
              <a:gdLst>
                <a:gd name="T0" fmla="*/ 95914 w 48"/>
                <a:gd name="T1" fmla="*/ 16376 h 49"/>
                <a:gd name="T2" fmla="*/ 81877 w 48"/>
                <a:gd name="T3" fmla="*/ 9357 h 49"/>
                <a:gd name="T4" fmla="*/ 72520 w 48"/>
                <a:gd name="T5" fmla="*/ 4679 h 49"/>
                <a:gd name="T6" fmla="*/ 56145 w 48"/>
                <a:gd name="T7" fmla="*/ 0 h 49"/>
                <a:gd name="T8" fmla="*/ 39769 w 48"/>
                <a:gd name="T9" fmla="*/ 4679 h 49"/>
                <a:gd name="T10" fmla="*/ 28072 w 48"/>
                <a:gd name="T11" fmla="*/ 9357 h 49"/>
                <a:gd name="T12" fmla="*/ 14036 w 48"/>
                <a:gd name="T13" fmla="*/ 16376 h 49"/>
                <a:gd name="T14" fmla="*/ 7018 w 48"/>
                <a:gd name="T15" fmla="*/ 25733 h 49"/>
                <a:gd name="T16" fmla="*/ 4679 w 48"/>
                <a:gd name="T17" fmla="*/ 35091 h 49"/>
                <a:gd name="T18" fmla="*/ 0 w 48"/>
                <a:gd name="T19" fmla="*/ 46787 h 49"/>
                <a:gd name="T20" fmla="*/ 0 w 48"/>
                <a:gd name="T21" fmla="*/ 58484 h 49"/>
                <a:gd name="T22" fmla="*/ 2339 w 48"/>
                <a:gd name="T23" fmla="*/ 70181 h 49"/>
                <a:gd name="T24" fmla="*/ 7018 w 48"/>
                <a:gd name="T25" fmla="*/ 84217 h 49"/>
                <a:gd name="T26" fmla="*/ 14036 w 48"/>
                <a:gd name="T27" fmla="*/ 98253 h 49"/>
                <a:gd name="T28" fmla="*/ 28072 w 48"/>
                <a:gd name="T29" fmla="*/ 105272 h 49"/>
                <a:gd name="T30" fmla="*/ 39769 w 48"/>
                <a:gd name="T31" fmla="*/ 109950 h 49"/>
                <a:gd name="T32" fmla="*/ 56145 w 48"/>
                <a:gd name="T33" fmla="*/ 114629 h 49"/>
                <a:gd name="T34" fmla="*/ 72520 w 48"/>
                <a:gd name="T35" fmla="*/ 109950 h 49"/>
                <a:gd name="T36" fmla="*/ 81877 w 48"/>
                <a:gd name="T37" fmla="*/ 105272 h 49"/>
                <a:gd name="T38" fmla="*/ 95914 w 48"/>
                <a:gd name="T39" fmla="*/ 98253 h 49"/>
                <a:gd name="T40" fmla="*/ 102932 w 48"/>
                <a:gd name="T41" fmla="*/ 84217 h 49"/>
                <a:gd name="T42" fmla="*/ 109950 w 48"/>
                <a:gd name="T43" fmla="*/ 70181 h 49"/>
                <a:gd name="T44" fmla="*/ 112289 w 48"/>
                <a:gd name="T45" fmla="*/ 58484 h 49"/>
                <a:gd name="T46" fmla="*/ 112289 w 48"/>
                <a:gd name="T47" fmla="*/ 46787 h 49"/>
                <a:gd name="T48" fmla="*/ 105271 w 48"/>
                <a:gd name="T49" fmla="*/ 35091 h 49"/>
                <a:gd name="T50" fmla="*/ 102932 w 48"/>
                <a:gd name="T51" fmla="*/ 25733 h 49"/>
                <a:gd name="T52" fmla="*/ 95914 w 48"/>
                <a:gd name="T53" fmla="*/ 16376 h 49"/>
                <a:gd name="T54" fmla="*/ 95914 w 48"/>
                <a:gd name="T55" fmla="*/ 1637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9"/>
                <a:gd name="T86" fmla="*/ 48 w 48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9">
                  <a:moveTo>
                    <a:pt x="41" y="7"/>
                  </a:moveTo>
                  <a:lnTo>
                    <a:pt x="35" y="4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9"/>
                  </a:lnTo>
                  <a:lnTo>
                    <a:pt x="31" y="47"/>
                  </a:lnTo>
                  <a:lnTo>
                    <a:pt x="35" y="45"/>
                  </a:lnTo>
                  <a:lnTo>
                    <a:pt x="41" y="42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45" y="15"/>
                  </a:lnTo>
                  <a:lnTo>
                    <a:pt x="44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0" name="Freeform 224"/>
            <p:cNvSpPr>
              <a:spLocks/>
            </p:cNvSpPr>
            <p:nvPr/>
          </p:nvSpPr>
          <p:spPr bwMode="auto">
            <a:xfrm>
              <a:off x="3290639" y="3133725"/>
              <a:ext cx="111480" cy="112713"/>
            </a:xfrm>
            <a:custGeom>
              <a:avLst/>
              <a:gdLst>
                <a:gd name="T0" fmla="*/ 95914 w 48"/>
                <a:gd name="T1" fmla="*/ 16375 h 48"/>
                <a:gd name="T2" fmla="*/ 86556 w 48"/>
                <a:gd name="T3" fmla="*/ 9357 h 48"/>
                <a:gd name="T4" fmla="*/ 72520 w 48"/>
                <a:gd name="T5" fmla="*/ 2339 h 48"/>
                <a:gd name="T6" fmla="*/ 56145 w 48"/>
                <a:gd name="T7" fmla="*/ 0 h 48"/>
                <a:gd name="T8" fmla="*/ 42108 w 48"/>
                <a:gd name="T9" fmla="*/ 2339 h 48"/>
                <a:gd name="T10" fmla="*/ 30412 w 48"/>
                <a:gd name="T11" fmla="*/ 9357 h 48"/>
                <a:gd name="T12" fmla="*/ 16375 w 48"/>
                <a:gd name="T13" fmla="*/ 16375 h 48"/>
                <a:gd name="T14" fmla="*/ 11697 w 48"/>
                <a:gd name="T15" fmla="*/ 23394 h 48"/>
                <a:gd name="T16" fmla="*/ 4679 w 48"/>
                <a:gd name="T17" fmla="*/ 35090 h 48"/>
                <a:gd name="T18" fmla="*/ 2339 w 48"/>
                <a:gd name="T19" fmla="*/ 46787 h 48"/>
                <a:gd name="T20" fmla="*/ 0 w 48"/>
                <a:gd name="T21" fmla="*/ 56145 h 48"/>
                <a:gd name="T22" fmla="*/ 2339 w 48"/>
                <a:gd name="T23" fmla="*/ 70181 h 48"/>
                <a:gd name="T24" fmla="*/ 9357 w 48"/>
                <a:gd name="T25" fmla="*/ 84217 h 48"/>
                <a:gd name="T26" fmla="*/ 16375 w 48"/>
                <a:gd name="T27" fmla="*/ 95914 h 48"/>
                <a:gd name="T28" fmla="*/ 30412 w 48"/>
                <a:gd name="T29" fmla="*/ 105271 h 48"/>
                <a:gd name="T30" fmla="*/ 42108 w 48"/>
                <a:gd name="T31" fmla="*/ 109950 h 48"/>
                <a:gd name="T32" fmla="*/ 56145 w 48"/>
                <a:gd name="T33" fmla="*/ 112289 h 48"/>
                <a:gd name="T34" fmla="*/ 72520 w 48"/>
                <a:gd name="T35" fmla="*/ 109950 h 48"/>
                <a:gd name="T36" fmla="*/ 86556 w 48"/>
                <a:gd name="T37" fmla="*/ 105271 h 48"/>
                <a:gd name="T38" fmla="*/ 95914 w 48"/>
                <a:gd name="T39" fmla="*/ 95914 h 48"/>
                <a:gd name="T40" fmla="*/ 105271 w 48"/>
                <a:gd name="T41" fmla="*/ 84217 h 48"/>
                <a:gd name="T42" fmla="*/ 112289 w 48"/>
                <a:gd name="T43" fmla="*/ 70181 h 48"/>
                <a:gd name="T44" fmla="*/ 112289 w 48"/>
                <a:gd name="T45" fmla="*/ 56145 h 48"/>
                <a:gd name="T46" fmla="*/ 112289 w 48"/>
                <a:gd name="T47" fmla="*/ 46787 h 48"/>
                <a:gd name="T48" fmla="*/ 109950 w 48"/>
                <a:gd name="T49" fmla="*/ 35090 h 48"/>
                <a:gd name="T50" fmla="*/ 105271 w 48"/>
                <a:gd name="T51" fmla="*/ 23394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7" y="4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5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1" name="Freeform 225"/>
            <p:cNvSpPr>
              <a:spLocks/>
            </p:cNvSpPr>
            <p:nvPr/>
          </p:nvSpPr>
          <p:spPr bwMode="auto">
            <a:xfrm>
              <a:off x="3540410" y="3070225"/>
              <a:ext cx="112890" cy="109538"/>
            </a:xfrm>
            <a:custGeom>
              <a:avLst/>
              <a:gdLst>
                <a:gd name="T0" fmla="*/ 95914 w 48"/>
                <a:gd name="T1" fmla="*/ 16376 h 47"/>
                <a:gd name="T2" fmla="*/ 81877 w 48"/>
                <a:gd name="T3" fmla="*/ 4679 h 47"/>
                <a:gd name="T4" fmla="*/ 67841 w 48"/>
                <a:gd name="T5" fmla="*/ 0 h 47"/>
                <a:gd name="T6" fmla="*/ 56145 w 48"/>
                <a:gd name="T7" fmla="*/ 0 h 47"/>
                <a:gd name="T8" fmla="*/ 39769 w 48"/>
                <a:gd name="T9" fmla="*/ 0 h 47"/>
                <a:gd name="T10" fmla="*/ 25733 w 48"/>
                <a:gd name="T11" fmla="*/ 4679 h 47"/>
                <a:gd name="T12" fmla="*/ 14036 w 48"/>
                <a:gd name="T13" fmla="*/ 16376 h 47"/>
                <a:gd name="T14" fmla="*/ 7018 w 48"/>
                <a:gd name="T15" fmla="*/ 23394 h 47"/>
                <a:gd name="T16" fmla="*/ 2339 w 48"/>
                <a:gd name="T17" fmla="*/ 30412 h 47"/>
                <a:gd name="T18" fmla="*/ 0 w 48"/>
                <a:gd name="T19" fmla="*/ 42109 h 47"/>
                <a:gd name="T20" fmla="*/ 0 w 48"/>
                <a:gd name="T21" fmla="*/ 53805 h 47"/>
                <a:gd name="T22" fmla="*/ 2339 w 48"/>
                <a:gd name="T23" fmla="*/ 67841 h 47"/>
                <a:gd name="T24" fmla="*/ 7018 w 48"/>
                <a:gd name="T25" fmla="*/ 81878 h 47"/>
                <a:gd name="T26" fmla="*/ 14036 w 48"/>
                <a:gd name="T27" fmla="*/ 93574 h 47"/>
                <a:gd name="T28" fmla="*/ 25733 w 48"/>
                <a:gd name="T29" fmla="*/ 102932 h 47"/>
                <a:gd name="T30" fmla="*/ 39769 w 48"/>
                <a:gd name="T31" fmla="*/ 109950 h 47"/>
                <a:gd name="T32" fmla="*/ 56145 w 48"/>
                <a:gd name="T33" fmla="*/ 109950 h 47"/>
                <a:gd name="T34" fmla="*/ 67841 w 48"/>
                <a:gd name="T35" fmla="*/ 109950 h 47"/>
                <a:gd name="T36" fmla="*/ 81877 w 48"/>
                <a:gd name="T37" fmla="*/ 102932 h 47"/>
                <a:gd name="T38" fmla="*/ 95914 w 48"/>
                <a:gd name="T39" fmla="*/ 93574 h 47"/>
                <a:gd name="T40" fmla="*/ 102932 w 48"/>
                <a:gd name="T41" fmla="*/ 81878 h 47"/>
                <a:gd name="T42" fmla="*/ 107610 w 48"/>
                <a:gd name="T43" fmla="*/ 67841 h 47"/>
                <a:gd name="T44" fmla="*/ 112289 w 48"/>
                <a:gd name="T45" fmla="*/ 53805 h 47"/>
                <a:gd name="T46" fmla="*/ 107610 w 48"/>
                <a:gd name="T47" fmla="*/ 42109 h 47"/>
                <a:gd name="T48" fmla="*/ 105271 w 48"/>
                <a:gd name="T49" fmla="*/ 30412 h 47"/>
                <a:gd name="T50" fmla="*/ 100592 w 48"/>
                <a:gd name="T51" fmla="*/ 23394 h 47"/>
                <a:gd name="T52" fmla="*/ 95914 w 48"/>
                <a:gd name="T53" fmla="*/ 16376 h 47"/>
                <a:gd name="T54" fmla="*/ 95914 w 48"/>
                <a:gd name="T55" fmla="*/ 16376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7"/>
                <a:gd name="T86" fmla="*/ 48 w 48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7">
                  <a:moveTo>
                    <a:pt x="41" y="7"/>
                  </a:moveTo>
                  <a:lnTo>
                    <a:pt x="35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6" y="40"/>
                  </a:lnTo>
                  <a:lnTo>
                    <a:pt x="11" y="44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5" y="44"/>
                  </a:lnTo>
                  <a:lnTo>
                    <a:pt x="41" y="40"/>
                  </a:lnTo>
                  <a:lnTo>
                    <a:pt x="44" y="35"/>
                  </a:lnTo>
                  <a:lnTo>
                    <a:pt x="46" y="29"/>
                  </a:lnTo>
                  <a:lnTo>
                    <a:pt x="48" y="23"/>
                  </a:lnTo>
                  <a:lnTo>
                    <a:pt x="46" y="18"/>
                  </a:lnTo>
                  <a:lnTo>
                    <a:pt x="45" y="13"/>
                  </a:lnTo>
                  <a:lnTo>
                    <a:pt x="43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2" name="Freeform 226"/>
            <p:cNvSpPr>
              <a:spLocks/>
            </p:cNvSpPr>
            <p:nvPr/>
          </p:nvSpPr>
          <p:spPr bwMode="auto">
            <a:xfrm>
              <a:off x="3821224" y="2995613"/>
              <a:ext cx="112890" cy="109537"/>
            </a:xfrm>
            <a:custGeom>
              <a:avLst/>
              <a:gdLst>
                <a:gd name="T0" fmla="*/ 95914 w 48"/>
                <a:gd name="T1" fmla="*/ 14036 h 47"/>
                <a:gd name="T2" fmla="*/ 81877 w 48"/>
                <a:gd name="T3" fmla="*/ 4679 h 47"/>
                <a:gd name="T4" fmla="*/ 67841 w 48"/>
                <a:gd name="T5" fmla="*/ 0 h 47"/>
                <a:gd name="T6" fmla="*/ 56145 w 48"/>
                <a:gd name="T7" fmla="*/ 0 h 47"/>
                <a:gd name="T8" fmla="*/ 39769 w 48"/>
                <a:gd name="T9" fmla="*/ 0 h 47"/>
                <a:gd name="T10" fmla="*/ 25733 w 48"/>
                <a:gd name="T11" fmla="*/ 4679 h 47"/>
                <a:gd name="T12" fmla="*/ 16375 w 48"/>
                <a:gd name="T13" fmla="*/ 14036 h 47"/>
                <a:gd name="T14" fmla="*/ 7018 w 48"/>
                <a:gd name="T15" fmla="*/ 23394 h 47"/>
                <a:gd name="T16" fmla="*/ 2339 w 48"/>
                <a:gd name="T17" fmla="*/ 30412 h 47"/>
                <a:gd name="T18" fmla="*/ 0 w 48"/>
                <a:gd name="T19" fmla="*/ 42109 h 47"/>
                <a:gd name="T20" fmla="*/ 0 w 48"/>
                <a:gd name="T21" fmla="*/ 56145 h 47"/>
                <a:gd name="T22" fmla="*/ 2339 w 48"/>
                <a:gd name="T23" fmla="*/ 67841 h 47"/>
                <a:gd name="T24" fmla="*/ 7018 w 48"/>
                <a:gd name="T25" fmla="*/ 81878 h 47"/>
                <a:gd name="T26" fmla="*/ 16375 w 48"/>
                <a:gd name="T27" fmla="*/ 93574 h 47"/>
                <a:gd name="T28" fmla="*/ 25733 w 48"/>
                <a:gd name="T29" fmla="*/ 102932 h 47"/>
                <a:gd name="T30" fmla="*/ 39769 w 48"/>
                <a:gd name="T31" fmla="*/ 109950 h 47"/>
                <a:gd name="T32" fmla="*/ 56145 w 48"/>
                <a:gd name="T33" fmla="*/ 109950 h 47"/>
                <a:gd name="T34" fmla="*/ 67841 w 48"/>
                <a:gd name="T35" fmla="*/ 109950 h 47"/>
                <a:gd name="T36" fmla="*/ 81877 w 48"/>
                <a:gd name="T37" fmla="*/ 102932 h 47"/>
                <a:gd name="T38" fmla="*/ 95914 w 48"/>
                <a:gd name="T39" fmla="*/ 93574 h 47"/>
                <a:gd name="T40" fmla="*/ 102932 w 48"/>
                <a:gd name="T41" fmla="*/ 81878 h 47"/>
                <a:gd name="T42" fmla="*/ 109950 w 48"/>
                <a:gd name="T43" fmla="*/ 67841 h 47"/>
                <a:gd name="T44" fmla="*/ 112289 w 48"/>
                <a:gd name="T45" fmla="*/ 56145 h 47"/>
                <a:gd name="T46" fmla="*/ 109950 w 48"/>
                <a:gd name="T47" fmla="*/ 42109 h 47"/>
                <a:gd name="T48" fmla="*/ 105271 w 48"/>
                <a:gd name="T49" fmla="*/ 30412 h 47"/>
                <a:gd name="T50" fmla="*/ 100592 w 48"/>
                <a:gd name="T51" fmla="*/ 23394 h 47"/>
                <a:gd name="T52" fmla="*/ 95914 w 48"/>
                <a:gd name="T53" fmla="*/ 14036 h 47"/>
                <a:gd name="T54" fmla="*/ 95914 w 48"/>
                <a:gd name="T55" fmla="*/ 14036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7"/>
                <a:gd name="T86" fmla="*/ 48 w 48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7">
                  <a:moveTo>
                    <a:pt x="41" y="6"/>
                  </a:moveTo>
                  <a:lnTo>
                    <a:pt x="35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7" y="40"/>
                  </a:lnTo>
                  <a:lnTo>
                    <a:pt x="11" y="44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5" y="44"/>
                  </a:lnTo>
                  <a:lnTo>
                    <a:pt x="41" y="40"/>
                  </a:lnTo>
                  <a:lnTo>
                    <a:pt x="44" y="35"/>
                  </a:lnTo>
                  <a:lnTo>
                    <a:pt x="47" y="29"/>
                  </a:lnTo>
                  <a:lnTo>
                    <a:pt x="48" y="24"/>
                  </a:lnTo>
                  <a:lnTo>
                    <a:pt x="47" y="18"/>
                  </a:lnTo>
                  <a:lnTo>
                    <a:pt x="45" y="13"/>
                  </a:lnTo>
                  <a:lnTo>
                    <a:pt x="43" y="1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3" name="Freeform 227"/>
            <p:cNvSpPr>
              <a:spLocks/>
            </p:cNvSpPr>
            <p:nvPr/>
          </p:nvSpPr>
          <p:spPr bwMode="auto">
            <a:xfrm>
              <a:off x="4106272" y="2990850"/>
              <a:ext cx="112890" cy="109538"/>
            </a:xfrm>
            <a:custGeom>
              <a:avLst/>
              <a:gdLst>
                <a:gd name="T0" fmla="*/ 95914 w 48"/>
                <a:gd name="T1" fmla="*/ 16376 h 47"/>
                <a:gd name="T2" fmla="*/ 84217 w 48"/>
                <a:gd name="T3" fmla="*/ 7018 h 47"/>
                <a:gd name="T4" fmla="*/ 70181 w 48"/>
                <a:gd name="T5" fmla="*/ 0 h 47"/>
                <a:gd name="T6" fmla="*/ 56145 w 48"/>
                <a:gd name="T7" fmla="*/ 0 h 47"/>
                <a:gd name="T8" fmla="*/ 39769 w 48"/>
                <a:gd name="T9" fmla="*/ 0 h 47"/>
                <a:gd name="T10" fmla="*/ 28072 w 48"/>
                <a:gd name="T11" fmla="*/ 7018 h 47"/>
                <a:gd name="T12" fmla="*/ 16375 w 48"/>
                <a:gd name="T13" fmla="*/ 16376 h 47"/>
                <a:gd name="T14" fmla="*/ 9357 w 48"/>
                <a:gd name="T15" fmla="*/ 25733 h 47"/>
                <a:gd name="T16" fmla="*/ 2339 w 48"/>
                <a:gd name="T17" fmla="*/ 32751 h 47"/>
                <a:gd name="T18" fmla="*/ 0 w 48"/>
                <a:gd name="T19" fmla="*/ 44448 h 47"/>
                <a:gd name="T20" fmla="*/ 0 w 48"/>
                <a:gd name="T21" fmla="*/ 53805 h 47"/>
                <a:gd name="T22" fmla="*/ 2339 w 48"/>
                <a:gd name="T23" fmla="*/ 70181 h 47"/>
                <a:gd name="T24" fmla="*/ 9357 w 48"/>
                <a:gd name="T25" fmla="*/ 84217 h 47"/>
                <a:gd name="T26" fmla="*/ 16375 w 48"/>
                <a:gd name="T27" fmla="*/ 95914 h 47"/>
                <a:gd name="T28" fmla="*/ 28072 w 48"/>
                <a:gd name="T29" fmla="*/ 105271 h 47"/>
                <a:gd name="T30" fmla="*/ 39769 w 48"/>
                <a:gd name="T31" fmla="*/ 109950 h 47"/>
                <a:gd name="T32" fmla="*/ 56145 w 48"/>
                <a:gd name="T33" fmla="*/ 109950 h 47"/>
                <a:gd name="T34" fmla="*/ 70181 w 48"/>
                <a:gd name="T35" fmla="*/ 109950 h 47"/>
                <a:gd name="T36" fmla="*/ 84217 w 48"/>
                <a:gd name="T37" fmla="*/ 105271 h 47"/>
                <a:gd name="T38" fmla="*/ 95914 w 48"/>
                <a:gd name="T39" fmla="*/ 95914 h 47"/>
                <a:gd name="T40" fmla="*/ 105271 w 48"/>
                <a:gd name="T41" fmla="*/ 84217 h 47"/>
                <a:gd name="T42" fmla="*/ 109950 w 48"/>
                <a:gd name="T43" fmla="*/ 70181 h 47"/>
                <a:gd name="T44" fmla="*/ 112289 w 48"/>
                <a:gd name="T45" fmla="*/ 53805 h 47"/>
                <a:gd name="T46" fmla="*/ 109950 w 48"/>
                <a:gd name="T47" fmla="*/ 44448 h 47"/>
                <a:gd name="T48" fmla="*/ 107610 w 48"/>
                <a:gd name="T49" fmla="*/ 32751 h 47"/>
                <a:gd name="T50" fmla="*/ 102932 w 48"/>
                <a:gd name="T51" fmla="*/ 25733 h 47"/>
                <a:gd name="T52" fmla="*/ 95914 w 48"/>
                <a:gd name="T53" fmla="*/ 16376 h 47"/>
                <a:gd name="T54" fmla="*/ 95914 w 48"/>
                <a:gd name="T55" fmla="*/ 16376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7"/>
                <a:gd name="T86" fmla="*/ 48 w 48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7">
                  <a:moveTo>
                    <a:pt x="41" y="7"/>
                  </a:moveTo>
                  <a:lnTo>
                    <a:pt x="36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4" name="Freeform 228"/>
            <p:cNvSpPr>
              <a:spLocks/>
            </p:cNvSpPr>
            <p:nvPr/>
          </p:nvSpPr>
          <p:spPr bwMode="auto">
            <a:xfrm>
              <a:off x="4655201" y="3079750"/>
              <a:ext cx="110068" cy="112713"/>
            </a:xfrm>
            <a:custGeom>
              <a:avLst/>
              <a:gdLst>
                <a:gd name="T0" fmla="*/ 95914 w 48"/>
                <a:gd name="T1" fmla="*/ 16375 h 48"/>
                <a:gd name="T2" fmla="*/ 81877 w 48"/>
                <a:gd name="T3" fmla="*/ 9357 h 48"/>
                <a:gd name="T4" fmla="*/ 67841 w 48"/>
                <a:gd name="T5" fmla="*/ 2339 h 48"/>
                <a:gd name="T6" fmla="*/ 56145 w 48"/>
                <a:gd name="T7" fmla="*/ 0 h 48"/>
                <a:gd name="T8" fmla="*/ 39769 w 48"/>
                <a:gd name="T9" fmla="*/ 2339 h 48"/>
                <a:gd name="T10" fmla="*/ 25733 w 48"/>
                <a:gd name="T11" fmla="*/ 9357 h 48"/>
                <a:gd name="T12" fmla="*/ 14036 w 48"/>
                <a:gd name="T13" fmla="*/ 16375 h 48"/>
                <a:gd name="T14" fmla="*/ 7018 w 48"/>
                <a:gd name="T15" fmla="*/ 28072 h 48"/>
                <a:gd name="T16" fmla="*/ 2339 w 48"/>
                <a:gd name="T17" fmla="*/ 35090 h 48"/>
                <a:gd name="T18" fmla="*/ 0 w 48"/>
                <a:gd name="T19" fmla="*/ 46787 h 48"/>
                <a:gd name="T20" fmla="*/ 0 w 48"/>
                <a:gd name="T21" fmla="*/ 56145 h 48"/>
                <a:gd name="T22" fmla="*/ 0 w 48"/>
                <a:gd name="T23" fmla="*/ 72520 h 48"/>
                <a:gd name="T24" fmla="*/ 4679 w 48"/>
                <a:gd name="T25" fmla="*/ 86556 h 48"/>
                <a:gd name="T26" fmla="*/ 14036 w 48"/>
                <a:gd name="T27" fmla="*/ 95914 h 48"/>
                <a:gd name="T28" fmla="*/ 25733 w 48"/>
                <a:gd name="T29" fmla="*/ 105271 h 48"/>
                <a:gd name="T30" fmla="*/ 39769 w 48"/>
                <a:gd name="T31" fmla="*/ 109950 h 48"/>
                <a:gd name="T32" fmla="*/ 56145 w 48"/>
                <a:gd name="T33" fmla="*/ 112289 h 48"/>
                <a:gd name="T34" fmla="*/ 67841 w 48"/>
                <a:gd name="T35" fmla="*/ 109950 h 48"/>
                <a:gd name="T36" fmla="*/ 81877 w 48"/>
                <a:gd name="T37" fmla="*/ 105271 h 48"/>
                <a:gd name="T38" fmla="*/ 95914 w 48"/>
                <a:gd name="T39" fmla="*/ 95914 h 48"/>
                <a:gd name="T40" fmla="*/ 102932 w 48"/>
                <a:gd name="T41" fmla="*/ 86556 h 48"/>
                <a:gd name="T42" fmla="*/ 107610 w 48"/>
                <a:gd name="T43" fmla="*/ 72520 h 48"/>
                <a:gd name="T44" fmla="*/ 112289 w 48"/>
                <a:gd name="T45" fmla="*/ 56145 h 48"/>
                <a:gd name="T46" fmla="*/ 107610 w 48"/>
                <a:gd name="T47" fmla="*/ 46787 h 48"/>
                <a:gd name="T48" fmla="*/ 105271 w 48"/>
                <a:gd name="T49" fmla="*/ 35090 h 48"/>
                <a:gd name="T50" fmla="*/ 100592 w 48"/>
                <a:gd name="T51" fmla="*/ 28072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5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29" y="47"/>
                  </a:lnTo>
                  <a:lnTo>
                    <a:pt x="35" y="45"/>
                  </a:lnTo>
                  <a:lnTo>
                    <a:pt x="41" y="41"/>
                  </a:lnTo>
                  <a:lnTo>
                    <a:pt x="44" y="37"/>
                  </a:lnTo>
                  <a:lnTo>
                    <a:pt x="46" y="31"/>
                  </a:lnTo>
                  <a:lnTo>
                    <a:pt x="48" y="24"/>
                  </a:lnTo>
                  <a:lnTo>
                    <a:pt x="46" y="20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5" name="Freeform 229"/>
            <p:cNvSpPr>
              <a:spLocks/>
            </p:cNvSpPr>
            <p:nvPr/>
          </p:nvSpPr>
          <p:spPr bwMode="auto">
            <a:xfrm>
              <a:off x="5489177" y="3255963"/>
              <a:ext cx="112890" cy="111125"/>
            </a:xfrm>
            <a:custGeom>
              <a:avLst/>
              <a:gdLst>
                <a:gd name="T0" fmla="*/ 95914 w 48"/>
                <a:gd name="T1" fmla="*/ 16375 h 48"/>
                <a:gd name="T2" fmla="*/ 84217 w 48"/>
                <a:gd name="T3" fmla="*/ 7018 h 48"/>
                <a:gd name="T4" fmla="*/ 70181 w 48"/>
                <a:gd name="T5" fmla="*/ 2339 h 48"/>
                <a:gd name="T6" fmla="*/ 56145 w 48"/>
                <a:gd name="T7" fmla="*/ 0 h 48"/>
                <a:gd name="T8" fmla="*/ 42108 w 48"/>
                <a:gd name="T9" fmla="*/ 2339 h 48"/>
                <a:gd name="T10" fmla="*/ 28072 w 48"/>
                <a:gd name="T11" fmla="*/ 7018 h 48"/>
                <a:gd name="T12" fmla="*/ 18715 w 48"/>
                <a:gd name="T13" fmla="*/ 16375 h 48"/>
                <a:gd name="T14" fmla="*/ 9357 w 48"/>
                <a:gd name="T15" fmla="*/ 23394 h 48"/>
                <a:gd name="T16" fmla="*/ 4679 w 48"/>
                <a:gd name="T17" fmla="*/ 35090 h 48"/>
                <a:gd name="T18" fmla="*/ 2339 w 48"/>
                <a:gd name="T19" fmla="*/ 44448 h 48"/>
                <a:gd name="T20" fmla="*/ 0 w 48"/>
                <a:gd name="T21" fmla="*/ 56145 h 48"/>
                <a:gd name="T22" fmla="*/ 2339 w 48"/>
                <a:gd name="T23" fmla="*/ 67841 h 48"/>
                <a:gd name="T24" fmla="*/ 7018 w 48"/>
                <a:gd name="T25" fmla="*/ 81877 h 48"/>
                <a:gd name="T26" fmla="*/ 18715 w 48"/>
                <a:gd name="T27" fmla="*/ 95914 h 48"/>
                <a:gd name="T28" fmla="*/ 28072 w 48"/>
                <a:gd name="T29" fmla="*/ 102932 h 48"/>
                <a:gd name="T30" fmla="*/ 42108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4217 w 48"/>
                <a:gd name="T37" fmla="*/ 102932 h 48"/>
                <a:gd name="T38" fmla="*/ 95914 w 48"/>
                <a:gd name="T39" fmla="*/ 95914 h 48"/>
                <a:gd name="T40" fmla="*/ 105271 w 48"/>
                <a:gd name="T41" fmla="*/ 81877 h 48"/>
                <a:gd name="T42" fmla="*/ 112289 w 48"/>
                <a:gd name="T43" fmla="*/ 67841 h 48"/>
                <a:gd name="T44" fmla="*/ 112289 w 48"/>
                <a:gd name="T45" fmla="*/ 56145 h 48"/>
                <a:gd name="T46" fmla="*/ 112289 w 48"/>
                <a:gd name="T47" fmla="*/ 44448 h 48"/>
                <a:gd name="T48" fmla="*/ 107610 w 48"/>
                <a:gd name="T49" fmla="*/ 35090 h 48"/>
                <a:gd name="T50" fmla="*/ 102932 w 48"/>
                <a:gd name="T51" fmla="*/ 23394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8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8" y="41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5" y="35"/>
                  </a:lnTo>
                  <a:lnTo>
                    <a:pt x="48" y="29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6" name="Freeform 230"/>
            <p:cNvSpPr>
              <a:spLocks/>
            </p:cNvSpPr>
            <p:nvPr/>
          </p:nvSpPr>
          <p:spPr bwMode="auto">
            <a:xfrm>
              <a:off x="6269532" y="3255963"/>
              <a:ext cx="110068" cy="111125"/>
            </a:xfrm>
            <a:custGeom>
              <a:avLst/>
              <a:gdLst>
                <a:gd name="T0" fmla="*/ 93574 w 48"/>
                <a:gd name="T1" fmla="*/ 16375 h 48"/>
                <a:gd name="T2" fmla="*/ 81877 w 48"/>
                <a:gd name="T3" fmla="*/ 7018 h 48"/>
                <a:gd name="T4" fmla="*/ 67841 w 48"/>
                <a:gd name="T5" fmla="*/ 2339 h 48"/>
                <a:gd name="T6" fmla="*/ 56145 w 48"/>
                <a:gd name="T7" fmla="*/ 0 h 48"/>
                <a:gd name="T8" fmla="*/ 39769 w 48"/>
                <a:gd name="T9" fmla="*/ 2339 h 48"/>
                <a:gd name="T10" fmla="*/ 25733 w 48"/>
                <a:gd name="T11" fmla="*/ 7018 h 48"/>
                <a:gd name="T12" fmla="*/ 14036 w 48"/>
                <a:gd name="T13" fmla="*/ 16375 h 48"/>
                <a:gd name="T14" fmla="*/ 7018 w 48"/>
                <a:gd name="T15" fmla="*/ 25733 h 48"/>
                <a:gd name="T16" fmla="*/ 2339 w 48"/>
                <a:gd name="T17" fmla="*/ 35090 h 48"/>
                <a:gd name="T18" fmla="*/ 0 w 48"/>
                <a:gd name="T19" fmla="*/ 44448 h 48"/>
                <a:gd name="T20" fmla="*/ 0 w 48"/>
                <a:gd name="T21" fmla="*/ 56145 h 48"/>
                <a:gd name="T22" fmla="*/ 0 w 48"/>
                <a:gd name="T23" fmla="*/ 72520 h 48"/>
                <a:gd name="T24" fmla="*/ 4679 w 48"/>
                <a:gd name="T25" fmla="*/ 84217 h 48"/>
                <a:gd name="T26" fmla="*/ 14036 w 48"/>
                <a:gd name="T27" fmla="*/ 95914 h 48"/>
                <a:gd name="T28" fmla="*/ 25733 w 48"/>
                <a:gd name="T29" fmla="*/ 102932 h 48"/>
                <a:gd name="T30" fmla="*/ 39769 w 48"/>
                <a:gd name="T31" fmla="*/ 109950 h 48"/>
                <a:gd name="T32" fmla="*/ 56145 w 48"/>
                <a:gd name="T33" fmla="*/ 112289 h 48"/>
                <a:gd name="T34" fmla="*/ 67841 w 48"/>
                <a:gd name="T35" fmla="*/ 109950 h 48"/>
                <a:gd name="T36" fmla="*/ 81877 w 48"/>
                <a:gd name="T37" fmla="*/ 102932 h 48"/>
                <a:gd name="T38" fmla="*/ 93574 w 48"/>
                <a:gd name="T39" fmla="*/ 95914 h 48"/>
                <a:gd name="T40" fmla="*/ 102932 w 48"/>
                <a:gd name="T41" fmla="*/ 84217 h 48"/>
                <a:gd name="T42" fmla="*/ 107610 w 48"/>
                <a:gd name="T43" fmla="*/ 72520 h 48"/>
                <a:gd name="T44" fmla="*/ 112289 w 48"/>
                <a:gd name="T45" fmla="*/ 56145 h 48"/>
                <a:gd name="T46" fmla="*/ 107610 w 48"/>
                <a:gd name="T47" fmla="*/ 44448 h 48"/>
                <a:gd name="T48" fmla="*/ 105271 w 48"/>
                <a:gd name="T49" fmla="*/ 35090 h 48"/>
                <a:gd name="T50" fmla="*/ 100592 w 48"/>
                <a:gd name="T51" fmla="*/ 25733 h 48"/>
                <a:gd name="T52" fmla="*/ 93574 w 48"/>
                <a:gd name="T53" fmla="*/ 16375 h 48"/>
                <a:gd name="T54" fmla="*/ 9357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0" y="7"/>
                  </a:moveTo>
                  <a:lnTo>
                    <a:pt x="35" y="3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6" y="41"/>
                  </a:lnTo>
                  <a:lnTo>
                    <a:pt x="11" y="44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29" y="47"/>
                  </a:lnTo>
                  <a:lnTo>
                    <a:pt x="35" y="44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6" y="31"/>
                  </a:lnTo>
                  <a:lnTo>
                    <a:pt x="48" y="24"/>
                  </a:lnTo>
                  <a:lnTo>
                    <a:pt x="46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7" name="Freeform 231"/>
            <p:cNvSpPr>
              <a:spLocks/>
            </p:cNvSpPr>
            <p:nvPr/>
          </p:nvSpPr>
          <p:spPr bwMode="auto">
            <a:xfrm>
              <a:off x="7114797" y="3189288"/>
              <a:ext cx="112890" cy="112712"/>
            </a:xfrm>
            <a:custGeom>
              <a:avLst/>
              <a:gdLst>
                <a:gd name="T0" fmla="*/ 95914 w 48"/>
                <a:gd name="T1" fmla="*/ 16375 h 48"/>
                <a:gd name="T2" fmla="*/ 84217 w 48"/>
                <a:gd name="T3" fmla="*/ 4679 h 48"/>
                <a:gd name="T4" fmla="*/ 70181 w 48"/>
                <a:gd name="T5" fmla="*/ 0 h 48"/>
                <a:gd name="T6" fmla="*/ 56145 w 48"/>
                <a:gd name="T7" fmla="*/ 0 h 48"/>
                <a:gd name="T8" fmla="*/ 39769 w 48"/>
                <a:gd name="T9" fmla="*/ 0 h 48"/>
                <a:gd name="T10" fmla="*/ 28072 w 48"/>
                <a:gd name="T11" fmla="*/ 4679 h 48"/>
                <a:gd name="T12" fmla="*/ 16375 w 48"/>
                <a:gd name="T13" fmla="*/ 16375 h 48"/>
                <a:gd name="T14" fmla="*/ 9357 w 48"/>
                <a:gd name="T15" fmla="*/ 23394 h 48"/>
                <a:gd name="T16" fmla="*/ 2339 w 48"/>
                <a:gd name="T17" fmla="*/ 32751 h 48"/>
                <a:gd name="T18" fmla="*/ 0 w 48"/>
                <a:gd name="T19" fmla="*/ 42108 h 48"/>
                <a:gd name="T20" fmla="*/ 0 w 48"/>
                <a:gd name="T21" fmla="*/ 56145 h 48"/>
                <a:gd name="T22" fmla="*/ 0 w 48"/>
                <a:gd name="T23" fmla="*/ 70181 h 48"/>
                <a:gd name="T24" fmla="*/ 9357 w 48"/>
                <a:gd name="T25" fmla="*/ 84217 h 48"/>
                <a:gd name="T26" fmla="*/ 16375 w 48"/>
                <a:gd name="T27" fmla="*/ 93574 h 48"/>
                <a:gd name="T28" fmla="*/ 28072 w 48"/>
                <a:gd name="T29" fmla="*/ 105271 h 48"/>
                <a:gd name="T30" fmla="*/ 39769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4217 w 48"/>
                <a:gd name="T37" fmla="*/ 105271 h 48"/>
                <a:gd name="T38" fmla="*/ 95914 w 48"/>
                <a:gd name="T39" fmla="*/ 93574 h 48"/>
                <a:gd name="T40" fmla="*/ 105271 w 48"/>
                <a:gd name="T41" fmla="*/ 84217 h 48"/>
                <a:gd name="T42" fmla="*/ 109950 w 48"/>
                <a:gd name="T43" fmla="*/ 70181 h 48"/>
                <a:gd name="T44" fmla="*/ 112289 w 48"/>
                <a:gd name="T45" fmla="*/ 56145 h 48"/>
                <a:gd name="T46" fmla="*/ 109950 w 48"/>
                <a:gd name="T47" fmla="*/ 42108 h 48"/>
                <a:gd name="T48" fmla="*/ 107610 w 48"/>
                <a:gd name="T49" fmla="*/ 32751 h 48"/>
                <a:gd name="T50" fmla="*/ 102932 w 48"/>
                <a:gd name="T51" fmla="*/ 23394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6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8" name="Freeform 232"/>
            <p:cNvSpPr>
              <a:spLocks/>
            </p:cNvSpPr>
            <p:nvPr/>
          </p:nvSpPr>
          <p:spPr bwMode="auto">
            <a:xfrm>
              <a:off x="7934663" y="3189288"/>
              <a:ext cx="111479" cy="112712"/>
            </a:xfrm>
            <a:custGeom>
              <a:avLst/>
              <a:gdLst>
                <a:gd name="T0" fmla="*/ 98253 w 48"/>
                <a:gd name="T1" fmla="*/ 16375 h 48"/>
                <a:gd name="T2" fmla="*/ 86556 w 48"/>
                <a:gd name="T3" fmla="*/ 4679 h 48"/>
                <a:gd name="T4" fmla="*/ 72520 w 48"/>
                <a:gd name="T5" fmla="*/ 0 h 48"/>
                <a:gd name="T6" fmla="*/ 56145 w 48"/>
                <a:gd name="T7" fmla="*/ 0 h 48"/>
                <a:gd name="T8" fmla="*/ 44448 w 48"/>
                <a:gd name="T9" fmla="*/ 0 h 48"/>
                <a:gd name="T10" fmla="*/ 30412 w 48"/>
                <a:gd name="T11" fmla="*/ 4679 h 48"/>
                <a:gd name="T12" fmla="*/ 18715 w 48"/>
                <a:gd name="T13" fmla="*/ 16375 h 48"/>
                <a:gd name="T14" fmla="*/ 11697 w 48"/>
                <a:gd name="T15" fmla="*/ 23394 h 48"/>
                <a:gd name="T16" fmla="*/ 7018 w 48"/>
                <a:gd name="T17" fmla="*/ 32751 h 48"/>
                <a:gd name="T18" fmla="*/ 4679 w 48"/>
                <a:gd name="T19" fmla="*/ 42108 h 48"/>
                <a:gd name="T20" fmla="*/ 0 w 48"/>
                <a:gd name="T21" fmla="*/ 56145 h 48"/>
                <a:gd name="T22" fmla="*/ 4679 w 48"/>
                <a:gd name="T23" fmla="*/ 70181 h 48"/>
                <a:gd name="T24" fmla="*/ 9357 w 48"/>
                <a:gd name="T25" fmla="*/ 84217 h 48"/>
                <a:gd name="T26" fmla="*/ 18715 w 48"/>
                <a:gd name="T27" fmla="*/ 93574 h 48"/>
                <a:gd name="T28" fmla="*/ 30412 w 48"/>
                <a:gd name="T29" fmla="*/ 105271 h 48"/>
                <a:gd name="T30" fmla="*/ 44448 w 48"/>
                <a:gd name="T31" fmla="*/ 109950 h 48"/>
                <a:gd name="T32" fmla="*/ 56145 w 48"/>
                <a:gd name="T33" fmla="*/ 112289 h 48"/>
                <a:gd name="T34" fmla="*/ 72520 w 48"/>
                <a:gd name="T35" fmla="*/ 109950 h 48"/>
                <a:gd name="T36" fmla="*/ 86556 w 48"/>
                <a:gd name="T37" fmla="*/ 105271 h 48"/>
                <a:gd name="T38" fmla="*/ 98253 w 48"/>
                <a:gd name="T39" fmla="*/ 93574 h 48"/>
                <a:gd name="T40" fmla="*/ 107610 w 48"/>
                <a:gd name="T41" fmla="*/ 84217 h 48"/>
                <a:gd name="T42" fmla="*/ 112289 w 48"/>
                <a:gd name="T43" fmla="*/ 70181 h 48"/>
                <a:gd name="T44" fmla="*/ 112289 w 48"/>
                <a:gd name="T45" fmla="*/ 56145 h 48"/>
                <a:gd name="T46" fmla="*/ 112289 w 48"/>
                <a:gd name="T47" fmla="*/ 42108 h 48"/>
                <a:gd name="T48" fmla="*/ 109950 w 48"/>
                <a:gd name="T49" fmla="*/ 32751 h 48"/>
                <a:gd name="T50" fmla="*/ 105271 w 48"/>
                <a:gd name="T51" fmla="*/ 23394 h 48"/>
                <a:gd name="T52" fmla="*/ 98253 w 48"/>
                <a:gd name="T53" fmla="*/ 16375 h 48"/>
                <a:gd name="T54" fmla="*/ 98253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2" y="7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7"/>
                  </a:lnTo>
                  <a:lnTo>
                    <a:pt x="5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3" y="45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2" y="40"/>
                  </a:lnTo>
                  <a:lnTo>
                    <a:pt x="46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7" y="14"/>
                  </a:lnTo>
                  <a:lnTo>
                    <a:pt x="45" y="1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19" name="Line 233"/>
            <p:cNvSpPr>
              <a:spLocks noChangeShapeType="1"/>
            </p:cNvSpPr>
            <p:nvPr/>
          </p:nvSpPr>
          <p:spPr bwMode="auto">
            <a:xfrm flipV="1">
              <a:off x="7148664" y="3044825"/>
              <a:ext cx="0" cy="2635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0" name="Freeform 234"/>
            <p:cNvSpPr>
              <a:spLocks/>
            </p:cNvSpPr>
            <p:nvPr/>
          </p:nvSpPr>
          <p:spPr bwMode="auto">
            <a:xfrm>
              <a:off x="7148664" y="3305175"/>
              <a:ext cx="815632" cy="130175"/>
            </a:xfrm>
            <a:custGeom>
              <a:avLst/>
              <a:gdLst>
                <a:gd name="T0" fmla="*/ 816433 w 349"/>
                <a:gd name="T1" fmla="*/ 131003 h 56"/>
                <a:gd name="T2" fmla="*/ 35090 w 349"/>
                <a:gd name="T3" fmla="*/ 0 h 56"/>
                <a:gd name="T4" fmla="*/ 0 w 349"/>
                <a:gd name="T5" fmla="*/ 4679 h 56"/>
                <a:gd name="T6" fmla="*/ 0 60000 65536"/>
                <a:gd name="T7" fmla="*/ 0 60000 65536"/>
                <a:gd name="T8" fmla="*/ 0 60000 65536"/>
                <a:gd name="T9" fmla="*/ 0 w 349"/>
                <a:gd name="T10" fmla="*/ 0 h 56"/>
                <a:gd name="T11" fmla="*/ 349 w 349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" h="56">
                  <a:moveTo>
                    <a:pt x="349" y="56"/>
                  </a:moveTo>
                  <a:lnTo>
                    <a:pt x="15" y="0"/>
                  </a:lnTo>
                  <a:lnTo>
                    <a:pt x="0" y="2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1" name="Line 235"/>
            <p:cNvSpPr>
              <a:spLocks noChangeShapeType="1"/>
            </p:cNvSpPr>
            <p:nvPr/>
          </p:nvSpPr>
          <p:spPr bwMode="auto">
            <a:xfrm flipV="1">
              <a:off x="7964297" y="3435350"/>
              <a:ext cx="0" cy="331788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2" name="Line 236"/>
            <p:cNvSpPr>
              <a:spLocks noChangeShapeType="1"/>
            </p:cNvSpPr>
            <p:nvPr/>
          </p:nvSpPr>
          <p:spPr bwMode="auto">
            <a:xfrm flipH="1" flipV="1">
              <a:off x="7964297" y="3435350"/>
              <a:ext cx="11289" cy="476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3" name="Line 237"/>
            <p:cNvSpPr>
              <a:spLocks noChangeShapeType="1"/>
            </p:cNvSpPr>
            <p:nvPr/>
          </p:nvSpPr>
          <p:spPr bwMode="auto">
            <a:xfrm flipV="1">
              <a:off x="7148664" y="3308350"/>
              <a:ext cx="0" cy="33496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4" name="Line 238"/>
            <p:cNvSpPr>
              <a:spLocks noChangeShapeType="1"/>
            </p:cNvSpPr>
            <p:nvPr/>
          </p:nvSpPr>
          <p:spPr bwMode="auto">
            <a:xfrm flipV="1">
              <a:off x="7964297" y="3124200"/>
              <a:ext cx="0" cy="31115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5" name="Line 239"/>
            <p:cNvSpPr>
              <a:spLocks noChangeShapeType="1"/>
            </p:cNvSpPr>
            <p:nvPr/>
          </p:nvSpPr>
          <p:spPr bwMode="auto">
            <a:xfrm flipV="1">
              <a:off x="6328799" y="3035300"/>
              <a:ext cx="0" cy="3397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6" name="Freeform 240"/>
            <p:cNvSpPr>
              <a:spLocks/>
            </p:cNvSpPr>
            <p:nvPr/>
          </p:nvSpPr>
          <p:spPr bwMode="auto">
            <a:xfrm>
              <a:off x="6328799" y="3308350"/>
              <a:ext cx="819865" cy="76200"/>
            </a:xfrm>
            <a:custGeom>
              <a:avLst/>
              <a:gdLst>
                <a:gd name="T0" fmla="*/ 818771 w 350"/>
                <a:gd name="T1" fmla="*/ 0 h 32"/>
                <a:gd name="T2" fmla="*/ 21054 w 350"/>
                <a:gd name="T3" fmla="*/ 74859 h 32"/>
                <a:gd name="T4" fmla="*/ 0 w 350"/>
                <a:gd name="T5" fmla="*/ 65502 h 32"/>
                <a:gd name="T6" fmla="*/ 0 60000 65536"/>
                <a:gd name="T7" fmla="*/ 0 60000 65536"/>
                <a:gd name="T8" fmla="*/ 0 60000 65536"/>
                <a:gd name="T9" fmla="*/ 0 w 350"/>
                <a:gd name="T10" fmla="*/ 0 h 32"/>
                <a:gd name="T11" fmla="*/ 350 w 350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" h="32">
                  <a:moveTo>
                    <a:pt x="350" y="0"/>
                  </a:moveTo>
                  <a:lnTo>
                    <a:pt x="9" y="32"/>
                  </a:lnTo>
                  <a:lnTo>
                    <a:pt x="0" y="28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7" name="Line 241"/>
            <p:cNvSpPr>
              <a:spLocks noChangeShapeType="1"/>
            </p:cNvSpPr>
            <p:nvPr/>
          </p:nvSpPr>
          <p:spPr bwMode="auto">
            <a:xfrm flipV="1">
              <a:off x="5496234" y="3117850"/>
              <a:ext cx="0" cy="26670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8" name="Freeform 242"/>
            <p:cNvSpPr>
              <a:spLocks/>
            </p:cNvSpPr>
            <p:nvPr/>
          </p:nvSpPr>
          <p:spPr bwMode="auto">
            <a:xfrm>
              <a:off x="5496234" y="3117850"/>
              <a:ext cx="832566" cy="257175"/>
            </a:xfrm>
            <a:custGeom>
              <a:avLst/>
              <a:gdLst>
                <a:gd name="T0" fmla="*/ 832807 w 356"/>
                <a:gd name="T1" fmla="*/ 257328 h 110"/>
                <a:gd name="T2" fmla="*/ 4679 w 356"/>
                <a:gd name="T3" fmla="*/ 0 h 110"/>
                <a:gd name="T4" fmla="*/ 0 w 356"/>
                <a:gd name="T5" fmla="*/ 0 h 110"/>
                <a:gd name="T6" fmla="*/ 0 60000 65536"/>
                <a:gd name="T7" fmla="*/ 0 60000 65536"/>
                <a:gd name="T8" fmla="*/ 0 60000 65536"/>
                <a:gd name="T9" fmla="*/ 0 w 356"/>
                <a:gd name="T10" fmla="*/ 0 h 110"/>
                <a:gd name="T11" fmla="*/ 356 w 356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110">
                  <a:moveTo>
                    <a:pt x="356" y="11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29" name="Line 243"/>
            <p:cNvSpPr>
              <a:spLocks noChangeShapeType="1"/>
            </p:cNvSpPr>
            <p:nvPr/>
          </p:nvSpPr>
          <p:spPr bwMode="auto">
            <a:xfrm flipV="1">
              <a:off x="5496234" y="2876550"/>
              <a:ext cx="0" cy="24130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0" name="Line 244"/>
            <p:cNvSpPr>
              <a:spLocks noChangeShapeType="1"/>
            </p:cNvSpPr>
            <p:nvPr/>
          </p:nvSpPr>
          <p:spPr bwMode="auto">
            <a:xfrm flipV="1">
              <a:off x="6328799" y="3375025"/>
              <a:ext cx="0" cy="28416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1" name="Line 245"/>
            <p:cNvSpPr>
              <a:spLocks noChangeShapeType="1"/>
            </p:cNvSpPr>
            <p:nvPr/>
          </p:nvSpPr>
          <p:spPr bwMode="auto">
            <a:xfrm flipV="1">
              <a:off x="4680601" y="3113088"/>
              <a:ext cx="0" cy="258762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2" name="Freeform 246"/>
            <p:cNvSpPr>
              <a:spLocks/>
            </p:cNvSpPr>
            <p:nvPr/>
          </p:nvSpPr>
          <p:spPr bwMode="auto">
            <a:xfrm>
              <a:off x="4680601" y="3113088"/>
              <a:ext cx="815632" cy="4762"/>
            </a:xfrm>
            <a:custGeom>
              <a:avLst/>
              <a:gdLst>
                <a:gd name="T0" fmla="*/ 816433 w 349"/>
                <a:gd name="T1" fmla="*/ 4679 h 2"/>
                <a:gd name="T2" fmla="*/ 44448 w 349"/>
                <a:gd name="T3" fmla="*/ 4679 h 2"/>
                <a:gd name="T4" fmla="*/ 0 w 349"/>
                <a:gd name="T5" fmla="*/ 0 h 2"/>
                <a:gd name="T6" fmla="*/ 0 60000 65536"/>
                <a:gd name="T7" fmla="*/ 0 60000 65536"/>
                <a:gd name="T8" fmla="*/ 0 60000 65536"/>
                <a:gd name="T9" fmla="*/ 0 w 349"/>
                <a:gd name="T10" fmla="*/ 0 h 2"/>
                <a:gd name="T11" fmla="*/ 349 w 34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" h="2">
                  <a:moveTo>
                    <a:pt x="349" y="2"/>
                  </a:move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3" name="Line 247"/>
            <p:cNvSpPr>
              <a:spLocks noChangeShapeType="1"/>
            </p:cNvSpPr>
            <p:nvPr/>
          </p:nvSpPr>
          <p:spPr bwMode="auto">
            <a:xfrm flipV="1">
              <a:off x="4680601" y="2847975"/>
              <a:ext cx="0" cy="26511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4" name="Line 248"/>
            <p:cNvSpPr>
              <a:spLocks noChangeShapeType="1"/>
            </p:cNvSpPr>
            <p:nvPr/>
          </p:nvSpPr>
          <p:spPr bwMode="auto">
            <a:xfrm flipV="1">
              <a:off x="3864969" y="2976563"/>
              <a:ext cx="0" cy="230187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5" name="Line 249"/>
            <p:cNvSpPr>
              <a:spLocks noChangeShapeType="1"/>
            </p:cNvSpPr>
            <p:nvPr/>
          </p:nvSpPr>
          <p:spPr bwMode="auto">
            <a:xfrm flipV="1">
              <a:off x="4147195" y="3040063"/>
              <a:ext cx="0" cy="2381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6" name="Freeform 250"/>
            <p:cNvSpPr>
              <a:spLocks/>
            </p:cNvSpPr>
            <p:nvPr/>
          </p:nvSpPr>
          <p:spPr bwMode="auto">
            <a:xfrm>
              <a:off x="4147195" y="3040063"/>
              <a:ext cx="533407" cy="73025"/>
            </a:xfrm>
            <a:custGeom>
              <a:avLst/>
              <a:gdLst>
                <a:gd name="T0" fmla="*/ 533371 w 228"/>
                <a:gd name="T1" fmla="*/ 72520 h 31"/>
                <a:gd name="T2" fmla="*/ 11697 w 228"/>
                <a:gd name="T3" fmla="*/ 0 h 31"/>
                <a:gd name="T4" fmla="*/ 0 w 228"/>
                <a:gd name="T5" fmla="*/ 0 h 31"/>
                <a:gd name="T6" fmla="*/ 0 60000 65536"/>
                <a:gd name="T7" fmla="*/ 0 60000 65536"/>
                <a:gd name="T8" fmla="*/ 0 60000 65536"/>
                <a:gd name="T9" fmla="*/ 0 w 228"/>
                <a:gd name="T10" fmla="*/ 0 h 31"/>
                <a:gd name="T11" fmla="*/ 228 w 22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31">
                  <a:moveTo>
                    <a:pt x="228" y="31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7" name="Line 251"/>
            <p:cNvSpPr>
              <a:spLocks noChangeShapeType="1"/>
            </p:cNvSpPr>
            <p:nvPr/>
          </p:nvSpPr>
          <p:spPr bwMode="auto">
            <a:xfrm flipH="1" flipV="1">
              <a:off x="3864969" y="2976563"/>
              <a:ext cx="282226" cy="6350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8" name="Line 252"/>
            <p:cNvSpPr>
              <a:spLocks noChangeShapeType="1"/>
            </p:cNvSpPr>
            <p:nvPr/>
          </p:nvSpPr>
          <p:spPr bwMode="auto">
            <a:xfrm flipV="1">
              <a:off x="3864969" y="2717800"/>
              <a:ext cx="0" cy="25876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39" name="Line 253"/>
            <p:cNvSpPr>
              <a:spLocks noChangeShapeType="1"/>
            </p:cNvSpPr>
            <p:nvPr/>
          </p:nvSpPr>
          <p:spPr bwMode="auto">
            <a:xfrm flipV="1">
              <a:off x="4147195" y="2763838"/>
              <a:ext cx="0" cy="2762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0" name="Line 254"/>
            <p:cNvSpPr>
              <a:spLocks noChangeShapeType="1"/>
            </p:cNvSpPr>
            <p:nvPr/>
          </p:nvSpPr>
          <p:spPr bwMode="auto">
            <a:xfrm flipV="1">
              <a:off x="3203150" y="3179763"/>
              <a:ext cx="0" cy="147637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1" name="Line 255"/>
            <p:cNvSpPr>
              <a:spLocks noChangeShapeType="1"/>
            </p:cNvSpPr>
            <p:nvPr/>
          </p:nvSpPr>
          <p:spPr bwMode="auto">
            <a:xfrm flipV="1">
              <a:off x="3341440" y="2967038"/>
              <a:ext cx="0" cy="23495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2" name="Freeform 256"/>
            <p:cNvSpPr>
              <a:spLocks/>
            </p:cNvSpPr>
            <p:nvPr/>
          </p:nvSpPr>
          <p:spPr bwMode="auto">
            <a:xfrm>
              <a:off x="3341440" y="2951163"/>
              <a:ext cx="248359" cy="93662"/>
            </a:xfrm>
            <a:custGeom>
              <a:avLst/>
              <a:gdLst>
                <a:gd name="T0" fmla="*/ 247971 w 106"/>
                <a:gd name="T1" fmla="*/ 93574 h 40"/>
                <a:gd name="T2" fmla="*/ 238614 w 106"/>
                <a:gd name="T3" fmla="*/ 93574 h 40"/>
                <a:gd name="T4" fmla="*/ 9357 w 106"/>
                <a:gd name="T5" fmla="*/ 0 h 40"/>
                <a:gd name="T6" fmla="*/ 0 w 106"/>
                <a:gd name="T7" fmla="*/ 16375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40"/>
                <a:gd name="T14" fmla="*/ 106 w 106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40">
                  <a:moveTo>
                    <a:pt x="106" y="40"/>
                  </a:moveTo>
                  <a:lnTo>
                    <a:pt x="102" y="40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3" name="Line 257"/>
            <p:cNvSpPr>
              <a:spLocks noChangeShapeType="1"/>
            </p:cNvSpPr>
            <p:nvPr/>
          </p:nvSpPr>
          <p:spPr bwMode="auto">
            <a:xfrm flipH="1">
              <a:off x="3203150" y="2967038"/>
              <a:ext cx="138291" cy="2127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4" name="Line 258"/>
            <p:cNvSpPr>
              <a:spLocks noChangeShapeType="1"/>
            </p:cNvSpPr>
            <p:nvPr/>
          </p:nvSpPr>
          <p:spPr bwMode="auto">
            <a:xfrm flipV="1">
              <a:off x="3589799" y="3044825"/>
              <a:ext cx="0" cy="20637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5" name="Line 259"/>
            <p:cNvSpPr>
              <a:spLocks noChangeShapeType="1"/>
            </p:cNvSpPr>
            <p:nvPr/>
          </p:nvSpPr>
          <p:spPr bwMode="auto">
            <a:xfrm flipV="1">
              <a:off x="3203150" y="2913063"/>
              <a:ext cx="0" cy="26670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6" name="Line 260"/>
            <p:cNvSpPr>
              <a:spLocks noChangeShapeType="1"/>
            </p:cNvSpPr>
            <p:nvPr/>
          </p:nvSpPr>
          <p:spPr bwMode="auto">
            <a:xfrm flipV="1">
              <a:off x="3341440" y="2743200"/>
              <a:ext cx="0" cy="223838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7" name="Line 261"/>
            <p:cNvSpPr>
              <a:spLocks noChangeShapeType="1"/>
            </p:cNvSpPr>
            <p:nvPr/>
          </p:nvSpPr>
          <p:spPr bwMode="auto">
            <a:xfrm flipV="1">
              <a:off x="3589799" y="2774950"/>
              <a:ext cx="0" cy="26987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8" name="Line 262"/>
            <p:cNvSpPr>
              <a:spLocks noChangeShapeType="1"/>
            </p:cNvSpPr>
            <p:nvPr/>
          </p:nvSpPr>
          <p:spPr bwMode="auto">
            <a:xfrm flipV="1">
              <a:off x="2497585" y="2628900"/>
              <a:ext cx="0" cy="2000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49" name="Freeform 263"/>
            <p:cNvSpPr>
              <a:spLocks/>
            </p:cNvSpPr>
            <p:nvPr/>
          </p:nvSpPr>
          <p:spPr bwMode="auto">
            <a:xfrm>
              <a:off x="2497585" y="2824163"/>
              <a:ext cx="557396" cy="122237"/>
            </a:xfrm>
            <a:custGeom>
              <a:avLst/>
              <a:gdLst>
                <a:gd name="T0" fmla="*/ 556765 w 238"/>
                <a:gd name="T1" fmla="*/ 121646 h 52"/>
                <a:gd name="T2" fmla="*/ 11697 w 238"/>
                <a:gd name="T3" fmla="*/ 0 h 52"/>
                <a:gd name="T4" fmla="*/ 0 w 238"/>
                <a:gd name="T5" fmla="*/ 4679 h 52"/>
                <a:gd name="T6" fmla="*/ 0 60000 65536"/>
                <a:gd name="T7" fmla="*/ 0 60000 65536"/>
                <a:gd name="T8" fmla="*/ 0 60000 65536"/>
                <a:gd name="T9" fmla="*/ 0 w 238"/>
                <a:gd name="T10" fmla="*/ 0 h 52"/>
                <a:gd name="T11" fmla="*/ 238 w 238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52">
                  <a:moveTo>
                    <a:pt x="238" y="52"/>
                  </a:move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0" name="Line 264"/>
            <p:cNvSpPr>
              <a:spLocks noChangeShapeType="1"/>
            </p:cNvSpPr>
            <p:nvPr/>
          </p:nvSpPr>
          <p:spPr bwMode="auto">
            <a:xfrm flipV="1">
              <a:off x="3054981" y="2946400"/>
              <a:ext cx="0" cy="1492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1" name="Line 265"/>
            <p:cNvSpPr>
              <a:spLocks noChangeShapeType="1"/>
            </p:cNvSpPr>
            <p:nvPr/>
          </p:nvSpPr>
          <p:spPr bwMode="auto">
            <a:xfrm flipV="1">
              <a:off x="2497585" y="2828925"/>
              <a:ext cx="0" cy="15716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2" name="Line 266"/>
            <p:cNvSpPr>
              <a:spLocks noChangeShapeType="1"/>
            </p:cNvSpPr>
            <p:nvPr/>
          </p:nvSpPr>
          <p:spPr bwMode="auto">
            <a:xfrm flipV="1">
              <a:off x="3054981" y="2693988"/>
              <a:ext cx="0" cy="252412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3" name="Line 267"/>
            <p:cNvSpPr>
              <a:spLocks noChangeShapeType="1"/>
            </p:cNvSpPr>
            <p:nvPr/>
          </p:nvSpPr>
          <p:spPr bwMode="auto">
            <a:xfrm flipH="1" flipV="1">
              <a:off x="3054981" y="2946400"/>
              <a:ext cx="148168" cy="23336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4" name="Line 268"/>
            <p:cNvSpPr>
              <a:spLocks noChangeShapeType="1"/>
            </p:cNvSpPr>
            <p:nvPr/>
          </p:nvSpPr>
          <p:spPr bwMode="auto">
            <a:xfrm flipH="1">
              <a:off x="3589799" y="2976563"/>
              <a:ext cx="275170" cy="68262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5" name="Line 269"/>
            <p:cNvSpPr>
              <a:spLocks noChangeShapeType="1"/>
            </p:cNvSpPr>
            <p:nvPr/>
          </p:nvSpPr>
          <p:spPr bwMode="auto">
            <a:xfrm flipV="1">
              <a:off x="2223826" y="2654300"/>
              <a:ext cx="0" cy="24765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6" name="Freeform 270"/>
            <p:cNvSpPr>
              <a:spLocks/>
            </p:cNvSpPr>
            <p:nvPr/>
          </p:nvSpPr>
          <p:spPr bwMode="auto">
            <a:xfrm>
              <a:off x="2223826" y="2828925"/>
              <a:ext cx="273759" cy="76200"/>
            </a:xfrm>
            <a:custGeom>
              <a:avLst/>
              <a:gdLst>
                <a:gd name="T0" fmla="*/ 273704 w 117"/>
                <a:gd name="T1" fmla="*/ 0 h 32"/>
                <a:gd name="T2" fmla="*/ 4679 w 117"/>
                <a:gd name="T3" fmla="*/ 74859 h 32"/>
                <a:gd name="T4" fmla="*/ 0 w 117"/>
                <a:gd name="T5" fmla="*/ 72520 h 32"/>
                <a:gd name="T6" fmla="*/ 0 60000 65536"/>
                <a:gd name="T7" fmla="*/ 0 60000 65536"/>
                <a:gd name="T8" fmla="*/ 0 60000 65536"/>
                <a:gd name="T9" fmla="*/ 0 w 117"/>
                <a:gd name="T10" fmla="*/ 0 h 32"/>
                <a:gd name="T11" fmla="*/ 117 w 11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" h="32">
                  <a:moveTo>
                    <a:pt x="117" y="0"/>
                  </a:moveTo>
                  <a:lnTo>
                    <a:pt x="2" y="32"/>
                  </a:lnTo>
                  <a:lnTo>
                    <a:pt x="0" y="31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7" name="Line 271"/>
            <p:cNvSpPr>
              <a:spLocks noChangeShapeType="1"/>
            </p:cNvSpPr>
            <p:nvPr/>
          </p:nvSpPr>
          <p:spPr bwMode="auto">
            <a:xfrm flipV="1">
              <a:off x="1930312" y="2628900"/>
              <a:ext cx="0" cy="20002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8" name="Freeform 272"/>
            <p:cNvSpPr>
              <a:spLocks/>
            </p:cNvSpPr>
            <p:nvPr/>
          </p:nvSpPr>
          <p:spPr bwMode="auto">
            <a:xfrm>
              <a:off x="1930312" y="2819400"/>
              <a:ext cx="293515" cy="82550"/>
            </a:xfrm>
            <a:custGeom>
              <a:avLst/>
              <a:gdLst>
                <a:gd name="T0" fmla="*/ 292419 w 125"/>
                <a:gd name="T1" fmla="*/ 81878 h 35"/>
                <a:gd name="T2" fmla="*/ 4679 w 125"/>
                <a:gd name="T3" fmla="*/ 0 h 35"/>
                <a:gd name="T4" fmla="*/ 0 w 125"/>
                <a:gd name="T5" fmla="*/ 9357 h 35"/>
                <a:gd name="T6" fmla="*/ 0 60000 65536"/>
                <a:gd name="T7" fmla="*/ 0 60000 65536"/>
                <a:gd name="T8" fmla="*/ 0 60000 65536"/>
                <a:gd name="T9" fmla="*/ 0 w 125"/>
                <a:gd name="T10" fmla="*/ 0 h 35"/>
                <a:gd name="T11" fmla="*/ 125 w 125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" h="35">
                  <a:moveTo>
                    <a:pt x="125" y="35"/>
                  </a:move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59" name="Line 273"/>
            <p:cNvSpPr>
              <a:spLocks noChangeShapeType="1"/>
            </p:cNvSpPr>
            <p:nvPr/>
          </p:nvSpPr>
          <p:spPr bwMode="auto">
            <a:xfrm flipV="1">
              <a:off x="1672076" y="3149600"/>
              <a:ext cx="0" cy="23495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0" name="Freeform 274"/>
            <p:cNvSpPr>
              <a:spLocks/>
            </p:cNvSpPr>
            <p:nvPr/>
          </p:nvSpPr>
          <p:spPr bwMode="auto">
            <a:xfrm>
              <a:off x="1672076" y="2828925"/>
              <a:ext cx="258236" cy="320675"/>
            </a:xfrm>
            <a:custGeom>
              <a:avLst/>
              <a:gdLst>
                <a:gd name="T0" fmla="*/ 259668 w 111"/>
                <a:gd name="T1" fmla="*/ 0 h 137"/>
                <a:gd name="T2" fmla="*/ 7018 w 111"/>
                <a:gd name="T3" fmla="*/ 283061 h 137"/>
                <a:gd name="T4" fmla="*/ 0 w 111"/>
                <a:gd name="T5" fmla="*/ 320491 h 137"/>
                <a:gd name="T6" fmla="*/ 0 60000 65536"/>
                <a:gd name="T7" fmla="*/ 0 60000 65536"/>
                <a:gd name="T8" fmla="*/ 0 60000 65536"/>
                <a:gd name="T9" fmla="*/ 0 w 111"/>
                <a:gd name="T10" fmla="*/ 0 h 137"/>
                <a:gd name="T11" fmla="*/ 111 w 111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137">
                  <a:moveTo>
                    <a:pt x="111" y="0"/>
                  </a:moveTo>
                  <a:lnTo>
                    <a:pt x="3" y="121"/>
                  </a:lnTo>
                  <a:lnTo>
                    <a:pt x="0" y="137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1" name="Line 275"/>
            <p:cNvSpPr>
              <a:spLocks noChangeShapeType="1"/>
            </p:cNvSpPr>
            <p:nvPr/>
          </p:nvSpPr>
          <p:spPr bwMode="auto">
            <a:xfrm flipV="1">
              <a:off x="1672076" y="2841625"/>
              <a:ext cx="0" cy="307975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2" name="Line 276"/>
            <p:cNvSpPr>
              <a:spLocks noChangeShapeType="1"/>
            </p:cNvSpPr>
            <p:nvPr/>
          </p:nvSpPr>
          <p:spPr bwMode="auto">
            <a:xfrm flipV="1">
              <a:off x="1930312" y="2828925"/>
              <a:ext cx="0" cy="22225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3" name="Line 277"/>
            <p:cNvSpPr>
              <a:spLocks noChangeShapeType="1"/>
            </p:cNvSpPr>
            <p:nvPr/>
          </p:nvSpPr>
          <p:spPr bwMode="auto">
            <a:xfrm flipV="1">
              <a:off x="2223826" y="2901950"/>
              <a:ext cx="0" cy="188913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4" name="Line 278"/>
            <p:cNvSpPr>
              <a:spLocks noChangeShapeType="1"/>
            </p:cNvSpPr>
            <p:nvPr/>
          </p:nvSpPr>
          <p:spPr bwMode="auto">
            <a:xfrm flipV="1">
              <a:off x="1528141" y="3648075"/>
              <a:ext cx="0" cy="514350"/>
            </a:xfrm>
            <a:prstGeom prst="line">
              <a:avLst/>
            </a:prstGeom>
            <a:noFill/>
            <a:ln w="17463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5" name="Freeform 279"/>
            <p:cNvSpPr>
              <a:spLocks/>
            </p:cNvSpPr>
            <p:nvPr/>
          </p:nvSpPr>
          <p:spPr bwMode="auto">
            <a:xfrm>
              <a:off x="1430772" y="3149600"/>
              <a:ext cx="241303" cy="2162175"/>
            </a:xfrm>
            <a:custGeom>
              <a:avLst/>
              <a:gdLst>
                <a:gd name="T0" fmla="*/ 240953 w 103"/>
                <a:gd name="T1" fmla="*/ 0 h 924"/>
                <a:gd name="T2" fmla="*/ 126325 w 103"/>
                <a:gd name="T3" fmla="*/ 779002 h 924"/>
                <a:gd name="T4" fmla="*/ 0 w 103"/>
                <a:gd name="T5" fmla="*/ 2161556 h 924"/>
                <a:gd name="T6" fmla="*/ 0 60000 65536"/>
                <a:gd name="T7" fmla="*/ 0 60000 65536"/>
                <a:gd name="T8" fmla="*/ 0 60000 65536"/>
                <a:gd name="T9" fmla="*/ 0 w 103"/>
                <a:gd name="T10" fmla="*/ 0 h 924"/>
                <a:gd name="T11" fmla="*/ 103 w 103"/>
                <a:gd name="T12" fmla="*/ 924 h 9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24">
                  <a:moveTo>
                    <a:pt x="103" y="0"/>
                  </a:moveTo>
                  <a:lnTo>
                    <a:pt x="54" y="333"/>
                  </a:lnTo>
                  <a:lnTo>
                    <a:pt x="0" y="924"/>
                  </a:lnTo>
                </a:path>
              </a:pathLst>
            </a:custGeom>
            <a:noFill/>
            <a:ln w="17463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6" name="Freeform 280"/>
            <p:cNvSpPr>
              <a:spLocks/>
            </p:cNvSpPr>
            <p:nvPr/>
          </p:nvSpPr>
          <p:spPr bwMode="auto">
            <a:xfrm>
              <a:off x="1374327" y="5254625"/>
              <a:ext cx="111480" cy="112713"/>
            </a:xfrm>
            <a:custGeom>
              <a:avLst/>
              <a:gdLst>
                <a:gd name="T0" fmla="*/ 95914 w 48"/>
                <a:gd name="T1" fmla="*/ 16375 h 48"/>
                <a:gd name="T2" fmla="*/ 81877 w 48"/>
                <a:gd name="T3" fmla="*/ 7018 h 48"/>
                <a:gd name="T4" fmla="*/ 70181 w 48"/>
                <a:gd name="T5" fmla="*/ 2339 h 48"/>
                <a:gd name="T6" fmla="*/ 56145 w 48"/>
                <a:gd name="T7" fmla="*/ 0 h 48"/>
                <a:gd name="T8" fmla="*/ 39769 w 48"/>
                <a:gd name="T9" fmla="*/ 2339 h 48"/>
                <a:gd name="T10" fmla="*/ 25733 w 48"/>
                <a:gd name="T11" fmla="*/ 7018 h 48"/>
                <a:gd name="T12" fmla="*/ 16375 w 48"/>
                <a:gd name="T13" fmla="*/ 16375 h 48"/>
                <a:gd name="T14" fmla="*/ 7018 w 48"/>
                <a:gd name="T15" fmla="*/ 23394 h 48"/>
                <a:gd name="T16" fmla="*/ 2339 w 48"/>
                <a:gd name="T17" fmla="*/ 35090 h 48"/>
                <a:gd name="T18" fmla="*/ 0 w 48"/>
                <a:gd name="T19" fmla="*/ 44448 h 48"/>
                <a:gd name="T20" fmla="*/ 0 w 48"/>
                <a:gd name="T21" fmla="*/ 56145 h 48"/>
                <a:gd name="T22" fmla="*/ 2339 w 48"/>
                <a:gd name="T23" fmla="*/ 70181 h 48"/>
                <a:gd name="T24" fmla="*/ 7018 w 48"/>
                <a:gd name="T25" fmla="*/ 81877 h 48"/>
                <a:gd name="T26" fmla="*/ 16375 w 48"/>
                <a:gd name="T27" fmla="*/ 95914 h 48"/>
                <a:gd name="T28" fmla="*/ 25733 w 48"/>
                <a:gd name="T29" fmla="*/ 102932 h 48"/>
                <a:gd name="T30" fmla="*/ 39769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1877 w 48"/>
                <a:gd name="T37" fmla="*/ 102932 h 48"/>
                <a:gd name="T38" fmla="*/ 95914 w 48"/>
                <a:gd name="T39" fmla="*/ 95914 h 48"/>
                <a:gd name="T40" fmla="*/ 102932 w 48"/>
                <a:gd name="T41" fmla="*/ 81877 h 48"/>
                <a:gd name="T42" fmla="*/ 109950 w 48"/>
                <a:gd name="T43" fmla="*/ 70181 h 48"/>
                <a:gd name="T44" fmla="*/ 112289 w 48"/>
                <a:gd name="T45" fmla="*/ 56145 h 48"/>
                <a:gd name="T46" fmla="*/ 109950 w 48"/>
                <a:gd name="T47" fmla="*/ 44448 h 48"/>
                <a:gd name="T48" fmla="*/ 107610 w 48"/>
                <a:gd name="T49" fmla="*/ 35090 h 48"/>
                <a:gd name="T50" fmla="*/ 100592 w 48"/>
                <a:gd name="T51" fmla="*/ 23394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41" y="41"/>
                  </a:lnTo>
                  <a:lnTo>
                    <a:pt x="44" y="35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7" name="Freeform 281"/>
            <p:cNvSpPr>
              <a:spLocks/>
            </p:cNvSpPr>
            <p:nvPr/>
          </p:nvSpPr>
          <p:spPr bwMode="auto">
            <a:xfrm>
              <a:off x="1473106" y="4106863"/>
              <a:ext cx="111480" cy="112712"/>
            </a:xfrm>
            <a:custGeom>
              <a:avLst/>
              <a:gdLst>
                <a:gd name="T0" fmla="*/ 95914 w 48"/>
                <a:gd name="T1" fmla="*/ 16375 h 48"/>
                <a:gd name="T2" fmla="*/ 84217 w 48"/>
                <a:gd name="T3" fmla="*/ 7018 h 48"/>
                <a:gd name="T4" fmla="*/ 70181 w 48"/>
                <a:gd name="T5" fmla="*/ 2339 h 48"/>
                <a:gd name="T6" fmla="*/ 56145 w 48"/>
                <a:gd name="T7" fmla="*/ 0 h 48"/>
                <a:gd name="T8" fmla="*/ 39769 w 48"/>
                <a:gd name="T9" fmla="*/ 2339 h 48"/>
                <a:gd name="T10" fmla="*/ 28072 w 48"/>
                <a:gd name="T11" fmla="*/ 7018 h 48"/>
                <a:gd name="T12" fmla="*/ 16375 w 48"/>
                <a:gd name="T13" fmla="*/ 16375 h 48"/>
                <a:gd name="T14" fmla="*/ 9357 w 48"/>
                <a:gd name="T15" fmla="*/ 25733 h 48"/>
                <a:gd name="T16" fmla="*/ 4679 w 48"/>
                <a:gd name="T17" fmla="*/ 35090 h 48"/>
                <a:gd name="T18" fmla="*/ 0 w 48"/>
                <a:gd name="T19" fmla="*/ 44448 h 48"/>
                <a:gd name="T20" fmla="*/ 0 w 48"/>
                <a:gd name="T21" fmla="*/ 56145 h 48"/>
                <a:gd name="T22" fmla="*/ 2339 w 48"/>
                <a:gd name="T23" fmla="*/ 72520 h 48"/>
                <a:gd name="T24" fmla="*/ 9357 w 48"/>
                <a:gd name="T25" fmla="*/ 84217 h 48"/>
                <a:gd name="T26" fmla="*/ 16375 w 48"/>
                <a:gd name="T27" fmla="*/ 95914 h 48"/>
                <a:gd name="T28" fmla="*/ 28072 w 48"/>
                <a:gd name="T29" fmla="*/ 102932 h 48"/>
                <a:gd name="T30" fmla="*/ 39769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4217 w 48"/>
                <a:gd name="T37" fmla="*/ 102932 h 48"/>
                <a:gd name="T38" fmla="*/ 95914 w 48"/>
                <a:gd name="T39" fmla="*/ 95914 h 48"/>
                <a:gd name="T40" fmla="*/ 105271 w 48"/>
                <a:gd name="T41" fmla="*/ 84217 h 48"/>
                <a:gd name="T42" fmla="*/ 109950 w 48"/>
                <a:gd name="T43" fmla="*/ 72520 h 48"/>
                <a:gd name="T44" fmla="*/ 112289 w 48"/>
                <a:gd name="T45" fmla="*/ 56145 h 48"/>
                <a:gd name="T46" fmla="*/ 112289 w 48"/>
                <a:gd name="T47" fmla="*/ 44448 h 48"/>
                <a:gd name="T48" fmla="*/ 107610 w 48"/>
                <a:gd name="T49" fmla="*/ 35090 h 48"/>
                <a:gd name="T50" fmla="*/ 102932 w 48"/>
                <a:gd name="T51" fmla="*/ 25733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8" name="Freeform 282"/>
            <p:cNvSpPr>
              <a:spLocks/>
            </p:cNvSpPr>
            <p:nvPr/>
          </p:nvSpPr>
          <p:spPr bwMode="auto">
            <a:xfrm>
              <a:off x="1622686" y="3055938"/>
              <a:ext cx="108657" cy="112712"/>
            </a:xfrm>
            <a:custGeom>
              <a:avLst/>
              <a:gdLst>
                <a:gd name="T0" fmla="*/ 93574 w 47"/>
                <a:gd name="T1" fmla="*/ 16375 h 48"/>
                <a:gd name="T2" fmla="*/ 84217 w 47"/>
                <a:gd name="T3" fmla="*/ 7018 h 48"/>
                <a:gd name="T4" fmla="*/ 70181 w 47"/>
                <a:gd name="T5" fmla="*/ 2339 h 48"/>
                <a:gd name="T6" fmla="*/ 56145 w 47"/>
                <a:gd name="T7" fmla="*/ 0 h 48"/>
                <a:gd name="T8" fmla="*/ 39769 w 47"/>
                <a:gd name="T9" fmla="*/ 2339 h 48"/>
                <a:gd name="T10" fmla="*/ 28072 w 47"/>
                <a:gd name="T11" fmla="*/ 7018 h 48"/>
                <a:gd name="T12" fmla="*/ 16376 w 47"/>
                <a:gd name="T13" fmla="*/ 16375 h 48"/>
                <a:gd name="T14" fmla="*/ 9357 w 47"/>
                <a:gd name="T15" fmla="*/ 23394 h 48"/>
                <a:gd name="T16" fmla="*/ 2339 w 47"/>
                <a:gd name="T17" fmla="*/ 35090 h 48"/>
                <a:gd name="T18" fmla="*/ 0 w 47"/>
                <a:gd name="T19" fmla="*/ 44448 h 48"/>
                <a:gd name="T20" fmla="*/ 0 w 47"/>
                <a:gd name="T21" fmla="*/ 56145 h 48"/>
                <a:gd name="T22" fmla="*/ 0 w 47"/>
                <a:gd name="T23" fmla="*/ 72520 h 48"/>
                <a:gd name="T24" fmla="*/ 7018 w 47"/>
                <a:gd name="T25" fmla="*/ 86556 h 48"/>
                <a:gd name="T26" fmla="*/ 16376 w 47"/>
                <a:gd name="T27" fmla="*/ 95914 h 48"/>
                <a:gd name="T28" fmla="*/ 28072 w 47"/>
                <a:gd name="T29" fmla="*/ 105271 h 48"/>
                <a:gd name="T30" fmla="*/ 39769 w 47"/>
                <a:gd name="T31" fmla="*/ 109950 h 48"/>
                <a:gd name="T32" fmla="*/ 56145 w 47"/>
                <a:gd name="T33" fmla="*/ 112289 h 48"/>
                <a:gd name="T34" fmla="*/ 70181 w 47"/>
                <a:gd name="T35" fmla="*/ 109950 h 48"/>
                <a:gd name="T36" fmla="*/ 84217 w 47"/>
                <a:gd name="T37" fmla="*/ 105271 h 48"/>
                <a:gd name="T38" fmla="*/ 93574 w 47"/>
                <a:gd name="T39" fmla="*/ 95914 h 48"/>
                <a:gd name="T40" fmla="*/ 105271 w 47"/>
                <a:gd name="T41" fmla="*/ 86556 h 48"/>
                <a:gd name="T42" fmla="*/ 109950 w 47"/>
                <a:gd name="T43" fmla="*/ 72520 h 48"/>
                <a:gd name="T44" fmla="*/ 109950 w 47"/>
                <a:gd name="T45" fmla="*/ 56145 h 48"/>
                <a:gd name="T46" fmla="*/ 109950 w 47"/>
                <a:gd name="T47" fmla="*/ 44448 h 48"/>
                <a:gd name="T48" fmla="*/ 107611 w 47"/>
                <a:gd name="T49" fmla="*/ 35090 h 48"/>
                <a:gd name="T50" fmla="*/ 102932 w 47"/>
                <a:gd name="T51" fmla="*/ 23394 h 48"/>
                <a:gd name="T52" fmla="*/ 93574 w 47"/>
                <a:gd name="T53" fmla="*/ 16375 h 48"/>
                <a:gd name="T54" fmla="*/ 93574 w 47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48"/>
                <a:gd name="T86" fmla="*/ 47 w 47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48">
                  <a:moveTo>
                    <a:pt x="40" y="7"/>
                  </a:move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69" name="Freeform 283"/>
            <p:cNvSpPr>
              <a:spLocks/>
            </p:cNvSpPr>
            <p:nvPr/>
          </p:nvSpPr>
          <p:spPr bwMode="auto">
            <a:xfrm>
              <a:off x="1875278" y="2773363"/>
              <a:ext cx="112890" cy="109537"/>
            </a:xfrm>
            <a:custGeom>
              <a:avLst/>
              <a:gdLst>
                <a:gd name="T0" fmla="*/ 95914 w 48"/>
                <a:gd name="T1" fmla="*/ 14036 h 47"/>
                <a:gd name="T2" fmla="*/ 84217 w 48"/>
                <a:gd name="T3" fmla="*/ 4679 h 47"/>
                <a:gd name="T4" fmla="*/ 72520 w 48"/>
                <a:gd name="T5" fmla="*/ 0 h 47"/>
                <a:gd name="T6" fmla="*/ 56145 w 48"/>
                <a:gd name="T7" fmla="*/ 0 h 47"/>
                <a:gd name="T8" fmla="*/ 42108 w 48"/>
                <a:gd name="T9" fmla="*/ 0 h 47"/>
                <a:gd name="T10" fmla="*/ 28072 w 48"/>
                <a:gd name="T11" fmla="*/ 4679 h 47"/>
                <a:gd name="T12" fmla="*/ 16375 w 48"/>
                <a:gd name="T13" fmla="*/ 14036 h 47"/>
                <a:gd name="T14" fmla="*/ 9357 w 48"/>
                <a:gd name="T15" fmla="*/ 23394 h 47"/>
                <a:gd name="T16" fmla="*/ 4679 w 48"/>
                <a:gd name="T17" fmla="*/ 30412 h 47"/>
                <a:gd name="T18" fmla="*/ 2339 w 48"/>
                <a:gd name="T19" fmla="*/ 42109 h 47"/>
                <a:gd name="T20" fmla="*/ 0 w 48"/>
                <a:gd name="T21" fmla="*/ 56145 h 47"/>
                <a:gd name="T22" fmla="*/ 2339 w 48"/>
                <a:gd name="T23" fmla="*/ 67841 h 47"/>
                <a:gd name="T24" fmla="*/ 7018 w 48"/>
                <a:gd name="T25" fmla="*/ 81878 h 47"/>
                <a:gd name="T26" fmla="*/ 16375 w 48"/>
                <a:gd name="T27" fmla="*/ 93574 h 47"/>
                <a:gd name="T28" fmla="*/ 28072 w 48"/>
                <a:gd name="T29" fmla="*/ 102932 h 47"/>
                <a:gd name="T30" fmla="*/ 42108 w 48"/>
                <a:gd name="T31" fmla="*/ 109950 h 47"/>
                <a:gd name="T32" fmla="*/ 56145 w 48"/>
                <a:gd name="T33" fmla="*/ 109950 h 47"/>
                <a:gd name="T34" fmla="*/ 72520 w 48"/>
                <a:gd name="T35" fmla="*/ 109950 h 47"/>
                <a:gd name="T36" fmla="*/ 84217 w 48"/>
                <a:gd name="T37" fmla="*/ 102932 h 47"/>
                <a:gd name="T38" fmla="*/ 95914 w 48"/>
                <a:gd name="T39" fmla="*/ 93574 h 47"/>
                <a:gd name="T40" fmla="*/ 102932 w 48"/>
                <a:gd name="T41" fmla="*/ 81878 h 47"/>
                <a:gd name="T42" fmla="*/ 109950 w 48"/>
                <a:gd name="T43" fmla="*/ 67841 h 47"/>
                <a:gd name="T44" fmla="*/ 112289 w 48"/>
                <a:gd name="T45" fmla="*/ 56145 h 47"/>
                <a:gd name="T46" fmla="*/ 112289 w 48"/>
                <a:gd name="T47" fmla="*/ 42109 h 47"/>
                <a:gd name="T48" fmla="*/ 109950 w 48"/>
                <a:gd name="T49" fmla="*/ 30412 h 47"/>
                <a:gd name="T50" fmla="*/ 102932 w 48"/>
                <a:gd name="T51" fmla="*/ 23394 h 47"/>
                <a:gd name="T52" fmla="*/ 95914 w 48"/>
                <a:gd name="T53" fmla="*/ 14036 h 47"/>
                <a:gd name="T54" fmla="*/ 95914 w 48"/>
                <a:gd name="T55" fmla="*/ 14036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7"/>
                <a:gd name="T86" fmla="*/ 48 w 48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7">
                  <a:moveTo>
                    <a:pt x="41" y="6"/>
                  </a:moveTo>
                  <a:lnTo>
                    <a:pt x="36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7" y="40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1" y="47"/>
                  </a:lnTo>
                  <a:lnTo>
                    <a:pt x="36" y="44"/>
                  </a:lnTo>
                  <a:lnTo>
                    <a:pt x="41" y="40"/>
                  </a:lnTo>
                  <a:lnTo>
                    <a:pt x="44" y="35"/>
                  </a:lnTo>
                  <a:lnTo>
                    <a:pt x="47" y="29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7" y="13"/>
                  </a:lnTo>
                  <a:lnTo>
                    <a:pt x="44" y="1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0" name="Freeform 284"/>
            <p:cNvSpPr>
              <a:spLocks/>
            </p:cNvSpPr>
            <p:nvPr/>
          </p:nvSpPr>
          <p:spPr bwMode="auto">
            <a:xfrm>
              <a:off x="2171615" y="2847975"/>
              <a:ext cx="112890" cy="112713"/>
            </a:xfrm>
            <a:custGeom>
              <a:avLst/>
              <a:gdLst>
                <a:gd name="T0" fmla="*/ 95914 w 48"/>
                <a:gd name="T1" fmla="*/ 14036 h 48"/>
                <a:gd name="T2" fmla="*/ 84217 w 48"/>
                <a:gd name="T3" fmla="*/ 7018 h 48"/>
                <a:gd name="T4" fmla="*/ 72520 w 48"/>
                <a:gd name="T5" fmla="*/ 2339 h 48"/>
                <a:gd name="T6" fmla="*/ 56145 w 48"/>
                <a:gd name="T7" fmla="*/ 0 h 48"/>
                <a:gd name="T8" fmla="*/ 42108 w 48"/>
                <a:gd name="T9" fmla="*/ 2339 h 48"/>
                <a:gd name="T10" fmla="*/ 28072 w 48"/>
                <a:gd name="T11" fmla="*/ 7018 h 48"/>
                <a:gd name="T12" fmla="*/ 16375 w 48"/>
                <a:gd name="T13" fmla="*/ 14036 h 48"/>
                <a:gd name="T14" fmla="*/ 9357 w 48"/>
                <a:gd name="T15" fmla="*/ 23394 h 48"/>
                <a:gd name="T16" fmla="*/ 4679 w 48"/>
                <a:gd name="T17" fmla="*/ 35090 h 48"/>
                <a:gd name="T18" fmla="*/ 2339 w 48"/>
                <a:gd name="T19" fmla="*/ 44448 h 48"/>
                <a:gd name="T20" fmla="*/ 0 w 48"/>
                <a:gd name="T21" fmla="*/ 56145 h 48"/>
                <a:gd name="T22" fmla="*/ 2339 w 48"/>
                <a:gd name="T23" fmla="*/ 67841 h 48"/>
                <a:gd name="T24" fmla="*/ 7018 w 48"/>
                <a:gd name="T25" fmla="*/ 81877 h 48"/>
                <a:gd name="T26" fmla="*/ 16375 w 48"/>
                <a:gd name="T27" fmla="*/ 95914 h 48"/>
                <a:gd name="T28" fmla="*/ 28072 w 48"/>
                <a:gd name="T29" fmla="*/ 102932 h 48"/>
                <a:gd name="T30" fmla="*/ 42108 w 48"/>
                <a:gd name="T31" fmla="*/ 109950 h 48"/>
                <a:gd name="T32" fmla="*/ 56145 w 48"/>
                <a:gd name="T33" fmla="*/ 112289 h 48"/>
                <a:gd name="T34" fmla="*/ 72520 w 48"/>
                <a:gd name="T35" fmla="*/ 109950 h 48"/>
                <a:gd name="T36" fmla="*/ 84217 w 48"/>
                <a:gd name="T37" fmla="*/ 102932 h 48"/>
                <a:gd name="T38" fmla="*/ 95914 w 48"/>
                <a:gd name="T39" fmla="*/ 95914 h 48"/>
                <a:gd name="T40" fmla="*/ 107610 w 48"/>
                <a:gd name="T41" fmla="*/ 81877 h 48"/>
                <a:gd name="T42" fmla="*/ 112289 w 48"/>
                <a:gd name="T43" fmla="*/ 67841 h 48"/>
                <a:gd name="T44" fmla="*/ 112289 w 48"/>
                <a:gd name="T45" fmla="*/ 56145 h 48"/>
                <a:gd name="T46" fmla="*/ 112289 w 48"/>
                <a:gd name="T47" fmla="*/ 44448 h 48"/>
                <a:gd name="T48" fmla="*/ 109950 w 48"/>
                <a:gd name="T49" fmla="*/ 35090 h 48"/>
                <a:gd name="T50" fmla="*/ 102932 w 48"/>
                <a:gd name="T51" fmla="*/ 23394 h 48"/>
                <a:gd name="T52" fmla="*/ 95914 w 48"/>
                <a:gd name="T53" fmla="*/ 14036 h 48"/>
                <a:gd name="T54" fmla="*/ 95914 w 48"/>
                <a:gd name="T55" fmla="*/ 14036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6"/>
                  </a:moveTo>
                  <a:lnTo>
                    <a:pt x="36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6" y="35"/>
                  </a:lnTo>
                  <a:lnTo>
                    <a:pt x="48" y="29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4" y="1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1" name="Freeform 285"/>
            <p:cNvSpPr>
              <a:spLocks/>
            </p:cNvSpPr>
            <p:nvPr/>
          </p:nvSpPr>
          <p:spPr bwMode="auto">
            <a:xfrm>
              <a:off x="2441140" y="2773363"/>
              <a:ext cx="111480" cy="112712"/>
            </a:xfrm>
            <a:custGeom>
              <a:avLst/>
              <a:gdLst>
                <a:gd name="T0" fmla="*/ 98253 w 48"/>
                <a:gd name="T1" fmla="*/ 14036 h 48"/>
                <a:gd name="T2" fmla="*/ 86556 w 48"/>
                <a:gd name="T3" fmla="*/ 7018 h 48"/>
                <a:gd name="T4" fmla="*/ 72520 w 48"/>
                <a:gd name="T5" fmla="*/ 2339 h 48"/>
                <a:gd name="T6" fmla="*/ 56145 w 48"/>
                <a:gd name="T7" fmla="*/ 0 h 48"/>
                <a:gd name="T8" fmla="*/ 44448 w 48"/>
                <a:gd name="T9" fmla="*/ 2339 h 48"/>
                <a:gd name="T10" fmla="*/ 30412 w 48"/>
                <a:gd name="T11" fmla="*/ 7018 h 48"/>
                <a:gd name="T12" fmla="*/ 16375 w 48"/>
                <a:gd name="T13" fmla="*/ 14036 h 48"/>
                <a:gd name="T14" fmla="*/ 11697 w 48"/>
                <a:gd name="T15" fmla="*/ 25733 h 48"/>
                <a:gd name="T16" fmla="*/ 7018 w 48"/>
                <a:gd name="T17" fmla="*/ 32751 h 48"/>
                <a:gd name="T18" fmla="*/ 4679 w 48"/>
                <a:gd name="T19" fmla="*/ 44448 h 48"/>
                <a:gd name="T20" fmla="*/ 0 w 48"/>
                <a:gd name="T21" fmla="*/ 56145 h 48"/>
                <a:gd name="T22" fmla="*/ 4679 w 48"/>
                <a:gd name="T23" fmla="*/ 70181 h 48"/>
                <a:gd name="T24" fmla="*/ 9357 w 48"/>
                <a:gd name="T25" fmla="*/ 84217 h 48"/>
                <a:gd name="T26" fmla="*/ 16375 w 48"/>
                <a:gd name="T27" fmla="*/ 95914 h 48"/>
                <a:gd name="T28" fmla="*/ 30412 w 48"/>
                <a:gd name="T29" fmla="*/ 102932 h 48"/>
                <a:gd name="T30" fmla="*/ 44448 w 48"/>
                <a:gd name="T31" fmla="*/ 112289 h 48"/>
                <a:gd name="T32" fmla="*/ 56145 w 48"/>
                <a:gd name="T33" fmla="*/ 112289 h 48"/>
                <a:gd name="T34" fmla="*/ 72520 w 48"/>
                <a:gd name="T35" fmla="*/ 112289 h 48"/>
                <a:gd name="T36" fmla="*/ 86556 w 48"/>
                <a:gd name="T37" fmla="*/ 102932 h 48"/>
                <a:gd name="T38" fmla="*/ 98253 w 48"/>
                <a:gd name="T39" fmla="*/ 95914 h 48"/>
                <a:gd name="T40" fmla="*/ 105271 w 48"/>
                <a:gd name="T41" fmla="*/ 84217 h 48"/>
                <a:gd name="T42" fmla="*/ 109950 w 48"/>
                <a:gd name="T43" fmla="*/ 70181 h 48"/>
                <a:gd name="T44" fmla="*/ 112289 w 48"/>
                <a:gd name="T45" fmla="*/ 56145 h 48"/>
                <a:gd name="T46" fmla="*/ 112289 w 48"/>
                <a:gd name="T47" fmla="*/ 44448 h 48"/>
                <a:gd name="T48" fmla="*/ 109950 w 48"/>
                <a:gd name="T49" fmla="*/ 32751 h 48"/>
                <a:gd name="T50" fmla="*/ 105271 w 48"/>
                <a:gd name="T51" fmla="*/ 25733 h 48"/>
                <a:gd name="T52" fmla="*/ 98253 w 48"/>
                <a:gd name="T53" fmla="*/ 14036 h 48"/>
                <a:gd name="T54" fmla="*/ 98253 w 48"/>
                <a:gd name="T55" fmla="*/ 14036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2" y="6"/>
                  </a:move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7" y="6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3" y="44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7" y="44"/>
                  </a:lnTo>
                  <a:lnTo>
                    <a:pt x="42" y="41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4"/>
                  </a:lnTo>
                  <a:lnTo>
                    <a:pt x="45" y="11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2" name="Freeform 286"/>
            <p:cNvSpPr>
              <a:spLocks/>
            </p:cNvSpPr>
            <p:nvPr/>
          </p:nvSpPr>
          <p:spPr bwMode="auto">
            <a:xfrm>
              <a:off x="2997125" y="2890838"/>
              <a:ext cx="112890" cy="111125"/>
            </a:xfrm>
            <a:custGeom>
              <a:avLst/>
              <a:gdLst>
                <a:gd name="T0" fmla="*/ 98253 w 48"/>
                <a:gd name="T1" fmla="*/ 18715 h 48"/>
                <a:gd name="T2" fmla="*/ 86556 w 48"/>
                <a:gd name="T3" fmla="*/ 7018 h 48"/>
                <a:gd name="T4" fmla="*/ 72520 w 48"/>
                <a:gd name="T5" fmla="*/ 2339 h 48"/>
                <a:gd name="T6" fmla="*/ 56145 w 48"/>
                <a:gd name="T7" fmla="*/ 0 h 48"/>
                <a:gd name="T8" fmla="*/ 44448 w 48"/>
                <a:gd name="T9" fmla="*/ 2339 h 48"/>
                <a:gd name="T10" fmla="*/ 30412 w 48"/>
                <a:gd name="T11" fmla="*/ 7018 h 48"/>
                <a:gd name="T12" fmla="*/ 16375 w 48"/>
                <a:gd name="T13" fmla="*/ 18715 h 48"/>
                <a:gd name="T14" fmla="*/ 11697 w 48"/>
                <a:gd name="T15" fmla="*/ 25733 h 48"/>
                <a:gd name="T16" fmla="*/ 7018 w 48"/>
                <a:gd name="T17" fmla="*/ 35090 h 48"/>
                <a:gd name="T18" fmla="*/ 0 w 48"/>
                <a:gd name="T19" fmla="*/ 44448 h 48"/>
                <a:gd name="T20" fmla="*/ 0 w 48"/>
                <a:gd name="T21" fmla="*/ 56145 h 48"/>
                <a:gd name="T22" fmla="*/ 4679 w 48"/>
                <a:gd name="T23" fmla="*/ 72520 h 48"/>
                <a:gd name="T24" fmla="*/ 9357 w 48"/>
                <a:gd name="T25" fmla="*/ 86556 h 48"/>
                <a:gd name="T26" fmla="*/ 16375 w 48"/>
                <a:gd name="T27" fmla="*/ 95914 h 48"/>
                <a:gd name="T28" fmla="*/ 30412 w 48"/>
                <a:gd name="T29" fmla="*/ 107610 h 48"/>
                <a:gd name="T30" fmla="*/ 44448 w 48"/>
                <a:gd name="T31" fmla="*/ 112289 h 48"/>
                <a:gd name="T32" fmla="*/ 56145 w 48"/>
                <a:gd name="T33" fmla="*/ 112289 h 48"/>
                <a:gd name="T34" fmla="*/ 72520 w 48"/>
                <a:gd name="T35" fmla="*/ 112289 h 48"/>
                <a:gd name="T36" fmla="*/ 86556 w 48"/>
                <a:gd name="T37" fmla="*/ 107610 h 48"/>
                <a:gd name="T38" fmla="*/ 98253 w 48"/>
                <a:gd name="T39" fmla="*/ 95914 h 48"/>
                <a:gd name="T40" fmla="*/ 105271 w 48"/>
                <a:gd name="T41" fmla="*/ 86556 h 48"/>
                <a:gd name="T42" fmla="*/ 109950 w 48"/>
                <a:gd name="T43" fmla="*/ 72520 h 48"/>
                <a:gd name="T44" fmla="*/ 112289 w 48"/>
                <a:gd name="T45" fmla="*/ 56145 h 48"/>
                <a:gd name="T46" fmla="*/ 112289 w 48"/>
                <a:gd name="T47" fmla="*/ 44448 h 48"/>
                <a:gd name="T48" fmla="*/ 107610 w 48"/>
                <a:gd name="T49" fmla="*/ 35090 h 48"/>
                <a:gd name="T50" fmla="*/ 105271 w 48"/>
                <a:gd name="T51" fmla="*/ 25733 h 48"/>
                <a:gd name="T52" fmla="*/ 98253 w 48"/>
                <a:gd name="T53" fmla="*/ 18715 h 48"/>
                <a:gd name="T54" fmla="*/ 98253 w 48"/>
                <a:gd name="T55" fmla="*/ 1871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2" y="8"/>
                  </a:move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7" y="8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3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31" y="48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5" y="11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3" name="Freeform 287"/>
            <p:cNvSpPr>
              <a:spLocks/>
            </p:cNvSpPr>
            <p:nvPr/>
          </p:nvSpPr>
          <p:spPr bwMode="auto">
            <a:xfrm>
              <a:off x="3148116" y="3124200"/>
              <a:ext cx="114301" cy="112713"/>
            </a:xfrm>
            <a:custGeom>
              <a:avLst/>
              <a:gdLst>
                <a:gd name="T0" fmla="*/ 95914 w 49"/>
                <a:gd name="T1" fmla="*/ 14036 h 48"/>
                <a:gd name="T2" fmla="*/ 84217 w 49"/>
                <a:gd name="T3" fmla="*/ 7018 h 48"/>
                <a:gd name="T4" fmla="*/ 70181 w 49"/>
                <a:gd name="T5" fmla="*/ 0 h 48"/>
                <a:gd name="T6" fmla="*/ 56145 w 49"/>
                <a:gd name="T7" fmla="*/ 0 h 48"/>
                <a:gd name="T8" fmla="*/ 42109 w 49"/>
                <a:gd name="T9" fmla="*/ 0 h 48"/>
                <a:gd name="T10" fmla="*/ 28072 w 49"/>
                <a:gd name="T11" fmla="*/ 7018 h 48"/>
                <a:gd name="T12" fmla="*/ 16376 w 49"/>
                <a:gd name="T13" fmla="*/ 14036 h 48"/>
                <a:gd name="T14" fmla="*/ 9357 w 49"/>
                <a:gd name="T15" fmla="*/ 23394 h 48"/>
                <a:gd name="T16" fmla="*/ 4679 w 49"/>
                <a:gd name="T17" fmla="*/ 32751 h 48"/>
                <a:gd name="T18" fmla="*/ 0 w 49"/>
                <a:gd name="T19" fmla="*/ 42108 h 48"/>
                <a:gd name="T20" fmla="*/ 0 w 49"/>
                <a:gd name="T21" fmla="*/ 56145 h 48"/>
                <a:gd name="T22" fmla="*/ 0 w 49"/>
                <a:gd name="T23" fmla="*/ 67841 h 48"/>
                <a:gd name="T24" fmla="*/ 7018 w 49"/>
                <a:gd name="T25" fmla="*/ 81877 h 48"/>
                <a:gd name="T26" fmla="*/ 16376 w 49"/>
                <a:gd name="T27" fmla="*/ 95914 h 48"/>
                <a:gd name="T28" fmla="*/ 28072 w 49"/>
                <a:gd name="T29" fmla="*/ 102932 h 48"/>
                <a:gd name="T30" fmla="*/ 42109 w 49"/>
                <a:gd name="T31" fmla="*/ 107610 h 48"/>
                <a:gd name="T32" fmla="*/ 56145 w 49"/>
                <a:gd name="T33" fmla="*/ 112289 h 48"/>
                <a:gd name="T34" fmla="*/ 70181 w 49"/>
                <a:gd name="T35" fmla="*/ 107610 h 48"/>
                <a:gd name="T36" fmla="*/ 84217 w 49"/>
                <a:gd name="T37" fmla="*/ 102932 h 48"/>
                <a:gd name="T38" fmla="*/ 95914 w 49"/>
                <a:gd name="T39" fmla="*/ 95914 h 48"/>
                <a:gd name="T40" fmla="*/ 105272 w 49"/>
                <a:gd name="T41" fmla="*/ 81877 h 48"/>
                <a:gd name="T42" fmla="*/ 109950 w 49"/>
                <a:gd name="T43" fmla="*/ 67841 h 48"/>
                <a:gd name="T44" fmla="*/ 114629 w 49"/>
                <a:gd name="T45" fmla="*/ 56145 h 48"/>
                <a:gd name="T46" fmla="*/ 109950 w 49"/>
                <a:gd name="T47" fmla="*/ 42108 h 48"/>
                <a:gd name="T48" fmla="*/ 107611 w 49"/>
                <a:gd name="T49" fmla="*/ 32751 h 48"/>
                <a:gd name="T50" fmla="*/ 102932 w 49"/>
                <a:gd name="T51" fmla="*/ 23394 h 48"/>
                <a:gd name="T52" fmla="*/ 95914 w 49"/>
                <a:gd name="T53" fmla="*/ 14036 h 48"/>
                <a:gd name="T54" fmla="*/ 95914 w 49"/>
                <a:gd name="T55" fmla="*/ 14036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48"/>
                <a:gd name="T86" fmla="*/ 49 w 49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48">
                  <a:moveTo>
                    <a:pt x="41" y="6"/>
                  </a:moveTo>
                  <a:lnTo>
                    <a:pt x="36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8"/>
                  </a:lnTo>
                  <a:lnTo>
                    <a:pt x="30" y="46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5" y="35"/>
                  </a:lnTo>
                  <a:lnTo>
                    <a:pt x="47" y="29"/>
                  </a:lnTo>
                  <a:lnTo>
                    <a:pt x="49" y="24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4" name="Freeform 288"/>
            <p:cNvSpPr>
              <a:spLocks/>
            </p:cNvSpPr>
            <p:nvPr/>
          </p:nvSpPr>
          <p:spPr bwMode="auto">
            <a:xfrm>
              <a:off x="3286407" y="2913063"/>
              <a:ext cx="111479" cy="111125"/>
            </a:xfrm>
            <a:custGeom>
              <a:avLst/>
              <a:gdLst>
                <a:gd name="T0" fmla="*/ 95914 w 48"/>
                <a:gd name="T1" fmla="*/ 16376 h 47"/>
                <a:gd name="T2" fmla="*/ 84217 w 48"/>
                <a:gd name="T3" fmla="*/ 7018 h 47"/>
                <a:gd name="T4" fmla="*/ 72520 w 48"/>
                <a:gd name="T5" fmla="*/ 0 h 47"/>
                <a:gd name="T6" fmla="*/ 56145 w 48"/>
                <a:gd name="T7" fmla="*/ 0 h 47"/>
                <a:gd name="T8" fmla="*/ 42108 w 48"/>
                <a:gd name="T9" fmla="*/ 0 h 47"/>
                <a:gd name="T10" fmla="*/ 28072 w 48"/>
                <a:gd name="T11" fmla="*/ 7018 h 47"/>
                <a:gd name="T12" fmla="*/ 16375 w 48"/>
                <a:gd name="T13" fmla="*/ 16376 h 47"/>
                <a:gd name="T14" fmla="*/ 9357 w 48"/>
                <a:gd name="T15" fmla="*/ 25733 h 47"/>
                <a:gd name="T16" fmla="*/ 4679 w 48"/>
                <a:gd name="T17" fmla="*/ 32751 h 47"/>
                <a:gd name="T18" fmla="*/ 2339 w 48"/>
                <a:gd name="T19" fmla="*/ 44448 h 47"/>
                <a:gd name="T20" fmla="*/ 0 w 48"/>
                <a:gd name="T21" fmla="*/ 53805 h 47"/>
                <a:gd name="T22" fmla="*/ 2339 w 48"/>
                <a:gd name="T23" fmla="*/ 70181 h 47"/>
                <a:gd name="T24" fmla="*/ 7018 w 48"/>
                <a:gd name="T25" fmla="*/ 84217 h 47"/>
                <a:gd name="T26" fmla="*/ 16375 w 48"/>
                <a:gd name="T27" fmla="*/ 93574 h 47"/>
                <a:gd name="T28" fmla="*/ 28072 w 48"/>
                <a:gd name="T29" fmla="*/ 105271 h 47"/>
                <a:gd name="T30" fmla="*/ 42108 w 48"/>
                <a:gd name="T31" fmla="*/ 109950 h 47"/>
                <a:gd name="T32" fmla="*/ 56145 w 48"/>
                <a:gd name="T33" fmla="*/ 109950 h 47"/>
                <a:gd name="T34" fmla="*/ 72520 w 48"/>
                <a:gd name="T35" fmla="*/ 109950 h 47"/>
                <a:gd name="T36" fmla="*/ 84217 w 48"/>
                <a:gd name="T37" fmla="*/ 105271 h 47"/>
                <a:gd name="T38" fmla="*/ 95914 w 48"/>
                <a:gd name="T39" fmla="*/ 93574 h 47"/>
                <a:gd name="T40" fmla="*/ 102932 w 48"/>
                <a:gd name="T41" fmla="*/ 84217 h 47"/>
                <a:gd name="T42" fmla="*/ 109950 w 48"/>
                <a:gd name="T43" fmla="*/ 70181 h 47"/>
                <a:gd name="T44" fmla="*/ 112289 w 48"/>
                <a:gd name="T45" fmla="*/ 53805 h 47"/>
                <a:gd name="T46" fmla="*/ 112289 w 48"/>
                <a:gd name="T47" fmla="*/ 44448 h 47"/>
                <a:gd name="T48" fmla="*/ 109950 w 48"/>
                <a:gd name="T49" fmla="*/ 32751 h 47"/>
                <a:gd name="T50" fmla="*/ 102932 w 48"/>
                <a:gd name="T51" fmla="*/ 25733 h 47"/>
                <a:gd name="T52" fmla="*/ 95914 w 48"/>
                <a:gd name="T53" fmla="*/ 16376 h 47"/>
                <a:gd name="T54" fmla="*/ 95914 w 48"/>
                <a:gd name="T55" fmla="*/ 16376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7"/>
                <a:gd name="T86" fmla="*/ 48 w 48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7">
                  <a:moveTo>
                    <a:pt x="41" y="7"/>
                  </a:moveTo>
                  <a:lnTo>
                    <a:pt x="36" y="3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0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1" y="47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47" y="14"/>
                  </a:lnTo>
                  <a:lnTo>
                    <a:pt x="44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5" name="Freeform 289"/>
            <p:cNvSpPr>
              <a:spLocks/>
            </p:cNvSpPr>
            <p:nvPr/>
          </p:nvSpPr>
          <p:spPr bwMode="auto">
            <a:xfrm>
              <a:off x="3533354" y="2989263"/>
              <a:ext cx="112890" cy="111125"/>
            </a:xfrm>
            <a:custGeom>
              <a:avLst/>
              <a:gdLst>
                <a:gd name="T0" fmla="*/ 95914 w 48"/>
                <a:gd name="T1" fmla="*/ 16375 h 48"/>
                <a:gd name="T2" fmla="*/ 84217 w 48"/>
                <a:gd name="T3" fmla="*/ 7018 h 48"/>
                <a:gd name="T4" fmla="*/ 70181 w 48"/>
                <a:gd name="T5" fmla="*/ 0 h 48"/>
                <a:gd name="T6" fmla="*/ 56145 w 48"/>
                <a:gd name="T7" fmla="*/ 0 h 48"/>
                <a:gd name="T8" fmla="*/ 39769 w 48"/>
                <a:gd name="T9" fmla="*/ 0 h 48"/>
                <a:gd name="T10" fmla="*/ 28072 w 48"/>
                <a:gd name="T11" fmla="*/ 7018 h 48"/>
                <a:gd name="T12" fmla="*/ 16375 w 48"/>
                <a:gd name="T13" fmla="*/ 16375 h 48"/>
                <a:gd name="T14" fmla="*/ 9357 w 48"/>
                <a:gd name="T15" fmla="*/ 25733 h 48"/>
                <a:gd name="T16" fmla="*/ 2339 w 48"/>
                <a:gd name="T17" fmla="*/ 32751 h 48"/>
                <a:gd name="T18" fmla="*/ 0 w 48"/>
                <a:gd name="T19" fmla="*/ 44448 h 48"/>
                <a:gd name="T20" fmla="*/ 0 w 48"/>
                <a:gd name="T21" fmla="*/ 56145 h 48"/>
                <a:gd name="T22" fmla="*/ 0 w 48"/>
                <a:gd name="T23" fmla="*/ 70181 h 48"/>
                <a:gd name="T24" fmla="*/ 9357 w 48"/>
                <a:gd name="T25" fmla="*/ 84217 h 48"/>
                <a:gd name="T26" fmla="*/ 16375 w 48"/>
                <a:gd name="T27" fmla="*/ 93574 h 48"/>
                <a:gd name="T28" fmla="*/ 28072 w 48"/>
                <a:gd name="T29" fmla="*/ 105271 h 48"/>
                <a:gd name="T30" fmla="*/ 39769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4217 w 48"/>
                <a:gd name="T37" fmla="*/ 105271 h 48"/>
                <a:gd name="T38" fmla="*/ 95914 w 48"/>
                <a:gd name="T39" fmla="*/ 93574 h 48"/>
                <a:gd name="T40" fmla="*/ 105271 w 48"/>
                <a:gd name="T41" fmla="*/ 84217 h 48"/>
                <a:gd name="T42" fmla="*/ 109950 w 48"/>
                <a:gd name="T43" fmla="*/ 70181 h 48"/>
                <a:gd name="T44" fmla="*/ 112289 w 48"/>
                <a:gd name="T45" fmla="*/ 56145 h 48"/>
                <a:gd name="T46" fmla="*/ 109950 w 48"/>
                <a:gd name="T47" fmla="*/ 44448 h 48"/>
                <a:gd name="T48" fmla="*/ 107610 w 48"/>
                <a:gd name="T49" fmla="*/ 32751 h 48"/>
                <a:gd name="T50" fmla="*/ 102932 w 48"/>
                <a:gd name="T51" fmla="*/ 25733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6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6" name="Freeform 290"/>
            <p:cNvSpPr>
              <a:spLocks/>
            </p:cNvSpPr>
            <p:nvPr/>
          </p:nvSpPr>
          <p:spPr bwMode="auto">
            <a:xfrm>
              <a:off x="3809935" y="2921000"/>
              <a:ext cx="111480" cy="112713"/>
            </a:xfrm>
            <a:custGeom>
              <a:avLst/>
              <a:gdLst>
                <a:gd name="T0" fmla="*/ 95914 w 48"/>
                <a:gd name="T1" fmla="*/ 14036 h 48"/>
                <a:gd name="T2" fmla="*/ 84217 w 48"/>
                <a:gd name="T3" fmla="*/ 7018 h 48"/>
                <a:gd name="T4" fmla="*/ 70181 w 48"/>
                <a:gd name="T5" fmla="*/ 0 h 48"/>
                <a:gd name="T6" fmla="*/ 56145 w 48"/>
                <a:gd name="T7" fmla="*/ 0 h 48"/>
                <a:gd name="T8" fmla="*/ 39769 w 48"/>
                <a:gd name="T9" fmla="*/ 0 h 48"/>
                <a:gd name="T10" fmla="*/ 28072 w 48"/>
                <a:gd name="T11" fmla="*/ 7018 h 48"/>
                <a:gd name="T12" fmla="*/ 16375 w 48"/>
                <a:gd name="T13" fmla="*/ 14036 h 48"/>
                <a:gd name="T14" fmla="*/ 9357 w 48"/>
                <a:gd name="T15" fmla="*/ 23394 h 48"/>
                <a:gd name="T16" fmla="*/ 2339 w 48"/>
                <a:gd name="T17" fmla="*/ 32751 h 48"/>
                <a:gd name="T18" fmla="*/ 0 w 48"/>
                <a:gd name="T19" fmla="*/ 42108 h 48"/>
                <a:gd name="T20" fmla="*/ 0 w 48"/>
                <a:gd name="T21" fmla="*/ 56145 h 48"/>
                <a:gd name="T22" fmla="*/ 0 w 48"/>
                <a:gd name="T23" fmla="*/ 67841 h 48"/>
                <a:gd name="T24" fmla="*/ 4679 w 48"/>
                <a:gd name="T25" fmla="*/ 81877 h 48"/>
                <a:gd name="T26" fmla="*/ 16375 w 48"/>
                <a:gd name="T27" fmla="*/ 95914 h 48"/>
                <a:gd name="T28" fmla="*/ 28072 w 48"/>
                <a:gd name="T29" fmla="*/ 102932 h 48"/>
                <a:gd name="T30" fmla="*/ 39769 w 48"/>
                <a:gd name="T31" fmla="*/ 107610 h 48"/>
                <a:gd name="T32" fmla="*/ 56145 w 48"/>
                <a:gd name="T33" fmla="*/ 112289 h 48"/>
                <a:gd name="T34" fmla="*/ 70181 w 48"/>
                <a:gd name="T35" fmla="*/ 107610 h 48"/>
                <a:gd name="T36" fmla="*/ 84217 w 48"/>
                <a:gd name="T37" fmla="*/ 102932 h 48"/>
                <a:gd name="T38" fmla="*/ 95914 w 48"/>
                <a:gd name="T39" fmla="*/ 95914 h 48"/>
                <a:gd name="T40" fmla="*/ 105271 w 48"/>
                <a:gd name="T41" fmla="*/ 81877 h 48"/>
                <a:gd name="T42" fmla="*/ 109950 w 48"/>
                <a:gd name="T43" fmla="*/ 67841 h 48"/>
                <a:gd name="T44" fmla="*/ 112289 w 48"/>
                <a:gd name="T45" fmla="*/ 56145 h 48"/>
                <a:gd name="T46" fmla="*/ 109950 w 48"/>
                <a:gd name="T47" fmla="*/ 42108 h 48"/>
                <a:gd name="T48" fmla="*/ 107610 w 48"/>
                <a:gd name="T49" fmla="*/ 32751 h 48"/>
                <a:gd name="T50" fmla="*/ 102932 w 48"/>
                <a:gd name="T51" fmla="*/ 23394 h 48"/>
                <a:gd name="T52" fmla="*/ 95914 w 48"/>
                <a:gd name="T53" fmla="*/ 14036 h 48"/>
                <a:gd name="T54" fmla="*/ 95914 w 48"/>
                <a:gd name="T55" fmla="*/ 14036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6"/>
                  </a:moveTo>
                  <a:lnTo>
                    <a:pt x="36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7" y="46"/>
                  </a:lnTo>
                  <a:lnTo>
                    <a:pt x="24" y="48"/>
                  </a:lnTo>
                  <a:lnTo>
                    <a:pt x="30" y="46"/>
                  </a:lnTo>
                  <a:lnTo>
                    <a:pt x="36" y="44"/>
                  </a:lnTo>
                  <a:lnTo>
                    <a:pt x="41" y="41"/>
                  </a:lnTo>
                  <a:lnTo>
                    <a:pt x="45" y="35"/>
                  </a:lnTo>
                  <a:lnTo>
                    <a:pt x="47" y="29"/>
                  </a:lnTo>
                  <a:lnTo>
                    <a:pt x="48" y="24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7" name="Freeform 291"/>
            <p:cNvSpPr>
              <a:spLocks/>
            </p:cNvSpPr>
            <p:nvPr/>
          </p:nvSpPr>
          <p:spPr bwMode="auto">
            <a:xfrm>
              <a:off x="4090750" y="2984500"/>
              <a:ext cx="111479" cy="109538"/>
            </a:xfrm>
            <a:custGeom>
              <a:avLst/>
              <a:gdLst>
                <a:gd name="T0" fmla="*/ 95914 w 48"/>
                <a:gd name="T1" fmla="*/ 16376 h 47"/>
                <a:gd name="T2" fmla="*/ 84217 w 48"/>
                <a:gd name="T3" fmla="*/ 4679 h 47"/>
                <a:gd name="T4" fmla="*/ 70181 w 48"/>
                <a:gd name="T5" fmla="*/ 0 h 47"/>
                <a:gd name="T6" fmla="*/ 56145 w 48"/>
                <a:gd name="T7" fmla="*/ 0 h 47"/>
                <a:gd name="T8" fmla="*/ 39769 w 48"/>
                <a:gd name="T9" fmla="*/ 0 h 47"/>
                <a:gd name="T10" fmla="*/ 28072 w 48"/>
                <a:gd name="T11" fmla="*/ 4679 h 47"/>
                <a:gd name="T12" fmla="*/ 16375 w 48"/>
                <a:gd name="T13" fmla="*/ 16376 h 47"/>
                <a:gd name="T14" fmla="*/ 9357 w 48"/>
                <a:gd name="T15" fmla="*/ 23394 h 47"/>
                <a:gd name="T16" fmla="*/ 2339 w 48"/>
                <a:gd name="T17" fmla="*/ 32751 h 47"/>
                <a:gd name="T18" fmla="*/ 0 w 48"/>
                <a:gd name="T19" fmla="*/ 42109 h 47"/>
                <a:gd name="T20" fmla="*/ 0 w 48"/>
                <a:gd name="T21" fmla="*/ 56145 h 47"/>
                <a:gd name="T22" fmla="*/ 0 w 48"/>
                <a:gd name="T23" fmla="*/ 70181 h 47"/>
                <a:gd name="T24" fmla="*/ 7018 w 48"/>
                <a:gd name="T25" fmla="*/ 84217 h 47"/>
                <a:gd name="T26" fmla="*/ 16375 w 48"/>
                <a:gd name="T27" fmla="*/ 93574 h 47"/>
                <a:gd name="T28" fmla="*/ 28072 w 48"/>
                <a:gd name="T29" fmla="*/ 105271 h 47"/>
                <a:gd name="T30" fmla="*/ 39769 w 48"/>
                <a:gd name="T31" fmla="*/ 109950 h 47"/>
                <a:gd name="T32" fmla="*/ 56145 w 48"/>
                <a:gd name="T33" fmla="*/ 109950 h 47"/>
                <a:gd name="T34" fmla="*/ 70181 w 48"/>
                <a:gd name="T35" fmla="*/ 109950 h 47"/>
                <a:gd name="T36" fmla="*/ 84217 w 48"/>
                <a:gd name="T37" fmla="*/ 105271 h 47"/>
                <a:gd name="T38" fmla="*/ 95914 w 48"/>
                <a:gd name="T39" fmla="*/ 93574 h 47"/>
                <a:gd name="T40" fmla="*/ 105271 w 48"/>
                <a:gd name="T41" fmla="*/ 84217 h 47"/>
                <a:gd name="T42" fmla="*/ 109950 w 48"/>
                <a:gd name="T43" fmla="*/ 70181 h 47"/>
                <a:gd name="T44" fmla="*/ 112289 w 48"/>
                <a:gd name="T45" fmla="*/ 56145 h 47"/>
                <a:gd name="T46" fmla="*/ 109950 w 48"/>
                <a:gd name="T47" fmla="*/ 42109 h 47"/>
                <a:gd name="T48" fmla="*/ 107610 w 48"/>
                <a:gd name="T49" fmla="*/ 32751 h 47"/>
                <a:gd name="T50" fmla="*/ 102932 w 48"/>
                <a:gd name="T51" fmla="*/ 23394 h 47"/>
                <a:gd name="T52" fmla="*/ 95914 w 48"/>
                <a:gd name="T53" fmla="*/ 16376 h 47"/>
                <a:gd name="T54" fmla="*/ 95914 w 48"/>
                <a:gd name="T55" fmla="*/ 16376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7"/>
                <a:gd name="T86" fmla="*/ 48 w 48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7">
                  <a:moveTo>
                    <a:pt x="41" y="7"/>
                  </a:moveTo>
                  <a:lnTo>
                    <a:pt x="36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7" y="40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8" name="Freeform 292"/>
            <p:cNvSpPr>
              <a:spLocks/>
            </p:cNvSpPr>
            <p:nvPr/>
          </p:nvSpPr>
          <p:spPr bwMode="auto">
            <a:xfrm>
              <a:off x="4624156" y="3055938"/>
              <a:ext cx="111479" cy="112712"/>
            </a:xfrm>
            <a:custGeom>
              <a:avLst/>
              <a:gdLst>
                <a:gd name="T0" fmla="*/ 95914 w 48"/>
                <a:gd name="T1" fmla="*/ 16375 h 48"/>
                <a:gd name="T2" fmla="*/ 86556 w 48"/>
                <a:gd name="T3" fmla="*/ 7018 h 48"/>
                <a:gd name="T4" fmla="*/ 72520 w 48"/>
                <a:gd name="T5" fmla="*/ 2339 h 48"/>
                <a:gd name="T6" fmla="*/ 56145 w 48"/>
                <a:gd name="T7" fmla="*/ 0 h 48"/>
                <a:gd name="T8" fmla="*/ 42108 w 48"/>
                <a:gd name="T9" fmla="*/ 2339 h 48"/>
                <a:gd name="T10" fmla="*/ 30412 w 48"/>
                <a:gd name="T11" fmla="*/ 7018 h 48"/>
                <a:gd name="T12" fmla="*/ 18715 w 48"/>
                <a:gd name="T13" fmla="*/ 16375 h 48"/>
                <a:gd name="T14" fmla="*/ 11697 w 48"/>
                <a:gd name="T15" fmla="*/ 23394 h 48"/>
                <a:gd name="T16" fmla="*/ 4679 w 48"/>
                <a:gd name="T17" fmla="*/ 35090 h 48"/>
                <a:gd name="T18" fmla="*/ 2339 w 48"/>
                <a:gd name="T19" fmla="*/ 44448 h 48"/>
                <a:gd name="T20" fmla="*/ 0 w 48"/>
                <a:gd name="T21" fmla="*/ 56145 h 48"/>
                <a:gd name="T22" fmla="*/ 2339 w 48"/>
                <a:gd name="T23" fmla="*/ 70181 h 48"/>
                <a:gd name="T24" fmla="*/ 7018 w 48"/>
                <a:gd name="T25" fmla="*/ 81877 h 48"/>
                <a:gd name="T26" fmla="*/ 18715 w 48"/>
                <a:gd name="T27" fmla="*/ 95914 h 48"/>
                <a:gd name="T28" fmla="*/ 30412 w 48"/>
                <a:gd name="T29" fmla="*/ 105271 h 48"/>
                <a:gd name="T30" fmla="*/ 42108 w 48"/>
                <a:gd name="T31" fmla="*/ 109950 h 48"/>
                <a:gd name="T32" fmla="*/ 56145 w 48"/>
                <a:gd name="T33" fmla="*/ 112289 h 48"/>
                <a:gd name="T34" fmla="*/ 72520 w 48"/>
                <a:gd name="T35" fmla="*/ 109950 h 48"/>
                <a:gd name="T36" fmla="*/ 86556 w 48"/>
                <a:gd name="T37" fmla="*/ 105271 h 48"/>
                <a:gd name="T38" fmla="*/ 95914 w 48"/>
                <a:gd name="T39" fmla="*/ 95914 h 48"/>
                <a:gd name="T40" fmla="*/ 107610 w 48"/>
                <a:gd name="T41" fmla="*/ 81877 h 48"/>
                <a:gd name="T42" fmla="*/ 112289 w 48"/>
                <a:gd name="T43" fmla="*/ 70181 h 48"/>
                <a:gd name="T44" fmla="*/ 112289 w 48"/>
                <a:gd name="T45" fmla="*/ 56145 h 48"/>
                <a:gd name="T46" fmla="*/ 112289 w 48"/>
                <a:gd name="T47" fmla="*/ 44448 h 48"/>
                <a:gd name="T48" fmla="*/ 109950 w 48"/>
                <a:gd name="T49" fmla="*/ 35090 h 48"/>
                <a:gd name="T50" fmla="*/ 105271 w 48"/>
                <a:gd name="T51" fmla="*/ 23394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7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5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6" y="35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5" y="1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79" name="Freeform 293"/>
            <p:cNvSpPr>
              <a:spLocks/>
            </p:cNvSpPr>
            <p:nvPr/>
          </p:nvSpPr>
          <p:spPr bwMode="auto">
            <a:xfrm>
              <a:off x="5439788" y="3060700"/>
              <a:ext cx="112890" cy="112713"/>
            </a:xfrm>
            <a:custGeom>
              <a:avLst/>
              <a:gdLst>
                <a:gd name="T0" fmla="*/ 95914 w 48"/>
                <a:gd name="T1" fmla="*/ 16375 h 48"/>
                <a:gd name="T2" fmla="*/ 81877 w 48"/>
                <a:gd name="T3" fmla="*/ 9357 h 48"/>
                <a:gd name="T4" fmla="*/ 70181 w 48"/>
                <a:gd name="T5" fmla="*/ 2339 h 48"/>
                <a:gd name="T6" fmla="*/ 56145 w 48"/>
                <a:gd name="T7" fmla="*/ 0 h 48"/>
                <a:gd name="T8" fmla="*/ 39769 w 48"/>
                <a:gd name="T9" fmla="*/ 2339 h 48"/>
                <a:gd name="T10" fmla="*/ 25733 w 48"/>
                <a:gd name="T11" fmla="*/ 9357 h 48"/>
                <a:gd name="T12" fmla="*/ 16375 w 48"/>
                <a:gd name="T13" fmla="*/ 16375 h 48"/>
                <a:gd name="T14" fmla="*/ 7018 w 48"/>
                <a:gd name="T15" fmla="*/ 28072 h 48"/>
                <a:gd name="T16" fmla="*/ 2339 w 48"/>
                <a:gd name="T17" fmla="*/ 35090 h 48"/>
                <a:gd name="T18" fmla="*/ 0 w 48"/>
                <a:gd name="T19" fmla="*/ 46787 h 48"/>
                <a:gd name="T20" fmla="*/ 0 w 48"/>
                <a:gd name="T21" fmla="*/ 56145 h 48"/>
                <a:gd name="T22" fmla="*/ 2339 w 48"/>
                <a:gd name="T23" fmla="*/ 72520 h 48"/>
                <a:gd name="T24" fmla="*/ 7018 w 48"/>
                <a:gd name="T25" fmla="*/ 86556 h 48"/>
                <a:gd name="T26" fmla="*/ 16375 w 48"/>
                <a:gd name="T27" fmla="*/ 95914 h 48"/>
                <a:gd name="T28" fmla="*/ 25733 w 48"/>
                <a:gd name="T29" fmla="*/ 105271 h 48"/>
                <a:gd name="T30" fmla="*/ 39769 w 48"/>
                <a:gd name="T31" fmla="*/ 109950 h 48"/>
                <a:gd name="T32" fmla="*/ 56145 w 48"/>
                <a:gd name="T33" fmla="*/ 112289 h 48"/>
                <a:gd name="T34" fmla="*/ 70181 w 48"/>
                <a:gd name="T35" fmla="*/ 109950 h 48"/>
                <a:gd name="T36" fmla="*/ 81877 w 48"/>
                <a:gd name="T37" fmla="*/ 105271 h 48"/>
                <a:gd name="T38" fmla="*/ 95914 w 48"/>
                <a:gd name="T39" fmla="*/ 95914 h 48"/>
                <a:gd name="T40" fmla="*/ 105271 w 48"/>
                <a:gd name="T41" fmla="*/ 86556 h 48"/>
                <a:gd name="T42" fmla="*/ 109950 w 48"/>
                <a:gd name="T43" fmla="*/ 72520 h 48"/>
                <a:gd name="T44" fmla="*/ 112289 w 48"/>
                <a:gd name="T45" fmla="*/ 56145 h 48"/>
                <a:gd name="T46" fmla="*/ 109950 w 48"/>
                <a:gd name="T47" fmla="*/ 46787 h 48"/>
                <a:gd name="T48" fmla="*/ 107610 w 48"/>
                <a:gd name="T49" fmla="*/ 35090 h 48"/>
                <a:gd name="T50" fmla="*/ 100592 w 48"/>
                <a:gd name="T51" fmla="*/ 28072 h 48"/>
                <a:gd name="T52" fmla="*/ 95914 w 48"/>
                <a:gd name="T53" fmla="*/ 16375 h 48"/>
                <a:gd name="T54" fmla="*/ 95914 w 48"/>
                <a:gd name="T55" fmla="*/ 16375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8"/>
                <a:gd name="T86" fmla="*/ 48 w 48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8">
                  <a:moveTo>
                    <a:pt x="41" y="7"/>
                  </a:moveTo>
                  <a:lnTo>
                    <a:pt x="35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1"/>
                  </a:lnTo>
                  <a:lnTo>
                    <a:pt x="48" y="24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3" y="12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80" name="Freeform 294"/>
            <p:cNvSpPr>
              <a:spLocks/>
            </p:cNvSpPr>
            <p:nvPr/>
          </p:nvSpPr>
          <p:spPr bwMode="auto">
            <a:xfrm>
              <a:off x="6272354" y="3321050"/>
              <a:ext cx="112890" cy="109538"/>
            </a:xfrm>
            <a:custGeom>
              <a:avLst/>
              <a:gdLst>
                <a:gd name="T0" fmla="*/ 95914 w 48"/>
                <a:gd name="T1" fmla="*/ 16376 h 47"/>
                <a:gd name="T2" fmla="*/ 81877 w 48"/>
                <a:gd name="T3" fmla="*/ 7018 h 47"/>
                <a:gd name="T4" fmla="*/ 70181 w 48"/>
                <a:gd name="T5" fmla="*/ 0 h 47"/>
                <a:gd name="T6" fmla="*/ 56145 w 48"/>
                <a:gd name="T7" fmla="*/ 0 h 47"/>
                <a:gd name="T8" fmla="*/ 39769 w 48"/>
                <a:gd name="T9" fmla="*/ 0 h 47"/>
                <a:gd name="T10" fmla="*/ 25733 w 48"/>
                <a:gd name="T11" fmla="*/ 7018 h 47"/>
                <a:gd name="T12" fmla="*/ 16375 w 48"/>
                <a:gd name="T13" fmla="*/ 16376 h 47"/>
                <a:gd name="T14" fmla="*/ 7018 w 48"/>
                <a:gd name="T15" fmla="*/ 25733 h 47"/>
                <a:gd name="T16" fmla="*/ 2339 w 48"/>
                <a:gd name="T17" fmla="*/ 32751 h 47"/>
                <a:gd name="T18" fmla="*/ 0 w 48"/>
                <a:gd name="T19" fmla="*/ 44448 h 47"/>
                <a:gd name="T20" fmla="*/ 0 w 48"/>
                <a:gd name="T21" fmla="*/ 53805 h 47"/>
                <a:gd name="T22" fmla="*/ 0 w 48"/>
                <a:gd name="T23" fmla="*/ 70181 h 47"/>
                <a:gd name="T24" fmla="*/ 7018 w 48"/>
                <a:gd name="T25" fmla="*/ 84217 h 47"/>
                <a:gd name="T26" fmla="*/ 16375 w 48"/>
                <a:gd name="T27" fmla="*/ 93574 h 47"/>
                <a:gd name="T28" fmla="*/ 25733 w 48"/>
                <a:gd name="T29" fmla="*/ 105271 h 47"/>
                <a:gd name="T30" fmla="*/ 39769 w 48"/>
                <a:gd name="T31" fmla="*/ 109950 h 47"/>
                <a:gd name="T32" fmla="*/ 56145 w 48"/>
                <a:gd name="T33" fmla="*/ 109950 h 47"/>
                <a:gd name="T34" fmla="*/ 70181 w 48"/>
                <a:gd name="T35" fmla="*/ 109950 h 47"/>
                <a:gd name="T36" fmla="*/ 81877 w 48"/>
                <a:gd name="T37" fmla="*/ 105271 h 47"/>
                <a:gd name="T38" fmla="*/ 95914 w 48"/>
                <a:gd name="T39" fmla="*/ 93574 h 47"/>
                <a:gd name="T40" fmla="*/ 102932 w 48"/>
                <a:gd name="T41" fmla="*/ 84217 h 47"/>
                <a:gd name="T42" fmla="*/ 109950 w 48"/>
                <a:gd name="T43" fmla="*/ 70181 h 47"/>
                <a:gd name="T44" fmla="*/ 112289 w 48"/>
                <a:gd name="T45" fmla="*/ 53805 h 47"/>
                <a:gd name="T46" fmla="*/ 109950 w 48"/>
                <a:gd name="T47" fmla="*/ 44448 h 47"/>
                <a:gd name="T48" fmla="*/ 107610 w 48"/>
                <a:gd name="T49" fmla="*/ 32751 h 47"/>
                <a:gd name="T50" fmla="*/ 100592 w 48"/>
                <a:gd name="T51" fmla="*/ 25733 h 47"/>
                <a:gd name="T52" fmla="*/ 95914 w 48"/>
                <a:gd name="T53" fmla="*/ 16376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47"/>
                <a:gd name="T83" fmla="*/ 48 w 48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47">
                  <a:moveTo>
                    <a:pt x="41" y="7"/>
                  </a:moveTo>
                  <a:lnTo>
                    <a:pt x="35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7" y="40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1" y="40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3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81" name="Freeform 295"/>
            <p:cNvSpPr>
              <a:spLocks/>
            </p:cNvSpPr>
            <p:nvPr/>
          </p:nvSpPr>
          <p:spPr bwMode="auto">
            <a:xfrm>
              <a:off x="7909263" y="3379788"/>
              <a:ext cx="111479" cy="114300"/>
            </a:xfrm>
            <a:custGeom>
              <a:avLst/>
              <a:gdLst>
                <a:gd name="T0" fmla="*/ 95914 w 48"/>
                <a:gd name="T1" fmla="*/ 16376 h 49"/>
                <a:gd name="T2" fmla="*/ 86556 w 48"/>
                <a:gd name="T3" fmla="*/ 9357 h 49"/>
                <a:gd name="T4" fmla="*/ 72520 w 48"/>
                <a:gd name="T5" fmla="*/ 4679 h 49"/>
                <a:gd name="T6" fmla="*/ 56145 w 48"/>
                <a:gd name="T7" fmla="*/ 0 h 49"/>
                <a:gd name="T8" fmla="*/ 42108 w 48"/>
                <a:gd name="T9" fmla="*/ 4679 h 49"/>
                <a:gd name="T10" fmla="*/ 30412 w 48"/>
                <a:gd name="T11" fmla="*/ 9357 h 49"/>
                <a:gd name="T12" fmla="*/ 16375 w 48"/>
                <a:gd name="T13" fmla="*/ 16376 h 49"/>
                <a:gd name="T14" fmla="*/ 11697 w 48"/>
                <a:gd name="T15" fmla="*/ 25733 h 49"/>
                <a:gd name="T16" fmla="*/ 4679 w 48"/>
                <a:gd name="T17" fmla="*/ 35091 h 49"/>
                <a:gd name="T18" fmla="*/ 0 w 48"/>
                <a:gd name="T19" fmla="*/ 46787 h 49"/>
                <a:gd name="T20" fmla="*/ 0 w 48"/>
                <a:gd name="T21" fmla="*/ 56145 h 49"/>
                <a:gd name="T22" fmla="*/ 2339 w 48"/>
                <a:gd name="T23" fmla="*/ 70181 h 49"/>
                <a:gd name="T24" fmla="*/ 7018 w 48"/>
                <a:gd name="T25" fmla="*/ 84217 h 49"/>
                <a:gd name="T26" fmla="*/ 16375 w 48"/>
                <a:gd name="T27" fmla="*/ 98253 h 49"/>
                <a:gd name="T28" fmla="*/ 30412 w 48"/>
                <a:gd name="T29" fmla="*/ 105272 h 49"/>
                <a:gd name="T30" fmla="*/ 42108 w 48"/>
                <a:gd name="T31" fmla="*/ 109950 h 49"/>
                <a:gd name="T32" fmla="*/ 56145 w 48"/>
                <a:gd name="T33" fmla="*/ 114629 h 49"/>
                <a:gd name="T34" fmla="*/ 72520 w 48"/>
                <a:gd name="T35" fmla="*/ 109950 h 49"/>
                <a:gd name="T36" fmla="*/ 86556 w 48"/>
                <a:gd name="T37" fmla="*/ 105272 h 49"/>
                <a:gd name="T38" fmla="*/ 95914 w 48"/>
                <a:gd name="T39" fmla="*/ 98253 h 49"/>
                <a:gd name="T40" fmla="*/ 105271 w 48"/>
                <a:gd name="T41" fmla="*/ 84217 h 49"/>
                <a:gd name="T42" fmla="*/ 109950 w 48"/>
                <a:gd name="T43" fmla="*/ 70181 h 49"/>
                <a:gd name="T44" fmla="*/ 112289 w 48"/>
                <a:gd name="T45" fmla="*/ 56145 h 49"/>
                <a:gd name="T46" fmla="*/ 112289 w 48"/>
                <a:gd name="T47" fmla="*/ 46787 h 49"/>
                <a:gd name="T48" fmla="*/ 107610 w 48"/>
                <a:gd name="T49" fmla="*/ 35091 h 49"/>
                <a:gd name="T50" fmla="*/ 105271 w 48"/>
                <a:gd name="T51" fmla="*/ 25733 h 49"/>
                <a:gd name="T52" fmla="*/ 95914 w 48"/>
                <a:gd name="T53" fmla="*/ 16376 h 49"/>
                <a:gd name="T54" fmla="*/ 95914 w 48"/>
                <a:gd name="T55" fmla="*/ 1637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9"/>
                <a:gd name="T86" fmla="*/ 48 w 48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9">
                  <a:moveTo>
                    <a:pt x="41" y="7"/>
                  </a:moveTo>
                  <a:lnTo>
                    <a:pt x="37" y="4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2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9"/>
                  </a:lnTo>
                  <a:lnTo>
                    <a:pt x="31" y="47"/>
                  </a:lnTo>
                  <a:lnTo>
                    <a:pt x="37" y="45"/>
                  </a:lnTo>
                  <a:lnTo>
                    <a:pt x="41" y="42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5" y="11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82" name="Freeform 296"/>
            <p:cNvSpPr>
              <a:spLocks/>
            </p:cNvSpPr>
            <p:nvPr/>
          </p:nvSpPr>
          <p:spPr bwMode="auto">
            <a:xfrm>
              <a:off x="7090809" y="3251200"/>
              <a:ext cx="112890" cy="114300"/>
            </a:xfrm>
            <a:custGeom>
              <a:avLst/>
              <a:gdLst>
                <a:gd name="T0" fmla="*/ 95914 w 48"/>
                <a:gd name="T1" fmla="*/ 16376 h 49"/>
                <a:gd name="T2" fmla="*/ 86556 w 48"/>
                <a:gd name="T3" fmla="*/ 9357 h 49"/>
                <a:gd name="T4" fmla="*/ 72520 w 48"/>
                <a:gd name="T5" fmla="*/ 4679 h 49"/>
                <a:gd name="T6" fmla="*/ 56145 w 48"/>
                <a:gd name="T7" fmla="*/ 0 h 49"/>
                <a:gd name="T8" fmla="*/ 42108 w 48"/>
                <a:gd name="T9" fmla="*/ 4679 h 49"/>
                <a:gd name="T10" fmla="*/ 30412 w 48"/>
                <a:gd name="T11" fmla="*/ 9357 h 49"/>
                <a:gd name="T12" fmla="*/ 18715 w 48"/>
                <a:gd name="T13" fmla="*/ 16376 h 49"/>
                <a:gd name="T14" fmla="*/ 11697 w 48"/>
                <a:gd name="T15" fmla="*/ 28072 h 49"/>
                <a:gd name="T16" fmla="*/ 4679 w 48"/>
                <a:gd name="T17" fmla="*/ 35091 h 49"/>
                <a:gd name="T18" fmla="*/ 2339 w 48"/>
                <a:gd name="T19" fmla="*/ 46787 h 49"/>
                <a:gd name="T20" fmla="*/ 0 w 48"/>
                <a:gd name="T21" fmla="*/ 58484 h 49"/>
                <a:gd name="T22" fmla="*/ 2339 w 48"/>
                <a:gd name="T23" fmla="*/ 72520 h 49"/>
                <a:gd name="T24" fmla="*/ 7018 w 48"/>
                <a:gd name="T25" fmla="*/ 86557 h 49"/>
                <a:gd name="T26" fmla="*/ 18715 w 48"/>
                <a:gd name="T27" fmla="*/ 98253 h 49"/>
                <a:gd name="T28" fmla="*/ 30412 w 48"/>
                <a:gd name="T29" fmla="*/ 107611 h 49"/>
                <a:gd name="T30" fmla="*/ 42108 w 48"/>
                <a:gd name="T31" fmla="*/ 114629 h 49"/>
                <a:gd name="T32" fmla="*/ 56145 w 48"/>
                <a:gd name="T33" fmla="*/ 114629 h 49"/>
                <a:gd name="T34" fmla="*/ 72520 w 48"/>
                <a:gd name="T35" fmla="*/ 114629 h 49"/>
                <a:gd name="T36" fmla="*/ 86556 w 48"/>
                <a:gd name="T37" fmla="*/ 107611 h 49"/>
                <a:gd name="T38" fmla="*/ 95914 w 48"/>
                <a:gd name="T39" fmla="*/ 98253 h 49"/>
                <a:gd name="T40" fmla="*/ 107610 w 48"/>
                <a:gd name="T41" fmla="*/ 86557 h 49"/>
                <a:gd name="T42" fmla="*/ 112289 w 48"/>
                <a:gd name="T43" fmla="*/ 72520 h 49"/>
                <a:gd name="T44" fmla="*/ 112289 w 48"/>
                <a:gd name="T45" fmla="*/ 58484 h 49"/>
                <a:gd name="T46" fmla="*/ 112289 w 48"/>
                <a:gd name="T47" fmla="*/ 46787 h 49"/>
                <a:gd name="T48" fmla="*/ 109950 w 48"/>
                <a:gd name="T49" fmla="*/ 35091 h 49"/>
                <a:gd name="T50" fmla="*/ 105271 w 48"/>
                <a:gd name="T51" fmla="*/ 28072 h 49"/>
                <a:gd name="T52" fmla="*/ 95914 w 48"/>
                <a:gd name="T53" fmla="*/ 16376 h 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49"/>
                <a:gd name="T83" fmla="*/ 48 w 48"/>
                <a:gd name="T84" fmla="*/ 49 h 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49">
                  <a:moveTo>
                    <a:pt x="41" y="7"/>
                  </a:moveTo>
                  <a:lnTo>
                    <a:pt x="37" y="4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8" y="7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8" y="42"/>
                  </a:lnTo>
                  <a:lnTo>
                    <a:pt x="13" y="46"/>
                  </a:lnTo>
                  <a:lnTo>
                    <a:pt x="18" y="49"/>
                  </a:lnTo>
                  <a:lnTo>
                    <a:pt x="24" y="49"/>
                  </a:lnTo>
                  <a:lnTo>
                    <a:pt x="31" y="49"/>
                  </a:lnTo>
                  <a:lnTo>
                    <a:pt x="37" y="46"/>
                  </a:lnTo>
                  <a:lnTo>
                    <a:pt x="41" y="42"/>
                  </a:lnTo>
                  <a:lnTo>
                    <a:pt x="46" y="37"/>
                  </a:lnTo>
                  <a:lnTo>
                    <a:pt x="48" y="31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583" name="ZoneTexte 332"/>
            <p:cNvSpPr txBox="1">
              <a:spLocks noChangeArrowheads="1"/>
            </p:cNvSpPr>
            <p:nvPr/>
          </p:nvSpPr>
          <p:spPr bwMode="auto">
            <a:xfrm>
              <a:off x="1615631" y="5413375"/>
              <a:ext cx="26529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83584" name="ZoneTexte 333"/>
            <p:cNvSpPr txBox="1">
              <a:spLocks noChangeArrowheads="1"/>
            </p:cNvSpPr>
            <p:nvPr/>
          </p:nvSpPr>
          <p:spPr bwMode="auto">
            <a:xfrm>
              <a:off x="1880923" y="5413375"/>
              <a:ext cx="26529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83585" name="ZoneTexte 334"/>
            <p:cNvSpPr txBox="1">
              <a:spLocks noChangeArrowheads="1"/>
            </p:cNvSpPr>
            <p:nvPr/>
          </p:nvSpPr>
          <p:spPr bwMode="auto">
            <a:xfrm>
              <a:off x="2126459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12</a:t>
              </a:r>
            </a:p>
          </p:txBody>
        </p:sp>
        <p:sp>
          <p:nvSpPr>
            <p:cNvPr id="183586" name="ZoneTexte 335"/>
            <p:cNvSpPr txBox="1">
              <a:spLocks noChangeArrowheads="1"/>
            </p:cNvSpPr>
            <p:nvPr/>
          </p:nvSpPr>
          <p:spPr bwMode="auto">
            <a:xfrm>
              <a:off x="2391751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16</a:t>
              </a:r>
            </a:p>
          </p:txBody>
        </p:sp>
        <p:sp>
          <p:nvSpPr>
            <p:cNvPr id="183587" name="ZoneTexte 336"/>
            <p:cNvSpPr txBox="1">
              <a:spLocks noChangeArrowheads="1"/>
            </p:cNvSpPr>
            <p:nvPr/>
          </p:nvSpPr>
          <p:spPr bwMode="auto">
            <a:xfrm>
              <a:off x="2837668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183588" name="ZoneTexte 339"/>
            <p:cNvSpPr txBox="1">
              <a:spLocks noChangeArrowheads="1"/>
            </p:cNvSpPr>
            <p:nvPr/>
          </p:nvSpPr>
          <p:spPr bwMode="auto">
            <a:xfrm>
              <a:off x="3173516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28</a:t>
              </a:r>
            </a:p>
          </p:txBody>
        </p:sp>
        <p:sp>
          <p:nvSpPr>
            <p:cNvPr id="183589" name="ZoneTexte 340"/>
            <p:cNvSpPr txBox="1">
              <a:spLocks noChangeArrowheads="1"/>
            </p:cNvSpPr>
            <p:nvPr/>
          </p:nvSpPr>
          <p:spPr bwMode="auto">
            <a:xfrm>
              <a:off x="3481142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32</a:t>
              </a:r>
            </a:p>
          </p:txBody>
        </p:sp>
        <p:sp>
          <p:nvSpPr>
            <p:cNvPr id="183590" name="ZoneTexte 341"/>
            <p:cNvSpPr txBox="1">
              <a:spLocks noChangeArrowheads="1"/>
            </p:cNvSpPr>
            <p:nvPr/>
          </p:nvSpPr>
          <p:spPr bwMode="auto">
            <a:xfrm>
              <a:off x="3766190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36</a:t>
              </a:r>
            </a:p>
          </p:txBody>
        </p:sp>
        <p:sp>
          <p:nvSpPr>
            <p:cNvPr id="183591" name="ZoneTexte 342"/>
            <p:cNvSpPr txBox="1">
              <a:spLocks noChangeArrowheads="1"/>
            </p:cNvSpPr>
            <p:nvPr/>
          </p:nvSpPr>
          <p:spPr bwMode="auto">
            <a:xfrm>
              <a:off x="4018782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83592" name="ZoneTexte 343"/>
            <p:cNvSpPr txBox="1">
              <a:spLocks noChangeArrowheads="1"/>
            </p:cNvSpPr>
            <p:nvPr/>
          </p:nvSpPr>
          <p:spPr bwMode="auto">
            <a:xfrm>
              <a:off x="4574766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48</a:t>
              </a:r>
            </a:p>
          </p:txBody>
        </p:sp>
        <p:sp>
          <p:nvSpPr>
            <p:cNvPr id="183593" name="ZoneTexte 344"/>
            <p:cNvSpPr txBox="1">
              <a:spLocks noChangeArrowheads="1"/>
            </p:cNvSpPr>
            <p:nvPr/>
          </p:nvSpPr>
          <p:spPr bwMode="auto">
            <a:xfrm>
              <a:off x="5380521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83594" name="ZoneTexte 345"/>
            <p:cNvSpPr txBox="1">
              <a:spLocks noChangeArrowheads="1"/>
            </p:cNvSpPr>
            <p:nvPr/>
          </p:nvSpPr>
          <p:spPr bwMode="auto">
            <a:xfrm>
              <a:off x="6244132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72</a:t>
              </a:r>
            </a:p>
          </p:txBody>
        </p:sp>
        <p:sp>
          <p:nvSpPr>
            <p:cNvPr id="183595" name="ZoneTexte 346"/>
            <p:cNvSpPr txBox="1">
              <a:spLocks noChangeArrowheads="1"/>
            </p:cNvSpPr>
            <p:nvPr/>
          </p:nvSpPr>
          <p:spPr bwMode="auto">
            <a:xfrm>
              <a:off x="7076697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84</a:t>
              </a:r>
            </a:p>
          </p:txBody>
        </p:sp>
        <p:sp>
          <p:nvSpPr>
            <p:cNvPr id="183596" name="ZoneTexte 347"/>
            <p:cNvSpPr txBox="1">
              <a:spLocks noChangeArrowheads="1"/>
            </p:cNvSpPr>
            <p:nvPr/>
          </p:nvSpPr>
          <p:spPr bwMode="auto">
            <a:xfrm>
              <a:off x="7859873" y="541337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96</a:t>
              </a:r>
            </a:p>
          </p:txBody>
        </p:sp>
        <p:sp>
          <p:nvSpPr>
            <p:cNvPr id="183597" name="ZoneTexte 348"/>
            <p:cNvSpPr txBox="1">
              <a:spLocks noChangeArrowheads="1"/>
            </p:cNvSpPr>
            <p:nvPr/>
          </p:nvSpPr>
          <p:spPr bwMode="auto">
            <a:xfrm>
              <a:off x="876199" y="2986088"/>
              <a:ext cx="36689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83598" name="ZoneTexte 349"/>
            <p:cNvSpPr txBox="1">
              <a:spLocks noChangeArrowheads="1"/>
            </p:cNvSpPr>
            <p:nvPr/>
          </p:nvSpPr>
          <p:spPr bwMode="auto">
            <a:xfrm>
              <a:off x="876199" y="3552825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83599" name="ZoneTexte 350"/>
            <p:cNvSpPr txBox="1">
              <a:spLocks noChangeArrowheads="1"/>
            </p:cNvSpPr>
            <p:nvPr/>
          </p:nvSpPr>
          <p:spPr bwMode="auto">
            <a:xfrm>
              <a:off x="876199" y="4075113"/>
              <a:ext cx="36689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83600" name="ZoneTexte 351"/>
            <p:cNvSpPr txBox="1">
              <a:spLocks noChangeArrowheads="1"/>
            </p:cNvSpPr>
            <p:nvPr/>
          </p:nvSpPr>
          <p:spPr bwMode="auto">
            <a:xfrm>
              <a:off x="876199" y="4611688"/>
              <a:ext cx="36689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83601" name="ZoneTexte 352"/>
            <p:cNvSpPr txBox="1">
              <a:spLocks noChangeArrowheads="1"/>
            </p:cNvSpPr>
            <p:nvPr/>
          </p:nvSpPr>
          <p:spPr bwMode="auto">
            <a:xfrm>
              <a:off x="977800" y="5173663"/>
              <a:ext cx="26529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83602" name="ZoneTexte 321"/>
            <p:cNvSpPr txBox="1">
              <a:spLocks noChangeArrowheads="1"/>
            </p:cNvSpPr>
            <p:nvPr/>
          </p:nvSpPr>
          <p:spPr bwMode="auto">
            <a:xfrm>
              <a:off x="8064487" y="2762250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84</a:t>
              </a:r>
            </a:p>
          </p:txBody>
        </p:sp>
        <p:sp>
          <p:nvSpPr>
            <p:cNvPr id="183603" name="ZoneTexte 322"/>
            <p:cNvSpPr txBox="1">
              <a:spLocks noChangeArrowheads="1"/>
            </p:cNvSpPr>
            <p:nvPr/>
          </p:nvSpPr>
          <p:spPr bwMode="auto">
            <a:xfrm>
              <a:off x="8064487" y="3036888"/>
              <a:ext cx="36689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75</a:t>
              </a:r>
            </a:p>
          </p:txBody>
        </p:sp>
        <p:sp>
          <p:nvSpPr>
            <p:cNvPr id="183604" name="ZoneTexte 323"/>
            <p:cNvSpPr txBox="1">
              <a:spLocks noChangeArrowheads="1"/>
            </p:cNvSpPr>
            <p:nvPr/>
          </p:nvSpPr>
          <p:spPr bwMode="auto">
            <a:xfrm>
              <a:off x="8064487" y="3251200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68</a:t>
              </a:r>
            </a:p>
          </p:txBody>
        </p:sp>
        <p:sp>
          <p:nvSpPr>
            <p:cNvPr id="183605" name="ZoneTexte 324"/>
            <p:cNvSpPr txBox="1">
              <a:spLocks noChangeArrowheads="1"/>
            </p:cNvSpPr>
            <p:nvPr/>
          </p:nvSpPr>
          <p:spPr bwMode="auto">
            <a:xfrm>
              <a:off x="8064487" y="3454400"/>
              <a:ext cx="3668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63</a:t>
              </a:r>
            </a:p>
          </p:txBody>
        </p:sp>
        <p:sp>
          <p:nvSpPr>
            <p:cNvPr id="183606" name="ZoneTexte 377"/>
            <p:cNvSpPr txBox="1">
              <a:spLocks noChangeArrowheads="1"/>
            </p:cNvSpPr>
            <p:nvPr/>
          </p:nvSpPr>
          <p:spPr bwMode="auto">
            <a:xfrm>
              <a:off x="2243582" y="3778250"/>
              <a:ext cx="153530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EFV = 74 %</a:t>
              </a:r>
            </a:p>
          </p:txBody>
        </p:sp>
        <p:sp>
          <p:nvSpPr>
            <p:cNvPr id="183607" name="ZoneTexte 380"/>
            <p:cNvSpPr txBox="1">
              <a:spLocks noChangeArrowheads="1"/>
            </p:cNvSpPr>
            <p:nvPr/>
          </p:nvSpPr>
          <p:spPr bwMode="auto">
            <a:xfrm>
              <a:off x="2117992" y="1700213"/>
              <a:ext cx="1789311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CAB : </a:t>
              </a:r>
              <a:b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réponse globale = 87 %</a:t>
              </a:r>
            </a:p>
          </p:txBody>
        </p:sp>
        <p:sp>
          <p:nvSpPr>
            <p:cNvPr id="183608" name="ZoneTexte 381"/>
            <p:cNvSpPr txBox="1">
              <a:spLocks noChangeArrowheads="1"/>
            </p:cNvSpPr>
            <p:nvPr/>
          </p:nvSpPr>
          <p:spPr bwMode="auto">
            <a:xfrm>
              <a:off x="1375739" y="2243138"/>
              <a:ext cx="1524019" cy="2762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Phase d’induction</a:t>
              </a:r>
            </a:p>
          </p:txBody>
        </p:sp>
        <p:sp>
          <p:nvSpPr>
            <p:cNvPr id="183609" name="ZoneTexte 382"/>
            <p:cNvSpPr txBox="1">
              <a:spLocks noChangeArrowheads="1"/>
            </p:cNvSpPr>
            <p:nvPr/>
          </p:nvSpPr>
          <p:spPr bwMode="auto">
            <a:xfrm>
              <a:off x="4759625" y="2243138"/>
              <a:ext cx="1859867" cy="2762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Phase de maintenance</a:t>
              </a:r>
            </a:p>
          </p:txBody>
        </p:sp>
        <p:sp>
          <p:nvSpPr>
            <p:cNvPr id="183610" name="ZoneTexte 283"/>
            <p:cNvSpPr txBox="1">
              <a:spLocks noChangeArrowheads="1"/>
            </p:cNvSpPr>
            <p:nvPr/>
          </p:nvSpPr>
          <p:spPr bwMode="auto">
            <a:xfrm>
              <a:off x="993322" y="2120900"/>
              <a:ext cx="3471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alt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%</a:t>
              </a:r>
            </a:p>
          </p:txBody>
        </p:sp>
        <p:sp>
          <p:nvSpPr>
            <p:cNvPr id="183612" name="Freeform 49"/>
            <p:cNvSpPr>
              <a:spLocks/>
            </p:cNvSpPr>
            <p:nvPr/>
          </p:nvSpPr>
          <p:spPr bwMode="auto">
            <a:xfrm flipV="1">
              <a:off x="6632191" y="6053138"/>
              <a:ext cx="124179" cy="150812"/>
            </a:xfrm>
            <a:custGeom>
              <a:avLst/>
              <a:gdLst>
                <a:gd name="T0" fmla="*/ 43476030 w 46"/>
                <a:gd name="T1" fmla="*/ 67389955 h 45"/>
                <a:gd name="T2" fmla="*/ 21739361 w 46"/>
                <a:gd name="T3" fmla="*/ 123549371 h 45"/>
                <a:gd name="T4" fmla="*/ 0 w 46"/>
                <a:gd name="T5" fmla="*/ 179708762 h 45"/>
                <a:gd name="T6" fmla="*/ 0 w 46"/>
                <a:gd name="T7" fmla="*/ 247102094 h 45"/>
                <a:gd name="T8" fmla="*/ 0 w 46"/>
                <a:gd name="T9" fmla="*/ 314492023 h 45"/>
                <a:gd name="T10" fmla="*/ 21739361 w 46"/>
                <a:gd name="T11" fmla="*/ 381885302 h 45"/>
                <a:gd name="T12" fmla="*/ 43476030 w 46"/>
                <a:gd name="T13" fmla="*/ 438044693 h 45"/>
                <a:gd name="T14" fmla="*/ 79705609 w 46"/>
                <a:gd name="T15" fmla="*/ 482970300 h 45"/>
                <a:gd name="T16" fmla="*/ 123181650 w 46"/>
                <a:gd name="T17" fmla="*/ 505434726 h 45"/>
                <a:gd name="T18" fmla="*/ 173904121 w 46"/>
                <a:gd name="T19" fmla="*/ 505434726 h 45"/>
                <a:gd name="T20" fmla="*/ 217380183 w 46"/>
                <a:gd name="T21" fmla="*/ 505434726 h 45"/>
                <a:gd name="T22" fmla="*/ 253612443 w 46"/>
                <a:gd name="T23" fmla="*/ 482970300 h 45"/>
                <a:gd name="T24" fmla="*/ 282595559 w 46"/>
                <a:gd name="T25" fmla="*/ 438044693 h 45"/>
                <a:gd name="T26" fmla="*/ 311578675 w 46"/>
                <a:gd name="T27" fmla="*/ 381885302 h 45"/>
                <a:gd name="T28" fmla="*/ 333318031 w 46"/>
                <a:gd name="T29" fmla="*/ 314492023 h 45"/>
                <a:gd name="T30" fmla="*/ 333318031 w 46"/>
                <a:gd name="T31" fmla="*/ 247102094 h 45"/>
                <a:gd name="T32" fmla="*/ 333318031 w 46"/>
                <a:gd name="T33" fmla="*/ 179708762 h 45"/>
                <a:gd name="T34" fmla="*/ 311578675 w 46"/>
                <a:gd name="T35" fmla="*/ 123549371 h 45"/>
                <a:gd name="T36" fmla="*/ 282595559 w 46"/>
                <a:gd name="T37" fmla="*/ 67389955 h 45"/>
                <a:gd name="T38" fmla="*/ 253612443 w 46"/>
                <a:gd name="T39" fmla="*/ 33694977 h 45"/>
                <a:gd name="T40" fmla="*/ 217380183 w 46"/>
                <a:gd name="T41" fmla="*/ 0 h 45"/>
                <a:gd name="T42" fmla="*/ 173904121 w 46"/>
                <a:gd name="T43" fmla="*/ 0 h 45"/>
                <a:gd name="T44" fmla="*/ 123181650 w 46"/>
                <a:gd name="T45" fmla="*/ 0 h 45"/>
                <a:gd name="T46" fmla="*/ 79705609 w 46"/>
                <a:gd name="T47" fmla="*/ 33694977 h 45"/>
                <a:gd name="T48" fmla="*/ 43476030 w 46"/>
                <a:gd name="T49" fmla="*/ 67389955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5"/>
                <a:gd name="T77" fmla="*/ 46 w 46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5">
                  <a:moveTo>
                    <a:pt x="6" y="6"/>
                  </a:moveTo>
                  <a:lnTo>
                    <a:pt x="3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11" y="43"/>
                  </a:lnTo>
                  <a:lnTo>
                    <a:pt x="17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5" y="43"/>
                  </a:lnTo>
                  <a:lnTo>
                    <a:pt x="39" y="39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613" name="Freeform 50"/>
            <p:cNvSpPr>
              <a:spLocks/>
            </p:cNvSpPr>
            <p:nvPr/>
          </p:nvSpPr>
          <p:spPr bwMode="auto">
            <a:xfrm flipV="1">
              <a:off x="4775147" y="6053138"/>
              <a:ext cx="127002" cy="150812"/>
            </a:xfrm>
            <a:custGeom>
              <a:avLst/>
              <a:gdLst>
                <a:gd name="T0" fmla="*/ 43809592 w 47"/>
                <a:gd name="T1" fmla="*/ 67389955 h 45"/>
                <a:gd name="T2" fmla="*/ 21903445 w 47"/>
                <a:gd name="T3" fmla="*/ 123549371 h 45"/>
                <a:gd name="T4" fmla="*/ 7301149 w 47"/>
                <a:gd name="T5" fmla="*/ 179708762 h 45"/>
                <a:gd name="T6" fmla="*/ 0 w 47"/>
                <a:gd name="T7" fmla="*/ 247102094 h 45"/>
                <a:gd name="T8" fmla="*/ 7301149 w 47"/>
                <a:gd name="T9" fmla="*/ 314492023 h 45"/>
                <a:gd name="T10" fmla="*/ 21903445 w 47"/>
                <a:gd name="T11" fmla="*/ 381885302 h 45"/>
                <a:gd name="T12" fmla="*/ 43809592 w 47"/>
                <a:gd name="T13" fmla="*/ 438044693 h 45"/>
                <a:gd name="T14" fmla="*/ 80315335 w 47"/>
                <a:gd name="T15" fmla="*/ 482970300 h 45"/>
                <a:gd name="T16" fmla="*/ 124124938 w 47"/>
                <a:gd name="T17" fmla="*/ 505434726 h 45"/>
                <a:gd name="T18" fmla="*/ 167934520 w 47"/>
                <a:gd name="T19" fmla="*/ 505434726 h 45"/>
                <a:gd name="T20" fmla="*/ 211744143 w 47"/>
                <a:gd name="T21" fmla="*/ 505434726 h 45"/>
                <a:gd name="T22" fmla="*/ 248249876 w 47"/>
                <a:gd name="T23" fmla="*/ 482970300 h 45"/>
                <a:gd name="T24" fmla="*/ 284758311 w 47"/>
                <a:gd name="T25" fmla="*/ 438044693 h 45"/>
                <a:gd name="T26" fmla="*/ 313962897 w 47"/>
                <a:gd name="T27" fmla="*/ 381885302 h 45"/>
                <a:gd name="T28" fmla="*/ 328567893 w 47"/>
                <a:gd name="T29" fmla="*/ 314492023 h 45"/>
                <a:gd name="T30" fmla="*/ 343170186 w 47"/>
                <a:gd name="T31" fmla="*/ 247102094 h 45"/>
                <a:gd name="T32" fmla="*/ 328567893 w 47"/>
                <a:gd name="T33" fmla="*/ 179708762 h 45"/>
                <a:gd name="T34" fmla="*/ 313962897 w 47"/>
                <a:gd name="T35" fmla="*/ 123549371 h 45"/>
                <a:gd name="T36" fmla="*/ 284758311 w 47"/>
                <a:gd name="T37" fmla="*/ 67389955 h 45"/>
                <a:gd name="T38" fmla="*/ 248249876 w 47"/>
                <a:gd name="T39" fmla="*/ 33694977 h 45"/>
                <a:gd name="T40" fmla="*/ 211744143 w 47"/>
                <a:gd name="T41" fmla="*/ 0 h 45"/>
                <a:gd name="T42" fmla="*/ 167934520 w 47"/>
                <a:gd name="T43" fmla="*/ 0 h 45"/>
                <a:gd name="T44" fmla="*/ 124124938 w 47"/>
                <a:gd name="T45" fmla="*/ 0 h 45"/>
                <a:gd name="T46" fmla="*/ 80315335 w 47"/>
                <a:gd name="T47" fmla="*/ 33694977 h 45"/>
                <a:gd name="T48" fmla="*/ 43809592 w 47"/>
                <a:gd name="T49" fmla="*/ 67389955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45"/>
                <a:gd name="T77" fmla="*/ 47 w 4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45">
                  <a:moveTo>
                    <a:pt x="6" y="6"/>
                  </a:move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11" y="43"/>
                  </a:lnTo>
                  <a:lnTo>
                    <a:pt x="17" y="45"/>
                  </a:lnTo>
                  <a:lnTo>
                    <a:pt x="23" y="45"/>
                  </a:lnTo>
                  <a:lnTo>
                    <a:pt x="29" y="45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3" y="34"/>
                  </a:lnTo>
                  <a:lnTo>
                    <a:pt x="45" y="28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614" name="Freeform 51"/>
            <p:cNvSpPr>
              <a:spLocks/>
            </p:cNvSpPr>
            <p:nvPr/>
          </p:nvSpPr>
          <p:spPr bwMode="auto">
            <a:xfrm flipV="1">
              <a:off x="2882824" y="6053138"/>
              <a:ext cx="121357" cy="150812"/>
            </a:xfrm>
            <a:custGeom>
              <a:avLst/>
              <a:gdLst>
                <a:gd name="T0" fmla="*/ 323476030 w 45"/>
                <a:gd name="T1" fmla="*/ 247102094 h 45"/>
                <a:gd name="T2" fmla="*/ 323476030 w 45"/>
                <a:gd name="T3" fmla="*/ 179708762 h 45"/>
                <a:gd name="T4" fmla="*/ 301911860 w 45"/>
                <a:gd name="T5" fmla="*/ 123549371 h 45"/>
                <a:gd name="T6" fmla="*/ 280345010 w 45"/>
                <a:gd name="T7" fmla="*/ 67389955 h 45"/>
                <a:gd name="T8" fmla="*/ 244404728 w 45"/>
                <a:gd name="T9" fmla="*/ 33694977 h 45"/>
                <a:gd name="T10" fmla="*/ 208461764 w 45"/>
                <a:gd name="T11" fmla="*/ 0 h 45"/>
                <a:gd name="T12" fmla="*/ 165333384 w 45"/>
                <a:gd name="T13" fmla="*/ 0 h 45"/>
                <a:gd name="T14" fmla="*/ 122202364 w 45"/>
                <a:gd name="T15" fmla="*/ 0 h 45"/>
                <a:gd name="T16" fmla="*/ 79071323 w 45"/>
                <a:gd name="T17" fmla="*/ 33694977 h 45"/>
                <a:gd name="T18" fmla="*/ 43131030 w 45"/>
                <a:gd name="T19" fmla="*/ 67389955 h 45"/>
                <a:gd name="T20" fmla="*/ 14376118 w 45"/>
                <a:gd name="T21" fmla="*/ 123549371 h 45"/>
                <a:gd name="T22" fmla="*/ 0 w 45"/>
                <a:gd name="T23" fmla="*/ 179708762 h 45"/>
                <a:gd name="T24" fmla="*/ 0 w 45"/>
                <a:gd name="T25" fmla="*/ 247102094 h 45"/>
                <a:gd name="T26" fmla="*/ 0 w 45"/>
                <a:gd name="T27" fmla="*/ 314492023 h 45"/>
                <a:gd name="T28" fmla="*/ 14376118 w 45"/>
                <a:gd name="T29" fmla="*/ 381885302 h 45"/>
                <a:gd name="T30" fmla="*/ 43131030 w 45"/>
                <a:gd name="T31" fmla="*/ 438044693 h 45"/>
                <a:gd name="T32" fmla="*/ 79071323 w 45"/>
                <a:gd name="T33" fmla="*/ 482970300 h 45"/>
                <a:gd name="T34" fmla="*/ 122202364 w 45"/>
                <a:gd name="T35" fmla="*/ 505434726 h 45"/>
                <a:gd name="T36" fmla="*/ 165333384 w 45"/>
                <a:gd name="T37" fmla="*/ 505434726 h 45"/>
                <a:gd name="T38" fmla="*/ 208461764 w 45"/>
                <a:gd name="T39" fmla="*/ 505434726 h 45"/>
                <a:gd name="T40" fmla="*/ 244404728 w 45"/>
                <a:gd name="T41" fmla="*/ 482970300 h 45"/>
                <a:gd name="T42" fmla="*/ 280345010 w 45"/>
                <a:gd name="T43" fmla="*/ 438044693 h 45"/>
                <a:gd name="T44" fmla="*/ 301911860 w 45"/>
                <a:gd name="T45" fmla="*/ 381885302 h 45"/>
                <a:gd name="T46" fmla="*/ 323476030 w 45"/>
                <a:gd name="T47" fmla="*/ 314492023 h 45"/>
                <a:gd name="T48" fmla="*/ 323476030 w 45"/>
                <a:gd name="T49" fmla="*/ 247102094 h 45"/>
                <a:gd name="T50" fmla="*/ 323476030 w 45"/>
                <a:gd name="T51" fmla="*/ 247102094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"/>
                <a:gd name="T79" fmla="*/ 0 h 45"/>
                <a:gd name="T80" fmla="*/ 45 w 45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" h="45">
                  <a:moveTo>
                    <a:pt x="45" y="22"/>
                  </a:moveTo>
                  <a:lnTo>
                    <a:pt x="45" y="16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6" y="39"/>
                  </a:lnTo>
                  <a:lnTo>
                    <a:pt x="11" y="43"/>
                  </a:lnTo>
                  <a:lnTo>
                    <a:pt x="17" y="45"/>
                  </a:lnTo>
                  <a:lnTo>
                    <a:pt x="23" y="45"/>
                  </a:lnTo>
                  <a:lnTo>
                    <a:pt x="29" y="45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2" y="34"/>
                  </a:lnTo>
                  <a:lnTo>
                    <a:pt x="45" y="28"/>
                  </a:lnTo>
                  <a:lnTo>
                    <a:pt x="45" y="22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615" name="Freeform 52"/>
            <p:cNvSpPr>
              <a:spLocks/>
            </p:cNvSpPr>
            <p:nvPr/>
          </p:nvSpPr>
          <p:spPr bwMode="auto">
            <a:xfrm flipV="1">
              <a:off x="974978" y="6053138"/>
              <a:ext cx="121357" cy="150812"/>
            </a:xfrm>
            <a:custGeom>
              <a:avLst/>
              <a:gdLst>
                <a:gd name="T0" fmla="*/ 324823544 w 46"/>
                <a:gd name="T1" fmla="*/ 247102094 h 45"/>
                <a:gd name="T2" fmla="*/ 317763031 w 46"/>
                <a:gd name="T3" fmla="*/ 179708762 h 45"/>
                <a:gd name="T4" fmla="*/ 303639348 w 46"/>
                <a:gd name="T5" fmla="*/ 123549371 h 45"/>
                <a:gd name="T6" fmla="*/ 275394638 w 46"/>
                <a:gd name="T7" fmla="*/ 67389955 h 45"/>
                <a:gd name="T8" fmla="*/ 240086758 w 46"/>
                <a:gd name="T9" fmla="*/ 33694977 h 45"/>
                <a:gd name="T10" fmla="*/ 204778878 w 46"/>
                <a:gd name="T11" fmla="*/ 0 h 45"/>
                <a:gd name="T12" fmla="*/ 162413101 w 46"/>
                <a:gd name="T13" fmla="*/ 0 h 45"/>
                <a:gd name="T14" fmla="*/ 120044708 w 46"/>
                <a:gd name="T15" fmla="*/ 0 h 45"/>
                <a:gd name="T16" fmla="*/ 84736807 w 46"/>
                <a:gd name="T17" fmla="*/ 33694977 h 45"/>
                <a:gd name="T18" fmla="*/ 49428927 w 46"/>
                <a:gd name="T19" fmla="*/ 67389955 h 45"/>
                <a:gd name="T20" fmla="*/ 28244720 w 46"/>
                <a:gd name="T21" fmla="*/ 123549371 h 45"/>
                <a:gd name="T22" fmla="*/ 7060516 w 46"/>
                <a:gd name="T23" fmla="*/ 179708762 h 45"/>
                <a:gd name="T24" fmla="*/ 0 w 46"/>
                <a:gd name="T25" fmla="*/ 247102094 h 45"/>
                <a:gd name="T26" fmla="*/ 7060516 w 46"/>
                <a:gd name="T27" fmla="*/ 314492023 h 45"/>
                <a:gd name="T28" fmla="*/ 28244720 w 46"/>
                <a:gd name="T29" fmla="*/ 381885302 h 45"/>
                <a:gd name="T30" fmla="*/ 49428927 w 46"/>
                <a:gd name="T31" fmla="*/ 438044693 h 45"/>
                <a:gd name="T32" fmla="*/ 84736807 w 46"/>
                <a:gd name="T33" fmla="*/ 482970300 h 45"/>
                <a:gd name="T34" fmla="*/ 120044708 w 46"/>
                <a:gd name="T35" fmla="*/ 505434726 h 45"/>
                <a:gd name="T36" fmla="*/ 162413101 w 46"/>
                <a:gd name="T37" fmla="*/ 505434726 h 45"/>
                <a:gd name="T38" fmla="*/ 204778878 w 46"/>
                <a:gd name="T39" fmla="*/ 505434726 h 45"/>
                <a:gd name="T40" fmla="*/ 240086758 w 46"/>
                <a:gd name="T41" fmla="*/ 482970300 h 45"/>
                <a:gd name="T42" fmla="*/ 275394638 w 46"/>
                <a:gd name="T43" fmla="*/ 438044693 h 45"/>
                <a:gd name="T44" fmla="*/ 303639348 w 46"/>
                <a:gd name="T45" fmla="*/ 381885302 h 45"/>
                <a:gd name="T46" fmla="*/ 317763031 w 46"/>
                <a:gd name="T47" fmla="*/ 314492023 h 45"/>
                <a:gd name="T48" fmla="*/ 324823544 w 46"/>
                <a:gd name="T49" fmla="*/ 247102094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5"/>
                <a:gd name="T77" fmla="*/ 46 w 46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5">
                  <a:moveTo>
                    <a:pt x="46" y="22"/>
                  </a:moveTo>
                  <a:lnTo>
                    <a:pt x="45" y="16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4" y="34"/>
                  </a:lnTo>
                  <a:lnTo>
                    <a:pt x="7" y="39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23" y="45"/>
                  </a:lnTo>
                  <a:lnTo>
                    <a:pt x="29" y="45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3" y="34"/>
                  </a:lnTo>
                  <a:lnTo>
                    <a:pt x="45" y="28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8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3616" name="ZoneTexte 366"/>
            <p:cNvSpPr txBox="1">
              <a:spLocks noChangeArrowheads="1"/>
            </p:cNvSpPr>
            <p:nvPr/>
          </p:nvSpPr>
          <p:spPr bwMode="auto">
            <a:xfrm>
              <a:off x="1111857" y="5989638"/>
              <a:ext cx="161715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CAB 10 mg (n = 60)</a:t>
              </a:r>
            </a:p>
          </p:txBody>
        </p:sp>
        <p:sp>
          <p:nvSpPr>
            <p:cNvPr id="183617" name="ZoneTexte 367"/>
            <p:cNvSpPr txBox="1">
              <a:spLocks noChangeArrowheads="1"/>
            </p:cNvSpPr>
            <p:nvPr/>
          </p:nvSpPr>
          <p:spPr bwMode="auto">
            <a:xfrm>
              <a:off x="3011236" y="5989638"/>
              <a:ext cx="163832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CAB 30 mg (n = 60)</a:t>
              </a:r>
            </a:p>
          </p:txBody>
        </p:sp>
        <p:sp>
          <p:nvSpPr>
            <p:cNvPr id="183618" name="ZoneTexte 368"/>
            <p:cNvSpPr txBox="1">
              <a:spLocks noChangeArrowheads="1"/>
            </p:cNvSpPr>
            <p:nvPr/>
          </p:nvSpPr>
          <p:spPr bwMode="auto">
            <a:xfrm>
              <a:off x="4885215" y="5989638"/>
              <a:ext cx="167642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CAB 60 mg (n = 61)</a:t>
              </a:r>
            </a:p>
          </p:txBody>
        </p:sp>
        <p:sp>
          <p:nvSpPr>
            <p:cNvPr id="183619" name="ZoneTexte 369"/>
            <p:cNvSpPr txBox="1">
              <a:spLocks noChangeArrowheads="1"/>
            </p:cNvSpPr>
            <p:nvPr/>
          </p:nvSpPr>
          <p:spPr bwMode="auto">
            <a:xfrm>
              <a:off x="6771894" y="5989638"/>
              <a:ext cx="1632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EFV 600 mg (n = 62)</a:t>
              </a:r>
            </a:p>
          </p:txBody>
        </p:sp>
        <p:sp>
          <p:nvSpPr>
            <p:cNvPr id="183620" name="ZoneTexte 364"/>
            <p:cNvSpPr txBox="1">
              <a:spLocks noChangeArrowheads="1"/>
            </p:cNvSpPr>
            <p:nvPr/>
          </p:nvSpPr>
          <p:spPr bwMode="auto">
            <a:xfrm>
              <a:off x="8288856" y="5429250"/>
              <a:ext cx="55880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sem.</a:t>
              </a:r>
            </a:p>
          </p:txBody>
        </p:sp>
        <p:sp>
          <p:nvSpPr>
            <p:cNvPr id="183621" name="ZoneTexte 379"/>
            <p:cNvSpPr txBox="1">
              <a:spLocks noChangeArrowheads="1"/>
            </p:cNvSpPr>
            <p:nvPr/>
          </p:nvSpPr>
          <p:spPr bwMode="auto">
            <a:xfrm>
              <a:off x="7553659" y="2154238"/>
              <a:ext cx="1590341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Réponse globale </a:t>
              </a:r>
            </a:p>
            <a:p>
              <a:pPr algn="ctr" eaLnBrk="1" hangingPunct="1">
                <a:defRPr/>
              </a:pPr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CAB : 76 %</a:t>
              </a:r>
            </a:p>
          </p:txBody>
        </p:sp>
      </p:grp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charset="0"/>
              </a:rPr>
              <a:t>Essai LATTE : phase 2b de cabotégravir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par voie orale - Résultats à S96 (2) </a:t>
            </a:r>
          </a:p>
        </p:txBody>
      </p:sp>
      <p:sp>
        <p:nvSpPr>
          <p:cNvPr id="183623" name="Text Box 3"/>
          <p:cNvSpPr txBox="1">
            <a:spLocks noChangeArrowheads="1"/>
          </p:cNvSpPr>
          <p:nvPr/>
        </p:nvSpPr>
        <p:spPr bwMode="auto">
          <a:xfrm>
            <a:off x="7127875" y="6583363"/>
            <a:ext cx="3159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altLang="fr-FR" sz="1200" i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Poster, Margolis D, CROI 2015, Abs. 554LB 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2652713" y="5757863"/>
            <a:ext cx="2103437" cy="776287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137150" y="4219575"/>
            <a:ext cx="458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</a:rPr>
              <a:t>En attendant LATTE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9507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psules">
  <a:themeElements>
    <a:clrScheme name="Capsules 10">
      <a:dk1>
        <a:srgbClr val="003366"/>
      </a:dk1>
      <a:lt1>
        <a:srgbClr val="FFFFFF"/>
      </a:lt1>
      <a:dk2>
        <a:srgbClr val="FFFFFF"/>
      </a:dk2>
      <a:lt2>
        <a:srgbClr val="003366"/>
      </a:lt2>
      <a:accent1>
        <a:srgbClr val="FF9900"/>
      </a:accent1>
      <a:accent2>
        <a:srgbClr val="99CCFF"/>
      </a:accent2>
      <a:accent3>
        <a:srgbClr val="FFFFFF"/>
      </a:accent3>
      <a:accent4>
        <a:srgbClr val="002A56"/>
      </a:accent4>
      <a:accent5>
        <a:srgbClr val="FFCAAA"/>
      </a:accent5>
      <a:accent6>
        <a:srgbClr val="8AB9E7"/>
      </a:accent6>
      <a:hlink>
        <a:srgbClr val="001D32"/>
      </a:hlink>
      <a:folHlink>
        <a:srgbClr val="006666"/>
      </a:folHlink>
    </a:clrScheme>
    <a:fontScheme name="Capsules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FFFFFF"/>
        </a:dk2>
        <a:lt2>
          <a:srgbClr val="666699"/>
        </a:lt2>
        <a:accent1>
          <a:srgbClr val="FF9900"/>
        </a:accent1>
        <a:accent2>
          <a:srgbClr val="99CCFF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8AB9E7"/>
        </a:accent6>
        <a:hlink>
          <a:srgbClr val="001D3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FFFFFF"/>
        </a:dk2>
        <a:lt2>
          <a:srgbClr val="003366"/>
        </a:lt2>
        <a:accent1>
          <a:srgbClr val="FF9900"/>
        </a:accent1>
        <a:accent2>
          <a:srgbClr val="99CCFF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8AB9E7"/>
        </a:accent6>
        <a:hlink>
          <a:srgbClr val="001D32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5_Thème Offic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2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3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4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apsules">
  <a:themeElements>
    <a:clrScheme name="Capsules 10">
      <a:dk1>
        <a:srgbClr val="003366"/>
      </a:dk1>
      <a:lt1>
        <a:srgbClr val="FFFFFF"/>
      </a:lt1>
      <a:dk2>
        <a:srgbClr val="FFFFFF"/>
      </a:dk2>
      <a:lt2>
        <a:srgbClr val="003366"/>
      </a:lt2>
      <a:accent1>
        <a:srgbClr val="FF9900"/>
      </a:accent1>
      <a:accent2>
        <a:srgbClr val="99CCFF"/>
      </a:accent2>
      <a:accent3>
        <a:srgbClr val="FFFFFF"/>
      </a:accent3>
      <a:accent4>
        <a:srgbClr val="002A56"/>
      </a:accent4>
      <a:accent5>
        <a:srgbClr val="FFCAAA"/>
      </a:accent5>
      <a:accent6>
        <a:srgbClr val="8AB9E7"/>
      </a:accent6>
      <a:hlink>
        <a:srgbClr val="001D32"/>
      </a:hlink>
      <a:folHlink>
        <a:srgbClr val="006666"/>
      </a:folHlink>
    </a:clrScheme>
    <a:fontScheme name="Capsules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FFFFFF"/>
        </a:dk2>
        <a:lt2>
          <a:srgbClr val="666699"/>
        </a:lt2>
        <a:accent1>
          <a:srgbClr val="FF9900"/>
        </a:accent1>
        <a:accent2>
          <a:srgbClr val="99CCFF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8AB9E7"/>
        </a:accent6>
        <a:hlink>
          <a:srgbClr val="001D3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FFFFFF"/>
        </a:dk2>
        <a:lt2>
          <a:srgbClr val="003366"/>
        </a:lt2>
        <a:accent1>
          <a:srgbClr val="FF9900"/>
        </a:accent1>
        <a:accent2>
          <a:srgbClr val="99CCFF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8AB9E7"/>
        </a:accent6>
        <a:hlink>
          <a:srgbClr val="001D32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Thème Offic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3_Thème Offic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4_Thème Offic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19395</TotalTime>
  <Pages>12</Pages>
  <Words>1876</Words>
  <Application>Microsoft Macintosh PowerPoint</Application>
  <PresentationFormat>Diapositives 35 mm</PresentationFormat>
  <Paragraphs>485</Paragraphs>
  <Slides>18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25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61" baseType="lpstr">
      <vt:lpstr>Helvetica</vt:lpstr>
      <vt:lpstr>ＭＳ Ｐゴシック</vt:lpstr>
      <vt:lpstr>Arial</vt:lpstr>
      <vt:lpstr>Cambria</vt:lpstr>
      <vt:lpstr>Wingdings</vt:lpstr>
      <vt:lpstr>Times New Roman</vt:lpstr>
      <vt:lpstr>Lucida Grande</vt:lpstr>
      <vt:lpstr>Calibri</vt:lpstr>
      <vt:lpstr>Wingdings 2</vt:lpstr>
      <vt:lpstr>Times</vt:lpstr>
      <vt:lpstr>Arial Black</vt:lpstr>
      <vt:lpstr>Trebuchet MS</vt:lpstr>
      <vt:lpstr>Gungsuh</vt:lpstr>
      <vt:lpstr>Symbol</vt:lpstr>
      <vt:lpstr>Capsules</vt:lpstr>
      <vt:lpstr>4_Pixel</vt:lpstr>
      <vt:lpstr>2_Thème Office</vt:lpstr>
      <vt:lpstr>Oriel</vt:lpstr>
      <vt:lpstr>5_Pixel</vt:lpstr>
      <vt:lpstr>1_Capsules</vt:lpstr>
      <vt:lpstr>6_Thème Office</vt:lpstr>
      <vt:lpstr>23_Thème Office</vt:lpstr>
      <vt:lpstr>24_Thème Office</vt:lpstr>
      <vt:lpstr>25_Thème Office</vt:lpstr>
      <vt:lpstr>CROI 2015</vt:lpstr>
      <vt:lpstr>1_CROI 2015</vt:lpstr>
      <vt:lpstr>2_CROI 2015</vt:lpstr>
      <vt:lpstr>4_CROI 2015</vt:lpstr>
      <vt:lpstr>5_CROI 2015</vt:lpstr>
      <vt:lpstr>3_CROI 2015</vt:lpstr>
      <vt:lpstr>6_CROI 2015</vt:lpstr>
      <vt:lpstr>7_CROI 2015</vt:lpstr>
      <vt:lpstr>8_CROI 2015</vt:lpstr>
      <vt:lpstr>9_CROI 2015</vt:lpstr>
      <vt:lpstr>10_CROI 2015</vt:lpstr>
      <vt:lpstr>11_CROI 2015</vt:lpstr>
      <vt:lpstr>12_CROI 2015</vt:lpstr>
      <vt:lpstr>13_CROI 2015</vt:lpstr>
      <vt:lpstr>14_CROI 2015</vt:lpstr>
      <vt:lpstr>Document Flash</vt:lpstr>
      <vt:lpstr>CS ChemDraw Drawing</vt:lpstr>
      <vt:lpstr>Excel.Sheet.8</vt:lpstr>
      <vt:lpstr>Feuille Microsoft Excel 97 - 2004</vt:lpstr>
      <vt:lpstr>Présentation PowerPoint</vt:lpstr>
      <vt:lpstr>Une molécule eCD4-Ig protège durablement face à plusieurs inoculations de SHIV (1)</vt:lpstr>
      <vt:lpstr>Présentation PowerPoint</vt:lpstr>
      <vt:lpstr>GSK2838232, inhibiteur de maturation  du VIH-1 de 2ème génération </vt:lpstr>
      <vt:lpstr>BMS-955176, inhibiteur de maturation  du VIH-1 de 2ème génération en phase 2a </vt:lpstr>
      <vt:lpstr>BMS-955176, inhibiteur de maturation  du VIH-1 de 2ème génération en phase 2a (2) </vt:lpstr>
      <vt:lpstr>BMS-955176, inhibiteur de maturation  du VIH-1 de 2ème génération en phase 2a (3) </vt:lpstr>
      <vt:lpstr>Essai LATTE : phase 2b de cabotégravir par voie orale - Résultats à S96 (1) </vt:lpstr>
      <vt:lpstr>Essai LATTE : phase 2b de cabotégravir par voie orale - Résultats à S96 (2) </vt:lpstr>
      <vt:lpstr>Tenofovir alafenamide (TAF, GS-7340) Prodrogue de ténofovir</vt:lpstr>
      <vt:lpstr>Essais 104 et 111 : tenofovir alafenamide (TAF) vs TDF (+ E/C/F) en STR, résultats à S48 (1)</vt:lpstr>
      <vt:lpstr>Essais 104 et 111 : tenofovir alafenamide (TAF) vs TDF (+ E/C/F) en STR, résultats à S48 (2)</vt:lpstr>
      <vt:lpstr>CV &lt; 50 c/ml en fonction de la CV et des CD4 à J0</vt:lpstr>
      <vt:lpstr>Modification du DFGe, ml/min (Cockcroft-Gault) </vt:lpstr>
      <vt:lpstr>Evénements indésirables rénaux</vt:lpstr>
      <vt:lpstr>Evolution de la DMO entre J0 et S48</vt:lpstr>
      <vt:lpstr>Evolution de la DMO entre J0 et S48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d’ordre général</dc:title>
  <dc:creator>bhoen</dc:creator>
  <cp:lastModifiedBy>Cédric Arvieux</cp:lastModifiedBy>
  <cp:revision>1668</cp:revision>
  <cp:lastPrinted>2008-08-27T06:44:39Z</cp:lastPrinted>
  <dcterms:created xsi:type="dcterms:W3CDTF">2011-05-09T07:13:20Z</dcterms:created>
  <dcterms:modified xsi:type="dcterms:W3CDTF">2015-04-02T21:47:03Z</dcterms:modified>
</cp:coreProperties>
</file>