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746" r:id="rId2"/>
    <p:sldId id="521" r:id="rId3"/>
    <p:sldId id="567" r:id="rId4"/>
    <p:sldId id="568" r:id="rId5"/>
    <p:sldId id="754" r:id="rId6"/>
    <p:sldId id="755" r:id="rId7"/>
    <p:sldId id="569" r:id="rId8"/>
    <p:sldId id="756" r:id="rId9"/>
    <p:sldId id="571" r:id="rId10"/>
  </p:sldIdLst>
  <p:sldSz cx="9144000" cy="6858000" type="screen4x3"/>
  <p:notesSz cx="7099300" cy="10234613"/>
  <p:custDataLst>
    <p:tags r:id="rId13"/>
  </p:custDataLst>
  <p:defaultTextStyle>
    <a:defPPr>
      <a:defRPr lang="fr-FR"/>
    </a:defPPr>
    <a:lvl1pPr algn="l" rtl="0" fontAlgn="base">
      <a:spcBef>
        <a:spcPct val="0"/>
      </a:spcBef>
      <a:spcAft>
        <a:spcPct val="0"/>
      </a:spcAft>
      <a:defRPr kern="1200">
        <a:solidFill>
          <a:schemeClr val="bg1"/>
        </a:solidFill>
        <a:latin typeface="Arial" charset="0"/>
        <a:ea typeface="+mn-ea"/>
        <a:cs typeface="Arial" charset="0"/>
      </a:defRPr>
    </a:lvl1pPr>
    <a:lvl2pPr marL="457200" algn="l" rtl="0" fontAlgn="base">
      <a:spcBef>
        <a:spcPct val="0"/>
      </a:spcBef>
      <a:spcAft>
        <a:spcPct val="0"/>
      </a:spcAft>
      <a:defRPr kern="1200">
        <a:solidFill>
          <a:schemeClr val="bg1"/>
        </a:solidFill>
        <a:latin typeface="Arial" charset="0"/>
        <a:ea typeface="+mn-ea"/>
        <a:cs typeface="Arial" charset="0"/>
      </a:defRPr>
    </a:lvl2pPr>
    <a:lvl3pPr marL="914400" algn="l" rtl="0" fontAlgn="base">
      <a:spcBef>
        <a:spcPct val="0"/>
      </a:spcBef>
      <a:spcAft>
        <a:spcPct val="0"/>
      </a:spcAft>
      <a:defRPr kern="1200">
        <a:solidFill>
          <a:schemeClr val="bg1"/>
        </a:solidFill>
        <a:latin typeface="Arial" charset="0"/>
        <a:ea typeface="+mn-ea"/>
        <a:cs typeface="Arial" charset="0"/>
      </a:defRPr>
    </a:lvl3pPr>
    <a:lvl4pPr marL="1371600" algn="l" rtl="0" fontAlgn="base">
      <a:spcBef>
        <a:spcPct val="0"/>
      </a:spcBef>
      <a:spcAft>
        <a:spcPct val="0"/>
      </a:spcAft>
      <a:defRPr kern="1200">
        <a:solidFill>
          <a:schemeClr val="bg1"/>
        </a:solidFill>
        <a:latin typeface="Arial" charset="0"/>
        <a:ea typeface="+mn-ea"/>
        <a:cs typeface="Arial" charset="0"/>
      </a:defRPr>
    </a:lvl4pPr>
    <a:lvl5pPr marL="1828800" algn="l" rtl="0" fontAlgn="base">
      <a:spcBef>
        <a:spcPct val="0"/>
      </a:spcBef>
      <a:spcAft>
        <a:spcPct val="0"/>
      </a:spcAft>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çois RAFFI"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6699"/>
    <a:srgbClr val="FFCCFF"/>
    <a:srgbClr val="FFFF66"/>
    <a:srgbClr val="000066"/>
    <a:srgbClr val="FF9933"/>
    <a:srgbClr val="FF0000"/>
    <a:srgbClr val="FF66CC"/>
    <a:srgbClr val="33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8" autoAdjust="0"/>
    <p:restoredTop sz="96257" autoAdjust="0"/>
  </p:normalViewPr>
  <p:slideViewPr>
    <p:cSldViewPr snapToGrid="0" snapToObjects="1">
      <p:cViewPr varScale="1">
        <p:scale>
          <a:sx n="104" d="100"/>
          <a:sy n="104" d="100"/>
        </p:scale>
        <p:origin x="-324" y="-8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6" d="100"/>
        <a:sy n="96" d="100"/>
      </p:scale>
      <p:origin x="0" y="0"/>
    </p:cViewPr>
  </p:sorterViewPr>
  <p:notesViewPr>
    <p:cSldViewPr snapToGrid="0" snapToObjects="1">
      <p:cViewPr>
        <p:scale>
          <a:sx n="110" d="100"/>
          <a:sy n="110" d="100"/>
        </p:scale>
        <p:origin x="-1722" y="3090"/>
      </p:cViewPr>
      <p:guideLst>
        <p:guide orient="horz" pos="3224"/>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8"/>
          <p:cNvSpPr txBox="1">
            <a:spLocks noGrp="1" noChangeArrowheads="1"/>
          </p:cNvSpPr>
          <p:nvPr/>
        </p:nvSpPr>
        <p:spPr bwMode="auto">
          <a:xfrm>
            <a:off x="0" y="0"/>
            <a:ext cx="3321050" cy="512763"/>
          </a:xfrm>
          <a:prstGeom prst="rect">
            <a:avLst/>
          </a:prstGeom>
          <a:noFill/>
          <a:ln w="9525">
            <a:noFill/>
            <a:miter lim="800000"/>
            <a:headEnd/>
            <a:tailEnd/>
          </a:ln>
        </p:spPr>
        <p:txBody>
          <a:bodyPr lIns="99992" tIns="49996" rIns="99992" bIns="49996"/>
          <a:lstStyle/>
          <a:p>
            <a:pPr defTabSz="1000125">
              <a:defRPr/>
            </a:pPr>
            <a:r>
              <a:rPr lang="fr-FR" sz="1400" dirty="0">
                <a:solidFill>
                  <a:schemeClr val="tx1"/>
                </a:solidFill>
                <a:latin typeface="Trebuchet MS" pitchFamily="34" charset="0"/>
                <a:ea typeface="Arial Unicode MS" pitchFamily="34" charset="-128"/>
                <a:cs typeface="Arial Unicode MS" pitchFamily="34" charset="-128"/>
              </a:rPr>
              <a:t>Le Meilleur de … la CROI 2015</a:t>
            </a:r>
          </a:p>
          <a:p>
            <a:pPr defTabSz="1000125">
              <a:defRPr/>
            </a:pPr>
            <a:r>
              <a:rPr lang="fr-FR" sz="900" dirty="0">
                <a:solidFill>
                  <a:schemeClr val="tx1"/>
                </a:solidFill>
                <a:latin typeface="Trebuchet MS" pitchFamily="34" charset="0"/>
                <a:ea typeface="Arial Unicode MS" pitchFamily="34" charset="-128"/>
                <a:cs typeface="Arial Unicode MS" pitchFamily="34" charset="-128"/>
              </a:rPr>
              <a:t>C. Charpentier, B. Hoen, G. Peytavin, F. Raffi et J. Reynes</a:t>
            </a:r>
            <a:r>
              <a:rPr lang="fr-FR" sz="1400" dirty="0">
                <a:solidFill>
                  <a:schemeClr val="tx1"/>
                </a:solidFill>
                <a:latin typeface="Trebuchet MS" pitchFamily="34" charset="0"/>
                <a:ea typeface="Arial Unicode MS" pitchFamily="34" charset="-128"/>
                <a:cs typeface="Arial Unicode MS" pitchFamily="34" charset="-128"/>
              </a:rPr>
              <a:t> </a:t>
            </a:r>
          </a:p>
        </p:txBody>
      </p:sp>
      <p:sp>
        <p:nvSpPr>
          <p:cNvPr id="4" name="Rectangle 7"/>
          <p:cNvSpPr txBox="1">
            <a:spLocks noGrp="1" noChangeArrowheads="1"/>
          </p:cNvSpPr>
          <p:nvPr/>
        </p:nvSpPr>
        <p:spPr bwMode="auto">
          <a:xfrm>
            <a:off x="4025900" y="9698038"/>
            <a:ext cx="3073400" cy="514350"/>
          </a:xfrm>
          <a:prstGeom prst="rect">
            <a:avLst/>
          </a:prstGeom>
          <a:noFill/>
          <a:ln w="9525">
            <a:noFill/>
            <a:miter lim="800000"/>
            <a:headEnd/>
            <a:tailEnd/>
          </a:ln>
        </p:spPr>
        <p:txBody>
          <a:bodyPr lIns="92061" tIns="46030" rIns="92061" bIns="46030" anchor="b"/>
          <a:lstStyle/>
          <a:p>
            <a:pPr algn="r" defTabSz="922338">
              <a:defRPr/>
            </a:pPr>
            <a:fld id="{7747E2AF-474C-43F5-811E-1C82AE6FD3B8}" type="slidenum">
              <a:rPr lang="fr-FR" sz="1200">
                <a:solidFill>
                  <a:schemeClr val="tx1"/>
                </a:solidFill>
                <a:ea typeface="Arial Unicode MS" pitchFamily="34" charset="-128"/>
                <a:cs typeface="Arial Unicode MS" pitchFamily="34" charset="-128"/>
              </a:rPr>
              <a:pPr algn="r" defTabSz="922338">
                <a:defRPr/>
              </a:pPr>
              <a:t>‹N°›</a:t>
            </a:fld>
            <a:endParaRPr lang="fr-FR" sz="1200" dirty="0">
              <a:solidFill>
                <a:schemeClr val="tx1"/>
              </a:solidFill>
              <a:ea typeface="Arial Unicode MS" pitchFamily="34" charset="-128"/>
              <a:cs typeface="Arial Unicode MS" pitchFamily="34" charset="-128"/>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p>
        </p:txBody>
      </p:sp>
      <p:sp>
        <p:nvSpPr>
          <p:cNvPr id="5127" name="Rectangle 7"/>
          <p:cNvSpPr txBox="1">
            <a:spLocks noGrp="1" noChangeArrowheads="1"/>
          </p:cNvSpPr>
          <p:nvPr/>
        </p:nvSpPr>
        <p:spPr bwMode="auto">
          <a:xfrm>
            <a:off x="4025900" y="9698038"/>
            <a:ext cx="3073400" cy="514350"/>
          </a:xfrm>
          <a:prstGeom prst="rect">
            <a:avLst/>
          </a:prstGeom>
          <a:noFill/>
          <a:ln w="9525">
            <a:noFill/>
            <a:miter lim="800000"/>
            <a:headEnd/>
            <a:tailEnd/>
          </a:ln>
        </p:spPr>
        <p:txBody>
          <a:bodyPr lIns="92061" tIns="46030" rIns="92061" bIns="46030" anchor="b"/>
          <a:lstStyle/>
          <a:p>
            <a:pPr algn="r" defTabSz="922338">
              <a:defRPr/>
            </a:pPr>
            <a:fld id="{A7C7ACA4-1B65-4184-8A30-ED6B46D5681D}" type="slidenum">
              <a:rPr lang="fr-FR" sz="1200">
                <a:solidFill>
                  <a:schemeClr val="tx1"/>
                </a:solidFill>
                <a:ea typeface="Arial Unicode MS" pitchFamily="34" charset="-128"/>
                <a:cs typeface="Arial Unicode MS" pitchFamily="34" charset="-128"/>
              </a:rPr>
              <a:pPr algn="r" defTabSz="922338">
                <a:defRPr/>
              </a:pPr>
              <a:t>‹N°›</a:t>
            </a:fld>
            <a:endParaRPr lang="fr-FR" sz="1200" dirty="0">
              <a:solidFill>
                <a:schemeClr val="tx1"/>
              </a:solidFill>
              <a:ea typeface="Arial Unicode MS" pitchFamily="34" charset="-128"/>
              <a:cs typeface="Arial Unicode MS" pitchFamily="34" charset="-128"/>
            </a:endParaRPr>
          </a:p>
        </p:txBody>
      </p:sp>
      <p:sp>
        <p:nvSpPr>
          <p:cNvPr id="6" name="Rectangle 8"/>
          <p:cNvSpPr txBox="1">
            <a:spLocks noGrp="1" noChangeArrowheads="1"/>
          </p:cNvSpPr>
          <p:nvPr/>
        </p:nvSpPr>
        <p:spPr bwMode="auto">
          <a:xfrm>
            <a:off x="0" y="0"/>
            <a:ext cx="3321050" cy="512763"/>
          </a:xfrm>
          <a:prstGeom prst="rect">
            <a:avLst/>
          </a:prstGeom>
          <a:noFill/>
          <a:ln w="9525">
            <a:noFill/>
            <a:miter lim="800000"/>
            <a:headEnd/>
            <a:tailEnd/>
          </a:ln>
        </p:spPr>
        <p:txBody>
          <a:bodyPr lIns="99992" tIns="49996" rIns="99992" bIns="49996"/>
          <a:lstStyle/>
          <a:p>
            <a:pPr defTabSz="1000125">
              <a:defRPr/>
            </a:pPr>
            <a:r>
              <a:rPr lang="fr-FR" sz="1400" dirty="0">
                <a:solidFill>
                  <a:schemeClr val="tx1"/>
                </a:solidFill>
                <a:latin typeface="Trebuchet MS" pitchFamily="34" charset="0"/>
                <a:ea typeface="Arial Unicode MS" pitchFamily="34" charset="-128"/>
                <a:cs typeface="Arial Unicode MS" pitchFamily="34" charset="-128"/>
              </a:rPr>
              <a:t>Le Meilleur de … la CROI 2015</a:t>
            </a:r>
          </a:p>
          <a:p>
            <a:pPr defTabSz="1000125">
              <a:defRPr/>
            </a:pPr>
            <a:r>
              <a:rPr lang="fr-FR" sz="900" dirty="0">
                <a:solidFill>
                  <a:schemeClr val="tx1"/>
                </a:solidFill>
                <a:latin typeface="Trebuchet MS" pitchFamily="34" charset="0"/>
                <a:ea typeface="Arial Unicode MS" pitchFamily="34" charset="-128"/>
                <a:cs typeface="Arial Unicode MS" pitchFamily="34" charset="-128"/>
              </a:rPr>
              <a:t>C. Charpentier, B. Hoen, G. Peytavin, F. Raffi et J. Reynes</a:t>
            </a:r>
            <a:r>
              <a:rPr lang="fr-FR" sz="1400" dirty="0">
                <a:solidFill>
                  <a:schemeClr val="tx1"/>
                </a:solidFill>
                <a:latin typeface="Trebuchet MS" pitchFamily="34" charset="0"/>
                <a:ea typeface="Arial Unicode MS" pitchFamily="34" charset="-128"/>
                <a:cs typeface="Arial Unicode MS" pitchFamily="34" charset="-128"/>
              </a:rPr>
              <a:t> </a:t>
            </a:r>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noTextEdit="1"/>
          </p:cNvSpPr>
          <p:nvPr>
            <p:ph type="sldImg"/>
          </p:nvPr>
        </p:nvSpPr>
        <p:spPr>
          <a:ln/>
        </p:spPr>
      </p:sp>
      <p:sp>
        <p:nvSpPr>
          <p:cNvPr id="14338" name="Espace réservé des commentaires 2"/>
          <p:cNvSpPr>
            <a:spLocks noGrp="1"/>
          </p:cNvSpPr>
          <p:nvPr>
            <p:ph type="body" idx="1"/>
          </p:nvPr>
        </p:nvSpPr>
        <p:spPr>
          <a:noFill/>
          <a:ln/>
        </p:spPr>
        <p:txBody>
          <a:bodyPr/>
          <a:lstStyle/>
          <a:p>
            <a:endParaRPr lang="fr-FR"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a:ln/>
        </p:spPr>
      </p:sp>
      <p:sp>
        <p:nvSpPr>
          <p:cNvPr id="16386"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r>
              <a:rPr lang="fr-FR" smtClean="0"/>
              <a:t>La doravirine (MK-1439) est un nouvel INNTI, actif sur VIH-1. Le métabolisme est via CYP450 3A4. La doravirine est un substrat des P-gp (mais pas d’OATP1B1).</a:t>
            </a:r>
          </a:p>
          <a:p>
            <a:r>
              <a:rPr lang="fr-FR" smtClean="0"/>
              <a:t>En dose unique, la rifampicine (RFP) agit comme un inhibiteur de P-gp intestinal et un inhibiteur d’OATP1B1 hépatique alors qu’en doses répétées, elle est un puissant inhibiteur du CYP450 3A4.</a:t>
            </a:r>
          </a:p>
          <a:p>
            <a:r>
              <a:rPr lang="fr-FR" smtClean="0"/>
              <a:t>Le schéma d’étude d’interaction en doses unique et répétée de RFP et en dose unique de doravirine (DOR) permet de confirmer les voies de transport et de métabolisme de DOR in vivo chez l’homme.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r>
              <a:rPr lang="fr-FR" smtClean="0"/>
              <a:t>En dose unique, la rifampicine (RFP) agit comme un inhibiteur de P-gp intestinal et un inhibiteur d’OATP1B1 hépatique alors qu’en doses répétées, elle est un puissant inhibiteur du CYP450 3A4.</a:t>
            </a:r>
          </a:p>
          <a:p>
            <a:r>
              <a:rPr lang="fr-FR" smtClean="0"/>
              <a:t>Le schéma d’étude d’interaction en doses unique et répétée de RFP et en dose unique de doravirine (DOR) permet de confirmer les voies de transport et de métabolisme de DOR in vivo chez l’homme.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r>
              <a:rPr lang="fr-FR" smtClean="0"/>
              <a:t>La doravirine (MK-1439) est un nouvel INNTI, actif sur VIH-1. Le métabolisme est via CYP450 3A4. La doravirine est un substrat des P-gp (mais pas d’OATP1B1).</a:t>
            </a:r>
          </a:p>
          <a:p>
            <a:r>
              <a:rPr lang="fr-FR" smtClean="0"/>
              <a:t>En dose unique, la rifampicine (RFP) agit comme un inhibiteur de P-gp intestinal et un inhibiteur d’OATP1B1 hépatique alors qu’en doses répétées, elle est un puissant inhibiteur du CYP450 3A4.</a:t>
            </a:r>
          </a:p>
          <a:p>
            <a:r>
              <a:rPr lang="fr-FR" smtClean="0"/>
              <a:t>Le schéma d’étude d’interaction en doses unique et répétée de RFP et en dose unique de doravirine (DOR) permet de confirmer les voies de transport et de métabolisme de DOR in vivo chez l’homme.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ln/>
        </p:spPr>
        <p:txBody>
          <a:bodyPr/>
          <a:lstStyle/>
          <a:p>
            <a:pPr>
              <a:defRPr/>
            </a:pPr>
            <a:r>
              <a:rPr lang="fr-FR" dirty="0" err="1" smtClean="0"/>
              <a:t>Ledipasvir</a:t>
            </a:r>
            <a:r>
              <a:rPr lang="fr-FR" dirty="0" smtClean="0"/>
              <a:t>.</a:t>
            </a:r>
          </a:p>
          <a:p>
            <a:pPr lvl="1">
              <a:defRPr/>
            </a:pPr>
            <a:r>
              <a:rPr lang="fr-FR" dirty="0" smtClean="0"/>
              <a:t>Inhibiteur NS5A, 90 mg </a:t>
            </a:r>
            <a:r>
              <a:rPr lang="fr-FR" dirty="0" err="1" smtClean="0"/>
              <a:t>qd</a:t>
            </a:r>
            <a:r>
              <a:rPr lang="fr-FR" dirty="0" smtClean="0"/>
              <a:t> V0.</a:t>
            </a:r>
          </a:p>
          <a:p>
            <a:pPr lvl="1">
              <a:defRPr/>
            </a:pPr>
            <a:r>
              <a:rPr lang="fr-FR" dirty="0" smtClean="0"/>
              <a:t>Faible métabolisme hépatique.</a:t>
            </a:r>
          </a:p>
          <a:p>
            <a:pPr lvl="1">
              <a:defRPr/>
            </a:pPr>
            <a:r>
              <a:rPr lang="fr-FR" dirty="0" smtClean="0"/>
              <a:t>Elimination biliaire sous forme inchangée.</a:t>
            </a:r>
          </a:p>
          <a:p>
            <a:pPr>
              <a:defRPr/>
            </a:pPr>
            <a:r>
              <a:rPr lang="fr-FR" dirty="0" err="1" smtClean="0"/>
              <a:t>Sofosbuvir</a:t>
            </a:r>
            <a:r>
              <a:rPr lang="fr-FR" dirty="0" smtClean="0"/>
              <a:t>.  </a:t>
            </a:r>
          </a:p>
          <a:p>
            <a:pPr lvl="1">
              <a:defRPr/>
            </a:pPr>
            <a:r>
              <a:rPr lang="fr-FR" dirty="0" smtClean="0"/>
              <a:t>Nucléotide, inhibiteur de </a:t>
            </a:r>
            <a:r>
              <a:rPr lang="fr-FR" dirty="0" err="1" smtClean="0"/>
              <a:t>polymerase</a:t>
            </a:r>
            <a:r>
              <a:rPr lang="fr-FR" dirty="0" smtClean="0"/>
              <a:t> NS5B, 400 mg </a:t>
            </a:r>
            <a:r>
              <a:rPr lang="fr-FR" dirty="0" err="1" smtClean="0"/>
              <a:t>qd</a:t>
            </a:r>
            <a:r>
              <a:rPr lang="fr-FR" dirty="0" smtClean="0"/>
              <a:t> VO.</a:t>
            </a:r>
          </a:p>
          <a:p>
            <a:pPr lvl="1">
              <a:defRPr/>
            </a:pPr>
            <a:r>
              <a:rPr lang="fr-FR" dirty="0" smtClean="0"/>
              <a:t>Principal métabolite circulant inactif GS-331007.</a:t>
            </a:r>
          </a:p>
          <a:p>
            <a:pPr lvl="1">
              <a:defRPr/>
            </a:pPr>
            <a:r>
              <a:rPr lang="fr-FR" dirty="0" smtClean="0"/>
              <a:t>Elimination rénale.</a:t>
            </a:r>
          </a:p>
          <a:p>
            <a:pPr>
              <a:defRPr/>
            </a:pPr>
            <a:r>
              <a:rPr lang="fr-FR" dirty="0" smtClean="0"/>
              <a:t>Formulation combinée : LDV/SOF (90/400 mg </a:t>
            </a:r>
            <a:r>
              <a:rPr lang="fr-FR" dirty="0" err="1" smtClean="0"/>
              <a:t>qd</a:t>
            </a:r>
            <a:r>
              <a:rPr lang="fr-FR" dirty="0" smtClean="0"/>
              <a:t>) VO.</a:t>
            </a:r>
          </a:p>
          <a:p>
            <a:pPr lvl="1">
              <a:defRPr/>
            </a:pPr>
            <a:r>
              <a:rPr lang="fr-FR" dirty="0" smtClean="0"/>
              <a:t>LDV est substrat et inhibiteur de P-gp/BCRP.</a:t>
            </a:r>
          </a:p>
          <a:p>
            <a:pPr lvl="1">
              <a:defRPr/>
            </a:pPr>
            <a:r>
              <a:rPr lang="fr-FR" dirty="0" smtClean="0"/>
              <a:t>SOF est substrat de P-gp/BCRP.</a:t>
            </a:r>
          </a:p>
          <a:p>
            <a:pPr lvl="1">
              <a:defRPr/>
            </a:pPr>
            <a:r>
              <a:rPr lang="fr-FR" dirty="0" smtClean="0"/>
              <a:t>GS-331007 n’est ni substrat de OAT1, OAT2, OCT2, UGT1A1 ou P-gp/BCRP.</a:t>
            </a:r>
          </a:p>
          <a:p>
            <a:pPr lvl="1">
              <a:defRPr/>
            </a:pPr>
            <a:r>
              <a:rPr lang="fr-FR" dirty="0" smtClean="0"/>
              <a:t>LDV/SOF évite les CYP450 in vitro.</a:t>
            </a:r>
          </a:p>
          <a:p>
            <a:pPr>
              <a:defRPr/>
            </a:pPr>
            <a:endParaRPr lang="fr-FR" dirty="0" smtClean="0"/>
          </a:p>
          <a:p>
            <a:pPr>
              <a:defRPr/>
            </a:pPr>
            <a:r>
              <a:rPr lang="fr-FR" dirty="0" smtClean="0"/>
              <a:t>Objectifs : étude d’interactions PK plasmatiques entre :</a:t>
            </a:r>
          </a:p>
          <a:p>
            <a:pPr marL="171450" indent="-171450">
              <a:buFont typeface="Arial" panose="020B0604020202020204" pitchFamily="34" charset="0"/>
              <a:buChar char="•"/>
              <a:defRPr/>
            </a:pPr>
            <a:r>
              <a:rPr lang="fr-FR" dirty="0" smtClean="0"/>
              <a:t>LDV ou SOF seuls avec RPV, RAL, DRV/r, ATV/r ou EFV/TDF/FTC.</a:t>
            </a:r>
          </a:p>
          <a:p>
            <a:pPr marL="171450" indent="-171450">
              <a:buFont typeface="Arial" panose="020B0604020202020204" pitchFamily="34" charset="0"/>
              <a:buChar char="•"/>
              <a:defRPr/>
            </a:pPr>
            <a:r>
              <a:rPr lang="fr-FR" dirty="0" smtClean="0"/>
              <a:t>LDV/SOF combinée avec EFV/TDF/FTC, RPV/TDF/FTC ou ABC/3TC.</a:t>
            </a:r>
          </a:p>
          <a:p>
            <a:pPr marL="171450" indent="-171450">
              <a:buFont typeface="Arial" panose="020B0604020202020204" pitchFamily="34" charset="0"/>
              <a:buChar char="•"/>
              <a:defRPr/>
            </a:pPr>
            <a:r>
              <a:rPr lang="fr-FR" dirty="0" smtClean="0"/>
              <a:t>Surexposition plasmatique de TFV en association à LDV/SOF via une inhibition des transporteurs d’efflux P-gp/BCRP par LDV.</a:t>
            </a:r>
          </a:p>
          <a:p>
            <a:pPr>
              <a:defRPr/>
            </a:pPr>
            <a:endParaRPr lang="fr-F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ln/>
        </p:spPr>
        <p:txBody>
          <a:bodyPr/>
          <a:lstStyle/>
          <a:p>
            <a:pPr>
              <a:defRPr/>
            </a:pPr>
            <a:r>
              <a:rPr lang="fr-FR" dirty="0" smtClean="0"/>
              <a:t>Objectifs : étude d’interactions PK plasmatiques entre :</a:t>
            </a:r>
          </a:p>
          <a:p>
            <a:pPr marL="171450" indent="-171450">
              <a:buFont typeface="Arial" panose="020B0604020202020204" pitchFamily="34" charset="0"/>
              <a:buChar char="•"/>
              <a:defRPr/>
            </a:pPr>
            <a:r>
              <a:rPr lang="fr-FR" dirty="0" smtClean="0"/>
              <a:t>LDV ou SOF seuls avec RPV, RAL, DRV/r, ATV/r ou EFV/TDF/FTC.</a:t>
            </a:r>
          </a:p>
          <a:p>
            <a:pPr marL="171450" indent="-171450">
              <a:buFont typeface="Arial" panose="020B0604020202020204" pitchFamily="34" charset="0"/>
              <a:buChar char="•"/>
              <a:defRPr/>
            </a:pPr>
            <a:r>
              <a:rPr lang="fr-FR" dirty="0" smtClean="0"/>
              <a:t>LDV/SOF combinée avec EFV/TDF/FTC, RPV/TDF/FTC ou ABC/3TC.</a:t>
            </a:r>
          </a:p>
          <a:p>
            <a:pPr marL="171450" indent="-171450">
              <a:buFont typeface="Arial" panose="020B0604020202020204" pitchFamily="34" charset="0"/>
              <a:buChar char="•"/>
              <a:defRPr/>
            </a:pPr>
            <a:r>
              <a:rPr lang="fr-FR" dirty="0" smtClean="0"/>
              <a:t>Surexposition plasmatique de TFV en association à LDV/SOF via une inhibition des transporteurs d’efflux P-gp/BCRP par LDV.</a:t>
            </a:r>
          </a:p>
          <a:p>
            <a:pPr>
              <a:defRPr/>
            </a:pPr>
            <a:endParaRPr lang="fr-F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722313" y="2906713"/>
            <a:ext cx="7772400" cy="1500187"/>
          </a:xfrm>
        </p:spPr>
        <p:txBody>
          <a:bodyPr anchor="ctr"/>
          <a:lstStyle>
            <a:lvl1pPr marL="0" indent="0" algn="ctr">
              <a:buNone/>
              <a:defRPr sz="2800" b="1">
                <a:solidFill>
                  <a:srgbClr val="FFFF66"/>
                </a:solidFill>
                <a:latin typeface="Trebuchet M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341438"/>
            <a:ext cx="4265613"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875213" y="1341438"/>
            <a:ext cx="42672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72300" y="115888"/>
            <a:ext cx="2170113" cy="63373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15888"/>
            <a:ext cx="6362700" cy="63373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03350" y="115888"/>
            <a:ext cx="7523163" cy="936625"/>
          </a:xfrm>
          <a:prstGeom prst="rect">
            <a:avLst/>
          </a:prstGeom>
          <a:noFill/>
          <a:ln w="9525">
            <a:noFill/>
            <a:miter lim="800000"/>
            <a:headEnd/>
            <a:tailEnd/>
          </a:ln>
          <a:effectLst>
            <a:outerShdw dist="3592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079" name="Rectangle 3"/>
          <p:cNvSpPr>
            <a:spLocks noGrp="1" noChangeArrowheads="1"/>
          </p:cNvSpPr>
          <p:nvPr>
            <p:ph type="body" idx="1"/>
          </p:nvPr>
        </p:nvSpPr>
        <p:spPr bwMode="auto">
          <a:xfrm>
            <a:off x="457200" y="1341438"/>
            <a:ext cx="8507413"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grpSp>
        <p:nvGrpSpPr>
          <p:cNvPr id="1080" name="Group 19"/>
          <p:cNvGrpSpPr>
            <a:grpSpLocks/>
          </p:cNvGrpSpPr>
          <p:nvPr/>
        </p:nvGrpSpPr>
        <p:grpSpPr bwMode="auto">
          <a:xfrm>
            <a:off x="0" y="44450"/>
            <a:ext cx="1403350" cy="919163"/>
            <a:chOff x="0" y="28"/>
            <a:chExt cx="884" cy="579"/>
          </a:xfrm>
        </p:grpSpPr>
        <p:graphicFrame>
          <p:nvGraphicFramePr>
            <p:cNvPr id="1076" name="Object 52"/>
            <p:cNvGraphicFramePr>
              <a:graphicFrameLocks noChangeAspect="1"/>
            </p:cNvGraphicFramePr>
            <p:nvPr/>
          </p:nvGraphicFramePr>
          <p:xfrm>
            <a:off x="54" y="28"/>
            <a:ext cx="567" cy="426"/>
          </p:xfrm>
          <a:graphic>
            <a:graphicData uri="http://schemas.openxmlformats.org/presentationml/2006/ole">
              <p:oleObj spid="_x0000_s1076" name="Document Flash" r:id="rId13" imgW="2889360" imgH="2171520" progId="">
                <p:embed/>
              </p:oleObj>
            </a:graphicData>
          </a:graphic>
        </p:graphicFrame>
        <p:sp>
          <p:nvSpPr>
            <p:cNvPr id="1045" name="Text Box 21"/>
            <p:cNvSpPr txBox="1">
              <a:spLocks noChangeArrowheads="1"/>
            </p:cNvSpPr>
            <p:nvPr userDrawn="1"/>
          </p:nvSpPr>
          <p:spPr bwMode="auto">
            <a:xfrm>
              <a:off x="226" y="61"/>
              <a:ext cx="237" cy="231"/>
            </a:xfrm>
            <a:prstGeom prst="rect">
              <a:avLst/>
            </a:prstGeom>
            <a:noFill/>
            <a:ln w="9525">
              <a:noFill/>
              <a:miter lim="800000"/>
              <a:headEnd/>
              <a:tailEnd/>
            </a:ln>
            <a:effectLst/>
          </p:spPr>
          <p:txBody>
            <a:bodyPr wrap="none">
              <a:spAutoFit/>
            </a:bodyPr>
            <a:lstStyle/>
            <a:p>
              <a:pPr>
                <a:defRPr/>
              </a:pPr>
              <a:r>
                <a:rPr lang="fr-FR">
                  <a:solidFill>
                    <a:schemeClr val="accent1"/>
                  </a:solidFill>
                  <a:latin typeface="Trebuchet MS" pitchFamily="16" charset="0"/>
                  <a:cs typeface="+mn-cs"/>
                </a:rPr>
                <a:t>le</a:t>
              </a:r>
            </a:p>
          </p:txBody>
        </p:sp>
        <p:sp>
          <p:nvSpPr>
            <p:cNvPr id="1046" name="Text Box 22"/>
            <p:cNvSpPr txBox="1">
              <a:spLocks noChangeArrowheads="1"/>
            </p:cNvSpPr>
            <p:nvPr userDrawn="1"/>
          </p:nvSpPr>
          <p:spPr bwMode="auto">
            <a:xfrm>
              <a:off x="55" y="184"/>
              <a:ext cx="472" cy="173"/>
            </a:xfrm>
            <a:prstGeom prst="rect">
              <a:avLst/>
            </a:prstGeom>
            <a:noFill/>
            <a:ln w="9525">
              <a:noFill/>
              <a:miter lim="800000"/>
              <a:headEnd/>
              <a:tailEnd/>
            </a:ln>
            <a:effectLst/>
          </p:spPr>
          <p:txBody>
            <a:bodyPr wrap="none">
              <a:spAutoFit/>
            </a:bodyPr>
            <a:lstStyle/>
            <a:p>
              <a:pPr>
                <a:defRPr/>
              </a:pPr>
              <a:r>
                <a:rPr lang="fr-FR" sz="1200">
                  <a:latin typeface="Trebuchet MS" pitchFamily="16" charset="0"/>
                  <a:cs typeface="+mn-cs"/>
                </a:rPr>
                <a:t>meilleur</a:t>
              </a:r>
            </a:p>
          </p:txBody>
        </p:sp>
        <p:sp>
          <p:nvSpPr>
            <p:cNvPr id="1047" name="Rectangle 23"/>
            <p:cNvSpPr>
              <a:spLocks noChangeArrowheads="1"/>
            </p:cNvSpPr>
            <p:nvPr userDrawn="1"/>
          </p:nvSpPr>
          <p:spPr bwMode="auto">
            <a:xfrm>
              <a:off x="0" y="433"/>
              <a:ext cx="884" cy="174"/>
            </a:xfrm>
            <a:prstGeom prst="rect">
              <a:avLst/>
            </a:prstGeom>
            <a:noFill/>
            <a:ln w="9525">
              <a:noFill/>
              <a:miter lim="800000"/>
              <a:headEnd/>
              <a:tailEnd/>
            </a:ln>
            <a:effectLst/>
          </p:spPr>
          <p:txBody>
            <a:bodyPr>
              <a:spAutoFit/>
            </a:bodyPr>
            <a:lstStyle/>
            <a:p>
              <a:pPr algn="ctr">
                <a:defRPr/>
              </a:pPr>
              <a:r>
                <a:rPr lang="fr-FR" sz="1200" dirty="0">
                  <a:solidFill>
                    <a:schemeClr val="accent1"/>
                  </a:solidFill>
                  <a:latin typeface="Trebuchet MS" pitchFamily="34" charset="0"/>
                  <a:cs typeface="+mn-cs"/>
                </a:rPr>
                <a:t>…de la CROI 2015</a:t>
              </a:r>
            </a:p>
          </p:txBody>
        </p:sp>
      </p:grpSp>
    </p:spTree>
  </p:cSld>
  <p:clrMap bg1="lt1" tx1="dk1" bg2="lt2" tx2="dk2" accent1="accent1" accent2="accent2" accent3="accent3" accent4="accent4" accent5="accent5" accent6="accent6" hlink="hlink" folHlink="folHlink"/>
  <p:sldLayoutIdLst>
    <p:sldLayoutId id="2147483657" r:id="rId1"/>
    <p:sldLayoutId id="2147483656" r:id="rId2"/>
    <p:sldLayoutId id="2147483655" r:id="rId3"/>
    <p:sldLayoutId id="2147483654" r:id="rId4"/>
    <p:sldLayoutId id="2147483653" r:id="rId5"/>
    <p:sldLayoutId id="2147483652" r:id="rId6"/>
    <p:sldLayoutId id="2147483651" r:id="rId7"/>
    <p:sldLayoutId id="2147483650" r:id="rId8"/>
    <p:sldLayoutId id="2147483649" r:id="rId9"/>
  </p:sldLayoutIdLst>
  <p:transition/>
  <p:timing>
    <p:tnLst>
      <p:par>
        <p:cTn id="1" dur="indefinite" restart="never" nodeType="tmRoot"/>
      </p:par>
    </p:tnLst>
  </p:timing>
  <p:txStyles>
    <p:titleStyle>
      <a:lvl1pPr algn="ctr" rtl="0" eaLnBrk="0" fontAlgn="base" hangingPunct="0">
        <a:lnSpc>
          <a:spcPct val="90000"/>
        </a:lnSpc>
        <a:spcBef>
          <a:spcPct val="0"/>
        </a:spcBef>
        <a:spcAft>
          <a:spcPct val="0"/>
        </a:spcAft>
        <a:defRPr sz="2800">
          <a:solidFill>
            <a:srgbClr val="FFFF66"/>
          </a:solidFill>
          <a:latin typeface="+mj-lt"/>
          <a:ea typeface="+mj-ea"/>
          <a:cs typeface="+mj-cs"/>
        </a:defRPr>
      </a:lvl1pPr>
      <a:lvl2pPr algn="ctr" rtl="0" eaLnBrk="0" fontAlgn="base" hangingPunct="0">
        <a:lnSpc>
          <a:spcPct val="90000"/>
        </a:lnSpc>
        <a:spcBef>
          <a:spcPct val="0"/>
        </a:spcBef>
        <a:spcAft>
          <a:spcPct val="0"/>
        </a:spcAft>
        <a:defRPr sz="2800">
          <a:solidFill>
            <a:srgbClr val="FFFF66"/>
          </a:solidFill>
          <a:latin typeface="Arial" charset="0"/>
          <a:cs typeface="Arial" charset="0"/>
        </a:defRPr>
      </a:lvl2pPr>
      <a:lvl3pPr algn="ctr" rtl="0" eaLnBrk="0" fontAlgn="base" hangingPunct="0">
        <a:lnSpc>
          <a:spcPct val="90000"/>
        </a:lnSpc>
        <a:spcBef>
          <a:spcPct val="0"/>
        </a:spcBef>
        <a:spcAft>
          <a:spcPct val="0"/>
        </a:spcAft>
        <a:defRPr sz="2800">
          <a:solidFill>
            <a:srgbClr val="FFFF66"/>
          </a:solidFill>
          <a:latin typeface="Arial" charset="0"/>
          <a:cs typeface="Arial" charset="0"/>
        </a:defRPr>
      </a:lvl3pPr>
      <a:lvl4pPr algn="ctr" rtl="0" eaLnBrk="0" fontAlgn="base" hangingPunct="0">
        <a:lnSpc>
          <a:spcPct val="90000"/>
        </a:lnSpc>
        <a:spcBef>
          <a:spcPct val="0"/>
        </a:spcBef>
        <a:spcAft>
          <a:spcPct val="0"/>
        </a:spcAft>
        <a:defRPr sz="2800">
          <a:solidFill>
            <a:srgbClr val="FFFF66"/>
          </a:solidFill>
          <a:latin typeface="Arial" charset="0"/>
          <a:cs typeface="Arial" charset="0"/>
        </a:defRPr>
      </a:lvl4pPr>
      <a:lvl5pPr algn="ctr" rtl="0" eaLnBrk="0" fontAlgn="base" hangingPunct="0">
        <a:lnSpc>
          <a:spcPct val="90000"/>
        </a:lnSpc>
        <a:spcBef>
          <a:spcPct val="0"/>
        </a:spcBef>
        <a:spcAft>
          <a:spcPct val="0"/>
        </a:spcAft>
        <a:defRPr sz="2800">
          <a:solidFill>
            <a:srgbClr val="FFFF66"/>
          </a:solidFill>
          <a:latin typeface="Arial" charset="0"/>
          <a:cs typeface="Arial" charset="0"/>
        </a:defRPr>
      </a:lvl5pPr>
      <a:lvl6pPr marL="457200" algn="ctr" rtl="0" eaLnBrk="1" fontAlgn="base" hangingPunct="1">
        <a:lnSpc>
          <a:spcPct val="90000"/>
        </a:lnSpc>
        <a:spcBef>
          <a:spcPct val="0"/>
        </a:spcBef>
        <a:spcAft>
          <a:spcPct val="0"/>
        </a:spcAft>
        <a:defRPr sz="2800">
          <a:solidFill>
            <a:srgbClr val="FFFF66"/>
          </a:solidFill>
          <a:latin typeface="Arial" charset="0"/>
          <a:cs typeface="Arial" charset="0"/>
        </a:defRPr>
      </a:lvl6pPr>
      <a:lvl7pPr marL="914400" algn="ctr" rtl="0" eaLnBrk="1" fontAlgn="base" hangingPunct="1">
        <a:lnSpc>
          <a:spcPct val="90000"/>
        </a:lnSpc>
        <a:spcBef>
          <a:spcPct val="0"/>
        </a:spcBef>
        <a:spcAft>
          <a:spcPct val="0"/>
        </a:spcAft>
        <a:defRPr sz="2800">
          <a:solidFill>
            <a:srgbClr val="FFFF66"/>
          </a:solidFill>
          <a:latin typeface="Arial" charset="0"/>
          <a:cs typeface="Arial" charset="0"/>
        </a:defRPr>
      </a:lvl7pPr>
      <a:lvl8pPr marL="1371600" algn="ctr" rtl="0" eaLnBrk="1" fontAlgn="base" hangingPunct="1">
        <a:lnSpc>
          <a:spcPct val="90000"/>
        </a:lnSpc>
        <a:spcBef>
          <a:spcPct val="0"/>
        </a:spcBef>
        <a:spcAft>
          <a:spcPct val="0"/>
        </a:spcAft>
        <a:defRPr sz="2800">
          <a:solidFill>
            <a:srgbClr val="FFFF66"/>
          </a:solidFill>
          <a:latin typeface="Arial" charset="0"/>
          <a:cs typeface="Arial" charset="0"/>
        </a:defRPr>
      </a:lvl8pPr>
      <a:lvl9pPr marL="1828800" algn="ctr" rtl="0" eaLnBrk="1" fontAlgn="base" hangingPunct="1">
        <a:lnSpc>
          <a:spcPct val="90000"/>
        </a:lnSpc>
        <a:spcBef>
          <a:spcPct val="0"/>
        </a:spcBef>
        <a:spcAft>
          <a:spcPct val="0"/>
        </a:spcAft>
        <a:defRPr sz="2800">
          <a:solidFill>
            <a:srgbClr val="FFFF66"/>
          </a:solidFill>
          <a:latin typeface="Arial" charset="0"/>
          <a:cs typeface="Arial" charset="0"/>
        </a:defRPr>
      </a:lvl9pPr>
    </p:titleStyle>
    <p:bodyStyle>
      <a:lvl1pPr marL="342900" indent="-342900" algn="l" rtl="0" eaLnBrk="0" fontAlgn="base" hangingPunct="0">
        <a:spcBef>
          <a:spcPct val="0"/>
        </a:spcBef>
        <a:spcAft>
          <a:spcPct val="0"/>
        </a:spcAft>
        <a:buClr>
          <a:srgbClr val="FFFF00"/>
        </a:buClr>
        <a:buChar char="•"/>
        <a:defRPr sz="2400">
          <a:solidFill>
            <a:schemeClr val="bg1"/>
          </a:solidFill>
          <a:latin typeface="+mn-lt"/>
          <a:ea typeface="+mn-ea"/>
          <a:cs typeface="+mn-cs"/>
        </a:defRPr>
      </a:lvl1pPr>
      <a:lvl2pPr marL="742950" indent="-285750" algn="l" rtl="0" eaLnBrk="0" fontAlgn="base" hangingPunct="0">
        <a:spcBef>
          <a:spcPct val="0"/>
        </a:spcBef>
        <a:spcAft>
          <a:spcPct val="0"/>
        </a:spcAft>
        <a:buClr>
          <a:srgbClr val="FFFF00"/>
        </a:buClr>
        <a:buChar char="–"/>
        <a:defRPr sz="2400">
          <a:solidFill>
            <a:schemeClr val="bg1"/>
          </a:solidFill>
          <a:latin typeface="+mn-lt"/>
        </a:defRPr>
      </a:lvl2pPr>
      <a:lvl3pPr marL="1143000" indent="-228600" algn="l" rtl="0" eaLnBrk="0" fontAlgn="base" hangingPunct="0">
        <a:spcBef>
          <a:spcPct val="0"/>
        </a:spcBef>
        <a:spcAft>
          <a:spcPct val="0"/>
        </a:spcAft>
        <a:buClr>
          <a:srgbClr val="FFFF00"/>
        </a:buClr>
        <a:buChar char="•"/>
        <a:defRPr sz="2000">
          <a:solidFill>
            <a:schemeClr val="bg1"/>
          </a:solidFill>
          <a:latin typeface="+mn-lt"/>
        </a:defRPr>
      </a:lvl3pPr>
      <a:lvl4pPr marL="1600200" indent="-228600" algn="l" rtl="0" eaLnBrk="0" fontAlgn="base" hangingPunct="0">
        <a:spcBef>
          <a:spcPct val="0"/>
        </a:spcBef>
        <a:spcAft>
          <a:spcPct val="0"/>
        </a:spcAft>
        <a:buClr>
          <a:srgbClr val="FFFF00"/>
        </a:buClr>
        <a:buChar char="–"/>
        <a:defRPr sz="2000">
          <a:solidFill>
            <a:schemeClr val="bg1"/>
          </a:solidFill>
          <a:latin typeface="+mn-lt"/>
        </a:defRPr>
      </a:lvl4pPr>
      <a:lvl5pPr marL="2057400" indent="-228600" algn="l" rtl="0" eaLnBrk="0" fontAlgn="base" hangingPunct="0">
        <a:spcBef>
          <a:spcPct val="0"/>
        </a:spcBef>
        <a:spcAft>
          <a:spcPct val="0"/>
        </a:spcAft>
        <a:buClr>
          <a:srgbClr val="FFFF00"/>
        </a:buClr>
        <a:buChar char="»"/>
        <a:defRPr sz="2000">
          <a:solidFill>
            <a:schemeClr val="bg1"/>
          </a:solidFill>
          <a:latin typeface="+mn-lt"/>
        </a:defRPr>
      </a:lvl5pPr>
      <a:lvl6pPr marL="2514600" indent="-228600" algn="l" rtl="0" eaLnBrk="1" fontAlgn="base" hangingPunct="1">
        <a:spcBef>
          <a:spcPct val="0"/>
        </a:spcBef>
        <a:spcAft>
          <a:spcPct val="0"/>
        </a:spcAft>
        <a:buClr>
          <a:srgbClr val="FFFF00"/>
        </a:buClr>
        <a:buChar char="»"/>
        <a:defRPr sz="2000">
          <a:solidFill>
            <a:schemeClr val="bg1"/>
          </a:solidFill>
          <a:latin typeface="+mn-lt"/>
        </a:defRPr>
      </a:lvl6pPr>
      <a:lvl7pPr marL="2971800" indent="-228600" algn="l" rtl="0" eaLnBrk="1" fontAlgn="base" hangingPunct="1">
        <a:spcBef>
          <a:spcPct val="0"/>
        </a:spcBef>
        <a:spcAft>
          <a:spcPct val="0"/>
        </a:spcAft>
        <a:buClr>
          <a:srgbClr val="FFFF00"/>
        </a:buClr>
        <a:buChar char="»"/>
        <a:defRPr sz="2000">
          <a:solidFill>
            <a:schemeClr val="bg1"/>
          </a:solidFill>
          <a:latin typeface="+mn-lt"/>
        </a:defRPr>
      </a:lvl7pPr>
      <a:lvl8pPr marL="3429000" indent="-228600" algn="l" rtl="0" eaLnBrk="1" fontAlgn="base" hangingPunct="1">
        <a:spcBef>
          <a:spcPct val="0"/>
        </a:spcBef>
        <a:spcAft>
          <a:spcPct val="0"/>
        </a:spcAft>
        <a:buClr>
          <a:srgbClr val="FFFF00"/>
        </a:buClr>
        <a:buChar char="»"/>
        <a:defRPr sz="2000">
          <a:solidFill>
            <a:schemeClr val="bg1"/>
          </a:solidFill>
          <a:latin typeface="+mn-lt"/>
        </a:defRPr>
      </a:lvl8pPr>
      <a:lvl9pPr marL="3886200" indent="-228600" algn="l" rtl="0" eaLnBrk="1" fontAlgn="base" hangingPunct="1">
        <a:spcBef>
          <a:spcPct val="0"/>
        </a:spcBef>
        <a:spcAft>
          <a:spcPct val="0"/>
        </a:spcAft>
        <a:buClr>
          <a:srgbClr val="FFFF00"/>
        </a:buClr>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lstStyle/>
          <a:p>
            <a:pPr eaLnBrk="1" hangingPunct="1">
              <a:defRPr/>
            </a:pPr>
            <a:r>
              <a:rPr lang="fr-FR" sz="3600" dirty="0" smtClean="0">
                <a:effectLst>
                  <a:outerShdw blurRad="38100" dist="38100" dir="2700000" algn="tl">
                    <a:srgbClr val="000000">
                      <a:alpha val="43137"/>
                    </a:srgbClr>
                  </a:outerShdw>
                </a:effectLst>
              </a:rPr>
              <a:t>II. Pharmacologie</a:t>
            </a:r>
            <a:endParaRPr lang="fr-FR" sz="36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168400" y="115888"/>
            <a:ext cx="7937500" cy="936625"/>
          </a:xfrm>
        </p:spPr>
        <p:txBody>
          <a:bodyPr/>
          <a:lstStyle/>
          <a:p>
            <a:pPr eaLnBrk="1" hangingPunct="1">
              <a:defRPr/>
            </a:pPr>
            <a:r>
              <a:rPr lang="fr-FR" dirty="0" smtClean="0"/>
              <a:t>Interaction PK entre </a:t>
            </a:r>
            <a:r>
              <a:rPr lang="fr-FR" dirty="0" err="1" smtClean="0"/>
              <a:t>doravirine</a:t>
            </a:r>
            <a:r>
              <a:rPr lang="fr-FR" dirty="0" smtClean="0"/>
              <a:t> et rifampicine (1)</a:t>
            </a:r>
            <a:endParaRPr lang="fr-FR" dirty="0"/>
          </a:p>
        </p:txBody>
      </p:sp>
      <p:sp>
        <p:nvSpPr>
          <p:cNvPr id="17410"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eaLnBrk="0" hangingPunct="0"/>
            <a:r>
              <a:rPr lang="en-GB" sz="1200" i="1"/>
              <a:t>Yee KL, CROI 2015, Abs. 521</a:t>
            </a:r>
          </a:p>
        </p:txBody>
      </p:sp>
      <p:sp>
        <p:nvSpPr>
          <p:cNvPr id="17411" name="Espace réservé du contenu 2"/>
          <p:cNvSpPr>
            <a:spLocks noGrp="1"/>
          </p:cNvSpPr>
          <p:nvPr>
            <p:ph idx="1"/>
          </p:nvPr>
        </p:nvSpPr>
        <p:spPr>
          <a:xfrm>
            <a:off x="330200" y="1052513"/>
            <a:ext cx="8634413" cy="5530850"/>
          </a:xfrm>
        </p:spPr>
        <p:txBody>
          <a:bodyPr/>
          <a:lstStyle/>
          <a:p>
            <a:pPr eaLnBrk="1" hangingPunct="1"/>
            <a:r>
              <a:rPr lang="fr-FR" sz="1800" smtClean="0">
                <a:solidFill>
                  <a:srgbClr val="FFFF66"/>
                </a:solidFill>
              </a:rPr>
              <a:t>Objectif : </a:t>
            </a:r>
            <a:r>
              <a:rPr lang="fr-FR" sz="1800" smtClean="0"/>
              <a:t>étude d’interaction PK plasmatique de doravirine (DOR) avec rifampicine (RFP) en doses orales unique et répétée chez 11 sujets sains </a:t>
            </a:r>
          </a:p>
          <a:p>
            <a:pPr eaLnBrk="1" hangingPunct="1"/>
            <a:endParaRPr lang="fr-FR" sz="1800" smtClean="0"/>
          </a:p>
          <a:p>
            <a:pPr eaLnBrk="1" hangingPunct="1">
              <a:buFontTx/>
              <a:buNone/>
            </a:pPr>
            <a:endParaRPr lang="fr-FR" sz="1800" smtClean="0">
              <a:solidFill>
                <a:srgbClr val="FFFF66"/>
              </a:solidFill>
            </a:endParaRPr>
          </a:p>
          <a:p>
            <a:pPr eaLnBrk="1" hangingPunct="1"/>
            <a:r>
              <a:rPr lang="fr-FR" sz="1800" smtClean="0">
                <a:solidFill>
                  <a:srgbClr val="FFFF66"/>
                </a:solidFill>
              </a:rPr>
              <a:t>Schéma de l’étude : ouverte, en 2 périodes </a:t>
            </a:r>
          </a:p>
          <a:p>
            <a:pPr lvl="1" eaLnBrk="1" hangingPunct="1">
              <a:buFontTx/>
              <a:buNone/>
            </a:pPr>
            <a:r>
              <a:rPr lang="fr-FR" sz="1600" smtClean="0">
                <a:ea typeface="ＭＳ Ｐゴシック"/>
                <a:cs typeface="ＭＳ Ｐゴシック"/>
              </a:rPr>
              <a:t/>
            </a:r>
            <a:br>
              <a:rPr lang="fr-FR" sz="1600" smtClean="0">
                <a:ea typeface="ＭＳ Ｐゴシック"/>
                <a:cs typeface="ＭＳ Ｐゴシック"/>
              </a:rPr>
            </a:br>
            <a:endParaRPr lang="fr-FR" sz="1600" smtClean="0">
              <a:ea typeface="ＭＳ Ｐゴシック"/>
              <a:cs typeface="ＭＳ Ｐゴシック"/>
            </a:endParaRPr>
          </a:p>
          <a:p>
            <a:pPr lvl="1" eaLnBrk="1" hangingPunct="1">
              <a:buFontTx/>
              <a:buNone/>
            </a:pPr>
            <a:endParaRPr lang="fr-FR" sz="1600" smtClean="0">
              <a:ea typeface="ＭＳ Ｐゴシック"/>
              <a:cs typeface="ＭＳ Ｐゴシック"/>
            </a:endParaRPr>
          </a:p>
          <a:p>
            <a:pPr lvl="1" eaLnBrk="1" hangingPunct="1">
              <a:buFontTx/>
              <a:buNone/>
            </a:pPr>
            <a:endParaRPr lang="fr-FR" sz="1600" smtClean="0">
              <a:ea typeface="ＭＳ Ｐゴシック"/>
              <a:cs typeface="ＭＳ Ｐゴシック"/>
            </a:endParaRPr>
          </a:p>
          <a:p>
            <a:pPr lvl="1" eaLnBrk="1" hangingPunct="1">
              <a:buFontTx/>
              <a:buNone/>
            </a:pPr>
            <a:endParaRPr lang="fr-FR" sz="1600" smtClean="0">
              <a:ea typeface="ＭＳ Ｐゴシック"/>
              <a:cs typeface="ＭＳ Ｐゴシック"/>
            </a:endParaRPr>
          </a:p>
          <a:p>
            <a:pPr lvl="1" eaLnBrk="1" hangingPunct="1">
              <a:buFontTx/>
              <a:buNone/>
            </a:pPr>
            <a:endParaRPr lang="fr-FR" sz="1600" smtClean="0">
              <a:ea typeface="ＭＳ Ｐゴシック"/>
              <a:cs typeface="ＭＳ Ｐゴシック"/>
            </a:endParaRPr>
          </a:p>
          <a:p>
            <a:pPr eaLnBrk="1" hangingPunct="1"/>
            <a:endParaRPr lang="fr-FR" sz="1800" smtClean="0">
              <a:solidFill>
                <a:srgbClr val="FFFF66"/>
              </a:solidFill>
            </a:endParaRPr>
          </a:p>
          <a:p>
            <a:pPr eaLnBrk="1" hangingPunct="1"/>
            <a:endParaRPr lang="fr-FR" sz="1800" smtClean="0">
              <a:solidFill>
                <a:srgbClr val="FFFF66"/>
              </a:solidFill>
            </a:endParaRPr>
          </a:p>
          <a:p>
            <a:pPr eaLnBrk="1" hangingPunct="1"/>
            <a:endParaRPr lang="fr-FR" sz="1800" smtClean="0">
              <a:solidFill>
                <a:srgbClr val="FFFF66"/>
              </a:solidFill>
            </a:endParaRPr>
          </a:p>
          <a:p>
            <a:pPr eaLnBrk="1" hangingPunct="1"/>
            <a:endParaRPr lang="fr-FR" sz="1800" smtClean="0">
              <a:solidFill>
                <a:srgbClr val="FFFF66"/>
              </a:solidFill>
            </a:endParaRPr>
          </a:p>
          <a:p>
            <a:pPr eaLnBrk="1" hangingPunct="1"/>
            <a:endParaRPr lang="fr-FR" sz="1800" smtClean="0">
              <a:solidFill>
                <a:srgbClr val="FFFF66"/>
              </a:solidFill>
            </a:endParaRPr>
          </a:p>
          <a:p>
            <a:pPr eaLnBrk="1" hangingPunct="1"/>
            <a:endParaRPr lang="fr-FR" sz="1800" smtClean="0">
              <a:solidFill>
                <a:srgbClr val="FFFF66"/>
              </a:solidFill>
            </a:endParaRPr>
          </a:p>
          <a:p>
            <a:pPr lvl="1" eaLnBrk="1" hangingPunct="1">
              <a:buFontTx/>
              <a:buNone/>
            </a:pPr>
            <a:endParaRPr lang="fr-FR" sz="1600" smtClean="0">
              <a:sym typeface="Wingdings" pitchFamily="2" charset="2"/>
            </a:endParaRPr>
          </a:p>
          <a:p>
            <a:pPr lvl="1" eaLnBrk="1" hangingPunct="1"/>
            <a:endParaRPr lang="fr-FR" sz="1600" smtClean="0">
              <a:ea typeface="ＭＳ Ｐゴシック"/>
              <a:cs typeface="ＭＳ Ｐゴシック"/>
            </a:endParaRPr>
          </a:p>
        </p:txBody>
      </p:sp>
      <p:sp>
        <p:nvSpPr>
          <p:cNvPr id="6" name="Pentagone 5"/>
          <p:cNvSpPr/>
          <p:nvPr/>
        </p:nvSpPr>
        <p:spPr bwMode="auto">
          <a:xfrm>
            <a:off x="431800" y="3302000"/>
            <a:ext cx="1092200" cy="525463"/>
          </a:xfrm>
          <a:prstGeom prst="homePlate">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fr-FR" sz="1600" b="1" dirty="0">
                <a:solidFill>
                  <a:schemeClr val="bg1">
                    <a:lumMod val="95000"/>
                  </a:schemeClr>
                </a:solidFill>
              </a:rPr>
              <a:t>DOR 100mg</a:t>
            </a:r>
          </a:p>
        </p:txBody>
      </p:sp>
      <p:sp>
        <p:nvSpPr>
          <p:cNvPr id="17414" name="Chevron 6"/>
          <p:cNvSpPr>
            <a:spLocks noChangeArrowheads="1"/>
          </p:cNvSpPr>
          <p:nvPr/>
        </p:nvSpPr>
        <p:spPr bwMode="auto">
          <a:xfrm>
            <a:off x="1346200" y="3302000"/>
            <a:ext cx="2100263" cy="515938"/>
          </a:xfrm>
          <a:prstGeom prst="chevron">
            <a:avLst>
              <a:gd name="adj" fmla="val 50055"/>
            </a:avLst>
          </a:prstGeom>
          <a:solidFill>
            <a:schemeClr val="accent1"/>
          </a:solidFill>
          <a:ln w="9525" algn="ctr">
            <a:solidFill>
              <a:schemeClr val="tx1"/>
            </a:solidFill>
            <a:round/>
            <a:headEnd/>
            <a:tailEnd/>
          </a:ln>
        </p:spPr>
        <p:txBody>
          <a:bodyPr anchor="ctr"/>
          <a:lstStyle/>
          <a:p>
            <a:pPr algn="ctr"/>
            <a:r>
              <a:rPr lang="fr-FR" sz="1700" b="1"/>
              <a:t>Washout</a:t>
            </a:r>
          </a:p>
        </p:txBody>
      </p:sp>
      <p:sp>
        <p:nvSpPr>
          <p:cNvPr id="17415" name="Flèche droite 7"/>
          <p:cNvSpPr>
            <a:spLocks noChangeArrowheads="1"/>
          </p:cNvSpPr>
          <p:nvPr/>
        </p:nvSpPr>
        <p:spPr bwMode="auto">
          <a:xfrm>
            <a:off x="7245350" y="2979738"/>
            <a:ext cx="1187450" cy="322262"/>
          </a:xfrm>
          <a:prstGeom prst="rightArrow">
            <a:avLst>
              <a:gd name="adj1" fmla="val 50000"/>
              <a:gd name="adj2" fmla="val 88621"/>
            </a:avLst>
          </a:prstGeom>
          <a:solidFill>
            <a:schemeClr val="accent1"/>
          </a:solidFill>
          <a:ln w="9525" algn="ctr">
            <a:solidFill>
              <a:schemeClr val="tx1"/>
            </a:solidFill>
            <a:round/>
            <a:headEnd/>
            <a:tailEnd/>
          </a:ln>
        </p:spPr>
        <p:txBody>
          <a:bodyPr/>
          <a:lstStyle/>
          <a:p>
            <a:endParaRPr lang="fr-FR" sz="2400"/>
          </a:p>
        </p:txBody>
      </p:sp>
      <p:sp>
        <p:nvSpPr>
          <p:cNvPr id="17416" name="ZoneTexte 9"/>
          <p:cNvSpPr txBox="1">
            <a:spLocks noChangeArrowheads="1"/>
          </p:cNvSpPr>
          <p:nvPr/>
        </p:nvSpPr>
        <p:spPr bwMode="auto">
          <a:xfrm>
            <a:off x="279400" y="2743200"/>
            <a:ext cx="541338" cy="338138"/>
          </a:xfrm>
          <a:prstGeom prst="rect">
            <a:avLst/>
          </a:prstGeom>
          <a:noFill/>
          <a:ln w="9525">
            <a:noFill/>
            <a:miter lim="800000"/>
            <a:headEnd/>
            <a:tailEnd/>
          </a:ln>
        </p:spPr>
        <p:txBody>
          <a:bodyPr>
            <a:spAutoFit/>
          </a:bodyPr>
          <a:lstStyle/>
          <a:p>
            <a:pPr algn="ctr"/>
            <a:r>
              <a:rPr lang="fr-FR" sz="1600" b="1"/>
              <a:t>J1</a:t>
            </a:r>
          </a:p>
        </p:txBody>
      </p:sp>
      <p:sp>
        <p:nvSpPr>
          <p:cNvPr id="17417" name="ZoneTexte 10"/>
          <p:cNvSpPr txBox="1">
            <a:spLocks noChangeArrowheads="1"/>
          </p:cNvSpPr>
          <p:nvPr/>
        </p:nvSpPr>
        <p:spPr bwMode="auto">
          <a:xfrm>
            <a:off x="2946400" y="2743200"/>
            <a:ext cx="541338" cy="338138"/>
          </a:xfrm>
          <a:prstGeom prst="rect">
            <a:avLst/>
          </a:prstGeom>
          <a:noFill/>
          <a:ln w="9525">
            <a:noFill/>
            <a:miter lim="800000"/>
            <a:headEnd/>
            <a:tailEnd/>
          </a:ln>
        </p:spPr>
        <p:txBody>
          <a:bodyPr>
            <a:spAutoFit/>
          </a:bodyPr>
          <a:lstStyle/>
          <a:p>
            <a:pPr algn="ctr"/>
            <a:r>
              <a:rPr lang="fr-FR" sz="1600" b="1"/>
              <a:t>J8</a:t>
            </a:r>
          </a:p>
        </p:txBody>
      </p:sp>
      <p:sp>
        <p:nvSpPr>
          <p:cNvPr id="12" name="Chevron 11"/>
          <p:cNvSpPr/>
          <p:nvPr/>
        </p:nvSpPr>
        <p:spPr bwMode="auto">
          <a:xfrm>
            <a:off x="3259138" y="3309938"/>
            <a:ext cx="1363662" cy="517525"/>
          </a:xfrm>
          <a:prstGeom prst="chevron">
            <a:avLst/>
          </a:prstGeom>
          <a:solidFill>
            <a:schemeClr val="tx2">
              <a:lumMod val="65000"/>
              <a:lumOff val="35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fr-FR" sz="1600" b="1" dirty="0">
                <a:solidFill>
                  <a:schemeClr val="bg1">
                    <a:lumMod val="95000"/>
                  </a:schemeClr>
                </a:solidFill>
              </a:rPr>
              <a:t>DOR 100mg</a:t>
            </a:r>
          </a:p>
        </p:txBody>
      </p:sp>
      <p:sp>
        <p:nvSpPr>
          <p:cNvPr id="13" name="Chevron 12"/>
          <p:cNvSpPr/>
          <p:nvPr/>
        </p:nvSpPr>
        <p:spPr bwMode="auto">
          <a:xfrm>
            <a:off x="3276600" y="3852863"/>
            <a:ext cx="1363663" cy="515937"/>
          </a:xfrm>
          <a:prstGeom prst="chevron">
            <a:avLst/>
          </a:prstGeom>
          <a:solidFill>
            <a:srgbClr val="FF6699"/>
          </a:solidFill>
          <a:ln w="9525" cap="flat" cmpd="sng" algn="ctr">
            <a:solidFill>
              <a:schemeClr val="tx1"/>
            </a:solidFill>
            <a:prstDash val="solid"/>
            <a:round/>
            <a:headEnd type="none" w="med" len="med"/>
            <a:tailEnd type="none" w="med" len="med"/>
          </a:ln>
          <a:effectLst/>
        </p:spPr>
        <p:txBody>
          <a:bodyPr anchor="ctr"/>
          <a:lstStyle/>
          <a:p>
            <a:pPr algn="ctr">
              <a:defRPr/>
            </a:pPr>
            <a:r>
              <a:rPr lang="fr-FR" sz="1600" b="1" dirty="0">
                <a:solidFill>
                  <a:schemeClr val="bg1">
                    <a:lumMod val="95000"/>
                  </a:schemeClr>
                </a:solidFill>
              </a:rPr>
              <a:t>RFP 600mg</a:t>
            </a:r>
          </a:p>
        </p:txBody>
      </p:sp>
      <p:sp>
        <p:nvSpPr>
          <p:cNvPr id="17420" name="ZoneTexte 13"/>
          <p:cNvSpPr txBox="1">
            <a:spLocks noChangeArrowheads="1"/>
          </p:cNvSpPr>
          <p:nvPr/>
        </p:nvSpPr>
        <p:spPr bwMode="auto">
          <a:xfrm>
            <a:off x="4233863" y="2743200"/>
            <a:ext cx="541337" cy="338138"/>
          </a:xfrm>
          <a:prstGeom prst="rect">
            <a:avLst/>
          </a:prstGeom>
          <a:noFill/>
          <a:ln w="9525">
            <a:noFill/>
            <a:miter lim="800000"/>
            <a:headEnd/>
            <a:tailEnd/>
          </a:ln>
        </p:spPr>
        <p:txBody>
          <a:bodyPr>
            <a:spAutoFit/>
          </a:bodyPr>
          <a:lstStyle/>
          <a:p>
            <a:pPr algn="ctr"/>
            <a:r>
              <a:rPr lang="fr-FR" sz="1600" b="1"/>
              <a:t>J9</a:t>
            </a:r>
          </a:p>
        </p:txBody>
      </p:sp>
      <p:sp>
        <p:nvSpPr>
          <p:cNvPr id="17421" name="Chevron 14"/>
          <p:cNvSpPr>
            <a:spLocks noChangeArrowheads="1"/>
          </p:cNvSpPr>
          <p:nvPr/>
        </p:nvSpPr>
        <p:spPr bwMode="auto">
          <a:xfrm>
            <a:off x="4452938" y="3309938"/>
            <a:ext cx="1660525" cy="517525"/>
          </a:xfrm>
          <a:prstGeom prst="chevron">
            <a:avLst>
              <a:gd name="adj" fmla="val 49926"/>
            </a:avLst>
          </a:prstGeom>
          <a:solidFill>
            <a:schemeClr val="accent1"/>
          </a:solidFill>
          <a:ln w="9525" algn="ctr">
            <a:solidFill>
              <a:schemeClr val="tx1"/>
            </a:solidFill>
            <a:round/>
            <a:headEnd/>
            <a:tailEnd/>
          </a:ln>
        </p:spPr>
        <p:txBody>
          <a:bodyPr anchor="ctr"/>
          <a:lstStyle/>
          <a:p>
            <a:pPr algn="ctr"/>
            <a:r>
              <a:rPr lang="fr-FR" sz="1600" b="1"/>
              <a:t>Washout</a:t>
            </a:r>
          </a:p>
        </p:txBody>
      </p:sp>
      <p:sp>
        <p:nvSpPr>
          <p:cNvPr id="17422" name="ZoneTexte 15"/>
          <p:cNvSpPr txBox="1">
            <a:spLocks noChangeArrowheads="1"/>
          </p:cNvSpPr>
          <p:nvPr/>
        </p:nvSpPr>
        <p:spPr bwMode="auto">
          <a:xfrm>
            <a:off x="5765800" y="2743200"/>
            <a:ext cx="541338" cy="338138"/>
          </a:xfrm>
          <a:prstGeom prst="rect">
            <a:avLst/>
          </a:prstGeom>
          <a:noFill/>
          <a:ln w="9525">
            <a:noFill/>
            <a:miter lim="800000"/>
            <a:headEnd/>
            <a:tailEnd/>
          </a:ln>
        </p:spPr>
        <p:txBody>
          <a:bodyPr>
            <a:spAutoFit/>
          </a:bodyPr>
          <a:lstStyle/>
          <a:p>
            <a:pPr algn="ctr"/>
            <a:r>
              <a:rPr lang="fr-FR" sz="1600" b="1"/>
              <a:t>J12</a:t>
            </a:r>
          </a:p>
        </p:txBody>
      </p:sp>
      <p:sp>
        <p:nvSpPr>
          <p:cNvPr id="17" name="Chevron 16"/>
          <p:cNvSpPr/>
          <p:nvPr/>
        </p:nvSpPr>
        <p:spPr bwMode="auto">
          <a:xfrm>
            <a:off x="5842000" y="3852863"/>
            <a:ext cx="2590800" cy="515937"/>
          </a:xfrm>
          <a:prstGeom prst="chevron">
            <a:avLst/>
          </a:prstGeom>
          <a:solidFill>
            <a:srgbClr val="FF6699"/>
          </a:solidFill>
          <a:ln w="9525" cap="flat" cmpd="sng" algn="ctr">
            <a:solidFill>
              <a:schemeClr val="tx1"/>
            </a:solidFill>
            <a:prstDash val="solid"/>
            <a:round/>
            <a:headEnd type="none" w="med" len="med"/>
            <a:tailEnd type="none" w="med" len="med"/>
          </a:ln>
          <a:effectLst/>
        </p:spPr>
        <p:txBody>
          <a:bodyPr anchor="ctr"/>
          <a:lstStyle/>
          <a:p>
            <a:pPr algn="ctr">
              <a:defRPr/>
            </a:pPr>
            <a:r>
              <a:rPr lang="fr-FR" sz="1600" b="1" dirty="0">
                <a:solidFill>
                  <a:schemeClr val="bg1">
                    <a:lumMod val="95000"/>
                  </a:schemeClr>
                </a:solidFill>
              </a:rPr>
              <a:t>RFP 600mg</a:t>
            </a:r>
          </a:p>
        </p:txBody>
      </p:sp>
      <p:sp>
        <p:nvSpPr>
          <p:cNvPr id="17424" name="ZoneTexte 17"/>
          <p:cNvSpPr txBox="1">
            <a:spLocks noChangeArrowheads="1"/>
          </p:cNvSpPr>
          <p:nvPr/>
        </p:nvSpPr>
        <p:spPr bwMode="auto">
          <a:xfrm>
            <a:off x="7112000" y="2743200"/>
            <a:ext cx="541338" cy="338138"/>
          </a:xfrm>
          <a:prstGeom prst="rect">
            <a:avLst/>
          </a:prstGeom>
          <a:noFill/>
          <a:ln w="9525">
            <a:noFill/>
            <a:miter lim="800000"/>
            <a:headEnd/>
            <a:tailEnd/>
          </a:ln>
        </p:spPr>
        <p:txBody>
          <a:bodyPr>
            <a:spAutoFit/>
          </a:bodyPr>
          <a:lstStyle/>
          <a:p>
            <a:pPr algn="ctr"/>
            <a:r>
              <a:rPr lang="fr-FR" sz="1600" b="1"/>
              <a:t>J27</a:t>
            </a:r>
          </a:p>
        </p:txBody>
      </p:sp>
      <p:sp>
        <p:nvSpPr>
          <p:cNvPr id="19" name="Pentagone 18"/>
          <p:cNvSpPr/>
          <p:nvPr/>
        </p:nvSpPr>
        <p:spPr bwMode="auto">
          <a:xfrm>
            <a:off x="7340600" y="3302000"/>
            <a:ext cx="1092200" cy="525463"/>
          </a:xfrm>
          <a:prstGeom prst="homePlate">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fr-FR" sz="1600" b="1" dirty="0">
                <a:solidFill>
                  <a:schemeClr val="bg1">
                    <a:lumMod val="95000"/>
                  </a:schemeClr>
                </a:solidFill>
              </a:rPr>
              <a:t>DOR 100mg</a:t>
            </a:r>
          </a:p>
        </p:txBody>
      </p:sp>
      <p:sp>
        <p:nvSpPr>
          <p:cNvPr id="17426" name="Rectangle 19"/>
          <p:cNvSpPr>
            <a:spLocks noChangeArrowheads="1"/>
          </p:cNvSpPr>
          <p:nvPr/>
        </p:nvSpPr>
        <p:spPr bwMode="auto">
          <a:xfrm>
            <a:off x="431800" y="3081338"/>
            <a:ext cx="5681663" cy="119062"/>
          </a:xfrm>
          <a:prstGeom prst="rect">
            <a:avLst/>
          </a:prstGeom>
          <a:solidFill>
            <a:schemeClr val="accent1"/>
          </a:solidFill>
          <a:ln w="9525" algn="ctr">
            <a:noFill/>
            <a:round/>
            <a:headEnd/>
            <a:tailEnd/>
          </a:ln>
        </p:spPr>
        <p:txBody>
          <a:bodyPr/>
          <a:lstStyle/>
          <a:p>
            <a:endParaRPr lang="fr-FR" sz="2400"/>
          </a:p>
        </p:txBody>
      </p:sp>
      <p:sp>
        <p:nvSpPr>
          <p:cNvPr id="17427" name="Rectangle 20"/>
          <p:cNvSpPr>
            <a:spLocks noChangeArrowheads="1"/>
          </p:cNvSpPr>
          <p:nvPr/>
        </p:nvSpPr>
        <p:spPr bwMode="auto">
          <a:xfrm>
            <a:off x="6138863" y="3081338"/>
            <a:ext cx="193675" cy="119062"/>
          </a:xfrm>
          <a:prstGeom prst="rect">
            <a:avLst/>
          </a:prstGeom>
          <a:solidFill>
            <a:schemeClr val="accent1"/>
          </a:solidFill>
          <a:ln w="9525" algn="ctr">
            <a:noFill/>
            <a:round/>
            <a:headEnd/>
            <a:tailEnd/>
          </a:ln>
        </p:spPr>
        <p:txBody>
          <a:bodyPr/>
          <a:lstStyle/>
          <a:p>
            <a:endParaRPr lang="fr-FR" sz="2400"/>
          </a:p>
        </p:txBody>
      </p:sp>
      <p:sp>
        <p:nvSpPr>
          <p:cNvPr id="17428" name="Rectangle 21"/>
          <p:cNvSpPr>
            <a:spLocks noChangeArrowheads="1"/>
          </p:cNvSpPr>
          <p:nvPr/>
        </p:nvSpPr>
        <p:spPr bwMode="auto">
          <a:xfrm>
            <a:off x="6357938" y="3081338"/>
            <a:ext cx="195262" cy="119062"/>
          </a:xfrm>
          <a:prstGeom prst="rect">
            <a:avLst/>
          </a:prstGeom>
          <a:solidFill>
            <a:schemeClr val="accent1"/>
          </a:solidFill>
          <a:ln w="9525" algn="ctr">
            <a:noFill/>
            <a:round/>
            <a:headEnd/>
            <a:tailEnd/>
          </a:ln>
        </p:spPr>
        <p:txBody>
          <a:bodyPr/>
          <a:lstStyle/>
          <a:p>
            <a:endParaRPr lang="fr-FR" sz="2400"/>
          </a:p>
        </p:txBody>
      </p:sp>
      <p:sp>
        <p:nvSpPr>
          <p:cNvPr id="17429" name="Rectangle 22"/>
          <p:cNvSpPr>
            <a:spLocks noChangeArrowheads="1"/>
          </p:cNvSpPr>
          <p:nvPr/>
        </p:nvSpPr>
        <p:spPr bwMode="auto">
          <a:xfrm>
            <a:off x="6578600" y="3081338"/>
            <a:ext cx="195263" cy="119062"/>
          </a:xfrm>
          <a:prstGeom prst="rect">
            <a:avLst/>
          </a:prstGeom>
          <a:solidFill>
            <a:schemeClr val="accent1"/>
          </a:solidFill>
          <a:ln w="9525" algn="ctr">
            <a:noFill/>
            <a:round/>
            <a:headEnd/>
            <a:tailEnd/>
          </a:ln>
        </p:spPr>
        <p:txBody>
          <a:bodyPr/>
          <a:lstStyle/>
          <a:p>
            <a:endParaRPr lang="fr-FR" sz="2400"/>
          </a:p>
        </p:txBody>
      </p:sp>
      <p:sp>
        <p:nvSpPr>
          <p:cNvPr id="17430" name="Rectangle 23"/>
          <p:cNvSpPr>
            <a:spLocks noChangeArrowheads="1"/>
          </p:cNvSpPr>
          <p:nvPr/>
        </p:nvSpPr>
        <p:spPr bwMode="auto">
          <a:xfrm>
            <a:off x="6799263" y="3081338"/>
            <a:ext cx="193675" cy="119062"/>
          </a:xfrm>
          <a:prstGeom prst="rect">
            <a:avLst/>
          </a:prstGeom>
          <a:solidFill>
            <a:schemeClr val="accent1"/>
          </a:solidFill>
          <a:ln w="9525" algn="ctr">
            <a:noFill/>
            <a:round/>
            <a:headEnd/>
            <a:tailEnd/>
          </a:ln>
        </p:spPr>
        <p:txBody>
          <a:bodyPr/>
          <a:lstStyle/>
          <a:p>
            <a:endParaRPr lang="fr-FR" sz="2400"/>
          </a:p>
        </p:txBody>
      </p:sp>
      <p:sp>
        <p:nvSpPr>
          <p:cNvPr id="17431" name="Rectangle 24"/>
          <p:cNvSpPr>
            <a:spLocks noChangeArrowheads="1"/>
          </p:cNvSpPr>
          <p:nvPr/>
        </p:nvSpPr>
        <p:spPr bwMode="auto">
          <a:xfrm>
            <a:off x="7018338" y="3081338"/>
            <a:ext cx="195262" cy="119062"/>
          </a:xfrm>
          <a:prstGeom prst="rect">
            <a:avLst/>
          </a:prstGeom>
          <a:solidFill>
            <a:schemeClr val="accent1"/>
          </a:solidFill>
          <a:ln w="9525" algn="ctr">
            <a:noFill/>
            <a:round/>
            <a:headEnd/>
            <a:tailEnd/>
          </a:ln>
        </p:spPr>
        <p:txBody>
          <a:bodyPr/>
          <a:lstStyle/>
          <a:p>
            <a:endParaRPr lang="fr-FR" sz="2400"/>
          </a:p>
        </p:txBody>
      </p:sp>
      <p:sp>
        <p:nvSpPr>
          <p:cNvPr id="29" name="Rectangle 28"/>
          <p:cNvSpPr/>
          <p:nvPr/>
        </p:nvSpPr>
        <p:spPr bwMode="auto">
          <a:xfrm>
            <a:off x="431800" y="4689475"/>
            <a:ext cx="2684463" cy="474663"/>
          </a:xfrm>
          <a:prstGeom prst="rect">
            <a:avLst/>
          </a:prstGeom>
          <a:solidFill>
            <a:schemeClr val="tx2">
              <a:lumMod val="65000"/>
              <a:lumOff val="35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fr-FR" b="1" dirty="0"/>
              <a:t>PK référence</a:t>
            </a:r>
          </a:p>
        </p:txBody>
      </p:sp>
      <p:sp>
        <p:nvSpPr>
          <p:cNvPr id="17433" name="Rectangle 29"/>
          <p:cNvSpPr>
            <a:spLocks noChangeArrowheads="1"/>
          </p:cNvSpPr>
          <p:nvPr/>
        </p:nvSpPr>
        <p:spPr bwMode="auto">
          <a:xfrm>
            <a:off x="3157538" y="4689475"/>
            <a:ext cx="2684462" cy="474663"/>
          </a:xfrm>
          <a:prstGeom prst="rect">
            <a:avLst/>
          </a:prstGeom>
          <a:solidFill>
            <a:srgbClr val="FF6699"/>
          </a:solidFill>
          <a:ln w="9525" algn="ctr">
            <a:solidFill>
              <a:schemeClr val="tx1"/>
            </a:solidFill>
            <a:round/>
            <a:headEnd/>
            <a:tailEnd/>
          </a:ln>
        </p:spPr>
        <p:txBody>
          <a:bodyPr anchor="ctr"/>
          <a:lstStyle/>
          <a:p>
            <a:pPr algn="ctr"/>
            <a:r>
              <a:rPr lang="fr-FR" b="1"/>
              <a:t>Effet Dose unique RFP</a:t>
            </a:r>
          </a:p>
        </p:txBody>
      </p:sp>
      <p:sp>
        <p:nvSpPr>
          <p:cNvPr id="31" name="Rectangle 30"/>
          <p:cNvSpPr/>
          <p:nvPr/>
        </p:nvSpPr>
        <p:spPr bwMode="auto">
          <a:xfrm>
            <a:off x="5867400" y="4689475"/>
            <a:ext cx="2819400" cy="474663"/>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fr-FR" b="1" dirty="0"/>
              <a:t>Effet Dose répétée RFP</a:t>
            </a:r>
          </a:p>
        </p:txBody>
      </p:sp>
      <p:sp>
        <p:nvSpPr>
          <p:cNvPr id="17435" name="Rectangle 29"/>
          <p:cNvSpPr>
            <a:spLocks noChangeArrowheads="1"/>
          </p:cNvSpPr>
          <p:nvPr/>
        </p:nvSpPr>
        <p:spPr bwMode="auto">
          <a:xfrm>
            <a:off x="3163888" y="5248275"/>
            <a:ext cx="2684462" cy="631825"/>
          </a:xfrm>
          <a:prstGeom prst="rect">
            <a:avLst/>
          </a:prstGeom>
          <a:solidFill>
            <a:srgbClr val="FF0066"/>
          </a:solidFill>
          <a:ln w="9525" algn="ctr">
            <a:solidFill>
              <a:schemeClr val="tx1"/>
            </a:solidFill>
            <a:round/>
            <a:headEnd/>
            <a:tailEnd/>
          </a:ln>
        </p:spPr>
        <p:txBody>
          <a:bodyPr anchor="ctr"/>
          <a:lstStyle/>
          <a:p>
            <a:pPr algn="ctr"/>
            <a:r>
              <a:rPr lang="fr-FR" b="1"/>
              <a:t>Inhibition P-gp OATP1B1 – 1B3</a:t>
            </a:r>
          </a:p>
        </p:txBody>
      </p:sp>
      <p:sp>
        <p:nvSpPr>
          <p:cNvPr id="17436" name="Rectangle 29"/>
          <p:cNvSpPr>
            <a:spLocks noChangeArrowheads="1"/>
          </p:cNvSpPr>
          <p:nvPr/>
        </p:nvSpPr>
        <p:spPr bwMode="auto">
          <a:xfrm>
            <a:off x="5875338" y="5245100"/>
            <a:ext cx="2811462" cy="635000"/>
          </a:xfrm>
          <a:prstGeom prst="rect">
            <a:avLst/>
          </a:prstGeom>
          <a:solidFill>
            <a:schemeClr val="accent2"/>
          </a:solidFill>
          <a:ln w="9525" algn="ctr">
            <a:solidFill>
              <a:schemeClr val="tx1"/>
            </a:solidFill>
            <a:round/>
            <a:headEnd/>
            <a:tailEnd/>
          </a:ln>
        </p:spPr>
        <p:txBody>
          <a:bodyPr anchor="ctr"/>
          <a:lstStyle/>
          <a:p>
            <a:pPr algn="ctr"/>
            <a:r>
              <a:rPr lang="fr-FR" b="1"/>
              <a:t>Induction Cytochrome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eaLnBrk="0" hangingPunct="0"/>
            <a:r>
              <a:rPr lang="en-GB" sz="1200" i="1"/>
              <a:t>Yee KL, CROI 2015, Abs. 521</a:t>
            </a:r>
          </a:p>
        </p:txBody>
      </p:sp>
      <p:graphicFrame>
        <p:nvGraphicFramePr>
          <p:cNvPr id="19855" name="Group 399"/>
          <p:cNvGraphicFramePr>
            <a:graphicFrameLocks noGrp="1"/>
          </p:cNvGraphicFramePr>
          <p:nvPr/>
        </p:nvGraphicFramePr>
        <p:xfrm>
          <a:off x="3346450" y="1541463"/>
          <a:ext cx="5716588" cy="2105025"/>
        </p:xfrm>
        <a:graphic>
          <a:graphicData uri="http://schemas.openxmlformats.org/drawingml/2006/table">
            <a:tbl>
              <a:tblPr/>
              <a:tblGrid>
                <a:gridCol w="776288"/>
                <a:gridCol w="312737"/>
                <a:gridCol w="473075"/>
                <a:gridCol w="884238"/>
                <a:gridCol w="328612"/>
                <a:gridCol w="608013"/>
                <a:gridCol w="719137"/>
                <a:gridCol w="482600"/>
                <a:gridCol w="593725"/>
                <a:gridCol w="538163"/>
              </a:tblGrid>
              <a:tr h="2301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1" i="0" u="none" strike="noStrike" cap="none" normalizeH="0" baseline="0" smtClean="0">
                        <a:ln>
                          <a:noFill/>
                        </a:ln>
                        <a:solidFill>
                          <a:srgbClr val="FFFF00"/>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DOR seule</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c hMerge="1">
                  <a:txBody>
                    <a:bodyPr/>
                    <a:lstStyle/>
                    <a:p>
                      <a:endParaRPr lang="fr-F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DOR + RFP du</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c hMerge="1">
                  <a:txBody>
                    <a:bodyPr/>
                    <a:lstStyle/>
                    <a:p>
                      <a:endParaRPr lang="fr-F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DOR + RFP du/DOR seule</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CV % intra-sujet</a:t>
                      </a:r>
                      <a:endParaRPr kumimoji="0" lang="fr-FR" sz="900" b="0" i="0" u="none" strike="noStrike" cap="none" normalizeH="0" baseline="-25000" smtClean="0">
                        <a:ln>
                          <a:noFill/>
                        </a:ln>
                        <a:solidFill>
                          <a:srgbClr val="FFFF66"/>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r>
              <a:tr h="230188">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n</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MG*</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IC 95 %</a:t>
                      </a:r>
                      <a:endParaRPr kumimoji="0" lang="fr-FR" sz="900" b="0" i="0" u="none" strike="noStrike" cap="none" normalizeH="0" baseline="-25000" smtClean="0">
                        <a:ln>
                          <a:noFill/>
                        </a:ln>
                        <a:solidFill>
                          <a:srgbClr val="FFFF66"/>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n</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MG*</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IC 95 %</a:t>
                      </a:r>
                      <a:endParaRPr kumimoji="0" lang="fr-FR" sz="900" b="0" i="0" u="none" strike="noStrike" cap="none" normalizeH="0" baseline="-25000" smtClean="0">
                        <a:ln>
                          <a:noFill/>
                        </a:ln>
                        <a:solidFill>
                          <a:srgbClr val="FFFF66"/>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RMG**</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rgbClr val="FFFF66"/>
                          </a:solidFill>
                          <a:effectLst/>
                          <a:latin typeface="Arial" charset="0"/>
                          <a:cs typeface="Arial" charset="0"/>
                        </a:rPr>
                        <a:t>IC 95 %</a:t>
                      </a:r>
                      <a:endParaRPr kumimoji="0" lang="fr-FR" sz="900" b="0" i="0" u="none" strike="noStrike" cap="none" normalizeH="0" baseline="-25000" smtClean="0">
                        <a:ln>
                          <a:noFill/>
                        </a:ln>
                        <a:solidFill>
                          <a:srgbClr val="FFFF66"/>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v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ASC</a:t>
                      </a:r>
                      <a:r>
                        <a:rPr kumimoji="0" lang="fr-FR" sz="900" b="0" i="0" u="none" strike="noStrike" cap="none" normalizeH="0" baseline="-25000" smtClean="0">
                          <a:ln>
                            <a:noFill/>
                          </a:ln>
                          <a:solidFill>
                            <a:schemeClr val="bg1"/>
                          </a:solidFill>
                          <a:effectLst/>
                          <a:latin typeface="Arial" charset="0"/>
                          <a:cs typeface="Arial" charset="0"/>
                        </a:rPr>
                        <a:t> </a:t>
                      </a:r>
                      <a:r>
                        <a:rPr kumimoji="0" lang="fr-FR" sz="900" b="0" i="0" u="none" strike="noStrike" cap="none" normalizeH="0" baseline="0" smtClean="0">
                          <a:ln>
                            <a:noFill/>
                          </a:ln>
                          <a:solidFill>
                            <a:schemeClr val="bg1"/>
                          </a:solidFill>
                          <a:effectLst/>
                          <a:latin typeface="Arial" charset="0"/>
                          <a:cs typeface="Arial" charset="0"/>
                        </a:rPr>
                        <a:t>(µM*h)</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36,5</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(26,7 - 49,8)</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33,1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(28,2-38,9)</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0,91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(0,78-1,06)</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19,441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C</a:t>
                      </a:r>
                      <a:r>
                        <a:rPr kumimoji="0" lang="fr-FR" sz="900" b="0" i="0" u="none" strike="noStrike" cap="none" normalizeH="0" baseline="-25000" smtClean="0">
                          <a:ln>
                            <a:noFill/>
                          </a:ln>
                          <a:solidFill>
                            <a:schemeClr val="bg1"/>
                          </a:solidFill>
                          <a:effectLst/>
                          <a:latin typeface="Arial" charset="0"/>
                          <a:cs typeface="Arial" charset="0"/>
                        </a:rPr>
                        <a:t>max</a:t>
                      </a:r>
                      <a:r>
                        <a:rPr kumimoji="0" lang="fr-FR" sz="900" b="0" i="0" u="none" strike="noStrike" cap="none" normalizeH="0" baseline="0" smtClean="0">
                          <a:ln>
                            <a:noFill/>
                          </a:ln>
                          <a:solidFill>
                            <a:schemeClr val="bg1"/>
                          </a:solidFill>
                          <a:effectLst/>
                          <a:latin typeface="Arial" charset="0"/>
                          <a:cs typeface="Arial" charset="0"/>
                        </a:rPr>
                        <a:t> (nM)</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1 540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(1230 - 1920)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2 160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(1890-2470)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1,40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1,21-1,63)</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19,164</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C</a:t>
                      </a:r>
                      <a:r>
                        <a:rPr kumimoji="0" lang="fr-FR" sz="900" b="0" i="0" u="none" strike="noStrike" cap="none" normalizeH="0" baseline="-25000" smtClean="0">
                          <a:ln>
                            <a:noFill/>
                          </a:ln>
                          <a:solidFill>
                            <a:schemeClr val="bg1"/>
                          </a:solidFill>
                          <a:effectLst/>
                          <a:latin typeface="Arial" charset="0"/>
                          <a:cs typeface="Arial" charset="0"/>
                        </a:rPr>
                        <a:t>24h</a:t>
                      </a:r>
                      <a:r>
                        <a:rPr kumimoji="0" lang="fr-FR" sz="900" b="0" i="0" u="none" strike="noStrike" cap="none" normalizeH="0" baseline="0" smtClean="0">
                          <a:ln>
                            <a:noFill/>
                          </a:ln>
                          <a:solidFill>
                            <a:schemeClr val="bg1"/>
                          </a:solidFill>
                          <a:effectLst/>
                          <a:latin typeface="Arial" charset="0"/>
                          <a:cs typeface="Arial" charset="0"/>
                        </a:rPr>
                        <a:t> (nM)</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511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(360 - 725)</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459</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(347-608)</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0,90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(0,80-1,01)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15,131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CL/F (L/h)</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6,44</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48,9</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7,09</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24,2</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T</a:t>
                      </a:r>
                      <a:r>
                        <a:rPr kumimoji="0" lang="fr-FR" sz="900" b="0" i="0" u="none" strike="noStrike" cap="none" normalizeH="0" baseline="-25000" smtClean="0">
                          <a:ln>
                            <a:noFill/>
                          </a:ln>
                          <a:solidFill>
                            <a:schemeClr val="bg1"/>
                          </a:solidFill>
                          <a:effectLst/>
                          <a:latin typeface="Arial" charset="0"/>
                          <a:cs typeface="Arial" charset="0"/>
                        </a:rPr>
                        <a:t>max</a:t>
                      </a:r>
                      <a:r>
                        <a:rPr kumimoji="0" lang="fr-FR" sz="900" b="0" i="0" u="none" strike="noStrike" cap="none" normalizeH="0" baseline="0" smtClean="0">
                          <a:ln>
                            <a:noFill/>
                          </a:ln>
                          <a:solidFill>
                            <a:schemeClr val="bg1"/>
                          </a:solidFill>
                          <a:effectLst/>
                          <a:latin typeface="Arial" charset="0"/>
                          <a:cs typeface="Arial" charset="0"/>
                        </a:rPr>
                        <a:t> (h)</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3,00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(1,00 - 6,00)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2,00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(1,00-6,00)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t</a:t>
                      </a:r>
                      <a:r>
                        <a:rPr kumimoji="0" lang="fr-FR" sz="900" b="0" i="0" u="none" strike="noStrike" cap="none" normalizeH="0" baseline="-25000" smtClean="0">
                          <a:ln>
                            <a:noFill/>
                          </a:ln>
                          <a:solidFill>
                            <a:schemeClr val="bg1"/>
                          </a:solidFill>
                          <a:effectLst/>
                          <a:latin typeface="Arial" charset="0"/>
                          <a:cs typeface="Arial" charset="0"/>
                        </a:rPr>
                        <a:t>1/2</a:t>
                      </a:r>
                      <a:r>
                        <a:rPr kumimoji="0" lang="fr-FR" sz="900" b="0" i="0" u="none" strike="noStrike" cap="none" normalizeH="0" baseline="0" smtClean="0">
                          <a:ln>
                            <a:noFill/>
                          </a:ln>
                          <a:solidFill>
                            <a:schemeClr val="bg1"/>
                          </a:solidFill>
                          <a:effectLst/>
                          <a:latin typeface="Arial" charset="0"/>
                          <a:cs typeface="Arial" charset="0"/>
                        </a:rPr>
                        <a:t> terminale apparente (h)</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18,60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44,52</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11</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5,50</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bg1"/>
                          </a:solidFill>
                          <a:effectLst/>
                          <a:latin typeface="Arial" charset="0"/>
                          <a:cs typeface="Arial" charset="0"/>
                        </a:rPr>
                        <a:t>18,93</a:t>
                      </a: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smtClean="0">
                        <a:ln>
                          <a:noFill/>
                        </a:ln>
                        <a:solidFill>
                          <a:schemeClr val="bg1"/>
                        </a:solidFill>
                        <a:effectLst/>
                        <a:latin typeface="Arial" charset="0"/>
                        <a:cs typeface="Arial" charset="0"/>
                      </a:endParaRPr>
                    </a:p>
                  </a:txBody>
                  <a:tcPr marL="18000" marR="18000" marT="18000" marB="1800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graphicFrame>
        <p:nvGraphicFramePr>
          <p:cNvPr id="17" name="Tableau 16"/>
          <p:cNvGraphicFramePr>
            <a:graphicFrameLocks noGrp="1"/>
          </p:cNvGraphicFramePr>
          <p:nvPr/>
        </p:nvGraphicFramePr>
        <p:xfrm>
          <a:off x="3340100" y="4086225"/>
          <a:ext cx="5729288" cy="2316163"/>
        </p:xfrm>
        <a:graphic>
          <a:graphicData uri="http://schemas.openxmlformats.org/drawingml/2006/table">
            <a:tbl>
              <a:tblPr firstRow="1" bandRow="1">
                <a:tableStyleId>{5C22544A-7EE6-4342-B048-85BDC9FD1C3A}</a:tableStyleId>
              </a:tblPr>
              <a:tblGrid>
                <a:gridCol w="761997"/>
                <a:gridCol w="355600"/>
                <a:gridCol w="438150"/>
                <a:gridCol w="793750"/>
                <a:gridCol w="273050"/>
                <a:gridCol w="336550"/>
                <a:gridCol w="584762"/>
                <a:gridCol w="603250"/>
                <a:gridCol w="418538"/>
                <a:gridCol w="634359"/>
                <a:gridCol w="528722"/>
              </a:tblGrid>
              <a:tr h="230096">
                <a:tc rowSpan="2">
                  <a:txBody>
                    <a:bodyPr/>
                    <a:lstStyle/>
                    <a:p>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gridSpan="3">
                  <a:txBody>
                    <a:bodyPr/>
                    <a:lstStyle/>
                    <a:p>
                      <a:pPr algn="ctr"/>
                      <a:r>
                        <a:rPr lang="fr-FR" sz="900" b="0" dirty="0" smtClean="0">
                          <a:solidFill>
                            <a:srgbClr val="FFFF66"/>
                          </a:solidFill>
                        </a:rPr>
                        <a:t>DOR seule</a:t>
                      </a:r>
                      <a:endParaRPr lang="fr-FR" sz="900" b="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hMerge="1">
                  <a:txBody>
                    <a:bodyPr/>
                    <a:lstStyle/>
                    <a:p>
                      <a:pPr algn="ctr"/>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hMerge="1">
                  <a:txBody>
                    <a:bodyPr/>
                    <a:lstStyle/>
                    <a:p>
                      <a:pPr algn="ctr"/>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gridSpan="4">
                  <a:txBody>
                    <a:bodyPr/>
                    <a:lstStyle/>
                    <a:p>
                      <a:pPr algn="ctr"/>
                      <a:r>
                        <a:rPr lang="fr-FR" sz="900" b="0" dirty="0" smtClean="0">
                          <a:solidFill>
                            <a:srgbClr val="FFFF66"/>
                          </a:solidFill>
                        </a:rPr>
                        <a:t>DOR + RFP</a:t>
                      </a:r>
                      <a:r>
                        <a:rPr lang="fr-FR" sz="900" b="0" baseline="0" dirty="0" smtClean="0">
                          <a:solidFill>
                            <a:srgbClr val="FFFF66"/>
                          </a:solidFill>
                        </a:rPr>
                        <a:t> x 15 j</a:t>
                      </a:r>
                      <a:endParaRPr lang="fr-FR" sz="900" b="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hMerge="1">
                  <a:txBody>
                    <a:bodyPr/>
                    <a:lstStyle/>
                    <a:p>
                      <a:pPr algn="ctr"/>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hMerge="1">
                  <a:txBody>
                    <a:bodyPr/>
                    <a:lstStyle/>
                    <a:p>
                      <a:pPr algn="ctr"/>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hMerge="1">
                  <a:txBody>
                    <a:bodyPr/>
                    <a:lstStyle/>
                    <a:p>
                      <a:pPr algn="ctr"/>
                      <a:endParaRPr lang="fr-FR" sz="8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gridSpan="2">
                  <a:txBody>
                    <a:bodyPr/>
                    <a:lstStyle/>
                    <a:p>
                      <a:pPr algn="ctr"/>
                      <a:r>
                        <a:rPr lang="fr-FR" sz="900" b="0" dirty="0" smtClean="0">
                          <a:solidFill>
                            <a:srgbClr val="FFFF66"/>
                          </a:solidFill>
                        </a:rPr>
                        <a:t>DOR + RFP x</a:t>
                      </a:r>
                      <a:r>
                        <a:rPr lang="fr-FR" sz="900" b="0" baseline="0" dirty="0" smtClean="0">
                          <a:solidFill>
                            <a:srgbClr val="FFFF66"/>
                          </a:solidFill>
                        </a:rPr>
                        <a:t> 15 j</a:t>
                      </a:r>
                      <a:r>
                        <a:rPr lang="fr-FR" sz="900" b="0" dirty="0" smtClean="0">
                          <a:solidFill>
                            <a:srgbClr val="FFFF66"/>
                          </a:solidFill>
                        </a:rPr>
                        <a:t>/DOR seule</a:t>
                      </a:r>
                      <a:endParaRPr lang="fr-FR" sz="900" b="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hMerge="1">
                  <a:txBody>
                    <a:bodyPr/>
                    <a:lstStyle/>
                    <a:p>
                      <a:pPr algn="ctr"/>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rowSpan="2">
                  <a:txBody>
                    <a:bodyPr/>
                    <a:lstStyle/>
                    <a:p>
                      <a:pPr algn="ctr"/>
                      <a:r>
                        <a:rPr lang="fr-FR" sz="900" b="0" baseline="0" dirty="0" smtClean="0">
                          <a:solidFill>
                            <a:srgbClr val="FFFF66"/>
                          </a:solidFill>
                        </a:rPr>
                        <a:t>CV % intra-sujet</a:t>
                      </a:r>
                      <a:endParaRPr lang="fr-FR" sz="900" b="0" baseline="-250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r>
              <a:tr h="242209">
                <a:tc vMerge="1">
                  <a:txBody>
                    <a:bodyPr/>
                    <a:lstStyle/>
                    <a:p>
                      <a:endParaRPr lang="fr-FR" sz="1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n</a:t>
                      </a:r>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MG*</a:t>
                      </a:r>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IC</a:t>
                      </a:r>
                      <a:r>
                        <a:rPr lang="fr-FR" sz="900" baseline="0" dirty="0" smtClean="0">
                          <a:solidFill>
                            <a:srgbClr val="FFFF66"/>
                          </a:solidFill>
                        </a:rPr>
                        <a:t> 95 %</a:t>
                      </a:r>
                      <a:endParaRPr lang="fr-FR" sz="900" baseline="-250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n</a:t>
                      </a:r>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MG*</a:t>
                      </a:r>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IC</a:t>
                      </a:r>
                      <a:r>
                        <a:rPr lang="fr-FR" sz="900" baseline="0" dirty="0" smtClean="0">
                          <a:solidFill>
                            <a:srgbClr val="FFFF66"/>
                          </a:solidFill>
                        </a:rPr>
                        <a:t> 95 %</a:t>
                      </a:r>
                      <a:endParaRPr lang="fr-FR" sz="900" baseline="-250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IC</a:t>
                      </a:r>
                      <a:r>
                        <a:rPr lang="fr-FR" sz="900" baseline="0" dirty="0" smtClean="0">
                          <a:solidFill>
                            <a:srgbClr val="FFFF66"/>
                          </a:solidFill>
                        </a:rPr>
                        <a:t> 90 %</a:t>
                      </a:r>
                      <a:endParaRPr lang="fr-FR" sz="900" baseline="-250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RMG**</a:t>
                      </a:r>
                      <a:endParaRPr lang="fr-FR" sz="9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a:txBody>
                    <a:bodyPr/>
                    <a:lstStyle/>
                    <a:p>
                      <a:pPr algn="ctr"/>
                      <a:r>
                        <a:rPr lang="fr-FR" sz="900" dirty="0" smtClean="0">
                          <a:solidFill>
                            <a:srgbClr val="FFFF66"/>
                          </a:solidFill>
                        </a:rPr>
                        <a:t>IC</a:t>
                      </a:r>
                      <a:r>
                        <a:rPr lang="fr-FR" sz="900" baseline="0" dirty="0" smtClean="0">
                          <a:solidFill>
                            <a:srgbClr val="FFFF66"/>
                          </a:solidFill>
                        </a:rPr>
                        <a:t> 95 %</a:t>
                      </a:r>
                      <a:endParaRPr lang="fr-FR" sz="900" baseline="-25000" dirty="0">
                        <a:solidFill>
                          <a:srgbClr val="FFFF66"/>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solidFill>
                      <a:srgbClr val="002060"/>
                    </a:solidFill>
                  </a:tcPr>
                </a:tc>
                <a:tc vMerge="1">
                  <a:txBody>
                    <a:bodyPr/>
                    <a:lstStyle/>
                    <a:p>
                      <a:pPr algn="ctr"/>
                      <a:endParaRPr lang="fr-FR" sz="1000" baseline="-25000" dirty="0">
                        <a:solidFill>
                          <a:srgbClr val="FFFF00"/>
                        </a:solidFill>
                      </a:endParaRPr>
                    </a:p>
                  </a:txBody>
                  <a:tcPr marL="54000" marR="54000" marT="18000" marB="18000" anchor="ct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rgbClr val="002060"/>
                    </a:solidFill>
                  </a:tcPr>
                </a:tc>
              </a:tr>
              <a:tr h="305853">
                <a:tc>
                  <a:txBody>
                    <a:bodyPr/>
                    <a:lstStyle/>
                    <a:p>
                      <a:r>
                        <a:rPr lang="fr-FR" sz="900" dirty="0" smtClean="0">
                          <a:solidFill>
                            <a:schemeClr val="bg1"/>
                          </a:solidFill>
                        </a:rPr>
                        <a:t>ASC</a:t>
                      </a:r>
                      <a:r>
                        <a:rPr lang="fr-FR" sz="900" baseline="-25000" dirty="0" smtClean="0">
                          <a:solidFill>
                            <a:schemeClr val="bg1"/>
                          </a:solidFill>
                        </a:rPr>
                        <a:t> </a:t>
                      </a:r>
                      <a:r>
                        <a:rPr lang="fr-FR" sz="900" baseline="0" dirty="0" smtClean="0">
                          <a:solidFill>
                            <a:schemeClr val="bg1"/>
                          </a:solidFill>
                        </a:rPr>
                        <a:t>(µM*h)</a:t>
                      </a:r>
                      <a:endParaRPr lang="fr-FR" sz="900" baseline="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36,5</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(26,7 - 49,8)</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4,47</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(3,87 - 5,15)</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(3,98 - 5,01)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0,12</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(0,10 - 0,15)</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28,07</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r h="211343">
                <a:tc>
                  <a:txBody>
                    <a:bodyPr/>
                    <a:lstStyle/>
                    <a:p>
                      <a:r>
                        <a:rPr lang="fr-FR" sz="900" dirty="0" err="1" smtClean="0">
                          <a:solidFill>
                            <a:schemeClr val="bg1"/>
                          </a:solidFill>
                        </a:rPr>
                        <a:t>C</a:t>
                      </a:r>
                      <a:r>
                        <a:rPr lang="fr-FR" sz="900" baseline="-25000" dirty="0" err="1" smtClean="0">
                          <a:solidFill>
                            <a:schemeClr val="bg1"/>
                          </a:solidFill>
                        </a:rPr>
                        <a:t>max</a:t>
                      </a:r>
                      <a:r>
                        <a:rPr lang="fr-FR" sz="900" dirty="0" smtClean="0">
                          <a:solidFill>
                            <a:schemeClr val="bg1"/>
                          </a:solidFill>
                        </a:rPr>
                        <a:t> (</a:t>
                      </a:r>
                      <a:r>
                        <a:rPr lang="fr-FR" sz="900" dirty="0" err="1" smtClean="0">
                          <a:solidFill>
                            <a:schemeClr val="bg1"/>
                          </a:solidFill>
                        </a:rPr>
                        <a:t>nM</a:t>
                      </a:r>
                      <a:r>
                        <a:rPr lang="fr-FR" sz="900" dirty="0" smtClean="0">
                          <a:solidFill>
                            <a:schemeClr val="bg1"/>
                          </a:solidFill>
                        </a:rPr>
                        <a:t>)</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1 540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(1230 - 1920)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661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(562 - 778)</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(579 - 755)</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0,43</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(0,35 - 0,52)</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24,70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r h="211343">
                <a:tc>
                  <a:txBody>
                    <a:bodyPr/>
                    <a:lstStyle/>
                    <a:p>
                      <a:r>
                        <a:rPr lang="fr-FR" sz="900" dirty="0" smtClean="0">
                          <a:solidFill>
                            <a:schemeClr val="bg1"/>
                          </a:solidFill>
                        </a:rPr>
                        <a:t>C</a:t>
                      </a:r>
                      <a:r>
                        <a:rPr lang="fr-FR" sz="900" baseline="-25000" dirty="0" smtClean="0">
                          <a:solidFill>
                            <a:schemeClr val="bg1"/>
                          </a:solidFill>
                        </a:rPr>
                        <a:t>24h</a:t>
                      </a:r>
                      <a:r>
                        <a:rPr lang="fr-FR" sz="900" dirty="0" smtClean="0">
                          <a:solidFill>
                            <a:schemeClr val="bg1"/>
                          </a:solidFill>
                        </a:rPr>
                        <a:t> (</a:t>
                      </a:r>
                      <a:r>
                        <a:rPr lang="fr-FR" sz="900" dirty="0" err="1" smtClean="0">
                          <a:solidFill>
                            <a:schemeClr val="bg1"/>
                          </a:solidFill>
                        </a:rPr>
                        <a:t>nM</a:t>
                      </a:r>
                      <a:r>
                        <a:rPr lang="fr-FR" sz="900" dirty="0" smtClean="0">
                          <a:solidFill>
                            <a:schemeClr val="bg1"/>
                          </a:solidFill>
                        </a:rPr>
                        <a:t>)</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511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(360 - 725)</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16,4</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(11,6 -2 3,2)</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(12,4 - 21,7)</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0,03</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(0,02 - 0,04)</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39,38</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r h="211343">
                <a:tc>
                  <a:txBody>
                    <a:bodyPr/>
                    <a:lstStyle/>
                    <a:p>
                      <a:r>
                        <a:rPr lang="fr-FR" sz="900" dirty="0" smtClean="0">
                          <a:solidFill>
                            <a:schemeClr val="bg1"/>
                          </a:solidFill>
                        </a:rPr>
                        <a:t>CL/F (L/h)</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6,44</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48,9</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51,6</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19,6</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r h="211343">
                <a:tc>
                  <a:txBody>
                    <a:bodyPr/>
                    <a:lstStyle/>
                    <a:p>
                      <a:r>
                        <a:rPr lang="fr-FR" sz="900" dirty="0" err="1" smtClean="0">
                          <a:solidFill>
                            <a:schemeClr val="bg1"/>
                          </a:solidFill>
                        </a:rPr>
                        <a:t>T</a:t>
                      </a:r>
                      <a:r>
                        <a:rPr lang="fr-FR" sz="900" baseline="-25000" dirty="0" err="1" smtClean="0">
                          <a:solidFill>
                            <a:schemeClr val="bg1"/>
                          </a:solidFill>
                        </a:rPr>
                        <a:t>max</a:t>
                      </a:r>
                      <a:r>
                        <a:rPr lang="fr-FR" sz="900" dirty="0" smtClean="0">
                          <a:solidFill>
                            <a:schemeClr val="bg1"/>
                          </a:solidFill>
                        </a:rPr>
                        <a:t> (h)</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3,00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(1,00 - 6,00)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2,00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(0,50 - 3,04)</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r h="211343">
                <a:tc>
                  <a:txBody>
                    <a:bodyPr/>
                    <a:lstStyle/>
                    <a:p>
                      <a:r>
                        <a:rPr lang="fr-FR" sz="900" dirty="0" smtClean="0">
                          <a:solidFill>
                            <a:schemeClr val="bg1"/>
                          </a:solidFill>
                        </a:rPr>
                        <a:t>t</a:t>
                      </a:r>
                      <a:r>
                        <a:rPr lang="fr-FR" sz="900" baseline="-25000" dirty="0" smtClean="0">
                          <a:solidFill>
                            <a:schemeClr val="bg1"/>
                          </a:solidFill>
                        </a:rPr>
                        <a:t>1/2</a:t>
                      </a:r>
                      <a:r>
                        <a:rPr lang="fr-FR" sz="900" dirty="0" smtClean="0">
                          <a:solidFill>
                            <a:schemeClr val="bg1"/>
                          </a:solidFill>
                        </a:rPr>
                        <a:t> terminale apparente (h)</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18,60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44,52</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11</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6,30</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r>
                        <a:rPr lang="fr-FR" sz="900" dirty="0" smtClean="0">
                          <a:solidFill>
                            <a:schemeClr val="bg1"/>
                          </a:solidFill>
                        </a:rPr>
                        <a:t>40,12</a:t>
                      </a: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c>
                  <a:txBody>
                    <a:bodyPr/>
                    <a:lstStyle/>
                    <a:p>
                      <a:pPr algn="ctr"/>
                      <a:endParaRPr lang="fr-FR" sz="900" dirty="0">
                        <a:solidFill>
                          <a:schemeClr val="bg1"/>
                        </a:solidFill>
                      </a:endParaRPr>
                    </a:p>
                  </a:txBody>
                  <a:tcPr marL="18000" marR="18000" marT="18000" marB="18000" anchor="ctr">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noFill/>
                  </a:tcPr>
                </a:tc>
              </a:tr>
            </a:tbl>
          </a:graphicData>
        </a:graphic>
      </p:graphicFrame>
      <p:sp>
        <p:nvSpPr>
          <p:cNvPr id="19654" name="ZoneTexte 188"/>
          <p:cNvSpPr txBox="1">
            <a:spLocks noChangeArrowheads="1"/>
          </p:cNvSpPr>
          <p:nvPr/>
        </p:nvSpPr>
        <p:spPr bwMode="auto">
          <a:xfrm>
            <a:off x="314325" y="1117600"/>
            <a:ext cx="3190875" cy="522288"/>
          </a:xfrm>
          <a:prstGeom prst="rect">
            <a:avLst/>
          </a:prstGeom>
          <a:noFill/>
          <a:ln w="9525">
            <a:noFill/>
            <a:miter lim="800000"/>
            <a:headEnd/>
            <a:tailEnd/>
          </a:ln>
        </p:spPr>
        <p:txBody>
          <a:bodyPr wrap="none">
            <a:spAutoFit/>
          </a:bodyPr>
          <a:lstStyle/>
          <a:p>
            <a:pPr algn="ctr"/>
            <a:r>
              <a:rPr lang="fr-FR" sz="1400">
                <a:solidFill>
                  <a:srgbClr val="FFFF66"/>
                </a:solidFill>
              </a:rPr>
              <a:t>Profils PK plasmatiques de DOR (nM)</a:t>
            </a:r>
          </a:p>
          <a:p>
            <a:pPr algn="ctr"/>
            <a:r>
              <a:rPr lang="fr-FR" sz="1400">
                <a:solidFill>
                  <a:srgbClr val="FFFF66"/>
                </a:solidFill>
              </a:rPr>
              <a:t>(moyenne </a:t>
            </a:r>
            <a:r>
              <a:rPr lang="fr-FR" sz="1400" u="sng">
                <a:solidFill>
                  <a:srgbClr val="FFFF66"/>
                </a:solidFill>
              </a:rPr>
              <a:t>+</a:t>
            </a:r>
            <a:r>
              <a:rPr lang="fr-FR" sz="1400">
                <a:solidFill>
                  <a:srgbClr val="FFFF66"/>
                </a:solidFill>
              </a:rPr>
              <a:t> ET)</a:t>
            </a:r>
          </a:p>
        </p:txBody>
      </p:sp>
      <p:grpSp>
        <p:nvGrpSpPr>
          <p:cNvPr id="19655" name="Groupe 200"/>
          <p:cNvGrpSpPr>
            <a:grpSpLocks/>
          </p:cNvGrpSpPr>
          <p:nvPr/>
        </p:nvGrpSpPr>
        <p:grpSpPr bwMode="auto">
          <a:xfrm>
            <a:off x="355600" y="1471613"/>
            <a:ext cx="2922588" cy="2578100"/>
            <a:chOff x="355600" y="1471613"/>
            <a:chExt cx="2922588" cy="2578100"/>
          </a:xfrm>
        </p:grpSpPr>
        <p:grpSp>
          <p:nvGrpSpPr>
            <p:cNvPr id="19757" name="Groupe 2184"/>
            <p:cNvGrpSpPr>
              <a:grpSpLocks/>
            </p:cNvGrpSpPr>
            <p:nvPr/>
          </p:nvGrpSpPr>
          <p:grpSpPr bwMode="auto">
            <a:xfrm>
              <a:off x="812800" y="1573213"/>
              <a:ext cx="2324100" cy="2025650"/>
              <a:chOff x="9717088" y="1992313"/>
              <a:chExt cx="2768600" cy="2413000"/>
            </a:xfrm>
          </p:grpSpPr>
          <p:sp>
            <p:nvSpPr>
              <p:cNvPr id="19778" name="Freeform 9"/>
              <p:cNvSpPr>
                <a:spLocks/>
              </p:cNvSpPr>
              <p:nvPr/>
            </p:nvSpPr>
            <p:spPr bwMode="auto">
              <a:xfrm>
                <a:off x="9793288" y="1992313"/>
                <a:ext cx="2686050" cy="2332038"/>
              </a:xfrm>
              <a:custGeom>
                <a:avLst/>
                <a:gdLst>
                  <a:gd name="T0" fmla="*/ 2147483647 w 1692"/>
                  <a:gd name="T1" fmla="*/ 2147483647 h 1469"/>
                  <a:gd name="T2" fmla="*/ 0 w 1692"/>
                  <a:gd name="T3" fmla="*/ 2147483647 h 1469"/>
                  <a:gd name="T4" fmla="*/ 0 w 1692"/>
                  <a:gd name="T5" fmla="*/ 0 h 1469"/>
                  <a:gd name="T6" fmla="*/ 0 60000 65536"/>
                  <a:gd name="T7" fmla="*/ 0 60000 65536"/>
                  <a:gd name="T8" fmla="*/ 0 60000 65536"/>
                  <a:gd name="T9" fmla="*/ 0 w 1692"/>
                  <a:gd name="T10" fmla="*/ 0 h 1469"/>
                  <a:gd name="T11" fmla="*/ 1692 w 1692"/>
                  <a:gd name="T12" fmla="*/ 1469 h 1469"/>
                </a:gdLst>
                <a:ahLst/>
                <a:cxnLst>
                  <a:cxn ang="T6">
                    <a:pos x="T0" y="T1"/>
                  </a:cxn>
                  <a:cxn ang="T7">
                    <a:pos x="T2" y="T3"/>
                  </a:cxn>
                  <a:cxn ang="T8">
                    <a:pos x="T4" y="T5"/>
                  </a:cxn>
                </a:cxnLst>
                <a:rect l="T9" t="T10" r="T11" b="T12"/>
                <a:pathLst>
                  <a:path w="1692" h="1469">
                    <a:moveTo>
                      <a:pt x="1692" y="1469"/>
                    </a:moveTo>
                    <a:lnTo>
                      <a:pt x="0" y="1469"/>
                    </a:lnTo>
                    <a:lnTo>
                      <a:pt x="0" y="0"/>
                    </a:lnTo>
                  </a:path>
                </a:pathLst>
              </a:custGeom>
              <a:noFill/>
              <a:ln w="6350">
                <a:solidFill>
                  <a:srgbClr val="FFFFFF"/>
                </a:solidFill>
                <a:prstDash val="solid"/>
                <a:round/>
                <a:headEnd/>
                <a:tailEnd/>
              </a:ln>
            </p:spPr>
            <p:txBody>
              <a:bodyPr/>
              <a:lstStyle/>
              <a:p>
                <a:endParaRPr lang="fr-FR"/>
              </a:p>
            </p:txBody>
          </p:sp>
          <p:sp>
            <p:nvSpPr>
              <p:cNvPr id="19779" name="Line 17"/>
              <p:cNvSpPr>
                <a:spLocks noChangeShapeType="1"/>
              </p:cNvSpPr>
              <p:nvPr/>
            </p:nvSpPr>
            <p:spPr bwMode="auto">
              <a:xfrm flipV="1">
                <a:off x="12014200" y="4324350"/>
                <a:ext cx="0" cy="80963"/>
              </a:xfrm>
              <a:prstGeom prst="line">
                <a:avLst/>
              </a:prstGeom>
              <a:noFill/>
              <a:ln w="6350">
                <a:solidFill>
                  <a:srgbClr val="FFFFFF"/>
                </a:solidFill>
                <a:round/>
                <a:headEnd/>
                <a:tailEnd/>
              </a:ln>
            </p:spPr>
            <p:txBody>
              <a:bodyPr/>
              <a:lstStyle/>
              <a:p>
                <a:endParaRPr lang="fr-FR"/>
              </a:p>
            </p:txBody>
          </p:sp>
          <p:sp>
            <p:nvSpPr>
              <p:cNvPr id="19780" name="Line 18"/>
              <p:cNvSpPr>
                <a:spLocks noChangeShapeType="1"/>
              </p:cNvSpPr>
              <p:nvPr/>
            </p:nvSpPr>
            <p:spPr bwMode="auto">
              <a:xfrm flipV="1">
                <a:off x="12460288" y="4324350"/>
                <a:ext cx="0" cy="80963"/>
              </a:xfrm>
              <a:prstGeom prst="line">
                <a:avLst/>
              </a:prstGeom>
              <a:noFill/>
              <a:ln w="6350">
                <a:solidFill>
                  <a:srgbClr val="FFFFFF"/>
                </a:solidFill>
                <a:round/>
                <a:headEnd/>
                <a:tailEnd/>
              </a:ln>
            </p:spPr>
            <p:txBody>
              <a:bodyPr/>
              <a:lstStyle/>
              <a:p>
                <a:endParaRPr lang="fr-FR"/>
              </a:p>
            </p:txBody>
          </p:sp>
          <p:sp>
            <p:nvSpPr>
              <p:cNvPr id="19781" name="Line 20"/>
              <p:cNvSpPr>
                <a:spLocks noChangeShapeType="1"/>
              </p:cNvSpPr>
              <p:nvPr/>
            </p:nvSpPr>
            <p:spPr bwMode="auto">
              <a:xfrm flipV="1">
                <a:off x="9793288" y="4324350"/>
                <a:ext cx="0" cy="80963"/>
              </a:xfrm>
              <a:prstGeom prst="line">
                <a:avLst/>
              </a:prstGeom>
              <a:noFill/>
              <a:ln w="6350">
                <a:solidFill>
                  <a:srgbClr val="FFFFFF"/>
                </a:solidFill>
                <a:round/>
                <a:headEnd/>
                <a:tailEnd/>
              </a:ln>
            </p:spPr>
            <p:txBody>
              <a:bodyPr/>
              <a:lstStyle/>
              <a:p>
                <a:endParaRPr lang="fr-FR"/>
              </a:p>
            </p:txBody>
          </p:sp>
          <p:sp>
            <p:nvSpPr>
              <p:cNvPr id="19782" name="Line 21"/>
              <p:cNvSpPr>
                <a:spLocks noChangeShapeType="1"/>
              </p:cNvSpPr>
              <p:nvPr/>
            </p:nvSpPr>
            <p:spPr bwMode="auto">
              <a:xfrm flipV="1">
                <a:off x="10237788" y="4324350"/>
                <a:ext cx="0" cy="80963"/>
              </a:xfrm>
              <a:prstGeom prst="line">
                <a:avLst/>
              </a:prstGeom>
              <a:noFill/>
              <a:ln w="6350">
                <a:solidFill>
                  <a:srgbClr val="FFFFFF"/>
                </a:solidFill>
                <a:round/>
                <a:headEnd/>
                <a:tailEnd/>
              </a:ln>
            </p:spPr>
            <p:txBody>
              <a:bodyPr/>
              <a:lstStyle/>
              <a:p>
                <a:endParaRPr lang="fr-FR"/>
              </a:p>
            </p:txBody>
          </p:sp>
          <p:sp>
            <p:nvSpPr>
              <p:cNvPr id="19783" name="Line 22"/>
              <p:cNvSpPr>
                <a:spLocks noChangeShapeType="1"/>
              </p:cNvSpPr>
              <p:nvPr/>
            </p:nvSpPr>
            <p:spPr bwMode="auto">
              <a:xfrm flipV="1">
                <a:off x="10682288" y="4324350"/>
                <a:ext cx="0" cy="80963"/>
              </a:xfrm>
              <a:prstGeom prst="line">
                <a:avLst/>
              </a:prstGeom>
              <a:noFill/>
              <a:ln w="6350">
                <a:solidFill>
                  <a:srgbClr val="FFFFFF"/>
                </a:solidFill>
                <a:round/>
                <a:headEnd/>
                <a:tailEnd/>
              </a:ln>
            </p:spPr>
            <p:txBody>
              <a:bodyPr/>
              <a:lstStyle/>
              <a:p>
                <a:endParaRPr lang="fr-FR"/>
              </a:p>
            </p:txBody>
          </p:sp>
          <p:sp>
            <p:nvSpPr>
              <p:cNvPr id="19784" name="Line 23"/>
              <p:cNvSpPr>
                <a:spLocks noChangeShapeType="1"/>
              </p:cNvSpPr>
              <p:nvPr/>
            </p:nvSpPr>
            <p:spPr bwMode="auto">
              <a:xfrm flipV="1">
                <a:off x="11126788" y="4324350"/>
                <a:ext cx="0" cy="80963"/>
              </a:xfrm>
              <a:prstGeom prst="line">
                <a:avLst/>
              </a:prstGeom>
              <a:noFill/>
              <a:ln w="6350">
                <a:solidFill>
                  <a:srgbClr val="FFFFFF"/>
                </a:solidFill>
                <a:round/>
                <a:headEnd/>
                <a:tailEnd/>
              </a:ln>
            </p:spPr>
            <p:txBody>
              <a:bodyPr/>
              <a:lstStyle/>
              <a:p>
                <a:endParaRPr lang="fr-FR"/>
              </a:p>
            </p:txBody>
          </p:sp>
          <p:sp>
            <p:nvSpPr>
              <p:cNvPr id="19785" name="Line 24"/>
              <p:cNvSpPr>
                <a:spLocks noChangeShapeType="1"/>
              </p:cNvSpPr>
              <p:nvPr/>
            </p:nvSpPr>
            <p:spPr bwMode="auto">
              <a:xfrm flipV="1">
                <a:off x="11569700" y="4324350"/>
                <a:ext cx="0" cy="80963"/>
              </a:xfrm>
              <a:prstGeom prst="line">
                <a:avLst/>
              </a:prstGeom>
              <a:noFill/>
              <a:ln w="6350">
                <a:solidFill>
                  <a:srgbClr val="FFFFFF"/>
                </a:solidFill>
                <a:round/>
                <a:headEnd/>
                <a:tailEnd/>
              </a:ln>
            </p:spPr>
            <p:txBody>
              <a:bodyPr/>
              <a:lstStyle/>
              <a:p>
                <a:endParaRPr lang="fr-FR"/>
              </a:p>
            </p:txBody>
          </p:sp>
          <p:sp>
            <p:nvSpPr>
              <p:cNvPr id="19786" name="Line 32"/>
              <p:cNvSpPr>
                <a:spLocks noChangeShapeType="1"/>
              </p:cNvSpPr>
              <p:nvPr/>
            </p:nvSpPr>
            <p:spPr bwMode="auto">
              <a:xfrm>
                <a:off x="9717088" y="2019300"/>
                <a:ext cx="76200" cy="0"/>
              </a:xfrm>
              <a:prstGeom prst="line">
                <a:avLst/>
              </a:prstGeom>
              <a:noFill/>
              <a:ln w="6350">
                <a:solidFill>
                  <a:srgbClr val="FFFFFF"/>
                </a:solidFill>
                <a:round/>
                <a:headEnd/>
                <a:tailEnd/>
              </a:ln>
            </p:spPr>
            <p:txBody>
              <a:bodyPr/>
              <a:lstStyle/>
              <a:p>
                <a:endParaRPr lang="fr-FR"/>
              </a:p>
            </p:txBody>
          </p:sp>
          <p:sp>
            <p:nvSpPr>
              <p:cNvPr id="19787" name="Line 33"/>
              <p:cNvSpPr>
                <a:spLocks noChangeShapeType="1"/>
              </p:cNvSpPr>
              <p:nvPr/>
            </p:nvSpPr>
            <p:spPr bwMode="auto">
              <a:xfrm>
                <a:off x="9717088" y="2403475"/>
                <a:ext cx="76200" cy="0"/>
              </a:xfrm>
              <a:prstGeom prst="line">
                <a:avLst/>
              </a:prstGeom>
              <a:noFill/>
              <a:ln w="6350">
                <a:solidFill>
                  <a:srgbClr val="FFFFFF"/>
                </a:solidFill>
                <a:round/>
                <a:headEnd/>
                <a:tailEnd/>
              </a:ln>
            </p:spPr>
            <p:txBody>
              <a:bodyPr/>
              <a:lstStyle/>
              <a:p>
                <a:endParaRPr lang="fr-FR"/>
              </a:p>
            </p:txBody>
          </p:sp>
          <p:sp>
            <p:nvSpPr>
              <p:cNvPr id="19788" name="Line 34"/>
              <p:cNvSpPr>
                <a:spLocks noChangeShapeType="1"/>
              </p:cNvSpPr>
              <p:nvPr/>
            </p:nvSpPr>
            <p:spPr bwMode="auto">
              <a:xfrm>
                <a:off x="9717088" y="2787650"/>
                <a:ext cx="76200" cy="0"/>
              </a:xfrm>
              <a:prstGeom prst="line">
                <a:avLst/>
              </a:prstGeom>
              <a:noFill/>
              <a:ln w="6350">
                <a:solidFill>
                  <a:srgbClr val="FFFFFF"/>
                </a:solidFill>
                <a:round/>
                <a:headEnd/>
                <a:tailEnd/>
              </a:ln>
            </p:spPr>
            <p:txBody>
              <a:bodyPr/>
              <a:lstStyle/>
              <a:p>
                <a:endParaRPr lang="fr-FR"/>
              </a:p>
            </p:txBody>
          </p:sp>
          <p:sp>
            <p:nvSpPr>
              <p:cNvPr id="19789" name="Line 35"/>
              <p:cNvSpPr>
                <a:spLocks noChangeShapeType="1"/>
              </p:cNvSpPr>
              <p:nvPr/>
            </p:nvSpPr>
            <p:spPr bwMode="auto">
              <a:xfrm>
                <a:off x="9717088" y="3171825"/>
                <a:ext cx="76200" cy="0"/>
              </a:xfrm>
              <a:prstGeom prst="line">
                <a:avLst/>
              </a:prstGeom>
              <a:noFill/>
              <a:ln w="6350">
                <a:solidFill>
                  <a:srgbClr val="FFFFFF"/>
                </a:solidFill>
                <a:round/>
                <a:headEnd/>
                <a:tailEnd/>
              </a:ln>
            </p:spPr>
            <p:txBody>
              <a:bodyPr/>
              <a:lstStyle/>
              <a:p>
                <a:endParaRPr lang="fr-FR"/>
              </a:p>
            </p:txBody>
          </p:sp>
          <p:sp>
            <p:nvSpPr>
              <p:cNvPr id="19790" name="Line 36"/>
              <p:cNvSpPr>
                <a:spLocks noChangeShapeType="1"/>
              </p:cNvSpPr>
              <p:nvPr/>
            </p:nvSpPr>
            <p:spPr bwMode="auto">
              <a:xfrm>
                <a:off x="9717088" y="3556000"/>
                <a:ext cx="76200" cy="0"/>
              </a:xfrm>
              <a:prstGeom prst="line">
                <a:avLst/>
              </a:prstGeom>
              <a:noFill/>
              <a:ln w="6350">
                <a:solidFill>
                  <a:srgbClr val="FFFFFF"/>
                </a:solidFill>
                <a:round/>
                <a:headEnd/>
                <a:tailEnd/>
              </a:ln>
            </p:spPr>
            <p:txBody>
              <a:bodyPr/>
              <a:lstStyle/>
              <a:p>
                <a:endParaRPr lang="fr-FR"/>
              </a:p>
            </p:txBody>
          </p:sp>
          <p:sp>
            <p:nvSpPr>
              <p:cNvPr id="19791" name="Line 37"/>
              <p:cNvSpPr>
                <a:spLocks noChangeShapeType="1"/>
              </p:cNvSpPr>
              <p:nvPr/>
            </p:nvSpPr>
            <p:spPr bwMode="auto">
              <a:xfrm>
                <a:off x="9717088" y="3940175"/>
                <a:ext cx="76200" cy="0"/>
              </a:xfrm>
              <a:prstGeom prst="line">
                <a:avLst/>
              </a:prstGeom>
              <a:noFill/>
              <a:ln w="6350">
                <a:solidFill>
                  <a:srgbClr val="FFFFFF"/>
                </a:solidFill>
                <a:round/>
                <a:headEnd/>
                <a:tailEnd/>
              </a:ln>
            </p:spPr>
            <p:txBody>
              <a:bodyPr/>
              <a:lstStyle/>
              <a:p>
                <a:endParaRPr lang="fr-FR"/>
              </a:p>
            </p:txBody>
          </p:sp>
          <p:sp>
            <p:nvSpPr>
              <p:cNvPr id="19792" name="Line 38"/>
              <p:cNvSpPr>
                <a:spLocks noChangeShapeType="1"/>
              </p:cNvSpPr>
              <p:nvPr/>
            </p:nvSpPr>
            <p:spPr bwMode="auto">
              <a:xfrm>
                <a:off x="9717088" y="4324350"/>
                <a:ext cx="76200" cy="0"/>
              </a:xfrm>
              <a:prstGeom prst="line">
                <a:avLst/>
              </a:prstGeom>
              <a:noFill/>
              <a:ln w="6350">
                <a:solidFill>
                  <a:srgbClr val="FFFFFF"/>
                </a:solidFill>
                <a:round/>
                <a:headEnd/>
                <a:tailEnd/>
              </a:ln>
            </p:spPr>
            <p:txBody>
              <a:bodyPr/>
              <a:lstStyle/>
              <a:p>
                <a:endParaRPr lang="fr-FR"/>
              </a:p>
            </p:txBody>
          </p:sp>
          <p:sp>
            <p:nvSpPr>
              <p:cNvPr id="19793" name="Freeform 46"/>
              <p:cNvSpPr>
                <a:spLocks/>
              </p:cNvSpPr>
              <p:nvPr/>
            </p:nvSpPr>
            <p:spPr bwMode="auto">
              <a:xfrm>
                <a:off x="9842500" y="2760663"/>
                <a:ext cx="77788" cy="139700"/>
              </a:xfrm>
              <a:custGeom>
                <a:avLst/>
                <a:gdLst>
                  <a:gd name="T0" fmla="*/ 2147483647 w 49"/>
                  <a:gd name="T1" fmla="*/ 2147483647 h 88"/>
                  <a:gd name="T2" fmla="*/ 2147483647 w 49"/>
                  <a:gd name="T3" fmla="*/ 0 h 88"/>
                  <a:gd name="T4" fmla="*/ 0 w 49"/>
                  <a:gd name="T5" fmla="*/ 2147483647 h 88"/>
                  <a:gd name="T6" fmla="*/ 0 60000 65536"/>
                  <a:gd name="T7" fmla="*/ 0 60000 65536"/>
                  <a:gd name="T8" fmla="*/ 0 60000 65536"/>
                  <a:gd name="T9" fmla="*/ 0 w 49"/>
                  <a:gd name="T10" fmla="*/ 0 h 88"/>
                  <a:gd name="T11" fmla="*/ 49 w 49"/>
                  <a:gd name="T12" fmla="*/ 88 h 88"/>
                </a:gdLst>
                <a:ahLst/>
                <a:cxnLst>
                  <a:cxn ang="T6">
                    <a:pos x="T0" y="T1"/>
                  </a:cxn>
                  <a:cxn ang="T7">
                    <a:pos x="T2" y="T3"/>
                  </a:cxn>
                  <a:cxn ang="T8">
                    <a:pos x="T4" y="T5"/>
                  </a:cxn>
                </a:cxnLst>
                <a:rect l="T9" t="T10" r="T11" b="T12"/>
                <a:pathLst>
                  <a:path w="49" h="88">
                    <a:moveTo>
                      <a:pt x="49" y="15"/>
                    </a:moveTo>
                    <a:lnTo>
                      <a:pt x="18" y="0"/>
                    </a:lnTo>
                    <a:lnTo>
                      <a:pt x="0" y="88"/>
                    </a:lnTo>
                  </a:path>
                </a:pathLst>
              </a:custGeom>
              <a:noFill/>
              <a:ln w="19050">
                <a:solidFill>
                  <a:srgbClr val="00FF00"/>
                </a:solidFill>
                <a:prstDash val="solid"/>
                <a:round/>
                <a:headEnd/>
                <a:tailEnd/>
              </a:ln>
            </p:spPr>
            <p:txBody>
              <a:bodyPr/>
              <a:lstStyle/>
              <a:p>
                <a:endParaRPr lang="fr-FR"/>
              </a:p>
            </p:txBody>
          </p:sp>
          <p:sp>
            <p:nvSpPr>
              <p:cNvPr id="19794" name="Line 47"/>
              <p:cNvSpPr>
                <a:spLocks noChangeShapeType="1"/>
              </p:cNvSpPr>
              <p:nvPr/>
            </p:nvSpPr>
            <p:spPr bwMode="auto">
              <a:xfrm flipV="1">
                <a:off x="10028238" y="2889250"/>
                <a:ext cx="0" cy="187325"/>
              </a:xfrm>
              <a:prstGeom prst="line">
                <a:avLst/>
              </a:prstGeom>
              <a:noFill/>
              <a:ln w="19050">
                <a:solidFill>
                  <a:srgbClr val="00FF00"/>
                </a:solidFill>
                <a:round/>
                <a:headEnd/>
                <a:tailEnd/>
              </a:ln>
            </p:spPr>
            <p:txBody>
              <a:bodyPr/>
              <a:lstStyle/>
              <a:p>
                <a:endParaRPr lang="fr-FR"/>
              </a:p>
            </p:txBody>
          </p:sp>
          <p:sp>
            <p:nvSpPr>
              <p:cNvPr id="19795" name="Freeform 48"/>
              <p:cNvSpPr>
                <a:spLocks/>
              </p:cNvSpPr>
              <p:nvPr/>
            </p:nvSpPr>
            <p:spPr bwMode="auto">
              <a:xfrm>
                <a:off x="10028238" y="2889250"/>
                <a:ext cx="220663" cy="406400"/>
              </a:xfrm>
              <a:custGeom>
                <a:avLst/>
                <a:gdLst>
                  <a:gd name="T0" fmla="*/ 2147483647 w 139"/>
                  <a:gd name="T1" fmla="*/ 2147483647 h 256"/>
                  <a:gd name="T2" fmla="*/ 2147483647 w 139"/>
                  <a:gd name="T3" fmla="*/ 2147483647 h 256"/>
                  <a:gd name="T4" fmla="*/ 0 w 139"/>
                  <a:gd name="T5" fmla="*/ 0 h 256"/>
                  <a:gd name="T6" fmla="*/ 0 60000 65536"/>
                  <a:gd name="T7" fmla="*/ 0 60000 65536"/>
                  <a:gd name="T8" fmla="*/ 0 60000 65536"/>
                  <a:gd name="T9" fmla="*/ 0 w 139"/>
                  <a:gd name="T10" fmla="*/ 0 h 256"/>
                  <a:gd name="T11" fmla="*/ 139 w 139"/>
                  <a:gd name="T12" fmla="*/ 256 h 256"/>
                </a:gdLst>
                <a:ahLst/>
                <a:cxnLst>
                  <a:cxn ang="T6">
                    <a:pos x="T0" y="T1"/>
                  </a:cxn>
                  <a:cxn ang="T7">
                    <a:pos x="T2" y="T3"/>
                  </a:cxn>
                  <a:cxn ang="T8">
                    <a:pos x="T4" y="T5"/>
                  </a:cxn>
                </a:cxnLst>
                <a:rect l="T9" t="T10" r="T11" b="T12"/>
                <a:pathLst>
                  <a:path w="139" h="256">
                    <a:moveTo>
                      <a:pt x="139" y="256"/>
                    </a:moveTo>
                    <a:lnTo>
                      <a:pt x="3" y="3"/>
                    </a:lnTo>
                    <a:lnTo>
                      <a:pt x="0" y="0"/>
                    </a:lnTo>
                  </a:path>
                </a:pathLst>
              </a:custGeom>
              <a:noFill/>
              <a:ln w="19050">
                <a:solidFill>
                  <a:srgbClr val="00FF00"/>
                </a:solidFill>
                <a:prstDash val="solid"/>
                <a:round/>
                <a:headEnd/>
                <a:tailEnd/>
              </a:ln>
            </p:spPr>
            <p:txBody>
              <a:bodyPr/>
              <a:lstStyle/>
              <a:p>
                <a:endParaRPr lang="fr-FR"/>
              </a:p>
            </p:txBody>
          </p:sp>
          <p:sp>
            <p:nvSpPr>
              <p:cNvPr id="19796" name="Line 49"/>
              <p:cNvSpPr>
                <a:spLocks noChangeShapeType="1"/>
              </p:cNvSpPr>
              <p:nvPr/>
            </p:nvSpPr>
            <p:spPr bwMode="auto">
              <a:xfrm flipV="1">
                <a:off x="9920288" y="2784475"/>
                <a:ext cx="0" cy="201613"/>
              </a:xfrm>
              <a:prstGeom prst="line">
                <a:avLst/>
              </a:prstGeom>
              <a:noFill/>
              <a:ln w="19050">
                <a:solidFill>
                  <a:srgbClr val="00FF00"/>
                </a:solidFill>
                <a:round/>
                <a:headEnd/>
                <a:tailEnd/>
              </a:ln>
            </p:spPr>
            <p:txBody>
              <a:bodyPr/>
              <a:lstStyle/>
              <a:p>
                <a:endParaRPr lang="fr-FR"/>
              </a:p>
            </p:txBody>
          </p:sp>
          <p:sp>
            <p:nvSpPr>
              <p:cNvPr id="19797" name="Line 50"/>
              <p:cNvSpPr>
                <a:spLocks noChangeShapeType="1"/>
              </p:cNvSpPr>
              <p:nvPr/>
            </p:nvSpPr>
            <p:spPr bwMode="auto">
              <a:xfrm flipV="1">
                <a:off x="10028238" y="2633663"/>
                <a:ext cx="0" cy="255588"/>
              </a:xfrm>
              <a:prstGeom prst="line">
                <a:avLst/>
              </a:prstGeom>
              <a:noFill/>
              <a:ln w="19050">
                <a:solidFill>
                  <a:srgbClr val="00FF00"/>
                </a:solidFill>
                <a:round/>
                <a:headEnd/>
                <a:tailEnd/>
              </a:ln>
            </p:spPr>
            <p:txBody>
              <a:bodyPr/>
              <a:lstStyle/>
              <a:p>
                <a:endParaRPr lang="fr-FR"/>
              </a:p>
            </p:txBody>
          </p:sp>
          <p:sp>
            <p:nvSpPr>
              <p:cNvPr id="19798" name="Line 51"/>
              <p:cNvSpPr>
                <a:spLocks noChangeShapeType="1"/>
              </p:cNvSpPr>
              <p:nvPr/>
            </p:nvSpPr>
            <p:spPr bwMode="auto">
              <a:xfrm flipH="1" flipV="1">
                <a:off x="9920288" y="2784475"/>
                <a:ext cx="107950" cy="104775"/>
              </a:xfrm>
              <a:prstGeom prst="line">
                <a:avLst/>
              </a:prstGeom>
              <a:noFill/>
              <a:ln w="19050">
                <a:solidFill>
                  <a:srgbClr val="00FF00"/>
                </a:solidFill>
                <a:round/>
                <a:headEnd/>
                <a:tailEnd/>
              </a:ln>
            </p:spPr>
            <p:txBody>
              <a:bodyPr/>
              <a:lstStyle/>
              <a:p>
                <a:endParaRPr lang="fr-FR"/>
              </a:p>
            </p:txBody>
          </p:sp>
          <p:sp>
            <p:nvSpPr>
              <p:cNvPr id="19799" name="Line 52"/>
              <p:cNvSpPr>
                <a:spLocks noChangeShapeType="1"/>
              </p:cNvSpPr>
              <p:nvPr/>
            </p:nvSpPr>
            <p:spPr bwMode="auto">
              <a:xfrm>
                <a:off x="9842500" y="2487613"/>
                <a:ext cx="0" cy="412750"/>
              </a:xfrm>
              <a:prstGeom prst="line">
                <a:avLst/>
              </a:prstGeom>
              <a:noFill/>
              <a:ln w="19050">
                <a:solidFill>
                  <a:srgbClr val="00FF00"/>
                </a:solidFill>
                <a:round/>
                <a:headEnd/>
                <a:tailEnd/>
              </a:ln>
            </p:spPr>
            <p:txBody>
              <a:bodyPr/>
              <a:lstStyle/>
              <a:p>
                <a:endParaRPr lang="fr-FR"/>
              </a:p>
            </p:txBody>
          </p:sp>
          <p:sp>
            <p:nvSpPr>
              <p:cNvPr id="19800" name="Line 53"/>
              <p:cNvSpPr>
                <a:spLocks noChangeShapeType="1"/>
              </p:cNvSpPr>
              <p:nvPr/>
            </p:nvSpPr>
            <p:spPr bwMode="auto">
              <a:xfrm flipV="1">
                <a:off x="9855200" y="2444750"/>
                <a:ext cx="0" cy="315913"/>
              </a:xfrm>
              <a:prstGeom prst="line">
                <a:avLst/>
              </a:prstGeom>
              <a:noFill/>
              <a:ln w="19050">
                <a:solidFill>
                  <a:srgbClr val="00FF00"/>
                </a:solidFill>
                <a:round/>
                <a:headEnd/>
                <a:tailEnd/>
              </a:ln>
            </p:spPr>
            <p:txBody>
              <a:bodyPr/>
              <a:lstStyle/>
              <a:p>
                <a:endParaRPr lang="fr-FR"/>
              </a:p>
            </p:txBody>
          </p:sp>
          <p:sp>
            <p:nvSpPr>
              <p:cNvPr id="19801" name="Line 54"/>
              <p:cNvSpPr>
                <a:spLocks noChangeShapeType="1"/>
              </p:cNvSpPr>
              <p:nvPr/>
            </p:nvSpPr>
            <p:spPr bwMode="auto">
              <a:xfrm flipV="1">
                <a:off x="9879013" y="2379663"/>
                <a:ext cx="0" cy="381000"/>
              </a:xfrm>
              <a:prstGeom prst="line">
                <a:avLst/>
              </a:prstGeom>
              <a:noFill/>
              <a:ln w="19050">
                <a:solidFill>
                  <a:srgbClr val="00FF00"/>
                </a:solidFill>
                <a:round/>
                <a:headEnd/>
                <a:tailEnd/>
              </a:ln>
            </p:spPr>
            <p:txBody>
              <a:bodyPr/>
              <a:lstStyle/>
              <a:p>
                <a:endParaRPr lang="fr-FR"/>
              </a:p>
            </p:txBody>
          </p:sp>
          <p:sp>
            <p:nvSpPr>
              <p:cNvPr id="19802" name="Line 55"/>
              <p:cNvSpPr>
                <a:spLocks noChangeShapeType="1"/>
              </p:cNvSpPr>
              <p:nvPr/>
            </p:nvSpPr>
            <p:spPr bwMode="auto">
              <a:xfrm flipV="1">
                <a:off x="9920288" y="2474913"/>
                <a:ext cx="0" cy="309563"/>
              </a:xfrm>
              <a:prstGeom prst="line">
                <a:avLst/>
              </a:prstGeom>
              <a:noFill/>
              <a:ln w="19050">
                <a:solidFill>
                  <a:srgbClr val="00FF00"/>
                </a:solidFill>
                <a:round/>
                <a:headEnd/>
                <a:tailEnd/>
              </a:ln>
            </p:spPr>
            <p:txBody>
              <a:bodyPr/>
              <a:lstStyle/>
              <a:p>
                <a:endParaRPr lang="fr-FR"/>
              </a:p>
            </p:txBody>
          </p:sp>
          <p:sp>
            <p:nvSpPr>
              <p:cNvPr id="19803" name="Freeform 56"/>
              <p:cNvSpPr>
                <a:spLocks/>
              </p:cNvSpPr>
              <p:nvPr/>
            </p:nvSpPr>
            <p:spPr bwMode="auto">
              <a:xfrm>
                <a:off x="9802813" y="2900363"/>
                <a:ext cx="39688" cy="1408113"/>
              </a:xfrm>
              <a:custGeom>
                <a:avLst/>
                <a:gdLst>
                  <a:gd name="T0" fmla="*/ 2147483647 w 25"/>
                  <a:gd name="T1" fmla="*/ 0 h 887"/>
                  <a:gd name="T2" fmla="*/ 2147483647 w 25"/>
                  <a:gd name="T3" fmla="*/ 2147483647 h 887"/>
                  <a:gd name="T4" fmla="*/ 0 w 25"/>
                  <a:gd name="T5" fmla="*/ 2147483647 h 887"/>
                  <a:gd name="T6" fmla="*/ 0 w 25"/>
                  <a:gd name="T7" fmla="*/ 2147483647 h 887"/>
                  <a:gd name="T8" fmla="*/ 0 60000 65536"/>
                  <a:gd name="T9" fmla="*/ 0 60000 65536"/>
                  <a:gd name="T10" fmla="*/ 0 60000 65536"/>
                  <a:gd name="T11" fmla="*/ 0 60000 65536"/>
                  <a:gd name="T12" fmla="*/ 0 w 25"/>
                  <a:gd name="T13" fmla="*/ 0 h 887"/>
                  <a:gd name="T14" fmla="*/ 25 w 25"/>
                  <a:gd name="T15" fmla="*/ 887 h 887"/>
                </a:gdLst>
                <a:ahLst/>
                <a:cxnLst>
                  <a:cxn ang="T8">
                    <a:pos x="T0" y="T1"/>
                  </a:cxn>
                  <a:cxn ang="T9">
                    <a:pos x="T2" y="T3"/>
                  </a:cxn>
                  <a:cxn ang="T10">
                    <a:pos x="T4" y="T5"/>
                  </a:cxn>
                  <a:cxn ang="T11">
                    <a:pos x="T6" y="T7"/>
                  </a:cxn>
                </a:cxnLst>
                <a:rect l="T12" t="T13" r="T14" b="T15"/>
                <a:pathLst>
                  <a:path w="25" h="887">
                    <a:moveTo>
                      <a:pt x="25" y="0"/>
                    </a:moveTo>
                    <a:lnTo>
                      <a:pt x="12" y="364"/>
                    </a:lnTo>
                    <a:lnTo>
                      <a:pt x="0" y="581"/>
                    </a:lnTo>
                    <a:lnTo>
                      <a:pt x="0" y="887"/>
                    </a:lnTo>
                  </a:path>
                </a:pathLst>
              </a:custGeom>
              <a:noFill/>
              <a:ln w="19050">
                <a:solidFill>
                  <a:srgbClr val="00FF00"/>
                </a:solidFill>
                <a:prstDash val="solid"/>
                <a:round/>
                <a:headEnd/>
                <a:tailEnd/>
              </a:ln>
            </p:spPr>
            <p:txBody>
              <a:bodyPr/>
              <a:lstStyle/>
              <a:p>
                <a:endParaRPr lang="fr-FR"/>
              </a:p>
            </p:txBody>
          </p:sp>
          <p:sp>
            <p:nvSpPr>
              <p:cNvPr id="19804" name="Line 57"/>
              <p:cNvSpPr>
                <a:spLocks noChangeShapeType="1"/>
              </p:cNvSpPr>
              <p:nvPr/>
            </p:nvSpPr>
            <p:spPr bwMode="auto">
              <a:xfrm>
                <a:off x="10706100" y="3649663"/>
                <a:ext cx="0" cy="279400"/>
              </a:xfrm>
              <a:prstGeom prst="line">
                <a:avLst/>
              </a:prstGeom>
              <a:noFill/>
              <a:ln w="19050">
                <a:solidFill>
                  <a:srgbClr val="00FF00"/>
                </a:solidFill>
                <a:round/>
                <a:headEnd/>
                <a:tailEnd/>
              </a:ln>
            </p:spPr>
            <p:txBody>
              <a:bodyPr/>
              <a:lstStyle/>
              <a:p>
                <a:endParaRPr lang="fr-FR"/>
              </a:p>
            </p:txBody>
          </p:sp>
          <p:sp>
            <p:nvSpPr>
              <p:cNvPr id="19805" name="Line 58"/>
              <p:cNvSpPr>
                <a:spLocks noChangeShapeType="1"/>
              </p:cNvSpPr>
              <p:nvPr/>
            </p:nvSpPr>
            <p:spPr bwMode="auto">
              <a:xfrm flipH="1" flipV="1">
                <a:off x="10248900" y="3295650"/>
                <a:ext cx="457200" cy="633413"/>
              </a:xfrm>
              <a:prstGeom prst="line">
                <a:avLst/>
              </a:prstGeom>
              <a:noFill/>
              <a:ln w="19050">
                <a:solidFill>
                  <a:srgbClr val="00FF00"/>
                </a:solidFill>
                <a:round/>
                <a:headEnd/>
                <a:tailEnd/>
              </a:ln>
            </p:spPr>
            <p:txBody>
              <a:bodyPr/>
              <a:lstStyle/>
              <a:p>
                <a:endParaRPr lang="fr-FR"/>
              </a:p>
            </p:txBody>
          </p:sp>
          <p:sp>
            <p:nvSpPr>
              <p:cNvPr id="19806" name="Line 59"/>
              <p:cNvSpPr>
                <a:spLocks noChangeShapeType="1"/>
              </p:cNvSpPr>
              <p:nvPr/>
            </p:nvSpPr>
            <p:spPr bwMode="auto">
              <a:xfrm>
                <a:off x="11128375" y="4073525"/>
                <a:ext cx="0" cy="147638"/>
              </a:xfrm>
              <a:prstGeom prst="line">
                <a:avLst/>
              </a:prstGeom>
              <a:noFill/>
              <a:ln w="19050">
                <a:solidFill>
                  <a:srgbClr val="00FF00"/>
                </a:solidFill>
                <a:round/>
                <a:headEnd/>
                <a:tailEnd/>
              </a:ln>
            </p:spPr>
            <p:txBody>
              <a:bodyPr/>
              <a:lstStyle/>
              <a:p>
                <a:endParaRPr lang="fr-FR"/>
              </a:p>
            </p:txBody>
          </p:sp>
          <p:sp>
            <p:nvSpPr>
              <p:cNvPr id="19807" name="Freeform 60"/>
              <p:cNvSpPr>
                <a:spLocks/>
              </p:cNvSpPr>
              <p:nvPr/>
            </p:nvSpPr>
            <p:spPr bwMode="auto">
              <a:xfrm>
                <a:off x="11128375" y="4154488"/>
                <a:ext cx="457200" cy="123825"/>
              </a:xfrm>
              <a:custGeom>
                <a:avLst/>
                <a:gdLst>
                  <a:gd name="T0" fmla="*/ 2147483647 w 288"/>
                  <a:gd name="T1" fmla="*/ 0 h 78"/>
                  <a:gd name="T2" fmla="*/ 2147483647 w 288"/>
                  <a:gd name="T3" fmla="*/ 2147483647 h 78"/>
                  <a:gd name="T4" fmla="*/ 0 w 288"/>
                  <a:gd name="T5" fmla="*/ 2147483647 h 78"/>
                  <a:gd name="T6" fmla="*/ 0 60000 65536"/>
                  <a:gd name="T7" fmla="*/ 0 60000 65536"/>
                  <a:gd name="T8" fmla="*/ 0 60000 65536"/>
                  <a:gd name="T9" fmla="*/ 0 w 288"/>
                  <a:gd name="T10" fmla="*/ 0 h 78"/>
                  <a:gd name="T11" fmla="*/ 288 w 288"/>
                  <a:gd name="T12" fmla="*/ 78 h 78"/>
                </a:gdLst>
                <a:ahLst/>
                <a:cxnLst>
                  <a:cxn ang="T6">
                    <a:pos x="T0" y="T1"/>
                  </a:cxn>
                  <a:cxn ang="T7">
                    <a:pos x="T2" y="T3"/>
                  </a:cxn>
                  <a:cxn ang="T8">
                    <a:pos x="T4" y="T5"/>
                  </a:cxn>
                </a:cxnLst>
                <a:rect l="T9" t="T10" r="T11" b="T12"/>
                <a:pathLst>
                  <a:path w="288" h="78">
                    <a:moveTo>
                      <a:pt x="288" y="0"/>
                    </a:moveTo>
                    <a:lnTo>
                      <a:pt x="288" y="78"/>
                    </a:lnTo>
                    <a:lnTo>
                      <a:pt x="0" y="42"/>
                    </a:lnTo>
                  </a:path>
                </a:pathLst>
              </a:custGeom>
              <a:noFill/>
              <a:ln w="19050">
                <a:solidFill>
                  <a:srgbClr val="00FF00"/>
                </a:solidFill>
                <a:prstDash val="solid"/>
                <a:round/>
                <a:headEnd/>
                <a:tailEnd/>
              </a:ln>
            </p:spPr>
            <p:txBody>
              <a:bodyPr/>
              <a:lstStyle/>
              <a:p>
                <a:endParaRPr lang="fr-FR"/>
              </a:p>
            </p:txBody>
          </p:sp>
          <p:sp>
            <p:nvSpPr>
              <p:cNvPr id="19808" name="Line 61"/>
              <p:cNvSpPr>
                <a:spLocks noChangeShapeType="1"/>
              </p:cNvSpPr>
              <p:nvPr/>
            </p:nvSpPr>
            <p:spPr bwMode="auto">
              <a:xfrm>
                <a:off x="10248900" y="3060700"/>
                <a:ext cx="0" cy="234950"/>
              </a:xfrm>
              <a:prstGeom prst="line">
                <a:avLst/>
              </a:prstGeom>
              <a:noFill/>
              <a:ln w="19050">
                <a:solidFill>
                  <a:srgbClr val="00FF00"/>
                </a:solidFill>
                <a:round/>
                <a:headEnd/>
                <a:tailEnd/>
              </a:ln>
            </p:spPr>
            <p:txBody>
              <a:bodyPr/>
              <a:lstStyle/>
              <a:p>
                <a:endParaRPr lang="fr-FR"/>
              </a:p>
            </p:txBody>
          </p:sp>
          <p:sp>
            <p:nvSpPr>
              <p:cNvPr id="19809" name="Line 62"/>
              <p:cNvSpPr>
                <a:spLocks noChangeShapeType="1"/>
              </p:cNvSpPr>
              <p:nvPr/>
            </p:nvSpPr>
            <p:spPr bwMode="auto">
              <a:xfrm flipH="1" flipV="1">
                <a:off x="10706100" y="3929063"/>
                <a:ext cx="422275" cy="292100"/>
              </a:xfrm>
              <a:prstGeom prst="line">
                <a:avLst/>
              </a:prstGeom>
              <a:noFill/>
              <a:ln w="19050">
                <a:solidFill>
                  <a:srgbClr val="00FF00"/>
                </a:solidFill>
                <a:round/>
                <a:headEnd/>
                <a:tailEnd/>
              </a:ln>
            </p:spPr>
            <p:txBody>
              <a:bodyPr/>
              <a:lstStyle/>
              <a:p>
                <a:endParaRPr lang="fr-FR"/>
              </a:p>
            </p:txBody>
          </p:sp>
          <p:sp>
            <p:nvSpPr>
              <p:cNvPr id="19810" name="Freeform 63"/>
              <p:cNvSpPr>
                <a:spLocks/>
              </p:cNvSpPr>
              <p:nvPr/>
            </p:nvSpPr>
            <p:spPr bwMode="auto">
              <a:xfrm>
                <a:off x="9815513" y="2871788"/>
                <a:ext cx="55563" cy="55563"/>
              </a:xfrm>
              <a:custGeom>
                <a:avLst/>
                <a:gdLst>
                  <a:gd name="T0" fmla="*/ 2147483647 w 35"/>
                  <a:gd name="T1" fmla="*/ 2147483647 h 35"/>
                  <a:gd name="T2" fmla="*/ 2147483647 w 35"/>
                  <a:gd name="T3" fmla="*/ 2147483647 h 35"/>
                  <a:gd name="T4" fmla="*/ 2147483647 w 35"/>
                  <a:gd name="T5" fmla="*/ 2147483647 h 35"/>
                  <a:gd name="T6" fmla="*/ 2147483647 w 35"/>
                  <a:gd name="T7" fmla="*/ 2147483647 h 35"/>
                  <a:gd name="T8" fmla="*/ 2147483647 w 35"/>
                  <a:gd name="T9" fmla="*/ 2147483647 h 35"/>
                  <a:gd name="T10" fmla="*/ 2147483647 w 35"/>
                  <a:gd name="T11" fmla="*/ 2147483647 h 35"/>
                  <a:gd name="T12" fmla="*/ 2147483647 w 35"/>
                  <a:gd name="T13" fmla="*/ 2147483647 h 35"/>
                  <a:gd name="T14" fmla="*/ 2147483647 w 35"/>
                  <a:gd name="T15" fmla="*/ 2147483647 h 35"/>
                  <a:gd name="T16" fmla="*/ 2147483647 w 35"/>
                  <a:gd name="T17" fmla="*/ 2147483647 h 35"/>
                  <a:gd name="T18" fmla="*/ 2147483647 w 35"/>
                  <a:gd name="T19" fmla="*/ 2147483647 h 35"/>
                  <a:gd name="T20" fmla="*/ 2147483647 w 35"/>
                  <a:gd name="T21" fmla="*/ 2147483647 h 35"/>
                  <a:gd name="T22" fmla="*/ 2147483647 w 35"/>
                  <a:gd name="T23" fmla="*/ 2147483647 h 35"/>
                  <a:gd name="T24" fmla="*/ 2147483647 w 35"/>
                  <a:gd name="T25" fmla="*/ 2147483647 h 35"/>
                  <a:gd name="T26" fmla="*/ 2147483647 w 35"/>
                  <a:gd name="T27" fmla="*/ 2147483647 h 35"/>
                  <a:gd name="T28" fmla="*/ 2147483647 w 35"/>
                  <a:gd name="T29" fmla="*/ 0 h 35"/>
                  <a:gd name="T30" fmla="*/ 2147483647 w 35"/>
                  <a:gd name="T31" fmla="*/ 0 h 35"/>
                  <a:gd name="T32" fmla="*/ 2147483647 w 35"/>
                  <a:gd name="T33" fmla="*/ 0 h 35"/>
                  <a:gd name="T34" fmla="*/ 2147483647 w 35"/>
                  <a:gd name="T35" fmla="*/ 2147483647 h 35"/>
                  <a:gd name="T36" fmla="*/ 2147483647 w 35"/>
                  <a:gd name="T37" fmla="*/ 2147483647 h 35"/>
                  <a:gd name="T38" fmla="*/ 2147483647 w 35"/>
                  <a:gd name="T39" fmla="*/ 2147483647 h 35"/>
                  <a:gd name="T40" fmla="*/ 0 w 35"/>
                  <a:gd name="T41" fmla="*/ 2147483647 h 35"/>
                  <a:gd name="T42" fmla="*/ 0 w 35"/>
                  <a:gd name="T43" fmla="*/ 2147483647 h 35"/>
                  <a:gd name="T44" fmla="*/ 0 w 35"/>
                  <a:gd name="T45" fmla="*/ 2147483647 h 35"/>
                  <a:gd name="T46" fmla="*/ 2147483647 w 35"/>
                  <a:gd name="T47" fmla="*/ 2147483647 h 35"/>
                  <a:gd name="T48" fmla="*/ 2147483647 w 35"/>
                  <a:gd name="T49" fmla="*/ 2147483647 h 35"/>
                  <a:gd name="T50" fmla="*/ 2147483647 w 35"/>
                  <a:gd name="T51" fmla="*/ 2147483647 h 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5"/>
                  <a:gd name="T80" fmla="*/ 35 w 35"/>
                  <a:gd name="T81" fmla="*/ 35 h 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5">
                    <a:moveTo>
                      <a:pt x="5" y="31"/>
                    </a:moveTo>
                    <a:lnTo>
                      <a:pt x="8" y="34"/>
                    </a:lnTo>
                    <a:lnTo>
                      <a:pt x="13" y="35"/>
                    </a:lnTo>
                    <a:lnTo>
                      <a:pt x="17" y="35"/>
                    </a:lnTo>
                    <a:lnTo>
                      <a:pt x="23" y="35"/>
                    </a:lnTo>
                    <a:lnTo>
                      <a:pt x="27" y="34"/>
                    </a:lnTo>
                    <a:lnTo>
                      <a:pt x="31" y="31"/>
                    </a:lnTo>
                    <a:lnTo>
                      <a:pt x="34" y="27"/>
                    </a:lnTo>
                    <a:lnTo>
                      <a:pt x="35" y="23"/>
                    </a:lnTo>
                    <a:lnTo>
                      <a:pt x="35" y="18"/>
                    </a:lnTo>
                    <a:lnTo>
                      <a:pt x="35" y="14"/>
                    </a:lnTo>
                    <a:lnTo>
                      <a:pt x="34" y="8"/>
                    </a:lnTo>
                    <a:lnTo>
                      <a:pt x="31" y="6"/>
                    </a:lnTo>
                    <a:lnTo>
                      <a:pt x="27" y="2"/>
                    </a:lnTo>
                    <a:lnTo>
                      <a:pt x="23" y="0"/>
                    </a:lnTo>
                    <a:lnTo>
                      <a:pt x="17" y="0"/>
                    </a:lnTo>
                    <a:lnTo>
                      <a:pt x="13" y="0"/>
                    </a:lnTo>
                    <a:lnTo>
                      <a:pt x="8" y="2"/>
                    </a:lnTo>
                    <a:lnTo>
                      <a:pt x="5" y="6"/>
                    </a:lnTo>
                    <a:lnTo>
                      <a:pt x="1" y="8"/>
                    </a:lnTo>
                    <a:lnTo>
                      <a:pt x="0" y="14"/>
                    </a:lnTo>
                    <a:lnTo>
                      <a:pt x="0" y="18"/>
                    </a:lnTo>
                    <a:lnTo>
                      <a:pt x="0" y="23"/>
                    </a:lnTo>
                    <a:lnTo>
                      <a:pt x="1"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1" name="Freeform 64"/>
              <p:cNvSpPr>
                <a:spLocks/>
              </p:cNvSpPr>
              <p:nvPr/>
            </p:nvSpPr>
            <p:spPr bwMode="auto">
              <a:xfrm>
                <a:off x="9826625" y="273208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0 h 36"/>
                  <a:gd name="T32" fmla="*/ 2147483647 w 36"/>
                  <a:gd name="T33" fmla="*/ 2147483647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2147483647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5" y="30"/>
                    </a:moveTo>
                    <a:lnTo>
                      <a:pt x="9" y="33"/>
                    </a:lnTo>
                    <a:lnTo>
                      <a:pt x="13" y="36"/>
                    </a:lnTo>
                    <a:lnTo>
                      <a:pt x="18" y="36"/>
                    </a:lnTo>
                    <a:lnTo>
                      <a:pt x="22" y="36"/>
                    </a:lnTo>
                    <a:lnTo>
                      <a:pt x="28" y="33"/>
                    </a:lnTo>
                    <a:lnTo>
                      <a:pt x="31" y="30"/>
                    </a:lnTo>
                    <a:lnTo>
                      <a:pt x="33" y="28"/>
                    </a:lnTo>
                    <a:lnTo>
                      <a:pt x="36" y="22"/>
                    </a:lnTo>
                    <a:lnTo>
                      <a:pt x="36" y="18"/>
                    </a:lnTo>
                    <a:lnTo>
                      <a:pt x="36" y="13"/>
                    </a:lnTo>
                    <a:lnTo>
                      <a:pt x="33" y="9"/>
                    </a:lnTo>
                    <a:lnTo>
                      <a:pt x="31" y="5"/>
                    </a:lnTo>
                    <a:lnTo>
                      <a:pt x="28" y="2"/>
                    </a:lnTo>
                    <a:lnTo>
                      <a:pt x="22" y="1"/>
                    </a:lnTo>
                    <a:lnTo>
                      <a:pt x="18" y="0"/>
                    </a:lnTo>
                    <a:lnTo>
                      <a:pt x="13" y="1"/>
                    </a:lnTo>
                    <a:lnTo>
                      <a:pt x="9" y="2"/>
                    </a:lnTo>
                    <a:lnTo>
                      <a:pt x="5" y="5"/>
                    </a:lnTo>
                    <a:lnTo>
                      <a:pt x="2" y="9"/>
                    </a:lnTo>
                    <a:lnTo>
                      <a:pt x="1" y="13"/>
                    </a:lnTo>
                    <a:lnTo>
                      <a:pt x="0" y="18"/>
                    </a:lnTo>
                    <a:lnTo>
                      <a:pt x="1" y="22"/>
                    </a:lnTo>
                    <a:lnTo>
                      <a:pt x="2" y="28"/>
                    </a:lnTo>
                    <a:lnTo>
                      <a:pt x="5" y="30"/>
                    </a:lnTo>
                    <a:close/>
                  </a:path>
                </a:pathLst>
              </a:custGeom>
              <a:solidFill>
                <a:srgbClr val="00FF00"/>
              </a:solidFill>
              <a:ln w="0">
                <a:solidFill>
                  <a:srgbClr val="00FF00"/>
                </a:solidFill>
                <a:prstDash val="solid"/>
                <a:round/>
                <a:headEnd/>
                <a:tailEnd/>
              </a:ln>
            </p:spPr>
            <p:txBody>
              <a:bodyPr/>
              <a:lstStyle/>
              <a:p>
                <a:endParaRPr lang="fr-FR"/>
              </a:p>
            </p:txBody>
          </p:sp>
          <p:sp>
            <p:nvSpPr>
              <p:cNvPr id="19812" name="Freeform 65"/>
              <p:cNvSpPr>
                <a:spLocks/>
              </p:cNvSpPr>
              <p:nvPr/>
            </p:nvSpPr>
            <p:spPr bwMode="auto">
              <a:xfrm>
                <a:off x="9891713" y="2754313"/>
                <a:ext cx="55563" cy="58738"/>
              </a:xfrm>
              <a:custGeom>
                <a:avLst/>
                <a:gdLst>
                  <a:gd name="T0" fmla="*/ 2147483647 w 35"/>
                  <a:gd name="T1" fmla="*/ 2147483647 h 37"/>
                  <a:gd name="T2" fmla="*/ 2147483647 w 35"/>
                  <a:gd name="T3" fmla="*/ 2147483647 h 37"/>
                  <a:gd name="T4" fmla="*/ 2147483647 w 35"/>
                  <a:gd name="T5" fmla="*/ 2147483647 h 37"/>
                  <a:gd name="T6" fmla="*/ 2147483647 w 35"/>
                  <a:gd name="T7" fmla="*/ 2147483647 h 37"/>
                  <a:gd name="T8" fmla="*/ 2147483647 w 35"/>
                  <a:gd name="T9" fmla="*/ 2147483647 h 37"/>
                  <a:gd name="T10" fmla="*/ 2147483647 w 35"/>
                  <a:gd name="T11" fmla="*/ 2147483647 h 37"/>
                  <a:gd name="T12" fmla="*/ 2147483647 w 35"/>
                  <a:gd name="T13" fmla="*/ 2147483647 h 37"/>
                  <a:gd name="T14" fmla="*/ 2147483647 w 35"/>
                  <a:gd name="T15" fmla="*/ 2147483647 h 37"/>
                  <a:gd name="T16" fmla="*/ 2147483647 w 35"/>
                  <a:gd name="T17" fmla="*/ 2147483647 h 37"/>
                  <a:gd name="T18" fmla="*/ 2147483647 w 35"/>
                  <a:gd name="T19" fmla="*/ 2147483647 h 37"/>
                  <a:gd name="T20" fmla="*/ 2147483647 w 35"/>
                  <a:gd name="T21" fmla="*/ 2147483647 h 37"/>
                  <a:gd name="T22" fmla="*/ 2147483647 w 35"/>
                  <a:gd name="T23" fmla="*/ 2147483647 h 37"/>
                  <a:gd name="T24" fmla="*/ 2147483647 w 35"/>
                  <a:gd name="T25" fmla="*/ 2147483647 h 37"/>
                  <a:gd name="T26" fmla="*/ 2147483647 w 35"/>
                  <a:gd name="T27" fmla="*/ 2147483647 h 37"/>
                  <a:gd name="T28" fmla="*/ 2147483647 w 35"/>
                  <a:gd name="T29" fmla="*/ 2147483647 h 37"/>
                  <a:gd name="T30" fmla="*/ 2147483647 w 35"/>
                  <a:gd name="T31" fmla="*/ 0 h 37"/>
                  <a:gd name="T32" fmla="*/ 2147483647 w 35"/>
                  <a:gd name="T33" fmla="*/ 2147483647 h 37"/>
                  <a:gd name="T34" fmla="*/ 2147483647 w 35"/>
                  <a:gd name="T35" fmla="*/ 2147483647 h 37"/>
                  <a:gd name="T36" fmla="*/ 2147483647 w 35"/>
                  <a:gd name="T37" fmla="*/ 2147483647 h 37"/>
                  <a:gd name="T38" fmla="*/ 2147483647 w 35"/>
                  <a:gd name="T39" fmla="*/ 2147483647 h 37"/>
                  <a:gd name="T40" fmla="*/ 0 w 35"/>
                  <a:gd name="T41" fmla="*/ 2147483647 h 37"/>
                  <a:gd name="T42" fmla="*/ 0 w 35"/>
                  <a:gd name="T43" fmla="*/ 2147483647 h 37"/>
                  <a:gd name="T44" fmla="*/ 0 w 35"/>
                  <a:gd name="T45" fmla="*/ 2147483647 h 37"/>
                  <a:gd name="T46" fmla="*/ 2147483647 w 35"/>
                  <a:gd name="T47" fmla="*/ 2147483647 h 37"/>
                  <a:gd name="T48" fmla="*/ 2147483647 w 35"/>
                  <a:gd name="T49" fmla="*/ 2147483647 h 37"/>
                  <a:gd name="T50" fmla="*/ 2147483647 w 35"/>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7"/>
                  <a:gd name="T80" fmla="*/ 35 w 35"/>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7">
                    <a:moveTo>
                      <a:pt x="6" y="31"/>
                    </a:moveTo>
                    <a:lnTo>
                      <a:pt x="8" y="34"/>
                    </a:lnTo>
                    <a:lnTo>
                      <a:pt x="14" y="37"/>
                    </a:lnTo>
                    <a:lnTo>
                      <a:pt x="18" y="37"/>
                    </a:lnTo>
                    <a:lnTo>
                      <a:pt x="23" y="37"/>
                    </a:lnTo>
                    <a:lnTo>
                      <a:pt x="27" y="34"/>
                    </a:lnTo>
                    <a:lnTo>
                      <a:pt x="31" y="31"/>
                    </a:lnTo>
                    <a:lnTo>
                      <a:pt x="34" y="27"/>
                    </a:lnTo>
                    <a:lnTo>
                      <a:pt x="35" y="23"/>
                    </a:lnTo>
                    <a:lnTo>
                      <a:pt x="35" y="19"/>
                    </a:lnTo>
                    <a:lnTo>
                      <a:pt x="35" y="14"/>
                    </a:lnTo>
                    <a:lnTo>
                      <a:pt x="34" y="10"/>
                    </a:lnTo>
                    <a:lnTo>
                      <a:pt x="31" y="6"/>
                    </a:lnTo>
                    <a:lnTo>
                      <a:pt x="27" y="3"/>
                    </a:lnTo>
                    <a:lnTo>
                      <a:pt x="23" y="2"/>
                    </a:lnTo>
                    <a:lnTo>
                      <a:pt x="18" y="0"/>
                    </a:lnTo>
                    <a:lnTo>
                      <a:pt x="14" y="2"/>
                    </a:lnTo>
                    <a:lnTo>
                      <a:pt x="8" y="3"/>
                    </a:lnTo>
                    <a:lnTo>
                      <a:pt x="6" y="6"/>
                    </a:lnTo>
                    <a:lnTo>
                      <a:pt x="2" y="10"/>
                    </a:lnTo>
                    <a:lnTo>
                      <a:pt x="0" y="14"/>
                    </a:lnTo>
                    <a:lnTo>
                      <a:pt x="0" y="19"/>
                    </a:lnTo>
                    <a:lnTo>
                      <a:pt x="0" y="23"/>
                    </a:lnTo>
                    <a:lnTo>
                      <a:pt x="2" y="27"/>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813" name="Freeform 66"/>
              <p:cNvSpPr>
                <a:spLocks/>
              </p:cNvSpPr>
              <p:nvPr/>
            </p:nvSpPr>
            <p:spPr bwMode="auto">
              <a:xfrm>
                <a:off x="10220325" y="3267075"/>
                <a:ext cx="55563" cy="57150"/>
              </a:xfrm>
              <a:custGeom>
                <a:avLst/>
                <a:gdLst>
                  <a:gd name="T0" fmla="*/ 2147483647 w 35"/>
                  <a:gd name="T1" fmla="*/ 2147483647 h 36"/>
                  <a:gd name="T2" fmla="*/ 2147483647 w 35"/>
                  <a:gd name="T3" fmla="*/ 2147483647 h 36"/>
                  <a:gd name="T4" fmla="*/ 2147483647 w 35"/>
                  <a:gd name="T5" fmla="*/ 2147483647 h 36"/>
                  <a:gd name="T6" fmla="*/ 2147483647 w 35"/>
                  <a:gd name="T7" fmla="*/ 2147483647 h 36"/>
                  <a:gd name="T8" fmla="*/ 2147483647 w 35"/>
                  <a:gd name="T9" fmla="*/ 2147483647 h 36"/>
                  <a:gd name="T10" fmla="*/ 2147483647 w 35"/>
                  <a:gd name="T11" fmla="*/ 2147483647 h 36"/>
                  <a:gd name="T12" fmla="*/ 2147483647 w 35"/>
                  <a:gd name="T13" fmla="*/ 2147483647 h 36"/>
                  <a:gd name="T14" fmla="*/ 2147483647 w 35"/>
                  <a:gd name="T15" fmla="*/ 2147483647 h 36"/>
                  <a:gd name="T16" fmla="*/ 2147483647 w 35"/>
                  <a:gd name="T17" fmla="*/ 2147483647 h 36"/>
                  <a:gd name="T18" fmla="*/ 2147483647 w 35"/>
                  <a:gd name="T19" fmla="*/ 2147483647 h 36"/>
                  <a:gd name="T20" fmla="*/ 2147483647 w 35"/>
                  <a:gd name="T21" fmla="*/ 2147483647 h 36"/>
                  <a:gd name="T22" fmla="*/ 2147483647 w 35"/>
                  <a:gd name="T23" fmla="*/ 2147483647 h 36"/>
                  <a:gd name="T24" fmla="*/ 2147483647 w 35"/>
                  <a:gd name="T25" fmla="*/ 2147483647 h 36"/>
                  <a:gd name="T26" fmla="*/ 2147483647 w 35"/>
                  <a:gd name="T27" fmla="*/ 2147483647 h 36"/>
                  <a:gd name="T28" fmla="*/ 2147483647 w 35"/>
                  <a:gd name="T29" fmla="*/ 0 h 36"/>
                  <a:gd name="T30" fmla="*/ 2147483647 w 35"/>
                  <a:gd name="T31" fmla="*/ 0 h 36"/>
                  <a:gd name="T32" fmla="*/ 2147483647 w 35"/>
                  <a:gd name="T33" fmla="*/ 0 h 36"/>
                  <a:gd name="T34" fmla="*/ 2147483647 w 35"/>
                  <a:gd name="T35" fmla="*/ 2147483647 h 36"/>
                  <a:gd name="T36" fmla="*/ 2147483647 w 35"/>
                  <a:gd name="T37" fmla="*/ 2147483647 h 36"/>
                  <a:gd name="T38" fmla="*/ 2147483647 w 35"/>
                  <a:gd name="T39" fmla="*/ 2147483647 h 36"/>
                  <a:gd name="T40" fmla="*/ 0 w 35"/>
                  <a:gd name="T41" fmla="*/ 2147483647 h 36"/>
                  <a:gd name="T42" fmla="*/ 0 w 35"/>
                  <a:gd name="T43" fmla="*/ 2147483647 h 36"/>
                  <a:gd name="T44" fmla="*/ 0 w 35"/>
                  <a:gd name="T45" fmla="*/ 2147483647 h 36"/>
                  <a:gd name="T46" fmla="*/ 2147483647 w 35"/>
                  <a:gd name="T47" fmla="*/ 2147483647 h 36"/>
                  <a:gd name="T48" fmla="*/ 2147483647 w 35"/>
                  <a:gd name="T49" fmla="*/ 2147483647 h 36"/>
                  <a:gd name="T50" fmla="*/ 2147483647 w 35"/>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6"/>
                  <a:gd name="T80" fmla="*/ 35 w 35"/>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6">
                    <a:moveTo>
                      <a:pt x="6" y="31"/>
                    </a:moveTo>
                    <a:lnTo>
                      <a:pt x="8" y="34"/>
                    </a:lnTo>
                    <a:lnTo>
                      <a:pt x="14" y="35"/>
                    </a:lnTo>
                    <a:lnTo>
                      <a:pt x="18" y="36"/>
                    </a:lnTo>
                    <a:lnTo>
                      <a:pt x="23" y="35"/>
                    </a:lnTo>
                    <a:lnTo>
                      <a:pt x="27" y="34"/>
                    </a:lnTo>
                    <a:lnTo>
                      <a:pt x="31" y="31"/>
                    </a:lnTo>
                    <a:lnTo>
                      <a:pt x="34" y="27"/>
                    </a:lnTo>
                    <a:lnTo>
                      <a:pt x="35" y="23"/>
                    </a:lnTo>
                    <a:lnTo>
                      <a:pt x="35" y="18"/>
                    </a:lnTo>
                    <a:lnTo>
                      <a:pt x="35" y="13"/>
                    </a:lnTo>
                    <a:lnTo>
                      <a:pt x="34" y="9"/>
                    </a:lnTo>
                    <a:lnTo>
                      <a:pt x="31" y="5"/>
                    </a:lnTo>
                    <a:lnTo>
                      <a:pt x="27" y="3"/>
                    </a:lnTo>
                    <a:lnTo>
                      <a:pt x="23" y="0"/>
                    </a:lnTo>
                    <a:lnTo>
                      <a:pt x="18" y="0"/>
                    </a:lnTo>
                    <a:lnTo>
                      <a:pt x="14" y="0"/>
                    </a:lnTo>
                    <a:lnTo>
                      <a:pt x="8" y="3"/>
                    </a:lnTo>
                    <a:lnTo>
                      <a:pt x="6" y="5"/>
                    </a:lnTo>
                    <a:lnTo>
                      <a:pt x="2" y="9"/>
                    </a:lnTo>
                    <a:lnTo>
                      <a:pt x="0" y="13"/>
                    </a:lnTo>
                    <a:lnTo>
                      <a:pt x="0" y="18"/>
                    </a:lnTo>
                    <a:lnTo>
                      <a:pt x="0" y="23"/>
                    </a:lnTo>
                    <a:lnTo>
                      <a:pt x="2" y="27"/>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814" name="Freeform 67"/>
              <p:cNvSpPr>
                <a:spLocks/>
              </p:cNvSpPr>
              <p:nvPr/>
            </p:nvSpPr>
            <p:spPr bwMode="auto">
              <a:xfrm>
                <a:off x="10675938" y="3898900"/>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0 h 36"/>
                  <a:gd name="T32" fmla="*/ 2147483647 w 36"/>
                  <a:gd name="T33" fmla="*/ 2147483647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2147483647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5" y="31"/>
                    </a:moveTo>
                    <a:lnTo>
                      <a:pt x="9" y="34"/>
                    </a:lnTo>
                    <a:lnTo>
                      <a:pt x="13" y="36"/>
                    </a:lnTo>
                    <a:lnTo>
                      <a:pt x="19" y="36"/>
                    </a:lnTo>
                    <a:lnTo>
                      <a:pt x="23" y="36"/>
                    </a:lnTo>
                    <a:lnTo>
                      <a:pt x="28" y="34"/>
                    </a:lnTo>
                    <a:lnTo>
                      <a:pt x="31" y="31"/>
                    </a:lnTo>
                    <a:lnTo>
                      <a:pt x="33" y="28"/>
                    </a:lnTo>
                    <a:lnTo>
                      <a:pt x="36" y="23"/>
                    </a:lnTo>
                    <a:lnTo>
                      <a:pt x="36" y="19"/>
                    </a:lnTo>
                    <a:lnTo>
                      <a:pt x="36" y="13"/>
                    </a:lnTo>
                    <a:lnTo>
                      <a:pt x="33" y="9"/>
                    </a:lnTo>
                    <a:lnTo>
                      <a:pt x="31" y="5"/>
                    </a:lnTo>
                    <a:lnTo>
                      <a:pt x="28" y="3"/>
                    </a:lnTo>
                    <a:lnTo>
                      <a:pt x="23" y="1"/>
                    </a:lnTo>
                    <a:lnTo>
                      <a:pt x="19" y="0"/>
                    </a:lnTo>
                    <a:lnTo>
                      <a:pt x="13" y="1"/>
                    </a:lnTo>
                    <a:lnTo>
                      <a:pt x="9" y="3"/>
                    </a:lnTo>
                    <a:lnTo>
                      <a:pt x="5" y="5"/>
                    </a:lnTo>
                    <a:lnTo>
                      <a:pt x="2" y="9"/>
                    </a:lnTo>
                    <a:lnTo>
                      <a:pt x="1" y="13"/>
                    </a:lnTo>
                    <a:lnTo>
                      <a:pt x="0" y="19"/>
                    </a:lnTo>
                    <a:lnTo>
                      <a:pt x="1" y="23"/>
                    </a:lnTo>
                    <a:lnTo>
                      <a:pt x="2" y="28"/>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5" name="Freeform 68"/>
              <p:cNvSpPr>
                <a:spLocks/>
              </p:cNvSpPr>
              <p:nvPr/>
            </p:nvSpPr>
            <p:spPr bwMode="auto">
              <a:xfrm>
                <a:off x="11102975" y="4195763"/>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0 h 36"/>
                  <a:gd name="T30" fmla="*/ 2147483647 w 36"/>
                  <a:gd name="T31" fmla="*/ 0 h 36"/>
                  <a:gd name="T32" fmla="*/ 2147483647 w 36"/>
                  <a:gd name="T33" fmla="*/ 0 h 36"/>
                  <a:gd name="T34" fmla="*/ 2147483647 w 36"/>
                  <a:gd name="T35" fmla="*/ 2147483647 h 36"/>
                  <a:gd name="T36" fmla="*/ 2147483647 w 36"/>
                  <a:gd name="T37" fmla="*/ 2147483647 h 36"/>
                  <a:gd name="T38" fmla="*/ 2147483647 w 36"/>
                  <a:gd name="T39" fmla="*/ 2147483647 h 36"/>
                  <a:gd name="T40" fmla="*/ 0 w 36"/>
                  <a:gd name="T41" fmla="*/ 2147483647 h 36"/>
                  <a:gd name="T42" fmla="*/ 0 w 36"/>
                  <a:gd name="T43" fmla="*/ 2147483647 h 36"/>
                  <a:gd name="T44" fmla="*/ 0 w 36"/>
                  <a:gd name="T45" fmla="*/ 2147483647 h 36"/>
                  <a:gd name="T46" fmla="*/ 2147483647 w 36"/>
                  <a:gd name="T47" fmla="*/ 2147483647 h 36"/>
                  <a:gd name="T48" fmla="*/ 2147483647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5" y="31"/>
                    </a:moveTo>
                    <a:lnTo>
                      <a:pt x="9" y="33"/>
                    </a:lnTo>
                    <a:lnTo>
                      <a:pt x="13" y="35"/>
                    </a:lnTo>
                    <a:lnTo>
                      <a:pt x="17" y="36"/>
                    </a:lnTo>
                    <a:lnTo>
                      <a:pt x="23" y="35"/>
                    </a:lnTo>
                    <a:lnTo>
                      <a:pt x="27" y="33"/>
                    </a:lnTo>
                    <a:lnTo>
                      <a:pt x="31" y="31"/>
                    </a:lnTo>
                    <a:lnTo>
                      <a:pt x="33" y="27"/>
                    </a:lnTo>
                    <a:lnTo>
                      <a:pt x="35" y="23"/>
                    </a:lnTo>
                    <a:lnTo>
                      <a:pt x="36" y="17"/>
                    </a:lnTo>
                    <a:lnTo>
                      <a:pt x="35" y="13"/>
                    </a:lnTo>
                    <a:lnTo>
                      <a:pt x="33" y="8"/>
                    </a:lnTo>
                    <a:lnTo>
                      <a:pt x="31" y="5"/>
                    </a:lnTo>
                    <a:lnTo>
                      <a:pt x="27" y="3"/>
                    </a:lnTo>
                    <a:lnTo>
                      <a:pt x="23" y="0"/>
                    </a:lnTo>
                    <a:lnTo>
                      <a:pt x="17" y="0"/>
                    </a:lnTo>
                    <a:lnTo>
                      <a:pt x="13" y="0"/>
                    </a:lnTo>
                    <a:lnTo>
                      <a:pt x="9" y="3"/>
                    </a:lnTo>
                    <a:lnTo>
                      <a:pt x="5" y="5"/>
                    </a:lnTo>
                    <a:lnTo>
                      <a:pt x="2" y="8"/>
                    </a:lnTo>
                    <a:lnTo>
                      <a:pt x="0" y="13"/>
                    </a:lnTo>
                    <a:lnTo>
                      <a:pt x="0" y="17"/>
                    </a:lnTo>
                    <a:lnTo>
                      <a:pt x="0" y="23"/>
                    </a:lnTo>
                    <a:lnTo>
                      <a:pt x="2"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6" name="Freeform 69"/>
              <p:cNvSpPr>
                <a:spLocks/>
              </p:cNvSpPr>
              <p:nvPr/>
            </p:nvSpPr>
            <p:spPr bwMode="auto">
              <a:xfrm>
                <a:off x="11557000" y="4248150"/>
                <a:ext cx="55563" cy="58738"/>
              </a:xfrm>
              <a:custGeom>
                <a:avLst/>
                <a:gdLst>
                  <a:gd name="T0" fmla="*/ 2147483647 w 35"/>
                  <a:gd name="T1" fmla="*/ 2147483647 h 37"/>
                  <a:gd name="T2" fmla="*/ 2147483647 w 35"/>
                  <a:gd name="T3" fmla="*/ 2147483647 h 37"/>
                  <a:gd name="T4" fmla="*/ 2147483647 w 35"/>
                  <a:gd name="T5" fmla="*/ 2147483647 h 37"/>
                  <a:gd name="T6" fmla="*/ 2147483647 w 35"/>
                  <a:gd name="T7" fmla="*/ 2147483647 h 37"/>
                  <a:gd name="T8" fmla="*/ 2147483647 w 35"/>
                  <a:gd name="T9" fmla="*/ 2147483647 h 37"/>
                  <a:gd name="T10" fmla="*/ 2147483647 w 35"/>
                  <a:gd name="T11" fmla="*/ 2147483647 h 37"/>
                  <a:gd name="T12" fmla="*/ 2147483647 w 35"/>
                  <a:gd name="T13" fmla="*/ 2147483647 h 37"/>
                  <a:gd name="T14" fmla="*/ 2147483647 w 35"/>
                  <a:gd name="T15" fmla="*/ 2147483647 h 37"/>
                  <a:gd name="T16" fmla="*/ 2147483647 w 35"/>
                  <a:gd name="T17" fmla="*/ 2147483647 h 37"/>
                  <a:gd name="T18" fmla="*/ 2147483647 w 35"/>
                  <a:gd name="T19" fmla="*/ 2147483647 h 37"/>
                  <a:gd name="T20" fmla="*/ 2147483647 w 35"/>
                  <a:gd name="T21" fmla="*/ 2147483647 h 37"/>
                  <a:gd name="T22" fmla="*/ 2147483647 w 35"/>
                  <a:gd name="T23" fmla="*/ 2147483647 h 37"/>
                  <a:gd name="T24" fmla="*/ 2147483647 w 35"/>
                  <a:gd name="T25" fmla="*/ 2147483647 h 37"/>
                  <a:gd name="T26" fmla="*/ 2147483647 w 35"/>
                  <a:gd name="T27" fmla="*/ 2147483647 h 37"/>
                  <a:gd name="T28" fmla="*/ 2147483647 w 35"/>
                  <a:gd name="T29" fmla="*/ 2147483647 h 37"/>
                  <a:gd name="T30" fmla="*/ 2147483647 w 35"/>
                  <a:gd name="T31" fmla="*/ 0 h 37"/>
                  <a:gd name="T32" fmla="*/ 2147483647 w 35"/>
                  <a:gd name="T33" fmla="*/ 2147483647 h 37"/>
                  <a:gd name="T34" fmla="*/ 2147483647 w 35"/>
                  <a:gd name="T35" fmla="*/ 2147483647 h 37"/>
                  <a:gd name="T36" fmla="*/ 2147483647 w 35"/>
                  <a:gd name="T37" fmla="*/ 2147483647 h 37"/>
                  <a:gd name="T38" fmla="*/ 2147483647 w 35"/>
                  <a:gd name="T39" fmla="*/ 2147483647 h 37"/>
                  <a:gd name="T40" fmla="*/ 0 w 35"/>
                  <a:gd name="T41" fmla="*/ 2147483647 h 37"/>
                  <a:gd name="T42" fmla="*/ 0 w 35"/>
                  <a:gd name="T43" fmla="*/ 2147483647 h 37"/>
                  <a:gd name="T44" fmla="*/ 0 w 35"/>
                  <a:gd name="T45" fmla="*/ 2147483647 h 37"/>
                  <a:gd name="T46" fmla="*/ 2147483647 w 35"/>
                  <a:gd name="T47" fmla="*/ 2147483647 h 37"/>
                  <a:gd name="T48" fmla="*/ 2147483647 w 35"/>
                  <a:gd name="T49" fmla="*/ 2147483647 h 37"/>
                  <a:gd name="T50" fmla="*/ 2147483647 w 35"/>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7"/>
                  <a:gd name="T80" fmla="*/ 35 w 35"/>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7">
                    <a:moveTo>
                      <a:pt x="5" y="31"/>
                    </a:moveTo>
                    <a:lnTo>
                      <a:pt x="8" y="34"/>
                    </a:lnTo>
                    <a:lnTo>
                      <a:pt x="12" y="37"/>
                    </a:lnTo>
                    <a:lnTo>
                      <a:pt x="18" y="37"/>
                    </a:lnTo>
                    <a:lnTo>
                      <a:pt x="22" y="37"/>
                    </a:lnTo>
                    <a:lnTo>
                      <a:pt x="27" y="34"/>
                    </a:lnTo>
                    <a:lnTo>
                      <a:pt x="30" y="31"/>
                    </a:lnTo>
                    <a:lnTo>
                      <a:pt x="34" y="29"/>
                    </a:lnTo>
                    <a:lnTo>
                      <a:pt x="35" y="23"/>
                    </a:lnTo>
                    <a:lnTo>
                      <a:pt x="35" y="19"/>
                    </a:lnTo>
                    <a:lnTo>
                      <a:pt x="35" y="14"/>
                    </a:lnTo>
                    <a:lnTo>
                      <a:pt x="34" y="10"/>
                    </a:lnTo>
                    <a:lnTo>
                      <a:pt x="30" y="6"/>
                    </a:lnTo>
                    <a:lnTo>
                      <a:pt x="27" y="3"/>
                    </a:lnTo>
                    <a:lnTo>
                      <a:pt x="22" y="2"/>
                    </a:lnTo>
                    <a:lnTo>
                      <a:pt x="18" y="0"/>
                    </a:lnTo>
                    <a:lnTo>
                      <a:pt x="12" y="2"/>
                    </a:lnTo>
                    <a:lnTo>
                      <a:pt x="8" y="3"/>
                    </a:lnTo>
                    <a:lnTo>
                      <a:pt x="5" y="6"/>
                    </a:lnTo>
                    <a:lnTo>
                      <a:pt x="1" y="10"/>
                    </a:lnTo>
                    <a:lnTo>
                      <a:pt x="0" y="14"/>
                    </a:lnTo>
                    <a:lnTo>
                      <a:pt x="0" y="19"/>
                    </a:lnTo>
                    <a:lnTo>
                      <a:pt x="0" y="23"/>
                    </a:lnTo>
                    <a:lnTo>
                      <a:pt x="1" y="29"/>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7" name="Freeform 70"/>
              <p:cNvSpPr>
                <a:spLocks/>
              </p:cNvSpPr>
              <p:nvPr/>
            </p:nvSpPr>
            <p:spPr bwMode="auto">
              <a:xfrm>
                <a:off x="9772650" y="428148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0 h 36"/>
                  <a:gd name="T30" fmla="*/ 2147483647 w 36"/>
                  <a:gd name="T31" fmla="*/ 0 h 36"/>
                  <a:gd name="T32" fmla="*/ 2147483647 w 36"/>
                  <a:gd name="T33" fmla="*/ 0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2147483647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5" y="31"/>
                    </a:moveTo>
                    <a:lnTo>
                      <a:pt x="9" y="33"/>
                    </a:lnTo>
                    <a:lnTo>
                      <a:pt x="13" y="35"/>
                    </a:lnTo>
                    <a:lnTo>
                      <a:pt x="19" y="36"/>
                    </a:lnTo>
                    <a:lnTo>
                      <a:pt x="23" y="35"/>
                    </a:lnTo>
                    <a:lnTo>
                      <a:pt x="27" y="33"/>
                    </a:lnTo>
                    <a:lnTo>
                      <a:pt x="31" y="31"/>
                    </a:lnTo>
                    <a:lnTo>
                      <a:pt x="34" y="27"/>
                    </a:lnTo>
                    <a:lnTo>
                      <a:pt x="36" y="23"/>
                    </a:lnTo>
                    <a:lnTo>
                      <a:pt x="36" y="17"/>
                    </a:lnTo>
                    <a:lnTo>
                      <a:pt x="36" y="13"/>
                    </a:lnTo>
                    <a:lnTo>
                      <a:pt x="34" y="9"/>
                    </a:lnTo>
                    <a:lnTo>
                      <a:pt x="31" y="5"/>
                    </a:lnTo>
                    <a:lnTo>
                      <a:pt x="27" y="2"/>
                    </a:lnTo>
                    <a:lnTo>
                      <a:pt x="23" y="0"/>
                    </a:lnTo>
                    <a:lnTo>
                      <a:pt x="19" y="0"/>
                    </a:lnTo>
                    <a:lnTo>
                      <a:pt x="13" y="0"/>
                    </a:lnTo>
                    <a:lnTo>
                      <a:pt x="9" y="2"/>
                    </a:lnTo>
                    <a:lnTo>
                      <a:pt x="5" y="5"/>
                    </a:lnTo>
                    <a:lnTo>
                      <a:pt x="3" y="9"/>
                    </a:lnTo>
                    <a:lnTo>
                      <a:pt x="1" y="13"/>
                    </a:lnTo>
                    <a:lnTo>
                      <a:pt x="0" y="17"/>
                    </a:lnTo>
                    <a:lnTo>
                      <a:pt x="1" y="23"/>
                    </a:lnTo>
                    <a:lnTo>
                      <a:pt x="3"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8" name="Freeform 71"/>
              <p:cNvSpPr>
                <a:spLocks/>
              </p:cNvSpPr>
              <p:nvPr/>
            </p:nvSpPr>
            <p:spPr bwMode="auto">
              <a:xfrm>
                <a:off x="9772650" y="3835400"/>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0 h 36"/>
                  <a:gd name="T32" fmla="*/ 2147483647 w 36"/>
                  <a:gd name="T33" fmla="*/ 2147483647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2147483647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5" y="31"/>
                    </a:moveTo>
                    <a:lnTo>
                      <a:pt x="9" y="33"/>
                    </a:lnTo>
                    <a:lnTo>
                      <a:pt x="13" y="36"/>
                    </a:lnTo>
                    <a:lnTo>
                      <a:pt x="19" y="36"/>
                    </a:lnTo>
                    <a:lnTo>
                      <a:pt x="23" y="36"/>
                    </a:lnTo>
                    <a:lnTo>
                      <a:pt x="27" y="33"/>
                    </a:lnTo>
                    <a:lnTo>
                      <a:pt x="31" y="31"/>
                    </a:lnTo>
                    <a:lnTo>
                      <a:pt x="34" y="27"/>
                    </a:lnTo>
                    <a:lnTo>
                      <a:pt x="36" y="23"/>
                    </a:lnTo>
                    <a:lnTo>
                      <a:pt x="36" y="18"/>
                    </a:lnTo>
                    <a:lnTo>
                      <a:pt x="36" y="13"/>
                    </a:lnTo>
                    <a:lnTo>
                      <a:pt x="34" y="9"/>
                    </a:lnTo>
                    <a:lnTo>
                      <a:pt x="31" y="5"/>
                    </a:lnTo>
                    <a:lnTo>
                      <a:pt x="27" y="2"/>
                    </a:lnTo>
                    <a:lnTo>
                      <a:pt x="23" y="1"/>
                    </a:lnTo>
                    <a:lnTo>
                      <a:pt x="19" y="0"/>
                    </a:lnTo>
                    <a:lnTo>
                      <a:pt x="13" y="1"/>
                    </a:lnTo>
                    <a:lnTo>
                      <a:pt x="9" y="2"/>
                    </a:lnTo>
                    <a:lnTo>
                      <a:pt x="5" y="5"/>
                    </a:lnTo>
                    <a:lnTo>
                      <a:pt x="3" y="9"/>
                    </a:lnTo>
                    <a:lnTo>
                      <a:pt x="1" y="13"/>
                    </a:lnTo>
                    <a:lnTo>
                      <a:pt x="0" y="18"/>
                    </a:lnTo>
                    <a:lnTo>
                      <a:pt x="1" y="23"/>
                    </a:lnTo>
                    <a:lnTo>
                      <a:pt x="3"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819" name="Freeform 72"/>
              <p:cNvSpPr>
                <a:spLocks/>
              </p:cNvSpPr>
              <p:nvPr/>
            </p:nvSpPr>
            <p:spPr bwMode="auto">
              <a:xfrm>
                <a:off x="9793288" y="3448050"/>
                <a:ext cx="55563" cy="58738"/>
              </a:xfrm>
              <a:custGeom>
                <a:avLst/>
                <a:gdLst>
                  <a:gd name="T0" fmla="*/ 2147483647 w 35"/>
                  <a:gd name="T1" fmla="*/ 2147483647 h 37"/>
                  <a:gd name="T2" fmla="*/ 2147483647 w 35"/>
                  <a:gd name="T3" fmla="*/ 2147483647 h 37"/>
                  <a:gd name="T4" fmla="*/ 2147483647 w 35"/>
                  <a:gd name="T5" fmla="*/ 2147483647 h 37"/>
                  <a:gd name="T6" fmla="*/ 2147483647 w 35"/>
                  <a:gd name="T7" fmla="*/ 2147483647 h 37"/>
                  <a:gd name="T8" fmla="*/ 2147483647 w 35"/>
                  <a:gd name="T9" fmla="*/ 2147483647 h 37"/>
                  <a:gd name="T10" fmla="*/ 2147483647 w 35"/>
                  <a:gd name="T11" fmla="*/ 2147483647 h 37"/>
                  <a:gd name="T12" fmla="*/ 2147483647 w 35"/>
                  <a:gd name="T13" fmla="*/ 2147483647 h 37"/>
                  <a:gd name="T14" fmla="*/ 2147483647 w 35"/>
                  <a:gd name="T15" fmla="*/ 2147483647 h 37"/>
                  <a:gd name="T16" fmla="*/ 2147483647 w 35"/>
                  <a:gd name="T17" fmla="*/ 2147483647 h 37"/>
                  <a:gd name="T18" fmla="*/ 2147483647 w 35"/>
                  <a:gd name="T19" fmla="*/ 2147483647 h 37"/>
                  <a:gd name="T20" fmla="*/ 2147483647 w 35"/>
                  <a:gd name="T21" fmla="*/ 2147483647 h 37"/>
                  <a:gd name="T22" fmla="*/ 2147483647 w 35"/>
                  <a:gd name="T23" fmla="*/ 2147483647 h 37"/>
                  <a:gd name="T24" fmla="*/ 2147483647 w 35"/>
                  <a:gd name="T25" fmla="*/ 2147483647 h 37"/>
                  <a:gd name="T26" fmla="*/ 2147483647 w 35"/>
                  <a:gd name="T27" fmla="*/ 2147483647 h 37"/>
                  <a:gd name="T28" fmla="*/ 2147483647 w 35"/>
                  <a:gd name="T29" fmla="*/ 2147483647 h 37"/>
                  <a:gd name="T30" fmla="*/ 2147483647 w 35"/>
                  <a:gd name="T31" fmla="*/ 0 h 37"/>
                  <a:gd name="T32" fmla="*/ 2147483647 w 35"/>
                  <a:gd name="T33" fmla="*/ 2147483647 h 37"/>
                  <a:gd name="T34" fmla="*/ 2147483647 w 35"/>
                  <a:gd name="T35" fmla="*/ 2147483647 h 37"/>
                  <a:gd name="T36" fmla="*/ 2147483647 w 35"/>
                  <a:gd name="T37" fmla="*/ 2147483647 h 37"/>
                  <a:gd name="T38" fmla="*/ 2147483647 w 35"/>
                  <a:gd name="T39" fmla="*/ 2147483647 h 37"/>
                  <a:gd name="T40" fmla="*/ 0 w 35"/>
                  <a:gd name="T41" fmla="*/ 2147483647 h 37"/>
                  <a:gd name="T42" fmla="*/ 0 w 35"/>
                  <a:gd name="T43" fmla="*/ 2147483647 h 37"/>
                  <a:gd name="T44" fmla="*/ 0 w 35"/>
                  <a:gd name="T45" fmla="*/ 2147483647 h 37"/>
                  <a:gd name="T46" fmla="*/ 2147483647 w 35"/>
                  <a:gd name="T47" fmla="*/ 2147483647 h 37"/>
                  <a:gd name="T48" fmla="*/ 2147483647 w 35"/>
                  <a:gd name="T49" fmla="*/ 2147483647 h 37"/>
                  <a:gd name="T50" fmla="*/ 2147483647 w 35"/>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7"/>
                  <a:gd name="T80" fmla="*/ 35 w 35"/>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7">
                    <a:moveTo>
                      <a:pt x="6" y="31"/>
                    </a:moveTo>
                    <a:lnTo>
                      <a:pt x="9" y="34"/>
                    </a:lnTo>
                    <a:lnTo>
                      <a:pt x="13" y="37"/>
                    </a:lnTo>
                    <a:lnTo>
                      <a:pt x="18" y="37"/>
                    </a:lnTo>
                    <a:lnTo>
                      <a:pt x="22" y="37"/>
                    </a:lnTo>
                    <a:lnTo>
                      <a:pt x="27" y="34"/>
                    </a:lnTo>
                    <a:lnTo>
                      <a:pt x="30" y="31"/>
                    </a:lnTo>
                    <a:lnTo>
                      <a:pt x="34" y="29"/>
                    </a:lnTo>
                    <a:lnTo>
                      <a:pt x="35" y="23"/>
                    </a:lnTo>
                    <a:lnTo>
                      <a:pt x="35" y="19"/>
                    </a:lnTo>
                    <a:lnTo>
                      <a:pt x="35" y="14"/>
                    </a:lnTo>
                    <a:lnTo>
                      <a:pt x="34" y="10"/>
                    </a:lnTo>
                    <a:lnTo>
                      <a:pt x="30" y="6"/>
                    </a:lnTo>
                    <a:lnTo>
                      <a:pt x="27" y="3"/>
                    </a:lnTo>
                    <a:lnTo>
                      <a:pt x="22" y="2"/>
                    </a:lnTo>
                    <a:lnTo>
                      <a:pt x="18" y="0"/>
                    </a:lnTo>
                    <a:lnTo>
                      <a:pt x="13" y="2"/>
                    </a:lnTo>
                    <a:lnTo>
                      <a:pt x="9" y="3"/>
                    </a:lnTo>
                    <a:lnTo>
                      <a:pt x="6" y="6"/>
                    </a:lnTo>
                    <a:lnTo>
                      <a:pt x="2" y="10"/>
                    </a:lnTo>
                    <a:lnTo>
                      <a:pt x="0" y="14"/>
                    </a:lnTo>
                    <a:lnTo>
                      <a:pt x="0" y="19"/>
                    </a:lnTo>
                    <a:lnTo>
                      <a:pt x="0" y="23"/>
                    </a:lnTo>
                    <a:lnTo>
                      <a:pt x="2" y="29"/>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820" name="Line 97"/>
              <p:cNvSpPr>
                <a:spLocks noChangeShapeType="1"/>
              </p:cNvSpPr>
              <p:nvPr/>
            </p:nvSpPr>
            <p:spPr bwMode="auto">
              <a:xfrm flipV="1">
                <a:off x="12460288" y="4140200"/>
                <a:ext cx="0" cy="138113"/>
              </a:xfrm>
              <a:prstGeom prst="line">
                <a:avLst/>
              </a:prstGeom>
              <a:noFill/>
              <a:ln w="19050">
                <a:solidFill>
                  <a:srgbClr val="FF00FF"/>
                </a:solidFill>
                <a:round/>
                <a:headEnd/>
                <a:tailEnd/>
              </a:ln>
            </p:spPr>
            <p:txBody>
              <a:bodyPr/>
              <a:lstStyle/>
              <a:p>
                <a:endParaRPr lang="fr-FR"/>
              </a:p>
            </p:txBody>
          </p:sp>
          <p:sp>
            <p:nvSpPr>
              <p:cNvPr id="19821" name="Line 109"/>
              <p:cNvSpPr>
                <a:spLocks noChangeShapeType="1"/>
              </p:cNvSpPr>
              <p:nvPr/>
            </p:nvSpPr>
            <p:spPr bwMode="auto">
              <a:xfrm>
                <a:off x="9913938" y="2851150"/>
                <a:ext cx="0" cy="304800"/>
              </a:xfrm>
              <a:prstGeom prst="line">
                <a:avLst/>
              </a:prstGeom>
              <a:noFill/>
              <a:ln w="19050">
                <a:solidFill>
                  <a:srgbClr val="FF00FF"/>
                </a:solidFill>
                <a:round/>
                <a:headEnd/>
                <a:tailEnd/>
              </a:ln>
            </p:spPr>
            <p:txBody>
              <a:bodyPr/>
              <a:lstStyle/>
              <a:p>
                <a:endParaRPr lang="fr-FR"/>
              </a:p>
            </p:txBody>
          </p:sp>
          <p:sp>
            <p:nvSpPr>
              <p:cNvPr id="19822" name="Freeform 110"/>
              <p:cNvSpPr>
                <a:spLocks/>
              </p:cNvSpPr>
              <p:nvPr/>
            </p:nvSpPr>
            <p:spPr bwMode="auto">
              <a:xfrm>
                <a:off x="9913938" y="3155950"/>
                <a:ext cx="117475" cy="193675"/>
              </a:xfrm>
              <a:custGeom>
                <a:avLst/>
                <a:gdLst>
                  <a:gd name="T0" fmla="*/ 2147483647 w 74"/>
                  <a:gd name="T1" fmla="*/ 2147483647 h 122"/>
                  <a:gd name="T2" fmla="*/ 2147483647 w 74"/>
                  <a:gd name="T3" fmla="*/ 2147483647 h 122"/>
                  <a:gd name="T4" fmla="*/ 0 w 74"/>
                  <a:gd name="T5" fmla="*/ 0 h 122"/>
                  <a:gd name="T6" fmla="*/ 0 60000 65536"/>
                  <a:gd name="T7" fmla="*/ 0 60000 65536"/>
                  <a:gd name="T8" fmla="*/ 0 60000 65536"/>
                  <a:gd name="T9" fmla="*/ 0 w 74"/>
                  <a:gd name="T10" fmla="*/ 0 h 122"/>
                  <a:gd name="T11" fmla="*/ 74 w 74"/>
                  <a:gd name="T12" fmla="*/ 122 h 122"/>
                </a:gdLst>
                <a:ahLst/>
                <a:cxnLst>
                  <a:cxn ang="T6">
                    <a:pos x="T0" y="T1"/>
                  </a:cxn>
                  <a:cxn ang="T7">
                    <a:pos x="T2" y="T3"/>
                  </a:cxn>
                  <a:cxn ang="T8">
                    <a:pos x="T4" y="T5"/>
                  </a:cxn>
                </a:cxnLst>
                <a:rect l="T9" t="T10" r="T11" b="T12"/>
                <a:pathLst>
                  <a:path w="74" h="122">
                    <a:moveTo>
                      <a:pt x="74" y="122"/>
                    </a:moveTo>
                    <a:lnTo>
                      <a:pt x="71" y="120"/>
                    </a:lnTo>
                    <a:lnTo>
                      <a:pt x="0" y="0"/>
                    </a:lnTo>
                  </a:path>
                </a:pathLst>
              </a:custGeom>
              <a:noFill/>
              <a:ln w="19050">
                <a:solidFill>
                  <a:srgbClr val="FF00FF"/>
                </a:solidFill>
                <a:prstDash val="solid"/>
                <a:round/>
                <a:headEnd/>
                <a:tailEnd/>
              </a:ln>
            </p:spPr>
            <p:txBody>
              <a:bodyPr/>
              <a:lstStyle/>
              <a:p>
                <a:endParaRPr lang="fr-FR"/>
              </a:p>
            </p:txBody>
          </p:sp>
          <p:sp>
            <p:nvSpPr>
              <p:cNvPr id="19823" name="Line 111"/>
              <p:cNvSpPr>
                <a:spLocks noChangeShapeType="1"/>
              </p:cNvSpPr>
              <p:nvPr/>
            </p:nvSpPr>
            <p:spPr bwMode="auto">
              <a:xfrm flipH="1">
                <a:off x="9853613" y="3236913"/>
                <a:ext cx="22225" cy="98425"/>
              </a:xfrm>
              <a:prstGeom prst="line">
                <a:avLst/>
              </a:prstGeom>
              <a:noFill/>
              <a:ln w="19050">
                <a:solidFill>
                  <a:srgbClr val="FF00FF"/>
                </a:solidFill>
                <a:round/>
                <a:headEnd/>
                <a:tailEnd/>
              </a:ln>
            </p:spPr>
            <p:txBody>
              <a:bodyPr/>
              <a:lstStyle/>
              <a:p>
                <a:endParaRPr lang="fr-FR"/>
              </a:p>
            </p:txBody>
          </p:sp>
          <p:sp>
            <p:nvSpPr>
              <p:cNvPr id="19824" name="Freeform 112"/>
              <p:cNvSpPr>
                <a:spLocks/>
              </p:cNvSpPr>
              <p:nvPr/>
            </p:nvSpPr>
            <p:spPr bwMode="auto">
              <a:xfrm>
                <a:off x="9793288" y="3335338"/>
                <a:ext cx="60325" cy="989013"/>
              </a:xfrm>
              <a:custGeom>
                <a:avLst/>
                <a:gdLst>
                  <a:gd name="T0" fmla="*/ 2147483647 w 38"/>
                  <a:gd name="T1" fmla="*/ 0 h 623"/>
                  <a:gd name="T2" fmla="*/ 2147483647 w 38"/>
                  <a:gd name="T3" fmla="*/ 2147483647 h 623"/>
                  <a:gd name="T4" fmla="*/ 2147483647 w 38"/>
                  <a:gd name="T5" fmla="*/ 2147483647 h 623"/>
                  <a:gd name="T6" fmla="*/ 0 w 38"/>
                  <a:gd name="T7" fmla="*/ 2147483647 h 623"/>
                  <a:gd name="T8" fmla="*/ 0 60000 65536"/>
                  <a:gd name="T9" fmla="*/ 0 60000 65536"/>
                  <a:gd name="T10" fmla="*/ 0 60000 65536"/>
                  <a:gd name="T11" fmla="*/ 0 60000 65536"/>
                  <a:gd name="T12" fmla="*/ 0 w 38"/>
                  <a:gd name="T13" fmla="*/ 0 h 623"/>
                  <a:gd name="T14" fmla="*/ 38 w 38"/>
                  <a:gd name="T15" fmla="*/ 623 h 623"/>
                </a:gdLst>
                <a:ahLst/>
                <a:cxnLst>
                  <a:cxn ang="T8">
                    <a:pos x="T0" y="T1"/>
                  </a:cxn>
                  <a:cxn ang="T9">
                    <a:pos x="T2" y="T3"/>
                  </a:cxn>
                  <a:cxn ang="T10">
                    <a:pos x="T4" y="T5"/>
                  </a:cxn>
                  <a:cxn ang="T11">
                    <a:pos x="T6" y="T7"/>
                  </a:cxn>
                </a:cxnLst>
                <a:rect l="T12" t="T13" r="T14" b="T15"/>
                <a:pathLst>
                  <a:path w="38" h="623">
                    <a:moveTo>
                      <a:pt x="38" y="0"/>
                    </a:moveTo>
                    <a:lnTo>
                      <a:pt x="30" y="31"/>
                    </a:lnTo>
                    <a:lnTo>
                      <a:pt x="15" y="292"/>
                    </a:lnTo>
                    <a:lnTo>
                      <a:pt x="0" y="623"/>
                    </a:lnTo>
                  </a:path>
                </a:pathLst>
              </a:custGeom>
              <a:noFill/>
              <a:ln w="19050">
                <a:solidFill>
                  <a:srgbClr val="FF00FF"/>
                </a:solidFill>
                <a:prstDash val="solid"/>
                <a:round/>
                <a:headEnd/>
                <a:tailEnd/>
              </a:ln>
            </p:spPr>
            <p:txBody>
              <a:bodyPr/>
              <a:lstStyle/>
              <a:p>
                <a:endParaRPr lang="fr-FR"/>
              </a:p>
            </p:txBody>
          </p:sp>
          <p:sp>
            <p:nvSpPr>
              <p:cNvPr id="19825" name="Line 113"/>
              <p:cNvSpPr>
                <a:spLocks noChangeShapeType="1"/>
              </p:cNvSpPr>
              <p:nvPr/>
            </p:nvSpPr>
            <p:spPr bwMode="auto">
              <a:xfrm>
                <a:off x="9853613" y="3335338"/>
                <a:ext cx="0" cy="323850"/>
              </a:xfrm>
              <a:prstGeom prst="line">
                <a:avLst/>
              </a:prstGeom>
              <a:noFill/>
              <a:ln w="19050">
                <a:solidFill>
                  <a:srgbClr val="FF00FF"/>
                </a:solidFill>
                <a:round/>
                <a:headEnd/>
                <a:tailEnd/>
              </a:ln>
            </p:spPr>
            <p:txBody>
              <a:bodyPr/>
              <a:lstStyle/>
              <a:p>
                <a:endParaRPr lang="fr-FR"/>
              </a:p>
            </p:txBody>
          </p:sp>
          <p:sp>
            <p:nvSpPr>
              <p:cNvPr id="19826" name="Line 114"/>
              <p:cNvSpPr>
                <a:spLocks noChangeShapeType="1"/>
              </p:cNvSpPr>
              <p:nvPr/>
            </p:nvSpPr>
            <p:spPr bwMode="auto">
              <a:xfrm>
                <a:off x="9875838" y="3236913"/>
                <a:ext cx="0" cy="365125"/>
              </a:xfrm>
              <a:prstGeom prst="line">
                <a:avLst/>
              </a:prstGeom>
              <a:noFill/>
              <a:ln w="19050">
                <a:solidFill>
                  <a:srgbClr val="FF00FF"/>
                </a:solidFill>
                <a:round/>
                <a:headEnd/>
                <a:tailEnd/>
              </a:ln>
            </p:spPr>
            <p:txBody>
              <a:bodyPr/>
              <a:lstStyle/>
              <a:p>
                <a:endParaRPr lang="fr-FR"/>
              </a:p>
            </p:txBody>
          </p:sp>
          <p:sp>
            <p:nvSpPr>
              <p:cNvPr id="19827" name="Line 115"/>
              <p:cNvSpPr>
                <a:spLocks noChangeShapeType="1"/>
              </p:cNvSpPr>
              <p:nvPr/>
            </p:nvSpPr>
            <p:spPr bwMode="auto">
              <a:xfrm>
                <a:off x="10031413" y="3349625"/>
                <a:ext cx="0" cy="246063"/>
              </a:xfrm>
              <a:prstGeom prst="line">
                <a:avLst/>
              </a:prstGeom>
              <a:noFill/>
              <a:ln w="19050">
                <a:solidFill>
                  <a:srgbClr val="FF00FF"/>
                </a:solidFill>
                <a:round/>
                <a:headEnd/>
                <a:tailEnd/>
              </a:ln>
            </p:spPr>
            <p:txBody>
              <a:bodyPr/>
              <a:lstStyle/>
              <a:p>
                <a:endParaRPr lang="fr-FR"/>
              </a:p>
            </p:txBody>
          </p:sp>
          <p:sp>
            <p:nvSpPr>
              <p:cNvPr id="19828" name="Line 116"/>
              <p:cNvSpPr>
                <a:spLocks noChangeShapeType="1"/>
              </p:cNvSpPr>
              <p:nvPr/>
            </p:nvSpPr>
            <p:spPr bwMode="auto">
              <a:xfrm flipH="1" flipV="1">
                <a:off x="10031413" y="3349625"/>
                <a:ext cx="219075" cy="239713"/>
              </a:xfrm>
              <a:prstGeom prst="line">
                <a:avLst/>
              </a:prstGeom>
              <a:noFill/>
              <a:ln w="19050">
                <a:solidFill>
                  <a:srgbClr val="FF00FF"/>
                </a:solidFill>
                <a:round/>
                <a:headEnd/>
                <a:tailEnd/>
              </a:ln>
            </p:spPr>
            <p:txBody>
              <a:bodyPr/>
              <a:lstStyle/>
              <a:p>
                <a:endParaRPr lang="fr-FR"/>
              </a:p>
            </p:txBody>
          </p:sp>
          <p:sp>
            <p:nvSpPr>
              <p:cNvPr id="19829" name="Line 117"/>
              <p:cNvSpPr>
                <a:spLocks noChangeShapeType="1"/>
              </p:cNvSpPr>
              <p:nvPr/>
            </p:nvSpPr>
            <p:spPr bwMode="auto">
              <a:xfrm>
                <a:off x="10250488" y="3305175"/>
                <a:ext cx="0" cy="284163"/>
              </a:xfrm>
              <a:prstGeom prst="line">
                <a:avLst/>
              </a:prstGeom>
              <a:noFill/>
              <a:ln w="19050">
                <a:solidFill>
                  <a:srgbClr val="FF00FF"/>
                </a:solidFill>
                <a:round/>
                <a:headEnd/>
                <a:tailEnd/>
              </a:ln>
            </p:spPr>
            <p:txBody>
              <a:bodyPr/>
              <a:lstStyle/>
              <a:p>
                <a:endParaRPr lang="fr-FR"/>
              </a:p>
            </p:txBody>
          </p:sp>
          <p:sp>
            <p:nvSpPr>
              <p:cNvPr id="19830" name="Line 118"/>
              <p:cNvSpPr>
                <a:spLocks noChangeShapeType="1"/>
              </p:cNvSpPr>
              <p:nvPr/>
            </p:nvSpPr>
            <p:spPr bwMode="auto">
              <a:xfrm>
                <a:off x="10696575" y="3854450"/>
                <a:ext cx="0" cy="228600"/>
              </a:xfrm>
              <a:prstGeom prst="line">
                <a:avLst/>
              </a:prstGeom>
              <a:noFill/>
              <a:ln w="19050">
                <a:solidFill>
                  <a:srgbClr val="FF00FF"/>
                </a:solidFill>
                <a:round/>
                <a:headEnd/>
                <a:tailEnd/>
              </a:ln>
            </p:spPr>
            <p:txBody>
              <a:bodyPr/>
              <a:lstStyle/>
              <a:p>
                <a:endParaRPr lang="fr-FR"/>
              </a:p>
            </p:txBody>
          </p:sp>
          <p:sp>
            <p:nvSpPr>
              <p:cNvPr id="19831" name="Freeform 119"/>
              <p:cNvSpPr>
                <a:spLocks/>
              </p:cNvSpPr>
              <p:nvPr/>
            </p:nvSpPr>
            <p:spPr bwMode="auto">
              <a:xfrm>
                <a:off x="10696575" y="3854450"/>
                <a:ext cx="444500" cy="166688"/>
              </a:xfrm>
              <a:custGeom>
                <a:avLst/>
                <a:gdLst>
                  <a:gd name="T0" fmla="*/ 2147483647 w 280"/>
                  <a:gd name="T1" fmla="*/ 2147483647 h 105"/>
                  <a:gd name="T2" fmla="*/ 2147483647 w 280"/>
                  <a:gd name="T3" fmla="*/ 2147483647 h 105"/>
                  <a:gd name="T4" fmla="*/ 0 w 280"/>
                  <a:gd name="T5" fmla="*/ 2147483647 h 105"/>
                  <a:gd name="T6" fmla="*/ 0 w 280"/>
                  <a:gd name="T7" fmla="*/ 0 h 105"/>
                  <a:gd name="T8" fmla="*/ 0 60000 65536"/>
                  <a:gd name="T9" fmla="*/ 0 60000 65536"/>
                  <a:gd name="T10" fmla="*/ 0 60000 65536"/>
                  <a:gd name="T11" fmla="*/ 0 60000 65536"/>
                  <a:gd name="T12" fmla="*/ 0 w 280"/>
                  <a:gd name="T13" fmla="*/ 0 h 105"/>
                  <a:gd name="T14" fmla="*/ 280 w 280"/>
                  <a:gd name="T15" fmla="*/ 105 h 105"/>
                </a:gdLst>
                <a:ahLst/>
                <a:cxnLst>
                  <a:cxn ang="T8">
                    <a:pos x="T0" y="T1"/>
                  </a:cxn>
                  <a:cxn ang="T9">
                    <a:pos x="T2" y="T3"/>
                  </a:cxn>
                  <a:cxn ang="T10">
                    <a:pos x="T4" y="T5"/>
                  </a:cxn>
                  <a:cxn ang="T11">
                    <a:pos x="T6" y="T7"/>
                  </a:cxn>
                </a:cxnLst>
                <a:rect l="T12" t="T13" r="T14" b="T15"/>
                <a:pathLst>
                  <a:path w="280" h="105">
                    <a:moveTo>
                      <a:pt x="280" y="105"/>
                    </a:moveTo>
                    <a:lnTo>
                      <a:pt x="277" y="105"/>
                    </a:lnTo>
                    <a:lnTo>
                      <a:pt x="0" y="1"/>
                    </a:lnTo>
                    <a:lnTo>
                      <a:pt x="0" y="0"/>
                    </a:lnTo>
                  </a:path>
                </a:pathLst>
              </a:custGeom>
              <a:noFill/>
              <a:ln w="19050">
                <a:solidFill>
                  <a:srgbClr val="FF00FF"/>
                </a:solidFill>
                <a:prstDash val="solid"/>
                <a:round/>
                <a:headEnd/>
                <a:tailEnd/>
              </a:ln>
            </p:spPr>
            <p:txBody>
              <a:bodyPr/>
              <a:lstStyle/>
              <a:p>
                <a:endParaRPr lang="fr-FR"/>
              </a:p>
            </p:txBody>
          </p:sp>
          <p:sp>
            <p:nvSpPr>
              <p:cNvPr id="19832" name="Line 120"/>
              <p:cNvSpPr>
                <a:spLocks noChangeShapeType="1"/>
              </p:cNvSpPr>
              <p:nvPr/>
            </p:nvSpPr>
            <p:spPr bwMode="auto">
              <a:xfrm>
                <a:off x="10696575" y="3649663"/>
                <a:ext cx="0" cy="204788"/>
              </a:xfrm>
              <a:prstGeom prst="line">
                <a:avLst/>
              </a:prstGeom>
              <a:noFill/>
              <a:ln w="19050">
                <a:solidFill>
                  <a:srgbClr val="FF00FF"/>
                </a:solidFill>
                <a:round/>
                <a:headEnd/>
                <a:tailEnd/>
              </a:ln>
            </p:spPr>
            <p:txBody>
              <a:bodyPr/>
              <a:lstStyle/>
              <a:p>
                <a:endParaRPr lang="fr-FR"/>
              </a:p>
            </p:txBody>
          </p:sp>
          <p:sp>
            <p:nvSpPr>
              <p:cNvPr id="19833" name="Line 121"/>
              <p:cNvSpPr>
                <a:spLocks noChangeShapeType="1"/>
              </p:cNvSpPr>
              <p:nvPr/>
            </p:nvSpPr>
            <p:spPr bwMode="auto">
              <a:xfrm>
                <a:off x="10250488" y="3589338"/>
                <a:ext cx="0" cy="246063"/>
              </a:xfrm>
              <a:prstGeom prst="line">
                <a:avLst/>
              </a:prstGeom>
              <a:noFill/>
              <a:ln w="19050">
                <a:solidFill>
                  <a:srgbClr val="FF00FF"/>
                </a:solidFill>
                <a:round/>
                <a:headEnd/>
                <a:tailEnd/>
              </a:ln>
            </p:spPr>
            <p:txBody>
              <a:bodyPr/>
              <a:lstStyle/>
              <a:p>
                <a:endParaRPr lang="fr-FR"/>
              </a:p>
            </p:txBody>
          </p:sp>
          <p:sp>
            <p:nvSpPr>
              <p:cNvPr id="19834" name="Line 122"/>
              <p:cNvSpPr>
                <a:spLocks noChangeShapeType="1"/>
              </p:cNvSpPr>
              <p:nvPr/>
            </p:nvSpPr>
            <p:spPr bwMode="auto">
              <a:xfrm flipH="1" flipV="1">
                <a:off x="10250488" y="3589338"/>
                <a:ext cx="446088" cy="265113"/>
              </a:xfrm>
              <a:prstGeom prst="line">
                <a:avLst/>
              </a:prstGeom>
              <a:noFill/>
              <a:ln w="19050">
                <a:solidFill>
                  <a:srgbClr val="FF00FF"/>
                </a:solidFill>
                <a:round/>
                <a:headEnd/>
                <a:tailEnd/>
              </a:ln>
            </p:spPr>
            <p:txBody>
              <a:bodyPr/>
              <a:lstStyle/>
              <a:p>
                <a:endParaRPr lang="fr-FR"/>
              </a:p>
            </p:txBody>
          </p:sp>
          <p:sp>
            <p:nvSpPr>
              <p:cNvPr id="19835" name="Line 123"/>
              <p:cNvSpPr>
                <a:spLocks noChangeShapeType="1"/>
              </p:cNvSpPr>
              <p:nvPr/>
            </p:nvSpPr>
            <p:spPr bwMode="auto">
              <a:xfrm flipV="1">
                <a:off x="11141075" y="3862388"/>
                <a:ext cx="0" cy="158750"/>
              </a:xfrm>
              <a:prstGeom prst="line">
                <a:avLst/>
              </a:prstGeom>
              <a:noFill/>
              <a:ln w="19050">
                <a:solidFill>
                  <a:srgbClr val="FF00FF"/>
                </a:solidFill>
                <a:round/>
                <a:headEnd/>
                <a:tailEnd/>
              </a:ln>
            </p:spPr>
            <p:txBody>
              <a:bodyPr/>
              <a:lstStyle/>
              <a:p>
                <a:endParaRPr lang="fr-FR"/>
              </a:p>
            </p:txBody>
          </p:sp>
          <p:sp>
            <p:nvSpPr>
              <p:cNvPr id="19836" name="Line 124"/>
              <p:cNvSpPr>
                <a:spLocks noChangeShapeType="1"/>
              </p:cNvSpPr>
              <p:nvPr/>
            </p:nvSpPr>
            <p:spPr bwMode="auto">
              <a:xfrm flipV="1">
                <a:off x="11141075" y="4021138"/>
                <a:ext cx="0" cy="138113"/>
              </a:xfrm>
              <a:prstGeom prst="line">
                <a:avLst/>
              </a:prstGeom>
              <a:noFill/>
              <a:ln w="19050">
                <a:solidFill>
                  <a:srgbClr val="FF00FF"/>
                </a:solidFill>
                <a:round/>
                <a:headEnd/>
                <a:tailEnd/>
              </a:ln>
            </p:spPr>
            <p:txBody>
              <a:bodyPr/>
              <a:lstStyle/>
              <a:p>
                <a:endParaRPr lang="fr-FR"/>
              </a:p>
            </p:txBody>
          </p:sp>
          <p:sp>
            <p:nvSpPr>
              <p:cNvPr id="19837" name="Line 125"/>
              <p:cNvSpPr>
                <a:spLocks noChangeShapeType="1"/>
              </p:cNvSpPr>
              <p:nvPr/>
            </p:nvSpPr>
            <p:spPr bwMode="auto">
              <a:xfrm flipV="1">
                <a:off x="11580813" y="3967163"/>
                <a:ext cx="0" cy="131763"/>
              </a:xfrm>
              <a:prstGeom prst="line">
                <a:avLst/>
              </a:prstGeom>
              <a:noFill/>
              <a:ln w="19050">
                <a:solidFill>
                  <a:srgbClr val="FF00FF"/>
                </a:solidFill>
                <a:round/>
                <a:headEnd/>
                <a:tailEnd/>
              </a:ln>
            </p:spPr>
            <p:txBody>
              <a:bodyPr/>
              <a:lstStyle/>
              <a:p>
                <a:endParaRPr lang="fr-FR"/>
              </a:p>
            </p:txBody>
          </p:sp>
          <p:sp>
            <p:nvSpPr>
              <p:cNvPr id="19838" name="Line 126"/>
              <p:cNvSpPr>
                <a:spLocks noChangeShapeType="1"/>
              </p:cNvSpPr>
              <p:nvPr/>
            </p:nvSpPr>
            <p:spPr bwMode="auto">
              <a:xfrm flipV="1">
                <a:off x="11580813" y="4098925"/>
                <a:ext cx="0" cy="133350"/>
              </a:xfrm>
              <a:prstGeom prst="line">
                <a:avLst/>
              </a:prstGeom>
              <a:noFill/>
              <a:ln w="19050">
                <a:solidFill>
                  <a:srgbClr val="FF00FF"/>
                </a:solidFill>
                <a:round/>
                <a:headEnd/>
                <a:tailEnd/>
              </a:ln>
            </p:spPr>
            <p:txBody>
              <a:bodyPr/>
              <a:lstStyle/>
              <a:p>
                <a:endParaRPr lang="fr-FR"/>
              </a:p>
            </p:txBody>
          </p:sp>
          <p:sp>
            <p:nvSpPr>
              <p:cNvPr id="19839" name="Line 127"/>
              <p:cNvSpPr>
                <a:spLocks noChangeShapeType="1"/>
              </p:cNvSpPr>
              <p:nvPr/>
            </p:nvSpPr>
            <p:spPr bwMode="auto">
              <a:xfrm flipH="1" flipV="1">
                <a:off x="11141075" y="4021138"/>
                <a:ext cx="439738" cy="77788"/>
              </a:xfrm>
              <a:prstGeom prst="line">
                <a:avLst/>
              </a:prstGeom>
              <a:noFill/>
              <a:ln w="19050">
                <a:solidFill>
                  <a:srgbClr val="FF00FF"/>
                </a:solidFill>
                <a:round/>
                <a:headEnd/>
                <a:tailEnd/>
              </a:ln>
            </p:spPr>
            <p:txBody>
              <a:bodyPr/>
              <a:lstStyle/>
              <a:p>
                <a:endParaRPr lang="fr-FR"/>
              </a:p>
            </p:txBody>
          </p:sp>
          <p:sp>
            <p:nvSpPr>
              <p:cNvPr id="19840" name="Line 128"/>
              <p:cNvSpPr>
                <a:spLocks noChangeShapeType="1"/>
              </p:cNvSpPr>
              <p:nvPr/>
            </p:nvSpPr>
            <p:spPr bwMode="auto">
              <a:xfrm>
                <a:off x="9853613" y="2992438"/>
                <a:ext cx="0" cy="342900"/>
              </a:xfrm>
              <a:prstGeom prst="line">
                <a:avLst/>
              </a:prstGeom>
              <a:noFill/>
              <a:ln w="19050">
                <a:solidFill>
                  <a:srgbClr val="FF00FF"/>
                </a:solidFill>
                <a:round/>
                <a:headEnd/>
                <a:tailEnd/>
              </a:ln>
            </p:spPr>
            <p:txBody>
              <a:bodyPr/>
              <a:lstStyle/>
              <a:p>
                <a:endParaRPr lang="fr-FR"/>
              </a:p>
            </p:txBody>
          </p:sp>
          <p:sp>
            <p:nvSpPr>
              <p:cNvPr id="19841" name="Line 129"/>
              <p:cNvSpPr>
                <a:spLocks noChangeShapeType="1"/>
              </p:cNvSpPr>
              <p:nvPr/>
            </p:nvSpPr>
            <p:spPr bwMode="auto">
              <a:xfrm>
                <a:off x="9875838" y="2895600"/>
                <a:ext cx="0" cy="341313"/>
              </a:xfrm>
              <a:prstGeom prst="line">
                <a:avLst/>
              </a:prstGeom>
              <a:noFill/>
              <a:ln w="19050">
                <a:solidFill>
                  <a:srgbClr val="FF00FF"/>
                </a:solidFill>
                <a:round/>
                <a:headEnd/>
                <a:tailEnd/>
              </a:ln>
            </p:spPr>
            <p:txBody>
              <a:bodyPr/>
              <a:lstStyle/>
              <a:p>
                <a:endParaRPr lang="fr-FR"/>
              </a:p>
            </p:txBody>
          </p:sp>
          <p:sp>
            <p:nvSpPr>
              <p:cNvPr id="19842" name="Line 130"/>
              <p:cNvSpPr>
                <a:spLocks noChangeShapeType="1"/>
              </p:cNvSpPr>
              <p:nvPr/>
            </p:nvSpPr>
            <p:spPr bwMode="auto">
              <a:xfrm>
                <a:off x="9913938" y="3155950"/>
                <a:ext cx="0" cy="396875"/>
              </a:xfrm>
              <a:prstGeom prst="line">
                <a:avLst/>
              </a:prstGeom>
              <a:noFill/>
              <a:ln w="19050">
                <a:solidFill>
                  <a:srgbClr val="FF00FF"/>
                </a:solidFill>
                <a:round/>
                <a:headEnd/>
                <a:tailEnd/>
              </a:ln>
            </p:spPr>
            <p:txBody>
              <a:bodyPr/>
              <a:lstStyle/>
              <a:p>
                <a:endParaRPr lang="fr-FR"/>
              </a:p>
            </p:txBody>
          </p:sp>
          <p:sp>
            <p:nvSpPr>
              <p:cNvPr id="19843" name="Line 131"/>
              <p:cNvSpPr>
                <a:spLocks noChangeShapeType="1"/>
              </p:cNvSpPr>
              <p:nvPr/>
            </p:nvSpPr>
            <p:spPr bwMode="auto">
              <a:xfrm>
                <a:off x="10031413" y="3074988"/>
                <a:ext cx="0" cy="274638"/>
              </a:xfrm>
              <a:prstGeom prst="line">
                <a:avLst/>
              </a:prstGeom>
              <a:noFill/>
              <a:ln w="19050">
                <a:solidFill>
                  <a:srgbClr val="FF00FF"/>
                </a:solidFill>
                <a:round/>
                <a:headEnd/>
                <a:tailEnd/>
              </a:ln>
            </p:spPr>
            <p:txBody>
              <a:bodyPr/>
              <a:lstStyle/>
              <a:p>
                <a:endParaRPr lang="fr-FR"/>
              </a:p>
            </p:txBody>
          </p:sp>
          <p:sp>
            <p:nvSpPr>
              <p:cNvPr id="19844" name="Line 132"/>
              <p:cNvSpPr>
                <a:spLocks noChangeShapeType="1"/>
              </p:cNvSpPr>
              <p:nvPr/>
            </p:nvSpPr>
            <p:spPr bwMode="auto">
              <a:xfrm flipH="1">
                <a:off x="9875838" y="3155950"/>
                <a:ext cx="38100" cy="80963"/>
              </a:xfrm>
              <a:prstGeom prst="line">
                <a:avLst/>
              </a:prstGeom>
              <a:noFill/>
              <a:ln w="19050">
                <a:solidFill>
                  <a:srgbClr val="FF00FF"/>
                </a:solidFill>
                <a:round/>
                <a:headEnd/>
                <a:tailEnd/>
              </a:ln>
            </p:spPr>
            <p:txBody>
              <a:bodyPr/>
              <a:lstStyle/>
              <a:p>
                <a:endParaRPr lang="fr-FR"/>
              </a:p>
            </p:txBody>
          </p:sp>
          <p:sp>
            <p:nvSpPr>
              <p:cNvPr id="19845" name="Line 133"/>
              <p:cNvSpPr>
                <a:spLocks noChangeShapeType="1"/>
              </p:cNvSpPr>
              <p:nvPr/>
            </p:nvSpPr>
            <p:spPr bwMode="auto">
              <a:xfrm flipH="1" flipV="1">
                <a:off x="11580813" y="4098925"/>
                <a:ext cx="877888" cy="114300"/>
              </a:xfrm>
              <a:prstGeom prst="line">
                <a:avLst/>
              </a:prstGeom>
              <a:noFill/>
              <a:ln w="19050">
                <a:solidFill>
                  <a:srgbClr val="FF00FF"/>
                </a:solidFill>
                <a:round/>
                <a:headEnd/>
                <a:tailEnd/>
              </a:ln>
            </p:spPr>
            <p:txBody>
              <a:bodyPr/>
              <a:lstStyle/>
              <a:p>
                <a:endParaRPr lang="fr-FR"/>
              </a:p>
            </p:txBody>
          </p:sp>
          <p:sp>
            <p:nvSpPr>
              <p:cNvPr id="19846" name="Freeform 147"/>
              <p:cNvSpPr>
                <a:spLocks/>
              </p:cNvSpPr>
              <p:nvPr/>
            </p:nvSpPr>
            <p:spPr bwMode="auto">
              <a:xfrm>
                <a:off x="12430125" y="4184650"/>
                <a:ext cx="55563" cy="55563"/>
              </a:xfrm>
              <a:custGeom>
                <a:avLst/>
                <a:gdLst>
                  <a:gd name="T0" fmla="*/ 0 w 35"/>
                  <a:gd name="T1" fmla="*/ 2147483647 h 35"/>
                  <a:gd name="T2" fmla="*/ 0 w 35"/>
                  <a:gd name="T3" fmla="*/ 2147483647 h 35"/>
                  <a:gd name="T4" fmla="*/ 2147483647 w 35"/>
                  <a:gd name="T5" fmla="*/ 2147483647 h 35"/>
                  <a:gd name="T6" fmla="*/ 2147483647 w 35"/>
                  <a:gd name="T7" fmla="*/ 2147483647 h 35"/>
                  <a:gd name="T8" fmla="*/ 2147483647 w 35"/>
                  <a:gd name="T9" fmla="*/ 2147483647 h 35"/>
                  <a:gd name="T10" fmla="*/ 2147483647 w 35"/>
                  <a:gd name="T11" fmla="*/ 2147483647 h 35"/>
                  <a:gd name="T12" fmla="*/ 2147483647 w 35"/>
                  <a:gd name="T13" fmla="*/ 2147483647 h 35"/>
                  <a:gd name="T14" fmla="*/ 2147483647 w 35"/>
                  <a:gd name="T15" fmla="*/ 2147483647 h 35"/>
                  <a:gd name="T16" fmla="*/ 2147483647 w 35"/>
                  <a:gd name="T17" fmla="*/ 2147483647 h 35"/>
                  <a:gd name="T18" fmla="*/ 2147483647 w 35"/>
                  <a:gd name="T19" fmla="*/ 2147483647 h 35"/>
                  <a:gd name="T20" fmla="*/ 2147483647 w 35"/>
                  <a:gd name="T21" fmla="*/ 2147483647 h 35"/>
                  <a:gd name="T22" fmla="*/ 2147483647 w 35"/>
                  <a:gd name="T23" fmla="*/ 2147483647 h 35"/>
                  <a:gd name="T24" fmla="*/ 2147483647 w 35"/>
                  <a:gd name="T25" fmla="*/ 2147483647 h 35"/>
                  <a:gd name="T26" fmla="*/ 2147483647 w 35"/>
                  <a:gd name="T27" fmla="*/ 2147483647 h 35"/>
                  <a:gd name="T28" fmla="*/ 2147483647 w 35"/>
                  <a:gd name="T29" fmla="*/ 2147483647 h 35"/>
                  <a:gd name="T30" fmla="*/ 2147483647 w 35"/>
                  <a:gd name="T31" fmla="*/ 2147483647 h 35"/>
                  <a:gd name="T32" fmla="*/ 2147483647 w 35"/>
                  <a:gd name="T33" fmla="*/ 2147483647 h 35"/>
                  <a:gd name="T34" fmla="*/ 2147483647 w 35"/>
                  <a:gd name="T35" fmla="*/ 0 h 35"/>
                  <a:gd name="T36" fmla="*/ 2147483647 w 35"/>
                  <a:gd name="T37" fmla="*/ 0 h 35"/>
                  <a:gd name="T38" fmla="*/ 2147483647 w 35"/>
                  <a:gd name="T39" fmla="*/ 0 h 35"/>
                  <a:gd name="T40" fmla="*/ 2147483647 w 35"/>
                  <a:gd name="T41" fmla="*/ 2147483647 h 35"/>
                  <a:gd name="T42" fmla="*/ 2147483647 w 35"/>
                  <a:gd name="T43" fmla="*/ 2147483647 h 35"/>
                  <a:gd name="T44" fmla="*/ 2147483647 w 35"/>
                  <a:gd name="T45" fmla="*/ 2147483647 h 35"/>
                  <a:gd name="T46" fmla="*/ 0 w 35"/>
                  <a:gd name="T47" fmla="*/ 2147483647 h 35"/>
                  <a:gd name="T48" fmla="*/ 0 w 35"/>
                  <a:gd name="T49" fmla="*/ 2147483647 h 35"/>
                  <a:gd name="T50" fmla="*/ 0 w 35"/>
                  <a:gd name="T51" fmla="*/ 2147483647 h 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5"/>
                  <a:gd name="T80" fmla="*/ 35 w 35"/>
                  <a:gd name="T81" fmla="*/ 35 h 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5">
                    <a:moveTo>
                      <a:pt x="0" y="18"/>
                    </a:moveTo>
                    <a:lnTo>
                      <a:pt x="0" y="22"/>
                    </a:lnTo>
                    <a:lnTo>
                      <a:pt x="1" y="27"/>
                    </a:lnTo>
                    <a:lnTo>
                      <a:pt x="5" y="30"/>
                    </a:lnTo>
                    <a:lnTo>
                      <a:pt x="8" y="34"/>
                    </a:lnTo>
                    <a:lnTo>
                      <a:pt x="12" y="35"/>
                    </a:lnTo>
                    <a:lnTo>
                      <a:pt x="18" y="35"/>
                    </a:lnTo>
                    <a:lnTo>
                      <a:pt x="22" y="35"/>
                    </a:lnTo>
                    <a:lnTo>
                      <a:pt x="27" y="34"/>
                    </a:lnTo>
                    <a:lnTo>
                      <a:pt x="30" y="30"/>
                    </a:lnTo>
                    <a:lnTo>
                      <a:pt x="34" y="27"/>
                    </a:lnTo>
                    <a:lnTo>
                      <a:pt x="35" y="22"/>
                    </a:lnTo>
                    <a:lnTo>
                      <a:pt x="35" y="18"/>
                    </a:lnTo>
                    <a:lnTo>
                      <a:pt x="35" y="12"/>
                    </a:lnTo>
                    <a:lnTo>
                      <a:pt x="34" y="8"/>
                    </a:lnTo>
                    <a:lnTo>
                      <a:pt x="30" y="6"/>
                    </a:lnTo>
                    <a:lnTo>
                      <a:pt x="27" y="1"/>
                    </a:lnTo>
                    <a:lnTo>
                      <a:pt x="22" y="0"/>
                    </a:lnTo>
                    <a:lnTo>
                      <a:pt x="18" y="0"/>
                    </a:lnTo>
                    <a:lnTo>
                      <a:pt x="12" y="0"/>
                    </a:lnTo>
                    <a:lnTo>
                      <a:pt x="8" y="1"/>
                    </a:lnTo>
                    <a:lnTo>
                      <a:pt x="5" y="6"/>
                    </a:lnTo>
                    <a:lnTo>
                      <a:pt x="1" y="8"/>
                    </a:lnTo>
                    <a:lnTo>
                      <a:pt x="0" y="12"/>
                    </a:lnTo>
                    <a:lnTo>
                      <a:pt x="0" y="18"/>
                    </a:lnTo>
                    <a:close/>
                  </a:path>
                </a:pathLst>
              </a:custGeom>
              <a:solidFill>
                <a:srgbClr val="FF00FF"/>
              </a:solidFill>
              <a:ln w="0">
                <a:solidFill>
                  <a:srgbClr val="FF00FF"/>
                </a:solidFill>
                <a:prstDash val="solid"/>
                <a:round/>
                <a:headEnd/>
                <a:tailEnd/>
              </a:ln>
            </p:spPr>
            <p:txBody>
              <a:bodyPr/>
              <a:lstStyle/>
              <a:p>
                <a:endParaRPr lang="fr-FR"/>
              </a:p>
            </p:txBody>
          </p:sp>
          <p:sp>
            <p:nvSpPr>
              <p:cNvPr id="19847" name="Freeform 148"/>
              <p:cNvSpPr>
                <a:spLocks/>
              </p:cNvSpPr>
              <p:nvPr/>
            </p:nvSpPr>
            <p:spPr bwMode="auto">
              <a:xfrm>
                <a:off x="11552238" y="4070350"/>
                <a:ext cx="58738" cy="57150"/>
              </a:xfrm>
              <a:custGeom>
                <a:avLst/>
                <a:gdLst>
                  <a:gd name="T0" fmla="*/ 0 w 37"/>
                  <a:gd name="T1" fmla="*/ 2147483647 h 36"/>
                  <a:gd name="T2" fmla="*/ 2147483647 w 37"/>
                  <a:gd name="T3" fmla="*/ 2147483647 h 36"/>
                  <a:gd name="T4" fmla="*/ 2147483647 w 37"/>
                  <a:gd name="T5" fmla="*/ 2147483647 h 36"/>
                  <a:gd name="T6" fmla="*/ 2147483647 w 37"/>
                  <a:gd name="T7" fmla="*/ 2147483647 h 36"/>
                  <a:gd name="T8" fmla="*/ 2147483647 w 37"/>
                  <a:gd name="T9" fmla="*/ 2147483647 h 36"/>
                  <a:gd name="T10" fmla="*/ 2147483647 w 37"/>
                  <a:gd name="T11" fmla="*/ 2147483647 h 36"/>
                  <a:gd name="T12" fmla="*/ 2147483647 w 37"/>
                  <a:gd name="T13" fmla="*/ 2147483647 h 36"/>
                  <a:gd name="T14" fmla="*/ 2147483647 w 37"/>
                  <a:gd name="T15" fmla="*/ 2147483647 h 36"/>
                  <a:gd name="T16" fmla="*/ 2147483647 w 37"/>
                  <a:gd name="T17" fmla="*/ 2147483647 h 36"/>
                  <a:gd name="T18" fmla="*/ 2147483647 w 37"/>
                  <a:gd name="T19" fmla="*/ 2147483647 h 36"/>
                  <a:gd name="T20" fmla="*/ 2147483647 w 37"/>
                  <a:gd name="T21" fmla="*/ 2147483647 h 36"/>
                  <a:gd name="T22" fmla="*/ 2147483647 w 37"/>
                  <a:gd name="T23" fmla="*/ 2147483647 h 36"/>
                  <a:gd name="T24" fmla="*/ 2147483647 w 37"/>
                  <a:gd name="T25" fmla="*/ 2147483647 h 36"/>
                  <a:gd name="T26" fmla="*/ 2147483647 w 37"/>
                  <a:gd name="T27" fmla="*/ 2147483647 h 36"/>
                  <a:gd name="T28" fmla="*/ 2147483647 w 37"/>
                  <a:gd name="T29" fmla="*/ 2147483647 h 36"/>
                  <a:gd name="T30" fmla="*/ 2147483647 w 37"/>
                  <a:gd name="T31" fmla="*/ 2147483647 h 36"/>
                  <a:gd name="T32" fmla="*/ 2147483647 w 37"/>
                  <a:gd name="T33" fmla="*/ 2147483647 h 36"/>
                  <a:gd name="T34" fmla="*/ 2147483647 w 37"/>
                  <a:gd name="T35" fmla="*/ 2147483647 h 36"/>
                  <a:gd name="T36" fmla="*/ 2147483647 w 37"/>
                  <a:gd name="T37" fmla="*/ 0 h 36"/>
                  <a:gd name="T38" fmla="*/ 2147483647 w 37"/>
                  <a:gd name="T39" fmla="*/ 2147483647 h 36"/>
                  <a:gd name="T40" fmla="*/ 2147483647 w 37"/>
                  <a:gd name="T41" fmla="*/ 2147483647 h 36"/>
                  <a:gd name="T42" fmla="*/ 2147483647 w 37"/>
                  <a:gd name="T43" fmla="*/ 2147483647 h 36"/>
                  <a:gd name="T44" fmla="*/ 2147483647 w 37"/>
                  <a:gd name="T45" fmla="*/ 2147483647 h 36"/>
                  <a:gd name="T46" fmla="*/ 2147483647 w 37"/>
                  <a:gd name="T47" fmla="*/ 2147483647 h 36"/>
                  <a:gd name="T48" fmla="*/ 0 w 37"/>
                  <a:gd name="T49" fmla="*/ 2147483647 h 36"/>
                  <a:gd name="T50" fmla="*/ 0 w 37"/>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
                  <a:gd name="T79" fmla="*/ 0 h 36"/>
                  <a:gd name="T80" fmla="*/ 37 w 37"/>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 h="36">
                    <a:moveTo>
                      <a:pt x="0" y="18"/>
                    </a:moveTo>
                    <a:lnTo>
                      <a:pt x="2" y="22"/>
                    </a:lnTo>
                    <a:lnTo>
                      <a:pt x="3" y="26"/>
                    </a:lnTo>
                    <a:lnTo>
                      <a:pt x="6" y="30"/>
                    </a:lnTo>
                    <a:lnTo>
                      <a:pt x="10" y="33"/>
                    </a:lnTo>
                    <a:lnTo>
                      <a:pt x="14" y="36"/>
                    </a:lnTo>
                    <a:lnTo>
                      <a:pt x="18" y="36"/>
                    </a:lnTo>
                    <a:lnTo>
                      <a:pt x="23" y="36"/>
                    </a:lnTo>
                    <a:lnTo>
                      <a:pt x="27" y="33"/>
                    </a:lnTo>
                    <a:lnTo>
                      <a:pt x="31" y="30"/>
                    </a:lnTo>
                    <a:lnTo>
                      <a:pt x="34" y="26"/>
                    </a:lnTo>
                    <a:lnTo>
                      <a:pt x="35" y="22"/>
                    </a:lnTo>
                    <a:lnTo>
                      <a:pt x="37" y="18"/>
                    </a:lnTo>
                    <a:lnTo>
                      <a:pt x="35" y="13"/>
                    </a:lnTo>
                    <a:lnTo>
                      <a:pt x="34" y="9"/>
                    </a:lnTo>
                    <a:lnTo>
                      <a:pt x="31" y="5"/>
                    </a:lnTo>
                    <a:lnTo>
                      <a:pt x="27" y="2"/>
                    </a:lnTo>
                    <a:lnTo>
                      <a:pt x="23" y="1"/>
                    </a:lnTo>
                    <a:lnTo>
                      <a:pt x="18" y="0"/>
                    </a:lnTo>
                    <a:lnTo>
                      <a:pt x="14" y="1"/>
                    </a:lnTo>
                    <a:lnTo>
                      <a:pt x="10" y="2"/>
                    </a:lnTo>
                    <a:lnTo>
                      <a:pt x="6" y="5"/>
                    </a:lnTo>
                    <a:lnTo>
                      <a:pt x="3" y="9"/>
                    </a:lnTo>
                    <a:lnTo>
                      <a:pt x="2" y="13"/>
                    </a:lnTo>
                    <a:lnTo>
                      <a:pt x="0" y="18"/>
                    </a:lnTo>
                    <a:close/>
                  </a:path>
                </a:pathLst>
              </a:custGeom>
              <a:solidFill>
                <a:srgbClr val="FF00FF"/>
              </a:solidFill>
              <a:ln w="0">
                <a:solidFill>
                  <a:srgbClr val="FF00FF"/>
                </a:solidFill>
                <a:prstDash val="solid"/>
                <a:round/>
                <a:headEnd/>
                <a:tailEnd/>
              </a:ln>
            </p:spPr>
            <p:txBody>
              <a:bodyPr/>
              <a:lstStyle/>
              <a:p>
                <a:endParaRPr lang="fr-FR"/>
              </a:p>
            </p:txBody>
          </p:sp>
          <p:sp>
            <p:nvSpPr>
              <p:cNvPr id="19848" name="Freeform 149"/>
              <p:cNvSpPr>
                <a:spLocks/>
              </p:cNvSpPr>
              <p:nvPr/>
            </p:nvSpPr>
            <p:spPr bwMode="auto">
              <a:xfrm>
                <a:off x="11110913" y="3992563"/>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8"/>
                    </a:moveTo>
                    <a:lnTo>
                      <a:pt x="1" y="23"/>
                    </a:lnTo>
                    <a:lnTo>
                      <a:pt x="3" y="27"/>
                    </a:lnTo>
                    <a:lnTo>
                      <a:pt x="5" y="31"/>
                    </a:lnTo>
                    <a:lnTo>
                      <a:pt x="10" y="34"/>
                    </a:lnTo>
                    <a:lnTo>
                      <a:pt x="14" y="35"/>
                    </a:lnTo>
                    <a:lnTo>
                      <a:pt x="19" y="36"/>
                    </a:lnTo>
                    <a:lnTo>
                      <a:pt x="23" y="35"/>
                    </a:lnTo>
                    <a:lnTo>
                      <a:pt x="27" y="34"/>
                    </a:lnTo>
                    <a:lnTo>
                      <a:pt x="31" y="31"/>
                    </a:lnTo>
                    <a:lnTo>
                      <a:pt x="34" y="27"/>
                    </a:lnTo>
                    <a:lnTo>
                      <a:pt x="36" y="23"/>
                    </a:lnTo>
                    <a:lnTo>
                      <a:pt x="36" y="18"/>
                    </a:lnTo>
                    <a:lnTo>
                      <a:pt x="36" y="14"/>
                    </a:lnTo>
                    <a:lnTo>
                      <a:pt x="34" y="10"/>
                    </a:lnTo>
                    <a:lnTo>
                      <a:pt x="31" y="6"/>
                    </a:lnTo>
                    <a:lnTo>
                      <a:pt x="27" y="3"/>
                    </a:lnTo>
                    <a:lnTo>
                      <a:pt x="23" y="0"/>
                    </a:lnTo>
                    <a:lnTo>
                      <a:pt x="19" y="0"/>
                    </a:lnTo>
                    <a:lnTo>
                      <a:pt x="14" y="0"/>
                    </a:lnTo>
                    <a:lnTo>
                      <a:pt x="10" y="3"/>
                    </a:lnTo>
                    <a:lnTo>
                      <a:pt x="5" y="6"/>
                    </a:lnTo>
                    <a:lnTo>
                      <a:pt x="3" y="10"/>
                    </a:lnTo>
                    <a:lnTo>
                      <a:pt x="1" y="14"/>
                    </a:lnTo>
                    <a:lnTo>
                      <a:pt x="0" y="18"/>
                    </a:lnTo>
                    <a:close/>
                  </a:path>
                </a:pathLst>
              </a:custGeom>
              <a:solidFill>
                <a:srgbClr val="FF00FF"/>
              </a:solidFill>
              <a:ln w="0">
                <a:solidFill>
                  <a:srgbClr val="FF00FF"/>
                </a:solidFill>
                <a:prstDash val="solid"/>
                <a:round/>
                <a:headEnd/>
                <a:tailEnd/>
              </a:ln>
            </p:spPr>
            <p:txBody>
              <a:bodyPr/>
              <a:lstStyle/>
              <a:p>
                <a:endParaRPr lang="fr-FR"/>
              </a:p>
            </p:txBody>
          </p:sp>
          <p:sp>
            <p:nvSpPr>
              <p:cNvPr id="19849" name="Freeform 150"/>
              <p:cNvSpPr>
                <a:spLocks/>
              </p:cNvSpPr>
              <p:nvPr/>
            </p:nvSpPr>
            <p:spPr bwMode="auto">
              <a:xfrm>
                <a:off x="10669588" y="3825875"/>
                <a:ext cx="57150" cy="58738"/>
              </a:xfrm>
              <a:custGeom>
                <a:avLst/>
                <a:gdLst>
                  <a:gd name="T0" fmla="*/ 0 w 36"/>
                  <a:gd name="T1" fmla="*/ 2147483647 h 37"/>
                  <a:gd name="T2" fmla="*/ 0 w 36"/>
                  <a:gd name="T3" fmla="*/ 2147483647 h 37"/>
                  <a:gd name="T4" fmla="*/ 2147483647 w 36"/>
                  <a:gd name="T5" fmla="*/ 2147483647 h 37"/>
                  <a:gd name="T6" fmla="*/ 2147483647 w 36"/>
                  <a:gd name="T7" fmla="*/ 2147483647 h 37"/>
                  <a:gd name="T8" fmla="*/ 2147483647 w 36"/>
                  <a:gd name="T9" fmla="*/ 2147483647 h 37"/>
                  <a:gd name="T10" fmla="*/ 2147483647 w 36"/>
                  <a:gd name="T11" fmla="*/ 2147483647 h 37"/>
                  <a:gd name="T12" fmla="*/ 2147483647 w 36"/>
                  <a:gd name="T13" fmla="*/ 2147483647 h 37"/>
                  <a:gd name="T14" fmla="*/ 2147483647 w 36"/>
                  <a:gd name="T15" fmla="*/ 2147483647 h 37"/>
                  <a:gd name="T16" fmla="*/ 2147483647 w 36"/>
                  <a:gd name="T17" fmla="*/ 2147483647 h 37"/>
                  <a:gd name="T18" fmla="*/ 2147483647 w 36"/>
                  <a:gd name="T19" fmla="*/ 2147483647 h 37"/>
                  <a:gd name="T20" fmla="*/ 2147483647 w 36"/>
                  <a:gd name="T21" fmla="*/ 2147483647 h 37"/>
                  <a:gd name="T22" fmla="*/ 2147483647 w 36"/>
                  <a:gd name="T23" fmla="*/ 2147483647 h 37"/>
                  <a:gd name="T24" fmla="*/ 2147483647 w 36"/>
                  <a:gd name="T25" fmla="*/ 2147483647 h 37"/>
                  <a:gd name="T26" fmla="*/ 2147483647 w 36"/>
                  <a:gd name="T27" fmla="*/ 2147483647 h 37"/>
                  <a:gd name="T28" fmla="*/ 2147483647 w 36"/>
                  <a:gd name="T29" fmla="*/ 2147483647 h 37"/>
                  <a:gd name="T30" fmla="*/ 2147483647 w 36"/>
                  <a:gd name="T31" fmla="*/ 2147483647 h 37"/>
                  <a:gd name="T32" fmla="*/ 2147483647 w 36"/>
                  <a:gd name="T33" fmla="*/ 2147483647 h 37"/>
                  <a:gd name="T34" fmla="*/ 2147483647 w 36"/>
                  <a:gd name="T35" fmla="*/ 2147483647 h 37"/>
                  <a:gd name="T36" fmla="*/ 2147483647 w 36"/>
                  <a:gd name="T37" fmla="*/ 0 h 37"/>
                  <a:gd name="T38" fmla="*/ 2147483647 w 36"/>
                  <a:gd name="T39" fmla="*/ 2147483647 h 37"/>
                  <a:gd name="T40" fmla="*/ 2147483647 w 36"/>
                  <a:gd name="T41" fmla="*/ 2147483647 h 37"/>
                  <a:gd name="T42" fmla="*/ 2147483647 w 36"/>
                  <a:gd name="T43" fmla="*/ 2147483647 h 37"/>
                  <a:gd name="T44" fmla="*/ 2147483647 w 36"/>
                  <a:gd name="T45" fmla="*/ 2147483647 h 37"/>
                  <a:gd name="T46" fmla="*/ 0 w 36"/>
                  <a:gd name="T47" fmla="*/ 2147483647 h 37"/>
                  <a:gd name="T48" fmla="*/ 0 w 36"/>
                  <a:gd name="T49" fmla="*/ 2147483647 h 37"/>
                  <a:gd name="T50" fmla="*/ 0 w 36"/>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7"/>
                  <a:gd name="T80" fmla="*/ 36 w 3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7">
                    <a:moveTo>
                      <a:pt x="0" y="19"/>
                    </a:moveTo>
                    <a:lnTo>
                      <a:pt x="0" y="23"/>
                    </a:lnTo>
                    <a:lnTo>
                      <a:pt x="2" y="27"/>
                    </a:lnTo>
                    <a:lnTo>
                      <a:pt x="5" y="31"/>
                    </a:lnTo>
                    <a:lnTo>
                      <a:pt x="9" y="34"/>
                    </a:lnTo>
                    <a:lnTo>
                      <a:pt x="13" y="37"/>
                    </a:lnTo>
                    <a:lnTo>
                      <a:pt x="17" y="37"/>
                    </a:lnTo>
                    <a:lnTo>
                      <a:pt x="23" y="37"/>
                    </a:lnTo>
                    <a:lnTo>
                      <a:pt x="27" y="34"/>
                    </a:lnTo>
                    <a:lnTo>
                      <a:pt x="31" y="31"/>
                    </a:lnTo>
                    <a:lnTo>
                      <a:pt x="33" y="27"/>
                    </a:lnTo>
                    <a:lnTo>
                      <a:pt x="35" y="23"/>
                    </a:lnTo>
                    <a:lnTo>
                      <a:pt x="36" y="19"/>
                    </a:lnTo>
                    <a:lnTo>
                      <a:pt x="35" y="14"/>
                    </a:lnTo>
                    <a:lnTo>
                      <a:pt x="33" y="10"/>
                    </a:lnTo>
                    <a:lnTo>
                      <a:pt x="31" y="6"/>
                    </a:lnTo>
                    <a:lnTo>
                      <a:pt x="27" y="3"/>
                    </a:lnTo>
                    <a:lnTo>
                      <a:pt x="23" y="2"/>
                    </a:lnTo>
                    <a:lnTo>
                      <a:pt x="17" y="0"/>
                    </a:lnTo>
                    <a:lnTo>
                      <a:pt x="13" y="2"/>
                    </a:lnTo>
                    <a:lnTo>
                      <a:pt x="9" y="3"/>
                    </a:lnTo>
                    <a:lnTo>
                      <a:pt x="5" y="6"/>
                    </a:lnTo>
                    <a:lnTo>
                      <a:pt x="2" y="10"/>
                    </a:lnTo>
                    <a:lnTo>
                      <a:pt x="0"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850" name="Freeform 151"/>
              <p:cNvSpPr>
                <a:spLocks/>
              </p:cNvSpPr>
              <p:nvPr/>
            </p:nvSpPr>
            <p:spPr bwMode="auto">
              <a:xfrm>
                <a:off x="10220325" y="3559175"/>
                <a:ext cx="58738" cy="58738"/>
              </a:xfrm>
              <a:custGeom>
                <a:avLst/>
                <a:gdLst>
                  <a:gd name="T0" fmla="*/ 0 w 37"/>
                  <a:gd name="T1" fmla="*/ 2147483647 h 37"/>
                  <a:gd name="T2" fmla="*/ 2147483647 w 37"/>
                  <a:gd name="T3" fmla="*/ 2147483647 h 37"/>
                  <a:gd name="T4" fmla="*/ 2147483647 w 37"/>
                  <a:gd name="T5" fmla="*/ 2147483647 h 37"/>
                  <a:gd name="T6" fmla="*/ 2147483647 w 37"/>
                  <a:gd name="T7" fmla="*/ 2147483647 h 37"/>
                  <a:gd name="T8" fmla="*/ 2147483647 w 37"/>
                  <a:gd name="T9" fmla="*/ 2147483647 h 37"/>
                  <a:gd name="T10" fmla="*/ 2147483647 w 37"/>
                  <a:gd name="T11" fmla="*/ 2147483647 h 37"/>
                  <a:gd name="T12" fmla="*/ 2147483647 w 37"/>
                  <a:gd name="T13" fmla="*/ 2147483647 h 37"/>
                  <a:gd name="T14" fmla="*/ 2147483647 w 37"/>
                  <a:gd name="T15" fmla="*/ 2147483647 h 37"/>
                  <a:gd name="T16" fmla="*/ 2147483647 w 37"/>
                  <a:gd name="T17" fmla="*/ 2147483647 h 37"/>
                  <a:gd name="T18" fmla="*/ 2147483647 w 37"/>
                  <a:gd name="T19" fmla="*/ 2147483647 h 37"/>
                  <a:gd name="T20" fmla="*/ 2147483647 w 37"/>
                  <a:gd name="T21" fmla="*/ 2147483647 h 37"/>
                  <a:gd name="T22" fmla="*/ 2147483647 w 37"/>
                  <a:gd name="T23" fmla="*/ 2147483647 h 37"/>
                  <a:gd name="T24" fmla="*/ 2147483647 w 37"/>
                  <a:gd name="T25" fmla="*/ 2147483647 h 37"/>
                  <a:gd name="T26" fmla="*/ 2147483647 w 37"/>
                  <a:gd name="T27" fmla="*/ 2147483647 h 37"/>
                  <a:gd name="T28" fmla="*/ 2147483647 w 37"/>
                  <a:gd name="T29" fmla="*/ 2147483647 h 37"/>
                  <a:gd name="T30" fmla="*/ 2147483647 w 37"/>
                  <a:gd name="T31" fmla="*/ 2147483647 h 37"/>
                  <a:gd name="T32" fmla="*/ 2147483647 w 37"/>
                  <a:gd name="T33" fmla="*/ 2147483647 h 37"/>
                  <a:gd name="T34" fmla="*/ 2147483647 w 37"/>
                  <a:gd name="T35" fmla="*/ 2147483647 h 37"/>
                  <a:gd name="T36" fmla="*/ 2147483647 w 37"/>
                  <a:gd name="T37" fmla="*/ 0 h 37"/>
                  <a:gd name="T38" fmla="*/ 2147483647 w 37"/>
                  <a:gd name="T39" fmla="*/ 2147483647 h 37"/>
                  <a:gd name="T40" fmla="*/ 2147483647 w 37"/>
                  <a:gd name="T41" fmla="*/ 2147483647 h 37"/>
                  <a:gd name="T42" fmla="*/ 2147483647 w 37"/>
                  <a:gd name="T43" fmla="*/ 2147483647 h 37"/>
                  <a:gd name="T44" fmla="*/ 2147483647 w 37"/>
                  <a:gd name="T45" fmla="*/ 2147483647 h 37"/>
                  <a:gd name="T46" fmla="*/ 2147483647 w 37"/>
                  <a:gd name="T47" fmla="*/ 2147483647 h 37"/>
                  <a:gd name="T48" fmla="*/ 0 w 37"/>
                  <a:gd name="T49" fmla="*/ 2147483647 h 37"/>
                  <a:gd name="T50" fmla="*/ 0 w 37"/>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
                  <a:gd name="T79" fmla="*/ 0 h 37"/>
                  <a:gd name="T80" fmla="*/ 37 w 37"/>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 h="37">
                    <a:moveTo>
                      <a:pt x="0" y="19"/>
                    </a:moveTo>
                    <a:lnTo>
                      <a:pt x="2" y="23"/>
                    </a:lnTo>
                    <a:lnTo>
                      <a:pt x="3" y="27"/>
                    </a:lnTo>
                    <a:lnTo>
                      <a:pt x="6" y="31"/>
                    </a:lnTo>
                    <a:lnTo>
                      <a:pt x="10" y="34"/>
                    </a:lnTo>
                    <a:lnTo>
                      <a:pt x="14" y="37"/>
                    </a:lnTo>
                    <a:lnTo>
                      <a:pt x="19" y="37"/>
                    </a:lnTo>
                    <a:lnTo>
                      <a:pt x="23" y="37"/>
                    </a:lnTo>
                    <a:lnTo>
                      <a:pt x="27" y="34"/>
                    </a:lnTo>
                    <a:lnTo>
                      <a:pt x="31" y="31"/>
                    </a:lnTo>
                    <a:lnTo>
                      <a:pt x="34" y="27"/>
                    </a:lnTo>
                    <a:lnTo>
                      <a:pt x="35" y="23"/>
                    </a:lnTo>
                    <a:lnTo>
                      <a:pt x="37" y="19"/>
                    </a:lnTo>
                    <a:lnTo>
                      <a:pt x="35" y="14"/>
                    </a:lnTo>
                    <a:lnTo>
                      <a:pt x="34" y="10"/>
                    </a:lnTo>
                    <a:lnTo>
                      <a:pt x="31" y="6"/>
                    </a:lnTo>
                    <a:lnTo>
                      <a:pt x="27" y="3"/>
                    </a:lnTo>
                    <a:lnTo>
                      <a:pt x="23" y="2"/>
                    </a:lnTo>
                    <a:lnTo>
                      <a:pt x="19" y="0"/>
                    </a:lnTo>
                    <a:lnTo>
                      <a:pt x="14" y="2"/>
                    </a:lnTo>
                    <a:lnTo>
                      <a:pt x="10" y="3"/>
                    </a:lnTo>
                    <a:lnTo>
                      <a:pt x="6" y="6"/>
                    </a:lnTo>
                    <a:lnTo>
                      <a:pt x="3" y="10"/>
                    </a:lnTo>
                    <a:lnTo>
                      <a:pt x="2"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851" name="Freeform 152"/>
              <p:cNvSpPr>
                <a:spLocks/>
              </p:cNvSpPr>
              <p:nvPr/>
            </p:nvSpPr>
            <p:spPr bwMode="auto">
              <a:xfrm>
                <a:off x="9996488" y="3317875"/>
                <a:ext cx="57150" cy="55563"/>
              </a:xfrm>
              <a:custGeom>
                <a:avLst/>
                <a:gdLst>
                  <a:gd name="T0" fmla="*/ 0 w 36"/>
                  <a:gd name="T1" fmla="*/ 2147483647 h 35"/>
                  <a:gd name="T2" fmla="*/ 2147483647 w 36"/>
                  <a:gd name="T3" fmla="*/ 2147483647 h 35"/>
                  <a:gd name="T4" fmla="*/ 2147483647 w 36"/>
                  <a:gd name="T5" fmla="*/ 2147483647 h 35"/>
                  <a:gd name="T6" fmla="*/ 2147483647 w 36"/>
                  <a:gd name="T7" fmla="*/ 2147483647 h 35"/>
                  <a:gd name="T8" fmla="*/ 2147483647 w 36"/>
                  <a:gd name="T9" fmla="*/ 2147483647 h 35"/>
                  <a:gd name="T10" fmla="*/ 2147483647 w 36"/>
                  <a:gd name="T11" fmla="*/ 2147483647 h 35"/>
                  <a:gd name="T12" fmla="*/ 2147483647 w 36"/>
                  <a:gd name="T13" fmla="*/ 2147483647 h 35"/>
                  <a:gd name="T14" fmla="*/ 2147483647 w 36"/>
                  <a:gd name="T15" fmla="*/ 2147483647 h 35"/>
                  <a:gd name="T16" fmla="*/ 2147483647 w 36"/>
                  <a:gd name="T17" fmla="*/ 2147483647 h 35"/>
                  <a:gd name="T18" fmla="*/ 2147483647 w 36"/>
                  <a:gd name="T19" fmla="*/ 2147483647 h 35"/>
                  <a:gd name="T20" fmla="*/ 2147483647 w 36"/>
                  <a:gd name="T21" fmla="*/ 2147483647 h 35"/>
                  <a:gd name="T22" fmla="*/ 2147483647 w 36"/>
                  <a:gd name="T23" fmla="*/ 2147483647 h 35"/>
                  <a:gd name="T24" fmla="*/ 2147483647 w 36"/>
                  <a:gd name="T25" fmla="*/ 2147483647 h 35"/>
                  <a:gd name="T26" fmla="*/ 2147483647 w 36"/>
                  <a:gd name="T27" fmla="*/ 2147483647 h 35"/>
                  <a:gd name="T28" fmla="*/ 2147483647 w 36"/>
                  <a:gd name="T29" fmla="*/ 2147483647 h 35"/>
                  <a:gd name="T30" fmla="*/ 2147483647 w 36"/>
                  <a:gd name="T31" fmla="*/ 2147483647 h 35"/>
                  <a:gd name="T32" fmla="*/ 2147483647 w 36"/>
                  <a:gd name="T33" fmla="*/ 2147483647 h 35"/>
                  <a:gd name="T34" fmla="*/ 2147483647 w 36"/>
                  <a:gd name="T35" fmla="*/ 0 h 35"/>
                  <a:gd name="T36" fmla="*/ 2147483647 w 36"/>
                  <a:gd name="T37" fmla="*/ 0 h 35"/>
                  <a:gd name="T38" fmla="*/ 2147483647 w 36"/>
                  <a:gd name="T39" fmla="*/ 0 h 35"/>
                  <a:gd name="T40" fmla="*/ 2147483647 w 36"/>
                  <a:gd name="T41" fmla="*/ 2147483647 h 35"/>
                  <a:gd name="T42" fmla="*/ 2147483647 w 36"/>
                  <a:gd name="T43" fmla="*/ 2147483647 h 35"/>
                  <a:gd name="T44" fmla="*/ 2147483647 w 36"/>
                  <a:gd name="T45" fmla="*/ 2147483647 h 35"/>
                  <a:gd name="T46" fmla="*/ 2147483647 w 36"/>
                  <a:gd name="T47" fmla="*/ 2147483647 h 35"/>
                  <a:gd name="T48" fmla="*/ 0 w 36"/>
                  <a:gd name="T49" fmla="*/ 2147483647 h 35"/>
                  <a:gd name="T50" fmla="*/ 0 w 36"/>
                  <a:gd name="T51" fmla="*/ 2147483647 h 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5"/>
                  <a:gd name="T80" fmla="*/ 36 w 36"/>
                  <a:gd name="T81" fmla="*/ 35 h 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5">
                    <a:moveTo>
                      <a:pt x="0" y="18"/>
                    </a:moveTo>
                    <a:lnTo>
                      <a:pt x="2" y="22"/>
                    </a:lnTo>
                    <a:lnTo>
                      <a:pt x="3" y="27"/>
                    </a:lnTo>
                    <a:lnTo>
                      <a:pt x="6" y="30"/>
                    </a:lnTo>
                    <a:lnTo>
                      <a:pt x="10" y="34"/>
                    </a:lnTo>
                    <a:lnTo>
                      <a:pt x="14" y="35"/>
                    </a:lnTo>
                    <a:lnTo>
                      <a:pt x="19" y="35"/>
                    </a:lnTo>
                    <a:lnTo>
                      <a:pt x="23" y="35"/>
                    </a:lnTo>
                    <a:lnTo>
                      <a:pt x="27" y="34"/>
                    </a:lnTo>
                    <a:lnTo>
                      <a:pt x="31" y="30"/>
                    </a:lnTo>
                    <a:lnTo>
                      <a:pt x="34" y="27"/>
                    </a:lnTo>
                    <a:lnTo>
                      <a:pt x="36" y="22"/>
                    </a:lnTo>
                    <a:lnTo>
                      <a:pt x="36" y="18"/>
                    </a:lnTo>
                    <a:lnTo>
                      <a:pt x="36" y="12"/>
                    </a:lnTo>
                    <a:lnTo>
                      <a:pt x="34" y="8"/>
                    </a:lnTo>
                    <a:lnTo>
                      <a:pt x="31" y="6"/>
                    </a:lnTo>
                    <a:lnTo>
                      <a:pt x="27" y="2"/>
                    </a:lnTo>
                    <a:lnTo>
                      <a:pt x="23" y="0"/>
                    </a:lnTo>
                    <a:lnTo>
                      <a:pt x="19" y="0"/>
                    </a:lnTo>
                    <a:lnTo>
                      <a:pt x="14" y="0"/>
                    </a:lnTo>
                    <a:lnTo>
                      <a:pt x="10" y="2"/>
                    </a:lnTo>
                    <a:lnTo>
                      <a:pt x="6" y="6"/>
                    </a:lnTo>
                    <a:lnTo>
                      <a:pt x="3" y="8"/>
                    </a:lnTo>
                    <a:lnTo>
                      <a:pt x="2" y="12"/>
                    </a:lnTo>
                    <a:lnTo>
                      <a:pt x="0" y="18"/>
                    </a:lnTo>
                    <a:close/>
                  </a:path>
                </a:pathLst>
              </a:custGeom>
              <a:solidFill>
                <a:srgbClr val="FF00FF"/>
              </a:solidFill>
              <a:ln w="0">
                <a:solidFill>
                  <a:srgbClr val="FF00FF"/>
                </a:solidFill>
                <a:prstDash val="solid"/>
                <a:round/>
                <a:headEnd/>
                <a:tailEnd/>
              </a:ln>
            </p:spPr>
            <p:txBody>
              <a:bodyPr/>
              <a:lstStyle/>
              <a:p>
                <a:endParaRPr lang="fr-FR"/>
              </a:p>
            </p:txBody>
          </p:sp>
          <p:sp>
            <p:nvSpPr>
              <p:cNvPr id="19852" name="Freeform 153"/>
              <p:cNvSpPr>
                <a:spLocks/>
              </p:cNvSpPr>
              <p:nvPr/>
            </p:nvSpPr>
            <p:spPr bwMode="auto">
              <a:xfrm>
                <a:off x="9885363" y="3128963"/>
                <a:ext cx="55563" cy="57150"/>
              </a:xfrm>
              <a:custGeom>
                <a:avLst/>
                <a:gdLst>
                  <a:gd name="T0" fmla="*/ 0 w 35"/>
                  <a:gd name="T1" fmla="*/ 2147483647 h 36"/>
                  <a:gd name="T2" fmla="*/ 0 w 35"/>
                  <a:gd name="T3" fmla="*/ 2147483647 h 36"/>
                  <a:gd name="T4" fmla="*/ 2147483647 w 35"/>
                  <a:gd name="T5" fmla="*/ 2147483647 h 36"/>
                  <a:gd name="T6" fmla="*/ 2147483647 w 35"/>
                  <a:gd name="T7" fmla="*/ 2147483647 h 36"/>
                  <a:gd name="T8" fmla="*/ 2147483647 w 35"/>
                  <a:gd name="T9" fmla="*/ 2147483647 h 36"/>
                  <a:gd name="T10" fmla="*/ 2147483647 w 35"/>
                  <a:gd name="T11" fmla="*/ 2147483647 h 36"/>
                  <a:gd name="T12" fmla="*/ 2147483647 w 35"/>
                  <a:gd name="T13" fmla="*/ 2147483647 h 36"/>
                  <a:gd name="T14" fmla="*/ 2147483647 w 35"/>
                  <a:gd name="T15" fmla="*/ 2147483647 h 36"/>
                  <a:gd name="T16" fmla="*/ 2147483647 w 35"/>
                  <a:gd name="T17" fmla="*/ 2147483647 h 36"/>
                  <a:gd name="T18" fmla="*/ 2147483647 w 35"/>
                  <a:gd name="T19" fmla="*/ 2147483647 h 36"/>
                  <a:gd name="T20" fmla="*/ 2147483647 w 35"/>
                  <a:gd name="T21" fmla="*/ 2147483647 h 36"/>
                  <a:gd name="T22" fmla="*/ 2147483647 w 35"/>
                  <a:gd name="T23" fmla="*/ 2147483647 h 36"/>
                  <a:gd name="T24" fmla="*/ 2147483647 w 35"/>
                  <a:gd name="T25" fmla="*/ 2147483647 h 36"/>
                  <a:gd name="T26" fmla="*/ 2147483647 w 35"/>
                  <a:gd name="T27" fmla="*/ 2147483647 h 36"/>
                  <a:gd name="T28" fmla="*/ 2147483647 w 35"/>
                  <a:gd name="T29" fmla="*/ 2147483647 h 36"/>
                  <a:gd name="T30" fmla="*/ 2147483647 w 35"/>
                  <a:gd name="T31" fmla="*/ 2147483647 h 36"/>
                  <a:gd name="T32" fmla="*/ 2147483647 w 35"/>
                  <a:gd name="T33" fmla="*/ 2147483647 h 36"/>
                  <a:gd name="T34" fmla="*/ 2147483647 w 35"/>
                  <a:gd name="T35" fmla="*/ 0 h 36"/>
                  <a:gd name="T36" fmla="*/ 2147483647 w 35"/>
                  <a:gd name="T37" fmla="*/ 0 h 36"/>
                  <a:gd name="T38" fmla="*/ 2147483647 w 35"/>
                  <a:gd name="T39" fmla="*/ 0 h 36"/>
                  <a:gd name="T40" fmla="*/ 2147483647 w 35"/>
                  <a:gd name="T41" fmla="*/ 2147483647 h 36"/>
                  <a:gd name="T42" fmla="*/ 2147483647 w 35"/>
                  <a:gd name="T43" fmla="*/ 2147483647 h 36"/>
                  <a:gd name="T44" fmla="*/ 2147483647 w 35"/>
                  <a:gd name="T45" fmla="*/ 2147483647 h 36"/>
                  <a:gd name="T46" fmla="*/ 0 w 35"/>
                  <a:gd name="T47" fmla="*/ 2147483647 h 36"/>
                  <a:gd name="T48" fmla="*/ 0 w 35"/>
                  <a:gd name="T49" fmla="*/ 2147483647 h 36"/>
                  <a:gd name="T50" fmla="*/ 0 w 35"/>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6"/>
                  <a:gd name="T80" fmla="*/ 35 w 35"/>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6">
                    <a:moveTo>
                      <a:pt x="0" y="17"/>
                    </a:moveTo>
                    <a:lnTo>
                      <a:pt x="0" y="22"/>
                    </a:lnTo>
                    <a:lnTo>
                      <a:pt x="2" y="27"/>
                    </a:lnTo>
                    <a:lnTo>
                      <a:pt x="6" y="31"/>
                    </a:lnTo>
                    <a:lnTo>
                      <a:pt x="8" y="33"/>
                    </a:lnTo>
                    <a:lnTo>
                      <a:pt x="12" y="35"/>
                    </a:lnTo>
                    <a:lnTo>
                      <a:pt x="18" y="36"/>
                    </a:lnTo>
                    <a:lnTo>
                      <a:pt x="22" y="35"/>
                    </a:lnTo>
                    <a:lnTo>
                      <a:pt x="27" y="33"/>
                    </a:lnTo>
                    <a:lnTo>
                      <a:pt x="30" y="31"/>
                    </a:lnTo>
                    <a:lnTo>
                      <a:pt x="34" y="27"/>
                    </a:lnTo>
                    <a:lnTo>
                      <a:pt x="35" y="22"/>
                    </a:lnTo>
                    <a:lnTo>
                      <a:pt x="35" y="17"/>
                    </a:lnTo>
                    <a:lnTo>
                      <a:pt x="35" y="13"/>
                    </a:lnTo>
                    <a:lnTo>
                      <a:pt x="34" y="9"/>
                    </a:lnTo>
                    <a:lnTo>
                      <a:pt x="30" y="5"/>
                    </a:lnTo>
                    <a:lnTo>
                      <a:pt x="27" y="2"/>
                    </a:lnTo>
                    <a:lnTo>
                      <a:pt x="22" y="0"/>
                    </a:lnTo>
                    <a:lnTo>
                      <a:pt x="18" y="0"/>
                    </a:lnTo>
                    <a:lnTo>
                      <a:pt x="12" y="0"/>
                    </a:lnTo>
                    <a:lnTo>
                      <a:pt x="8" y="2"/>
                    </a:lnTo>
                    <a:lnTo>
                      <a:pt x="6" y="5"/>
                    </a:lnTo>
                    <a:lnTo>
                      <a:pt x="2" y="9"/>
                    </a:lnTo>
                    <a:lnTo>
                      <a:pt x="0" y="13"/>
                    </a:lnTo>
                    <a:lnTo>
                      <a:pt x="0" y="17"/>
                    </a:lnTo>
                    <a:close/>
                  </a:path>
                </a:pathLst>
              </a:custGeom>
              <a:solidFill>
                <a:srgbClr val="FF00FF"/>
              </a:solidFill>
              <a:ln w="0">
                <a:solidFill>
                  <a:srgbClr val="FF00FF"/>
                </a:solidFill>
                <a:prstDash val="solid"/>
                <a:round/>
                <a:headEnd/>
                <a:tailEnd/>
              </a:ln>
            </p:spPr>
            <p:txBody>
              <a:bodyPr/>
              <a:lstStyle/>
              <a:p>
                <a:endParaRPr lang="fr-FR"/>
              </a:p>
            </p:txBody>
          </p:sp>
          <p:sp>
            <p:nvSpPr>
              <p:cNvPr id="19853" name="Freeform 154"/>
              <p:cNvSpPr>
                <a:spLocks/>
              </p:cNvSpPr>
              <p:nvPr/>
            </p:nvSpPr>
            <p:spPr bwMode="auto">
              <a:xfrm>
                <a:off x="9847263" y="3206750"/>
                <a:ext cx="55563" cy="58738"/>
              </a:xfrm>
              <a:custGeom>
                <a:avLst/>
                <a:gdLst>
                  <a:gd name="T0" fmla="*/ 0 w 35"/>
                  <a:gd name="T1" fmla="*/ 2147483647 h 37"/>
                  <a:gd name="T2" fmla="*/ 0 w 35"/>
                  <a:gd name="T3" fmla="*/ 2147483647 h 37"/>
                  <a:gd name="T4" fmla="*/ 2147483647 w 35"/>
                  <a:gd name="T5" fmla="*/ 2147483647 h 37"/>
                  <a:gd name="T6" fmla="*/ 2147483647 w 35"/>
                  <a:gd name="T7" fmla="*/ 2147483647 h 37"/>
                  <a:gd name="T8" fmla="*/ 2147483647 w 35"/>
                  <a:gd name="T9" fmla="*/ 2147483647 h 37"/>
                  <a:gd name="T10" fmla="*/ 2147483647 w 35"/>
                  <a:gd name="T11" fmla="*/ 2147483647 h 37"/>
                  <a:gd name="T12" fmla="*/ 2147483647 w 35"/>
                  <a:gd name="T13" fmla="*/ 2147483647 h 37"/>
                  <a:gd name="T14" fmla="*/ 2147483647 w 35"/>
                  <a:gd name="T15" fmla="*/ 2147483647 h 37"/>
                  <a:gd name="T16" fmla="*/ 2147483647 w 35"/>
                  <a:gd name="T17" fmla="*/ 2147483647 h 37"/>
                  <a:gd name="T18" fmla="*/ 2147483647 w 35"/>
                  <a:gd name="T19" fmla="*/ 2147483647 h 37"/>
                  <a:gd name="T20" fmla="*/ 2147483647 w 35"/>
                  <a:gd name="T21" fmla="*/ 2147483647 h 37"/>
                  <a:gd name="T22" fmla="*/ 2147483647 w 35"/>
                  <a:gd name="T23" fmla="*/ 2147483647 h 37"/>
                  <a:gd name="T24" fmla="*/ 2147483647 w 35"/>
                  <a:gd name="T25" fmla="*/ 2147483647 h 37"/>
                  <a:gd name="T26" fmla="*/ 2147483647 w 35"/>
                  <a:gd name="T27" fmla="*/ 2147483647 h 37"/>
                  <a:gd name="T28" fmla="*/ 2147483647 w 35"/>
                  <a:gd name="T29" fmla="*/ 2147483647 h 37"/>
                  <a:gd name="T30" fmla="*/ 2147483647 w 35"/>
                  <a:gd name="T31" fmla="*/ 2147483647 h 37"/>
                  <a:gd name="T32" fmla="*/ 2147483647 w 35"/>
                  <a:gd name="T33" fmla="*/ 2147483647 h 37"/>
                  <a:gd name="T34" fmla="*/ 2147483647 w 35"/>
                  <a:gd name="T35" fmla="*/ 2147483647 h 37"/>
                  <a:gd name="T36" fmla="*/ 2147483647 w 35"/>
                  <a:gd name="T37" fmla="*/ 0 h 37"/>
                  <a:gd name="T38" fmla="*/ 2147483647 w 35"/>
                  <a:gd name="T39" fmla="*/ 2147483647 h 37"/>
                  <a:gd name="T40" fmla="*/ 2147483647 w 35"/>
                  <a:gd name="T41" fmla="*/ 2147483647 h 37"/>
                  <a:gd name="T42" fmla="*/ 2147483647 w 35"/>
                  <a:gd name="T43" fmla="*/ 2147483647 h 37"/>
                  <a:gd name="T44" fmla="*/ 2147483647 w 35"/>
                  <a:gd name="T45" fmla="*/ 2147483647 h 37"/>
                  <a:gd name="T46" fmla="*/ 0 w 35"/>
                  <a:gd name="T47" fmla="*/ 2147483647 h 37"/>
                  <a:gd name="T48" fmla="*/ 0 w 35"/>
                  <a:gd name="T49" fmla="*/ 2147483647 h 37"/>
                  <a:gd name="T50" fmla="*/ 0 w 35"/>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7"/>
                  <a:gd name="T80" fmla="*/ 35 w 35"/>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7">
                    <a:moveTo>
                      <a:pt x="0" y="19"/>
                    </a:moveTo>
                    <a:lnTo>
                      <a:pt x="0" y="23"/>
                    </a:lnTo>
                    <a:lnTo>
                      <a:pt x="1" y="27"/>
                    </a:lnTo>
                    <a:lnTo>
                      <a:pt x="5" y="31"/>
                    </a:lnTo>
                    <a:lnTo>
                      <a:pt x="8" y="34"/>
                    </a:lnTo>
                    <a:lnTo>
                      <a:pt x="14" y="37"/>
                    </a:lnTo>
                    <a:lnTo>
                      <a:pt x="18" y="37"/>
                    </a:lnTo>
                    <a:lnTo>
                      <a:pt x="23" y="37"/>
                    </a:lnTo>
                    <a:lnTo>
                      <a:pt x="27" y="34"/>
                    </a:lnTo>
                    <a:lnTo>
                      <a:pt x="31" y="31"/>
                    </a:lnTo>
                    <a:lnTo>
                      <a:pt x="34" y="27"/>
                    </a:lnTo>
                    <a:lnTo>
                      <a:pt x="35" y="23"/>
                    </a:lnTo>
                    <a:lnTo>
                      <a:pt x="35" y="19"/>
                    </a:lnTo>
                    <a:lnTo>
                      <a:pt x="35" y="14"/>
                    </a:lnTo>
                    <a:lnTo>
                      <a:pt x="34" y="10"/>
                    </a:lnTo>
                    <a:lnTo>
                      <a:pt x="31" y="6"/>
                    </a:lnTo>
                    <a:lnTo>
                      <a:pt x="27" y="3"/>
                    </a:lnTo>
                    <a:lnTo>
                      <a:pt x="23" y="2"/>
                    </a:lnTo>
                    <a:lnTo>
                      <a:pt x="18" y="0"/>
                    </a:lnTo>
                    <a:lnTo>
                      <a:pt x="14" y="2"/>
                    </a:lnTo>
                    <a:lnTo>
                      <a:pt x="8" y="3"/>
                    </a:lnTo>
                    <a:lnTo>
                      <a:pt x="5" y="6"/>
                    </a:lnTo>
                    <a:lnTo>
                      <a:pt x="1" y="10"/>
                    </a:lnTo>
                    <a:lnTo>
                      <a:pt x="0"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854" name="Freeform 155"/>
              <p:cNvSpPr>
                <a:spLocks/>
              </p:cNvSpPr>
              <p:nvPr/>
            </p:nvSpPr>
            <p:spPr bwMode="auto">
              <a:xfrm>
                <a:off x="9823450" y="3305175"/>
                <a:ext cx="58738" cy="58738"/>
              </a:xfrm>
              <a:custGeom>
                <a:avLst/>
                <a:gdLst>
                  <a:gd name="T0" fmla="*/ 0 w 37"/>
                  <a:gd name="T1" fmla="*/ 2147483647 h 37"/>
                  <a:gd name="T2" fmla="*/ 2147483647 w 37"/>
                  <a:gd name="T3" fmla="*/ 2147483647 h 37"/>
                  <a:gd name="T4" fmla="*/ 2147483647 w 37"/>
                  <a:gd name="T5" fmla="*/ 2147483647 h 37"/>
                  <a:gd name="T6" fmla="*/ 2147483647 w 37"/>
                  <a:gd name="T7" fmla="*/ 2147483647 h 37"/>
                  <a:gd name="T8" fmla="*/ 2147483647 w 37"/>
                  <a:gd name="T9" fmla="*/ 2147483647 h 37"/>
                  <a:gd name="T10" fmla="*/ 2147483647 w 37"/>
                  <a:gd name="T11" fmla="*/ 2147483647 h 37"/>
                  <a:gd name="T12" fmla="*/ 2147483647 w 37"/>
                  <a:gd name="T13" fmla="*/ 2147483647 h 37"/>
                  <a:gd name="T14" fmla="*/ 2147483647 w 37"/>
                  <a:gd name="T15" fmla="*/ 2147483647 h 37"/>
                  <a:gd name="T16" fmla="*/ 2147483647 w 37"/>
                  <a:gd name="T17" fmla="*/ 2147483647 h 37"/>
                  <a:gd name="T18" fmla="*/ 2147483647 w 37"/>
                  <a:gd name="T19" fmla="*/ 2147483647 h 37"/>
                  <a:gd name="T20" fmla="*/ 2147483647 w 37"/>
                  <a:gd name="T21" fmla="*/ 2147483647 h 37"/>
                  <a:gd name="T22" fmla="*/ 2147483647 w 37"/>
                  <a:gd name="T23" fmla="*/ 2147483647 h 37"/>
                  <a:gd name="T24" fmla="*/ 2147483647 w 37"/>
                  <a:gd name="T25" fmla="*/ 2147483647 h 37"/>
                  <a:gd name="T26" fmla="*/ 2147483647 w 37"/>
                  <a:gd name="T27" fmla="*/ 2147483647 h 37"/>
                  <a:gd name="T28" fmla="*/ 2147483647 w 37"/>
                  <a:gd name="T29" fmla="*/ 2147483647 h 37"/>
                  <a:gd name="T30" fmla="*/ 2147483647 w 37"/>
                  <a:gd name="T31" fmla="*/ 2147483647 h 37"/>
                  <a:gd name="T32" fmla="*/ 2147483647 w 37"/>
                  <a:gd name="T33" fmla="*/ 2147483647 h 37"/>
                  <a:gd name="T34" fmla="*/ 2147483647 w 37"/>
                  <a:gd name="T35" fmla="*/ 2147483647 h 37"/>
                  <a:gd name="T36" fmla="*/ 2147483647 w 37"/>
                  <a:gd name="T37" fmla="*/ 0 h 37"/>
                  <a:gd name="T38" fmla="*/ 2147483647 w 37"/>
                  <a:gd name="T39" fmla="*/ 2147483647 h 37"/>
                  <a:gd name="T40" fmla="*/ 2147483647 w 37"/>
                  <a:gd name="T41" fmla="*/ 2147483647 h 37"/>
                  <a:gd name="T42" fmla="*/ 2147483647 w 37"/>
                  <a:gd name="T43" fmla="*/ 2147483647 h 37"/>
                  <a:gd name="T44" fmla="*/ 2147483647 w 37"/>
                  <a:gd name="T45" fmla="*/ 2147483647 h 37"/>
                  <a:gd name="T46" fmla="*/ 2147483647 w 37"/>
                  <a:gd name="T47" fmla="*/ 2147483647 h 37"/>
                  <a:gd name="T48" fmla="*/ 0 w 37"/>
                  <a:gd name="T49" fmla="*/ 2147483647 h 3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7"/>
                  <a:gd name="T76" fmla="*/ 0 h 37"/>
                  <a:gd name="T77" fmla="*/ 37 w 37"/>
                  <a:gd name="T78" fmla="*/ 37 h 3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7" h="37">
                    <a:moveTo>
                      <a:pt x="0" y="19"/>
                    </a:moveTo>
                    <a:lnTo>
                      <a:pt x="2" y="23"/>
                    </a:lnTo>
                    <a:lnTo>
                      <a:pt x="3" y="27"/>
                    </a:lnTo>
                    <a:lnTo>
                      <a:pt x="6" y="31"/>
                    </a:lnTo>
                    <a:lnTo>
                      <a:pt x="10" y="34"/>
                    </a:lnTo>
                    <a:lnTo>
                      <a:pt x="14" y="37"/>
                    </a:lnTo>
                    <a:lnTo>
                      <a:pt x="19" y="37"/>
                    </a:lnTo>
                    <a:lnTo>
                      <a:pt x="23" y="37"/>
                    </a:lnTo>
                    <a:lnTo>
                      <a:pt x="27" y="34"/>
                    </a:lnTo>
                    <a:lnTo>
                      <a:pt x="31" y="31"/>
                    </a:lnTo>
                    <a:lnTo>
                      <a:pt x="34" y="27"/>
                    </a:lnTo>
                    <a:lnTo>
                      <a:pt x="37" y="23"/>
                    </a:lnTo>
                    <a:lnTo>
                      <a:pt x="37" y="19"/>
                    </a:lnTo>
                    <a:lnTo>
                      <a:pt x="37" y="14"/>
                    </a:lnTo>
                    <a:lnTo>
                      <a:pt x="34" y="10"/>
                    </a:lnTo>
                    <a:lnTo>
                      <a:pt x="31" y="6"/>
                    </a:lnTo>
                    <a:lnTo>
                      <a:pt x="27" y="3"/>
                    </a:lnTo>
                    <a:lnTo>
                      <a:pt x="23" y="2"/>
                    </a:lnTo>
                    <a:lnTo>
                      <a:pt x="19" y="0"/>
                    </a:lnTo>
                    <a:lnTo>
                      <a:pt x="14" y="2"/>
                    </a:lnTo>
                    <a:lnTo>
                      <a:pt x="10" y="3"/>
                    </a:lnTo>
                    <a:lnTo>
                      <a:pt x="6" y="6"/>
                    </a:lnTo>
                    <a:lnTo>
                      <a:pt x="3" y="10"/>
                    </a:lnTo>
                    <a:lnTo>
                      <a:pt x="2"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2" name="Freeform 156"/>
              <p:cNvSpPr>
                <a:spLocks/>
              </p:cNvSpPr>
              <p:nvPr/>
            </p:nvSpPr>
            <p:spPr bwMode="auto">
              <a:xfrm>
                <a:off x="9790113" y="3798888"/>
                <a:ext cx="57150" cy="57150"/>
              </a:xfrm>
              <a:custGeom>
                <a:avLst/>
                <a:gdLst>
                  <a:gd name="T0" fmla="*/ 0 w 36"/>
                  <a:gd name="T1" fmla="*/ 2147483647 h 36"/>
                  <a:gd name="T2" fmla="*/ 0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0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7"/>
                    </a:moveTo>
                    <a:lnTo>
                      <a:pt x="0" y="23"/>
                    </a:lnTo>
                    <a:lnTo>
                      <a:pt x="2" y="27"/>
                    </a:lnTo>
                    <a:lnTo>
                      <a:pt x="5" y="31"/>
                    </a:lnTo>
                    <a:lnTo>
                      <a:pt x="9" y="33"/>
                    </a:lnTo>
                    <a:lnTo>
                      <a:pt x="13" y="35"/>
                    </a:lnTo>
                    <a:lnTo>
                      <a:pt x="17" y="36"/>
                    </a:lnTo>
                    <a:lnTo>
                      <a:pt x="23" y="35"/>
                    </a:lnTo>
                    <a:lnTo>
                      <a:pt x="27" y="33"/>
                    </a:lnTo>
                    <a:lnTo>
                      <a:pt x="31" y="31"/>
                    </a:lnTo>
                    <a:lnTo>
                      <a:pt x="33" y="27"/>
                    </a:lnTo>
                    <a:lnTo>
                      <a:pt x="35" y="23"/>
                    </a:lnTo>
                    <a:lnTo>
                      <a:pt x="36" y="17"/>
                    </a:lnTo>
                    <a:lnTo>
                      <a:pt x="35" y="13"/>
                    </a:lnTo>
                    <a:lnTo>
                      <a:pt x="33" y="9"/>
                    </a:lnTo>
                    <a:lnTo>
                      <a:pt x="31" y="5"/>
                    </a:lnTo>
                    <a:lnTo>
                      <a:pt x="27" y="2"/>
                    </a:lnTo>
                    <a:lnTo>
                      <a:pt x="23" y="0"/>
                    </a:lnTo>
                    <a:lnTo>
                      <a:pt x="17" y="0"/>
                    </a:lnTo>
                    <a:lnTo>
                      <a:pt x="13" y="0"/>
                    </a:lnTo>
                    <a:lnTo>
                      <a:pt x="9" y="2"/>
                    </a:lnTo>
                    <a:lnTo>
                      <a:pt x="5" y="5"/>
                    </a:lnTo>
                    <a:lnTo>
                      <a:pt x="2" y="9"/>
                    </a:lnTo>
                    <a:lnTo>
                      <a:pt x="0" y="13"/>
                    </a:lnTo>
                    <a:lnTo>
                      <a:pt x="0" y="17"/>
                    </a:lnTo>
                    <a:close/>
                  </a:path>
                </a:pathLst>
              </a:custGeom>
              <a:solidFill>
                <a:srgbClr val="FF00FF"/>
              </a:solidFill>
              <a:ln w="0">
                <a:solidFill>
                  <a:srgbClr val="FF00FF"/>
                </a:solidFill>
                <a:prstDash val="solid"/>
                <a:round/>
                <a:headEnd/>
                <a:tailEnd/>
              </a:ln>
            </p:spPr>
            <p:txBody>
              <a:bodyPr/>
              <a:lstStyle/>
              <a:p>
                <a:endParaRPr lang="fr-FR"/>
              </a:p>
            </p:txBody>
          </p:sp>
        </p:grpSp>
        <p:sp>
          <p:nvSpPr>
            <p:cNvPr id="19758" name="ZoneTexte 2185"/>
            <p:cNvSpPr txBox="1">
              <a:spLocks noChangeArrowheads="1"/>
            </p:cNvSpPr>
            <p:nvPr/>
          </p:nvSpPr>
          <p:spPr bwMode="auto">
            <a:xfrm>
              <a:off x="601663" y="3409950"/>
              <a:ext cx="255587" cy="246063"/>
            </a:xfrm>
            <a:prstGeom prst="rect">
              <a:avLst/>
            </a:prstGeom>
            <a:noFill/>
            <a:ln w="9525">
              <a:noFill/>
              <a:miter lim="800000"/>
              <a:headEnd/>
              <a:tailEnd/>
            </a:ln>
          </p:spPr>
          <p:txBody>
            <a:bodyPr wrap="none">
              <a:spAutoFit/>
            </a:bodyPr>
            <a:lstStyle/>
            <a:p>
              <a:pPr algn="r"/>
              <a:r>
                <a:rPr lang="fr-FR" sz="1000"/>
                <a:t>0</a:t>
              </a:r>
            </a:p>
          </p:txBody>
        </p:sp>
        <p:sp>
          <p:nvSpPr>
            <p:cNvPr id="19759" name="ZoneTexte 170"/>
            <p:cNvSpPr txBox="1">
              <a:spLocks noChangeArrowheads="1"/>
            </p:cNvSpPr>
            <p:nvPr/>
          </p:nvSpPr>
          <p:spPr bwMode="auto">
            <a:xfrm>
              <a:off x="460375" y="3087688"/>
              <a:ext cx="396875" cy="246062"/>
            </a:xfrm>
            <a:prstGeom prst="rect">
              <a:avLst/>
            </a:prstGeom>
            <a:noFill/>
            <a:ln w="9525">
              <a:noFill/>
              <a:miter lim="800000"/>
              <a:headEnd/>
              <a:tailEnd/>
            </a:ln>
          </p:spPr>
          <p:txBody>
            <a:bodyPr wrap="none">
              <a:spAutoFit/>
            </a:bodyPr>
            <a:lstStyle/>
            <a:p>
              <a:pPr algn="r"/>
              <a:r>
                <a:rPr lang="fr-FR" sz="1000"/>
                <a:t>500</a:t>
              </a:r>
            </a:p>
          </p:txBody>
        </p:sp>
        <p:sp>
          <p:nvSpPr>
            <p:cNvPr id="19760" name="ZoneTexte 171"/>
            <p:cNvSpPr txBox="1">
              <a:spLocks noChangeArrowheads="1"/>
            </p:cNvSpPr>
            <p:nvPr/>
          </p:nvSpPr>
          <p:spPr bwMode="auto">
            <a:xfrm>
              <a:off x="355600" y="2763838"/>
              <a:ext cx="501650" cy="246062"/>
            </a:xfrm>
            <a:prstGeom prst="rect">
              <a:avLst/>
            </a:prstGeom>
            <a:noFill/>
            <a:ln w="9525">
              <a:noFill/>
              <a:miter lim="800000"/>
              <a:headEnd/>
              <a:tailEnd/>
            </a:ln>
          </p:spPr>
          <p:txBody>
            <a:bodyPr wrap="none">
              <a:spAutoFit/>
            </a:bodyPr>
            <a:lstStyle/>
            <a:p>
              <a:pPr algn="r"/>
              <a:r>
                <a:rPr lang="fr-FR" sz="1000"/>
                <a:t>1 000</a:t>
              </a:r>
            </a:p>
          </p:txBody>
        </p:sp>
        <p:sp>
          <p:nvSpPr>
            <p:cNvPr id="19761" name="ZoneTexte 172"/>
            <p:cNvSpPr txBox="1">
              <a:spLocks noChangeArrowheads="1"/>
            </p:cNvSpPr>
            <p:nvPr/>
          </p:nvSpPr>
          <p:spPr bwMode="auto">
            <a:xfrm>
              <a:off x="355600" y="2441575"/>
              <a:ext cx="501650" cy="246063"/>
            </a:xfrm>
            <a:prstGeom prst="rect">
              <a:avLst/>
            </a:prstGeom>
            <a:noFill/>
            <a:ln w="9525">
              <a:noFill/>
              <a:miter lim="800000"/>
              <a:headEnd/>
              <a:tailEnd/>
            </a:ln>
          </p:spPr>
          <p:txBody>
            <a:bodyPr wrap="none">
              <a:spAutoFit/>
            </a:bodyPr>
            <a:lstStyle/>
            <a:p>
              <a:pPr algn="r"/>
              <a:r>
                <a:rPr lang="fr-FR" sz="1000"/>
                <a:t>1 500</a:t>
              </a:r>
            </a:p>
          </p:txBody>
        </p:sp>
        <p:sp>
          <p:nvSpPr>
            <p:cNvPr id="19762" name="ZoneTexte 173"/>
            <p:cNvSpPr txBox="1">
              <a:spLocks noChangeArrowheads="1"/>
            </p:cNvSpPr>
            <p:nvPr/>
          </p:nvSpPr>
          <p:spPr bwMode="auto">
            <a:xfrm>
              <a:off x="355600" y="2117725"/>
              <a:ext cx="501650" cy="246063"/>
            </a:xfrm>
            <a:prstGeom prst="rect">
              <a:avLst/>
            </a:prstGeom>
            <a:noFill/>
            <a:ln w="9525">
              <a:noFill/>
              <a:miter lim="800000"/>
              <a:headEnd/>
              <a:tailEnd/>
            </a:ln>
          </p:spPr>
          <p:txBody>
            <a:bodyPr wrap="none">
              <a:spAutoFit/>
            </a:bodyPr>
            <a:lstStyle/>
            <a:p>
              <a:pPr algn="r"/>
              <a:r>
                <a:rPr lang="fr-FR" sz="1000"/>
                <a:t>2 000</a:t>
              </a:r>
            </a:p>
          </p:txBody>
        </p:sp>
        <p:sp>
          <p:nvSpPr>
            <p:cNvPr id="19763" name="ZoneTexte 174"/>
            <p:cNvSpPr txBox="1">
              <a:spLocks noChangeArrowheads="1"/>
            </p:cNvSpPr>
            <p:nvPr/>
          </p:nvSpPr>
          <p:spPr bwMode="auto">
            <a:xfrm>
              <a:off x="355600" y="1795463"/>
              <a:ext cx="501650" cy="246062"/>
            </a:xfrm>
            <a:prstGeom prst="rect">
              <a:avLst/>
            </a:prstGeom>
            <a:noFill/>
            <a:ln w="9525">
              <a:noFill/>
              <a:miter lim="800000"/>
              <a:headEnd/>
              <a:tailEnd/>
            </a:ln>
          </p:spPr>
          <p:txBody>
            <a:bodyPr wrap="none">
              <a:spAutoFit/>
            </a:bodyPr>
            <a:lstStyle/>
            <a:p>
              <a:pPr algn="r"/>
              <a:r>
                <a:rPr lang="fr-FR" sz="1000"/>
                <a:t>2 500</a:t>
              </a:r>
            </a:p>
          </p:txBody>
        </p:sp>
        <p:sp>
          <p:nvSpPr>
            <p:cNvPr id="19764" name="ZoneTexte 175"/>
            <p:cNvSpPr txBox="1">
              <a:spLocks noChangeArrowheads="1"/>
            </p:cNvSpPr>
            <p:nvPr/>
          </p:nvSpPr>
          <p:spPr bwMode="auto">
            <a:xfrm>
              <a:off x="355600" y="1471613"/>
              <a:ext cx="501650" cy="246062"/>
            </a:xfrm>
            <a:prstGeom prst="rect">
              <a:avLst/>
            </a:prstGeom>
            <a:noFill/>
            <a:ln w="9525">
              <a:noFill/>
              <a:miter lim="800000"/>
              <a:headEnd/>
              <a:tailEnd/>
            </a:ln>
          </p:spPr>
          <p:txBody>
            <a:bodyPr wrap="none">
              <a:spAutoFit/>
            </a:bodyPr>
            <a:lstStyle/>
            <a:p>
              <a:pPr algn="r"/>
              <a:r>
                <a:rPr lang="fr-FR" sz="1000"/>
                <a:t>3 000</a:t>
              </a:r>
            </a:p>
          </p:txBody>
        </p:sp>
        <p:sp>
          <p:nvSpPr>
            <p:cNvPr id="19765" name="ZoneTexte 176"/>
            <p:cNvSpPr txBox="1">
              <a:spLocks noChangeArrowheads="1"/>
            </p:cNvSpPr>
            <p:nvPr/>
          </p:nvSpPr>
          <p:spPr bwMode="auto">
            <a:xfrm>
              <a:off x="746125" y="3594100"/>
              <a:ext cx="254000" cy="246063"/>
            </a:xfrm>
            <a:prstGeom prst="rect">
              <a:avLst/>
            </a:prstGeom>
            <a:noFill/>
            <a:ln w="9525">
              <a:noFill/>
              <a:miter lim="800000"/>
              <a:headEnd/>
              <a:tailEnd/>
            </a:ln>
          </p:spPr>
          <p:txBody>
            <a:bodyPr wrap="none">
              <a:spAutoFit/>
            </a:bodyPr>
            <a:lstStyle/>
            <a:p>
              <a:pPr algn="ctr"/>
              <a:r>
                <a:rPr lang="fr-FR" sz="1000"/>
                <a:t>0</a:t>
              </a:r>
            </a:p>
          </p:txBody>
        </p:sp>
        <p:sp>
          <p:nvSpPr>
            <p:cNvPr id="19766" name="ZoneTexte 177"/>
            <p:cNvSpPr txBox="1">
              <a:spLocks noChangeArrowheads="1"/>
            </p:cNvSpPr>
            <p:nvPr/>
          </p:nvSpPr>
          <p:spPr bwMode="auto">
            <a:xfrm>
              <a:off x="1084263" y="3594100"/>
              <a:ext cx="325437" cy="246063"/>
            </a:xfrm>
            <a:prstGeom prst="rect">
              <a:avLst/>
            </a:prstGeom>
            <a:noFill/>
            <a:ln w="9525">
              <a:noFill/>
              <a:miter lim="800000"/>
              <a:headEnd/>
              <a:tailEnd/>
            </a:ln>
          </p:spPr>
          <p:txBody>
            <a:bodyPr wrap="none">
              <a:spAutoFit/>
            </a:bodyPr>
            <a:lstStyle/>
            <a:p>
              <a:pPr algn="ctr"/>
              <a:r>
                <a:rPr lang="fr-FR" sz="1000"/>
                <a:t>12</a:t>
              </a:r>
            </a:p>
          </p:txBody>
        </p:sp>
        <p:sp>
          <p:nvSpPr>
            <p:cNvPr id="19767" name="ZoneTexte 178"/>
            <p:cNvSpPr txBox="1">
              <a:spLocks noChangeArrowheads="1"/>
            </p:cNvSpPr>
            <p:nvPr/>
          </p:nvSpPr>
          <p:spPr bwMode="auto">
            <a:xfrm>
              <a:off x="1457325" y="3594100"/>
              <a:ext cx="325438" cy="246063"/>
            </a:xfrm>
            <a:prstGeom prst="rect">
              <a:avLst/>
            </a:prstGeom>
            <a:noFill/>
            <a:ln w="9525">
              <a:noFill/>
              <a:miter lim="800000"/>
              <a:headEnd/>
              <a:tailEnd/>
            </a:ln>
          </p:spPr>
          <p:txBody>
            <a:bodyPr wrap="none">
              <a:spAutoFit/>
            </a:bodyPr>
            <a:lstStyle/>
            <a:p>
              <a:pPr algn="ctr"/>
              <a:r>
                <a:rPr lang="fr-FR" sz="1000"/>
                <a:t>24</a:t>
              </a:r>
            </a:p>
          </p:txBody>
        </p:sp>
        <p:sp>
          <p:nvSpPr>
            <p:cNvPr id="19768" name="ZoneTexte 179"/>
            <p:cNvSpPr txBox="1">
              <a:spLocks noChangeArrowheads="1"/>
            </p:cNvSpPr>
            <p:nvPr/>
          </p:nvSpPr>
          <p:spPr bwMode="auto">
            <a:xfrm>
              <a:off x="1831975" y="3594100"/>
              <a:ext cx="325438" cy="246063"/>
            </a:xfrm>
            <a:prstGeom prst="rect">
              <a:avLst/>
            </a:prstGeom>
            <a:noFill/>
            <a:ln w="9525">
              <a:noFill/>
              <a:miter lim="800000"/>
              <a:headEnd/>
              <a:tailEnd/>
            </a:ln>
          </p:spPr>
          <p:txBody>
            <a:bodyPr wrap="none">
              <a:spAutoFit/>
            </a:bodyPr>
            <a:lstStyle/>
            <a:p>
              <a:pPr algn="ctr"/>
              <a:r>
                <a:rPr lang="fr-FR" sz="1000"/>
                <a:t>36</a:t>
              </a:r>
            </a:p>
          </p:txBody>
        </p:sp>
        <p:sp>
          <p:nvSpPr>
            <p:cNvPr id="19769" name="ZoneTexte 180"/>
            <p:cNvSpPr txBox="1">
              <a:spLocks noChangeArrowheads="1"/>
            </p:cNvSpPr>
            <p:nvPr/>
          </p:nvSpPr>
          <p:spPr bwMode="auto">
            <a:xfrm>
              <a:off x="2205038" y="3594100"/>
              <a:ext cx="325437" cy="246063"/>
            </a:xfrm>
            <a:prstGeom prst="rect">
              <a:avLst/>
            </a:prstGeom>
            <a:noFill/>
            <a:ln w="9525">
              <a:noFill/>
              <a:miter lim="800000"/>
              <a:headEnd/>
              <a:tailEnd/>
            </a:ln>
          </p:spPr>
          <p:txBody>
            <a:bodyPr wrap="none">
              <a:spAutoFit/>
            </a:bodyPr>
            <a:lstStyle/>
            <a:p>
              <a:pPr algn="ctr"/>
              <a:r>
                <a:rPr lang="fr-FR" sz="1000"/>
                <a:t>48</a:t>
              </a:r>
            </a:p>
          </p:txBody>
        </p:sp>
        <p:sp>
          <p:nvSpPr>
            <p:cNvPr id="19770" name="ZoneTexte 181"/>
            <p:cNvSpPr txBox="1">
              <a:spLocks noChangeArrowheads="1"/>
            </p:cNvSpPr>
            <p:nvPr/>
          </p:nvSpPr>
          <p:spPr bwMode="auto">
            <a:xfrm>
              <a:off x="2579688" y="3594100"/>
              <a:ext cx="325437" cy="246063"/>
            </a:xfrm>
            <a:prstGeom prst="rect">
              <a:avLst/>
            </a:prstGeom>
            <a:noFill/>
            <a:ln w="9525">
              <a:noFill/>
              <a:miter lim="800000"/>
              <a:headEnd/>
              <a:tailEnd/>
            </a:ln>
          </p:spPr>
          <p:txBody>
            <a:bodyPr wrap="none">
              <a:spAutoFit/>
            </a:bodyPr>
            <a:lstStyle/>
            <a:p>
              <a:pPr algn="ctr"/>
              <a:r>
                <a:rPr lang="fr-FR" sz="1000"/>
                <a:t>60</a:t>
              </a:r>
            </a:p>
          </p:txBody>
        </p:sp>
        <p:sp>
          <p:nvSpPr>
            <p:cNvPr id="19771" name="ZoneTexte 182"/>
            <p:cNvSpPr txBox="1">
              <a:spLocks noChangeArrowheads="1"/>
            </p:cNvSpPr>
            <p:nvPr/>
          </p:nvSpPr>
          <p:spPr bwMode="auto">
            <a:xfrm>
              <a:off x="2952750" y="3594100"/>
              <a:ext cx="325438" cy="246063"/>
            </a:xfrm>
            <a:prstGeom prst="rect">
              <a:avLst/>
            </a:prstGeom>
            <a:noFill/>
            <a:ln w="9525">
              <a:noFill/>
              <a:miter lim="800000"/>
              <a:headEnd/>
              <a:tailEnd/>
            </a:ln>
          </p:spPr>
          <p:txBody>
            <a:bodyPr wrap="none">
              <a:spAutoFit/>
            </a:bodyPr>
            <a:lstStyle/>
            <a:p>
              <a:pPr algn="ctr"/>
              <a:r>
                <a:rPr lang="fr-FR" sz="1000"/>
                <a:t>72</a:t>
              </a:r>
            </a:p>
          </p:txBody>
        </p:sp>
        <p:sp>
          <p:nvSpPr>
            <p:cNvPr id="19772" name="Ellipse 2186"/>
            <p:cNvSpPr>
              <a:spLocks noChangeArrowheads="1"/>
            </p:cNvSpPr>
            <p:nvPr/>
          </p:nvSpPr>
          <p:spPr bwMode="auto">
            <a:xfrm>
              <a:off x="1352550" y="2174875"/>
              <a:ext cx="109538" cy="107950"/>
            </a:xfrm>
            <a:prstGeom prst="ellipse">
              <a:avLst/>
            </a:prstGeom>
            <a:solidFill>
              <a:srgbClr val="FF00FF"/>
            </a:solidFill>
            <a:ln w="9525" algn="ctr">
              <a:solidFill>
                <a:schemeClr val="tx1"/>
              </a:solidFill>
              <a:round/>
              <a:headEnd/>
              <a:tailEnd/>
            </a:ln>
          </p:spPr>
          <p:txBody>
            <a:bodyPr/>
            <a:lstStyle/>
            <a:p>
              <a:endParaRPr lang="fr-FR" sz="2400"/>
            </a:p>
          </p:txBody>
        </p:sp>
        <p:sp>
          <p:nvSpPr>
            <p:cNvPr id="19773" name="Ellipse 184"/>
            <p:cNvSpPr>
              <a:spLocks noChangeArrowheads="1"/>
            </p:cNvSpPr>
            <p:nvPr/>
          </p:nvSpPr>
          <p:spPr bwMode="auto">
            <a:xfrm>
              <a:off x="1352550" y="2424113"/>
              <a:ext cx="109538" cy="107950"/>
            </a:xfrm>
            <a:prstGeom prst="ellipse">
              <a:avLst/>
            </a:prstGeom>
            <a:solidFill>
              <a:srgbClr val="00FF00"/>
            </a:solidFill>
            <a:ln w="9525" algn="ctr">
              <a:solidFill>
                <a:schemeClr val="tx1"/>
              </a:solidFill>
              <a:round/>
              <a:headEnd/>
              <a:tailEnd/>
            </a:ln>
          </p:spPr>
          <p:txBody>
            <a:bodyPr/>
            <a:lstStyle/>
            <a:p>
              <a:endParaRPr lang="fr-FR" sz="2400"/>
            </a:p>
          </p:txBody>
        </p:sp>
        <p:sp>
          <p:nvSpPr>
            <p:cNvPr id="19774" name="ZoneTexte 185"/>
            <p:cNvSpPr txBox="1">
              <a:spLocks noChangeArrowheads="1"/>
            </p:cNvSpPr>
            <p:nvPr/>
          </p:nvSpPr>
          <p:spPr bwMode="auto">
            <a:xfrm>
              <a:off x="1471613" y="2109788"/>
              <a:ext cx="812800" cy="246062"/>
            </a:xfrm>
            <a:prstGeom prst="rect">
              <a:avLst/>
            </a:prstGeom>
            <a:noFill/>
            <a:ln w="9525">
              <a:noFill/>
              <a:miter lim="800000"/>
              <a:headEnd/>
              <a:tailEnd/>
            </a:ln>
          </p:spPr>
          <p:txBody>
            <a:bodyPr wrap="none">
              <a:spAutoFit/>
            </a:bodyPr>
            <a:lstStyle/>
            <a:p>
              <a:r>
                <a:rPr lang="fr-FR" sz="1000"/>
                <a:t>DOR seule</a:t>
              </a:r>
            </a:p>
          </p:txBody>
        </p:sp>
        <p:sp>
          <p:nvSpPr>
            <p:cNvPr id="19775" name="ZoneTexte 186"/>
            <p:cNvSpPr txBox="1">
              <a:spLocks noChangeArrowheads="1"/>
            </p:cNvSpPr>
            <p:nvPr/>
          </p:nvSpPr>
          <p:spPr bwMode="auto">
            <a:xfrm>
              <a:off x="1471613" y="2365375"/>
              <a:ext cx="1227137" cy="246063"/>
            </a:xfrm>
            <a:prstGeom prst="rect">
              <a:avLst/>
            </a:prstGeom>
            <a:noFill/>
            <a:ln w="9525">
              <a:noFill/>
              <a:miter lim="800000"/>
              <a:headEnd/>
              <a:tailEnd/>
            </a:ln>
          </p:spPr>
          <p:txBody>
            <a:bodyPr wrap="none">
              <a:spAutoFit/>
            </a:bodyPr>
            <a:lstStyle/>
            <a:p>
              <a:r>
                <a:rPr lang="fr-FR" sz="1000"/>
                <a:t>DOR du + RFP du</a:t>
              </a:r>
            </a:p>
          </p:txBody>
        </p:sp>
        <p:sp>
          <p:nvSpPr>
            <p:cNvPr id="19776" name="ZoneTexte 187"/>
            <p:cNvSpPr txBox="1">
              <a:spLocks noChangeArrowheads="1"/>
            </p:cNvSpPr>
            <p:nvPr/>
          </p:nvSpPr>
          <p:spPr bwMode="auto">
            <a:xfrm>
              <a:off x="1662113" y="3803650"/>
              <a:ext cx="617537" cy="246063"/>
            </a:xfrm>
            <a:prstGeom prst="rect">
              <a:avLst/>
            </a:prstGeom>
            <a:noFill/>
            <a:ln w="9525">
              <a:noFill/>
              <a:miter lim="800000"/>
              <a:headEnd/>
              <a:tailEnd/>
            </a:ln>
          </p:spPr>
          <p:txBody>
            <a:bodyPr wrap="none">
              <a:spAutoFit/>
            </a:bodyPr>
            <a:lstStyle/>
            <a:p>
              <a:pPr algn="ctr"/>
              <a:r>
                <a:rPr lang="fr-FR" sz="1000" b="1"/>
                <a:t>Heures</a:t>
              </a:r>
            </a:p>
          </p:txBody>
        </p:sp>
        <p:sp>
          <p:nvSpPr>
            <p:cNvPr id="19777" name="ZoneTexte 189"/>
            <p:cNvSpPr txBox="1">
              <a:spLocks noChangeArrowheads="1"/>
            </p:cNvSpPr>
            <p:nvPr/>
          </p:nvSpPr>
          <p:spPr bwMode="auto">
            <a:xfrm>
              <a:off x="1309688" y="1874838"/>
              <a:ext cx="1512887" cy="276225"/>
            </a:xfrm>
            <a:prstGeom prst="rect">
              <a:avLst/>
            </a:prstGeom>
            <a:noFill/>
            <a:ln w="9525">
              <a:noFill/>
              <a:miter lim="800000"/>
              <a:headEnd/>
              <a:tailEnd/>
            </a:ln>
          </p:spPr>
          <p:txBody>
            <a:bodyPr wrap="none">
              <a:spAutoFit/>
            </a:bodyPr>
            <a:lstStyle/>
            <a:p>
              <a:pPr algn="ctr"/>
              <a:r>
                <a:rPr lang="fr-FR" sz="1200"/>
                <a:t>Doses uniques (du)</a:t>
              </a:r>
            </a:p>
          </p:txBody>
        </p:sp>
      </p:grpSp>
      <p:grpSp>
        <p:nvGrpSpPr>
          <p:cNvPr id="19656" name="Groupe 201"/>
          <p:cNvGrpSpPr>
            <a:grpSpLocks/>
          </p:cNvGrpSpPr>
          <p:nvPr/>
        </p:nvGrpSpPr>
        <p:grpSpPr bwMode="auto">
          <a:xfrm>
            <a:off x="317500" y="4010025"/>
            <a:ext cx="2922588" cy="2573338"/>
            <a:chOff x="317500" y="4010025"/>
            <a:chExt cx="2922588" cy="2573338"/>
          </a:xfrm>
        </p:grpSpPr>
        <p:grpSp>
          <p:nvGrpSpPr>
            <p:cNvPr id="19666" name="Groupe 2183"/>
            <p:cNvGrpSpPr>
              <a:grpSpLocks/>
            </p:cNvGrpSpPr>
            <p:nvPr/>
          </p:nvGrpSpPr>
          <p:grpSpPr bwMode="auto">
            <a:xfrm>
              <a:off x="774700" y="4103688"/>
              <a:ext cx="2341563" cy="2025650"/>
              <a:chOff x="13385800" y="1992313"/>
              <a:chExt cx="2789238" cy="2413000"/>
            </a:xfrm>
          </p:grpSpPr>
          <p:sp>
            <p:nvSpPr>
              <p:cNvPr id="19687" name="Freeform 10"/>
              <p:cNvSpPr>
                <a:spLocks/>
              </p:cNvSpPr>
              <p:nvPr/>
            </p:nvSpPr>
            <p:spPr bwMode="auto">
              <a:xfrm>
                <a:off x="13463588" y="1992313"/>
                <a:ext cx="2684463" cy="2332038"/>
              </a:xfrm>
              <a:custGeom>
                <a:avLst/>
                <a:gdLst>
                  <a:gd name="T0" fmla="*/ 2147483647 w 1691"/>
                  <a:gd name="T1" fmla="*/ 2147483647 h 1469"/>
                  <a:gd name="T2" fmla="*/ 0 w 1691"/>
                  <a:gd name="T3" fmla="*/ 2147483647 h 1469"/>
                  <a:gd name="T4" fmla="*/ 0 w 1691"/>
                  <a:gd name="T5" fmla="*/ 0 h 1469"/>
                  <a:gd name="T6" fmla="*/ 0 60000 65536"/>
                  <a:gd name="T7" fmla="*/ 0 60000 65536"/>
                  <a:gd name="T8" fmla="*/ 0 60000 65536"/>
                  <a:gd name="T9" fmla="*/ 0 w 1691"/>
                  <a:gd name="T10" fmla="*/ 0 h 1469"/>
                  <a:gd name="T11" fmla="*/ 1691 w 1691"/>
                  <a:gd name="T12" fmla="*/ 1469 h 1469"/>
                </a:gdLst>
                <a:ahLst/>
                <a:cxnLst>
                  <a:cxn ang="T6">
                    <a:pos x="T0" y="T1"/>
                  </a:cxn>
                  <a:cxn ang="T7">
                    <a:pos x="T2" y="T3"/>
                  </a:cxn>
                  <a:cxn ang="T8">
                    <a:pos x="T4" y="T5"/>
                  </a:cxn>
                </a:cxnLst>
                <a:rect l="T9" t="T10" r="T11" b="T12"/>
                <a:pathLst>
                  <a:path w="1691" h="1469">
                    <a:moveTo>
                      <a:pt x="1691" y="1469"/>
                    </a:moveTo>
                    <a:lnTo>
                      <a:pt x="0" y="1469"/>
                    </a:lnTo>
                    <a:lnTo>
                      <a:pt x="0" y="0"/>
                    </a:lnTo>
                  </a:path>
                </a:pathLst>
              </a:custGeom>
              <a:noFill/>
              <a:ln w="6350">
                <a:solidFill>
                  <a:srgbClr val="FFFFFF"/>
                </a:solidFill>
                <a:prstDash val="solid"/>
                <a:round/>
                <a:headEnd/>
                <a:tailEnd/>
              </a:ln>
            </p:spPr>
            <p:txBody>
              <a:bodyPr/>
              <a:lstStyle/>
              <a:p>
                <a:endParaRPr lang="fr-FR"/>
              </a:p>
            </p:txBody>
          </p:sp>
          <p:sp>
            <p:nvSpPr>
              <p:cNvPr id="19688" name="Line 11"/>
              <p:cNvSpPr>
                <a:spLocks noChangeShapeType="1"/>
              </p:cNvSpPr>
              <p:nvPr/>
            </p:nvSpPr>
            <p:spPr bwMode="auto">
              <a:xfrm flipV="1">
                <a:off x="16129000" y="4324350"/>
                <a:ext cx="0" cy="80963"/>
              </a:xfrm>
              <a:prstGeom prst="line">
                <a:avLst/>
              </a:prstGeom>
              <a:noFill/>
              <a:ln w="6350">
                <a:solidFill>
                  <a:srgbClr val="FFFFFF"/>
                </a:solidFill>
                <a:round/>
                <a:headEnd/>
                <a:tailEnd/>
              </a:ln>
            </p:spPr>
            <p:txBody>
              <a:bodyPr/>
              <a:lstStyle/>
              <a:p>
                <a:endParaRPr lang="fr-FR"/>
              </a:p>
            </p:txBody>
          </p:sp>
          <p:sp>
            <p:nvSpPr>
              <p:cNvPr id="19689" name="Line 12"/>
              <p:cNvSpPr>
                <a:spLocks noChangeShapeType="1"/>
              </p:cNvSpPr>
              <p:nvPr/>
            </p:nvSpPr>
            <p:spPr bwMode="auto">
              <a:xfrm flipV="1">
                <a:off x="13908088" y="4324350"/>
                <a:ext cx="0" cy="80963"/>
              </a:xfrm>
              <a:prstGeom prst="line">
                <a:avLst/>
              </a:prstGeom>
              <a:noFill/>
              <a:ln w="6350">
                <a:solidFill>
                  <a:srgbClr val="FFFFFF"/>
                </a:solidFill>
                <a:round/>
                <a:headEnd/>
                <a:tailEnd/>
              </a:ln>
            </p:spPr>
            <p:txBody>
              <a:bodyPr/>
              <a:lstStyle/>
              <a:p>
                <a:endParaRPr lang="fr-FR"/>
              </a:p>
            </p:txBody>
          </p:sp>
          <p:sp>
            <p:nvSpPr>
              <p:cNvPr id="19690" name="Line 13"/>
              <p:cNvSpPr>
                <a:spLocks noChangeShapeType="1"/>
              </p:cNvSpPr>
              <p:nvPr/>
            </p:nvSpPr>
            <p:spPr bwMode="auto">
              <a:xfrm flipV="1">
                <a:off x="14351000" y="4324350"/>
                <a:ext cx="0" cy="80963"/>
              </a:xfrm>
              <a:prstGeom prst="line">
                <a:avLst/>
              </a:prstGeom>
              <a:noFill/>
              <a:ln w="6350">
                <a:solidFill>
                  <a:srgbClr val="FFFFFF"/>
                </a:solidFill>
                <a:round/>
                <a:headEnd/>
                <a:tailEnd/>
              </a:ln>
            </p:spPr>
            <p:txBody>
              <a:bodyPr/>
              <a:lstStyle/>
              <a:p>
                <a:endParaRPr lang="fr-FR"/>
              </a:p>
            </p:txBody>
          </p:sp>
          <p:sp>
            <p:nvSpPr>
              <p:cNvPr id="19691" name="Line 14"/>
              <p:cNvSpPr>
                <a:spLocks noChangeShapeType="1"/>
              </p:cNvSpPr>
              <p:nvPr/>
            </p:nvSpPr>
            <p:spPr bwMode="auto">
              <a:xfrm flipV="1">
                <a:off x="14795500" y="4324350"/>
                <a:ext cx="0" cy="80963"/>
              </a:xfrm>
              <a:prstGeom prst="line">
                <a:avLst/>
              </a:prstGeom>
              <a:noFill/>
              <a:ln w="6350">
                <a:solidFill>
                  <a:srgbClr val="FFFFFF"/>
                </a:solidFill>
                <a:round/>
                <a:headEnd/>
                <a:tailEnd/>
              </a:ln>
            </p:spPr>
            <p:txBody>
              <a:bodyPr/>
              <a:lstStyle/>
              <a:p>
                <a:endParaRPr lang="fr-FR"/>
              </a:p>
            </p:txBody>
          </p:sp>
          <p:sp>
            <p:nvSpPr>
              <p:cNvPr id="19692" name="Line 15"/>
              <p:cNvSpPr>
                <a:spLocks noChangeShapeType="1"/>
              </p:cNvSpPr>
              <p:nvPr/>
            </p:nvSpPr>
            <p:spPr bwMode="auto">
              <a:xfrm flipV="1">
                <a:off x="15240000" y="4324350"/>
                <a:ext cx="0" cy="80963"/>
              </a:xfrm>
              <a:prstGeom prst="line">
                <a:avLst/>
              </a:prstGeom>
              <a:noFill/>
              <a:ln w="6350">
                <a:solidFill>
                  <a:srgbClr val="FFFFFF"/>
                </a:solidFill>
                <a:round/>
                <a:headEnd/>
                <a:tailEnd/>
              </a:ln>
            </p:spPr>
            <p:txBody>
              <a:bodyPr/>
              <a:lstStyle/>
              <a:p>
                <a:endParaRPr lang="fr-FR"/>
              </a:p>
            </p:txBody>
          </p:sp>
          <p:sp>
            <p:nvSpPr>
              <p:cNvPr id="19693" name="Line 16"/>
              <p:cNvSpPr>
                <a:spLocks noChangeShapeType="1"/>
              </p:cNvSpPr>
              <p:nvPr/>
            </p:nvSpPr>
            <p:spPr bwMode="auto">
              <a:xfrm flipV="1">
                <a:off x="15682913" y="4324350"/>
                <a:ext cx="0" cy="80963"/>
              </a:xfrm>
              <a:prstGeom prst="line">
                <a:avLst/>
              </a:prstGeom>
              <a:noFill/>
              <a:ln w="6350">
                <a:solidFill>
                  <a:srgbClr val="FFFFFF"/>
                </a:solidFill>
                <a:round/>
                <a:headEnd/>
                <a:tailEnd/>
              </a:ln>
            </p:spPr>
            <p:txBody>
              <a:bodyPr/>
              <a:lstStyle/>
              <a:p>
                <a:endParaRPr lang="fr-FR"/>
              </a:p>
            </p:txBody>
          </p:sp>
          <p:sp>
            <p:nvSpPr>
              <p:cNvPr id="19694" name="Line 19"/>
              <p:cNvSpPr>
                <a:spLocks noChangeShapeType="1"/>
              </p:cNvSpPr>
              <p:nvPr/>
            </p:nvSpPr>
            <p:spPr bwMode="auto">
              <a:xfrm flipV="1">
                <a:off x="13463588" y="4324350"/>
                <a:ext cx="0" cy="80963"/>
              </a:xfrm>
              <a:prstGeom prst="line">
                <a:avLst/>
              </a:prstGeom>
              <a:noFill/>
              <a:ln w="6350">
                <a:solidFill>
                  <a:srgbClr val="FFFFFF"/>
                </a:solidFill>
                <a:round/>
                <a:headEnd/>
                <a:tailEnd/>
              </a:ln>
            </p:spPr>
            <p:txBody>
              <a:bodyPr/>
              <a:lstStyle/>
              <a:p>
                <a:endParaRPr lang="fr-FR"/>
              </a:p>
            </p:txBody>
          </p:sp>
          <p:sp>
            <p:nvSpPr>
              <p:cNvPr id="19695" name="Line 25"/>
              <p:cNvSpPr>
                <a:spLocks noChangeShapeType="1"/>
              </p:cNvSpPr>
              <p:nvPr/>
            </p:nvSpPr>
            <p:spPr bwMode="auto">
              <a:xfrm>
                <a:off x="13385800" y="2019300"/>
                <a:ext cx="77788" cy="0"/>
              </a:xfrm>
              <a:prstGeom prst="line">
                <a:avLst/>
              </a:prstGeom>
              <a:noFill/>
              <a:ln w="6350">
                <a:solidFill>
                  <a:srgbClr val="FFFFFF"/>
                </a:solidFill>
                <a:round/>
                <a:headEnd/>
                <a:tailEnd/>
              </a:ln>
            </p:spPr>
            <p:txBody>
              <a:bodyPr/>
              <a:lstStyle/>
              <a:p>
                <a:endParaRPr lang="fr-FR"/>
              </a:p>
            </p:txBody>
          </p:sp>
          <p:sp>
            <p:nvSpPr>
              <p:cNvPr id="19696" name="Line 26"/>
              <p:cNvSpPr>
                <a:spLocks noChangeShapeType="1"/>
              </p:cNvSpPr>
              <p:nvPr/>
            </p:nvSpPr>
            <p:spPr bwMode="auto">
              <a:xfrm>
                <a:off x="13385800" y="2403475"/>
                <a:ext cx="77788" cy="0"/>
              </a:xfrm>
              <a:prstGeom prst="line">
                <a:avLst/>
              </a:prstGeom>
              <a:noFill/>
              <a:ln w="6350">
                <a:solidFill>
                  <a:srgbClr val="FFFFFF"/>
                </a:solidFill>
                <a:round/>
                <a:headEnd/>
                <a:tailEnd/>
              </a:ln>
            </p:spPr>
            <p:txBody>
              <a:bodyPr/>
              <a:lstStyle/>
              <a:p>
                <a:endParaRPr lang="fr-FR"/>
              </a:p>
            </p:txBody>
          </p:sp>
          <p:sp>
            <p:nvSpPr>
              <p:cNvPr id="19697" name="Line 27"/>
              <p:cNvSpPr>
                <a:spLocks noChangeShapeType="1"/>
              </p:cNvSpPr>
              <p:nvPr/>
            </p:nvSpPr>
            <p:spPr bwMode="auto">
              <a:xfrm>
                <a:off x="13385800" y="2787650"/>
                <a:ext cx="77788" cy="0"/>
              </a:xfrm>
              <a:prstGeom prst="line">
                <a:avLst/>
              </a:prstGeom>
              <a:noFill/>
              <a:ln w="6350">
                <a:solidFill>
                  <a:srgbClr val="FFFFFF"/>
                </a:solidFill>
                <a:round/>
                <a:headEnd/>
                <a:tailEnd/>
              </a:ln>
            </p:spPr>
            <p:txBody>
              <a:bodyPr/>
              <a:lstStyle/>
              <a:p>
                <a:endParaRPr lang="fr-FR"/>
              </a:p>
            </p:txBody>
          </p:sp>
          <p:sp>
            <p:nvSpPr>
              <p:cNvPr id="19698" name="Line 28"/>
              <p:cNvSpPr>
                <a:spLocks noChangeShapeType="1"/>
              </p:cNvSpPr>
              <p:nvPr/>
            </p:nvSpPr>
            <p:spPr bwMode="auto">
              <a:xfrm>
                <a:off x="13385800" y="3171825"/>
                <a:ext cx="77788" cy="0"/>
              </a:xfrm>
              <a:prstGeom prst="line">
                <a:avLst/>
              </a:prstGeom>
              <a:noFill/>
              <a:ln w="6350">
                <a:solidFill>
                  <a:srgbClr val="FFFFFF"/>
                </a:solidFill>
                <a:round/>
                <a:headEnd/>
                <a:tailEnd/>
              </a:ln>
            </p:spPr>
            <p:txBody>
              <a:bodyPr/>
              <a:lstStyle/>
              <a:p>
                <a:endParaRPr lang="fr-FR"/>
              </a:p>
            </p:txBody>
          </p:sp>
          <p:sp>
            <p:nvSpPr>
              <p:cNvPr id="19699" name="Line 29"/>
              <p:cNvSpPr>
                <a:spLocks noChangeShapeType="1"/>
              </p:cNvSpPr>
              <p:nvPr/>
            </p:nvSpPr>
            <p:spPr bwMode="auto">
              <a:xfrm>
                <a:off x="13385800" y="3556000"/>
                <a:ext cx="77788" cy="0"/>
              </a:xfrm>
              <a:prstGeom prst="line">
                <a:avLst/>
              </a:prstGeom>
              <a:noFill/>
              <a:ln w="6350">
                <a:solidFill>
                  <a:srgbClr val="FFFFFF"/>
                </a:solidFill>
                <a:round/>
                <a:headEnd/>
                <a:tailEnd/>
              </a:ln>
            </p:spPr>
            <p:txBody>
              <a:bodyPr/>
              <a:lstStyle/>
              <a:p>
                <a:endParaRPr lang="fr-FR"/>
              </a:p>
            </p:txBody>
          </p:sp>
          <p:sp>
            <p:nvSpPr>
              <p:cNvPr id="19700" name="Line 30"/>
              <p:cNvSpPr>
                <a:spLocks noChangeShapeType="1"/>
              </p:cNvSpPr>
              <p:nvPr/>
            </p:nvSpPr>
            <p:spPr bwMode="auto">
              <a:xfrm>
                <a:off x="13385800" y="3940175"/>
                <a:ext cx="77788" cy="0"/>
              </a:xfrm>
              <a:prstGeom prst="line">
                <a:avLst/>
              </a:prstGeom>
              <a:noFill/>
              <a:ln w="6350">
                <a:solidFill>
                  <a:srgbClr val="FFFFFF"/>
                </a:solidFill>
                <a:round/>
                <a:headEnd/>
                <a:tailEnd/>
              </a:ln>
            </p:spPr>
            <p:txBody>
              <a:bodyPr/>
              <a:lstStyle/>
              <a:p>
                <a:endParaRPr lang="fr-FR"/>
              </a:p>
            </p:txBody>
          </p:sp>
          <p:sp>
            <p:nvSpPr>
              <p:cNvPr id="19701" name="Line 31"/>
              <p:cNvSpPr>
                <a:spLocks noChangeShapeType="1"/>
              </p:cNvSpPr>
              <p:nvPr/>
            </p:nvSpPr>
            <p:spPr bwMode="auto">
              <a:xfrm>
                <a:off x="13385800" y="4324350"/>
                <a:ext cx="77788" cy="0"/>
              </a:xfrm>
              <a:prstGeom prst="line">
                <a:avLst/>
              </a:prstGeom>
              <a:noFill/>
              <a:ln w="6350">
                <a:solidFill>
                  <a:srgbClr val="FFFFFF"/>
                </a:solidFill>
                <a:round/>
                <a:headEnd/>
                <a:tailEnd/>
              </a:ln>
            </p:spPr>
            <p:txBody>
              <a:bodyPr/>
              <a:lstStyle/>
              <a:p>
                <a:endParaRPr lang="fr-FR"/>
              </a:p>
            </p:txBody>
          </p:sp>
          <p:sp>
            <p:nvSpPr>
              <p:cNvPr id="19702" name="Freeform 39"/>
              <p:cNvSpPr>
                <a:spLocks/>
              </p:cNvSpPr>
              <p:nvPr/>
            </p:nvSpPr>
            <p:spPr bwMode="auto">
              <a:xfrm>
                <a:off x="13692188" y="4046538"/>
                <a:ext cx="1117600" cy="230188"/>
              </a:xfrm>
              <a:custGeom>
                <a:avLst/>
                <a:gdLst>
                  <a:gd name="T0" fmla="*/ 2147483647 w 704"/>
                  <a:gd name="T1" fmla="*/ 2147483647 h 145"/>
                  <a:gd name="T2" fmla="*/ 2147483647 w 704"/>
                  <a:gd name="T3" fmla="*/ 2147483647 h 145"/>
                  <a:gd name="T4" fmla="*/ 2147483647 w 704"/>
                  <a:gd name="T5" fmla="*/ 2147483647 h 145"/>
                  <a:gd name="T6" fmla="*/ 2147483647 w 704"/>
                  <a:gd name="T7" fmla="*/ 2147483647 h 145"/>
                  <a:gd name="T8" fmla="*/ 0 w 704"/>
                  <a:gd name="T9" fmla="*/ 0 h 145"/>
                  <a:gd name="T10" fmla="*/ 0 60000 65536"/>
                  <a:gd name="T11" fmla="*/ 0 60000 65536"/>
                  <a:gd name="T12" fmla="*/ 0 60000 65536"/>
                  <a:gd name="T13" fmla="*/ 0 60000 65536"/>
                  <a:gd name="T14" fmla="*/ 0 60000 65536"/>
                  <a:gd name="T15" fmla="*/ 0 w 704"/>
                  <a:gd name="T16" fmla="*/ 0 h 145"/>
                  <a:gd name="T17" fmla="*/ 704 w 704"/>
                  <a:gd name="T18" fmla="*/ 145 h 145"/>
                </a:gdLst>
                <a:ahLst/>
                <a:cxnLst>
                  <a:cxn ang="T10">
                    <a:pos x="T0" y="T1"/>
                  </a:cxn>
                  <a:cxn ang="T11">
                    <a:pos x="T2" y="T3"/>
                  </a:cxn>
                  <a:cxn ang="T12">
                    <a:pos x="T4" y="T5"/>
                  </a:cxn>
                  <a:cxn ang="T13">
                    <a:pos x="T6" y="T7"/>
                  </a:cxn>
                  <a:cxn ang="T14">
                    <a:pos x="T8" y="T9"/>
                  </a:cxn>
                </a:cxnLst>
                <a:rect l="T15" t="T16" r="T17" b="T18"/>
                <a:pathLst>
                  <a:path w="704" h="145">
                    <a:moveTo>
                      <a:pt x="704" y="145"/>
                    </a:moveTo>
                    <a:lnTo>
                      <a:pt x="419" y="145"/>
                    </a:lnTo>
                    <a:lnTo>
                      <a:pt x="141" y="127"/>
                    </a:lnTo>
                    <a:lnTo>
                      <a:pt x="1" y="1"/>
                    </a:lnTo>
                    <a:lnTo>
                      <a:pt x="0" y="0"/>
                    </a:lnTo>
                  </a:path>
                </a:pathLst>
              </a:custGeom>
              <a:noFill/>
              <a:ln w="19050">
                <a:solidFill>
                  <a:srgbClr val="00FF00"/>
                </a:solidFill>
                <a:prstDash val="solid"/>
                <a:round/>
                <a:headEnd/>
                <a:tailEnd/>
              </a:ln>
            </p:spPr>
            <p:txBody>
              <a:bodyPr/>
              <a:lstStyle/>
              <a:p>
                <a:endParaRPr lang="fr-FR"/>
              </a:p>
            </p:txBody>
          </p:sp>
          <p:sp>
            <p:nvSpPr>
              <p:cNvPr id="19703" name="Line 40"/>
              <p:cNvSpPr>
                <a:spLocks noChangeShapeType="1"/>
              </p:cNvSpPr>
              <p:nvPr/>
            </p:nvSpPr>
            <p:spPr bwMode="auto">
              <a:xfrm flipV="1">
                <a:off x="13692188" y="4046538"/>
                <a:ext cx="0" cy="69850"/>
              </a:xfrm>
              <a:prstGeom prst="line">
                <a:avLst/>
              </a:prstGeom>
              <a:noFill/>
              <a:ln w="19050">
                <a:solidFill>
                  <a:srgbClr val="00FF00"/>
                </a:solidFill>
                <a:round/>
                <a:headEnd/>
                <a:tailEnd/>
              </a:ln>
            </p:spPr>
            <p:txBody>
              <a:bodyPr/>
              <a:lstStyle/>
              <a:p>
                <a:endParaRPr lang="fr-FR"/>
              </a:p>
            </p:txBody>
          </p:sp>
          <p:sp>
            <p:nvSpPr>
              <p:cNvPr id="19704" name="Line 41"/>
              <p:cNvSpPr>
                <a:spLocks noChangeShapeType="1"/>
              </p:cNvSpPr>
              <p:nvPr/>
            </p:nvSpPr>
            <p:spPr bwMode="auto">
              <a:xfrm flipV="1">
                <a:off x="13692188" y="3984625"/>
                <a:ext cx="0" cy="61913"/>
              </a:xfrm>
              <a:prstGeom prst="line">
                <a:avLst/>
              </a:prstGeom>
              <a:noFill/>
              <a:ln w="19050">
                <a:solidFill>
                  <a:srgbClr val="00FF00"/>
                </a:solidFill>
                <a:round/>
                <a:headEnd/>
                <a:tailEnd/>
              </a:ln>
            </p:spPr>
            <p:txBody>
              <a:bodyPr/>
              <a:lstStyle/>
              <a:p>
                <a:endParaRPr lang="fr-FR"/>
              </a:p>
            </p:txBody>
          </p:sp>
          <p:sp>
            <p:nvSpPr>
              <p:cNvPr id="19705" name="Line 42"/>
              <p:cNvSpPr>
                <a:spLocks noChangeShapeType="1"/>
              </p:cNvSpPr>
              <p:nvPr/>
            </p:nvSpPr>
            <p:spPr bwMode="auto">
              <a:xfrm flipV="1">
                <a:off x="13593763" y="3848100"/>
                <a:ext cx="0" cy="114300"/>
              </a:xfrm>
              <a:prstGeom prst="line">
                <a:avLst/>
              </a:prstGeom>
              <a:noFill/>
              <a:ln w="19050">
                <a:solidFill>
                  <a:srgbClr val="00FF00"/>
                </a:solidFill>
                <a:round/>
                <a:headEnd/>
                <a:tailEnd/>
              </a:ln>
            </p:spPr>
            <p:txBody>
              <a:bodyPr/>
              <a:lstStyle/>
              <a:p>
                <a:endParaRPr lang="fr-FR"/>
              </a:p>
            </p:txBody>
          </p:sp>
          <p:sp>
            <p:nvSpPr>
              <p:cNvPr id="19706" name="Freeform 43"/>
              <p:cNvSpPr>
                <a:spLocks/>
              </p:cNvSpPr>
              <p:nvPr/>
            </p:nvSpPr>
            <p:spPr bwMode="auto">
              <a:xfrm>
                <a:off x="13593763" y="3848100"/>
                <a:ext cx="98425" cy="198438"/>
              </a:xfrm>
              <a:custGeom>
                <a:avLst/>
                <a:gdLst>
                  <a:gd name="T0" fmla="*/ 2147483647 w 62"/>
                  <a:gd name="T1" fmla="*/ 2147483647 h 125"/>
                  <a:gd name="T2" fmla="*/ 2147483647 w 62"/>
                  <a:gd name="T3" fmla="*/ 2147483647 h 125"/>
                  <a:gd name="T4" fmla="*/ 0 w 62"/>
                  <a:gd name="T5" fmla="*/ 0 h 125"/>
                  <a:gd name="T6" fmla="*/ 0 60000 65536"/>
                  <a:gd name="T7" fmla="*/ 0 60000 65536"/>
                  <a:gd name="T8" fmla="*/ 0 60000 65536"/>
                  <a:gd name="T9" fmla="*/ 0 w 62"/>
                  <a:gd name="T10" fmla="*/ 0 h 125"/>
                  <a:gd name="T11" fmla="*/ 62 w 62"/>
                  <a:gd name="T12" fmla="*/ 125 h 125"/>
                </a:gdLst>
                <a:ahLst/>
                <a:cxnLst>
                  <a:cxn ang="T6">
                    <a:pos x="T0" y="T1"/>
                  </a:cxn>
                  <a:cxn ang="T7">
                    <a:pos x="T2" y="T3"/>
                  </a:cxn>
                  <a:cxn ang="T8">
                    <a:pos x="T4" y="T5"/>
                  </a:cxn>
                </a:cxnLst>
                <a:rect l="T9" t="T10" r="T11" b="T12"/>
                <a:pathLst>
                  <a:path w="62" h="125">
                    <a:moveTo>
                      <a:pt x="62" y="125"/>
                    </a:moveTo>
                    <a:lnTo>
                      <a:pt x="5" y="4"/>
                    </a:lnTo>
                    <a:lnTo>
                      <a:pt x="0" y="0"/>
                    </a:lnTo>
                  </a:path>
                </a:pathLst>
              </a:custGeom>
              <a:noFill/>
              <a:ln w="19050">
                <a:solidFill>
                  <a:srgbClr val="00FF00"/>
                </a:solidFill>
                <a:prstDash val="solid"/>
                <a:round/>
                <a:headEnd/>
                <a:tailEnd/>
              </a:ln>
            </p:spPr>
            <p:txBody>
              <a:bodyPr/>
              <a:lstStyle/>
              <a:p>
                <a:endParaRPr lang="fr-FR"/>
              </a:p>
            </p:txBody>
          </p:sp>
          <p:sp>
            <p:nvSpPr>
              <p:cNvPr id="19707" name="Freeform 44"/>
              <p:cNvSpPr>
                <a:spLocks/>
              </p:cNvSpPr>
              <p:nvPr/>
            </p:nvSpPr>
            <p:spPr bwMode="auto">
              <a:xfrm>
                <a:off x="13463588" y="3819525"/>
                <a:ext cx="130175" cy="504825"/>
              </a:xfrm>
              <a:custGeom>
                <a:avLst/>
                <a:gdLst>
                  <a:gd name="T0" fmla="*/ 2147483647 w 82"/>
                  <a:gd name="T1" fmla="*/ 2147483647 h 318"/>
                  <a:gd name="T2" fmla="*/ 2147483647 w 82"/>
                  <a:gd name="T3" fmla="*/ 0 h 318"/>
                  <a:gd name="T4" fmla="*/ 2147483647 w 82"/>
                  <a:gd name="T5" fmla="*/ 2147483647 h 318"/>
                  <a:gd name="T6" fmla="*/ 2147483647 w 82"/>
                  <a:gd name="T7" fmla="*/ 2147483647 h 318"/>
                  <a:gd name="T8" fmla="*/ 0 w 82"/>
                  <a:gd name="T9" fmla="*/ 2147483647 h 318"/>
                  <a:gd name="T10" fmla="*/ 0 60000 65536"/>
                  <a:gd name="T11" fmla="*/ 0 60000 65536"/>
                  <a:gd name="T12" fmla="*/ 0 60000 65536"/>
                  <a:gd name="T13" fmla="*/ 0 60000 65536"/>
                  <a:gd name="T14" fmla="*/ 0 60000 65536"/>
                  <a:gd name="T15" fmla="*/ 0 w 82"/>
                  <a:gd name="T16" fmla="*/ 0 h 318"/>
                  <a:gd name="T17" fmla="*/ 82 w 82"/>
                  <a:gd name="T18" fmla="*/ 318 h 318"/>
                </a:gdLst>
                <a:ahLst/>
                <a:cxnLst>
                  <a:cxn ang="T10">
                    <a:pos x="T0" y="T1"/>
                  </a:cxn>
                  <a:cxn ang="T11">
                    <a:pos x="T2" y="T3"/>
                  </a:cxn>
                  <a:cxn ang="T12">
                    <a:pos x="T4" y="T5"/>
                  </a:cxn>
                  <a:cxn ang="T13">
                    <a:pos x="T6" y="T7"/>
                  </a:cxn>
                  <a:cxn ang="T14">
                    <a:pos x="T8" y="T9"/>
                  </a:cxn>
                </a:cxnLst>
                <a:rect l="T15" t="T16" r="T17" b="T18"/>
                <a:pathLst>
                  <a:path w="82" h="318">
                    <a:moveTo>
                      <a:pt x="82" y="18"/>
                    </a:moveTo>
                    <a:lnTo>
                      <a:pt x="56" y="0"/>
                    </a:lnTo>
                    <a:lnTo>
                      <a:pt x="35" y="41"/>
                    </a:lnTo>
                    <a:lnTo>
                      <a:pt x="19" y="131"/>
                    </a:lnTo>
                    <a:lnTo>
                      <a:pt x="0" y="318"/>
                    </a:lnTo>
                  </a:path>
                </a:pathLst>
              </a:custGeom>
              <a:noFill/>
              <a:ln w="19050">
                <a:solidFill>
                  <a:srgbClr val="00FF00"/>
                </a:solidFill>
                <a:prstDash val="solid"/>
                <a:round/>
                <a:headEnd/>
                <a:tailEnd/>
              </a:ln>
            </p:spPr>
            <p:txBody>
              <a:bodyPr/>
              <a:lstStyle/>
              <a:p>
                <a:endParaRPr lang="fr-FR"/>
              </a:p>
            </p:txBody>
          </p:sp>
          <p:sp>
            <p:nvSpPr>
              <p:cNvPr id="19708" name="Line 45"/>
              <p:cNvSpPr>
                <a:spLocks noChangeShapeType="1"/>
              </p:cNvSpPr>
              <p:nvPr/>
            </p:nvSpPr>
            <p:spPr bwMode="auto">
              <a:xfrm flipV="1">
                <a:off x="13593763" y="3719513"/>
                <a:ext cx="0" cy="128588"/>
              </a:xfrm>
              <a:prstGeom prst="line">
                <a:avLst/>
              </a:prstGeom>
              <a:noFill/>
              <a:ln w="19050">
                <a:solidFill>
                  <a:srgbClr val="00FF00"/>
                </a:solidFill>
                <a:round/>
                <a:headEnd/>
                <a:tailEnd/>
              </a:ln>
            </p:spPr>
            <p:txBody>
              <a:bodyPr/>
              <a:lstStyle/>
              <a:p>
                <a:endParaRPr lang="fr-FR"/>
              </a:p>
            </p:txBody>
          </p:sp>
          <p:sp>
            <p:nvSpPr>
              <p:cNvPr id="19709" name="Freeform 73"/>
              <p:cNvSpPr>
                <a:spLocks/>
              </p:cNvSpPr>
              <p:nvPr/>
            </p:nvSpPr>
            <p:spPr bwMode="auto">
              <a:xfrm>
                <a:off x="14770100" y="4252913"/>
                <a:ext cx="57150" cy="55563"/>
              </a:xfrm>
              <a:custGeom>
                <a:avLst/>
                <a:gdLst>
                  <a:gd name="T0" fmla="*/ 2147483647 w 36"/>
                  <a:gd name="T1" fmla="*/ 2147483647 h 35"/>
                  <a:gd name="T2" fmla="*/ 2147483647 w 36"/>
                  <a:gd name="T3" fmla="*/ 2147483647 h 35"/>
                  <a:gd name="T4" fmla="*/ 2147483647 w 36"/>
                  <a:gd name="T5" fmla="*/ 2147483647 h 35"/>
                  <a:gd name="T6" fmla="*/ 2147483647 w 36"/>
                  <a:gd name="T7" fmla="*/ 2147483647 h 35"/>
                  <a:gd name="T8" fmla="*/ 2147483647 w 36"/>
                  <a:gd name="T9" fmla="*/ 2147483647 h 35"/>
                  <a:gd name="T10" fmla="*/ 2147483647 w 36"/>
                  <a:gd name="T11" fmla="*/ 2147483647 h 35"/>
                  <a:gd name="T12" fmla="*/ 2147483647 w 36"/>
                  <a:gd name="T13" fmla="*/ 2147483647 h 35"/>
                  <a:gd name="T14" fmla="*/ 2147483647 w 36"/>
                  <a:gd name="T15" fmla="*/ 2147483647 h 35"/>
                  <a:gd name="T16" fmla="*/ 2147483647 w 36"/>
                  <a:gd name="T17" fmla="*/ 2147483647 h 35"/>
                  <a:gd name="T18" fmla="*/ 2147483647 w 36"/>
                  <a:gd name="T19" fmla="*/ 2147483647 h 35"/>
                  <a:gd name="T20" fmla="*/ 2147483647 w 36"/>
                  <a:gd name="T21" fmla="*/ 2147483647 h 35"/>
                  <a:gd name="T22" fmla="*/ 2147483647 w 36"/>
                  <a:gd name="T23" fmla="*/ 2147483647 h 35"/>
                  <a:gd name="T24" fmla="*/ 2147483647 w 36"/>
                  <a:gd name="T25" fmla="*/ 2147483647 h 35"/>
                  <a:gd name="T26" fmla="*/ 2147483647 w 36"/>
                  <a:gd name="T27" fmla="*/ 2147483647 h 35"/>
                  <a:gd name="T28" fmla="*/ 2147483647 w 36"/>
                  <a:gd name="T29" fmla="*/ 0 h 35"/>
                  <a:gd name="T30" fmla="*/ 2147483647 w 36"/>
                  <a:gd name="T31" fmla="*/ 0 h 35"/>
                  <a:gd name="T32" fmla="*/ 2147483647 w 36"/>
                  <a:gd name="T33" fmla="*/ 0 h 35"/>
                  <a:gd name="T34" fmla="*/ 2147483647 w 36"/>
                  <a:gd name="T35" fmla="*/ 2147483647 h 35"/>
                  <a:gd name="T36" fmla="*/ 2147483647 w 36"/>
                  <a:gd name="T37" fmla="*/ 2147483647 h 35"/>
                  <a:gd name="T38" fmla="*/ 2147483647 w 36"/>
                  <a:gd name="T39" fmla="*/ 2147483647 h 35"/>
                  <a:gd name="T40" fmla="*/ 2147483647 w 36"/>
                  <a:gd name="T41" fmla="*/ 2147483647 h 35"/>
                  <a:gd name="T42" fmla="*/ 0 w 36"/>
                  <a:gd name="T43" fmla="*/ 2147483647 h 35"/>
                  <a:gd name="T44" fmla="*/ 2147483647 w 36"/>
                  <a:gd name="T45" fmla="*/ 2147483647 h 35"/>
                  <a:gd name="T46" fmla="*/ 2147483647 w 36"/>
                  <a:gd name="T47" fmla="*/ 2147483647 h 35"/>
                  <a:gd name="T48" fmla="*/ 2147483647 w 36"/>
                  <a:gd name="T49" fmla="*/ 2147483647 h 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5"/>
                  <a:gd name="T77" fmla="*/ 36 w 36"/>
                  <a:gd name="T78" fmla="*/ 35 h 3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5">
                    <a:moveTo>
                      <a:pt x="5" y="30"/>
                    </a:moveTo>
                    <a:lnTo>
                      <a:pt x="9" y="34"/>
                    </a:lnTo>
                    <a:lnTo>
                      <a:pt x="13" y="35"/>
                    </a:lnTo>
                    <a:lnTo>
                      <a:pt x="17" y="35"/>
                    </a:lnTo>
                    <a:lnTo>
                      <a:pt x="23" y="35"/>
                    </a:lnTo>
                    <a:lnTo>
                      <a:pt x="27" y="34"/>
                    </a:lnTo>
                    <a:lnTo>
                      <a:pt x="31" y="30"/>
                    </a:lnTo>
                    <a:lnTo>
                      <a:pt x="33" y="27"/>
                    </a:lnTo>
                    <a:lnTo>
                      <a:pt x="35" y="22"/>
                    </a:lnTo>
                    <a:lnTo>
                      <a:pt x="36" y="18"/>
                    </a:lnTo>
                    <a:lnTo>
                      <a:pt x="35" y="12"/>
                    </a:lnTo>
                    <a:lnTo>
                      <a:pt x="33" y="8"/>
                    </a:lnTo>
                    <a:lnTo>
                      <a:pt x="31" y="6"/>
                    </a:lnTo>
                    <a:lnTo>
                      <a:pt x="27" y="2"/>
                    </a:lnTo>
                    <a:lnTo>
                      <a:pt x="23" y="0"/>
                    </a:lnTo>
                    <a:lnTo>
                      <a:pt x="17" y="0"/>
                    </a:lnTo>
                    <a:lnTo>
                      <a:pt x="13" y="0"/>
                    </a:lnTo>
                    <a:lnTo>
                      <a:pt x="9" y="2"/>
                    </a:lnTo>
                    <a:lnTo>
                      <a:pt x="5" y="6"/>
                    </a:lnTo>
                    <a:lnTo>
                      <a:pt x="3" y="8"/>
                    </a:lnTo>
                    <a:lnTo>
                      <a:pt x="1" y="12"/>
                    </a:lnTo>
                    <a:lnTo>
                      <a:pt x="0" y="18"/>
                    </a:lnTo>
                    <a:lnTo>
                      <a:pt x="1" y="22"/>
                    </a:lnTo>
                    <a:lnTo>
                      <a:pt x="3" y="27"/>
                    </a:lnTo>
                    <a:lnTo>
                      <a:pt x="5" y="30"/>
                    </a:lnTo>
                    <a:close/>
                  </a:path>
                </a:pathLst>
              </a:custGeom>
              <a:solidFill>
                <a:srgbClr val="00FF00"/>
              </a:solidFill>
              <a:ln w="0">
                <a:solidFill>
                  <a:srgbClr val="00FF00"/>
                </a:solidFill>
                <a:prstDash val="solid"/>
                <a:round/>
                <a:headEnd/>
                <a:tailEnd/>
              </a:ln>
            </p:spPr>
            <p:txBody>
              <a:bodyPr/>
              <a:lstStyle/>
              <a:p>
                <a:endParaRPr lang="fr-FR"/>
              </a:p>
            </p:txBody>
          </p:sp>
          <p:sp>
            <p:nvSpPr>
              <p:cNvPr id="19710" name="Freeform 74"/>
              <p:cNvSpPr>
                <a:spLocks/>
              </p:cNvSpPr>
              <p:nvPr/>
            </p:nvSpPr>
            <p:spPr bwMode="auto">
              <a:xfrm>
                <a:off x="14331950" y="4252913"/>
                <a:ext cx="57150" cy="55563"/>
              </a:xfrm>
              <a:custGeom>
                <a:avLst/>
                <a:gdLst>
                  <a:gd name="T0" fmla="*/ 2147483647 w 36"/>
                  <a:gd name="T1" fmla="*/ 2147483647 h 35"/>
                  <a:gd name="T2" fmla="*/ 2147483647 w 36"/>
                  <a:gd name="T3" fmla="*/ 2147483647 h 35"/>
                  <a:gd name="T4" fmla="*/ 2147483647 w 36"/>
                  <a:gd name="T5" fmla="*/ 2147483647 h 35"/>
                  <a:gd name="T6" fmla="*/ 2147483647 w 36"/>
                  <a:gd name="T7" fmla="*/ 2147483647 h 35"/>
                  <a:gd name="T8" fmla="*/ 2147483647 w 36"/>
                  <a:gd name="T9" fmla="*/ 2147483647 h 35"/>
                  <a:gd name="T10" fmla="*/ 2147483647 w 36"/>
                  <a:gd name="T11" fmla="*/ 2147483647 h 35"/>
                  <a:gd name="T12" fmla="*/ 2147483647 w 36"/>
                  <a:gd name="T13" fmla="*/ 2147483647 h 35"/>
                  <a:gd name="T14" fmla="*/ 2147483647 w 36"/>
                  <a:gd name="T15" fmla="*/ 2147483647 h 35"/>
                  <a:gd name="T16" fmla="*/ 2147483647 w 36"/>
                  <a:gd name="T17" fmla="*/ 2147483647 h 35"/>
                  <a:gd name="T18" fmla="*/ 2147483647 w 36"/>
                  <a:gd name="T19" fmla="*/ 2147483647 h 35"/>
                  <a:gd name="T20" fmla="*/ 2147483647 w 36"/>
                  <a:gd name="T21" fmla="*/ 2147483647 h 35"/>
                  <a:gd name="T22" fmla="*/ 2147483647 w 36"/>
                  <a:gd name="T23" fmla="*/ 2147483647 h 35"/>
                  <a:gd name="T24" fmla="*/ 2147483647 w 36"/>
                  <a:gd name="T25" fmla="*/ 2147483647 h 35"/>
                  <a:gd name="T26" fmla="*/ 2147483647 w 36"/>
                  <a:gd name="T27" fmla="*/ 2147483647 h 35"/>
                  <a:gd name="T28" fmla="*/ 2147483647 w 36"/>
                  <a:gd name="T29" fmla="*/ 0 h 35"/>
                  <a:gd name="T30" fmla="*/ 2147483647 w 36"/>
                  <a:gd name="T31" fmla="*/ 0 h 35"/>
                  <a:gd name="T32" fmla="*/ 2147483647 w 36"/>
                  <a:gd name="T33" fmla="*/ 0 h 35"/>
                  <a:gd name="T34" fmla="*/ 2147483647 w 36"/>
                  <a:gd name="T35" fmla="*/ 2147483647 h 35"/>
                  <a:gd name="T36" fmla="*/ 2147483647 w 36"/>
                  <a:gd name="T37" fmla="*/ 2147483647 h 35"/>
                  <a:gd name="T38" fmla="*/ 2147483647 w 36"/>
                  <a:gd name="T39" fmla="*/ 2147483647 h 35"/>
                  <a:gd name="T40" fmla="*/ 0 w 36"/>
                  <a:gd name="T41" fmla="*/ 2147483647 h 35"/>
                  <a:gd name="T42" fmla="*/ 0 w 36"/>
                  <a:gd name="T43" fmla="*/ 2147483647 h 35"/>
                  <a:gd name="T44" fmla="*/ 0 w 36"/>
                  <a:gd name="T45" fmla="*/ 2147483647 h 35"/>
                  <a:gd name="T46" fmla="*/ 2147483647 w 36"/>
                  <a:gd name="T47" fmla="*/ 2147483647 h 35"/>
                  <a:gd name="T48" fmla="*/ 2147483647 w 36"/>
                  <a:gd name="T49" fmla="*/ 2147483647 h 35"/>
                  <a:gd name="T50" fmla="*/ 2147483647 w 36"/>
                  <a:gd name="T51" fmla="*/ 2147483647 h 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5"/>
                  <a:gd name="T80" fmla="*/ 36 w 36"/>
                  <a:gd name="T81" fmla="*/ 35 h 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5">
                    <a:moveTo>
                      <a:pt x="6" y="30"/>
                    </a:moveTo>
                    <a:lnTo>
                      <a:pt x="10" y="34"/>
                    </a:lnTo>
                    <a:lnTo>
                      <a:pt x="14" y="35"/>
                    </a:lnTo>
                    <a:lnTo>
                      <a:pt x="18" y="35"/>
                    </a:lnTo>
                    <a:lnTo>
                      <a:pt x="23" y="35"/>
                    </a:lnTo>
                    <a:lnTo>
                      <a:pt x="27" y="34"/>
                    </a:lnTo>
                    <a:lnTo>
                      <a:pt x="31" y="30"/>
                    </a:lnTo>
                    <a:lnTo>
                      <a:pt x="34" y="27"/>
                    </a:lnTo>
                    <a:lnTo>
                      <a:pt x="35" y="22"/>
                    </a:lnTo>
                    <a:lnTo>
                      <a:pt x="36" y="18"/>
                    </a:lnTo>
                    <a:lnTo>
                      <a:pt x="35" y="12"/>
                    </a:lnTo>
                    <a:lnTo>
                      <a:pt x="34" y="8"/>
                    </a:lnTo>
                    <a:lnTo>
                      <a:pt x="31" y="6"/>
                    </a:lnTo>
                    <a:lnTo>
                      <a:pt x="27" y="2"/>
                    </a:lnTo>
                    <a:lnTo>
                      <a:pt x="23" y="0"/>
                    </a:lnTo>
                    <a:lnTo>
                      <a:pt x="18" y="0"/>
                    </a:lnTo>
                    <a:lnTo>
                      <a:pt x="14" y="0"/>
                    </a:lnTo>
                    <a:lnTo>
                      <a:pt x="10" y="2"/>
                    </a:lnTo>
                    <a:lnTo>
                      <a:pt x="6" y="6"/>
                    </a:lnTo>
                    <a:lnTo>
                      <a:pt x="3" y="8"/>
                    </a:lnTo>
                    <a:lnTo>
                      <a:pt x="0" y="12"/>
                    </a:lnTo>
                    <a:lnTo>
                      <a:pt x="0" y="18"/>
                    </a:lnTo>
                    <a:lnTo>
                      <a:pt x="0" y="22"/>
                    </a:lnTo>
                    <a:lnTo>
                      <a:pt x="3" y="27"/>
                    </a:lnTo>
                    <a:lnTo>
                      <a:pt x="6" y="30"/>
                    </a:lnTo>
                    <a:close/>
                  </a:path>
                </a:pathLst>
              </a:custGeom>
              <a:solidFill>
                <a:srgbClr val="00FF00"/>
              </a:solidFill>
              <a:ln w="0">
                <a:solidFill>
                  <a:srgbClr val="00FF00"/>
                </a:solidFill>
                <a:prstDash val="solid"/>
                <a:round/>
                <a:headEnd/>
                <a:tailEnd/>
              </a:ln>
            </p:spPr>
            <p:txBody>
              <a:bodyPr/>
              <a:lstStyle/>
              <a:p>
                <a:endParaRPr lang="fr-FR"/>
              </a:p>
            </p:txBody>
          </p:sp>
          <p:sp>
            <p:nvSpPr>
              <p:cNvPr id="19711" name="Freeform 75"/>
              <p:cNvSpPr>
                <a:spLocks/>
              </p:cNvSpPr>
              <p:nvPr/>
            </p:nvSpPr>
            <p:spPr bwMode="auto">
              <a:xfrm>
                <a:off x="13887450" y="4208463"/>
                <a:ext cx="58738" cy="55563"/>
              </a:xfrm>
              <a:custGeom>
                <a:avLst/>
                <a:gdLst>
                  <a:gd name="T0" fmla="*/ 2147483647 w 37"/>
                  <a:gd name="T1" fmla="*/ 2147483647 h 35"/>
                  <a:gd name="T2" fmla="*/ 2147483647 w 37"/>
                  <a:gd name="T3" fmla="*/ 2147483647 h 35"/>
                  <a:gd name="T4" fmla="*/ 2147483647 w 37"/>
                  <a:gd name="T5" fmla="*/ 2147483647 h 35"/>
                  <a:gd name="T6" fmla="*/ 2147483647 w 37"/>
                  <a:gd name="T7" fmla="*/ 2147483647 h 35"/>
                  <a:gd name="T8" fmla="*/ 2147483647 w 37"/>
                  <a:gd name="T9" fmla="*/ 2147483647 h 35"/>
                  <a:gd name="T10" fmla="*/ 2147483647 w 37"/>
                  <a:gd name="T11" fmla="*/ 2147483647 h 35"/>
                  <a:gd name="T12" fmla="*/ 2147483647 w 37"/>
                  <a:gd name="T13" fmla="*/ 2147483647 h 35"/>
                  <a:gd name="T14" fmla="*/ 2147483647 w 37"/>
                  <a:gd name="T15" fmla="*/ 2147483647 h 35"/>
                  <a:gd name="T16" fmla="*/ 2147483647 w 37"/>
                  <a:gd name="T17" fmla="*/ 2147483647 h 35"/>
                  <a:gd name="T18" fmla="*/ 2147483647 w 37"/>
                  <a:gd name="T19" fmla="*/ 2147483647 h 35"/>
                  <a:gd name="T20" fmla="*/ 2147483647 w 37"/>
                  <a:gd name="T21" fmla="*/ 2147483647 h 35"/>
                  <a:gd name="T22" fmla="*/ 2147483647 w 37"/>
                  <a:gd name="T23" fmla="*/ 2147483647 h 35"/>
                  <a:gd name="T24" fmla="*/ 2147483647 w 37"/>
                  <a:gd name="T25" fmla="*/ 2147483647 h 35"/>
                  <a:gd name="T26" fmla="*/ 2147483647 w 37"/>
                  <a:gd name="T27" fmla="*/ 2147483647 h 35"/>
                  <a:gd name="T28" fmla="*/ 2147483647 w 37"/>
                  <a:gd name="T29" fmla="*/ 0 h 35"/>
                  <a:gd name="T30" fmla="*/ 2147483647 w 37"/>
                  <a:gd name="T31" fmla="*/ 0 h 35"/>
                  <a:gd name="T32" fmla="*/ 2147483647 w 37"/>
                  <a:gd name="T33" fmla="*/ 0 h 35"/>
                  <a:gd name="T34" fmla="*/ 2147483647 w 37"/>
                  <a:gd name="T35" fmla="*/ 2147483647 h 35"/>
                  <a:gd name="T36" fmla="*/ 2147483647 w 37"/>
                  <a:gd name="T37" fmla="*/ 2147483647 h 35"/>
                  <a:gd name="T38" fmla="*/ 2147483647 w 37"/>
                  <a:gd name="T39" fmla="*/ 2147483647 h 35"/>
                  <a:gd name="T40" fmla="*/ 0 w 37"/>
                  <a:gd name="T41" fmla="*/ 2147483647 h 35"/>
                  <a:gd name="T42" fmla="*/ 0 w 37"/>
                  <a:gd name="T43" fmla="*/ 2147483647 h 35"/>
                  <a:gd name="T44" fmla="*/ 0 w 37"/>
                  <a:gd name="T45" fmla="*/ 2147483647 h 35"/>
                  <a:gd name="T46" fmla="*/ 2147483647 w 37"/>
                  <a:gd name="T47" fmla="*/ 2147483647 h 35"/>
                  <a:gd name="T48" fmla="*/ 2147483647 w 37"/>
                  <a:gd name="T49" fmla="*/ 2147483647 h 35"/>
                  <a:gd name="T50" fmla="*/ 2147483647 w 37"/>
                  <a:gd name="T51" fmla="*/ 2147483647 h 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
                  <a:gd name="T79" fmla="*/ 0 h 35"/>
                  <a:gd name="T80" fmla="*/ 37 w 37"/>
                  <a:gd name="T81" fmla="*/ 35 h 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 h="35">
                    <a:moveTo>
                      <a:pt x="6" y="31"/>
                    </a:moveTo>
                    <a:lnTo>
                      <a:pt x="10" y="34"/>
                    </a:lnTo>
                    <a:lnTo>
                      <a:pt x="14" y="35"/>
                    </a:lnTo>
                    <a:lnTo>
                      <a:pt x="18" y="35"/>
                    </a:lnTo>
                    <a:lnTo>
                      <a:pt x="23" y="35"/>
                    </a:lnTo>
                    <a:lnTo>
                      <a:pt x="27" y="34"/>
                    </a:lnTo>
                    <a:lnTo>
                      <a:pt x="31" y="31"/>
                    </a:lnTo>
                    <a:lnTo>
                      <a:pt x="34" y="27"/>
                    </a:lnTo>
                    <a:lnTo>
                      <a:pt x="35" y="23"/>
                    </a:lnTo>
                    <a:lnTo>
                      <a:pt x="37" y="17"/>
                    </a:lnTo>
                    <a:lnTo>
                      <a:pt x="35" y="13"/>
                    </a:lnTo>
                    <a:lnTo>
                      <a:pt x="34" y="8"/>
                    </a:lnTo>
                    <a:lnTo>
                      <a:pt x="31" y="5"/>
                    </a:lnTo>
                    <a:lnTo>
                      <a:pt x="27" y="1"/>
                    </a:lnTo>
                    <a:lnTo>
                      <a:pt x="23" y="0"/>
                    </a:lnTo>
                    <a:lnTo>
                      <a:pt x="18" y="0"/>
                    </a:lnTo>
                    <a:lnTo>
                      <a:pt x="14" y="0"/>
                    </a:lnTo>
                    <a:lnTo>
                      <a:pt x="10" y="1"/>
                    </a:lnTo>
                    <a:lnTo>
                      <a:pt x="6" y="5"/>
                    </a:lnTo>
                    <a:lnTo>
                      <a:pt x="3" y="8"/>
                    </a:lnTo>
                    <a:lnTo>
                      <a:pt x="0" y="13"/>
                    </a:lnTo>
                    <a:lnTo>
                      <a:pt x="0" y="17"/>
                    </a:lnTo>
                    <a:lnTo>
                      <a:pt x="0" y="23"/>
                    </a:lnTo>
                    <a:lnTo>
                      <a:pt x="3" y="27"/>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712" name="Freeform 76"/>
              <p:cNvSpPr>
                <a:spLocks/>
              </p:cNvSpPr>
              <p:nvPr/>
            </p:nvSpPr>
            <p:spPr bwMode="auto">
              <a:xfrm>
                <a:off x="13666788" y="4027488"/>
                <a:ext cx="55563" cy="57150"/>
              </a:xfrm>
              <a:custGeom>
                <a:avLst/>
                <a:gdLst>
                  <a:gd name="T0" fmla="*/ 2147483647 w 35"/>
                  <a:gd name="T1" fmla="*/ 2147483647 h 36"/>
                  <a:gd name="T2" fmla="*/ 2147483647 w 35"/>
                  <a:gd name="T3" fmla="*/ 2147483647 h 36"/>
                  <a:gd name="T4" fmla="*/ 2147483647 w 35"/>
                  <a:gd name="T5" fmla="*/ 2147483647 h 36"/>
                  <a:gd name="T6" fmla="*/ 2147483647 w 35"/>
                  <a:gd name="T7" fmla="*/ 2147483647 h 36"/>
                  <a:gd name="T8" fmla="*/ 2147483647 w 35"/>
                  <a:gd name="T9" fmla="*/ 2147483647 h 36"/>
                  <a:gd name="T10" fmla="*/ 2147483647 w 35"/>
                  <a:gd name="T11" fmla="*/ 2147483647 h 36"/>
                  <a:gd name="T12" fmla="*/ 2147483647 w 35"/>
                  <a:gd name="T13" fmla="*/ 2147483647 h 36"/>
                  <a:gd name="T14" fmla="*/ 2147483647 w 35"/>
                  <a:gd name="T15" fmla="*/ 2147483647 h 36"/>
                  <a:gd name="T16" fmla="*/ 2147483647 w 35"/>
                  <a:gd name="T17" fmla="*/ 2147483647 h 36"/>
                  <a:gd name="T18" fmla="*/ 2147483647 w 35"/>
                  <a:gd name="T19" fmla="*/ 2147483647 h 36"/>
                  <a:gd name="T20" fmla="*/ 2147483647 w 35"/>
                  <a:gd name="T21" fmla="*/ 2147483647 h 36"/>
                  <a:gd name="T22" fmla="*/ 2147483647 w 35"/>
                  <a:gd name="T23" fmla="*/ 2147483647 h 36"/>
                  <a:gd name="T24" fmla="*/ 2147483647 w 35"/>
                  <a:gd name="T25" fmla="*/ 2147483647 h 36"/>
                  <a:gd name="T26" fmla="*/ 2147483647 w 35"/>
                  <a:gd name="T27" fmla="*/ 2147483647 h 36"/>
                  <a:gd name="T28" fmla="*/ 2147483647 w 35"/>
                  <a:gd name="T29" fmla="*/ 0 h 36"/>
                  <a:gd name="T30" fmla="*/ 2147483647 w 35"/>
                  <a:gd name="T31" fmla="*/ 0 h 36"/>
                  <a:gd name="T32" fmla="*/ 2147483647 w 35"/>
                  <a:gd name="T33" fmla="*/ 0 h 36"/>
                  <a:gd name="T34" fmla="*/ 2147483647 w 35"/>
                  <a:gd name="T35" fmla="*/ 2147483647 h 36"/>
                  <a:gd name="T36" fmla="*/ 2147483647 w 35"/>
                  <a:gd name="T37" fmla="*/ 2147483647 h 36"/>
                  <a:gd name="T38" fmla="*/ 2147483647 w 35"/>
                  <a:gd name="T39" fmla="*/ 2147483647 h 36"/>
                  <a:gd name="T40" fmla="*/ 0 w 35"/>
                  <a:gd name="T41" fmla="*/ 2147483647 h 36"/>
                  <a:gd name="T42" fmla="*/ 0 w 35"/>
                  <a:gd name="T43" fmla="*/ 2147483647 h 36"/>
                  <a:gd name="T44" fmla="*/ 0 w 35"/>
                  <a:gd name="T45" fmla="*/ 2147483647 h 36"/>
                  <a:gd name="T46" fmla="*/ 2147483647 w 35"/>
                  <a:gd name="T47" fmla="*/ 2147483647 h 36"/>
                  <a:gd name="T48" fmla="*/ 2147483647 w 35"/>
                  <a:gd name="T49" fmla="*/ 2147483647 h 36"/>
                  <a:gd name="T50" fmla="*/ 2147483647 w 35"/>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6"/>
                  <a:gd name="T80" fmla="*/ 35 w 35"/>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6">
                    <a:moveTo>
                      <a:pt x="5" y="31"/>
                    </a:moveTo>
                    <a:lnTo>
                      <a:pt x="8" y="33"/>
                    </a:lnTo>
                    <a:lnTo>
                      <a:pt x="13" y="35"/>
                    </a:lnTo>
                    <a:lnTo>
                      <a:pt x="17" y="36"/>
                    </a:lnTo>
                    <a:lnTo>
                      <a:pt x="22" y="35"/>
                    </a:lnTo>
                    <a:lnTo>
                      <a:pt x="27" y="33"/>
                    </a:lnTo>
                    <a:lnTo>
                      <a:pt x="31" y="31"/>
                    </a:lnTo>
                    <a:lnTo>
                      <a:pt x="33" y="27"/>
                    </a:lnTo>
                    <a:lnTo>
                      <a:pt x="35" y="23"/>
                    </a:lnTo>
                    <a:lnTo>
                      <a:pt x="35" y="17"/>
                    </a:lnTo>
                    <a:lnTo>
                      <a:pt x="35" y="13"/>
                    </a:lnTo>
                    <a:lnTo>
                      <a:pt x="33" y="9"/>
                    </a:lnTo>
                    <a:lnTo>
                      <a:pt x="31" y="5"/>
                    </a:lnTo>
                    <a:lnTo>
                      <a:pt x="27" y="2"/>
                    </a:lnTo>
                    <a:lnTo>
                      <a:pt x="22" y="0"/>
                    </a:lnTo>
                    <a:lnTo>
                      <a:pt x="17" y="0"/>
                    </a:lnTo>
                    <a:lnTo>
                      <a:pt x="13" y="0"/>
                    </a:lnTo>
                    <a:lnTo>
                      <a:pt x="8" y="2"/>
                    </a:lnTo>
                    <a:lnTo>
                      <a:pt x="5" y="5"/>
                    </a:lnTo>
                    <a:lnTo>
                      <a:pt x="1" y="9"/>
                    </a:lnTo>
                    <a:lnTo>
                      <a:pt x="0" y="13"/>
                    </a:lnTo>
                    <a:lnTo>
                      <a:pt x="0" y="17"/>
                    </a:lnTo>
                    <a:lnTo>
                      <a:pt x="0" y="23"/>
                    </a:lnTo>
                    <a:lnTo>
                      <a:pt x="1"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713" name="Freeform 77"/>
              <p:cNvSpPr>
                <a:spLocks/>
              </p:cNvSpPr>
              <p:nvPr/>
            </p:nvSpPr>
            <p:spPr bwMode="auto">
              <a:xfrm>
                <a:off x="13563600" y="3813175"/>
                <a:ext cx="57150" cy="58738"/>
              </a:xfrm>
              <a:custGeom>
                <a:avLst/>
                <a:gdLst>
                  <a:gd name="T0" fmla="*/ 2147483647 w 36"/>
                  <a:gd name="T1" fmla="*/ 2147483647 h 37"/>
                  <a:gd name="T2" fmla="*/ 2147483647 w 36"/>
                  <a:gd name="T3" fmla="*/ 2147483647 h 37"/>
                  <a:gd name="T4" fmla="*/ 2147483647 w 36"/>
                  <a:gd name="T5" fmla="*/ 2147483647 h 37"/>
                  <a:gd name="T6" fmla="*/ 2147483647 w 36"/>
                  <a:gd name="T7" fmla="*/ 2147483647 h 37"/>
                  <a:gd name="T8" fmla="*/ 2147483647 w 36"/>
                  <a:gd name="T9" fmla="*/ 2147483647 h 37"/>
                  <a:gd name="T10" fmla="*/ 2147483647 w 36"/>
                  <a:gd name="T11" fmla="*/ 2147483647 h 37"/>
                  <a:gd name="T12" fmla="*/ 2147483647 w 36"/>
                  <a:gd name="T13" fmla="*/ 2147483647 h 37"/>
                  <a:gd name="T14" fmla="*/ 2147483647 w 36"/>
                  <a:gd name="T15" fmla="*/ 2147483647 h 37"/>
                  <a:gd name="T16" fmla="*/ 2147483647 w 36"/>
                  <a:gd name="T17" fmla="*/ 2147483647 h 37"/>
                  <a:gd name="T18" fmla="*/ 2147483647 w 36"/>
                  <a:gd name="T19" fmla="*/ 2147483647 h 37"/>
                  <a:gd name="T20" fmla="*/ 2147483647 w 36"/>
                  <a:gd name="T21" fmla="*/ 2147483647 h 37"/>
                  <a:gd name="T22" fmla="*/ 2147483647 w 36"/>
                  <a:gd name="T23" fmla="*/ 2147483647 h 37"/>
                  <a:gd name="T24" fmla="*/ 2147483647 w 36"/>
                  <a:gd name="T25" fmla="*/ 2147483647 h 37"/>
                  <a:gd name="T26" fmla="*/ 2147483647 w 36"/>
                  <a:gd name="T27" fmla="*/ 2147483647 h 37"/>
                  <a:gd name="T28" fmla="*/ 2147483647 w 36"/>
                  <a:gd name="T29" fmla="*/ 2147483647 h 37"/>
                  <a:gd name="T30" fmla="*/ 2147483647 w 36"/>
                  <a:gd name="T31" fmla="*/ 0 h 37"/>
                  <a:gd name="T32" fmla="*/ 2147483647 w 36"/>
                  <a:gd name="T33" fmla="*/ 2147483647 h 37"/>
                  <a:gd name="T34" fmla="*/ 2147483647 w 36"/>
                  <a:gd name="T35" fmla="*/ 2147483647 h 37"/>
                  <a:gd name="T36" fmla="*/ 2147483647 w 36"/>
                  <a:gd name="T37" fmla="*/ 2147483647 h 37"/>
                  <a:gd name="T38" fmla="*/ 2147483647 w 36"/>
                  <a:gd name="T39" fmla="*/ 2147483647 h 37"/>
                  <a:gd name="T40" fmla="*/ 2147483647 w 36"/>
                  <a:gd name="T41" fmla="*/ 2147483647 h 37"/>
                  <a:gd name="T42" fmla="*/ 0 w 36"/>
                  <a:gd name="T43" fmla="*/ 2147483647 h 37"/>
                  <a:gd name="T44" fmla="*/ 2147483647 w 36"/>
                  <a:gd name="T45" fmla="*/ 2147483647 h 37"/>
                  <a:gd name="T46" fmla="*/ 2147483647 w 36"/>
                  <a:gd name="T47" fmla="*/ 2147483647 h 37"/>
                  <a:gd name="T48" fmla="*/ 2147483647 w 36"/>
                  <a:gd name="T49" fmla="*/ 2147483647 h 3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7"/>
                  <a:gd name="T77" fmla="*/ 36 w 36"/>
                  <a:gd name="T78" fmla="*/ 37 h 3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7">
                    <a:moveTo>
                      <a:pt x="5" y="31"/>
                    </a:moveTo>
                    <a:lnTo>
                      <a:pt x="10" y="34"/>
                    </a:lnTo>
                    <a:lnTo>
                      <a:pt x="14" y="37"/>
                    </a:lnTo>
                    <a:lnTo>
                      <a:pt x="18" y="37"/>
                    </a:lnTo>
                    <a:lnTo>
                      <a:pt x="23" y="37"/>
                    </a:lnTo>
                    <a:lnTo>
                      <a:pt x="27" y="34"/>
                    </a:lnTo>
                    <a:lnTo>
                      <a:pt x="31" y="31"/>
                    </a:lnTo>
                    <a:lnTo>
                      <a:pt x="34" y="27"/>
                    </a:lnTo>
                    <a:lnTo>
                      <a:pt x="35" y="23"/>
                    </a:lnTo>
                    <a:lnTo>
                      <a:pt x="36" y="19"/>
                    </a:lnTo>
                    <a:lnTo>
                      <a:pt x="35" y="14"/>
                    </a:lnTo>
                    <a:lnTo>
                      <a:pt x="34" y="10"/>
                    </a:lnTo>
                    <a:lnTo>
                      <a:pt x="31" y="6"/>
                    </a:lnTo>
                    <a:lnTo>
                      <a:pt x="27" y="3"/>
                    </a:lnTo>
                    <a:lnTo>
                      <a:pt x="23" y="2"/>
                    </a:lnTo>
                    <a:lnTo>
                      <a:pt x="18" y="0"/>
                    </a:lnTo>
                    <a:lnTo>
                      <a:pt x="14" y="2"/>
                    </a:lnTo>
                    <a:lnTo>
                      <a:pt x="10" y="3"/>
                    </a:lnTo>
                    <a:lnTo>
                      <a:pt x="5" y="6"/>
                    </a:lnTo>
                    <a:lnTo>
                      <a:pt x="3" y="10"/>
                    </a:lnTo>
                    <a:lnTo>
                      <a:pt x="1" y="14"/>
                    </a:lnTo>
                    <a:lnTo>
                      <a:pt x="0" y="19"/>
                    </a:lnTo>
                    <a:lnTo>
                      <a:pt x="1" y="23"/>
                    </a:lnTo>
                    <a:lnTo>
                      <a:pt x="3"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714" name="Freeform 78"/>
              <p:cNvSpPr>
                <a:spLocks/>
              </p:cNvSpPr>
              <p:nvPr/>
            </p:nvSpPr>
            <p:spPr bwMode="auto">
              <a:xfrm>
                <a:off x="13536613" y="380523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0 h 36"/>
                  <a:gd name="T30" fmla="*/ 2147483647 w 36"/>
                  <a:gd name="T31" fmla="*/ 0 h 36"/>
                  <a:gd name="T32" fmla="*/ 2147483647 w 36"/>
                  <a:gd name="T33" fmla="*/ 0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5" y="31"/>
                    </a:moveTo>
                    <a:lnTo>
                      <a:pt x="9" y="33"/>
                    </a:lnTo>
                    <a:lnTo>
                      <a:pt x="13" y="35"/>
                    </a:lnTo>
                    <a:lnTo>
                      <a:pt x="18" y="36"/>
                    </a:lnTo>
                    <a:lnTo>
                      <a:pt x="22" y="35"/>
                    </a:lnTo>
                    <a:lnTo>
                      <a:pt x="27" y="33"/>
                    </a:lnTo>
                    <a:lnTo>
                      <a:pt x="31" y="31"/>
                    </a:lnTo>
                    <a:lnTo>
                      <a:pt x="33" y="27"/>
                    </a:lnTo>
                    <a:lnTo>
                      <a:pt x="36" y="23"/>
                    </a:lnTo>
                    <a:lnTo>
                      <a:pt x="36" y="17"/>
                    </a:lnTo>
                    <a:lnTo>
                      <a:pt x="36" y="13"/>
                    </a:lnTo>
                    <a:lnTo>
                      <a:pt x="33" y="9"/>
                    </a:lnTo>
                    <a:lnTo>
                      <a:pt x="31" y="5"/>
                    </a:lnTo>
                    <a:lnTo>
                      <a:pt x="27" y="3"/>
                    </a:lnTo>
                    <a:lnTo>
                      <a:pt x="22" y="0"/>
                    </a:lnTo>
                    <a:lnTo>
                      <a:pt x="18" y="0"/>
                    </a:lnTo>
                    <a:lnTo>
                      <a:pt x="13" y="0"/>
                    </a:lnTo>
                    <a:lnTo>
                      <a:pt x="9" y="3"/>
                    </a:lnTo>
                    <a:lnTo>
                      <a:pt x="5" y="5"/>
                    </a:lnTo>
                    <a:lnTo>
                      <a:pt x="2" y="9"/>
                    </a:lnTo>
                    <a:lnTo>
                      <a:pt x="1" y="13"/>
                    </a:lnTo>
                    <a:lnTo>
                      <a:pt x="0" y="17"/>
                    </a:lnTo>
                    <a:lnTo>
                      <a:pt x="1" y="23"/>
                    </a:lnTo>
                    <a:lnTo>
                      <a:pt x="2" y="27"/>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715" name="Freeform 79"/>
              <p:cNvSpPr>
                <a:spLocks/>
              </p:cNvSpPr>
              <p:nvPr/>
            </p:nvSpPr>
            <p:spPr bwMode="auto">
              <a:xfrm>
                <a:off x="13514388" y="382428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0 h 36"/>
                  <a:gd name="T30" fmla="*/ 2147483647 w 36"/>
                  <a:gd name="T31" fmla="*/ 0 h 36"/>
                  <a:gd name="T32" fmla="*/ 2147483647 w 36"/>
                  <a:gd name="T33" fmla="*/ 0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6" y="31"/>
                    </a:moveTo>
                    <a:lnTo>
                      <a:pt x="10" y="34"/>
                    </a:lnTo>
                    <a:lnTo>
                      <a:pt x="14" y="35"/>
                    </a:lnTo>
                    <a:lnTo>
                      <a:pt x="19" y="36"/>
                    </a:lnTo>
                    <a:lnTo>
                      <a:pt x="23" y="35"/>
                    </a:lnTo>
                    <a:lnTo>
                      <a:pt x="28" y="34"/>
                    </a:lnTo>
                    <a:lnTo>
                      <a:pt x="31" y="31"/>
                    </a:lnTo>
                    <a:lnTo>
                      <a:pt x="34" y="27"/>
                    </a:lnTo>
                    <a:lnTo>
                      <a:pt x="36" y="23"/>
                    </a:lnTo>
                    <a:lnTo>
                      <a:pt x="36" y="17"/>
                    </a:lnTo>
                    <a:lnTo>
                      <a:pt x="36" y="13"/>
                    </a:lnTo>
                    <a:lnTo>
                      <a:pt x="34" y="8"/>
                    </a:lnTo>
                    <a:lnTo>
                      <a:pt x="31" y="5"/>
                    </a:lnTo>
                    <a:lnTo>
                      <a:pt x="28" y="3"/>
                    </a:lnTo>
                    <a:lnTo>
                      <a:pt x="23" y="0"/>
                    </a:lnTo>
                    <a:lnTo>
                      <a:pt x="19" y="0"/>
                    </a:lnTo>
                    <a:lnTo>
                      <a:pt x="14" y="0"/>
                    </a:lnTo>
                    <a:lnTo>
                      <a:pt x="10" y="3"/>
                    </a:lnTo>
                    <a:lnTo>
                      <a:pt x="6" y="5"/>
                    </a:lnTo>
                    <a:lnTo>
                      <a:pt x="3" y="8"/>
                    </a:lnTo>
                    <a:lnTo>
                      <a:pt x="2" y="13"/>
                    </a:lnTo>
                    <a:lnTo>
                      <a:pt x="0" y="17"/>
                    </a:lnTo>
                    <a:lnTo>
                      <a:pt x="2" y="23"/>
                    </a:lnTo>
                    <a:lnTo>
                      <a:pt x="3" y="27"/>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716" name="Freeform 80"/>
              <p:cNvSpPr>
                <a:spLocks/>
              </p:cNvSpPr>
              <p:nvPr/>
            </p:nvSpPr>
            <p:spPr bwMode="auto">
              <a:xfrm>
                <a:off x="13490575" y="3863975"/>
                <a:ext cx="58738" cy="58738"/>
              </a:xfrm>
              <a:custGeom>
                <a:avLst/>
                <a:gdLst>
                  <a:gd name="T0" fmla="*/ 2147483647 w 37"/>
                  <a:gd name="T1" fmla="*/ 2147483647 h 37"/>
                  <a:gd name="T2" fmla="*/ 2147483647 w 37"/>
                  <a:gd name="T3" fmla="*/ 2147483647 h 37"/>
                  <a:gd name="T4" fmla="*/ 2147483647 w 37"/>
                  <a:gd name="T5" fmla="*/ 2147483647 h 37"/>
                  <a:gd name="T6" fmla="*/ 2147483647 w 37"/>
                  <a:gd name="T7" fmla="*/ 2147483647 h 37"/>
                  <a:gd name="T8" fmla="*/ 2147483647 w 37"/>
                  <a:gd name="T9" fmla="*/ 2147483647 h 37"/>
                  <a:gd name="T10" fmla="*/ 2147483647 w 37"/>
                  <a:gd name="T11" fmla="*/ 2147483647 h 37"/>
                  <a:gd name="T12" fmla="*/ 2147483647 w 37"/>
                  <a:gd name="T13" fmla="*/ 2147483647 h 37"/>
                  <a:gd name="T14" fmla="*/ 2147483647 w 37"/>
                  <a:gd name="T15" fmla="*/ 2147483647 h 37"/>
                  <a:gd name="T16" fmla="*/ 2147483647 w 37"/>
                  <a:gd name="T17" fmla="*/ 2147483647 h 37"/>
                  <a:gd name="T18" fmla="*/ 2147483647 w 37"/>
                  <a:gd name="T19" fmla="*/ 2147483647 h 37"/>
                  <a:gd name="T20" fmla="*/ 2147483647 w 37"/>
                  <a:gd name="T21" fmla="*/ 2147483647 h 37"/>
                  <a:gd name="T22" fmla="*/ 2147483647 w 37"/>
                  <a:gd name="T23" fmla="*/ 2147483647 h 37"/>
                  <a:gd name="T24" fmla="*/ 2147483647 w 37"/>
                  <a:gd name="T25" fmla="*/ 2147483647 h 37"/>
                  <a:gd name="T26" fmla="*/ 2147483647 w 37"/>
                  <a:gd name="T27" fmla="*/ 2147483647 h 37"/>
                  <a:gd name="T28" fmla="*/ 2147483647 w 37"/>
                  <a:gd name="T29" fmla="*/ 2147483647 h 37"/>
                  <a:gd name="T30" fmla="*/ 2147483647 w 37"/>
                  <a:gd name="T31" fmla="*/ 0 h 37"/>
                  <a:gd name="T32" fmla="*/ 2147483647 w 37"/>
                  <a:gd name="T33" fmla="*/ 2147483647 h 37"/>
                  <a:gd name="T34" fmla="*/ 2147483647 w 37"/>
                  <a:gd name="T35" fmla="*/ 2147483647 h 37"/>
                  <a:gd name="T36" fmla="*/ 2147483647 w 37"/>
                  <a:gd name="T37" fmla="*/ 2147483647 h 37"/>
                  <a:gd name="T38" fmla="*/ 2147483647 w 37"/>
                  <a:gd name="T39" fmla="*/ 2147483647 h 37"/>
                  <a:gd name="T40" fmla="*/ 0 w 37"/>
                  <a:gd name="T41" fmla="*/ 2147483647 h 37"/>
                  <a:gd name="T42" fmla="*/ 0 w 37"/>
                  <a:gd name="T43" fmla="*/ 2147483647 h 37"/>
                  <a:gd name="T44" fmla="*/ 0 w 37"/>
                  <a:gd name="T45" fmla="*/ 2147483647 h 37"/>
                  <a:gd name="T46" fmla="*/ 2147483647 w 37"/>
                  <a:gd name="T47" fmla="*/ 2147483647 h 37"/>
                  <a:gd name="T48" fmla="*/ 2147483647 w 37"/>
                  <a:gd name="T49" fmla="*/ 2147483647 h 3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7"/>
                  <a:gd name="T76" fmla="*/ 0 h 37"/>
                  <a:gd name="T77" fmla="*/ 37 w 37"/>
                  <a:gd name="T78" fmla="*/ 37 h 3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7" h="37">
                    <a:moveTo>
                      <a:pt x="6" y="31"/>
                    </a:moveTo>
                    <a:lnTo>
                      <a:pt x="10" y="34"/>
                    </a:lnTo>
                    <a:lnTo>
                      <a:pt x="14" y="35"/>
                    </a:lnTo>
                    <a:lnTo>
                      <a:pt x="18" y="37"/>
                    </a:lnTo>
                    <a:lnTo>
                      <a:pt x="23" y="35"/>
                    </a:lnTo>
                    <a:lnTo>
                      <a:pt x="27" y="34"/>
                    </a:lnTo>
                    <a:lnTo>
                      <a:pt x="31" y="31"/>
                    </a:lnTo>
                    <a:lnTo>
                      <a:pt x="34" y="27"/>
                    </a:lnTo>
                    <a:lnTo>
                      <a:pt x="35" y="23"/>
                    </a:lnTo>
                    <a:lnTo>
                      <a:pt x="37" y="18"/>
                    </a:lnTo>
                    <a:lnTo>
                      <a:pt x="35" y="14"/>
                    </a:lnTo>
                    <a:lnTo>
                      <a:pt x="34" y="10"/>
                    </a:lnTo>
                    <a:lnTo>
                      <a:pt x="31" y="6"/>
                    </a:lnTo>
                    <a:lnTo>
                      <a:pt x="27" y="3"/>
                    </a:lnTo>
                    <a:lnTo>
                      <a:pt x="23" y="2"/>
                    </a:lnTo>
                    <a:lnTo>
                      <a:pt x="18" y="0"/>
                    </a:lnTo>
                    <a:lnTo>
                      <a:pt x="14" y="2"/>
                    </a:lnTo>
                    <a:lnTo>
                      <a:pt x="10" y="3"/>
                    </a:lnTo>
                    <a:lnTo>
                      <a:pt x="6" y="6"/>
                    </a:lnTo>
                    <a:lnTo>
                      <a:pt x="3" y="10"/>
                    </a:lnTo>
                    <a:lnTo>
                      <a:pt x="0" y="14"/>
                    </a:lnTo>
                    <a:lnTo>
                      <a:pt x="0" y="18"/>
                    </a:lnTo>
                    <a:lnTo>
                      <a:pt x="0" y="23"/>
                    </a:lnTo>
                    <a:lnTo>
                      <a:pt x="3" y="27"/>
                    </a:lnTo>
                    <a:lnTo>
                      <a:pt x="6" y="31"/>
                    </a:lnTo>
                    <a:close/>
                  </a:path>
                </a:pathLst>
              </a:custGeom>
              <a:solidFill>
                <a:srgbClr val="00FF00"/>
              </a:solidFill>
              <a:ln w="0">
                <a:solidFill>
                  <a:srgbClr val="00FF00"/>
                </a:solidFill>
                <a:prstDash val="solid"/>
                <a:round/>
                <a:headEnd/>
                <a:tailEnd/>
              </a:ln>
            </p:spPr>
            <p:txBody>
              <a:bodyPr/>
              <a:lstStyle/>
              <a:p>
                <a:endParaRPr lang="fr-FR"/>
              </a:p>
            </p:txBody>
          </p:sp>
          <p:sp>
            <p:nvSpPr>
              <p:cNvPr id="19717" name="Freeform 81"/>
              <p:cNvSpPr>
                <a:spLocks/>
              </p:cNvSpPr>
              <p:nvPr/>
            </p:nvSpPr>
            <p:spPr bwMode="auto">
              <a:xfrm>
                <a:off x="13463588" y="400843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0 h 36"/>
                  <a:gd name="T30" fmla="*/ 2147483647 w 36"/>
                  <a:gd name="T31" fmla="*/ 0 h 36"/>
                  <a:gd name="T32" fmla="*/ 2147483647 w 36"/>
                  <a:gd name="T33" fmla="*/ 0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5" y="30"/>
                    </a:moveTo>
                    <a:lnTo>
                      <a:pt x="9" y="33"/>
                    </a:lnTo>
                    <a:lnTo>
                      <a:pt x="13" y="35"/>
                    </a:lnTo>
                    <a:lnTo>
                      <a:pt x="19" y="36"/>
                    </a:lnTo>
                    <a:lnTo>
                      <a:pt x="23" y="35"/>
                    </a:lnTo>
                    <a:lnTo>
                      <a:pt x="27" y="33"/>
                    </a:lnTo>
                    <a:lnTo>
                      <a:pt x="31" y="30"/>
                    </a:lnTo>
                    <a:lnTo>
                      <a:pt x="34" y="26"/>
                    </a:lnTo>
                    <a:lnTo>
                      <a:pt x="36" y="22"/>
                    </a:lnTo>
                    <a:lnTo>
                      <a:pt x="36" y="17"/>
                    </a:lnTo>
                    <a:lnTo>
                      <a:pt x="36" y="13"/>
                    </a:lnTo>
                    <a:lnTo>
                      <a:pt x="34" y="9"/>
                    </a:lnTo>
                    <a:lnTo>
                      <a:pt x="31" y="5"/>
                    </a:lnTo>
                    <a:lnTo>
                      <a:pt x="27" y="2"/>
                    </a:lnTo>
                    <a:lnTo>
                      <a:pt x="23" y="0"/>
                    </a:lnTo>
                    <a:lnTo>
                      <a:pt x="19" y="0"/>
                    </a:lnTo>
                    <a:lnTo>
                      <a:pt x="13" y="0"/>
                    </a:lnTo>
                    <a:lnTo>
                      <a:pt x="9" y="2"/>
                    </a:lnTo>
                    <a:lnTo>
                      <a:pt x="5" y="5"/>
                    </a:lnTo>
                    <a:lnTo>
                      <a:pt x="3" y="9"/>
                    </a:lnTo>
                    <a:lnTo>
                      <a:pt x="1" y="13"/>
                    </a:lnTo>
                    <a:lnTo>
                      <a:pt x="0" y="17"/>
                    </a:lnTo>
                    <a:lnTo>
                      <a:pt x="1" y="22"/>
                    </a:lnTo>
                    <a:lnTo>
                      <a:pt x="3" y="26"/>
                    </a:lnTo>
                    <a:lnTo>
                      <a:pt x="5" y="30"/>
                    </a:lnTo>
                    <a:close/>
                  </a:path>
                </a:pathLst>
              </a:custGeom>
              <a:solidFill>
                <a:srgbClr val="00FF00"/>
              </a:solidFill>
              <a:ln w="0">
                <a:solidFill>
                  <a:srgbClr val="00FF00"/>
                </a:solidFill>
                <a:prstDash val="solid"/>
                <a:round/>
                <a:headEnd/>
                <a:tailEnd/>
              </a:ln>
            </p:spPr>
            <p:txBody>
              <a:bodyPr/>
              <a:lstStyle/>
              <a:p>
                <a:endParaRPr lang="fr-FR"/>
              </a:p>
            </p:txBody>
          </p:sp>
          <p:sp>
            <p:nvSpPr>
              <p:cNvPr id="19718" name="Freeform 82"/>
              <p:cNvSpPr>
                <a:spLocks/>
              </p:cNvSpPr>
              <p:nvPr/>
            </p:nvSpPr>
            <p:spPr bwMode="auto">
              <a:xfrm>
                <a:off x="13433425" y="4294188"/>
                <a:ext cx="57150" cy="57150"/>
              </a:xfrm>
              <a:custGeom>
                <a:avLst/>
                <a:gdLst>
                  <a:gd name="T0" fmla="*/ 2147483647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0 h 36"/>
                  <a:gd name="T32" fmla="*/ 2147483647 w 36"/>
                  <a:gd name="T33" fmla="*/ 2147483647 h 36"/>
                  <a:gd name="T34" fmla="*/ 2147483647 w 36"/>
                  <a:gd name="T35" fmla="*/ 2147483647 h 36"/>
                  <a:gd name="T36" fmla="*/ 2147483647 w 36"/>
                  <a:gd name="T37" fmla="*/ 2147483647 h 36"/>
                  <a:gd name="T38" fmla="*/ 2147483647 w 36"/>
                  <a:gd name="T39" fmla="*/ 2147483647 h 36"/>
                  <a:gd name="T40" fmla="*/ 2147483647 w 36"/>
                  <a:gd name="T41" fmla="*/ 2147483647 h 36"/>
                  <a:gd name="T42" fmla="*/ 0 w 36"/>
                  <a:gd name="T43" fmla="*/ 2147483647 h 36"/>
                  <a:gd name="T44" fmla="*/ 2147483647 w 36"/>
                  <a:gd name="T45" fmla="*/ 2147483647 h 36"/>
                  <a:gd name="T46" fmla="*/ 2147483647 w 36"/>
                  <a:gd name="T47" fmla="*/ 2147483647 h 36"/>
                  <a:gd name="T48" fmla="*/ 2147483647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5" y="31"/>
                    </a:moveTo>
                    <a:lnTo>
                      <a:pt x="9" y="33"/>
                    </a:lnTo>
                    <a:lnTo>
                      <a:pt x="14" y="36"/>
                    </a:lnTo>
                    <a:lnTo>
                      <a:pt x="19" y="36"/>
                    </a:lnTo>
                    <a:lnTo>
                      <a:pt x="23" y="36"/>
                    </a:lnTo>
                    <a:lnTo>
                      <a:pt x="27" y="33"/>
                    </a:lnTo>
                    <a:lnTo>
                      <a:pt x="31" y="31"/>
                    </a:lnTo>
                    <a:lnTo>
                      <a:pt x="34" y="28"/>
                    </a:lnTo>
                    <a:lnTo>
                      <a:pt x="36" y="23"/>
                    </a:lnTo>
                    <a:lnTo>
                      <a:pt x="36" y="19"/>
                    </a:lnTo>
                    <a:lnTo>
                      <a:pt x="36" y="13"/>
                    </a:lnTo>
                    <a:lnTo>
                      <a:pt x="34" y="9"/>
                    </a:lnTo>
                    <a:lnTo>
                      <a:pt x="31" y="5"/>
                    </a:lnTo>
                    <a:lnTo>
                      <a:pt x="27" y="2"/>
                    </a:lnTo>
                    <a:lnTo>
                      <a:pt x="23" y="1"/>
                    </a:lnTo>
                    <a:lnTo>
                      <a:pt x="19" y="0"/>
                    </a:lnTo>
                    <a:lnTo>
                      <a:pt x="14" y="1"/>
                    </a:lnTo>
                    <a:lnTo>
                      <a:pt x="9" y="2"/>
                    </a:lnTo>
                    <a:lnTo>
                      <a:pt x="5" y="5"/>
                    </a:lnTo>
                    <a:lnTo>
                      <a:pt x="3" y="9"/>
                    </a:lnTo>
                    <a:lnTo>
                      <a:pt x="1" y="13"/>
                    </a:lnTo>
                    <a:lnTo>
                      <a:pt x="0" y="19"/>
                    </a:lnTo>
                    <a:lnTo>
                      <a:pt x="1" y="23"/>
                    </a:lnTo>
                    <a:lnTo>
                      <a:pt x="3" y="28"/>
                    </a:lnTo>
                    <a:lnTo>
                      <a:pt x="5" y="31"/>
                    </a:lnTo>
                    <a:close/>
                  </a:path>
                </a:pathLst>
              </a:custGeom>
              <a:solidFill>
                <a:srgbClr val="00FF00"/>
              </a:solidFill>
              <a:ln w="0">
                <a:solidFill>
                  <a:srgbClr val="00FF00"/>
                </a:solidFill>
                <a:prstDash val="solid"/>
                <a:round/>
                <a:headEnd/>
                <a:tailEnd/>
              </a:ln>
            </p:spPr>
            <p:txBody>
              <a:bodyPr/>
              <a:lstStyle/>
              <a:p>
                <a:endParaRPr lang="fr-FR"/>
              </a:p>
            </p:txBody>
          </p:sp>
          <p:sp>
            <p:nvSpPr>
              <p:cNvPr id="19719" name="Line 83"/>
              <p:cNvSpPr>
                <a:spLocks noChangeShapeType="1"/>
              </p:cNvSpPr>
              <p:nvPr/>
            </p:nvSpPr>
            <p:spPr bwMode="auto">
              <a:xfrm flipV="1">
                <a:off x="16148050" y="4159250"/>
                <a:ext cx="0" cy="123825"/>
              </a:xfrm>
              <a:prstGeom prst="line">
                <a:avLst/>
              </a:prstGeom>
              <a:noFill/>
              <a:ln w="19050">
                <a:solidFill>
                  <a:srgbClr val="FF00FF"/>
                </a:solidFill>
                <a:round/>
                <a:headEnd/>
                <a:tailEnd/>
              </a:ln>
            </p:spPr>
            <p:txBody>
              <a:bodyPr/>
              <a:lstStyle/>
              <a:p>
                <a:endParaRPr lang="fr-FR"/>
              </a:p>
            </p:txBody>
          </p:sp>
          <p:sp>
            <p:nvSpPr>
              <p:cNvPr id="19720" name="Freeform 84"/>
              <p:cNvSpPr>
                <a:spLocks/>
              </p:cNvSpPr>
              <p:nvPr/>
            </p:nvSpPr>
            <p:spPr bwMode="auto">
              <a:xfrm>
                <a:off x="13711238" y="3321050"/>
                <a:ext cx="217488" cy="244475"/>
              </a:xfrm>
              <a:custGeom>
                <a:avLst/>
                <a:gdLst>
                  <a:gd name="T0" fmla="*/ 2147483647 w 137"/>
                  <a:gd name="T1" fmla="*/ 2147483647 h 154"/>
                  <a:gd name="T2" fmla="*/ 2147483647 w 137"/>
                  <a:gd name="T3" fmla="*/ 2147483647 h 154"/>
                  <a:gd name="T4" fmla="*/ 0 w 137"/>
                  <a:gd name="T5" fmla="*/ 2147483647 h 154"/>
                  <a:gd name="T6" fmla="*/ 0 w 137"/>
                  <a:gd name="T7" fmla="*/ 0 h 154"/>
                  <a:gd name="T8" fmla="*/ 0 60000 65536"/>
                  <a:gd name="T9" fmla="*/ 0 60000 65536"/>
                  <a:gd name="T10" fmla="*/ 0 60000 65536"/>
                  <a:gd name="T11" fmla="*/ 0 60000 65536"/>
                  <a:gd name="T12" fmla="*/ 0 w 137"/>
                  <a:gd name="T13" fmla="*/ 0 h 154"/>
                  <a:gd name="T14" fmla="*/ 137 w 137"/>
                  <a:gd name="T15" fmla="*/ 154 h 154"/>
                </a:gdLst>
                <a:ahLst/>
                <a:cxnLst>
                  <a:cxn ang="T8">
                    <a:pos x="T0" y="T1"/>
                  </a:cxn>
                  <a:cxn ang="T9">
                    <a:pos x="T2" y="T3"/>
                  </a:cxn>
                  <a:cxn ang="T10">
                    <a:pos x="T4" y="T5"/>
                  </a:cxn>
                  <a:cxn ang="T11">
                    <a:pos x="T6" y="T7"/>
                  </a:cxn>
                </a:cxnLst>
                <a:rect l="T12" t="T13" r="T14" b="T15"/>
                <a:pathLst>
                  <a:path w="137" h="154">
                    <a:moveTo>
                      <a:pt x="137" y="154"/>
                    </a:moveTo>
                    <a:lnTo>
                      <a:pt x="134" y="152"/>
                    </a:lnTo>
                    <a:lnTo>
                      <a:pt x="0" y="1"/>
                    </a:lnTo>
                    <a:lnTo>
                      <a:pt x="0" y="0"/>
                    </a:lnTo>
                  </a:path>
                </a:pathLst>
              </a:custGeom>
              <a:noFill/>
              <a:ln w="19050">
                <a:solidFill>
                  <a:srgbClr val="FF00FF"/>
                </a:solidFill>
                <a:prstDash val="solid"/>
                <a:round/>
                <a:headEnd/>
                <a:tailEnd/>
              </a:ln>
            </p:spPr>
            <p:txBody>
              <a:bodyPr/>
              <a:lstStyle/>
              <a:p>
                <a:endParaRPr lang="fr-FR"/>
              </a:p>
            </p:txBody>
          </p:sp>
          <p:sp>
            <p:nvSpPr>
              <p:cNvPr id="19721" name="Line 85"/>
              <p:cNvSpPr>
                <a:spLocks noChangeShapeType="1"/>
              </p:cNvSpPr>
              <p:nvPr/>
            </p:nvSpPr>
            <p:spPr bwMode="auto">
              <a:xfrm flipV="1">
                <a:off x="13928725" y="3317875"/>
                <a:ext cx="0" cy="247650"/>
              </a:xfrm>
              <a:prstGeom prst="line">
                <a:avLst/>
              </a:prstGeom>
              <a:noFill/>
              <a:ln w="19050">
                <a:solidFill>
                  <a:srgbClr val="FF00FF"/>
                </a:solidFill>
                <a:round/>
                <a:headEnd/>
                <a:tailEnd/>
              </a:ln>
            </p:spPr>
            <p:txBody>
              <a:bodyPr/>
              <a:lstStyle/>
              <a:p>
                <a:endParaRPr lang="fr-FR"/>
              </a:p>
            </p:txBody>
          </p:sp>
          <p:sp>
            <p:nvSpPr>
              <p:cNvPr id="19722" name="Line 86"/>
              <p:cNvSpPr>
                <a:spLocks noChangeShapeType="1"/>
              </p:cNvSpPr>
              <p:nvPr/>
            </p:nvSpPr>
            <p:spPr bwMode="auto">
              <a:xfrm flipV="1">
                <a:off x="14368463" y="3841750"/>
                <a:ext cx="0" cy="228600"/>
              </a:xfrm>
              <a:prstGeom prst="line">
                <a:avLst/>
              </a:prstGeom>
              <a:noFill/>
              <a:ln w="19050">
                <a:solidFill>
                  <a:srgbClr val="FF00FF"/>
                </a:solidFill>
                <a:round/>
                <a:headEnd/>
                <a:tailEnd/>
              </a:ln>
            </p:spPr>
            <p:txBody>
              <a:bodyPr/>
              <a:lstStyle/>
              <a:p>
                <a:endParaRPr lang="fr-FR"/>
              </a:p>
            </p:txBody>
          </p:sp>
          <p:sp>
            <p:nvSpPr>
              <p:cNvPr id="19723" name="Freeform 87"/>
              <p:cNvSpPr>
                <a:spLocks/>
              </p:cNvSpPr>
              <p:nvPr/>
            </p:nvSpPr>
            <p:spPr bwMode="auto">
              <a:xfrm>
                <a:off x="14368463" y="3841750"/>
                <a:ext cx="441325" cy="166688"/>
              </a:xfrm>
              <a:custGeom>
                <a:avLst/>
                <a:gdLst>
                  <a:gd name="T0" fmla="*/ 2147483647 w 278"/>
                  <a:gd name="T1" fmla="*/ 2147483647 h 105"/>
                  <a:gd name="T2" fmla="*/ 2147483647 w 278"/>
                  <a:gd name="T3" fmla="*/ 2147483647 h 105"/>
                  <a:gd name="T4" fmla="*/ 0 w 278"/>
                  <a:gd name="T5" fmla="*/ 0 h 105"/>
                  <a:gd name="T6" fmla="*/ 0 60000 65536"/>
                  <a:gd name="T7" fmla="*/ 0 60000 65536"/>
                  <a:gd name="T8" fmla="*/ 0 60000 65536"/>
                  <a:gd name="T9" fmla="*/ 0 w 278"/>
                  <a:gd name="T10" fmla="*/ 0 h 105"/>
                  <a:gd name="T11" fmla="*/ 278 w 278"/>
                  <a:gd name="T12" fmla="*/ 105 h 105"/>
                </a:gdLst>
                <a:ahLst/>
                <a:cxnLst>
                  <a:cxn ang="T6">
                    <a:pos x="T0" y="T1"/>
                  </a:cxn>
                  <a:cxn ang="T7">
                    <a:pos x="T2" y="T3"/>
                  </a:cxn>
                  <a:cxn ang="T8">
                    <a:pos x="T4" y="T5"/>
                  </a:cxn>
                </a:cxnLst>
                <a:rect l="T9" t="T10" r="T11" b="T12"/>
                <a:pathLst>
                  <a:path w="278" h="105">
                    <a:moveTo>
                      <a:pt x="278" y="105"/>
                    </a:moveTo>
                    <a:lnTo>
                      <a:pt x="3" y="1"/>
                    </a:lnTo>
                    <a:lnTo>
                      <a:pt x="0" y="0"/>
                    </a:lnTo>
                  </a:path>
                </a:pathLst>
              </a:custGeom>
              <a:noFill/>
              <a:ln w="19050">
                <a:solidFill>
                  <a:srgbClr val="FF00FF"/>
                </a:solidFill>
                <a:prstDash val="solid"/>
                <a:round/>
                <a:headEnd/>
                <a:tailEnd/>
              </a:ln>
            </p:spPr>
            <p:txBody>
              <a:bodyPr/>
              <a:lstStyle/>
              <a:p>
                <a:endParaRPr lang="fr-FR"/>
              </a:p>
            </p:txBody>
          </p:sp>
          <p:sp>
            <p:nvSpPr>
              <p:cNvPr id="19724" name="Line 88"/>
              <p:cNvSpPr>
                <a:spLocks noChangeShapeType="1"/>
              </p:cNvSpPr>
              <p:nvPr/>
            </p:nvSpPr>
            <p:spPr bwMode="auto">
              <a:xfrm flipV="1">
                <a:off x="14809788" y="3849688"/>
                <a:ext cx="0" cy="158750"/>
              </a:xfrm>
              <a:prstGeom prst="line">
                <a:avLst/>
              </a:prstGeom>
              <a:noFill/>
              <a:ln w="19050">
                <a:solidFill>
                  <a:srgbClr val="FF00FF"/>
                </a:solidFill>
                <a:round/>
                <a:headEnd/>
                <a:tailEnd/>
              </a:ln>
            </p:spPr>
            <p:txBody>
              <a:bodyPr/>
              <a:lstStyle/>
              <a:p>
                <a:endParaRPr lang="fr-FR"/>
              </a:p>
            </p:txBody>
          </p:sp>
          <p:sp>
            <p:nvSpPr>
              <p:cNvPr id="19725" name="Freeform 89"/>
              <p:cNvSpPr>
                <a:spLocks/>
              </p:cNvSpPr>
              <p:nvPr/>
            </p:nvSpPr>
            <p:spPr bwMode="auto">
              <a:xfrm>
                <a:off x="14809788" y="4008438"/>
                <a:ext cx="444500" cy="103188"/>
              </a:xfrm>
              <a:custGeom>
                <a:avLst/>
                <a:gdLst>
                  <a:gd name="T0" fmla="*/ 2147483647 w 280"/>
                  <a:gd name="T1" fmla="*/ 2147483647 h 65"/>
                  <a:gd name="T2" fmla="*/ 2147483647 w 280"/>
                  <a:gd name="T3" fmla="*/ 2147483647 h 65"/>
                  <a:gd name="T4" fmla="*/ 2147483647 w 280"/>
                  <a:gd name="T5" fmla="*/ 0 h 65"/>
                  <a:gd name="T6" fmla="*/ 0 w 280"/>
                  <a:gd name="T7" fmla="*/ 0 h 65"/>
                  <a:gd name="T8" fmla="*/ 0 60000 65536"/>
                  <a:gd name="T9" fmla="*/ 0 60000 65536"/>
                  <a:gd name="T10" fmla="*/ 0 60000 65536"/>
                  <a:gd name="T11" fmla="*/ 0 60000 65536"/>
                  <a:gd name="T12" fmla="*/ 0 w 280"/>
                  <a:gd name="T13" fmla="*/ 0 h 65"/>
                  <a:gd name="T14" fmla="*/ 280 w 280"/>
                  <a:gd name="T15" fmla="*/ 65 h 65"/>
                </a:gdLst>
                <a:ahLst/>
                <a:cxnLst>
                  <a:cxn ang="T8">
                    <a:pos x="T0" y="T1"/>
                  </a:cxn>
                  <a:cxn ang="T9">
                    <a:pos x="T2" y="T3"/>
                  </a:cxn>
                  <a:cxn ang="T10">
                    <a:pos x="T4" y="T5"/>
                  </a:cxn>
                  <a:cxn ang="T11">
                    <a:pos x="T6" y="T7"/>
                  </a:cxn>
                </a:cxnLst>
                <a:rect l="T12" t="T13" r="T14" b="T15"/>
                <a:pathLst>
                  <a:path w="280" h="65">
                    <a:moveTo>
                      <a:pt x="280" y="65"/>
                    </a:moveTo>
                    <a:lnTo>
                      <a:pt x="277" y="64"/>
                    </a:lnTo>
                    <a:lnTo>
                      <a:pt x="2" y="0"/>
                    </a:lnTo>
                    <a:lnTo>
                      <a:pt x="0" y="0"/>
                    </a:lnTo>
                  </a:path>
                </a:pathLst>
              </a:custGeom>
              <a:noFill/>
              <a:ln w="19050">
                <a:solidFill>
                  <a:srgbClr val="FF00FF"/>
                </a:solidFill>
                <a:prstDash val="solid"/>
                <a:round/>
                <a:headEnd/>
                <a:tailEnd/>
              </a:ln>
            </p:spPr>
            <p:txBody>
              <a:bodyPr/>
              <a:lstStyle/>
              <a:p>
                <a:endParaRPr lang="fr-FR"/>
              </a:p>
            </p:txBody>
          </p:sp>
          <p:sp>
            <p:nvSpPr>
              <p:cNvPr id="19726" name="Line 90"/>
              <p:cNvSpPr>
                <a:spLocks noChangeShapeType="1"/>
              </p:cNvSpPr>
              <p:nvPr/>
            </p:nvSpPr>
            <p:spPr bwMode="auto">
              <a:xfrm flipV="1">
                <a:off x="14809788" y="4008438"/>
                <a:ext cx="0" cy="157163"/>
              </a:xfrm>
              <a:prstGeom prst="line">
                <a:avLst/>
              </a:prstGeom>
              <a:noFill/>
              <a:ln w="19050">
                <a:solidFill>
                  <a:srgbClr val="FF00FF"/>
                </a:solidFill>
                <a:round/>
                <a:headEnd/>
                <a:tailEnd/>
              </a:ln>
            </p:spPr>
            <p:txBody>
              <a:bodyPr/>
              <a:lstStyle/>
              <a:p>
                <a:endParaRPr lang="fr-FR"/>
              </a:p>
            </p:txBody>
          </p:sp>
          <p:sp>
            <p:nvSpPr>
              <p:cNvPr id="19727" name="Line 91"/>
              <p:cNvSpPr>
                <a:spLocks noChangeShapeType="1"/>
              </p:cNvSpPr>
              <p:nvPr/>
            </p:nvSpPr>
            <p:spPr bwMode="auto">
              <a:xfrm flipV="1">
                <a:off x="13928725" y="3565525"/>
                <a:ext cx="0" cy="254000"/>
              </a:xfrm>
              <a:prstGeom prst="line">
                <a:avLst/>
              </a:prstGeom>
              <a:noFill/>
              <a:ln w="19050">
                <a:solidFill>
                  <a:srgbClr val="FF00FF"/>
                </a:solidFill>
                <a:round/>
                <a:headEnd/>
                <a:tailEnd/>
              </a:ln>
            </p:spPr>
            <p:txBody>
              <a:bodyPr/>
              <a:lstStyle/>
              <a:p>
                <a:endParaRPr lang="fr-FR"/>
              </a:p>
            </p:txBody>
          </p:sp>
          <p:sp>
            <p:nvSpPr>
              <p:cNvPr id="19728" name="Line 92"/>
              <p:cNvSpPr>
                <a:spLocks noChangeShapeType="1"/>
              </p:cNvSpPr>
              <p:nvPr/>
            </p:nvSpPr>
            <p:spPr bwMode="auto">
              <a:xfrm flipH="1" flipV="1">
                <a:off x="13928725" y="3565525"/>
                <a:ext cx="439738" cy="276225"/>
              </a:xfrm>
              <a:prstGeom prst="line">
                <a:avLst/>
              </a:prstGeom>
              <a:noFill/>
              <a:ln w="19050">
                <a:solidFill>
                  <a:srgbClr val="FF00FF"/>
                </a:solidFill>
                <a:round/>
                <a:headEnd/>
                <a:tailEnd/>
              </a:ln>
            </p:spPr>
            <p:txBody>
              <a:bodyPr/>
              <a:lstStyle/>
              <a:p>
                <a:endParaRPr lang="fr-FR"/>
              </a:p>
            </p:txBody>
          </p:sp>
          <p:sp>
            <p:nvSpPr>
              <p:cNvPr id="19729" name="Line 93"/>
              <p:cNvSpPr>
                <a:spLocks noChangeShapeType="1"/>
              </p:cNvSpPr>
              <p:nvPr/>
            </p:nvSpPr>
            <p:spPr bwMode="auto">
              <a:xfrm flipV="1">
                <a:off x="14368463" y="3627438"/>
                <a:ext cx="0" cy="214313"/>
              </a:xfrm>
              <a:prstGeom prst="line">
                <a:avLst/>
              </a:prstGeom>
              <a:noFill/>
              <a:ln w="19050">
                <a:solidFill>
                  <a:srgbClr val="FF00FF"/>
                </a:solidFill>
                <a:round/>
                <a:headEnd/>
                <a:tailEnd/>
              </a:ln>
            </p:spPr>
            <p:txBody>
              <a:bodyPr/>
              <a:lstStyle/>
              <a:p>
                <a:endParaRPr lang="fr-FR"/>
              </a:p>
            </p:txBody>
          </p:sp>
          <p:sp>
            <p:nvSpPr>
              <p:cNvPr id="19730" name="Line 94"/>
              <p:cNvSpPr>
                <a:spLocks noChangeShapeType="1"/>
              </p:cNvSpPr>
              <p:nvPr/>
            </p:nvSpPr>
            <p:spPr bwMode="auto">
              <a:xfrm flipV="1">
                <a:off x="15254288" y="3967163"/>
                <a:ext cx="0" cy="144463"/>
              </a:xfrm>
              <a:prstGeom prst="line">
                <a:avLst/>
              </a:prstGeom>
              <a:noFill/>
              <a:ln w="19050">
                <a:solidFill>
                  <a:srgbClr val="FF00FF"/>
                </a:solidFill>
                <a:round/>
                <a:headEnd/>
                <a:tailEnd/>
              </a:ln>
            </p:spPr>
            <p:txBody>
              <a:bodyPr/>
              <a:lstStyle/>
              <a:p>
                <a:endParaRPr lang="fr-FR"/>
              </a:p>
            </p:txBody>
          </p:sp>
          <p:sp>
            <p:nvSpPr>
              <p:cNvPr id="19731" name="Line 95"/>
              <p:cNvSpPr>
                <a:spLocks noChangeShapeType="1"/>
              </p:cNvSpPr>
              <p:nvPr/>
            </p:nvSpPr>
            <p:spPr bwMode="auto">
              <a:xfrm flipV="1">
                <a:off x="15254288" y="4111625"/>
                <a:ext cx="0" cy="122238"/>
              </a:xfrm>
              <a:prstGeom prst="line">
                <a:avLst/>
              </a:prstGeom>
              <a:noFill/>
              <a:ln w="19050">
                <a:solidFill>
                  <a:srgbClr val="FF00FF"/>
                </a:solidFill>
                <a:round/>
                <a:headEnd/>
                <a:tailEnd/>
              </a:ln>
            </p:spPr>
            <p:txBody>
              <a:bodyPr/>
              <a:lstStyle/>
              <a:p>
                <a:endParaRPr lang="fr-FR"/>
              </a:p>
            </p:txBody>
          </p:sp>
          <p:sp>
            <p:nvSpPr>
              <p:cNvPr id="19732" name="Line 96"/>
              <p:cNvSpPr>
                <a:spLocks noChangeShapeType="1"/>
              </p:cNvSpPr>
              <p:nvPr/>
            </p:nvSpPr>
            <p:spPr bwMode="auto">
              <a:xfrm flipV="1">
                <a:off x="13600113" y="2765425"/>
                <a:ext cx="0" cy="373063"/>
              </a:xfrm>
              <a:prstGeom prst="line">
                <a:avLst/>
              </a:prstGeom>
              <a:noFill/>
              <a:ln w="19050">
                <a:solidFill>
                  <a:srgbClr val="FF00FF"/>
                </a:solidFill>
                <a:round/>
                <a:headEnd/>
                <a:tailEnd/>
              </a:ln>
            </p:spPr>
            <p:txBody>
              <a:bodyPr/>
              <a:lstStyle/>
              <a:p>
                <a:endParaRPr lang="fr-FR"/>
              </a:p>
            </p:txBody>
          </p:sp>
          <p:sp>
            <p:nvSpPr>
              <p:cNvPr id="19733" name="Freeform 98"/>
              <p:cNvSpPr>
                <a:spLocks/>
              </p:cNvSpPr>
              <p:nvPr/>
            </p:nvSpPr>
            <p:spPr bwMode="auto">
              <a:xfrm>
                <a:off x="13523913" y="3205163"/>
                <a:ext cx="38100" cy="93663"/>
              </a:xfrm>
              <a:custGeom>
                <a:avLst/>
                <a:gdLst>
                  <a:gd name="T0" fmla="*/ 2147483647 w 24"/>
                  <a:gd name="T1" fmla="*/ 0 h 59"/>
                  <a:gd name="T2" fmla="*/ 2147483647 w 24"/>
                  <a:gd name="T3" fmla="*/ 2147483647 h 59"/>
                  <a:gd name="T4" fmla="*/ 0 w 24"/>
                  <a:gd name="T5" fmla="*/ 2147483647 h 59"/>
                  <a:gd name="T6" fmla="*/ 0 60000 65536"/>
                  <a:gd name="T7" fmla="*/ 0 60000 65536"/>
                  <a:gd name="T8" fmla="*/ 0 60000 65536"/>
                  <a:gd name="T9" fmla="*/ 0 w 24"/>
                  <a:gd name="T10" fmla="*/ 0 h 59"/>
                  <a:gd name="T11" fmla="*/ 24 w 24"/>
                  <a:gd name="T12" fmla="*/ 59 h 59"/>
                </a:gdLst>
                <a:ahLst/>
                <a:cxnLst>
                  <a:cxn ang="T6">
                    <a:pos x="T0" y="T1"/>
                  </a:cxn>
                  <a:cxn ang="T7">
                    <a:pos x="T2" y="T3"/>
                  </a:cxn>
                  <a:cxn ang="T8">
                    <a:pos x="T4" y="T5"/>
                  </a:cxn>
                </a:cxnLst>
                <a:rect l="T9" t="T10" r="T11" b="T12"/>
                <a:pathLst>
                  <a:path w="24" h="59">
                    <a:moveTo>
                      <a:pt x="24" y="0"/>
                    </a:moveTo>
                    <a:lnTo>
                      <a:pt x="10" y="23"/>
                    </a:lnTo>
                    <a:lnTo>
                      <a:pt x="0" y="59"/>
                    </a:lnTo>
                  </a:path>
                </a:pathLst>
              </a:custGeom>
              <a:noFill/>
              <a:ln w="19050">
                <a:solidFill>
                  <a:srgbClr val="FF00FF"/>
                </a:solidFill>
                <a:prstDash val="solid"/>
                <a:round/>
                <a:headEnd/>
                <a:tailEnd/>
              </a:ln>
            </p:spPr>
            <p:txBody>
              <a:bodyPr/>
              <a:lstStyle/>
              <a:p>
                <a:endParaRPr lang="fr-FR"/>
              </a:p>
            </p:txBody>
          </p:sp>
          <p:sp>
            <p:nvSpPr>
              <p:cNvPr id="19734" name="Freeform 99"/>
              <p:cNvSpPr>
                <a:spLocks/>
              </p:cNvSpPr>
              <p:nvPr/>
            </p:nvSpPr>
            <p:spPr bwMode="auto">
              <a:xfrm>
                <a:off x="13463588" y="3298825"/>
                <a:ext cx="60325" cy="1025525"/>
              </a:xfrm>
              <a:custGeom>
                <a:avLst/>
                <a:gdLst>
                  <a:gd name="T0" fmla="*/ 2147483647 w 38"/>
                  <a:gd name="T1" fmla="*/ 0 h 646"/>
                  <a:gd name="T2" fmla="*/ 2147483647 w 38"/>
                  <a:gd name="T3" fmla="*/ 2147483647 h 646"/>
                  <a:gd name="T4" fmla="*/ 2147483647 w 38"/>
                  <a:gd name="T5" fmla="*/ 2147483647 h 646"/>
                  <a:gd name="T6" fmla="*/ 0 w 38"/>
                  <a:gd name="T7" fmla="*/ 2147483647 h 646"/>
                  <a:gd name="T8" fmla="*/ 0 60000 65536"/>
                  <a:gd name="T9" fmla="*/ 0 60000 65536"/>
                  <a:gd name="T10" fmla="*/ 0 60000 65536"/>
                  <a:gd name="T11" fmla="*/ 0 60000 65536"/>
                  <a:gd name="T12" fmla="*/ 0 w 38"/>
                  <a:gd name="T13" fmla="*/ 0 h 646"/>
                  <a:gd name="T14" fmla="*/ 38 w 38"/>
                  <a:gd name="T15" fmla="*/ 646 h 646"/>
                </a:gdLst>
                <a:ahLst/>
                <a:cxnLst>
                  <a:cxn ang="T8">
                    <a:pos x="T0" y="T1"/>
                  </a:cxn>
                  <a:cxn ang="T9">
                    <a:pos x="T2" y="T3"/>
                  </a:cxn>
                  <a:cxn ang="T10">
                    <a:pos x="T4" y="T5"/>
                  </a:cxn>
                  <a:cxn ang="T11">
                    <a:pos x="T6" y="T7"/>
                  </a:cxn>
                </a:cxnLst>
                <a:rect l="T12" t="T13" r="T14" b="T15"/>
                <a:pathLst>
                  <a:path w="38" h="646">
                    <a:moveTo>
                      <a:pt x="38" y="0"/>
                    </a:moveTo>
                    <a:lnTo>
                      <a:pt x="27" y="38"/>
                    </a:lnTo>
                    <a:lnTo>
                      <a:pt x="27" y="300"/>
                    </a:lnTo>
                    <a:lnTo>
                      <a:pt x="0" y="646"/>
                    </a:lnTo>
                  </a:path>
                </a:pathLst>
              </a:custGeom>
              <a:noFill/>
              <a:ln w="19050">
                <a:solidFill>
                  <a:srgbClr val="FF00FF"/>
                </a:solidFill>
                <a:prstDash val="solid"/>
                <a:round/>
                <a:headEnd/>
                <a:tailEnd/>
              </a:ln>
            </p:spPr>
            <p:txBody>
              <a:bodyPr/>
              <a:lstStyle/>
              <a:p>
                <a:endParaRPr lang="fr-FR"/>
              </a:p>
            </p:txBody>
          </p:sp>
          <p:sp>
            <p:nvSpPr>
              <p:cNvPr id="19735" name="Line 100"/>
              <p:cNvSpPr>
                <a:spLocks noChangeShapeType="1"/>
              </p:cNvSpPr>
              <p:nvPr/>
            </p:nvSpPr>
            <p:spPr bwMode="auto">
              <a:xfrm flipV="1">
                <a:off x="13523913" y="3298825"/>
                <a:ext cx="0" cy="354013"/>
              </a:xfrm>
              <a:prstGeom prst="line">
                <a:avLst/>
              </a:prstGeom>
              <a:noFill/>
              <a:ln w="19050">
                <a:solidFill>
                  <a:srgbClr val="FF00FF"/>
                </a:solidFill>
                <a:round/>
                <a:headEnd/>
                <a:tailEnd/>
              </a:ln>
            </p:spPr>
            <p:txBody>
              <a:bodyPr/>
              <a:lstStyle/>
              <a:p>
                <a:endParaRPr lang="fr-FR"/>
              </a:p>
            </p:txBody>
          </p:sp>
          <p:sp>
            <p:nvSpPr>
              <p:cNvPr id="19736" name="Line 101"/>
              <p:cNvSpPr>
                <a:spLocks noChangeShapeType="1"/>
              </p:cNvSpPr>
              <p:nvPr/>
            </p:nvSpPr>
            <p:spPr bwMode="auto">
              <a:xfrm flipV="1">
                <a:off x="13562013" y="3205163"/>
                <a:ext cx="0" cy="303213"/>
              </a:xfrm>
              <a:prstGeom prst="line">
                <a:avLst/>
              </a:prstGeom>
              <a:noFill/>
              <a:ln w="19050">
                <a:solidFill>
                  <a:srgbClr val="FF00FF"/>
                </a:solidFill>
                <a:round/>
                <a:headEnd/>
                <a:tailEnd/>
              </a:ln>
            </p:spPr>
            <p:txBody>
              <a:bodyPr/>
              <a:lstStyle/>
              <a:p>
                <a:endParaRPr lang="fr-FR"/>
              </a:p>
            </p:txBody>
          </p:sp>
          <p:sp>
            <p:nvSpPr>
              <p:cNvPr id="19737" name="Line 102"/>
              <p:cNvSpPr>
                <a:spLocks noChangeShapeType="1"/>
              </p:cNvSpPr>
              <p:nvPr/>
            </p:nvSpPr>
            <p:spPr bwMode="auto">
              <a:xfrm flipV="1">
                <a:off x="13711238" y="3321050"/>
                <a:ext cx="0" cy="268288"/>
              </a:xfrm>
              <a:prstGeom prst="line">
                <a:avLst/>
              </a:prstGeom>
              <a:noFill/>
              <a:ln w="19050">
                <a:solidFill>
                  <a:srgbClr val="FF00FF"/>
                </a:solidFill>
                <a:round/>
                <a:headEnd/>
                <a:tailEnd/>
              </a:ln>
            </p:spPr>
            <p:txBody>
              <a:bodyPr/>
              <a:lstStyle/>
              <a:p>
                <a:endParaRPr lang="fr-FR"/>
              </a:p>
            </p:txBody>
          </p:sp>
          <p:sp>
            <p:nvSpPr>
              <p:cNvPr id="19738" name="Line 103"/>
              <p:cNvSpPr>
                <a:spLocks noChangeShapeType="1"/>
              </p:cNvSpPr>
              <p:nvPr/>
            </p:nvSpPr>
            <p:spPr bwMode="auto">
              <a:xfrm flipV="1">
                <a:off x="13523913" y="2962275"/>
                <a:ext cx="0" cy="336550"/>
              </a:xfrm>
              <a:prstGeom prst="line">
                <a:avLst/>
              </a:prstGeom>
              <a:noFill/>
              <a:ln w="19050">
                <a:solidFill>
                  <a:srgbClr val="FF00FF"/>
                </a:solidFill>
                <a:round/>
                <a:headEnd/>
                <a:tailEnd/>
              </a:ln>
            </p:spPr>
            <p:txBody>
              <a:bodyPr/>
              <a:lstStyle/>
              <a:p>
                <a:endParaRPr lang="fr-FR"/>
              </a:p>
            </p:txBody>
          </p:sp>
          <p:sp>
            <p:nvSpPr>
              <p:cNvPr id="19739" name="Line 104"/>
              <p:cNvSpPr>
                <a:spLocks noChangeShapeType="1"/>
              </p:cNvSpPr>
              <p:nvPr/>
            </p:nvSpPr>
            <p:spPr bwMode="auto">
              <a:xfrm flipV="1">
                <a:off x="13562013" y="2822575"/>
                <a:ext cx="0" cy="382588"/>
              </a:xfrm>
              <a:prstGeom prst="line">
                <a:avLst/>
              </a:prstGeom>
              <a:noFill/>
              <a:ln w="19050">
                <a:solidFill>
                  <a:srgbClr val="FF00FF"/>
                </a:solidFill>
                <a:round/>
                <a:headEnd/>
                <a:tailEnd/>
              </a:ln>
            </p:spPr>
            <p:txBody>
              <a:bodyPr/>
              <a:lstStyle/>
              <a:p>
                <a:endParaRPr lang="fr-FR"/>
              </a:p>
            </p:txBody>
          </p:sp>
          <p:sp>
            <p:nvSpPr>
              <p:cNvPr id="19740" name="Line 105"/>
              <p:cNvSpPr>
                <a:spLocks noChangeShapeType="1"/>
              </p:cNvSpPr>
              <p:nvPr/>
            </p:nvSpPr>
            <p:spPr bwMode="auto">
              <a:xfrm flipH="1">
                <a:off x="13562013" y="3138488"/>
                <a:ext cx="38100" cy="66675"/>
              </a:xfrm>
              <a:prstGeom prst="line">
                <a:avLst/>
              </a:prstGeom>
              <a:noFill/>
              <a:ln w="19050">
                <a:solidFill>
                  <a:srgbClr val="FF00FF"/>
                </a:solidFill>
                <a:round/>
                <a:headEnd/>
                <a:tailEnd/>
              </a:ln>
            </p:spPr>
            <p:txBody>
              <a:bodyPr/>
              <a:lstStyle/>
              <a:p>
                <a:endParaRPr lang="fr-FR"/>
              </a:p>
            </p:txBody>
          </p:sp>
          <p:sp>
            <p:nvSpPr>
              <p:cNvPr id="19741" name="Line 106"/>
              <p:cNvSpPr>
                <a:spLocks noChangeShapeType="1"/>
              </p:cNvSpPr>
              <p:nvPr/>
            </p:nvSpPr>
            <p:spPr bwMode="auto">
              <a:xfrm flipV="1">
                <a:off x="13600113" y="3138488"/>
                <a:ext cx="0" cy="388938"/>
              </a:xfrm>
              <a:prstGeom prst="line">
                <a:avLst/>
              </a:prstGeom>
              <a:noFill/>
              <a:ln w="19050">
                <a:solidFill>
                  <a:srgbClr val="FF00FF"/>
                </a:solidFill>
                <a:round/>
                <a:headEnd/>
                <a:tailEnd/>
              </a:ln>
            </p:spPr>
            <p:txBody>
              <a:bodyPr/>
              <a:lstStyle/>
              <a:p>
                <a:endParaRPr lang="fr-FR"/>
              </a:p>
            </p:txBody>
          </p:sp>
          <p:sp>
            <p:nvSpPr>
              <p:cNvPr id="19742" name="Line 107"/>
              <p:cNvSpPr>
                <a:spLocks noChangeShapeType="1"/>
              </p:cNvSpPr>
              <p:nvPr/>
            </p:nvSpPr>
            <p:spPr bwMode="auto">
              <a:xfrm flipV="1">
                <a:off x="13711238" y="3051175"/>
                <a:ext cx="0" cy="269875"/>
              </a:xfrm>
              <a:prstGeom prst="line">
                <a:avLst/>
              </a:prstGeom>
              <a:noFill/>
              <a:ln w="19050">
                <a:solidFill>
                  <a:srgbClr val="FF00FF"/>
                </a:solidFill>
                <a:round/>
                <a:headEnd/>
                <a:tailEnd/>
              </a:ln>
            </p:spPr>
            <p:txBody>
              <a:bodyPr/>
              <a:lstStyle/>
              <a:p>
                <a:endParaRPr lang="fr-FR"/>
              </a:p>
            </p:txBody>
          </p:sp>
          <p:sp>
            <p:nvSpPr>
              <p:cNvPr id="19743" name="Line 108"/>
              <p:cNvSpPr>
                <a:spLocks noChangeShapeType="1"/>
              </p:cNvSpPr>
              <p:nvPr/>
            </p:nvSpPr>
            <p:spPr bwMode="auto">
              <a:xfrm flipH="1" flipV="1">
                <a:off x="13600113" y="3138488"/>
                <a:ext cx="111125" cy="182563"/>
              </a:xfrm>
              <a:prstGeom prst="line">
                <a:avLst/>
              </a:prstGeom>
              <a:noFill/>
              <a:ln w="19050">
                <a:solidFill>
                  <a:srgbClr val="FF00FF"/>
                </a:solidFill>
                <a:round/>
                <a:headEnd/>
                <a:tailEnd/>
              </a:ln>
            </p:spPr>
            <p:txBody>
              <a:bodyPr/>
              <a:lstStyle/>
              <a:p>
                <a:endParaRPr lang="fr-FR"/>
              </a:p>
            </p:txBody>
          </p:sp>
          <p:sp>
            <p:nvSpPr>
              <p:cNvPr id="19744" name="Line 134"/>
              <p:cNvSpPr>
                <a:spLocks noChangeShapeType="1"/>
              </p:cNvSpPr>
              <p:nvPr/>
            </p:nvSpPr>
            <p:spPr bwMode="auto">
              <a:xfrm flipH="1" flipV="1">
                <a:off x="15254288" y="4111625"/>
                <a:ext cx="892175" cy="115888"/>
              </a:xfrm>
              <a:prstGeom prst="line">
                <a:avLst/>
              </a:prstGeom>
              <a:noFill/>
              <a:ln w="19050">
                <a:solidFill>
                  <a:srgbClr val="FF00FF"/>
                </a:solidFill>
                <a:round/>
                <a:headEnd/>
                <a:tailEnd/>
              </a:ln>
            </p:spPr>
            <p:txBody>
              <a:bodyPr/>
              <a:lstStyle/>
              <a:p>
                <a:endParaRPr lang="fr-FR"/>
              </a:p>
            </p:txBody>
          </p:sp>
          <p:sp>
            <p:nvSpPr>
              <p:cNvPr id="19745" name="Freeform 135"/>
              <p:cNvSpPr>
                <a:spLocks/>
              </p:cNvSpPr>
              <p:nvPr/>
            </p:nvSpPr>
            <p:spPr bwMode="auto">
              <a:xfrm>
                <a:off x="16119475" y="4197350"/>
                <a:ext cx="55563" cy="58738"/>
              </a:xfrm>
              <a:custGeom>
                <a:avLst/>
                <a:gdLst>
                  <a:gd name="T0" fmla="*/ 0 w 35"/>
                  <a:gd name="T1" fmla="*/ 2147483647 h 37"/>
                  <a:gd name="T2" fmla="*/ 0 w 35"/>
                  <a:gd name="T3" fmla="*/ 2147483647 h 37"/>
                  <a:gd name="T4" fmla="*/ 2147483647 w 35"/>
                  <a:gd name="T5" fmla="*/ 2147483647 h 37"/>
                  <a:gd name="T6" fmla="*/ 2147483647 w 35"/>
                  <a:gd name="T7" fmla="*/ 2147483647 h 37"/>
                  <a:gd name="T8" fmla="*/ 2147483647 w 35"/>
                  <a:gd name="T9" fmla="*/ 2147483647 h 37"/>
                  <a:gd name="T10" fmla="*/ 2147483647 w 35"/>
                  <a:gd name="T11" fmla="*/ 2147483647 h 37"/>
                  <a:gd name="T12" fmla="*/ 2147483647 w 35"/>
                  <a:gd name="T13" fmla="*/ 2147483647 h 37"/>
                  <a:gd name="T14" fmla="*/ 2147483647 w 35"/>
                  <a:gd name="T15" fmla="*/ 2147483647 h 37"/>
                  <a:gd name="T16" fmla="*/ 2147483647 w 35"/>
                  <a:gd name="T17" fmla="*/ 2147483647 h 37"/>
                  <a:gd name="T18" fmla="*/ 2147483647 w 35"/>
                  <a:gd name="T19" fmla="*/ 2147483647 h 37"/>
                  <a:gd name="T20" fmla="*/ 2147483647 w 35"/>
                  <a:gd name="T21" fmla="*/ 2147483647 h 37"/>
                  <a:gd name="T22" fmla="*/ 2147483647 w 35"/>
                  <a:gd name="T23" fmla="*/ 2147483647 h 37"/>
                  <a:gd name="T24" fmla="*/ 2147483647 w 35"/>
                  <a:gd name="T25" fmla="*/ 2147483647 h 37"/>
                  <a:gd name="T26" fmla="*/ 2147483647 w 35"/>
                  <a:gd name="T27" fmla="*/ 2147483647 h 37"/>
                  <a:gd name="T28" fmla="*/ 2147483647 w 35"/>
                  <a:gd name="T29" fmla="*/ 2147483647 h 37"/>
                  <a:gd name="T30" fmla="*/ 2147483647 w 35"/>
                  <a:gd name="T31" fmla="*/ 2147483647 h 37"/>
                  <a:gd name="T32" fmla="*/ 2147483647 w 35"/>
                  <a:gd name="T33" fmla="*/ 2147483647 h 37"/>
                  <a:gd name="T34" fmla="*/ 2147483647 w 35"/>
                  <a:gd name="T35" fmla="*/ 2147483647 h 37"/>
                  <a:gd name="T36" fmla="*/ 2147483647 w 35"/>
                  <a:gd name="T37" fmla="*/ 0 h 37"/>
                  <a:gd name="T38" fmla="*/ 2147483647 w 35"/>
                  <a:gd name="T39" fmla="*/ 2147483647 h 37"/>
                  <a:gd name="T40" fmla="*/ 2147483647 w 35"/>
                  <a:gd name="T41" fmla="*/ 2147483647 h 37"/>
                  <a:gd name="T42" fmla="*/ 2147483647 w 35"/>
                  <a:gd name="T43" fmla="*/ 2147483647 h 37"/>
                  <a:gd name="T44" fmla="*/ 2147483647 w 35"/>
                  <a:gd name="T45" fmla="*/ 2147483647 h 37"/>
                  <a:gd name="T46" fmla="*/ 0 w 35"/>
                  <a:gd name="T47" fmla="*/ 2147483647 h 37"/>
                  <a:gd name="T48" fmla="*/ 0 w 35"/>
                  <a:gd name="T49" fmla="*/ 2147483647 h 37"/>
                  <a:gd name="T50" fmla="*/ 0 w 35"/>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
                  <a:gd name="T79" fmla="*/ 0 h 37"/>
                  <a:gd name="T80" fmla="*/ 35 w 35"/>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 h="37">
                    <a:moveTo>
                      <a:pt x="0" y="19"/>
                    </a:moveTo>
                    <a:lnTo>
                      <a:pt x="0" y="23"/>
                    </a:lnTo>
                    <a:lnTo>
                      <a:pt x="1" y="27"/>
                    </a:lnTo>
                    <a:lnTo>
                      <a:pt x="5" y="31"/>
                    </a:lnTo>
                    <a:lnTo>
                      <a:pt x="8" y="34"/>
                    </a:lnTo>
                    <a:lnTo>
                      <a:pt x="13" y="37"/>
                    </a:lnTo>
                    <a:lnTo>
                      <a:pt x="17" y="37"/>
                    </a:lnTo>
                    <a:lnTo>
                      <a:pt x="22" y="37"/>
                    </a:lnTo>
                    <a:lnTo>
                      <a:pt x="27" y="34"/>
                    </a:lnTo>
                    <a:lnTo>
                      <a:pt x="31" y="31"/>
                    </a:lnTo>
                    <a:lnTo>
                      <a:pt x="33" y="27"/>
                    </a:lnTo>
                    <a:lnTo>
                      <a:pt x="35" y="23"/>
                    </a:lnTo>
                    <a:lnTo>
                      <a:pt x="35" y="19"/>
                    </a:lnTo>
                    <a:lnTo>
                      <a:pt x="35" y="14"/>
                    </a:lnTo>
                    <a:lnTo>
                      <a:pt x="33" y="10"/>
                    </a:lnTo>
                    <a:lnTo>
                      <a:pt x="31" y="6"/>
                    </a:lnTo>
                    <a:lnTo>
                      <a:pt x="27" y="3"/>
                    </a:lnTo>
                    <a:lnTo>
                      <a:pt x="22" y="2"/>
                    </a:lnTo>
                    <a:lnTo>
                      <a:pt x="17" y="0"/>
                    </a:lnTo>
                    <a:lnTo>
                      <a:pt x="13" y="2"/>
                    </a:lnTo>
                    <a:lnTo>
                      <a:pt x="8" y="3"/>
                    </a:lnTo>
                    <a:lnTo>
                      <a:pt x="5" y="6"/>
                    </a:lnTo>
                    <a:lnTo>
                      <a:pt x="1" y="10"/>
                    </a:lnTo>
                    <a:lnTo>
                      <a:pt x="0"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46" name="Freeform 136"/>
              <p:cNvSpPr>
                <a:spLocks/>
              </p:cNvSpPr>
              <p:nvPr/>
            </p:nvSpPr>
            <p:spPr bwMode="auto">
              <a:xfrm>
                <a:off x="15227300" y="4083050"/>
                <a:ext cx="57150" cy="57150"/>
              </a:xfrm>
              <a:custGeom>
                <a:avLst/>
                <a:gdLst>
                  <a:gd name="T0" fmla="*/ 0 w 36"/>
                  <a:gd name="T1" fmla="*/ 2147483647 h 36"/>
                  <a:gd name="T2" fmla="*/ 0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2147483647 h 36"/>
                  <a:gd name="T36" fmla="*/ 2147483647 w 36"/>
                  <a:gd name="T37" fmla="*/ 0 h 36"/>
                  <a:gd name="T38" fmla="*/ 2147483647 w 36"/>
                  <a:gd name="T39" fmla="*/ 2147483647 h 36"/>
                  <a:gd name="T40" fmla="*/ 2147483647 w 36"/>
                  <a:gd name="T41" fmla="*/ 2147483647 h 36"/>
                  <a:gd name="T42" fmla="*/ 2147483647 w 36"/>
                  <a:gd name="T43" fmla="*/ 2147483647 h 36"/>
                  <a:gd name="T44" fmla="*/ 2147483647 w 36"/>
                  <a:gd name="T45" fmla="*/ 2147483647 h 36"/>
                  <a:gd name="T46" fmla="*/ 0 w 36"/>
                  <a:gd name="T47" fmla="*/ 2147483647 h 36"/>
                  <a:gd name="T48" fmla="*/ 0 w 36"/>
                  <a:gd name="T49" fmla="*/ 2147483647 h 36"/>
                  <a:gd name="T50" fmla="*/ 0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0" y="18"/>
                    </a:moveTo>
                    <a:lnTo>
                      <a:pt x="0" y="22"/>
                    </a:lnTo>
                    <a:lnTo>
                      <a:pt x="2" y="27"/>
                    </a:lnTo>
                    <a:lnTo>
                      <a:pt x="5" y="31"/>
                    </a:lnTo>
                    <a:lnTo>
                      <a:pt x="9" y="33"/>
                    </a:lnTo>
                    <a:lnTo>
                      <a:pt x="13" y="36"/>
                    </a:lnTo>
                    <a:lnTo>
                      <a:pt x="17" y="36"/>
                    </a:lnTo>
                    <a:lnTo>
                      <a:pt x="22" y="36"/>
                    </a:lnTo>
                    <a:lnTo>
                      <a:pt x="26" y="33"/>
                    </a:lnTo>
                    <a:lnTo>
                      <a:pt x="31" y="31"/>
                    </a:lnTo>
                    <a:lnTo>
                      <a:pt x="33" y="27"/>
                    </a:lnTo>
                    <a:lnTo>
                      <a:pt x="35" y="22"/>
                    </a:lnTo>
                    <a:lnTo>
                      <a:pt x="36" y="18"/>
                    </a:lnTo>
                    <a:lnTo>
                      <a:pt x="35" y="13"/>
                    </a:lnTo>
                    <a:lnTo>
                      <a:pt x="33" y="9"/>
                    </a:lnTo>
                    <a:lnTo>
                      <a:pt x="31" y="5"/>
                    </a:lnTo>
                    <a:lnTo>
                      <a:pt x="26" y="2"/>
                    </a:lnTo>
                    <a:lnTo>
                      <a:pt x="22" y="1"/>
                    </a:lnTo>
                    <a:lnTo>
                      <a:pt x="17" y="0"/>
                    </a:lnTo>
                    <a:lnTo>
                      <a:pt x="13" y="1"/>
                    </a:lnTo>
                    <a:lnTo>
                      <a:pt x="9" y="2"/>
                    </a:lnTo>
                    <a:lnTo>
                      <a:pt x="5" y="5"/>
                    </a:lnTo>
                    <a:lnTo>
                      <a:pt x="2" y="9"/>
                    </a:lnTo>
                    <a:lnTo>
                      <a:pt x="0" y="13"/>
                    </a:lnTo>
                    <a:lnTo>
                      <a:pt x="0" y="18"/>
                    </a:lnTo>
                    <a:close/>
                  </a:path>
                </a:pathLst>
              </a:custGeom>
              <a:solidFill>
                <a:srgbClr val="FF00FF"/>
              </a:solidFill>
              <a:ln w="0">
                <a:solidFill>
                  <a:srgbClr val="FF00FF"/>
                </a:solidFill>
                <a:prstDash val="solid"/>
                <a:round/>
                <a:headEnd/>
                <a:tailEnd/>
              </a:ln>
            </p:spPr>
            <p:txBody>
              <a:bodyPr/>
              <a:lstStyle/>
              <a:p>
                <a:endParaRPr lang="fr-FR"/>
              </a:p>
            </p:txBody>
          </p:sp>
          <p:sp>
            <p:nvSpPr>
              <p:cNvPr id="19747" name="Freeform 137"/>
              <p:cNvSpPr>
                <a:spLocks/>
              </p:cNvSpPr>
              <p:nvPr/>
            </p:nvSpPr>
            <p:spPr bwMode="auto">
              <a:xfrm>
                <a:off x="14782800" y="3978275"/>
                <a:ext cx="55563" cy="57150"/>
              </a:xfrm>
              <a:custGeom>
                <a:avLst/>
                <a:gdLst>
                  <a:gd name="T0" fmla="*/ 0 w 35"/>
                  <a:gd name="T1" fmla="*/ 2147483647 h 36"/>
                  <a:gd name="T2" fmla="*/ 0 w 35"/>
                  <a:gd name="T3" fmla="*/ 2147483647 h 36"/>
                  <a:gd name="T4" fmla="*/ 2147483647 w 35"/>
                  <a:gd name="T5" fmla="*/ 2147483647 h 36"/>
                  <a:gd name="T6" fmla="*/ 2147483647 w 35"/>
                  <a:gd name="T7" fmla="*/ 2147483647 h 36"/>
                  <a:gd name="T8" fmla="*/ 2147483647 w 35"/>
                  <a:gd name="T9" fmla="*/ 2147483647 h 36"/>
                  <a:gd name="T10" fmla="*/ 2147483647 w 35"/>
                  <a:gd name="T11" fmla="*/ 2147483647 h 36"/>
                  <a:gd name="T12" fmla="*/ 2147483647 w 35"/>
                  <a:gd name="T13" fmla="*/ 2147483647 h 36"/>
                  <a:gd name="T14" fmla="*/ 2147483647 w 35"/>
                  <a:gd name="T15" fmla="*/ 2147483647 h 36"/>
                  <a:gd name="T16" fmla="*/ 2147483647 w 35"/>
                  <a:gd name="T17" fmla="*/ 2147483647 h 36"/>
                  <a:gd name="T18" fmla="*/ 2147483647 w 35"/>
                  <a:gd name="T19" fmla="*/ 2147483647 h 36"/>
                  <a:gd name="T20" fmla="*/ 2147483647 w 35"/>
                  <a:gd name="T21" fmla="*/ 2147483647 h 36"/>
                  <a:gd name="T22" fmla="*/ 2147483647 w 35"/>
                  <a:gd name="T23" fmla="*/ 2147483647 h 36"/>
                  <a:gd name="T24" fmla="*/ 2147483647 w 35"/>
                  <a:gd name="T25" fmla="*/ 2147483647 h 36"/>
                  <a:gd name="T26" fmla="*/ 2147483647 w 35"/>
                  <a:gd name="T27" fmla="*/ 2147483647 h 36"/>
                  <a:gd name="T28" fmla="*/ 2147483647 w 35"/>
                  <a:gd name="T29" fmla="*/ 2147483647 h 36"/>
                  <a:gd name="T30" fmla="*/ 2147483647 w 35"/>
                  <a:gd name="T31" fmla="*/ 2147483647 h 36"/>
                  <a:gd name="T32" fmla="*/ 2147483647 w 35"/>
                  <a:gd name="T33" fmla="*/ 2147483647 h 36"/>
                  <a:gd name="T34" fmla="*/ 2147483647 w 35"/>
                  <a:gd name="T35" fmla="*/ 2147483647 h 36"/>
                  <a:gd name="T36" fmla="*/ 2147483647 w 35"/>
                  <a:gd name="T37" fmla="*/ 0 h 36"/>
                  <a:gd name="T38" fmla="*/ 2147483647 w 35"/>
                  <a:gd name="T39" fmla="*/ 2147483647 h 36"/>
                  <a:gd name="T40" fmla="*/ 2147483647 w 35"/>
                  <a:gd name="T41" fmla="*/ 2147483647 h 36"/>
                  <a:gd name="T42" fmla="*/ 2147483647 w 35"/>
                  <a:gd name="T43" fmla="*/ 2147483647 h 36"/>
                  <a:gd name="T44" fmla="*/ 2147483647 w 35"/>
                  <a:gd name="T45" fmla="*/ 2147483647 h 36"/>
                  <a:gd name="T46" fmla="*/ 0 w 35"/>
                  <a:gd name="T47" fmla="*/ 2147483647 h 36"/>
                  <a:gd name="T48" fmla="*/ 0 w 35"/>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5"/>
                  <a:gd name="T76" fmla="*/ 0 h 36"/>
                  <a:gd name="T77" fmla="*/ 35 w 35"/>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5" h="36">
                    <a:moveTo>
                      <a:pt x="0" y="19"/>
                    </a:moveTo>
                    <a:lnTo>
                      <a:pt x="0" y="23"/>
                    </a:lnTo>
                    <a:lnTo>
                      <a:pt x="1" y="27"/>
                    </a:lnTo>
                    <a:lnTo>
                      <a:pt x="5" y="31"/>
                    </a:lnTo>
                    <a:lnTo>
                      <a:pt x="8" y="33"/>
                    </a:lnTo>
                    <a:lnTo>
                      <a:pt x="12" y="36"/>
                    </a:lnTo>
                    <a:lnTo>
                      <a:pt x="17" y="36"/>
                    </a:lnTo>
                    <a:lnTo>
                      <a:pt x="21" y="36"/>
                    </a:lnTo>
                    <a:lnTo>
                      <a:pt x="27" y="33"/>
                    </a:lnTo>
                    <a:lnTo>
                      <a:pt x="29" y="31"/>
                    </a:lnTo>
                    <a:lnTo>
                      <a:pt x="34" y="27"/>
                    </a:lnTo>
                    <a:lnTo>
                      <a:pt x="35" y="23"/>
                    </a:lnTo>
                    <a:lnTo>
                      <a:pt x="35" y="19"/>
                    </a:lnTo>
                    <a:lnTo>
                      <a:pt x="35" y="13"/>
                    </a:lnTo>
                    <a:lnTo>
                      <a:pt x="34" y="9"/>
                    </a:lnTo>
                    <a:lnTo>
                      <a:pt x="29" y="5"/>
                    </a:lnTo>
                    <a:lnTo>
                      <a:pt x="27" y="2"/>
                    </a:lnTo>
                    <a:lnTo>
                      <a:pt x="21" y="1"/>
                    </a:lnTo>
                    <a:lnTo>
                      <a:pt x="17" y="0"/>
                    </a:lnTo>
                    <a:lnTo>
                      <a:pt x="12" y="1"/>
                    </a:lnTo>
                    <a:lnTo>
                      <a:pt x="8" y="2"/>
                    </a:lnTo>
                    <a:lnTo>
                      <a:pt x="5" y="5"/>
                    </a:lnTo>
                    <a:lnTo>
                      <a:pt x="1" y="9"/>
                    </a:lnTo>
                    <a:lnTo>
                      <a:pt x="0" y="13"/>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48" name="Freeform 138"/>
              <p:cNvSpPr>
                <a:spLocks/>
              </p:cNvSpPr>
              <p:nvPr/>
            </p:nvSpPr>
            <p:spPr bwMode="auto">
              <a:xfrm>
                <a:off x="14343063" y="3813175"/>
                <a:ext cx="57150" cy="58738"/>
              </a:xfrm>
              <a:custGeom>
                <a:avLst/>
                <a:gdLst>
                  <a:gd name="T0" fmla="*/ 0 w 36"/>
                  <a:gd name="T1" fmla="*/ 2147483647 h 37"/>
                  <a:gd name="T2" fmla="*/ 2147483647 w 36"/>
                  <a:gd name="T3" fmla="*/ 2147483647 h 37"/>
                  <a:gd name="T4" fmla="*/ 2147483647 w 36"/>
                  <a:gd name="T5" fmla="*/ 2147483647 h 37"/>
                  <a:gd name="T6" fmla="*/ 2147483647 w 36"/>
                  <a:gd name="T7" fmla="*/ 2147483647 h 37"/>
                  <a:gd name="T8" fmla="*/ 2147483647 w 36"/>
                  <a:gd name="T9" fmla="*/ 2147483647 h 37"/>
                  <a:gd name="T10" fmla="*/ 2147483647 w 36"/>
                  <a:gd name="T11" fmla="*/ 2147483647 h 37"/>
                  <a:gd name="T12" fmla="*/ 2147483647 w 36"/>
                  <a:gd name="T13" fmla="*/ 2147483647 h 37"/>
                  <a:gd name="T14" fmla="*/ 2147483647 w 36"/>
                  <a:gd name="T15" fmla="*/ 2147483647 h 37"/>
                  <a:gd name="T16" fmla="*/ 2147483647 w 36"/>
                  <a:gd name="T17" fmla="*/ 2147483647 h 37"/>
                  <a:gd name="T18" fmla="*/ 2147483647 w 36"/>
                  <a:gd name="T19" fmla="*/ 2147483647 h 37"/>
                  <a:gd name="T20" fmla="*/ 2147483647 w 36"/>
                  <a:gd name="T21" fmla="*/ 2147483647 h 37"/>
                  <a:gd name="T22" fmla="*/ 2147483647 w 36"/>
                  <a:gd name="T23" fmla="*/ 2147483647 h 37"/>
                  <a:gd name="T24" fmla="*/ 2147483647 w 36"/>
                  <a:gd name="T25" fmla="*/ 2147483647 h 37"/>
                  <a:gd name="T26" fmla="*/ 2147483647 w 36"/>
                  <a:gd name="T27" fmla="*/ 2147483647 h 37"/>
                  <a:gd name="T28" fmla="*/ 2147483647 w 36"/>
                  <a:gd name="T29" fmla="*/ 2147483647 h 37"/>
                  <a:gd name="T30" fmla="*/ 2147483647 w 36"/>
                  <a:gd name="T31" fmla="*/ 2147483647 h 37"/>
                  <a:gd name="T32" fmla="*/ 2147483647 w 36"/>
                  <a:gd name="T33" fmla="*/ 2147483647 h 37"/>
                  <a:gd name="T34" fmla="*/ 2147483647 w 36"/>
                  <a:gd name="T35" fmla="*/ 2147483647 h 37"/>
                  <a:gd name="T36" fmla="*/ 2147483647 w 36"/>
                  <a:gd name="T37" fmla="*/ 0 h 37"/>
                  <a:gd name="T38" fmla="*/ 2147483647 w 36"/>
                  <a:gd name="T39" fmla="*/ 2147483647 h 37"/>
                  <a:gd name="T40" fmla="*/ 2147483647 w 36"/>
                  <a:gd name="T41" fmla="*/ 2147483647 h 37"/>
                  <a:gd name="T42" fmla="*/ 2147483647 w 36"/>
                  <a:gd name="T43" fmla="*/ 2147483647 h 37"/>
                  <a:gd name="T44" fmla="*/ 2147483647 w 36"/>
                  <a:gd name="T45" fmla="*/ 2147483647 h 37"/>
                  <a:gd name="T46" fmla="*/ 2147483647 w 36"/>
                  <a:gd name="T47" fmla="*/ 2147483647 h 37"/>
                  <a:gd name="T48" fmla="*/ 0 w 36"/>
                  <a:gd name="T49" fmla="*/ 2147483647 h 37"/>
                  <a:gd name="T50" fmla="*/ 0 w 36"/>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7"/>
                  <a:gd name="T80" fmla="*/ 36 w 3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7">
                    <a:moveTo>
                      <a:pt x="0" y="19"/>
                    </a:moveTo>
                    <a:lnTo>
                      <a:pt x="1" y="23"/>
                    </a:lnTo>
                    <a:lnTo>
                      <a:pt x="3" y="27"/>
                    </a:lnTo>
                    <a:lnTo>
                      <a:pt x="5" y="31"/>
                    </a:lnTo>
                    <a:lnTo>
                      <a:pt x="9" y="34"/>
                    </a:lnTo>
                    <a:lnTo>
                      <a:pt x="13" y="37"/>
                    </a:lnTo>
                    <a:lnTo>
                      <a:pt x="19" y="37"/>
                    </a:lnTo>
                    <a:lnTo>
                      <a:pt x="23" y="37"/>
                    </a:lnTo>
                    <a:lnTo>
                      <a:pt x="27" y="34"/>
                    </a:lnTo>
                    <a:lnTo>
                      <a:pt x="31" y="31"/>
                    </a:lnTo>
                    <a:lnTo>
                      <a:pt x="34" y="27"/>
                    </a:lnTo>
                    <a:lnTo>
                      <a:pt x="36" y="23"/>
                    </a:lnTo>
                    <a:lnTo>
                      <a:pt x="36" y="19"/>
                    </a:lnTo>
                    <a:lnTo>
                      <a:pt x="36" y="14"/>
                    </a:lnTo>
                    <a:lnTo>
                      <a:pt x="34" y="10"/>
                    </a:lnTo>
                    <a:lnTo>
                      <a:pt x="31" y="6"/>
                    </a:lnTo>
                    <a:lnTo>
                      <a:pt x="27" y="3"/>
                    </a:lnTo>
                    <a:lnTo>
                      <a:pt x="23" y="2"/>
                    </a:lnTo>
                    <a:lnTo>
                      <a:pt x="19" y="0"/>
                    </a:lnTo>
                    <a:lnTo>
                      <a:pt x="13" y="2"/>
                    </a:lnTo>
                    <a:lnTo>
                      <a:pt x="9" y="3"/>
                    </a:lnTo>
                    <a:lnTo>
                      <a:pt x="5" y="6"/>
                    </a:lnTo>
                    <a:lnTo>
                      <a:pt x="3" y="10"/>
                    </a:lnTo>
                    <a:lnTo>
                      <a:pt x="1"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49" name="Freeform 139"/>
              <p:cNvSpPr>
                <a:spLocks/>
              </p:cNvSpPr>
              <p:nvPr/>
            </p:nvSpPr>
            <p:spPr bwMode="auto">
              <a:xfrm>
                <a:off x="13901738" y="3535363"/>
                <a:ext cx="57150" cy="58738"/>
              </a:xfrm>
              <a:custGeom>
                <a:avLst/>
                <a:gdLst>
                  <a:gd name="T0" fmla="*/ 0 w 36"/>
                  <a:gd name="T1" fmla="*/ 2147483647 h 37"/>
                  <a:gd name="T2" fmla="*/ 0 w 36"/>
                  <a:gd name="T3" fmla="*/ 2147483647 h 37"/>
                  <a:gd name="T4" fmla="*/ 2147483647 w 36"/>
                  <a:gd name="T5" fmla="*/ 2147483647 h 37"/>
                  <a:gd name="T6" fmla="*/ 2147483647 w 36"/>
                  <a:gd name="T7" fmla="*/ 2147483647 h 37"/>
                  <a:gd name="T8" fmla="*/ 2147483647 w 36"/>
                  <a:gd name="T9" fmla="*/ 2147483647 h 37"/>
                  <a:gd name="T10" fmla="*/ 2147483647 w 36"/>
                  <a:gd name="T11" fmla="*/ 2147483647 h 37"/>
                  <a:gd name="T12" fmla="*/ 2147483647 w 36"/>
                  <a:gd name="T13" fmla="*/ 2147483647 h 37"/>
                  <a:gd name="T14" fmla="*/ 2147483647 w 36"/>
                  <a:gd name="T15" fmla="*/ 2147483647 h 37"/>
                  <a:gd name="T16" fmla="*/ 2147483647 w 36"/>
                  <a:gd name="T17" fmla="*/ 2147483647 h 37"/>
                  <a:gd name="T18" fmla="*/ 2147483647 w 36"/>
                  <a:gd name="T19" fmla="*/ 2147483647 h 37"/>
                  <a:gd name="T20" fmla="*/ 2147483647 w 36"/>
                  <a:gd name="T21" fmla="*/ 2147483647 h 37"/>
                  <a:gd name="T22" fmla="*/ 2147483647 w 36"/>
                  <a:gd name="T23" fmla="*/ 2147483647 h 37"/>
                  <a:gd name="T24" fmla="*/ 2147483647 w 36"/>
                  <a:gd name="T25" fmla="*/ 2147483647 h 37"/>
                  <a:gd name="T26" fmla="*/ 2147483647 w 36"/>
                  <a:gd name="T27" fmla="*/ 2147483647 h 37"/>
                  <a:gd name="T28" fmla="*/ 2147483647 w 36"/>
                  <a:gd name="T29" fmla="*/ 2147483647 h 37"/>
                  <a:gd name="T30" fmla="*/ 2147483647 w 36"/>
                  <a:gd name="T31" fmla="*/ 2147483647 h 37"/>
                  <a:gd name="T32" fmla="*/ 2147483647 w 36"/>
                  <a:gd name="T33" fmla="*/ 2147483647 h 37"/>
                  <a:gd name="T34" fmla="*/ 2147483647 w 36"/>
                  <a:gd name="T35" fmla="*/ 2147483647 h 37"/>
                  <a:gd name="T36" fmla="*/ 2147483647 w 36"/>
                  <a:gd name="T37" fmla="*/ 0 h 37"/>
                  <a:gd name="T38" fmla="*/ 2147483647 w 36"/>
                  <a:gd name="T39" fmla="*/ 2147483647 h 37"/>
                  <a:gd name="T40" fmla="*/ 2147483647 w 36"/>
                  <a:gd name="T41" fmla="*/ 2147483647 h 37"/>
                  <a:gd name="T42" fmla="*/ 2147483647 w 36"/>
                  <a:gd name="T43" fmla="*/ 2147483647 h 37"/>
                  <a:gd name="T44" fmla="*/ 2147483647 w 36"/>
                  <a:gd name="T45" fmla="*/ 2147483647 h 37"/>
                  <a:gd name="T46" fmla="*/ 0 w 36"/>
                  <a:gd name="T47" fmla="*/ 2147483647 h 37"/>
                  <a:gd name="T48" fmla="*/ 0 w 36"/>
                  <a:gd name="T49" fmla="*/ 2147483647 h 37"/>
                  <a:gd name="T50" fmla="*/ 0 w 36"/>
                  <a:gd name="T51" fmla="*/ 2147483647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7"/>
                  <a:gd name="T80" fmla="*/ 36 w 3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7">
                    <a:moveTo>
                      <a:pt x="0" y="19"/>
                    </a:moveTo>
                    <a:lnTo>
                      <a:pt x="0" y="23"/>
                    </a:lnTo>
                    <a:lnTo>
                      <a:pt x="2" y="27"/>
                    </a:lnTo>
                    <a:lnTo>
                      <a:pt x="5" y="31"/>
                    </a:lnTo>
                    <a:lnTo>
                      <a:pt x="9" y="34"/>
                    </a:lnTo>
                    <a:lnTo>
                      <a:pt x="13" y="35"/>
                    </a:lnTo>
                    <a:lnTo>
                      <a:pt x="17" y="37"/>
                    </a:lnTo>
                    <a:lnTo>
                      <a:pt x="22" y="35"/>
                    </a:lnTo>
                    <a:lnTo>
                      <a:pt x="26" y="34"/>
                    </a:lnTo>
                    <a:lnTo>
                      <a:pt x="30" y="31"/>
                    </a:lnTo>
                    <a:lnTo>
                      <a:pt x="33" y="27"/>
                    </a:lnTo>
                    <a:lnTo>
                      <a:pt x="35" y="23"/>
                    </a:lnTo>
                    <a:lnTo>
                      <a:pt x="36" y="19"/>
                    </a:lnTo>
                    <a:lnTo>
                      <a:pt x="35" y="14"/>
                    </a:lnTo>
                    <a:lnTo>
                      <a:pt x="33" y="10"/>
                    </a:lnTo>
                    <a:lnTo>
                      <a:pt x="30" y="6"/>
                    </a:lnTo>
                    <a:lnTo>
                      <a:pt x="26" y="3"/>
                    </a:lnTo>
                    <a:lnTo>
                      <a:pt x="22" y="2"/>
                    </a:lnTo>
                    <a:lnTo>
                      <a:pt x="17" y="0"/>
                    </a:lnTo>
                    <a:lnTo>
                      <a:pt x="13" y="2"/>
                    </a:lnTo>
                    <a:lnTo>
                      <a:pt x="9" y="3"/>
                    </a:lnTo>
                    <a:lnTo>
                      <a:pt x="5" y="6"/>
                    </a:lnTo>
                    <a:lnTo>
                      <a:pt x="2" y="10"/>
                    </a:lnTo>
                    <a:lnTo>
                      <a:pt x="0"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50" name="Freeform 140"/>
              <p:cNvSpPr>
                <a:spLocks/>
              </p:cNvSpPr>
              <p:nvPr/>
            </p:nvSpPr>
            <p:spPr bwMode="auto">
              <a:xfrm>
                <a:off x="13682663" y="3292475"/>
                <a:ext cx="58738" cy="57150"/>
              </a:xfrm>
              <a:custGeom>
                <a:avLst/>
                <a:gdLst>
                  <a:gd name="T0" fmla="*/ 0 w 37"/>
                  <a:gd name="T1" fmla="*/ 2147483647 h 36"/>
                  <a:gd name="T2" fmla="*/ 0 w 37"/>
                  <a:gd name="T3" fmla="*/ 2147483647 h 36"/>
                  <a:gd name="T4" fmla="*/ 2147483647 w 37"/>
                  <a:gd name="T5" fmla="*/ 2147483647 h 36"/>
                  <a:gd name="T6" fmla="*/ 2147483647 w 37"/>
                  <a:gd name="T7" fmla="*/ 2147483647 h 36"/>
                  <a:gd name="T8" fmla="*/ 2147483647 w 37"/>
                  <a:gd name="T9" fmla="*/ 2147483647 h 36"/>
                  <a:gd name="T10" fmla="*/ 2147483647 w 37"/>
                  <a:gd name="T11" fmla="*/ 2147483647 h 36"/>
                  <a:gd name="T12" fmla="*/ 2147483647 w 37"/>
                  <a:gd name="T13" fmla="*/ 2147483647 h 36"/>
                  <a:gd name="T14" fmla="*/ 2147483647 w 37"/>
                  <a:gd name="T15" fmla="*/ 2147483647 h 36"/>
                  <a:gd name="T16" fmla="*/ 2147483647 w 37"/>
                  <a:gd name="T17" fmla="*/ 2147483647 h 36"/>
                  <a:gd name="T18" fmla="*/ 2147483647 w 37"/>
                  <a:gd name="T19" fmla="*/ 2147483647 h 36"/>
                  <a:gd name="T20" fmla="*/ 2147483647 w 37"/>
                  <a:gd name="T21" fmla="*/ 2147483647 h 36"/>
                  <a:gd name="T22" fmla="*/ 2147483647 w 37"/>
                  <a:gd name="T23" fmla="*/ 2147483647 h 36"/>
                  <a:gd name="T24" fmla="*/ 2147483647 w 37"/>
                  <a:gd name="T25" fmla="*/ 2147483647 h 36"/>
                  <a:gd name="T26" fmla="*/ 2147483647 w 37"/>
                  <a:gd name="T27" fmla="*/ 2147483647 h 36"/>
                  <a:gd name="T28" fmla="*/ 2147483647 w 37"/>
                  <a:gd name="T29" fmla="*/ 2147483647 h 36"/>
                  <a:gd name="T30" fmla="*/ 2147483647 w 37"/>
                  <a:gd name="T31" fmla="*/ 2147483647 h 36"/>
                  <a:gd name="T32" fmla="*/ 2147483647 w 37"/>
                  <a:gd name="T33" fmla="*/ 2147483647 h 36"/>
                  <a:gd name="T34" fmla="*/ 2147483647 w 37"/>
                  <a:gd name="T35" fmla="*/ 2147483647 h 36"/>
                  <a:gd name="T36" fmla="*/ 2147483647 w 37"/>
                  <a:gd name="T37" fmla="*/ 0 h 36"/>
                  <a:gd name="T38" fmla="*/ 2147483647 w 37"/>
                  <a:gd name="T39" fmla="*/ 2147483647 h 36"/>
                  <a:gd name="T40" fmla="*/ 2147483647 w 37"/>
                  <a:gd name="T41" fmla="*/ 2147483647 h 36"/>
                  <a:gd name="T42" fmla="*/ 2147483647 w 37"/>
                  <a:gd name="T43" fmla="*/ 2147483647 h 36"/>
                  <a:gd name="T44" fmla="*/ 2147483647 w 37"/>
                  <a:gd name="T45" fmla="*/ 2147483647 h 36"/>
                  <a:gd name="T46" fmla="*/ 0 w 37"/>
                  <a:gd name="T47" fmla="*/ 2147483647 h 36"/>
                  <a:gd name="T48" fmla="*/ 0 w 37"/>
                  <a:gd name="T49" fmla="*/ 2147483647 h 36"/>
                  <a:gd name="T50" fmla="*/ 0 w 37"/>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
                  <a:gd name="T79" fmla="*/ 0 h 36"/>
                  <a:gd name="T80" fmla="*/ 37 w 37"/>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 h="36">
                    <a:moveTo>
                      <a:pt x="0" y="19"/>
                    </a:moveTo>
                    <a:lnTo>
                      <a:pt x="0" y="23"/>
                    </a:lnTo>
                    <a:lnTo>
                      <a:pt x="3" y="28"/>
                    </a:lnTo>
                    <a:lnTo>
                      <a:pt x="6" y="31"/>
                    </a:lnTo>
                    <a:lnTo>
                      <a:pt x="10" y="34"/>
                    </a:lnTo>
                    <a:lnTo>
                      <a:pt x="14" y="36"/>
                    </a:lnTo>
                    <a:lnTo>
                      <a:pt x="18" y="36"/>
                    </a:lnTo>
                    <a:lnTo>
                      <a:pt x="23" y="36"/>
                    </a:lnTo>
                    <a:lnTo>
                      <a:pt x="27" y="34"/>
                    </a:lnTo>
                    <a:lnTo>
                      <a:pt x="31" y="31"/>
                    </a:lnTo>
                    <a:lnTo>
                      <a:pt x="34" y="28"/>
                    </a:lnTo>
                    <a:lnTo>
                      <a:pt x="35" y="23"/>
                    </a:lnTo>
                    <a:lnTo>
                      <a:pt x="37" y="19"/>
                    </a:lnTo>
                    <a:lnTo>
                      <a:pt x="35" y="14"/>
                    </a:lnTo>
                    <a:lnTo>
                      <a:pt x="34" y="10"/>
                    </a:lnTo>
                    <a:lnTo>
                      <a:pt x="31" y="6"/>
                    </a:lnTo>
                    <a:lnTo>
                      <a:pt x="27" y="3"/>
                    </a:lnTo>
                    <a:lnTo>
                      <a:pt x="23" y="2"/>
                    </a:lnTo>
                    <a:lnTo>
                      <a:pt x="18" y="0"/>
                    </a:lnTo>
                    <a:lnTo>
                      <a:pt x="14" y="2"/>
                    </a:lnTo>
                    <a:lnTo>
                      <a:pt x="10" y="3"/>
                    </a:lnTo>
                    <a:lnTo>
                      <a:pt x="6" y="6"/>
                    </a:lnTo>
                    <a:lnTo>
                      <a:pt x="3" y="10"/>
                    </a:lnTo>
                    <a:lnTo>
                      <a:pt x="0" y="14"/>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51" name="Freeform 141"/>
              <p:cNvSpPr>
                <a:spLocks/>
              </p:cNvSpPr>
              <p:nvPr/>
            </p:nvSpPr>
            <p:spPr bwMode="auto">
              <a:xfrm>
                <a:off x="13569950" y="3111500"/>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0" y="17"/>
                    </a:moveTo>
                    <a:lnTo>
                      <a:pt x="1" y="23"/>
                    </a:lnTo>
                    <a:lnTo>
                      <a:pt x="3" y="27"/>
                    </a:lnTo>
                    <a:lnTo>
                      <a:pt x="6" y="31"/>
                    </a:lnTo>
                    <a:lnTo>
                      <a:pt x="10" y="33"/>
                    </a:lnTo>
                    <a:lnTo>
                      <a:pt x="14" y="35"/>
                    </a:lnTo>
                    <a:lnTo>
                      <a:pt x="19" y="36"/>
                    </a:lnTo>
                    <a:lnTo>
                      <a:pt x="23" y="35"/>
                    </a:lnTo>
                    <a:lnTo>
                      <a:pt x="27" y="33"/>
                    </a:lnTo>
                    <a:lnTo>
                      <a:pt x="31" y="31"/>
                    </a:lnTo>
                    <a:lnTo>
                      <a:pt x="34" y="27"/>
                    </a:lnTo>
                    <a:lnTo>
                      <a:pt x="36" y="23"/>
                    </a:lnTo>
                    <a:lnTo>
                      <a:pt x="36" y="17"/>
                    </a:lnTo>
                    <a:lnTo>
                      <a:pt x="36" y="13"/>
                    </a:lnTo>
                    <a:lnTo>
                      <a:pt x="34" y="9"/>
                    </a:lnTo>
                    <a:lnTo>
                      <a:pt x="31" y="5"/>
                    </a:lnTo>
                    <a:lnTo>
                      <a:pt x="27" y="3"/>
                    </a:lnTo>
                    <a:lnTo>
                      <a:pt x="23" y="0"/>
                    </a:lnTo>
                    <a:lnTo>
                      <a:pt x="19" y="0"/>
                    </a:lnTo>
                    <a:lnTo>
                      <a:pt x="14" y="0"/>
                    </a:lnTo>
                    <a:lnTo>
                      <a:pt x="10" y="3"/>
                    </a:lnTo>
                    <a:lnTo>
                      <a:pt x="6" y="5"/>
                    </a:lnTo>
                    <a:lnTo>
                      <a:pt x="3" y="9"/>
                    </a:lnTo>
                    <a:lnTo>
                      <a:pt x="1" y="13"/>
                    </a:lnTo>
                    <a:lnTo>
                      <a:pt x="0" y="17"/>
                    </a:lnTo>
                    <a:close/>
                  </a:path>
                </a:pathLst>
              </a:custGeom>
              <a:solidFill>
                <a:srgbClr val="FF00FF"/>
              </a:solidFill>
              <a:ln w="0">
                <a:solidFill>
                  <a:srgbClr val="FF00FF"/>
                </a:solidFill>
                <a:prstDash val="solid"/>
                <a:round/>
                <a:headEnd/>
                <a:tailEnd/>
              </a:ln>
            </p:spPr>
            <p:txBody>
              <a:bodyPr/>
              <a:lstStyle/>
              <a:p>
                <a:endParaRPr lang="fr-FR"/>
              </a:p>
            </p:txBody>
          </p:sp>
          <p:sp>
            <p:nvSpPr>
              <p:cNvPr id="19752" name="Freeform 142"/>
              <p:cNvSpPr>
                <a:spLocks/>
              </p:cNvSpPr>
              <p:nvPr/>
            </p:nvSpPr>
            <p:spPr bwMode="auto">
              <a:xfrm>
                <a:off x="13531850" y="3178175"/>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w 36"/>
                  <a:gd name="T51" fmla="*/ 2147483647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36"/>
                  <a:gd name="T80" fmla="*/ 36 w 3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36">
                    <a:moveTo>
                      <a:pt x="0" y="17"/>
                    </a:moveTo>
                    <a:lnTo>
                      <a:pt x="1" y="22"/>
                    </a:lnTo>
                    <a:lnTo>
                      <a:pt x="3" y="26"/>
                    </a:lnTo>
                    <a:lnTo>
                      <a:pt x="5" y="30"/>
                    </a:lnTo>
                    <a:lnTo>
                      <a:pt x="9" y="33"/>
                    </a:lnTo>
                    <a:lnTo>
                      <a:pt x="13" y="35"/>
                    </a:lnTo>
                    <a:lnTo>
                      <a:pt x="19" y="36"/>
                    </a:lnTo>
                    <a:lnTo>
                      <a:pt x="23" y="35"/>
                    </a:lnTo>
                    <a:lnTo>
                      <a:pt x="27" y="33"/>
                    </a:lnTo>
                    <a:lnTo>
                      <a:pt x="31" y="30"/>
                    </a:lnTo>
                    <a:lnTo>
                      <a:pt x="34" y="26"/>
                    </a:lnTo>
                    <a:lnTo>
                      <a:pt x="36" y="22"/>
                    </a:lnTo>
                    <a:lnTo>
                      <a:pt x="36" y="17"/>
                    </a:lnTo>
                    <a:lnTo>
                      <a:pt x="36" y="13"/>
                    </a:lnTo>
                    <a:lnTo>
                      <a:pt x="34" y="9"/>
                    </a:lnTo>
                    <a:lnTo>
                      <a:pt x="31" y="5"/>
                    </a:lnTo>
                    <a:lnTo>
                      <a:pt x="27" y="2"/>
                    </a:lnTo>
                    <a:lnTo>
                      <a:pt x="23" y="0"/>
                    </a:lnTo>
                    <a:lnTo>
                      <a:pt x="19" y="0"/>
                    </a:lnTo>
                    <a:lnTo>
                      <a:pt x="13" y="0"/>
                    </a:lnTo>
                    <a:lnTo>
                      <a:pt x="9" y="2"/>
                    </a:lnTo>
                    <a:lnTo>
                      <a:pt x="5" y="5"/>
                    </a:lnTo>
                    <a:lnTo>
                      <a:pt x="3" y="9"/>
                    </a:lnTo>
                    <a:lnTo>
                      <a:pt x="1" y="13"/>
                    </a:lnTo>
                    <a:lnTo>
                      <a:pt x="0" y="17"/>
                    </a:lnTo>
                    <a:close/>
                  </a:path>
                </a:pathLst>
              </a:custGeom>
              <a:solidFill>
                <a:srgbClr val="FF00FF"/>
              </a:solidFill>
              <a:ln w="0">
                <a:solidFill>
                  <a:srgbClr val="FF00FF"/>
                </a:solidFill>
                <a:prstDash val="solid"/>
                <a:round/>
                <a:headEnd/>
                <a:tailEnd/>
              </a:ln>
            </p:spPr>
            <p:txBody>
              <a:bodyPr/>
              <a:lstStyle/>
              <a:p>
                <a:endParaRPr lang="fr-FR"/>
              </a:p>
            </p:txBody>
          </p:sp>
          <p:sp>
            <p:nvSpPr>
              <p:cNvPr id="19753" name="Freeform 143"/>
              <p:cNvSpPr>
                <a:spLocks/>
              </p:cNvSpPr>
              <p:nvPr/>
            </p:nvSpPr>
            <p:spPr bwMode="auto">
              <a:xfrm>
                <a:off x="13493750" y="3271838"/>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7"/>
                    </a:moveTo>
                    <a:lnTo>
                      <a:pt x="1" y="23"/>
                    </a:lnTo>
                    <a:lnTo>
                      <a:pt x="2" y="27"/>
                    </a:lnTo>
                    <a:lnTo>
                      <a:pt x="6" y="31"/>
                    </a:lnTo>
                    <a:lnTo>
                      <a:pt x="9" y="33"/>
                    </a:lnTo>
                    <a:lnTo>
                      <a:pt x="13" y="35"/>
                    </a:lnTo>
                    <a:lnTo>
                      <a:pt x="19" y="36"/>
                    </a:lnTo>
                    <a:lnTo>
                      <a:pt x="23" y="35"/>
                    </a:lnTo>
                    <a:lnTo>
                      <a:pt x="28" y="33"/>
                    </a:lnTo>
                    <a:lnTo>
                      <a:pt x="31" y="31"/>
                    </a:lnTo>
                    <a:lnTo>
                      <a:pt x="35" y="27"/>
                    </a:lnTo>
                    <a:lnTo>
                      <a:pt x="36" y="23"/>
                    </a:lnTo>
                    <a:lnTo>
                      <a:pt x="36" y="17"/>
                    </a:lnTo>
                    <a:lnTo>
                      <a:pt x="36" y="13"/>
                    </a:lnTo>
                    <a:lnTo>
                      <a:pt x="35" y="9"/>
                    </a:lnTo>
                    <a:lnTo>
                      <a:pt x="31" y="5"/>
                    </a:lnTo>
                    <a:lnTo>
                      <a:pt x="28" y="2"/>
                    </a:lnTo>
                    <a:lnTo>
                      <a:pt x="23" y="0"/>
                    </a:lnTo>
                    <a:lnTo>
                      <a:pt x="19" y="0"/>
                    </a:lnTo>
                    <a:lnTo>
                      <a:pt x="13" y="0"/>
                    </a:lnTo>
                    <a:lnTo>
                      <a:pt x="9" y="2"/>
                    </a:lnTo>
                    <a:lnTo>
                      <a:pt x="6" y="5"/>
                    </a:lnTo>
                    <a:lnTo>
                      <a:pt x="2" y="9"/>
                    </a:lnTo>
                    <a:lnTo>
                      <a:pt x="1" y="13"/>
                    </a:lnTo>
                    <a:lnTo>
                      <a:pt x="0" y="17"/>
                    </a:lnTo>
                    <a:close/>
                  </a:path>
                </a:pathLst>
              </a:custGeom>
              <a:solidFill>
                <a:srgbClr val="FF00FF"/>
              </a:solidFill>
              <a:ln w="0">
                <a:solidFill>
                  <a:srgbClr val="FF00FF"/>
                </a:solidFill>
                <a:prstDash val="solid"/>
                <a:round/>
                <a:headEnd/>
                <a:tailEnd/>
              </a:ln>
            </p:spPr>
            <p:txBody>
              <a:bodyPr/>
              <a:lstStyle/>
              <a:p>
                <a:endParaRPr lang="fr-FR"/>
              </a:p>
            </p:txBody>
          </p:sp>
          <p:sp>
            <p:nvSpPr>
              <p:cNvPr id="19754" name="Freeform 144"/>
              <p:cNvSpPr>
                <a:spLocks/>
              </p:cNvSpPr>
              <p:nvPr/>
            </p:nvSpPr>
            <p:spPr bwMode="auto">
              <a:xfrm>
                <a:off x="13476288" y="3328988"/>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2147483647 h 36"/>
                  <a:gd name="T36" fmla="*/ 2147483647 w 36"/>
                  <a:gd name="T37" fmla="*/ 0 h 36"/>
                  <a:gd name="T38" fmla="*/ 2147483647 w 36"/>
                  <a:gd name="T39" fmla="*/ 2147483647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9"/>
                    </a:moveTo>
                    <a:lnTo>
                      <a:pt x="1" y="23"/>
                    </a:lnTo>
                    <a:lnTo>
                      <a:pt x="3" y="28"/>
                    </a:lnTo>
                    <a:lnTo>
                      <a:pt x="5" y="31"/>
                    </a:lnTo>
                    <a:lnTo>
                      <a:pt x="9" y="34"/>
                    </a:lnTo>
                    <a:lnTo>
                      <a:pt x="13" y="36"/>
                    </a:lnTo>
                    <a:lnTo>
                      <a:pt x="19" y="36"/>
                    </a:lnTo>
                    <a:lnTo>
                      <a:pt x="23" y="36"/>
                    </a:lnTo>
                    <a:lnTo>
                      <a:pt x="27" y="34"/>
                    </a:lnTo>
                    <a:lnTo>
                      <a:pt x="31" y="31"/>
                    </a:lnTo>
                    <a:lnTo>
                      <a:pt x="34" y="28"/>
                    </a:lnTo>
                    <a:lnTo>
                      <a:pt x="36" y="23"/>
                    </a:lnTo>
                    <a:lnTo>
                      <a:pt x="36" y="19"/>
                    </a:lnTo>
                    <a:lnTo>
                      <a:pt x="36" y="13"/>
                    </a:lnTo>
                    <a:lnTo>
                      <a:pt x="34" y="9"/>
                    </a:lnTo>
                    <a:lnTo>
                      <a:pt x="31" y="5"/>
                    </a:lnTo>
                    <a:lnTo>
                      <a:pt x="27" y="3"/>
                    </a:lnTo>
                    <a:lnTo>
                      <a:pt x="23" y="1"/>
                    </a:lnTo>
                    <a:lnTo>
                      <a:pt x="19" y="0"/>
                    </a:lnTo>
                    <a:lnTo>
                      <a:pt x="13" y="1"/>
                    </a:lnTo>
                    <a:lnTo>
                      <a:pt x="9" y="3"/>
                    </a:lnTo>
                    <a:lnTo>
                      <a:pt x="5" y="5"/>
                    </a:lnTo>
                    <a:lnTo>
                      <a:pt x="3" y="9"/>
                    </a:lnTo>
                    <a:lnTo>
                      <a:pt x="1" y="13"/>
                    </a:lnTo>
                    <a:lnTo>
                      <a:pt x="0" y="19"/>
                    </a:lnTo>
                    <a:close/>
                  </a:path>
                </a:pathLst>
              </a:custGeom>
              <a:solidFill>
                <a:srgbClr val="FF00FF"/>
              </a:solidFill>
              <a:ln w="0">
                <a:solidFill>
                  <a:srgbClr val="FF00FF"/>
                </a:solidFill>
                <a:prstDash val="solid"/>
                <a:round/>
                <a:headEnd/>
                <a:tailEnd/>
              </a:ln>
            </p:spPr>
            <p:txBody>
              <a:bodyPr/>
              <a:lstStyle/>
              <a:p>
                <a:endParaRPr lang="fr-FR"/>
              </a:p>
            </p:txBody>
          </p:sp>
          <p:sp>
            <p:nvSpPr>
              <p:cNvPr id="19755" name="Freeform 145"/>
              <p:cNvSpPr>
                <a:spLocks/>
              </p:cNvSpPr>
              <p:nvPr/>
            </p:nvSpPr>
            <p:spPr bwMode="auto">
              <a:xfrm>
                <a:off x="13476288" y="3748088"/>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0 h 36"/>
                  <a:gd name="T36" fmla="*/ 2147483647 w 36"/>
                  <a:gd name="T37" fmla="*/ 0 h 36"/>
                  <a:gd name="T38" fmla="*/ 2147483647 w 36"/>
                  <a:gd name="T39" fmla="*/ 0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7"/>
                    </a:moveTo>
                    <a:lnTo>
                      <a:pt x="1" y="22"/>
                    </a:lnTo>
                    <a:lnTo>
                      <a:pt x="3" y="26"/>
                    </a:lnTo>
                    <a:lnTo>
                      <a:pt x="5" y="30"/>
                    </a:lnTo>
                    <a:lnTo>
                      <a:pt x="9" y="33"/>
                    </a:lnTo>
                    <a:lnTo>
                      <a:pt x="13" y="34"/>
                    </a:lnTo>
                    <a:lnTo>
                      <a:pt x="19" y="36"/>
                    </a:lnTo>
                    <a:lnTo>
                      <a:pt x="23" y="34"/>
                    </a:lnTo>
                    <a:lnTo>
                      <a:pt x="27" y="33"/>
                    </a:lnTo>
                    <a:lnTo>
                      <a:pt x="31" y="30"/>
                    </a:lnTo>
                    <a:lnTo>
                      <a:pt x="34" y="26"/>
                    </a:lnTo>
                    <a:lnTo>
                      <a:pt x="36" y="22"/>
                    </a:lnTo>
                    <a:lnTo>
                      <a:pt x="36" y="17"/>
                    </a:lnTo>
                    <a:lnTo>
                      <a:pt x="36" y="13"/>
                    </a:lnTo>
                    <a:lnTo>
                      <a:pt x="34" y="9"/>
                    </a:lnTo>
                    <a:lnTo>
                      <a:pt x="31" y="5"/>
                    </a:lnTo>
                    <a:lnTo>
                      <a:pt x="27" y="2"/>
                    </a:lnTo>
                    <a:lnTo>
                      <a:pt x="23" y="0"/>
                    </a:lnTo>
                    <a:lnTo>
                      <a:pt x="19" y="0"/>
                    </a:lnTo>
                    <a:lnTo>
                      <a:pt x="13" y="0"/>
                    </a:lnTo>
                    <a:lnTo>
                      <a:pt x="9" y="2"/>
                    </a:lnTo>
                    <a:lnTo>
                      <a:pt x="5" y="5"/>
                    </a:lnTo>
                    <a:lnTo>
                      <a:pt x="3" y="9"/>
                    </a:lnTo>
                    <a:lnTo>
                      <a:pt x="1" y="13"/>
                    </a:lnTo>
                    <a:lnTo>
                      <a:pt x="0" y="17"/>
                    </a:lnTo>
                    <a:close/>
                  </a:path>
                </a:pathLst>
              </a:custGeom>
              <a:solidFill>
                <a:srgbClr val="FF00FF"/>
              </a:solidFill>
              <a:ln w="0">
                <a:solidFill>
                  <a:srgbClr val="FF00FF"/>
                </a:solidFill>
                <a:prstDash val="solid"/>
                <a:round/>
                <a:headEnd/>
                <a:tailEnd/>
              </a:ln>
            </p:spPr>
            <p:txBody>
              <a:bodyPr/>
              <a:lstStyle/>
              <a:p>
                <a:endParaRPr lang="fr-FR"/>
              </a:p>
            </p:txBody>
          </p:sp>
          <p:sp>
            <p:nvSpPr>
              <p:cNvPr id="19756" name="Freeform 146"/>
              <p:cNvSpPr>
                <a:spLocks/>
              </p:cNvSpPr>
              <p:nvPr/>
            </p:nvSpPr>
            <p:spPr bwMode="auto">
              <a:xfrm>
                <a:off x="13433425" y="4294188"/>
                <a:ext cx="57150" cy="57150"/>
              </a:xfrm>
              <a:custGeom>
                <a:avLst/>
                <a:gdLst>
                  <a:gd name="T0" fmla="*/ 0 w 36"/>
                  <a:gd name="T1" fmla="*/ 2147483647 h 36"/>
                  <a:gd name="T2" fmla="*/ 2147483647 w 36"/>
                  <a:gd name="T3" fmla="*/ 2147483647 h 36"/>
                  <a:gd name="T4" fmla="*/ 2147483647 w 36"/>
                  <a:gd name="T5" fmla="*/ 2147483647 h 36"/>
                  <a:gd name="T6" fmla="*/ 2147483647 w 36"/>
                  <a:gd name="T7" fmla="*/ 2147483647 h 36"/>
                  <a:gd name="T8" fmla="*/ 2147483647 w 36"/>
                  <a:gd name="T9" fmla="*/ 2147483647 h 36"/>
                  <a:gd name="T10" fmla="*/ 2147483647 w 36"/>
                  <a:gd name="T11" fmla="*/ 2147483647 h 36"/>
                  <a:gd name="T12" fmla="*/ 2147483647 w 36"/>
                  <a:gd name="T13" fmla="*/ 2147483647 h 36"/>
                  <a:gd name="T14" fmla="*/ 2147483647 w 36"/>
                  <a:gd name="T15" fmla="*/ 2147483647 h 36"/>
                  <a:gd name="T16" fmla="*/ 2147483647 w 36"/>
                  <a:gd name="T17" fmla="*/ 2147483647 h 36"/>
                  <a:gd name="T18" fmla="*/ 2147483647 w 36"/>
                  <a:gd name="T19" fmla="*/ 2147483647 h 36"/>
                  <a:gd name="T20" fmla="*/ 2147483647 w 36"/>
                  <a:gd name="T21" fmla="*/ 2147483647 h 36"/>
                  <a:gd name="T22" fmla="*/ 2147483647 w 36"/>
                  <a:gd name="T23" fmla="*/ 2147483647 h 36"/>
                  <a:gd name="T24" fmla="*/ 2147483647 w 36"/>
                  <a:gd name="T25" fmla="*/ 2147483647 h 36"/>
                  <a:gd name="T26" fmla="*/ 2147483647 w 36"/>
                  <a:gd name="T27" fmla="*/ 2147483647 h 36"/>
                  <a:gd name="T28" fmla="*/ 2147483647 w 36"/>
                  <a:gd name="T29" fmla="*/ 2147483647 h 36"/>
                  <a:gd name="T30" fmla="*/ 2147483647 w 36"/>
                  <a:gd name="T31" fmla="*/ 2147483647 h 36"/>
                  <a:gd name="T32" fmla="*/ 2147483647 w 36"/>
                  <a:gd name="T33" fmla="*/ 2147483647 h 36"/>
                  <a:gd name="T34" fmla="*/ 2147483647 w 36"/>
                  <a:gd name="T35" fmla="*/ 2147483647 h 36"/>
                  <a:gd name="T36" fmla="*/ 2147483647 w 36"/>
                  <a:gd name="T37" fmla="*/ 0 h 36"/>
                  <a:gd name="T38" fmla="*/ 2147483647 w 36"/>
                  <a:gd name="T39" fmla="*/ 2147483647 h 36"/>
                  <a:gd name="T40" fmla="*/ 2147483647 w 36"/>
                  <a:gd name="T41" fmla="*/ 2147483647 h 36"/>
                  <a:gd name="T42" fmla="*/ 2147483647 w 36"/>
                  <a:gd name="T43" fmla="*/ 2147483647 h 36"/>
                  <a:gd name="T44" fmla="*/ 2147483647 w 36"/>
                  <a:gd name="T45" fmla="*/ 2147483647 h 36"/>
                  <a:gd name="T46" fmla="*/ 2147483647 w 36"/>
                  <a:gd name="T47" fmla="*/ 2147483647 h 36"/>
                  <a:gd name="T48" fmla="*/ 0 w 36"/>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6"/>
                  <a:gd name="T77" fmla="*/ 36 w 36"/>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6">
                    <a:moveTo>
                      <a:pt x="0" y="19"/>
                    </a:moveTo>
                    <a:lnTo>
                      <a:pt x="1" y="23"/>
                    </a:lnTo>
                    <a:lnTo>
                      <a:pt x="3" y="28"/>
                    </a:lnTo>
                    <a:lnTo>
                      <a:pt x="5" y="31"/>
                    </a:lnTo>
                    <a:lnTo>
                      <a:pt x="9" y="33"/>
                    </a:lnTo>
                    <a:lnTo>
                      <a:pt x="14" y="36"/>
                    </a:lnTo>
                    <a:lnTo>
                      <a:pt x="19" y="36"/>
                    </a:lnTo>
                    <a:lnTo>
                      <a:pt x="23" y="36"/>
                    </a:lnTo>
                    <a:lnTo>
                      <a:pt x="27" y="33"/>
                    </a:lnTo>
                    <a:lnTo>
                      <a:pt x="31" y="31"/>
                    </a:lnTo>
                    <a:lnTo>
                      <a:pt x="34" y="28"/>
                    </a:lnTo>
                    <a:lnTo>
                      <a:pt x="36" y="23"/>
                    </a:lnTo>
                    <a:lnTo>
                      <a:pt x="36" y="19"/>
                    </a:lnTo>
                    <a:lnTo>
                      <a:pt x="36" y="13"/>
                    </a:lnTo>
                    <a:lnTo>
                      <a:pt x="34" y="9"/>
                    </a:lnTo>
                    <a:lnTo>
                      <a:pt x="31" y="5"/>
                    </a:lnTo>
                    <a:lnTo>
                      <a:pt x="27" y="2"/>
                    </a:lnTo>
                    <a:lnTo>
                      <a:pt x="23" y="1"/>
                    </a:lnTo>
                    <a:lnTo>
                      <a:pt x="19" y="0"/>
                    </a:lnTo>
                    <a:lnTo>
                      <a:pt x="14" y="1"/>
                    </a:lnTo>
                    <a:lnTo>
                      <a:pt x="9" y="2"/>
                    </a:lnTo>
                    <a:lnTo>
                      <a:pt x="5" y="5"/>
                    </a:lnTo>
                    <a:lnTo>
                      <a:pt x="3" y="9"/>
                    </a:lnTo>
                    <a:lnTo>
                      <a:pt x="1" y="13"/>
                    </a:lnTo>
                    <a:lnTo>
                      <a:pt x="0" y="19"/>
                    </a:lnTo>
                    <a:close/>
                  </a:path>
                </a:pathLst>
              </a:custGeom>
              <a:solidFill>
                <a:srgbClr val="FF00FF"/>
              </a:solidFill>
              <a:ln w="0">
                <a:solidFill>
                  <a:srgbClr val="FF00FF"/>
                </a:solidFill>
                <a:prstDash val="solid"/>
                <a:round/>
                <a:headEnd/>
                <a:tailEnd/>
              </a:ln>
            </p:spPr>
            <p:txBody>
              <a:bodyPr/>
              <a:lstStyle/>
              <a:p>
                <a:endParaRPr lang="fr-FR"/>
              </a:p>
            </p:txBody>
          </p:sp>
        </p:grpSp>
        <p:sp>
          <p:nvSpPr>
            <p:cNvPr id="19667" name="ZoneTexte 190"/>
            <p:cNvSpPr txBox="1">
              <a:spLocks noChangeArrowheads="1"/>
            </p:cNvSpPr>
            <p:nvPr/>
          </p:nvSpPr>
          <p:spPr bwMode="auto">
            <a:xfrm>
              <a:off x="563563" y="5948363"/>
              <a:ext cx="255587" cy="246062"/>
            </a:xfrm>
            <a:prstGeom prst="rect">
              <a:avLst/>
            </a:prstGeom>
            <a:noFill/>
            <a:ln w="9525">
              <a:noFill/>
              <a:miter lim="800000"/>
              <a:headEnd/>
              <a:tailEnd/>
            </a:ln>
          </p:spPr>
          <p:txBody>
            <a:bodyPr wrap="none">
              <a:spAutoFit/>
            </a:bodyPr>
            <a:lstStyle/>
            <a:p>
              <a:pPr algn="r"/>
              <a:r>
                <a:rPr lang="fr-FR" sz="1000"/>
                <a:t>0</a:t>
              </a:r>
            </a:p>
          </p:txBody>
        </p:sp>
        <p:sp>
          <p:nvSpPr>
            <p:cNvPr id="19668" name="ZoneTexte 191"/>
            <p:cNvSpPr txBox="1">
              <a:spLocks noChangeArrowheads="1"/>
            </p:cNvSpPr>
            <p:nvPr/>
          </p:nvSpPr>
          <p:spPr bwMode="auto">
            <a:xfrm>
              <a:off x="422275" y="5624513"/>
              <a:ext cx="396875" cy="246062"/>
            </a:xfrm>
            <a:prstGeom prst="rect">
              <a:avLst/>
            </a:prstGeom>
            <a:noFill/>
            <a:ln w="9525">
              <a:noFill/>
              <a:miter lim="800000"/>
              <a:headEnd/>
              <a:tailEnd/>
            </a:ln>
          </p:spPr>
          <p:txBody>
            <a:bodyPr wrap="none">
              <a:spAutoFit/>
            </a:bodyPr>
            <a:lstStyle/>
            <a:p>
              <a:pPr algn="r"/>
              <a:r>
                <a:rPr lang="fr-FR" sz="1000"/>
                <a:t>500</a:t>
              </a:r>
            </a:p>
          </p:txBody>
        </p:sp>
        <p:sp>
          <p:nvSpPr>
            <p:cNvPr id="19669" name="ZoneTexte 192"/>
            <p:cNvSpPr txBox="1">
              <a:spLocks noChangeArrowheads="1"/>
            </p:cNvSpPr>
            <p:nvPr/>
          </p:nvSpPr>
          <p:spPr bwMode="auto">
            <a:xfrm>
              <a:off x="317500" y="5302250"/>
              <a:ext cx="501650" cy="246063"/>
            </a:xfrm>
            <a:prstGeom prst="rect">
              <a:avLst/>
            </a:prstGeom>
            <a:noFill/>
            <a:ln w="9525">
              <a:noFill/>
              <a:miter lim="800000"/>
              <a:headEnd/>
              <a:tailEnd/>
            </a:ln>
          </p:spPr>
          <p:txBody>
            <a:bodyPr wrap="none">
              <a:spAutoFit/>
            </a:bodyPr>
            <a:lstStyle/>
            <a:p>
              <a:pPr algn="r"/>
              <a:r>
                <a:rPr lang="fr-FR" sz="1000"/>
                <a:t>1 000</a:t>
              </a:r>
            </a:p>
          </p:txBody>
        </p:sp>
        <p:sp>
          <p:nvSpPr>
            <p:cNvPr id="19670" name="ZoneTexte 193"/>
            <p:cNvSpPr txBox="1">
              <a:spLocks noChangeArrowheads="1"/>
            </p:cNvSpPr>
            <p:nvPr/>
          </p:nvSpPr>
          <p:spPr bwMode="auto">
            <a:xfrm>
              <a:off x="317500" y="4978400"/>
              <a:ext cx="501650" cy="246063"/>
            </a:xfrm>
            <a:prstGeom prst="rect">
              <a:avLst/>
            </a:prstGeom>
            <a:noFill/>
            <a:ln w="9525">
              <a:noFill/>
              <a:miter lim="800000"/>
              <a:headEnd/>
              <a:tailEnd/>
            </a:ln>
          </p:spPr>
          <p:txBody>
            <a:bodyPr wrap="none">
              <a:spAutoFit/>
            </a:bodyPr>
            <a:lstStyle/>
            <a:p>
              <a:pPr algn="r"/>
              <a:r>
                <a:rPr lang="fr-FR" sz="1000"/>
                <a:t>1 500</a:t>
              </a:r>
            </a:p>
          </p:txBody>
        </p:sp>
        <p:sp>
          <p:nvSpPr>
            <p:cNvPr id="19671" name="ZoneTexte 194"/>
            <p:cNvSpPr txBox="1">
              <a:spLocks noChangeArrowheads="1"/>
            </p:cNvSpPr>
            <p:nvPr/>
          </p:nvSpPr>
          <p:spPr bwMode="auto">
            <a:xfrm>
              <a:off x="317500" y="4656138"/>
              <a:ext cx="501650" cy="246062"/>
            </a:xfrm>
            <a:prstGeom prst="rect">
              <a:avLst/>
            </a:prstGeom>
            <a:noFill/>
            <a:ln w="9525">
              <a:noFill/>
              <a:miter lim="800000"/>
              <a:headEnd/>
              <a:tailEnd/>
            </a:ln>
          </p:spPr>
          <p:txBody>
            <a:bodyPr wrap="none">
              <a:spAutoFit/>
            </a:bodyPr>
            <a:lstStyle/>
            <a:p>
              <a:pPr algn="r"/>
              <a:r>
                <a:rPr lang="fr-FR" sz="1000"/>
                <a:t>2 000</a:t>
              </a:r>
            </a:p>
          </p:txBody>
        </p:sp>
        <p:sp>
          <p:nvSpPr>
            <p:cNvPr id="19672" name="ZoneTexte 195"/>
            <p:cNvSpPr txBox="1">
              <a:spLocks noChangeArrowheads="1"/>
            </p:cNvSpPr>
            <p:nvPr/>
          </p:nvSpPr>
          <p:spPr bwMode="auto">
            <a:xfrm>
              <a:off x="317500" y="4332288"/>
              <a:ext cx="501650" cy="246062"/>
            </a:xfrm>
            <a:prstGeom prst="rect">
              <a:avLst/>
            </a:prstGeom>
            <a:noFill/>
            <a:ln w="9525">
              <a:noFill/>
              <a:miter lim="800000"/>
              <a:headEnd/>
              <a:tailEnd/>
            </a:ln>
          </p:spPr>
          <p:txBody>
            <a:bodyPr wrap="none">
              <a:spAutoFit/>
            </a:bodyPr>
            <a:lstStyle/>
            <a:p>
              <a:pPr algn="r"/>
              <a:r>
                <a:rPr lang="fr-FR" sz="1000"/>
                <a:t>2 500</a:t>
              </a:r>
            </a:p>
          </p:txBody>
        </p:sp>
        <p:sp>
          <p:nvSpPr>
            <p:cNvPr id="19673" name="ZoneTexte 196"/>
            <p:cNvSpPr txBox="1">
              <a:spLocks noChangeArrowheads="1"/>
            </p:cNvSpPr>
            <p:nvPr/>
          </p:nvSpPr>
          <p:spPr bwMode="auto">
            <a:xfrm>
              <a:off x="317500" y="4010025"/>
              <a:ext cx="501650" cy="246063"/>
            </a:xfrm>
            <a:prstGeom prst="rect">
              <a:avLst/>
            </a:prstGeom>
            <a:noFill/>
            <a:ln w="9525">
              <a:noFill/>
              <a:miter lim="800000"/>
              <a:headEnd/>
              <a:tailEnd/>
            </a:ln>
          </p:spPr>
          <p:txBody>
            <a:bodyPr wrap="none">
              <a:spAutoFit/>
            </a:bodyPr>
            <a:lstStyle/>
            <a:p>
              <a:pPr algn="r"/>
              <a:r>
                <a:rPr lang="fr-FR" sz="1000"/>
                <a:t>3 000</a:t>
              </a:r>
            </a:p>
          </p:txBody>
        </p:sp>
        <p:sp>
          <p:nvSpPr>
            <p:cNvPr id="19674" name="ZoneTexte 197"/>
            <p:cNvSpPr txBox="1">
              <a:spLocks noChangeArrowheads="1"/>
            </p:cNvSpPr>
            <p:nvPr/>
          </p:nvSpPr>
          <p:spPr bwMode="auto">
            <a:xfrm>
              <a:off x="708025" y="6132513"/>
              <a:ext cx="254000" cy="246062"/>
            </a:xfrm>
            <a:prstGeom prst="rect">
              <a:avLst/>
            </a:prstGeom>
            <a:noFill/>
            <a:ln w="9525">
              <a:noFill/>
              <a:miter lim="800000"/>
              <a:headEnd/>
              <a:tailEnd/>
            </a:ln>
          </p:spPr>
          <p:txBody>
            <a:bodyPr wrap="none">
              <a:spAutoFit/>
            </a:bodyPr>
            <a:lstStyle/>
            <a:p>
              <a:pPr algn="ctr"/>
              <a:r>
                <a:rPr lang="fr-FR" sz="1000"/>
                <a:t>0</a:t>
              </a:r>
            </a:p>
          </p:txBody>
        </p:sp>
        <p:sp>
          <p:nvSpPr>
            <p:cNvPr id="19675" name="ZoneTexte 198"/>
            <p:cNvSpPr txBox="1">
              <a:spLocks noChangeArrowheads="1"/>
            </p:cNvSpPr>
            <p:nvPr/>
          </p:nvSpPr>
          <p:spPr bwMode="auto">
            <a:xfrm>
              <a:off x="1046163" y="6132513"/>
              <a:ext cx="325437" cy="246062"/>
            </a:xfrm>
            <a:prstGeom prst="rect">
              <a:avLst/>
            </a:prstGeom>
            <a:noFill/>
            <a:ln w="9525">
              <a:noFill/>
              <a:miter lim="800000"/>
              <a:headEnd/>
              <a:tailEnd/>
            </a:ln>
          </p:spPr>
          <p:txBody>
            <a:bodyPr wrap="none">
              <a:spAutoFit/>
            </a:bodyPr>
            <a:lstStyle/>
            <a:p>
              <a:pPr algn="ctr"/>
              <a:r>
                <a:rPr lang="fr-FR" sz="1000"/>
                <a:t>12</a:t>
              </a:r>
            </a:p>
          </p:txBody>
        </p:sp>
        <p:sp>
          <p:nvSpPr>
            <p:cNvPr id="19676" name="ZoneTexte 199"/>
            <p:cNvSpPr txBox="1">
              <a:spLocks noChangeArrowheads="1"/>
            </p:cNvSpPr>
            <p:nvPr/>
          </p:nvSpPr>
          <p:spPr bwMode="auto">
            <a:xfrm>
              <a:off x="1419225" y="6132513"/>
              <a:ext cx="325438" cy="246062"/>
            </a:xfrm>
            <a:prstGeom prst="rect">
              <a:avLst/>
            </a:prstGeom>
            <a:noFill/>
            <a:ln w="9525">
              <a:noFill/>
              <a:miter lim="800000"/>
              <a:headEnd/>
              <a:tailEnd/>
            </a:ln>
          </p:spPr>
          <p:txBody>
            <a:bodyPr wrap="none">
              <a:spAutoFit/>
            </a:bodyPr>
            <a:lstStyle/>
            <a:p>
              <a:pPr algn="ctr"/>
              <a:r>
                <a:rPr lang="fr-FR" sz="1000"/>
                <a:t>24</a:t>
              </a:r>
            </a:p>
          </p:txBody>
        </p:sp>
        <p:sp>
          <p:nvSpPr>
            <p:cNvPr id="19677" name="ZoneTexte 200"/>
            <p:cNvSpPr txBox="1">
              <a:spLocks noChangeArrowheads="1"/>
            </p:cNvSpPr>
            <p:nvPr/>
          </p:nvSpPr>
          <p:spPr bwMode="auto">
            <a:xfrm>
              <a:off x="1793875" y="6132513"/>
              <a:ext cx="325438" cy="246062"/>
            </a:xfrm>
            <a:prstGeom prst="rect">
              <a:avLst/>
            </a:prstGeom>
            <a:noFill/>
            <a:ln w="9525">
              <a:noFill/>
              <a:miter lim="800000"/>
              <a:headEnd/>
              <a:tailEnd/>
            </a:ln>
          </p:spPr>
          <p:txBody>
            <a:bodyPr wrap="none">
              <a:spAutoFit/>
            </a:bodyPr>
            <a:lstStyle/>
            <a:p>
              <a:pPr algn="ctr"/>
              <a:r>
                <a:rPr lang="fr-FR" sz="1000"/>
                <a:t>36</a:t>
              </a:r>
            </a:p>
          </p:txBody>
        </p:sp>
        <p:sp>
          <p:nvSpPr>
            <p:cNvPr id="19678" name="ZoneTexte 201"/>
            <p:cNvSpPr txBox="1">
              <a:spLocks noChangeArrowheads="1"/>
            </p:cNvSpPr>
            <p:nvPr/>
          </p:nvSpPr>
          <p:spPr bwMode="auto">
            <a:xfrm>
              <a:off x="2166938" y="6132513"/>
              <a:ext cx="325437" cy="246062"/>
            </a:xfrm>
            <a:prstGeom prst="rect">
              <a:avLst/>
            </a:prstGeom>
            <a:noFill/>
            <a:ln w="9525">
              <a:noFill/>
              <a:miter lim="800000"/>
              <a:headEnd/>
              <a:tailEnd/>
            </a:ln>
          </p:spPr>
          <p:txBody>
            <a:bodyPr wrap="none">
              <a:spAutoFit/>
            </a:bodyPr>
            <a:lstStyle/>
            <a:p>
              <a:pPr algn="ctr"/>
              <a:r>
                <a:rPr lang="fr-FR" sz="1000"/>
                <a:t>48</a:t>
              </a:r>
            </a:p>
          </p:txBody>
        </p:sp>
        <p:sp>
          <p:nvSpPr>
            <p:cNvPr id="19679" name="ZoneTexte 202"/>
            <p:cNvSpPr txBox="1">
              <a:spLocks noChangeArrowheads="1"/>
            </p:cNvSpPr>
            <p:nvPr/>
          </p:nvSpPr>
          <p:spPr bwMode="auto">
            <a:xfrm>
              <a:off x="2541588" y="6132513"/>
              <a:ext cx="325437" cy="246062"/>
            </a:xfrm>
            <a:prstGeom prst="rect">
              <a:avLst/>
            </a:prstGeom>
            <a:noFill/>
            <a:ln w="9525">
              <a:noFill/>
              <a:miter lim="800000"/>
              <a:headEnd/>
              <a:tailEnd/>
            </a:ln>
          </p:spPr>
          <p:txBody>
            <a:bodyPr wrap="none">
              <a:spAutoFit/>
            </a:bodyPr>
            <a:lstStyle/>
            <a:p>
              <a:pPr algn="ctr"/>
              <a:r>
                <a:rPr lang="fr-FR" sz="1000"/>
                <a:t>60</a:t>
              </a:r>
            </a:p>
          </p:txBody>
        </p:sp>
        <p:sp>
          <p:nvSpPr>
            <p:cNvPr id="19680" name="ZoneTexte 203"/>
            <p:cNvSpPr txBox="1">
              <a:spLocks noChangeArrowheads="1"/>
            </p:cNvSpPr>
            <p:nvPr/>
          </p:nvSpPr>
          <p:spPr bwMode="auto">
            <a:xfrm>
              <a:off x="2914650" y="6132513"/>
              <a:ext cx="325438" cy="246062"/>
            </a:xfrm>
            <a:prstGeom prst="rect">
              <a:avLst/>
            </a:prstGeom>
            <a:noFill/>
            <a:ln w="9525">
              <a:noFill/>
              <a:miter lim="800000"/>
              <a:headEnd/>
              <a:tailEnd/>
            </a:ln>
          </p:spPr>
          <p:txBody>
            <a:bodyPr wrap="none">
              <a:spAutoFit/>
            </a:bodyPr>
            <a:lstStyle/>
            <a:p>
              <a:pPr algn="ctr"/>
              <a:r>
                <a:rPr lang="fr-FR" sz="1000"/>
                <a:t>72</a:t>
              </a:r>
            </a:p>
          </p:txBody>
        </p:sp>
        <p:sp>
          <p:nvSpPr>
            <p:cNvPr id="19681" name="Ellipse 204"/>
            <p:cNvSpPr>
              <a:spLocks noChangeArrowheads="1"/>
            </p:cNvSpPr>
            <p:nvPr/>
          </p:nvSpPr>
          <p:spPr bwMode="auto">
            <a:xfrm>
              <a:off x="1168400" y="4711700"/>
              <a:ext cx="109538" cy="109538"/>
            </a:xfrm>
            <a:prstGeom prst="ellipse">
              <a:avLst/>
            </a:prstGeom>
            <a:solidFill>
              <a:srgbClr val="FF00FF"/>
            </a:solidFill>
            <a:ln w="9525" algn="ctr">
              <a:solidFill>
                <a:schemeClr val="tx1"/>
              </a:solidFill>
              <a:round/>
              <a:headEnd/>
              <a:tailEnd/>
            </a:ln>
          </p:spPr>
          <p:txBody>
            <a:bodyPr/>
            <a:lstStyle/>
            <a:p>
              <a:endParaRPr lang="fr-FR" sz="2400"/>
            </a:p>
          </p:txBody>
        </p:sp>
        <p:sp>
          <p:nvSpPr>
            <p:cNvPr id="19682" name="Ellipse 205"/>
            <p:cNvSpPr>
              <a:spLocks noChangeArrowheads="1"/>
            </p:cNvSpPr>
            <p:nvPr/>
          </p:nvSpPr>
          <p:spPr bwMode="auto">
            <a:xfrm>
              <a:off x="1168400" y="4962525"/>
              <a:ext cx="109538" cy="107950"/>
            </a:xfrm>
            <a:prstGeom prst="ellipse">
              <a:avLst/>
            </a:prstGeom>
            <a:solidFill>
              <a:srgbClr val="00FF00"/>
            </a:solidFill>
            <a:ln w="9525" algn="ctr">
              <a:solidFill>
                <a:schemeClr val="tx1"/>
              </a:solidFill>
              <a:round/>
              <a:headEnd/>
              <a:tailEnd/>
            </a:ln>
          </p:spPr>
          <p:txBody>
            <a:bodyPr/>
            <a:lstStyle/>
            <a:p>
              <a:endParaRPr lang="fr-FR" sz="2400"/>
            </a:p>
          </p:txBody>
        </p:sp>
        <p:sp>
          <p:nvSpPr>
            <p:cNvPr id="19683" name="ZoneTexte 206"/>
            <p:cNvSpPr txBox="1">
              <a:spLocks noChangeArrowheads="1"/>
            </p:cNvSpPr>
            <p:nvPr/>
          </p:nvSpPr>
          <p:spPr bwMode="auto">
            <a:xfrm>
              <a:off x="1287463" y="4648200"/>
              <a:ext cx="812800" cy="246063"/>
            </a:xfrm>
            <a:prstGeom prst="rect">
              <a:avLst/>
            </a:prstGeom>
            <a:noFill/>
            <a:ln w="9525">
              <a:noFill/>
              <a:miter lim="800000"/>
              <a:headEnd/>
              <a:tailEnd/>
            </a:ln>
          </p:spPr>
          <p:txBody>
            <a:bodyPr wrap="none">
              <a:spAutoFit/>
            </a:bodyPr>
            <a:lstStyle/>
            <a:p>
              <a:r>
                <a:rPr lang="fr-FR" sz="1000"/>
                <a:t>DOR seule</a:t>
              </a:r>
            </a:p>
          </p:txBody>
        </p:sp>
        <p:sp>
          <p:nvSpPr>
            <p:cNvPr id="19684" name="ZoneTexte 207"/>
            <p:cNvSpPr txBox="1">
              <a:spLocks noChangeArrowheads="1"/>
            </p:cNvSpPr>
            <p:nvPr/>
          </p:nvSpPr>
          <p:spPr bwMode="auto">
            <a:xfrm>
              <a:off x="1287463" y="4903788"/>
              <a:ext cx="1390650" cy="246062"/>
            </a:xfrm>
            <a:prstGeom prst="rect">
              <a:avLst/>
            </a:prstGeom>
            <a:noFill/>
            <a:ln w="9525">
              <a:noFill/>
              <a:miter lim="800000"/>
              <a:headEnd/>
              <a:tailEnd/>
            </a:ln>
          </p:spPr>
          <p:txBody>
            <a:bodyPr wrap="none">
              <a:spAutoFit/>
            </a:bodyPr>
            <a:lstStyle/>
            <a:p>
              <a:r>
                <a:rPr lang="fr-FR" sz="1000"/>
                <a:t>DOR du + RFP x 15 j</a:t>
              </a:r>
            </a:p>
          </p:txBody>
        </p:sp>
        <p:sp>
          <p:nvSpPr>
            <p:cNvPr id="19685" name="ZoneTexte 210"/>
            <p:cNvSpPr txBox="1">
              <a:spLocks noChangeArrowheads="1"/>
            </p:cNvSpPr>
            <p:nvPr/>
          </p:nvSpPr>
          <p:spPr bwMode="auto">
            <a:xfrm>
              <a:off x="1169988" y="4394200"/>
              <a:ext cx="1258887" cy="276225"/>
            </a:xfrm>
            <a:prstGeom prst="rect">
              <a:avLst/>
            </a:prstGeom>
            <a:noFill/>
            <a:ln w="9525">
              <a:noFill/>
              <a:miter lim="800000"/>
              <a:headEnd/>
              <a:tailEnd/>
            </a:ln>
          </p:spPr>
          <p:txBody>
            <a:bodyPr wrap="none">
              <a:spAutoFit/>
            </a:bodyPr>
            <a:lstStyle/>
            <a:p>
              <a:pPr algn="ctr"/>
              <a:r>
                <a:rPr lang="fr-FR" sz="1200"/>
                <a:t>Doses répétées</a:t>
              </a:r>
            </a:p>
          </p:txBody>
        </p:sp>
        <p:sp>
          <p:nvSpPr>
            <p:cNvPr id="19686" name="ZoneTexte 212"/>
            <p:cNvSpPr txBox="1">
              <a:spLocks noChangeArrowheads="1"/>
            </p:cNvSpPr>
            <p:nvPr/>
          </p:nvSpPr>
          <p:spPr bwMode="auto">
            <a:xfrm>
              <a:off x="1655763" y="6337300"/>
              <a:ext cx="617537" cy="246063"/>
            </a:xfrm>
            <a:prstGeom prst="rect">
              <a:avLst/>
            </a:prstGeom>
            <a:noFill/>
            <a:ln w="9525">
              <a:noFill/>
              <a:miter lim="800000"/>
              <a:headEnd/>
              <a:tailEnd/>
            </a:ln>
          </p:spPr>
          <p:txBody>
            <a:bodyPr wrap="none">
              <a:spAutoFit/>
            </a:bodyPr>
            <a:lstStyle/>
            <a:p>
              <a:pPr algn="ctr"/>
              <a:r>
                <a:rPr lang="fr-FR" sz="1000" b="1"/>
                <a:t>Heures</a:t>
              </a:r>
            </a:p>
          </p:txBody>
        </p:sp>
      </p:grpSp>
      <p:sp>
        <p:nvSpPr>
          <p:cNvPr id="19657" name="Rectangle 1"/>
          <p:cNvSpPr>
            <a:spLocks noChangeArrowheads="1"/>
          </p:cNvSpPr>
          <p:nvPr/>
        </p:nvSpPr>
        <p:spPr bwMode="auto">
          <a:xfrm>
            <a:off x="3290888" y="6434138"/>
            <a:ext cx="4537075" cy="247650"/>
          </a:xfrm>
          <a:prstGeom prst="rect">
            <a:avLst/>
          </a:prstGeom>
          <a:noFill/>
          <a:ln w="9525">
            <a:noFill/>
            <a:miter lim="800000"/>
            <a:headEnd/>
            <a:tailEnd/>
          </a:ln>
        </p:spPr>
        <p:txBody>
          <a:bodyPr wrap="none">
            <a:spAutoFit/>
          </a:bodyPr>
          <a:lstStyle/>
          <a:p>
            <a:pPr algn="ctr"/>
            <a:r>
              <a:rPr lang="fr-FR" sz="1000"/>
              <a:t>*MG : moyenne géométrique ; ** RMG : rapport des moyennes géométriques</a:t>
            </a:r>
          </a:p>
        </p:txBody>
      </p:sp>
      <p:sp>
        <p:nvSpPr>
          <p:cNvPr id="19658" name="ZoneTexte 216"/>
          <p:cNvSpPr txBox="1">
            <a:spLocks noChangeArrowheads="1"/>
          </p:cNvSpPr>
          <p:nvPr/>
        </p:nvSpPr>
        <p:spPr bwMode="auto">
          <a:xfrm>
            <a:off x="3708400" y="1143000"/>
            <a:ext cx="5033963" cy="307975"/>
          </a:xfrm>
          <a:prstGeom prst="rect">
            <a:avLst/>
          </a:prstGeom>
          <a:noFill/>
          <a:ln w="9525">
            <a:noFill/>
            <a:miter lim="800000"/>
            <a:headEnd/>
            <a:tailEnd/>
          </a:ln>
        </p:spPr>
        <p:txBody>
          <a:bodyPr wrap="none">
            <a:spAutoFit/>
          </a:bodyPr>
          <a:lstStyle/>
          <a:p>
            <a:pPr algn="ctr"/>
            <a:r>
              <a:rPr lang="fr-FR" sz="1400">
                <a:solidFill>
                  <a:srgbClr val="FFFF66"/>
                </a:solidFill>
              </a:rPr>
              <a:t>Paramètres PK plasmatiques de DOR </a:t>
            </a:r>
            <a:r>
              <a:rPr lang="fr-FR" sz="1400" u="sng">
                <a:solidFill>
                  <a:srgbClr val="FFFF66"/>
                </a:solidFill>
              </a:rPr>
              <a:t>+</a:t>
            </a:r>
            <a:r>
              <a:rPr lang="fr-FR" sz="1400">
                <a:solidFill>
                  <a:srgbClr val="FFFF66"/>
                </a:solidFill>
              </a:rPr>
              <a:t> RFP en dose unique</a:t>
            </a:r>
          </a:p>
        </p:txBody>
      </p:sp>
      <p:sp>
        <p:nvSpPr>
          <p:cNvPr id="19659" name="ZoneTexte 217"/>
          <p:cNvSpPr txBox="1">
            <a:spLocks noChangeArrowheads="1"/>
          </p:cNvSpPr>
          <p:nvPr/>
        </p:nvSpPr>
        <p:spPr bwMode="auto">
          <a:xfrm>
            <a:off x="3509963" y="3786188"/>
            <a:ext cx="5281612" cy="307975"/>
          </a:xfrm>
          <a:prstGeom prst="rect">
            <a:avLst/>
          </a:prstGeom>
          <a:noFill/>
          <a:ln w="9525">
            <a:noFill/>
            <a:miter lim="800000"/>
            <a:headEnd/>
            <a:tailEnd/>
          </a:ln>
        </p:spPr>
        <p:txBody>
          <a:bodyPr wrap="none">
            <a:spAutoFit/>
          </a:bodyPr>
          <a:lstStyle/>
          <a:p>
            <a:pPr algn="ctr"/>
            <a:r>
              <a:rPr lang="fr-FR" sz="1400">
                <a:solidFill>
                  <a:srgbClr val="FFFF66"/>
                </a:solidFill>
              </a:rPr>
              <a:t>Paramètres PK plasmatiques de DOR </a:t>
            </a:r>
            <a:r>
              <a:rPr lang="fr-FR" sz="1400" u="sng">
                <a:solidFill>
                  <a:srgbClr val="FFFF66"/>
                </a:solidFill>
              </a:rPr>
              <a:t>+</a:t>
            </a:r>
            <a:r>
              <a:rPr lang="fr-FR" sz="1400">
                <a:solidFill>
                  <a:srgbClr val="FFFF66"/>
                </a:solidFill>
              </a:rPr>
              <a:t> RFP en doses répétées</a:t>
            </a:r>
          </a:p>
        </p:txBody>
      </p:sp>
      <p:sp>
        <p:nvSpPr>
          <p:cNvPr id="210" name="Titre 4"/>
          <p:cNvSpPr>
            <a:spLocks noGrp="1"/>
          </p:cNvSpPr>
          <p:nvPr>
            <p:ph type="title"/>
          </p:nvPr>
        </p:nvSpPr>
        <p:spPr>
          <a:xfrm>
            <a:off x="1168400" y="115888"/>
            <a:ext cx="7937500" cy="936625"/>
          </a:xfrm>
        </p:spPr>
        <p:txBody>
          <a:bodyPr/>
          <a:lstStyle/>
          <a:p>
            <a:pPr eaLnBrk="1" hangingPunct="1">
              <a:defRPr/>
            </a:pPr>
            <a:r>
              <a:rPr lang="fr-FR" dirty="0" smtClean="0"/>
              <a:t>Interaction PK entre </a:t>
            </a:r>
            <a:r>
              <a:rPr lang="fr-FR" dirty="0" err="1" smtClean="0"/>
              <a:t>doravirine</a:t>
            </a:r>
            <a:r>
              <a:rPr lang="fr-FR" dirty="0" smtClean="0"/>
              <a:t> et rifampicine (2)</a:t>
            </a:r>
            <a:endParaRPr lang="fr-FR" dirty="0"/>
          </a:p>
        </p:txBody>
      </p:sp>
      <p:sp>
        <p:nvSpPr>
          <p:cNvPr id="19662" name="Rectangle 397"/>
          <p:cNvSpPr>
            <a:spLocks noChangeArrowheads="1"/>
          </p:cNvSpPr>
          <p:nvPr/>
        </p:nvSpPr>
        <p:spPr bwMode="auto">
          <a:xfrm>
            <a:off x="7448550" y="2392363"/>
            <a:ext cx="1076325" cy="200025"/>
          </a:xfrm>
          <a:prstGeom prst="rect">
            <a:avLst/>
          </a:prstGeom>
          <a:noFill/>
          <a:ln w="38100">
            <a:solidFill>
              <a:srgbClr val="FF0000"/>
            </a:solidFill>
            <a:miter lim="800000"/>
            <a:headEnd/>
            <a:tailEnd/>
          </a:ln>
        </p:spPr>
        <p:txBody>
          <a:bodyPr wrap="none" anchor="ctr"/>
          <a:lstStyle/>
          <a:p>
            <a:endParaRPr lang="fr-FR"/>
          </a:p>
        </p:txBody>
      </p:sp>
      <p:sp>
        <p:nvSpPr>
          <p:cNvPr id="19663" name="Rectangle 398"/>
          <p:cNvSpPr>
            <a:spLocks noChangeArrowheads="1"/>
          </p:cNvSpPr>
          <p:nvPr/>
        </p:nvSpPr>
        <p:spPr bwMode="auto">
          <a:xfrm>
            <a:off x="7445375" y="2093913"/>
            <a:ext cx="1076325" cy="261937"/>
          </a:xfrm>
          <a:prstGeom prst="rect">
            <a:avLst/>
          </a:prstGeom>
          <a:noFill/>
          <a:ln w="38100">
            <a:solidFill>
              <a:srgbClr val="00FF00"/>
            </a:solidFill>
            <a:miter lim="800000"/>
            <a:headEnd/>
            <a:tailEnd/>
          </a:ln>
        </p:spPr>
        <p:txBody>
          <a:bodyPr wrap="none" anchor="ctr"/>
          <a:lstStyle/>
          <a:p>
            <a:endParaRPr lang="fr-FR"/>
          </a:p>
        </p:txBody>
      </p:sp>
      <p:sp>
        <p:nvSpPr>
          <p:cNvPr id="19664" name="Rectangle 400"/>
          <p:cNvSpPr>
            <a:spLocks noChangeArrowheads="1"/>
          </p:cNvSpPr>
          <p:nvPr/>
        </p:nvSpPr>
        <p:spPr bwMode="auto">
          <a:xfrm>
            <a:off x="7486650" y="4627563"/>
            <a:ext cx="1054100" cy="322262"/>
          </a:xfrm>
          <a:prstGeom prst="rect">
            <a:avLst/>
          </a:prstGeom>
          <a:noFill/>
          <a:ln w="38100">
            <a:solidFill>
              <a:srgbClr val="FF0000"/>
            </a:solidFill>
            <a:miter lim="800000"/>
            <a:headEnd/>
            <a:tailEnd/>
          </a:ln>
        </p:spPr>
        <p:txBody>
          <a:bodyPr wrap="none" anchor="ctr"/>
          <a:lstStyle/>
          <a:p>
            <a:endParaRPr lang="fr-FR"/>
          </a:p>
        </p:txBody>
      </p:sp>
      <p:sp>
        <p:nvSpPr>
          <p:cNvPr id="19665" name="Rectangle 401"/>
          <p:cNvSpPr>
            <a:spLocks noChangeArrowheads="1"/>
          </p:cNvSpPr>
          <p:nvPr/>
        </p:nvSpPr>
        <p:spPr bwMode="auto">
          <a:xfrm>
            <a:off x="5962650" y="5259388"/>
            <a:ext cx="336550" cy="322262"/>
          </a:xfrm>
          <a:prstGeom prst="rect">
            <a:avLst/>
          </a:prstGeom>
          <a:noFill/>
          <a:ln w="38100">
            <a:solidFill>
              <a:srgbClr val="FF0000"/>
            </a:solidFill>
            <a:miter lim="800000"/>
            <a:headEnd/>
            <a:tailEnd/>
          </a:ln>
        </p:spPr>
        <p:txBody>
          <a:bodyPr wrap="none" anchor="ctr"/>
          <a:lstStyle/>
          <a:p>
            <a:endParaRPr lang="fr-F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168400" y="115888"/>
            <a:ext cx="7937500" cy="936625"/>
          </a:xfrm>
        </p:spPr>
        <p:txBody>
          <a:bodyPr/>
          <a:lstStyle/>
          <a:p>
            <a:pPr eaLnBrk="1" hangingPunct="1">
              <a:defRPr/>
            </a:pPr>
            <a:r>
              <a:rPr lang="fr-FR" smtClean="0"/>
              <a:t>Interaction PK entre doravirine et rifampicine (3)</a:t>
            </a:r>
          </a:p>
        </p:txBody>
      </p:sp>
      <p:sp>
        <p:nvSpPr>
          <p:cNvPr id="21506"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eaLnBrk="0" hangingPunct="0"/>
            <a:r>
              <a:rPr lang="en-GB" sz="1200" i="1"/>
              <a:t>Yee KL, CROI 2015, Abs. 521</a:t>
            </a:r>
          </a:p>
        </p:txBody>
      </p:sp>
      <p:sp>
        <p:nvSpPr>
          <p:cNvPr id="21507" name="Espace réservé du contenu 2"/>
          <p:cNvSpPr>
            <a:spLocks noGrp="1"/>
          </p:cNvSpPr>
          <p:nvPr>
            <p:ph idx="4294967295"/>
          </p:nvPr>
        </p:nvSpPr>
        <p:spPr>
          <a:xfrm>
            <a:off x="136525" y="1052513"/>
            <a:ext cx="8951913" cy="5530850"/>
          </a:xfrm>
        </p:spPr>
        <p:txBody>
          <a:bodyPr/>
          <a:lstStyle/>
          <a:p>
            <a:pPr eaLnBrk="1" hangingPunct="1">
              <a:buFontTx/>
              <a:buNone/>
            </a:pPr>
            <a:endParaRPr lang="fr-FR" sz="1800" smtClean="0">
              <a:solidFill>
                <a:srgbClr val="FFFF66"/>
              </a:solidFill>
            </a:endParaRPr>
          </a:p>
          <a:p>
            <a:pPr eaLnBrk="1" hangingPunct="1"/>
            <a:r>
              <a:rPr lang="fr-FR" sz="1800" smtClean="0">
                <a:solidFill>
                  <a:srgbClr val="FFFF66"/>
                </a:solidFill>
              </a:rPr>
              <a:t>Résultats </a:t>
            </a:r>
          </a:p>
          <a:p>
            <a:pPr eaLnBrk="1" hangingPunct="1">
              <a:buFontTx/>
              <a:buNone/>
            </a:pPr>
            <a:endParaRPr lang="fr-FR" sz="1800" smtClean="0">
              <a:solidFill>
                <a:srgbClr val="FFFF66"/>
              </a:solidFill>
            </a:endParaRPr>
          </a:p>
          <a:p>
            <a:pPr lvl="1" eaLnBrk="1" hangingPunct="1"/>
            <a:r>
              <a:rPr lang="fr-FR" sz="1800" smtClean="0">
                <a:solidFill>
                  <a:srgbClr val="FFFF00"/>
                </a:solidFill>
              </a:rPr>
              <a:t>En dose unique de RFP : </a:t>
            </a:r>
            <a:r>
              <a:rPr lang="fr-FR" sz="1800" smtClean="0">
                <a:latin typeface="Wingdings" pitchFamily="2" charset="2"/>
                <a:sym typeface="Wingdings" pitchFamily="2" charset="2"/>
              </a:rPr>
              <a:t></a:t>
            </a:r>
            <a:r>
              <a:rPr lang="fr-FR" sz="1800" smtClean="0">
                <a:sym typeface="Wingdings" pitchFamily="2" charset="2"/>
              </a:rPr>
              <a:t> modeste de C</a:t>
            </a:r>
            <a:r>
              <a:rPr lang="fr-FR" sz="1800" baseline="-25000" smtClean="0">
                <a:sym typeface="Wingdings" pitchFamily="2" charset="2"/>
              </a:rPr>
              <a:t>max</a:t>
            </a:r>
            <a:r>
              <a:rPr lang="fr-FR" sz="1800" smtClean="0">
                <a:sym typeface="Wingdings" pitchFamily="2" charset="2"/>
              </a:rPr>
              <a:t> de DOR sans modification de ASC</a:t>
            </a:r>
            <a:r>
              <a:rPr lang="fr-FR" sz="1600" smtClean="0">
                <a:sym typeface="Wingdings" pitchFamily="2" charset="2"/>
              </a:rPr>
              <a:t> </a:t>
            </a:r>
          </a:p>
          <a:p>
            <a:pPr lvl="2" eaLnBrk="1" hangingPunct="1"/>
            <a:r>
              <a:rPr lang="fr-FR" sz="1400" smtClean="0">
                <a:sym typeface="Wingdings" pitchFamily="2" charset="2"/>
              </a:rPr>
              <a:t>Confirme caractère substrat P-gp : impact modeste (mais dose unique)</a:t>
            </a:r>
          </a:p>
          <a:p>
            <a:pPr lvl="2" eaLnBrk="1" hangingPunct="1"/>
            <a:r>
              <a:rPr lang="fr-FR" sz="1400" smtClean="0">
                <a:sym typeface="Wingdings" pitchFamily="2" charset="2"/>
              </a:rPr>
              <a:t>Mauvais substrat des transporteurs OATP1B1 et OATP1B3 </a:t>
            </a:r>
          </a:p>
          <a:p>
            <a:pPr lvl="2" eaLnBrk="1" hangingPunct="1">
              <a:buFontTx/>
              <a:buNone/>
            </a:pPr>
            <a:endParaRPr lang="fr-FR" sz="1400" smtClean="0">
              <a:sym typeface="Wingdings" pitchFamily="2" charset="2"/>
            </a:endParaRPr>
          </a:p>
          <a:p>
            <a:pPr lvl="1" eaLnBrk="1" hangingPunct="1"/>
            <a:r>
              <a:rPr lang="fr-FR" sz="1600" smtClean="0">
                <a:solidFill>
                  <a:srgbClr val="FFFF00"/>
                </a:solidFill>
                <a:sym typeface="Wingdings" pitchFamily="2" charset="2"/>
              </a:rPr>
              <a:t>En dose répétée de RFP : </a:t>
            </a:r>
            <a:r>
              <a:rPr lang="fr-FR" sz="1600" smtClean="0">
                <a:latin typeface="Wingdings" pitchFamily="2" charset="2"/>
                <a:sym typeface="Wingdings" pitchFamily="2" charset="2"/>
              </a:rPr>
              <a:t></a:t>
            </a:r>
            <a:r>
              <a:rPr lang="fr-FR" sz="1600" smtClean="0">
                <a:sym typeface="Wingdings" pitchFamily="2" charset="2"/>
              </a:rPr>
              <a:t> importante de ASC et C</a:t>
            </a:r>
            <a:r>
              <a:rPr lang="fr-FR" sz="1600" baseline="-25000" smtClean="0">
                <a:sym typeface="Wingdings" pitchFamily="2" charset="2"/>
              </a:rPr>
              <a:t>24h</a:t>
            </a:r>
            <a:r>
              <a:rPr lang="fr-FR" sz="1600" smtClean="0">
                <a:sym typeface="Wingdings" pitchFamily="2" charset="2"/>
              </a:rPr>
              <a:t> DOR (</a:t>
            </a:r>
            <a:r>
              <a:rPr lang="fr-FR" sz="1600" smtClean="0">
                <a:latin typeface="Wingdings" pitchFamily="2" charset="2"/>
                <a:sym typeface="Wingdings" pitchFamily="2" charset="2"/>
              </a:rPr>
              <a:t></a:t>
            </a:r>
            <a:r>
              <a:rPr lang="fr-FR" sz="1600" smtClean="0">
                <a:sym typeface="Wingdings" pitchFamily="2" charset="2"/>
              </a:rPr>
              <a:t> 88 % et </a:t>
            </a:r>
            <a:r>
              <a:rPr lang="fr-FR" sz="1600" smtClean="0">
                <a:latin typeface="Wingdings" pitchFamily="2" charset="2"/>
                <a:sym typeface="Wingdings" pitchFamily="2" charset="2"/>
              </a:rPr>
              <a:t></a:t>
            </a:r>
            <a:r>
              <a:rPr lang="fr-FR" sz="1600" smtClean="0">
                <a:sym typeface="Wingdings" pitchFamily="2" charset="2"/>
              </a:rPr>
              <a:t> 97 %)</a:t>
            </a:r>
          </a:p>
          <a:p>
            <a:pPr lvl="2" eaLnBrk="1" hangingPunct="1"/>
            <a:r>
              <a:rPr lang="fr-FR" sz="1400" smtClean="0">
                <a:sym typeface="Wingdings" pitchFamily="2" charset="2"/>
              </a:rPr>
              <a:t>Confirme caractère substrat CYP3A4</a:t>
            </a:r>
          </a:p>
          <a:p>
            <a:pPr lvl="2" eaLnBrk="1" hangingPunct="1"/>
            <a:r>
              <a:rPr lang="fr-FR" sz="1400" smtClean="0">
                <a:sym typeface="Wingdings" pitchFamily="2" charset="2"/>
              </a:rPr>
              <a:t>Induction enzymatique du CYP450 3A4 par la RFP</a:t>
            </a:r>
          </a:p>
          <a:p>
            <a:pPr lvl="2" eaLnBrk="1" hangingPunct="1">
              <a:buFontTx/>
              <a:buNone/>
            </a:pPr>
            <a:endParaRPr lang="fr-FR" sz="1400" smtClean="0">
              <a:sym typeface="Wingdings" pitchFamily="2" charset="2"/>
            </a:endParaRPr>
          </a:p>
          <a:p>
            <a:pPr lvl="2" eaLnBrk="1" hangingPunct="1">
              <a:buFontTx/>
              <a:buNone/>
            </a:pPr>
            <a:endParaRPr lang="fr-FR" sz="1400" smtClean="0">
              <a:sym typeface="Wingdings" pitchFamily="2" charset="2"/>
            </a:endParaRPr>
          </a:p>
          <a:p>
            <a:pPr eaLnBrk="1" hangingPunct="1"/>
            <a:r>
              <a:rPr lang="fr-FR" sz="1800" smtClean="0">
                <a:solidFill>
                  <a:srgbClr val="FFFF66"/>
                </a:solidFill>
                <a:sym typeface="Wingdings" pitchFamily="2" charset="2"/>
              </a:rPr>
              <a:t>Conclusion </a:t>
            </a:r>
          </a:p>
          <a:p>
            <a:pPr eaLnBrk="1" hangingPunct="1">
              <a:buFontTx/>
              <a:buNone/>
            </a:pPr>
            <a:endParaRPr lang="fr-FR" sz="1800" smtClean="0">
              <a:solidFill>
                <a:srgbClr val="FFFF66"/>
              </a:solidFill>
              <a:sym typeface="Wingdings" pitchFamily="2" charset="2"/>
            </a:endParaRPr>
          </a:p>
          <a:p>
            <a:pPr lvl="1" eaLnBrk="1" hangingPunct="1"/>
            <a:r>
              <a:rPr lang="fr-FR" sz="1600" smtClean="0">
                <a:sym typeface="Wingdings" pitchFamily="2" charset="2"/>
              </a:rPr>
              <a:t>En association à RFP, les C</a:t>
            </a:r>
            <a:r>
              <a:rPr lang="fr-FR" sz="1600" baseline="-25000" smtClean="0">
                <a:sym typeface="Wingdings" pitchFamily="2" charset="2"/>
              </a:rPr>
              <a:t>24h</a:t>
            </a:r>
            <a:r>
              <a:rPr lang="fr-FR" sz="1600" smtClean="0">
                <a:sym typeface="Wingdings" pitchFamily="2" charset="2"/>
              </a:rPr>
              <a:t> à l’état d’équilibre de DOR sont faibles et probablement &lt; 78 nM (concentration cible efficace sur VIH sauvage in vitro) avec efficacité antivirale in vivo réduite </a:t>
            </a:r>
          </a:p>
          <a:p>
            <a:pPr lvl="1" eaLnBrk="1" hangingPunct="1"/>
            <a:r>
              <a:rPr lang="fr-FR" sz="1600" smtClean="0">
                <a:sym typeface="Wingdings" pitchFamily="2" charset="2"/>
              </a:rPr>
              <a:t>Contre-indique l’utilisation RFP dans le traitement de la tuberculose</a:t>
            </a:r>
          </a:p>
          <a:p>
            <a:pPr lvl="1" eaLnBrk="1" hangingPunct="1"/>
            <a:r>
              <a:rPr lang="fr-FR" sz="1600" smtClean="0">
                <a:sym typeface="Wingdings" pitchFamily="2" charset="2"/>
              </a:rPr>
              <a:t>Contre-indique l’utilisation avec les inducteurs puissants comme phénobarbital et phénytoine</a:t>
            </a:r>
          </a:p>
          <a:p>
            <a:pPr lvl="1" eaLnBrk="1" hangingPunct="1"/>
            <a:r>
              <a:rPr lang="fr-FR" sz="1600" smtClean="0">
                <a:sym typeface="Wingdings" pitchFamily="2" charset="2"/>
              </a:rPr>
              <a:t>Quid inhibiteurs CYP3A4? </a:t>
            </a:r>
            <a:endParaRPr lang="fr-FR" sz="1600" smtClean="0"/>
          </a:p>
          <a:p>
            <a:pPr lvl="1" eaLnBrk="1" hangingPunct="1"/>
            <a:endParaRPr lang="fr-FR" sz="1600" smtClean="0">
              <a:sym typeface="Wingdings" pitchFamily="2" charset="2"/>
            </a:endParaRPr>
          </a:p>
          <a:p>
            <a:pPr lvl="1" eaLnBrk="1" hangingPunct="1"/>
            <a:endParaRPr lang="fr-FR" sz="1600" smtClean="0">
              <a:ea typeface="ＭＳ Ｐゴシック"/>
              <a:cs typeface="ＭＳ Ｐゴシック"/>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1"/>
          </p:nvPr>
        </p:nvSpPr>
        <p:spPr/>
        <p:txBody>
          <a:bodyPr/>
          <a:lstStyle/>
          <a:p>
            <a:r>
              <a:rPr lang="fr-FR" sz="1800" smtClean="0"/>
              <a:t>Etude d’interaction chez le volontaire sain, randomisée en cross-over</a:t>
            </a:r>
          </a:p>
          <a:p>
            <a:endParaRPr lang="fr-FR" sz="1800" smtClean="0"/>
          </a:p>
          <a:p>
            <a:endParaRPr lang="fr-FR" smtClean="0"/>
          </a:p>
          <a:p>
            <a:endParaRPr lang="fr-FR" smtClean="0"/>
          </a:p>
          <a:p>
            <a:endParaRPr lang="fr-FR" smtClean="0"/>
          </a:p>
          <a:p>
            <a:endParaRPr lang="fr-FR" smtClean="0"/>
          </a:p>
          <a:p>
            <a:endParaRPr lang="fr-FR" smtClean="0"/>
          </a:p>
          <a:p>
            <a:endParaRPr lang="fr-FR" smtClean="0"/>
          </a:p>
          <a:p>
            <a:endParaRPr lang="fr-FR" smtClean="0"/>
          </a:p>
          <a:p>
            <a:endParaRPr lang="fr-FR" smtClean="0"/>
          </a:p>
          <a:p>
            <a:r>
              <a:rPr lang="fr-FR" sz="1800" smtClean="0"/>
              <a:t>Mesure PK AUC, Cmax, Cmin SOF – GS-331007 – LDV et ARV</a:t>
            </a:r>
          </a:p>
          <a:p>
            <a:endParaRPr lang="fr-FR" sz="1800" smtClean="0"/>
          </a:p>
          <a:p>
            <a:r>
              <a:rPr lang="fr-FR" sz="1800" smtClean="0"/>
              <a:t>Questions :</a:t>
            </a:r>
          </a:p>
          <a:p>
            <a:pPr lvl="1"/>
            <a:r>
              <a:rPr lang="fr-FR" sz="1800" smtClean="0"/>
              <a:t>Impact SOF/LDV sur PK TDF en présence d’une IP boostée ?</a:t>
            </a:r>
          </a:p>
          <a:p>
            <a:pPr lvl="1"/>
            <a:r>
              <a:rPr lang="fr-FR" sz="1800" smtClean="0"/>
              <a:t>Impact d’une administration séquentielle SOF/LDV puis ARV à 12h </a:t>
            </a:r>
          </a:p>
          <a:p>
            <a:endParaRPr lang="fr-FR" smtClean="0"/>
          </a:p>
        </p:txBody>
      </p:sp>
      <p:sp>
        <p:nvSpPr>
          <p:cNvPr id="5" name="Titre 4"/>
          <p:cNvSpPr>
            <a:spLocks noGrp="1"/>
          </p:cNvSpPr>
          <p:nvPr>
            <p:ph type="title"/>
          </p:nvPr>
        </p:nvSpPr>
        <p:spPr/>
        <p:txBody>
          <a:bodyPr/>
          <a:lstStyle/>
          <a:p>
            <a:pPr eaLnBrk="1" hangingPunct="1">
              <a:defRPr/>
            </a:pPr>
            <a:r>
              <a:rPr lang="fr-FR" dirty="0"/>
              <a:t>Interactions PK entre </a:t>
            </a:r>
            <a:r>
              <a:rPr lang="fr-FR" dirty="0" smtClean="0"/>
              <a:t>ARV et LDV/SOF (</a:t>
            </a:r>
            <a:r>
              <a:rPr lang="fr-FR" dirty="0"/>
              <a:t>1</a:t>
            </a:r>
            <a:r>
              <a:rPr lang="fr-FR" dirty="0" smtClean="0"/>
              <a:t>)</a:t>
            </a:r>
            <a:endParaRPr lang="fr-FR" dirty="0"/>
          </a:p>
        </p:txBody>
      </p:sp>
      <p:sp>
        <p:nvSpPr>
          <p:cNvPr id="23555" name="AutoShape 5"/>
          <p:cNvSpPr>
            <a:spLocks noChangeArrowheads="1"/>
          </p:cNvSpPr>
          <p:nvPr/>
        </p:nvSpPr>
        <p:spPr bwMode="auto">
          <a:xfrm>
            <a:off x="2995613" y="2030413"/>
            <a:ext cx="2498725" cy="554037"/>
          </a:xfrm>
          <a:prstGeom prst="homePlate">
            <a:avLst>
              <a:gd name="adj" fmla="val 112751"/>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56" name="AutoShape 6"/>
          <p:cNvSpPr>
            <a:spLocks noChangeArrowheads="1"/>
          </p:cNvSpPr>
          <p:nvPr/>
        </p:nvSpPr>
        <p:spPr bwMode="auto">
          <a:xfrm>
            <a:off x="3001963" y="2636838"/>
            <a:ext cx="2492375" cy="554037"/>
          </a:xfrm>
          <a:prstGeom prst="homePlate">
            <a:avLst>
              <a:gd name="adj" fmla="val 112464"/>
            </a:avLst>
          </a:prstGeom>
          <a:solidFill>
            <a:srgbClr val="FF0066"/>
          </a:solidFill>
          <a:ln w="9525">
            <a:solidFill>
              <a:srgbClr val="FF0066"/>
            </a:solidFill>
            <a:miter lim="800000"/>
            <a:headEnd/>
            <a:tailEnd/>
          </a:ln>
        </p:spPr>
        <p:txBody>
          <a:bodyPr wrap="none" anchor="ctr"/>
          <a:lstStyle/>
          <a:p>
            <a:pPr algn="ctr"/>
            <a:r>
              <a:rPr lang="fr-FR" sz="1400" b="1"/>
              <a:t>ATV/r </a:t>
            </a:r>
          </a:p>
          <a:p>
            <a:pPr algn="ctr"/>
            <a:r>
              <a:rPr lang="fr-FR" sz="1400" b="1"/>
              <a:t>FTC 200mg/TDF 300mg</a:t>
            </a:r>
          </a:p>
        </p:txBody>
      </p:sp>
      <p:sp>
        <p:nvSpPr>
          <p:cNvPr id="23557" name="AutoShape 7"/>
          <p:cNvSpPr>
            <a:spLocks noChangeArrowheads="1"/>
          </p:cNvSpPr>
          <p:nvPr/>
        </p:nvSpPr>
        <p:spPr bwMode="auto">
          <a:xfrm>
            <a:off x="3001963" y="3455988"/>
            <a:ext cx="2492375" cy="554037"/>
          </a:xfrm>
          <a:prstGeom prst="homePlate">
            <a:avLst>
              <a:gd name="adj" fmla="val 112464"/>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58" name="AutoShape 8"/>
          <p:cNvSpPr>
            <a:spLocks noChangeArrowheads="1"/>
          </p:cNvSpPr>
          <p:nvPr/>
        </p:nvSpPr>
        <p:spPr bwMode="auto">
          <a:xfrm>
            <a:off x="2998788" y="4071938"/>
            <a:ext cx="2495550" cy="554037"/>
          </a:xfrm>
          <a:prstGeom prst="homePlate">
            <a:avLst>
              <a:gd name="adj" fmla="val 112608"/>
            </a:avLst>
          </a:prstGeom>
          <a:solidFill>
            <a:schemeClr val="accent2"/>
          </a:solidFill>
          <a:ln w="9525">
            <a:solidFill>
              <a:schemeClr val="accent2"/>
            </a:solidFill>
            <a:miter lim="800000"/>
            <a:headEnd/>
            <a:tailEnd/>
          </a:ln>
        </p:spPr>
        <p:txBody>
          <a:bodyPr wrap="none" anchor="ctr"/>
          <a:lstStyle/>
          <a:p>
            <a:pPr algn="ctr"/>
            <a:r>
              <a:rPr lang="fr-FR" sz="1400" b="1"/>
              <a:t>DRV/r 800/100 mg</a:t>
            </a:r>
          </a:p>
          <a:p>
            <a:pPr algn="ctr"/>
            <a:r>
              <a:rPr lang="fr-FR" sz="1400" b="1"/>
              <a:t>FTC 200mg/TDF 300mg</a:t>
            </a:r>
          </a:p>
        </p:txBody>
      </p:sp>
      <p:sp>
        <p:nvSpPr>
          <p:cNvPr id="23559" name="AutoShape 9"/>
          <p:cNvSpPr>
            <a:spLocks noChangeArrowheads="1"/>
          </p:cNvSpPr>
          <p:nvPr/>
        </p:nvSpPr>
        <p:spPr bwMode="auto">
          <a:xfrm>
            <a:off x="106363" y="1731963"/>
            <a:ext cx="8223250" cy="231775"/>
          </a:xfrm>
          <a:prstGeom prst="rightArrow">
            <a:avLst>
              <a:gd name="adj1" fmla="val 50000"/>
              <a:gd name="adj2" fmla="val 886986"/>
            </a:avLst>
          </a:prstGeom>
          <a:solidFill>
            <a:schemeClr val="accent1"/>
          </a:solidFill>
          <a:ln w="9525">
            <a:solidFill>
              <a:schemeClr val="tx1"/>
            </a:solidFill>
            <a:miter lim="800000"/>
            <a:headEnd/>
            <a:tailEnd/>
          </a:ln>
        </p:spPr>
        <p:txBody>
          <a:bodyPr wrap="none" anchor="ctr"/>
          <a:lstStyle/>
          <a:p>
            <a:endParaRPr lang="fr-FR"/>
          </a:p>
        </p:txBody>
      </p:sp>
      <p:sp>
        <p:nvSpPr>
          <p:cNvPr id="23560" name="AutoShape 10"/>
          <p:cNvSpPr>
            <a:spLocks noChangeArrowheads="1"/>
          </p:cNvSpPr>
          <p:nvPr/>
        </p:nvSpPr>
        <p:spPr bwMode="auto">
          <a:xfrm>
            <a:off x="147638" y="2030413"/>
            <a:ext cx="2473325" cy="554037"/>
          </a:xfrm>
          <a:prstGeom prst="homePlate">
            <a:avLst>
              <a:gd name="adj" fmla="val 111605"/>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61" name="AutoShape 11"/>
          <p:cNvSpPr>
            <a:spLocks noChangeArrowheads="1"/>
          </p:cNvSpPr>
          <p:nvPr/>
        </p:nvSpPr>
        <p:spPr bwMode="auto">
          <a:xfrm>
            <a:off x="157163" y="3455988"/>
            <a:ext cx="2463800" cy="554037"/>
          </a:xfrm>
          <a:prstGeom prst="homePlate">
            <a:avLst>
              <a:gd name="adj" fmla="val 111175"/>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62" name="AutoShape 16"/>
          <p:cNvSpPr>
            <a:spLocks noChangeArrowheads="1"/>
          </p:cNvSpPr>
          <p:nvPr/>
        </p:nvSpPr>
        <p:spPr bwMode="auto">
          <a:xfrm>
            <a:off x="5830888" y="2036763"/>
            <a:ext cx="2498725" cy="554037"/>
          </a:xfrm>
          <a:prstGeom prst="homePlate">
            <a:avLst>
              <a:gd name="adj" fmla="val 112751"/>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63" name="AutoShape 17"/>
          <p:cNvSpPr>
            <a:spLocks noChangeArrowheads="1"/>
          </p:cNvSpPr>
          <p:nvPr/>
        </p:nvSpPr>
        <p:spPr bwMode="auto">
          <a:xfrm>
            <a:off x="5837238" y="2643188"/>
            <a:ext cx="2492375" cy="554037"/>
          </a:xfrm>
          <a:prstGeom prst="homePlate">
            <a:avLst>
              <a:gd name="adj" fmla="val 112464"/>
            </a:avLst>
          </a:prstGeom>
          <a:solidFill>
            <a:srgbClr val="FF66CC"/>
          </a:solidFill>
          <a:ln w="9525">
            <a:solidFill>
              <a:srgbClr val="FF6699"/>
            </a:solidFill>
            <a:miter lim="800000"/>
            <a:headEnd/>
            <a:tailEnd/>
          </a:ln>
        </p:spPr>
        <p:txBody>
          <a:bodyPr wrap="none" anchor="ctr"/>
          <a:lstStyle/>
          <a:p>
            <a:pPr algn="ctr"/>
            <a:r>
              <a:rPr lang="fr-FR" sz="1400" b="1"/>
              <a:t>ATV/r – FTC – TDF</a:t>
            </a:r>
          </a:p>
          <a:p>
            <a:pPr algn="ctr"/>
            <a:r>
              <a:rPr lang="fr-FR" sz="1400" b="1" u="sng"/>
              <a:t>12h après SOF/LDV</a:t>
            </a:r>
          </a:p>
        </p:txBody>
      </p:sp>
      <p:sp>
        <p:nvSpPr>
          <p:cNvPr id="23564" name="AutoShape 18"/>
          <p:cNvSpPr>
            <a:spLocks noChangeArrowheads="1"/>
          </p:cNvSpPr>
          <p:nvPr/>
        </p:nvSpPr>
        <p:spPr bwMode="auto">
          <a:xfrm>
            <a:off x="5837238" y="3462338"/>
            <a:ext cx="2492375" cy="554037"/>
          </a:xfrm>
          <a:prstGeom prst="homePlate">
            <a:avLst>
              <a:gd name="adj" fmla="val 112464"/>
            </a:avLst>
          </a:prstGeom>
          <a:solidFill>
            <a:srgbClr val="FFCCFF"/>
          </a:solidFill>
          <a:ln w="9525">
            <a:solidFill>
              <a:srgbClr val="FFCCFF"/>
            </a:solidFill>
            <a:miter lim="800000"/>
            <a:headEnd/>
            <a:tailEnd/>
          </a:ln>
        </p:spPr>
        <p:txBody>
          <a:bodyPr wrap="none" anchor="ctr"/>
          <a:lstStyle/>
          <a:p>
            <a:pPr algn="ctr"/>
            <a:r>
              <a:rPr lang="fr-FR" sz="1400" b="1">
                <a:solidFill>
                  <a:schemeClr val="tx1"/>
                </a:solidFill>
              </a:rPr>
              <a:t>SOF 400mg</a:t>
            </a:r>
          </a:p>
          <a:p>
            <a:pPr algn="ctr"/>
            <a:r>
              <a:rPr lang="fr-FR" sz="1400" b="1">
                <a:solidFill>
                  <a:schemeClr val="tx1"/>
                </a:solidFill>
              </a:rPr>
              <a:t>LDV 90 mg</a:t>
            </a:r>
          </a:p>
        </p:txBody>
      </p:sp>
      <p:sp>
        <p:nvSpPr>
          <p:cNvPr id="23565" name="AutoShape 19"/>
          <p:cNvSpPr>
            <a:spLocks noChangeArrowheads="1"/>
          </p:cNvSpPr>
          <p:nvPr/>
        </p:nvSpPr>
        <p:spPr bwMode="auto">
          <a:xfrm>
            <a:off x="5834063" y="4078288"/>
            <a:ext cx="2495550" cy="554037"/>
          </a:xfrm>
          <a:prstGeom prst="homePlate">
            <a:avLst>
              <a:gd name="adj" fmla="val 112608"/>
            </a:avLst>
          </a:prstGeom>
          <a:solidFill>
            <a:srgbClr val="3366FF"/>
          </a:solidFill>
          <a:ln w="9525">
            <a:solidFill>
              <a:srgbClr val="3366FF"/>
            </a:solidFill>
            <a:miter lim="800000"/>
            <a:headEnd/>
            <a:tailEnd/>
          </a:ln>
        </p:spPr>
        <p:txBody>
          <a:bodyPr wrap="none" anchor="ctr"/>
          <a:lstStyle/>
          <a:p>
            <a:pPr algn="ctr"/>
            <a:r>
              <a:rPr lang="fr-FR" sz="1400" b="1"/>
              <a:t>DRV/r – FTC – TDF</a:t>
            </a:r>
          </a:p>
          <a:p>
            <a:pPr algn="ctr"/>
            <a:r>
              <a:rPr lang="fr-FR" sz="1400" b="1" u="sng"/>
              <a:t>12h après SOF/LDV</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pPr eaLnBrk="1" hangingPunct="1">
              <a:defRPr/>
            </a:pPr>
            <a:r>
              <a:rPr lang="fr-FR" smtClean="0"/>
              <a:t>Interactions PK entre ARV et LDV/SOF (2)</a:t>
            </a:r>
          </a:p>
        </p:txBody>
      </p:sp>
      <p:sp>
        <p:nvSpPr>
          <p:cNvPr id="24578" name="Text Box 3"/>
          <p:cNvSpPr txBox="1">
            <a:spLocks noChangeArrowheads="1"/>
          </p:cNvSpPr>
          <p:nvPr/>
        </p:nvSpPr>
        <p:spPr bwMode="auto">
          <a:xfrm>
            <a:off x="6280150" y="3716338"/>
            <a:ext cx="2808288" cy="276225"/>
          </a:xfrm>
          <a:prstGeom prst="rect">
            <a:avLst/>
          </a:prstGeom>
          <a:noFill/>
          <a:ln w="9525">
            <a:noFill/>
            <a:miter lim="800000"/>
            <a:headEnd/>
            <a:tailEnd/>
          </a:ln>
        </p:spPr>
        <p:txBody>
          <a:bodyPr>
            <a:spAutoFit/>
          </a:bodyPr>
          <a:lstStyle/>
          <a:p>
            <a:pPr algn="r" eaLnBrk="0" hangingPunct="0"/>
            <a:r>
              <a:rPr lang="en-GB" sz="1200" i="1"/>
              <a:t>German P, CROI 2015, Abs. 82</a:t>
            </a:r>
          </a:p>
        </p:txBody>
      </p:sp>
      <p:grpSp>
        <p:nvGrpSpPr>
          <p:cNvPr id="24579" name="Group 116"/>
          <p:cNvGrpSpPr>
            <a:grpSpLocks noRot="1"/>
          </p:cNvGrpSpPr>
          <p:nvPr/>
        </p:nvGrpSpPr>
        <p:grpSpPr bwMode="auto">
          <a:xfrm>
            <a:off x="336550" y="1662113"/>
            <a:ext cx="8497888" cy="1903412"/>
            <a:chOff x="212" y="801"/>
            <a:chExt cx="5353" cy="1199"/>
          </a:xfrm>
        </p:grpSpPr>
        <p:sp>
          <p:nvSpPr>
            <p:cNvPr id="24585" name="Rectangle 4"/>
            <p:cNvSpPr>
              <a:spLocks noChangeArrowheads="1"/>
            </p:cNvSpPr>
            <p:nvPr/>
          </p:nvSpPr>
          <p:spPr bwMode="auto">
            <a:xfrm>
              <a:off x="212" y="801"/>
              <a:ext cx="1908" cy="191"/>
            </a:xfrm>
            <a:prstGeom prst="rect">
              <a:avLst/>
            </a:prstGeom>
            <a:solidFill>
              <a:srgbClr val="000066"/>
            </a:solidFill>
            <a:ln w="9525">
              <a:noFill/>
              <a:miter lim="800000"/>
              <a:headEnd/>
              <a:tailEnd/>
            </a:ln>
          </p:spPr>
          <p:txBody>
            <a:bodyPr lIns="91430" tIns="27432" rIns="91430" bIns="27432"/>
            <a:lstStyle/>
            <a:p>
              <a:pPr algn="ctr"/>
              <a:endParaRPr lang="en-US" sz="1400">
                <a:solidFill>
                  <a:srgbClr val="FFFF00"/>
                </a:solidFill>
              </a:endParaRPr>
            </a:p>
          </p:txBody>
        </p:sp>
        <p:sp>
          <p:nvSpPr>
            <p:cNvPr id="24586" name="Rectangle 5"/>
            <p:cNvSpPr>
              <a:spLocks noChangeArrowheads="1"/>
            </p:cNvSpPr>
            <p:nvPr/>
          </p:nvSpPr>
          <p:spPr bwMode="auto">
            <a:xfrm>
              <a:off x="2120" y="801"/>
              <a:ext cx="1520" cy="191"/>
            </a:xfrm>
            <a:prstGeom prst="rect">
              <a:avLst/>
            </a:prstGeom>
            <a:solidFill>
              <a:srgbClr val="000066"/>
            </a:solidFill>
            <a:ln w="9525">
              <a:noFill/>
              <a:miter lim="800000"/>
              <a:headEnd/>
              <a:tailEnd/>
            </a:ln>
          </p:spPr>
          <p:txBody>
            <a:bodyPr lIns="45720" rIns="45720" anchor="ctr"/>
            <a:lstStyle/>
            <a:p>
              <a:pPr algn="ctr"/>
              <a:r>
                <a:rPr lang="en-US" sz="1400">
                  <a:solidFill>
                    <a:srgbClr val="FFFF66"/>
                  </a:solidFill>
                </a:rPr>
                <a:t>Prédateur</a:t>
              </a:r>
            </a:p>
          </p:txBody>
        </p:sp>
        <p:sp>
          <p:nvSpPr>
            <p:cNvPr id="24587" name="Rectangle 6"/>
            <p:cNvSpPr>
              <a:spLocks noChangeArrowheads="1"/>
            </p:cNvSpPr>
            <p:nvPr/>
          </p:nvSpPr>
          <p:spPr bwMode="auto">
            <a:xfrm>
              <a:off x="3640" y="801"/>
              <a:ext cx="1008" cy="191"/>
            </a:xfrm>
            <a:prstGeom prst="rect">
              <a:avLst/>
            </a:prstGeom>
            <a:solidFill>
              <a:srgbClr val="000066"/>
            </a:solidFill>
            <a:ln w="9525">
              <a:noFill/>
              <a:miter lim="800000"/>
              <a:headEnd/>
              <a:tailEnd/>
            </a:ln>
          </p:spPr>
          <p:txBody>
            <a:bodyPr lIns="45720" rIns="45720" anchor="ctr"/>
            <a:lstStyle/>
            <a:p>
              <a:pPr algn="ctr"/>
              <a:r>
                <a:rPr lang="en-US" sz="1400">
                  <a:solidFill>
                    <a:srgbClr val="FFFF66"/>
                  </a:solidFill>
                </a:rPr>
                <a:t>AUC</a:t>
              </a:r>
            </a:p>
          </p:txBody>
        </p:sp>
        <p:sp>
          <p:nvSpPr>
            <p:cNvPr id="24588" name="Rectangle 7"/>
            <p:cNvSpPr>
              <a:spLocks noChangeArrowheads="1"/>
            </p:cNvSpPr>
            <p:nvPr/>
          </p:nvSpPr>
          <p:spPr bwMode="auto">
            <a:xfrm>
              <a:off x="4648" y="801"/>
              <a:ext cx="917" cy="191"/>
            </a:xfrm>
            <a:prstGeom prst="rect">
              <a:avLst/>
            </a:prstGeom>
            <a:solidFill>
              <a:srgbClr val="000066"/>
            </a:solidFill>
            <a:ln w="9525">
              <a:noFill/>
              <a:miter lim="800000"/>
              <a:headEnd/>
              <a:tailEnd/>
            </a:ln>
          </p:spPr>
          <p:txBody>
            <a:bodyPr lIns="45720" rIns="45720" anchor="ctr"/>
            <a:lstStyle/>
            <a:p>
              <a:pPr algn="ctr"/>
              <a:r>
                <a:rPr lang="en-US" sz="1400">
                  <a:solidFill>
                    <a:srgbClr val="FFFF66"/>
                  </a:solidFill>
                </a:rPr>
                <a:t>C</a:t>
              </a:r>
              <a:r>
                <a:rPr lang="en-US" sz="1400" baseline="-25000">
                  <a:solidFill>
                    <a:srgbClr val="FFFF66"/>
                  </a:solidFill>
                </a:rPr>
                <a:t>max</a:t>
              </a:r>
            </a:p>
          </p:txBody>
        </p:sp>
        <p:sp>
          <p:nvSpPr>
            <p:cNvPr id="24589" name="Rectangle 8"/>
            <p:cNvSpPr>
              <a:spLocks noChangeArrowheads="1"/>
            </p:cNvSpPr>
            <p:nvPr/>
          </p:nvSpPr>
          <p:spPr bwMode="auto">
            <a:xfrm>
              <a:off x="212" y="992"/>
              <a:ext cx="716" cy="1008"/>
            </a:xfrm>
            <a:prstGeom prst="rect">
              <a:avLst/>
            </a:prstGeom>
            <a:noFill/>
            <a:ln w="9525">
              <a:noFill/>
              <a:miter lim="800000"/>
              <a:headEnd/>
              <a:tailEnd/>
            </a:ln>
          </p:spPr>
          <p:txBody>
            <a:bodyPr lIns="91430" tIns="27432" rIns="91430" bIns="27432" anchor="ctr"/>
            <a:lstStyle/>
            <a:p>
              <a:pPr algn="ctr"/>
              <a:endParaRPr lang="en-US" sz="1400">
                <a:solidFill>
                  <a:srgbClr val="FFFF66"/>
                </a:solidFill>
              </a:endParaRPr>
            </a:p>
          </p:txBody>
        </p:sp>
        <p:sp>
          <p:nvSpPr>
            <p:cNvPr id="24590" name="Rectangle 49"/>
            <p:cNvSpPr>
              <a:spLocks noChangeArrowheads="1"/>
            </p:cNvSpPr>
            <p:nvPr/>
          </p:nvSpPr>
          <p:spPr bwMode="auto">
            <a:xfrm>
              <a:off x="928" y="992"/>
              <a:ext cx="1192" cy="168"/>
            </a:xfrm>
            <a:prstGeom prst="rect">
              <a:avLst/>
            </a:prstGeom>
            <a:noFill/>
            <a:ln w="9525">
              <a:noFill/>
              <a:miter lim="800000"/>
              <a:headEnd/>
              <a:tailEnd/>
            </a:ln>
          </p:spPr>
          <p:txBody>
            <a:bodyPr lIns="91433" tIns="27432" rIns="91433" bIns="27432" anchor="ctr"/>
            <a:lstStyle/>
            <a:p>
              <a:pPr algn="ctr"/>
              <a:r>
                <a:rPr lang="en-US" sz="1400">
                  <a:solidFill>
                    <a:srgbClr val="FFFF66"/>
                  </a:solidFill>
                </a:rPr>
                <a:t>SOF</a:t>
              </a:r>
            </a:p>
          </p:txBody>
        </p:sp>
        <p:sp>
          <p:nvSpPr>
            <p:cNvPr id="24591" name="Rectangle 50"/>
            <p:cNvSpPr>
              <a:spLocks noChangeArrowheads="1"/>
            </p:cNvSpPr>
            <p:nvPr/>
          </p:nvSpPr>
          <p:spPr bwMode="auto">
            <a:xfrm>
              <a:off x="2120" y="992"/>
              <a:ext cx="1520" cy="504"/>
            </a:xfrm>
            <a:prstGeom prst="rect">
              <a:avLst/>
            </a:prstGeom>
            <a:noFill/>
            <a:ln w="9525">
              <a:noFill/>
              <a:miter lim="800000"/>
              <a:headEnd/>
              <a:tailEnd/>
            </a:ln>
          </p:spPr>
          <p:txBody>
            <a:bodyPr lIns="91433" tIns="27432" rIns="91433" bIns="27432" anchor="ctr"/>
            <a:lstStyle/>
            <a:p>
              <a:pPr algn="ctr"/>
              <a:r>
                <a:rPr lang="en-US" sz="1400">
                  <a:solidFill>
                    <a:srgbClr val="FFFF66"/>
                  </a:solidFill>
                </a:rPr>
                <a:t>ATV/r + FTC/TDF</a:t>
              </a:r>
            </a:p>
          </p:txBody>
        </p:sp>
        <p:sp>
          <p:nvSpPr>
            <p:cNvPr id="24592" name="Rectangle 51"/>
            <p:cNvSpPr>
              <a:spLocks noChangeArrowheads="1"/>
            </p:cNvSpPr>
            <p:nvPr/>
          </p:nvSpPr>
          <p:spPr bwMode="auto">
            <a:xfrm>
              <a:off x="3640" y="992"/>
              <a:ext cx="1008"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593" name="Rectangle 52"/>
            <p:cNvSpPr>
              <a:spLocks noChangeArrowheads="1"/>
            </p:cNvSpPr>
            <p:nvPr/>
          </p:nvSpPr>
          <p:spPr bwMode="auto">
            <a:xfrm>
              <a:off x="4648" y="992"/>
              <a:ext cx="917"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594" name="Rectangle 53"/>
            <p:cNvSpPr>
              <a:spLocks noChangeArrowheads="1"/>
            </p:cNvSpPr>
            <p:nvPr/>
          </p:nvSpPr>
          <p:spPr bwMode="auto">
            <a:xfrm>
              <a:off x="928" y="1160"/>
              <a:ext cx="1192" cy="168"/>
            </a:xfrm>
            <a:prstGeom prst="rect">
              <a:avLst/>
            </a:prstGeom>
            <a:noFill/>
            <a:ln w="9525">
              <a:noFill/>
              <a:miter lim="800000"/>
              <a:headEnd/>
              <a:tailEnd/>
            </a:ln>
          </p:spPr>
          <p:txBody>
            <a:bodyPr lIns="91433" tIns="27432" rIns="91433" bIns="27432" anchor="ctr"/>
            <a:lstStyle/>
            <a:p>
              <a:pPr algn="ctr"/>
              <a:r>
                <a:rPr lang="en-US" sz="1400">
                  <a:solidFill>
                    <a:srgbClr val="FFFF66"/>
                  </a:solidFill>
                </a:rPr>
                <a:t>GS-331007</a:t>
              </a:r>
            </a:p>
          </p:txBody>
        </p:sp>
        <p:sp>
          <p:nvSpPr>
            <p:cNvPr id="24595" name="Rectangle 54"/>
            <p:cNvSpPr>
              <a:spLocks noChangeArrowheads="1"/>
            </p:cNvSpPr>
            <p:nvPr/>
          </p:nvSpPr>
          <p:spPr bwMode="auto">
            <a:xfrm>
              <a:off x="3640" y="1160"/>
              <a:ext cx="1008"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596" name="Rectangle 55"/>
            <p:cNvSpPr>
              <a:spLocks noChangeArrowheads="1"/>
            </p:cNvSpPr>
            <p:nvPr/>
          </p:nvSpPr>
          <p:spPr bwMode="auto">
            <a:xfrm>
              <a:off x="4648" y="1160"/>
              <a:ext cx="917"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597" name="Rectangle 56"/>
            <p:cNvSpPr>
              <a:spLocks noChangeArrowheads="1"/>
            </p:cNvSpPr>
            <p:nvPr/>
          </p:nvSpPr>
          <p:spPr bwMode="auto">
            <a:xfrm>
              <a:off x="928" y="1328"/>
              <a:ext cx="1192" cy="168"/>
            </a:xfrm>
            <a:prstGeom prst="rect">
              <a:avLst/>
            </a:prstGeom>
            <a:noFill/>
            <a:ln w="9525">
              <a:noFill/>
              <a:miter lim="800000"/>
              <a:headEnd/>
              <a:tailEnd/>
            </a:ln>
          </p:spPr>
          <p:txBody>
            <a:bodyPr lIns="91433" tIns="27432" rIns="91433" bIns="27432" anchor="ctr"/>
            <a:lstStyle/>
            <a:p>
              <a:pPr algn="ctr"/>
              <a:r>
                <a:rPr lang="en-US" sz="1400">
                  <a:solidFill>
                    <a:srgbClr val="FFFF66"/>
                  </a:solidFill>
                </a:rPr>
                <a:t>LDV</a:t>
              </a:r>
            </a:p>
          </p:txBody>
        </p:sp>
        <p:sp>
          <p:nvSpPr>
            <p:cNvPr id="24598" name="Rectangle 57"/>
            <p:cNvSpPr>
              <a:spLocks noChangeArrowheads="1"/>
            </p:cNvSpPr>
            <p:nvPr/>
          </p:nvSpPr>
          <p:spPr bwMode="auto">
            <a:xfrm>
              <a:off x="3640" y="1328"/>
              <a:ext cx="1008"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 96 %</a:t>
              </a:r>
              <a:endParaRPr lang="en-US" sz="1400"/>
            </a:p>
          </p:txBody>
        </p:sp>
        <p:sp>
          <p:nvSpPr>
            <p:cNvPr id="24599" name="Rectangle 58"/>
            <p:cNvSpPr>
              <a:spLocks noChangeArrowheads="1"/>
            </p:cNvSpPr>
            <p:nvPr/>
          </p:nvSpPr>
          <p:spPr bwMode="auto">
            <a:xfrm>
              <a:off x="4648" y="1328"/>
              <a:ext cx="917" cy="168"/>
            </a:xfrm>
            <a:prstGeom prst="rect">
              <a:avLst/>
            </a:prstGeom>
            <a:noFill/>
            <a:ln w="9525">
              <a:noFill/>
              <a:miter lim="800000"/>
              <a:headEnd/>
              <a:tailEnd/>
            </a:ln>
          </p:spPr>
          <p:txBody>
            <a:bodyPr lIns="91433" tIns="27432" rIns="91433" bIns="27432" anchor="ctr"/>
            <a:lstStyle/>
            <a:p>
              <a:pPr algn="ctr"/>
              <a:r>
                <a:rPr lang="en-US" sz="1400">
                  <a:sym typeface="Symbol" pitchFamily="18" charset="2"/>
                </a:rPr>
                <a:t> 68 %</a:t>
              </a:r>
              <a:endParaRPr lang="en-US" sz="1400"/>
            </a:p>
          </p:txBody>
        </p:sp>
        <p:sp>
          <p:nvSpPr>
            <p:cNvPr id="24600" name="Rectangle 59"/>
            <p:cNvSpPr>
              <a:spLocks noChangeArrowheads="1"/>
            </p:cNvSpPr>
            <p:nvPr/>
          </p:nvSpPr>
          <p:spPr bwMode="auto">
            <a:xfrm>
              <a:off x="928" y="1496"/>
              <a:ext cx="1192" cy="168"/>
            </a:xfrm>
            <a:prstGeom prst="rect">
              <a:avLst/>
            </a:prstGeom>
            <a:solidFill>
              <a:srgbClr val="2D2D8A"/>
            </a:solidFill>
            <a:ln w="9525">
              <a:noFill/>
              <a:miter lim="800000"/>
              <a:headEnd/>
              <a:tailEnd/>
            </a:ln>
          </p:spPr>
          <p:txBody>
            <a:bodyPr lIns="91433" tIns="27432" rIns="91433" bIns="27432" anchor="ctr"/>
            <a:lstStyle/>
            <a:p>
              <a:pPr algn="ctr"/>
              <a:r>
                <a:rPr lang="en-US" sz="1400">
                  <a:solidFill>
                    <a:srgbClr val="FFFF66"/>
                  </a:solidFill>
                </a:rPr>
                <a:t>SOF</a:t>
              </a:r>
            </a:p>
          </p:txBody>
        </p:sp>
        <p:sp>
          <p:nvSpPr>
            <p:cNvPr id="24601" name="Rectangle 60"/>
            <p:cNvSpPr>
              <a:spLocks noChangeArrowheads="1"/>
            </p:cNvSpPr>
            <p:nvPr/>
          </p:nvSpPr>
          <p:spPr bwMode="auto">
            <a:xfrm>
              <a:off x="2120" y="1496"/>
              <a:ext cx="1520" cy="504"/>
            </a:xfrm>
            <a:prstGeom prst="rect">
              <a:avLst/>
            </a:prstGeom>
            <a:solidFill>
              <a:srgbClr val="2D2D8A"/>
            </a:solidFill>
            <a:ln w="9525">
              <a:noFill/>
              <a:miter lim="800000"/>
              <a:headEnd/>
              <a:tailEnd/>
            </a:ln>
          </p:spPr>
          <p:txBody>
            <a:bodyPr lIns="91433" tIns="27432" rIns="91433" bIns="27432" anchor="ctr"/>
            <a:lstStyle/>
            <a:p>
              <a:pPr algn="ctr"/>
              <a:r>
                <a:rPr lang="en-US" sz="1400">
                  <a:solidFill>
                    <a:srgbClr val="FFFF66"/>
                  </a:solidFill>
                </a:rPr>
                <a:t>DRV/r + FTC/TDF</a:t>
              </a:r>
            </a:p>
          </p:txBody>
        </p:sp>
        <p:sp>
          <p:nvSpPr>
            <p:cNvPr id="24602" name="Rectangle 61"/>
            <p:cNvSpPr>
              <a:spLocks noChangeArrowheads="1"/>
            </p:cNvSpPr>
            <p:nvPr/>
          </p:nvSpPr>
          <p:spPr bwMode="auto">
            <a:xfrm>
              <a:off x="3640" y="1496"/>
              <a:ext cx="1008"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 27 %</a:t>
              </a:r>
              <a:endParaRPr lang="en-US" sz="1400"/>
            </a:p>
          </p:txBody>
        </p:sp>
        <p:sp>
          <p:nvSpPr>
            <p:cNvPr id="24603" name="Rectangle 62"/>
            <p:cNvSpPr>
              <a:spLocks noChangeArrowheads="1"/>
            </p:cNvSpPr>
            <p:nvPr/>
          </p:nvSpPr>
          <p:spPr bwMode="auto">
            <a:xfrm>
              <a:off x="4648" y="1496"/>
              <a:ext cx="917"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 37 %</a:t>
              </a:r>
              <a:endParaRPr lang="en-US" sz="1400"/>
            </a:p>
          </p:txBody>
        </p:sp>
        <p:sp>
          <p:nvSpPr>
            <p:cNvPr id="24604" name="Rectangle 63"/>
            <p:cNvSpPr>
              <a:spLocks noChangeArrowheads="1"/>
            </p:cNvSpPr>
            <p:nvPr/>
          </p:nvSpPr>
          <p:spPr bwMode="auto">
            <a:xfrm>
              <a:off x="928" y="1664"/>
              <a:ext cx="1192" cy="168"/>
            </a:xfrm>
            <a:prstGeom prst="rect">
              <a:avLst/>
            </a:prstGeom>
            <a:solidFill>
              <a:srgbClr val="2D2D8A"/>
            </a:solidFill>
            <a:ln w="9525">
              <a:noFill/>
              <a:miter lim="800000"/>
              <a:headEnd/>
              <a:tailEnd/>
            </a:ln>
          </p:spPr>
          <p:txBody>
            <a:bodyPr lIns="91433" tIns="27432" rIns="91433" bIns="27432" anchor="ctr"/>
            <a:lstStyle/>
            <a:p>
              <a:pPr algn="ctr"/>
              <a:r>
                <a:rPr lang="en-US" sz="1400">
                  <a:solidFill>
                    <a:srgbClr val="FFFF66"/>
                  </a:solidFill>
                </a:rPr>
                <a:t>GS-331007</a:t>
              </a:r>
            </a:p>
          </p:txBody>
        </p:sp>
        <p:sp>
          <p:nvSpPr>
            <p:cNvPr id="24605" name="Rectangle 64"/>
            <p:cNvSpPr>
              <a:spLocks noChangeArrowheads="1"/>
            </p:cNvSpPr>
            <p:nvPr/>
          </p:nvSpPr>
          <p:spPr bwMode="auto">
            <a:xfrm>
              <a:off x="3640" y="1664"/>
              <a:ext cx="1008"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606" name="Rectangle 65"/>
            <p:cNvSpPr>
              <a:spLocks noChangeArrowheads="1"/>
            </p:cNvSpPr>
            <p:nvPr/>
          </p:nvSpPr>
          <p:spPr bwMode="auto">
            <a:xfrm>
              <a:off x="4648" y="1664"/>
              <a:ext cx="917"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607" name="Rectangle 66"/>
            <p:cNvSpPr>
              <a:spLocks noChangeArrowheads="1"/>
            </p:cNvSpPr>
            <p:nvPr/>
          </p:nvSpPr>
          <p:spPr bwMode="auto">
            <a:xfrm>
              <a:off x="3640" y="1832"/>
              <a:ext cx="1008"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608" name="Rectangle 67"/>
            <p:cNvSpPr>
              <a:spLocks noChangeArrowheads="1"/>
            </p:cNvSpPr>
            <p:nvPr/>
          </p:nvSpPr>
          <p:spPr bwMode="auto">
            <a:xfrm>
              <a:off x="4648" y="1832"/>
              <a:ext cx="917" cy="168"/>
            </a:xfrm>
            <a:prstGeom prst="rect">
              <a:avLst/>
            </a:prstGeom>
            <a:solidFill>
              <a:srgbClr val="2D2D8A"/>
            </a:solidFill>
            <a:ln w="9525">
              <a:noFill/>
              <a:miter lim="800000"/>
              <a:headEnd/>
              <a:tailEnd/>
            </a:ln>
          </p:spPr>
          <p:txBody>
            <a:bodyPr lIns="91433" tIns="27432" rIns="91433" bIns="27432" anchor="ctr"/>
            <a:lstStyle/>
            <a:p>
              <a:pPr algn="ctr"/>
              <a:r>
                <a:rPr lang="en-US" sz="1400">
                  <a:sym typeface="Symbol" pitchFamily="18" charset="2"/>
                </a:rPr>
                <a:t></a:t>
              </a:r>
              <a:endParaRPr lang="en-US" sz="1400"/>
            </a:p>
          </p:txBody>
        </p:sp>
        <p:sp>
          <p:nvSpPr>
            <p:cNvPr id="24609" name="Rectangle 68"/>
            <p:cNvSpPr>
              <a:spLocks noChangeArrowheads="1"/>
            </p:cNvSpPr>
            <p:nvPr/>
          </p:nvSpPr>
          <p:spPr bwMode="auto">
            <a:xfrm>
              <a:off x="928" y="1832"/>
              <a:ext cx="1192" cy="168"/>
            </a:xfrm>
            <a:prstGeom prst="rect">
              <a:avLst/>
            </a:prstGeom>
            <a:solidFill>
              <a:srgbClr val="2D2D8A"/>
            </a:solidFill>
            <a:ln w="9525">
              <a:noFill/>
              <a:miter lim="800000"/>
              <a:headEnd/>
              <a:tailEnd/>
            </a:ln>
          </p:spPr>
          <p:txBody>
            <a:bodyPr lIns="91433" tIns="27432" rIns="91433" bIns="27432" anchor="ctr"/>
            <a:lstStyle/>
            <a:p>
              <a:pPr algn="ctr"/>
              <a:r>
                <a:rPr lang="en-US" sz="1400">
                  <a:solidFill>
                    <a:srgbClr val="FFFF66"/>
                  </a:solidFill>
                </a:rPr>
                <a:t>LDV</a:t>
              </a:r>
            </a:p>
          </p:txBody>
        </p:sp>
        <p:sp>
          <p:nvSpPr>
            <p:cNvPr id="24610" name="Line 69"/>
            <p:cNvSpPr>
              <a:spLocks noChangeShapeType="1"/>
            </p:cNvSpPr>
            <p:nvPr/>
          </p:nvSpPr>
          <p:spPr bwMode="auto">
            <a:xfrm>
              <a:off x="928" y="992"/>
              <a:ext cx="0" cy="1008"/>
            </a:xfrm>
            <a:prstGeom prst="line">
              <a:avLst/>
            </a:prstGeom>
            <a:noFill/>
            <a:ln w="12700" algn="ctr">
              <a:solidFill>
                <a:srgbClr val="FFFF66"/>
              </a:solidFill>
              <a:round/>
              <a:headEnd/>
              <a:tailEnd/>
            </a:ln>
          </p:spPr>
          <p:txBody>
            <a:bodyPr/>
            <a:lstStyle/>
            <a:p>
              <a:endParaRPr lang="fr-FR"/>
            </a:p>
          </p:txBody>
        </p:sp>
        <p:sp>
          <p:nvSpPr>
            <p:cNvPr id="24611" name="Line 70"/>
            <p:cNvSpPr>
              <a:spLocks noChangeShapeType="1"/>
            </p:cNvSpPr>
            <p:nvPr/>
          </p:nvSpPr>
          <p:spPr bwMode="auto">
            <a:xfrm>
              <a:off x="2120" y="801"/>
              <a:ext cx="0" cy="1199"/>
            </a:xfrm>
            <a:prstGeom prst="line">
              <a:avLst/>
            </a:prstGeom>
            <a:noFill/>
            <a:ln w="12700" algn="ctr">
              <a:solidFill>
                <a:srgbClr val="FFFF66"/>
              </a:solidFill>
              <a:round/>
              <a:headEnd/>
              <a:tailEnd/>
            </a:ln>
          </p:spPr>
          <p:txBody>
            <a:bodyPr/>
            <a:lstStyle/>
            <a:p>
              <a:endParaRPr lang="fr-FR"/>
            </a:p>
          </p:txBody>
        </p:sp>
        <p:sp>
          <p:nvSpPr>
            <p:cNvPr id="24612" name="Line 71"/>
            <p:cNvSpPr>
              <a:spLocks noChangeShapeType="1"/>
            </p:cNvSpPr>
            <p:nvPr/>
          </p:nvSpPr>
          <p:spPr bwMode="auto">
            <a:xfrm>
              <a:off x="3640" y="801"/>
              <a:ext cx="0" cy="1199"/>
            </a:xfrm>
            <a:prstGeom prst="line">
              <a:avLst/>
            </a:prstGeom>
            <a:noFill/>
            <a:ln w="12700" algn="ctr">
              <a:solidFill>
                <a:srgbClr val="FFFF66"/>
              </a:solidFill>
              <a:round/>
              <a:headEnd/>
              <a:tailEnd/>
            </a:ln>
          </p:spPr>
          <p:txBody>
            <a:bodyPr/>
            <a:lstStyle/>
            <a:p>
              <a:endParaRPr lang="fr-FR"/>
            </a:p>
          </p:txBody>
        </p:sp>
        <p:sp>
          <p:nvSpPr>
            <p:cNvPr id="24613" name="Line 72"/>
            <p:cNvSpPr>
              <a:spLocks noChangeShapeType="1"/>
            </p:cNvSpPr>
            <p:nvPr/>
          </p:nvSpPr>
          <p:spPr bwMode="auto">
            <a:xfrm>
              <a:off x="4648" y="801"/>
              <a:ext cx="0" cy="1199"/>
            </a:xfrm>
            <a:prstGeom prst="line">
              <a:avLst/>
            </a:prstGeom>
            <a:noFill/>
            <a:ln w="12700" algn="ctr">
              <a:solidFill>
                <a:srgbClr val="FFFF66"/>
              </a:solidFill>
              <a:round/>
              <a:headEnd/>
              <a:tailEnd/>
            </a:ln>
          </p:spPr>
          <p:txBody>
            <a:bodyPr/>
            <a:lstStyle/>
            <a:p>
              <a:endParaRPr lang="fr-FR"/>
            </a:p>
          </p:txBody>
        </p:sp>
        <p:sp>
          <p:nvSpPr>
            <p:cNvPr id="24614" name="Line 73"/>
            <p:cNvSpPr>
              <a:spLocks noChangeShapeType="1"/>
            </p:cNvSpPr>
            <p:nvPr/>
          </p:nvSpPr>
          <p:spPr bwMode="auto">
            <a:xfrm>
              <a:off x="212" y="992"/>
              <a:ext cx="5353" cy="0"/>
            </a:xfrm>
            <a:prstGeom prst="line">
              <a:avLst/>
            </a:prstGeom>
            <a:noFill/>
            <a:ln w="12700" algn="ctr">
              <a:solidFill>
                <a:srgbClr val="FFFF66"/>
              </a:solidFill>
              <a:round/>
              <a:headEnd/>
              <a:tailEnd/>
            </a:ln>
          </p:spPr>
          <p:txBody>
            <a:bodyPr/>
            <a:lstStyle/>
            <a:p>
              <a:endParaRPr lang="fr-FR"/>
            </a:p>
          </p:txBody>
        </p:sp>
        <p:sp>
          <p:nvSpPr>
            <p:cNvPr id="24615" name="Line 94"/>
            <p:cNvSpPr>
              <a:spLocks noChangeShapeType="1"/>
            </p:cNvSpPr>
            <p:nvPr/>
          </p:nvSpPr>
          <p:spPr bwMode="auto">
            <a:xfrm>
              <a:off x="928" y="1160"/>
              <a:ext cx="1192" cy="0"/>
            </a:xfrm>
            <a:prstGeom prst="line">
              <a:avLst/>
            </a:prstGeom>
            <a:noFill/>
            <a:ln w="12700" algn="ctr">
              <a:solidFill>
                <a:srgbClr val="FFFF66"/>
              </a:solidFill>
              <a:round/>
              <a:headEnd/>
              <a:tailEnd/>
            </a:ln>
          </p:spPr>
          <p:txBody>
            <a:bodyPr/>
            <a:lstStyle/>
            <a:p>
              <a:endParaRPr lang="fr-FR"/>
            </a:p>
          </p:txBody>
        </p:sp>
        <p:sp>
          <p:nvSpPr>
            <p:cNvPr id="24616" name="Line 95"/>
            <p:cNvSpPr>
              <a:spLocks noChangeShapeType="1"/>
            </p:cNvSpPr>
            <p:nvPr/>
          </p:nvSpPr>
          <p:spPr bwMode="auto">
            <a:xfrm>
              <a:off x="3640" y="1160"/>
              <a:ext cx="1925" cy="0"/>
            </a:xfrm>
            <a:prstGeom prst="line">
              <a:avLst/>
            </a:prstGeom>
            <a:noFill/>
            <a:ln w="12700" algn="ctr">
              <a:solidFill>
                <a:srgbClr val="FFFF66"/>
              </a:solidFill>
              <a:round/>
              <a:headEnd/>
              <a:tailEnd/>
            </a:ln>
          </p:spPr>
          <p:txBody>
            <a:bodyPr/>
            <a:lstStyle/>
            <a:p>
              <a:endParaRPr lang="fr-FR"/>
            </a:p>
          </p:txBody>
        </p:sp>
        <p:sp>
          <p:nvSpPr>
            <p:cNvPr id="24617" name="Line 96"/>
            <p:cNvSpPr>
              <a:spLocks noChangeShapeType="1"/>
            </p:cNvSpPr>
            <p:nvPr/>
          </p:nvSpPr>
          <p:spPr bwMode="auto">
            <a:xfrm>
              <a:off x="928" y="1328"/>
              <a:ext cx="1192" cy="0"/>
            </a:xfrm>
            <a:prstGeom prst="line">
              <a:avLst/>
            </a:prstGeom>
            <a:noFill/>
            <a:ln w="12700" algn="ctr">
              <a:solidFill>
                <a:srgbClr val="FFFF66"/>
              </a:solidFill>
              <a:round/>
              <a:headEnd/>
              <a:tailEnd/>
            </a:ln>
          </p:spPr>
          <p:txBody>
            <a:bodyPr/>
            <a:lstStyle/>
            <a:p>
              <a:endParaRPr lang="fr-FR"/>
            </a:p>
          </p:txBody>
        </p:sp>
        <p:sp>
          <p:nvSpPr>
            <p:cNvPr id="24618" name="Line 97"/>
            <p:cNvSpPr>
              <a:spLocks noChangeShapeType="1"/>
            </p:cNvSpPr>
            <p:nvPr/>
          </p:nvSpPr>
          <p:spPr bwMode="auto">
            <a:xfrm>
              <a:off x="3640" y="1328"/>
              <a:ext cx="1925" cy="0"/>
            </a:xfrm>
            <a:prstGeom prst="line">
              <a:avLst/>
            </a:prstGeom>
            <a:noFill/>
            <a:ln w="12700" algn="ctr">
              <a:solidFill>
                <a:srgbClr val="FFFF66"/>
              </a:solidFill>
              <a:round/>
              <a:headEnd/>
              <a:tailEnd/>
            </a:ln>
          </p:spPr>
          <p:txBody>
            <a:bodyPr/>
            <a:lstStyle/>
            <a:p>
              <a:endParaRPr lang="fr-FR"/>
            </a:p>
          </p:txBody>
        </p:sp>
        <p:sp>
          <p:nvSpPr>
            <p:cNvPr id="24619" name="Line 98"/>
            <p:cNvSpPr>
              <a:spLocks noChangeShapeType="1"/>
            </p:cNvSpPr>
            <p:nvPr/>
          </p:nvSpPr>
          <p:spPr bwMode="auto">
            <a:xfrm>
              <a:off x="928" y="1496"/>
              <a:ext cx="4637" cy="0"/>
            </a:xfrm>
            <a:prstGeom prst="line">
              <a:avLst/>
            </a:prstGeom>
            <a:noFill/>
            <a:ln w="12700" algn="ctr">
              <a:solidFill>
                <a:srgbClr val="FFFF66"/>
              </a:solidFill>
              <a:round/>
              <a:headEnd/>
              <a:tailEnd/>
            </a:ln>
          </p:spPr>
          <p:txBody>
            <a:bodyPr/>
            <a:lstStyle/>
            <a:p>
              <a:endParaRPr lang="fr-FR"/>
            </a:p>
          </p:txBody>
        </p:sp>
        <p:sp>
          <p:nvSpPr>
            <p:cNvPr id="24620" name="Line 99"/>
            <p:cNvSpPr>
              <a:spLocks noChangeShapeType="1"/>
            </p:cNvSpPr>
            <p:nvPr/>
          </p:nvSpPr>
          <p:spPr bwMode="auto">
            <a:xfrm>
              <a:off x="928" y="1664"/>
              <a:ext cx="1192" cy="0"/>
            </a:xfrm>
            <a:prstGeom prst="line">
              <a:avLst/>
            </a:prstGeom>
            <a:noFill/>
            <a:ln w="12700" algn="ctr">
              <a:solidFill>
                <a:srgbClr val="FFFF66"/>
              </a:solidFill>
              <a:round/>
              <a:headEnd/>
              <a:tailEnd/>
            </a:ln>
          </p:spPr>
          <p:txBody>
            <a:bodyPr/>
            <a:lstStyle/>
            <a:p>
              <a:endParaRPr lang="fr-FR"/>
            </a:p>
          </p:txBody>
        </p:sp>
        <p:sp>
          <p:nvSpPr>
            <p:cNvPr id="24621" name="Line 100"/>
            <p:cNvSpPr>
              <a:spLocks noChangeShapeType="1"/>
            </p:cNvSpPr>
            <p:nvPr/>
          </p:nvSpPr>
          <p:spPr bwMode="auto">
            <a:xfrm>
              <a:off x="3640" y="1664"/>
              <a:ext cx="1925" cy="0"/>
            </a:xfrm>
            <a:prstGeom prst="line">
              <a:avLst/>
            </a:prstGeom>
            <a:noFill/>
            <a:ln w="12700" algn="ctr">
              <a:solidFill>
                <a:srgbClr val="FFFF66"/>
              </a:solidFill>
              <a:round/>
              <a:headEnd/>
              <a:tailEnd/>
            </a:ln>
          </p:spPr>
          <p:txBody>
            <a:bodyPr/>
            <a:lstStyle/>
            <a:p>
              <a:endParaRPr lang="fr-FR"/>
            </a:p>
          </p:txBody>
        </p:sp>
        <p:sp>
          <p:nvSpPr>
            <p:cNvPr id="24622" name="Line 101"/>
            <p:cNvSpPr>
              <a:spLocks noChangeShapeType="1"/>
            </p:cNvSpPr>
            <p:nvPr/>
          </p:nvSpPr>
          <p:spPr bwMode="auto">
            <a:xfrm>
              <a:off x="3640" y="1832"/>
              <a:ext cx="1925" cy="0"/>
            </a:xfrm>
            <a:prstGeom prst="line">
              <a:avLst/>
            </a:prstGeom>
            <a:noFill/>
            <a:ln w="12700" algn="ctr">
              <a:solidFill>
                <a:srgbClr val="FFFF66"/>
              </a:solidFill>
              <a:round/>
              <a:headEnd/>
              <a:tailEnd/>
            </a:ln>
          </p:spPr>
          <p:txBody>
            <a:bodyPr/>
            <a:lstStyle/>
            <a:p>
              <a:endParaRPr lang="fr-FR"/>
            </a:p>
          </p:txBody>
        </p:sp>
        <p:sp>
          <p:nvSpPr>
            <p:cNvPr id="24623" name="Line 102"/>
            <p:cNvSpPr>
              <a:spLocks noChangeShapeType="1"/>
            </p:cNvSpPr>
            <p:nvPr/>
          </p:nvSpPr>
          <p:spPr bwMode="auto">
            <a:xfrm>
              <a:off x="928" y="1832"/>
              <a:ext cx="1192" cy="0"/>
            </a:xfrm>
            <a:prstGeom prst="line">
              <a:avLst/>
            </a:prstGeom>
            <a:noFill/>
            <a:ln w="12700" algn="ctr">
              <a:solidFill>
                <a:srgbClr val="FFFF66"/>
              </a:solidFill>
              <a:round/>
              <a:headEnd/>
              <a:tailEnd/>
            </a:ln>
          </p:spPr>
          <p:txBody>
            <a:bodyPr/>
            <a:lstStyle/>
            <a:p>
              <a:endParaRPr lang="fr-FR"/>
            </a:p>
          </p:txBody>
        </p:sp>
        <p:sp>
          <p:nvSpPr>
            <p:cNvPr id="24624" name="Line 103"/>
            <p:cNvSpPr>
              <a:spLocks noChangeShapeType="1"/>
            </p:cNvSpPr>
            <p:nvPr/>
          </p:nvSpPr>
          <p:spPr bwMode="auto">
            <a:xfrm>
              <a:off x="212" y="801"/>
              <a:ext cx="0" cy="1199"/>
            </a:xfrm>
            <a:prstGeom prst="line">
              <a:avLst/>
            </a:prstGeom>
            <a:noFill/>
            <a:ln w="12700" algn="ctr">
              <a:solidFill>
                <a:srgbClr val="FFFF66"/>
              </a:solidFill>
              <a:round/>
              <a:headEnd/>
              <a:tailEnd/>
            </a:ln>
          </p:spPr>
          <p:txBody>
            <a:bodyPr/>
            <a:lstStyle/>
            <a:p>
              <a:endParaRPr lang="fr-FR"/>
            </a:p>
          </p:txBody>
        </p:sp>
        <p:sp>
          <p:nvSpPr>
            <p:cNvPr id="24625" name="Line 104"/>
            <p:cNvSpPr>
              <a:spLocks noChangeShapeType="1"/>
            </p:cNvSpPr>
            <p:nvPr/>
          </p:nvSpPr>
          <p:spPr bwMode="auto">
            <a:xfrm>
              <a:off x="5565" y="801"/>
              <a:ext cx="0" cy="1199"/>
            </a:xfrm>
            <a:prstGeom prst="line">
              <a:avLst/>
            </a:prstGeom>
            <a:noFill/>
            <a:ln w="12700" algn="ctr">
              <a:solidFill>
                <a:srgbClr val="FFFF66"/>
              </a:solidFill>
              <a:round/>
              <a:headEnd/>
              <a:tailEnd/>
            </a:ln>
          </p:spPr>
          <p:txBody>
            <a:bodyPr/>
            <a:lstStyle/>
            <a:p>
              <a:endParaRPr lang="fr-FR"/>
            </a:p>
          </p:txBody>
        </p:sp>
        <p:sp>
          <p:nvSpPr>
            <p:cNvPr id="24626" name="Line 105"/>
            <p:cNvSpPr>
              <a:spLocks noChangeShapeType="1"/>
            </p:cNvSpPr>
            <p:nvPr/>
          </p:nvSpPr>
          <p:spPr bwMode="auto">
            <a:xfrm>
              <a:off x="212" y="801"/>
              <a:ext cx="5353" cy="0"/>
            </a:xfrm>
            <a:prstGeom prst="line">
              <a:avLst/>
            </a:prstGeom>
            <a:noFill/>
            <a:ln w="12700" algn="ctr">
              <a:solidFill>
                <a:srgbClr val="FFFF66"/>
              </a:solidFill>
              <a:round/>
              <a:headEnd/>
              <a:tailEnd/>
            </a:ln>
          </p:spPr>
          <p:txBody>
            <a:bodyPr/>
            <a:lstStyle/>
            <a:p>
              <a:endParaRPr lang="fr-FR"/>
            </a:p>
          </p:txBody>
        </p:sp>
        <p:sp>
          <p:nvSpPr>
            <p:cNvPr id="24627" name="Line 106"/>
            <p:cNvSpPr>
              <a:spLocks noChangeShapeType="1"/>
            </p:cNvSpPr>
            <p:nvPr/>
          </p:nvSpPr>
          <p:spPr bwMode="auto">
            <a:xfrm>
              <a:off x="212" y="2000"/>
              <a:ext cx="5353" cy="0"/>
            </a:xfrm>
            <a:prstGeom prst="line">
              <a:avLst/>
            </a:prstGeom>
            <a:noFill/>
            <a:ln w="12700" algn="ctr">
              <a:solidFill>
                <a:srgbClr val="FFFF66"/>
              </a:solidFill>
              <a:round/>
              <a:headEnd/>
              <a:tailEnd/>
            </a:ln>
          </p:spPr>
          <p:txBody>
            <a:bodyPr/>
            <a:lstStyle/>
            <a:p>
              <a:endParaRPr lang="fr-FR"/>
            </a:p>
          </p:txBody>
        </p:sp>
      </p:grpSp>
      <p:sp>
        <p:nvSpPr>
          <p:cNvPr id="2" name="Rectangle 1"/>
          <p:cNvSpPr/>
          <p:nvPr/>
        </p:nvSpPr>
        <p:spPr>
          <a:xfrm>
            <a:off x="3536950" y="836613"/>
            <a:ext cx="2312988" cy="401637"/>
          </a:xfrm>
          <a:prstGeom prst="rect">
            <a:avLst/>
          </a:prstGeom>
        </p:spPr>
        <p:txBody>
          <a:bodyPr wrap="none">
            <a:spAutoFit/>
          </a:bodyPr>
          <a:lstStyle/>
          <a:p>
            <a:pPr>
              <a:defRPr/>
            </a:pPr>
            <a:r>
              <a:rPr lang="fr-FR" sz="2000" dirty="0">
                <a:solidFill>
                  <a:srgbClr val="FFFF66"/>
                </a:solidFill>
                <a:latin typeface="+mj-lt"/>
                <a:cs typeface="+mn-cs"/>
              </a:rPr>
              <a:t>LDV/SOF </a:t>
            </a:r>
            <a:r>
              <a:rPr lang="fr-FR" sz="2000" dirty="0">
                <a:solidFill>
                  <a:srgbClr val="FFFF66"/>
                </a:solidFill>
                <a:latin typeface="+mj-lt"/>
                <a:ea typeface="Wingdings"/>
                <a:cs typeface="Wingdings"/>
                <a:sym typeface="Wingdings"/>
              </a:rPr>
              <a:t></a:t>
            </a:r>
            <a:r>
              <a:rPr lang="fr-FR" sz="2000" dirty="0">
                <a:solidFill>
                  <a:srgbClr val="FFFF66"/>
                </a:solidFill>
                <a:latin typeface="+mj-lt"/>
                <a:cs typeface="+mn-cs"/>
                <a:sym typeface="Wingdings"/>
              </a:rPr>
              <a:t> </a:t>
            </a:r>
            <a:r>
              <a:rPr lang="fr-FR" sz="2000" dirty="0">
                <a:solidFill>
                  <a:srgbClr val="FFFF66"/>
                </a:solidFill>
                <a:latin typeface="+mj-lt"/>
                <a:cs typeface="+mn-cs"/>
              </a:rPr>
              <a:t>ARV </a:t>
            </a:r>
          </a:p>
        </p:txBody>
      </p:sp>
      <p:sp>
        <p:nvSpPr>
          <p:cNvPr id="24582" name="Rectangle 110"/>
          <p:cNvSpPr>
            <a:spLocks noChangeArrowheads="1"/>
          </p:cNvSpPr>
          <p:nvPr/>
        </p:nvSpPr>
        <p:spPr bwMode="auto">
          <a:xfrm>
            <a:off x="5778500" y="2503488"/>
            <a:ext cx="3055938" cy="268287"/>
          </a:xfrm>
          <a:prstGeom prst="rect">
            <a:avLst/>
          </a:prstGeom>
          <a:noFill/>
          <a:ln w="28575">
            <a:solidFill>
              <a:srgbClr val="FF0000"/>
            </a:solidFill>
            <a:miter lim="800000"/>
            <a:headEnd/>
            <a:tailEnd/>
          </a:ln>
        </p:spPr>
        <p:txBody>
          <a:bodyPr wrap="none" anchor="ctr"/>
          <a:lstStyle/>
          <a:p>
            <a:endParaRPr lang="fr-FR"/>
          </a:p>
        </p:txBody>
      </p:sp>
      <p:sp>
        <p:nvSpPr>
          <p:cNvPr id="24583" name="Rectangle 111"/>
          <p:cNvSpPr>
            <a:spLocks noChangeArrowheads="1"/>
          </p:cNvSpPr>
          <p:nvPr/>
        </p:nvSpPr>
        <p:spPr bwMode="auto">
          <a:xfrm>
            <a:off x="5775325" y="2776538"/>
            <a:ext cx="3055938" cy="268287"/>
          </a:xfrm>
          <a:prstGeom prst="rect">
            <a:avLst/>
          </a:prstGeom>
          <a:noFill/>
          <a:ln w="28575">
            <a:solidFill>
              <a:srgbClr val="FF0000"/>
            </a:solidFill>
            <a:miter lim="800000"/>
            <a:headEnd/>
            <a:tailEnd/>
          </a:ln>
        </p:spPr>
        <p:txBody>
          <a:bodyPr wrap="none" anchor="ctr"/>
          <a:lstStyle/>
          <a:p>
            <a:endParaRPr lang="fr-FR"/>
          </a:p>
        </p:txBody>
      </p:sp>
      <p:sp>
        <p:nvSpPr>
          <p:cNvPr id="24584" name="Rectangle 115"/>
          <p:cNvSpPr>
            <a:spLocks noChangeArrowheads="1"/>
          </p:cNvSpPr>
          <p:nvPr/>
        </p:nvSpPr>
        <p:spPr bwMode="auto">
          <a:xfrm>
            <a:off x="336550" y="4383088"/>
            <a:ext cx="8751888" cy="1465262"/>
          </a:xfrm>
          <a:prstGeom prst="rect">
            <a:avLst/>
          </a:prstGeom>
          <a:noFill/>
          <a:ln w="9525">
            <a:noFill/>
            <a:miter lim="800000"/>
            <a:headEnd/>
            <a:tailEnd/>
          </a:ln>
        </p:spPr>
        <p:txBody>
          <a:bodyPr>
            <a:spAutoFit/>
          </a:bodyPr>
          <a:lstStyle/>
          <a:p>
            <a:r>
              <a:rPr lang="fr-FR"/>
              <a:t>Comparaison :</a:t>
            </a:r>
          </a:p>
          <a:p>
            <a:pPr lvl="1"/>
            <a:endParaRPr lang="fr-FR"/>
          </a:p>
          <a:p>
            <a:pPr lvl="1"/>
            <a:r>
              <a:rPr lang="fr-FR"/>
              <a:t>Avec EFV/FTC/TDF : LDV ↓ env. AUC 35% Cmax 35%</a:t>
            </a:r>
          </a:p>
          <a:p>
            <a:pPr lvl="1"/>
            <a:r>
              <a:rPr lang="fr-FR"/>
              <a:t>Avec RLP : pas d’interaction significative</a:t>
            </a:r>
          </a:p>
          <a:p>
            <a:pPr lvl="1"/>
            <a:r>
              <a:rPr lang="fr-FR"/>
              <a:t>Avec RAL : pas d’interaction significative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p:txBody>
          <a:bodyPr/>
          <a:lstStyle/>
          <a:p>
            <a:pPr eaLnBrk="1" hangingPunct="1">
              <a:defRPr/>
            </a:pPr>
            <a:r>
              <a:rPr lang="fr-FR" smtClean="0"/>
              <a:t>Interactions PK entre ARV et LDV/SOF (3)</a:t>
            </a:r>
          </a:p>
        </p:txBody>
      </p:sp>
      <p:sp>
        <p:nvSpPr>
          <p:cNvPr id="26626" name="Text Box 3"/>
          <p:cNvSpPr txBox="1">
            <a:spLocks noChangeArrowheads="1"/>
          </p:cNvSpPr>
          <p:nvPr/>
        </p:nvSpPr>
        <p:spPr bwMode="auto">
          <a:xfrm>
            <a:off x="6280150" y="4649788"/>
            <a:ext cx="2808288" cy="276225"/>
          </a:xfrm>
          <a:prstGeom prst="rect">
            <a:avLst/>
          </a:prstGeom>
          <a:noFill/>
          <a:ln w="9525">
            <a:noFill/>
            <a:miter lim="800000"/>
            <a:headEnd/>
            <a:tailEnd/>
          </a:ln>
        </p:spPr>
        <p:txBody>
          <a:bodyPr>
            <a:spAutoFit/>
          </a:bodyPr>
          <a:lstStyle/>
          <a:p>
            <a:pPr algn="r" eaLnBrk="0" hangingPunct="0"/>
            <a:r>
              <a:rPr lang="en-GB" sz="1200" i="1"/>
              <a:t>German P, CROI 2015, Abs. 82</a:t>
            </a:r>
          </a:p>
        </p:txBody>
      </p:sp>
      <p:graphicFrame>
        <p:nvGraphicFramePr>
          <p:cNvPr id="483438" name="Group 110"/>
          <p:cNvGraphicFramePr>
            <a:graphicFrameLocks noGrp="1"/>
          </p:cNvGraphicFramePr>
          <p:nvPr/>
        </p:nvGraphicFramePr>
        <p:xfrm>
          <a:off x="444500" y="1331913"/>
          <a:ext cx="8229600" cy="2274887"/>
        </p:xfrm>
        <a:graphic>
          <a:graphicData uri="http://schemas.openxmlformats.org/drawingml/2006/table">
            <a:tbl>
              <a:tblPr/>
              <a:tblGrid>
                <a:gridCol w="1244600"/>
                <a:gridCol w="2047875"/>
                <a:gridCol w="1644650"/>
                <a:gridCol w="1646238"/>
                <a:gridCol w="1646237"/>
              </a:tblGrid>
              <a:tr h="2794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66"/>
                        </a:solidFill>
                        <a:effectLst/>
                        <a:latin typeface="Arial" charset="0"/>
                        <a:cs typeface="Arial" charset="0"/>
                      </a:endParaRPr>
                    </a:p>
                  </a:txBody>
                  <a:tcPr marL="36000" marR="36000" marT="36000" marB="0"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Prédateur</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AUC</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C</a:t>
                      </a:r>
                      <a:r>
                        <a:rPr kumimoji="0" lang="en-US" sz="1400" b="0" i="0" u="none" strike="noStrike" cap="none" normalizeH="0" baseline="-25000" smtClean="0">
                          <a:ln>
                            <a:noFill/>
                          </a:ln>
                          <a:solidFill>
                            <a:srgbClr val="FFFF66"/>
                          </a:solidFill>
                          <a:effectLst/>
                          <a:latin typeface="Arial" charset="0"/>
                          <a:cs typeface="Arial" charset="0"/>
                        </a:rPr>
                        <a:t>max</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r>
              <a:tr h="246063">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66"/>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ATV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LDV/SOF</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RTV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FTC</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TFV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 47%</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DRV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LDV/SOF</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RTV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FTC</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r>
              <a:tr h="2460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66"/>
                          </a:solidFill>
                          <a:effectLst/>
                          <a:latin typeface="Arial" charset="0"/>
                          <a:cs typeface="Arial" charset="0"/>
                        </a:rPr>
                        <a:t>TFV</a:t>
                      </a: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 50 %</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sym typeface="Symbol" pitchFamily="18" charset="2"/>
                        </a:rPr>
                        <a:t> 64 %</a:t>
                      </a:r>
                      <a:endParaRPr kumimoji="0" lang="en-US" sz="1400" b="0" i="0" u="none" strike="noStrike" cap="none" normalizeH="0" baseline="0" smtClean="0">
                        <a:ln>
                          <a:noFill/>
                        </a:ln>
                        <a:solidFill>
                          <a:schemeClr val="bg1"/>
                        </a:solidFill>
                        <a:effectLst/>
                        <a:latin typeface="Arial" charset="0"/>
                        <a:cs typeface="Arial" charset="0"/>
                      </a:endParaRPr>
                    </a:p>
                  </a:txBody>
                  <a:tcPr marL="36000" marR="36000" marT="3600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2D2D8A"/>
                    </a:solidFill>
                  </a:tcPr>
                </a:tc>
              </a:tr>
            </a:tbl>
          </a:graphicData>
        </a:graphic>
      </p:graphicFrame>
      <p:sp>
        <p:nvSpPr>
          <p:cNvPr id="26681" name="Rectangle 1"/>
          <p:cNvSpPr>
            <a:spLocks noChangeArrowheads="1"/>
          </p:cNvSpPr>
          <p:nvPr/>
        </p:nvSpPr>
        <p:spPr bwMode="auto">
          <a:xfrm>
            <a:off x="284163" y="3797300"/>
            <a:ext cx="8389937" cy="915988"/>
          </a:xfrm>
          <a:prstGeom prst="rect">
            <a:avLst/>
          </a:prstGeom>
          <a:noFill/>
          <a:ln w="9525">
            <a:noFill/>
            <a:miter lim="800000"/>
            <a:headEnd/>
            <a:tailEnd/>
          </a:ln>
        </p:spPr>
        <p:txBody>
          <a:bodyPr>
            <a:spAutoFit/>
          </a:bodyPr>
          <a:lstStyle/>
          <a:p>
            <a:pPr marL="285750" indent="-285750">
              <a:buClr>
                <a:srgbClr val="FFFF66"/>
              </a:buClr>
              <a:buFont typeface="Arial" charset="0"/>
              <a:buChar char="•"/>
            </a:pPr>
            <a:r>
              <a:rPr lang="fr-FR"/>
              <a:t>Surexposition plasmatique de TFV en association à LDV/SOF via une inhibition des transporteurs d’efflux </a:t>
            </a:r>
            <a:r>
              <a:rPr lang="fr-FR">
                <a:solidFill>
                  <a:srgbClr val="FFFFFF"/>
                </a:solidFill>
                <a:ea typeface="ＭＳ Ｐゴシック"/>
                <a:cs typeface="ＭＳ Ｐゴシック"/>
              </a:rPr>
              <a:t>P-gp/BCRP</a:t>
            </a:r>
            <a:r>
              <a:rPr lang="fr-FR">
                <a:ea typeface="ＭＳ Ｐゴシック"/>
                <a:cs typeface="ＭＳ Ｐゴシック"/>
              </a:rPr>
              <a:t> par LDV</a:t>
            </a:r>
          </a:p>
          <a:p>
            <a:pPr marL="285750" indent="-285750">
              <a:buClr>
                <a:srgbClr val="FFFF66"/>
              </a:buClr>
              <a:buFont typeface="Arial" charset="0"/>
              <a:buChar char="•"/>
            </a:pPr>
            <a:r>
              <a:rPr lang="fr-FR">
                <a:ea typeface="ＭＳ Ｐゴシック"/>
                <a:cs typeface="Calibri" pitchFamily="34" charset="0"/>
              </a:rPr>
              <a:t>↑ Cmin ATV de 50 à 100% sans effet notable sur AUC</a:t>
            </a:r>
            <a:endParaRPr lang="fr-FR">
              <a:solidFill>
                <a:srgbClr val="FFFFFF"/>
              </a:solidFill>
              <a:ea typeface="ＭＳ Ｐゴシック"/>
              <a:cs typeface="Calibri" pitchFamily="34" charset="0"/>
            </a:endParaRPr>
          </a:p>
        </p:txBody>
      </p:sp>
      <p:sp>
        <p:nvSpPr>
          <p:cNvPr id="26682" name="Rectangle 2"/>
          <p:cNvSpPr>
            <a:spLocks noChangeArrowheads="1"/>
          </p:cNvSpPr>
          <p:nvPr/>
        </p:nvSpPr>
        <p:spPr bwMode="auto">
          <a:xfrm>
            <a:off x="3525838" y="854075"/>
            <a:ext cx="2312987" cy="400050"/>
          </a:xfrm>
          <a:prstGeom prst="rect">
            <a:avLst/>
          </a:prstGeom>
          <a:noFill/>
          <a:ln w="9525">
            <a:noFill/>
            <a:miter lim="800000"/>
            <a:headEnd/>
            <a:tailEnd/>
          </a:ln>
        </p:spPr>
        <p:txBody>
          <a:bodyPr wrap="none">
            <a:spAutoFit/>
          </a:bodyPr>
          <a:lstStyle/>
          <a:p>
            <a:r>
              <a:rPr lang="fr-FR" sz="2000">
                <a:solidFill>
                  <a:srgbClr val="FFFF66"/>
                </a:solidFill>
              </a:rPr>
              <a:t>LDV/SOF </a:t>
            </a:r>
            <a:r>
              <a:rPr lang="fr-FR" sz="2000">
                <a:solidFill>
                  <a:srgbClr val="FFFF66"/>
                </a:solidFill>
                <a:latin typeface="Wingdings" pitchFamily="2" charset="2"/>
                <a:sym typeface="Wingdings" pitchFamily="2" charset="2"/>
              </a:rPr>
              <a:t></a:t>
            </a:r>
            <a:r>
              <a:rPr lang="fr-FR" sz="2000">
                <a:solidFill>
                  <a:srgbClr val="FFFF66"/>
                </a:solidFill>
              </a:rPr>
              <a:t> ARV </a:t>
            </a:r>
          </a:p>
        </p:txBody>
      </p:sp>
      <p:sp>
        <p:nvSpPr>
          <p:cNvPr id="26684" name="Rectangle 111"/>
          <p:cNvSpPr>
            <a:spLocks noChangeArrowheads="1"/>
          </p:cNvSpPr>
          <p:nvPr/>
        </p:nvSpPr>
        <p:spPr bwMode="auto">
          <a:xfrm>
            <a:off x="284163" y="4926013"/>
            <a:ext cx="8751887" cy="1739900"/>
          </a:xfrm>
          <a:prstGeom prst="rect">
            <a:avLst/>
          </a:prstGeom>
          <a:noFill/>
          <a:ln w="9525">
            <a:noFill/>
            <a:miter lim="800000"/>
            <a:headEnd/>
            <a:tailEnd/>
          </a:ln>
        </p:spPr>
        <p:txBody>
          <a:bodyPr>
            <a:spAutoFit/>
          </a:bodyPr>
          <a:lstStyle/>
          <a:p>
            <a:r>
              <a:rPr lang="fr-FR"/>
              <a:t>Comparaison :</a:t>
            </a:r>
          </a:p>
          <a:p>
            <a:pPr lvl="1"/>
            <a:endParaRPr lang="fr-FR"/>
          </a:p>
          <a:p>
            <a:pPr lvl="1"/>
            <a:r>
              <a:rPr lang="fr-FR"/>
              <a:t>Pour EFV/FTC/TDF : ↑ 80% Cmax et ↑ 100% AUC </a:t>
            </a:r>
          </a:p>
          <a:p>
            <a:pPr lvl="1"/>
            <a:r>
              <a:rPr lang="fr-FR"/>
              <a:t>Pour RLP/FTC/TDF : ↑ 40% AUC TDF</a:t>
            </a:r>
            <a:endParaRPr lang="fr-FR">
              <a:cs typeface="Calibri" pitchFamily="34" charset="0"/>
            </a:endParaRPr>
          </a:p>
          <a:p>
            <a:pPr lvl="1"/>
            <a:r>
              <a:rPr lang="fr-FR"/>
              <a:t>Pour RAL : ↓15-20% AUC et Cmax sous effet LDV ; ↓30-40% AUC Cmax sous effet de SOF</a:t>
            </a:r>
          </a:p>
        </p:txBody>
      </p:sp>
      <p:sp>
        <p:nvSpPr>
          <p:cNvPr id="26685" name="Rectangle 112"/>
          <p:cNvSpPr>
            <a:spLocks noChangeArrowheads="1"/>
          </p:cNvSpPr>
          <p:nvPr/>
        </p:nvSpPr>
        <p:spPr bwMode="auto">
          <a:xfrm>
            <a:off x="5387975" y="2351088"/>
            <a:ext cx="3286125" cy="250825"/>
          </a:xfrm>
          <a:prstGeom prst="rect">
            <a:avLst/>
          </a:prstGeom>
          <a:noFill/>
          <a:ln w="28575">
            <a:solidFill>
              <a:srgbClr val="FF0000"/>
            </a:solidFill>
            <a:miter lim="800000"/>
            <a:headEnd/>
            <a:tailEnd/>
          </a:ln>
        </p:spPr>
        <p:txBody>
          <a:bodyPr wrap="none" anchor="ctr"/>
          <a:lstStyle/>
          <a:p>
            <a:endParaRPr lang="fr-FR"/>
          </a:p>
        </p:txBody>
      </p:sp>
      <p:sp>
        <p:nvSpPr>
          <p:cNvPr id="26686" name="Rectangle 113"/>
          <p:cNvSpPr>
            <a:spLocks noChangeArrowheads="1"/>
          </p:cNvSpPr>
          <p:nvPr/>
        </p:nvSpPr>
        <p:spPr bwMode="auto">
          <a:xfrm>
            <a:off x="5375275" y="3344863"/>
            <a:ext cx="3286125" cy="247650"/>
          </a:xfrm>
          <a:prstGeom prst="rect">
            <a:avLst/>
          </a:prstGeom>
          <a:noFill/>
          <a:ln w="28575">
            <a:solidFill>
              <a:srgbClr val="FF0000"/>
            </a:solidFill>
            <a:miter lim="800000"/>
            <a:headEnd/>
            <a:tailEnd/>
          </a:ln>
        </p:spPr>
        <p:txBody>
          <a:bodyPr wrap="none" anchor="ctr"/>
          <a:lstStyle/>
          <a:p>
            <a:endParaRPr lang="fr-FR"/>
          </a:p>
        </p:txBody>
      </p:sp>
      <p:sp>
        <p:nvSpPr>
          <p:cNvPr id="26687" name="Rectangle 114"/>
          <p:cNvSpPr>
            <a:spLocks noChangeArrowheads="1"/>
          </p:cNvSpPr>
          <p:nvPr/>
        </p:nvSpPr>
        <p:spPr bwMode="auto">
          <a:xfrm>
            <a:off x="5375275" y="1608138"/>
            <a:ext cx="3286125" cy="250825"/>
          </a:xfrm>
          <a:prstGeom prst="rect">
            <a:avLst/>
          </a:prstGeom>
          <a:noFill/>
          <a:ln w="28575">
            <a:solidFill>
              <a:srgbClr val="FF9933"/>
            </a:solidFill>
            <a:miter lim="800000"/>
            <a:headEnd/>
            <a:tailEnd/>
          </a:ln>
        </p:spPr>
        <p:txBody>
          <a:bodyPr wrap="none" anchor="ctr"/>
          <a:lstStyle/>
          <a:p>
            <a:endParaRPr lang="fr-F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pPr eaLnBrk="1" hangingPunct="1"/>
            <a:r>
              <a:rPr lang="fr-FR" smtClean="0"/>
              <a:t>Interactions PK entre ARV et LDV/SOF (4)</a:t>
            </a:r>
          </a:p>
        </p:txBody>
      </p:sp>
      <p:sp>
        <p:nvSpPr>
          <p:cNvPr id="28674"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eaLnBrk="0" hangingPunct="0"/>
            <a:r>
              <a:rPr lang="en-GB" sz="1200" i="1"/>
              <a:t>German P, CROI 2015, Abs. 82</a:t>
            </a:r>
          </a:p>
        </p:txBody>
      </p:sp>
      <p:sp>
        <p:nvSpPr>
          <p:cNvPr id="28675" name="Espace réservé du contenu 2"/>
          <p:cNvSpPr>
            <a:spLocks noGrp="1"/>
          </p:cNvSpPr>
          <p:nvPr>
            <p:ph idx="1"/>
          </p:nvPr>
        </p:nvSpPr>
        <p:spPr>
          <a:xfrm>
            <a:off x="330200" y="3462338"/>
            <a:ext cx="8634413" cy="3173412"/>
          </a:xfrm>
        </p:spPr>
        <p:txBody>
          <a:bodyPr/>
          <a:lstStyle/>
          <a:p>
            <a:pPr eaLnBrk="1" hangingPunct="1"/>
            <a:r>
              <a:rPr lang="fr-FR" sz="2000" smtClean="0">
                <a:solidFill>
                  <a:srgbClr val="FFFF66"/>
                </a:solidFill>
              </a:rPr>
              <a:t>Conclusions </a:t>
            </a:r>
          </a:p>
          <a:p>
            <a:pPr lvl="1" eaLnBrk="1" hangingPunct="1"/>
            <a:r>
              <a:rPr lang="fr-FR" sz="1700" smtClean="0">
                <a:ea typeface="ＭＳ Ｐゴシック"/>
                <a:cs typeface="ＭＳ Ｐゴシック"/>
              </a:rPr>
              <a:t>LDV/SOF </a:t>
            </a:r>
            <a:r>
              <a:rPr lang="fr-FR" sz="1700" smtClean="0">
                <a:ea typeface="ＭＳ Ｐゴシック"/>
                <a:cs typeface="ＭＳ Ｐゴシック"/>
                <a:sym typeface="Wingdings" pitchFamily="2" charset="2"/>
              </a:rPr>
              <a:t></a:t>
            </a:r>
            <a:r>
              <a:rPr lang="fr-FR" sz="1700" smtClean="0">
                <a:ea typeface="ＭＳ Ｐゴシック"/>
                <a:cs typeface="ＭＳ Ｐゴシック"/>
              </a:rPr>
              <a:t> les expositions plasmatiques d’ATV et TFV (aucune donnée de tolérance disponible)</a:t>
            </a:r>
          </a:p>
          <a:p>
            <a:pPr lvl="1" eaLnBrk="1" hangingPunct="1"/>
            <a:r>
              <a:rPr lang="fr-FR" sz="1700" smtClean="0">
                <a:ea typeface="ＭＳ Ｐゴシック"/>
                <a:cs typeface="ＭＳ Ｐゴシック"/>
              </a:rPr>
              <a:t>ATV/r + TFV </a:t>
            </a:r>
            <a:r>
              <a:rPr lang="fr-FR" sz="1700" smtClean="0">
                <a:ea typeface="ＭＳ Ｐゴシック"/>
                <a:cs typeface="ＭＳ Ｐゴシック"/>
                <a:sym typeface="Wingdings" pitchFamily="2" charset="2"/>
              </a:rPr>
              <a:t></a:t>
            </a:r>
            <a:r>
              <a:rPr lang="fr-FR" sz="1700" smtClean="0">
                <a:ea typeface="ＭＳ Ｐゴシック"/>
                <a:cs typeface="ＭＳ Ｐゴシック"/>
              </a:rPr>
              <a:t> l’exposition plasmatique de LDV et de GS-331007</a:t>
            </a:r>
          </a:p>
          <a:p>
            <a:pPr lvl="1" eaLnBrk="1" hangingPunct="1"/>
            <a:r>
              <a:rPr lang="fr-FR" sz="1700" smtClean="0">
                <a:ea typeface="ＭＳ Ｐゴシック"/>
                <a:cs typeface="ＭＳ Ｐゴシック"/>
              </a:rPr>
              <a:t>DRV/r + TFV </a:t>
            </a:r>
            <a:r>
              <a:rPr lang="fr-FR" sz="1700" smtClean="0">
                <a:ea typeface="ＭＳ Ｐゴシック"/>
                <a:cs typeface="ＭＳ Ｐゴシック"/>
                <a:sym typeface="Wingdings" pitchFamily="2" charset="2"/>
              </a:rPr>
              <a:t> </a:t>
            </a:r>
            <a:r>
              <a:rPr lang="fr-FR" sz="1700" smtClean="0">
                <a:ea typeface="ＭＳ Ｐゴシック"/>
                <a:cs typeface="ＭＳ Ｐゴシック"/>
              </a:rPr>
              <a:t>l’exposition plasmatique de SOF, sans conséquence délétère sur l’efficacité du SOF</a:t>
            </a:r>
          </a:p>
          <a:p>
            <a:pPr lvl="1" eaLnBrk="1" hangingPunct="1"/>
            <a:r>
              <a:rPr lang="fr-FR" sz="1700" smtClean="0">
                <a:ea typeface="ＭＳ Ｐゴシック"/>
                <a:cs typeface="ＭＳ Ｐゴシック"/>
              </a:rPr>
              <a:t>L’administration décalée de 12h est sans influence sur les interactions</a:t>
            </a:r>
          </a:p>
          <a:p>
            <a:pPr lvl="1" eaLnBrk="1" hangingPunct="1"/>
            <a:r>
              <a:rPr lang="fr-FR" sz="1700" smtClean="0">
                <a:ea typeface="ＭＳ Ｐゴシック"/>
                <a:cs typeface="ＭＳ Ｐゴシック"/>
                <a:sym typeface="Wingdings" pitchFamily="2" charset="2"/>
              </a:rPr>
              <a:t></a:t>
            </a:r>
            <a:r>
              <a:rPr lang="fr-FR" sz="1700" smtClean="0">
                <a:ea typeface="ＭＳ Ｐゴシック"/>
                <a:cs typeface="ＭＳ Ｐゴシック"/>
              </a:rPr>
              <a:t> 30-60 % de l’exposition plasmatique de TFV lorsque LDV/SOF est associé à IP/r + FTC/TFV vs IP/r + FTC/TFV seuls, suggérant une inhibition des transporteurs d’efflux</a:t>
            </a:r>
          </a:p>
          <a:p>
            <a:pPr lvl="1" eaLnBrk="1" hangingPunct="1"/>
            <a:r>
              <a:rPr lang="fr-FR" sz="1700" smtClean="0">
                <a:ea typeface="ＭＳ Ｐゴシック"/>
                <a:cs typeface="ＭＳ Ｐゴシック"/>
              </a:rPr>
              <a:t>Perspectives : études d’interaction à compléter entre LDV/SOF et E/C/F/TAF et DTG + TVD</a:t>
            </a:r>
          </a:p>
          <a:p>
            <a:pPr lvl="1" eaLnBrk="1" hangingPunct="1"/>
            <a:endParaRPr lang="fr-FR" sz="1800" smtClean="0">
              <a:solidFill>
                <a:srgbClr val="FFFFFF"/>
              </a:solidFill>
              <a:ea typeface="ＭＳ Ｐゴシック"/>
              <a:cs typeface="ＭＳ Ｐゴシック"/>
            </a:endParaRPr>
          </a:p>
        </p:txBody>
      </p:sp>
      <p:graphicFrame>
        <p:nvGraphicFramePr>
          <p:cNvPr id="28716" name="Group 44"/>
          <p:cNvGraphicFramePr>
            <a:graphicFrameLocks noGrp="1"/>
          </p:cNvGraphicFramePr>
          <p:nvPr/>
        </p:nvGraphicFramePr>
        <p:xfrm>
          <a:off x="330200" y="1555750"/>
          <a:ext cx="8596313" cy="1819275"/>
        </p:xfrm>
        <a:graphic>
          <a:graphicData uri="http://schemas.openxmlformats.org/drawingml/2006/table">
            <a:tbl>
              <a:tblPr/>
              <a:tblGrid>
                <a:gridCol w="1719263"/>
                <a:gridCol w="1719262"/>
                <a:gridCol w="1719263"/>
                <a:gridCol w="1719262"/>
                <a:gridCol w="1719263"/>
              </a:tblGrid>
              <a:tr h="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Paramètres PK </a:t>
                      </a:r>
                      <a:br>
                        <a:rPr kumimoji="0" lang="fr-FR" sz="1400" b="0" i="0" u="none" strike="noStrike" cap="none" normalizeH="0" baseline="0" smtClean="0">
                          <a:ln>
                            <a:noFill/>
                          </a:ln>
                          <a:solidFill>
                            <a:srgbClr val="FFFF66"/>
                          </a:solidFill>
                          <a:effectLst/>
                          <a:latin typeface="Arial" charset="0"/>
                          <a:cs typeface="Arial" charset="0"/>
                        </a:rPr>
                      </a:br>
                      <a:r>
                        <a:rPr kumimoji="0" lang="fr-FR" sz="1400" b="0" i="0" u="none" strike="noStrike" cap="none" normalizeH="0" baseline="0" smtClean="0">
                          <a:ln>
                            <a:noFill/>
                          </a:ln>
                          <a:solidFill>
                            <a:srgbClr val="FFFF66"/>
                          </a:solidFill>
                          <a:effectLst/>
                          <a:latin typeface="Arial" charset="0"/>
                          <a:cs typeface="Arial" charset="0"/>
                        </a:rPr>
                        <a:t>de TFV (n = 24)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Moyenne (CV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0">
                <a:tc vMerge="1">
                  <a:txBody>
                    <a:bodyPr/>
                    <a:lstStyle/>
                    <a:p>
                      <a:endParaRPr lang="fr-F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LDV/SOF + ATV/r + FTC/TFV</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LDV/SOF + DRV/r + FTC/TFV</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hMerge="1">
                  <a:txBody>
                    <a:bodyPr/>
                    <a:lstStyle/>
                    <a:p>
                      <a:endParaRPr lang="fr-FR"/>
                    </a:p>
                  </a:txBody>
                  <a:tcPr/>
                </a:tc>
              </a:tr>
              <a:tr h="0">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Prise simultanée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Prise décalée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Prise simultanée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Prise décalée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2060"/>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AUC</a:t>
                      </a:r>
                      <a:r>
                        <a:rPr kumimoji="0" lang="fr-FR" sz="1400" b="0" i="0" u="none" strike="noStrike" cap="none" normalizeH="0" baseline="-25000" smtClean="0">
                          <a:ln>
                            <a:noFill/>
                          </a:ln>
                          <a:solidFill>
                            <a:schemeClr val="bg1"/>
                          </a:solidFill>
                          <a:effectLst/>
                          <a:latin typeface="Arial" charset="0"/>
                          <a:cs typeface="Arial" charset="0"/>
                        </a:rPr>
                        <a:t>tau</a:t>
                      </a:r>
                      <a:r>
                        <a:rPr kumimoji="0" lang="fr-FR" sz="1400" b="0" i="0" u="none" strike="noStrike" cap="none" normalizeH="0" baseline="0" smtClean="0">
                          <a:ln>
                            <a:noFill/>
                          </a:ln>
                          <a:solidFill>
                            <a:schemeClr val="bg1"/>
                          </a:solidFill>
                          <a:effectLst/>
                          <a:latin typeface="Arial" charset="0"/>
                          <a:cs typeface="Arial" charset="0"/>
                        </a:rPr>
                        <a:t> (ng.h/ml)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5 460 (27,7)</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5 740 (25,0)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5 490 (31,2)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4 260 (24,2)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C</a:t>
                      </a:r>
                      <a:r>
                        <a:rPr kumimoji="0" lang="fr-FR" sz="1400" b="0" i="0" u="none" strike="noStrike" cap="none" normalizeH="0" baseline="-25000" smtClean="0">
                          <a:ln>
                            <a:noFill/>
                          </a:ln>
                          <a:solidFill>
                            <a:schemeClr val="bg1"/>
                          </a:solidFill>
                          <a:effectLst/>
                          <a:latin typeface="Arial" charset="0"/>
                          <a:cs typeface="Arial" charset="0"/>
                        </a:rPr>
                        <a:t>max</a:t>
                      </a:r>
                      <a:r>
                        <a:rPr kumimoji="0" lang="fr-FR" sz="1400" b="0" i="0" u="none" strike="noStrike" cap="none" normalizeH="0" baseline="0" smtClean="0">
                          <a:ln>
                            <a:noFill/>
                          </a:ln>
                          <a:solidFill>
                            <a:schemeClr val="bg1"/>
                          </a:solidFill>
                          <a:effectLst/>
                          <a:latin typeface="Arial" charset="0"/>
                          <a:cs typeface="Arial" charset="0"/>
                        </a:rPr>
                        <a:t> (ng/ml)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530 (26,2)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559 (22,0)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523 (28,0)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410 (27,6)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C</a:t>
                      </a:r>
                      <a:r>
                        <a:rPr kumimoji="0" lang="fr-FR" sz="1400" b="0" i="0" u="none" strike="noStrike" cap="none" normalizeH="0" baseline="-25000" smtClean="0">
                          <a:ln>
                            <a:noFill/>
                          </a:ln>
                          <a:solidFill>
                            <a:schemeClr val="bg1"/>
                          </a:solidFill>
                          <a:effectLst/>
                          <a:latin typeface="Arial" charset="0"/>
                          <a:cs typeface="Arial" charset="0"/>
                        </a:rPr>
                        <a:t>tau</a:t>
                      </a:r>
                      <a:r>
                        <a:rPr kumimoji="0" lang="fr-FR" sz="1400" b="0" i="0" u="none" strike="noStrike" cap="none" normalizeH="0" baseline="0" smtClean="0">
                          <a:ln>
                            <a:noFill/>
                          </a:ln>
                          <a:solidFill>
                            <a:schemeClr val="bg1"/>
                          </a:solidFill>
                          <a:effectLst/>
                          <a:latin typeface="Arial" charset="0"/>
                          <a:cs typeface="Arial" charset="0"/>
                        </a:rPr>
                        <a:t> (ng/ml)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120 (30,5)</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116 (27,1)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117 (30,6)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87,3 (25,0)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sp>
        <p:nvSpPr>
          <p:cNvPr id="28713" name="Rectangle 2"/>
          <p:cNvSpPr>
            <a:spLocks noChangeArrowheads="1"/>
          </p:cNvSpPr>
          <p:nvPr/>
        </p:nvSpPr>
        <p:spPr bwMode="auto">
          <a:xfrm>
            <a:off x="1516063" y="957263"/>
            <a:ext cx="6781800" cy="646112"/>
          </a:xfrm>
          <a:prstGeom prst="rect">
            <a:avLst/>
          </a:prstGeom>
          <a:noFill/>
          <a:ln w="9525">
            <a:noFill/>
            <a:miter lim="800000"/>
            <a:headEnd/>
            <a:tailEnd/>
          </a:ln>
        </p:spPr>
        <p:txBody>
          <a:bodyPr wrap="none">
            <a:spAutoFit/>
          </a:bodyPr>
          <a:lstStyle/>
          <a:p>
            <a:pPr algn="ctr"/>
            <a:r>
              <a:rPr lang="fr-FR">
                <a:solidFill>
                  <a:srgbClr val="FFFF66"/>
                </a:solidFill>
              </a:rPr>
              <a:t>Paramètres PK plasmatiques de TFV en association à IP/r, </a:t>
            </a:r>
            <a:br>
              <a:rPr lang="fr-FR">
                <a:solidFill>
                  <a:srgbClr val="FFFF66"/>
                </a:solidFill>
              </a:rPr>
            </a:br>
            <a:r>
              <a:rPr lang="fr-FR">
                <a:solidFill>
                  <a:srgbClr val="FFFF66"/>
                </a:solidFill>
              </a:rPr>
              <a:t>avec administration simultanée ou décalée de LDV/SOF (n = 24)</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03/08/2005 15:03:22&quot;&gt;&lt;Slide id=&quot;258&quot; dur=&quot;.922&quot;/&gt;&lt;Slide id=&quot;280&quot; dur=&quot;.563&quot;/&gt;&lt;Slide id=&quot;281&quot; dur=&quot;.343&quot;/&gt;&lt;Slide id=&quot;282&quot; dur=&quot;.266&quot;/&gt;&lt;Slide id=&quot;283&quot; dur=&quot;.328&quot;/&gt;&lt;Slide id=&quot;282&quot; dur=&quot;.141&quot;/&gt;&lt;Slide id=&quot;281&quot; dur=&quot;.078&quot;/&gt;&lt;Slide id=&quot;280&quot; dur=&quot;.187&quot;/&gt;&lt;Slide id=&quot;258&quot; dur=&quot;.454&quot;/&gt;&lt;/Timings&gt;&lt;/WMTools&gt;"/>
</p:tagLst>
</file>

<file path=ppt/theme/theme1.xml><?xml version="1.0" encoding="utf-8"?>
<a:theme xmlns:a="http://schemas.openxmlformats.org/drawingml/2006/main" name="Meilleur-CROI-2015">
  <a:themeElements>
    <a:clrScheme name="EACS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ACS 2007">
      <a:majorFont>
        <a:latin typeface="Arial"/>
        <a:ea typeface=""/>
        <a:cs typeface="Arial"/>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bg1"/>
            </a:solidFill>
            <a:effectLst/>
            <a:latin typeface="Arial" charset="0"/>
          </a:defRPr>
        </a:defPPr>
      </a:lstStyle>
    </a:lnDef>
  </a:objectDefaults>
  <a:extraClrSchemeLst>
    <a:extraClrScheme>
      <a:clrScheme name="EACS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ACS 20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ACS 20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ACS 20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ACS 20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ACS 20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ACS 20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ACS 20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ACS 20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ACS 20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ACS 20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ACS 20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Meilleur-CROI-2015</Template>
  <TotalTime>839</TotalTime>
  <Words>1297</Words>
  <Application>Microsoft Office PowerPoint</Application>
  <PresentationFormat>Affichage à l'écran (4:3)</PresentationFormat>
  <Paragraphs>397</Paragraphs>
  <Slides>9</Slides>
  <Notes>8</Notes>
  <HiddenSlides>0</HiddenSlides>
  <MMClips>0</MMClips>
  <ScaleCrop>false</ScaleCrop>
  <HeadingPairs>
    <vt:vector size="8" baseType="variant">
      <vt:variant>
        <vt:lpstr>Polices utilisées</vt:lpstr>
      </vt:variant>
      <vt:variant>
        <vt:i4>7</vt:i4>
      </vt:variant>
      <vt:variant>
        <vt:lpstr>Modèle de conception</vt:lpstr>
      </vt:variant>
      <vt:variant>
        <vt:i4>1</vt:i4>
      </vt:variant>
      <vt:variant>
        <vt:lpstr>Serveurs OLE incorporés</vt:lpstr>
      </vt:variant>
      <vt:variant>
        <vt:i4>1</vt:i4>
      </vt:variant>
      <vt:variant>
        <vt:lpstr>Titres des diapositives</vt:lpstr>
      </vt:variant>
      <vt:variant>
        <vt:i4>9</vt:i4>
      </vt:variant>
    </vt:vector>
  </HeadingPairs>
  <TitlesOfParts>
    <vt:vector size="18" baseType="lpstr">
      <vt:lpstr>Arial</vt:lpstr>
      <vt:lpstr>Trebuchet MS</vt:lpstr>
      <vt:lpstr>Arial Unicode MS</vt:lpstr>
      <vt:lpstr>ＭＳ Ｐゴシック</vt:lpstr>
      <vt:lpstr>Wingdings</vt:lpstr>
      <vt:lpstr>Symbol</vt:lpstr>
      <vt:lpstr>Calibri</vt:lpstr>
      <vt:lpstr>Meilleur-CROI-2015</vt:lpstr>
      <vt:lpstr>Document Flash</vt:lpstr>
      <vt:lpstr>Diapositive 1</vt:lpstr>
      <vt:lpstr>Diapositive 2</vt:lpstr>
      <vt:lpstr>Interaction PK entre doravirine et rifampicine (1)</vt:lpstr>
      <vt:lpstr>Interaction PK entre doravirine et rifampicine (2)</vt:lpstr>
      <vt:lpstr>Interaction PK entre doravirine et rifampicine (3)</vt:lpstr>
      <vt:lpstr>Interactions PK entre ARV et LDV/SOF (1)</vt:lpstr>
      <vt:lpstr>Interactions PK entre ARV et LDV/SOF (2)</vt:lpstr>
      <vt:lpstr>Interactions PK entre ARV et LDV/SOF (3)</vt:lpstr>
      <vt:lpstr>Interactions PK entre ARV et LDV/SOF (4)</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Florian</dc:creator>
  <cp:lastModifiedBy>lemaitref</cp:lastModifiedBy>
  <cp:revision>13</cp:revision>
  <dcterms:created xsi:type="dcterms:W3CDTF">2015-03-28T13:21:56Z</dcterms:created>
  <dcterms:modified xsi:type="dcterms:W3CDTF">2015-04-02T13:56:02Z</dcterms:modified>
  <cp:category>Version 20 mars b</cp:category>
</cp:coreProperties>
</file>