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911" r:id="rId1"/>
    <p:sldMasterId id="2147483931" r:id="rId2"/>
  </p:sldMasterIdLst>
  <p:notesMasterIdLst>
    <p:notesMasterId r:id="rId25"/>
  </p:notesMasterIdLst>
  <p:handoutMasterIdLst>
    <p:handoutMasterId r:id="rId26"/>
  </p:handoutMasterIdLst>
  <p:sldIdLst>
    <p:sldId id="336" r:id="rId3"/>
    <p:sldId id="345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337" r:id="rId15"/>
    <p:sldId id="338" r:id="rId16"/>
    <p:sldId id="344" r:id="rId17"/>
    <p:sldId id="341" r:id="rId18"/>
    <p:sldId id="342" r:id="rId19"/>
    <p:sldId id="343" r:id="rId20"/>
    <p:sldId id="339" r:id="rId21"/>
    <p:sldId id="346" r:id="rId22"/>
    <p:sldId id="301" r:id="rId23"/>
    <p:sldId id="340" r:id="rId24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95C53E"/>
    <a:srgbClr val="D0558E"/>
    <a:srgbClr val="D6AEC6"/>
    <a:srgbClr val="005294"/>
    <a:srgbClr val="1C294E"/>
    <a:srgbClr val="CD0920"/>
    <a:srgbClr val="41E71C"/>
    <a:srgbClr val="00919B"/>
    <a:srgbClr val="0ACA29"/>
    <a:srgbClr val="3EA2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11" autoAdjust="0"/>
    <p:restoredTop sz="82494" autoAdjust="0"/>
  </p:normalViewPr>
  <p:slideViewPr>
    <p:cSldViewPr snapToGrid="0" snapToObjects="1">
      <p:cViewPr varScale="1">
        <p:scale>
          <a:sx n="115" d="100"/>
          <a:sy n="115" d="100"/>
        </p:scale>
        <p:origin x="-120" y="-1048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5" d="100"/>
          <a:sy n="105" d="100"/>
        </p:scale>
        <p:origin x="-428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515827812684"/>
          <c:y val="0.064868619395265"/>
          <c:w val="0.748352588218833"/>
          <c:h val="0.7244698424374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005294"/>
            </a:solidFill>
            <a:ln>
              <a:noFill/>
            </a:ln>
            <a:effectLst/>
          </c:spPr>
          <c:invertIfNegative val="0"/>
          <c:cat>
            <c:numRef>
              <c:f>Feuil1!$A$2:$A$15</c:f>
              <c:numCache>
                <c:formatCode>General</c:formatCode>
                <c:ptCount val="14"/>
                <c:pt idx="0">
                  <c:v>0.0</c:v>
                </c:pt>
                <c:pt idx="1">
                  <c:v>2.0</c:v>
                </c:pt>
                <c:pt idx="2">
                  <c:v>4.0</c:v>
                </c:pt>
                <c:pt idx="3">
                  <c:v>6.0</c:v>
                </c:pt>
                <c:pt idx="4">
                  <c:v>8.0</c:v>
                </c:pt>
                <c:pt idx="5">
                  <c:v>10.0</c:v>
                </c:pt>
                <c:pt idx="6">
                  <c:v>12.0</c:v>
                </c:pt>
                <c:pt idx="7">
                  <c:v>14.0</c:v>
                </c:pt>
                <c:pt idx="8">
                  <c:v>16.0</c:v>
                </c:pt>
                <c:pt idx="9">
                  <c:v>18.0</c:v>
                </c:pt>
                <c:pt idx="10">
                  <c:v>20.0</c:v>
                </c:pt>
                <c:pt idx="11">
                  <c:v>22.0</c:v>
                </c:pt>
                <c:pt idx="12">
                  <c:v>24.0</c:v>
                </c:pt>
                <c:pt idx="13">
                  <c:v>26.0</c:v>
                </c:pt>
              </c:numCache>
            </c:numRef>
          </c:cat>
          <c:val>
            <c:numRef>
              <c:f>Feuil1!$B$2:$B$15</c:f>
              <c:numCache>
                <c:formatCode>General</c:formatCode>
                <c:ptCount val="14"/>
                <c:pt idx="6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944309032"/>
        <c:axId val="-944303128"/>
      </c:barChart>
      <c:catAx>
        <c:axId val="-9443090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FR" dirty="0" smtClean="0"/>
                  <a:t>Mois depuis l’inclusion</a:t>
                </a:r>
                <a:endParaRPr lang="fr-FR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316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sz="1400"/>
            </a:pPr>
            <a:endParaRPr lang="fr-FR"/>
          </a:p>
        </c:txPr>
        <c:crossAx val="-944303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944303128"/>
        <c:scaling>
          <c:orientation val="minMax"/>
          <c:max val="0.2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fr-FR" sz="1400" dirty="0" err="1" smtClean="0">
                    <a:solidFill>
                      <a:srgbClr val="000000"/>
                    </a:solidFill>
                  </a:rPr>
                  <a:t>Probablité</a:t>
                </a:r>
                <a:r>
                  <a:rPr lang="fr-FR" sz="1400" baseline="0" dirty="0" smtClean="0">
                    <a:solidFill>
                      <a:srgbClr val="000000"/>
                    </a:solidFill>
                  </a:rPr>
                  <a:t> de positivité</a:t>
                </a:r>
              </a:p>
              <a:p>
                <a:pPr>
                  <a:defRPr/>
                </a:pPr>
                <a:r>
                  <a:rPr lang="fr-FR" sz="1400" baseline="0" dirty="0" smtClean="0">
                    <a:solidFill>
                      <a:srgbClr val="000000"/>
                    </a:solidFill>
                  </a:rPr>
                  <a:t> pour le VIH</a:t>
                </a:r>
                <a:endParaRPr lang="fr-FR" sz="1400" dirty="0">
                  <a:solidFill>
                    <a:srgbClr val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00769266646597085"/>
              <c:y val="0.124723653936671"/>
            </c:manualLayout>
          </c:layout>
          <c:overlay val="0"/>
        </c:title>
        <c:numFmt formatCode="0.00" sourceLinked="0"/>
        <c:majorTickMark val="out"/>
        <c:minorTickMark val="none"/>
        <c:tickLblPos val="nextTo"/>
        <c:spPr>
          <a:ln w="316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sz="1400"/>
            </a:pPr>
            <a:endParaRPr lang="fr-FR"/>
          </a:p>
        </c:txPr>
        <c:crossAx val="-944309032"/>
        <c:crosses val="autoZero"/>
        <c:crossBetween val="midCat"/>
      </c:valAx>
      <c:spPr>
        <a:noFill/>
        <a:ln w="25319">
          <a:noFill/>
        </a:ln>
      </c:spPr>
    </c:plotArea>
    <c:plotVisOnly val="1"/>
    <c:dispBlanksAs val="gap"/>
    <c:showDLblsOverMax val="0"/>
  </c:chart>
  <c:spPr>
    <a:noFill/>
    <a:ln w="3165">
      <a:noFill/>
      <a:prstDash val="solid"/>
    </a:ln>
  </c:spPr>
  <c:txPr>
    <a:bodyPr/>
    <a:lstStyle/>
    <a:p>
      <a:pPr>
        <a:defRPr sz="1500">
          <a:latin typeface="Arial"/>
          <a:cs typeface="Arial"/>
        </a:defRPr>
      </a:pPr>
      <a:endParaRPr lang="fr-F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9B9BC0-0FFD-4BBB-A1C6-064E5932F675}" type="doc">
      <dgm:prSet loTypeId="urn:microsoft.com/office/officeart/2005/8/layout/chevron1" loCatId="process" qsTypeId="urn:microsoft.com/office/officeart/2005/8/quickstyle/simple1#18" qsCatId="simple" csTypeId="urn:microsoft.com/office/officeart/2005/8/colors/colorful4" csCatId="colorful" phldr="1"/>
      <dgm:spPr/>
    </dgm:pt>
    <dgm:pt modelId="{04E04F28-F223-497C-9287-3608035CE26E}">
      <dgm:prSet phldrT="[Texte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fr-FR" dirty="0" smtClean="0"/>
            <a:t>Friday</a:t>
          </a:r>
          <a:endParaRPr lang="fr-FR" dirty="0"/>
        </a:p>
      </dgm:t>
    </dgm:pt>
    <dgm:pt modelId="{CA9C2682-953B-44E1-8D91-11181756F16B}" type="parTrans" cxnId="{1328EE50-3109-485E-B17E-A2ED25CF2BED}">
      <dgm:prSet/>
      <dgm:spPr/>
      <dgm:t>
        <a:bodyPr/>
        <a:lstStyle/>
        <a:p>
          <a:endParaRPr lang="fr-FR"/>
        </a:p>
      </dgm:t>
    </dgm:pt>
    <dgm:pt modelId="{008BFD7B-3B48-41C3-9247-19DF3DEC12D1}" type="sibTrans" cxnId="{1328EE50-3109-485E-B17E-A2ED25CF2BED}">
      <dgm:prSet/>
      <dgm:spPr/>
      <dgm:t>
        <a:bodyPr/>
        <a:lstStyle/>
        <a:p>
          <a:endParaRPr lang="fr-FR"/>
        </a:p>
      </dgm:t>
    </dgm:pt>
    <dgm:pt modelId="{D43CD493-E38B-494F-A80A-D71B468185F0}">
      <dgm:prSet phldrT="[Texte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fr-FR" dirty="0" smtClean="0">
              <a:solidFill>
                <a:srgbClr val="000000"/>
              </a:solidFill>
            </a:rPr>
            <a:t>Tuesday</a:t>
          </a:r>
          <a:endParaRPr lang="fr-FR" dirty="0">
            <a:solidFill>
              <a:srgbClr val="000000"/>
            </a:solidFill>
          </a:endParaRPr>
        </a:p>
      </dgm:t>
    </dgm:pt>
    <dgm:pt modelId="{28B3BAF0-D800-4C00-AA09-887A2D30515A}" type="parTrans" cxnId="{CEBA49DC-2606-4908-A9B8-18272DE89936}">
      <dgm:prSet/>
      <dgm:spPr/>
      <dgm:t>
        <a:bodyPr/>
        <a:lstStyle/>
        <a:p>
          <a:endParaRPr lang="fr-FR"/>
        </a:p>
      </dgm:t>
    </dgm:pt>
    <dgm:pt modelId="{8E900488-6FB7-40A4-8786-74C2401D0E68}" type="sibTrans" cxnId="{CEBA49DC-2606-4908-A9B8-18272DE89936}">
      <dgm:prSet/>
      <dgm:spPr/>
      <dgm:t>
        <a:bodyPr/>
        <a:lstStyle/>
        <a:p>
          <a:endParaRPr lang="fr-FR"/>
        </a:p>
      </dgm:t>
    </dgm:pt>
    <dgm:pt modelId="{0F72A534-61D0-471A-BF32-4AF8F2F2C710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dirty="0" err="1" smtClean="0"/>
            <a:t>Wednesday</a:t>
          </a:r>
          <a:endParaRPr lang="fr-FR" dirty="0"/>
        </a:p>
      </dgm:t>
    </dgm:pt>
    <dgm:pt modelId="{5430DAEC-00D0-4D3F-B79F-00D3AB12E0A0}" type="parTrans" cxnId="{773E1D7E-3C7C-45B9-AADB-52EA22D75376}">
      <dgm:prSet/>
      <dgm:spPr/>
      <dgm:t>
        <a:bodyPr/>
        <a:lstStyle/>
        <a:p>
          <a:endParaRPr lang="fr-FR"/>
        </a:p>
      </dgm:t>
    </dgm:pt>
    <dgm:pt modelId="{A98FBA35-6449-4817-B8D1-B6BADFDBAF04}" type="sibTrans" cxnId="{773E1D7E-3C7C-45B9-AADB-52EA22D75376}">
      <dgm:prSet/>
      <dgm:spPr/>
      <dgm:t>
        <a:bodyPr/>
        <a:lstStyle/>
        <a:p>
          <a:endParaRPr lang="fr-FR"/>
        </a:p>
      </dgm:t>
    </dgm:pt>
    <dgm:pt modelId="{9C48D4FB-C546-4967-AFA3-601F1A0F617C}">
      <dgm:prSet phldrT="[Texte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fr-FR" dirty="0" smtClean="0"/>
            <a:t>Saturday</a:t>
          </a:r>
          <a:endParaRPr lang="fr-FR" dirty="0"/>
        </a:p>
      </dgm:t>
    </dgm:pt>
    <dgm:pt modelId="{29C1983A-9F93-479D-B2BE-0E76A4A4C822}" type="parTrans" cxnId="{52C393D2-2300-45B5-858A-4402FFEA84D4}">
      <dgm:prSet/>
      <dgm:spPr/>
      <dgm:t>
        <a:bodyPr/>
        <a:lstStyle/>
        <a:p>
          <a:endParaRPr lang="fr-FR"/>
        </a:p>
      </dgm:t>
    </dgm:pt>
    <dgm:pt modelId="{D5BD5C23-00FA-4528-B827-0172E1BFB8C4}" type="sibTrans" cxnId="{52C393D2-2300-45B5-858A-4402FFEA84D4}">
      <dgm:prSet/>
      <dgm:spPr/>
      <dgm:t>
        <a:bodyPr/>
        <a:lstStyle/>
        <a:p>
          <a:endParaRPr lang="fr-FR"/>
        </a:p>
      </dgm:t>
    </dgm:pt>
    <dgm:pt modelId="{A031B552-E872-4D93-BCB2-09D21CB9E812}">
      <dgm:prSet phldrT="[Texte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fr-FR" dirty="0" err="1" smtClean="0"/>
            <a:t>Sunday</a:t>
          </a:r>
          <a:endParaRPr lang="fr-FR" dirty="0"/>
        </a:p>
      </dgm:t>
    </dgm:pt>
    <dgm:pt modelId="{3B986D70-E496-438A-8312-6C7270E97268}" type="parTrans" cxnId="{9C73DC6E-3F77-4998-A4F2-87C72E433BD4}">
      <dgm:prSet/>
      <dgm:spPr/>
      <dgm:t>
        <a:bodyPr/>
        <a:lstStyle/>
        <a:p>
          <a:endParaRPr lang="fr-FR"/>
        </a:p>
      </dgm:t>
    </dgm:pt>
    <dgm:pt modelId="{55A0261C-71BC-4582-B9A4-CC3339E31772}" type="sibTrans" cxnId="{9C73DC6E-3F77-4998-A4F2-87C72E433BD4}">
      <dgm:prSet/>
      <dgm:spPr/>
      <dgm:t>
        <a:bodyPr/>
        <a:lstStyle/>
        <a:p>
          <a:endParaRPr lang="fr-FR"/>
        </a:p>
      </dgm:t>
    </dgm:pt>
    <dgm:pt modelId="{5230ED21-38B5-41CC-B8BA-887E824AD5CD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dirty="0" err="1" smtClean="0"/>
            <a:t>Monday</a:t>
          </a:r>
          <a:endParaRPr lang="fr-FR" dirty="0"/>
        </a:p>
      </dgm:t>
    </dgm:pt>
    <dgm:pt modelId="{D2EBA3D0-9547-4607-AE79-2C1AAB9F7C08}" type="parTrans" cxnId="{E999B99E-7661-47C3-9083-CC5490B7810A}">
      <dgm:prSet/>
      <dgm:spPr/>
      <dgm:t>
        <a:bodyPr/>
        <a:lstStyle/>
        <a:p>
          <a:endParaRPr lang="fr-FR"/>
        </a:p>
      </dgm:t>
    </dgm:pt>
    <dgm:pt modelId="{4043336A-26FA-460B-8E08-D135711105FE}" type="sibTrans" cxnId="{E999B99E-7661-47C3-9083-CC5490B7810A}">
      <dgm:prSet/>
      <dgm:spPr/>
      <dgm:t>
        <a:bodyPr/>
        <a:lstStyle/>
        <a:p>
          <a:endParaRPr lang="fr-FR"/>
        </a:p>
      </dgm:t>
    </dgm:pt>
    <dgm:pt modelId="{A741D482-486F-4FE6-9932-698E1D81A8E3}">
      <dgm:prSet phldrT="[Texte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fr-FR" dirty="0" smtClean="0"/>
            <a:t>Thursday</a:t>
          </a:r>
          <a:endParaRPr lang="fr-FR" dirty="0"/>
        </a:p>
      </dgm:t>
    </dgm:pt>
    <dgm:pt modelId="{7CD773EA-F307-4BD3-A011-13C940260F07}" type="parTrans" cxnId="{960B789D-B689-4F86-9C0F-1E9FF66FEF76}">
      <dgm:prSet/>
      <dgm:spPr/>
      <dgm:t>
        <a:bodyPr/>
        <a:lstStyle/>
        <a:p>
          <a:endParaRPr lang="fr-FR"/>
        </a:p>
      </dgm:t>
    </dgm:pt>
    <dgm:pt modelId="{64E5601B-C4F7-4C85-804B-C9CC3DF0CE19}" type="sibTrans" cxnId="{960B789D-B689-4F86-9C0F-1E9FF66FEF76}">
      <dgm:prSet/>
      <dgm:spPr/>
      <dgm:t>
        <a:bodyPr/>
        <a:lstStyle/>
        <a:p>
          <a:endParaRPr lang="fr-FR"/>
        </a:p>
      </dgm:t>
    </dgm:pt>
    <dgm:pt modelId="{9AC14CFF-3033-4107-BF65-B0AB949C8ECD}">
      <dgm:prSet phldrT="[Texte]"/>
      <dgm:spPr>
        <a:solidFill>
          <a:srgbClr val="00769D"/>
        </a:solidFill>
      </dgm:spPr>
      <dgm:t>
        <a:bodyPr/>
        <a:lstStyle/>
        <a:p>
          <a:r>
            <a:rPr lang="fr-FR" dirty="0" smtClean="0"/>
            <a:t>Friday</a:t>
          </a:r>
          <a:endParaRPr lang="fr-FR" dirty="0"/>
        </a:p>
      </dgm:t>
    </dgm:pt>
    <dgm:pt modelId="{66C8FDDF-F50B-4BF8-9C60-27E1DC5D18C8}" type="parTrans" cxnId="{904C3A86-2321-41DB-A2FD-AD741D182F7C}">
      <dgm:prSet/>
      <dgm:spPr/>
      <dgm:t>
        <a:bodyPr/>
        <a:lstStyle/>
        <a:p>
          <a:endParaRPr lang="fr-FR"/>
        </a:p>
      </dgm:t>
    </dgm:pt>
    <dgm:pt modelId="{18556963-2664-47C2-8695-AD3F5CDC0770}" type="sibTrans" cxnId="{904C3A86-2321-41DB-A2FD-AD741D182F7C}">
      <dgm:prSet/>
      <dgm:spPr/>
      <dgm:t>
        <a:bodyPr/>
        <a:lstStyle/>
        <a:p>
          <a:endParaRPr lang="fr-FR"/>
        </a:p>
      </dgm:t>
    </dgm:pt>
    <dgm:pt modelId="{AF28EF3E-81C7-40AC-BB58-72AE8183EE05}">
      <dgm:prSet phldrT="[Texte]"/>
      <dgm:spPr>
        <a:solidFill>
          <a:srgbClr val="178FCF"/>
        </a:solidFill>
      </dgm:spPr>
      <dgm:t>
        <a:bodyPr/>
        <a:lstStyle/>
        <a:p>
          <a:r>
            <a:rPr lang="fr-FR" dirty="0" smtClean="0"/>
            <a:t>Saturday</a:t>
          </a:r>
          <a:endParaRPr lang="fr-FR" dirty="0"/>
        </a:p>
      </dgm:t>
    </dgm:pt>
    <dgm:pt modelId="{CAF35A33-7CCD-4223-8D6D-5095099F6FD8}" type="parTrans" cxnId="{A74897F4-B9F6-4A35-A518-0A5CB54C1310}">
      <dgm:prSet/>
      <dgm:spPr/>
      <dgm:t>
        <a:bodyPr/>
        <a:lstStyle/>
        <a:p>
          <a:endParaRPr lang="fr-FR"/>
        </a:p>
      </dgm:t>
    </dgm:pt>
    <dgm:pt modelId="{498817E8-ED23-402B-8DA3-B26E12D122D2}" type="sibTrans" cxnId="{A74897F4-B9F6-4A35-A518-0A5CB54C1310}">
      <dgm:prSet/>
      <dgm:spPr/>
      <dgm:t>
        <a:bodyPr/>
        <a:lstStyle/>
        <a:p>
          <a:endParaRPr lang="fr-FR"/>
        </a:p>
      </dgm:t>
    </dgm:pt>
    <dgm:pt modelId="{8CAC9204-8011-411A-B64E-2C09B05F66C0}">
      <dgm:prSet phldrT="[Texte]"/>
      <dgm:spPr/>
      <dgm:t>
        <a:bodyPr/>
        <a:lstStyle/>
        <a:p>
          <a:r>
            <a:rPr lang="fr-FR" dirty="0" err="1" smtClean="0"/>
            <a:t>Sunday</a:t>
          </a:r>
          <a:endParaRPr lang="fr-FR" dirty="0"/>
        </a:p>
      </dgm:t>
    </dgm:pt>
    <dgm:pt modelId="{0EFF1DD8-34DB-4EA3-BF5F-039011E106FC}" type="parTrans" cxnId="{271AECC6-8826-47CD-A490-F08971B7F09A}">
      <dgm:prSet/>
      <dgm:spPr/>
      <dgm:t>
        <a:bodyPr/>
        <a:lstStyle/>
        <a:p>
          <a:endParaRPr lang="fr-FR"/>
        </a:p>
      </dgm:t>
    </dgm:pt>
    <dgm:pt modelId="{2FD7EEE4-F107-4E48-B5C3-17ADC6D2CB36}" type="sibTrans" cxnId="{271AECC6-8826-47CD-A490-F08971B7F09A}">
      <dgm:prSet/>
      <dgm:spPr/>
      <dgm:t>
        <a:bodyPr/>
        <a:lstStyle/>
        <a:p>
          <a:endParaRPr lang="fr-FR"/>
        </a:p>
      </dgm:t>
    </dgm:pt>
    <dgm:pt modelId="{0BE5FA49-38C3-47AA-B3D3-D4B4F1331B4F}" type="pres">
      <dgm:prSet presAssocID="{219B9BC0-0FFD-4BBB-A1C6-064E5932F675}" presName="Name0" presStyleCnt="0">
        <dgm:presLayoutVars>
          <dgm:dir/>
          <dgm:animLvl val="lvl"/>
          <dgm:resizeHandles val="exact"/>
        </dgm:presLayoutVars>
      </dgm:prSet>
      <dgm:spPr/>
    </dgm:pt>
    <dgm:pt modelId="{AD3DEAB9-36A2-4A02-93EE-34095127AB2A}" type="pres">
      <dgm:prSet presAssocID="{04E04F28-F223-497C-9287-3608035CE26E}" presName="parTxOnly" presStyleLbl="node1" presStyleIdx="0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F15529-AFBF-4778-9D2A-25556927DE8D}" type="pres">
      <dgm:prSet presAssocID="{008BFD7B-3B48-41C3-9247-19DF3DEC12D1}" presName="parTxOnlySpace" presStyleCnt="0"/>
      <dgm:spPr/>
    </dgm:pt>
    <dgm:pt modelId="{8D5A2BEF-BF6C-41CA-AD98-9CF2E3D76B78}" type="pres">
      <dgm:prSet presAssocID="{9C48D4FB-C546-4967-AFA3-601F1A0F617C}" presName="parTxOnly" presStyleLbl="node1" presStyleIdx="1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74767F-16B8-4EF0-ACF9-911D427C7537}" type="pres">
      <dgm:prSet presAssocID="{D5BD5C23-00FA-4528-B827-0172E1BFB8C4}" presName="parTxOnlySpace" presStyleCnt="0"/>
      <dgm:spPr/>
    </dgm:pt>
    <dgm:pt modelId="{E5E46ED3-1C00-4990-B916-C83D3F11C034}" type="pres">
      <dgm:prSet presAssocID="{A031B552-E872-4D93-BCB2-09D21CB9E812}" presName="parTxOnly" presStyleLbl="node1" presStyleIdx="2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9190DA-682C-4BFC-8586-2F02F0B5BF8E}" type="pres">
      <dgm:prSet presAssocID="{55A0261C-71BC-4582-B9A4-CC3339E31772}" presName="parTxOnlySpace" presStyleCnt="0"/>
      <dgm:spPr/>
    </dgm:pt>
    <dgm:pt modelId="{D4540FE9-6E3D-41FA-B44A-EFA0D02B5D7B}" type="pres">
      <dgm:prSet presAssocID="{5230ED21-38B5-41CC-B8BA-887E824AD5CD}" presName="parTxOnly" presStyleLbl="node1" presStyleIdx="3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641393-B2DC-4230-B318-954BA9721590}" type="pres">
      <dgm:prSet presAssocID="{4043336A-26FA-460B-8E08-D135711105FE}" presName="parTxOnlySpace" presStyleCnt="0"/>
      <dgm:spPr/>
    </dgm:pt>
    <dgm:pt modelId="{2D6F1171-C3F9-4258-BCF8-F0AC00361763}" type="pres">
      <dgm:prSet presAssocID="{D43CD493-E38B-494F-A80A-D71B468185F0}" presName="parTxOnly" presStyleLbl="node1" presStyleIdx="4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DFCC80-9ADB-4E8B-B30E-3AC40BE8D592}" type="pres">
      <dgm:prSet presAssocID="{8E900488-6FB7-40A4-8786-74C2401D0E68}" presName="parTxOnlySpace" presStyleCnt="0"/>
      <dgm:spPr/>
    </dgm:pt>
    <dgm:pt modelId="{564DF5E7-35C6-460D-999F-F72A41D005AE}" type="pres">
      <dgm:prSet presAssocID="{0F72A534-61D0-471A-BF32-4AF8F2F2C710}" presName="parTxOnly" presStyleLbl="node1" presStyleIdx="5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886E730-5D81-47C2-8797-A11FB9C1900E}" type="pres">
      <dgm:prSet presAssocID="{A98FBA35-6449-4817-B8D1-B6BADFDBAF04}" presName="parTxOnlySpace" presStyleCnt="0"/>
      <dgm:spPr/>
    </dgm:pt>
    <dgm:pt modelId="{427BAED8-9A9F-4706-B3FF-3B840B01E49F}" type="pres">
      <dgm:prSet presAssocID="{A741D482-486F-4FE6-9932-698E1D81A8E3}" presName="parTxOnly" presStyleLbl="node1" presStyleIdx="6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7CBD28-E9C5-422A-95EA-52A17EF8FBA0}" type="pres">
      <dgm:prSet presAssocID="{64E5601B-C4F7-4C85-804B-C9CC3DF0CE19}" presName="parTxOnlySpace" presStyleCnt="0"/>
      <dgm:spPr/>
    </dgm:pt>
    <dgm:pt modelId="{81362D1E-C073-4090-9079-C5A692520375}" type="pres">
      <dgm:prSet presAssocID="{9AC14CFF-3033-4107-BF65-B0AB949C8ECD}" presName="parTxOnly" presStyleLbl="node1" presStyleIdx="7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E586F0B-CCE8-44EA-ACCC-E9D276E44A15}" type="pres">
      <dgm:prSet presAssocID="{18556963-2664-47C2-8695-AD3F5CDC0770}" presName="parTxOnlySpace" presStyleCnt="0"/>
      <dgm:spPr/>
    </dgm:pt>
    <dgm:pt modelId="{76D62E27-12AF-4110-9F36-CE3E45ECFD61}" type="pres">
      <dgm:prSet presAssocID="{AF28EF3E-81C7-40AC-BB58-72AE8183EE05}" presName="parTxOnly" presStyleLbl="node1" presStyleIdx="8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6579D3-AEE2-4607-BC45-0091C1C1DAA4}" type="pres">
      <dgm:prSet presAssocID="{498817E8-ED23-402B-8DA3-B26E12D122D2}" presName="parTxOnlySpace" presStyleCnt="0"/>
      <dgm:spPr/>
    </dgm:pt>
    <dgm:pt modelId="{C31160F2-8CF9-4C5C-98C2-8848AB25C244}" type="pres">
      <dgm:prSet presAssocID="{8CAC9204-8011-411A-B64E-2C09B05F66C0}" presName="parTxOnly" presStyleLbl="node1" presStyleIdx="9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999B99E-7661-47C3-9083-CC5490B7810A}" srcId="{219B9BC0-0FFD-4BBB-A1C6-064E5932F675}" destId="{5230ED21-38B5-41CC-B8BA-887E824AD5CD}" srcOrd="3" destOrd="0" parTransId="{D2EBA3D0-9547-4607-AE79-2C1AAB9F7C08}" sibTransId="{4043336A-26FA-460B-8E08-D135711105FE}"/>
    <dgm:cxn modelId="{9C73DC6E-3F77-4998-A4F2-87C72E433BD4}" srcId="{219B9BC0-0FFD-4BBB-A1C6-064E5932F675}" destId="{A031B552-E872-4D93-BCB2-09D21CB9E812}" srcOrd="2" destOrd="0" parTransId="{3B986D70-E496-438A-8312-6C7270E97268}" sibTransId="{55A0261C-71BC-4582-B9A4-CC3339E31772}"/>
    <dgm:cxn modelId="{773E1D7E-3C7C-45B9-AADB-52EA22D75376}" srcId="{219B9BC0-0FFD-4BBB-A1C6-064E5932F675}" destId="{0F72A534-61D0-471A-BF32-4AF8F2F2C710}" srcOrd="5" destOrd="0" parTransId="{5430DAEC-00D0-4D3F-B79F-00D3AB12E0A0}" sibTransId="{A98FBA35-6449-4817-B8D1-B6BADFDBAF04}"/>
    <dgm:cxn modelId="{52C393D2-2300-45B5-858A-4402FFEA84D4}" srcId="{219B9BC0-0FFD-4BBB-A1C6-064E5932F675}" destId="{9C48D4FB-C546-4967-AFA3-601F1A0F617C}" srcOrd="1" destOrd="0" parTransId="{29C1983A-9F93-479D-B2BE-0E76A4A4C822}" sibTransId="{D5BD5C23-00FA-4528-B827-0172E1BFB8C4}"/>
    <dgm:cxn modelId="{0EFE5071-7B7A-624E-9121-5931E0803B3E}" type="presOf" srcId="{219B9BC0-0FFD-4BBB-A1C6-064E5932F675}" destId="{0BE5FA49-38C3-47AA-B3D3-D4B4F1331B4F}" srcOrd="0" destOrd="0" presId="urn:microsoft.com/office/officeart/2005/8/layout/chevron1"/>
    <dgm:cxn modelId="{E004627E-8D80-DE4B-AA08-86732F5DB1C5}" type="presOf" srcId="{5230ED21-38B5-41CC-B8BA-887E824AD5CD}" destId="{D4540FE9-6E3D-41FA-B44A-EFA0D02B5D7B}" srcOrd="0" destOrd="0" presId="urn:microsoft.com/office/officeart/2005/8/layout/chevron1"/>
    <dgm:cxn modelId="{3F0800B2-7342-D349-BA27-ECE39C89C63A}" type="presOf" srcId="{A741D482-486F-4FE6-9932-698E1D81A8E3}" destId="{427BAED8-9A9F-4706-B3FF-3B840B01E49F}" srcOrd="0" destOrd="0" presId="urn:microsoft.com/office/officeart/2005/8/layout/chevron1"/>
    <dgm:cxn modelId="{A74897F4-B9F6-4A35-A518-0A5CB54C1310}" srcId="{219B9BC0-0FFD-4BBB-A1C6-064E5932F675}" destId="{AF28EF3E-81C7-40AC-BB58-72AE8183EE05}" srcOrd="8" destOrd="0" parTransId="{CAF35A33-7CCD-4223-8D6D-5095099F6FD8}" sibTransId="{498817E8-ED23-402B-8DA3-B26E12D122D2}"/>
    <dgm:cxn modelId="{937E8374-751A-ED49-AEA8-019796EC44CD}" type="presOf" srcId="{0F72A534-61D0-471A-BF32-4AF8F2F2C710}" destId="{564DF5E7-35C6-460D-999F-F72A41D005AE}" srcOrd="0" destOrd="0" presId="urn:microsoft.com/office/officeart/2005/8/layout/chevron1"/>
    <dgm:cxn modelId="{2EC7F478-1326-FC41-AD8B-F5758F6CAD18}" type="presOf" srcId="{9AC14CFF-3033-4107-BF65-B0AB949C8ECD}" destId="{81362D1E-C073-4090-9079-C5A692520375}" srcOrd="0" destOrd="0" presId="urn:microsoft.com/office/officeart/2005/8/layout/chevron1"/>
    <dgm:cxn modelId="{CEBA49DC-2606-4908-A9B8-18272DE89936}" srcId="{219B9BC0-0FFD-4BBB-A1C6-064E5932F675}" destId="{D43CD493-E38B-494F-A80A-D71B468185F0}" srcOrd="4" destOrd="0" parTransId="{28B3BAF0-D800-4C00-AA09-887A2D30515A}" sibTransId="{8E900488-6FB7-40A4-8786-74C2401D0E68}"/>
    <dgm:cxn modelId="{ABB67AE3-D8A0-C141-97FC-8658F2D5A095}" type="presOf" srcId="{9C48D4FB-C546-4967-AFA3-601F1A0F617C}" destId="{8D5A2BEF-BF6C-41CA-AD98-9CF2E3D76B78}" srcOrd="0" destOrd="0" presId="urn:microsoft.com/office/officeart/2005/8/layout/chevron1"/>
    <dgm:cxn modelId="{1328EE50-3109-485E-B17E-A2ED25CF2BED}" srcId="{219B9BC0-0FFD-4BBB-A1C6-064E5932F675}" destId="{04E04F28-F223-497C-9287-3608035CE26E}" srcOrd="0" destOrd="0" parTransId="{CA9C2682-953B-44E1-8D91-11181756F16B}" sibTransId="{008BFD7B-3B48-41C3-9247-19DF3DEC12D1}"/>
    <dgm:cxn modelId="{A386CAF3-473B-EB4F-8B12-0AD09A19F730}" type="presOf" srcId="{D43CD493-E38B-494F-A80A-D71B468185F0}" destId="{2D6F1171-C3F9-4258-BCF8-F0AC00361763}" srcOrd="0" destOrd="0" presId="urn:microsoft.com/office/officeart/2005/8/layout/chevron1"/>
    <dgm:cxn modelId="{271AECC6-8826-47CD-A490-F08971B7F09A}" srcId="{219B9BC0-0FFD-4BBB-A1C6-064E5932F675}" destId="{8CAC9204-8011-411A-B64E-2C09B05F66C0}" srcOrd="9" destOrd="0" parTransId="{0EFF1DD8-34DB-4EA3-BF5F-039011E106FC}" sibTransId="{2FD7EEE4-F107-4E48-B5C3-17ADC6D2CB36}"/>
    <dgm:cxn modelId="{C0BDE1B9-A8FB-914E-8F09-8F64C08376C3}" type="presOf" srcId="{8CAC9204-8011-411A-B64E-2C09B05F66C0}" destId="{C31160F2-8CF9-4C5C-98C2-8848AB25C244}" srcOrd="0" destOrd="0" presId="urn:microsoft.com/office/officeart/2005/8/layout/chevron1"/>
    <dgm:cxn modelId="{31D3B50D-9011-554E-B02A-AFCF6556BF00}" type="presOf" srcId="{A031B552-E872-4D93-BCB2-09D21CB9E812}" destId="{E5E46ED3-1C00-4990-B916-C83D3F11C034}" srcOrd="0" destOrd="0" presId="urn:microsoft.com/office/officeart/2005/8/layout/chevron1"/>
    <dgm:cxn modelId="{5870720E-A5B9-C54A-824F-4F06A3476B7C}" type="presOf" srcId="{AF28EF3E-81C7-40AC-BB58-72AE8183EE05}" destId="{76D62E27-12AF-4110-9F36-CE3E45ECFD61}" srcOrd="0" destOrd="0" presId="urn:microsoft.com/office/officeart/2005/8/layout/chevron1"/>
    <dgm:cxn modelId="{286DDDC2-CFC6-A34C-AB79-543AB9FC27E1}" type="presOf" srcId="{04E04F28-F223-497C-9287-3608035CE26E}" destId="{AD3DEAB9-36A2-4A02-93EE-34095127AB2A}" srcOrd="0" destOrd="0" presId="urn:microsoft.com/office/officeart/2005/8/layout/chevron1"/>
    <dgm:cxn modelId="{904C3A86-2321-41DB-A2FD-AD741D182F7C}" srcId="{219B9BC0-0FFD-4BBB-A1C6-064E5932F675}" destId="{9AC14CFF-3033-4107-BF65-B0AB949C8ECD}" srcOrd="7" destOrd="0" parTransId="{66C8FDDF-F50B-4BF8-9C60-27E1DC5D18C8}" sibTransId="{18556963-2664-47C2-8695-AD3F5CDC0770}"/>
    <dgm:cxn modelId="{960B789D-B689-4F86-9C0F-1E9FF66FEF76}" srcId="{219B9BC0-0FFD-4BBB-A1C6-064E5932F675}" destId="{A741D482-486F-4FE6-9932-698E1D81A8E3}" srcOrd="6" destOrd="0" parTransId="{7CD773EA-F307-4BD3-A011-13C940260F07}" sibTransId="{64E5601B-C4F7-4C85-804B-C9CC3DF0CE19}"/>
    <dgm:cxn modelId="{8C51683B-6E1F-134E-848D-4E3A52A1C141}" type="presParOf" srcId="{0BE5FA49-38C3-47AA-B3D3-D4B4F1331B4F}" destId="{AD3DEAB9-36A2-4A02-93EE-34095127AB2A}" srcOrd="0" destOrd="0" presId="urn:microsoft.com/office/officeart/2005/8/layout/chevron1"/>
    <dgm:cxn modelId="{B43C6F8A-7980-3B4F-8206-B2DBB005A62E}" type="presParOf" srcId="{0BE5FA49-38C3-47AA-B3D3-D4B4F1331B4F}" destId="{E6F15529-AFBF-4778-9D2A-25556927DE8D}" srcOrd="1" destOrd="0" presId="urn:microsoft.com/office/officeart/2005/8/layout/chevron1"/>
    <dgm:cxn modelId="{E5A795D5-9423-6B4F-A354-A2B49AE69D08}" type="presParOf" srcId="{0BE5FA49-38C3-47AA-B3D3-D4B4F1331B4F}" destId="{8D5A2BEF-BF6C-41CA-AD98-9CF2E3D76B78}" srcOrd="2" destOrd="0" presId="urn:microsoft.com/office/officeart/2005/8/layout/chevron1"/>
    <dgm:cxn modelId="{019DA4EE-0054-6D42-926C-CDBF9860595B}" type="presParOf" srcId="{0BE5FA49-38C3-47AA-B3D3-D4B4F1331B4F}" destId="{9174767F-16B8-4EF0-ACF9-911D427C7537}" srcOrd="3" destOrd="0" presId="urn:microsoft.com/office/officeart/2005/8/layout/chevron1"/>
    <dgm:cxn modelId="{567EAB9E-4556-F841-8046-FF542AD0444A}" type="presParOf" srcId="{0BE5FA49-38C3-47AA-B3D3-D4B4F1331B4F}" destId="{E5E46ED3-1C00-4990-B916-C83D3F11C034}" srcOrd="4" destOrd="0" presId="urn:microsoft.com/office/officeart/2005/8/layout/chevron1"/>
    <dgm:cxn modelId="{CE543BD2-6856-9B4B-98C9-5C5B3616701E}" type="presParOf" srcId="{0BE5FA49-38C3-47AA-B3D3-D4B4F1331B4F}" destId="{B79190DA-682C-4BFC-8586-2F02F0B5BF8E}" srcOrd="5" destOrd="0" presId="urn:microsoft.com/office/officeart/2005/8/layout/chevron1"/>
    <dgm:cxn modelId="{B8254829-E4DD-2444-B6AE-62A3078218C4}" type="presParOf" srcId="{0BE5FA49-38C3-47AA-B3D3-D4B4F1331B4F}" destId="{D4540FE9-6E3D-41FA-B44A-EFA0D02B5D7B}" srcOrd="6" destOrd="0" presId="urn:microsoft.com/office/officeart/2005/8/layout/chevron1"/>
    <dgm:cxn modelId="{CD397800-E2D7-1946-9667-ACE7B1942617}" type="presParOf" srcId="{0BE5FA49-38C3-47AA-B3D3-D4B4F1331B4F}" destId="{AD641393-B2DC-4230-B318-954BA9721590}" srcOrd="7" destOrd="0" presId="urn:microsoft.com/office/officeart/2005/8/layout/chevron1"/>
    <dgm:cxn modelId="{3E8155DC-EB55-E744-A1A6-4C5CF97B0ED7}" type="presParOf" srcId="{0BE5FA49-38C3-47AA-B3D3-D4B4F1331B4F}" destId="{2D6F1171-C3F9-4258-BCF8-F0AC00361763}" srcOrd="8" destOrd="0" presId="urn:microsoft.com/office/officeart/2005/8/layout/chevron1"/>
    <dgm:cxn modelId="{8EC44566-D51C-684F-B489-7AB87AE24782}" type="presParOf" srcId="{0BE5FA49-38C3-47AA-B3D3-D4B4F1331B4F}" destId="{32DFCC80-9ADB-4E8B-B30E-3AC40BE8D592}" srcOrd="9" destOrd="0" presId="urn:microsoft.com/office/officeart/2005/8/layout/chevron1"/>
    <dgm:cxn modelId="{2EC165FF-D9E0-2B48-A0C3-0F53EA3A4B25}" type="presParOf" srcId="{0BE5FA49-38C3-47AA-B3D3-D4B4F1331B4F}" destId="{564DF5E7-35C6-460D-999F-F72A41D005AE}" srcOrd="10" destOrd="0" presId="urn:microsoft.com/office/officeart/2005/8/layout/chevron1"/>
    <dgm:cxn modelId="{B49781E7-9E58-6045-BE8B-CF63002F631E}" type="presParOf" srcId="{0BE5FA49-38C3-47AA-B3D3-D4B4F1331B4F}" destId="{0886E730-5D81-47C2-8797-A11FB9C1900E}" srcOrd="11" destOrd="0" presId="urn:microsoft.com/office/officeart/2005/8/layout/chevron1"/>
    <dgm:cxn modelId="{C20A03BD-D62A-0247-A6A1-5823B59D5BC8}" type="presParOf" srcId="{0BE5FA49-38C3-47AA-B3D3-D4B4F1331B4F}" destId="{427BAED8-9A9F-4706-B3FF-3B840B01E49F}" srcOrd="12" destOrd="0" presId="urn:microsoft.com/office/officeart/2005/8/layout/chevron1"/>
    <dgm:cxn modelId="{3E6E0CFA-5D67-1D47-A583-CB685735C443}" type="presParOf" srcId="{0BE5FA49-38C3-47AA-B3D3-D4B4F1331B4F}" destId="{9E7CBD28-E9C5-422A-95EA-52A17EF8FBA0}" srcOrd="13" destOrd="0" presId="urn:microsoft.com/office/officeart/2005/8/layout/chevron1"/>
    <dgm:cxn modelId="{FA04B231-CC1A-CE4A-BD45-EB06E345A5EB}" type="presParOf" srcId="{0BE5FA49-38C3-47AA-B3D3-D4B4F1331B4F}" destId="{81362D1E-C073-4090-9079-C5A692520375}" srcOrd="14" destOrd="0" presId="urn:microsoft.com/office/officeart/2005/8/layout/chevron1"/>
    <dgm:cxn modelId="{C3A07EBF-B83A-3545-85F7-61071CD5095D}" type="presParOf" srcId="{0BE5FA49-38C3-47AA-B3D3-D4B4F1331B4F}" destId="{3E586F0B-CCE8-44EA-ACCC-E9D276E44A15}" srcOrd="15" destOrd="0" presId="urn:microsoft.com/office/officeart/2005/8/layout/chevron1"/>
    <dgm:cxn modelId="{0452C376-6E5C-A34C-AA29-167CF647B9A9}" type="presParOf" srcId="{0BE5FA49-38C3-47AA-B3D3-D4B4F1331B4F}" destId="{76D62E27-12AF-4110-9F36-CE3E45ECFD61}" srcOrd="16" destOrd="0" presId="urn:microsoft.com/office/officeart/2005/8/layout/chevron1"/>
    <dgm:cxn modelId="{DFDC23FA-F8EC-5742-83DA-D6118C191E75}" type="presParOf" srcId="{0BE5FA49-38C3-47AA-B3D3-D4B4F1331B4F}" destId="{026579D3-AEE2-4607-BC45-0091C1C1DAA4}" srcOrd="17" destOrd="0" presId="urn:microsoft.com/office/officeart/2005/8/layout/chevron1"/>
    <dgm:cxn modelId="{60E48C93-BF00-F84D-BD21-0C99036922A7}" type="presParOf" srcId="{0BE5FA49-38C3-47AA-B3D3-D4B4F1331B4F}" destId="{C31160F2-8CF9-4C5C-98C2-8848AB25C244}" srcOrd="1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3DEAB9-36A2-4A02-93EE-34095127AB2A}">
      <dsp:nvSpPr>
        <dsp:cNvPr id="0" name=""/>
        <dsp:cNvSpPr/>
      </dsp:nvSpPr>
      <dsp:spPr>
        <a:xfrm>
          <a:off x="997" y="90682"/>
          <a:ext cx="897935" cy="359174"/>
        </a:xfrm>
        <a:prstGeom prst="chevron">
          <a:avLst/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Friday</a:t>
          </a:r>
          <a:endParaRPr lang="fr-FR" sz="800" kern="1200" dirty="0"/>
        </a:p>
      </dsp:txBody>
      <dsp:txXfrm>
        <a:off x="180584" y="90682"/>
        <a:ext cx="538761" cy="359174"/>
      </dsp:txXfrm>
    </dsp:sp>
    <dsp:sp modelId="{8D5A2BEF-BF6C-41CA-AD98-9CF2E3D76B78}">
      <dsp:nvSpPr>
        <dsp:cNvPr id="0" name=""/>
        <dsp:cNvSpPr/>
      </dsp:nvSpPr>
      <dsp:spPr>
        <a:xfrm>
          <a:off x="809140" y="90682"/>
          <a:ext cx="897935" cy="359174"/>
        </a:xfrm>
        <a:prstGeom prst="chevron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Saturday</a:t>
          </a:r>
          <a:endParaRPr lang="fr-FR" sz="800" kern="1200" dirty="0"/>
        </a:p>
      </dsp:txBody>
      <dsp:txXfrm>
        <a:off x="988727" y="90682"/>
        <a:ext cx="538761" cy="359174"/>
      </dsp:txXfrm>
    </dsp:sp>
    <dsp:sp modelId="{E5E46ED3-1C00-4990-B916-C83D3F11C034}">
      <dsp:nvSpPr>
        <dsp:cNvPr id="0" name=""/>
        <dsp:cNvSpPr/>
      </dsp:nvSpPr>
      <dsp:spPr>
        <a:xfrm>
          <a:off x="1617282" y="90682"/>
          <a:ext cx="897935" cy="359174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err="1" smtClean="0"/>
            <a:t>Sunday</a:t>
          </a:r>
          <a:endParaRPr lang="fr-FR" sz="800" kern="1200" dirty="0"/>
        </a:p>
      </dsp:txBody>
      <dsp:txXfrm>
        <a:off x="1796869" y="90682"/>
        <a:ext cx="538761" cy="359174"/>
      </dsp:txXfrm>
    </dsp:sp>
    <dsp:sp modelId="{D4540FE9-6E3D-41FA-B44A-EFA0D02B5D7B}">
      <dsp:nvSpPr>
        <dsp:cNvPr id="0" name=""/>
        <dsp:cNvSpPr/>
      </dsp:nvSpPr>
      <dsp:spPr>
        <a:xfrm>
          <a:off x="2425424" y="90682"/>
          <a:ext cx="897935" cy="359174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err="1" smtClean="0"/>
            <a:t>Monday</a:t>
          </a:r>
          <a:endParaRPr lang="fr-FR" sz="800" kern="1200" dirty="0"/>
        </a:p>
      </dsp:txBody>
      <dsp:txXfrm>
        <a:off x="2605011" y="90682"/>
        <a:ext cx="538761" cy="359174"/>
      </dsp:txXfrm>
    </dsp:sp>
    <dsp:sp modelId="{2D6F1171-C3F9-4258-BCF8-F0AC00361763}">
      <dsp:nvSpPr>
        <dsp:cNvPr id="0" name=""/>
        <dsp:cNvSpPr/>
      </dsp:nvSpPr>
      <dsp:spPr>
        <a:xfrm>
          <a:off x="3233566" y="90682"/>
          <a:ext cx="897935" cy="359174"/>
        </a:xfrm>
        <a:prstGeom prst="chevron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>
              <a:solidFill>
                <a:srgbClr val="000000"/>
              </a:solidFill>
            </a:rPr>
            <a:t>Tuesday</a:t>
          </a:r>
          <a:endParaRPr lang="fr-FR" sz="800" kern="1200" dirty="0">
            <a:solidFill>
              <a:srgbClr val="000000"/>
            </a:solidFill>
          </a:endParaRPr>
        </a:p>
      </dsp:txBody>
      <dsp:txXfrm>
        <a:off x="3413153" y="90682"/>
        <a:ext cx="538761" cy="359174"/>
      </dsp:txXfrm>
    </dsp:sp>
    <dsp:sp modelId="{564DF5E7-35C6-460D-999F-F72A41D005AE}">
      <dsp:nvSpPr>
        <dsp:cNvPr id="0" name=""/>
        <dsp:cNvSpPr/>
      </dsp:nvSpPr>
      <dsp:spPr>
        <a:xfrm>
          <a:off x="4041709" y="90682"/>
          <a:ext cx="897935" cy="359174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err="1" smtClean="0"/>
            <a:t>Wednesday</a:t>
          </a:r>
          <a:endParaRPr lang="fr-FR" sz="800" kern="1200" dirty="0"/>
        </a:p>
      </dsp:txBody>
      <dsp:txXfrm>
        <a:off x="4221296" y="90682"/>
        <a:ext cx="538761" cy="359174"/>
      </dsp:txXfrm>
    </dsp:sp>
    <dsp:sp modelId="{427BAED8-9A9F-4706-B3FF-3B840B01E49F}">
      <dsp:nvSpPr>
        <dsp:cNvPr id="0" name=""/>
        <dsp:cNvSpPr/>
      </dsp:nvSpPr>
      <dsp:spPr>
        <a:xfrm>
          <a:off x="4849851" y="90682"/>
          <a:ext cx="897935" cy="359174"/>
        </a:xfrm>
        <a:prstGeom prst="chevron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Thursday</a:t>
          </a:r>
          <a:endParaRPr lang="fr-FR" sz="800" kern="1200" dirty="0"/>
        </a:p>
      </dsp:txBody>
      <dsp:txXfrm>
        <a:off x="5029438" y="90682"/>
        <a:ext cx="538761" cy="359174"/>
      </dsp:txXfrm>
    </dsp:sp>
    <dsp:sp modelId="{81362D1E-C073-4090-9079-C5A692520375}">
      <dsp:nvSpPr>
        <dsp:cNvPr id="0" name=""/>
        <dsp:cNvSpPr/>
      </dsp:nvSpPr>
      <dsp:spPr>
        <a:xfrm>
          <a:off x="5657993" y="90682"/>
          <a:ext cx="897935" cy="359174"/>
        </a:xfrm>
        <a:prstGeom prst="chevron">
          <a:avLst/>
        </a:prstGeom>
        <a:solidFill>
          <a:srgbClr val="00769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Friday</a:t>
          </a:r>
          <a:endParaRPr lang="fr-FR" sz="800" kern="1200" dirty="0"/>
        </a:p>
      </dsp:txBody>
      <dsp:txXfrm>
        <a:off x="5837580" y="90682"/>
        <a:ext cx="538761" cy="359174"/>
      </dsp:txXfrm>
    </dsp:sp>
    <dsp:sp modelId="{76D62E27-12AF-4110-9F36-CE3E45ECFD61}">
      <dsp:nvSpPr>
        <dsp:cNvPr id="0" name=""/>
        <dsp:cNvSpPr/>
      </dsp:nvSpPr>
      <dsp:spPr>
        <a:xfrm>
          <a:off x="6466136" y="90682"/>
          <a:ext cx="897935" cy="359174"/>
        </a:xfrm>
        <a:prstGeom prst="chevron">
          <a:avLst/>
        </a:prstGeom>
        <a:solidFill>
          <a:srgbClr val="178FC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Saturday</a:t>
          </a:r>
          <a:endParaRPr lang="fr-FR" sz="800" kern="1200" dirty="0"/>
        </a:p>
      </dsp:txBody>
      <dsp:txXfrm>
        <a:off x="6645723" y="90682"/>
        <a:ext cx="538761" cy="359174"/>
      </dsp:txXfrm>
    </dsp:sp>
    <dsp:sp modelId="{C31160F2-8CF9-4C5C-98C2-8848AB25C244}">
      <dsp:nvSpPr>
        <dsp:cNvPr id="0" name=""/>
        <dsp:cNvSpPr/>
      </dsp:nvSpPr>
      <dsp:spPr>
        <a:xfrm>
          <a:off x="7274278" y="90682"/>
          <a:ext cx="897935" cy="359174"/>
        </a:xfrm>
        <a:prstGeom prst="chevron">
          <a:avLst/>
        </a:prstGeom>
        <a:solidFill>
          <a:schemeClr val="accent4">
            <a:hueOff val="-4464771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err="1" smtClean="0"/>
            <a:t>Sunday</a:t>
          </a:r>
          <a:endParaRPr lang="fr-FR" sz="800" kern="1200" dirty="0"/>
        </a:p>
      </dsp:txBody>
      <dsp:txXfrm>
        <a:off x="7453865" y="90682"/>
        <a:ext cx="538761" cy="3591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B7D144D-548A-4948-8517-093247B10E63}" type="datetime1">
              <a:rPr lang="fr-FR"/>
              <a:pPr>
                <a:defRPr/>
              </a:pPr>
              <a:t>02/04/15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FFCEC8D-4A38-944E-B556-ADE63AF406E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45451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9ED007C-5074-2540-830D-AAC6DC5EB855}" type="datetime1">
              <a:rPr lang="fr-FR"/>
              <a:pPr>
                <a:defRPr/>
              </a:pPr>
              <a:t>02/04/15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143000" y="4343400"/>
            <a:ext cx="4572000" cy="411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noProof="0" dirty="0" smtClean="0"/>
              <a:t>Cliquez pour modifier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A61B38A-2332-AE40-B2DB-3C7A34EA6ED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13856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3175" indent="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Arial"/>
      </a:defRPr>
    </a:lvl1pPr>
    <a:lvl2pPr marL="3175" indent="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Arial"/>
      </a:defRPr>
    </a:lvl2pPr>
    <a:lvl3pPr marL="3175" indent="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Arial"/>
      </a:defRPr>
    </a:lvl3pPr>
    <a:lvl4pPr marL="3175" indent="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Arial"/>
      </a:defRPr>
    </a:lvl4pPr>
    <a:lvl5pPr marL="3175" indent="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Arial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86613D-E4FC-EA43-9261-42D619C72892}" type="slidenum">
              <a:rPr lang="fr-FR"/>
              <a:pPr/>
              <a:t>2</a:t>
            </a:fld>
            <a:endParaRPr lang="fr-FR"/>
          </a:p>
        </p:txBody>
      </p:sp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99" tIns="46049" rIns="92099" bIns="46049" anchor="b">
            <a:prstTxWarp prst="textNoShape">
              <a:avLst/>
            </a:prstTxWarp>
          </a:bodyPr>
          <a:lstStyle/>
          <a:p>
            <a:pPr algn="r"/>
            <a:fld id="{CEDDD417-FDCE-2743-AD75-E191921FC1E2}" type="slidenum">
              <a:rPr lang="en-US" sz="1200">
                <a:ea typeface="Arial" pitchFamily="-83" charset="0"/>
                <a:cs typeface="Arial" pitchFamily="-83" charset="0"/>
              </a:rPr>
              <a:pPr algn="r"/>
              <a:t>2</a:t>
            </a:fld>
            <a:endParaRPr lang="en-US" sz="1200">
              <a:ea typeface="Arial" pitchFamily="-83" charset="0"/>
              <a:cs typeface="Arial" pitchFamily="-83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5175" cy="3430587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0" y="4343912"/>
            <a:ext cx="5487041" cy="4115823"/>
          </a:xfrm>
          <a:noFill/>
        </p:spPr>
        <p:txBody>
          <a:bodyPr/>
          <a:lstStyle/>
          <a:p>
            <a:pPr marL="3175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Critère</a:t>
            </a:r>
            <a:r>
              <a:rPr lang="en-US" dirty="0" smtClean="0"/>
              <a:t> principal </a:t>
            </a:r>
            <a:r>
              <a:rPr lang="fr-FR" dirty="0" smtClean="0"/>
              <a:t>–</a:t>
            </a:r>
            <a:r>
              <a:rPr lang="en-US" dirty="0" smtClean="0"/>
              <a:t> puissance </a:t>
            </a:r>
            <a:r>
              <a:rPr lang="en-US" dirty="0" err="1" smtClean="0"/>
              <a:t>statistique</a:t>
            </a:r>
            <a:r>
              <a:rPr lang="en-US" dirty="0" smtClean="0"/>
              <a:t> : pour 64 infections par le VIH-1, puissance de 80 % pour </a:t>
            </a:r>
            <a:r>
              <a:rPr lang="en-US" dirty="0" err="1" smtClean="0"/>
              <a:t>détecter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diminution relative de 50 %</a:t>
            </a:r>
            <a:br>
              <a:rPr lang="en-US" dirty="0" smtClean="0"/>
            </a:br>
            <a:r>
              <a:rPr lang="en-US" dirty="0" smtClean="0"/>
              <a:t>de </a:t>
            </a:r>
            <a:r>
              <a:rPr lang="en-US" dirty="0" err="1" smtClean="0"/>
              <a:t>l’incidence</a:t>
            </a:r>
            <a:r>
              <a:rPr lang="en-US" dirty="0" smtClean="0"/>
              <a:t> de </a:t>
            </a:r>
            <a:r>
              <a:rPr lang="en-US" dirty="0" err="1" smtClean="0"/>
              <a:t>l’infection</a:t>
            </a:r>
            <a:r>
              <a:rPr lang="en-US" dirty="0" smtClean="0"/>
              <a:t> par le VIH-1 avec TDF/FTC (incidence </a:t>
            </a:r>
            <a:r>
              <a:rPr lang="en-US" dirty="0" err="1" smtClean="0"/>
              <a:t>attendue</a:t>
            </a:r>
            <a:r>
              <a:rPr lang="en-US" dirty="0" smtClean="0"/>
              <a:t> : 3/100 </a:t>
            </a:r>
            <a:r>
              <a:rPr lang="en-US" dirty="0" err="1" smtClean="0"/>
              <a:t>patients.année</a:t>
            </a:r>
            <a:r>
              <a:rPr lang="en-US" dirty="0" smtClean="0"/>
              <a:t> avec le placebo)</a:t>
            </a:r>
          </a:p>
          <a:p>
            <a:pPr eaLnBrk="1" hangingPunct="1"/>
            <a:endParaRPr lang="en-US" dirty="0">
              <a:latin typeface="Arial" pitchFamily="-83" charset="0"/>
              <a:ea typeface="ＭＳ Ｐゴシック" pitchFamily="-83" charset="-128"/>
              <a:cs typeface="ＭＳ Ｐゴシック" pitchFamily="-83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1B38A-2332-AE40-B2DB-3C7A34EA6EDE}" type="slidenum">
              <a:rPr lang="fr-FR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1B38A-2332-AE40-B2DB-3C7A34EA6EDE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000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1B38A-2332-AE40-B2DB-3C7A34EA6EDE}" type="slidenum">
              <a:rPr lang="fr-FR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1B38A-2332-AE40-B2DB-3C7A34EA6EDE}" type="slidenum">
              <a:rPr lang="fr-FR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1B38A-2332-AE40-B2DB-3C7A34EA6EDE}" type="slidenum">
              <a:rPr lang="fr-FR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3844545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fr-FR" dirty="0" smtClean="0"/>
              <a:t>Conclusions :</a:t>
            </a:r>
            <a:endParaRPr lang="fr-FR" dirty="0"/>
          </a:p>
          <a:p>
            <a:pPr marL="158265" indent="-158265">
              <a:buFont typeface="Arial" panose="020B0604020202020204" pitchFamily="34" charset="0"/>
              <a:buChar char="•"/>
              <a:defRPr/>
            </a:pPr>
            <a:r>
              <a:rPr lang="fr-FR" dirty="0"/>
              <a:t>Le taux de transmission périnatale de VIH-1 est virtuellement à zéro chez les mères qui débutent un traitement ARV avant la conception avec CV &lt; 50 c/ml à l’approche de </a:t>
            </a:r>
            <a:r>
              <a:rPr lang="fr-FR" dirty="0" smtClean="0"/>
              <a:t>l’accouchement.</a:t>
            </a:r>
            <a:endParaRPr lang="fr-FR" dirty="0"/>
          </a:p>
          <a:p>
            <a:pPr marL="158265" indent="-158265">
              <a:buFont typeface="Arial" panose="020B0604020202020204" pitchFamily="34" charset="0"/>
              <a:buChar char="•"/>
              <a:defRPr/>
            </a:pPr>
            <a:r>
              <a:rPr lang="fr-FR" dirty="0"/>
              <a:t>Ceci justifie :</a:t>
            </a:r>
          </a:p>
          <a:p>
            <a:pPr marL="580307" lvl="1" indent="-158265">
              <a:buFont typeface="Arial" panose="020B0604020202020204" pitchFamily="34" charset="0"/>
              <a:buChar char="•"/>
              <a:defRPr/>
            </a:pPr>
            <a:r>
              <a:rPr lang="fr-FR" dirty="0"/>
              <a:t>L’initiation d’un traitement ARV le plus précocement possible dès le début de la grossesse ou planifiée au </a:t>
            </a:r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trimestre </a:t>
            </a:r>
            <a:r>
              <a:rPr lang="fr-FR" dirty="0"/>
              <a:t>de telle sorte que la CV soit &lt; 50 c/ml bien avant </a:t>
            </a:r>
            <a:r>
              <a:rPr lang="fr-FR" dirty="0" smtClean="0"/>
              <a:t>l’accouchement.</a:t>
            </a:r>
            <a:endParaRPr lang="fr-FR" dirty="0"/>
          </a:p>
          <a:p>
            <a:pPr marL="580307" lvl="1" indent="-158265">
              <a:buFont typeface="Arial" panose="020B0604020202020204" pitchFamily="34" charset="0"/>
              <a:buChar char="•"/>
              <a:defRPr/>
            </a:pPr>
            <a:r>
              <a:rPr lang="fr-FR" dirty="0"/>
              <a:t>L’objectif de suppression virologique est une CV &lt; 50 </a:t>
            </a:r>
            <a:r>
              <a:rPr lang="fr-FR" dirty="0" smtClean="0"/>
              <a:t>c/ml.</a:t>
            </a:r>
            <a:endParaRPr lang="fr-FR" dirty="0"/>
          </a:p>
          <a:p>
            <a:pPr marL="158265" indent="-158265">
              <a:buFont typeface="Arial" panose="020B0604020202020204" pitchFamily="34" charset="0"/>
              <a:buChar char="•"/>
              <a:defRPr/>
            </a:pPr>
            <a:r>
              <a:rPr lang="fr-FR" dirty="0"/>
              <a:t>De plus, la surveillance pédiatrique des enfants exposés de manière prolongée aux ARV pendant la grossesse est nécessaire pour s’assurer de l’innocuité de la stratégie</a:t>
            </a:r>
            <a:r>
              <a:rPr lang="fr-FR" dirty="0" smtClean="0"/>
              <a:t>.</a:t>
            </a:r>
          </a:p>
          <a:p>
            <a:pPr marL="158265" indent="-158265">
              <a:buFont typeface="Arial" panose="020B0604020202020204" pitchFamily="34" charset="0"/>
              <a:buChar char="•"/>
              <a:defRPr/>
            </a:pPr>
            <a:endParaRPr lang="fr-FR" dirty="0" smtClean="0"/>
          </a:p>
          <a:p>
            <a:pPr marL="158265" marR="0" indent="-158265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dirty="0" smtClean="0">
                <a:solidFill>
                  <a:srgbClr val="FFFFFF"/>
                </a:solidFill>
                <a:latin typeface="Arial"/>
              </a:rPr>
              <a:t>Chez les 2 651 femmes ayant débuté ARV, avant la conception, et avec CV &lt; 50 c/ml </a:t>
            </a:r>
            <a:r>
              <a:rPr lang="fr-FR" sz="1200" baseline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fr-FR" sz="1200" dirty="0" smtClean="0">
                <a:solidFill>
                  <a:srgbClr val="FFFFFF"/>
                </a:solidFill>
                <a:latin typeface="Arial"/>
              </a:rPr>
              <a:t>à l’accouchement, taux de transmission = 0 % (IC 95 % 0,0-0,1)</a:t>
            </a:r>
          </a:p>
          <a:p>
            <a:pPr marL="158265" indent="-158265">
              <a:buFont typeface="Arial" panose="020B0604020202020204" pitchFamily="34" charset="0"/>
              <a:buChar char="•"/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38584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1B38A-2332-AE40-B2DB-3C7A34EA6EDE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870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1B38A-2332-AE40-B2DB-3C7A34EA6EDE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175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/>
              <a:t>DSMB : </a:t>
            </a:r>
            <a:r>
              <a:rPr lang="fr-FR" sz="1200" i="1" dirty="0" smtClean="0"/>
              <a:t>Data and </a:t>
            </a:r>
            <a:r>
              <a:rPr lang="fr-FR" sz="1200" i="1" dirty="0" err="1" smtClean="0"/>
              <a:t>Safety</a:t>
            </a:r>
            <a:r>
              <a:rPr lang="fr-FR" sz="1200" i="1" dirty="0" smtClean="0"/>
              <a:t> Monitoring </a:t>
            </a:r>
            <a:r>
              <a:rPr lang="fr-FR" sz="1200" i="1" dirty="0" err="1" smtClean="0"/>
              <a:t>Board</a:t>
            </a:r>
            <a:r>
              <a:rPr lang="fr-FR" sz="1200" i="1" dirty="0" smtClean="0"/>
              <a:t> </a:t>
            </a:r>
            <a:r>
              <a:rPr lang="fr-FR" sz="1200" dirty="0" smtClean="0"/>
              <a:t>(comité de surveillance et de suivi).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1B38A-2332-AE40-B2DB-3C7A34EA6EDE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83" tIns="46042" rIns="92083" bIns="46042" anchor="b">
            <a:prstTxWarp prst="textNoShape">
              <a:avLst/>
            </a:prstTxWarp>
          </a:bodyPr>
          <a:lstStyle/>
          <a:p>
            <a:pPr algn="r"/>
            <a:fld id="{FAFB88A9-A186-7449-A8A0-471D63C45496}" type="slidenum">
              <a:rPr lang="fr-FR" sz="1200"/>
              <a:pPr algn="r"/>
              <a:t>5</a:t>
            </a:fld>
            <a:endParaRPr lang="fr-FR" sz="1200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83" tIns="46042" rIns="92083" bIns="46042" anchor="b">
            <a:prstTxWarp prst="textNoShape">
              <a:avLst/>
            </a:prstTxWarp>
          </a:bodyPr>
          <a:lstStyle/>
          <a:p>
            <a:pPr algn="r"/>
            <a:fld id="{B0DB30ED-B0A0-D24F-A286-C42D899724ED}" type="slidenum">
              <a:rPr lang="en-US" sz="1200">
                <a:ea typeface="Arial" pitchFamily="-83" charset="0"/>
                <a:cs typeface="Arial" pitchFamily="-83" charset="0"/>
              </a:rPr>
              <a:pPr algn="r"/>
              <a:t>5</a:t>
            </a:fld>
            <a:endParaRPr lang="en-US" sz="1200">
              <a:ea typeface="Arial" pitchFamily="-83" charset="0"/>
              <a:cs typeface="Arial" pitchFamily="-83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639763"/>
            <a:ext cx="4219575" cy="3165475"/>
          </a:xfrm>
          <a:ln/>
        </p:spPr>
      </p:sp>
      <p:sp>
        <p:nvSpPr>
          <p:cNvPr id="47109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621416" y="4010553"/>
            <a:ext cx="4964923" cy="3797084"/>
          </a:xfrm>
          <a:noFill/>
        </p:spPr>
        <p:txBody>
          <a:bodyPr lIns="0" tIns="0" rIns="0" bIns="0"/>
          <a:lstStyle/>
          <a:p>
            <a:pPr defTabSz="457200" eaLnBrk="1" hangingPunct="1">
              <a:lnSpc>
                <a:spcPct val="93000"/>
              </a:lnSpc>
              <a:spcBef>
                <a:spcPct val="0"/>
              </a:spcBef>
              <a:buSzPct val="45000"/>
              <a:tabLst>
                <a:tab pos="725488" algn="l"/>
                <a:tab pos="1454150" algn="l"/>
                <a:tab pos="2182813" algn="l"/>
                <a:tab pos="2913063" algn="l"/>
                <a:tab pos="3640138" algn="l"/>
                <a:tab pos="4370388" algn="l"/>
                <a:tab pos="5100638" algn="l"/>
              </a:tabLst>
            </a:pPr>
            <a:endParaRPr lang="en-US" sz="1000" dirty="0" smtClean="0">
              <a:latin typeface="Arial Unicode MS" pitchFamily="-83" charset="0"/>
              <a:ea typeface="ＭＳ Ｐゴシック" pitchFamily="-83" charset="-128"/>
              <a:cs typeface="ＭＳ Ｐゴシック" pitchFamily="-83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1B38A-2332-AE40-B2DB-3C7A34EA6EDE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1B38A-2332-AE40-B2DB-3C7A34EA6EDE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BA1B36-74FC-7549-B97A-C5161E0070F4}" type="slidenum">
              <a:rPr lang="fr-FR"/>
              <a:pPr/>
              <a:t>8</a:t>
            </a:fld>
            <a:endParaRPr lang="fr-FR"/>
          </a:p>
        </p:txBody>
      </p:sp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883852" y="8684899"/>
            <a:ext cx="2972547" cy="45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99" tIns="46049" rIns="92099" bIns="46049" anchor="b">
            <a:prstTxWarp prst="textNoShape">
              <a:avLst/>
            </a:prstTxWarp>
          </a:bodyPr>
          <a:lstStyle/>
          <a:p>
            <a:pPr algn="r"/>
            <a:fld id="{DBB2EB86-7AB5-7F4A-B775-97A5939ADA49}" type="slidenum">
              <a:rPr lang="en-US" sz="1200">
                <a:ea typeface="Arial" pitchFamily="-83" charset="0"/>
                <a:cs typeface="Arial" pitchFamily="-83" charset="0"/>
              </a:rPr>
              <a:pPr algn="r"/>
              <a:t>8</a:t>
            </a:fld>
            <a:endParaRPr lang="en-US" sz="1200">
              <a:ea typeface="Arial" pitchFamily="-83" charset="0"/>
              <a:cs typeface="Arial" pitchFamily="-83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83" charset="0"/>
              <a:ea typeface="ＭＳ Ｐゴシック" pitchFamily="-83" charset="-128"/>
              <a:cs typeface="ＭＳ Ｐゴシック" pitchFamily="-83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1B38A-2332-AE40-B2DB-3C7A34EA6EDE}" type="slidenum">
              <a:rPr lang="fr-FR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1B38A-2332-AE40-B2DB-3C7A34EA6EDE}" type="slidenum">
              <a:rPr lang="fr-FR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5381665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010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338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105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5869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7119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73571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1189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24708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4715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487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800" b="1">
                <a:solidFill>
                  <a:srgbClr val="FFFF66"/>
                </a:solidFill>
                <a:latin typeface="Trebuchet MS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82915817"/>
      </p:ext>
    </p:extLst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5721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3277" y="2167467"/>
            <a:ext cx="7623522" cy="3014132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defRPr sz="1800"/>
            </a:lvl1pPr>
            <a:lvl2pPr>
              <a:spcBef>
                <a:spcPts val="400"/>
              </a:spcBef>
              <a:buClr>
                <a:srgbClr val="DC5A20"/>
              </a:buClr>
              <a:defRPr sz="1600"/>
            </a:lvl2pPr>
            <a:lvl3pPr>
              <a:spcBef>
                <a:spcPts val="400"/>
              </a:spcBef>
              <a:buClr>
                <a:srgbClr val="DC5A20"/>
              </a:buClr>
              <a:defRPr sz="1400"/>
            </a:lvl3pPr>
            <a:lvl4pPr marL="1079500" indent="-269875">
              <a:buClr>
                <a:srgbClr val="DC5A20"/>
              </a:buClr>
              <a:defRPr sz="1400"/>
            </a:lvl4pPr>
            <a:lvl5pPr marL="1260475" indent="-180975">
              <a:buClr>
                <a:srgbClr val="DC5A20"/>
              </a:buClr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1063277" y="1270000"/>
            <a:ext cx="7623522" cy="6352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i="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1063276" y="5588000"/>
            <a:ext cx="7623523" cy="53181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buFont typeface="Lucida Grande"/>
              <a:buChar char="➜"/>
              <a:defRPr sz="1800" b="1"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3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63277" y="242295"/>
            <a:ext cx="7394923" cy="60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2200"/>
              </a:lnSpc>
              <a:defRPr sz="220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Titre </a:t>
            </a:r>
            <a:r>
              <a:rPr lang="fr-FR" dirty="0" err="1" smtClean="0"/>
              <a:t>Xxxxxx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xxxxxxx</a:t>
            </a:r>
            <a:endParaRPr lang="fr-FR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3277" y="2167467"/>
            <a:ext cx="7623522" cy="3014132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defRPr sz="1800"/>
            </a:lvl1pPr>
            <a:lvl2pPr>
              <a:spcBef>
                <a:spcPts val="400"/>
              </a:spcBef>
              <a:buClr>
                <a:srgbClr val="DC5A20"/>
              </a:buClr>
              <a:defRPr sz="1600"/>
            </a:lvl2pPr>
            <a:lvl3pPr>
              <a:spcBef>
                <a:spcPts val="400"/>
              </a:spcBef>
              <a:buClr>
                <a:srgbClr val="DC5A20"/>
              </a:buClr>
              <a:defRPr sz="1400"/>
            </a:lvl3pPr>
            <a:lvl4pPr marL="1079500" indent="-269875">
              <a:buClr>
                <a:srgbClr val="DC5A20"/>
              </a:buClr>
              <a:defRPr sz="1400"/>
            </a:lvl4pPr>
            <a:lvl5pPr marL="1260475" indent="-180975">
              <a:buClr>
                <a:srgbClr val="DC5A20"/>
              </a:buClr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1063277" y="1270000"/>
            <a:ext cx="7623522" cy="6352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i="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1063276" y="5588000"/>
            <a:ext cx="7623523" cy="53181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buFont typeface="Lucida Grande"/>
              <a:buChar char="➜"/>
              <a:defRPr sz="1800" b="1"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3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63277" y="242295"/>
            <a:ext cx="7394923" cy="60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2200"/>
              </a:lnSpc>
              <a:defRPr sz="220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Titre </a:t>
            </a:r>
            <a:r>
              <a:rPr lang="fr-FR" dirty="0" err="1" smtClean="0"/>
              <a:t>Xxxxxx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xxxxxxx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29471" y="242295"/>
            <a:ext cx="3810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3277" y="2167467"/>
            <a:ext cx="7623522" cy="3014132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defRPr sz="1800"/>
            </a:lvl1pPr>
            <a:lvl2pPr>
              <a:spcBef>
                <a:spcPts val="400"/>
              </a:spcBef>
              <a:buClr>
                <a:srgbClr val="DC5A20"/>
              </a:buClr>
              <a:defRPr sz="1600"/>
            </a:lvl2pPr>
            <a:lvl3pPr>
              <a:spcBef>
                <a:spcPts val="400"/>
              </a:spcBef>
              <a:buClr>
                <a:srgbClr val="DC5A20"/>
              </a:buClr>
              <a:defRPr sz="1400"/>
            </a:lvl3pPr>
            <a:lvl4pPr marL="1079500" indent="-269875">
              <a:buClr>
                <a:srgbClr val="DC5A20"/>
              </a:buClr>
              <a:defRPr sz="1400"/>
            </a:lvl4pPr>
            <a:lvl5pPr marL="1260475" indent="-180975">
              <a:buClr>
                <a:srgbClr val="DC5A20"/>
              </a:buClr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1063277" y="1270000"/>
            <a:ext cx="7623522" cy="6352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i="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1063276" y="5588000"/>
            <a:ext cx="7623523" cy="53181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buFont typeface="Lucida Grande"/>
              <a:buChar char="➜"/>
              <a:defRPr sz="1800" b="1"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3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63277" y="242295"/>
            <a:ext cx="7394923" cy="60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2200"/>
              </a:lnSpc>
              <a:defRPr sz="220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Titre </a:t>
            </a:r>
            <a:r>
              <a:rPr lang="fr-FR" dirty="0" err="1" smtClean="0"/>
              <a:t>Xxxxxx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xxxxxxx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29471" y="242295"/>
            <a:ext cx="3810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3277" y="2167467"/>
            <a:ext cx="7623522" cy="3014132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defRPr sz="1800"/>
            </a:lvl1pPr>
            <a:lvl2pPr>
              <a:spcBef>
                <a:spcPts val="400"/>
              </a:spcBef>
              <a:buClr>
                <a:srgbClr val="DC5A20"/>
              </a:buClr>
              <a:defRPr sz="1600"/>
            </a:lvl2pPr>
            <a:lvl3pPr>
              <a:spcBef>
                <a:spcPts val="400"/>
              </a:spcBef>
              <a:buClr>
                <a:srgbClr val="DC5A20"/>
              </a:buClr>
              <a:defRPr sz="1400"/>
            </a:lvl3pPr>
            <a:lvl4pPr marL="1079500" indent="-269875">
              <a:buClr>
                <a:srgbClr val="DC5A20"/>
              </a:buClr>
              <a:defRPr sz="1400"/>
            </a:lvl4pPr>
            <a:lvl5pPr marL="1260475" indent="-180975">
              <a:buClr>
                <a:srgbClr val="DC5A20"/>
              </a:buClr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1063277" y="1270000"/>
            <a:ext cx="7623522" cy="6352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i="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1063276" y="5588000"/>
            <a:ext cx="7623523" cy="53181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buFont typeface="Lucida Grande"/>
              <a:buChar char="➜"/>
              <a:defRPr sz="1800" b="1"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3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63277" y="242295"/>
            <a:ext cx="7394923" cy="60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2200"/>
              </a:lnSpc>
              <a:defRPr sz="220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Titre </a:t>
            </a:r>
            <a:r>
              <a:rPr lang="fr-FR" dirty="0" err="1" smtClean="0"/>
              <a:t>Xxxxxx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xxxxxxx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29471" y="242295"/>
            <a:ext cx="3810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3277" y="2167467"/>
            <a:ext cx="7623522" cy="3014132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defRPr sz="1800"/>
            </a:lvl1pPr>
            <a:lvl2pPr>
              <a:spcBef>
                <a:spcPts val="400"/>
              </a:spcBef>
              <a:buClr>
                <a:srgbClr val="DC5A20"/>
              </a:buClr>
              <a:defRPr sz="1600"/>
            </a:lvl2pPr>
            <a:lvl3pPr>
              <a:spcBef>
                <a:spcPts val="400"/>
              </a:spcBef>
              <a:buClr>
                <a:srgbClr val="DC5A20"/>
              </a:buClr>
              <a:defRPr sz="1400"/>
            </a:lvl3pPr>
            <a:lvl4pPr marL="1079500" indent="-269875">
              <a:buClr>
                <a:srgbClr val="DC5A20"/>
              </a:buClr>
              <a:defRPr sz="1400"/>
            </a:lvl4pPr>
            <a:lvl5pPr marL="1260475" indent="-180975">
              <a:buClr>
                <a:srgbClr val="DC5A20"/>
              </a:buClr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1063277" y="1270000"/>
            <a:ext cx="7623522" cy="6352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i="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1063276" y="5588000"/>
            <a:ext cx="7623523" cy="53181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buFont typeface="Lucida Grande"/>
              <a:buChar char="➜"/>
              <a:defRPr sz="1800" b="1"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3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63277" y="242295"/>
            <a:ext cx="7394923" cy="60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2200"/>
              </a:lnSpc>
              <a:defRPr sz="220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Titre </a:t>
            </a:r>
            <a:r>
              <a:rPr lang="fr-FR" dirty="0" err="1" smtClean="0"/>
              <a:t>Xxxxxx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xxxxxxx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29471" y="242295"/>
            <a:ext cx="3810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3277" y="2167467"/>
            <a:ext cx="7623522" cy="3014132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defRPr sz="1800"/>
            </a:lvl1pPr>
            <a:lvl2pPr>
              <a:spcBef>
                <a:spcPts val="400"/>
              </a:spcBef>
              <a:buClr>
                <a:srgbClr val="DC5A20"/>
              </a:buClr>
              <a:defRPr sz="1600"/>
            </a:lvl2pPr>
            <a:lvl3pPr>
              <a:spcBef>
                <a:spcPts val="400"/>
              </a:spcBef>
              <a:buClr>
                <a:srgbClr val="DC5A20"/>
              </a:buClr>
              <a:defRPr sz="1400"/>
            </a:lvl3pPr>
            <a:lvl4pPr marL="1079500" indent="-269875">
              <a:buClr>
                <a:srgbClr val="DC5A20"/>
              </a:buClr>
              <a:defRPr sz="1400"/>
            </a:lvl4pPr>
            <a:lvl5pPr marL="1260475" indent="-180975">
              <a:buClr>
                <a:srgbClr val="DC5A20"/>
              </a:buClr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1063277" y="1270000"/>
            <a:ext cx="7623522" cy="6352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i="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1063276" y="5588000"/>
            <a:ext cx="7623523" cy="53181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buFont typeface="Lucida Grande"/>
              <a:buChar char="➜"/>
              <a:defRPr sz="1800" b="1"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3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63277" y="242295"/>
            <a:ext cx="7394923" cy="60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2200"/>
              </a:lnSpc>
              <a:defRPr sz="220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Titre </a:t>
            </a:r>
            <a:r>
              <a:rPr lang="fr-FR" dirty="0" err="1" smtClean="0"/>
              <a:t>Xxxxxx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xxxxxxx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29471" y="242295"/>
            <a:ext cx="3810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3277" y="2167467"/>
            <a:ext cx="7623522" cy="3014132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defRPr sz="1800"/>
            </a:lvl1pPr>
            <a:lvl2pPr>
              <a:spcBef>
                <a:spcPts val="400"/>
              </a:spcBef>
              <a:buClr>
                <a:srgbClr val="DC5A20"/>
              </a:buClr>
              <a:defRPr sz="1600"/>
            </a:lvl2pPr>
            <a:lvl3pPr>
              <a:spcBef>
                <a:spcPts val="400"/>
              </a:spcBef>
              <a:buClr>
                <a:srgbClr val="DC5A20"/>
              </a:buClr>
              <a:defRPr sz="1400"/>
            </a:lvl3pPr>
            <a:lvl4pPr marL="1079500" indent="-269875">
              <a:buClr>
                <a:srgbClr val="DC5A20"/>
              </a:buClr>
              <a:defRPr sz="1400"/>
            </a:lvl4pPr>
            <a:lvl5pPr marL="1260475" indent="-180975">
              <a:buClr>
                <a:srgbClr val="DC5A20"/>
              </a:buClr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1063277" y="1270000"/>
            <a:ext cx="7623522" cy="6352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i="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1063276" y="5588000"/>
            <a:ext cx="7623523" cy="53181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buFont typeface="Lucida Grande"/>
              <a:buChar char="➜"/>
              <a:defRPr sz="1800" b="1"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3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63277" y="242295"/>
            <a:ext cx="7394923" cy="60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2200"/>
              </a:lnSpc>
              <a:defRPr sz="220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Titre </a:t>
            </a:r>
            <a:r>
              <a:rPr lang="fr-FR" dirty="0" err="1" smtClean="0"/>
              <a:t>Xxxxxx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xxxxxxx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29471" y="242295"/>
            <a:ext cx="3810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3277" y="2167467"/>
            <a:ext cx="7623522" cy="3014132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defRPr sz="1800"/>
            </a:lvl1pPr>
            <a:lvl2pPr>
              <a:spcBef>
                <a:spcPts val="400"/>
              </a:spcBef>
              <a:buClr>
                <a:srgbClr val="DC5A20"/>
              </a:buClr>
              <a:defRPr sz="1600"/>
            </a:lvl2pPr>
            <a:lvl3pPr>
              <a:spcBef>
                <a:spcPts val="400"/>
              </a:spcBef>
              <a:buClr>
                <a:srgbClr val="DC5A20"/>
              </a:buClr>
              <a:defRPr sz="1400"/>
            </a:lvl3pPr>
            <a:lvl4pPr marL="1079500" indent="-269875">
              <a:buClr>
                <a:srgbClr val="DC5A20"/>
              </a:buClr>
              <a:defRPr sz="1400"/>
            </a:lvl4pPr>
            <a:lvl5pPr marL="1260475" indent="-180975">
              <a:buClr>
                <a:srgbClr val="DC5A20"/>
              </a:buClr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1063277" y="1270000"/>
            <a:ext cx="7623522" cy="6352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i="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1063276" y="5588000"/>
            <a:ext cx="7623523" cy="53181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buFont typeface="Lucida Grande"/>
              <a:buChar char="➜"/>
              <a:defRPr sz="1800" b="1"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3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63277" y="242295"/>
            <a:ext cx="7394923" cy="60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2200"/>
              </a:lnSpc>
              <a:defRPr sz="220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Titre </a:t>
            </a:r>
            <a:r>
              <a:rPr lang="fr-FR" dirty="0" err="1" smtClean="0"/>
              <a:t>Xxxxxx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xxxxxxx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29471" y="242295"/>
            <a:ext cx="3810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265613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75213" y="1341438"/>
            <a:ext cx="4267200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713947"/>
      </p:ext>
    </p:extLst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3277" y="2167467"/>
            <a:ext cx="7623522" cy="3014132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defRPr sz="1800"/>
            </a:lvl1pPr>
            <a:lvl2pPr>
              <a:spcBef>
                <a:spcPts val="400"/>
              </a:spcBef>
              <a:buClr>
                <a:srgbClr val="DC5A20"/>
              </a:buClr>
              <a:defRPr sz="1600"/>
            </a:lvl2pPr>
            <a:lvl3pPr>
              <a:spcBef>
                <a:spcPts val="400"/>
              </a:spcBef>
              <a:buClr>
                <a:srgbClr val="DC5A20"/>
              </a:buClr>
              <a:defRPr sz="1400"/>
            </a:lvl3pPr>
            <a:lvl4pPr marL="1079500" indent="-269875">
              <a:buClr>
                <a:srgbClr val="DC5A20"/>
              </a:buClr>
              <a:defRPr sz="1400"/>
            </a:lvl4pPr>
            <a:lvl5pPr marL="1260475" indent="-180975">
              <a:buClr>
                <a:srgbClr val="DC5A20"/>
              </a:buClr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1063277" y="1270000"/>
            <a:ext cx="7623522" cy="6352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i="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1063276" y="5588000"/>
            <a:ext cx="7623523" cy="53181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buFont typeface="Lucida Grande"/>
              <a:buChar char="➜"/>
              <a:defRPr sz="1800" b="1"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3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63277" y="242295"/>
            <a:ext cx="7394923" cy="60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2200"/>
              </a:lnSpc>
              <a:defRPr sz="220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Titre </a:t>
            </a:r>
            <a:r>
              <a:rPr lang="fr-FR" dirty="0" err="1" smtClean="0"/>
              <a:t>Xxxxxx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xxxxxxx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29471" y="242295"/>
            <a:ext cx="3810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3277" y="2167467"/>
            <a:ext cx="7623522" cy="3014132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defRPr sz="1800"/>
            </a:lvl1pPr>
            <a:lvl2pPr>
              <a:spcBef>
                <a:spcPts val="400"/>
              </a:spcBef>
              <a:buClr>
                <a:srgbClr val="DC5A20"/>
              </a:buClr>
              <a:defRPr sz="1600"/>
            </a:lvl2pPr>
            <a:lvl3pPr>
              <a:spcBef>
                <a:spcPts val="400"/>
              </a:spcBef>
              <a:buClr>
                <a:srgbClr val="DC5A20"/>
              </a:buClr>
              <a:defRPr sz="1400"/>
            </a:lvl3pPr>
            <a:lvl4pPr marL="1079500" indent="-269875">
              <a:buClr>
                <a:srgbClr val="DC5A20"/>
              </a:buClr>
              <a:defRPr sz="1400"/>
            </a:lvl4pPr>
            <a:lvl5pPr marL="1260475" indent="-180975">
              <a:buClr>
                <a:srgbClr val="DC5A20"/>
              </a:buClr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1063277" y="1270000"/>
            <a:ext cx="7623522" cy="6352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i="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1063276" y="5588000"/>
            <a:ext cx="7623523" cy="53181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buFont typeface="Lucida Grande"/>
              <a:buChar char="➜"/>
              <a:defRPr sz="1800" b="1"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3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63277" y="242295"/>
            <a:ext cx="7394923" cy="60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2200"/>
              </a:lnSpc>
              <a:defRPr sz="220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Titre </a:t>
            </a:r>
            <a:r>
              <a:rPr lang="fr-FR" dirty="0" err="1" smtClean="0"/>
              <a:t>Xxxxxx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xxxxxxx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29471" y="242295"/>
            <a:ext cx="3810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3277" y="2167467"/>
            <a:ext cx="7623522" cy="3014132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defRPr sz="1800"/>
            </a:lvl1pPr>
            <a:lvl2pPr>
              <a:spcBef>
                <a:spcPts val="400"/>
              </a:spcBef>
              <a:buClr>
                <a:srgbClr val="DC5A20"/>
              </a:buClr>
              <a:defRPr sz="1600"/>
            </a:lvl2pPr>
            <a:lvl3pPr>
              <a:spcBef>
                <a:spcPts val="400"/>
              </a:spcBef>
              <a:buClr>
                <a:srgbClr val="DC5A20"/>
              </a:buClr>
              <a:defRPr sz="1400"/>
            </a:lvl3pPr>
            <a:lvl4pPr marL="1079500" indent="-269875">
              <a:buClr>
                <a:srgbClr val="DC5A20"/>
              </a:buClr>
              <a:defRPr sz="1400"/>
            </a:lvl4pPr>
            <a:lvl5pPr marL="1260475" indent="-180975">
              <a:buClr>
                <a:srgbClr val="DC5A20"/>
              </a:buClr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1063277" y="1270000"/>
            <a:ext cx="7623522" cy="6352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i="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1063276" y="5588000"/>
            <a:ext cx="7623523" cy="53181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buFont typeface="Lucida Grande"/>
              <a:buChar char="➜"/>
              <a:defRPr sz="1800" b="1"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3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63277" y="242295"/>
            <a:ext cx="7394923" cy="60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2200"/>
              </a:lnSpc>
              <a:defRPr sz="220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Titre </a:t>
            </a:r>
            <a:r>
              <a:rPr lang="fr-FR" dirty="0" err="1" smtClean="0"/>
              <a:t>Xxxxxx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xxxxxxx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29471" y="242295"/>
            <a:ext cx="3810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37161" y="2167467"/>
            <a:ext cx="3958174" cy="3014132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defRPr sz="1800"/>
            </a:lvl1pPr>
            <a:lvl2pPr>
              <a:spcBef>
                <a:spcPts val="400"/>
              </a:spcBef>
              <a:buClr>
                <a:srgbClr val="DC5A20"/>
              </a:buClr>
              <a:defRPr sz="1600"/>
            </a:lvl2pPr>
            <a:lvl3pPr>
              <a:spcBef>
                <a:spcPts val="400"/>
              </a:spcBef>
              <a:buClr>
                <a:srgbClr val="DC5A20"/>
              </a:buClr>
              <a:defRPr sz="1400"/>
            </a:lvl3pPr>
            <a:lvl4pPr>
              <a:buClr>
                <a:srgbClr val="DC5A20"/>
              </a:buClr>
              <a:defRPr sz="1400"/>
            </a:lvl4pPr>
            <a:lvl5pPr>
              <a:buClr>
                <a:srgbClr val="DC5A20"/>
              </a:buClr>
              <a:defRPr sz="12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937160" y="1270000"/>
            <a:ext cx="3958175" cy="6352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i="1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937160" y="5588000"/>
            <a:ext cx="3958175" cy="53181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buFont typeface="Lucida Grande"/>
              <a:buChar char="➜"/>
              <a:defRPr sz="1800" b="1"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3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937161" y="120469"/>
            <a:ext cx="7521039" cy="60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2200"/>
              </a:lnSpc>
              <a:defRPr sz="200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Titre </a:t>
            </a:r>
            <a:r>
              <a:rPr lang="fr-FR" dirty="0" err="1" smtClean="0"/>
              <a:t>Xxxxxx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xxxxxxx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29471" y="242295"/>
            <a:ext cx="3810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7"/>
          </p:nvPr>
        </p:nvSpPr>
        <p:spPr>
          <a:xfrm>
            <a:off x="5083057" y="2167467"/>
            <a:ext cx="3958174" cy="3014132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defRPr sz="1800"/>
            </a:lvl1pPr>
            <a:lvl2pPr>
              <a:spcBef>
                <a:spcPts val="400"/>
              </a:spcBef>
              <a:buClr>
                <a:srgbClr val="DC5A20"/>
              </a:buClr>
              <a:defRPr sz="1600"/>
            </a:lvl2pPr>
            <a:lvl3pPr>
              <a:spcBef>
                <a:spcPts val="400"/>
              </a:spcBef>
              <a:buClr>
                <a:srgbClr val="DC5A20"/>
              </a:buClr>
              <a:defRPr sz="1400"/>
            </a:lvl3pPr>
            <a:lvl4pPr>
              <a:buClr>
                <a:srgbClr val="DC5A20"/>
              </a:buClr>
              <a:defRPr sz="1400"/>
            </a:lvl4pPr>
            <a:lvl5pPr>
              <a:buClr>
                <a:srgbClr val="DC5A20"/>
              </a:buClr>
              <a:defRPr sz="12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Espace réservé du texte 8"/>
          <p:cNvSpPr>
            <a:spLocks noGrp="1"/>
          </p:cNvSpPr>
          <p:nvPr>
            <p:ph type="body" sz="quarter" idx="18" hasCustomPrompt="1"/>
          </p:nvPr>
        </p:nvSpPr>
        <p:spPr>
          <a:xfrm>
            <a:off x="5083056" y="1270000"/>
            <a:ext cx="3958175" cy="6352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i="1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5" name="Espace réservé du texte 10"/>
          <p:cNvSpPr>
            <a:spLocks noGrp="1"/>
          </p:cNvSpPr>
          <p:nvPr>
            <p:ph type="body" sz="quarter" idx="19"/>
          </p:nvPr>
        </p:nvSpPr>
        <p:spPr>
          <a:xfrm>
            <a:off x="5083056" y="5588000"/>
            <a:ext cx="3958175" cy="53181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buFont typeface="Lucida Grande"/>
              <a:buChar char="➜"/>
              <a:defRPr sz="1800" b="1"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05247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3277" y="2167467"/>
            <a:ext cx="7623522" cy="3014132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defRPr sz="1800"/>
            </a:lvl1pPr>
            <a:lvl2pPr>
              <a:spcBef>
                <a:spcPts val="400"/>
              </a:spcBef>
              <a:buClr>
                <a:srgbClr val="DC5A20"/>
              </a:buClr>
              <a:defRPr sz="1600"/>
            </a:lvl2pPr>
            <a:lvl3pPr>
              <a:spcBef>
                <a:spcPts val="400"/>
              </a:spcBef>
              <a:buClr>
                <a:srgbClr val="DC5A20"/>
              </a:buClr>
              <a:defRPr sz="1400"/>
            </a:lvl3pPr>
            <a:lvl4pPr marL="1079500" indent="-269875">
              <a:buClr>
                <a:srgbClr val="DC5A20"/>
              </a:buClr>
              <a:defRPr sz="1400"/>
            </a:lvl4pPr>
            <a:lvl5pPr marL="1260475" indent="-180975">
              <a:buClr>
                <a:srgbClr val="DC5A20"/>
              </a:buClr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1063277" y="1270000"/>
            <a:ext cx="7623522" cy="6352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i="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1063276" y="5588000"/>
            <a:ext cx="7623523" cy="53181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buFont typeface="Lucida Grande"/>
              <a:buChar char="➜"/>
              <a:defRPr sz="1800" b="1"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3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63277" y="242295"/>
            <a:ext cx="7394923" cy="60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2200"/>
              </a:lnSpc>
              <a:defRPr sz="220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Titre </a:t>
            </a:r>
            <a:r>
              <a:rPr lang="fr-FR" dirty="0" err="1" smtClean="0"/>
              <a:t>Xxxxxx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xxxxxxx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29471" y="242295"/>
            <a:ext cx="3810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  <p:sp>
        <p:nvSpPr>
          <p:cNvPr id="12" name="Espace réservé du pied de page 7"/>
          <p:cNvSpPr>
            <a:spLocks noGrp="1"/>
          </p:cNvSpPr>
          <p:nvPr>
            <p:ph type="ftr" sz="quarter" idx="16"/>
          </p:nvPr>
        </p:nvSpPr>
        <p:spPr>
          <a:xfrm>
            <a:off x="2770263" y="6400800"/>
            <a:ext cx="5916536" cy="470333"/>
          </a:xfrm>
          <a:prstGeom prst="rect">
            <a:avLst/>
          </a:prstGeom>
        </p:spPr>
        <p:txBody>
          <a:bodyPr lIns="0" tIns="0" rIns="0" bIns="0" anchor="ctr"/>
          <a:lstStyle>
            <a:lvl1pPr marL="0" marR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 dirty="0" smtClean="0"/>
              <a:t>CROI 2015 - D’après Xxxxxx X et al., abstr. XXXX, actualisé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73435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3277" y="2167467"/>
            <a:ext cx="7623522" cy="3014132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defRPr sz="1800"/>
            </a:lvl1pPr>
            <a:lvl2pPr>
              <a:spcBef>
                <a:spcPts val="400"/>
              </a:spcBef>
              <a:buClr>
                <a:srgbClr val="DC5A20"/>
              </a:buClr>
              <a:defRPr sz="1600"/>
            </a:lvl2pPr>
            <a:lvl3pPr>
              <a:spcBef>
                <a:spcPts val="400"/>
              </a:spcBef>
              <a:buClr>
                <a:srgbClr val="DC5A20"/>
              </a:buClr>
              <a:defRPr sz="1400"/>
            </a:lvl3pPr>
            <a:lvl4pPr marL="1079500" indent="-269875">
              <a:buClr>
                <a:srgbClr val="DC5A20"/>
              </a:buClr>
              <a:defRPr sz="1400"/>
            </a:lvl4pPr>
            <a:lvl5pPr marL="1260475" indent="-180975">
              <a:buClr>
                <a:srgbClr val="DC5A20"/>
              </a:buClr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1063277" y="1270000"/>
            <a:ext cx="7623522" cy="6352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i="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1063276" y="5588000"/>
            <a:ext cx="7623523" cy="53181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buFont typeface="Lucida Grande"/>
              <a:buChar char="➜"/>
              <a:defRPr sz="1800" b="1"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3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63277" y="242295"/>
            <a:ext cx="7394923" cy="60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2200"/>
              </a:lnSpc>
              <a:defRPr sz="220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Titre </a:t>
            </a:r>
            <a:r>
              <a:rPr lang="fr-FR" dirty="0" err="1" smtClean="0"/>
              <a:t>Xxxxxx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xxxxxxx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29471" y="242295"/>
            <a:ext cx="3810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  <p:sp>
        <p:nvSpPr>
          <p:cNvPr id="12" name="Espace réservé du pied de page 7"/>
          <p:cNvSpPr>
            <a:spLocks noGrp="1"/>
          </p:cNvSpPr>
          <p:nvPr>
            <p:ph type="ftr" sz="quarter" idx="16"/>
          </p:nvPr>
        </p:nvSpPr>
        <p:spPr>
          <a:xfrm>
            <a:off x="2770263" y="6400800"/>
            <a:ext cx="5916536" cy="470333"/>
          </a:xfrm>
          <a:prstGeom prst="rect">
            <a:avLst/>
          </a:prstGeom>
        </p:spPr>
        <p:txBody>
          <a:bodyPr lIns="0" tIns="0" rIns="0" bIns="0" anchor="ctr"/>
          <a:lstStyle>
            <a:lvl1pPr marL="0" marR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 dirty="0" smtClean="0"/>
              <a:t>CROI 2015 - D’après Xxxxxx X et al., abstr. XXXX, actualisé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73435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3277" y="2167467"/>
            <a:ext cx="7623522" cy="3014132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defRPr sz="1800"/>
            </a:lvl1pPr>
            <a:lvl2pPr>
              <a:spcBef>
                <a:spcPts val="400"/>
              </a:spcBef>
              <a:buClr>
                <a:srgbClr val="DC5A20"/>
              </a:buClr>
              <a:defRPr sz="1600"/>
            </a:lvl2pPr>
            <a:lvl3pPr>
              <a:spcBef>
                <a:spcPts val="400"/>
              </a:spcBef>
              <a:buClr>
                <a:srgbClr val="DC5A20"/>
              </a:buClr>
              <a:defRPr sz="1400"/>
            </a:lvl3pPr>
            <a:lvl4pPr marL="1079500" indent="-269875">
              <a:buClr>
                <a:srgbClr val="DC5A20"/>
              </a:buClr>
              <a:defRPr sz="1400"/>
            </a:lvl4pPr>
            <a:lvl5pPr marL="1260475" indent="-180975">
              <a:buClr>
                <a:srgbClr val="DC5A20"/>
              </a:buClr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1063277" y="1270000"/>
            <a:ext cx="7623522" cy="6352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i="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1063276" y="5588000"/>
            <a:ext cx="7623523" cy="53181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DC5A20"/>
              </a:buClr>
              <a:buFont typeface="Lucida Grande"/>
              <a:buChar char="➜"/>
              <a:defRPr sz="1800" b="1"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3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63277" y="242295"/>
            <a:ext cx="7394923" cy="60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2200"/>
              </a:lnSpc>
              <a:defRPr sz="2200">
                <a:solidFill>
                  <a:srgbClr val="005294"/>
                </a:solidFill>
              </a:defRPr>
            </a:lvl1pPr>
          </a:lstStyle>
          <a:p>
            <a:pPr lvl="0"/>
            <a:r>
              <a:rPr lang="fr-FR" dirty="0" smtClean="0"/>
              <a:t>Titre </a:t>
            </a:r>
            <a:r>
              <a:rPr lang="fr-FR" dirty="0" err="1" smtClean="0"/>
              <a:t>Xxxxxx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xxxxxxx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29471" y="242295"/>
            <a:ext cx="3810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  <p:sp>
        <p:nvSpPr>
          <p:cNvPr id="12" name="Espace réservé du pied de page 7"/>
          <p:cNvSpPr>
            <a:spLocks noGrp="1"/>
          </p:cNvSpPr>
          <p:nvPr>
            <p:ph type="ftr" sz="quarter" idx="16"/>
          </p:nvPr>
        </p:nvSpPr>
        <p:spPr>
          <a:xfrm>
            <a:off x="2770263" y="6400800"/>
            <a:ext cx="5916536" cy="470333"/>
          </a:xfrm>
          <a:prstGeom prst="rect">
            <a:avLst/>
          </a:prstGeom>
        </p:spPr>
        <p:txBody>
          <a:bodyPr lIns="0" tIns="0" rIns="0" bIns="0" anchor="ctr"/>
          <a:lstStyle>
            <a:lvl1pPr marL="0" marR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 dirty="0" smtClean="0"/>
              <a:t>CROI 2015 - D’après Xxxxxx X et al., abstr. XXXX, actualisé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734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0691807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222031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26754120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45464466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1697977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72300" y="115888"/>
            <a:ext cx="2170113" cy="6337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362700" cy="6337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394906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29.xml"/><Relationship Id="rId21" Type="http://schemas.openxmlformats.org/officeDocument/2006/relationships/slideLayout" Target="../slideLayouts/slideLayout30.xml"/><Relationship Id="rId22" Type="http://schemas.openxmlformats.org/officeDocument/2006/relationships/slideLayout" Target="../slideLayouts/slideLayout31.xml"/><Relationship Id="rId23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33.xml"/><Relationship Id="rId25" Type="http://schemas.openxmlformats.org/officeDocument/2006/relationships/slideLayout" Target="../slideLayouts/slideLayout34.xml"/><Relationship Id="rId26" Type="http://schemas.openxmlformats.org/officeDocument/2006/relationships/slideLayout" Target="../slideLayouts/slideLayout35.xml"/><Relationship Id="rId27" Type="http://schemas.openxmlformats.org/officeDocument/2006/relationships/slideLayout" Target="../slideLayouts/slideLayout36.xml"/><Relationship Id="rId28" Type="http://schemas.openxmlformats.org/officeDocument/2006/relationships/theme" Target="../theme/theme2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15888"/>
            <a:ext cx="75231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507413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11307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FFFF66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FFFF66"/>
          </a:solidFill>
          <a:latin typeface="Arial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FFFF66"/>
          </a:solidFill>
          <a:latin typeface="Arial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FFFF66"/>
          </a:solidFill>
          <a:latin typeface="Arial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FFFF66"/>
          </a:solidFill>
          <a:latin typeface="Arial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FFFF66"/>
          </a:solidFill>
          <a:latin typeface="Arial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FFFF66"/>
          </a:solidFill>
          <a:latin typeface="Arial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FFFF66"/>
          </a:solidFill>
          <a:latin typeface="Arial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FFFF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FFFF00"/>
        </a:buClr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rgbClr val="FFFF00"/>
        </a:buClr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lr>
          <a:srgbClr val="FFFF00"/>
        </a:buClr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lr>
          <a:srgbClr val="FFFF00"/>
        </a:buClr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lr>
          <a:srgbClr val="FFFF00"/>
        </a:buClr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0"/>
        </a:spcAft>
        <a:buClr>
          <a:srgbClr val="FFFF00"/>
        </a:buClr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0"/>
        </a:spcAft>
        <a:buClr>
          <a:srgbClr val="FFFF00"/>
        </a:buClr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0"/>
        </a:spcAft>
        <a:buClr>
          <a:srgbClr val="FFFF00"/>
        </a:buClr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0"/>
        </a:spcAft>
        <a:buClr>
          <a:srgbClr val="FFFF00"/>
        </a:buClr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402388"/>
            <a:ext cx="9159031" cy="45936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 userDrawn="1"/>
        </p:nvCxnSpPr>
        <p:spPr bwMode="auto">
          <a:xfrm>
            <a:off x="0" y="6400800"/>
            <a:ext cx="9159031" cy="1588"/>
          </a:xfrm>
          <a:prstGeom prst="line">
            <a:avLst/>
          </a:prstGeom>
          <a:solidFill>
            <a:schemeClr val="accent1"/>
          </a:solidFill>
          <a:ln w="3175" cap="sq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236614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5" r:id="rId13"/>
    <p:sldLayoutId id="2147483946" r:id="rId14"/>
    <p:sldLayoutId id="2147483947" r:id="rId15"/>
    <p:sldLayoutId id="2147483948" r:id="rId16"/>
    <p:sldLayoutId id="2147483949" r:id="rId17"/>
    <p:sldLayoutId id="2147483950" r:id="rId18"/>
    <p:sldLayoutId id="2147483951" r:id="rId19"/>
    <p:sldLayoutId id="2147483952" r:id="rId20"/>
    <p:sldLayoutId id="2147483953" r:id="rId21"/>
    <p:sldLayoutId id="2147483954" r:id="rId22"/>
    <p:sldLayoutId id="2147483962" r:id="rId23"/>
    <p:sldLayoutId id="2147483963" r:id="rId24"/>
    <p:sldLayoutId id="2147483964" r:id="rId25"/>
    <p:sldLayoutId id="2147483965" r:id="rId26"/>
    <p:sldLayoutId id="2147483966" r:id="rId27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3.jpeg"/><Relationship Id="rId9" Type="http://schemas.openxmlformats.org/officeDocument/2006/relationships/image" Target="../media/image4.png"/><Relationship Id="rId10" Type="http://schemas.microsoft.com/office/2007/relationships/hdphoto" Target="../media/hdphoto1.wdp"/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Journée annuelle du COREVIH-Bretagne</a:t>
            </a:r>
            <a:endParaRPr lang="fr-FR" dirty="0"/>
          </a:p>
        </p:txBody>
      </p:sp>
      <p:sp>
        <p:nvSpPr>
          <p:cNvPr id="12" name="Sous-titre 11"/>
          <p:cNvSpPr>
            <a:spLocks noGrp="1"/>
          </p:cNvSpPr>
          <p:nvPr>
            <p:ph type="subTitle" idx="1"/>
          </p:nvPr>
        </p:nvSpPr>
        <p:spPr>
          <a:xfrm>
            <a:off x="406400" y="5068956"/>
            <a:ext cx="8382000" cy="864483"/>
          </a:xfrm>
        </p:spPr>
        <p:txBody>
          <a:bodyPr>
            <a:normAutofit/>
          </a:bodyPr>
          <a:lstStyle/>
          <a:p>
            <a:pPr algn="l"/>
            <a:r>
              <a:rPr lang="fr-FR" sz="2400" dirty="0" smtClean="0"/>
              <a:t>Tout ce que vous avez toujours voulu savoir sur la CROI 2015 sans osez le demander…</a:t>
            </a:r>
            <a:endParaRPr lang="fr-FR" sz="2400" dirty="0"/>
          </a:p>
        </p:txBody>
      </p:sp>
      <p:pic>
        <p:nvPicPr>
          <p:cNvPr id="14" name="Image 13" descr="Logo_Corevih_Bad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360"/>
            <a:ext cx="3544043" cy="206248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8720" y="457200"/>
            <a:ext cx="3556000" cy="127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ZoneTexte 2"/>
          <p:cNvSpPr txBox="1"/>
          <p:nvPr/>
        </p:nvSpPr>
        <p:spPr>
          <a:xfrm>
            <a:off x="276087" y="6526696"/>
            <a:ext cx="6007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Dr Cédric Arvieux – COREVIH-Bretagne</a:t>
            </a:r>
            <a:endParaRPr lang="fr-FR" sz="1200" i="1" dirty="0"/>
          </a:p>
        </p:txBody>
      </p:sp>
    </p:spTree>
    <p:extLst>
      <p:ext uri="{BB962C8B-B14F-4D97-AF65-F5344CB8AC3E}">
        <p14:creationId xmlns:p14="http://schemas.microsoft.com/office/powerpoint/2010/main" val="2004223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contenu 17"/>
          <p:cNvSpPr>
            <a:spLocks noGrp="1"/>
          </p:cNvSpPr>
          <p:nvPr>
            <p:ph idx="1"/>
          </p:nvPr>
        </p:nvSpPr>
        <p:spPr>
          <a:xfrm>
            <a:off x="787086" y="5742608"/>
            <a:ext cx="7623522" cy="658191"/>
          </a:xfrm>
        </p:spPr>
        <p:txBody>
          <a:bodyPr/>
          <a:lstStyle/>
          <a:p>
            <a:r>
              <a:rPr lang="fr-FR" sz="1600" dirty="0" smtClean="0"/>
              <a:t>Âge moyen de 35 ans, nombre médian de rapports sexuels anaux non protégés dans les 90 jours de 10 (IQR = 4-20), 64 % d’IST dans les 12 mois précédents </a:t>
            </a:r>
            <a:endParaRPr lang="fr-FR" sz="1600" dirty="0"/>
          </a:p>
        </p:txBody>
      </p:sp>
      <p:sp>
        <p:nvSpPr>
          <p:cNvPr id="33" name="Titre 3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PROUD</a:t>
            </a:r>
            <a:endParaRPr lang="fr-FR" sz="4000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1639562" y="853440"/>
            <a:ext cx="6103103" cy="76200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00529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HSH rapportant des rapports sexuels anaux non protégés</a:t>
            </a:r>
            <a:br>
              <a:rPr lang="fr-FR" sz="1500" dirty="0" smtClean="0">
                <a:solidFill>
                  <a:schemeClr val="tx1"/>
                </a:solidFill>
              </a:rPr>
            </a:br>
            <a:r>
              <a:rPr lang="fr-FR" sz="1500" dirty="0" smtClean="0">
                <a:solidFill>
                  <a:schemeClr val="tx1"/>
                </a:solidFill>
              </a:rPr>
              <a:t>dans les 90 jours ; &gt; 18</a:t>
            </a:r>
            <a:r>
              <a:rPr lang="fr-FR" sz="1500" dirty="0">
                <a:solidFill>
                  <a:schemeClr val="tx1"/>
                </a:solidFill>
              </a:rPr>
              <a:t> </a:t>
            </a:r>
            <a:r>
              <a:rPr lang="fr-FR" sz="1500" dirty="0" smtClean="0">
                <a:solidFill>
                  <a:schemeClr val="tx1"/>
                </a:solidFill>
              </a:rPr>
              <a:t>ans ; capables de prendre 1 </a:t>
            </a:r>
            <a:r>
              <a:rPr lang="fr-FR" sz="1500" dirty="0" err="1" smtClean="0">
                <a:solidFill>
                  <a:schemeClr val="tx1"/>
                </a:solidFill>
              </a:rPr>
              <a:t>cp</a:t>
            </a:r>
            <a:r>
              <a:rPr lang="fr-FR" sz="1500" dirty="0" smtClean="0">
                <a:solidFill>
                  <a:schemeClr val="tx1"/>
                </a:solidFill>
              </a:rPr>
              <a:t>/jour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639562" y="1886836"/>
            <a:ext cx="6103103" cy="76200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00529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Randomisation 1:1 : HSH séronégatifs pour le VIH</a:t>
            </a:r>
            <a:br>
              <a:rPr lang="fr-FR" sz="1500" dirty="0" smtClean="0">
                <a:solidFill>
                  <a:schemeClr val="tx1"/>
                </a:solidFill>
              </a:rPr>
            </a:br>
            <a:r>
              <a:rPr lang="fr-FR" sz="1500" dirty="0" smtClean="0">
                <a:solidFill>
                  <a:schemeClr val="tx1"/>
                </a:solidFill>
              </a:rPr>
              <a:t>(exclus si traités pour le VHB par TDF/FTC)</a:t>
            </a:r>
            <a:endParaRPr lang="fr-FR" sz="1500" dirty="0">
              <a:solidFill>
                <a:schemeClr val="tx1"/>
              </a:solidFill>
            </a:endParaRPr>
          </a:p>
        </p:txBody>
      </p:sp>
      <p:grpSp>
        <p:nvGrpSpPr>
          <p:cNvPr id="2" name="Grouper 28"/>
          <p:cNvGrpSpPr/>
          <p:nvPr/>
        </p:nvGrpSpPr>
        <p:grpSpPr>
          <a:xfrm>
            <a:off x="1247809" y="3089676"/>
            <a:ext cx="6886608" cy="762000"/>
            <a:chOff x="1524000" y="3201436"/>
            <a:chExt cx="6886608" cy="762000"/>
          </a:xfrm>
        </p:grpSpPr>
        <p:sp>
          <p:nvSpPr>
            <p:cNvPr id="25" name="Rectangle à coins arrondis 24"/>
            <p:cNvSpPr/>
            <p:nvPr/>
          </p:nvSpPr>
          <p:spPr>
            <a:xfrm>
              <a:off x="1524000" y="3201436"/>
              <a:ext cx="3000408" cy="762000"/>
            </a:xfrm>
            <a:prstGeom prst="roundRect">
              <a:avLst/>
            </a:prstGeom>
            <a:solidFill>
              <a:schemeClr val="bg1"/>
            </a:solidFill>
            <a:ln w="19050" cap="flat" cmpd="sng" algn="ctr">
              <a:solidFill>
                <a:srgbClr val="00529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500" dirty="0" err="1" smtClean="0">
                  <a:solidFill>
                    <a:schemeClr val="tx1"/>
                  </a:solidFill>
                </a:rPr>
                <a:t>PrEP</a:t>
              </a:r>
              <a:r>
                <a:rPr lang="fr-FR" sz="1500" dirty="0" smtClean="0">
                  <a:solidFill>
                    <a:schemeClr val="tx1"/>
                  </a:solidFill>
                </a:rPr>
                <a:t> par TDF/FTC</a:t>
              </a:r>
            </a:p>
            <a:p>
              <a:pPr algn="ctr"/>
              <a:r>
                <a:rPr lang="fr-FR" sz="1500" b="1" dirty="0" smtClean="0">
                  <a:solidFill>
                    <a:schemeClr val="tx1"/>
                  </a:solidFill>
                </a:rPr>
                <a:t>MAINTENANT (n = 276)</a:t>
              </a:r>
              <a:endParaRPr lang="fr-FR" sz="15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à coins arrondis 25"/>
            <p:cNvSpPr/>
            <p:nvPr/>
          </p:nvSpPr>
          <p:spPr>
            <a:xfrm>
              <a:off x="5410200" y="3201436"/>
              <a:ext cx="3000408" cy="762000"/>
            </a:xfrm>
            <a:prstGeom prst="roundRect">
              <a:avLst/>
            </a:prstGeom>
            <a:solidFill>
              <a:schemeClr val="bg1"/>
            </a:solidFill>
            <a:ln w="19050" cap="flat" cmpd="sng" algn="ctr">
              <a:solidFill>
                <a:srgbClr val="00529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500" dirty="0" err="1" smtClean="0">
                  <a:solidFill>
                    <a:schemeClr val="tx1"/>
                  </a:solidFill>
                </a:rPr>
                <a:t>PrEP</a:t>
              </a:r>
              <a:r>
                <a:rPr lang="fr-FR" sz="1500" dirty="0" smtClean="0">
                  <a:solidFill>
                    <a:schemeClr val="tx1"/>
                  </a:solidFill>
                </a:rPr>
                <a:t> </a:t>
              </a:r>
              <a:r>
                <a:rPr lang="fr-FR" sz="1500" dirty="0">
                  <a:solidFill>
                    <a:schemeClr val="tx1"/>
                  </a:solidFill>
                </a:rPr>
                <a:t>par TDF/FTC</a:t>
              </a:r>
            </a:p>
            <a:p>
              <a:pPr algn="ctr"/>
              <a:r>
                <a:rPr lang="fr-FR" sz="1500" b="1" dirty="0" smtClean="0">
                  <a:solidFill>
                    <a:schemeClr val="tx1"/>
                  </a:solidFill>
                </a:rPr>
                <a:t>APRÈS 12 MOIS (n = 269)</a:t>
              </a:r>
              <a:endParaRPr lang="fr-FR" sz="15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7" name="Rectangle à coins arrondis 26"/>
          <p:cNvSpPr/>
          <p:nvPr/>
        </p:nvSpPr>
        <p:spPr>
          <a:xfrm>
            <a:off x="1639562" y="4118560"/>
            <a:ext cx="6103103" cy="53340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00529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Suivi tous les </a:t>
            </a:r>
            <a:r>
              <a:rPr lang="fr-FR" sz="1500" b="1" dirty="0" smtClean="0">
                <a:solidFill>
                  <a:schemeClr val="tx1"/>
                </a:solidFill>
              </a:rPr>
              <a:t>3 mois </a:t>
            </a:r>
            <a:r>
              <a:rPr lang="fr-FR" sz="1500" dirty="0" smtClean="0">
                <a:solidFill>
                  <a:schemeClr val="tx1"/>
                </a:solidFill>
              </a:rPr>
              <a:t>pendant 24 mois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1639562" y="4743400"/>
            <a:ext cx="6103103" cy="76200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rgbClr val="00529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Critère principal : recrutement à partir d’avril 2014 –</a:t>
            </a:r>
            <a:br>
              <a:rPr lang="fr-FR" sz="1500" dirty="0" smtClean="0">
                <a:solidFill>
                  <a:schemeClr val="tx1"/>
                </a:solidFill>
              </a:rPr>
            </a:br>
            <a:r>
              <a:rPr lang="fr-FR" sz="1500" dirty="0" smtClean="0">
                <a:solidFill>
                  <a:schemeClr val="tx1"/>
                </a:solidFill>
              </a:rPr>
              <a:t>séroconversion au VIH dans les 12 mois</a:t>
            </a:r>
            <a:endParaRPr lang="fr-FR" sz="1500" dirty="0">
              <a:solidFill>
                <a:schemeClr val="tx1"/>
              </a:solidFill>
            </a:endParaRPr>
          </a:p>
        </p:txBody>
      </p:sp>
      <p:cxnSp>
        <p:nvCxnSpPr>
          <p:cNvPr id="31" name="Connecteur droit 30"/>
          <p:cNvCxnSpPr/>
          <p:nvPr/>
        </p:nvCxnSpPr>
        <p:spPr>
          <a:xfrm rot="5400000">
            <a:off x="4545520" y="1752600"/>
            <a:ext cx="266884" cy="1588"/>
          </a:xfrm>
          <a:prstGeom prst="line">
            <a:avLst/>
          </a:prstGeom>
          <a:ln w="34925" cap="flat" cmpd="sng" algn="ctr">
            <a:solidFill>
              <a:srgbClr val="FF66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>
            <a:stCxn id="23" idx="2"/>
          </p:cNvCxnSpPr>
          <p:nvPr/>
        </p:nvCxnSpPr>
        <p:spPr>
          <a:xfrm rot="5400000">
            <a:off x="3932682" y="2331244"/>
            <a:ext cx="440841" cy="1076024"/>
          </a:xfrm>
          <a:prstGeom prst="line">
            <a:avLst/>
          </a:prstGeom>
          <a:ln w="34925" cap="flat" cmpd="sng" algn="ctr">
            <a:solidFill>
              <a:srgbClr val="FF66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stCxn id="23" idx="2"/>
          </p:cNvCxnSpPr>
          <p:nvPr/>
        </p:nvCxnSpPr>
        <p:spPr>
          <a:xfrm rot="16200000" flipH="1">
            <a:off x="4953761" y="2386188"/>
            <a:ext cx="440840" cy="966135"/>
          </a:xfrm>
          <a:prstGeom prst="line">
            <a:avLst/>
          </a:prstGeom>
          <a:ln w="34925" cap="flat" cmpd="sng" algn="ctr">
            <a:solidFill>
              <a:srgbClr val="FF66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rot="5400000">
            <a:off x="4545520" y="3984324"/>
            <a:ext cx="266884" cy="1588"/>
          </a:xfrm>
          <a:prstGeom prst="line">
            <a:avLst/>
          </a:prstGeom>
          <a:ln w="34925" cap="flat" cmpd="sng" algn="ctr">
            <a:solidFill>
              <a:srgbClr val="FF66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20" name="Espace réservé du pied de page 35"/>
          <p:cNvSpPr txBox="1">
            <a:spLocks/>
          </p:cNvSpPr>
          <p:nvPr/>
        </p:nvSpPr>
        <p:spPr>
          <a:xfrm>
            <a:off x="3227464" y="6400800"/>
            <a:ext cx="5459335" cy="470333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9pPr>
          </a:lstStyle>
          <a:p>
            <a:pPr algn="r"/>
            <a:r>
              <a:rPr lang="fr-FR" sz="1200" smtClean="0"/>
              <a:t>CROI 2015 - D’après Mc Cormack S et al., abstr. 22LB, actualisé 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070037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re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Infections VIH</a:t>
            </a:r>
            <a:endParaRPr lang="fr-FR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8264" y="1828800"/>
            <a:ext cx="5927725" cy="33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ZoneTexte 16"/>
          <p:cNvSpPr txBox="1"/>
          <p:nvPr/>
        </p:nvSpPr>
        <p:spPr>
          <a:xfrm>
            <a:off x="1739897" y="5177491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2250290" y="5177491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12</a:t>
            </a:r>
            <a:endParaRPr lang="fr-FR" sz="1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2810608" y="5177491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24</a:t>
            </a:r>
            <a:endParaRPr lang="fr-FR" sz="1400" dirty="0"/>
          </a:p>
        </p:txBody>
      </p:sp>
      <p:sp>
        <p:nvSpPr>
          <p:cNvPr id="20" name="ZoneTexte 19"/>
          <p:cNvSpPr txBox="1"/>
          <p:nvPr/>
        </p:nvSpPr>
        <p:spPr>
          <a:xfrm>
            <a:off x="3370926" y="5177491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36</a:t>
            </a:r>
            <a:endParaRPr lang="fr-FR" sz="1400" dirty="0"/>
          </a:p>
        </p:txBody>
      </p:sp>
      <p:sp>
        <p:nvSpPr>
          <p:cNvPr id="21" name="ZoneTexte 20"/>
          <p:cNvSpPr txBox="1"/>
          <p:nvPr/>
        </p:nvSpPr>
        <p:spPr>
          <a:xfrm>
            <a:off x="3931244" y="5177491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48</a:t>
            </a:r>
            <a:endParaRPr lang="fr-FR" sz="1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4491562" y="5177491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60</a:t>
            </a:r>
            <a:endParaRPr lang="fr-FR" sz="1400" dirty="0"/>
          </a:p>
        </p:txBody>
      </p:sp>
      <p:sp>
        <p:nvSpPr>
          <p:cNvPr id="29" name="ZoneTexte 28"/>
          <p:cNvSpPr txBox="1"/>
          <p:nvPr/>
        </p:nvSpPr>
        <p:spPr>
          <a:xfrm>
            <a:off x="4857785" y="5177491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30" name="ZoneTexte 29"/>
          <p:cNvSpPr txBox="1"/>
          <p:nvPr/>
        </p:nvSpPr>
        <p:spPr>
          <a:xfrm>
            <a:off x="5368178" y="5177491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12</a:t>
            </a:r>
            <a:endParaRPr lang="fr-FR" sz="1400" dirty="0"/>
          </a:p>
        </p:txBody>
      </p:sp>
      <p:sp>
        <p:nvSpPr>
          <p:cNvPr id="34" name="ZoneTexte 33"/>
          <p:cNvSpPr txBox="1"/>
          <p:nvPr/>
        </p:nvSpPr>
        <p:spPr>
          <a:xfrm>
            <a:off x="5928496" y="5177491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24</a:t>
            </a:r>
            <a:endParaRPr lang="fr-FR" sz="1400" dirty="0"/>
          </a:p>
        </p:txBody>
      </p:sp>
      <p:sp>
        <p:nvSpPr>
          <p:cNvPr id="35" name="ZoneTexte 34"/>
          <p:cNvSpPr txBox="1"/>
          <p:nvPr/>
        </p:nvSpPr>
        <p:spPr>
          <a:xfrm>
            <a:off x="6488814" y="5177491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36</a:t>
            </a:r>
            <a:endParaRPr lang="fr-FR" sz="1400" dirty="0"/>
          </a:p>
        </p:txBody>
      </p:sp>
      <p:sp>
        <p:nvSpPr>
          <p:cNvPr id="37" name="ZoneTexte 36"/>
          <p:cNvSpPr txBox="1"/>
          <p:nvPr/>
        </p:nvSpPr>
        <p:spPr>
          <a:xfrm>
            <a:off x="7049132" y="5177491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48</a:t>
            </a:r>
            <a:endParaRPr lang="fr-FR" sz="1400" dirty="0"/>
          </a:p>
        </p:txBody>
      </p:sp>
      <p:sp>
        <p:nvSpPr>
          <p:cNvPr id="40" name="ZoneTexte 39"/>
          <p:cNvSpPr txBox="1"/>
          <p:nvPr/>
        </p:nvSpPr>
        <p:spPr>
          <a:xfrm>
            <a:off x="7609450" y="5177491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60</a:t>
            </a:r>
            <a:endParaRPr lang="fr-FR" sz="1400" dirty="0"/>
          </a:p>
        </p:txBody>
      </p:sp>
      <p:sp>
        <p:nvSpPr>
          <p:cNvPr id="41" name="ZoneTexte 40"/>
          <p:cNvSpPr txBox="1"/>
          <p:nvPr/>
        </p:nvSpPr>
        <p:spPr>
          <a:xfrm>
            <a:off x="3563236" y="5521533"/>
            <a:ext cx="2589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/>
              <a:t>Semaines depuis l’inclusion</a:t>
            </a:r>
            <a:endParaRPr lang="fr-FR" sz="1400" b="1" dirty="0"/>
          </a:p>
        </p:txBody>
      </p:sp>
      <p:sp>
        <p:nvSpPr>
          <p:cNvPr id="42" name="ZoneTexte 41"/>
          <p:cNvSpPr txBox="1"/>
          <p:nvPr/>
        </p:nvSpPr>
        <p:spPr>
          <a:xfrm>
            <a:off x="2108748" y="956301"/>
            <a:ext cx="2181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/>
              <a:t> </a:t>
            </a:r>
            <a:r>
              <a:rPr lang="fr-FR" sz="1400" b="1" dirty="0" err="1" smtClean="0"/>
              <a:t>PrEP</a:t>
            </a:r>
            <a:r>
              <a:rPr lang="fr-FR" sz="1400" b="1" dirty="0" smtClean="0"/>
              <a:t> immédiate (n = 3)</a:t>
            </a:r>
          </a:p>
          <a:p>
            <a:pPr algn="ctr"/>
            <a:r>
              <a:rPr lang="fr-FR" sz="1400" dirty="0"/>
              <a:t>1,3/100 </a:t>
            </a:r>
            <a:r>
              <a:rPr lang="fr-FR" sz="1400" dirty="0" err="1"/>
              <a:t>patients.année</a:t>
            </a:r>
            <a:r>
              <a:rPr lang="fr-FR" sz="1400" dirty="0"/>
              <a:t> </a:t>
            </a:r>
            <a:endParaRPr lang="fr-FR" sz="1400" b="1" dirty="0"/>
          </a:p>
        </p:txBody>
      </p:sp>
      <p:sp>
        <p:nvSpPr>
          <p:cNvPr id="43" name="ZoneTexte 42"/>
          <p:cNvSpPr txBox="1"/>
          <p:nvPr/>
        </p:nvSpPr>
        <p:spPr>
          <a:xfrm>
            <a:off x="5384280" y="980261"/>
            <a:ext cx="2081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err="1" smtClean="0"/>
              <a:t>PrEP</a:t>
            </a:r>
            <a:r>
              <a:rPr lang="fr-FR" sz="1400" b="1" dirty="0" smtClean="0"/>
              <a:t> différée (n = 19)</a:t>
            </a:r>
          </a:p>
          <a:p>
            <a:pPr algn="ctr"/>
            <a:r>
              <a:rPr lang="fr-FR" sz="1400" dirty="0"/>
              <a:t>8,9/100 </a:t>
            </a:r>
            <a:r>
              <a:rPr lang="fr-FR" sz="1400" dirty="0" err="1" smtClean="0"/>
              <a:t>patients.année</a:t>
            </a:r>
            <a:r>
              <a:rPr lang="fr-FR" sz="1400" dirty="0" smtClean="0"/>
              <a:t>* </a:t>
            </a:r>
            <a:endParaRPr lang="fr-FR" sz="1400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4689921" y="6020093"/>
            <a:ext cx="3597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*Prescription </a:t>
            </a:r>
            <a:r>
              <a:rPr lang="fr-FR" sz="1200" dirty="0"/>
              <a:t>de 174 prophylaxies </a:t>
            </a:r>
            <a:r>
              <a:rPr lang="fr-FR" sz="1200" dirty="0" err="1"/>
              <a:t>post-</a:t>
            </a:r>
            <a:r>
              <a:rPr lang="fr-FR" sz="1200" dirty="0" err="1" smtClean="0"/>
              <a:t>exposition</a:t>
            </a:r>
            <a:r>
              <a:rPr lang="fr-FR" sz="1200" dirty="0" smtClean="0"/>
              <a:t>. </a:t>
            </a:r>
            <a:endParaRPr lang="fr-FR" sz="12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  <p:sp>
        <p:nvSpPr>
          <p:cNvPr id="23" name="Espace réservé du pied de page 35"/>
          <p:cNvSpPr txBox="1">
            <a:spLocks noGrp="1"/>
          </p:cNvSpPr>
          <p:nvPr>
            <p:ph type="ftr" sz="quarter" idx="4294967295"/>
          </p:nvPr>
        </p:nvSpPr>
        <p:spPr>
          <a:xfrm>
            <a:off x="2770188" y="6400800"/>
            <a:ext cx="5916612" cy="4699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9pPr>
          </a:lstStyle>
          <a:p>
            <a:pPr algn="r"/>
            <a:r>
              <a:rPr lang="fr-FR" sz="1200" smtClean="0"/>
              <a:t>CROI 2015 - D’après Mc Cormack S et al., abstr. 22LB, actualisé 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120852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1063277" y="3876260"/>
            <a:ext cx="7623522" cy="1877391"/>
          </a:xfrm>
        </p:spPr>
        <p:txBody>
          <a:bodyPr/>
          <a:lstStyle/>
          <a:p>
            <a:r>
              <a:rPr lang="fr-FR" dirty="0" smtClean="0"/>
              <a:t>Taux de réduction du risque = 86 % (IC90 : 58-96 %) [p = 0,0002]</a:t>
            </a:r>
          </a:p>
          <a:p>
            <a:r>
              <a:rPr lang="fr-FR" dirty="0" smtClean="0"/>
              <a:t>Nombre de personnes à traiter pour éviter une infection = 13 (IC90 : 9-25)</a:t>
            </a:r>
          </a:p>
          <a:p>
            <a:r>
              <a:rPr lang="fr-FR" dirty="0" smtClean="0"/>
              <a:t>Pourcentage d’IST (</a:t>
            </a:r>
            <a:r>
              <a:rPr lang="fr-FR" i="1" dirty="0" smtClean="0"/>
              <a:t>Chlamydiae</a:t>
            </a:r>
            <a:r>
              <a:rPr lang="fr-FR" dirty="0" smtClean="0"/>
              <a:t>, gonocoque) élevé : 30%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3" name="Titre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Niveau de protection conféré par le traitement</a:t>
            </a:r>
            <a:endParaRPr lang="fr-FR" dirty="0"/>
          </a:p>
        </p:txBody>
      </p:sp>
      <p:graphicFrame>
        <p:nvGraphicFramePr>
          <p:cNvPr id="20" name="Espace réservé du contenu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8434917"/>
              </p:ext>
            </p:extLst>
          </p:nvPr>
        </p:nvGraphicFramePr>
        <p:xfrm>
          <a:off x="1039813" y="1351280"/>
          <a:ext cx="7646990" cy="2294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787"/>
                <a:gridCol w="1259840"/>
                <a:gridCol w="1869440"/>
                <a:gridCol w="2113280"/>
                <a:gridCol w="1056643"/>
              </a:tblGrid>
              <a:tr h="756601">
                <a:tc>
                  <a:txBody>
                    <a:bodyPr/>
                    <a:lstStyle/>
                    <a:p>
                      <a:r>
                        <a:rPr lang="fr-FR" sz="1500" dirty="0" smtClean="0">
                          <a:solidFill>
                            <a:schemeClr val="bg1"/>
                          </a:solidFill>
                        </a:rPr>
                        <a:t>Groupe</a:t>
                      </a:r>
                      <a:endParaRPr lang="fr-FR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chemeClr val="bg1"/>
                          </a:solidFill>
                        </a:rPr>
                        <a:t>Nombre d’infections</a:t>
                      </a:r>
                      <a:endParaRPr lang="fr-FR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chemeClr val="bg1"/>
                          </a:solidFill>
                        </a:rPr>
                        <a:t>Suivi</a:t>
                      </a:r>
                      <a:br>
                        <a:rPr lang="fr-FR" sz="15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fr-FR" sz="15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fr-FR" sz="1500" dirty="0" err="1" smtClean="0">
                          <a:solidFill>
                            <a:schemeClr val="bg1"/>
                          </a:solidFill>
                        </a:rPr>
                        <a:t>patients.année</a:t>
                      </a:r>
                      <a:r>
                        <a:rPr lang="fr-FR" sz="150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fr-FR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chemeClr val="bg1"/>
                          </a:solidFill>
                        </a:rPr>
                        <a:t>Incidence</a:t>
                      </a:r>
                      <a:br>
                        <a:rPr lang="fr-FR" sz="15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fr-FR" sz="1500" dirty="0" smtClean="0">
                          <a:solidFill>
                            <a:schemeClr val="bg1"/>
                          </a:solidFill>
                        </a:rPr>
                        <a:t>(pour 100 patients. année)</a:t>
                      </a:r>
                      <a:endParaRPr lang="fr-FR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chemeClr val="bg1"/>
                          </a:solidFill>
                        </a:rPr>
                        <a:t>IC</a:t>
                      </a:r>
                      <a:r>
                        <a:rPr lang="fr-FR" sz="1500" baseline="-25000" dirty="0" smtClean="0">
                          <a:solidFill>
                            <a:schemeClr val="bg1"/>
                          </a:solidFill>
                        </a:rPr>
                        <a:t>90</a:t>
                      </a:r>
                      <a:endParaRPr lang="fr-FR" sz="1500" baseline="-25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</a:tr>
              <a:tr h="484490">
                <a:tc>
                  <a:txBody>
                    <a:bodyPr/>
                    <a:lstStyle/>
                    <a:p>
                      <a:r>
                        <a:rPr lang="fr-FR" sz="1500" dirty="0" smtClean="0">
                          <a:solidFill>
                            <a:srgbClr val="000000"/>
                          </a:solidFill>
                        </a:rPr>
                        <a:t>Tous</a:t>
                      </a:r>
                      <a:endParaRPr lang="fr-FR" sz="15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solidFill>
                            <a:srgbClr val="000000"/>
                          </a:solidFill>
                        </a:rPr>
                        <a:t>22</a:t>
                      </a:r>
                      <a:endParaRPr lang="fr-FR" sz="15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rgbClr val="000000"/>
                          </a:solidFill>
                        </a:rPr>
                        <a:t>453</a:t>
                      </a:r>
                      <a:endParaRPr lang="fr-FR" sz="15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rgbClr val="000000"/>
                          </a:solidFill>
                        </a:rPr>
                        <a:t>4,9</a:t>
                      </a:r>
                      <a:endParaRPr lang="fr-FR" sz="15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rgbClr val="000000"/>
                          </a:solidFill>
                        </a:rPr>
                        <a:t>3,4-6,8</a:t>
                      </a:r>
                      <a:endParaRPr lang="fr-FR" sz="15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44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dirty="0" err="1" smtClean="0"/>
                        <a:t>PrEP</a:t>
                      </a:r>
                      <a:r>
                        <a:rPr lang="fr-FR" sz="1500" b="1" dirty="0" smtClean="0"/>
                        <a:t> i</a:t>
                      </a:r>
                      <a:r>
                        <a:rPr lang="fr-FR" sz="1500" b="1" dirty="0" smtClean="0">
                          <a:solidFill>
                            <a:srgbClr val="000000"/>
                          </a:solidFill>
                        </a:rPr>
                        <a:t>mmédiate</a:t>
                      </a:r>
                      <a:endParaRPr lang="fr-FR" sz="15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fr-FR" sz="15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dirty="0" smtClean="0">
                          <a:solidFill>
                            <a:srgbClr val="000000"/>
                          </a:solidFill>
                        </a:rPr>
                        <a:t>239</a:t>
                      </a:r>
                      <a:endParaRPr lang="fr-FR" sz="15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dirty="0" smtClean="0">
                          <a:solidFill>
                            <a:srgbClr val="000000"/>
                          </a:solidFill>
                        </a:rPr>
                        <a:t>1,3</a:t>
                      </a:r>
                      <a:endParaRPr lang="fr-FR" sz="15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dirty="0" smtClean="0">
                          <a:solidFill>
                            <a:srgbClr val="000000"/>
                          </a:solidFill>
                        </a:rPr>
                        <a:t>0,4-3,0</a:t>
                      </a:r>
                      <a:endParaRPr lang="fr-FR" sz="15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44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0" dirty="0" err="1" smtClean="0"/>
                        <a:t>PrEP</a:t>
                      </a:r>
                      <a:r>
                        <a:rPr lang="fr-FR" sz="1500" b="0" dirty="0" smtClean="0"/>
                        <a:t> différée</a:t>
                      </a:r>
                      <a:endParaRPr lang="fr-FR" sz="15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rgbClr val="000000"/>
                          </a:solidFill>
                        </a:rPr>
                        <a:t>19</a:t>
                      </a:r>
                      <a:endParaRPr lang="fr-FR" sz="15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rgbClr val="000000"/>
                          </a:solidFill>
                        </a:rPr>
                        <a:t>214</a:t>
                      </a:r>
                      <a:endParaRPr lang="fr-FR" sz="15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rgbClr val="000000"/>
                          </a:solidFill>
                        </a:rPr>
                        <a:t>8,9</a:t>
                      </a:r>
                      <a:endParaRPr lang="fr-FR" sz="15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rgbClr val="000000"/>
                          </a:solidFill>
                        </a:rPr>
                        <a:t>6,0-12,7</a:t>
                      </a:r>
                      <a:endParaRPr lang="fr-FR" sz="15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  <p:sp>
        <p:nvSpPr>
          <p:cNvPr id="10" name="Espace réservé du pied de page 35"/>
          <p:cNvSpPr txBox="1">
            <a:spLocks noGrp="1"/>
          </p:cNvSpPr>
          <p:nvPr>
            <p:ph type="ftr" sz="quarter" idx="4294967295"/>
          </p:nvPr>
        </p:nvSpPr>
        <p:spPr>
          <a:xfrm>
            <a:off x="2770188" y="6400800"/>
            <a:ext cx="5916612" cy="4699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9pPr>
          </a:lstStyle>
          <a:p>
            <a:pPr algn="r"/>
            <a:r>
              <a:rPr lang="fr-FR" sz="1200" smtClean="0"/>
              <a:t>CROI 2015 - D’après Mc Cormack S et al., abstr. 22LB, actualisé 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84339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11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fr-FR" dirty="0" smtClean="0"/>
              <a:t>Truvada®</a:t>
            </a:r>
          </a:p>
          <a:p>
            <a:r>
              <a:rPr lang="fr-FR" dirty="0" smtClean="0"/>
              <a:t>Randomisée</a:t>
            </a:r>
          </a:p>
          <a:p>
            <a:r>
              <a:rPr lang="fr-FR" dirty="0" smtClean="0"/>
              <a:t>Placebo</a:t>
            </a:r>
          </a:p>
          <a:p>
            <a:r>
              <a:rPr lang="fr-FR" dirty="0" smtClean="0"/>
              <a:t>France/Québec</a:t>
            </a:r>
          </a:p>
          <a:p>
            <a:r>
              <a:rPr lang="fr-FR" b="1" dirty="0"/>
              <a:t>PrEP au « coup par coup »</a:t>
            </a:r>
          </a:p>
          <a:p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r-FR" dirty="0" smtClean="0"/>
              <a:t>IPERGAY</a:t>
            </a:r>
            <a:endParaRPr lang="fr-FR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40000" lnSpcReduction="20000"/>
          </a:bodyPr>
          <a:lstStyle/>
          <a:p>
            <a:pPr>
              <a:buFont typeface="Arial"/>
              <a:buChar char="•"/>
            </a:pPr>
            <a:r>
              <a:rPr lang="fr-FR" sz="3800" dirty="0" smtClean="0"/>
              <a:t>Ça marche très bien !</a:t>
            </a:r>
          </a:p>
          <a:p>
            <a:pPr lvl="1">
              <a:buFont typeface="Arial"/>
              <a:buChar char="•"/>
            </a:pPr>
            <a:r>
              <a:rPr lang="fr-FR" dirty="0" smtClean="0"/>
              <a:t>- 86% de VIH</a:t>
            </a:r>
          </a:p>
          <a:p>
            <a:pPr lvl="1">
              <a:buFont typeface="Arial"/>
              <a:buChar char="•"/>
            </a:pPr>
            <a:r>
              <a:rPr lang="fr-FR" dirty="0" smtClean="0"/>
              <a:t>NPT : 18</a:t>
            </a:r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/>
              <a:t>PrEP : deux essais essentiels</a:t>
            </a:r>
            <a:endParaRPr lang="fr-FR" sz="3200" b="1" dirty="0"/>
          </a:p>
        </p:txBody>
      </p:sp>
      <p:sp>
        <p:nvSpPr>
          <p:cNvPr id="14" name="Espace réservé du contenu 13"/>
          <p:cNvSpPr>
            <a:spLocks noGrp="1"/>
          </p:cNvSpPr>
          <p:nvPr>
            <p:ph idx="17"/>
          </p:nvPr>
        </p:nvSpPr>
        <p:spPr>
          <a:ln>
            <a:solidFill>
              <a:srgbClr val="C0504D"/>
            </a:solidFill>
          </a:ln>
        </p:spPr>
        <p:txBody>
          <a:bodyPr/>
          <a:lstStyle/>
          <a:p>
            <a:r>
              <a:rPr lang="fr-FR" dirty="0" smtClean="0"/>
              <a:t>Truvada®</a:t>
            </a:r>
          </a:p>
          <a:p>
            <a:r>
              <a:rPr lang="fr-FR" dirty="0" smtClean="0"/>
              <a:t>Randomisée</a:t>
            </a:r>
          </a:p>
          <a:p>
            <a:r>
              <a:rPr lang="fr-FR" dirty="0" smtClean="0"/>
              <a:t>Comparaison PrEP immédiate versus retardée</a:t>
            </a:r>
          </a:p>
          <a:p>
            <a:r>
              <a:rPr lang="fr-FR" dirty="0" smtClean="0"/>
              <a:t>UK</a:t>
            </a:r>
          </a:p>
          <a:p>
            <a:r>
              <a:rPr lang="fr-FR" b="1" dirty="0" smtClean="0"/>
              <a:t>PrEP continue</a:t>
            </a:r>
          </a:p>
          <a:p>
            <a:pPr lvl="1">
              <a:buFont typeface="Arial"/>
              <a:buChar char="•"/>
            </a:pPr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algn="ctr"/>
            <a:r>
              <a:rPr lang="fr-FR" dirty="0" smtClean="0"/>
              <a:t>PROUD</a:t>
            </a:r>
            <a:endParaRPr lang="fr-FR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40000" lnSpcReduction="20000"/>
          </a:bodyPr>
          <a:lstStyle/>
          <a:p>
            <a:pPr>
              <a:buFont typeface="Arial"/>
              <a:buChar char="•"/>
            </a:pPr>
            <a:r>
              <a:rPr lang="fr-FR" sz="3800" dirty="0"/>
              <a:t>Ça marche très bien </a:t>
            </a:r>
            <a:r>
              <a:rPr lang="fr-FR" sz="3800" dirty="0" smtClean="0"/>
              <a:t>!</a:t>
            </a:r>
          </a:p>
          <a:p>
            <a:pPr lvl="1">
              <a:buFont typeface="Arial"/>
              <a:buChar char="•"/>
            </a:pPr>
            <a:r>
              <a:rPr lang="fr-FR" dirty="0" smtClean="0"/>
              <a:t>- 86% de VIH</a:t>
            </a:r>
          </a:p>
          <a:p>
            <a:pPr lvl="1">
              <a:buFont typeface="Arial"/>
              <a:buChar char="•"/>
            </a:pPr>
            <a:r>
              <a:rPr lang="fr-FR" dirty="0" smtClean="0"/>
              <a:t>NPT = 13</a:t>
            </a:r>
            <a:endParaRPr lang="fr-FR" dirty="0"/>
          </a:p>
          <a:p>
            <a:pPr>
              <a:buFont typeface="Arial"/>
              <a:buChar char="•"/>
            </a:pP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12</a:t>
            </a:fld>
            <a:endParaRPr lang="fr-FR" dirty="0"/>
          </a:p>
        </p:txBody>
      </p:sp>
      <p:sp>
        <p:nvSpPr>
          <p:cNvPr id="17" name="Espace réservé du pied de page 35"/>
          <p:cNvSpPr txBox="1">
            <a:spLocks noGrp="1"/>
          </p:cNvSpPr>
          <p:nvPr>
            <p:ph type="ftr" sz="quarter" idx="4294967295"/>
          </p:nvPr>
        </p:nvSpPr>
        <p:spPr>
          <a:xfrm>
            <a:off x="2770188" y="6400800"/>
            <a:ext cx="5916612" cy="4699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9pPr>
          </a:lstStyle>
          <a:p>
            <a:pPr algn="r"/>
            <a:r>
              <a:rPr lang="fr-FR" sz="1200" dirty="0" smtClean="0"/>
              <a:t>Mc Cormack S et al., </a:t>
            </a:r>
            <a:r>
              <a:rPr lang="fr-FR" sz="1200" dirty="0" err="1" smtClean="0"/>
              <a:t>abstr</a:t>
            </a:r>
            <a:r>
              <a:rPr lang="fr-FR" sz="1200" dirty="0" smtClean="0"/>
              <a:t>. 22LB, Molin</a:t>
            </a:r>
            <a:r>
              <a:rPr lang="fr-FR" dirty="0" smtClean="0"/>
              <a:t>a JM et al. </a:t>
            </a:r>
            <a:r>
              <a:rPr lang="fr-FR" dirty="0" err="1" smtClean="0"/>
              <a:t>Abstr</a:t>
            </a:r>
            <a:r>
              <a:rPr lang="fr-FR" dirty="0" smtClean="0"/>
              <a:t>. 23 LB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51591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14637" y="1385147"/>
            <a:ext cx="7623522" cy="3014132"/>
          </a:xfrm>
        </p:spPr>
        <p:txBody>
          <a:bodyPr>
            <a:normAutofit/>
          </a:bodyPr>
          <a:lstStyle/>
          <a:p>
            <a:r>
              <a:rPr lang="fr-FR" dirty="0" smtClean="0"/>
              <a:t>Etude </a:t>
            </a:r>
            <a:r>
              <a:rPr lang="fr-FR" dirty="0" err="1" smtClean="0"/>
              <a:t>Partners</a:t>
            </a:r>
            <a:r>
              <a:rPr lang="fr-FR" dirty="0" smtClean="0"/>
              <a:t> PrEP (groupe PCB)</a:t>
            </a:r>
          </a:p>
          <a:p>
            <a:pPr lvl="1"/>
            <a:r>
              <a:rPr lang="fr-FR" dirty="0" smtClean="0"/>
              <a:t>Incidence </a:t>
            </a:r>
            <a:r>
              <a:rPr lang="fr-FR" dirty="0"/>
              <a:t>pour 100 années-personne </a:t>
            </a:r>
            <a:endParaRPr lang="fr-FR" sz="2200" dirty="0"/>
          </a:p>
          <a:p>
            <a:pPr lvl="2"/>
            <a:r>
              <a:rPr lang="fr-FR" b="1" dirty="0" smtClean="0"/>
              <a:t>1,71 </a:t>
            </a:r>
            <a:r>
              <a:rPr lang="fr-FR" b="1" dirty="0"/>
              <a:t>( 0,35 - 5,01</a:t>
            </a:r>
            <a:r>
              <a:rPr lang="fr-FR" b="1" dirty="0" smtClean="0"/>
              <a:t>) avant ARV</a:t>
            </a:r>
            <a:endParaRPr lang="fr-FR" sz="2200" b="1" dirty="0"/>
          </a:p>
          <a:p>
            <a:pPr lvl="2" fontAlgn="ctr"/>
            <a:r>
              <a:rPr lang="fr-FR" b="1" dirty="0"/>
              <a:t>1,79 (0,37 - 5, 22</a:t>
            </a:r>
            <a:r>
              <a:rPr lang="fr-FR" b="1" dirty="0" smtClean="0"/>
              <a:t>) dans les 6 premiers mois</a:t>
            </a:r>
            <a:endParaRPr lang="fr-FR" sz="2000" b="1" dirty="0"/>
          </a:p>
          <a:p>
            <a:pPr lvl="2" fontAlgn="ctr"/>
            <a:r>
              <a:rPr lang="fr-FR" b="1" dirty="0"/>
              <a:t>0,00 (0,00 - 2,20</a:t>
            </a:r>
            <a:r>
              <a:rPr lang="fr-FR" b="1" dirty="0" smtClean="0"/>
              <a:t>) après le 6</a:t>
            </a:r>
            <a:r>
              <a:rPr lang="fr-FR" b="1" baseline="30000" dirty="0" smtClean="0"/>
              <a:t>ème</a:t>
            </a:r>
            <a:r>
              <a:rPr lang="fr-FR" b="1" dirty="0" smtClean="0"/>
              <a:t> mois</a:t>
            </a:r>
            <a:endParaRPr lang="fr-FR" sz="2000" b="1" dirty="0"/>
          </a:p>
          <a:p>
            <a:r>
              <a:rPr lang="fr-FR" dirty="0" smtClean="0"/>
              <a:t>Etude </a:t>
            </a:r>
            <a:r>
              <a:rPr lang="fr-FR" dirty="0" err="1" smtClean="0"/>
              <a:t>Partners</a:t>
            </a:r>
            <a:r>
              <a:rPr lang="fr-FR" dirty="0" smtClean="0"/>
              <a:t> </a:t>
            </a:r>
            <a:r>
              <a:rPr lang="fr-FR" dirty="0" err="1" smtClean="0"/>
              <a:t>Demonstration</a:t>
            </a:r>
            <a:r>
              <a:rPr lang="fr-FR" dirty="0" smtClean="0"/>
              <a:t> Project</a:t>
            </a:r>
          </a:p>
          <a:p>
            <a:pPr lvl="1"/>
            <a:r>
              <a:rPr lang="fr-FR" sz="1700" dirty="0" smtClean="0"/>
              <a:t>ARV </a:t>
            </a:r>
            <a:r>
              <a:rPr lang="fr-FR" sz="1700" dirty="0"/>
              <a:t>chez le partenaire VIH+</a:t>
            </a:r>
          </a:p>
          <a:p>
            <a:pPr lvl="1"/>
            <a:r>
              <a:rPr lang="fr-FR" sz="1700" dirty="0"/>
              <a:t>PrEP chez le partenaire VIH- : TDF/FTC 1/j jusqu’à M6 </a:t>
            </a:r>
            <a:r>
              <a:rPr lang="fr-FR" sz="1700" dirty="0" smtClean="0"/>
              <a:t>du J0 </a:t>
            </a:r>
            <a:r>
              <a:rPr lang="fr-FR" sz="1700" dirty="0"/>
              <a:t>ARV du </a:t>
            </a:r>
            <a:r>
              <a:rPr lang="fr-FR" sz="1700" dirty="0" smtClean="0"/>
              <a:t>partenaire</a:t>
            </a:r>
          </a:p>
          <a:p>
            <a:pPr lvl="2"/>
            <a:r>
              <a:rPr lang="fr-FR" sz="1500" dirty="0" smtClean="0"/>
              <a:t>RR de </a:t>
            </a:r>
            <a:r>
              <a:rPr lang="fr-FR" sz="1500" dirty="0"/>
              <a:t>l’incidence de l’infection VIH = </a:t>
            </a:r>
            <a:r>
              <a:rPr lang="fr-FR" sz="1500" b="1" dirty="0"/>
              <a:t>96 % </a:t>
            </a:r>
            <a:r>
              <a:rPr lang="fr-FR" sz="1500" dirty="0"/>
              <a:t>(IC 95 % : 81-99) ; p &lt; </a:t>
            </a:r>
            <a:r>
              <a:rPr lang="fr-FR" sz="1500" dirty="0" smtClean="0"/>
              <a:t>0,0001</a:t>
            </a:r>
            <a:br>
              <a:rPr lang="fr-FR" sz="1500" dirty="0" smtClean="0"/>
            </a:br>
            <a:r>
              <a:rPr lang="fr-FR" sz="1500" dirty="0" smtClean="0"/>
              <a:t>(2 infections observées contre 39 « attendues »</a:t>
            </a:r>
          </a:p>
          <a:p>
            <a:pPr lvl="1"/>
            <a:endParaRPr lang="fr-FR" sz="1700" dirty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1063277" y="849901"/>
            <a:ext cx="7623522" cy="635289"/>
          </a:xfrm>
        </p:spPr>
        <p:txBody>
          <a:bodyPr/>
          <a:lstStyle/>
          <a:p>
            <a:r>
              <a:rPr lang="fr-FR" dirty="0" smtClean="0"/>
              <a:t>Etudes </a:t>
            </a:r>
            <a:r>
              <a:rPr lang="fr-FR" dirty="0" err="1" smtClean="0"/>
              <a:t>Partners</a:t>
            </a:r>
            <a:r>
              <a:rPr lang="fr-FR" dirty="0" smtClean="0"/>
              <a:t> PrEP et </a:t>
            </a:r>
            <a:r>
              <a:rPr lang="fr-FR" dirty="0" err="1" smtClean="0"/>
              <a:t>Partners</a:t>
            </a:r>
            <a:r>
              <a:rPr lang="fr-FR" dirty="0" smtClean="0"/>
              <a:t> </a:t>
            </a:r>
            <a:r>
              <a:rPr lang="fr-FR" dirty="0" err="1" smtClean="0"/>
              <a:t>Demonstration</a:t>
            </a:r>
            <a:r>
              <a:rPr lang="fr-FR" dirty="0" smtClean="0"/>
              <a:t> Project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Traitements ARV et PrEP sont complémentaires</a:t>
            </a:r>
            <a:endParaRPr lang="fr-FR" dirty="0"/>
          </a:p>
        </p:txBody>
      </p:sp>
      <p:grpSp>
        <p:nvGrpSpPr>
          <p:cNvPr id="8" name="Groupe 27"/>
          <p:cNvGrpSpPr/>
          <p:nvPr/>
        </p:nvGrpSpPr>
        <p:grpSpPr>
          <a:xfrm>
            <a:off x="1887538" y="4803775"/>
            <a:ext cx="5907705" cy="1533525"/>
            <a:chOff x="1887538" y="4803775"/>
            <a:chExt cx="5907705" cy="1533525"/>
          </a:xfrm>
        </p:grpSpPr>
        <p:grpSp>
          <p:nvGrpSpPr>
            <p:cNvPr id="9" name="Groupe 1"/>
            <p:cNvGrpSpPr>
              <a:grpSpLocks/>
            </p:cNvGrpSpPr>
            <p:nvPr/>
          </p:nvGrpSpPr>
          <p:grpSpPr bwMode="auto">
            <a:xfrm>
              <a:off x="1887538" y="4826000"/>
              <a:ext cx="420687" cy="625475"/>
              <a:chOff x="3319463" y="4267931"/>
              <a:chExt cx="1472207" cy="2194781"/>
            </a:xfrm>
          </p:grpSpPr>
          <p:grpSp>
            <p:nvGrpSpPr>
              <p:cNvPr id="25" name="Group 18"/>
              <p:cNvGrpSpPr>
                <a:grpSpLocks/>
              </p:cNvGrpSpPr>
              <p:nvPr/>
            </p:nvGrpSpPr>
            <p:grpSpPr bwMode="auto">
              <a:xfrm>
                <a:off x="3319463" y="4267931"/>
                <a:ext cx="841769" cy="2194781"/>
                <a:chOff x="1368" y="714"/>
                <a:chExt cx="899" cy="2344"/>
              </a:xfrm>
            </p:grpSpPr>
            <p:sp>
              <p:nvSpPr>
                <p:cNvPr id="29" name="Freeform 19"/>
                <p:cNvSpPr>
                  <a:spLocks noEditPoints="1"/>
                </p:cNvSpPr>
                <p:nvPr/>
              </p:nvSpPr>
              <p:spPr bwMode="auto">
                <a:xfrm>
                  <a:off x="1368" y="714"/>
                  <a:ext cx="899" cy="2344"/>
                </a:xfrm>
                <a:custGeom>
                  <a:avLst/>
                  <a:gdLst>
                    <a:gd name="T0" fmla="*/ 810 w 1120"/>
                    <a:gd name="T1" fmla="*/ 1053 h 2926"/>
                    <a:gd name="T2" fmla="*/ 563 w 1120"/>
                    <a:gd name="T3" fmla="*/ 384 h 2926"/>
                    <a:gd name="T4" fmla="*/ 533 w 1120"/>
                    <a:gd name="T5" fmla="*/ 280 h 2926"/>
                    <a:gd name="T6" fmla="*/ 538 w 1120"/>
                    <a:gd name="T7" fmla="*/ 259 h 2926"/>
                    <a:gd name="T8" fmla="*/ 539 w 1120"/>
                    <a:gd name="T9" fmla="*/ 248 h 2926"/>
                    <a:gd name="T10" fmla="*/ 549 w 1120"/>
                    <a:gd name="T11" fmla="*/ 241 h 2926"/>
                    <a:gd name="T12" fmla="*/ 566 w 1120"/>
                    <a:gd name="T13" fmla="*/ 161 h 2926"/>
                    <a:gd name="T14" fmla="*/ 559 w 1120"/>
                    <a:gd name="T15" fmla="*/ 88 h 2926"/>
                    <a:gd name="T16" fmla="*/ 449 w 1120"/>
                    <a:gd name="T17" fmla="*/ 2 h 2926"/>
                    <a:gd name="T18" fmla="*/ 335 w 1120"/>
                    <a:gd name="T19" fmla="*/ 103 h 2926"/>
                    <a:gd name="T20" fmla="*/ 332 w 1120"/>
                    <a:gd name="T21" fmla="*/ 165 h 2926"/>
                    <a:gd name="T22" fmla="*/ 351 w 1120"/>
                    <a:gd name="T23" fmla="*/ 241 h 2926"/>
                    <a:gd name="T24" fmla="*/ 360 w 1120"/>
                    <a:gd name="T25" fmla="*/ 248 h 2926"/>
                    <a:gd name="T26" fmla="*/ 361 w 1120"/>
                    <a:gd name="T27" fmla="*/ 258 h 2926"/>
                    <a:gd name="T28" fmla="*/ 363 w 1120"/>
                    <a:gd name="T29" fmla="*/ 269 h 2926"/>
                    <a:gd name="T30" fmla="*/ 365 w 1120"/>
                    <a:gd name="T31" fmla="*/ 280 h 2926"/>
                    <a:gd name="T32" fmla="*/ 368 w 1120"/>
                    <a:gd name="T33" fmla="*/ 288 h 2926"/>
                    <a:gd name="T34" fmla="*/ 337 w 1120"/>
                    <a:gd name="T35" fmla="*/ 384 h 2926"/>
                    <a:gd name="T36" fmla="*/ 90 w 1120"/>
                    <a:gd name="T37" fmla="*/ 1053 h 2926"/>
                    <a:gd name="T38" fmla="*/ 14 w 1120"/>
                    <a:gd name="T39" fmla="*/ 1323 h 2926"/>
                    <a:gd name="T40" fmla="*/ 108 w 1120"/>
                    <a:gd name="T41" fmla="*/ 1404 h 2926"/>
                    <a:gd name="T42" fmla="*/ 140 w 1120"/>
                    <a:gd name="T43" fmla="*/ 1375 h 2926"/>
                    <a:gd name="T44" fmla="*/ 142 w 1120"/>
                    <a:gd name="T45" fmla="*/ 1378 h 2926"/>
                    <a:gd name="T46" fmla="*/ 162 w 1120"/>
                    <a:gd name="T47" fmla="*/ 1190 h 2926"/>
                    <a:gd name="T48" fmla="*/ 237 w 1120"/>
                    <a:gd name="T49" fmla="*/ 723 h 2926"/>
                    <a:gd name="T50" fmla="*/ 263 w 1120"/>
                    <a:gd name="T51" fmla="*/ 1014 h 2926"/>
                    <a:gd name="T52" fmla="*/ 251 w 1120"/>
                    <a:gd name="T53" fmla="*/ 1062 h 2926"/>
                    <a:gd name="T54" fmla="*/ 247 w 1120"/>
                    <a:gd name="T55" fmla="*/ 1080 h 2926"/>
                    <a:gd name="T56" fmla="*/ 244 w 1120"/>
                    <a:gd name="T57" fmla="*/ 1098 h 2926"/>
                    <a:gd name="T58" fmla="*/ 241 w 1120"/>
                    <a:gd name="T59" fmla="*/ 1116 h 2926"/>
                    <a:gd name="T60" fmla="*/ 238 w 1120"/>
                    <a:gd name="T61" fmla="*/ 1131 h 2926"/>
                    <a:gd name="T62" fmla="*/ 238 w 1120"/>
                    <a:gd name="T63" fmla="*/ 1145 h 2926"/>
                    <a:gd name="T64" fmla="*/ 339 w 1120"/>
                    <a:gd name="T65" fmla="*/ 2173 h 2926"/>
                    <a:gd name="T66" fmla="*/ 276 w 1120"/>
                    <a:gd name="T67" fmla="*/ 2314 h 2926"/>
                    <a:gd name="T68" fmla="*/ 328 w 1120"/>
                    <a:gd name="T69" fmla="*/ 2338 h 2926"/>
                    <a:gd name="T70" fmla="*/ 354 w 1120"/>
                    <a:gd name="T71" fmla="*/ 2334 h 2926"/>
                    <a:gd name="T72" fmla="*/ 392 w 1120"/>
                    <a:gd name="T73" fmla="*/ 2341 h 2926"/>
                    <a:gd name="T74" fmla="*/ 401 w 1120"/>
                    <a:gd name="T75" fmla="*/ 2335 h 2926"/>
                    <a:gd name="T76" fmla="*/ 420 w 1120"/>
                    <a:gd name="T77" fmla="*/ 2306 h 2926"/>
                    <a:gd name="T78" fmla="*/ 409 w 1120"/>
                    <a:gd name="T79" fmla="*/ 1721 h 2926"/>
                    <a:gd name="T80" fmla="*/ 490 w 1120"/>
                    <a:gd name="T81" fmla="*/ 1721 h 2926"/>
                    <a:gd name="T82" fmla="*/ 479 w 1120"/>
                    <a:gd name="T83" fmla="*/ 2306 h 2926"/>
                    <a:gd name="T84" fmla="*/ 498 w 1120"/>
                    <a:gd name="T85" fmla="*/ 2335 h 2926"/>
                    <a:gd name="T86" fmla="*/ 507 w 1120"/>
                    <a:gd name="T87" fmla="*/ 2341 h 2926"/>
                    <a:gd name="T88" fmla="*/ 520 w 1120"/>
                    <a:gd name="T89" fmla="*/ 2342 h 2926"/>
                    <a:gd name="T90" fmla="*/ 565 w 1120"/>
                    <a:gd name="T91" fmla="*/ 2338 h 2926"/>
                    <a:gd name="T92" fmla="*/ 606 w 1120"/>
                    <a:gd name="T93" fmla="*/ 2326 h 2926"/>
                    <a:gd name="T94" fmla="*/ 607 w 1120"/>
                    <a:gd name="T95" fmla="*/ 2275 h 2926"/>
                    <a:gd name="T96" fmla="*/ 623 w 1120"/>
                    <a:gd name="T97" fmla="*/ 1688 h 2926"/>
                    <a:gd name="T98" fmla="*/ 661 w 1120"/>
                    <a:gd name="T99" fmla="*/ 1138 h 2926"/>
                    <a:gd name="T100" fmla="*/ 660 w 1120"/>
                    <a:gd name="T101" fmla="*/ 1126 h 2926"/>
                    <a:gd name="T102" fmla="*/ 657 w 1120"/>
                    <a:gd name="T103" fmla="*/ 1109 h 2926"/>
                    <a:gd name="T104" fmla="*/ 654 w 1120"/>
                    <a:gd name="T105" fmla="*/ 1091 h 2926"/>
                    <a:gd name="T106" fmla="*/ 650 w 1120"/>
                    <a:gd name="T107" fmla="*/ 1072 h 2926"/>
                    <a:gd name="T108" fmla="*/ 646 w 1120"/>
                    <a:gd name="T109" fmla="*/ 1054 h 2926"/>
                    <a:gd name="T110" fmla="*/ 643 w 1120"/>
                    <a:gd name="T111" fmla="*/ 1040 h 2926"/>
                    <a:gd name="T112" fmla="*/ 645 w 1120"/>
                    <a:gd name="T113" fmla="*/ 880 h 2926"/>
                    <a:gd name="T114" fmla="*/ 683 w 1120"/>
                    <a:gd name="T115" fmla="*/ 977 h 2926"/>
                    <a:gd name="T116" fmla="*/ 754 w 1120"/>
                    <a:gd name="T117" fmla="*/ 1378 h 2926"/>
                    <a:gd name="T118" fmla="*/ 759 w 1120"/>
                    <a:gd name="T119" fmla="*/ 1377 h 2926"/>
                    <a:gd name="T120" fmla="*/ 760 w 1120"/>
                    <a:gd name="T121" fmla="*/ 1375 h 2926"/>
                    <a:gd name="T122" fmla="*/ 828 w 1120"/>
                    <a:gd name="T123" fmla="*/ 1342 h 2926"/>
                    <a:gd name="T124" fmla="*/ 539 w 1120"/>
                    <a:gd name="T125" fmla="*/ 248 h 292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20"/>
                    <a:gd name="T190" fmla="*/ 0 h 2926"/>
                    <a:gd name="T191" fmla="*/ 1120 w 1120"/>
                    <a:gd name="T192" fmla="*/ 2926 h 2926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20" h="2926">
                      <a:moveTo>
                        <a:pt x="1111" y="1628"/>
                      </a:moveTo>
                      <a:cubicBezTo>
                        <a:pt x="1106" y="1614"/>
                        <a:pt x="1105" y="1598"/>
                        <a:pt x="1100" y="1592"/>
                      </a:cubicBezTo>
                      <a:cubicBezTo>
                        <a:pt x="1095" y="1586"/>
                        <a:pt x="1087" y="1551"/>
                        <a:pt x="1078" y="1540"/>
                      </a:cubicBezTo>
                      <a:cubicBezTo>
                        <a:pt x="1069" y="1528"/>
                        <a:pt x="1035" y="1477"/>
                        <a:pt x="1026" y="1469"/>
                      </a:cubicBezTo>
                      <a:cubicBezTo>
                        <a:pt x="1023" y="1464"/>
                        <a:pt x="1025" y="1444"/>
                        <a:pt x="1021" y="1430"/>
                      </a:cubicBezTo>
                      <a:cubicBezTo>
                        <a:pt x="1017" y="1416"/>
                        <a:pt x="1018" y="1402"/>
                        <a:pt x="1014" y="1386"/>
                      </a:cubicBezTo>
                      <a:cubicBezTo>
                        <a:pt x="1010" y="1369"/>
                        <a:pt x="1010" y="1337"/>
                        <a:pt x="1009" y="1315"/>
                      </a:cubicBezTo>
                      <a:cubicBezTo>
                        <a:pt x="1007" y="1277"/>
                        <a:pt x="1007" y="1129"/>
                        <a:pt x="985" y="1075"/>
                      </a:cubicBezTo>
                      <a:cubicBezTo>
                        <a:pt x="981" y="1058"/>
                        <a:pt x="976" y="1031"/>
                        <a:pt x="977" y="992"/>
                      </a:cubicBezTo>
                      <a:cubicBezTo>
                        <a:pt x="975" y="886"/>
                        <a:pt x="951" y="825"/>
                        <a:pt x="953" y="792"/>
                      </a:cubicBezTo>
                      <a:cubicBezTo>
                        <a:pt x="960" y="744"/>
                        <a:pt x="949" y="693"/>
                        <a:pt x="940" y="653"/>
                      </a:cubicBezTo>
                      <a:cubicBezTo>
                        <a:pt x="921" y="567"/>
                        <a:pt x="879" y="544"/>
                        <a:pt x="860" y="540"/>
                      </a:cubicBezTo>
                      <a:cubicBezTo>
                        <a:pt x="840" y="536"/>
                        <a:pt x="810" y="533"/>
                        <a:pt x="797" y="520"/>
                      </a:cubicBezTo>
                      <a:cubicBezTo>
                        <a:pt x="787" y="512"/>
                        <a:pt x="720" y="481"/>
                        <a:pt x="701" y="479"/>
                      </a:cubicBezTo>
                      <a:cubicBezTo>
                        <a:pt x="651" y="470"/>
                        <a:pt x="660" y="380"/>
                        <a:pt x="660" y="362"/>
                      </a:cubicBezTo>
                      <a:cubicBezTo>
                        <a:pt x="660" y="362"/>
                        <a:pt x="660" y="362"/>
                        <a:pt x="660" y="362"/>
                      </a:cubicBezTo>
                      <a:cubicBezTo>
                        <a:pt x="660" y="362"/>
                        <a:pt x="660" y="362"/>
                        <a:pt x="660" y="362"/>
                      </a:cubicBezTo>
                      <a:cubicBezTo>
                        <a:pt x="661" y="360"/>
                        <a:pt x="661" y="358"/>
                        <a:pt x="662" y="357"/>
                      </a:cubicBezTo>
                      <a:cubicBezTo>
                        <a:pt x="662" y="357"/>
                        <a:pt x="662" y="356"/>
                        <a:pt x="662" y="356"/>
                      </a:cubicBezTo>
                      <a:cubicBezTo>
                        <a:pt x="663" y="355"/>
                        <a:pt x="663" y="353"/>
                        <a:pt x="664" y="351"/>
                      </a:cubicBezTo>
                      <a:cubicBezTo>
                        <a:pt x="664" y="350"/>
                        <a:pt x="664" y="350"/>
                        <a:pt x="664" y="350"/>
                      </a:cubicBezTo>
                      <a:cubicBezTo>
                        <a:pt x="665" y="348"/>
                        <a:pt x="665" y="346"/>
                        <a:pt x="666" y="344"/>
                      </a:cubicBezTo>
                      <a:cubicBezTo>
                        <a:pt x="666" y="344"/>
                        <a:pt x="666" y="344"/>
                        <a:pt x="666" y="343"/>
                      </a:cubicBezTo>
                      <a:cubicBezTo>
                        <a:pt x="666" y="341"/>
                        <a:pt x="667" y="339"/>
                        <a:pt x="667" y="337"/>
                      </a:cubicBezTo>
                      <a:cubicBezTo>
                        <a:pt x="667" y="337"/>
                        <a:pt x="667" y="337"/>
                        <a:pt x="668" y="337"/>
                      </a:cubicBezTo>
                      <a:cubicBezTo>
                        <a:pt x="668" y="334"/>
                        <a:pt x="669" y="332"/>
                        <a:pt x="669" y="330"/>
                      </a:cubicBezTo>
                      <a:cubicBezTo>
                        <a:pt x="669" y="330"/>
                        <a:pt x="669" y="330"/>
                        <a:pt x="669" y="330"/>
                      </a:cubicBezTo>
                      <a:cubicBezTo>
                        <a:pt x="669" y="328"/>
                        <a:pt x="670" y="325"/>
                        <a:pt x="670" y="323"/>
                      </a:cubicBezTo>
                      <a:cubicBezTo>
                        <a:pt x="670" y="323"/>
                        <a:pt x="670" y="323"/>
                        <a:pt x="670" y="323"/>
                      </a:cubicBezTo>
                      <a:cubicBezTo>
                        <a:pt x="671" y="321"/>
                        <a:pt x="671" y="319"/>
                        <a:pt x="671" y="317"/>
                      </a:cubicBezTo>
                      <a:cubicBezTo>
                        <a:pt x="671" y="317"/>
                        <a:pt x="671" y="317"/>
                        <a:pt x="671" y="317"/>
                      </a:cubicBezTo>
                      <a:cubicBezTo>
                        <a:pt x="672" y="315"/>
                        <a:pt x="672" y="313"/>
                        <a:pt x="672" y="312"/>
                      </a:cubicBezTo>
                      <a:cubicBezTo>
                        <a:pt x="672" y="312"/>
                        <a:pt x="672" y="312"/>
                        <a:pt x="672" y="312"/>
                      </a:cubicBezTo>
                      <a:cubicBezTo>
                        <a:pt x="672" y="311"/>
                        <a:pt x="672" y="310"/>
                        <a:pt x="672" y="310"/>
                      </a:cubicBezTo>
                      <a:cubicBezTo>
                        <a:pt x="672" y="310"/>
                        <a:pt x="672" y="310"/>
                        <a:pt x="672" y="310"/>
                      </a:cubicBezTo>
                      <a:cubicBezTo>
                        <a:pt x="674" y="309"/>
                        <a:pt x="676" y="308"/>
                        <a:pt x="679" y="306"/>
                      </a:cubicBezTo>
                      <a:cubicBezTo>
                        <a:pt x="679" y="306"/>
                        <a:pt x="679" y="306"/>
                        <a:pt x="679" y="306"/>
                      </a:cubicBezTo>
                      <a:cubicBezTo>
                        <a:pt x="680" y="305"/>
                        <a:pt x="680" y="305"/>
                        <a:pt x="681" y="305"/>
                      </a:cubicBezTo>
                      <a:cubicBezTo>
                        <a:pt x="681" y="304"/>
                        <a:pt x="681" y="304"/>
                        <a:pt x="681" y="304"/>
                      </a:cubicBezTo>
                      <a:cubicBezTo>
                        <a:pt x="682" y="304"/>
                        <a:pt x="682" y="303"/>
                        <a:pt x="682" y="303"/>
                      </a:cubicBezTo>
                      <a:cubicBezTo>
                        <a:pt x="683" y="303"/>
                        <a:pt x="683" y="302"/>
                        <a:pt x="683" y="302"/>
                      </a:cubicBezTo>
                      <a:cubicBezTo>
                        <a:pt x="683" y="302"/>
                        <a:pt x="684" y="302"/>
                        <a:pt x="684" y="301"/>
                      </a:cubicBezTo>
                      <a:cubicBezTo>
                        <a:pt x="684" y="301"/>
                        <a:pt x="685" y="300"/>
                        <a:pt x="685" y="300"/>
                      </a:cubicBezTo>
                      <a:cubicBezTo>
                        <a:pt x="688" y="296"/>
                        <a:pt x="689" y="291"/>
                        <a:pt x="693" y="286"/>
                      </a:cubicBezTo>
                      <a:cubicBezTo>
                        <a:pt x="696" y="280"/>
                        <a:pt x="695" y="276"/>
                        <a:pt x="698" y="267"/>
                      </a:cubicBezTo>
                      <a:cubicBezTo>
                        <a:pt x="701" y="258"/>
                        <a:pt x="703" y="244"/>
                        <a:pt x="703" y="239"/>
                      </a:cubicBezTo>
                      <a:cubicBezTo>
                        <a:pt x="703" y="233"/>
                        <a:pt x="709" y="218"/>
                        <a:pt x="709" y="211"/>
                      </a:cubicBezTo>
                      <a:cubicBezTo>
                        <a:pt x="709" y="206"/>
                        <a:pt x="707" y="202"/>
                        <a:pt x="705" y="201"/>
                      </a:cubicBezTo>
                      <a:cubicBezTo>
                        <a:pt x="705" y="201"/>
                        <a:pt x="705" y="201"/>
                        <a:pt x="705" y="201"/>
                      </a:cubicBezTo>
                      <a:cubicBezTo>
                        <a:pt x="705" y="201"/>
                        <a:pt x="706" y="201"/>
                        <a:pt x="706" y="200"/>
                      </a:cubicBezTo>
                      <a:cubicBezTo>
                        <a:pt x="706" y="200"/>
                        <a:pt x="706" y="200"/>
                        <a:pt x="706" y="200"/>
                      </a:cubicBezTo>
                      <a:cubicBezTo>
                        <a:pt x="706" y="200"/>
                        <a:pt x="706" y="200"/>
                        <a:pt x="706" y="200"/>
                      </a:cubicBezTo>
                      <a:cubicBezTo>
                        <a:pt x="707" y="200"/>
                        <a:pt x="707" y="199"/>
                        <a:pt x="707" y="199"/>
                      </a:cubicBezTo>
                      <a:cubicBezTo>
                        <a:pt x="707" y="192"/>
                        <a:pt x="704" y="175"/>
                        <a:pt x="705" y="168"/>
                      </a:cubicBezTo>
                      <a:cubicBezTo>
                        <a:pt x="705" y="163"/>
                        <a:pt x="706" y="148"/>
                        <a:pt x="706" y="142"/>
                      </a:cubicBezTo>
                      <a:cubicBezTo>
                        <a:pt x="706" y="131"/>
                        <a:pt x="700" y="120"/>
                        <a:pt x="697" y="110"/>
                      </a:cubicBezTo>
                      <a:cubicBezTo>
                        <a:pt x="694" y="99"/>
                        <a:pt x="694" y="87"/>
                        <a:pt x="691" y="77"/>
                      </a:cubicBezTo>
                      <a:cubicBezTo>
                        <a:pt x="687" y="64"/>
                        <a:pt x="678" y="56"/>
                        <a:pt x="666" y="49"/>
                      </a:cubicBezTo>
                      <a:cubicBezTo>
                        <a:pt x="657" y="44"/>
                        <a:pt x="646" y="43"/>
                        <a:pt x="641" y="35"/>
                      </a:cubicBezTo>
                      <a:cubicBezTo>
                        <a:pt x="638" y="31"/>
                        <a:pt x="641" y="30"/>
                        <a:pt x="635" y="27"/>
                      </a:cubicBezTo>
                      <a:cubicBezTo>
                        <a:pt x="632" y="25"/>
                        <a:pt x="626" y="24"/>
                        <a:pt x="623" y="23"/>
                      </a:cubicBezTo>
                      <a:cubicBezTo>
                        <a:pt x="614" y="21"/>
                        <a:pt x="602" y="16"/>
                        <a:pt x="604" y="5"/>
                      </a:cubicBezTo>
                      <a:cubicBezTo>
                        <a:pt x="591" y="2"/>
                        <a:pt x="570" y="13"/>
                        <a:pt x="559" y="2"/>
                      </a:cubicBezTo>
                      <a:cubicBezTo>
                        <a:pt x="551" y="2"/>
                        <a:pt x="551" y="2"/>
                        <a:pt x="551" y="2"/>
                      </a:cubicBezTo>
                      <a:cubicBezTo>
                        <a:pt x="544" y="4"/>
                        <a:pt x="535" y="3"/>
                        <a:pt x="528" y="0"/>
                      </a:cubicBezTo>
                      <a:cubicBezTo>
                        <a:pt x="525" y="6"/>
                        <a:pt x="511" y="12"/>
                        <a:pt x="503" y="12"/>
                      </a:cubicBezTo>
                      <a:cubicBezTo>
                        <a:pt x="493" y="12"/>
                        <a:pt x="482" y="14"/>
                        <a:pt x="476" y="23"/>
                      </a:cubicBezTo>
                      <a:cubicBezTo>
                        <a:pt x="480" y="22"/>
                        <a:pt x="485" y="20"/>
                        <a:pt x="487" y="23"/>
                      </a:cubicBezTo>
                      <a:cubicBezTo>
                        <a:pt x="461" y="37"/>
                        <a:pt x="429" y="57"/>
                        <a:pt x="426" y="89"/>
                      </a:cubicBezTo>
                      <a:cubicBezTo>
                        <a:pt x="425" y="103"/>
                        <a:pt x="418" y="114"/>
                        <a:pt x="417" y="128"/>
                      </a:cubicBezTo>
                      <a:cubicBezTo>
                        <a:pt x="416" y="142"/>
                        <a:pt x="405" y="149"/>
                        <a:pt x="410" y="163"/>
                      </a:cubicBezTo>
                      <a:cubicBezTo>
                        <a:pt x="409" y="172"/>
                        <a:pt x="412" y="172"/>
                        <a:pt x="412" y="180"/>
                      </a:cubicBezTo>
                      <a:cubicBezTo>
                        <a:pt x="409" y="189"/>
                        <a:pt x="417" y="200"/>
                        <a:pt x="417" y="200"/>
                      </a:cubicBezTo>
                      <a:cubicBezTo>
                        <a:pt x="417" y="200"/>
                        <a:pt x="417" y="200"/>
                        <a:pt x="417" y="200"/>
                      </a:cubicBezTo>
                      <a:cubicBezTo>
                        <a:pt x="416" y="200"/>
                        <a:pt x="415" y="202"/>
                        <a:pt x="414" y="204"/>
                      </a:cubicBezTo>
                      <a:cubicBezTo>
                        <a:pt x="414" y="204"/>
                        <a:pt x="414" y="204"/>
                        <a:pt x="414" y="204"/>
                      </a:cubicBezTo>
                      <a:cubicBezTo>
                        <a:pt x="413" y="205"/>
                        <a:pt x="413" y="205"/>
                        <a:pt x="413" y="206"/>
                      </a:cubicBezTo>
                      <a:cubicBezTo>
                        <a:pt x="413" y="207"/>
                        <a:pt x="413" y="207"/>
                        <a:pt x="413" y="207"/>
                      </a:cubicBezTo>
                      <a:cubicBezTo>
                        <a:pt x="412" y="208"/>
                        <a:pt x="412" y="209"/>
                        <a:pt x="412" y="211"/>
                      </a:cubicBezTo>
                      <a:cubicBezTo>
                        <a:pt x="412" y="218"/>
                        <a:pt x="419" y="233"/>
                        <a:pt x="419" y="239"/>
                      </a:cubicBezTo>
                      <a:cubicBezTo>
                        <a:pt x="419" y="244"/>
                        <a:pt x="420" y="258"/>
                        <a:pt x="424" y="267"/>
                      </a:cubicBezTo>
                      <a:cubicBezTo>
                        <a:pt x="427" y="276"/>
                        <a:pt x="425" y="280"/>
                        <a:pt x="429" y="286"/>
                      </a:cubicBezTo>
                      <a:cubicBezTo>
                        <a:pt x="432" y="291"/>
                        <a:pt x="433" y="296"/>
                        <a:pt x="436" y="300"/>
                      </a:cubicBezTo>
                      <a:cubicBezTo>
                        <a:pt x="437" y="300"/>
                        <a:pt x="437" y="301"/>
                        <a:pt x="437" y="301"/>
                      </a:cubicBezTo>
                      <a:cubicBezTo>
                        <a:pt x="438" y="302"/>
                        <a:pt x="438" y="302"/>
                        <a:pt x="438" y="302"/>
                      </a:cubicBezTo>
                      <a:cubicBezTo>
                        <a:pt x="438" y="302"/>
                        <a:pt x="439" y="303"/>
                        <a:pt x="439" y="303"/>
                      </a:cubicBezTo>
                      <a:cubicBezTo>
                        <a:pt x="439" y="303"/>
                        <a:pt x="440" y="304"/>
                        <a:pt x="440" y="304"/>
                      </a:cubicBezTo>
                      <a:cubicBezTo>
                        <a:pt x="440" y="304"/>
                        <a:pt x="441" y="305"/>
                        <a:pt x="441" y="305"/>
                      </a:cubicBezTo>
                      <a:cubicBezTo>
                        <a:pt x="441" y="305"/>
                        <a:pt x="442" y="306"/>
                        <a:pt x="442" y="306"/>
                      </a:cubicBezTo>
                      <a:cubicBezTo>
                        <a:pt x="442" y="306"/>
                        <a:pt x="443" y="306"/>
                        <a:pt x="443" y="306"/>
                      </a:cubicBezTo>
                      <a:cubicBezTo>
                        <a:pt x="445" y="308"/>
                        <a:pt x="448" y="310"/>
                        <a:pt x="449" y="310"/>
                      </a:cubicBezTo>
                      <a:cubicBezTo>
                        <a:pt x="449" y="310"/>
                        <a:pt x="449" y="310"/>
                        <a:pt x="449" y="310"/>
                      </a:cubicBezTo>
                      <a:cubicBezTo>
                        <a:pt x="449" y="312"/>
                        <a:pt x="450" y="314"/>
                        <a:pt x="450" y="316"/>
                      </a:cubicBezTo>
                      <a:cubicBezTo>
                        <a:pt x="450" y="316"/>
                        <a:pt x="450" y="316"/>
                        <a:pt x="450" y="316"/>
                      </a:cubicBezTo>
                      <a:cubicBezTo>
                        <a:pt x="450" y="317"/>
                        <a:pt x="450" y="318"/>
                        <a:pt x="450" y="319"/>
                      </a:cubicBezTo>
                      <a:cubicBezTo>
                        <a:pt x="450" y="319"/>
                        <a:pt x="450" y="319"/>
                        <a:pt x="450" y="319"/>
                      </a:cubicBezTo>
                      <a:cubicBezTo>
                        <a:pt x="450" y="320"/>
                        <a:pt x="450" y="321"/>
                        <a:pt x="450" y="322"/>
                      </a:cubicBezTo>
                      <a:cubicBezTo>
                        <a:pt x="450" y="322"/>
                        <a:pt x="450" y="322"/>
                        <a:pt x="450" y="322"/>
                      </a:cubicBezTo>
                      <a:cubicBezTo>
                        <a:pt x="450" y="323"/>
                        <a:pt x="451" y="324"/>
                        <a:pt x="451" y="326"/>
                      </a:cubicBezTo>
                      <a:cubicBezTo>
                        <a:pt x="451" y="326"/>
                        <a:pt x="451" y="326"/>
                        <a:pt x="451" y="326"/>
                      </a:cubicBezTo>
                      <a:cubicBezTo>
                        <a:pt x="451" y="327"/>
                        <a:pt x="451" y="328"/>
                        <a:pt x="451" y="329"/>
                      </a:cubicBezTo>
                      <a:cubicBezTo>
                        <a:pt x="451" y="329"/>
                        <a:pt x="451" y="330"/>
                        <a:pt x="451" y="330"/>
                      </a:cubicBezTo>
                      <a:cubicBezTo>
                        <a:pt x="451" y="331"/>
                        <a:pt x="452" y="332"/>
                        <a:pt x="452" y="333"/>
                      </a:cubicBezTo>
                      <a:cubicBezTo>
                        <a:pt x="452" y="333"/>
                        <a:pt x="452" y="333"/>
                        <a:pt x="452" y="334"/>
                      </a:cubicBezTo>
                      <a:cubicBezTo>
                        <a:pt x="452" y="335"/>
                        <a:pt x="452" y="336"/>
                        <a:pt x="452" y="336"/>
                      </a:cubicBezTo>
                      <a:cubicBezTo>
                        <a:pt x="452" y="337"/>
                        <a:pt x="452" y="337"/>
                        <a:pt x="453" y="338"/>
                      </a:cubicBezTo>
                      <a:cubicBezTo>
                        <a:pt x="453" y="339"/>
                        <a:pt x="453" y="339"/>
                        <a:pt x="453" y="340"/>
                      </a:cubicBezTo>
                      <a:cubicBezTo>
                        <a:pt x="453" y="341"/>
                        <a:pt x="453" y="341"/>
                        <a:pt x="453" y="342"/>
                      </a:cubicBezTo>
                      <a:cubicBezTo>
                        <a:pt x="453" y="342"/>
                        <a:pt x="454" y="343"/>
                        <a:pt x="454" y="344"/>
                      </a:cubicBezTo>
                      <a:cubicBezTo>
                        <a:pt x="454" y="344"/>
                        <a:pt x="454" y="345"/>
                        <a:pt x="454" y="345"/>
                      </a:cubicBezTo>
                      <a:cubicBezTo>
                        <a:pt x="454" y="346"/>
                        <a:pt x="454" y="347"/>
                        <a:pt x="454" y="347"/>
                      </a:cubicBezTo>
                      <a:cubicBezTo>
                        <a:pt x="455" y="348"/>
                        <a:pt x="455" y="348"/>
                        <a:pt x="455" y="349"/>
                      </a:cubicBezTo>
                      <a:cubicBezTo>
                        <a:pt x="455" y="349"/>
                        <a:pt x="455" y="350"/>
                        <a:pt x="455" y="351"/>
                      </a:cubicBezTo>
                      <a:cubicBezTo>
                        <a:pt x="455" y="351"/>
                        <a:pt x="456" y="352"/>
                        <a:pt x="456" y="352"/>
                      </a:cubicBezTo>
                      <a:cubicBezTo>
                        <a:pt x="456" y="353"/>
                        <a:pt x="456" y="353"/>
                        <a:pt x="456" y="354"/>
                      </a:cubicBezTo>
                      <a:cubicBezTo>
                        <a:pt x="456" y="354"/>
                        <a:pt x="457" y="355"/>
                        <a:pt x="457" y="355"/>
                      </a:cubicBezTo>
                      <a:cubicBezTo>
                        <a:pt x="457" y="356"/>
                        <a:pt x="457" y="356"/>
                        <a:pt x="457" y="357"/>
                      </a:cubicBezTo>
                      <a:cubicBezTo>
                        <a:pt x="457" y="357"/>
                        <a:pt x="458" y="358"/>
                        <a:pt x="458" y="358"/>
                      </a:cubicBezTo>
                      <a:cubicBezTo>
                        <a:pt x="458" y="359"/>
                        <a:pt x="458" y="359"/>
                        <a:pt x="458" y="359"/>
                      </a:cubicBezTo>
                      <a:cubicBezTo>
                        <a:pt x="459" y="360"/>
                        <a:pt x="459" y="361"/>
                        <a:pt x="459" y="362"/>
                      </a:cubicBezTo>
                      <a:cubicBezTo>
                        <a:pt x="460" y="362"/>
                        <a:pt x="460" y="363"/>
                        <a:pt x="461" y="364"/>
                      </a:cubicBezTo>
                      <a:cubicBezTo>
                        <a:pt x="461" y="365"/>
                        <a:pt x="461" y="365"/>
                        <a:pt x="461" y="366"/>
                      </a:cubicBezTo>
                      <a:cubicBezTo>
                        <a:pt x="461" y="377"/>
                        <a:pt x="463" y="401"/>
                        <a:pt x="459" y="425"/>
                      </a:cubicBezTo>
                      <a:cubicBezTo>
                        <a:pt x="459" y="425"/>
                        <a:pt x="459" y="426"/>
                        <a:pt x="459" y="426"/>
                      </a:cubicBezTo>
                      <a:cubicBezTo>
                        <a:pt x="458" y="427"/>
                        <a:pt x="458" y="427"/>
                        <a:pt x="458" y="427"/>
                      </a:cubicBezTo>
                      <a:cubicBezTo>
                        <a:pt x="454" y="452"/>
                        <a:pt x="443" y="475"/>
                        <a:pt x="420" y="479"/>
                      </a:cubicBezTo>
                      <a:cubicBezTo>
                        <a:pt x="400" y="481"/>
                        <a:pt x="333" y="512"/>
                        <a:pt x="324" y="520"/>
                      </a:cubicBezTo>
                      <a:cubicBezTo>
                        <a:pt x="311" y="533"/>
                        <a:pt x="280" y="536"/>
                        <a:pt x="261" y="540"/>
                      </a:cubicBezTo>
                      <a:cubicBezTo>
                        <a:pt x="241" y="544"/>
                        <a:pt x="200" y="567"/>
                        <a:pt x="180" y="653"/>
                      </a:cubicBezTo>
                      <a:cubicBezTo>
                        <a:pt x="171" y="693"/>
                        <a:pt x="161" y="744"/>
                        <a:pt x="167" y="792"/>
                      </a:cubicBezTo>
                      <a:cubicBezTo>
                        <a:pt x="170" y="825"/>
                        <a:pt x="146" y="886"/>
                        <a:pt x="143" y="992"/>
                      </a:cubicBezTo>
                      <a:cubicBezTo>
                        <a:pt x="144" y="1031"/>
                        <a:pt x="140" y="1058"/>
                        <a:pt x="135" y="1075"/>
                      </a:cubicBezTo>
                      <a:cubicBezTo>
                        <a:pt x="113" y="1129"/>
                        <a:pt x="113" y="1277"/>
                        <a:pt x="112" y="1315"/>
                      </a:cubicBezTo>
                      <a:cubicBezTo>
                        <a:pt x="111" y="1337"/>
                        <a:pt x="111" y="1369"/>
                        <a:pt x="107" y="1386"/>
                      </a:cubicBezTo>
                      <a:cubicBezTo>
                        <a:pt x="103" y="1402"/>
                        <a:pt x="106" y="1416"/>
                        <a:pt x="101" y="1430"/>
                      </a:cubicBezTo>
                      <a:cubicBezTo>
                        <a:pt x="97" y="1444"/>
                        <a:pt x="99" y="1464"/>
                        <a:pt x="96" y="1469"/>
                      </a:cubicBezTo>
                      <a:cubicBezTo>
                        <a:pt x="88" y="1477"/>
                        <a:pt x="53" y="1528"/>
                        <a:pt x="44" y="1540"/>
                      </a:cubicBezTo>
                      <a:cubicBezTo>
                        <a:pt x="36" y="1551"/>
                        <a:pt x="26" y="1586"/>
                        <a:pt x="21" y="1592"/>
                      </a:cubicBezTo>
                      <a:cubicBezTo>
                        <a:pt x="16" y="1598"/>
                        <a:pt x="15" y="1614"/>
                        <a:pt x="9" y="1628"/>
                      </a:cubicBezTo>
                      <a:cubicBezTo>
                        <a:pt x="4" y="1641"/>
                        <a:pt x="0" y="1653"/>
                        <a:pt x="17" y="1652"/>
                      </a:cubicBezTo>
                      <a:cubicBezTo>
                        <a:pt x="31" y="1651"/>
                        <a:pt x="46" y="1627"/>
                        <a:pt x="48" y="1611"/>
                      </a:cubicBezTo>
                      <a:cubicBezTo>
                        <a:pt x="53" y="1609"/>
                        <a:pt x="61" y="1599"/>
                        <a:pt x="70" y="1589"/>
                      </a:cubicBezTo>
                      <a:cubicBezTo>
                        <a:pt x="68" y="1597"/>
                        <a:pt x="74" y="1606"/>
                        <a:pt x="81" y="1633"/>
                      </a:cubicBezTo>
                      <a:cubicBezTo>
                        <a:pt x="81" y="1642"/>
                        <a:pt x="89" y="1665"/>
                        <a:pt x="88" y="1675"/>
                      </a:cubicBezTo>
                      <a:cubicBezTo>
                        <a:pt x="87" y="1686"/>
                        <a:pt x="94" y="1714"/>
                        <a:pt x="97" y="1728"/>
                      </a:cubicBezTo>
                      <a:cubicBezTo>
                        <a:pt x="100" y="1742"/>
                        <a:pt x="113" y="1743"/>
                        <a:pt x="122" y="1739"/>
                      </a:cubicBezTo>
                      <a:cubicBezTo>
                        <a:pt x="122" y="1739"/>
                        <a:pt x="121" y="1751"/>
                        <a:pt x="134" y="1753"/>
                      </a:cubicBezTo>
                      <a:cubicBezTo>
                        <a:pt x="146" y="1755"/>
                        <a:pt x="148" y="1733"/>
                        <a:pt x="148" y="1733"/>
                      </a:cubicBezTo>
                      <a:cubicBezTo>
                        <a:pt x="148" y="1733"/>
                        <a:pt x="148" y="1741"/>
                        <a:pt x="157" y="1742"/>
                      </a:cubicBezTo>
                      <a:cubicBezTo>
                        <a:pt x="171" y="1742"/>
                        <a:pt x="173" y="1715"/>
                        <a:pt x="173" y="1715"/>
                      </a:cubicBezTo>
                      <a:cubicBezTo>
                        <a:pt x="173" y="1715"/>
                        <a:pt x="174" y="1716"/>
                        <a:pt x="174" y="1716"/>
                      </a:cubicBezTo>
                      <a:cubicBezTo>
                        <a:pt x="174" y="1716"/>
                        <a:pt x="174" y="1716"/>
                        <a:pt x="174" y="1716"/>
                      </a:cubicBezTo>
                      <a:cubicBezTo>
                        <a:pt x="174" y="1716"/>
                        <a:pt x="174" y="1717"/>
                        <a:pt x="174" y="1717"/>
                      </a:cubicBezTo>
                      <a:cubicBezTo>
                        <a:pt x="174" y="1716"/>
                        <a:pt x="174" y="1716"/>
                        <a:pt x="174" y="1716"/>
                      </a:cubicBezTo>
                      <a:cubicBezTo>
                        <a:pt x="174" y="1717"/>
                        <a:pt x="174" y="1717"/>
                        <a:pt x="174" y="1717"/>
                      </a:cubicBezTo>
                      <a:cubicBezTo>
                        <a:pt x="174" y="1717"/>
                        <a:pt x="174" y="1717"/>
                        <a:pt x="174" y="1717"/>
                      </a:cubicBezTo>
                      <a:cubicBezTo>
                        <a:pt x="174" y="1718"/>
                        <a:pt x="175" y="1718"/>
                        <a:pt x="175" y="1719"/>
                      </a:cubicBezTo>
                      <a:cubicBezTo>
                        <a:pt x="175" y="1719"/>
                        <a:pt x="176" y="1719"/>
                        <a:pt x="176" y="1719"/>
                      </a:cubicBezTo>
                      <a:cubicBezTo>
                        <a:pt x="176" y="1719"/>
                        <a:pt x="176" y="1719"/>
                        <a:pt x="176" y="1719"/>
                      </a:cubicBezTo>
                      <a:cubicBezTo>
                        <a:pt x="176" y="1720"/>
                        <a:pt x="177" y="1720"/>
                        <a:pt x="177" y="1720"/>
                      </a:cubicBezTo>
                      <a:cubicBezTo>
                        <a:pt x="177" y="1720"/>
                        <a:pt x="177" y="1720"/>
                        <a:pt x="177" y="1720"/>
                      </a:cubicBezTo>
                      <a:cubicBezTo>
                        <a:pt x="178" y="1720"/>
                        <a:pt x="178" y="1720"/>
                        <a:pt x="179" y="1720"/>
                      </a:cubicBezTo>
                      <a:cubicBezTo>
                        <a:pt x="179" y="1720"/>
                        <a:pt x="179" y="1720"/>
                        <a:pt x="179" y="1720"/>
                      </a:cubicBezTo>
                      <a:cubicBezTo>
                        <a:pt x="180" y="1720"/>
                        <a:pt x="180" y="1720"/>
                        <a:pt x="181" y="1720"/>
                      </a:cubicBezTo>
                      <a:cubicBezTo>
                        <a:pt x="188" y="1720"/>
                        <a:pt x="194" y="1691"/>
                        <a:pt x="197" y="1679"/>
                      </a:cubicBezTo>
                      <a:cubicBezTo>
                        <a:pt x="200" y="1667"/>
                        <a:pt x="205" y="1657"/>
                        <a:pt x="206" y="1647"/>
                      </a:cubicBezTo>
                      <a:cubicBezTo>
                        <a:pt x="207" y="1638"/>
                        <a:pt x="208" y="1632"/>
                        <a:pt x="216" y="1589"/>
                      </a:cubicBezTo>
                      <a:cubicBezTo>
                        <a:pt x="224" y="1546"/>
                        <a:pt x="199" y="1500"/>
                        <a:pt x="202" y="1486"/>
                      </a:cubicBezTo>
                      <a:cubicBezTo>
                        <a:pt x="206" y="1471"/>
                        <a:pt x="193" y="1449"/>
                        <a:pt x="195" y="1445"/>
                      </a:cubicBezTo>
                      <a:cubicBezTo>
                        <a:pt x="197" y="1441"/>
                        <a:pt x="201" y="1425"/>
                        <a:pt x="204" y="1409"/>
                      </a:cubicBezTo>
                      <a:cubicBezTo>
                        <a:pt x="206" y="1393"/>
                        <a:pt x="264" y="1251"/>
                        <a:pt x="270" y="1219"/>
                      </a:cubicBezTo>
                      <a:cubicBezTo>
                        <a:pt x="281" y="1159"/>
                        <a:pt x="281" y="1132"/>
                        <a:pt x="274" y="1090"/>
                      </a:cubicBezTo>
                      <a:cubicBezTo>
                        <a:pt x="275" y="1059"/>
                        <a:pt x="288" y="975"/>
                        <a:pt x="290" y="960"/>
                      </a:cubicBezTo>
                      <a:cubicBezTo>
                        <a:pt x="291" y="957"/>
                        <a:pt x="291" y="942"/>
                        <a:pt x="293" y="932"/>
                      </a:cubicBezTo>
                      <a:cubicBezTo>
                        <a:pt x="294" y="926"/>
                        <a:pt x="295" y="915"/>
                        <a:pt x="295" y="902"/>
                      </a:cubicBezTo>
                      <a:cubicBezTo>
                        <a:pt x="296" y="904"/>
                        <a:pt x="296" y="904"/>
                        <a:pt x="296" y="904"/>
                      </a:cubicBezTo>
                      <a:cubicBezTo>
                        <a:pt x="296" y="918"/>
                        <a:pt x="300" y="942"/>
                        <a:pt x="302" y="980"/>
                      </a:cubicBezTo>
                      <a:cubicBezTo>
                        <a:pt x="301" y="1011"/>
                        <a:pt x="316" y="1068"/>
                        <a:pt x="318" y="1098"/>
                      </a:cubicBezTo>
                      <a:cubicBezTo>
                        <a:pt x="314" y="1107"/>
                        <a:pt x="329" y="1264"/>
                        <a:pt x="329" y="1264"/>
                      </a:cubicBezTo>
                      <a:cubicBezTo>
                        <a:pt x="328" y="1265"/>
                        <a:pt x="328" y="1265"/>
                        <a:pt x="328" y="1265"/>
                      </a:cubicBezTo>
                      <a:cubicBezTo>
                        <a:pt x="328" y="1265"/>
                        <a:pt x="328" y="1265"/>
                        <a:pt x="328" y="1266"/>
                      </a:cubicBezTo>
                      <a:cubicBezTo>
                        <a:pt x="328" y="1266"/>
                        <a:pt x="328" y="1266"/>
                        <a:pt x="328" y="1266"/>
                      </a:cubicBezTo>
                      <a:cubicBezTo>
                        <a:pt x="326" y="1272"/>
                        <a:pt x="321" y="1288"/>
                        <a:pt x="317" y="1309"/>
                      </a:cubicBezTo>
                      <a:cubicBezTo>
                        <a:pt x="317" y="1309"/>
                        <a:pt x="317" y="1309"/>
                        <a:pt x="316" y="1310"/>
                      </a:cubicBezTo>
                      <a:cubicBezTo>
                        <a:pt x="316" y="1311"/>
                        <a:pt x="316" y="1313"/>
                        <a:pt x="315" y="1314"/>
                      </a:cubicBezTo>
                      <a:cubicBezTo>
                        <a:pt x="315" y="1315"/>
                        <a:pt x="315" y="1315"/>
                        <a:pt x="315" y="1316"/>
                      </a:cubicBezTo>
                      <a:cubicBezTo>
                        <a:pt x="315" y="1317"/>
                        <a:pt x="314" y="1319"/>
                        <a:pt x="314" y="1320"/>
                      </a:cubicBezTo>
                      <a:cubicBezTo>
                        <a:pt x="314" y="1321"/>
                        <a:pt x="314" y="1321"/>
                        <a:pt x="314" y="1322"/>
                      </a:cubicBezTo>
                      <a:cubicBezTo>
                        <a:pt x="313" y="1323"/>
                        <a:pt x="313" y="1325"/>
                        <a:pt x="313" y="1326"/>
                      </a:cubicBezTo>
                      <a:cubicBezTo>
                        <a:pt x="313" y="1327"/>
                        <a:pt x="312" y="1328"/>
                        <a:pt x="312" y="1328"/>
                      </a:cubicBezTo>
                      <a:cubicBezTo>
                        <a:pt x="312" y="1330"/>
                        <a:pt x="312" y="1331"/>
                        <a:pt x="311" y="1332"/>
                      </a:cubicBezTo>
                      <a:cubicBezTo>
                        <a:pt x="311" y="1333"/>
                        <a:pt x="311" y="1334"/>
                        <a:pt x="311" y="1335"/>
                      </a:cubicBezTo>
                      <a:cubicBezTo>
                        <a:pt x="311" y="1336"/>
                        <a:pt x="310" y="1337"/>
                        <a:pt x="310" y="1339"/>
                      </a:cubicBezTo>
                      <a:cubicBezTo>
                        <a:pt x="310" y="1340"/>
                        <a:pt x="310" y="1341"/>
                        <a:pt x="310" y="1341"/>
                      </a:cubicBezTo>
                      <a:cubicBezTo>
                        <a:pt x="309" y="1343"/>
                        <a:pt x="309" y="1344"/>
                        <a:pt x="309" y="1345"/>
                      </a:cubicBezTo>
                      <a:cubicBezTo>
                        <a:pt x="309" y="1346"/>
                        <a:pt x="308" y="1347"/>
                        <a:pt x="308" y="1348"/>
                      </a:cubicBezTo>
                      <a:cubicBezTo>
                        <a:pt x="308" y="1349"/>
                        <a:pt x="308" y="1350"/>
                        <a:pt x="307" y="1352"/>
                      </a:cubicBezTo>
                      <a:cubicBezTo>
                        <a:pt x="307" y="1353"/>
                        <a:pt x="307" y="1354"/>
                        <a:pt x="307" y="1355"/>
                      </a:cubicBezTo>
                      <a:cubicBezTo>
                        <a:pt x="307" y="1356"/>
                        <a:pt x="306" y="1357"/>
                        <a:pt x="306" y="1358"/>
                      </a:cubicBezTo>
                      <a:cubicBezTo>
                        <a:pt x="306" y="1359"/>
                        <a:pt x="306" y="1360"/>
                        <a:pt x="306" y="1361"/>
                      </a:cubicBezTo>
                      <a:cubicBezTo>
                        <a:pt x="305" y="1363"/>
                        <a:pt x="305" y="1364"/>
                        <a:pt x="305" y="1365"/>
                      </a:cubicBezTo>
                      <a:cubicBezTo>
                        <a:pt x="305" y="1366"/>
                        <a:pt x="304" y="1367"/>
                        <a:pt x="304" y="1368"/>
                      </a:cubicBezTo>
                      <a:cubicBezTo>
                        <a:pt x="304" y="1369"/>
                        <a:pt x="304" y="1370"/>
                        <a:pt x="304" y="1371"/>
                      </a:cubicBezTo>
                      <a:cubicBezTo>
                        <a:pt x="303" y="1372"/>
                        <a:pt x="303" y="1373"/>
                        <a:pt x="303" y="1375"/>
                      </a:cubicBezTo>
                      <a:cubicBezTo>
                        <a:pt x="303" y="1376"/>
                        <a:pt x="303" y="1377"/>
                        <a:pt x="303" y="1378"/>
                      </a:cubicBezTo>
                      <a:cubicBezTo>
                        <a:pt x="302" y="1379"/>
                        <a:pt x="302" y="1380"/>
                        <a:pt x="302" y="1381"/>
                      </a:cubicBezTo>
                      <a:cubicBezTo>
                        <a:pt x="302" y="1382"/>
                        <a:pt x="302" y="1383"/>
                        <a:pt x="301" y="1384"/>
                      </a:cubicBezTo>
                      <a:cubicBezTo>
                        <a:pt x="301" y="1385"/>
                        <a:pt x="301" y="1386"/>
                        <a:pt x="301" y="1387"/>
                      </a:cubicBezTo>
                      <a:cubicBezTo>
                        <a:pt x="301" y="1388"/>
                        <a:pt x="301" y="1389"/>
                        <a:pt x="300" y="1390"/>
                      </a:cubicBezTo>
                      <a:cubicBezTo>
                        <a:pt x="300" y="1391"/>
                        <a:pt x="300" y="1392"/>
                        <a:pt x="300" y="1393"/>
                      </a:cubicBezTo>
                      <a:cubicBezTo>
                        <a:pt x="300" y="1394"/>
                        <a:pt x="300" y="1395"/>
                        <a:pt x="299" y="1396"/>
                      </a:cubicBezTo>
                      <a:cubicBezTo>
                        <a:pt x="299" y="1397"/>
                        <a:pt x="299" y="1398"/>
                        <a:pt x="299" y="1399"/>
                      </a:cubicBezTo>
                      <a:cubicBezTo>
                        <a:pt x="299" y="1400"/>
                        <a:pt x="299" y="1401"/>
                        <a:pt x="299" y="1401"/>
                      </a:cubicBezTo>
                      <a:cubicBezTo>
                        <a:pt x="298" y="1403"/>
                        <a:pt x="298" y="1404"/>
                        <a:pt x="298" y="1405"/>
                      </a:cubicBezTo>
                      <a:cubicBezTo>
                        <a:pt x="298" y="1405"/>
                        <a:pt x="298" y="1406"/>
                        <a:pt x="298" y="1407"/>
                      </a:cubicBezTo>
                      <a:cubicBezTo>
                        <a:pt x="298" y="1408"/>
                        <a:pt x="298" y="1409"/>
                        <a:pt x="297" y="1410"/>
                      </a:cubicBezTo>
                      <a:cubicBezTo>
                        <a:pt x="297" y="1411"/>
                        <a:pt x="297" y="1411"/>
                        <a:pt x="297" y="1412"/>
                      </a:cubicBezTo>
                      <a:cubicBezTo>
                        <a:pt x="297" y="1413"/>
                        <a:pt x="297" y="1414"/>
                        <a:pt x="297" y="1415"/>
                      </a:cubicBezTo>
                      <a:cubicBezTo>
                        <a:pt x="297" y="1415"/>
                        <a:pt x="297" y="1416"/>
                        <a:pt x="297" y="1417"/>
                      </a:cubicBezTo>
                      <a:cubicBezTo>
                        <a:pt x="296" y="1418"/>
                        <a:pt x="296" y="1419"/>
                        <a:pt x="296" y="1419"/>
                      </a:cubicBezTo>
                      <a:cubicBezTo>
                        <a:pt x="296" y="1420"/>
                        <a:pt x="296" y="1421"/>
                        <a:pt x="296" y="1421"/>
                      </a:cubicBezTo>
                      <a:cubicBezTo>
                        <a:pt x="296" y="1422"/>
                        <a:pt x="296" y="1423"/>
                        <a:pt x="296" y="1424"/>
                      </a:cubicBezTo>
                      <a:cubicBezTo>
                        <a:pt x="296" y="1424"/>
                        <a:pt x="296" y="1425"/>
                        <a:pt x="296" y="1425"/>
                      </a:cubicBezTo>
                      <a:cubicBezTo>
                        <a:pt x="296" y="1427"/>
                        <a:pt x="296" y="1428"/>
                        <a:pt x="296" y="1429"/>
                      </a:cubicBezTo>
                      <a:cubicBezTo>
                        <a:pt x="293" y="1447"/>
                        <a:pt x="300" y="1472"/>
                        <a:pt x="298" y="1512"/>
                      </a:cubicBezTo>
                      <a:cubicBezTo>
                        <a:pt x="295" y="1562"/>
                        <a:pt x="251" y="1762"/>
                        <a:pt x="333" y="2014"/>
                      </a:cubicBezTo>
                      <a:cubicBezTo>
                        <a:pt x="338" y="2029"/>
                        <a:pt x="338" y="2079"/>
                        <a:pt x="344" y="2107"/>
                      </a:cubicBezTo>
                      <a:cubicBezTo>
                        <a:pt x="345" y="2114"/>
                        <a:pt x="359" y="2145"/>
                        <a:pt x="360" y="2189"/>
                      </a:cubicBezTo>
                      <a:cubicBezTo>
                        <a:pt x="361" y="2259"/>
                        <a:pt x="354" y="2349"/>
                        <a:pt x="356" y="2399"/>
                      </a:cubicBezTo>
                      <a:cubicBezTo>
                        <a:pt x="359" y="2481"/>
                        <a:pt x="393" y="2556"/>
                        <a:pt x="406" y="2609"/>
                      </a:cubicBezTo>
                      <a:cubicBezTo>
                        <a:pt x="420" y="2661"/>
                        <a:pt x="425" y="2703"/>
                        <a:pt x="422" y="2713"/>
                      </a:cubicBezTo>
                      <a:cubicBezTo>
                        <a:pt x="420" y="2722"/>
                        <a:pt x="418" y="2740"/>
                        <a:pt x="425" y="2755"/>
                      </a:cubicBezTo>
                      <a:cubicBezTo>
                        <a:pt x="426" y="2756"/>
                        <a:pt x="402" y="2808"/>
                        <a:pt x="389" y="2817"/>
                      </a:cubicBezTo>
                      <a:cubicBezTo>
                        <a:pt x="377" y="2827"/>
                        <a:pt x="373" y="2835"/>
                        <a:pt x="364" y="2840"/>
                      </a:cubicBezTo>
                      <a:cubicBezTo>
                        <a:pt x="354" y="2845"/>
                        <a:pt x="349" y="2850"/>
                        <a:pt x="345" y="2861"/>
                      </a:cubicBezTo>
                      <a:cubicBezTo>
                        <a:pt x="342" y="2869"/>
                        <a:pt x="333" y="2881"/>
                        <a:pt x="340" y="2887"/>
                      </a:cubicBezTo>
                      <a:cubicBezTo>
                        <a:pt x="341" y="2888"/>
                        <a:pt x="342" y="2888"/>
                        <a:pt x="343" y="2889"/>
                      </a:cubicBezTo>
                      <a:cubicBezTo>
                        <a:pt x="344" y="2889"/>
                        <a:pt x="344" y="2889"/>
                        <a:pt x="344" y="2889"/>
                      </a:cubicBezTo>
                      <a:cubicBezTo>
                        <a:pt x="343" y="2892"/>
                        <a:pt x="343" y="2894"/>
                        <a:pt x="344" y="2896"/>
                      </a:cubicBezTo>
                      <a:cubicBezTo>
                        <a:pt x="348" y="2903"/>
                        <a:pt x="355" y="2905"/>
                        <a:pt x="364" y="2904"/>
                      </a:cubicBezTo>
                      <a:cubicBezTo>
                        <a:pt x="365" y="2902"/>
                        <a:pt x="365" y="2902"/>
                        <a:pt x="365" y="2902"/>
                      </a:cubicBezTo>
                      <a:cubicBezTo>
                        <a:pt x="366" y="2905"/>
                        <a:pt x="366" y="2908"/>
                        <a:pt x="368" y="2910"/>
                      </a:cubicBezTo>
                      <a:cubicBezTo>
                        <a:pt x="374" y="2919"/>
                        <a:pt x="394" y="2923"/>
                        <a:pt x="402" y="2915"/>
                      </a:cubicBezTo>
                      <a:cubicBezTo>
                        <a:pt x="403" y="2916"/>
                        <a:pt x="404" y="2916"/>
                        <a:pt x="406" y="2917"/>
                      </a:cubicBezTo>
                      <a:cubicBezTo>
                        <a:pt x="407" y="2917"/>
                        <a:pt x="408" y="2917"/>
                        <a:pt x="409" y="2918"/>
                      </a:cubicBezTo>
                      <a:cubicBezTo>
                        <a:pt x="410" y="2918"/>
                        <a:pt x="410" y="2918"/>
                        <a:pt x="411" y="2918"/>
                      </a:cubicBezTo>
                      <a:cubicBezTo>
                        <a:pt x="413" y="2919"/>
                        <a:pt x="414" y="2919"/>
                        <a:pt x="416" y="2919"/>
                      </a:cubicBezTo>
                      <a:cubicBezTo>
                        <a:pt x="416" y="2919"/>
                        <a:pt x="416" y="2919"/>
                        <a:pt x="416" y="2919"/>
                      </a:cubicBezTo>
                      <a:cubicBezTo>
                        <a:pt x="425" y="2920"/>
                        <a:pt x="435" y="2918"/>
                        <a:pt x="440" y="2913"/>
                      </a:cubicBezTo>
                      <a:cubicBezTo>
                        <a:pt x="440" y="2912"/>
                        <a:pt x="440" y="2912"/>
                        <a:pt x="440" y="2912"/>
                      </a:cubicBezTo>
                      <a:cubicBezTo>
                        <a:pt x="440" y="2913"/>
                        <a:pt x="441" y="2913"/>
                        <a:pt x="441" y="2914"/>
                      </a:cubicBezTo>
                      <a:cubicBezTo>
                        <a:pt x="441" y="2913"/>
                        <a:pt x="441" y="2913"/>
                        <a:pt x="441" y="2913"/>
                      </a:cubicBezTo>
                      <a:cubicBezTo>
                        <a:pt x="446" y="2925"/>
                        <a:pt x="462" y="2926"/>
                        <a:pt x="475" y="2924"/>
                      </a:cubicBezTo>
                      <a:cubicBezTo>
                        <a:pt x="475" y="2924"/>
                        <a:pt x="475" y="2924"/>
                        <a:pt x="475" y="2924"/>
                      </a:cubicBezTo>
                      <a:cubicBezTo>
                        <a:pt x="476" y="2924"/>
                        <a:pt x="477" y="2924"/>
                        <a:pt x="478" y="2924"/>
                      </a:cubicBezTo>
                      <a:cubicBezTo>
                        <a:pt x="478" y="2924"/>
                        <a:pt x="479" y="2923"/>
                        <a:pt x="479" y="2923"/>
                      </a:cubicBezTo>
                      <a:cubicBezTo>
                        <a:pt x="480" y="2923"/>
                        <a:pt x="480" y="2923"/>
                        <a:pt x="481" y="2923"/>
                      </a:cubicBezTo>
                      <a:cubicBezTo>
                        <a:pt x="482" y="2923"/>
                        <a:pt x="482" y="2923"/>
                        <a:pt x="483" y="2923"/>
                      </a:cubicBezTo>
                      <a:cubicBezTo>
                        <a:pt x="485" y="2922"/>
                        <a:pt x="486" y="2922"/>
                        <a:pt x="488" y="2922"/>
                      </a:cubicBezTo>
                      <a:cubicBezTo>
                        <a:pt x="488" y="2921"/>
                        <a:pt x="489" y="2921"/>
                        <a:pt x="489" y="2921"/>
                      </a:cubicBezTo>
                      <a:cubicBezTo>
                        <a:pt x="490" y="2921"/>
                        <a:pt x="491" y="2920"/>
                        <a:pt x="492" y="2920"/>
                      </a:cubicBezTo>
                      <a:cubicBezTo>
                        <a:pt x="492" y="2920"/>
                        <a:pt x="493" y="2919"/>
                        <a:pt x="493" y="2919"/>
                      </a:cubicBezTo>
                      <a:cubicBezTo>
                        <a:pt x="494" y="2919"/>
                        <a:pt x="495" y="2918"/>
                        <a:pt x="496" y="2918"/>
                      </a:cubicBezTo>
                      <a:cubicBezTo>
                        <a:pt x="496" y="2918"/>
                        <a:pt x="496" y="2917"/>
                        <a:pt x="497" y="2917"/>
                      </a:cubicBezTo>
                      <a:cubicBezTo>
                        <a:pt x="498" y="2917"/>
                        <a:pt x="498" y="2916"/>
                        <a:pt x="499" y="2916"/>
                      </a:cubicBezTo>
                      <a:cubicBezTo>
                        <a:pt x="499" y="2915"/>
                        <a:pt x="500" y="2915"/>
                        <a:pt x="500" y="2915"/>
                      </a:cubicBezTo>
                      <a:cubicBezTo>
                        <a:pt x="501" y="2914"/>
                        <a:pt x="501" y="2914"/>
                        <a:pt x="502" y="2913"/>
                      </a:cubicBezTo>
                      <a:cubicBezTo>
                        <a:pt x="502" y="2913"/>
                        <a:pt x="503" y="2913"/>
                        <a:pt x="503" y="2913"/>
                      </a:cubicBezTo>
                      <a:cubicBezTo>
                        <a:pt x="505" y="2911"/>
                        <a:pt x="506" y="2909"/>
                        <a:pt x="508" y="2908"/>
                      </a:cubicBezTo>
                      <a:cubicBezTo>
                        <a:pt x="508" y="2908"/>
                        <a:pt x="508" y="2908"/>
                        <a:pt x="508" y="2908"/>
                      </a:cubicBezTo>
                      <a:cubicBezTo>
                        <a:pt x="508" y="2908"/>
                        <a:pt x="508" y="2908"/>
                        <a:pt x="508" y="2908"/>
                      </a:cubicBezTo>
                      <a:cubicBezTo>
                        <a:pt x="509" y="2907"/>
                        <a:pt x="510" y="2906"/>
                        <a:pt x="511" y="2905"/>
                      </a:cubicBezTo>
                      <a:cubicBezTo>
                        <a:pt x="519" y="2899"/>
                        <a:pt x="525" y="2894"/>
                        <a:pt x="523" y="2879"/>
                      </a:cubicBezTo>
                      <a:cubicBezTo>
                        <a:pt x="520" y="2864"/>
                        <a:pt x="522" y="2864"/>
                        <a:pt x="524" y="2846"/>
                      </a:cubicBezTo>
                      <a:cubicBezTo>
                        <a:pt x="525" y="2835"/>
                        <a:pt x="534" y="2832"/>
                        <a:pt x="536" y="2815"/>
                      </a:cubicBezTo>
                      <a:cubicBezTo>
                        <a:pt x="537" y="2801"/>
                        <a:pt x="526" y="2741"/>
                        <a:pt x="527" y="2733"/>
                      </a:cubicBezTo>
                      <a:cubicBezTo>
                        <a:pt x="530" y="2715"/>
                        <a:pt x="517" y="2700"/>
                        <a:pt x="513" y="2669"/>
                      </a:cubicBezTo>
                      <a:cubicBezTo>
                        <a:pt x="508" y="2639"/>
                        <a:pt x="520" y="2535"/>
                        <a:pt x="520" y="2516"/>
                      </a:cubicBezTo>
                      <a:cubicBezTo>
                        <a:pt x="520" y="2480"/>
                        <a:pt x="539" y="2421"/>
                        <a:pt x="534" y="2348"/>
                      </a:cubicBezTo>
                      <a:cubicBezTo>
                        <a:pt x="531" y="2306"/>
                        <a:pt x="510" y="2177"/>
                        <a:pt x="510" y="2148"/>
                      </a:cubicBezTo>
                      <a:cubicBezTo>
                        <a:pt x="510" y="2143"/>
                        <a:pt x="509" y="2110"/>
                        <a:pt x="511" y="2105"/>
                      </a:cubicBezTo>
                      <a:cubicBezTo>
                        <a:pt x="517" y="2085"/>
                        <a:pt x="544" y="1849"/>
                        <a:pt x="544" y="1847"/>
                      </a:cubicBezTo>
                      <a:cubicBezTo>
                        <a:pt x="547" y="1823"/>
                        <a:pt x="555" y="1690"/>
                        <a:pt x="558" y="1646"/>
                      </a:cubicBezTo>
                      <a:cubicBezTo>
                        <a:pt x="559" y="1646"/>
                        <a:pt x="561" y="1646"/>
                        <a:pt x="562" y="1646"/>
                      </a:cubicBezTo>
                      <a:cubicBezTo>
                        <a:pt x="565" y="1689"/>
                        <a:pt x="573" y="1823"/>
                        <a:pt x="576" y="1847"/>
                      </a:cubicBezTo>
                      <a:cubicBezTo>
                        <a:pt x="576" y="1849"/>
                        <a:pt x="603" y="2085"/>
                        <a:pt x="609" y="2105"/>
                      </a:cubicBezTo>
                      <a:cubicBezTo>
                        <a:pt x="611" y="2110"/>
                        <a:pt x="610" y="2143"/>
                        <a:pt x="610" y="2148"/>
                      </a:cubicBezTo>
                      <a:cubicBezTo>
                        <a:pt x="610" y="2177"/>
                        <a:pt x="589" y="2306"/>
                        <a:pt x="586" y="2348"/>
                      </a:cubicBezTo>
                      <a:cubicBezTo>
                        <a:pt x="581" y="2421"/>
                        <a:pt x="600" y="2480"/>
                        <a:pt x="600" y="2516"/>
                      </a:cubicBezTo>
                      <a:cubicBezTo>
                        <a:pt x="600" y="2535"/>
                        <a:pt x="612" y="2639"/>
                        <a:pt x="607" y="2669"/>
                      </a:cubicBezTo>
                      <a:cubicBezTo>
                        <a:pt x="603" y="2700"/>
                        <a:pt x="590" y="2715"/>
                        <a:pt x="593" y="2733"/>
                      </a:cubicBezTo>
                      <a:cubicBezTo>
                        <a:pt x="594" y="2741"/>
                        <a:pt x="583" y="2801"/>
                        <a:pt x="584" y="2815"/>
                      </a:cubicBezTo>
                      <a:cubicBezTo>
                        <a:pt x="586" y="2832"/>
                        <a:pt x="595" y="2835"/>
                        <a:pt x="596" y="2846"/>
                      </a:cubicBezTo>
                      <a:cubicBezTo>
                        <a:pt x="598" y="2864"/>
                        <a:pt x="600" y="2864"/>
                        <a:pt x="597" y="2879"/>
                      </a:cubicBezTo>
                      <a:cubicBezTo>
                        <a:pt x="595" y="2894"/>
                        <a:pt x="601" y="2899"/>
                        <a:pt x="609" y="2905"/>
                      </a:cubicBezTo>
                      <a:cubicBezTo>
                        <a:pt x="610" y="2906"/>
                        <a:pt x="611" y="2907"/>
                        <a:pt x="612" y="2908"/>
                      </a:cubicBezTo>
                      <a:cubicBezTo>
                        <a:pt x="612" y="2908"/>
                        <a:pt x="612" y="2908"/>
                        <a:pt x="612" y="2908"/>
                      </a:cubicBezTo>
                      <a:cubicBezTo>
                        <a:pt x="612" y="2908"/>
                        <a:pt x="612" y="2908"/>
                        <a:pt x="612" y="2908"/>
                      </a:cubicBezTo>
                      <a:cubicBezTo>
                        <a:pt x="614" y="2909"/>
                        <a:pt x="615" y="2911"/>
                        <a:pt x="617" y="2913"/>
                      </a:cubicBezTo>
                      <a:cubicBezTo>
                        <a:pt x="617" y="2913"/>
                        <a:pt x="618" y="2913"/>
                        <a:pt x="618" y="2913"/>
                      </a:cubicBezTo>
                      <a:cubicBezTo>
                        <a:pt x="619" y="2914"/>
                        <a:pt x="619" y="2914"/>
                        <a:pt x="620" y="2915"/>
                      </a:cubicBezTo>
                      <a:cubicBezTo>
                        <a:pt x="620" y="2915"/>
                        <a:pt x="621" y="2915"/>
                        <a:pt x="621" y="2916"/>
                      </a:cubicBezTo>
                      <a:cubicBezTo>
                        <a:pt x="622" y="2916"/>
                        <a:pt x="622" y="2917"/>
                        <a:pt x="623" y="2917"/>
                      </a:cubicBezTo>
                      <a:cubicBezTo>
                        <a:pt x="624" y="2917"/>
                        <a:pt x="624" y="2918"/>
                        <a:pt x="624" y="2918"/>
                      </a:cubicBezTo>
                      <a:cubicBezTo>
                        <a:pt x="625" y="2918"/>
                        <a:pt x="626" y="2919"/>
                        <a:pt x="627" y="2919"/>
                      </a:cubicBezTo>
                      <a:cubicBezTo>
                        <a:pt x="627" y="2919"/>
                        <a:pt x="628" y="2920"/>
                        <a:pt x="628" y="2920"/>
                      </a:cubicBezTo>
                      <a:cubicBezTo>
                        <a:pt x="629" y="2920"/>
                        <a:pt x="630" y="2921"/>
                        <a:pt x="631" y="2921"/>
                      </a:cubicBezTo>
                      <a:cubicBezTo>
                        <a:pt x="631" y="2921"/>
                        <a:pt x="632" y="2921"/>
                        <a:pt x="632" y="2922"/>
                      </a:cubicBezTo>
                      <a:cubicBezTo>
                        <a:pt x="634" y="2922"/>
                        <a:pt x="635" y="2922"/>
                        <a:pt x="637" y="2923"/>
                      </a:cubicBezTo>
                      <a:cubicBezTo>
                        <a:pt x="638" y="2923"/>
                        <a:pt x="638" y="2923"/>
                        <a:pt x="639" y="2923"/>
                      </a:cubicBezTo>
                      <a:cubicBezTo>
                        <a:pt x="640" y="2923"/>
                        <a:pt x="640" y="2923"/>
                        <a:pt x="641" y="2923"/>
                      </a:cubicBezTo>
                      <a:cubicBezTo>
                        <a:pt x="641" y="2923"/>
                        <a:pt x="642" y="2924"/>
                        <a:pt x="642" y="2924"/>
                      </a:cubicBezTo>
                      <a:cubicBezTo>
                        <a:pt x="643" y="2924"/>
                        <a:pt x="644" y="2924"/>
                        <a:pt x="644" y="2924"/>
                      </a:cubicBezTo>
                      <a:cubicBezTo>
                        <a:pt x="645" y="2924"/>
                        <a:pt x="645" y="2924"/>
                        <a:pt x="645" y="2924"/>
                      </a:cubicBezTo>
                      <a:cubicBezTo>
                        <a:pt x="646" y="2924"/>
                        <a:pt x="647" y="2924"/>
                        <a:pt x="648" y="2924"/>
                      </a:cubicBezTo>
                      <a:cubicBezTo>
                        <a:pt x="648" y="2924"/>
                        <a:pt x="648" y="2924"/>
                        <a:pt x="648" y="2924"/>
                      </a:cubicBezTo>
                      <a:cubicBezTo>
                        <a:pt x="660" y="2925"/>
                        <a:pt x="674" y="2924"/>
                        <a:pt x="679" y="2914"/>
                      </a:cubicBezTo>
                      <a:cubicBezTo>
                        <a:pt x="679" y="2914"/>
                        <a:pt x="679" y="2914"/>
                        <a:pt x="679" y="2914"/>
                      </a:cubicBezTo>
                      <a:cubicBezTo>
                        <a:pt x="679" y="2914"/>
                        <a:pt x="679" y="2914"/>
                        <a:pt x="679" y="2914"/>
                      </a:cubicBezTo>
                      <a:cubicBezTo>
                        <a:pt x="679" y="2913"/>
                        <a:pt x="679" y="2913"/>
                        <a:pt x="680" y="2912"/>
                      </a:cubicBezTo>
                      <a:cubicBezTo>
                        <a:pt x="680" y="2912"/>
                        <a:pt x="680" y="2912"/>
                        <a:pt x="680" y="2912"/>
                      </a:cubicBezTo>
                      <a:cubicBezTo>
                        <a:pt x="685" y="2918"/>
                        <a:pt x="695" y="2920"/>
                        <a:pt x="704" y="2919"/>
                      </a:cubicBezTo>
                      <a:cubicBezTo>
                        <a:pt x="704" y="2919"/>
                        <a:pt x="704" y="2919"/>
                        <a:pt x="704" y="2919"/>
                      </a:cubicBezTo>
                      <a:cubicBezTo>
                        <a:pt x="706" y="2919"/>
                        <a:pt x="707" y="2919"/>
                        <a:pt x="709" y="2918"/>
                      </a:cubicBezTo>
                      <a:cubicBezTo>
                        <a:pt x="710" y="2918"/>
                        <a:pt x="710" y="2918"/>
                        <a:pt x="711" y="2918"/>
                      </a:cubicBezTo>
                      <a:cubicBezTo>
                        <a:pt x="712" y="2917"/>
                        <a:pt x="713" y="2917"/>
                        <a:pt x="714" y="2917"/>
                      </a:cubicBezTo>
                      <a:cubicBezTo>
                        <a:pt x="716" y="2916"/>
                        <a:pt x="717" y="2916"/>
                        <a:pt x="718" y="2915"/>
                      </a:cubicBezTo>
                      <a:cubicBezTo>
                        <a:pt x="726" y="2923"/>
                        <a:pt x="746" y="2919"/>
                        <a:pt x="752" y="2910"/>
                      </a:cubicBezTo>
                      <a:cubicBezTo>
                        <a:pt x="754" y="2908"/>
                        <a:pt x="754" y="2905"/>
                        <a:pt x="755" y="2903"/>
                      </a:cubicBezTo>
                      <a:cubicBezTo>
                        <a:pt x="756" y="2904"/>
                        <a:pt x="756" y="2904"/>
                        <a:pt x="756" y="2904"/>
                      </a:cubicBezTo>
                      <a:cubicBezTo>
                        <a:pt x="765" y="2905"/>
                        <a:pt x="775" y="2902"/>
                        <a:pt x="776" y="2896"/>
                      </a:cubicBezTo>
                      <a:cubicBezTo>
                        <a:pt x="777" y="2894"/>
                        <a:pt x="777" y="2892"/>
                        <a:pt x="777" y="2889"/>
                      </a:cubicBezTo>
                      <a:cubicBezTo>
                        <a:pt x="777" y="2889"/>
                        <a:pt x="777" y="2889"/>
                        <a:pt x="777" y="2889"/>
                      </a:cubicBezTo>
                      <a:cubicBezTo>
                        <a:pt x="778" y="2888"/>
                        <a:pt x="779" y="2888"/>
                        <a:pt x="780" y="2887"/>
                      </a:cubicBezTo>
                      <a:cubicBezTo>
                        <a:pt x="787" y="2881"/>
                        <a:pt x="778" y="2869"/>
                        <a:pt x="775" y="2861"/>
                      </a:cubicBezTo>
                      <a:cubicBezTo>
                        <a:pt x="771" y="2850"/>
                        <a:pt x="766" y="2845"/>
                        <a:pt x="756" y="2840"/>
                      </a:cubicBezTo>
                      <a:cubicBezTo>
                        <a:pt x="747" y="2835"/>
                        <a:pt x="743" y="2827"/>
                        <a:pt x="731" y="2817"/>
                      </a:cubicBezTo>
                      <a:cubicBezTo>
                        <a:pt x="718" y="2808"/>
                        <a:pt x="694" y="2756"/>
                        <a:pt x="695" y="2755"/>
                      </a:cubicBezTo>
                      <a:cubicBezTo>
                        <a:pt x="702" y="2740"/>
                        <a:pt x="700" y="2722"/>
                        <a:pt x="698" y="2713"/>
                      </a:cubicBezTo>
                      <a:cubicBezTo>
                        <a:pt x="695" y="2703"/>
                        <a:pt x="700" y="2661"/>
                        <a:pt x="714" y="2609"/>
                      </a:cubicBezTo>
                      <a:cubicBezTo>
                        <a:pt x="727" y="2556"/>
                        <a:pt x="761" y="2481"/>
                        <a:pt x="764" y="2399"/>
                      </a:cubicBezTo>
                      <a:cubicBezTo>
                        <a:pt x="766" y="2349"/>
                        <a:pt x="759" y="2259"/>
                        <a:pt x="760" y="2189"/>
                      </a:cubicBezTo>
                      <a:cubicBezTo>
                        <a:pt x="761" y="2145"/>
                        <a:pt x="775" y="2114"/>
                        <a:pt x="776" y="2107"/>
                      </a:cubicBezTo>
                      <a:cubicBezTo>
                        <a:pt x="782" y="2079"/>
                        <a:pt x="782" y="2029"/>
                        <a:pt x="787" y="2014"/>
                      </a:cubicBezTo>
                      <a:cubicBezTo>
                        <a:pt x="869" y="1762"/>
                        <a:pt x="825" y="1562"/>
                        <a:pt x="822" y="1512"/>
                      </a:cubicBezTo>
                      <a:cubicBezTo>
                        <a:pt x="823" y="1512"/>
                        <a:pt x="823" y="1512"/>
                        <a:pt x="823" y="1512"/>
                      </a:cubicBezTo>
                      <a:cubicBezTo>
                        <a:pt x="821" y="1472"/>
                        <a:pt x="828" y="1447"/>
                        <a:pt x="825" y="1429"/>
                      </a:cubicBezTo>
                      <a:cubicBezTo>
                        <a:pt x="825" y="1428"/>
                        <a:pt x="825" y="1427"/>
                        <a:pt x="825" y="1425"/>
                      </a:cubicBezTo>
                      <a:cubicBezTo>
                        <a:pt x="825" y="1425"/>
                        <a:pt x="825" y="1424"/>
                        <a:pt x="825" y="1424"/>
                      </a:cubicBezTo>
                      <a:cubicBezTo>
                        <a:pt x="825" y="1423"/>
                        <a:pt x="824" y="1422"/>
                        <a:pt x="824" y="1421"/>
                      </a:cubicBezTo>
                      <a:cubicBezTo>
                        <a:pt x="824" y="1421"/>
                        <a:pt x="824" y="1420"/>
                        <a:pt x="824" y="1420"/>
                      </a:cubicBezTo>
                      <a:cubicBezTo>
                        <a:pt x="824" y="1419"/>
                        <a:pt x="824" y="1418"/>
                        <a:pt x="824" y="1417"/>
                      </a:cubicBezTo>
                      <a:cubicBezTo>
                        <a:pt x="824" y="1416"/>
                        <a:pt x="824" y="1416"/>
                        <a:pt x="824" y="1415"/>
                      </a:cubicBezTo>
                      <a:cubicBezTo>
                        <a:pt x="824" y="1414"/>
                        <a:pt x="824" y="1413"/>
                        <a:pt x="823" y="1412"/>
                      </a:cubicBezTo>
                      <a:cubicBezTo>
                        <a:pt x="823" y="1411"/>
                        <a:pt x="823" y="1411"/>
                        <a:pt x="823" y="1410"/>
                      </a:cubicBezTo>
                      <a:cubicBezTo>
                        <a:pt x="823" y="1409"/>
                        <a:pt x="823" y="1408"/>
                        <a:pt x="823" y="1407"/>
                      </a:cubicBezTo>
                      <a:cubicBezTo>
                        <a:pt x="823" y="1406"/>
                        <a:pt x="823" y="1406"/>
                        <a:pt x="822" y="1405"/>
                      </a:cubicBezTo>
                      <a:cubicBezTo>
                        <a:pt x="822" y="1404"/>
                        <a:pt x="822" y="1403"/>
                        <a:pt x="822" y="1401"/>
                      </a:cubicBezTo>
                      <a:cubicBezTo>
                        <a:pt x="822" y="1401"/>
                        <a:pt x="822" y="1400"/>
                        <a:pt x="822" y="1399"/>
                      </a:cubicBezTo>
                      <a:cubicBezTo>
                        <a:pt x="821" y="1398"/>
                        <a:pt x="821" y="1397"/>
                        <a:pt x="821" y="1396"/>
                      </a:cubicBezTo>
                      <a:cubicBezTo>
                        <a:pt x="821" y="1395"/>
                        <a:pt x="821" y="1394"/>
                        <a:pt x="821" y="1394"/>
                      </a:cubicBezTo>
                      <a:cubicBezTo>
                        <a:pt x="821" y="1392"/>
                        <a:pt x="820" y="1391"/>
                        <a:pt x="820" y="1390"/>
                      </a:cubicBezTo>
                      <a:cubicBezTo>
                        <a:pt x="820" y="1389"/>
                        <a:pt x="820" y="1388"/>
                        <a:pt x="820" y="1387"/>
                      </a:cubicBezTo>
                      <a:cubicBezTo>
                        <a:pt x="820" y="1386"/>
                        <a:pt x="819" y="1385"/>
                        <a:pt x="819" y="1384"/>
                      </a:cubicBezTo>
                      <a:cubicBezTo>
                        <a:pt x="819" y="1383"/>
                        <a:pt x="819" y="1382"/>
                        <a:pt x="819" y="1381"/>
                      </a:cubicBezTo>
                      <a:cubicBezTo>
                        <a:pt x="818" y="1380"/>
                        <a:pt x="818" y="1379"/>
                        <a:pt x="818" y="1377"/>
                      </a:cubicBezTo>
                      <a:cubicBezTo>
                        <a:pt x="818" y="1376"/>
                        <a:pt x="818" y="1376"/>
                        <a:pt x="818" y="1375"/>
                      </a:cubicBezTo>
                      <a:cubicBezTo>
                        <a:pt x="817" y="1374"/>
                        <a:pt x="817" y="1372"/>
                        <a:pt x="817" y="1371"/>
                      </a:cubicBezTo>
                      <a:cubicBezTo>
                        <a:pt x="817" y="1370"/>
                        <a:pt x="816" y="1369"/>
                        <a:pt x="816" y="1369"/>
                      </a:cubicBezTo>
                      <a:cubicBezTo>
                        <a:pt x="816" y="1367"/>
                        <a:pt x="816" y="1366"/>
                        <a:pt x="816" y="1364"/>
                      </a:cubicBezTo>
                      <a:cubicBezTo>
                        <a:pt x="815" y="1363"/>
                        <a:pt x="815" y="1363"/>
                        <a:pt x="815" y="1362"/>
                      </a:cubicBezTo>
                      <a:cubicBezTo>
                        <a:pt x="815" y="1360"/>
                        <a:pt x="815" y="1359"/>
                        <a:pt x="814" y="1358"/>
                      </a:cubicBezTo>
                      <a:cubicBezTo>
                        <a:pt x="814" y="1357"/>
                        <a:pt x="814" y="1356"/>
                        <a:pt x="814" y="1355"/>
                      </a:cubicBezTo>
                      <a:cubicBezTo>
                        <a:pt x="814" y="1354"/>
                        <a:pt x="813" y="1352"/>
                        <a:pt x="813" y="1351"/>
                      </a:cubicBezTo>
                      <a:cubicBezTo>
                        <a:pt x="813" y="1350"/>
                        <a:pt x="813" y="1349"/>
                        <a:pt x="812" y="1348"/>
                      </a:cubicBezTo>
                      <a:cubicBezTo>
                        <a:pt x="812" y="1347"/>
                        <a:pt x="812" y="1346"/>
                        <a:pt x="812" y="1345"/>
                      </a:cubicBezTo>
                      <a:cubicBezTo>
                        <a:pt x="811" y="1344"/>
                        <a:pt x="811" y="1343"/>
                        <a:pt x="811" y="1342"/>
                      </a:cubicBezTo>
                      <a:cubicBezTo>
                        <a:pt x="811" y="1341"/>
                        <a:pt x="811" y="1339"/>
                        <a:pt x="810" y="1338"/>
                      </a:cubicBezTo>
                      <a:cubicBezTo>
                        <a:pt x="810" y="1337"/>
                        <a:pt x="810" y="1336"/>
                        <a:pt x="810" y="1335"/>
                      </a:cubicBezTo>
                      <a:cubicBezTo>
                        <a:pt x="809" y="1334"/>
                        <a:pt x="809" y="1333"/>
                        <a:pt x="809" y="1332"/>
                      </a:cubicBezTo>
                      <a:cubicBezTo>
                        <a:pt x="809" y="1331"/>
                        <a:pt x="808" y="1330"/>
                        <a:pt x="808" y="1329"/>
                      </a:cubicBezTo>
                      <a:cubicBezTo>
                        <a:pt x="808" y="1328"/>
                        <a:pt x="808" y="1326"/>
                        <a:pt x="808" y="1325"/>
                      </a:cubicBezTo>
                      <a:cubicBezTo>
                        <a:pt x="807" y="1324"/>
                        <a:pt x="807" y="1323"/>
                        <a:pt x="807" y="1322"/>
                      </a:cubicBezTo>
                      <a:cubicBezTo>
                        <a:pt x="807" y="1321"/>
                        <a:pt x="806" y="1320"/>
                        <a:pt x="806" y="1319"/>
                      </a:cubicBezTo>
                      <a:cubicBezTo>
                        <a:pt x="806" y="1318"/>
                        <a:pt x="806" y="1317"/>
                        <a:pt x="805" y="1316"/>
                      </a:cubicBezTo>
                      <a:cubicBezTo>
                        <a:pt x="805" y="1315"/>
                        <a:pt x="805" y="1314"/>
                        <a:pt x="805" y="1314"/>
                      </a:cubicBezTo>
                      <a:cubicBezTo>
                        <a:pt x="805" y="1312"/>
                        <a:pt x="804" y="1311"/>
                        <a:pt x="804" y="1310"/>
                      </a:cubicBezTo>
                      <a:cubicBezTo>
                        <a:pt x="804" y="1309"/>
                        <a:pt x="804" y="1309"/>
                        <a:pt x="804" y="1308"/>
                      </a:cubicBezTo>
                      <a:cubicBezTo>
                        <a:pt x="803" y="1307"/>
                        <a:pt x="803" y="1305"/>
                        <a:pt x="803" y="1304"/>
                      </a:cubicBezTo>
                      <a:cubicBezTo>
                        <a:pt x="803" y="1304"/>
                        <a:pt x="802" y="1303"/>
                        <a:pt x="802" y="1303"/>
                      </a:cubicBezTo>
                      <a:cubicBezTo>
                        <a:pt x="802" y="1301"/>
                        <a:pt x="802" y="1300"/>
                        <a:pt x="801" y="1299"/>
                      </a:cubicBezTo>
                      <a:cubicBezTo>
                        <a:pt x="801" y="1298"/>
                        <a:pt x="801" y="1298"/>
                        <a:pt x="801" y="1298"/>
                      </a:cubicBezTo>
                      <a:cubicBezTo>
                        <a:pt x="798" y="1284"/>
                        <a:pt x="795" y="1273"/>
                        <a:pt x="793" y="1268"/>
                      </a:cubicBezTo>
                      <a:cubicBezTo>
                        <a:pt x="793" y="1268"/>
                        <a:pt x="793" y="1268"/>
                        <a:pt x="793" y="1268"/>
                      </a:cubicBezTo>
                      <a:cubicBezTo>
                        <a:pt x="793" y="1267"/>
                        <a:pt x="793" y="1266"/>
                        <a:pt x="792" y="1266"/>
                      </a:cubicBezTo>
                      <a:cubicBezTo>
                        <a:pt x="792" y="1266"/>
                        <a:pt x="792" y="1266"/>
                        <a:pt x="792" y="1266"/>
                      </a:cubicBezTo>
                      <a:cubicBezTo>
                        <a:pt x="792" y="1265"/>
                        <a:pt x="793" y="1265"/>
                        <a:pt x="793" y="1265"/>
                      </a:cubicBezTo>
                      <a:cubicBezTo>
                        <a:pt x="792" y="1264"/>
                        <a:pt x="792" y="1264"/>
                        <a:pt x="792" y="1264"/>
                      </a:cubicBezTo>
                      <a:cubicBezTo>
                        <a:pt x="792" y="1264"/>
                        <a:pt x="806" y="1107"/>
                        <a:pt x="803" y="1098"/>
                      </a:cubicBezTo>
                      <a:cubicBezTo>
                        <a:pt x="804" y="1068"/>
                        <a:pt x="820" y="1011"/>
                        <a:pt x="818" y="980"/>
                      </a:cubicBezTo>
                      <a:cubicBezTo>
                        <a:pt x="820" y="942"/>
                        <a:pt x="825" y="918"/>
                        <a:pt x="825" y="904"/>
                      </a:cubicBezTo>
                      <a:cubicBezTo>
                        <a:pt x="825" y="902"/>
                        <a:pt x="825" y="902"/>
                        <a:pt x="825" y="902"/>
                      </a:cubicBezTo>
                      <a:cubicBezTo>
                        <a:pt x="826" y="915"/>
                        <a:pt x="827" y="926"/>
                        <a:pt x="827" y="932"/>
                      </a:cubicBezTo>
                      <a:cubicBezTo>
                        <a:pt x="829" y="942"/>
                        <a:pt x="829" y="957"/>
                        <a:pt x="831" y="960"/>
                      </a:cubicBezTo>
                      <a:cubicBezTo>
                        <a:pt x="833" y="975"/>
                        <a:pt x="845" y="1059"/>
                        <a:pt x="846" y="1090"/>
                      </a:cubicBezTo>
                      <a:cubicBezTo>
                        <a:pt x="840" y="1132"/>
                        <a:pt x="839" y="1159"/>
                        <a:pt x="851" y="1219"/>
                      </a:cubicBezTo>
                      <a:cubicBezTo>
                        <a:pt x="856" y="1251"/>
                        <a:pt x="914" y="1393"/>
                        <a:pt x="917" y="1409"/>
                      </a:cubicBezTo>
                      <a:cubicBezTo>
                        <a:pt x="920" y="1425"/>
                        <a:pt x="924" y="1441"/>
                        <a:pt x="926" y="1445"/>
                      </a:cubicBezTo>
                      <a:cubicBezTo>
                        <a:pt x="928" y="1449"/>
                        <a:pt x="914" y="1471"/>
                        <a:pt x="918" y="1486"/>
                      </a:cubicBezTo>
                      <a:cubicBezTo>
                        <a:pt x="922" y="1500"/>
                        <a:pt x="896" y="1546"/>
                        <a:pt x="904" y="1589"/>
                      </a:cubicBezTo>
                      <a:cubicBezTo>
                        <a:pt x="912" y="1632"/>
                        <a:pt x="913" y="1638"/>
                        <a:pt x="914" y="1647"/>
                      </a:cubicBezTo>
                      <a:cubicBezTo>
                        <a:pt x="915" y="1657"/>
                        <a:pt x="921" y="1667"/>
                        <a:pt x="924" y="1679"/>
                      </a:cubicBezTo>
                      <a:cubicBezTo>
                        <a:pt x="927" y="1691"/>
                        <a:pt x="932" y="1720"/>
                        <a:pt x="939" y="1720"/>
                      </a:cubicBezTo>
                      <a:cubicBezTo>
                        <a:pt x="940" y="1720"/>
                        <a:pt x="941" y="1720"/>
                        <a:pt x="941" y="1720"/>
                      </a:cubicBezTo>
                      <a:cubicBezTo>
                        <a:pt x="942" y="1720"/>
                        <a:pt x="942" y="1720"/>
                        <a:pt x="942" y="1720"/>
                      </a:cubicBezTo>
                      <a:cubicBezTo>
                        <a:pt x="942" y="1720"/>
                        <a:pt x="943" y="1720"/>
                        <a:pt x="943" y="1720"/>
                      </a:cubicBezTo>
                      <a:cubicBezTo>
                        <a:pt x="943" y="1720"/>
                        <a:pt x="943" y="1720"/>
                        <a:pt x="944" y="1720"/>
                      </a:cubicBezTo>
                      <a:cubicBezTo>
                        <a:pt x="944" y="1720"/>
                        <a:pt x="944" y="1720"/>
                        <a:pt x="944" y="1719"/>
                      </a:cubicBezTo>
                      <a:cubicBezTo>
                        <a:pt x="944" y="1719"/>
                        <a:pt x="945" y="1719"/>
                        <a:pt x="945" y="1719"/>
                      </a:cubicBezTo>
                      <a:cubicBezTo>
                        <a:pt x="945" y="1719"/>
                        <a:pt x="945" y="1719"/>
                        <a:pt x="945" y="1719"/>
                      </a:cubicBezTo>
                      <a:cubicBezTo>
                        <a:pt x="946" y="1718"/>
                        <a:pt x="946" y="1718"/>
                        <a:pt x="947" y="1717"/>
                      </a:cubicBezTo>
                      <a:cubicBezTo>
                        <a:pt x="947" y="1717"/>
                        <a:pt x="947" y="1717"/>
                        <a:pt x="947" y="1717"/>
                      </a:cubicBezTo>
                      <a:cubicBezTo>
                        <a:pt x="947" y="1717"/>
                        <a:pt x="947" y="1717"/>
                        <a:pt x="947" y="1716"/>
                      </a:cubicBezTo>
                      <a:cubicBezTo>
                        <a:pt x="947" y="1716"/>
                        <a:pt x="947" y="1716"/>
                        <a:pt x="947" y="1716"/>
                      </a:cubicBezTo>
                      <a:cubicBezTo>
                        <a:pt x="947" y="1717"/>
                        <a:pt x="947" y="1717"/>
                        <a:pt x="947" y="1717"/>
                      </a:cubicBezTo>
                      <a:cubicBezTo>
                        <a:pt x="947" y="1717"/>
                        <a:pt x="947" y="1716"/>
                        <a:pt x="947" y="1716"/>
                      </a:cubicBezTo>
                      <a:cubicBezTo>
                        <a:pt x="947" y="1716"/>
                        <a:pt x="947" y="1716"/>
                        <a:pt x="947" y="1716"/>
                      </a:cubicBezTo>
                      <a:cubicBezTo>
                        <a:pt x="947" y="1716"/>
                        <a:pt x="947" y="1715"/>
                        <a:pt x="947" y="1715"/>
                      </a:cubicBezTo>
                      <a:cubicBezTo>
                        <a:pt x="947" y="1715"/>
                        <a:pt x="949" y="1742"/>
                        <a:pt x="963" y="1742"/>
                      </a:cubicBezTo>
                      <a:cubicBezTo>
                        <a:pt x="972" y="1741"/>
                        <a:pt x="972" y="1733"/>
                        <a:pt x="972" y="1733"/>
                      </a:cubicBezTo>
                      <a:cubicBezTo>
                        <a:pt x="972" y="1733"/>
                        <a:pt x="974" y="1755"/>
                        <a:pt x="987" y="1753"/>
                      </a:cubicBezTo>
                      <a:cubicBezTo>
                        <a:pt x="999" y="1751"/>
                        <a:pt x="999" y="1739"/>
                        <a:pt x="999" y="1739"/>
                      </a:cubicBezTo>
                      <a:cubicBezTo>
                        <a:pt x="1007" y="1743"/>
                        <a:pt x="1020" y="1742"/>
                        <a:pt x="1023" y="1728"/>
                      </a:cubicBezTo>
                      <a:cubicBezTo>
                        <a:pt x="1026" y="1714"/>
                        <a:pt x="1033" y="1686"/>
                        <a:pt x="1032" y="1675"/>
                      </a:cubicBezTo>
                      <a:cubicBezTo>
                        <a:pt x="1032" y="1665"/>
                        <a:pt x="1039" y="1642"/>
                        <a:pt x="1039" y="1633"/>
                      </a:cubicBezTo>
                      <a:cubicBezTo>
                        <a:pt x="1046" y="1606"/>
                        <a:pt x="1053" y="1597"/>
                        <a:pt x="1051" y="1589"/>
                      </a:cubicBezTo>
                      <a:cubicBezTo>
                        <a:pt x="1060" y="1599"/>
                        <a:pt x="1068" y="1609"/>
                        <a:pt x="1072" y="1611"/>
                      </a:cubicBezTo>
                      <a:cubicBezTo>
                        <a:pt x="1074" y="1627"/>
                        <a:pt x="1090" y="1651"/>
                        <a:pt x="1103" y="1652"/>
                      </a:cubicBezTo>
                      <a:cubicBezTo>
                        <a:pt x="1120" y="1653"/>
                        <a:pt x="1116" y="1641"/>
                        <a:pt x="1111" y="1628"/>
                      </a:cubicBezTo>
                      <a:close/>
                      <a:moveTo>
                        <a:pt x="672" y="310"/>
                      </a:moveTo>
                      <a:cubicBezTo>
                        <a:pt x="672" y="310"/>
                        <a:pt x="672" y="310"/>
                        <a:pt x="672" y="310"/>
                      </a:cubicBezTo>
                      <a:cubicBezTo>
                        <a:pt x="672" y="310"/>
                        <a:pt x="672" y="310"/>
                        <a:pt x="672" y="310"/>
                      </a:cubicBezTo>
                      <a:cubicBezTo>
                        <a:pt x="672" y="310"/>
                        <a:pt x="672" y="310"/>
                        <a:pt x="672" y="310"/>
                      </a:cubicBezTo>
                      <a:close/>
                    </a:path>
                  </a:pathLst>
                </a:custGeom>
                <a:noFill/>
                <a:ln w="9525" cmpd="sng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/>
                  <a:endParaRPr lang="fr-FR" sz="2000"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sp>
              <p:nvSpPr>
                <p:cNvPr id="30" name="Freeform 20"/>
                <p:cNvSpPr>
                  <a:spLocks noEditPoints="1"/>
                </p:cNvSpPr>
                <p:nvPr/>
              </p:nvSpPr>
              <p:spPr bwMode="auto">
                <a:xfrm>
                  <a:off x="1368" y="714"/>
                  <a:ext cx="899" cy="2344"/>
                </a:xfrm>
                <a:custGeom>
                  <a:avLst/>
                  <a:gdLst>
                    <a:gd name="T0" fmla="*/ 810 w 1120"/>
                    <a:gd name="T1" fmla="*/ 1053 h 2926"/>
                    <a:gd name="T2" fmla="*/ 563 w 1120"/>
                    <a:gd name="T3" fmla="*/ 384 h 2926"/>
                    <a:gd name="T4" fmla="*/ 533 w 1120"/>
                    <a:gd name="T5" fmla="*/ 280 h 2926"/>
                    <a:gd name="T6" fmla="*/ 538 w 1120"/>
                    <a:gd name="T7" fmla="*/ 259 h 2926"/>
                    <a:gd name="T8" fmla="*/ 539 w 1120"/>
                    <a:gd name="T9" fmla="*/ 248 h 2926"/>
                    <a:gd name="T10" fmla="*/ 549 w 1120"/>
                    <a:gd name="T11" fmla="*/ 241 h 2926"/>
                    <a:gd name="T12" fmla="*/ 566 w 1120"/>
                    <a:gd name="T13" fmla="*/ 161 h 2926"/>
                    <a:gd name="T14" fmla="*/ 559 w 1120"/>
                    <a:gd name="T15" fmla="*/ 88 h 2926"/>
                    <a:gd name="T16" fmla="*/ 449 w 1120"/>
                    <a:gd name="T17" fmla="*/ 2 h 2926"/>
                    <a:gd name="T18" fmla="*/ 335 w 1120"/>
                    <a:gd name="T19" fmla="*/ 103 h 2926"/>
                    <a:gd name="T20" fmla="*/ 332 w 1120"/>
                    <a:gd name="T21" fmla="*/ 165 h 2926"/>
                    <a:gd name="T22" fmla="*/ 351 w 1120"/>
                    <a:gd name="T23" fmla="*/ 241 h 2926"/>
                    <a:gd name="T24" fmla="*/ 360 w 1120"/>
                    <a:gd name="T25" fmla="*/ 248 h 2926"/>
                    <a:gd name="T26" fmla="*/ 361 w 1120"/>
                    <a:gd name="T27" fmla="*/ 258 h 2926"/>
                    <a:gd name="T28" fmla="*/ 363 w 1120"/>
                    <a:gd name="T29" fmla="*/ 269 h 2926"/>
                    <a:gd name="T30" fmla="*/ 365 w 1120"/>
                    <a:gd name="T31" fmla="*/ 280 h 2926"/>
                    <a:gd name="T32" fmla="*/ 368 w 1120"/>
                    <a:gd name="T33" fmla="*/ 288 h 2926"/>
                    <a:gd name="T34" fmla="*/ 337 w 1120"/>
                    <a:gd name="T35" fmla="*/ 384 h 2926"/>
                    <a:gd name="T36" fmla="*/ 90 w 1120"/>
                    <a:gd name="T37" fmla="*/ 1053 h 2926"/>
                    <a:gd name="T38" fmla="*/ 14 w 1120"/>
                    <a:gd name="T39" fmla="*/ 1323 h 2926"/>
                    <a:gd name="T40" fmla="*/ 108 w 1120"/>
                    <a:gd name="T41" fmla="*/ 1404 h 2926"/>
                    <a:gd name="T42" fmla="*/ 140 w 1120"/>
                    <a:gd name="T43" fmla="*/ 1375 h 2926"/>
                    <a:gd name="T44" fmla="*/ 142 w 1120"/>
                    <a:gd name="T45" fmla="*/ 1378 h 2926"/>
                    <a:gd name="T46" fmla="*/ 162 w 1120"/>
                    <a:gd name="T47" fmla="*/ 1190 h 2926"/>
                    <a:gd name="T48" fmla="*/ 237 w 1120"/>
                    <a:gd name="T49" fmla="*/ 723 h 2926"/>
                    <a:gd name="T50" fmla="*/ 263 w 1120"/>
                    <a:gd name="T51" fmla="*/ 1014 h 2926"/>
                    <a:gd name="T52" fmla="*/ 251 w 1120"/>
                    <a:gd name="T53" fmla="*/ 1062 h 2926"/>
                    <a:gd name="T54" fmla="*/ 247 w 1120"/>
                    <a:gd name="T55" fmla="*/ 1080 h 2926"/>
                    <a:gd name="T56" fmla="*/ 244 w 1120"/>
                    <a:gd name="T57" fmla="*/ 1098 h 2926"/>
                    <a:gd name="T58" fmla="*/ 241 w 1120"/>
                    <a:gd name="T59" fmla="*/ 1116 h 2926"/>
                    <a:gd name="T60" fmla="*/ 238 w 1120"/>
                    <a:gd name="T61" fmla="*/ 1131 h 2926"/>
                    <a:gd name="T62" fmla="*/ 238 w 1120"/>
                    <a:gd name="T63" fmla="*/ 1145 h 2926"/>
                    <a:gd name="T64" fmla="*/ 339 w 1120"/>
                    <a:gd name="T65" fmla="*/ 2173 h 2926"/>
                    <a:gd name="T66" fmla="*/ 276 w 1120"/>
                    <a:gd name="T67" fmla="*/ 2314 h 2926"/>
                    <a:gd name="T68" fmla="*/ 328 w 1120"/>
                    <a:gd name="T69" fmla="*/ 2338 h 2926"/>
                    <a:gd name="T70" fmla="*/ 354 w 1120"/>
                    <a:gd name="T71" fmla="*/ 2334 h 2926"/>
                    <a:gd name="T72" fmla="*/ 392 w 1120"/>
                    <a:gd name="T73" fmla="*/ 2341 h 2926"/>
                    <a:gd name="T74" fmla="*/ 401 w 1120"/>
                    <a:gd name="T75" fmla="*/ 2335 h 2926"/>
                    <a:gd name="T76" fmla="*/ 420 w 1120"/>
                    <a:gd name="T77" fmla="*/ 2306 h 2926"/>
                    <a:gd name="T78" fmla="*/ 409 w 1120"/>
                    <a:gd name="T79" fmla="*/ 1721 h 2926"/>
                    <a:gd name="T80" fmla="*/ 490 w 1120"/>
                    <a:gd name="T81" fmla="*/ 1721 h 2926"/>
                    <a:gd name="T82" fmla="*/ 479 w 1120"/>
                    <a:gd name="T83" fmla="*/ 2306 h 2926"/>
                    <a:gd name="T84" fmla="*/ 498 w 1120"/>
                    <a:gd name="T85" fmla="*/ 2335 h 2926"/>
                    <a:gd name="T86" fmla="*/ 507 w 1120"/>
                    <a:gd name="T87" fmla="*/ 2341 h 2926"/>
                    <a:gd name="T88" fmla="*/ 520 w 1120"/>
                    <a:gd name="T89" fmla="*/ 2342 h 2926"/>
                    <a:gd name="T90" fmla="*/ 565 w 1120"/>
                    <a:gd name="T91" fmla="*/ 2338 h 2926"/>
                    <a:gd name="T92" fmla="*/ 606 w 1120"/>
                    <a:gd name="T93" fmla="*/ 2326 h 2926"/>
                    <a:gd name="T94" fmla="*/ 607 w 1120"/>
                    <a:gd name="T95" fmla="*/ 2275 h 2926"/>
                    <a:gd name="T96" fmla="*/ 623 w 1120"/>
                    <a:gd name="T97" fmla="*/ 1688 h 2926"/>
                    <a:gd name="T98" fmla="*/ 661 w 1120"/>
                    <a:gd name="T99" fmla="*/ 1138 h 2926"/>
                    <a:gd name="T100" fmla="*/ 660 w 1120"/>
                    <a:gd name="T101" fmla="*/ 1126 h 2926"/>
                    <a:gd name="T102" fmla="*/ 657 w 1120"/>
                    <a:gd name="T103" fmla="*/ 1109 h 2926"/>
                    <a:gd name="T104" fmla="*/ 654 w 1120"/>
                    <a:gd name="T105" fmla="*/ 1091 h 2926"/>
                    <a:gd name="T106" fmla="*/ 650 w 1120"/>
                    <a:gd name="T107" fmla="*/ 1072 h 2926"/>
                    <a:gd name="T108" fmla="*/ 646 w 1120"/>
                    <a:gd name="T109" fmla="*/ 1054 h 2926"/>
                    <a:gd name="T110" fmla="*/ 643 w 1120"/>
                    <a:gd name="T111" fmla="*/ 1040 h 2926"/>
                    <a:gd name="T112" fmla="*/ 645 w 1120"/>
                    <a:gd name="T113" fmla="*/ 880 h 2926"/>
                    <a:gd name="T114" fmla="*/ 683 w 1120"/>
                    <a:gd name="T115" fmla="*/ 977 h 2926"/>
                    <a:gd name="T116" fmla="*/ 754 w 1120"/>
                    <a:gd name="T117" fmla="*/ 1378 h 2926"/>
                    <a:gd name="T118" fmla="*/ 759 w 1120"/>
                    <a:gd name="T119" fmla="*/ 1377 h 2926"/>
                    <a:gd name="T120" fmla="*/ 760 w 1120"/>
                    <a:gd name="T121" fmla="*/ 1375 h 2926"/>
                    <a:gd name="T122" fmla="*/ 828 w 1120"/>
                    <a:gd name="T123" fmla="*/ 1342 h 2926"/>
                    <a:gd name="T124" fmla="*/ 539 w 1120"/>
                    <a:gd name="T125" fmla="*/ 248 h 292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20"/>
                    <a:gd name="T190" fmla="*/ 0 h 2926"/>
                    <a:gd name="T191" fmla="*/ 1120 w 1120"/>
                    <a:gd name="T192" fmla="*/ 2926 h 2926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20" h="2926">
                      <a:moveTo>
                        <a:pt x="1111" y="1628"/>
                      </a:moveTo>
                      <a:cubicBezTo>
                        <a:pt x="1106" y="1614"/>
                        <a:pt x="1105" y="1598"/>
                        <a:pt x="1100" y="1592"/>
                      </a:cubicBezTo>
                      <a:cubicBezTo>
                        <a:pt x="1095" y="1586"/>
                        <a:pt x="1087" y="1551"/>
                        <a:pt x="1078" y="1540"/>
                      </a:cubicBezTo>
                      <a:cubicBezTo>
                        <a:pt x="1069" y="1528"/>
                        <a:pt x="1035" y="1477"/>
                        <a:pt x="1026" y="1469"/>
                      </a:cubicBezTo>
                      <a:cubicBezTo>
                        <a:pt x="1023" y="1464"/>
                        <a:pt x="1025" y="1444"/>
                        <a:pt x="1021" y="1430"/>
                      </a:cubicBezTo>
                      <a:cubicBezTo>
                        <a:pt x="1017" y="1416"/>
                        <a:pt x="1018" y="1402"/>
                        <a:pt x="1014" y="1386"/>
                      </a:cubicBezTo>
                      <a:cubicBezTo>
                        <a:pt x="1010" y="1369"/>
                        <a:pt x="1010" y="1337"/>
                        <a:pt x="1009" y="1315"/>
                      </a:cubicBezTo>
                      <a:cubicBezTo>
                        <a:pt x="1007" y="1277"/>
                        <a:pt x="1007" y="1129"/>
                        <a:pt x="985" y="1075"/>
                      </a:cubicBezTo>
                      <a:cubicBezTo>
                        <a:pt x="981" y="1058"/>
                        <a:pt x="976" y="1031"/>
                        <a:pt x="977" y="992"/>
                      </a:cubicBezTo>
                      <a:cubicBezTo>
                        <a:pt x="975" y="886"/>
                        <a:pt x="951" y="825"/>
                        <a:pt x="953" y="792"/>
                      </a:cubicBezTo>
                      <a:cubicBezTo>
                        <a:pt x="960" y="744"/>
                        <a:pt x="949" y="693"/>
                        <a:pt x="940" y="653"/>
                      </a:cubicBezTo>
                      <a:cubicBezTo>
                        <a:pt x="921" y="567"/>
                        <a:pt x="879" y="544"/>
                        <a:pt x="860" y="540"/>
                      </a:cubicBezTo>
                      <a:cubicBezTo>
                        <a:pt x="840" y="536"/>
                        <a:pt x="810" y="533"/>
                        <a:pt x="797" y="520"/>
                      </a:cubicBezTo>
                      <a:cubicBezTo>
                        <a:pt x="787" y="512"/>
                        <a:pt x="720" y="481"/>
                        <a:pt x="701" y="479"/>
                      </a:cubicBezTo>
                      <a:cubicBezTo>
                        <a:pt x="651" y="470"/>
                        <a:pt x="660" y="380"/>
                        <a:pt x="660" y="362"/>
                      </a:cubicBezTo>
                      <a:cubicBezTo>
                        <a:pt x="660" y="362"/>
                        <a:pt x="660" y="362"/>
                        <a:pt x="660" y="362"/>
                      </a:cubicBezTo>
                      <a:cubicBezTo>
                        <a:pt x="660" y="362"/>
                        <a:pt x="660" y="362"/>
                        <a:pt x="660" y="362"/>
                      </a:cubicBezTo>
                      <a:cubicBezTo>
                        <a:pt x="661" y="360"/>
                        <a:pt x="661" y="358"/>
                        <a:pt x="662" y="357"/>
                      </a:cubicBezTo>
                      <a:cubicBezTo>
                        <a:pt x="662" y="357"/>
                        <a:pt x="662" y="356"/>
                        <a:pt x="662" y="356"/>
                      </a:cubicBezTo>
                      <a:cubicBezTo>
                        <a:pt x="663" y="355"/>
                        <a:pt x="663" y="353"/>
                        <a:pt x="664" y="351"/>
                      </a:cubicBezTo>
                      <a:cubicBezTo>
                        <a:pt x="664" y="350"/>
                        <a:pt x="664" y="350"/>
                        <a:pt x="664" y="350"/>
                      </a:cubicBezTo>
                      <a:cubicBezTo>
                        <a:pt x="665" y="348"/>
                        <a:pt x="665" y="346"/>
                        <a:pt x="666" y="344"/>
                      </a:cubicBezTo>
                      <a:cubicBezTo>
                        <a:pt x="666" y="344"/>
                        <a:pt x="666" y="344"/>
                        <a:pt x="666" y="343"/>
                      </a:cubicBezTo>
                      <a:cubicBezTo>
                        <a:pt x="666" y="341"/>
                        <a:pt x="667" y="339"/>
                        <a:pt x="667" y="337"/>
                      </a:cubicBezTo>
                      <a:cubicBezTo>
                        <a:pt x="667" y="337"/>
                        <a:pt x="667" y="337"/>
                        <a:pt x="668" y="337"/>
                      </a:cubicBezTo>
                      <a:cubicBezTo>
                        <a:pt x="668" y="334"/>
                        <a:pt x="669" y="332"/>
                        <a:pt x="669" y="330"/>
                      </a:cubicBezTo>
                      <a:cubicBezTo>
                        <a:pt x="669" y="330"/>
                        <a:pt x="669" y="330"/>
                        <a:pt x="669" y="330"/>
                      </a:cubicBezTo>
                      <a:cubicBezTo>
                        <a:pt x="669" y="328"/>
                        <a:pt x="670" y="325"/>
                        <a:pt x="670" y="323"/>
                      </a:cubicBezTo>
                      <a:cubicBezTo>
                        <a:pt x="670" y="323"/>
                        <a:pt x="670" y="323"/>
                        <a:pt x="670" y="323"/>
                      </a:cubicBezTo>
                      <a:cubicBezTo>
                        <a:pt x="671" y="321"/>
                        <a:pt x="671" y="319"/>
                        <a:pt x="671" y="317"/>
                      </a:cubicBezTo>
                      <a:cubicBezTo>
                        <a:pt x="671" y="317"/>
                        <a:pt x="671" y="317"/>
                        <a:pt x="671" y="317"/>
                      </a:cubicBezTo>
                      <a:cubicBezTo>
                        <a:pt x="672" y="315"/>
                        <a:pt x="672" y="313"/>
                        <a:pt x="672" y="312"/>
                      </a:cubicBezTo>
                      <a:cubicBezTo>
                        <a:pt x="672" y="312"/>
                        <a:pt x="672" y="312"/>
                        <a:pt x="672" y="312"/>
                      </a:cubicBezTo>
                      <a:cubicBezTo>
                        <a:pt x="672" y="311"/>
                        <a:pt x="672" y="310"/>
                        <a:pt x="672" y="310"/>
                      </a:cubicBezTo>
                      <a:cubicBezTo>
                        <a:pt x="672" y="310"/>
                        <a:pt x="672" y="310"/>
                        <a:pt x="672" y="310"/>
                      </a:cubicBezTo>
                      <a:cubicBezTo>
                        <a:pt x="674" y="309"/>
                        <a:pt x="676" y="308"/>
                        <a:pt x="679" y="306"/>
                      </a:cubicBezTo>
                      <a:cubicBezTo>
                        <a:pt x="679" y="306"/>
                        <a:pt x="679" y="306"/>
                        <a:pt x="679" y="306"/>
                      </a:cubicBezTo>
                      <a:cubicBezTo>
                        <a:pt x="680" y="305"/>
                        <a:pt x="680" y="305"/>
                        <a:pt x="681" y="305"/>
                      </a:cubicBezTo>
                      <a:cubicBezTo>
                        <a:pt x="681" y="304"/>
                        <a:pt x="681" y="304"/>
                        <a:pt x="681" y="304"/>
                      </a:cubicBezTo>
                      <a:cubicBezTo>
                        <a:pt x="682" y="304"/>
                        <a:pt x="682" y="303"/>
                        <a:pt x="682" y="303"/>
                      </a:cubicBezTo>
                      <a:cubicBezTo>
                        <a:pt x="683" y="303"/>
                        <a:pt x="683" y="302"/>
                        <a:pt x="683" y="302"/>
                      </a:cubicBezTo>
                      <a:cubicBezTo>
                        <a:pt x="683" y="302"/>
                        <a:pt x="684" y="302"/>
                        <a:pt x="684" y="301"/>
                      </a:cubicBezTo>
                      <a:cubicBezTo>
                        <a:pt x="684" y="301"/>
                        <a:pt x="685" y="300"/>
                        <a:pt x="685" y="300"/>
                      </a:cubicBezTo>
                      <a:cubicBezTo>
                        <a:pt x="688" y="296"/>
                        <a:pt x="689" y="291"/>
                        <a:pt x="693" y="286"/>
                      </a:cubicBezTo>
                      <a:cubicBezTo>
                        <a:pt x="696" y="280"/>
                        <a:pt x="695" y="276"/>
                        <a:pt x="698" y="267"/>
                      </a:cubicBezTo>
                      <a:cubicBezTo>
                        <a:pt x="701" y="258"/>
                        <a:pt x="703" y="244"/>
                        <a:pt x="703" y="239"/>
                      </a:cubicBezTo>
                      <a:cubicBezTo>
                        <a:pt x="703" y="233"/>
                        <a:pt x="709" y="218"/>
                        <a:pt x="709" y="211"/>
                      </a:cubicBezTo>
                      <a:cubicBezTo>
                        <a:pt x="709" y="206"/>
                        <a:pt x="707" y="202"/>
                        <a:pt x="705" y="201"/>
                      </a:cubicBezTo>
                      <a:cubicBezTo>
                        <a:pt x="705" y="201"/>
                        <a:pt x="705" y="201"/>
                        <a:pt x="705" y="201"/>
                      </a:cubicBezTo>
                      <a:cubicBezTo>
                        <a:pt x="705" y="201"/>
                        <a:pt x="706" y="201"/>
                        <a:pt x="706" y="200"/>
                      </a:cubicBezTo>
                      <a:cubicBezTo>
                        <a:pt x="706" y="200"/>
                        <a:pt x="706" y="200"/>
                        <a:pt x="706" y="200"/>
                      </a:cubicBezTo>
                      <a:cubicBezTo>
                        <a:pt x="706" y="200"/>
                        <a:pt x="706" y="200"/>
                        <a:pt x="706" y="200"/>
                      </a:cubicBezTo>
                      <a:cubicBezTo>
                        <a:pt x="707" y="200"/>
                        <a:pt x="707" y="199"/>
                        <a:pt x="707" y="199"/>
                      </a:cubicBezTo>
                      <a:cubicBezTo>
                        <a:pt x="707" y="192"/>
                        <a:pt x="704" y="175"/>
                        <a:pt x="705" y="168"/>
                      </a:cubicBezTo>
                      <a:cubicBezTo>
                        <a:pt x="705" y="163"/>
                        <a:pt x="706" y="148"/>
                        <a:pt x="706" y="142"/>
                      </a:cubicBezTo>
                      <a:cubicBezTo>
                        <a:pt x="706" y="131"/>
                        <a:pt x="700" y="120"/>
                        <a:pt x="697" y="110"/>
                      </a:cubicBezTo>
                      <a:cubicBezTo>
                        <a:pt x="694" y="99"/>
                        <a:pt x="694" y="87"/>
                        <a:pt x="691" y="77"/>
                      </a:cubicBezTo>
                      <a:cubicBezTo>
                        <a:pt x="687" y="64"/>
                        <a:pt x="678" y="56"/>
                        <a:pt x="666" y="49"/>
                      </a:cubicBezTo>
                      <a:cubicBezTo>
                        <a:pt x="657" y="44"/>
                        <a:pt x="646" y="43"/>
                        <a:pt x="641" y="35"/>
                      </a:cubicBezTo>
                      <a:cubicBezTo>
                        <a:pt x="638" y="31"/>
                        <a:pt x="641" y="30"/>
                        <a:pt x="635" y="27"/>
                      </a:cubicBezTo>
                      <a:cubicBezTo>
                        <a:pt x="632" y="25"/>
                        <a:pt x="626" y="24"/>
                        <a:pt x="623" y="23"/>
                      </a:cubicBezTo>
                      <a:cubicBezTo>
                        <a:pt x="614" y="21"/>
                        <a:pt x="602" y="16"/>
                        <a:pt x="604" y="5"/>
                      </a:cubicBezTo>
                      <a:cubicBezTo>
                        <a:pt x="591" y="2"/>
                        <a:pt x="570" y="13"/>
                        <a:pt x="559" y="2"/>
                      </a:cubicBezTo>
                      <a:cubicBezTo>
                        <a:pt x="551" y="2"/>
                        <a:pt x="551" y="2"/>
                        <a:pt x="551" y="2"/>
                      </a:cubicBezTo>
                      <a:cubicBezTo>
                        <a:pt x="544" y="4"/>
                        <a:pt x="535" y="3"/>
                        <a:pt x="528" y="0"/>
                      </a:cubicBezTo>
                      <a:cubicBezTo>
                        <a:pt x="525" y="6"/>
                        <a:pt x="511" y="12"/>
                        <a:pt x="503" y="12"/>
                      </a:cubicBezTo>
                      <a:cubicBezTo>
                        <a:pt x="493" y="12"/>
                        <a:pt x="482" y="14"/>
                        <a:pt x="476" y="23"/>
                      </a:cubicBezTo>
                      <a:cubicBezTo>
                        <a:pt x="480" y="22"/>
                        <a:pt x="485" y="20"/>
                        <a:pt x="487" y="23"/>
                      </a:cubicBezTo>
                      <a:cubicBezTo>
                        <a:pt x="461" y="37"/>
                        <a:pt x="429" y="57"/>
                        <a:pt x="426" y="89"/>
                      </a:cubicBezTo>
                      <a:cubicBezTo>
                        <a:pt x="425" y="103"/>
                        <a:pt x="418" y="114"/>
                        <a:pt x="417" y="128"/>
                      </a:cubicBezTo>
                      <a:cubicBezTo>
                        <a:pt x="416" y="142"/>
                        <a:pt x="405" y="149"/>
                        <a:pt x="410" y="163"/>
                      </a:cubicBezTo>
                      <a:cubicBezTo>
                        <a:pt x="409" y="172"/>
                        <a:pt x="412" y="172"/>
                        <a:pt x="412" y="180"/>
                      </a:cubicBezTo>
                      <a:cubicBezTo>
                        <a:pt x="409" y="189"/>
                        <a:pt x="417" y="200"/>
                        <a:pt x="417" y="200"/>
                      </a:cubicBezTo>
                      <a:cubicBezTo>
                        <a:pt x="417" y="200"/>
                        <a:pt x="417" y="200"/>
                        <a:pt x="417" y="200"/>
                      </a:cubicBezTo>
                      <a:cubicBezTo>
                        <a:pt x="416" y="200"/>
                        <a:pt x="415" y="202"/>
                        <a:pt x="414" y="204"/>
                      </a:cubicBezTo>
                      <a:cubicBezTo>
                        <a:pt x="414" y="204"/>
                        <a:pt x="414" y="204"/>
                        <a:pt x="414" y="204"/>
                      </a:cubicBezTo>
                      <a:cubicBezTo>
                        <a:pt x="413" y="205"/>
                        <a:pt x="413" y="205"/>
                        <a:pt x="413" y="206"/>
                      </a:cubicBezTo>
                      <a:cubicBezTo>
                        <a:pt x="413" y="207"/>
                        <a:pt x="413" y="207"/>
                        <a:pt x="413" y="207"/>
                      </a:cubicBezTo>
                      <a:cubicBezTo>
                        <a:pt x="412" y="208"/>
                        <a:pt x="412" y="209"/>
                        <a:pt x="412" y="211"/>
                      </a:cubicBezTo>
                      <a:cubicBezTo>
                        <a:pt x="412" y="218"/>
                        <a:pt x="419" y="233"/>
                        <a:pt x="419" y="239"/>
                      </a:cubicBezTo>
                      <a:cubicBezTo>
                        <a:pt x="419" y="244"/>
                        <a:pt x="420" y="258"/>
                        <a:pt x="424" y="267"/>
                      </a:cubicBezTo>
                      <a:cubicBezTo>
                        <a:pt x="427" y="276"/>
                        <a:pt x="425" y="280"/>
                        <a:pt x="429" y="286"/>
                      </a:cubicBezTo>
                      <a:cubicBezTo>
                        <a:pt x="432" y="291"/>
                        <a:pt x="433" y="296"/>
                        <a:pt x="436" y="300"/>
                      </a:cubicBezTo>
                      <a:cubicBezTo>
                        <a:pt x="437" y="300"/>
                        <a:pt x="437" y="301"/>
                        <a:pt x="437" y="301"/>
                      </a:cubicBezTo>
                      <a:cubicBezTo>
                        <a:pt x="438" y="302"/>
                        <a:pt x="438" y="302"/>
                        <a:pt x="438" y="302"/>
                      </a:cubicBezTo>
                      <a:cubicBezTo>
                        <a:pt x="438" y="302"/>
                        <a:pt x="439" y="303"/>
                        <a:pt x="439" y="303"/>
                      </a:cubicBezTo>
                      <a:cubicBezTo>
                        <a:pt x="439" y="303"/>
                        <a:pt x="440" y="304"/>
                        <a:pt x="440" y="304"/>
                      </a:cubicBezTo>
                      <a:cubicBezTo>
                        <a:pt x="440" y="304"/>
                        <a:pt x="441" y="305"/>
                        <a:pt x="441" y="305"/>
                      </a:cubicBezTo>
                      <a:cubicBezTo>
                        <a:pt x="441" y="305"/>
                        <a:pt x="442" y="306"/>
                        <a:pt x="442" y="306"/>
                      </a:cubicBezTo>
                      <a:cubicBezTo>
                        <a:pt x="442" y="306"/>
                        <a:pt x="443" y="306"/>
                        <a:pt x="443" y="306"/>
                      </a:cubicBezTo>
                      <a:cubicBezTo>
                        <a:pt x="445" y="308"/>
                        <a:pt x="448" y="310"/>
                        <a:pt x="449" y="310"/>
                      </a:cubicBezTo>
                      <a:cubicBezTo>
                        <a:pt x="449" y="310"/>
                        <a:pt x="449" y="310"/>
                        <a:pt x="449" y="310"/>
                      </a:cubicBezTo>
                      <a:cubicBezTo>
                        <a:pt x="449" y="312"/>
                        <a:pt x="450" y="314"/>
                        <a:pt x="450" y="316"/>
                      </a:cubicBezTo>
                      <a:cubicBezTo>
                        <a:pt x="450" y="316"/>
                        <a:pt x="450" y="316"/>
                        <a:pt x="450" y="316"/>
                      </a:cubicBezTo>
                      <a:cubicBezTo>
                        <a:pt x="450" y="317"/>
                        <a:pt x="450" y="318"/>
                        <a:pt x="450" y="319"/>
                      </a:cubicBezTo>
                      <a:cubicBezTo>
                        <a:pt x="450" y="319"/>
                        <a:pt x="450" y="319"/>
                        <a:pt x="450" y="319"/>
                      </a:cubicBezTo>
                      <a:cubicBezTo>
                        <a:pt x="450" y="320"/>
                        <a:pt x="450" y="321"/>
                        <a:pt x="450" y="322"/>
                      </a:cubicBezTo>
                      <a:cubicBezTo>
                        <a:pt x="450" y="322"/>
                        <a:pt x="450" y="322"/>
                        <a:pt x="450" y="322"/>
                      </a:cubicBezTo>
                      <a:cubicBezTo>
                        <a:pt x="450" y="323"/>
                        <a:pt x="451" y="324"/>
                        <a:pt x="451" y="326"/>
                      </a:cubicBezTo>
                      <a:cubicBezTo>
                        <a:pt x="451" y="326"/>
                        <a:pt x="451" y="326"/>
                        <a:pt x="451" y="326"/>
                      </a:cubicBezTo>
                      <a:cubicBezTo>
                        <a:pt x="451" y="327"/>
                        <a:pt x="451" y="328"/>
                        <a:pt x="451" y="329"/>
                      </a:cubicBezTo>
                      <a:cubicBezTo>
                        <a:pt x="451" y="329"/>
                        <a:pt x="451" y="330"/>
                        <a:pt x="451" y="330"/>
                      </a:cubicBezTo>
                      <a:cubicBezTo>
                        <a:pt x="451" y="331"/>
                        <a:pt x="452" y="332"/>
                        <a:pt x="452" y="333"/>
                      </a:cubicBezTo>
                      <a:cubicBezTo>
                        <a:pt x="452" y="333"/>
                        <a:pt x="452" y="333"/>
                        <a:pt x="452" y="334"/>
                      </a:cubicBezTo>
                      <a:cubicBezTo>
                        <a:pt x="452" y="335"/>
                        <a:pt x="452" y="336"/>
                        <a:pt x="452" y="336"/>
                      </a:cubicBezTo>
                      <a:cubicBezTo>
                        <a:pt x="452" y="337"/>
                        <a:pt x="452" y="337"/>
                        <a:pt x="453" y="338"/>
                      </a:cubicBezTo>
                      <a:cubicBezTo>
                        <a:pt x="453" y="339"/>
                        <a:pt x="453" y="339"/>
                        <a:pt x="453" y="340"/>
                      </a:cubicBezTo>
                      <a:cubicBezTo>
                        <a:pt x="453" y="341"/>
                        <a:pt x="453" y="341"/>
                        <a:pt x="453" y="342"/>
                      </a:cubicBezTo>
                      <a:cubicBezTo>
                        <a:pt x="453" y="342"/>
                        <a:pt x="454" y="343"/>
                        <a:pt x="454" y="344"/>
                      </a:cubicBezTo>
                      <a:cubicBezTo>
                        <a:pt x="454" y="344"/>
                        <a:pt x="454" y="345"/>
                        <a:pt x="454" y="345"/>
                      </a:cubicBezTo>
                      <a:cubicBezTo>
                        <a:pt x="454" y="346"/>
                        <a:pt x="454" y="347"/>
                        <a:pt x="454" y="347"/>
                      </a:cubicBezTo>
                      <a:cubicBezTo>
                        <a:pt x="455" y="348"/>
                        <a:pt x="455" y="348"/>
                        <a:pt x="455" y="349"/>
                      </a:cubicBezTo>
                      <a:cubicBezTo>
                        <a:pt x="455" y="349"/>
                        <a:pt x="455" y="350"/>
                        <a:pt x="455" y="351"/>
                      </a:cubicBezTo>
                      <a:cubicBezTo>
                        <a:pt x="455" y="351"/>
                        <a:pt x="456" y="352"/>
                        <a:pt x="456" y="352"/>
                      </a:cubicBezTo>
                      <a:cubicBezTo>
                        <a:pt x="456" y="353"/>
                        <a:pt x="456" y="353"/>
                        <a:pt x="456" y="354"/>
                      </a:cubicBezTo>
                      <a:cubicBezTo>
                        <a:pt x="456" y="354"/>
                        <a:pt x="457" y="355"/>
                        <a:pt x="457" y="355"/>
                      </a:cubicBezTo>
                      <a:cubicBezTo>
                        <a:pt x="457" y="356"/>
                        <a:pt x="457" y="356"/>
                        <a:pt x="457" y="357"/>
                      </a:cubicBezTo>
                      <a:cubicBezTo>
                        <a:pt x="457" y="357"/>
                        <a:pt x="458" y="358"/>
                        <a:pt x="458" y="358"/>
                      </a:cubicBezTo>
                      <a:cubicBezTo>
                        <a:pt x="458" y="359"/>
                        <a:pt x="458" y="359"/>
                        <a:pt x="458" y="359"/>
                      </a:cubicBezTo>
                      <a:cubicBezTo>
                        <a:pt x="459" y="360"/>
                        <a:pt x="459" y="361"/>
                        <a:pt x="459" y="362"/>
                      </a:cubicBezTo>
                      <a:cubicBezTo>
                        <a:pt x="460" y="362"/>
                        <a:pt x="460" y="363"/>
                        <a:pt x="461" y="364"/>
                      </a:cubicBezTo>
                      <a:cubicBezTo>
                        <a:pt x="461" y="365"/>
                        <a:pt x="461" y="365"/>
                        <a:pt x="461" y="366"/>
                      </a:cubicBezTo>
                      <a:cubicBezTo>
                        <a:pt x="461" y="377"/>
                        <a:pt x="463" y="401"/>
                        <a:pt x="459" y="425"/>
                      </a:cubicBezTo>
                      <a:cubicBezTo>
                        <a:pt x="459" y="425"/>
                        <a:pt x="459" y="426"/>
                        <a:pt x="459" y="426"/>
                      </a:cubicBezTo>
                      <a:cubicBezTo>
                        <a:pt x="459" y="427"/>
                        <a:pt x="458" y="427"/>
                        <a:pt x="458" y="427"/>
                      </a:cubicBezTo>
                      <a:cubicBezTo>
                        <a:pt x="454" y="452"/>
                        <a:pt x="443" y="475"/>
                        <a:pt x="420" y="479"/>
                      </a:cubicBezTo>
                      <a:cubicBezTo>
                        <a:pt x="400" y="481"/>
                        <a:pt x="333" y="512"/>
                        <a:pt x="324" y="520"/>
                      </a:cubicBezTo>
                      <a:cubicBezTo>
                        <a:pt x="311" y="533"/>
                        <a:pt x="280" y="536"/>
                        <a:pt x="261" y="540"/>
                      </a:cubicBezTo>
                      <a:cubicBezTo>
                        <a:pt x="241" y="544"/>
                        <a:pt x="200" y="567"/>
                        <a:pt x="180" y="653"/>
                      </a:cubicBezTo>
                      <a:cubicBezTo>
                        <a:pt x="171" y="693"/>
                        <a:pt x="161" y="744"/>
                        <a:pt x="167" y="792"/>
                      </a:cubicBezTo>
                      <a:cubicBezTo>
                        <a:pt x="170" y="825"/>
                        <a:pt x="146" y="886"/>
                        <a:pt x="143" y="992"/>
                      </a:cubicBezTo>
                      <a:cubicBezTo>
                        <a:pt x="144" y="1031"/>
                        <a:pt x="140" y="1058"/>
                        <a:pt x="135" y="1075"/>
                      </a:cubicBezTo>
                      <a:cubicBezTo>
                        <a:pt x="113" y="1129"/>
                        <a:pt x="113" y="1277"/>
                        <a:pt x="112" y="1315"/>
                      </a:cubicBezTo>
                      <a:cubicBezTo>
                        <a:pt x="111" y="1337"/>
                        <a:pt x="111" y="1369"/>
                        <a:pt x="107" y="1386"/>
                      </a:cubicBezTo>
                      <a:cubicBezTo>
                        <a:pt x="103" y="1402"/>
                        <a:pt x="106" y="1416"/>
                        <a:pt x="101" y="1430"/>
                      </a:cubicBezTo>
                      <a:cubicBezTo>
                        <a:pt x="97" y="1444"/>
                        <a:pt x="99" y="1464"/>
                        <a:pt x="96" y="1469"/>
                      </a:cubicBezTo>
                      <a:cubicBezTo>
                        <a:pt x="88" y="1477"/>
                        <a:pt x="53" y="1528"/>
                        <a:pt x="44" y="1540"/>
                      </a:cubicBezTo>
                      <a:cubicBezTo>
                        <a:pt x="36" y="1551"/>
                        <a:pt x="26" y="1586"/>
                        <a:pt x="21" y="1592"/>
                      </a:cubicBezTo>
                      <a:cubicBezTo>
                        <a:pt x="16" y="1598"/>
                        <a:pt x="15" y="1614"/>
                        <a:pt x="9" y="1628"/>
                      </a:cubicBezTo>
                      <a:cubicBezTo>
                        <a:pt x="4" y="1641"/>
                        <a:pt x="0" y="1653"/>
                        <a:pt x="17" y="1652"/>
                      </a:cubicBezTo>
                      <a:cubicBezTo>
                        <a:pt x="31" y="1651"/>
                        <a:pt x="46" y="1627"/>
                        <a:pt x="49" y="1611"/>
                      </a:cubicBezTo>
                      <a:cubicBezTo>
                        <a:pt x="53" y="1609"/>
                        <a:pt x="61" y="1599"/>
                        <a:pt x="70" y="1589"/>
                      </a:cubicBezTo>
                      <a:cubicBezTo>
                        <a:pt x="68" y="1597"/>
                        <a:pt x="74" y="1606"/>
                        <a:pt x="81" y="1633"/>
                      </a:cubicBezTo>
                      <a:cubicBezTo>
                        <a:pt x="81" y="1642"/>
                        <a:pt x="89" y="1665"/>
                        <a:pt x="88" y="1675"/>
                      </a:cubicBezTo>
                      <a:cubicBezTo>
                        <a:pt x="87" y="1686"/>
                        <a:pt x="94" y="1714"/>
                        <a:pt x="97" y="1728"/>
                      </a:cubicBezTo>
                      <a:cubicBezTo>
                        <a:pt x="100" y="1742"/>
                        <a:pt x="113" y="1743"/>
                        <a:pt x="122" y="1739"/>
                      </a:cubicBezTo>
                      <a:cubicBezTo>
                        <a:pt x="122" y="1739"/>
                        <a:pt x="121" y="1751"/>
                        <a:pt x="134" y="1753"/>
                      </a:cubicBezTo>
                      <a:cubicBezTo>
                        <a:pt x="146" y="1755"/>
                        <a:pt x="148" y="1733"/>
                        <a:pt x="148" y="1733"/>
                      </a:cubicBezTo>
                      <a:cubicBezTo>
                        <a:pt x="148" y="1733"/>
                        <a:pt x="148" y="1741"/>
                        <a:pt x="157" y="1742"/>
                      </a:cubicBezTo>
                      <a:cubicBezTo>
                        <a:pt x="171" y="1742"/>
                        <a:pt x="173" y="1715"/>
                        <a:pt x="173" y="1715"/>
                      </a:cubicBezTo>
                      <a:cubicBezTo>
                        <a:pt x="173" y="1715"/>
                        <a:pt x="174" y="1716"/>
                        <a:pt x="174" y="1716"/>
                      </a:cubicBezTo>
                      <a:cubicBezTo>
                        <a:pt x="174" y="1716"/>
                        <a:pt x="174" y="1716"/>
                        <a:pt x="174" y="1716"/>
                      </a:cubicBezTo>
                      <a:cubicBezTo>
                        <a:pt x="174" y="1716"/>
                        <a:pt x="174" y="1717"/>
                        <a:pt x="174" y="1717"/>
                      </a:cubicBezTo>
                      <a:cubicBezTo>
                        <a:pt x="174" y="1716"/>
                        <a:pt x="174" y="1716"/>
                        <a:pt x="174" y="1716"/>
                      </a:cubicBezTo>
                      <a:cubicBezTo>
                        <a:pt x="174" y="1717"/>
                        <a:pt x="174" y="1717"/>
                        <a:pt x="174" y="1717"/>
                      </a:cubicBezTo>
                      <a:cubicBezTo>
                        <a:pt x="174" y="1717"/>
                        <a:pt x="174" y="1717"/>
                        <a:pt x="174" y="1717"/>
                      </a:cubicBezTo>
                      <a:cubicBezTo>
                        <a:pt x="174" y="1718"/>
                        <a:pt x="175" y="1718"/>
                        <a:pt x="175" y="1719"/>
                      </a:cubicBezTo>
                      <a:cubicBezTo>
                        <a:pt x="175" y="1719"/>
                        <a:pt x="176" y="1719"/>
                        <a:pt x="176" y="1719"/>
                      </a:cubicBezTo>
                      <a:cubicBezTo>
                        <a:pt x="176" y="1719"/>
                        <a:pt x="176" y="1719"/>
                        <a:pt x="176" y="1719"/>
                      </a:cubicBezTo>
                      <a:cubicBezTo>
                        <a:pt x="176" y="1720"/>
                        <a:pt x="177" y="1720"/>
                        <a:pt x="177" y="1720"/>
                      </a:cubicBezTo>
                      <a:cubicBezTo>
                        <a:pt x="177" y="1720"/>
                        <a:pt x="177" y="1720"/>
                        <a:pt x="177" y="1720"/>
                      </a:cubicBezTo>
                      <a:cubicBezTo>
                        <a:pt x="178" y="1720"/>
                        <a:pt x="178" y="1720"/>
                        <a:pt x="179" y="1720"/>
                      </a:cubicBezTo>
                      <a:cubicBezTo>
                        <a:pt x="179" y="1720"/>
                        <a:pt x="179" y="1720"/>
                        <a:pt x="179" y="1720"/>
                      </a:cubicBezTo>
                      <a:cubicBezTo>
                        <a:pt x="180" y="1720"/>
                        <a:pt x="180" y="1720"/>
                        <a:pt x="181" y="1720"/>
                      </a:cubicBezTo>
                      <a:cubicBezTo>
                        <a:pt x="188" y="1720"/>
                        <a:pt x="194" y="1691"/>
                        <a:pt x="197" y="1679"/>
                      </a:cubicBezTo>
                      <a:cubicBezTo>
                        <a:pt x="200" y="1667"/>
                        <a:pt x="205" y="1657"/>
                        <a:pt x="206" y="1647"/>
                      </a:cubicBezTo>
                      <a:cubicBezTo>
                        <a:pt x="207" y="1638"/>
                        <a:pt x="208" y="1632"/>
                        <a:pt x="216" y="1589"/>
                      </a:cubicBezTo>
                      <a:cubicBezTo>
                        <a:pt x="224" y="1546"/>
                        <a:pt x="199" y="1500"/>
                        <a:pt x="202" y="1486"/>
                      </a:cubicBezTo>
                      <a:cubicBezTo>
                        <a:pt x="206" y="1471"/>
                        <a:pt x="193" y="1449"/>
                        <a:pt x="195" y="1445"/>
                      </a:cubicBezTo>
                      <a:cubicBezTo>
                        <a:pt x="197" y="1441"/>
                        <a:pt x="201" y="1425"/>
                        <a:pt x="204" y="1409"/>
                      </a:cubicBezTo>
                      <a:cubicBezTo>
                        <a:pt x="206" y="1393"/>
                        <a:pt x="264" y="1251"/>
                        <a:pt x="270" y="1219"/>
                      </a:cubicBezTo>
                      <a:cubicBezTo>
                        <a:pt x="281" y="1159"/>
                        <a:pt x="281" y="1132"/>
                        <a:pt x="274" y="1090"/>
                      </a:cubicBezTo>
                      <a:cubicBezTo>
                        <a:pt x="275" y="1059"/>
                        <a:pt x="288" y="975"/>
                        <a:pt x="290" y="960"/>
                      </a:cubicBezTo>
                      <a:cubicBezTo>
                        <a:pt x="291" y="957"/>
                        <a:pt x="291" y="942"/>
                        <a:pt x="293" y="932"/>
                      </a:cubicBezTo>
                      <a:cubicBezTo>
                        <a:pt x="294" y="926"/>
                        <a:pt x="295" y="915"/>
                        <a:pt x="295" y="902"/>
                      </a:cubicBezTo>
                      <a:cubicBezTo>
                        <a:pt x="296" y="904"/>
                        <a:pt x="296" y="904"/>
                        <a:pt x="296" y="904"/>
                      </a:cubicBezTo>
                      <a:cubicBezTo>
                        <a:pt x="296" y="918"/>
                        <a:pt x="300" y="942"/>
                        <a:pt x="302" y="980"/>
                      </a:cubicBezTo>
                      <a:cubicBezTo>
                        <a:pt x="301" y="1011"/>
                        <a:pt x="316" y="1068"/>
                        <a:pt x="318" y="1098"/>
                      </a:cubicBezTo>
                      <a:cubicBezTo>
                        <a:pt x="314" y="1107"/>
                        <a:pt x="329" y="1264"/>
                        <a:pt x="329" y="1264"/>
                      </a:cubicBezTo>
                      <a:cubicBezTo>
                        <a:pt x="328" y="1265"/>
                        <a:pt x="328" y="1265"/>
                        <a:pt x="328" y="1265"/>
                      </a:cubicBezTo>
                      <a:cubicBezTo>
                        <a:pt x="328" y="1265"/>
                        <a:pt x="328" y="1265"/>
                        <a:pt x="328" y="1266"/>
                      </a:cubicBezTo>
                      <a:cubicBezTo>
                        <a:pt x="328" y="1266"/>
                        <a:pt x="328" y="1266"/>
                        <a:pt x="328" y="1266"/>
                      </a:cubicBezTo>
                      <a:cubicBezTo>
                        <a:pt x="326" y="1272"/>
                        <a:pt x="321" y="1288"/>
                        <a:pt x="317" y="1309"/>
                      </a:cubicBezTo>
                      <a:cubicBezTo>
                        <a:pt x="317" y="1309"/>
                        <a:pt x="317" y="1309"/>
                        <a:pt x="316" y="1310"/>
                      </a:cubicBezTo>
                      <a:cubicBezTo>
                        <a:pt x="316" y="1311"/>
                        <a:pt x="316" y="1313"/>
                        <a:pt x="315" y="1314"/>
                      </a:cubicBezTo>
                      <a:cubicBezTo>
                        <a:pt x="315" y="1315"/>
                        <a:pt x="315" y="1315"/>
                        <a:pt x="315" y="1316"/>
                      </a:cubicBezTo>
                      <a:cubicBezTo>
                        <a:pt x="315" y="1317"/>
                        <a:pt x="314" y="1319"/>
                        <a:pt x="314" y="1320"/>
                      </a:cubicBezTo>
                      <a:cubicBezTo>
                        <a:pt x="314" y="1321"/>
                        <a:pt x="314" y="1321"/>
                        <a:pt x="314" y="1322"/>
                      </a:cubicBezTo>
                      <a:cubicBezTo>
                        <a:pt x="313" y="1323"/>
                        <a:pt x="313" y="1325"/>
                        <a:pt x="313" y="1326"/>
                      </a:cubicBezTo>
                      <a:cubicBezTo>
                        <a:pt x="313" y="1327"/>
                        <a:pt x="312" y="1328"/>
                        <a:pt x="312" y="1328"/>
                      </a:cubicBezTo>
                      <a:cubicBezTo>
                        <a:pt x="312" y="1330"/>
                        <a:pt x="312" y="1331"/>
                        <a:pt x="311" y="1332"/>
                      </a:cubicBezTo>
                      <a:cubicBezTo>
                        <a:pt x="311" y="1333"/>
                        <a:pt x="311" y="1334"/>
                        <a:pt x="311" y="1335"/>
                      </a:cubicBezTo>
                      <a:cubicBezTo>
                        <a:pt x="311" y="1336"/>
                        <a:pt x="310" y="1337"/>
                        <a:pt x="310" y="1339"/>
                      </a:cubicBezTo>
                      <a:cubicBezTo>
                        <a:pt x="310" y="1340"/>
                        <a:pt x="310" y="1341"/>
                        <a:pt x="310" y="1341"/>
                      </a:cubicBezTo>
                      <a:cubicBezTo>
                        <a:pt x="309" y="1343"/>
                        <a:pt x="309" y="1344"/>
                        <a:pt x="309" y="1345"/>
                      </a:cubicBezTo>
                      <a:cubicBezTo>
                        <a:pt x="309" y="1346"/>
                        <a:pt x="308" y="1347"/>
                        <a:pt x="308" y="1348"/>
                      </a:cubicBezTo>
                      <a:cubicBezTo>
                        <a:pt x="308" y="1349"/>
                        <a:pt x="308" y="1350"/>
                        <a:pt x="307" y="1352"/>
                      </a:cubicBezTo>
                      <a:cubicBezTo>
                        <a:pt x="307" y="1353"/>
                        <a:pt x="307" y="1354"/>
                        <a:pt x="307" y="1355"/>
                      </a:cubicBezTo>
                      <a:cubicBezTo>
                        <a:pt x="307" y="1356"/>
                        <a:pt x="306" y="1357"/>
                        <a:pt x="306" y="1358"/>
                      </a:cubicBezTo>
                      <a:cubicBezTo>
                        <a:pt x="306" y="1359"/>
                        <a:pt x="306" y="1360"/>
                        <a:pt x="306" y="1361"/>
                      </a:cubicBezTo>
                      <a:cubicBezTo>
                        <a:pt x="305" y="1363"/>
                        <a:pt x="305" y="1364"/>
                        <a:pt x="305" y="1365"/>
                      </a:cubicBezTo>
                      <a:cubicBezTo>
                        <a:pt x="305" y="1366"/>
                        <a:pt x="304" y="1367"/>
                        <a:pt x="304" y="1368"/>
                      </a:cubicBezTo>
                      <a:cubicBezTo>
                        <a:pt x="304" y="1369"/>
                        <a:pt x="304" y="1370"/>
                        <a:pt x="304" y="1371"/>
                      </a:cubicBezTo>
                      <a:cubicBezTo>
                        <a:pt x="303" y="1372"/>
                        <a:pt x="303" y="1373"/>
                        <a:pt x="303" y="1375"/>
                      </a:cubicBezTo>
                      <a:cubicBezTo>
                        <a:pt x="303" y="1376"/>
                        <a:pt x="303" y="1377"/>
                        <a:pt x="303" y="1378"/>
                      </a:cubicBezTo>
                      <a:cubicBezTo>
                        <a:pt x="302" y="1379"/>
                        <a:pt x="302" y="1380"/>
                        <a:pt x="302" y="1381"/>
                      </a:cubicBezTo>
                      <a:cubicBezTo>
                        <a:pt x="302" y="1382"/>
                        <a:pt x="302" y="1383"/>
                        <a:pt x="301" y="1384"/>
                      </a:cubicBezTo>
                      <a:cubicBezTo>
                        <a:pt x="301" y="1385"/>
                        <a:pt x="301" y="1386"/>
                        <a:pt x="301" y="1387"/>
                      </a:cubicBezTo>
                      <a:cubicBezTo>
                        <a:pt x="301" y="1388"/>
                        <a:pt x="301" y="1389"/>
                        <a:pt x="300" y="1390"/>
                      </a:cubicBezTo>
                      <a:cubicBezTo>
                        <a:pt x="300" y="1391"/>
                        <a:pt x="300" y="1392"/>
                        <a:pt x="300" y="1393"/>
                      </a:cubicBezTo>
                      <a:cubicBezTo>
                        <a:pt x="300" y="1394"/>
                        <a:pt x="300" y="1395"/>
                        <a:pt x="299" y="1396"/>
                      </a:cubicBezTo>
                      <a:cubicBezTo>
                        <a:pt x="299" y="1397"/>
                        <a:pt x="299" y="1398"/>
                        <a:pt x="299" y="1399"/>
                      </a:cubicBezTo>
                      <a:cubicBezTo>
                        <a:pt x="299" y="1400"/>
                        <a:pt x="299" y="1401"/>
                        <a:pt x="299" y="1401"/>
                      </a:cubicBezTo>
                      <a:cubicBezTo>
                        <a:pt x="298" y="1403"/>
                        <a:pt x="298" y="1404"/>
                        <a:pt x="298" y="1405"/>
                      </a:cubicBezTo>
                      <a:cubicBezTo>
                        <a:pt x="298" y="1405"/>
                        <a:pt x="298" y="1406"/>
                        <a:pt x="298" y="1407"/>
                      </a:cubicBezTo>
                      <a:cubicBezTo>
                        <a:pt x="298" y="1408"/>
                        <a:pt x="298" y="1409"/>
                        <a:pt x="297" y="1410"/>
                      </a:cubicBezTo>
                      <a:cubicBezTo>
                        <a:pt x="297" y="1411"/>
                        <a:pt x="297" y="1411"/>
                        <a:pt x="297" y="1412"/>
                      </a:cubicBezTo>
                      <a:cubicBezTo>
                        <a:pt x="297" y="1413"/>
                        <a:pt x="297" y="1414"/>
                        <a:pt x="297" y="1415"/>
                      </a:cubicBezTo>
                      <a:cubicBezTo>
                        <a:pt x="297" y="1415"/>
                        <a:pt x="297" y="1416"/>
                        <a:pt x="297" y="1417"/>
                      </a:cubicBezTo>
                      <a:cubicBezTo>
                        <a:pt x="296" y="1418"/>
                        <a:pt x="296" y="1419"/>
                        <a:pt x="296" y="1419"/>
                      </a:cubicBezTo>
                      <a:cubicBezTo>
                        <a:pt x="296" y="1420"/>
                        <a:pt x="296" y="1421"/>
                        <a:pt x="296" y="1421"/>
                      </a:cubicBezTo>
                      <a:cubicBezTo>
                        <a:pt x="296" y="1422"/>
                        <a:pt x="296" y="1423"/>
                        <a:pt x="296" y="1424"/>
                      </a:cubicBezTo>
                      <a:cubicBezTo>
                        <a:pt x="296" y="1424"/>
                        <a:pt x="296" y="1425"/>
                        <a:pt x="296" y="1425"/>
                      </a:cubicBezTo>
                      <a:cubicBezTo>
                        <a:pt x="296" y="1427"/>
                        <a:pt x="296" y="1428"/>
                        <a:pt x="296" y="1429"/>
                      </a:cubicBezTo>
                      <a:cubicBezTo>
                        <a:pt x="293" y="1447"/>
                        <a:pt x="300" y="1472"/>
                        <a:pt x="298" y="1512"/>
                      </a:cubicBezTo>
                      <a:cubicBezTo>
                        <a:pt x="295" y="1562"/>
                        <a:pt x="251" y="1762"/>
                        <a:pt x="333" y="2014"/>
                      </a:cubicBezTo>
                      <a:cubicBezTo>
                        <a:pt x="338" y="2029"/>
                        <a:pt x="338" y="2079"/>
                        <a:pt x="344" y="2107"/>
                      </a:cubicBezTo>
                      <a:cubicBezTo>
                        <a:pt x="345" y="2114"/>
                        <a:pt x="359" y="2145"/>
                        <a:pt x="360" y="2189"/>
                      </a:cubicBezTo>
                      <a:cubicBezTo>
                        <a:pt x="361" y="2259"/>
                        <a:pt x="354" y="2349"/>
                        <a:pt x="356" y="2399"/>
                      </a:cubicBezTo>
                      <a:cubicBezTo>
                        <a:pt x="359" y="2481"/>
                        <a:pt x="393" y="2556"/>
                        <a:pt x="406" y="2609"/>
                      </a:cubicBezTo>
                      <a:cubicBezTo>
                        <a:pt x="420" y="2661"/>
                        <a:pt x="425" y="2703"/>
                        <a:pt x="422" y="2713"/>
                      </a:cubicBezTo>
                      <a:cubicBezTo>
                        <a:pt x="420" y="2722"/>
                        <a:pt x="418" y="2740"/>
                        <a:pt x="425" y="2755"/>
                      </a:cubicBezTo>
                      <a:cubicBezTo>
                        <a:pt x="426" y="2756"/>
                        <a:pt x="402" y="2808"/>
                        <a:pt x="389" y="2817"/>
                      </a:cubicBezTo>
                      <a:cubicBezTo>
                        <a:pt x="377" y="2827"/>
                        <a:pt x="373" y="2835"/>
                        <a:pt x="364" y="2840"/>
                      </a:cubicBezTo>
                      <a:cubicBezTo>
                        <a:pt x="354" y="2845"/>
                        <a:pt x="349" y="2850"/>
                        <a:pt x="345" y="2861"/>
                      </a:cubicBezTo>
                      <a:cubicBezTo>
                        <a:pt x="342" y="2869"/>
                        <a:pt x="333" y="2881"/>
                        <a:pt x="340" y="2887"/>
                      </a:cubicBezTo>
                      <a:cubicBezTo>
                        <a:pt x="341" y="2888"/>
                        <a:pt x="342" y="2888"/>
                        <a:pt x="343" y="2889"/>
                      </a:cubicBezTo>
                      <a:cubicBezTo>
                        <a:pt x="344" y="2889"/>
                        <a:pt x="344" y="2889"/>
                        <a:pt x="344" y="2889"/>
                      </a:cubicBezTo>
                      <a:cubicBezTo>
                        <a:pt x="343" y="2892"/>
                        <a:pt x="343" y="2894"/>
                        <a:pt x="344" y="2896"/>
                      </a:cubicBezTo>
                      <a:cubicBezTo>
                        <a:pt x="348" y="2903"/>
                        <a:pt x="355" y="2905"/>
                        <a:pt x="364" y="2904"/>
                      </a:cubicBezTo>
                      <a:cubicBezTo>
                        <a:pt x="365" y="2902"/>
                        <a:pt x="365" y="2902"/>
                        <a:pt x="365" y="2902"/>
                      </a:cubicBezTo>
                      <a:cubicBezTo>
                        <a:pt x="366" y="2905"/>
                        <a:pt x="366" y="2908"/>
                        <a:pt x="368" y="2910"/>
                      </a:cubicBezTo>
                      <a:cubicBezTo>
                        <a:pt x="374" y="2919"/>
                        <a:pt x="394" y="2923"/>
                        <a:pt x="402" y="2915"/>
                      </a:cubicBezTo>
                      <a:cubicBezTo>
                        <a:pt x="403" y="2916"/>
                        <a:pt x="404" y="2916"/>
                        <a:pt x="406" y="2917"/>
                      </a:cubicBezTo>
                      <a:cubicBezTo>
                        <a:pt x="407" y="2917"/>
                        <a:pt x="408" y="2917"/>
                        <a:pt x="409" y="2918"/>
                      </a:cubicBezTo>
                      <a:cubicBezTo>
                        <a:pt x="410" y="2918"/>
                        <a:pt x="410" y="2918"/>
                        <a:pt x="411" y="2918"/>
                      </a:cubicBezTo>
                      <a:cubicBezTo>
                        <a:pt x="413" y="2919"/>
                        <a:pt x="414" y="2919"/>
                        <a:pt x="416" y="2919"/>
                      </a:cubicBezTo>
                      <a:cubicBezTo>
                        <a:pt x="416" y="2919"/>
                        <a:pt x="416" y="2919"/>
                        <a:pt x="416" y="2919"/>
                      </a:cubicBezTo>
                      <a:cubicBezTo>
                        <a:pt x="425" y="2920"/>
                        <a:pt x="435" y="2918"/>
                        <a:pt x="440" y="2913"/>
                      </a:cubicBezTo>
                      <a:cubicBezTo>
                        <a:pt x="440" y="2912"/>
                        <a:pt x="440" y="2912"/>
                        <a:pt x="440" y="2912"/>
                      </a:cubicBezTo>
                      <a:cubicBezTo>
                        <a:pt x="440" y="2913"/>
                        <a:pt x="441" y="2913"/>
                        <a:pt x="441" y="2914"/>
                      </a:cubicBezTo>
                      <a:cubicBezTo>
                        <a:pt x="441" y="2913"/>
                        <a:pt x="441" y="2913"/>
                        <a:pt x="441" y="2913"/>
                      </a:cubicBezTo>
                      <a:cubicBezTo>
                        <a:pt x="446" y="2925"/>
                        <a:pt x="462" y="2926"/>
                        <a:pt x="475" y="2924"/>
                      </a:cubicBezTo>
                      <a:cubicBezTo>
                        <a:pt x="475" y="2924"/>
                        <a:pt x="475" y="2924"/>
                        <a:pt x="475" y="2924"/>
                      </a:cubicBezTo>
                      <a:cubicBezTo>
                        <a:pt x="476" y="2924"/>
                        <a:pt x="477" y="2924"/>
                        <a:pt x="478" y="2924"/>
                      </a:cubicBezTo>
                      <a:cubicBezTo>
                        <a:pt x="478" y="2924"/>
                        <a:pt x="479" y="2923"/>
                        <a:pt x="479" y="2923"/>
                      </a:cubicBezTo>
                      <a:cubicBezTo>
                        <a:pt x="480" y="2923"/>
                        <a:pt x="480" y="2923"/>
                        <a:pt x="481" y="2923"/>
                      </a:cubicBezTo>
                      <a:cubicBezTo>
                        <a:pt x="482" y="2923"/>
                        <a:pt x="482" y="2923"/>
                        <a:pt x="483" y="2923"/>
                      </a:cubicBezTo>
                      <a:cubicBezTo>
                        <a:pt x="485" y="2922"/>
                        <a:pt x="486" y="2922"/>
                        <a:pt x="488" y="2922"/>
                      </a:cubicBezTo>
                      <a:cubicBezTo>
                        <a:pt x="488" y="2921"/>
                        <a:pt x="489" y="2921"/>
                        <a:pt x="489" y="2921"/>
                      </a:cubicBezTo>
                      <a:cubicBezTo>
                        <a:pt x="490" y="2921"/>
                        <a:pt x="491" y="2920"/>
                        <a:pt x="492" y="2920"/>
                      </a:cubicBezTo>
                      <a:cubicBezTo>
                        <a:pt x="492" y="2920"/>
                        <a:pt x="493" y="2919"/>
                        <a:pt x="493" y="2919"/>
                      </a:cubicBezTo>
                      <a:cubicBezTo>
                        <a:pt x="494" y="2919"/>
                        <a:pt x="495" y="2918"/>
                        <a:pt x="496" y="2918"/>
                      </a:cubicBezTo>
                      <a:cubicBezTo>
                        <a:pt x="496" y="2918"/>
                        <a:pt x="496" y="2917"/>
                        <a:pt x="497" y="2917"/>
                      </a:cubicBezTo>
                      <a:cubicBezTo>
                        <a:pt x="498" y="2917"/>
                        <a:pt x="498" y="2916"/>
                        <a:pt x="499" y="2916"/>
                      </a:cubicBezTo>
                      <a:cubicBezTo>
                        <a:pt x="499" y="2915"/>
                        <a:pt x="500" y="2915"/>
                        <a:pt x="500" y="2915"/>
                      </a:cubicBezTo>
                      <a:cubicBezTo>
                        <a:pt x="501" y="2914"/>
                        <a:pt x="501" y="2914"/>
                        <a:pt x="502" y="2913"/>
                      </a:cubicBezTo>
                      <a:cubicBezTo>
                        <a:pt x="502" y="2913"/>
                        <a:pt x="503" y="2913"/>
                        <a:pt x="503" y="2913"/>
                      </a:cubicBezTo>
                      <a:cubicBezTo>
                        <a:pt x="505" y="2911"/>
                        <a:pt x="506" y="2909"/>
                        <a:pt x="508" y="2908"/>
                      </a:cubicBezTo>
                      <a:cubicBezTo>
                        <a:pt x="508" y="2908"/>
                        <a:pt x="508" y="2908"/>
                        <a:pt x="508" y="2908"/>
                      </a:cubicBezTo>
                      <a:cubicBezTo>
                        <a:pt x="508" y="2908"/>
                        <a:pt x="508" y="2908"/>
                        <a:pt x="508" y="2908"/>
                      </a:cubicBezTo>
                      <a:cubicBezTo>
                        <a:pt x="509" y="2907"/>
                        <a:pt x="510" y="2906"/>
                        <a:pt x="511" y="2905"/>
                      </a:cubicBezTo>
                      <a:cubicBezTo>
                        <a:pt x="519" y="2899"/>
                        <a:pt x="525" y="2894"/>
                        <a:pt x="523" y="2879"/>
                      </a:cubicBezTo>
                      <a:cubicBezTo>
                        <a:pt x="520" y="2864"/>
                        <a:pt x="522" y="2864"/>
                        <a:pt x="524" y="2846"/>
                      </a:cubicBezTo>
                      <a:cubicBezTo>
                        <a:pt x="525" y="2835"/>
                        <a:pt x="534" y="2832"/>
                        <a:pt x="536" y="2815"/>
                      </a:cubicBezTo>
                      <a:cubicBezTo>
                        <a:pt x="537" y="2801"/>
                        <a:pt x="526" y="2741"/>
                        <a:pt x="527" y="2733"/>
                      </a:cubicBezTo>
                      <a:cubicBezTo>
                        <a:pt x="530" y="2715"/>
                        <a:pt x="517" y="2700"/>
                        <a:pt x="513" y="2669"/>
                      </a:cubicBezTo>
                      <a:cubicBezTo>
                        <a:pt x="508" y="2639"/>
                        <a:pt x="520" y="2535"/>
                        <a:pt x="520" y="2516"/>
                      </a:cubicBezTo>
                      <a:cubicBezTo>
                        <a:pt x="520" y="2480"/>
                        <a:pt x="539" y="2421"/>
                        <a:pt x="534" y="2348"/>
                      </a:cubicBezTo>
                      <a:cubicBezTo>
                        <a:pt x="531" y="2306"/>
                        <a:pt x="510" y="2177"/>
                        <a:pt x="510" y="2148"/>
                      </a:cubicBezTo>
                      <a:cubicBezTo>
                        <a:pt x="510" y="2143"/>
                        <a:pt x="509" y="2110"/>
                        <a:pt x="511" y="2105"/>
                      </a:cubicBezTo>
                      <a:cubicBezTo>
                        <a:pt x="517" y="2085"/>
                        <a:pt x="544" y="1849"/>
                        <a:pt x="544" y="1847"/>
                      </a:cubicBezTo>
                      <a:cubicBezTo>
                        <a:pt x="547" y="1823"/>
                        <a:pt x="555" y="1690"/>
                        <a:pt x="558" y="1646"/>
                      </a:cubicBezTo>
                      <a:cubicBezTo>
                        <a:pt x="559" y="1646"/>
                        <a:pt x="561" y="1646"/>
                        <a:pt x="562" y="1646"/>
                      </a:cubicBezTo>
                      <a:cubicBezTo>
                        <a:pt x="565" y="1689"/>
                        <a:pt x="573" y="1823"/>
                        <a:pt x="576" y="1847"/>
                      </a:cubicBezTo>
                      <a:cubicBezTo>
                        <a:pt x="576" y="1849"/>
                        <a:pt x="603" y="2085"/>
                        <a:pt x="609" y="2105"/>
                      </a:cubicBezTo>
                      <a:cubicBezTo>
                        <a:pt x="611" y="2110"/>
                        <a:pt x="610" y="2143"/>
                        <a:pt x="610" y="2148"/>
                      </a:cubicBezTo>
                      <a:cubicBezTo>
                        <a:pt x="610" y="2177"/>
                        <a:pt x="589" y="2306"/>
                        <a:pt x="586" y="2348"/>
                      </a:cubicBezTo>
                      <a:cubicBezTo>
                        <a:pt x="581" y="2421"/>
                        <a:pt x="600" y="2480"/>
                        <a:pt x="600" y="2516"/>
                      </a:cubicBezTo>
                      <a:cubicBezTo>
                        <a:pt x="600" y="2535"/>
                        <a:pt x="612" y="2639"/>
                        <a:pt x="607" y="2669"/>
                      </a:cubicBezTo>
                      <a:cubicBezTo>
                        <a:pt x="603" y="2700"/>
                        <a:pt x="590" y="2715"/>
                        <a:pt x="593" y="2733"/>
                      </a:cubicBezTo>
                      <a:cubicBezTo>
                        <a:pt x="594" y="2741"/>
                        <a:pt x="583" y="2801"/>
                        <a:pt x="584" y="2815"/>
                      </a:cubicBezTo>
                      <a:cubicBezTo>
                        <a:pt x="586" y="2832"/>
                        <a:pt x="595" y="2835"/>
                        <a:pt x="596" y="2846"/>
                      </a:cubicBezTo>
                      <a:cubicBezTo>
                        <a:pt x="598" y="2864"/>
                        <a:pt x="600" y="2864"/>
                        <a:pt x="597" y="2879"/>
                      </a:cubicBezTo>
                      <a:cubicBezTo>
                        <a:pt x="595" y="2894"/>
                        <a:pt x="601" y="2899"/>
                        <a:pt x="609" y="2905"/>
                      </a:cubicBezTo>
                      <a:cubicBezTo>
                        <a:pt x="610" y="2906"/>
                        <a:pt x="611" y="2907"/>
                        <a:pt x="612" y="2908"/>
                      </a:cubicBezTo>
                      <a:cubicBezTo>
                        <a:pt x="612" y="2908"/>
                        <a:pt x="612" y="2908"/>
                        <a:pt x="612" y="2908"/>
                      </a:cubicBezTo>
                      <a:cubicBezTo>
                        <a:pt x="612" y="2908"/>
                        <a:pt x="612" y="2908"/>
                        <a:pt x="612" y="2908"/>
                      </a:cubicBezTo>
                      <a:cubicBezTo>
                        <a:pt x="614" y="2909"/>
                        <a:pt x="615" y="2911"/>
                        <a:pt x="617" y="2913"/>
                      </a:cubicBezTo>
                      <a:cubicBezTo>
                        <a:pt x="617" y="2913"/>
                        <a:pt x="618" y="2913"/>
                        <a:pt x="618" y="2913"/>
                      </a:cubicBezTo>
                      <a:cubicBezTo>
                        <a:pt x="619" y="2914"/>
                        <a:pt x="619" y="2914"/>
                        <a:pt x="620" y="2915"/>
                      </a:cubicBezTo>
                      <a:cubicBezTo>
                        <a:pt x="620" y="2915"/>
                        <a:pt x="621" y="2915"/>
                        <a:pt x="621" y="2916"/>
                      </a:cubicBezTo>
                      <a:cubicBezTo>
                        <a:pt x="622" y="2916"/>
                        <a:pt x="622" y="2917"/>
                        <a:pt x="623" y="2917"/>
                      </a:cubicBezTo>
                      <a:cubicBezTo>
                        <a:pt x="624" y="2917"/>
                        <a:pt x="624" y="2918"/>
                        <a:pt x="624" y="2918"/>
                      </a:cubicBezTo>
                      <a:cubicBezTo>
                        <a:pt x="625" y="2918"/>
                        <a:pt x="626" y="2919"/>
                        <a:pt x="627" y="2919"/>
                      </a:cubicBezTo>
                      <a:cubicBezTo>
                        <a:pt x="627" y="2919"/>
                        <a:pt x="628" y="2920"/>
                        <a:pt x="628" y="2920"/>
                      </a:cubicBezTo>
                      <a:cubicBezTo>
                        <a:pt x="629" y="2920"/>
                        <a:pt x="630" y="2921"/>
                        <a:pt x="631" y="2921"/>
                      </a:cubicBezTo>
                      <a:cubicBezTo>
                        <a:pt x="631" y="2921"/>
                        <a:pt x="632" y="2921"/>
                        <a:pt x="632" y="2922"/>
                      </a:cubicBezTo>
                      <a:cubicBezTo>
                        <a:pt x="634" y="2922"/>
                        <a:pt x="635" y="2922"/>
                        <a:pt x="637" y="2923"/>
                      </a:cubicBezTo>
                      <a:cubicBezTo>
                        <a:pt x="638" y="2923"/>
                        <a:pt x="639" y="2923"/>
                        <a:pt x="639" y="2923"/>
                      </a:cubicBezTo>
                      <a:cubicBezTo>
                        <a:pt x="640" y="2923"/>
                        <a:pt x="640" y="2923"/>
                        <a:pt x="641" y="2923"/>
                      </a:cubicBezTo>
                      <a:cubicBezTo>
                        <a:pt x="641" y="2923"/>
                        <a:pt x="642" y="2924"/>
                        <a:pt x="642" y="2924"/>
                      </a:cubicBezTo>
                      <a:cubicBezTo>
                        <a:pt x="643" y="2924"/>
                        <a:pt x="644" y="2924"/>
                        <a:pt x="644" y="2924"/>
                      </a:cubicBezTo>
                      <a:cubicBezTo>
                        <a:pt x="645" y="2924"/>
                        <a:pt x="645" y="2924"/>
                        <a:pt x="645" y="2924"/>
                      </a:cubicBezTo>
                      <a:cubicBezTo>
                        <a:pt x="646" y="2924"/>
                        <a:pt x="647" y="2924"/>
                        <a:pt x="648" y="2924"/>
                      </a:cubicBezTo>
                      <a:cubicBezTo>
                        <a:pt x="648" y="2924"/>
                        <a:pt x="648" y="2924"/>
                        <a:pt x="648" y="2924"/>
                      </a:cubicBezTo>
                      <a:cubicBezTo>
                        <a:pt x="660" y="2925"/>
                        <a:pt x="674" y="2924"/>
                        <a:pt x="679" y="2914"/>
                      </a:cubicBezTo>
                      <a:cubicBezTo>
                        <a:pt x="679" y="2914"/>
                        <a:pt x="679" y="2914"/>
                        <a:pt x="679" y="2914"/>
                      </a:cubicBezTo>
                      <a:cubicBezTo>
                        <a:pt x="679" y="2914"/>
                        <a:pt x="679" y="2914"/>
                        <a:pt x="679" y="2914"/>
                      </a:cubicBezTo>
                      <a:cubicBezTo>
                        <a:pt x="679" y="2913"/>
                        <a:pt x="679" y="2913"/>
                        <a:pt x="680" y="2912"/>
                      </a:cubicBezTo>
                      <a:cubicBezTo>
                        <a:pt x="680" y="2912"/>
                        <a:pt x="680" y="2912"/>
                        <a:pt x="680" y="2912"/>
                      </a:cubicBezTo>
                      <a:cubicBezTo>
                        <a:pt x="685" y="2918"/>
                        <a:pt x="695" y="2920"/>
                        <a:pt x="704" y="2919"/>
                      </a:cubicBezTo>
                      <a:cubicBezTo>
                        <a:pt x="704" y="2919"/>
                        <a:pt x="704" y="2919"/>
                        <a:pt x="704" y="2919"/>
                      </a:cubicBezTo>
                      <a:cubicBezTo>
                        <a:pt x="706" y="2919"/>
                        <a:pt x="707" y="2919"/>
                        <a:pt x="709" y="2918"/>
                      </a:cubicBezTo>
                      <a:cubicBezTo>
                        <a:pt x="710" y="2918"/>
                        <a:pt x="710" y="2918"/>
                        <a:pt x="711" y="2918"/>
                      </a:cubicBezTo>
                      <a:cubicBezTo>
                        <a:pt x="712" y="2917"/>
                        <a:pt x="713" y="2917"/>
                        <a:pt x="714" y="2917"/>
                      </a:cubicBezTo>
                      <a:cubicBezTo>
                        <a:pt x="716" y="2916"/>
                        <a:pt x="717" y="2916"/>
                        <a:pt x="718" y="2915"/>
                      </a:cubicBezTo>
                      <a:cubicBezTo>
                        <a:pt x="726" y="2923"/>
                        <a:pt x="746" y="2919"/>
                        <a:pt x="752" y="2910"/>
                      </a:cubicBezTo>
                      <a:cubicBezTo>
                        <a:pt x="754" y="2908"/>
                        <a:pt x="754" y="2905"/>
                        <a:pt x="755" y="2903"/>
                      </a:cubicBezTo>
                      <a:cubicBezTo>
                        <a:pt x="756" y="2904"/>
                        <a:pt x="756" y="2904"/>
                        <a:pt x="756" y="2904"/>
                      </a:cubicBezTo>
                      <a:cubicBezTo>
                        <a:pt x="765" y="2905"/>
                        <a:pt x="775" y="2902"/>
                        <a:pt x="776" y="2896"/>
                      </a:cubicBezTo>
                      <a:cubicBezTo>
                        <a:pt x="777" y="2894"/>
                        <a:pt x="777" y="2892"/>
                        <a:pt x="777" y="2889"/>
                      </a:cubicBezTo>
                      <a:cubicBezTo>
                        <a:pt x="777" y="2889"/>
                        <a:pt x="777" y="2889"/>
                        <a:pt x="777" y="2889"/>
                      </a:cubicBezTo>
                      <a:cubicBezTo>
                        <a:pt x="778" y="2888"/>
                        <a:pt x="779" y="2888"/>
                        <a:pt x="780" y="2887"/>
                      </a:cubicBezTo>
                      <a:cubicBezTo>
                        <a:pt x="787" y="2881"/>
                        <a:pt x="778" y="2869"/>
                        <a:pt x="775" y="2861"/>
                      </a:cubicBezTo>
                      <a:cubicBezTo>
                        <a:pt x="771" y="2850"/>
                        <a:pt x="766" y="2845"/>
                        <a:pt x="756" y="2840"/>
                      </a:cubicBezTo>
                      <a:cubicBezTo>
                        <a:pt x="747" y="2835"/>
                        <a:pt x="743" y="2827"/>
                        <a:pt x="731" y="2817"/>
                      </a:cubicBezTo>
                      <a:cubicBezTo>
                        <a:pt x="718" y="2808"/>
                        <a:pt x="694" y="2756"/>
                        <a:pt x="695" y="2755"/>
                      </a:cubicBezTo>
                      <a:cubicBezTo>
                        <a:pt x="702" y="2740"/>
                        <a:pt x="700" y="2722"/>
                        <a:pt x="698" y="2713"/>
                      </a:cubicBezTo>
                      <a:cubicBezTo>
                        <a:pt x="695" y="2703"/>
                        <a:pt x="700" y="2661"/>
                        <a:pt x="714" y="2609"/>
                      </a:cubicBezTo>
                      <a:cubicBezTo>
                        <a:pt x="727" y="2556"/>
                        <a:pt x="761" y="2481"/>
                        <a:pt x="764" y="2399"/>
                      </a:cubicBezTo>
                      <a:cubicBezTo>
                        <a:pt x="766" y="2349"/>
                        <a:pt x="759" y="2259"/>
                        <a:pt x="760" y="2189"/>
                      </a:cubicBezTo>
                      <a:cubicBezTo>
                        <a:pt x="761" y="2145"/>
                        <a:pt x="775" y="2114"/>
                        <a:pt x="776" y="2107"/>
                      </a:cubicBezTo>
                      <a:cubicBezTo>
                        <a:pt x="782" y="2079"/>
                        <a:pt x="782" y="2029"/>
                        <a:pt x="787" y="2014"/>
                      </a:cubicBezTo>
                      <a:cubicBezTo>
                        <a:pt x="869" y="1762"/>
                        <a:pt x="825" y="1562"/>
                        <a:pt x="822" y="1512"/>
                      </a:cubicBezTo>
                      <a:cubicBezTo>
                        <a:pt x="823" y="1512"/>
                        <a:pt x="823" y="1512"/>
                        <a:pt x="823" y="1512"/>
                      </a:cubicBezTo>
                      <a:cubicBezTo>
                        <a:pt x="821" y="1472"/>
                        <a:pt x="828" y="1447"/>
                        <a:pt x="825" y="1429"/>
                      </a:cubicBezTo>
                      <a:cubicBezTo>
                        <a:pt x="825" y="1428"/>
                        <a:pt x="825" y="1427"/>
                        <a:pt x="825" y="1425"/>
                      </a:cubicBezTo>
                      <a:cubicBezTo>
                        <a:pt x="825" y="1425"/>
                        <a:pt x="825" y="1424"/>
                        <a:pt x="825" y="1424"/>
                      </a:cubicBezTo>
                      <a:cubicBezTo>
                        <a:pt x="825" y="1423"/>
                        <a:pt x="824" y="1422"/>
                        <a:pt x="824" y="1421"/>
                      </a:cubicBezTo>
                      <a:cubicBezTo>
                        <a:pt x="824" y="1421"/>
                        <a:pt x="824" y="1420"/>
                        <a:pt x="824" y="1420"/>
                      </a:cubicBezTo>
                      <a:cubicBezTo>
                        <a:pt x="824" y="1419"/>
                        <a:pt x="824" y="1418"/>
                        <a:pt x="824" y="1417"/>
                      </a:cubicBezTo>
                      <a:cubicBezTo>
                        <a:pt x="824" y="1416"/>
                        <a:pt x="824" y="1416"/>
                        <a:pt x="824" y="1415"/>
                      </a:cubicBezTo>
                      <a:cubicBezTo>
                        <a:pt x="824" y="1414"/>
                        <a:pt x="824" y="1413"/>
                        <a:pt x="823" y="1412"/>
                      </a:cubicBezTo>
                      <a:cubicBezTo>
                        <a:pt x="823" y="1411"/>
                        <a:pt x="823" y="1411"/>
                        <a:pt x="823" y="1410"/>
                      </a:cubicBezTo>
                      <a:cubicBezTo>
                        <a:pt x="823" y="1409"/>
                        <a:pt x="823" y="1408"/>
                        <a:pt x="823" y="1407"/>
                      </a:cubicBezTo>
                      <a:cubicBezTo>
                        <a:pt x="823" y="1406"/>
                        <a:pt x="823" y="1406"/>
                        <a:pt x="822" y="1405"/>
                      </a:cubicBezTo>
                      <a:cubicBezTo>
                        <a:pt x="822" y="1404"/>
                        <a:pt x="822" y="1403"/>
                        <a:pt x="822" y="1401"/>
                      </a:cubicBezTo>
                      <a:cubicBezTo>
                        <a:pt x="822" y="1401"/>
                        <a:pt x="822" y="1400"/>
                        <a:pt x="822" y="1399"/>
                      </a:cubicBezTo>
                      <a:cubicBezTo>
                        <a:pt x="821" y="1398"/>
                        <a:pt x="821" y="1397"/>
                        <a:pt x="821" y="1396"/>
                      </a:cubicBezTo>
                      <a:cubicBezTo>
                        <a:pt x="821" y="1395"/>
                        <a:pt x="821" y="1394"/>
                        <a:pt x="821" y="1394"/>
                      </a:cubicBezTo>
                      <a:cubicBezTo>
                        <a:pt x="821" y="1392"/>
                        <a:pt x="820" y="1391"/>
                        <a:pt x="820" y="1390"/>
                      </a:cubicBezTo>
                      <a:cubicBezTo>
                        <a:pt x="820" y="1389"/>
                        <a:pt x="820" y="1388"/>
                        <a:pt x="820" y="1387"/>
                      </a:cubicBezTo>
                      <a:cubicBezTo>
                        <a:pt x="820" y="1386"/>
                        <a:pt x="819" y="1385"/>
                        <a:pt x="819" y="1384"/>
                      </a:cubicBezTo>
                      <a:cubicBezTo>
                        <a:pt x="819" y="1383"/>
                        <a:pt x="819" y="1382"/>
                        <a:pt x="819" y="1381"/>
                      </a:cubicBezTo>
                      <a:cubicBezTo>
                        <a:pt x="818" y="1380"/>
                        <a:pt x="818" y="1379"/>
                        <a:pt x="818" y="1377"/>
                      </a:cubicBezTo>
                      <a:cubicBezTo>
                        <a:pt x="818" y="1376"/>
                        <a:pt x="818" y="1376"/>
                        <a:pt x="818" y="1375"/>
                      </a:cubicBezTo>
                      <a:cubicBezTo>
                        <a:pt x="817" y="1374"/>
                        <a:pt x="817" y="1372"/>
                        <a:pt x="817" y="1371"/>
                      </a:cubicBezTo>
                      <a:cubicBezTo>
                        <a:pt x="817" y="1370"/>
                        <a:pt x="816" y="1369"/>
                        <a:pt x="816" y="1369"/>
                      </a:cubicBezTo>
                      <a:cubicBezTo>
                        <a:pt x="816" y="1367"/>
                        <a:pt x="816" y="1366"/>
                        <a:pt x="816" y="1364"/>
                      </a:cubicBezTo>
                      <a:cubicBezTo>
                        <a:pt x="815" y="1363"/>
                        <a:pt x="815" y="1363"/>
                        <a:pt x="815" y="1362"/>
                      </a:cubicBezTo>
                      <a:cubicBezTo>
                        <a:pt x="815" y="1360"/>
                        <a:pt x="815" y="1359"/>
                        <a:pt x="814" y="1358"/>
                      </a:cubicBezTo>
                      <a:cubicBezTo>
                        <a:pt x="814" y="1357"/>
                        <a:pt x="814" y="1356"/>
                        <a:pt x="814" y="1355"/>
                      </a:cubicBezTo>
                      <a:cubicBezTo>
                        <a:pt x="814" y="1354"/>
                        <a:pt x="813" y="1352"/>
                        <a:pt x="813" y="1351"/>
                      </a:cubicBezTo>
                      <a:cubicBezTo>
                        <a:pt x="813" y="1350"/>
                        <a:pt x="813" y="1349"/>
                        <a:pt x="812" y="1348"/>
                      </a:cubicBezTo>
                      <a:cubicBezTo>
                        <a:pt x="812" y="1347"/>
                        <a:pt x="812" y="1346"/>
                        <a:pt x="812" y="1345"/>
                      </a:cubicBezTo>
                      <a:cubicBezTo>
                        <a:pt x="811" y="1344"/>
                        <a:pt x="811" y="1343"/>
                        <a:pt x="811" y="1342"/>
                      </a:cubicBezTo>
                      <a:cubicBezTo>
                        <a:pt x="811" y="1341"/>
                        <a:pt x="811" y="1339"/>
                        <a:pt x="810" y="1338"/>
                      </a:cubicBezTo>
                      <a:cubicBezTo>
                        <a:pt x="810" y="1337"/>
                        <a:pt x="810" y="1336"/>
                        <a:pt x="810" y="1335"/>
                      </a:cubicBezTo>
                      <a:cubicBezTo>
                        <a:pt x="809" y="1334"/>
                        <a:pt x="809" y="1333"/>
                        <a:pt x="809" y="1332"/>
                      </a:cubicBezTo>
                      <a:cubicBezTo>
                        <a:pt x="809" y="1331"/>
                        <a:pt x="808" y="1330"/>
                        <a:pt x="808" y="1329"/>
                      </a:cubicBezTo>
                      <a:cubicBezTo>
                        <a:pt x="808" y="1328"/>
                        <a:pt x="808" y="1326"/>
                        <a:pt x="808" y="1325"/>
                      </a:cubicBezTo>
                      <a:cubicBezTo>
                        <a:pt x="807" y="1324"/>
                        <a:pt x="807" y="1323"/>
                        <a:pt x="807" y="1322"/>
                      </a:cubicBezTo>
                      <a:cubicBezTo>
                        <a:pt x="807" y="1321"/>
                        <a:pt x="806" y="1320"/>
                        <a:pt x="806" y="1319"/>
                      </a:cubicBezTo>
                      <a:cubicBezTo>
                        <a:pt x="806" y="1318"/>
                        <a:pt x="806" y="1317"/>
                        <a:pt x="805" y="1316"/>
                      </a:cubicBezTo>
                      <a:cubicBezTo>
                        <a:pt x="805" y="1315"/>
                        <a:pt x="805" y="1314"/>
                        <a:pt x="805" y="1314"/>
                      </a:cubicBezTo>
                      <a:cubicBezTo>
                        <a:pt x="805" y="1312"/>
                        <a:pt x="804" y="1311"/>
                        <a:pt x="804" y="1310"/>
                      </a:cubicBezTo>
                      <a:cubicBezTo>
                        <a:pt x="804" y="1309"/>
                        <a:pt x="804" y="1309"/>
                        <a:pt x="804" y="1308"/>
                      </a:cubicBezTo>
                      <a:cubicBezTo>
                        <a:pt x="803" y="1307"/>
                        <a:pt x="803" y="1305"/>
                        <a:pt x="803" y="1304"/>
                      </a:cubicBezTo>
                      <a:cubicBezTo>
                        <a:pt x="803" y="1304"/>
                        <a:pt x="802" y="1303"/>
                        <a:pt x="802" y="1303"/>
                      </a:cubicBezTo>
                      <a:cubicBezTo>
                        <a:pt x="802" y="1301"/>
                        <a:pt x="802" y="1300"/>
                        <a:pt x="801" y="1299"/>
                      </a:cubicBezTo>
                      <a:cubicBezTo>
                        <a:pt x="801" y="1298"/>
                        <a:pt x="801" y="1298"/>
                        <a:pt x="801" y="1298"/>
                      </a:cubicBezTo>
                      <a:cubicBezTo>
                        <a:pt x="798" y="1284"/>
                        <a:pt x="795" y="1273"/>
                        <a:pt x="793" y="1268"/>
                      </a:cubicBezTo>
                      <a:cubicBezTo>
                        <a:pt x="793" y="1268"/>
                        <a:pt x="793" y="1268"/>
                        <a:pt x="793" y="1268"/>
                      </a:cubicBezTo>
                      <a:cubicBezTo>
                        <a:pt x="793" y="1267"/>
                        <a:pt x="793" y="1266"/>
                        <a:pt x="792" y="1266"/>
                      </a:cubicBezTo>
                      <a:cubicBezTo>
                        <a:pt x="792" y="1266"/>
                        <a:pt x="792" y="1266"/>
                        <a:pt x="792" y="1266"/>
                      </a:cubicBezTo>
                      <a:cubicBezTo>
                        <a:pt x="792" y="1265"/>
                        <a:pt x="793" y="1265"/>
                        <a:pt x="793" y="1265"/>
                      </a:cubicBezTo>
                      <a:cubicBezTo>
                        <a:pt x="792" y="1264"/>
                        <a:pt x="792" y="1264"/>
                        <a:pt x="792" y="1264"/>
                      </a:cubicBezTo>
                      <a:cubicBezTo>
                        <a:pt x="792" y="1264"/>
                        <a:pt x="806" y="1107"/>
                        <a:pt x="803" y="1098"/>
                      </a:cubicBezTo>
                      <a:cubicBezTo>
                        <a:pt x="804" y="1068"/>
                        <a:pt x="820" y="1011"/>
                        <a:pt x="818" y="980"/>
                      </a:cubicBezTo>
                      <a:cubicBezTo>
                        <a:pt x="820" y="942"/>
                        <a:pt x="825" y="918"/>
                        <a:pt x="825" y="904"/>
                      </a:cubicBezTo>
                      <a:cubicBezTo>
                        <a:pt x="825" y="902"/>
                        <a:pt x="825" y="902"/>
                        <a:pt x="825" y="902"/>
                      </a:cubicBezTo>
                      <a:cubicBezTo>
                        <a:pt x="826" y="915"/>
                        <a:pt x="827" y="926"/>
                        <a:pt x="827" y="932"/>
                      </a:cubicBezTo>
                      <a:cubicBezTo>
                        <a:pt x="829" y="942"/>
                        <a:pt x="829" y="957"/>
                        <a:pt x="831" y="960"/>
                      </a:cubicBezTo>
                      <a:cubicBezTo>
                        <a:pt x="833" y="975"/>
                        <a:pt x="845" y="1059"/>
                        <a:pt x="846" y="1090"/>
                      </a:cubicBezTo>
                      <a:cubicBezTo>
                        <a:pt x="840" y="1132"/>
                        <a:pt x="839" y="1159"/>
                        <a:pt x="851" y="1219"/>
                      </a:cubicBezTo>
                      <a:cubicBezTo>
                        <a:pt x="856" y="1251"/>
                        <a:pt x="914" y="1393"/>
                        <a:pt x="917" y="1409"/>
                      </a:cubicBezTo>
                      <a:cubicBezTo>
                        <a:pt x="920" y="1425"/>
                        <a:pt x="924" y="1441"/>
                        <a:pt x="926" y="1445"/>
                      </a:cubicBezTo>
                      <a:cubicBezTo>
                        <a:pt x="928" y="1449"/>
                        <a:pt x="914" y="1471"/>
                        <a:pt x="918" y="1486"/>
                      </a:cubicBezTo>
                      <a:cubicBezTo>
                        <a:pt x="922" y="1500"/>
                        <a:pt x="896" y="1546"/>
                        <a:pt x="904" y="1589"/>
                      </a:cubicBezTo>
                      <a:cubicBezTo>
                        <a:pt x="912" y="1632"/>
                        <a:pt x="913" y="1638"/>
                        <a:pt x="914" y="1647"/>
                      </a:cubicBezTo>
                      <a:cubicBezTo>
                        <a:pt x="915" y="1657"/>
                        <a:pt x="921" y="1667"/>
                        <a:pt x="924" y="1679"/>
                      </a:cubicBezTo>
                      <a:cubicBezTo>
                        <a:pt x="927" y="1691"/>
                        <a:pt x="932" y="1720"/>
                        <a:pt x="939" y="1720"/>
                      </a:cubicBezTo>
                      <a:cubicBezTo>
                        <a:pt x="940" y="1720"/>
                        <a:pt x="941" y="1720"/>
                        <a:pt x="941" y="1720"/>
                      </a:cubicBezTo>
                      <a:cubicBezTo>
                        <a:pt x="942" y="1720"/>
                        <a:pt x="942" y="1720"/>
                        <a:pt x="942" y="1720"/>
                      </a:cubicBezTo>
                      <a:cubicBezTo>
                        <a:pt x="942" y="1720"/>
                        <a:pt x="943" y="1720"/>
                        <a:pt x="943" y="1720"/>
                      </a:cubicBezTo>
                      <a:cubicBezTo>
                        <a:pt x="943" y="1720"/>
                        <a:pt x="943" y="1720"/>
                        <a:pt x="944" y="1720"/>
                      </a:cubicBezTo>
                      <a:cubicBezTo>
                        <a:pt x="944" y="1720"/>
                        <a:pt x="944" y="1720"/>
                        <a:pt x="944" y="1719"/>
                      </a:cubicBezTo>
                      <a:cubicBezTo>
                        <a:pt x="945" y="1719"/>
                        <a:pt x="945" y="1719"/>
                        <a:pt x="945" y="1719"/>
                      </a:cubicBezTo>
                      <a:cubicBezTo>
                        <a:pt x="945" y="1719"/>
                        <a:pt x="945" y="1719"/>
                        <a:pt x="945" y="1719"/>
                      </a:cubicBezTo>
                      <a:cubicBezTo>
                        <a:pt x="946" y="1718"/>
                        <a:pt x="946" y="1718"/>
                        <a:pt x="947" y="1717"/>
                      </a:cubicBezTo>
                      <a:cubicBezTo>
                        <a:pt x="947" y="1717"/>
                        <a:pt x="947" y="1717"/>
                        <a:pt x="947" y="1717"/>
                      </a:cubicBezTo>
                      <a:cubicBezTo>
                        <a:pt x="947" y="1717"/>
                        <a:pt x="947" y="1717"/>
                        <a:pt x="947" y="1716"/>
                      </a:cubicBezTo>
                      <a:cubicBezTo>
                        <a:pt x="947" y="1716"/>
                        <a:pt x="947" y="1716"/>
                        <a:pt x="947" y="1716"/>
                      </a:cubicBezTo>
                      <a:cubicBezTo>
                        <a:pt x="947" y="1717"/>
                        <a:pt x="947" y="1717"/>
                        <a:pt x="947" y="1717"/>
                      </a:cubicBezTo>
                      <a:cubicBezTo>
                        <a:pt x="947" y="1717"/>
                        <a:pt x="947" y="1716"/>
                        <a:pt x="947" y="1716"/>
                      </a:cubicBezTo>
                      <a:cubicBezTo>
                        <a:pt x="947" y="1716"/>
                        <a:pt x="947" y="1716"/>
                        <a:pt x="947" y="1716"/>
                      </a:cubicBezTo>
                      <a:cubicBezTo>
                        <a:pt x="947" y="1716"/>
                        <a:pt x="947" y="1715"/>
                        <a:pt x="947" y="1715"/>
                      </a:cubicBezTo>
                      <a:cubicBezTo>
                        <a:pt x="947" y="1715"/>
                        <a:pt x="949" y="1742"/>
                        <a:pt x="963" y="1742"/>
                      </a:cubicBezTo>
                      <a:cubicBezTo>
                        <a:pt x="972" y="1741"/>
                        <a:pt x="972" y="1733"/>
                        <a:pt x="972" y="1733"/>
                      </a:cubicBezTo>
                      <a:cubicBezTo>
                        <a:pt x="972" y="1733"/>
                        <a:pt x="974" y="1755"/>
                        <a:pt x="987" y="1753"/>
                      </a:cubicBezTo>
                      <a:cubicBezTo>
                        <a:pt x="999" y="1751"/>
                        <a:pt x="999" y="1739"/>
                        <a:pt x="999" y="1739"/>
                      </a:cubicBezTo>
                      <a:cubicBezTo>
                        <a:pt x="1007" y="1743"/>
                        <a:pt x="1020" y="1742"/>
                        <a:pt x="1023" y="1728"/>
                      </a:cubicBezTo>
                      <a:cubicBezTo>
                        <a:pt x="1026" y="1714"/>
                        <a:pt x="1033" y="1686"/>
                        <a:pt x="1032" y="1675"/>
                      </a:cubicBezTo>
                      <a:cubicBezTo>
                        <a:pt x="1032" y="1665"/>
                        <a:pt x="1039" y="1642"/>
                        <a:pt x="1039" y="1633"/>
                      </a:cubicBezTo>
                      <a:cubicBezTo>
                        <a:pt x="1046" y="1606"/>
                        <a:pt x="1053" y="1597"/>
                        <a:pt x="1051" y="1589"/>
                      </a:cubicBezTo>
                      <a:cubicBezTo>
                        <a:pt x="1060" y="1599"/>
                        <a:pt x="1068" y="1609"/>
                        <a:pt x="1072" y="1611"/>
                      </a:cubicBezTo>
                      <a:cubicBezTo>
                        <a:pt x="1074" y="1627"/>
                        <a:pt x="1090" y="1651"/>
                        <a:pt x="1103" y="1652"/>
                      </a:cubicBezTo>
                      <a:cubicBezTo>
                        <a:pt x="1120" y="1653"/>
                        <a:pt x="1116" y="1641"/>
                        <a:pt x="1111" y="1628"/>
                      </a:cubicBezTo>
                      <a:close/>
                      <a:moveTo>
                        <a:pt x="672" y="310"/>
                      </a:moveTo>
                      <a:cubicBezTo>
                        <a:pt x="672" y="310"/>
                        <a:pt x="672" y="310"/>
                        <a:pt x="672" y="310"/>
                      </a:cubicBezTo>
                      <a:cubicBezTo>
                        <a:pt x="672" y="310"/>
                        <a:pt x="672" y="310"/>
                        <a:pt x="672" y="310"/>
                      </a:cubicBezTo>
                      <a:cubicBezTo>
                        <a:pt x="672" y="310"/>
                        <a:pt x="672" y="310"/>
                        <a:pt x="672" y="310"/>
                      </a:cubicBezTo>
                      <a:close/>
                    </a:path>
                  </a:pathLst>
                </a:custGeom>
                <a:solidFill>
                  <a:srgbClr val="8EB4E3"/>
                </a:solidFill>
                <a:ln w="9525" cap="rnd" cmpd="sng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/>
                  <a:endParaRPr lang="fr-FR" sz="2000">
                    <a:latin typeface="Arial" charset="0"/>
                    <a:ea typeface="+mn-ea"/>
                    <a:cs typeface="Arial" charset="0"/>
                  </a:endParaRPr>
                </a:p>
              </p:txBody>
            </p:sp>
          </p:grpSp>
          <p:grpSp>
            <p:nvGrpSpPr>
              <p:cNvPr id="26" name="Group 21"/>
              <p:cNvGrpSpPr>
                <a:grpSpLocks/>
              </p:cNvGrpSpPr>
              <p:nvPr/>
            </p:nvGrpSpPr>
            <p:grpSpPr bwMode="auto">
              <a:xfrm>
                <a:off x="4181176" y="4273549"/>
                <a:ext cx="610494" cy="2189163"/>
                <a:chOff x="2832" y="705"/>
                <a:chExt cx="652" cy="2338"/>
              </a:xfrm>
            </p:grpSpPr>
            <p:sp>
              <p:nvSpPr>
                <p:cNvPr id="27" name="Freeform 22"/>
                <p:cNvSpPr>
                  <a:spLocks noEditPoints="1"/>
                </p:cNvSpPr>
                <p:nvPr/>
              </p:nvSpPr>
              <p:spPr bwMode="auto">
                <a:xfrm>
                  <a:off x="2832" y="705"/>
                  <a:ext cx="652" cy="2338"/>
                </a:xfrm>
                <a:custGeom>
                  <a:avLst/>
                  <a:gdLst>
                    <a:gd name="T0" fmla="*/ 630 w 829"/>
                    <a:gd name="T1" fmla="*/ 1074 h 2980"/>
                    <a:gd name="T2" fmla="*/ 603 w 829"/>
                    <a:gd name="T3" fmla="*/ 729 h 2980"/>
                    <a:gd name="T4" fmla="*/ 559 w 829"/>
                    <a:gd name="T5" fmla="*/ 423 h 2980"/>
                    <a:gd name="T6" fmla="*/ 477 w 829"/>
                    <a:gd name="T7" fmla="*/ 378 h 2980"/>
                    <a:gd name="T8" fmla="*/ 394 w 829"/>
                    <a:gd name="T9" fmla="*/ 300 h 2980"/>
                    <a:gd name="T10" fmla="*/ 455 w 829"/>
                    <a:gd name="T11" fmla="*/ 276 h 2980"/>
                    <a:gd name="T12" fmla="*/ 431 w 829"/>
                    <a:gd name="T13" fmla="*/ 258 h 2980"/>
                    <a:gd name="T14" fmla="*/ 223 w 829"/>
                    <a:gd name="T15" fmla="*/ 71 h 2980"/>
                    <a:gd name="T16" fmla="*/ 212 w 829"/>
                    <a:gd name="T17" fmla="*/ 268 h 2980"/>
                    <a:gd name="T18" fmla="*/ 227 w 829"/>
                    <a:gd name="T19" fmla="*/ 302 h 2980"/>
                    <a:gd name="T20" fmla="*/ 211 w 829"/>
                    <a:gd name="T21" fmla="*/ 370 h 2980"/>
                    <a:gd name="T22" fmla="*/ 142 w 829"/>
                    <a:gd name="T23" fmla="*/ 391 h 2980"/>
                    <a:gd name="T24" fmla="*/ 50 w 829"/>
                    <a:gd name="T25" fmla="*/ 593 h 2980"/>
                    <a:gd name="T26" fmla="*/ 20 w 829"/>
                    <a:gd name="T27" fmla="*/ 987 h 2980"/>
                    <a:gd name="T28" fmla="*/ 2 w 829"/>
                    <a:gd name="T29" fmla="*/ 1262 h 2980"/>
                    <a:gd name="T30" fmla="*/ 28 w 829"/>
                    <a:gd name="T31" fmla="*/ 1322 h 2980"/>
                    <a:gd name="T32" fmla="*/ 79 w 829"/>
                    <a:gd name="T33" fmla="*/ 1331 h 2980"/>
                    <a:gd name="T34" fmla="*/ 86 w 829"/>
                    <a:gd name="T35" fmla="*/ 1311 h 2980"/>
                    <a:gd name="T36" fmla="*/ 73 w 829"/>
                    <a:gd name="T37" fmla="*/ 1178 h 2980"/>
                    <a:gd name="T38" fmla="*/ 145 w 829"/>
                    <a:gd name="T39" fmla="*/ 705 h 2980"/>
                    <a:gd name="T40" fmla="*/ 127 w 829"/>
                    <a:gd name="T41" fmla="*/ 930 h 2980"/>
                    <a:gd name="T42" fmla="*/ 122 w 829"/>
                    <a:gd name="T43" fmla="*/ 1420 h 2980"/>
                    <a:gd name="T44" fmla="*/ 192 w 829"/>
                    <a:gd name="T45" fmla="*/ 1968 h 2980"/>
                    <a:gd name="T46" fmla="*/ 227 w 829"/>
                    <a:gd name="T47" fmla="*/ 2238 h 2980"/>
                    <a:gd name="T48" fmla="*/ 206 w 829"/>
                    <a:gd name="T49" fmla="*/ 2324 h 2980"/>
                    <a:gd name="T50" fmla="*/ 305 w 829"/>
                    <a:gd name="T51" fmla="*/ 2325 h 2980"/>
                    <a:gd name="T52" fmla="*/ 321 w 829"/>
                    <a:gd name="T53" fmla="*/ 2220 h 2980"/>
                    <a:gd name="T54" fmla="*/ 299 w 829"/>
                    <a:gd name="T55" fmla="*/ 2071 h 2980"/>
                    <a:gd name="T56" fmla="*/ 314 w 829"/>
                    <a:gd name="T57" fmla="*/ 1557 h 2980"/>
                    <a:gd name="T58" fmla="*/ 314 w 829"/>
                    <a:gd name="T59" fmla="*/ 1245 h 2980"/>
                    <a:gd name="T60" fmla="*/ 339 w 829"/>
                    <a:gd name="T61" fmla="*/ 1244 h 2980"/>
                    <a:gd name="T62" fmla="*/ 337 w 829"/>
                    <a:gd name="T63" fmla="*/ 1557 h 2980"/>
                    <a:gd name="T64" fmla="*/ 353 w 829"/>
                    <a:gd name="T65" fmla="*/ 2071 h 2980"/>
                    <a:gd name="T66" fmla="*/ 331 w 829"/>
                    <a:gd name="T67" fmla="*/ 2220 h 2980"/>
                    <a:gd name="T68" fmla="*/ 346 w 829"/>
                    <a:gd name="T69" fmla="*/ 2325 h 2980"/>
                    <a:gd name="T70" fmla="*/ 446 w 829"/>
                    <a:gd name="T71" fmla="*/ 2324 h 2980"/>
                    <a:gd name="T72" fmla="*/ 425 w 829"/>
                    <a:gd name="T73" fmla="*/ 2238 h 2980"/>
                    <a:gd name="T74" fmla="*/ 460 w 829"/>
                    <a:gd name="T75" fmla="*/ 1968 h 2980"/>
                    <a:gd name="T76" fmla="*/ 530 w 829"/>
                    <a:gd name="T77" fmla="*/ 1420 h 2980"/>
                    <a:gd name="T78" fmla="*/ 525 w 829"/>
                    <a:gd name="T79" fmla="*/ 922 h 2980"/>
                    <a:gd name="T80" fmla="*/ 506 w 829"/>
                    <a:gd name="T81" fmla="*/ 705 h 2980"/>
                    <a:gd name="T82" fmla="*/ 579 w 829"/>
                    <a:gd name="T83" fmla="*/ 1178 h 2980"/>
                    <a:gd name="T84" fmla="*/ 565 w 829"/>
                    <a:gd name="T85" fmla="*/ 1311 h 2980"/>
                    <a:gd name="T86" fmla="*/ 573 w 829"/>
                    <a:gd name="T87" fmla="*/ 1331 h 2980"/>
                    <a:gd name="T88" fmla="*/ 624 w 829"/>
                    <a:gd name="T89" fmla="*/ 1322 h 2980"/>
                    <a:gd name="T90" fmla="*/ 649 w 829"/>
                    <a:gd name="T91" fmla="*/ 1262 h 2980"/>
                    <a:gd name="T92" fmla="*/ 212 w 829"/>
                    <a:gd name="T93" fmla="*/ 268 h 2980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829"/>
                    <a:gd name="T142" fmla="*/ 0 h 2980"/>
                    <a:gd name="T143" fmla="*/ 829 w 829"/>
                    <a:gd name="T144" fmla="*/ 2980 h 2980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829" h="2980">
                      <a:moveTo>
                        <a:pt x="825" y="1608"/>
                      </a:moveTo>
                      <a:cubicBezTo>
                        <a:pt x="822" y="1601"/>
                        <a:pt x="816" y="1555"/>
                        <a:pt x="809" y="1528"/>
                      </a:cubicBezTo>
                      <a:cubicBezTo>
                        <a:pt x="804" y="1506"/>
                        <a:pt x="798" y="1412"/>
                        <a:pt x="801" y="1369"/>
                      </a:cubicBezTo>
                      <a:cubicBezTo>
                        <a:pt x="804" y="1334"/>
                        <a:pt x="802" y="1281"/>
                        <a:pt x="803" y="1258"/>
                      </a:cubicBezTo>
                      <a:cubicBezTo>
                        <a:pt x="804" y="1129"/>
                        <a:pt x="783" y="1063"/>
                        <a:pt x="778" y="1039"/>
                      </a:cubicBezTo>
                      <a:cubicBezTo>
                        <a:pt x="773" y="1015"/>
                        <a:pt x="767" y="981"/>
                        <a:pt x="767" y="929"/>
                      </a:cubicBezTo>
                      <a:cubicBezTo>
                        <a:pt x="767" y="877"/>
                        <a:pt x="769" y="806"/>
                        <a:pt x="765" y="756"/>
                      </a:cubicBezTo>
                      <a:cubicBezTo>
                        <a:pt x="763" y="727"/>
                        <a:pt x="758" y="683"/>
                        <a:pt x="752" y="645"/>
                      </a:cubicBezTo>
                      <a:cubicBezTo>
                        <a:pt x="746" y="607"/>
                        <a:pt x="727" y="556"/>
                        <a:pt x="711" y="539"/>
                      </a:cubicBezTo>
                      <a:cubicBezTo>
                        <a:pt x="695" y="521"/>
                        <a:pt x="673" y="507"/>
                        <a:pt x="650" y="499"/>
                      </a:cubicBezTo>
                      <a:cubicBezTo>
                        <a:pt x="644" y="497"/>
                        <a:pt x="635" y="490"/>
                        <a:pt x="629" y="489"/>
                      </a:cubicBezTo>
                      <a:cubicBezTo>
                        <a:pt x="620" y="487"/>
                        <a:pt x="615" y="483"/>
                        <a:pt x="607" y="482"/>
                      </a:cubicBezTo>
                      <a:cubicBezTo>
                        <a:pt x="590" y="479"/>
                        <a:pt x="575" y="477"/>
                        <a:pt x="561" y="472"/>
                      </a:cubicBezTo>
                      <a:cubicBezTo>
                        <a:pt x="531" y="463"/>
                        <a:pt x="507" y="454"/>
                        <a:pt x="501" y="385"/>
                      </a:cubicBezTo>
                      <a:cubicBezTo>
                        <a:pt x="501" y="382"/>
                        <a:pt x="501" y="382"/>
                        <a:pt x="501" y="382"/>
                      </a:cubicBezTo>
                      <a:cubicBezTo>
                        <a:pt x="537" y="421"/>
                        <a:pt x="571" y="371"/>
                        <a:pt x="571" y="371"/>
                      </a:cubicBezTo>
                      <a:cubicBezTo>
                        <a:pt x="564" y="376"/>
                        <a:pt x="550" y="370"/>
                        <a:pt x="550" y="370"/>
                      </a:cubicBezTo>
                      <a:cubicBezTo>
                        <a:pt x="570" y="376"/>
                        <a:pt x="578" y="352"/>
                        <a:pt x="578" y="352"/>
                      </a:cubicBezTo>
                      <a:cubicBezTo>
                        <a:pt x="569" y="358"/>
                        <a:pt x="566" y="353"/>
                        <a:pt x="566" y="353"/>
                      </a:cubicBezTo>
                      <a:cubicBezTo>
                        <a:pt x="581" y="347"/>
                        <a:pt x="580" y="328"/>
                        <a:pt x="580" y="328"/>
                      </a:cubicBezTo>
                      <a:cubicBezTo>
                        <a:pt x="573" y="353"/>
                        <a:pt x="539" y="357"/>
                        <a:pt x="548" y="329"/>
                      </a:cubicBezTo>
                      <a:cubicBezTo>
                        <a:pt x="563" y="281"/>
                        <a:pt x="578" y="182"/>
                        <a:pt x="534" y="91"/>
                      </a:cubicBezTo>
                      <a:cubicBezTo>
                        <a:pt x="489" y="0"/>
                        <a:pt x="374" y="39"/>
                        <a:pt x="374" y="39"/>
                      </a:cubicBezTo>
                      <a:cubicBezTo>
                        <a:pt x="352" y="25"/>
                        <a:pt x="305" y="61"/>
                        <a:pt x="284" y="90"/>
                      </a:cubicBezTo>
                      <a:cubicBezTo>
                        <a:pt x="263" y="120"/>
                        <a:pt x="238" y="224"/>
                        <a:pt x="287" y="300"/>
                      </a:cubicBezTo>
                      <a:cubicBezTo>
                        <a:pt x="311" y="338"/>
                        <a:pt x="285" y="358"/>
                        <a:pt x="276" y="354"/>
                      </a:cubicBezTo>
                      <a:cubicBezTo>
                        <a:pt x="268" y="351"/>
                        <a:pt x="269" y="343"/>
                        <a:pt x="269" y="341"/>
                      </a:cubicBezTo>
                      <a:cubicBezTo>
                        <a:pt x="264" y="362"/>
                        <a:pt x="280" y="371"/>
                        <a:pt x="280" y="371"/>
                      </a:cubicBezTo>
                      <a:cubicBezTo>
                        <a:pt x="270" y="367"/>
                        <a:pt x="265" y="358"/>
                        <a:pt x="265" y="358"/>
                      </a:cubicBezTo>
                      <a:cubicBezTo>
                        <a:pt x="266" y="379"/>
                        <a:pt x="288" y="385"/>
                        <a:pt x="288" y="385"/>
                      </a:cubicBezTo>
                      <a:cubicBezTo>
                        <a:pt x="274" y="384"/>
                        <a:pt x="268" y="376"/>
                        <a:pt x="268" y="376"/>
                      </a:cubicBezTo>
                      <a:cubicBezTo>
                        <a:pt x="273" y="392"/>
                        <a:pt x="309" y="408"/>
                        <a:pt x="328" y="381"/>
                      </a:cubicBezTo>
                      <a:cubicBezTo>
                        <a:pt x="322" y="460"/>
                        <a:pt x="295" y="464"/>
                        <a:pt x="268" y="472"/>
                      </a:cubicBezTo>
                      <a:cubicBezTo>
                        <a:pt x="254" y="477"/>
                        <a:pt x="239" y="479"/>
                        <a:pt x="222" y="482"/>
                      </a:cubicBezTo>
                      <a:cubicBezTo>
                        <a:pt x="214" y="483"/>
                        <a:pt x="208" y="487"/>
                        <a:pt x="199" y="488"/>
                      </a:cubicBezTo>
                      <a:cubicBezTo>
                        <a:pt x="193" y="489"/>
                        <a:pt x="186" y="496"/>
                        <a:pt x="180" y="498"/>
                      </a:cubicBezTo>
                      <a:cubicBezTo>
                        <a:pt x="156" y="506"/>
                        <a:pt x="134" y="521"/>
                        <a:pt x="118" y="538"/>
                      </a:cubicBezTo>
                      <a:cubicBezTo>
                        <a:pt x="101" y="556"/>
                        <a:pt x="83" y="607"/>
                        <a:pt x="77" y="645"/>
                      </a:cubicBezTo>
                      <a:cubicBezTo>
                        <a:pt x="71" y="683"/>
                        <a:pt x="66" y="727"/>
                        <a:pt x="63" y="756"/>
                      </a:cubicBezTo>
                      <a:cubicBezTo>
                        <a:pt x="59" y="806"/>
                        <a:pt x="62" y="877"/>
                        <a:pt x="62" y="929"/>
                      </a:cubicBezTo>
                      <a:cubicBezTo>
                        <a:pt x="62" y="981"/>
                        <a:pt x="55" y="1015"/>
                        <a:pt x="50" y="1039"/>
                      </a:cubicBezTo>
                      <a:cubicBezTo>
                        <a:pt x="45" y="1063"/>
                        <a:pt x="25" y="1129"/>
                        <a:pt x="26" y="1258"/>
                      </a:cubicBezTo>
                      <a:cubicBezTo>
                        <a:pt x="26" y="1281"/>
                        <a:pt x="25" y="1334"/>
                        <a:pt x="27" y="1369"/>
                      </a:cubicBezTo>
                      <a:cubicBezTo>
                        <a:pt x="31" y="1412"/>
                        <a:pt x="25" y="1506"/>
                        <a:pt x="19" y="1528"/>
                      </a:cubicBezTo>
                      <a:cubicBezTo>
                        <a:pt x="13" y="1555"/>
                        <a:pt x="6" y="1601"/>
                        <a:pt x="3" y="1608"/>
                      </a:cubicBezTo>
                      <a:cubicBezTo>
                        <a:pt x="0" y="1614"/>
                        <a:pt x="6" y="1623"/>
                        <a:pt x="10" y="1630"/>
                      </a:cubicBezTo>
                      <a:cubicBezTo>
                        <a:pt x="13" y="1637"/>
                        <a:pt x="12" y="1643"/>
                        <a:pt x="17" y="1653"/>
                      </a:cubicBezTo>
                      <a:cubicBezTo>
                        <a:pt x="20" y="1660"/>
                        <a:pt x="31" y="1676"/>
                        <a:pt x="36" y="1685"/>
                      </a:cubicBezTo>
                      <a:cubicBezTo>
                        <a:pt x="41" y="1693"/>
                        <a:pt x="62" y="1704"/>
                        <a:pt x="79" y="1709"/>
                      </a:cubicBezTo>
                      <a:cubicBezTo>
                        <a:pt x="90" y="1714"/>
                        <a:pt x="111" y="1725"/>
                        <a:pt x="113" y="1720"/>
                      </a:cubicBezTo>
                      <a:cubicBezTo>
                        <a:pt x="117" y="1709"/>
                        <a:pt x="110" y="1701"/>
                        <a:pt x="101" y="1697"/>
                      </a:cubicBezTo>
                      <a:cubicBezTo>
                        <a:pt x="96" y="1694"/>
                        <a:pt x="111" y="1703"/>
                        <a:pt x="114" y="1693"/>
                      </a:cubicBezTo>
                      <a:cubicBezTo>
                        <a:pt x="115" y="1690"/>
                        <a:pt x="115" y="1688"/>
                        <a:pt x="113" y="1683"/>
                      </a:cubicBezTo>
                      <a:cubicBezTo>
                        <a:pt x="115" y="1677"/>
                        <a:pt x="113" y="1677"/>
                        <a:pt x="109" y="1671"/>
                      </a:cubicBezTo>
                      <a:cubicBezTo>
                        <a:pt x="117" y="1669"/>
                        <a:pt x="111" y="1636"/>
                        <a:pt x="108" y="1620"/>
                      </a:cubicBezTo>
                      <a:cubicBezTo>
                        <a:pt x="109" y="1608"/>
                        <a:pt x="110" y="1570"/>
                        <a:pt x="101" y="1543"/>
                      </a:cubicBezTo>
                      <a:cubicBezTo>
                        <a:pt x="95" y="1527"/>
                        <a:pt x="93" y="1511"/>
                        <a:pt x="93" y="1501"/>
                      </a:cubicBezTo>
                      <a:cubicBezTo>
                        <a:pt x="88" y="1477"/>
                        <a:pt x="115" y="1307"/>
                        <a:pt x="131" y="1259"/>
                      </a:cubicBezTo>
                      <a:cubicBezTo>
                        <a:pt x="161" y="1158"/>
                        <a:pt x="151" y="1071"/>
                        <a:pt x="154" y="1053"/>
                      </a:cubicBezTo>
                      <a:cubicBezTo>
                        <a:pt x="158" y="1035"/>
                        <a:pt x="178" y="941"/>
                        <a:pt x="184" y="899"/>
                      </a:cubicBezTo>
                      <a:cubicBezTo>
                        <a:pt x="185" y="900"/>
                        <a:pt x="185" y="900"/>
                        <a:pt x="185" y="900"/>
                      </a:cubicBezTo>
                      <a:cubicBezTo>
                        <a:pt x="188" y="951"/>
                        <a:pt x="183" y="1029"/>
                        <a:pt x="184" y="1055"/>
                      </a:cubicBezTo>
                      <a:cubicBezTo>
                        <a:pt x="186" y="1091"/>
                        <a:pt x="176" y="1157"/>
                        <a:pt x="161" y="1186"/>
                      </a:cubicBezTo>
                      <a:cubicBezTo>
                        <a:pt x="145" y="1215"/>
                        <a:pt x="138" y="1260"/>
                        <a:pt x="124" y="1341"/>
                      </a:cubicBezTo>
                      <a:cubicBezTo>
                        <a:pt x="111" y="1405"/>
                        <a:pt x="101" y="1472"/>
                        <a:pt x="112" y="1588"/>
                      </a:cubicBezTo>
                      <a:cubicBezTo>
                        <a:pt x="121" y="1669"/>
                        <a:pt x="135" y="1720"/>
                        <a:pt x="155" y="1810"/>
                      </a:cubicBezTo>
                      <a:cubicBezTo>
                        <a:pt x="174" y="1891"/>
                        <a:pt x="200" y="1998"/>
                        <a:pt x="211" y="2058"/>
                      </a:cubicBezTo>
                      <a:cubicBezTo>
                        <a:pt x="221" y="2118"/>
                        <a:pt x="236" y="2140"/>
                        <a:pt x="238" y="2179"/>
                      </a:cubicBezTo>
                      <a:cubicBezTo>
                        <a:pt x="241" y="2218"/>
                        <a:pt x="215" y="2402"/>
                        <a:pt x="244" y="2508"/>
                      </a:cubicBezTo>
                      <a:cubicBezTo>
                        <a:pt x="272" y="2615"/>
                        <a:pt x="285" y="2682"/>
                        <a:pt x="290" y="2708"/>
                      </a:cubicBezTo>
                      <a:cubicBezTo>
                        <a:pt x="303" y="2765"/>
                        <a:pt x="292" y="2771"/>
                        <a:pt x="297" y="2800"/>
                      </a:cubicBezTo>
                      <a:cubicBezTo>
                        <a:pt x="302" y="2828"/>
                        <a:pt x="303" y="2825"/>
                        <a:pt x="288" y="2853"/>
                      </a:cubicBezTo>
                      <a:cubicBezTo>
                        <a:pt x="275" y="2871"/>
                        <a:pt x="253" y="2910"/>
                        <a:pt x="246" y="2918"/>
                      </a:cubicBezTo>
                      <a:cubicBezTo>
                        <a:pt x="240" y="2927"/>
                        <a:pt x="243" y="2936"/>
                        <a:pt x="246" y="2941"/>
                      </a:cubicBezTo>
                      <a:cubicBezTo>
                        <a:pt x="241" y="2955"/>
                        <a:pt x="257" y="2962"/>
                        <a:pt x="262" y="2962"/>
                      </a:cubicBezTo>
                      <a:cubicBezTo>
                        <a:pt x="260" y="2978"/>
                        <a:pt x="289" y="2976"/>
                        <a:pt x="296" y="2969"/>
                      </a:cubicBezTo>
                      <a:cubicBezTo>
                        <a:pt x="304" y="2978"/>
                        <a:pt x="326" y="2978"/>
                        <a:pt x="334" y="2967"/>
                      </a:cubicBezTo>
                      <a:cubicBezTo>
                        <a:pt x="348" y="2980"/>
                        <a:pt x="373" y="2980"/>
                        <a:pt x="388" y="2964"/>
                      </a:cubicBezTo>
                      <a:cubicBezTo>
                        <a:pt x="404" y="2948"/>
                        <a:pt x="406" y="2933"/>
                        <a:pt x="404" y="2917"/>
                      </a:cubicBezTo>
                      <a:cubicBezTo>
                        <a:pt x="402" y="2902"/>
                        <a:pt x="406" y="2896"/>
                        <a:pt x="409" y="2877"/>
                      </a:cubicBezTo>
                      <a:cubicBezTo>
                        <a:pt x="412" y="2858"/>
                        <a:pt x="415" y="2843"/>
                        <a:pt x="408" y="2830"/>
                      </a:cubicBezTo>
                      <a:cubicBezTo>
                        <a:pt x="401" y="2816"/>
                        <a:pt x="400" y="2809"/>
                        <a:pt x="400" y="2796"/>
                      </a:cubicBezTo>
                      <a:cubicBezTo>
                        <a:pt x="400" y="2782"/>
                        <a:pt x="406" y="2761"/>
                        <a:pt x="397" y="2744"/>
                      </a:cubicBezTo>
                      <a:cubicBezTo>
                        <a:pt x="388" y="2726"/>
                        <a:pt x="378" y="2685"/>
                        <a:pt x="380" y="2640"/>
                      </a:cubicBezTo>
                      <a:cubicBezTo>
                        <a:pt x="381" y="2595"/>
                        <a:pt x="414" y="2343"/>
                        <a:pt x="400" y="2257"/>
                      </a:cubicBezTo>
                      <a:cubicBezTo>
                        <a:pt x="386" y="2170"/>
                        <a:pt x="392" y="2153"/>
                        <a:pt x="395" y="2123"/>
                      </a:cubicBezTo>
                      <a:cubicBezTo>
                        <a:pt x="399" y="2094"/>
                        <a:pt x="407" y="2046"/>
                        <a:pt x="399" y="1984"/>
                      </a:cubicBezTo>
                      <a:cubicBezTo>
                        <a:pt x="396" y="1960"/>
                        <a:pt x="407" y="1862"/>
                        <a:pt x="408" y="1760"/>
                      </a:cubicBezTo>
                      <a:cubicBezTo>
                        <a:pt x="409" y="1694"/>
                        <a:pt x="417" y="1606"/>
                        <a:pt x="399" y="1588"/>
                      </a:cubicBezTo>
                      <a:cubicBezTo>
                        <a:pt x="399" y="1587"/>
                        <a:pt x="399" y="1587"/>
                        <a:pt x="399" y="1587"/>
                      </a:cubicBezTo>
                      <a:cubicBezTo>
                        <a:pt x="404" y="1589"/>
                        <a:pt x="409" y="1590"/>
                        <a:pt x="413" y="1590"/>
                      </a:cubicBezTo>
                      <a:cubicBezTo>
                        <a:pt x="414" y="1590"/>
                        <a:pt x="414" y="1590"/>
                        <a:pt x="414" y="1590"/>
                      </a:cubicBezTo>
                      <a:cubicBezTo>
                        <a:pt x="419" y="1590"/>
                        <a:pt x="425" y="1589"/>
                        <a:pt x="431" y="1586"/>
                      </a:cubicBezTo>
                      <a:cubicBezTo>
                        <a:pt x="430" y="1588"/>
                        <a:pt x="430" y="1588"/>
                        <a:pt x="430" y="1588"/>
                      </a:cubicBezTo>
                      <a:cubicBezTo>
                        <a:pt x="412" y="1606"/>
                        <a:pt x="418" y="1694"/>
                        <a:pt x="418" y="1759"/>
                      </a:cubicBezTo>
                      <a:cubicBezTo>
                        <a:pt x="419" y="1861"/>
                        <a:pt x="432" y="1960"/>
                        <a:pt x="429" y="1984"/>
                      </a:cubicBezTo>
                      <a:cubicBezTo>
                        <a:pt x="421" y="2046"/>
                        <a:pt x="430" y="2094"/>
                        <a:pt x="434" y="2123"/>
                      </a:cubicBezTo>
                      <a:cubicBezTo>
                        <a:pt x="437" y="2153"/>
                        <a:pt x="442" y="2170"/>
                        <a:pt x="428" y="2257"/>
                      </a:cubicBezTo>
                      <a:cubicBezTo>
                        <a:pt x="414" y="2343"/>
                        <a:pt x="447" y="2595"/>
                        <a:pt x="449" y="2640"/>
                      </a:cubicBezTo>
                      <a:cubicBezTo>
                        <a:pt x="451" y="2685"/>
                        <a:pt x="440" y="2726"/>
                        <a:pt x="432" y="2744"/>
                      </a:cubicBezTo>
                      <a:cubicBezTo>
                        <a:pt x="423" y="2761"/>
                        <a:pt x="428" y="2782"/>
                        <a:pt x="428" y="2796"/>
                      </a:cubicBezTo>
                      <a:cubicBezTo>
                        <a:pt x="428" y="2809"/>
                        <a:pt x="428" y="2816"/>
                        <a:pt x="421" y="2830"/>
                      </a:cubicBezTo>
                      <a:cubicBezTo>
                        <a:pt x="414" y="2843"/>
                        <a:pt x="416" y="2858"/>
                        <a:pt x="420" y="2877"/>
                      </a:cubicBezTo>
                      <a:cubicBezTo>
                        <a:pt x="423" y="2896"/>
                        <a:pt x="427" y="2902"/>
                        <a:pt x="425" y="2917"/>
                      </a:cubicBezTo>
                      <a:cubicBezTo>
                        <a:pt x="423" y="2933"/>
                        <a:pt x="425" y="2948"/>
                        <a:pt x="440" y="2964"/>
                      </a:cubicBezTo>
                      <a:cubicBezTo>
                        <a:pt x="456" y="2980"/>
                        <a:pt x="480" y="2980"/>
                        <a:pt x="494" y="2967"/>
                      </a:cubicBezTo>
                      <a:cubicBezTo>
                        <a:pt x="503" y="2978"/>
                        <a:pt x="525" y="2978"/>
                        <a:pt x="533" y="2969"/>
                      </a:cubicBezTo>
                      <a:cubicBezTo>
                        <a:pt x="540" y="2976"/>
                        <a:pt x="569" y="2978"/>
                        <a:pt x="567" y="2962"/>
                      </a:cubicBezTo>
                      <a:cubicBezTo>
                        <a:pt x="572" y="2962"/>
                        <a:pt x="587" y="2955"/>
                        <a:pt x="582" y="2941"/>
                      </a:cubicBezTo>
                      <a:cubicBezTo>
                        <a:pt x="586" y="2936"/>
                        <a:pt x="589" y="2927"/>
                        <a:pt x="582" y="2918"/>
                      </a:cubicBezTo>
                      <a:cubicBezTo>
                        <a:pt x="575" y="2910"/>
                        <a:pt x="554" y="2871"/>
                        <a:pt x="541" y="2853"/>
                      </a:cubicBezTo>
                      <a:cubicBezTo>
                        <a:pt x="526" y="2825"/>
                        <a:pt x="527" y="2828"/>
                        <a:pt x="532" y="2800"/>
                      </a:cubicBezTo>
                      <a:cubicBezTo>
                        <a:pt x="537" y="2771"/>
                        <a:pt x="526" y="2765"/>
                        <a:pt x="538" y="2708"/>
                      </a:cubicBezTo>
                      <a:cubicBezTo>
                        <a:pt x="544" y="2682"/>
                        <a:pt x="557" y="2615"/>
                        <a:pt x="585" y="2508"/>
                      </a:cubicBezTo>
                      <a:cubicBezTo>
                        <a:pt x="614" y="2402"/>
                        <a:pt x="588" y="2218"/>
                        <a:pt x="590" y="2179"/>
                      </a:cubicBezTo>
                      <a:cubicBezTo>
                        <a:pt x="593" y="2140"/>
                        <a:pt x="610" y="2113"/>
                        <a:pt x="620" y="2054"/>
                      </a:cubicBezTo>
                      <a:cubicBezTo>
                        <a:pt x="630" y="1994"/>
                        <a:pt x="655" y="1891"/>
                        <a:pt x="674" y="1810"/>
                      </a:cubicBezTo>
                      <a:cubicBezTo>
                        <a:pt x="694" y="1720"/>
                        <a:pt x="710" y="1670"/>
                        <a:pt x="719" y="1589"/>
                      </a:cubicBezTo>
                      <a:cubicBezTo>
                        <a:pt x="730" y="1474"/>
                        <a:pt x="720" y="1404"/>
                        <a:pt x="708" y="1340"/>
                      </a:cubicBezTo>
                      <a:cubicBezTo>
                        <a:pt x="694" y="1259"/>
                        <a:pt x="682" y="1204"/>
                        <a:pt x="667" y="1175"/>
                      </a:cubicBezTo>
                      <a:cubicBezTo>
                        <a:pt x="651" y="1146"/>
                        <a:pt x="646" y="1089"/>
                        <a:pt x="648" y="1053"/>
                      </a:cubicBezTo>
                      <a:cubicBezTo>
                        <a:pt x="649" y="1026"/>
                        <a:pt x="641" y="949"/>
                        <a:pt x="644" y="898"/>
                      </a:cubicBezTo>
                      <a:cubicBezTo>
                        <a:pt x="644" y="898"/>
                        <a:pt x="644" y="898"/>
                        <a:pt x="644" y="898"/>
                      </a:cubicBezTo>
                      <a:cubicBezTo>
                        <a:pt x="650" y="940"/>
                        <a:pt x="671" y="1035"/>
                        <a:pt x="674" y="1053"/>
                      </a:cubicBezTo>
                      <a:cubicBezTo>
                        <a:pt x="678" y="1071"/>
                        <a:pt x="668" y="1158"/>
                        <a:pt x="698" y="1259"/>
                      </a:cubicBezTo>
                      <a:cubicBezTo>
                        <a:pt x="713" y="1307"/>
                        <a:pt x="740" y="1477"/>
                        <a:pt x="736" y="1501"/>
                      </a:cubicBezTo>
                      <a:cubicBezTo>
                        <a:pt x="736" y="1511"/>
                        <a:pt x="733" y="1527"/>
                        <a:pt x="728" y="1543"/>
                      </a:cubicBezTo>
                      <a:cubicBezTo>
                        <a:pt x="719" y="1570"/>
                        <a:pt x="720" y="1608"/>
                        <a:pt x="721" y="1620"/>
                      </a:cubicBezTo>
                      <a:cubicBezTo>
                        <a:pt x="717" y="1636"/>
                        <a:pt x="712" y="1669"/>
                        <a:pt x="719" y="1671"/>
                      </a:cubicBezTo>
                      <a:cubicBezTo>
                        <a:pt x="715" y="1677"/>
                        <a:pt x="714" y="1677"/>
                        <a:pt x="716" y="1683"/>
                      </a:cubicBezTo>
                      <a:cubicBezTo>
                        <a:pt x="713" y="1688"/>
                        <a:pt x="713" y="1690"/>
                        <a:pt x="714" y="1693"/>
                      </a:cubicBezTo>
                      <a:cubicBezTo>
                        <a:pt x="718" y="1703"/>
                        <a:pt x="733" y="1694"/>
                        <a:pt x="728" y="1697"/>
                      </a:cubicBezTo>
                      <a:cubicBezTo>
                        <a:pt x="719" y="1701"/>
                        <a:pt x="712" y="1709"/>
                        <a:pt x="716" y="1720"/>
                      </a:cubicBezTo>
                      <a:cubicBezTo>
                        <a:pt x="718" y="1725"/>
                        <a:pt x="739" y="1714"/>
                        <a:pt x="750" y="1709"/>
                      </a:cubicBezTo>
                      <a:cubicBezTo>
                        <a:pt x="767" y="1704"/>
                        <a:pt x="787" y="1693"/>
                        <a:pt x="793" y="1685"/>
                      </a:cubicBezTo>
                      <a:cubicBezTo>
                        <a:pt x="798" y="1676"/>
                        <a:pt x="809" y="1660"/>
                        <a:pt x="812" y="1653"/>
                      </a:cubicBezTo>
                      <a:cubicBezTo>
                        <a:pt x="816" y="1643"/>
                        <a:pt x="815" y="1637"/>
                        <a:pt x="819" y="1630"/>
                      </a:cubicBezTo>
                      <a:cubicBezTo>
                        <a:pt x="822" y="1623"/>
                        <a:pt x="829" y="1614"/>
                        <a:pt x="825" y="1608"/>
                      </a:cubicBezTo>
                      <a:close/>
                      <a:moveTo>
                        <a:pt x="269" y="341"/>
                      </a:moveTo>
                      <a:cubicBezTo>
                        <a:pt x="269" y="341"/>
                        <a:pt x="269" y="340"/>
                        <a:pt x="269" y="340"/>
                      </a:cubicBezTo>
                      <a:cubicBezTo>
                        <a:pt x="269" y="340"/>
                        <a:pt x="269" y="341"/>
                        <a:pt x="269" y="341"/>
                      </a:cubicBezTo>
                      <a:close/>
                    </a:path>
                  </a:pathLst>
                </a:custGeom>
                <a:noFill/>
                <a:ln w="9525" cmpd="sng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/>
                  <a:endParaRPr lang="fr-FR" sz="2000"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sp>
              <p:nvSpPr>
                <p:cNvPr id="28" name="Freeform 23"/>
                <p:cNvSpPr>
                  <a:spLocks noEditPoints="1"/>
                </p:cNvSpPr>
                <p:nvPr/>
              </p:nvSpPr>
              <p:spPr bwMode="auto">
                <a:xfrm>
                  <a:off x="2832" y="705"/>
                  <a:ext cx="652" cy="2338"/>
                </a:xfrm>
                <a:custGeom>
                  <a:avLst/>
                  <a:gdLst>
                    <a:gd name="T0" fmla="*/ 630 w 829"/>
                    <a:gd name="T1" fmla="*/ 1074 h 2980"/>
                    <a:gd name="T2" fmla="*/ 603 w 829"/>
                    <a:gd name="T3" fmla="*/ 729 h 2980"/>
                    <a:gd name="T4" fmla="*/ 559 w 829"/>
                    <a:gd name="T5" fmla="*/ 423 h 2980"/>
                    <a:gd name="T6" fmla="*/ 477 w 829"/>
                    <a:gd name="T7" fmla="*/ 378 h 2980"/>
                    <a:gd name="T8" fmla="*/ 449 w 829"/>
                    <a:gd name="T9" fmla="*/ 291 h 2980"/>
                    <a:gd name="T10" fmla="*/ 445 w 829"/>
                    <a:gd name="T11" fmla="*/ 277 h 2980"/>
                    <a:gd name="T12" fmla="*/ 420 w 829"/>
                    <a:gd name="T13" fmla="*/ 71 h 2980"/>
                    <a:gd name="T14" fmla="*/ 226 w 829"/>
                    <a:gd name="T15" fmla="*/ 235 h 2980"/>
                    <a:gd name="T16" fmla="*/ 220 w 829"/>
                    <a:gd name="T17" fmla="*/ 291 h 2980"/>
                    <a:gd name="T18" fmla="*/ 211 w 829"/>
                    <a:gd name="T19" fmla="*/ 295 h 2980"/>
                    <a:gd name="T20" fmla="*/ 175 w 829"/>
                    <a:gd name="T21" fmla="*/ 378 h 2980"/>
                    <a:gd name="T22" fmla="*/ 93 w 829"/>
                    <a:gd name="T23" fmla="*/ 422 h 2980"/>
                    <a:gd name="T24" fmla="*/ 49 w 829"/>
                    <a:gd name="T25" fmla="*/ 729 h 2980"/>
                    <a:gd name="T26" fmla="*/ 21 w 829"/>
                    <a:gd name="T27" fmla="*/ 1074 h 2980"/>
                    <a:gd name="T28" fmla="*/ 8 w 829"/>
                    <a:gd name="T29" fmla="*/ 1279 h 2980"/>
                    <a:gd name="T30" fmla="*/ 62 w 829"/>
                    <a:gd name="T31" fmla="*/ 1341 h 2980"/>
                    <a:gd name="T32" fmla="*/ 90 w 829"/>
                    <a:gd name="T33" fmla="*/ 1328 h 2980"/>
                    <a:gd name="T34" fmla="*/ 85 w 829"/>
                    <a:gd name="T35" fmla="*/ 1271 h 2980"/>
                    <a:gd name="T36" fmla="*/ 103 w 829"/>
                    <a:gd name="T37" fmla="*/ 988 h 2980"/>
                    <a:gd name="T38" fmla="*/ 146 w 829"/>
                    <a:gd name="T39" fmla="*/ 706 h 2980"/>
                    <a:gd name="T40" fmla="*/ 98 w 829"/>
                    <a:gd name="T41" fmla="*/ 1052 h 2980"/>
                    <a:gd name="T42" fmla="*/ 166 w 829"/>
                    <a:gd name="T43" fmla="*/ 1615 h 2980"/>
                    <a:gd name="T44" fmla="*/ 228 w 829"/>
                    <a:gd name="T45" fmla="*/ 2125 h 2980"/>
                    <a:gd name="T46" fmla="*/ 193 w 829"/>
                    <a:gd name="T47" fmla="*/ 2289 h 2980"/>
                    <a:gd name="T48" fmla="*/ 233 w 829"/>
                    <a:gd name="T49" fmla="*/ 2329 h 2980"/>
                    <a:gd name="T50" fmla="*/ 318 w 829"/>
                    <a:gd name="T51" fmla="*/ 2289 h 2980"/>
                    <a:gd name="T52" fmla="*/ 315 w 829"/>
                    <a:gd name="T53" fmla="*/ 2194 h 2980"/>
                    <a:gd name="T54" fmla="*/ 315 w 829"/>
                    <a:gd name="T55" fmla="*/ 1771 h 2980"/>
                    <a:gd name="T56" fmla="*/ 321 w 829"/>
                    <a:gd name="T57" fmla="*/ 1381 h 2980"/>
                    <a:gd name="T58" fmla="*/ 325 w 829"/>
                    <a:gd name="T59" fmla="*/ 1247 h 2980"/>
                    <a:gd name="T60" fmla="*/ 338 w 829"/>
                    <a:gd name="T61" fmla="*/ 1246 h 2980"/>
                    <a:gd name="T62" fmla="*/ 341 w 829"/>
                    <a:gd name="T63" fmla="*/ 1666 h 2980"/>
                    <a:gd name="T64" fmla="*/ 340 w 829"/>
                    <a:gd name="T65" fmla="*/ 2153 h 2980"/>
                    <a:gd name="T66" fmla="*/ 330 w 829"/>
                    <a:gd name="T67" fmla="*/ 2257 h 2980"/>
                    <a:gd name="T68" fmla="*/ 389 w 829"/>
                    <a:gd name="T69" fmla="*/ 2328 h 2980"/>
                    <a:gd name="T70" fmla="*/ 458 w 829"/>
                    <a:gd name="T71" fmla="*/ 2307 h 2980"/>
                    <a:gd name="T72" fmla="*/ 418 w 829"/>
                    <a:gd name="T73" fmla="*/ 2197 h 2980"/>
                    <a:gd name="T74" fmla="*/ 464 w 829"/>
                    <a:gd name="T75" fmla="*/ 1710 h 2980"/>
                    <a:gd name="T76" fmla="*/ 565 w 829"/>
                    <a:gd name="T77" fmla="*/ 1247 h 2980"/>
                    <a:gd name="T78" fmla="*/ 510 w 829"/>
                    <a:gd name="T79" fmla="*/ 826 h 2980"/>
                    <a:gd name="T80" fmla="*/ 530 w 829"/>
                    <a:gd name="T81" fmla="*/ 826 h 2980"/>
                    <a:gd name="T82" fmla="*/ 573 w 829"/>
                    <a:gd name="T83" fmla="*/ 1211 h 2980"/>
                    <a:gd name="T84" fmla="*/ 563 w 829"/>
                    <a:gd name="T85" fmla="*/ 1320 h 2980"/>
                    <a:gd name="T86" fmla="*/ 563 w 829"/>
                    <a:gd name="T87" fmla="*/ 1349 h 2980"/>
                    <a:gd name="T88" fmla="*/ 639 w 829"/>
                    <a:gd name="T89" fmla="*/ 1297 h 2980"/>
                    <a:gd name="T90" fmla="*/ 212 w 829"/>
                    <a:gd name="T91" fmla="*/ 268 h 2980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829"/>
                    <a:gd name="T139" fmla="*/ 0 h 2980"/>
                    <a:gd name="T140" fmla="*/ 829 w 829"/>
                    <a:gd name="T141" fmla="*/ 2980 h 2980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829" h="2980">
                      <a:moveTo>
                        <a:pt x="825" y="1608"/>
                      </a:moveTo>
                      <a:cubicBezTo>
                        <a:pt x="822" y="1601"/>
                        <a:pt x="816" y="1555"/>
                        <a:pt x="809" y="1528"/>
                      </a:cubicBezTo>
                      <a:cubicBezTo>
                        <a:pt x="804" y="1506"/>
                        <a:pt x="798" y="1412"/>
                        <a:pt x="801" y="1369"/>
                      </a:cubicBezTo>
                      <a:cubicBezTo>
                        <a:pt x="804" y="1334"/>
                        <a:pt x="802" y="1281"/>
                        <a:pt x="803" y="1258"/>
                      </a:cubicBezTo>
                      <a:cubicBezTo>
                        <a:pt x="804" y="1129"/>
                        <a:pt x="783" y="1063"/>
                        <a:pt x="778" y="1039"/>
                      </a:cubicBezTo>
                      <a:cubicBezTo>
                        <a:pt x="773" y="1015"/>
                        <a:pt x="767" y="981"/>
                        <a:pt x="767" y="929"/>
                      </a:cubicBezTo>
                      <a:cubicBezTo>
                        <a:pt x="767" y="877"/>
                        <a:pt x="769" y="806"/>
                        <a:pt x="765" y="756"/>
                      </a:cubicBezTo>
                      <a:cubicBezTo>
                        <a:pt x="763" y="727"/>
                        <a:pt x="758" y="683"/>
                        <a:pt x="752" y="645"/>
                      </a:cubicBezTo>
                      <a:cubicBezTo>
                        <a:pt x="746" y="607"/>
                        <a:pt x="727" y="556"/>
                        <a:pt x="711" y="539"/>
                      </a:cubicBezTo>
                      <a:cubicBezTo>
                        <a:pt x="695" y="521"/>
                        <a:pt x="673" y="507"/>
                        <a:pt x="650" y="499"/>
                      </a:cubicBezTo>
                      <a:cubicBezTo>
                        <a:pt x="644" y="497"/>
                        <a:pt x="635" y="490"/>
                        <a:pt x="629" y="489"/>
                      </a:cubicBezTo>
                      <a:cubicBezTo>
                        <a:pt x="620" y="487"/>
                        <a:pt x="615" y="483"/>
                        <a:pt x="607" y="482"/>
                      </a:cubicBezTo>
                      <a:cubicBezTo>
                        <a:pt x="590" y="479"/>
                        <a:pt x="575" y="474"/>
                        <a:pt x="561" y="472"/>
                      </a:cubicBezTo>
                      <a:cubicBezTo>
                        <a:pt x="499" y="464"/>
                        <a:pt x="501" y="382"/>
                        <a:pt x="501" y="382"/>
                      </a:cubicBezTo>
                      <a:cubicBezTo>
                        <a:pt x="537" y="421"/>
                        <a:pt x="571" y="371"/>
                        <a:pt x="571" y="371"/>
                      </a:cubicBezTo>
                      <a:cubicBezTo>
                        <a:pt x="564" y="376"/>
                        <a:pt x="550" y="370"/>
                        <a:pt x="550" y="370"/>
                      </a:cubicBezTo>
                      <a:cubicBezTo>
                        <a:pt x="570" y="376"/>
                        <a:pt x="578" y="352"/>
                        <a:pt x="578" y="352"/>
                      </a:cubicBezTo>
                      <a:cubicBezTo>
                        <a:pt x="569" y="358"/>
                        <a:pt x="566" y="353"/>
                        <a:pt x="566" y="353"/>
                      </a:cubicBezTo>
                      <a:cubicBezTo>
                        <a:pt x="581" y="347"/>
                        <a:pt x="580" y="328"/>
                        <a:pt x="580" y="328"/>
                      </a:cubicBezTo>
                      <a:cubicBezTo>
                        <a:pt x="573" y="353"/>
                        <a:pt x="539" y="357"/>
                        <a:pt x="548" y="329"/>
                      </a:cubicBezTo>
                      <a:cubicBezTo>
                        <a:pt x="563" y="281"/>
                        <a:pt x="578" y="182"/>
                        <a:pt x="534" y="91"/>
                      </a:cubicBezTo>
                      <a:cubicBezTo>
                        <a:pt x="489" y="0"/>
                        <a:pt x="374" y="39"/>
                        <a:pt x="374" y="39"/>
                      </a:cubicBezTo>
                      <a:cubicBezTo>
                        <a:pt x="352" y="25"/>
                        <a:pt x="305" y="61"/>
                        <a:pt x="284" y="90"/>
                      </a:cubicBezTo>
                      <a:cubicBezTo>
                        <a:pt x="263" y="120"/>
                        <a:pt x="238" y="224"/>
                        <a:pt x="287" y="300"/>
                      </a:cubicBezTo>
                      <a:cubicBezTo>
                        <a:pt x="311" y="338"/>
                        <a:pt x="285" y="358"/>
                        <a:pt x="276" y="354"/>
                      </a:cubicBezTo>
                      <a:cubicBezTo>
                        <a:pt x="268" y="351"/>
                        <a:pt x="269" y="343"/>
                        <a:pt x="269" y="341"/>
                      </a:cubicBezTo>
                      <a:cubicBezTo>
                        <a:pt x="264" y="362"/>
                        <a:pt x="280" y="371"/>
                        <a:pt x="280" y="371"/>
                      </a:cubicBezTo>
                      <a:cubicBezTo>
                        <a:pt x="270" y="367"/>
                        <a:pt x="265" y="358"/>
                        <a:pt x="265" y="358"/>
                      </a:cubicBezTo>
                      <a:cubicBezTo>
                        <a:pt x="266" y="379"/>
                        <a:pt x="288" y="385"/>
                        <a:pt x="288" y="385"/>
                      </a:cubicBezTo>
                      <a:cubicBezTo>
                        <a:pt x="274" y="384"/>
                        <a:pt x="268" y="376"/>
                        <a:pt x="268" y="376"/>
                      </a:cubicBezTo>
                      <a:cubicBezTo>
                        <a:pt x="273" y="392"/>
                        <a:pt x="309" y="408"/>
                        <a:pt x="328" y="381"/>
                      </a:cubicBezTo>
                      <a:cubicBezTo>
                        <a:pt x="322" y="460"/>
                        <a:pt x="295" y="464"/>
                        <a:pt x="268" y="472"/>
                      </a:cubicBezTo>
                      <a:cubicBezTo>
                        <a:pt x="254" y="477"/>
                        <a:pt x="239" y="479"/>
                        <a:pt x="222" y="482"/>
                      </a:cubicBezTo>
                      <a:cubicBezTo>
                        <a:pt x="214" y="483"/>
                        <a:pt x="208" y="487"/>
                        <a:pt x="199" y="488"/>
                      </a:cubicBezTo>
                      <a:cubicBezTo>
                        <a:pt x="193" y="489"/>
                        <a:pt x="186" y="496"/>
                        <a:pt x="180" y="498"/>
                      </a:cubicBezTo>
                      <a:cubicBezTo>
                        <a:pt x="156" y="506"/>
                        <a:pt x="134" y="521"/>
                        <a:pt x="118" y="538"/>
                      </a:cubicBezTo>
                      <a:cubicBezTo>
                        <a:pt x="101" y="556"/>
                        <a:pt x="83" y="607"/>
                        <a:pt x="77" y="645"/>
                      </a:cubicBezTo>
                      <a:cubicBezTo>
                        <a:pt x="71" y="683"/>
                        <a:pt x="66" y="727"/>
                        <a:pt x="63" y="756"/>
                      </a:cubicBezTo>
                      <a:cubicBezTo>
                        <a:pt x="59" y="806"/>
                        <a:pt x="62" y="877"/>
                        <a:pt x="62" y="929"/>
                      </a:cubicBezTo>
                      <a:cubicBezTo>
                        <a:pt x="62" y="981"/>
                        <a:pt x="55" y="1015"/>
                        <a:pt x="50" y="1039"/>
                      </a:cubicBezTo>
                      <a:cubicBezTo>
                        <a:pt x="45" y="1063"/>
                        <a:pt x="25" y="1129"/>
                        <a:pt x="26" y="1258"/>
                      </a:cubicBezTo>
                      <a:cubicBezTo>
                        <a:pt x="26" y="1281"/>
                        <a:pt x="25" y="1334"/>
                        <a:pt x="27" y="1369"/>
                      </a:cubicBezTo>
                      <a:cubicBezTo>
                        <a:pt x="31" y="1412"/>
                        <a:pt x="25" y="1506"/>
                        <a:pt x="19" y="1528"/>
                      </a:cubicBezTo>
                      <a:cubicBezTo>
                        <a:pt x="13" y="1555"/>
                        <a:pt x="6" y="1601"/>
                        <a:pt x="3" y="1608"/>
                      </a:cubicBezTo>
                      <a:cubicBezTo>
                        <a:pt x="0" y="1614"/>
                        <a:pt x="6" y="1623"/>
                        <a:pt x="10" y="1630"/>
                      </a:cubicBezTo>
                      <a:cubicBezTo>
                        <a:pt x="13" y="1637"/>
                        <a:pt x="12" y="1643"/>
                        <a:pt x="17" y="1653"/>
                      </a:cubicBezTo>
                      <a:cubicBezTo>
                        <a:pt x="20" y="1660"/>
                        <a:pt x="31" y="1676"/>
                        <a:pt x="36" y="1685"/>
                      </a:cubicBezTo>
                      <a:cubicBezTo>
                        <a:pt x="41" y="1693"/>
                        <a:pt x="62" y="1704"/>
                        <a:pt x="79" y="1709"/>
                      </a:cubicBezTo>
                      <a:cubicBezTo>
                        <a:pt x="90" y="1714"/>
                        <a:pt x="111" y="1725"/>
                        <a:pt x="113" y="1720"/>
                      </a:cubicBezTo>
                      <a:cubicBezTo>
                        <a:pt x="117" y="1709"/>
                        <a:pt x="110" y="1701"/>
                        <a:pt x="101" y="1697"/>
                      </a:cubicBezTo>
                      <a:cubicBezTo>
                        <a:pt x="96" y="1694"/>
                        <a:pt x="111" y="1703"/>
                        <a:pt x="114" y="1693"/>
                      </a:cubicBezTo>
                      <a:cubicBezTo>
                        <a:pt x="115" y="1690"/>
                        <a:pt x="115" y="1688"/>
                        <a:pt x="113" y="1683"/>
                      </a:cubicBezTo>
                      <a:cubicBezTo>
                        <a:pt x="115" y="1677"/>
                        <a:pt x="113" y="1677"/>
                        <a:pt x="109" y="1671"/>
                      </a:cubicBezTo>
                      <a:cubicBezTo>
                        <a:pt x="117" y="1669"/>
                        <a:pt x="111" y="1636"/>
                        <a:pt x="108" y="1620"/>
                      </a:cubicBezTo>
                      <a:cubicBezTo>
                        <a:pt x="109" y="1608"/>
                        <a:pt x="110" y="1570"/>
                        <a:pt x="101" y="1543"/>
                      </a:cubicBezTo>
                      <a:cubicBezTo>
                        <a:pt x="95" y="1527"/>
                        <a:pt x="93" y="1511"/>
                        <a:pt x="93" y="1501"/>
                      </a:cubicBezTo>
                      <a:cubicBezTo>
                        <a:pt x="88" y="1477"/>
                        <a:pt x="115" y="1307"/>
                        <a:pt x="131" y="1259"/>
                      </a:cubicBezTo>
                      <a:cubicBezTo>
                        <a:pt x="161" y="1158"/>
                        <a:pt x="151" y="1071"/>
                        <a:pt x="154" y="1053"/>
                      </a:cubicBezTo>
                      <a:cubicBezTo>
                        <a:pt x="158" y="1035"/>
                        <a:pt x="178" y="941"/>
                        <a:pt x="184" y="899"/>
                      </a:cubicBezTo>
                      <a:cubicBezTo>
                        <a:pt x="185" y="900"/>
                        <a:pt x="185" y="900"/>
                        <a:pt x="185" y="900"/>
                      </a:cubicBezTo>
                      <a:cubicBezTo>
                        <a:pt x="188" y="951"/>
                        <a:pt x="183" y="1029"/>
                        <a:pt x="184" y="1055"/>
                      </a:cubicBezTo>
                      <a:cubicBezTo>
                        <a:pt x="186" y="1091"/>
                        <a:pt x="176" y="1157"/>
                        <a:pt x="161" y="1186"/>
                      </a:cubicBezTo>
                      <a:cubicBezTo>
                        <a:pt x="145" y="1215"/>
                        <a:pt x="138" y="1260"/>
                        <a:pt x="124" y="1341"/>
                      </a:cubicBezTo>
                      <a:cubicBezTo>
                        <a:pt x="111" y="1405"/>
                        <a:pt x="101" y="1472"/>
                        <a:pt x="112" y="1588"/>
                      </a:cubicBezTo>
                      <a:cubicBezTo>
                        <a:pt x="121" y="1669"/>
                        <a:pt x="135" y="1720"/>
                        <a:pt x="155" y="1810"/>
                      </a:cubicBezTo>
                      <a:cubicBezTo>
                        <a:pt x="174" y="1891"/>
                        <a:pt x="200" y="1998"/>
                        <a:pt x="211" y="2058"/>
                      </a:cubicBezTo>
                      <a:cubicBezTo>
                        <a:pt x="221" y="2118"/>
                        <a:pt x="236" y="2140"/>
                        <a:pt x="238" y="2179"/>
                      </a:cubicBezTo>
                      <a:cubicBezTo>
                        <a:pt x="241" y="2218"/>
                        <a:pt x="215" y="2402"/>
                        <a:pt x="244" y="2508"/>
                      </a:cubicBezTo>
                      <a:cubicBezTo>
                        <a:pt x="272" y="2615"/>
                        <a:pt x="285" y="2682"/>
                        <a:pt x="290" y="2708"/>
                      </a:cubicBezTo>
                      <a:cubicBezTo>
                        <a:pt x="303" y="2765"/>
                        <a:pt x="292" y="2771"/>
                        <a:pt x="297" y="2800"/>
                      </a:cubicBezTo>
                      <a:cubicBezTo>
                        <a:pt x="302" y="2828"/>
                        <a:pt x="303" y="2825"/>
                        <a:pt x="288" y="2853"/>
                      </a:cubicBezTo>
                      <a:cubicBezTo>
                        <a:pt x="275" y="2871"/>
                        <a:pt x="253" y="2910"/>
                        <a:pt x="246" y="2918"/>
                      </a:cubicBezTo>
                      <a:cubicBezTo>
                        <a:pt x="240" y="2927"/>
                        <a:pt x="243" y="2936"/>
                        <a:pt x="246" y="2941"/>
                      </a:cubicBezTo>
                      <a:cubicBezTo>
                        <a:pt x="241" y="2955"/>
                        <a:pt x="257" y="2962"/>
                        <a:pt x="262" y="2962"/>
                      </a:cubicBezTo>
                      <a:cubicBezTo>
                        <a:pt x="260" y="2978"/>
                        <a:pt x="289" y="2976"/>
                        <a:pt x="296" y="2969"/>
                      </a:cubicBezTo>
                      <a:cubicBezTo>
                        <a:pt x="304" y="2978"/>
                        <a:pt x="326" y="2978"/>
                        <a:pt x="334" y="2967"/>
                      </a:cubicBezTo>
                      <a:cubicBezTo>
                        <a:pt x="348" y="2980"/>
                        <a:pt x="373" y="2980"/>
                        <a:pt x="388" y="2964"/>
                      </a:cubicBezTo>
                      <a:cubicBezTo>
                        <a:pt x="404" y="2948"/>
                        <a:pt x="406" y="2933"/>
                        <a:pt x="404" y="2917"/>
                      </a:cubicBezTo>
                      <a:cubicBezTo>
                        <a:pt x="402" y="2902"/>
                        <a:pt x="406" y="2896"/>
                        <a:pt x="409" y="2877"/>
                      </a:cubicBezTo>
                      <a:cubicBezTo>
                        <a:pt x="412" y="2858"/>
                        <a:pt x="415" y="2843"/>
                        <a:pt x="408" y="2830"/>
                      </a:cubicBezTo>
                      <a:cubicBezTo>
                        <a:pt x="401" y="2816"/>
                        <a:pt x="400" y="2809"/>
                        <a:pt x="400" y="2796"/>
                      </a:cubicBezTo>
                      <a:cubicBezTo>
                        <a:pt x="400" y="2782"/>
                        <a:pt x="406" y="2761"/>
                        <a:pt x="397" y="2744"/>
                      </a:cubicBezTo>
                      <a:cubicBezTo>
                        <a:pt x="388" y="2726"/>
                        <a:pt x="378" y="2685"/>
                        <a:pt x="380" y="2640"/>
                      </a:cubicBezTo>
                      <a:cubicBezTo>
                        <a:pt x="381" y="2595"/>
                        <a:pt x="414" y="2343"/>
                        <a:pt x="400" y="2257"/>
                      </a:cubicBezTo>
                      <a:cubicBezTo>
                        <a:pt x="386" y="2170"/>
                        <a:pt x="392" y="2153"/>
                        <a:pt x="395" y="2123"/>
                      </a:cubicBezTo>
                      <a:cubicBezTo>
                        <a:pt x="399" y="2094"/>
                        <a:pt x="407" y="2046"/>
                        <a:pt x="399" y="1984"/>
                      </a:cubicBezTo>
                      <a:cubicBezTo>
                        <a:pt x="396" y="1960"/>
                        <a:pt x="407" y="1862"/>
                        <a:pt x="408" y="1760"/>
                      </a:cubicBezTo>
                      <a:cubicBezTo>
                        <a:pt x="409" y="1694"/>
                        <a:pt x="417" y="1606"/>
                        <a:pt x="399" y="1588"/>
                      </a:cubicBezTo>
                      <a:cubicBezTo>
                        <a:pt x="399" y="1587"/>
                        <a:pt x="399" y="1587"/>
                        <a:pt x="399" y="1587"/>
                      </a:cubicBezTo>
                      <a:cubicBezTo>
                        <a:pt x="404" y="1589"/>
                        <a:pt x="409" y="1590"/>
                        <a:pt x="413" y="1590"/>
                      </a:cubicBezTo>
                      <a:cubicBezTo>
                        <a:pt x="414" y="1590"/>
                        <a:pt x="414" y="1590"/>
                        <a:pt x="414" y="1590"/>
                      </a:cubicBezTo>
                      <a:cubicBezTo>
                        <a:pt x="419" y="1590"/>
                        <a:pt x="425" y="1589"/>
                        <a:pt x="431" y="1586"/>
                      </a:cubicBezTo>
                      <a:cubicBezTo>
                        <a:pt x="430" y="1588"/>
                        <a:pt x="430" y="1588"/>
                        <a:pt x="430" y="1588"/>
                      </a:cubicBezTo>
                      <a:cubicBezTo>
                        <a:pt x="412" y="1606"/>
                        <a:pt x="418" y="1694"/>
                        <a:pt x="418" y="1759"/>
                      </a:cubicBezTo>
                      <a:cubicBezTo>
                        <a:pt x="419" y="1861"/>
                        <a:pt x="432" y="1960"/>
                        <a:pt x="429" y="1984"/>
                      </a:cubicBezTo>
                      <a:cubicBezTo>
                        <a:pt x="421" y="2046"/>
                        <a:pt x="430" y="2094"/>
                        <a:pt x="434" y="2123"/>
                      </a:cubicBezTo>
                      <a:cubicBezTo>
                        <a:pt x="437" y="2153"/>
                        <a:pt x="442" y="2170"/>
                        <a:pt x="428" y="2257"/>
                      </a:cubicBezTo>
                      <a:cubicBezTo>
                        <a:pt x="414" y="2343"/>
                        <a:pt x="447" y="2595"/>
                        <a:pt x="449" y="2640"/>
                      </a:cubicBezTo>
                      <a:cubicBezTo>
                        <a:pt x="451" y="2685"/>
                        <a:pt x="440" y="2726"/>
                        <a:pt x="432" y="2744"/>
                      </a:cubicBezTo>
                      <a:cubicBezTo>
                        <a:pt x="423" y="2761"/>
                        <a:pt x="428" y="2782"/>
                        <a:pt x="428" y="2796"/>
                      </a:cubicBezTo>
                      <a:cubicBezTo>
                        <a:pt x="428" y="2809"/>
                        <a:pt x="428" y="2816"/>
                        <a:pt x="421" y="2830"/>
                      </a:cubicBezTo>
                      <a:cubicBezTo>
                        <a:pt x="414" y="2843"/>
                        <a:pt x="416" y="2858"/>
                        <a:pt x="420" y="2877"/>
                      </a:cubicBezTo>
                      <a:cubicBezTo>
                        <a:pt x="423" y="2896"/>
                        <a:pt x="427" y="2902"/>
                        <a:pt x="425" y="2917"/>
                      </a:cubicBezTo>
                      <a:cubicBezTo>
                        <a:pt x="423" y="2933"/>
                        <a:pt x="425" y="2948"/>
                        <a:pt x="440" y="2964"/>
                      </a:cubicBezTo>
                      <a:cubicBezTo>
                        <a:pt x="456" y="2980"/>
                        <a:pt x="480" y="2980"/>
                        <a:pt x="494" y="2967"/>
                      </a:cubicBezTo>
                      <a:cubicBezTo>
                        <a:pt x="503" y="2978"/>
                        <a:pt x="525" y="2978"/>
                        <a:pt x="533" y="2969"/>
                      </a:cubicBezTo>
                      <a:cubicBezTo>
                        <a:pt x="540" y="2976"/>
                        <a:pt x="569" y="2978"/>
                        <a:pt x="567" y="2962"/>
                      </a:cubicBezTo>
                      <a:cubicBezTo>
                        <a:pt x="572" y="2962"/>
                        <a:pt x="587" y="2955"/>
                        <a:pt x="582" y="2941"/>
                      </a:cubicBezTo>
                      <a:cubicBezTo>
                        <a:pt x="586" y="2936"/>
                        <a:pt x="589" y="2927"/>
                        <a:pt x="582" y="2918"/>
                      </a:cubicBezTo>
                      <a:cubicBezTo>
                        <a:pt x="575" y="2910"/>
                        <a:pt x="554" y="2871"/>
                        <a:pt x="541" y="2853"/>
                      </a:cubicBezTo>
                      <a:cubicBezTo>
                        <a:pt x="526" y="2825"/>
                        <a:pt x="527" y="2828"/>
                        <a:pt x="532" y="2800"/>
                      </a:cubicBezTo>
                      <a:cubicBezTo>
                        <a:pt x="537" y="2771"/>
                        <a:pt x="526" y="2765"/>
                        <a:pt x="538" y="2708"/>
                      </a:cubicBezTo>
                      <a:cubicBezTo>
                        <a:pt x="544" y="2682"/>
                        <a:pt x="557" y="2615"/>
                        <a:pt x="585" y="2508"/>
                      </a:cubicBezTo>
                      <a:cubicBezTo>
                        <a:pt x="614" y="2402"/>
                        <a:pt x="588" y="2218"/>
                        <a:pt x="590" y="2179"/>
                      </a:cubicBezTo>
                      <a:cubicBezTo>
                        <a:pt x="593" y="2140"/>
                        <a:pt x="610" y="2113"/>
                        <a:pt x="620" y="2054"/>
                      </a:cubicBezTo>
                      <a:cubicBezTo>
                        <a:pt x="630" y="1994"/>
                        <a:pt x="655" y="1891"/>
                        <a:pt x="674" y="1810"/>
                      </a:cubicBezTo>
                      <a:cubicBezTo>
                        <a:pt x="694" y="1720"/>
                        <a:pt x="710" y="1670"/>
                        <a:pt x="719" y="1589"/>
                      </a:cubicBezTo>
                      <a:cubicBezTo>
                        <a:pt x="730" y="1474"/>
                        <a:pt x="720" y="1404"/>
                        <a:pt x="708" y="1340"/>
                      </a:cubicBezTo>
                      <a:cubicBezTo>
                        <a:pt x="694" y="1259"/>
                        <a:pt x="682" y="1204"/>
                        <a:pt x="667" y="1175"/>
                      </a:cubicBezTo>
                      <a:cubicBezTo>
                        <a:pt x="651" y="1146"/>
                        <a:pt x="646" y="1089"/>
                        <a:pt x="648" y="1053"/>
                      </a:cubicBezTo>
                      <a:cubicBezTo>
                        <a:pt x="649" y="1026"/>
                        <a:pt x="641" y="949"/>
                        <a:pt x="644" y="898"/>
                      </a:cubicBezTo>
                      <a:cubicBezTo>
                        <a:pt x="644" y="898"/>
                        <a:pt x="644" y="898"/>
                        <a:pt x="644" y="898"/>
                      </a:cubicBezTo>
                      <a:cubicBezTo>
                        <a:pt x="650" y="940"/>
                        <a:pt x="671" y="1035"/>
                        <a:pt x="674" y="1053"/>
                      </a:cubicBezTo>
                      <a:cubicBezTo>
                        <a:pt x="678" y="1071"/>
                        <a:pt x="668" y="1158"/>
                        <a:pt x="698" y="1259"/>
                      </a:cubicBezTo>
                      <a:cubicBezTo>
                        <a:pt x="713" y="1307"/>
                        <a:pt x="740" y="1477"/>
                        <a:pt x="736" y="1501"/>
                      </a:cubicBezTo>
                      <a:cubicBezTo>
                        <a:pt x="736" y="1511"/>
                        <a:pt x="733" y="1527"/>
                        <a:pt x="728" y="1543"/>
                      </a:cubicBezTo>
                      <a:cubicBezTo>
                        <a:pt x="719" y="1570"/>
                        <a:pt x="720" y="1608"/>
                        <a:pt x="721" y="1620"/>
                      </a:cubicBezTo>
                      <a:cubicBezTo>
                        <a:pt x="717" y="1636"/>
                        <a:pt x="712" y="1669"/>
                        <a:pt x="719" y="1671"/>
                      </a:cubicBezTo>
                      <a:cubicBezTo>
                        <a:pt x="715" y="1677"/>
                        <a:pt x="714" y="1677"/>
                        <a:pt x="716" y="1683"/>
                      </a:cubicBezTo>
                      <a:cubicBezTo>
                        <a:pt x="713" y="1688"/>
                        <a:pt x="713" y="1690"/>
                        <a:pt x="714" y="1693"/>
                      </a:cubicBezTo>
                      <a:cubicBezTo>
                        <a:pt x="718" y="1703"/>
                        <a:pt x="733" y="1694"/>
                        <a:pt x="728" y="1697"/>
                      </a:cubicBezTo>
                      <a:cubicBezTo>
                        <a:pt x="719" y="1701"/>
                        <a:pt x="712" y="1709"/>
                        <a:pt x="716" y="1720"/>
                      </a:cubicBezTo>
                      <a:cubicBezTo>
                        <a:pt x="718" y="1725"/>
                        <a:pt x="739" y="1714"/>
                        <a:pt x="750" y="1709"/>
                      </a:cubicBezTo>
                      <a:cubicBezTo>
                        <a:pt x="767" y="1704"/>
                        <a:pt x="787" y="1693"/>
                        <a:pt x="793" y="1685"/>
                      </a:cubicBezTo>
                      <a:cubicBezTo>
                        <a:pt x="798" y="1676"/>
                        <a:pt x="809" y="1660"/>
                        <a:pt x="812" y="1653"/>
                      </a:cubicBezTo>
                      <a:cubicBezTo>
                        <a:pt x="816" y="1643"/>
                        <a:pt x="815" y="1637"/>
                        <a:pt x="819" y="1630"/>
                      </a:cubicBezTo>
                      <a:cubicBezTo>
                        <a:pt x="822" y="1623"/>
                        <a:pt x="829" y="1614"/>
                        <a:pt x="825" y="1608"/>
                      </a:cubicBezTo>
                      <a:close/>
                      <a:moveTo>
                        <a:pt x="269" y="341"/>
                      </a:moveTo>
                      <a:cubicBezTo>
                        <a:pt x="269" y="341"/>
                        <a:pt x="269" y="340"/>
                        <a:pt x="269" y="340"/>
                      </a:cubicBezTo>
                      <a:cubicBezTo>
                        <a:pt x="269" y="340"/>
                        <a:pt x="269" y="341"/>
                        <a:pt x="269" y="341"/>
                      </a:cubicBezTo>
                      <a:close/>
                    </a:path>
                  </a:pathLst>
                </a:custGeom>
                <a:solidFill>
                  <a:srgbClr val="8EB4E3"/>
                </a:solidFill>
                <a:ln w="9525" cap="rnd" cmpd="sng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/>
                  <a:endParaRPr lang="fr-FR" sz="2000">
                    <a:latin typeface="Arial" charset="0"/>
                    <a:ea typeface="+mn-ea"/>
                    <a:cs typeface="Arial" charset="0"/>
                  </a:endParaRPr>
                </a:p>
              </p:txBody>
            </p:sp>
          </p:grpSp>
        </p:grpSp>
        <p:grpSp>
          <p:nvGrpSpPr>
            <p:cNvPr id="10" name="Groupe 9"/>
            <p:cNvGrpSpPr>
              <a:grpSpLocks/>
            </p:cNvGrpSpPr>
            <p:nvPr/>
          </p:nvGrpSpPr>
          <p:grpSpPr bwMode="auto">
            <a:xfrm>
              <a:off x="1887538" y="5659438"/>
              <a:ext cx="455612" cy="677862"/>
              <a:chOff x="3319463" y="4267931"/>
              <a:chExt cx="1472207" cy="2194781"/>
            </a:xfrm>
          </p:grpSpPr>
          <p:grpSp>
            <p:nvGrpSpPr>
              <p:cNvPr id="19" name="Group 18"/>
              <p:cNvGrpSpPr>
                <a:grpSpLocks/>
              </p:cNvGrpSpPr>
              <p:nvPr/>
            </p:nvGrpSpPr>
            <p:grpSpPr bwMode="auto">
              <a:xfrm>
                <a:off x="3319463" y="4267931"/>
                <a:ext cx="841769" cy="2194781"/>
                <a:chOff x="1368" y="714"/>
                <a:chExt cx="899" cy="2344"/>
              </a:xfrm>
            </p:grpSpPr>
            <p:sp>
              <p:nvSpPr>
                <p:cNvPr id="23" name="Freeform 19"/>
                <p:cNvSpPr>
                  <a:spLocks noEditPoints="1"/>
                </p:cNvSpPr>
                <p:nvPr/>
              </p:nvSpPr>
              <p:spPr bwMode="auto">
                <a:xfrm>
                  <a:off x="1368" y="714"/>
                  <a:ext cx="899" cy="2344"/>
                </a:xfrm>
                <a:custGeom>
                  <a:avLst/>
                  <a:gdLst>
                    <a:gd name="T0" fmla="*/ 810 w 1120"/>
                    <a:gd name="T1" fmla="*/ 1053 h 2926"/>
                    <a:gd name="T2" fmla="*/ 563 w 1120"/>
                    <a:gd name="T3" fmla="*/ 384 h 2926"/>
                    <a:gd name="T4" fmla="*/ 533 w 1120"/>
                    <a:gd name="T5" fmla="*/ 280 h 2926"/>
                    <a:gd name="T6" fmla="*/ 538 w 1120"/>
                    <a:gd name="T7" fmla="*/ 259 h 2926"/>
                    <a:gd name="T8" fmla="*/ 539 w 1120"/>
                    <a:gd name="T9" fmla="*/ 248 h 2926"/>
                    <a:gd name="T10" fmla="*/ 549 w 1120"/>
                    <a:gd name="T11" fmla="*/ 241 h 2926"/>
                    <a:gd name="T12" fmla="*/ 566 w 1120"/>
                    <a:gd name="T13" fmla="*/ 161 h 2926"/>
                    <a:gd name="T14" fmla="*/ 559 w 1120"/>
                    <a:gd name="T15" fmla="*/ 88 h 2926"/>
                    <a:gd name="T16" fmla="*/ 449 w 1120"/>
                    <a:gd name="T17" fmla="*/ 2 h 2926"/>
                    <a:gd name="T18" fmla="*/ 335 w 1120"/>
                    <a:gd name="T19" fmla="*/ 103 h 2926"/>
                    <a:gd name="T20" fmla="*/ 332 w 1120"/>
                    <a:gd name="T21" fmla="*/ 165 h 2926"/>
                    <a:gd name="T22" fmla="*/ 351 w 1120"/>
                    <a:gd name="T23" fmla="*/ 241 h 2926"/>
                    <a:gd name="T24" fmla="*/ 360 w 1120"/>
                    <a:gd name="T25" fmla="*/ 248 h 2926"/>
                    <a:gd name="T26" fmla="*/ 361 w 1120"/>
                    <a:gd name="T27" fmla="*/ 258 h 2926"/>
                    <a:gd name="T28" fmla="*/ 363 w 1120"/>
                    <a:gd name="T29" fmla="*/ 269 h 2926"/>
                    <a:gd name="T30" fmla="*/ 365 w 1120"/>
                    <a:gd name="T31" fmla="*/ 280 h 2926"/>
                    <a:gd name="T32" fmla="*/ 368 w 1120"/>
                    <a:gd name="T33" fmla="*/ 288 h 2926"/>
                    <a:gd name="T34" fmla="*/ 337 w 1120"/>
                    <a:gd name="T35" fmla="*/ 384 h 2926"/>
                    <a:gd name="T36" fmla="*/ 90 w 1120"/>
                    <a:gd name="T37" fmla="*/ 1053 h 2926"/>
                    <a:gd name="T38" fmla="*/ 14 w 1120"/>
                    <a:gd name="T39" fmla="*/ 1323 h 2926"/>
                    <a:gd name="T40" fmla="*/ 108 w 1120"/>
                    <a:gd name="T41" fmla="*/ 1404 h 2926"/>
                    <a:gd name="T42" fmla="*/ 140 w 1120"/>
                    <a:gd name="T43" fmla="*/ 1375 h 2926"/>
                    <a:gd name="T44" fmla="*/ 142 w 1120"/>
                    <a:gd name="T45" fmla="*/ 1378 h 2926"/>
                    <a:gd name="T46" fmla="*/ 162 w 1120"/>
                    <a:gd name="T47" fmla="*/ 1190 h 2926"/>
                    <a:gd name="T48" fmla="*/ 237 w 1120"/>
                    <a:gd name="T49" fmla="*/ 723 h 2926"/>
                    <a:gd name="T50" fmla="*/ 263 w 1120"/>
                    <a:gd name="T51" fmla="*/ 1014 h 2926"/>
                    <a:gd name="T52" fmla="*/ 251 w 1120"/>
                    <a:gd name="T53" fmla="*/ 1062 h 2926"/>
                    <a:gd name="T54" fmla="*/ 247 w 1120"/>
                    <a:gd name="T55" fmla="*/ 1080 h 2926"/>
                    <a:gd name="T56" fmla="*/ 244 w 1120"/>
                    <a:gd name="T57" fmla="*/ 1098 h 2926"/>
                    <a:gd name="T58" fmla="*/ 241 w 1120"/>
                    <a:gd name="T59" fmla="*/ 1116 h 2926"/>
                    <a:gd name="T60" fmla="*/ 238 w 1120"/>
                    <a:gd name="T61" fmla="*/ 1131 h 2926"/>
                    <a:gd name="T62" fmla="*/ 238 w 1120"/>
                    <a:gd name="T63" fmla="*/ 1145 h 2926"/>
                    <a:gd name="T64" fmla="*/ 339 w 1120"/>
                    <a:gd name="T65" fmla="*/ 2173 h 2926"/>
                    <a:gd name="T66" fmla="*/ 276 w 1120"/>
                    <a:gd name="T67" fmla="*/ 2314 h 2926"/>
                    <a:gd name="T68" fmla="*/ 328 w 1120"/>
                    <a:gd name="T69" fmla="*/ 2338 h 2926"/>
                    <a:gd name="T70" fmla="*/ 354 w 1120"/>
                    <a:gd name="T71" fmla="*/ 2334 h 2926"/>
                    <a:gd name="T72" fmla="*/ 392 w 1120"/>
                    <a:gd name="T73" fmla="*/ 2341 h 2926"/>
                    <a:gd name="T74" fmla="*/ 401 w 1120"/>
                    <a:gd name="T75" fmla="*/ 2335 h 2926"/>
                    <a:gd name="T76" fmla="*/ 420 w 1120"/>
                    <a:gd name="T77" fmla="*/ 2306 h 2926"/>
                    <a:gd name="T78" fmla="*/ 409 w 1120"/>
                    <a:gd name="T79" fmla="*/ 1721 h 2926"/>
                    <a:gd name="T80" fmla="*/ 490 w 1120"/>
                    <a:gd name="T81" fmla="*/ 1721 h 2926"/>
                    <a:gd name="T82" fmla="*/ 479 w 1120"/>
                    <a:gd name="T83" fmla="*/ 2306 h 2926"/>
                    <a:gd name="T84" fmla="*/ 498 w 1120"/>
                    <a:gd name="T85" fmla="*/ 2335 h 2926"/>
                    <a:gd name="T86" fmla="*/ 507 w 1120"/>
                    <a:gd name="T87" fmla="*/ 2341 h 2926"/>
                    <a:gd name="T88" fmla="*/ 520 w 1120"/>
                    <a:gd name="T89" fmla="*/ 2342 h 2926"/>
                    <a:gd name="T90" fmla="*/ 565 w 1120"/>
                    <a:gd name="T91" fmla="*/ 2338 h 2926"/>
                    <a:gd name="T92" fmla="*/ 606 w 1120"/>
                    <a:gd name="T93" fmla="*/ 2326 h 2926"/>
                    <a:gd name="T94" fmla="*/ 607 w 1120"/>
                    <a:gd name="T95" fmla="*/ 2275 h 2926"/>
                    <a:gd name="T96" fmla="*/ 623 w 1120"/>
                    <a:gd name="T97" fmla="*/ 1688 h 2926"/>
                    <a:gd name="T98" fmla="*/ 661 w 1120"/>
                    <a:gd name="T99" fmla="*/ 1138 h 2926"/>
                    <a:gd name="T100" fmla="*/ 660 w 1120"/>
                    <a:gd name="T101" fmla="*/ 1126 h 2926"/>
                    <a:gd name="T102" fmla="*/ 657 w 1120"/>
                    <a:gd name="T103" fmla="*/ 1109 h 2926"/>
                    <a:gd name="T104" fmla="*/ 654 w 1120"/>
                    <a:gd name="T105" fmla="*/ 1091 h 2926"/>
                    <a:gd name="T106" fmla="*/ 650 w 1120"/>
                    <a:gd name="T107" fmla="*/ 1072 h 2926"/>
                    <a:gd name="T108" fmla="*/ 646 w 1120"/>
                    <a:gd name="T109" fmla="*/ 1054 h 2926"/>
                    <a:gd name="T110" fmla="*/ 643 w 1120"/>
                    <a:gd name="T111" fmla="*/ 1040 h 2926"/>
                    <a:gd name="T112" fmla="*/ 645 w 1120"/>
                    <a:gd name="T113" fmla="*/ 880 h 2926"/>
                    <a:gd name="T114" fmla="*/ 683 w 1120"/>
                    <a:gd name="T115" fmla="*/ 977 h 2926"/>
                    <a:gd name="T116" fmla="*/ 754 w 1120"/>
                    <a:gd name="T117" fmla="*/ 1378 h 2926"/>
                    <a:gd name="T118" fmla="*/ 759 w 1120"/>
                    <a:gd name="T119" fmla="*/ 1377 h 2926"/>
                    <a:gd name="T120" fmla="*/ 760 w 1120"/>
                    <a:gd name="T121" fmla="*/ 1375 h 2926"/>
                    <a:gd name="T122" fmla="*/ 828 w 1120"/>
                    <a:gd name="T123" fmla="*/ 1342 h 2926"/>
                    <a:gd name="T124" fmla="*/ 539 w 1120"/>
                    <a:gd name="T125" fmla="*/ 248 h 292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20"/>
                    <a:gd name="T190" fmla="*/ 0 h 2926"/>
                    <a:gd name="T191" fmla="*/ 1120 w 1120"/>
                    <a:gd name="T192" fmla="*/ 2926 h 2926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20" h="2926">
                      <a:moveTo>
                        <a:pt x="1111" y="1628"/>
                      </a:moveTo>
                      <a:cubicBezTo>
                        <a:pt x="1106" y="1614"/>
                        <a:pt x="1105" y="1598"/>
                        <a:pt x="1100" y="1592"/>
                      </a:cubicBezTo>
                      <a:cubicBezTo>
                        <a:pt x="1095" y="1586"/>
                        <a:pt x="1087" y="1551"/>
                        <a:pt x="1078" y="1540"/>
                      </a:cubicBezTo>
                      <a:cubicBezTo>
                        <a:pt x="1069" y="1528"/>
                        <a:pt x="1035" y="1477"/>
                        <a:pt x="1026" y="1469"/>
                      </a:cubicBezTo>
                      <a:cubicBezTo>
                        <a:pt x="1023" y="1464"/>
                        <a:pt x="1025" y="1444"/>
                        <a:pt x="1021" y="1430"/>
                      </a:cubicBezTo>
                      <a:cubicBezTo>
                        <a:pt x="1017" y="1416"/>
                        <a:pt x="1018" y="1402"/>
                        <a:pt x="1014" y="1386"/>
                      </a:cubicBezTo>
                      <a:cubicBezTo>
                        <a:pt x="1010" y="1369"/>
                        <a:pt x="1010" y="1337"/>
                        <a:pt x="1009" y="1315"/>
                      </a:cubicBezTo>
                      <a:cubicBezTo>
                        <a:pt x="1007" y="1277"/>
                        <a:pt x="1007" y="1129"/>
                        <a:pt x="985" y="1075"/>
                      </a:cubicBezTo>
                      <a:cubicBezTo>
                        <a:pt x="981" y="1058"/>
                        <a:pt x="976" y="1031"/>
                        <a:pt x="977" y="992"/>
                      </a:cubicBezTo>
                      <a:cubicBezTo>
                        <a:pt x="975" y="886"/>
                        <a:pt x="951" y="825"/>
                        <a:pt x="953" y="792"/>
                      </a:cubicBezTo>
                      <a:cubicBezTo>
                        <a:pt x="960" y="744"/>
                        <a:pt x="949" y="693"/>
                        <a:pt x="940" y="653"/>
                      </a:cubicBezTo>
                      <a:cubicBezTo>
                        <a:pt x="921" y="567"/>
                        <a:pt x="879" y="544"/>
                        <a:pt x="860" y="540"/>
                      </a:cubicBezTo>
                      <a:cubicBezTo>
                        <a:pt x="840" y="536"/>
                        <a:pt x="810" y="533"/>
                        <a:pt x="797" y="520"/>
                      </a:cubicBezTo>
                      <a:cubicBezTo>
                        <a:pt x="787" y="512"/>
                        <a:pt x="720" y="481"/>
                        <a:pt x="701" y="479"/>
                      </a:cubicBezTo>
                      <a:cubicBezTo>
                        <a:pt x="651" y="470"/>
                        <a:pt x="660" y="380"/>
                        <a:pt x="660" y="362"/>
                      </a:cubicBezTo>
                      <a:cubicBezTo>
                        <a:pt x="660" y="362"/>
                        <a:pt x="660" y="362"/>
                        <a:pt x="660" y="362"/>
                      </a:cubicBezTo>
                      <a:cubicBezTo>
                        <a:pt x="660" y="362"/>
                        <a:pt x="660" y="362"/>
                        <a:pt x="660" y="362"/>
                      </a:cubicBezTo>
                      <a:cubicBezTo>
                        <a:pt x="661" y="360"/>
                        <a:pt x="661" y="358"/>
                        <a:pt x="662" y="357"/>
                      </a:cubicBezTo>
                      <a:cubicBezTo>
                        <a:pt x="662" y="357"/>
                        <a:pt x="662" y="356"/>
                        <a:pt x="662" y="356"/>
                      </a:cubicBezTo>
                      <a:cubicBezTo>
                        <a:pt x="663" y="355"/>
                        <a:pt x="663" y="353"/>
                        <a:pt x="664" y="351"/>
                      </a:cubicBezTo>
                      <a:cubicBezTo>
                        <a:pt x="664" y="350"/>
                        <a:pt x="664" y="350"/>
                        <a:pt x="664" y="350"/>
                      </a:cubicBezTo>
                      <a:cubicBezTo>
                        <a:pt x="665" y="348"/>
                        <a:pt x="665" y="346"/>
                        <a:pt x="666" y="344"/>
                      </a:cubicBezTo>
                      <a:cubicBezTo>
                        <a:pt x="666" y="344"/>
                        <a:pt x="666" y="344"/>
                        <a:pt x="666" y="343"/>
                      </a:cubicBezTo>
                      <a:cubicBezTo>
                        <a:pt x="666" y="341"/>
                        <a:pt x="667" y="339"/>
                        <a:pt x="667" y="337"/>
                      </a:cubicBezTo>
                      <a:cubicBezTo>
                        <a:pt x="667" y="337"/>
                        <a:pt x="667" y="337"/>
                        <a:pt x="668" y="337"/>
                      </a:cubicBezTo>
                      <a:cubicBezTo>
                        <a:pt x="668" y="334"/>
                        <a:pt x="669" y="332"/>
                        <a:pt x="669" y="330"/>
                      </a:cubicBezTo>
                      <a:cubicBezTo>
                        <a:pt x="669" y="330"/>
                        <a:pt x="669" y="330"/>
                        <a:pt x="669" y="330"/>
                      </a:cubicBezTo>
                      <a:cubicBezTo>
                        <a:pt x="669" y="328"/>
                        <a:pt x="670" y="325"/>
                        <a:pt x="670" y="323"/>
                      </a:cubicBezTo>
                      <a:cubicBezTo>
                        <a:pt x="670" y="323"/>
                        <a:pt x="670" y="323"/>
                        <a:pt x="670" y="323"/>
                      </a:cubicBezTo>
                      <a:cubicBezTo>
                        <a:pt x="671" y="321"/>
                        <a:pt x="671" y="319"/>
                        <a:pt x="671" y="317"/>
                      </a:cubicBezTo>
                      <a:cubicBezTo>
                        <a:pt x="671" y="317"/>
                        <a:pt x="671" y="317"/>
                        <a:pt x="671" y="317"/>
                      </a:cubicBezTo>
                      <a:cubicBezTo>
                        <a:pt x="672" y="315"/>
                        <a:pt x="672" y="313"/>
                        <a:pt x="672" y="312"/>
                      </a:cubicBezTo>
                      <a:cubicBezTo>
                        <a:pt x="672" y="312"/>
                        <a:pt x="672" y="312"/>
                        <a:pt x="672" y="312"/>
                      </a:cubicBezTo>
                      <a:cubicBezTo>
                        <a:pt x="672" y="311"/>
                        <a:pt x="672" y="310"/>
                        <a:pt x="672" y="310"/>
                      </a:cubicBezTo>
                      <a:cubicBezTo>
                        <a:pt x="672" y="310"/>
                        <a:pt x="672" y="310"/>
                        <a:pt x="672" y="310"/>
                      </a:cubicBezTo>
                      <a:cubicBezTo>
                        <a:pt x="674" y="309"/>
                        <a:pt x="676" y="308"/>
                        <a:pt x="679" y="306"/>
                      </a:cubicBezTo>
                      <a:cubicBezTo>
                        <a:pt x="679" y="306"/>
                        <a:pt x="679" y="306"/>
                        <a:pt x="679" y="306"/>
                      </a:cubicBezTo>
                      <a:cubicBezTo>
                        <a:pt x="680" y="305"/>
                        <a:pt x="680" y="305"/>
                        <a:pt x="681" y="305"/>
                      </a:cubicBezTo>
                      <a:cubicBezTo>
                        <a:pt x="681" y="304"/>
                        <a:pt x="681" y="304"/>
                        <a:pt x="681" y="304"/>
                      </a:cubicBezTo>
                      <a:cubicBezTo>
                        <a:pt x="682" y="304"/>
                        <a:pt x="682" y="303"/>
                        <a:pt x="682" y="303"/>
                      </a:cubicBezTo>
                      <a:cubicBezTo>
                        <a:pt x="683" y="303"/>
                        <a:pt x="683" y="302"/>
                        <a:pt x="683" y="302"/>
                      </a:cubicBezTo>
                      <a:cubicBezTo>
                        <a:pt x="683" y="302"/>
                        <a:pt x="684" y="302"/>
                        <a:pt x="684" y="301"/>
                      </a:cubicBezTo>
                      <a:cubicBezTo>
                        <a:pt x="684" y="301"/>
                        <a:pt x="685" y="300"/>
                        <a:pt x="685" y="300"/>
                      </a:cubicBezTo>
                      <a:cubicBezTo>
                        <a:pt x="688" y="296"/>
                        <a:pt x="689" y="291"/>
                        <a:pt x="693" y="286"/>
                      </a:cubicBezTo>
                      <a:cubicBezTo>
                        <a:pt x="696" y="280"/>
                        <a:pt x="695" y="276"/>
                        <a:pt x="698" y="267"/>
                      </a:cubicBezTo>
                      <a:cubicBezTo>
                        <a:pt x="701" y="258"/>
                        <a:pt x="703" y="244"/>
                        <a:pt x="703" y="239"/>
                      </a:cubicBezTo>
                      <a:cubicBezTo>
                        <a:pt x="703" y="233"/>
                        <a:pt x="709" y="218"/>
                        <a:pt x="709" y="211"/>
                      </a:cubicBezTo>
                      <a:cubicBezTo>
                        <a:pt x="709" y="206"/>
                        <a:pt x="707" y="202"/>
                        <a:pt x="705" y="201"/>
                      </a:cubicBezTo>
                      <a:cubicBezTo>
                        <a:pt x="705" y="201"/>
                        <a:pt x="705" y="201"/>
                        <a:pt x="705" y="201"/>
                      </a:cubicBezTo>
                      <a:cubicBezTo>
                        <a:pt x="705" y="201"/>
                        <a:pt x="706" y="201"/>
                        <a:pt x="706" y="200"/>
                      </a:cubicBezTo>
                      <a:cubicBezTo>
                        <a:pt x="706" y="200"/>
                        <a:pt x="706" y="200"/>
                        <a:pt x="706" y="200"/>
                      </a:cubicBezTo>
                      <a:cubicBezTo>
                        <a:pt x="706" y="200"/>
                        <a:pt x="706" y="200"/>
                        <a:pt x="706" y="200"/>
                      </a:cubicBezTo>
                      <a:cubicBezTo>
                        <a:pt x="707" y="200"/>
                        <a:pt x="707" y="199"/>
                        <a:pt x="707" y="199"/>
                      </a:cubicBezTo>
                      <a:cubicBezTo>
                        <a:pt x="707" y="192"/>
                        <a:pt x="704" y="175"/>
                        <a:pt x="705" y="168"/>
                      </a:cubicBezTo>
                      <a:cubicBezTo>
                        <a:pt x="705" y="163"/>
                        <a:pt x="706" y="148"/>
                        <a:pt x="706" y="142"/>
                      </a:cubicBezTo>
                      <a:cubicBezTo>
                        <a:pt x="706" y="131"/>
                        <a:pt x="700" y="120"/>
                        <a:pt x="697" y="110"/>
                      </a:cubicBezTo>
                      <a:cubicBezTo>
                        <a:pt x="694" y="99"/>
                        <a:pt x="694" y="87"/>
                        <a:pt x="691" y="77"/>
                      </a:cubicBezTo>
                      <a:cubicBezTo>
                        <a:pt x="687" y="64"/>
                        <a:pt x="678" y="56"/>
                        <a:pt x="666" y="49"/>
                      </a:cubicBezTo>
                      <a:cubicBezTo>
                        <a:pt x="657" y="44"/>
                        <a:pt x="646" y="43"/>
                        <a:pt x="641" y="35"/>
                      </a:cubicBezTo>
                      <a:cubicBezTo>
                        <a:pt x="638" y="31"/>
                        <a:pt x="641" y="30"/>
                        <a:pt x="635" y="27"/>
                      </a:cubicBezTo>
                      <a:cubicBezTo>
                        <a:pt x="632" y="25"/>
                        <a:pt x="626" y="24"/>
                        <a:pt x="623" y="23"/>
                      </a:cubicBezTo>
                      <a:cubicBezTo>
                        <a:pt x="614" y="21"/>
                        <a:pt x="602" y="16"/>
                        <a:pt x="604" y="5"/>
                      </a:cubicBezTo>
                      <a:cubicBezTo>
                        <a:pt x="591" y="2"/>
                        <a:pt x="570" y="13"/>
                        <a:pt x="559" y="2"/>
                      </a:cubicBezTo>
                      <a:cubicBezTo>
                        <a:pt x="551" y="2"/>
                        <a:pt x="551" y="2"/>
                        <a:pt x="551" y="2"/>
                      </a:cubicBezTo>
                      <a:cubicBezTo>
                        <a:pt x="544" y="4"/>
                        <a:pt x="535" y="3"/>
                        <a:pt x="528" y="0"/>
                      </a:cubicBezTo>
                      <a:cubicBezTo>
                        <a:pt x="525" y="6"/>
                        <a:pt x="511" y="12"/>
                        <a:pt x="503" y="12"/>
                      </a:cubicBezTo>
                      <a:cubicBezTo>
                        <a:pt x="493" y="12"/>
                        <a:pt x="482" y="14"/>
                        <a:pt x="476" y="23"/>
                      </a:cubicBezTo>
                      <a:cubicBezTo>
                        <a:pt x="480" y="22"/>
                        <a:pt x="485" y="20"/>
                        <a:pt x="487" y="23"/>
                      </a:cubicBezTo>
                      <a:cubicBezTo>
                        <a:pt x="461" y="37"/>
                        <a:pt x="429" y="57"/>
                        <a:pt x="426" y="89"/>
                      </a:cubicBezTo>
                      <a:cubicBezTo>
                        <a:pt x="425" y="103"/>
                        <a:pt x="418" y="114"/>
                        <a:pt x="417" y="128"/>
                      </a:cubicBezTo>
                      <a:cubicBezTo>
                        <a:pt x="416" y="142"/>
                        <a:pt x="405" y="149"/>
                        <a:pt x="410" y="163"/>
                      </a:cubicBezTo>
                      <a:cubicBezTo>
                        <a:pt x="409" y="172"/>
                        <a:pt x="412" y="172"/>
                        <a:pt x="412" y="180"/>
                      </a:cubicBezTo>
                      <a:cubicBezTo>
                        <a:pt x="409" y="189"/>
                        <a:pt x="417" y="200"/>
                        <a:pt x="417" y="200"/>
                      </a:cubicBezTo>
                      <a:cubicBezTo>
                        <a:pt x="417" y="200"/>
                        <a:pt x="417" y="200"/>
                        <a:pt x="417" y="200"/>
                      </a:cubicBezTo>
                      <a:cubicBezTo>
                        <a:pt x="416" y="200"/>
                        <a:pt x="415" y="202"/>
                        <a:pt x="414" y="204"/>
                      </a:cubicBezTo>
                      <a:cubicBezTo>
                        <a:pt x="414" y="204"/>
                        <a:pt x="414" y="204"/>
                        <a:pt x="414" y="204"/>
                      </a:cubicBezTo>
                      <a:cubicBezTo>
                        <a:pt x="413" y="205"/>
                        <a:pt x="413" y="205"/>
                        <a:pt x="413" y="206"/>
                      </a:cubicBezTo>
                      <a:cubicBezTo>
                        <a:pt x="413" y="207"/>
                        <a:pt x="413" y="207"/>
                        <a:pt x="413" y="207"/>
                      </a:cubicBezTo>
                      <a:cubicBezTo>
                        <a:pt x="412" y="208"/>
                        <a:pt x="412" y="209"/>
                        <a:pt x="412" y="211"/>
                      </a:cubicBezTo>
                      <a:cubicBezTo>
                        <a:pt x="412" y="218"/>
                        <a:pt x="419" y="233"/>
                        <a:pt x="419" y="239"/>
                      </a:cubicBezTo>
                      <a:cubicBezTo>
                        <a:pt x="419" y="244"/>
                        <a:pt x="420" y="258"/>
                        <a:pt x="424" y="267"/>
                      </a:cubicBezTo>
                      <a:cubicBezTo>
                        <a:pt x="427" y="276"/>
                        <a:pt x="425" y="280"/>
                        <a:pt x="429" y="286"/>
                      </a:cubicBezTo>
                      <a:cubicBezTo>
                        <a:pt x="432" y="291"/>
                        <a:pt x="433" y="296"/>
                        <a:pt x="436" y="300"/>
                      </a:cubicBezTo>
                      <a:cubicBezTo>
                        <a:pt x="437" y="300"/>
                        <a:pt x="437" y="301"/>
                        <a:pt x="437" y="301"/>
                      </a:cubicBezTo>
                      <a:cubicBezTo>
                        <a:pt x="438" y="302"/>
                        <a:pt x="438" y="302"/>
                        <a:pt x="438" y="302"/>
                      </a:cubicBezTo>
                      <a:cubicBezTo>
                        <a:pt x="438" y="302"/>
                        <a:pt x="439" y="303"/>
                        <a:pt x="439" y="303"/>
                      </a:cubicBezTo>
                      <a:cubicBezTo>
                        <a:pt x="439" y="303"/>
                        <a:pt x="440" y="304"/>
                        <a:pt x="440" y="304"/>
                      </a:cubicBezTo>
                      <a:cubicBezTo>
                        <a:pt x="440" y="304"/>
                        <a:pt x="441" y="305"/>
                        <a:pt x="441" y="305"/>
                      </a:cubicBezTo>
                      <a:cubicBezTo>
                        <a:pt x="441" y="305"/>
                        <a:pt x="442" y="306"/>
                        <a:pt x="442" y="306"/>
                      </a:cubicBezTo>
                      <a:cubicBezTo>
                        <a:pt x="442" y="306"/>
                        <a:pt x="443" y="306"/>
                        <a:pt x="443" y="306"/>
                      </a:cubicBezTo>
                      <a:cubicBezTo>
                        <a:pt x="445" y="308"/>
                        <a:pt x="448" y="310"/>
                        <a:pt x="449" y="310"/>
                      </a:cubicBezTo>
                      <a:cubicBezTo>
                        <a:pt x="449" y="310"/>
                        <a:pt x="449" y="310"/>
                        <a:pt x="449" y="310"/>
                      </a:cubicBezTo>
                      <a:cubicBezTo>
                        <a:pt x="449" y="312"/>
                        <a:pt x="450" y="314"/>
                        <a:pt x="450" y="316"/>
                      </a:cubicBezTo>
                      <a:cubicBezTo>
                        <a:pt x="450" y="316"/>
                        <a:pt x="450" y="316"/>
                        <a:pt x="450" y="316"/>
                      </a:cubicBezTo>
                      <a:cubicBezTo>
                        <a:pt x="450" y="317"/>
                        <a:pt x="450" y="318"/>
                        <a:pt x="450" y="319"/>
                      </a:cubicBezTo>
                      <a:cubicBezTo>
                        <a:pt x="450" y="319"/>
                        <a:pt x="450" y="319"/>
                        <a:pt x="450" y="319"/>
                      </a:cubicBezTo>
                      <a:cubicBezTo>
                        <a:pt x="450" y="320"/>
                        <a:pt x="450" y="321"/>
                        <a:pt x="450" y="322"/>
                      </a:cubicBezTo>
                      <a:cubicBezTo>
                        <a:pt x="450" y="322"/>
                        <a:pt x="450" y="322"/>
                        <a:pt x="450" y="322"/>
                      </a:cubicBezTo>
                      <a:cubicBezTo>
                        <a:pt x="450" y="323"/>
                        <a:pt x="451" y="324"/>
                        <a:pt x="451" y="326"/>
                      </a:cubicBezTo>
                      <a:cubicBezTo>
                        <a:pt x="451" y="326"/>
                        <a:pt x="451" y="326"/>
                        <a:pt x="451" y="326"/>
                      </a:cubicBezTo>
                      <a:cubicBezTo>
                        <a:pt x="451" y="327"/>
                        <a:pt x="451" y="328"/>
                        <a:pt x="451" y="329"/>
                      </a:cubicBezTo>
                      <a:cubicBezTo>
                        <a:pt x="451" y="329"/>
                        <a:pt x="451" y="330"/>
                        <a:pt x="451" y="330"/>
                      </a:cubicBezTo>
                      <a:cubicBezTo>
                        <a:pt x="451" y="331"/>
                        <a:pt x="452" y="332"/>
                        <a:pt x="452" y="333"/>
                      </a:cubicBezTo>
                      <a:cubicBezTo>
                        <a:pt x="452" y="333"/>
                        <a:pt x="452" y="333"/>
                        <a:pt x="452" y="334"/>
                      </a:cubicBezTo>
                      <a:cubicBezTo>
                        <a:pt x="452" y="335"/>
                        <a:pt x="452" y="336"/>
                        <a:pt x="452" y="336"/>
                      </a:cubicBezTo>
                      <a:cubicBezTo>
                        <a:pt x="452" y="337"/>
                        <a:pt x="452" y="337"/>
                        <a:pt x="453" y="338"/>
                      </a:cubicBezTo>
                      <a:cubicBezTo>
                        <a:pt x="453" y="339"/>
                        <a:pt x="453" y="339"/>
                        <a:pt x="453" y="340"/>
                      </a:cubicBezTo>
                      <a:cubicBezTo>
                        <a:pt x="453" y="341"/>
                        <a:pt x="453" y="341"/>
                        <a:pt x="453" y="342"/>
                      </a:cubicBezTo>
                      <a:cubicBezTo>
                        <a:pt x="453" y="342"/>
                        <a:pt x="454" y="343"/>
                        <a:pt x="454" y="344"/>
                      </a:cubicBezTo>
                      <a:cubicBezTo>
                        <a:pt x="454" y="344"/>
                        <a:pt x="454" y="345"/>
                        <a:pt x="454" y="345"/>
                      </a:cubicBezTo>
                      <a:cubicBezTo>
                        <a:pt x="454" y="346"/>
                        <a:pt x="454" y="347"/>
                        <a:pt x="454" y="347"/>
                      </a:cubicBezTo>
                      <a:cubicBezTo>
                        <a:pt x="455" y="348"/>
                        <a:pt x="455" y="348"/>
                        <a:pt x="455" y="349"/>
                      </a:cubicBezTo>
                      <a:cubicBezTo>
                        <a:pt x="455" y="349"/>
                        <a:pt x="455" y="350"/>
                        <a:pt x="455" y="351"/>
                      </a:cubicBezTo>
                      <a:cubicBezTo>
                        <a:pt x="455" y="351"/>
                        <a:pt x="456" y="352"/>
                        <a:pt x="456" y="352"/>
                      </a:cubicBezTo>
                      <a:cubicBezTo>
                        <a:pt x="456" y="353"/>
                        <a:pt x="456" y="353"/>
                        <a:pt x="456" y="354"/>
                      </a:cubicBezTo>
                      <a:cubicBezTo>
                        <a:pt x="456" y="354"/>
                        <a:pt x="457" y="355"/>
                        <a:pt x="457" y="355"/>
                      </a:cubicBezTo>
                      <a:cubicBezTo>
                        <a:pt x="457" y="356"/>
                        <a:pt x="457" y="356"/>
                        <a:pt x="457" y="357"/>
                      </a:cubicBezTo>
                      <a:cubicBezTo>
                        <a:pt x="457" y="357"/>
                        <a:pt x="458" y="358"/>
                        <a:pt x="458" y="358"/>
                      </a:cubicBezTo>
                      <a:cubicBezTo>
                        <a:pt x="458" y="359"/>
                        <a:pt x="458" y="359"/>
                        <a:pt x="458" y="359"/>
                      </a:cubicBezTo>
                      <a:cubicBezTo>
                        <a:pt x="459" y="360"/>
                        <a:pt x="459" y="361"/>
                        <a:pt x="459" y="362"/>
                      </a:cubicBezTo>
                      <a:cubicBezTo>
                        <a:pt x="460" y="362"/>
                        <a:pt x="460" y="363"/>
                        <a:pt x="461" y="364"/>
                      </a:cubicBezTo>
                      <a:cubicBezTo>
                        <a:pt x="461" y="365"/>
                        <a:pt x="461" y="365"/>
                        <a:pt x="461" y="366"/>
                      </a:cubicBezTo>
                      <a:cubicBezTo>
                        <a:pt x="461" y="377"/>
                        <a:pt x="463" y="401"/>
                        <a:pt x="459" y="425"/>
                      </a:cubicBezTo>
                      <a:cubicBezTo>
                        <a:pt x="459" y="425"/>
                        <a:pt x="459" y="426"/>
                        <a:pt x="459" y="426"/>
                      </a:cubicBezTo>
                      <a:cubicBezTo>
                        <a:pt x="458" y="427"/>
                        <a:pt x="458" y="427"/>
                        <a:pt x="458" y="427"/>
                      </a:cubicBezTo>
                      <a:cubicBezTo>
                        <a:pt x="454" y="452"/>
                        <a:pt x="443" y="475"/>
                        <a:pt x="420" y="479"/>
                      </a:cubicBezTo>
                      <a:cubicBezTo>
                        <a:pt x="400" y="481"/>
                        <a:pt x="333" y="512"/>
                        <a:pt x="324" y="520"/>
                      </a:cubicBezTo>
                      <a:cubicBezTo>
                        <a:pt x="311" y="533"/>
                        <a:pt x="280" y="536"/>
                        <a:pt x="261" y="540"/>
                      </a:cubicBezTo>
                      <a:cubicBezTo>
                        <a:pt x="241" y="544"/>
                        <a:pt x="200" y="567"/>
                        <a:pt x="180" y="653"/>
                      </a:cubicBezTo>
                      <a:cubicBezTo>
                        <a:pt x="171" y="693"/>
                        <a:pt x="161" y="744"/>
                        <a:pt x="167" y="792"/>
                      </a:cubicBezTo>
                      <a:cubicBezTo>
                        <a:pt x="170" y="825"/>
                        <a:pt x="146" y="886"/>
                        <a:pt x="143" y="992"/>
                      </a:cubicBezTo>
                      <a:cubicBezTo>
                        <a:pt x="144" y="1031"/>
                        <a:pt x="140" y="1058"/>
                        <a:pt x="135" y="1075"/>
                      </a:cubicBezTo>
                      <a:cubicBezTo>
                        <a:pt x="113" y="1129"/>
                        <a:pt x="113" y="1277"/>
                        <a:pt x="112" y="1315"/>
                      </a:cubicBezTo>
                      <a:cubicBezTo>
                        <a:pt x="111" y="1337"/>
                        <a:pt x="111" y="1369"/>
                        <a:pt x="107" y="1386"/>
                      </a:cubicBezTo>
                      <a:cubicBezTo>
                        <a:pt x="103" y="1402"/>
                        <a:pt x="106" y="1416"/>
                        <a:pt x="101" y="1430"/>
                      </a:cubicBezTo>
                      <a:cubicBezTo>
                        <a:pt x="97" y="1444"/>
                        <a:pt x="99" y="1464"/>
                        <a:pt x="96" y="1469"/>
                      </a:cubicBezTo>
                      <a:cubicBezTo>
                        <a:pt x="88" y="1477"/>
                        <a:pt x="53" y="1528"/>
                        <a:pt x="44" y="1540"/>
                      </a:cubicBezTo>
                      <a:cubicBezTo>
                        <a:pt x="36" y="1551"/>
                        <a:pt x="26" y="1586"/>
                        <a:pt x="21" y="1592"/>
                      </a:cubicBezTo>
                      <a:cubicBezTo>
                        <a:pt x="16" y="1598"/>
                        <a:pt x="15" y="1614"/>
                        <a:pt x="9" y="1628"/>
                      </a:cubicBezTo>
                      <a:cubicBezTo>
                        <a:pt x="4" y="1641"/>
                        <a:pt x="0" y="1653"/>
                        <a:pt x="17" y="1652"/>
                      </a:cubicBezTo>
                      <a:cubicBezTo>
                        <a:pt x="31" y="1651"/>
                        <a:pt x="46" y="1627"/>
                        <a:pt x="48" y="1611"/>
                      </a:cubicBezTo>
                      <a:cubicBezTo>
                        <a:pt x="53" y="1609"/>
                        <a:pt x="61" y="1599"/>
                        <a:pt x="70" y="1589"/>
                      </a:cubicBezTo>
                      <a:cubicBezTo>
                        <a:pt x="68" y="1597"/>
                        <a:pt x="74" y="1606"/>
                        <a:pt x="81" y="1633"/>
                      </a:cubicBezTo>
                      <a:cubicBezTo>
                        <a:pt x="81" y="1642"/>
                        <a:pt x="89" y="1665"/>
                        <a:pt x="88" y="1675"/>
                      </a:cubicBezTo>
                      <a:cubicBezTo>
                        <a:pt x="87" y="1686"/>
                        <a:pt x="94" y="1714"/>
                        <a:pt x="97" y="1728"/>
                      </a:cubicBezTo>
                      <a:cubicBezTo>
                        <a:pt x="100" y="1742"/>
                        <a:pt x="113" y="1743"/>
                        <a:pt x="122" y="1739"/>
                      </a:cubicBezTo>
                      <a:cubicBezTo>
                        <a:pt x="122" y="1739"/>
                        <a:pt x="121" y="1751"/>
                        <a:pt x="134" y="1753"/>
                      </a:cubicBezTo>
                      <a:cubicBezTo>
                        <a:pt x="146" y="1755"/>
                        <a:pt x="148" y="1733"/>
                        <a:pt x="148" y="1733"/>
                      </a:cubicBezTo>
                      <a:cubicBezTo>
                        <a:pt x="148" y="1733"/>
                        <a:pt x="148" y="1741"/>
                        <a:pt x="157" y="1742"/>
                      </a:cubicBezTo>
                      <a:cubicBezTo>
                        <a:pt x="171" y="1742"/>
                        <a:pt x="173" y="1715"/>
                        <a:pt x="173" y="1715"/>
                      </a:cubicBezTo>
                      <a:cubicBezTo>
                        <a:pt x="173" y="1715"/>
                        <a:pt x="174" y="1716"/>
                        <a:pt x="174" y="1716"/>
                      </a:cubicBezTo>
                      <a:cubicBezTo>
                        <a:pt x="174" y="1716"/>
                        <a:pt x="174" y="1716"/>
                        <a:pt x="174" y="1716"/>
                      </a:cubicBezTo>
                      <a:cubicBezTo>
                        <a:pt x="174" y="1716"/>
                        <a:pt x="174" y="1717"/>
                        <a:pt x="174" y="1717"/>
                      </a:cubicBezTo>
                      <a:cubicBezTo>
                        <a:pt x="174" y="1716"/>
                        <a:pt x="174" y="1716"/>
                        <a:pt x="174" y="1716"/>
                      </a:cubicBezTo>
                      <a:cubicBezTo>
                        <a:pt x="174" y="1717"/>
                        <a:pt x="174" y="1717"/>
                        <a:pt x="174" y="1717"/>
                      </a:cubicBezTo>
                      <a:cubicBezTo>
                        <a:pt x="174" y="1717"/>
                        <a:pt x="174" y="1717"/>
                        <a:pt x="174" y="1717"/>
                      </a:cubicBezTo>
                      <a:cubicBezTo>
                        <a:pt x="174" y="1718"/>
                        <a:pt x="175" y="1718"/>
                        <a:pt x="175" y="1719"/>
                      </a:cubicBezTo>
                      <a:cubicBezTo>
                        <a:pt x="175" y="1719"/>
                        <a:pt x="176" y="1719"/>
                        <a:pt x="176" y="1719"/>
                      </a:cubicBezTo>
                      <a:cubicBezTo>
                        <a:pt x="176" y="1719"/>
                        <a:pt x="176" y="1719"/>
                        <a:pt x="176" y="1719"/>
                      </a:cubicBezTo>
                      <a:cubicBezTo>
                        <a:pt x="176" y="1720"/>
                        <a:pt x="177" y="1720"/>
                        <a:pt x="177" y="1720"/>
                      </a:cubicBezTo>
                      <a:cubicBezTo>
                        <a:pt x="177" y="1720"/>
                        <a:pt x="177" y="1720"/>
                        <a:pt x="177" y="1720"/>
                      </a:cubicBezTo>
                      <a:cubicBezTo>
                        <a:pt x="178" y="1720"/>
                        <a:pt x="178" y="1720"/>
                        <a:pt x="179" y="1720"/>
                      </a:cubicBezTo>
                      <a:cubicBezTo>
                        <a:pt x="179" y="1720"/>
                        <a:pt x="179" y="1720"/>
                        <a:pt x="179" y="1720"/>
                      </a:cubicBezTo>
                      <a:cubicBezTo>
                        <a:pt x="180" y="1720"/>
                        <a:pt x="180" y="1720"/>
                        <a:pt x="181" y="1720"/>
                      </a:cubicBezTo>
                      <a:cubicBezTo>
                        <a:pt x="188" y="1720"/>
                        <a:pt x="194" y="1691"/>
                        <a:pt x="197" y="1679"/>
                      </a:cubicBezTo>
                      <a:cubicBezTo>
                        <a:pt x="200" y="1667"/>
                        <a:pt x="205" y="1657"/>
                        <a:pt x="206" y="1647"/>
                      </a:cubicBezTo>
                      <a:cubicBezTo>
                        <a:pt x="207" y="1638"/>
                        <a:pt x="208" y="1632"/>
                        <a:pt x="216" y="1589"/>
                      </a:cubicBezTo>
                      <a:cubicBezTo>
                        <a:pt x="224" y="1546"/>
                        <a:pt x="199" y="1500"/>
                        <a:pt x="202" y="1486"/>
                      </a:cubicBezTo>
                      <a:cubicBezTo>
                        <a:pt x="206" y="1471"/>
                        <a:pt x="193" y="1449"/>
                        <a:pt x="195" y="1445"/>
                      </a:cubicBezTo>
                      <a:cubicBezTo>
                        <a:pt x="197" y="1441"/>
                        <a:pt x="201" y="1425"/>
                        <a:pt x="204" y="1409"/>
                      </a:cubicBezTo>
                      <a:cubicBezTo>
                        <a:pt x="206" y="1393"/>
                        <a:pt x="264" y="1251"/>
                        <a:pt x="270" y="1219"/>
                      </a:cubicBezTo>
                      <a:cubicBezTo>
                        <a:pt x="281" y="1159"/>
                        <a:pt x="281" y="1132"/>
                        <a:pt x="274" y="1090"/>
                      </a:cubicBezTo>
                      <a:cubicBezTo>
                        <a:pt x="275" y="1059"/>
                        <a:pt x="288" y="975"/>
                        <a:pt x="290" y="960"/>
                      </a:cubicBezTo>
                      <a:cubicBezTo>
                        <a:pt x="291" y="957"/>
                        <a:pt x="291" y="942"/>
                        <a:pt x="293" y="932"/>
                      </a:cubicBezTo>
                      <a:cubicBezTo>
                        <a:pt x="294" y="926"/>
                        <a:pt x="295" y="915"/>
                        <a:pt x="295" y="902"/>
                      </a:cubicBezTo>
                      <a:cubicBezTo>
                        <a:pt x="296" y="904"/>
                        <a:pt x="296" y="904"/>
                        <a:pt x="296" y="904"/>
                      </a:cubicBezTo>
                      <a:cubicBezTo>
                        <a:pt x="296" y="918"/>
                        <a:pt x="300" y="942"/>
                        <a:pt x="302" y="980"/>
                      </a:cubicBezTo>
                      <a:cubicBezTo>
                        <a:pt x="301" y="1011"/>
                        <a:pt x="316" y="1068"/>
                        <a:pt x="318" y="1098"/>
                      </a:cubicBezTo>
                      <a:cubicBezTo>
                        <a:pt x="314" y="1107"/>
                        <a:pt x="329" y="1264"/>
                        <a:pt x="329" y="1264"/>
                      </a:cubicBezTo>
                      <a:cubicBezTo>
                        <a:pt x="328" y="1265"/>
                        <a:pt x="328" y="1265"/>
                        <a:pt x="328" y="1265"/>
                      </a:cubicBezTo>
                      <a:cubicBezTo>
                        <a:pt x="328" y="1265"/>
                        <a:pt x="328" y="1265"/>
                        <a:pt x="328" y="1266"/>
                      </a:cubicBezTo>
                      <a:cubicBezTo>
                        <a:pt x="328" y="1266"/>
                        <a:pt x="328" y="1266"/>
                        <a:pt x="328" y="1266"/>
                      </a:cubicBezTo>
                      <a:cubicBezTo>
                        <a:pt x="326" y="1272"/>
                        <a:pt x="321" y="1288"/>
                        <a:pt x="317" y="1309"/>
                      </a:cubicBezTo>
                      <a:cubicBezTo>
                        <a:pt x="317" y="1309"/>
                        <a:pt x="317" y="1309"/>
                        <a:pt x="316" y="1310"/>
                      </a:cubicBezTo>
                      <a:cubicBezTo>
                        <a:pt x="316" y="1311"/>
                        <a:pt x="316" y="1313"/>
                        <a:pt x="315" y="1314"/>
                      </a:cubicBezTo>
                      <a:cubicBezTo>
                        <a:pt x="315" y="1315"/>
                        <a:pt x="315" y="1315"/>
                        <a:pt x="315" y="1316"/>
                      </a:cubicBezTo>
                      <a:cubicBezTo>
                        <a:pt x="315" y="1317"/>
                        <a:pt x="314" y="1319"/>
                        <a:pt x="314" y="1320"/>
                      </a:cubicBezTo>
                      <a:cubicBezTo>
                        <a:pt x="314" y="1321"/>
                        <a:pt x="314" y="1321"/>
                        <a:pt x="314" y="1322"/>
                      </a:cubicBezTo>
                      <a:cubicBezTo>
                        <a:pt x="313" y="1323"/>
                        <a:pt x="313" y="1325"/>
                        <a:pt x="313" y="1326"/>
                      </a:cubicBezTo>
                      <a:cubicBezTo>
                        <a:pt x="313" y="1327"/>
                        <a:pt x="312" y="1328"/>
                        <a:pt x="312" y="1328"/>
                      </a:cubicBezTo>
                      <a:cubicBezTo>
                        <a:pt x="312" y="1330"/>
                        <a:pt x="312" y="1331"/>
                        <a:pt x="311" y="1332"/>
                      </a:cubicBezTo>
                      <a:cubicBezTo>
                        <a:pt x="311" y="1333"/>
                        <a:pt x="311" y="1334"/>
                        <a:pt x="311" y="1335"/>
                      </a:cubicBezTo>
                      <a:cubicBezTo>
                        <a:pt x="311" y="1336"/>
                        <a:pt x="310" y="1337"/>
                        <a:pt x="310" y="1339"/>
                      </a:cubicBezTo>
                      <a:cubicBezTo>
                        <a:pt x="310" y="1340"/>
                        <a:pt x="310" y="1341"/>
                        <a:pt x="310" y="1341"/>
                      </a:cubicBezTo>
                      <a:cubicBezTo>
                        <a:pt x="309" y="1343"/>
                        <a:pt x="309" y="1344"/>
                        <a:pt x="309" y="1345"/>
                      </a:cubicBezTo>
                      <a:cubicBezTo>
                        <a:pt x="309" y="1346"/>
                        <a:pt x="308" y="1347"/>
                        <a:pt x="308" y="1348"/>
                      </a:cubicBezTo>
                      <a:cubicBezTo>
                        <a:pt x="308" y="1349"/>
                        <a:pt x="308" y="1350"/>
                        <a:pt x="307" y="1352"/>
                      </a:cubicBezTo>
                      <a:cubicBezTo>
                        <a:pt x="307" y="1353"/>
                        <a:pt x="307" y="1354"/>
                        <a:pt x="307" y="1355"/>
                      </a:cubicBezTo>
                      <a:cubicBezTo>
                        <a:pt x="307" y="1356"/>
                        <a:pt x="306" y="1357"/>
                        <a:pt x="306" y="1358"/>
                      </a:cubicBezTo>
                      <a:cubicBezTo>
                        <a:pt x="306" y="1359"/>
                        <a:pt x="306" y="1360"/>
                        <a:pt x="306" y="1361"/>
                      </a:cubicBezTo>
                      <a:cubicBezTo>
                        <a:pt x="305" y="1363"/>
                        <a:pt x="305" y="1364"/>
                        <a:pt x="305" y="1365"/>
                      </a:cubicBezTo>
                      <a:cubicBezTo>
                        <a:pt x="305" y="1366"/>
                        <a:pt x="304" y="1367"/>
                        <a:pt x="304" y="1368"/>
                      </a:cubicBezTo>
                      <a:cubicBezTo>
                        <a:pt x="304" y="1369"/>
                        <a:pt x="304" y="1370"/>
                        <a:pt x="304" y="1371"/>
                      </a:cubicBezTo>
                      <a:cubicBezTo>
                        <a:pt x="303" y="1372"/>
                        <a:pt x="303" y="1373"/>
                        <a:pt x="303" y="1375"/>
                      </a:cubicBezTo>
                      <a:cubicBezTo>
                        <a:pt x="303" y="1376"/>
                        <a:pt x="303" y="1377"/>
                        <a:pt x="303" y="1378"/>
                      </a:cubicBezTo>
                      <a:cubicBezTo>
                        <a:pt x="302" y="1379"/>
                        <a:pt x="302" y="1380"/>
                        <a:pt x="302" y="1381"/>
                      </a:cubicBezTo>
                      <a:cubicBezTo>
                        <a:pt x="302" y="1382"/>
                        <a:pt x="302" y="1383"/>
                        <a:pt x="301" y="1384"/>
                      </a:cubicBezTo>
                      <a:cubicBezTo>
                        <a:pt x="301" y="1385"/>
                        <a:pt x="301" y="1386"/>
                        <a:pt x="301" y="1387"/>
                      </a:cubicBezTo>
                      <a:cubicBezTo>
                        <a:pt x="301" y="1388"/>
                        <a:pt x="301" y="1389"/>
                        <a:pt x="300" y="1390"/>
                      </a:cubicBezTo>
                      <a:cubicBezTo>
                        <a:pt x="300" y="1391"/>
                        <a:pt x="300" y="1392"/>
                        <a:pt x="300" y="1393"/>
                      </a:cubicBezTo>
                      <a:cubicBezTo>
                        <a:pt x="300" y="1394"/>
                        <a:pt x="300" y="1395"/>
                        <a:pt x="299" y="1396"/>
                      </a:cubicBezTo>
                      <a:cubicBezTo>
                        <a:pt x="299" y="1397"/>
                        <a:pt x="299" y="1398"/>
                        <a:pt x="299" y="1399"/>
                      </a:cubicBezTo>
                      <a:cubicBezTo>
                        <a:pt x="299" y="1400"/>
                        <a:pt x="299" y="1401"/>
                        <a:pt x="299" y="1401"/>
                      </a:cubicBezTo>
                      <a:cubicBezTo>
                        <a:pt x="298" y="1403"/>
                        <a:pt x="298" y="1404"/>
                        <a:pt x="298" y="1405"/>
                      </a:cubicBezTo>
                      <a:cubicBezTo>
                        <a:pt x="298" y="1405"/>
                        <a:pt x="298" y="1406"/>
                        <a:pt x="298" y="1407"/>
                      </a:cubicBezTo>
                      <a:cubicBezTo>
                        <a:pt x="298" y="1408"/>
                        <a:pt x="298" y="1409"/>
                        <a:pt x="297" y="1410"/>
                      </a:cubicBezTo>
                      <a:cubicBezTo>
                        <a:pt x="297" y="1411"/>
                        <a:pt x="297" y="1411"/>
                        <a:pt x="297" y="1412"/>
                      </a:cubicBezTo>
                      <a:cubicBezTo>
                        <a:pt x="297" y="1413"/>
                        <a:pt x="297" y="1414"/>
                        <a:pt x="297" y="1415"/>
                      </a:cubicBezTo>
                      <a:cubicBezTo>
                        <a:pt x="297" y="1415"/>
                        <a:pt x="297" y="1416"/>
                        <a:pt x="297" y="1417"/>
                      </a:cubicBezTo>
                      <a:cubicBezTo>
                        <a:pt x="296" y="1418"/>
                        <a:pt x="296" y="1419"/>
                        <a:pt x="296" y="1419"/>
                      </a:cubicBezTo>
                      <a:cubicBezTo>
                        <a:pt x="296" y="1420"/>
                        <a:pt x="296" y="1421"/>
                        <a:pt x="296" y="1421"/>
                      </a:cubicBezTo>
                      <a:cubicBezTo>
                        <a:pt x="296" y="1422"/>
                        <a:pt x="296" y="1423"/>
                        <a:pt x="296" y="1424"/>
                      </a:cubicBezTo>
                      <a:cubicBezTo>
                        <a:pt x="296" y="1424"/>
                        <a:pt x="296" y="1425"/>
                        <a:pt x="296" y="1425"/>
                      </a:cubicBezTo>
                      <a:cubicBezTo>
                        <a:pt x="296" y="1427"/>
                        <a:pt x="296" y="1428"/>
                        <a:pt x="296" y="1429"/>
                      </a:cubicBezTo>
                      <a:cubicBezTo>
                        <a:pt x="293" y="1447"/>
                        <a:pt x="300" y="1472"/>
                        <a:pt x="298" y="1512"/>
                      </a:cubicBezTo>
                      <a:cubicBezTo>
                        <a:pt x="295" y="1562"/>
                        <a:pt x="251" y="1762"/>
                        <a:pt x="333" y="2014"/>
                      </a:cubicBezTo>
                      <a:cubicBezTo>
                        <a:pt x="338" y="2029"/>
                        <a:pt x="338" y="2079"/>
                        <a:pt x="344" y="2107"/>
                      </a:cubicBezTo>
                      <a:cubicBezTo>
                        <a:pt x="345" y="2114"/>
                        <a:pt x="359" y="2145"/>
                        <a:pt x="360" y="2189"/>
                      </a:cubicBezTo>
                      <a:cubicBezTo>
                        <a:pt x="361" y="2259"/>
                        <a:pt x="354" y="2349"/>
                        <a:pt x="356" y="2399"/>
                      </a:cubicBezTo>
                      <a:cubicBezTo>
                        <a:pt x="359" y="2481"/>
                        <a:pt x="393" y="2556"/>
                        <a:pt x="406" y="2609"/>
                      </a:cubicBezTo>
                      <a:cubicBezTo>
                        <a:pt x="420" y="2661"/>
                        <a:pt x="425" y="2703"/>
                        <a:pt x="422" y="2713"/>
                      </a:cubicBezTo>
                      <a:cubicBezTo>
                        <a:pt x="420" y="2722"/>
                        <a:pt x="418" y="2740"/>
                        <a:pt x="425" y="2755"/>
                      </a:cubicBezTo>
                      <a:cubicBezTo>
                        <a:pt x="426" y="2756"/>
                        <a:pt x="402" y="2808"/>
                        <a:pt x="389" y="2817"/>
                      </a:cubicBezTo>
                      <a:cubicBezTo>
                        <a:pt x="377" y="2827"/>
                        <a:pt x="373" y="2835"/>
                        <a:pt x="364" y="2840"/>
                      </a:cubicBezTo>
                      <a:cubicBezTo>
                        <a:pt x="354" y="2845"/>
                        <a:pt x="349" y="2850"/>
                        <a:pt x="345" y="2861"/>
                      </a:cubicBezTo>
                      <a:cubicBezTo>
                        <a:pt x="342" y="2869"/>
                        <a:pt x="333" y="2881"/>
                        <a:pt x="340" y="2887"/>
                      </a:cubicBezTo>
                      <a:cubicBezTo>
                        <a:pt x="341" y="2888"/>
                        <a:pt x="342" y="2888"/>
                        <a:pt x="343" y="2889"/>
                      </a:cubicBezTo>
                      <a:cubicBezTo>
                        <a:pt x="344" y="2889"/>
                        <a:pt x="344" y="2889"/>
                        <a:pt x="344" y="2889"/>
                      </a:cubicBezTo>
                      <a:cubicBezTo>
                        <a:pt x="343" y="2892"/>
                        <a:pt x="343" y="2894"/>
                        <a:pt x="344" y="2896"/>
                      </a:cubicBezTo>
                      <a:cubicBezTo>
                        <a:pt x="348" y="2903"/>
                        <a:pt x="355" y="2905"/>
                        <a:pt x="364" y="2904"/>
                      </a:cubicBezTo>
                      <a:cubicBezTo>
                        <a:pt x="365" y="2902"/>
                        <a:pt x="365" y="2902"/>
                        <a:pt x="365" y="2902"/>
                      </a:cubicBezTo>
                      <a:cubicBezTo>
                        <a:pt x="366" y="2905"/>
                        <a:pt x="366" y="2908"/>
                        <a:pt x="368" y="2910"/>
                      </a:cubicBezTo>
                      <a:cubicBezTo>
                        <a:pt x="374" y="2919"/>
                        <a:pt x="394" y="2923"/>
                        <a:pt x="402" y="2915"/>
                      </a:cubicBezTo>
                      <a:cubicBezTo>
                        <a:pt x="403" y="2916"/>
                        <a:pt x="404" y="2916"/>
                        <a:pt x="406" y="2917"/>
                      </a:cubicBezTo>
                      <a:cubicBezTo>
                        <a:pt x="407" y="2917"/>
                        <a:pt x="408" y="2917"/>
                        <a:pt x="409" y="2918"/>
                      </a:cubicBezTo>
                      <a:cubicBezTo>
                        <a:pt x="410" y="2918"/>
                        <a:pt x="410" y="2918"/>
                        <a:pt x="411" y="2918"/>
                      </a:cubicBezTo>
                      <a:cubicBezTo>
                        <a:pt x="413" y="2919"/>
                        <a:pt x="414" y="2919"/>
                        <a:pt x="416" y="2919"/>
                      </a:cubicBezTo>
                      <a:cubicBezTo>
                        <a:pt x="416" y="2919"/>
                        <a:pt x="416" y="2919"/>
                        <a:pt x="416" y="2919"/>
                      </a:cubicBezTo>
                      <a:cubicBezTo>
                        <a:pt x="425" y="2920"/>
                        <a:pt x="435" y="2918"/>
                        <a:pt x="440" y="2913"/>
                      </a:cubicBezTo>
                      <a:cubicBezTo>
                        <a:pt x="440" y="2912"/>
                        <a:pt x="440" y="2912"/>
                        <a:pt x="440" y="2912"/>
                      </a:cubicBezTo>
                      <a:cubicBezTo>
                        <a:pt x="440" y="2913"/>
                        <a:pt x="441" y="2913"/>
                        <a:pt x="441" y="2914"/>
                      </a:cubicBezTo>
                      <a:cubicBezTo>
                        <a:pt x="441" y="2913"/>
                        <a:pt x="441" y="2913"/>
                        <a:pt x="441" y="2913"/>
                      </a:cubicBezTo>
                      <a:cubicBezTo>
                        <a:pt x="446" y="2925"/>
                        <a:pt x="462" y="2926"/>
                        <a:pt x="475" y="2924"/>
                      </a:cubicBezTo>
                      <a:cubicBezTo>
                        <a:pt x="475" y="2924"/>
                        <a:pt x="475" y="2924"/>
                        <a:pt x="475" y="2924"/>
                      </a:cubicBezTo>
                      <a:cubicBezTo>
                        <a:pt x="476" y="2924"/>
                        <a:pt x="477" y="2924"/>
                        <a:pt x="478" y="2924"/>
                      </a:cubicBezTo>
                      <a:cubicBezTo>
                        <a:pt x="478" y="2924"/>
                        <a:pt x="479" y="2923"/>
                        <a:pt x="479" y="2923"/>
                      </a:cubicBezTo>
                      <a:cubicBezTo>
                        <a:pt x="480" y="2923"/>
                        <a:pt x="480" y="2923"/>
                        <a:pt x="481" y="2923"/>
                      </a:cubicBezTo>
                      <a:cubicBezTo>
                        <a:pt x="482" y="2923"/>
                        <a:pt x="482" y="2923"/>
                        <a:pt x="483" y="2923"/>
                      </a:cubicBezTo>
                      <a:cubicBezTo>
                        <a:pt x="485" y="2922"/>
                        <a:pt x="486" y="2922"/>
                        <a:pt x="488" y="2922"/>
                      </a:cubicBezTo>
                      <a:cubicBezTo>
                        <a:pt x="488" y="2921"/>
                        <a:pt x="489" y="2921"/>
                        <a:pt x="489" y="2921"/>
                      </a:cubicBezTo>
                      <a:cubicBezTo>
                        <a:pt x="490" y="2921"/>
                        <a:pt x="491" y="2920"/>
                        <a:pt x="492" y="2920"/>
                      </a:cubicBezTo>
                      <a:cubicBezTo>
                        <a:pt x="492" y="2920"/>
                        <a:pt x="493" y="2919"/>
                        <a:pt x="493" y="2919"/>
                      </a:cubicBezTo>
                      <a:cubicBezTo>
                        <a:pt x="494" y="2919"/>
                        <a:pt x="495" y="2918"/>
                        <a:pt x="496" y="2918"/>
                      </a:cubicBezTo>
                      <a:cubicBezTo>
                        <a:pt x="496" y="2918"/>
                        <a:pt x="496" y="2917"/>
                        <a:pt x="497" y="2917"/>
                      </a:cubicBezTo>
                      <a:cubicBezTo>
                        <a:pt x="498" y="2917"/>
                        <a:pt x="498" y="2916"/>
                        <a:pt x="499" y="2916"/>
                      </a:cubicBezTo>
                      <a:cubicBezTo>
                        <a:pt x="499" y="2915"/>
                        <a:pt x="500" y="2915"/>
                        <a:pt x="500" y="2915"/>
                      </a:cubicBezTo>
                      <a:cubicBezTo>
                        <a:pt x="501" y="2914"/>
                        <a:pt x="501" y="2914"/>
                        <a:pt x="502" y="2913"/>
                      </a:cubicBezTo>
                      <a:cubicBezTo>
                        <a:pt x="502" y="2913"/>
                        <a:pt x="503" y="2913"/>
                        <a:pt x="503" y="2913"/>
                      </a:cubicBezTo>
                      <a:cubicBezTo>
                        <a:pt x="505" y="2911"/>
                        <a:pt x="506" y="2909"/>
                        <a:pt x="508" y="2908"/>
                      </a:cubicBezTo>
                      <a:cubicBezTo>
                        <a:pt x="508" y="2908"/>
                        <a:pt x="508" y="2908"/>
                        <a:pt x="508" y="2908"/>
                      </a:cubicBezTo>
                      <a:cubicBezTo>
                        <a:pt x="508" y="2908"/>
                        <a:pt x="508" y="2908"/>
                        <a:pt x="508" y="2908"/>
                      </a:cubicBezTo>
                      <a:cubicBezTo>
                        <a:pt x="509" y="2907"/>
                        <a:pt x="510" y="2906"/>
                        <a:pt x="511" y="2905"/>
                      </a:cubicBezTo>
                      <a:cubicBezTo>
                        <a:pt x="519" y="2899"/>
                        <a:pt x="525" y="2894"/>
                        <a:pt x="523" y="2879"/>
                      </a:cubicBezTo>
                      <a:cubicBezTo>
                        <a:pt x="520" y="2864"/>
                        <a:pt x="522" y="2864"/>
                        <a:pt x="524" y="2846"/>
                      </a:cubicBezTo>
                      <a:cubicBezTo>
                        <a:pt x="525" y="2835"/>
                        <a:pt x="534" y="2832"/>
                        <a:pt x="536" y="2815"/>
                      </a:cubicBezTo>
                      <a:cubicBezTo>
                        <a:pt x="537" y="2801"/>
                        <a:pt x="526" y="2741"/>
                        <a:pt x="527" y="2733"/>
                      </a:cubicBezTo>
                      <a:cubicBezTo>
                        <a:pt x="530" y="2715"/>
                        <a:pt x="517" y="2700"/>
                        <a:pt x="513" y="2669"/>
                      </a:cubicBezTo>
                      <a:cubicBezTo>
                        <a:pt x="508" y="2639"/>
                        <a:pt x="520" y="2535"/>
                        <a:pt x="520" y="2516"/>
                      </a:cubicBezTo>
                      <a:cubicBezTo>
                        <a:pt x="520" y="2480"/>
                        <a:pt x="539" y="2421"/>
                        <a:pt x="534" y="2348"/>
                      </a:cubicBezTo>
                      <a:cubicBezTo>
                        <a:pt x="531" y="2306"/>
                        <a:pt x="510" y="2177"/>
                        <a:pt x="510" y="2148"/>
                      </a:cubicBezTo>
                      <a:cubicBezTo>
                        <a:pt x="510" y="2143"/>
                        <a:pt x="509" y="2110"/>
                        <a:pt x="511" y="2105"/>
                      </a:cubicBezTo>
                      <a:cubicBezTo>
                        <a:pt x="517" y="2085"/>
                        <a:pt x="544" y="1849"/>
                        <a:pt x="544" y="1847"/>
                      </a:cubicBezTo>
                      <a:cubicBezTo>
                        <a:pt x="547" y="1823"/>
                        <a:pt x="555" y="1690"/>
                        <a:pt x="558" y="1646"/>
                      </a:cubicBezTo>
                      <a:cubicBezTo>
                        <a:pt x="559" y="1646"/>
                        <a:pt x="561" y="1646"/>
                        <a:pt x="562" y="1646"/>
                      </a:cubicBezTo>
                      <a:cubicBezTo>
                        <a:pt x="565" y="1689"/>
                        <a:pt x="573" y="1823"/>
                        <a:pt x="576" y="1847"/>
                      </a:cubicBezTo>
                      <a:cubicBezTo>
                        <a:pt x="576" y="1849"/>
                        <a:pt x="603" y="2085"/>
                        <a:pt x="609" y="2105"/>
                      </a:cubicBezTo>
                      <a:cubicBezTo>
                        <a:pt x="611" y="2110"/>
                        <a:pt x="610" y="2143"/>
                        <a:pt x="610" y="2148"/>
                      </a:cubicBezTo>
                      <a:cubicBezTo>
                        <a:pt x="610" y="2177"/>
                        <a:pt x="589" y="2306"/>
                        <a:pt x="586" y="2348"/>
                      </a:cubicBezTo>
                      <a:cubicBezTo>
                        <a:pt x="581" y="2421"/>
                        <a:pt x="600" y="2480"/>
                        <a:pt x="600" y="2516"/>
                      </a:cubicBezTo>
                      <a:cubicBezTo>
                        <a:pt x="600" y="2535"/>
                        <a:pt x="612" y="2639"/>
                        <a:pt x="607" y="2669"/>
                      </a:cubicBezTo>
                      <a:cubicBezTo>
                        <a:pt x="603" y="2700"/>
                        <a:pt x="590" y="2715"/>
                        <a:pt x="593" y="2733"/>
                      </a:cubicBezTo>
                      <a:cubicBezTo>
                        <a:pt x="594" y="2741"/>
                        <a:pt x="583" y="2801"/>
                        <a:pt x="584" y="2815"/>
                      </a:cubicBezTo>
                      <a:cubicBezTo>
                        <a:pt x="586" y="2832"/>
                        <a:pt x="595" y="2835"/>
                        <a:pt x="596" y="2846"/>
                      </a:cubicBezTo>
                      <a:cubicBezTo>
                        <a:pt x="598" y="2864"/>
                        <a:pt x="600" y="2864"/>
                        <a:pt x="597" y="2879"/>
                      </a:cubicBezTo>
                      <a:cubicBezTo>
                        <a:pt x="595" y="2894"/>
                        <a:pt x="601" y="2899"/>
                        <a:pt x="609" y="2905"/>
                      </a:cubicBezTo>
                      <a:cubicBezTo>
                        <a:pt x="610" y="2906"/>
                        <a:pt x="611" y="2907"/>
                        <a:pt x="612" y="2908"/>
                      </a:cubicBezTo>
                      <a:cubicBezTo>
                        <a:pt x="612" y="2908"/>
                        <a:pt x="612" y="2908"/>
                        <a:pt x="612" y="2908"/>
                      </a:cubicBezTo>
                      <a:cubicBezTo>
                        <a:pt x="612" y="2908"/>
                        <a:pt x="612" y="2908"/>
                        <a:pt x="612" y="2908"/>
                      </a:cubicBezTo>
                      <a:cubicBezTo>
                        <a:pt x="614" y="2909"/>
                        <a:pt x="615" y="2911"/>
                        <a:pt x="617" y="2913"/>
                      </a:cubicBezTo>
                      <a:cubicBezTo>
                        <a:pt x="617" y="2913"/>
                        <a:pt x="618" y="2913"/>
                        <a:pt x="618" y="2913"/>
                      </a:cubicBezTo>
                      <a:cubicBezTo>
                        <a:pt x="619" y="2914"/>
                        <a:pt x="619" y="2914"/>
                        <a:pt x="620" y="2915"/>
                      </a:cubicBezTo>
                      <a:cubicBezTo>
                        <a:pt x="620" y="2915"/>
                        <a:pt x="621" y="2915"/>
                        <a:pt x="621" y="2916"/>
                      </a:cubicBezTo>
                      <a:cubicBezTo>
                        <a:pt x="622" y="2916"/>
                        <a:pt x="622" y="2917"/>
                        <a:pt x="623" y="2917"/>
                      </a:cubicBezTo>
                      <a:cubicBezTo>
                        <a:pt x="624" y="2917"/>
                        <a:pt x="624" y="2918"/>
                        <a:pt x="624" y="2918"/>
                      </a:cubicBezTo>
                      <a:cubicBezTo>
                        <a:pt x="625" y="2918"/>
                        <a:pt x="626" y="2919"/>
                        <a:pt x="627" y="2919"/>
                      </a:cubicBezTo>
                      <a:cubicBezTo>
                        <a:pt x="627" y="2919"/>
                        <a:pt x="628" y="2920"/>
                        <a:pt x="628" y="2920"/>
                      </a:cubicBezTo>
                      <a:cubicBezTo>
                        <a:pt x="629" y="2920"/>
                        <a:pt x="630" y="2921"/>
                        <a:pt x="631" y="2921"/>
                      </a:cubicBezTo>
                      <a:cubicBezTo>
                        <a:pt x="631" y="2921"/>
                        <a:pt x="632" y="2921"/>
                        <a:pt x="632" y="2922"/>
                      </a:cubicBezTo>
                      <a:cubicBezTo>
                        <a:pt x="634" y="2922"/>
                        <a:pt x="635" y="2922"/>
                        <a:pt x="637" y="2923"/>
                      </a:cubicBezTo>
                      <a:cubicBezTo>
                        <a:pt x="638" y="2923"/>
                        <a:pt x="638" y="2923"/>
                        <a:pt x="639" y="2923"/>
                      </a:cubicBezTo>
                      <a:cubicBezTo>
                        <a:pt x="640" y="2923"/>
                        <a:pt x="640" y="2923"/>
                        <a:pt x="641" y="2923"/>
                      </a:cubicBezTo>
                      <a:cubicBezTo>
                        <a:pt x="641" y="2923"/>
                        <a:pt x="642" y="2924"/>
                        <a:pt x="642" y="2924"/>
                      </a:cubicBezTo>
                      <a:cubicBezTo>
                        <a:pt x="643" y="2924"/>
                        <a:pt x="644" y="2924"/>
                        <a:pt x="644" y="2924"/>
                      </a:cubicBezTo>
                      <a:cubicBezTo>
                        <a:pt x="645" y="2924"/>
                        <a:pt x="645" y="2924"/>
                        <a:pt x="645" y="2924"/>
                      </a:cubicBezTo>
                      <a:cubicBezTo>
                        <a:pt x="646" y="2924"/>
                        <a:pt x="647" y="2924"/>
                        <a:pt x="648" y="2924"/>
                      </a:cubicBezTo>
                      <a:cubicBezTo>
                        <a:pt x="648" y="2924"/>
                        <a:pt x="648" y="2924"/>
                        <a:pt x="648" y="2924"/>
                      </a:cubicBezTo>
                      <a:cubicBezTo>
                        <a:pt x="660" y="2925"/>
                        <a:pt x="674" y="2924"/>
                        <a:pt x="679" y="2914"/>
                      </a:cubicBezTo>
                      <a:cubicBezTo>
                        <a:pt x="679" y="2914"/>
                        <a:pt x="679" y="2914"/>
                        <a:pt x="679" y="2914"/>
                      </a:cubicBezTo>
                      <a:cubicBezTo>
                        <a:pt x="679" y="2914"/>
                        <a:pt x="679" y="2914"/>
                        <a:pt x="679" y="2914"/>
                      </a:cubicBezTo>
                      <a:cubicBezTo>
                        <a:pt x="679" y="2913"/>
                        <a:pt x="679" y="2913"/>
                        <a:pt x="680" y="2912"/>
                      </a:cubicBezTo>
                      <a:cubicBezTo>
                        <a:pt x="680" y="2912"/>
                        <a:pt x="680" y="2912"/>
                        <a:pt x="680" y="2912"/>
                      </a:cubicBezTo>
                      <a:cubicBezTo>
                        <a:pt x="685" y="2918"/>
                        <a:pt x="695" y="2920"/>
                        <a:pt x="704" y="2919"/>
                      </a:cubicBezTo>
                      <a:cubicBezTo>
                        <a:pt x="704" y="2919"/>
                        <a:pt x="704" y="2919"/>
                        <a:pt x="704" y="2919"/>
                      </a:cubicBezTo>
                      <a:cubicBezTo>
                        <a:pt x="706" y="2919"/>
                        <a:pt x="707" y="2919"/>
                        <a:pt x="709" y="2918"/>
                      </a:cubicBezTo>
                      <a:cubicBezTo>
                        <a:pt x="710" y="2918"/>
                        <a:pt x="710" y="2918"/>
                        <a:pt x="711" y="2918"/>
                      </a:cubicBezTo>
                      <a:cubicBezTo>
                        <a:pt x="712" y="2917"/>
                        <a:pt x="713" y="2917"/>
                        <a:pt x="714" y="2917"/>
                      </a:cubicBezTo>
                      <a:cubicBezTo>
                        <a:pt x="716" y="2916"/>
                        <a:pt x="717" y="2916"/>
                        <a:pt x="718" y="2915"/>
                      </a:cubicBezTo>
                      <a:cubicBezTo>
                        <a:pt x="726" y="2923"/>
                        <a:pt x="746" y="2919"/>
                        <a:pt x="752" y="2910"/>
                      </a:cubicBezTo>
                      <a:cubicBezTo>
                        <a:pt x="754" y="2908"/>
                        <a:pt x="754" y="2905"/>
                        <a:pt x="755" y="2903"/>
                      </a:cubicBezTo>
                      <a:cubicBezTo>
                        <a:pt x="756" y="2904"/>
                        <a:pt x="756" y="2904"/>
                        <a:pt x="756" y="2904"/>
                      </a:cubicBezTo>
                      <a:cubicBezTo>
                        <a:pt x="765" y="2905"/>
                        <a:pt x="775" y="2902"/>
                        <a:pt x="776" y="2896"/>
                      </a:cubicBezTo>
                      <a:cubicBezTo>
                        <a:pt x="777" y="2894"/>
                        <a:pt x="777" y="2892"/>
                        <a:pt x="777" y="2889"/>
                      </a:cubicBezTo>
                      <a:cubicBezTo>
                        <a:pt x="777" y="2889"/>
                        <a:pt x="777" y="2889"/>
                        <a:pt x="777" y="2889"/>
                      </a:cubicBezTo>
                      <a:cubicBezTo>
                        <a:pt x="778" y="2888"/>
                        <a:pt x="779" y="2888"/>
                        <a:pt x="780" y="2887"/>
                      </a:cubicBezTo>
                      <a:cubicBezTo>
                        <a:pt x="787" y="2881"/>
                        <a:pt x="778" y="2869"/>
                        <a:pt x="775" y="2861"/>
                      </a:cubicBezTo>
                      <a:cubicBezTo>
                        <a:pt x="771" y="2850"/>
                        <a:pt x="766" y="2845"/>
                        <a:pt x="756" y="2840"/>
                      </a:cubicBezTo>
                      <a:cubicBezTo>
                        <a:pt x="747" y="2835"/>
                        <a:pt x="743" y="2827"/>
                        <a:pt x="731" y="2817"/>
                      </a:cubicBezTo>
                      <a:cubicBezTo>
                        <a:pt x="718" y="2808"/>
                        <a:pt x="694" y="2756"/>
                        <a:pt x="695" y="2755"/>
                      </a:cubicBezTo>
                      <a:cubicBezTo>
                        <a:pt x="702" y="2740"/>
                        <a:pt x="700" y="2722"/>
                        <a:pt x="698" y="2713"/>
                      </a:cubicBezTo>
                      <a:cubicBezTo>
                        <a:pt x="695" y="2703"/>
                        <a:pt x="700" y="2661"/>
                        <a:pt x="714" y="2609"/>
                      </a:cubicBezTo>
                      <a:cubicBezTo>
                        <a:pt x="727" y="2556"/>
                        <a:pt x="761" y="2481"/>
                        <a:pt x="764" y="2399"/>
                      </a:cubicBezTo>
                      <a:cubicBezTo>
                        <a:pt x="766" y="2349"/>
                        <a:pt x="759" y="2259"/>
                        <a:pt x="760" y="2189"/>
                      </a:cubicBezTo>
                      <a:cubicBezTo>
                        <a:pt x="761" y="2145"/>
                        <a:pt x="775" y="2114"/>
                        <a:pt x="776" y="2107"/>
                      </a:cubicBezTo>
                      <a:cubicBezTo>
                        <a:pt x="782" y="2079"/>
                        <a:pt x="782" y="2029"/>
                        <a:pt x="787" y="2014"/>
                      </a:cubicBezTo>
                      <a:cubicBezTo>
                        <a:pt x="869" y="1762"/>
                        <a:pt x="825" y="1562"/>
                        <a:pt x="822" y="1512"/>
                      </a:cubicBezTo>
                      <a:cubicBezTo>
                        <a:pt x="823" y="1512"/>
                        <a:pt x="823" y="1512"/>
                        <a:pt x="823" y="1512"/>
                      </a:cubicBezTo>
                      <a:cubicBezTo>
                        <a:pt x="821" y="1472"/>
                        <a:pt x="828" y="1447"/>
                        <a:pt x="825" y="1429"/>
                      </a:cubicBezTo>
                      <a:cubicBezTo>
                        <a:pt x="825" y="1428"/>
                        <a:pt x="825" y="1427"/>
                        <a:pt x="825" y="1425"/>
                      </a:cubicBezTo>
                      <a:cubicBezTo>
                        <a:pt x="825" y="1425"/>
                        <a:pt x="825" y="1424"/>
                        <a:pt x="825" y="1424"/>
                      </a:cubicBezTo>
                      <a:cubicBezTo>
                        <a:pt x="825" y="1423"/>
                        <a:pt x="824" y="1422"/>
                        <a:pt x="824" y="1421"/>
                      </a:cubicBezTo>
                      <a:cubicBezTo>
                        <a:pt x="824" y="1421"/>
                        <a:pt x="824" y="1420"/>
                        <a:pt x="824" y="1420"/>
                      </a:cubicBezTo>
                      <a:cubicBezTo>
                        <a:pt x="824" y="1419"/>
                        <a:pt x="824" y="1418"/>
                        <a:pt x="824" y="1417"/>
                      </a:cubicBezTo>
                      <a:cubicBezTo>
                        <a:pt x="824" y="1416"/>
                        <a:pt x="824" y="1416"/>
                        <a:pt x="824" y="1415"/>
                      </a:cubicBezTo>
                      <a:cubicBezTo>
                        <a:pt x="824" y="1414"/>
                        <a:pt x="824" y="1413"/>
                        <a:pt x="823" y="1412"/>
                      </a:cubicBezTo>
                      <a:cubicBezTo>
                        <a:pt x="823" y="1411"/>
                        <a:pt x="823" y="1411"/>
                        <a:pt x="823" y="1410"/>
                      </a:cubicBezTo>
                      <a:cubicBezTo>
                        <a:pt x="823" y="1409"/>
                        <a:pt x="823" y="1408"/>
                        <a:pt x="823" y="1407"/>
                      </a:cubicBezTo>
                      <a:cubicBezTo>
                        <a:pt x="823" y="1406"/>
                        <a:pt x="823" y="1406"/>
                        <a:pt x="822" y="1405"/>
                      </a:cubicBezTo>
                      <a:cubicBezTo>
                        <a:pt x="822" y="1404"/>
                        <a:pt x="822" y="1403"/>
                        <a:pt x="822" y="1401"/>
                      </a:cubicBezTo>
                      <a:cubicBezTo>
                        <a:pt x="822" y="1401"/>
                        <a:pt x="822" y="1400"/>
                        <a:pt x="822" y="1399"/>
                      </a:cubicBezTo>
                      <a:cubicBezTo>
                        <a:pt x="821" y="1398"/>
                        <a:pt x="821" y="1397"/>
                        <a:pt x="821" y="1396"/>
                      </a:cubicBezTo>
                      <a:cubicBezTo>
                        <a:pt x="821" y="1395"/>
                        <a:pt x="821" y="1394"/>
                        <a:pt x="821" y="1394"/>
                      </a:cubicBezTo>
                      <a:cubicBezTo>
                        <a:pt x="821" y="1392"/>
                        <a:pt x="820" y="1391"/>
                        <a:pt x="820" y="1390"/>
                      </a:cubicBezTo>
                      <a:cubicBezTo>
                        <a:pt x="820" y="1389"/>
                        <a:pt x="820" y="1388"/>
                        <a:pt x="820" y="1387"/>
                      </a:cubicBezTo>
                      <a:cubicBezTo>
                        <a:pt x="820" y="1386"/>
                        <a:pt x="819" y="1385"/>
                        <a:pt x="819" y="1384"/>
                      </a:cubicBezTo>
                      <a:cubicBezTo>
                        <a:pt x="819" y="1383"/>
                        <a:pt x="819" y="1382"/>
                        <a:pt x="819" y="1381"/>
                      </a:cubicBezTo>
                      <a:cubicBezTo>
                        <a:pt x="818" y="1380"/>
                        <a:pt x="818" y="1379"/>
                        <a:pt x="818" y="1377"/>
                      </a:cubicBezTo>
                      <a:cubicBezTo>
                        <a:pt x="818" y="1376"/>
                        <a:pt x="818" y="1376"/>
                        <a:pt x="818" y="1375"/>
                      </a:cubicBezTo>
                      <a:cubicBezTo>
                        <a:pt x="817" y="1374"/>
                        <a:pt x="817" y="1372"/>
                        <a:pt x="817" y="1371"/>
                      </a:cubicBezTo>
                      <a:cubicBezTo>
                        <a:pt x="817" y="1370"/>
                        <a:pt x="816" y="1369"/>
                        <a:pt x="816" y="1369"/>
                      </a:cubicBezTo>
                      <a:cubicBezTo>
                        <a:pt x="816" y="1367"/>
                        <a:pt x="816" y="1366"/>
                        <a:pt x="816" y="1364"/>
                      </a:cubicBezTo>
                      <a:cubicBezTo>
                        <a:pt x="815" y="1363"/>
                        <a:pt x="815" y="1363"/>
                        <a:pt x="815" y="1362"/>
                      </a:cubicBezTo>
                      <a:cubicBezTo>
                        <a:pt x="815" y="1360"/>
                        <a:pt x="815" y="1359"/>
                        <a:pt x="814" y="1358"/>
                      </a:cubicBezTo>
                      <a:cubicBezTo>
                        <a:pt x="814" y="1357"/>
                        <a:pt x="814" y="1356"/>
                        <a:pt x="814" y="1355"/>
                      </a:cubicBezTo>
                      <a:cubicBezTo>
                        <a:pt x="814" y="1354"/>
                        <a:pt x="813" y="1352"/>
                        <a:pt x="813" y="1351"/>
                      </a:cubicBezTo>
                      <a:cubicBezTo>
                        <a:pt x="813" y="1350"/>
                        <a:pt x="813" y="1349"/>
                        <a:pt x="812" y="1348"/>
                      </a:cubicBezTo>
                      <a:cubicBezTo>
                        <a:pt x="812" y="1347"/>
                        <a:pt x="812" y="1346"/>
                        <a:pt x="812" y="1345"/>
                      </a:cubicBezTo>
                      <a:cubicBezTo>
                        <a:pt x="811" y="1344"/>
                        <a:pt x="811" y="1343"/>
                        <a:pt x="811" y="1342"/>
                      </a:cubicBezTo>
                      <a:cubicBezTo>
                        <a:pt x="811" y="1341"/>
                        <a:pt x="811" y="1339"/>
                        <a:pt x="810" y="1338"/>
                      </a:cubicBezTo>
                      <a:cubicBezTo>
                        <a:pt x="810" y="1337"/>
                        <a:pt x="810" y="1336"/>
                        <a:pt x="810" y="1335"/>
                      </a:cubicBezTo>
                      <a:cubicBezTo>
                        <a:pt x="809" y="1334"/>
                        <a:pt x="809" y="1333"/>
                        <a:pt x="809" y="1332"/>
                      </a:cubicBezTo>
                      <a:cubicBezTo>
                        <a:pt x="809" y="1331"/>
                        <a:pt x="808" y="1330"/>
                        <a:pt x="808" y="1329"/>
                      </a:cubicBezTo>
                      <a:cubicBezTo>
                        <a:pt x="808" y="1328"/>
                        <a:pt x="808" y="1326"/>
                        <a:pt x="808" y="1325"/>
                      </a:cubicBezTo>
                      <a:cubicBezTo>
                        <a:pt x="807" y="1324"/>
                        <a:pt x="807" y="1323"/>
                        <a:pt x="807" y="1322"/>
                      </a:cubicBezTo>
                      <a:cubicBezTo>
                        <a:pt x="807" y="1321"/>
                        <a:pt x="806" y="1320"/>
                        <a:pt x="806" y="1319"/>
                      </a:cubicBezTo>
                      <a:cubicBezTo>
                        <a:pt x="806" y="1318"/>
                        <a:pt x="806" y="1317"/>
                        <a:pt x="805" y="1316"/>
                      </a:cubicBezTo>
                      <a:cubicBezTo>
                        <a:pt x="805" y="1315"/>
                        <a:pt x="805" y="1314"/>
                        <a:pt x="805" y="1314"/>
                      </a:cubicBezTo>
                      <a:cubicBezTo>
                        <a:pt x="805" y="1312"/>
                        <a:pt x="804" y="1311"/>
                        <a:pt x="804" y="1310"/>
                      </a:cubicBezTo>
                      <a:cubicBezTo>
                        <a:pt x="804" y="1309"/>
                        <a:pt x="804" y="1309"/>
                        <a:pt x="804" y="1308"/>
                      </a:cubicBezTo>
                      <a:cubicBezTo>
                        <a:pt x="803" y="1307"/>
                        <a:pt x="803" y="1305"/>
                        <a:pt x="803" y="1304"/>
                      </a:cubicBezTo>
                      <a:cubicBezTo>
                        <a:pt x="803" y="1304"/>
                        <a:pt x="802" y="1303"/>
                        <a:pt x="802" y="1303"/>
                      </a:cubicBezTo>
                      <a:cubicBezTo>
                        <a:pt x="802" y="1301"/>
                        <a:pt x="802" y="1300"/>
                        <a:pt x="801" y="1299"/>
                      </a:cubicBezTo>
                      <a:cubicBezTo>
                        <a:pt x="801" y="1298"/>
                        <a:pt x="801" y="1298"/>
                        <a:pt x="801" y="1298"/>
                      </a:cubicBezTo>
                      <a:cubicBezTo>
                        <a:pt x="798" y="1284"/>
                        <a:pt x="795" y="1273"/>
                        <a:pt x="793" y="1268"/>
                      </a:cubicBezTo>
                      <a:cubicBezTo>
                        <a:pt x="793" y="1268"/>
                        <a:pt x="793" y="1268"/>
                        <a:pt x="793" y="1268"/>
                      </a:cubicBezTo>
                      <a:cubicBezTo>
                        <a:pt x="793" y="1267"/>
                        <a:pt x="793" y="1266"/>
                        <a:pt x="792" y="1266"/>
                      </a:cubicBezTo>
                      <a:cubicBezTo>
                        <a:pt x="792" y="1266"/>
                        <a:pt x="792" y="1266"/>
                        <a:pt x="792" y="1266"/>
                      </a:cubicBezTo>
                      <a:cubicBezTo>
                        <a:pt x="792" y="1265"/>
                        <a:pt x="793" y="1265"/>
                        <a:pt x="793" y="1265"/>
                      </a:cubicBezTo>
                      <a:cubicBezTo>
                        <a:pt x="792" y="1264"/>
                        <a:pt x="792" y="1264"/>
                        <a:pt x="792" y="1264"/>
                      </a:cubicBezTo>
                      <a:cubicBezTo>
                        <a:pt x="792" y="1264"/>
                        <a:pt x="806" y="1107"/>
                        <a:pt x="803" y="1098"/>
                      </a:cubicBezTo>
                      <a:cubicBezTo>
                        <a:pt x="804" y="1068"/>
                        <a:pt x="820" y="1011"/>
                        <a:pt x="818" y="980"/>
                      </a:cubicBezTo>
                      <a:cubicBezTo>
                        <a:pt x="820" y="942"/>
                        <a:pt x="825" y="918"/>
                        <a:pt x="825" y="904"/>
                      </a:cubicBezTo>
                      <a:cubicBezTo>
                        <a:pt x="825" y="902"/>
                        <a:pt x="825" y="902"/>
                        <a:pt x="825" y="902"/>
                      </a:cubicBezTo>
                      <a:cubicBezTo>
                        <a:pt x="826" y="915"/>
                        <a:pt x="827" y="926"/>
                        <a:pt x="827" y="932"/>
                      </a:cubicBezTo>
                      <a:cubicBezTo>
                        <a:pt x="829" y="942"/>
                        <a:pt x="829" y="957"/>
                        <a:pt x="831" y="960"/>
                      </a:cubicBezTo>
                      <a:cubicBezTo>
                        <a:pt x="833" y="975"/>
                        <a:pt x="845" y="1059"/>
                        <a:pt x="846" y="1090"/>
                      </a:cubicBezTo>
                      <a:cubicBezTo>
                        <a:pt x="840" y="1132"/>
                        <a:pt x="839" y="1159"/>
                        <a:pt x="851" y="1219"/>
                      </a:cubicBezTo>
                      <a:cubicBezTo>
                        <a:pt x="856" y="1251"/>
                        <a:pt x="914" y="1393"/>
                        <a:pt x="917" y="1409"/>
                      </a:cubicBezTo>
                      <a:cubicBezTo>
                        <a:pt x="920" y="1425"/>
                        <a:pt x="924" y="1441"/>
                        <a:pt x="926" y="1445"/>
                      </a:cubicBezTo>
                      <a:cubicBezTo>
                        <a:pt x="928" y="1449"/>
                        <a:pt x="914" y="1471"/>
                        <a:pt x="918" y="1486"/>
                      </a:cubicBezTo>
                      <a:cubicBezTo>
                        <a:pt x="922" y="1500"/>
                        <a:pt x="896" y="1546"/>
                        <a:pt x="904" y="1589"/>
                      </a:cubicBezTo>
                      <a:cubicBezTo>
                        <a:pt x="912" y="1632"/>
                        <a:pt x="913" y="1638"/>
                        <a:pt x="914" y="1647"/>
                      </a:cubicBezTo>
                      <a:cubicBezTo>
                        <a:pt x="915" y="1657"/>
                        <a:pt x="921" y="1667"/>
                        <a:pt x="924" y="1679"/>
                      </a:cubicBezTo>
                      <a:cubicBezTo>
                        <a:pt x="927" y="1691"/>
                        <a:pt x="932" y="1720"/>
                        <a:pt x="939" y="1720"/>
                      </a:cubicBezTo>
                      <a:cubicBezTo>
                        <a:pt x="940" y="1720"/>
                        <a:pt x="941" y="1720"/>
                        <a:pt x="941" y="1720"/>
                      </a:cubicBezTo>
                      <a:cubicBezTo>
                        <a:pt x="942" y="1720"/>
                        <a:pt x="942" y="1720"/>
                        <a:pt x="942" y="1720"/>
                      </a:cubicBezTo>
                      <a:cubicBezTo>
                        <a:pt x="942" y="1720"/>
                        <a:pt x="943" y="1720"/>
                        <a:pt x="943" y="1720"/>
                      </a:cubicBezTo>
                      <a:cubicBezTo>
                        <a:pt x="943" y="1720"/>
                        <a:pt x="943" y="1720"/>
                        <a:pt x="944" y="1720"/>
                      </a:cubicBezTo>
                      <a:cubicBezTo>
                        <a:pt x="944" y="1720"/>
                        <a:pt x="944" y="1720"/>
                        <a:pt x="944" y="1719"/>
                      </a:cubicBezTo>
                      <a:cubicBezTo>
                        <a:pt x="944" y="1719"/>
                        <a:pt x="945" y="1719"/>
                        <a:pt x="945" y="1719"/>
                      </a:cubicBezTo>
                      <a:cubicBezTo>
                        <a:pt x="945" y="1719"/>
                        <a:pt x="945" y="1719"/>
                        <a:pt x="945" y="1719"/>
                      </a:cubicBezTo>
                      <a:cubicBezTo>
                        <a:pt x="946" y="1718"/>
                        <a:pt x="946" y="1718"/>
                        <a:pt x="947" y="1717"/>
                      </a:cubicBezTo>
                      <a:cubicBezTo>
                        <a:pt x="947" y="1717"/>
                        <a:pt x="947" y="1717"/>
                        <a:pt x="947" y="1717"/>
                      </a:cubicBezTo>
                      <a:cubicBezTo>
                        <a:pt x="947" y="1717"/>
                        <a:pt x="947" y="1717"/>
                        <a:pt x="947" y="1716"/>
                      </a:cubicBezTo>
                      <a:cubicBezTo>
                        <a:pt x="947" y="1716"/>
                        <a:pt x="947" y="1716"/>
                        <a:pt x="947" y="1716"/>
                      </a:cubicBezTo>
                      <a:cubicBezTo>
                        <a:pt x="947" y="1717"/>
                        <a:pt x="947" y="1717"/>
                        <a:pt x="947" y="1717"/>
                      </a:cubicBezTo>
                      <a:cubicBezTo>
                        <a:pt x="947" y="1717"/>
                        <a:pt x="947" y="1716"/>
                        <a:pt x="947" y="1716"/>
                      </a:cubicBezTo>
                      <a:cubicBezTo>
                        <a:pt x="947" y="1716"/>
                        <a:pt x="947" y="1716"/>
                        <a:pt x="947" y="1716"/>
                      </a:cubicBezTo>
                      <a:cubicBezTo>
                        <a:pt x="947" y="1716"/>
                        <a:pt x="947" y="1715"/>
                        <a:pt x="947" y="1715"/>
                      </a:cubicBezTo>
                      <a:cubicBezTo>
                        <a:pt x="947" y="1715"/>
                        <a:pt x="949" y="1742"/>
                        <a:pt x="963" y="1742"/>
                      </a:cubicBezTo>
                      <a:cubicBezTo>
                        <a:pt x="972" y="1741"/>
                        <a:pt x="972" y="1733"/>
                        <a:pt x="972" y="1733"/>
                      </a:cubicBezTo>
                      <a:cubicBezTo>
                        <a:pt x="972" y="1733"/>
                        <a:pt x="974" y="1755"/>
                        <a:pt x="987" y="1753"/>
                      </a:cubicBezTo>
                      <a:cubicBezTo>
                        <a:pt x="999" y="1751"/>
                        <a:pt x="999" y="1739"/>
                        <a:pt x="999" y="1739"/>
                      </a:cubicBezTo>
                      <a:cubicBezTo>
                        <a:pt x="1007" y="1743"/>
                        <a:pt x="1020" y="1742"/>
                        <a:pt x="1023" y="1728"/>
                      </a:cubicBezTo>
                      <a:cubicBezTo>
                        <a:pt x="1026" y="1714"/>
                        <a:pt x="1033" y="1686"/>
                        <a:pt x="1032" y="1675"/>
                      </a:cubicBezTo>
                      <a:cubicBezTo>
                        <a:pt x="1032" y="1665"/>
                        <a:pt x="1039" y="1642"/>
                        <a:pt x="1039" y="1633"/>
                      </a:cubicBezTo>
                      <a:cubicBezTo>
                        <a:pt x="1046" y="1606"/>
                        <a:pt x="1053" y="1597"/>
                        <a:pt x="1051" y="1589"/>
                      </a:cubicBezTo>
                      <a:cubicBezTo>
                        <a:pt x="1060" y="1599"/>
                        <a:pt x="1068" y="1609"/>
                        <a:pt x="1072" y="1611"/>
                      </a:cubicBezTo>
                      <a:cubicBezTo>
                        <a:pt x="1074" y="1627"/>
                        <a:pt x="1090" y="1651"/>
                        <a:pt x="1103" y="1652"/>
                      </a:cubicBezTo>
                      <a:cubicBezTo>
                        <a:pt x="1120" y="1653"/>
                        <a:pt x="1116" y="1641"/>
                        <a:pt x="1111" y="1628"/>
                      </a:cubicBezTo>
                      <a:close/>
                      <a:moveTo>
                        <a:pt x="672" y="310"/>
                      </a:moveTo>
                      <a:cubicBezTo>
                        <a:pt x="672" y="310"/>
                        <a:pt x="672" y="310"/>
                        <a:pt x="672" y="310"/>
                      </a:cubicBezTo>
                      <a:cubicBezTo>
                        <a:pt x="672" y="310"/>
                        <a:pt x="672" y="310"/>
                        <a:pt x="672" y="310"/>
                      </a:cubicBezTo>
                      <a:cubicBezTo>
                        <a:pt x="672" y="310"/>
                        <a:pt x="672" y="310"/>
                        <a:pt x="672" y="310"/>
                      </a:cubicBezTo>
                      <a:close/>
                    </a:path>
                  </a:pathLst>
                </a:custGeom>
                <a:noFill/>
                <a:ln w="9525" cmpd="sng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/>
                  <a:endParaRPr lang="fr-FR" sz="2000"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sp>
              <p:nvSpPr>
                <p:cNvPr id="24" name="Freeform 20"/>
                <p:cNvSpPr>
                  <a:spLocks noEditPoints="1"/>
                </p:cNvSpPr>
                <p:nvPr/>
              </p:nvSpPr>
              <p:spPr bwMode="auto">
                <a:xfrm>
                  <a:off x="1368" y="714"/>
                  <a:ext cx="899" cy="2344"/>
                </a:xfrm>
                <a:custGeom>
                  <a:avLst/>
                  <a:gdLst>
                    <a:gd name="T0" fmla="*/ 810 w 1120"/>
                    <a:gd name="T1" fmla="*/ 1053 h 2926"/>
                    <a:gd name="T2" fmla="*/ 563 w 1120"/>
                    <a:gd name="T3" fmla="*/ 384 h 2926"/>
                    <a:gd name="T4" fmla="*/ 533 w 1120"/>
                    <a:gd name="T5" fmla="*/ 280 h 2926"/>
                    <a:gd name="T6" fmla="*/ 538 w 1120"/>
                    <a:gd name="T7" fmla="*/ 259 h 2926"/>
                    <a:gd name="T8" fmla="*/ 539 w 1120"/>
                    <a:gd name="T9" fmla="*/ 248 h 2926"/>
                    <a:gd name="T10" fmla="*/ 549 w 1120"/>
                    <a:gd name="T11" fmla="*/ 241 h 2926"/>
                    <a:gd name="T12" fmla="*/ 566 w 1120"/>
                    <a:gd name="T13" fmla="*/ 161 h 2926"/>
                    <a:gd name="T14" fmla="*/ 559 w 1120"/>
                    <a:gd name="T15" fmla="*/ 88 h 2926"/>
                    <a:gd name="T16" fmla="*/ 449 w 1120"/>
                    <a:gd name="T17" fmla="*/ 2 h 2926"/>
                    <a:gd name="T18" fmla="*/ 335 w 1120"/>
                    <a:gd name="T19" fmla="*/ 103 h 2926"/>
                    <a:gd name="T20" fmla="*/ 332 w 1120"/>
                    <a:gd name="T21" fmla="*/ 165 h 2926"/>
                    <a:gd name="T22" fmla="*/ 351 w 1120"/>
                    <a:gd name="T23" fmla="*/ 241 h 2926"/>
                    <a:gd name="T24" fmla="*/ 360 w 1120"/>
                    <a:gd name="T25" fmla="*/ 248 h 2926"/>
                    <a:gd name="T26" fmla="*/ 361 w 1120"/>
                    <a:gd name="T27" fmla="*/ 258 h 2926"/>
                    <a:gd name="T28" fmla="*/ 363 w 1120"/>
                    <a:gd name="T29" fmla="*/ 269 h 2926"/>
                    <a:gd name="T30" fmla="*/ 365 w 1120"/>
                    <a:gd name="T31" fmla="*/ 280 h 2926"/>
                    <a:gd name="T32" fmla="*/ 368 w 1120"/>
                    <a:gd name="T33" fmla="*/ 288 h 2926"/>
                    <a:gd name="T34" fmla="*/ 337 w 1120"/>
                    <a:gd name="T35" fmla="*/ 384 h 2926"/>
                    <a:gd name="T36" fmla="*/ 90 w 1120"/>
                    <a:gd name="T37" fmla="*/ 1053 h 2926"/>
                    <a:gd name="T38" fmla="*/ 14 w 1120"/>
                    <a:gd name="T39" fmla="*/ 1323 h 2926"/>
                    <a:gd name="T40" fmla="*/ 108 w 1120"/>
                    <a:gd name="T41" fmla="*/ 1404 h 2926"/>
                    <a:gd name="T42" fmla="*/ 140 w 1120"/>
                    <a:gd name="T43" fmla="*/ 1375 h 2926"/>
                    <a:gd name="T44" fmla="*/ 142 w 1120"/>
                    <a:gd name="T45" fmla="*/ 1378 h 2926"/>
                    <a:gd name="T46" fmla="*/ 162 w 1120"/>
                    <a:gd name="T47" fmla="*/ 1190 h 2926"/>
                    <a:gd name="T48" fmla="*/ 237 w 1120"/>
                    <a:gd name="T49" fmla="*/ 723 h 2926"/>
                    <a:gd name="T50" fmla="*/ 263 w 1120"/>
                    <a:gd name="T51" fmla="*/ 1014 h 2926"/>
                    <a:gd name="T52" fmla="*/ 251 w 1120"/>
                    <a:gd name="T53" fmla="*/ 1062 h 2926"/>
                    <a:gd name="T54" fmla="*/ 247 w 1120"/>
                    <a:gd name="T55" fmla="*/ 1080 h 2926"/>
                    <a:gd name="T56" fmla="*/ 244 w 1120"/>
                    <a:gd name="T57" fmla="*/ 1098 h 2926"/>
                    <a:gd name="T58" fmla="*/ 241 w 1120"/>
                    <a:gd name="T59" fmla="*/ 1116 h 2926"/>
                    <a:gd name="T60" fmla="*/ 238 w 1120"/>
                    <a:gd name="T61" fmla="*/ 1131 h 2926"/>
                    <a:gd name="T62" fmla="*/ 238 w 1120"/>
                    <a:gd name="T63" fmla="*/ 1145 h 2926"/>
                    <a:gd name="T64" fmla="*/ 339 w 1120"/>
                    <a:gd name="T65" fmla="*/ 2173 h 2926"/>
                    <a:gd name="T66" fmla="*/ 276 w 1120"/>
                    <a:gd name="T67" fmla="*/ 2314 h 2926"/>
                    <a:gd name="T68" fmla="*/ 328 w 1120"/>
                    <a:gd name="T69" fmla="*/ 2338 h 2926"/>
                    <a:gd name="T70" fmla="*/ 354 w 1120"/>
                    <a:gd name="T71" fmla="*/ 2334 h 2926"/>
                    <a:gd name="T72" fmla="*/ 392 w 1120"/>
                    <a:gd name="T73" fmla="*/ 2341 h 2926"/>
                    <a:gd name="T74" fmla="*/ 401 w 1120"/>
                    <a:gd name="T75" fmla="*/ 2335 h 2926"/>
                    <a:gd name="T76" fmla="*/ 420 w 1120"/>
                    <a:gd name="T77" fmla="*/ 2306 h 2926"/>
                    <a:gd name="T78" fmla="*/ 409 w 1120"/>
                    <a:gd name="T79" fmla="*/ 1721 h 2926"/>
                    <a:gd name="T80" fmla="*/ 490 w 1120"/>
                    <a:gd name="T81" fmla="*/ 1721 h 2926"/>
                    <a:gd name="T82" fmla="*/ 479 w 1120"/>
                    <a:gd name="T83" fmla="*/ 2306 h 2926"/>
                    <a:gd name="T84" fmla="*/ 498 w 1120"/>
                    <a:gd name="T85" fmla="*/ 2335 h 2926"/>
                    <a:gd name="T86" fmla="*/ 507 w 1120"/>
                    <a:gd name="T87" fmla="*/ 2341 h 2926"/>
                    <a:gd name="T88" fmla="*/ 520 w 1120"/>
                    <a:gd name="T89" fmla="*/ 2342 h 2926"/>
                    <a:gd name="T90" fmla="*/ 565 w 1120"/>
                    <a:gd name="T91" fmla="*/ 2338 h 2926"/>
                    <a:gd name="T92" fmla="*/ 606 w 1120"/>
                    <a:gd name="T93" fmla="*/ 2326 h 2926"/>
                    <a:gd name="T94" fmla="*/ 607 w 1120"/>
                    <a:gd name="T95" fmla="*/ 2275 h 2926"/>
                    <a:gd name="T96" fmla="*/ 623 w 1120"/>
                    <a:gd name="T97" fmla="*/ 1688 h 2926"/>
                    <a:gd name="T98" fmla="*/ 661 w 1120"/>
                    <a:gd name="T99" fmla="*/ 1138 h 2926"/>
                    <a:gd name="T100" fmla="*/ 660 w 1120"/>
                    <a:gd name="T101" fmla="*/ 1126 h 2926"/>
                    <a:gd name="T102" fmla="*/ 657 w 1120"/>
                    <a:gd name="T103" fmla="*/ 1109 h 2926"/>
                    <a:gd name="T104" fmla="*/ 654 w 1120"/>
                    <a:gd name="T105" fmla="*/ 1091 h 2926"/>
                    <a:gd name="T106" fmla="*/ 650 w 1120"/>
                    <a:gd name="T107" fmla="*/ 1072 h 2926"/>
                    <a:gd name="T108" fmla="*/ 646 w 1120"/>
                    <a:gd name="T109" fmla="*/ 1054 h 2926"/>
                    <a:gd name="T110" fmla="*/ 643 w 1120"/>
                    <a:gd name="T111" fmla="*/ 1040 h 2926"/>
                    <a:gd name="T112" fmla="*/ 645 w 1120"/>
                    <a:gd name="T113" fmla="*/ 880 h 2926"/>
                    <a:gd name="T114" fmla="*/ 683 w 1120"/>
                    <a:gd name="T115" fmla="*/ 977 h 2926"/>
                    <a:gd name="T116" fmla="*/ 754 w 1120"/>
                    <a:gd name="T117" fmla="*/ 1378 h 2926"/>
                    <a:gd name="T118" fmla="*/ 759 w 1120"/>
                    <a:gd name="T119" fmla="*/ 1377 h 2926"/>
                    <a:gd name="T120" fmla="*/ 760 w 1120"/>
                    <a:gd name="T121" fmla="*/ 1375 h 2926"/>
                    <a:gd name="T122" fmla="*/ 828 w 1120"/>
                    <a:gd name="T123" fmla="*/ 1342 h 2926"/>
                    <a:gd name="T124" fmla="*/ 539 w 1120"/>
                    <a:gd name="T125" fmla="*/ 248 h 292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120"/>
                    <a:gd name="T190" fmla="*/ 0 h 2926"/>
                    <a:gd name="T191" fmla="*/ 1120 w 1120"/>
                    <a:gd name="T192" fmla="*/ 2926 h 2926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120" h="2926">
                      <a:moveTo>
                        <a:pt x="1111" y="1628"/>
                      </a:moveTo>
                      <a:cubicBezTo>
                        <a:pt x="1106" y="1614"/>
                        <a:pt x="1105" y="1598"/>
                        <a:pt x="1100" y="1592"/>
                      </a:cubicBezTo>
                      <a:cubicBezTo>
                        <a:pt x="1095" y="1586"/>
                        <a:pt x="1087" y="1551"/>
                        <a:pt x="1078" y="1540"/>
                      </a:cubicBezTo>
                      <a:cubicBezTo>
                        <a:pt x="1069" y="1528"/>
                        <a:pt x="1035" y="1477"/>
                        <a:pt x="1026" y="1469"/>
                      </a:cubicBezTo>
                      <a:cubicBezTo>
                        <a:pt x="1023" y="1464"/>
                        <a:pt x="1025" y="1444"/>
                        <a:pt x="1021" y="1430"/>
                      </a:cubicBezTo>
                      <a:cubicBezTo>
                        <a:pt x="1017" y="1416"/>
                        <a:pt x="1018" y="1402"/>
                        <a:pt x="1014" y="1386"/>
                      </a:cubicBezTo>
                      <a:cubicBezTo>
                        <a:pt x="1010" y="1369"/>
                        <a:pt x="1010" y="1337"/>
                        <a:pt x="1009" y="1315"/>
                      </a:cubicBezTo>
                      <a:cubicBezTo>
                        <a:pt x="1007" y="1277"/>
                        <a:pt x="1007" y="1129"/>
                        <a:pt x="985" y="1075"/>
                      </a:cubicBezTo>
                      <a:cubicBezTo>
                        <a:pt x="981" y="1058"/>
                        <a:pt x="976" y="1031"/>
                        <a:pt x="977" y="992"/>
                      </a:cubicBezTo>
                      <a:cubicBezTo>
                        <a:pt x="975" y="886"/>
                        <a:pt x="951" y="825"/>
                        <a:pt x="953" y="792"/>
                      </a:cubicBezTo>
                      <a:cubicBezTo>
                        <a:pt x="960" y="744"/>
                        <a:pt x="949" y="693"/>
                        <a:pt x="940" y="653"/>
                      </a:cubicBezTo>
                      <a:cubicBezTo>
                        <a:pt x="921" y="567"/>
                        <a:pt x="879" y="544"/>
                        <a:pt x="860" y="540"/>
                      </a:cubicBezTo>
                      <a:cubicBezTo>
                        <a:pt x="840" y="536"/>
                        <a:pt x="810" y="533"/>
                        <a:pt x="797" y="520"/>
                      </a:cubicBezTo>
                      <a:cubicBezTo>
                        <a:pt x="787" y="512"/>
                        <a:pt x="720" y="481"/>
                        <a:pt x="701" y="479"/>
                      </a:cubicBezTo>
                      <a:cubicBezTo>
                        <a:pt x="651" y="470"/>
                        <a:pt x="660" y="380"/>
                        <a:pt x="660" y="362"/>
                      </a:cubicBezTo>
                      <a:cubicBezTo>
                        <a:pt x="660" y="362"/>
                        <a:pt x="660" y="362"/>
                        <a:pt x="660" y="362"/>
                      </a:cubicBezTo>
                      <a:cubicBezTo>
                        <a:pt x="660" y="362"/>
                        <a:pt x="660" y="362"/>
                        <a:pt x="660" y="362"/>
                      </a:cubicBezTo>
                      <a:cubicBezTo>
                        <a:pt x="661" y="360"/>
                        <a:pt x="661" y="358"/>
                        <a:pt x="662" y="357"/>
                      </a:cubicBezTo>
                      <a:cubicBezTo>
                        <a:pt x="662" y="357"/>
                        <a:pt x="662" y="356"/>
                        <a:pt x="662" y="356"/>
                      </a:cubicBezTo>
                      <a:cubicBezTo>
                        <a:pt x="663" y="355"/>
                        <a:pt x="663" y="353"/>
                        <a:pt x="664" y="351"/>
                      </a:cubicBezTo>
                      <a:cubicBezTo>
                        <a:pt x="664" y="350"/>
                        <a:pt x="664" y="350"/>
                        <a:pt x="664" y="350"/>
                      </a:cubicBezTo>
                      <a:cubicBezTo>
                        <a:pt x="665" y="348"/>
                        <a:pt x="665" y="346"/>
                        <a:pt x="666" y="344"/>
                      </a:cubicBezTo>
                      <a:cubicBezTo>
                        <a:pt x="666" y="344"/>
                        <a:pt x="666" y="344"/>
                        <a:pt x="666" y="343"/>
                      </a:cubicBezTo>
                      <a:cubicBezTo>
                        <a:pt x="666" y="341"/>
                        <a:pt x="667" y="339"/>
                        <a:pt x="667" y="337"/>
                      </a:cubicBezTo>
                      <a:cubicBezTo>
                        <a:pt x="667" y="337"/>
                        <a:pt x="667" y="337"/>
                        <a:pt x="668" y="337"/>
                      </a:cubicBezTo>
                      <a:cubicBezTo>
                        <a:pt x="668" y="334"/>
                        <a:pt x="669" y="332"/>
                        <a:pt x="669" y="330"/>
                      </a:cubicBezTo>
                      <a:cubicBezTo>
                        <a:pt x="669" y="330"/>
                        <a:pt x="669" y="330"/>
                        <a:pt x="669" y="330"/>
                      </a:cubicBezTo>
                      <a:cubicBezTo>
                        <a:pt x="669" y="328"/>
                        <a:pt x="670" y="325"/>
                        <a:pt x="670" y="323"/>
                      </a:cubicBezTo>
                      <a:cubicBezTo>
                        <a:pt x="670" y="323"/>
                        <a:pt x="670" y="323"/>
                        <a:pt x="670" y="323"/>
                      </a:cubicBezTo>
                      <a:cubicBezTo>
                        <a:pt x="671" y="321"/>
                        <a:pt x="671" y="319"/>
                        <a:pt x="671" y="317"/>
                      </a:cubicBezTo>
                      <a:cubicBezTo>
                        <a:pt x="671" y="317"/>
                        <a:pt x="671" y="317"/>
                        <a:pt x="671" y="317"/>
                      </a:cubicBezTo>
                      <a:cubicBezTo>
                        <a:pt x="672" y="315"/>
                        <a:pt x="672" y="313"/>
                        <a:pt x="672" y="312"/>
                      </a:cubicBezTo>
                      <a:cubicBezTo>
                        <a:pt x="672" y="312"/>
                        <a:pt x="672" y="312"/>
                        <a:pt x="672" y="312"/>
                      </a:cubicBezTo>
                      <a:cubicBezTo>
                        <a:pt x="672" y="311"/>
                        <a:pt x="672" y="310"/>
                        <a:pt x="672" y="310"/>
                      </a:cubicBezTo>
                      <a:cubicBezTo>
                        <a:pt x="672" y="310"/>
                        <a:pt x="672" y="310"/>
                        <a:pt x="672" y="310"/>
                      </a:cubicBezTo>
                      <a:cubicBezTo>
                        <a:pt x="674" y="309"/>
                        <a:pt x="676" y="308"/>
                        <a:pt x="679" y="306"/>
                      </a:cubicBezTo>
                      <a:cubicBezTo>
                        <a:pt x="679" y="306"/>
                        <a:pt x="679" y="306"/>
                        <a:pt x="679" y="306"/>
                      </a:cubicBezTo>
                      <a:cubicBezTo>
                        <a:pt x="680" y="305"/>
                        <a:pt x="680" y="305"/>
                        <a:pt x="681" y="305"/>
                      </a:cubicBezTo>
                      <a:cubicBezTo>
                        <a:pt x="681" y="304"/>
                        <a:pt x="681" y="304"/>
                        <a:pt x="681" y="304"/>
                      </a:cubicBezTo>
                      <a:cubicBezTo>
                        <a:pt x="682" y="304"/>
                        <a:pt x="682" y="303"/>
                        <a:pt x="682" y="303"/>
                      </a:cubicBezTo>
                      <a:cubicBezTo>
                        <a:pt x="683" y="303"/>
                        <a:pt x="683" y="302"/>
                        <a:pt x="683" y="302"/>
                      </a:cubicBezTo>
                      <a:cubicBezTo>
                        <a:pt x="683" y="302"/>
                        <a:pt x="684" y="302"/>
                        <a:pt x="684" y="301"/>
                      </a:cubicBezTo>
                      <a:cubicBezTo>
                        <a:pt x="684" y="301"/>
                        <a:pt x="685" y="300"/>
                        <a:pt x="685" y="300"/>
                      </a:cubicBezTo>
                      <a:cubicBezTo>
                        <a:pt x="688" y="296"/>
                        <a:pt x="689" y="291"/>
                        <a:pt x="693" y="286"/>
                      </a:cubicBezTo>
                      <a:cubicBezTo>
                        <a:pt x="696" y="280"/>
                        <a:pt x="695" y="276"/>
                        <a:pt x="698" y="267"/>
                      </a:cubicBezTo>
                      <a:cubicBezTo>
                        <a:pt x="701" y="258"/>
                        <a:pt x="703" y="244"/>
                        <a:pt x="703" y="239"/>
                      </a:cubicBezTo>
                      <a:cubicBezTo>
                        <a:pt x="703" y="233"/>
                        <a:pt x="709" y="218"/>
                        <a:pt x="709" y="211"/>
                      </a:cubicBezTo>
                      <a:cubicBezTo>
                        <a:pt x="709" y="206"/>
                        <a:pt x="707" y="202"/>
                        <a:pt x="705" y="201"/>
                      </a:cubicBezTo>
                      <a:cubicBezTo>
                        <a:pt x="705" y="201"/>
                        <a:pt x="705" y="201"/>
                        <a:pt x="705" y="201"/>
                      </a:cubicBezTo>
                      <a:cubicBezTo>
                        <a:pt x="705" y="201"/>
                        <a:pt x="706" y="201"/>
                        <a:pt x="706" y="200"/>
                      </a:cubicBezTo>
                      <a:cubicBezTo>
                        <a:pt x="706" y="200"/>
                        <a:pt x="706" y="200"/>
                        <a:pt x="706" y="200"/>
                      </a:cubicBezTo>
                      <a:cubicBezTo>
                        <a:pt x="706" y="200"/>
                        <a:pt x="706" y="200"/>
                        <a:pt x="706" y="200"/>
                      </a:cubicBezTo>
                      <a:cubicBezTo>
                        <a:pt x="707" y="200"/>
                        <a:pt x="707" y="199"/>
                        <a:pt x="707" y="199"/>
                      </a:cubicBezTo>
                      <a:cubicBezTo>
                        <a:pt x="707" y="192"/>
                        <a:pt x="704" y="175"/>
                        <a:pt x="705" y="168"/>
                      </a:cubicBezTo>
                      <a:cubicBezTo>
                        <a:pt x="705" y="163"/>
                        <a:pt x="706" y="148"/>
                        <a:pt x="706" y="142"/>
                      </a:cubicBezTo>
                      <a:cubicBezTo>
                        <a:pt x="706" y="131"/>
                        <a:pt x="700" y="120"/>
                        <a:pt x="697" y="110"/>
                      </a:cubicBezTo>
                      <a:cubicBezTo>
                        <a:pt x="694" y="99"/>
                        <a:pt x="694" y="87"/>
                        <a:pt x="691" y="77"/>
                      </a:cubicBezTo>
                      <a:cubicBezTo>
                        <a:pt x="687" y="64"/>
                        <a:pt x="678" y="56"/>
                        <a:pt x="666" y="49"/>
                      </a:cubicBezTo>
                      <a:cubicBezTo>
                        <a:pt x="657" y="44"/>
                        <a:pt x="646" y="43"/>
                        <a:pt x="641" y="35"/>
                      </a:cubicBezTo>
                      <a:cubicBezTo>
                        <a:pt x="638" y="31"/>
                        <a:pt x="641" y="30"/>
                        <a:pt x="635" y="27"/>
                      </a:cubicBezTo>
                      <a:cubicBezTo>
                        <a:pt x="632" y="25"/>
                        <a:pt x="626" y="24"/>
                        <a:pt x="623" y="23"/>
                      </a:cubicBezTo>
                      <a:cubicBezTo>
                        <a:pt x="614" y="21"/>
                        <a:pt x="602" y="16"/>
                        <a:pt x="604" y="5"/>
                      </a:cubicBezTo>
                      <a:cubicBezTo>
                        <a:pt x="591" y="2"/>
                        <a:pt x="570" y="13"/>
                        <a:pt x="559" y="2"/>
                      </a:cubicBezTo>
                      <a:cubicBezTo>
                        <a:pt x="551" y="2"/>
                        <a:pt x="551" y="2"/>
                        <a:pt x="551" y="2"/>
                      </a:cubicBezTo>
                      <a:cubicBezTo>
                        <a:pt x="544" y="4"/>
                        <a:pt x="535" y="3"/>
                        <a:pt x="528" y="0"/>
                      </a:cubicBezTo>
                      <a:cubicBezTo>
                        <a:pt x="525" y="6"/>
                        <a:pt x="511" y="12"/>
                        <a:pt x="503" y="12"/>
                      </a:cubicBezTo>
                      <a:cubicBezTo>
                        <a:pt x="493" y="12"/>
                        <a:pt x="482" y="14"/>
                        <a:pt x="476" y="23"/>
                      </a:cubicBezTo>
                      <a:cubicBezTo>
                        <a:pt x="480" y="22"/>
                        <a:pt x="485" y="20"/>
                        <a:pt x="487" y="23"/>
                      </a:cubicBezTo>
                      <a:cubicBezTo>
                        <a:pt x="461" y="37"/>
                        <a:pt x="429" y="57"/>
                        <a:pt x="426" y="89"/>
                      </a:cubicBezTo>
                      <a:cubicBezTo>
                        <a:pt x="425" y="103"/>
                        <a:pt x="418" y="114"/>
                        <a:pt x="417" y="128"/>
                      </a:cubicBezTo>
                      <a:cubicBezTo>
                        <a:pt x="416" y="142"/>
                        <a:pt x="405" y="149"/>
                        <a:pt x="410" y="163"/>
                      </a:cubicBezTo>
                      <a:cubicBezTo>
                        <a:pt x="409" y="172"/>
                        <a:pt x="412" y="172"/>
                        <a:pt x="412" y="180"/>
                      </a:cubicBezTo>
                      <a:cubicBezTo>
                        <a:pt x="409" y="189"/>
                        <a:pt x="417" y="200"/>
                        <a:pt x="417" y="200"/>
                      </a:cubicBezTo>
                      <a:cubicBezTo>
                        <a:pt x="417" y="200"/>
                        <a:pt x="417" y="200"/>
                        <a:pt x="417" y="200"/>
                      </a:cubicBezTo>
                      <a:cubicBezTo>
                        <a:pt x="416" y="200"/>
                        <a:pt x="415" y="202"/>
                        <a:pt x="414" y="204"/>
                      </a:cubicBezTo>
                      <a:cubicBezTo>
                        <a:pt x="414" y="204"/>
                        <a:pt x="414" y="204"/>
                        <a:pt x="414" y="204"/>
                      </a:cubicBezTo>
                      <a:cubicBezTo>
                        <a:pt x="413" y="205"/>
                        <a:pt x="413" y="205"/>
                        <a:pt x="413" y="206"/>
                      </a:cubicBezTo>
                      <a:cubicBezTo>
                        <a:pt x="413" y="207"/>
                        <a:pt x="413" y="207"/>
                        <a:pt x="413" y="207"/>
                      </a:cubicBezTo>
                      <a:cubicBezTo>
                        <a:pt x="412" y="208"/>
                        <a:pt x="412" y="209"/>
                        <a:pt x="412" y="211"/>
                      </a:cubicBezTo>
                      <a:cubicBezTo>
                        <a:pt x="412" y="218"/>
                        <a:pt x="419" y="233"/>
                        <a:pt x="419" y="239"/>
                      </a:cubicBezTo>
                      <a:cubicBezTo>
                        <a:pt x="419" y="244"/>
                        <a:pt x="420" y="258"/>
                        <a:pt x="424" y="267"/>
                      </a:cubicBezTo>
                      <a:cubicBezTo>
                        <a:pt x="427" y="276"/>
                        <a:pt x="425" y="280"/>
                        <a:pt x="429" y="286"/>
                      </a:cubicBezTo>
                      <a:cubicBezTo>
                        <a:pt x="432" y="291"/>
                        <a:pt x="433" y="296"/>
                        <a:pt x="436" y="300"/>
                      </a:cubicBezTo>
                      <a:cubicBezTo>
                        <a:pt x="437" y="300"/>
                        <a:pt x="437" y="301"/>
                        <a:pt x="437" y="301"/>
                      </a:cubicBezTo>
                      <a:cubicBezTo>
                        <a:pt x="438" y="302"/>
                        <a:pt x="438" y="302"/>
                        <a:pt x="438" y="302"/>
                      </a:cubicBezTo>
                      <a:cubicBezTo>
                        <a:pt x="438" y="302"/>
                        <a:pt x="439" y="303"/>
                        <a:pt x="439" y="303"/>
                      </a:cubicBezTo>
                      <a:cubicBezTo>
                        <a:pt x="439" y="303"/>
                        <a:pt x="440" y="304"/>
                        <a:pt x="440" y="304"/>
                      </a:cubicBezTo>
                      <a:cubicBezTo>
                        <a:pt x="440" y="304"/>
                        <a:pt x="441" y="305"/>
                        <a:pt x="441" y="305"/>
                      </a:cubicBezTo>
                      <a:cubicBezTo>
                        <a:pt x="441" y="305"/>
                        <a:pt x="442" y="306"/>
                        <a:pt x="442" y="306"/>
                      </a:cubicBezTo>
                      <a:cubicBezTo>
                        <a:pt x="442" y="306"/>
                        <a:pt x="443" y="306"/>
                        <a:pt x="443" y="306"/>
                      </a:cubicBezTo>
                      <a:cubicBezTo>
                        <a:pt x="445" y="308"/>
                        <a:pt x="448" y="310"/>
                        <a:pt x="449" y="310"/>
                      </a:cubicBezTo>
                      <a:cubicBezTo>
                        <a:pt x="449" y="310"/>
                        <a:pt x="449" y="310"/>
                        <a:pt x="449" y="310"/>
                      </a:cubicBezTo>
                      <a:cubicBezTo>
                        <a:pt x="449" y="312"/>
                        <a:pt x="450" y="314"/>
                        <a:pt x="450" y="316"/>
                      </a:cubicBezTo>
                      <a:cubicBezTo>
                        <a:pt x="450" y="316"/>
                        <a:pt x="450" y="316"/>
                        <a:pt x="450" y="316"/>
                      </a:cubicBezTo>
                      <a:cubicBezTo>
                        <a:pt x="450" y="317"/>
                        <a:pt x="450" y="318"/>
                        <a:pt x="450" y="319"/>
                      </a:cubicBezTo>
                      <a:cubicBezTo>
                        <a:pt x="450" y="319"/>
                        <a:pt x="450" y="319"/>
                        <a:pt x="450" y="319"/>
                      </a:cubicBezTo>
                      <a:cubicBezTo>
                        <a:pt x="450" y="320"/>
                        <a:pt x="450" y="321"/>
                        <a:pt x="450" y="322"/>
                      </a:cubicBezTo>
                      <a:cubicBezTo>
                        <a:pt x="450" y="322"/>
                        <a:pt x="450" y="322"/>
                        <a:pt x="450" y="322"/>
                      </a:cubicBezTo>
                      <a:cubicBezTo>
                        <a:pt x="450" y="323"/>
                        <a:pt x="451" y="324"/>
                        <a:pt x="451" y="326"/>
                      </a:cubicBezTo>
                      <a:cubicBezTo>
                        <a:pt x="451" y="326"/>
                        <a:pt x="451" y="326"/>
                        <a:pt x="451" y="326"/>
                      </a:cubicBezTo>
                      <a:cubicBezTo>
                        <a:pt x="451" y="327"/>
                        <a:pt x="451" y="328"/>
                        <a:pt x="451" y="329"/>
                      </a:cubicBezTo>
                      <a:cubicBezTo>
                        <a:pt x="451" y="329"/>
                        <a:pt x="451" y="330"/>
                        <a:pt x="451" y="330"/>
                      </a:cubicBezTo>
                      <a:cubicBezTo>
                        <a:pt x="451" y="331"/>
                        <a:pt x="452" y="332"/>
                        <a:pt x="452" y="333"/>
                      </a:cubicBezTo>
                      <a:cubicBezTo>
                        <a:pt x="452" y="333"/>
                        <a:pt x="452" y="333"/>
                        <a:pt x="452" y="334"/>
                      </a:cubicBezTo>
                      <a:cubicBezTo>
                        <a:pt x="452" y="335"/>
                        <a:pt x="452" y="336"/>
                        <a:pt x="452" y="336"/>
                      </a:cubicBezTo>
                      <a:cubicBezTo>
                        <a:pt x="452" y="337"/>
                        <a:pt x="452" y="337"/>
                        <a:pt x="453" y="338"/>
                      </a:cubicBezTo>
                      <a:cubicBezTo>
                        <a:pt x="453" y="339"/>
                        <a:pt x="453" y="339"/>
                        <a:pt x="453" y="340"/>
                      </a:cubicBezTo>
                      <a:cubicBezTo>
                        <a:pt x="453" y="341"/>
                        <a:pt x="453" y="341"/>
                        <a:pt x="453" y="342"/>
                      </a:cubicBezTo>
                      <a:cubicBezTo>
                        <a:pt x="453" y="342"/>
                        <a:pt x="454" y="343"/>
                        <a:pt x="454" y="344"/>
                      </a:cubicBezTo>
                      <a:cubicBezTo>
                        <a:pt x="454" y="344"/>
                        <a:pt x="454" y="345"/>
                        <a:pt x="454" y="345"/>
                      </a:cubicBezTo>
                      <a:cubicBezTo>
                        <a:pt x="454" y="346"/>
                        <a:pt x="454" y="347"/>
                        <a:pt x="454" y="347"/>
                      </a:cubicBezTo>
                      <a:cubicBezTo>
                        <a:pt x="455" y="348"/>
                        <a:pt x="455" y="348"/>
                        <a:pt x="455" y="349"/>
                      </a:cubicBezTo>
                      <a:cubicBezTo>
                        <a:pt x="455" y="349"/>
                        <a:pt x="455" y="350"/>
                        <a:pt x="455" y="351"/>
                      </a:cubicBezTo>
                      <a:cubicBezTo>
                        <a:pt x="455" y="351"/>
                        <a:pt x="456" y="352"/>
                        <a:pt x="456" y="352"/>
                      </a:cubicBezTo>
                      <a:cubicBezTo>
                        <a:pt x="456" y="353"/>
                        <a:pt x="456" y="353"/>
                        <a:pt x="456" y="354"/>
                      </a:cubicBezTo>
                      <a:cubicBezTo>
                        <a:pt x="456" y="354"/>
                        <a:pt x="457" y="355"/>
                        <a:pt x="457" y="355"/>
                      </a:cubicBezTo>
                      <a:cubicBezTo>
                        <a:pt x="457" y="356"/>
                        <a:pt x="457" y="356"/>
                        <a:pt x="457" y="357"/>
                      </a:cubicBezTo>
                      <a:cubicBezTo>
                        <a:pt x="457" y="357"/>
                        <a:pt x="458" y="358"/>
                        <a:pt x="458" y="358"/>
                      </a:cubicBezTo>
                      <a:cubicBezTo>
                        <a:pt x="458" y="359"/>
                        <a:pt x="458" y="359"/>
                        <a:pt x="458" y="359"/>
                      </a:cubicBezTo>
                      <a:cubicBezTo>
                        <a:pt x="459" y="360"/>
                        <a:pt x="459" y="361"/>
                        <a:pt x="459" y="362"/>
                      </a:cubicBezTo>
                      <a:cubicBezTo>
                        <a:pt x="460" y="362"/>
                        <a:pt x="460" y="363"/>
                        <a:pt x="461" y="364"/>
                      </a:cubicBezTo>
                      <a:cubicBezTo>
                        <a:pt x="461" y="365"/>
                        <a:pt x="461" y="365"/>
                        <a:pt x="461" y="366"/>
                      </a:cubicBezTo>
                      <a:cubicBezTo>
                        <a:pt x="461" y="377"/>
                        <a:pt x="463" y="401"/>
                        <a:pt x="459" y="425"/>
                      </a:cubicBezTo>
                      <a:cubicBezTo>
                        <a:pt x="459" y="425"/>
                        <a:pt x="459" y="426"/>
                        <a:pt x="459" y="426"/>
                      </a:cubicBezTo>
                      <a:cubicBezTo>
                        <a:pt x="459" y="427"/>
                        <a:pt x="458" y="427"/>
                        <a:pt x="458" y="427"/>
                      </a:cubicBezTo>
                      <a:cubicBezTo>
                        <a:pt x="454" y="452"/>
                        <a:pt x="443" y="475"/>
                        <a:pt x="420" y="479"/>
                      </a:cubicBezTo>
                      <a:cubicBezTo>
                        <a:pt x="400" y="481"/>
                        <a:pt x="333" y="512"/>
                        <a:pt x="324" y="520"/>
                      </a:cubicBezTo>
                      <a:cubicBezTo>
                        <a:pt x="311" y="533"/>
                        <a:pt x="280" y="536"/>
                        <a:pt x="261" y="540"/>
                      </a:cubicBezTo>
                      <a:cubicBezTo>
                        <a:pt x="241" y="544"/>
                        <a:pt x="200" y="567"/>
                        <a:pt x="180" y="653"/>
                      </a:cubicBezTo>
                      <a:cubicBezTo>
                        <a:pt x="171" y="693"/>
                        <a:pt x="161" y="744"/>
                        <a:pt x="167" y="792"/>
                      </a:cubicBezTo>
                      <a:cubicBezTo>
                        <a:pt x="170" y="825"/>
                        <a:pt x="146" y="886"/>
                        <a:pt x="143" y="992"/>
                      </a:cubicBezTo>
                      <a:cubicBezTo>
                        <a:pt x="144" y="1031"/>
                        <a:pt x="140" y="1058"/>
                        <a:pt x="135" y="1075"/>
                      </a:cubicBezTo>
                      <a:cubicBezTo>
                        <a:pt x="113" y="1129"/>
                        <a:pt x="113" y="1277"/>
                        <a:pt x="112" y="1315"/>
                      </a:cubicBezTo>
                      <a:cubicBezTo>
                        <a:pt x="111" y="1337"/>
                        <a:pt x="111" y="1369"/>
                        <a:pt x="107" y="1386"/>
                      </a:cubicBezTo>
                      <a:cubicBezTo>
                        <a:pt x="103" y="1402"/>
                        <a:pt x="106" y="1416"/>
                        <a:pt x="101" y="1430"/>
                      </a:cubicBezTo>
                      <a:cubicBezTo>
                        <a:pt x="97" y="1444"/>
                        <a:pt x="99" y="1464"/>
                        <a:pt x="96" y="1469"/>
                      </a:cubicBezTo>
                      <a:cubicBezTo>
                        <a:pt x="88" y="1477"/>
                        <a:pt x="53" y="1528"/>
                        <a:pt x="44" y="1540"/>
                      </a:cubicBezTo>
                      <a:cubicBezTo>
                        <a:pt x="36" y="1551"/>
                        <a:pt x="26" y="1586"/>
                        <a:pt x="21" y="1592"/>
                      </a:cubicBezTo>
                      <a:cubicBezTo>
                        <a:pt x="16" y="1598"/>
                        <a:pt x="15" y="1614"/>
                        <a:pt x="9" y="1628"/>
                      </a:cubicBezTo>
                      <a:cubicBezTo>
                        <a:pt x="4" y="1641"/>
                        <a:pt x="0" y="1653"/>
                        <a:pt x="17" y="1652"/>
                      </a:cubicBezTo>
                      <a:cubicBezTo>
                        <a:pt x="31" y="1651"/>
                        <a:pt x="46" y="1627"/>
                        <a:pt x="49" y="1611"/>
                      </a:cubicBezTo>
                      <a:cubicBezTo>
                        <a:pt x="53" y="1609"/>
                        <a:pt x="61" y="1599"/>
                        <a:pt x="70" y="1589"/>
                      </a:cubicBezTo>
                      <a:cubicBezTo>
                        <a:pt x="68" y="1597"/>
                        <a:pt x="74" y="1606"/>
                        <a:pt x="81" y="1633"/>
                      </a:cubicBezTo>
                      <a:cubicBezTo>
                        <a:pt x="81" y="1642"/>
                        <a:pt x="89" y="1665"/>
                        <a:pt x="88" y="1675"/>
                      </a:cubicBezTo>
                      <a:cubicBezTo>
                        <a:pt x="87" y="1686"/>
                        <a:pt x="94" y="1714"/>
                        <a:pt x="97" y="1728"/>
                      </a:cubicBezTo>
                      <a:cubicBezTo>
                        <a:pt x="100" y="1742"/>
                        <a:pt x="113" y="1743"/>
                        <a:pt x="122" y="1739"/>
                      </a:cubicBezTo>
                      <a:cubicBezTo>
                        <a:pt x="122" y="1739"/>
                        <a:pt x="121" y="1751"/>
                        <a:pt x="134" y="1753"/>
                      </a:cubicBezTo>
                      <a:cubicBezTo>
                        <a:pt x="146" y="1755"/>
                        <a:pt x="148" y="1733"/>
                        <a:pt x="148" y="1733"/>
                      </a:cubicBezTo>
                      <a:cubicBezTo>
                        <a:pt x="148" y="1733"/>
                        <a:pt x="148" y="1741"/>
                        <a:pt x="157" y="1742"/>
                      </a:cubicBezTo>
                      <a:cubicBezTo>
                        <a:pt x="171" y="1742"/>
                        <a:pt x="173" y="1715"/>
                        <a:pt x="173" y="1715"/>
                      </a:cubicBezTo>
                      <a:cubicBezTo>
                        <a:pt x="173" y="1715"/>
                        <a:pt x="174" y="1716"/>
                        <a:pt x="174" y="1716"/>
                      </a:cubicBezTo>
                      <a:cubicBezTo>
                        <a:pt x="174" y="1716"/>
                        <a:pt x="174" y="1716"/>
                        <a:pt x="174" y="1716"/>
                      </a:cubicBezTo>
                      <a:cubicBezTo>
                        <a:pt x="174" y="1716"/>
                        <a:pt x="174" y="1717"/>
                        <a:pt x="174" y="1717"/>
                      </a:cubicBezTo>
                      <a:cubicBezTo>
                        <a:pt x="174" y="1716"/>
                        <a:pt x="174" y="1716"/>
                        <a:pt x="174" y="1716"/>
                      </a:cubicBezTo>
                      <a:cubicBezTo>
                        <a:pt x="174" y="1717"/>
                        <a:pt x="174" y="1717"/>
                        <a:pt x="174" y="1717"/>
                      </a:cubicBezTo>
                      <a:cubicBezTo>
                        <a:pt x="174" y="1717"/>
                        <a:pt x="174" y="1717"/>
                        <a:pt x="174" y="1717"/>
                      </a:cubicBezTo>
                      <a:cubicBezTo>
                        <a:pt x="174" y="1718"/>
                        <a:pt x="175" y="1718"/>
                        <a:pt x="175" y="1719"/>
                      </a:cubicBezTo>
                      <a:cubicBezTo>
                        <a:pt x="175" y="1719"/>
                        <a:pt x="176" y="1719"/>
                        <a:pt x="176" y="1719"/>
                      </a:cubicBezTo>
                      <a:cubicBezTo>
                        <a:pt x="176" y="1719"/>
                        <a:pt x="176" y="1719"/>
                        <a:pt x="176" y="1719"/>
                      </a:cubicBezTo>
                      <a:cubicBezTo>
                        <a:pt x="176" y="1720"/>
                        <a:pt x="177" y="1720"/>
                        <a:pt x="177" y="1720"/>
                      </a:cubicBezTo>
                      <a:cubicBezTo>
                        <a:pt x="177" y="1720"/>
                        <a:pt x="177" y="1720"/>
                        <a:pt x="177" y="1720"/>
                      </a:cubicBezTo>
                      <a:cubicBezTo>
                        <a:pt x="178" y="1720"/>
                        <a:pt x="178" y="1720"/>
                        <a:pt x="179" y="1720"/>
                      </a:cubicBezTo>
                      <a:cubicBezTo>
                        <a:pt x="179" y="1720"/>
                        <a:pt x="179" y="1720"/>
                        <a:pt x="179" y="1720"/>
                      </a:cubicBezTo>
                      <a:cubicBezTo>
                        <a:pt x="180" y="1720"/>
                        <a:pt x="180" y="1720"/>
                        <a:pt x="181" y="1720"/>
                      </a:cubicBezTo>
                      <a:cubicBezTo>
                        <a:pt x="188" y="1720"/>
                        <a:pt x="194" y="1691"/>
                        <a:pt x="197" y="1679"/>
                      </a:cubicBezTo>
                      <a:cubicBezTo>
                        <a:pt x="200" y="1667"/>
                        <a:pt x="205" y="1657"/>
                        <a:pt x="206" y="1647"/>
                      </a:cubicBezTo>
                      <a:cubicBezTo>
                        <a:pt x="207" y="1638"/>
                        <a:pt x="208" y="1632"/>
                        <a:pt x="216" y="1589"/>
                      </a:cubicBezTo>
                      <a:cubicBezTo>
                        <a:pt x="224" y="1546"/>
                        <a:pt x="199" y="1500"/>
                        <a:pt x="202" y="1486"/>
                      </a:cubicBezTo>
                      <a:cubicBezTo>
                        <a:pt x="206" y="1471"/>
                        <a:pt x="193" y="1449"/>
                        <a:pt x="195" y="1445"/>
                      </a:cubicBezTo>
                      <a:cubicBezTo>
                        <a:pt x="197" y="1441"/>
                        <a:pt x="201" y="1425"/>
                        <a:pt x="204" y="1409"/>
                      </a:cubicBezTo>
                      <a:cubicBezTo>
                        <a:pt x="206" y="1393"/>
                        <a:pt x="264" y="1251"/>
                        <a:pt x="270" y="1219"/>
                      </a:cubicBezTo>
                      <a:cubicBezTo>
                        <a:pt x="281" y="1159"/>
                        <a:pt x="281" y="1132"/>
                        <a:pt x="274" y="1090"/>
                      </a:cubicBezTo>
                      <a:cubicBezTo>
                        <a:pt x="275" y="1059"/>
                        <a:pt x="288" y="975"/>
                        <a:pt x="290" y="960"/>
                      </a:cubicBezTo>
                      <a:cubicBezTo>
                        <a:pt x="291" y="957"/>
                        <a:pt x="291" y="942"/>
                        <a:pt x="293" y="932"/>
                      </a:cubicBezTo>
                      <a:cubicBezTo>
                        <a:pt x="294" y="926"/>
                        <a:pt x="295" y="915"/>
                        <a:pt x="295" y="902"/>
                      </a:cubicBezTo>
                      <a:cubicBezTo>
                        <a:pt x="296" y="904"/>
                        <a:pt x="296" y="904"/>
                        <a:pt x="296" y="904"/>
                      </a:cubicBezTo>
                      <a:cubicBezTo>
                        <a:pt x="296" y="918"/>
                        <a:pt x="300" y="942"/>
                        <a:pt x="302" y="980"/>
                      </a:cubicBezTo>
                      <a:cubicBezTo>
                        <a:pt x="301" y="1011"/>
                        <a:pt x="316" y="1068"/>
                        <a:pt x="318" y="1098"/>
                      </a:cubicBezTo>
                      <a:cubicBezTo>
                        <a:pt x="314" y="1107"/>
                        <a:pt x="329" y="1264"/>
                        <a:pt x="329" y="1264"/>
                      </a:cubicBezTo>
                      <a:cubicBezTo>
                        <a:pt x="328" y="1265"/>
                        <a:pt x="328" y="1265"/>
                        <a:pt x="328" y="1265"/>
                      </a:cubicBezTo>
                      <a:cubicBezTo>
                        <a:pt x="328" y="1265"/>
                        <a:pt x="328" y="1265"/>
                        <a:pt x="328" y="1266"/>
                      </a:cubicBezTo>
                      <a:cubicBezTo>
                        <a:pt x="328" y="1266"/>
                        <a:pt x="328" y="1266"/>
                        <a:pt x="328" y="1266"/>
                      </a:cubicBezTo>
                      <a:cubicBezTo>
                        <a:pt x="326" y="1272"/>
                        <a:pt x="321" y="1288"/>
                        <a:pt x="317" y="1309"/>
                      </a:cubicBezTo>
                      <a:cubicBezTo>
                        <a:pt x="317" y="1309"/>
                        <a:pt x="317" y="1309"/>
                        <a:pt x="316" y="1310"/>
                      </a:cubicBezTo>
                      <a:cubicBezTo>
                        <a:pt x="316" y="1311"/>
                        <a:pt x="316" y="1313"/>
                        <a:pt x="315" y="1314"/>
                      </a:cubicBezTo>
                      <a:cubicBezTo>
                        <a:pt x="315" y="1315"/>
                        <a:pt x="315" y="1315"/>
                        <a:pt x="315" y="1316"/>
                      </a:cubicBezTo>
                      <a:cubicBezTo>
                        <a:pt x="315" y="1317"/>
                        <a:pt x="314" y="1319"/>
                        <a:pt x="314" y="1320"/>
                      </a:cubicBezTo>
                      <a:cubicBezTo>
                        <a:pt x="314" y="1321"/>
                        <a:pt x="314" y="1321"/>
                        <a:pt x="314" y="1322"/>
                      </a:cubicBezTo>
                      <a:cubicBezTo>
                        <a:pt x="313" y="1323"/>
                        <a:pt x="313" y="1325"/>
                        <a:pt x="313" y="1326"/>
                      </a:cubicBezTo>
                      <a:cubicBezTo>
                        <a:pt x="313" y="1327"/>
                        <a:pt x="312" y="1328"/>
                        <a:pt x="312" y="1328"/>
                      </a:cubicBezTo>
                      <a:cubicBezTo>
                        <a:pt x="312" y="1330"/>
                        <a:pt x="312" y="1331"/>
                        <a:pt x="311" y="1332"/>
                      </a:cubicBezTo>
                      <a:cubicBezTo>
                        <a:pt x="311" y="1333"/>
                        <a:pt x="311" y="1334"/>
                        <a:pt x="311" y="1335"/>
                      </a:cubicBezTo>
                      <a:cubicBezTo>
                        <a:pt x="311" y="1336"/>
                        <a:pt x="310" y="1337"/>
                        <a:pt x="310" y="1339"/>
                      </a:cubicBezTo>
                      <a:cubicBezTo>
                        <a:pt x="310" y="1340"/>
                        <a:pt x="310" y="1341"/>
                        <a:pt x="310" y="1341"/>
                      </a:cubicBezTo>
                      <a:cubicBezTo>
                        <a:pt x="309" y="1343"/>
                        <a:pt x="309" y="1344"/>
                        <a:pt x="309" y="1345"/>
                      </a:cubicBezTo>
                      <a:cubicBezTo>
                        <a:pt x="309" y="1346"/>
                        <a:pt x="308" y="1347"/>
                        <a:pt x="308" y="1348"/>
                      </a:cubicBezTo>
                      <a:cubicBezTo>
                        <a:pt x="308" y="1349"/>
                        <a:pt x="308" y="1350"/>
                        <a:pt x="307" y="1352"/>
                      </a:cubicBezTo>
                      <a:cubicBezTo>
                        <a:pt x="307" y="1353"/>
                        <a:pt x="307" y="1354"/>
                        <a:pt x="307" y="1355"/>
                      </a:cubicBezTo>
                      <a:cubicBezTo>
                        <a:pt x="307" y="1356"/>
                        <a:pt x="306" y="1357"/>
                        <a:pt x="306" y="1358"/>
                      </a:cubicBezTo>
                      <a:cubicBezTo>
                        <a:pt x="306" y="1359"/>
                        <a:pt x="306" y="1360"/>
                        <a:pt x="306" y="1361"/>
                      </a:cubicBezTo>
                      <a:cubicBezTo>
                        <a:pt x="305" y="1363"/>
                        <a:pt x="305" y="1364"/>
                        <a:pt x="305" y="1365"/>
                      </a:cubicBezTo>
                      <a:cubicBezTo>
                        <a:pt x="305" y="1366"/>
                        <a:pt x="304" y="1367"/>
                        <a:pt x="304" y="1368"/>
                      </a:cubicBezTo>
                      <a:cubicBezTo>
                        <a:pt x="304" y="1369"/>
                        <a:pt x="304" y="1370"/>
                        <a:pt x="304" y="1371"/>
                      </a:cubicBezTo>
                      <a:cubicBezTo>
                        <a:pt x="303" y="1372"/>
                        <a:pt x="303" y="1373"/>
                        <a:pt x="303" y="1375"/>
                      </a:cubicBezTo>
                      <a:cubicBezTo>
                        <a:pt x="303" y="1376"/>
                        <a:pt x="303" y="1377"/>
                        <a:pt x="303" y="1378"/>
                      </a:cubicBezTo>
                      <a:cubicBezTo>
                        <a:pt x="302" y="1379"/>
                        <a:pt x="302" y="1380"/>
                        <a:pt x="302" y="1381"/>
                      </a:cubicBezTo>
                      <a:cubicBezTo>
                        <a:pt x="302" y="1382"/>
                        <a:pt x="302" y="1383"/>
                        <a:pt x="301" y="1384"/>
                      </a:cubicBezTo>
                      <a:cubicBezTo>
                        <a:pt x="301" y="1385"/>
                        <a:pt x="301" y="1386"/>
                        <a:pt x="301" y="1387"/>
                      </a:cubicBezTo>
                      <a:cubicBezTo>
                        <a:pt x="301" y="1388"/>
                        <a:pt x="301" y="1389"/>
                        <a:pt x="300" y="1390"/>
                      </a:cubicBezTo>
                      <a:cubicBezTo>
                        <a:pt x="300" y="1391"/>
                        <a:pt x="300" y="1392"/>
                        <a:pt x="300" y="1393"/>
                      </a:cubicBezTo>
                      <a:cubicBezTo>
                        <a:pt x="300" y="1394"/>
                        <a:pt x="300" y="1395"/>
                        <a:pt x="299" y="1396"/>
                      </a:cubicBezTo>
                      <a:cubicBezTo>
                        <a:pt x="299" y="1397"/>
                        <a:pt x="299" y="1398"/>
                        <a:pt x="299" y="1399"/>
                      </a:cubicBezTo>
                      <a:cubicBezTo>
                        <a:pt x="299" y="1400"/>
                        <a:pt x="299" y="1401"/>
                        <a:pt x="299" y="1401"/>
                      </a:cubicBezTo>
                      <a:cubicBezTo>
                        <a:pt x="298" y="1403"/>
                        <a:pt x="298" y="1404"/>
                        <a:pt x="298" y="1405"/>
                      </a:cubicBezTo>
                      <a:cubicBezTo>
                        <a:pt x="298" y="1405"/>
                        <a:pt x="298" y="1406"/>
                        <a:pt x="298" y="1407"/>
                      </a:cubicBezTo>
                      <a:cubicBezTo>
                        <a:pt x="298" y="1408"/>
                        <a:pt x="298" y="1409"/>
                        <a:pt x="297" y="1410"/>
                      </a:cubicBezTo>
                      <a:cubicBezTo>
                        <a:pt x="297" y="1411"/>
                        <a:pt x="297" y="1411"/>
                        <a:pt x="297" y="1412"/>
                      </a:cubicBezTo>
                      <a:cubicBezTo>
                        <a:pt x="297" y="1413"/>
                        <a:pt x="297" y="1414"/>
                        <a:pt x="297" y="1415"/>
                      </a:cubicBezTo>
                      <a:cubicBezTo>
                        <a:pt x="297" y="1415"/>
                        <a:pt x="297" y="1416"/>
                        <a:pt x="297" y="1417"/>
                      </a:cubicBezTo>
                      <a:cubicBezTo>
                        <a:pt x="296" y="1418"/>
                        <a:pt x="296" y="1419"/>
                        <a:pt x="296" y="1419"/>
                      </a:cubicBezTo>
                      <a:cubicBezTo>
                        <a:pt x="296" y="1420"/>
                        <a:pt x="296" y="1421"/>
                        <a:pt x="296" y="1421"/>
                      </a:cubicBezTo>
                      <a:cubicBezTo>
                        <a:pt x="296" y="1422"/>
                        <a:pt x="296" y="1423"/>
                        <a:pt x="296" y="1424"/>
                      </a:cubicBezTo>
                      <a:cubicBezTo>
                        <a:pt x="296" y="1424"/>
                        <a:pt x="296" y="1425"/>
                        <a:pt x="296" y="1425"/>
                      </a:cubicBezTo>
                      <a:cubicBezTo>
                        <a:pt x="296" y="1427"/>
                        <a:pt x="296" y="1428"/>
                        <a:pt x="296" y="1429"/>
                      </a:cubicBezTo>
                      <a:cubicBezTo>
                        <a:pt x="293" y="1447"/>
                        <a:pt x="300" y="1472"/>
                        <a:pt x="298" y="1512"/>
                      </a:cubicBezTo>
                      <a:cubicBezTo>
                        <a:pt x="295" y="1562"/>
                        <a:pt x="251" y="1762"/>
                        <a:pt x="333" y="2014"/>
                      </a:cubicBezTo>
                      <a:cubicBezTo>
                        <a:pt x="338" y="2029"/>
                        <a:pt x="338" y="2079"/>
                        <a:pt x="344" y="2107"/>
                      </a:cubicBezTo>
                      <a:cubicBezTo>
                        <a:pt x="345" y="2114"/>
                        <a:pt x="359" y="2145"/>
                        <a:pt x="360" y="2189"/>
                      </a:cubicBezTo>
                      <a:cubicBezTo>
                        <a:pt x="361" y="2259"/>
                        <a:pt x="354" y="2349"/>
                        <a:pt x="356" y="2399"/>
                      </a:cubicBezTo>
                      <a:cubicBezTo>
                        <a:pt x="359" y="2481"/>
                        <a:pt x="393" y="2556"/>
                        <a:pt x="406" y="2609"/>
                      </a:cubicBezTo>
                      <a:cubicBezTo>
                        <a:pt x="420" y="2661"/>
                        <a:pt x="425" y="2703"/>
                        <a:pt x="422" y="2713"/>
                      </a:cubicBezTo>
                      <a:cubicBezTo>
                        <a:pt x="420" y="2722"/>
                        <a:pt x="418" y="2740"/>
                        <a:pt x="425" y="2755"/>
                      </a:cubicBezTo>
                      <a:cubicBezTo>
                        <a:pt x="426" y="2756"/>
                        <a:pt x="402" y="2808"/>
                        <a:pt x="389" y="2817"/>
                      </a:cubicBezTo>
                      <a:cubicBezTo>
                        <a:pt x="377" y="2827"/>
                        <a:pt x="373" y="2835"/>
                        <a:pt x="364" y="2840"/>
                      </a:cubicBezTo>
                      <a:cubicBezTo>
                        <a:pt x="354" y="2845"/>
                        <a:pt x="349" y="2850"/>
                        <a:pt x="345" y="2861"/>
                      </a:cubicBezTo>
                      <a:cubicBezTo>
                        <a:pt x="342" y="2869"/>
                        <a:pt x="333" y="2881"/>
                        <a:pt x="340" y="2887"/>
                      </a:cubicBezTo>
                      <a:cubicBezTo>
                        <a:pt x="341" y="2888"/>
                        <a:pt x="342" y="2888"/>
                        <a:pt x="343" y="2889"/>
                      </a:cubicBezTo>
                      <a:cubicBezTo>
                        <a:pt x="344" y="2889"/>
                        <a:pt x="344" y="2889"/>
                        <a:pt x="344" y="2889"/>
                      </a:cubicBezTo>
                      <a:cubicBezTo>
                        <a:pt x="343" y="2892"/>
                        <a:pt x="343" y="2894"/>
                        <a:pt x="344" y="2896"/>
                      </a:cubicBezTo>
                      <a:cubicBezTo>
                        <a:pt x="348" y="2903"/>
                        <a:pt x="355" y="2905"/>
                        <a:pt x="364" y="2904"/>
                      </a:cubicBezTo>
                      <a:cubicBezTo>
                        <a:pt x="365" y="2902"/>
                        <a:pt x="365" y="2902"/>
                        <a:pt x="365" y="2902"/>
                      </a:cubicBezTo>
                      <a:cubicBezTo>
                        <a:pt x="366" y="2905"/>
                        <a:pt x="366" y="2908"/>
                        <a:pt x="368" y="2910"/>
                      </a:cubicBezTo>
                      <a:cubicBezTo>
                        <a:pt x="374" y="2919"/>
                        <a:pt x="394" y="2923"/>
                        <a:pt x="402" y="2915"/>
                      </a:cubicBezTo>
                      <a:cubicBezTo>
                        <a:pt x="403" y="2916"/>
                        <a:pt x="404" y="2916"/>
                        <a:pt x="406" y="2917"/>
                      </a:cubicBezTo>
                      <a:cubicBezTo>
                        <a:pt x="407" y="2917"/>
                        <a:pt x="408" y="2917"/>
                        <a:pt x="409" y="2918"/>
                      </a:cubicBezTo>
                      <a:cubicBezTo>
                        <a:pt x="410" y="2918"/>
                        <a:pt x="410" y="2918"/>
                        <a:pt x="411" y="2918"/>
                      </a:cubicBezTo>
                      <a:cubicBezTo>
                        <a:pt x="413" y="2919"/>
                        <a:pt x="414" y="2919"/>
                        <a:pt x="416" y="2919"/>
                      </a:cubicBezTo>
                      <a:cubicBezTo>
                        <a:pt x="416" y="2919"/>
                        <a:pt x="416" y="2919"/>
                        <a:pt x="416" y="2919"/>
                      </a:cubicBezTo>
                      <a:cubicBezTo>
                        <a:pt x="425" y="2920"/>
                        <a:pt x="435" y="2918"/>
                        <a:pt x="440" y="2913"/>
                      </a:cubicBezTo>
                      <a:cubicBezTo>
                        <a:pt x="440" y="2912"/>
                        <a:pt x="440" y="2912"/>
                        <a:pt x="440" y="2912"/>
                      </a:cubicBezTo>
                      <a:cubicBezTo>
                        <a:pt x="440" y="2913"/>
                        <a:pt x="441" y="2913"/>
                        <a:pt x="441" y="2914"/>
                      </a:cubicBezTo>
                      <a:cubicBezTo>
                        <a:pt x="441" y="2913"/>
                        <a:pt x="441" y="2913"/>
                        <a:pt x="441" y="2913"/>
                      </a:cubicBezTo>
                      <a:cubicBezTo>
                        <a:pt x="446" y="2925"/>
                        <a:pt x="462" y="2926"/>
                        <a:pt x="475" y="2924"/>
                      </a:cubicBezTo>
                      <a:cubicBezTo>
                        <a:pt x="475" y="2924"/>
                        <a:pt x="475" y="2924"/>
                        <a:pt x="475" y="2924"/>
                      </a:cubicBezTo>
                      <a:cubicBezTo>
                        <a:pt x="476" y="2924"/>
                        <a:pt x="477" y="2924"/>
                        <a:pt x="478" y="2924"/>
                      </a:cubicBezTo>
                      <a:cubicBezTo>
                        <a:pt x="478" y="2924"/>
                        <a:pt x="479" y="2923"/>
                        <a:pt x="479" y="2923"/>
                      </a:cubicBezTo>
                      <a:cubicBezTo>
                        <a:pt x="480" y="2923"/>
                        <a:pt x="480" y="2923"/>
                        <a:pt x="481" y="2923"/>
                      </a:cubicBezTo>
                      <a:cubicBezTo>
                        <a:pt x="482" y="2923"/>
                        <a:pt x="482" y="2923"/>
                        <a:pt x="483" y="2923"/>
                      </a:cubicBezTo>
                      <a:cubicBezTo>
                        <a:pt x="485" y="2922"/>
                        <a:pt x="486" y="2922"/>
                        <a:pt x="488" y="2922"/>
                      </a:cubicBezTo>
                      <a:cubicBezTo>
                        <a:pt x="488" y="2921"/>
                        <a:pt x="489" y="2921"/>
                        <a:pt x="489" y="2921"/>
                      </a:cubicBezTo>
                      <a:cubicBezTo>
                        <a:pt x="490" y="2921"/>
                        <a:pt x="491" y="2920"/>
                        <a:pt x="492" y="2920"/>
                      </a:cubicBezTo>
                      <a:cubicBezTo>
                        <a:pt x="492" y="2920"/>
                        <a:pt x="493" y="2919"/>
                        <a:pt x="493" y="2919"/>
                      </a:cubicBezTo>
                      <a:cubicBezTo>
                        <a:pt x="494" y="2919"/>
                        <a:pt x="495" y="2918"/>
                        <a:pt x="496" y="2918"/>
                      </a:cubicBezTo>
                      <a:cubicBezTo>
                        <a:pt x="496" y="2918"/>
                        <a:pt x="496" y="2917"/>
                        <a:pt x="497" y="2917"/>
                      </a:cubicBezTo>
                      <a:cubicBezTo>
                        <a:pt x="498" y="2917"/>
                        <a:pt x="498" y="2916"/>
                        <a:pt x="499" y="2916"/>
                      </a:cubicBezTo>
                      <a:cubicBezTo>
                        <a:pt x="499" y="2915"/>
                        <a:pt x="500" y="2915"/>
                        <a:pt x="500" y="2915"/>
                      </a:cubicBezTo>
                      <a:cubicBezTo>
                        <a:pt x="501" y="2914"/>
                        <a:pt x="501" y="2914"/>
                        <a:pt x="502" y="2913"/>
                      </a:cubicBezTo>
                      <a:cubicBezTo>
                        <a:pt x="502" y="2913"/>
                        <a:pt x="503" y="2913"/>
                        <a:pt x="503" y="2913"/>
                      </a:cubicBezTo>
                      <a:cubicBezTo>
                        <a:pt x="505" y="2911"/>
                        <a:pt x="506" y="2909"/>
                        <a:pt x="508" y="2908"/>
                      </a:cubicBezTo>
                      <a:cubicBezTo>
                        <a:pt x="508" y="2908"/>
                        <a:pt x="508" y="2908"/>
                        <a:pt x="508" y="2908"/>
                      </a:cubicBezTo>
                      <a:cubicBezTo>
                        <a:pt x="508" y="2908"/>
                        <a:pt x="508" y="2908"/>
                        <a:pt x="508" y="2908"/>
                      </a:cubicBezTo>
                      <a:cubicBezTo>
                        <a:pt x="509" y="2907"/>
                        <a:pt x="510" y="2906"/>
                        <a:pt x="511" y="2905"/>
                      </a:cubicBezTo>
                      <a:cubicBezTo>
                        <a:pt x="519" y="2899"/>
                        <a:pt x="525" y="2894"/>
                        <a:pt x="523" y="2879"/>
                      </a:cubicBezTo>
                      <a:cubicBezTo>
                        <a:pt x="520" y="2864"/>
                        <a:pt x="522" y="2864"/>
                        <a:pt x="524" y="2846"/>
                      </a:cubicBezTo>
                      <a:cubicBezTo>
                        <a:pt x="525" y="2835"/>
                        <a:pt x="534" y="2832"/>
                        <a:pt x="536" y="2815"/>
                      </a:cubicBezTo>
                      <a:cubicBezTo>
                        <a:pt x="537" y="2801"/>
                        <a:pt x="526" y="2741"/>
                        <a:pt x="527" y="2733"/>
                      </a:cubicBezTo>
                      <a:cubicBezTo>
                        <a:pt x="530" y="2715"/>
                        <a:pt x="517" y="2700"/>
                        <a:pt x="513" y="2669"/>
                      </a:cubicBezTo>
                      <a:cubicBezTo>
                        <a:pt x="508" y="2639"/>
                        <a:pt x="520" y="2535"/>
                        <a:pt x="520" y="2516"/>
                      </a:cubicBezTo>
                      <a:cubicBezTo>
                        <a:pt x="520" y="2480"/>
                        <a:pt x="539" y="2421"/>
                        <a:pt x="534" y="2348"/>
                      </a:cubicBezTo>
                      <a:cubicBezTo>
                        <a:pt x="531" y="2306"/>
                        <a:pt x="510" y="2177"/>
                        <a:pt x="510" y="2148"/>
                      </a:cubicBezTo>
                      <a:cubicBezTo>
                        <a:pt x="510" y="2143"/>
                        <a:pt x="509" y="2110"/>
                        <a:pt x="511" y="2105"/>
                      </a:cubicBezTo>
                      <a:cubicBezTo>
                        <a:pt x="517" y="2085"/>
                        <a:pt x="544" y="1849"/>
                        <a:pt x="544" y="1847"/>
                      </a:cubicBezTo>
                      <a:cubicBezTo>
                        <a:pt x="547" y="1823"/>
                        <a:pt x="555" y="1690"/>
                        <a:pt x="558" y="1646"/>
                      </a:cubicBezTo>
                      <a:cubicBezTo>
                        <a:pt x="559" y="1646"/>
                        <a:pt x="561" y="1646"/>
                        <a:pt x="562" y="1646"/>
                      </a:cubicBezTo>
                      <a:cubicBezTo>
                        <a:pt x="565" y="1689"/>
                        <a:pt x="573" y="1823"/>
                        <a:pt x="576" y="1847"/>
                      </a:cubicBezTo>
                      <a:cubicBezTo>
                        <a:pt x="576" y="1849"/>
                        <a:pt x="603" y="2085"/>
                        <a:pt x="609" y="2105"/>
                      </a:cubicBezTo>
                      <a:cubicBezTo>
                        <a:pt x="611" y="2110"/>
                        <a:pt x="610" y="2143"/>
                        <a:pt x="610" y="2148"/>
                      </a:cubicBezTo>
                      <a:cubicBezTo>
                        <a:pt x="610" y="2177"/>
                        <a:pt x="589" y="2306"/>
                        <a:pt x="586" y="2348"/>
                      </a:cubicBezTo>
                      <a:cubicBezTo>
                        <a:pt x="581" y="2421"/>
                        <a:pt x="600" y="2480"/>
                        <a:pt x="600" y="2516"/>
                      </a:cubicBezTo>
                      <a:cubicBezTo>
                        <a:pt x="600" y="2535"/>
                        <a:pt x="612" y="2639"/>
                        <a:pt x="607" y="2669"/>
                      </a:cubicBezTo>
                      <a:cubicBezTo>
                        <a:pt x="603" y="2700"/>
                        <a:pt x="590" y="2715"/>
                        <a:pt x="593" y="2733"/>
                      </a:cubicBezTo>
                      <a:cubicBezTo>
                        <a:pt x="594" y="2741"/>
                        <a:pt x="583" y="2801"/>
                        <a:pt x="584" y="2815"/>
                      </a:cubicBezTo>
                      <a:cubicBezTo>
                        <a:pt x="586" y="2832"/>
                        <a:pt x="595" y="2835"/>
                        <a:pt x="596" y="2846"/>
                      </a:cubicBezTo>
                      <a:cubicBezTo>
                        <a:pt x="598" y="2864"/>
                        <a:pt x="600" y="2864"/>
                        <a:pt x="597" y="2879"/>
                      </a:cubicBezTo>
                      <a:cubicBezTo>
                        <a:pt x="595" y="2894"/>
                        <a:pt x="601" y="2899"/>
                        <a:pt x="609" y="2905"/>
                      </a:cubicBezTo>
                      <a:cubicBezTo>
                        <a:pt x="610" y="2906"/>
                        <a:pt x="611" y="2907"/>
                        <a:pt x="612" y="2908"/>
                      </a:cubicBezTo>
                      <a:cubicBezTo>
                        <a:pt x="612" y="2908"/>
                        <a:pt x="612" y="2908"/>
                        <a:pt x="612" y="2908"/>
                      </a:cubicBezTo>
                      <a:cubicBezTo>
                        <a:pt x="612" y="2908"/>
                        <a:pt x="612" y="2908"/>
                        <a:pt x="612" y="2908"/>
                      </a:cubicBezTo>
                      <a:cubicBezTo>
                        <a:pt x="614" y="2909"/>
                        <a:pt x="615" y="2911"/>
                        <a:pt x="617" y="2913"/>
                      </a:cubicBezTo>
                      <a:cubicBezTo>
                        <a:pt x="617" y="2913"/>
                        <a:pt x="618" y="2913"/>
                        <a:pt x="618" y="2913"/>
                      </a:cubicBezTo>
                      <a:cubicBezTo>
                        <a:pt x="619" y="2914"/>
                        <a:pt x="619" y="2914"/>
                        <a:pt x="620" y="2915"/>
                      </a:cubicBezTo>
                      <a:cubicBezTo>
                        <a:pt x="620" y="2915"/>
                        <a:pt x="621" y="2915"/>
                        <a:pt x="621" y="2916"/>
                      </a:cubicBezTo>
                      <a:cubicBezTo>
                        <a:pt x="622" y="2916"/>
                        <a:pt x="622" y="2917"/>
                        <a:pt x="623" y="2917"/>
                      </a:cubicBezTo>
                      <a:cubicBezTo>
                        <a:pt x="624" y="2917"/>
                        <a:pt x="624" y="2918"/>
                        <a:pt x="624" y="2918"/>
                      </a:cubicBezTo>
                      <a:cubicBezTo>
                        <a:pt x="625" y="2918"/>
                        <a:pt x="626" y="2919"/>
                        <a:pt x="627" y="2919"/>
                      </a:cubicBezTo>
                      <a:cubicBezTo>
                        <a:pt x="627" y="2919"/>
                        <a:pt x="628" y="2920"/>
                        <a:pt x="628" y="2920"/>
                      </a:cubicBezTo>
                      <a:cubicBezTo>
                        <a:pt x="629" y="2920"/>
                        <a:pt x="630" y="2921"/>
                        <a:pt x="631" y="2921"/>
                      </a:cubicBezTo>
                      <a:cubicBezTo>
                        <a:pt x="631" y="2921"/>
                        <a:pt x="632" y="2921"/>
                        <a:pt x="632" y="2922"/>
                      </a:cubicBezTo>
                      <a:cubicBezTo>
                        <a:pt x="634" y="2922"/>
                        <a:pt x="635" y="2922"/>
                        <a:pt x="637" y="2923"/>
                      </a:cubicBezTo>
                      <a:cubicBezTo>
                        <a:pt x="638" y="2923"/>
                        <a:pt x="639" y="2923"/>
                        <a:pt x="639" y="2923"/>
                      </a:cubicBezTo>
                      <a:cubicBezTo>
                        <a:pt x="640" y="2923"/>
                        <a:pt x="640" y="2923"/>
                        <a:pt x="641" y="2923"/>
                      </a:cubicBezTo>
                      <a:cubicBezTo>
                        <a:pt x="641" y="2923"/>
                        <a:pt x="642" y="2924"/>
                        <a:pt x="642" y="2924"/>
                      </a:cubicBezTo>
                      <a:cubicBezTo>
                        <a:pt x="643" y="2924"/>
                        <a:pt x="644" y="2924"/>
                        <a:pt x="644" y="2924"/>
                      </a:cubicBezTo>
                      <a:cubicBezTo>
                        <a:pt x="645" y="2924"/>
                        <a:pt x="645" y="2924"/>
                        <a:pt x="645" y="2924"/>
                      </a:cubicBezTo>
                      <a:cubicBezTo>
                        <a:pt x="646" y="2924"/>
                        <a:pt x="647" y="2924"/>
                        <a:pt x="648" y="2924"/>
                      </a:cubicBezTo>
                      <a:cubicBezTo>
                        <a:pt x="648" y="2924"/>
                        <a:pt x="648" y="2924"/>
                        <a:pt x="648" y="2924"/>
                      </a:cubicBezTo>
                      <a:cubicBezTo>
                        <a:pt x="660" y="2925"/>
                        <a:pt x="674" y="2924"/>
                        <a:pt x="679" y="2914"/>
                      </a:cubicBezTo>
                      <a:cubicBezTo>
                        <a:pt x="679" y="2914"/>
                        <a:pt x="679" y="2914"/>
                        <a:pt x="679" y="2914"/>
                      </a:cubicBezTo>
                      <a:cubicBezTo>
                        <a:pt x="679" y="2914"/>
                        <a:pt x="679" y="2914"/>
                        <a:pt x="679" y="2914"/>
                      </a:cubicBezTo>
                      <a:cubicBezTo>
                        <a:pt x="679" y="2913"/>
                        <a:pt x="679" y="2913"/>
                        <a:pt x="680" y="2912"/>
                      </a:cubicBezTo>
                      <a:cubicBezTo>
                        <a:pt x="680" y="2912"/>
                        <a:pt x="680" y="2912"/>
                        <a:pt x="680" y="2912"/>
                      </a:cubicBezTo>
                      <a:cubicBezTo>
                        <a:pt x="685" y="2918"/>
                        <a:pt x="695" y="2920"/>
                        <a:pt x="704" y="2919"/>
                      </a:cubicBezTo>
                      <a:cubicBezTo>
                        <a:pt x="704" y="2919"/>
                        <a:pt x="704" y="2919"/>
                        <a:pt x="704" y="2919"/>
                      </a:cubicBezTo>
                      <a:cubicBezTo>
                        <a:pt x="706" y="2919"/>
                        <a:pt x="707" y="2919"/>
                        <a:pt x="709" y="2918"/>
                      </a:cubicBezTo>
                      <a:cubicBezTo>
                        <a:pt x="710" y="2918"/>
                        <a:pt x="710" y="2918"/>
                        <a:pt x="711" y="2918"/>
                      </a:cubicBezTo>
                      <a:cubicBezTo>
                        <a:pt x="712" y="2917"/>
                        <a:pt x="713" y="2917"/>
                        <a:pt x="714" y="2917"/>
                      </a:cubicBezTo>
                      <a:cubicBezTo>
                        <a:pt x="716" y="2916"/>
                        <a:pt x="717" y="2916"/>
                        <a:pt x="718" y="2915"/>
                      </a:cubicBezTo>
                      <a:cubicBezTo>
                        <a:pt x="726" y="2923"/>
                        <a:pt x="746" y="2919"/>
                        <a:pt x="752" y="2910"/>
                      </a:cubicBezTo>
                      <a:cubicBezTo>
                        <a:pt x="754" y="2908"/>
                        <a:pt x="754" y="2905"/>
                        <a:pt x="755" y="2903"/>
                      </a:cubicBezTo>
                      <a:cubicBezTo>
                        <a:pt x="756" y="2904"/>
                        <a:pt x="756" y="2904"/>
                        <a:pt x="756" y="2904"/>
                      </a:cubicBezTo>
                      <a:cubicBezTo>
                        <a:pt x="765" y="2905"/>
                        <a:pt x="775" y="2902"/>
                        <a:pt x="776" y="2896"/>
                      </a:cubicBezTo>
                      <a:cubicBezTo>
                        <a:pt x="777" y="2894"/>
                        <a:pt x="777" y="2892"/>
                        <a:pt x="777" y="2889"/>
                      </a:cubicBezTo>
                      <a:cubicBezTo>
                        <a:pt x="777" y="2889"/>
                        <a:pt x="777" y="2889"/>
                        <a:pt x="777" y="2889"/>
                      </a:cubicBezTo>
                      <a:cubicBezTo>
                        <a:pt x="778" y="2888"/>
                        <a:pt x="779" y="2888"/>
                        <a:pt x="780" y="2887"/>
                      </a:cubicBezTo>
                      <a:cubicBezTo>
                        <a:pt x="787" y="2881"/>
                        <a:pt x="778" y="2869"/>
                        <a:pt x="775" y="2861"/>
                      </a:cubicBezTo>
                      <a:cubicBezTo>
                        <a:pt x="771" y="2850"/>
                        <a:pt x="766" y="2845"/>
                        <a:pt x="756" y="2840"/>
                      </a:cubicBezTo>
                      <a:cubicBezTo>
                        <a:pt x="747" y="2835"/>
                        <a:pt x="743" y="2827"/>
                        <a:pt x="731" y="2817"/>
                      </a:cubicBezTo>
                      <a:cubicBezTo>
                        <a:pt x="718" y="2808"/>
                        <a:pt x="694" y="2756"/>
                        <a:pt x="695" y="2755"/>
                      </a:cubicBezTo>
                      <a:cubicBezTo>
                        <a:pt x="702" y="2740"/>
                        <a:pt x="700" y="2722"/>
                        <a:pt x="698" y="2713"/>
                      </a:cubicBezTo>
                      <a:cubicBezTo>
                        <a:pt x="695" y="2703"/>
                        <a:pt x="700" y="2661"/>
                        <a:pt x="714" y="2609"/>
                      </a:cubicBezTo>
                      <a:cubicBezTo>
                        <a:pt x="727" y="2556"/>
                        <a:pt x="761" y="2481"/>
                        <a:pt x="764" y="2399"/>
                      </a:cubicBezTo>
                      <a:cubicBezTo>
                        <a:pt x="766" y="2349"/>
                        <a:pt x="759" y="2259"/>
                        <a:pt x="760" y="2189"/>
                      </a:cubicBezTo>
                      <a:cubicBezTo>
                        <a:pt x="761" y="2145"/>
                        <a:pt x="775" y="2114"/>
                        <a:pt x="776" y="2107"/>
                      </a:cubicBezTo>
                      <a:cubicBezTo>
                        <a:pt x="782" y="2079"/>
                        <a:pt x="782" y="2029"/>
                        <a:pt x="787" y="2014"/>
                      </a:cubicBezTo>
                      <a:cubicBezTo>
                        <a:pt x="869" y="1762"/>
                        <a:pt x="825" y="1562"/>
                        <a:pt x="822" y="1512"/>
                      </a:cubicBezTo>
                      <a:cubicBezTo>
                        <a:pt x="823" y="1512"/>
                        <a:pt x="823" y="1512"/>
                        <a:pt x="823" y="1512"/>
                      </a:cubicBezTo>
                      <a:cubicBezTo>
                        <a:pt x="821" y="1472"/>
                        <a:pt x="828" y="1447"/>
                        <a:pt x="825" y="1429"/>
                      </a:cubicBezTo>
                      <a:cubicBezTo>
                        <a:pt x="825" y="1428"/>
                        <a:pt x="825" y="1427"/>
                        <a:pt x="825" y="1425"/>
                      </a:cubicBezTo>
                      <a:cubicBezTo>
                        <a:pt x="825" y="1425"/>
                        <a:pt x="825" y="1424"/>
                        <a:pt x="825" y="1424"/>
                      </a:cubicBezTo>
                      <a:cubicBezTo>
                        <a:pt x="825" y="1423"/>
                        <a:pt x="824" y="1422"/>
                        <a:pt x="824" y="1421"/>
                      </a:cubicBezTo>
                      <a:cubicBezTo>
                        <a:pt x="824" y="1421"/>
                        <a:pt x="824" y="1420"/>
                        <a:pt x="824" y="1420"/>
                      </a:cubicBezTo>
                      <a:cubicBezTo>
                        <a:pt x="824" y="1419"/>
                        <a:pt x="824" y="1418"/>
                        <a:pt x="824" y="1417"/>
                      </a:cubicBezTo>
                      <a:cubicBezTo>
                        <a:pt x="824" y="1416"/>
                        <a:pt x="824" y="1416"/>
                        <a:pt x="824" y="1415"/>
                      </a:cubicBezTo>
                      <a:cubicBezTo>
                        <a:pt x="824" y="1414"/>
                        <a:pt x="824" y="1413"/>
                        <a:pt x="823" y="1412"/>
                      </a:cubicBezTo>
                      <a:cubicBezTo>
                        <a:pt x="823" y="1411"/>
                        <a:pt x="823" y="1411"/>
                        <a:pt x="823" y="1410"/>
                      </a:cubicBezTo>
                      <a:cubicBezTo>
                        <a:pt x="823" y="1409"/>
                        <a:pt x="823" y="1408"/>
                        <a:pt x="823" y="1407"/>
                      </a:cubicBezTo>
                      <a:cubicBezTo>
                        <a:pt x="823" y="1406"/>
                        <a:pt x="823" y="1406"/>
                        <a:pt x="822" y="1405"/>
                      </a:cubicBezTo>
                      <a:cubicBezTo>
                        <a:pt x="822" y="1404"/>
                        <a:pt x="822" y="1403"/>
                        <a:pt x="822" y="1401"/>
                      </a:cubicBezTo>
                      <a:cubicBezTo>
                        <a:pt x="822" y="1401"/>
                        <a:pt x="822" y="1400"/>
                        <a:pt x="822" y="1399"/>
                      </a:cubicBezTo>
                      <a:cubicBezTo>
                        <a:pt x="821" y="1398"/>
                        <a:pt x="821" y="1397"/>
                        <a:pt x="821" y="1396"/>
                      </a:cubicBezTo>
                      <a:cubicBezTo>
                        <a:pt x="821" y="1395"/>
                        <a:pt x="821" y="1394"/>
                        <a:pt x="821" y="1394"/>
                      </a:cubicBezTo>
                      <a:cubicBezTo>
                        <a:pt x="821" y="1392"/>
                        <a:pt x="820" y="1391"/>
                        <a:pt x="820" y="1390"/>
                      </a:cubicBezTo>
                      <a:cubicBezTo>
                        <a:pt x="820" y="1389"/>
                        <a:pt x="820" y="1388"/>
                        <a:pt x="820" y="1387"/>
                      </a:cubicBezTo>
                      <a:cubicBezTo>
                        <a:pt x="820" y="1386"/>
                        <a:pt x="819" y="1385"/>
                        <a:pt x="819" y="1384"/>
                      </a:cubicBezTo>
                      <a:cubicBezTo>
                        <a:pt x="819" y="1383"/>
                        <a:pt x="819" y="1382"/>
                        <a:pt x="819" y="1381"/>
                      </a:cubicBezTo>
                      <a:cubicBezTo>
                        <a:pt x="818" y="1380"/>
                        <a:pt x="818" y="1379"/>
                        <a:pt x="818" y="1377"/>
                      </a:cubicBezTo>
                      <a:cubicBezTo>
                        <a:pt x="818" y="1376"/>
                        <a:pt x="818" y="1376"/>
                        <a:pt x="818" y="1375"/>
                      </a:cubicBezTo>
                      <a:cubicBezTo>
                        <a:pt x="817" y="1374"/>
                        <a:pt x="817" y="1372"/>
                        <a:pt x="817" y="1371"/>
                      </a:cubicBezTo>
                      <a:cubicBezTo>
                        <a:pt x="817" y="1370"/>
                        <a:pt x="816" y="1369"/>
                        <a:pt x="816" y="1369"/>
                      </a:cubicBezTo>
                      <a:cubicBezTo>
                        <a:pt x="816" y="1367"/>
                        <a:pt x="816" y="1366"/>
                        <a:pt x="816" y="1364"/>
                      </a:cubicBezTo>
                      <a:cubicBezTo>
                        <a:pt x="815" y="1363"/>
                        <a:pt x="815" y="1363"/>
                        <a:pt x="815" y="1362"/>
                      </a:cubicBezTo>
                      <a:cubicBezTo>
                        <a:pt x="815" y="1360"/>
                        <a:pt x="815" y="1359"/>
                        <a:pt x="814" y="1358"/>
                      </a:cubicBezTo>
                      <a:cubicBezTo>
                        <a:pt x="814" y="1357"/>
                        <a:pt x="814" y="1356"/>
                        <a:pt x="814" y="1355"/>
                      </a:cubicBezTo>
                      <a:cubicBezTo>
                        <a:pt x="814" y="1354"/>
                        <a:pt x="813" y="1352"/>
                        <a:pt x="813" y="1351"/>
                      </a:cubicBezTo>
                      <a:cubicBezTo>
                        <a:pt x="813" y="1350"/>
                        <a:pt x="813" y="1349"/>
                        <a:pt x="812" y="1348"/>
                      </a:cubicBezTo>
                      <a:cubicBezTo>
                        <a:pt x="812" y="1347"/>
                        <a:pt x="812" y="1346"/>
                        <a:pt x="812" y="1345"/>
                      </a:cubicBezTo>
                      <a:cubicBezTo>
                        <a:pt x="811" y="1344"/>
                        <a:pt x="811" y="1343"/>
                        <a:pt x="811" y="1342"/>
                      </a:cubicBezTo>
                      <a:cubicBezTo>
                        <a:pt x="811" y="1341"/>
                        <a:pt x="811" y="1339"/>
                        <a:pt x="810" y="1338"/>
                      </a:cubicBezTo>
                      <a:cubicBezTo>
                        <a:pt x="810" y="1337"/>
                        <a:pt x="810" y="1336"/>
                        <a:pt x="810" y="1335"/>
                      </a:cubicBezTo>
                      <a:cubicBezTo>
                        <a:pt x="809" y="1334"/>
                        <a:pt x="809" y="1333"/>
                        <a:pt x="809" y="1332"/>
                      </a:cubicBezTo>
                      <a:cubicBezTo>
                        <a:pt x="809" y="1331"/>
                        <a:pt x="808" y="1330"/>
                        <a:pt x="808" y="1329"/>
                      </a:cubicBezTo>
                      <a:cubicBezTo>
                        <a:pt x="808" y="1328"/>
                        <a:pt x="808" y="1326"/>
                        <a:pt x="808" y="1325"/>
                      </a:cubicBezTo>
                      <a:cubicBezTo>
                        <a:pt x="807" y="1324"/>
                        <a:pt x="807" y="1323"/>
                        <a:pt x="807" y="1322"/>
                      </a:cubicBezTo>
                      <a:cubicBezTo>
                        <a:pt x="807" y="1321"/>
                        <a:pt x="806" y="1320"/>
                        <a:pt x="806" y="1319"/>
                      </a:cubicBezTo>
                      <a:cubicBezTo>
                        <a:pt x="806" y="1318"/>
                        <a:pt x="806" y="1317"/>
                        <a:pt x="805" y="1316"/>
                      </a:cubicBezTo>
                      <a:cubicBezTo>
                        <a:pt x="805" y="1315"/>
                        <a:pt x="805" y="1314"/>
                        <a:pt x="805" y="1314"/>
                      </a:cubicBezTo>
                      <a:cubicBezTo>
                        <a:pt x="805" y="1312"/>
                        <a:pt x="804" y="1311"/>
                        <a:pt x="804" y="1310"/>
                      </a:cubicBezTo>
                      <a:cubicBezTo>
                        <a:pt x="804" y="1309"/>
                        <a:pt x="804" y="1309"/>
                        <a:pt x="804" y="1308"/>
                      </a:cubicBezTo>
                      <a:cubicBezTo>
                        <a:pt x="803" y="1307"/>
                        <a:pt x="803" y="1305"/>
                        <a:pt x="803" y="1304"/>
                      </a:cubicBezTo>
                      <a:cubicBezTo>
                        <a:pt x="803" y="1304"/>
                        <a:pt x="802" y="1303"/>
                        <a:pt x="802" y="1303"/>
                      </a:cubicBezTo>
                      <a:cubicBezTo>
                        <a:pt x="802" y="1301"/>
                        <a:pt x="802" y="1300"/>
                        <a:pt x="801" y="1299"/>
                      </a:cubicBezTo>
                      <a:cubicBezTo>
                        <a:pt x="801" y="1298"/>
                        <a:pt x="801" y="1298"/>
                        <a:pt x="801" y="1298"/>
                      </a:cubicBezTo>
                      <a:cubicBezTo>
                        <a:pt x="798" y="1284"/>
                        <a:pt x="795" y="1273"/>
                        <a:pt x="793" y="1268"/>
                      </a:cubicBezTo>
                      <a:cubicBezTo>
                        <a:pt x="793" y="1268"/>
                        <a:pt x="793" y="1268"/>
                        <a:pt x="793" y="1268"/>
                      </a:cubicBezTo>
                      <a:cubicBezTo>
                        <a:pt x="793" y="1267"/>
                        <a:pt x="793" y="1266"/>
                        <a:pt x="792" y="1266"/>
                      </a:cubicBezTo>
                      <a:cubicBezTo>
                        <a:pt x="792" y="1266"/>
                        <a:pt x="792" y="1266"/>
                        <a:pt x="792" y="1266"/>
                      </a:cubicBezTo>
                      <a:cubicBezTo>
                        <a:pt x="792" y="1265"/>
                        <a:pt x="793" y="1265"/>
                        <a:pt x="793" y="1265"/>
                      </a:cubicBezTo>
                      <a:cubicBezTo>
                        <a:pt x="792" y="1264"/>
                        <a:pt x="792" y="1264"/>
                        <a:pt x="792" y="1264"/>
                      </a:cubicBezTo>
                      <a:cubicBezTo>
                        <a:pt x="792" y="1264"/>
                        <a:pt x="806" y="1107"/>
                        <a:pt x="803" y="1098"/>
                      </a:cubicBezTo>
                      <a:cubicBezTo>
                        <a:pt x="804" y="1068"/>
                        <a:pt x="820" y="1011"/>
                        <a:pt x="818" y="980"/>
                      </a:cubicBezTo>
                      <a:cubicBezTo>
                        <a:pt x="820" y="942"/>
                        <a:pt x="825" y="918"/>
                        <a:pt x="825" y="904"/>
                      </a:cubicBezTo>
                      <a:cubicBezTo>
                        <a:pt x="825" y="902"/>
                        <a:pt x="825" y="902"/>
                        <a:pt x="825" y="902"/>
                      </a:cubicBezTo>
                      <a:cubicBezTo>
                        <a:pt x="826" y="915"/>
                        <a:pt x="827" y="926"/>
                        <a:pt x="827" y="932"/>
                      </a:cubicBezTo>
                      <a:cubicBezTo>
                        <a:pt x="829" y="942"/>
                        <a:pt x="829" y="957"/>
                        <a:pt x="831" y="960"/>
                      </a:cubicBezTo>
                      <a:cubicBezTo>
                        <a:pt x="833" y="975"/>
                        <a:pt x="845" y="1059"/>
                        <a:pt x="846" y="1090"/>
                      </a:cubicBezTo>
                      <a:cubicBezTo>
                        <a:pt x="840" y="1132"/>
                        <a:pt x="839" y="1159"/>
                        <a:pt x="851" y="1219"/>
                      </a:cubicBezTo>
                      <a:cubicBezTo>
                        <a:pt x="856" y="1251"/>
                        <a:pt x="914" y="1393"/>
                        <a:pt x="917" y="1409"/>
                      </a:cubicBezTo>
                      <a:cubicBezTo>
                        <a:pt x="920" y="1425"/>
                        <a:pt x="924" y="1441"/>
                        <a:pt x="926" y="1445"/>
                      </a:cubicBezTo>
                      <a:cubicBezTo>
                        <a:pt x="928" y="1449"/>
                        <a:pt x="914" y="1471"/>
                        <a:pt x="918" y="1486"/>
                      </a:cubicBezTo>
                      <a:cubicBezTo>
                        <a:pt x="922" y="1500"/>
                        <a:pt x="896" y="1546"/>
                        <a:pt x="904" y="1589"/>
                      </a:cubicBezTo>
                      <a:cubicBezTo>
                        <a:pt x="912" y="1632"/>
                        <a:pt x="913" y="1638"/>
                        <a:pt x="914" y="1647"/>
                      </a:cubicBezTo>
                      <a:cubicBezTo>
                        <a:pt x="915" y="1657"/>
                        <a:pt x="921" y="1667"/>
                        <a:pt x="924" y="1679"/>
                      </a:cubicBezTo>
                      <a:cubicBezTo>
                        <a:pt x="927" y="1691"/>
                        <a:pt x="932" y="1720"/>
                        <a:pt x="939" y="1720"/>
                      </a:cubicBezTo>
                      <a:cubicBezTo>
                        <a:pt x="940" y="1720"/>
                        <a:pt x="941" y="1720"/>
                        <a:pt x="941" y="1720"/>
                      </a:cubicBezTo>
                      <a:cubicBezTo>
                        <a:pt x="942" y="1720"/>
                        <a:pt x="942" y="1720"/>
                        <a:pt x="942" y="1720"/>
                      </a:cubicBezTo>
                      <a:cubicBezTo>
                        <a:pt x="942" y="1720"/>
                        <a:pt x="943" y="1720"/>
                        <a:pt x="943" y="1720"/>
                      </a:cubicBezTo>
                      <a:cubicBezTo>
                        <a:pt x="943" y="1720"/>
                        <a:pt x="943" y="1720"/>
                        <a:pt x="944" y="1720"/>
                      </a:cubicBezTo>
                      <a:cubicBezTo>
                        <a:pt x="944" y="1720"/>
                        <a:pt x="944" y="1720"/>
                        <a:pt x="944" y="1719"/>
                      </a:cubicBezTo>
                      <a:cubicBezTo>
                        <a:pt x="945" y="1719"/>
                        <a:pt x="945" y="1719"/>
                        <a:pt x="945" y="1719"/>
                      </a:cubicBezTo>
                      <a:cubicBezTo>
                        <a:pt x="945" y="1719"/>
                        <a:pt x="945" y="1719"/>
                        <a:pt x="945" y="1719"/>
                      </a:cubicBezTo>
                      <a:cubicBezTo>
                        <a:pt x="946" y="1718"/>
                        <a:pt x="946" y="1718"/>
                        <a:pt x="947" y="1717"/>
                      </a:cubicBezTo>
                      <a:cubicBezTo>
                        <a:pt x="947" y="1717"/>
                        <a:pt x="947" y="1717"/>
                        <a:pt x="947" y="1717"/>
                      </a:cubicBezTo>
                      <a:cubicBezTo>
                        <a:pt x="947" y="1717"/>
                        <a:pt x="947" y="1717"/>
                        <a:pt x="947" y="1716"/>
                      </a:cubicBezTo>
                      <a:cubicBezTo>
                        <a:pt x="947" y="1716"/>
                        <a:pt x="947" y="1716"/>
                        <a:pt x="947" y="1716"/>
                      </a:cubicBezTo>
                      <a:cubicBezTo>
                        <a:pt x="947" y="1717"/>
                        <a:pt x="947" y="1717"/>
                        <a:pt x="947" y="1717"/>
                      </a:cubicBezTo>
                      <a:cubicBezTo>
                        <a:pt x="947" y="1717"/>
                        <a:pt x="947" y="1716"/>
                        <a:pt x="947" y="1716"/>
                      </a:cubicBezTo>
                      <a:cubicBezTo>
                        <a:pt x="947" y="1716"/>
                        <a:pt x="947" y="1716"/>
                        <a:pt x="947" y="1716"/>
                      </a:cubicBezTo>
                      <a:cubicBezTo>
                        <a:pt x="947" y="1716"/>
                        <a:pt x="947" y="1715"/>
                        <a:pt x="947" y="1715"/>
                      </a:cubicBezTo>
                      <a:cubicBezTo>
                        <a:pt x="947" y="1715"/>
                        <a:pt x="949" y="1742"/>
                        <a:pt x="963" y="1742"/>
                      </a:cubicBezTo>
                      <a:cubicBezTo>
                        <a:pt x="972" y="1741"/>
                        <a:pt x="972" y="1733"/>
                        <a:pt x="972" y="1733"/>
                      </a:cubicBezTo>
                      <a:cubicBezTo>
                        <a:pt x="972" y="1733"/>
                        <a:pt x="974" y="1755"/>
                        <a:pt x="987" y="1753"/>
                      </a:cubicBezTo>
                      <a:cubicBezTo>
                        <a:pt x="999" y="1751"/>
                        <a:pt x="999" y="1739"/>
                        <a:pt x="999" y="1739"/>
                      </a:cubicBezTo>
                      <a:cubicBezTo>
                        <a:pt x="1007" y="1743"/>
                        <a:pt x="1020" y="1742"/>
                        <a:pt x="1023" y="1728"/>
                      </a:cubicBezTo>
                      <a:cubicBezTo>
                        <a:pt x="1026" y="1714"/>
                        <a:pt x="1033" y="1686"/>
                        <a:pt x="1032" y="1675"/>
                      </a:cubicBezTo>
                      <a:cubicBezTo>
                        <a:pt x="1032" y="1665"/>
                        <a:pt x="1039" y="1642"/>
                        <a:pt x="1039" y="1633"/>
                      </a:cubicBezTo>
                      <a:cubicBezTo>
                        <a:pt x="1046" y="1606"/>
                        <a:pt x="1053" y="1597"/>
                        <a:pt x="1051" y="1589"/>
                      </a:cubicBezTo>
                      <a:cubicBezTo>
                        <a:pt x="1060" y="1599"/>
                        <a:pt x="1068" y="1609"/>
                        <a:pt x="1072" y="1611"/>
                      </a:cubicBezTo>
                      <a:cubicBezTo>
                        <a:pt x="1074" y="1627"/>
                        <a:pt x="1090" y="1651"/>
                        <a:pt x="1103" y="1652"/>
                      </a:cubicBezTo>
                      <a:cubicBezTo>
                        <a:pt x="1120" y="1653"/>
                        <a:pt x="1116" y="1641"/>
                        <a:pt x="1111" y="1628"/>
                      </a:cubicBezTo>
                      <a:close/>
                      <a:moveTo>
                        <a:pt x="672" y="310"/>
                      </a:moveTo>
                      <a:cubicBezTo>
                        <a:pt x="672" y="310"/>
                        <a:pt x="672" y="310"/>
                        <a:pt x="672" y="310"/>
                      </a:cubicBezTo>
                      <a:cubicBezTo>
                        <a:pt x="672" y="310"/>
                        <a:pt x="672" y="310"/>
                        <a:pt x="672" y="310"/>
                      </a:cubicBezTo>
                      <a:cubicBezTo>
                        <a:pt x="672" y="310"/>
                        <a:pt x="672" y="310"/>
                        <a:pt x="672" y="310"/>
                      </a:cubicBezTo>
                      <a:close/>
                    </a:path>
                  </a:pathLst>
                </a:custGeom>
                <a:solidFill>
                  <a:srgbClr val="8EB4E3"/>
                </a:solidFill>
                <a:ln w="9525" cap="rnd" cmpd="sng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/>
                  <a:endParaRPr lang="fr-FR" sz="2000">
                    <a:latin typeface="Arial" charset="0"/>
                    <a:ea typeface="+mn-ea"/>
                    <a:cs typeface="Arial" charset="0"/>
                  </a:endParaRPr>
                </a:p>
              </p:txBody>
            </p:sp>
          </p:grpSp>
          <p:grpSp>
            <p:nvGrpSpPr>
              <p:cNvPr id="20" name="Group 21"/>
              <p:cNvGrpSpPr>
                <a:grpSpLocks/>
              </p:cNvGrpSpPr>
              <p:nvPr/>
            </p:nvGrpSpPr>
            <p:grpSpPr bwMode="auto">
              <a:xfrm>
                <a:off x="4181176" y="4273549"/>
                <a:ext cx="610494" cy="2189163"/>
                <a:chOff x="2832" y="705"/>
                <a:chExt cx="652" cy="2338"/>
              </a:xfrm>
            </p:grpSpPr>
            <p:sp>
              <p:nvSpPr>
                <p:cNvPr id="21" name="Freeform 22"/>
                <p:cNvSpPr>
                  <a:spLocks noEditPoints="1"/>
                </p:cNvSpPr>
                <p:nvPr/>
              </p:nvSpPr>
              <p:spPr bwMode="auto">
                <a:xfrm>
                  <a:off x="2832" y="705"/>
                  <a:ext cx="652" cy="2338"/>
                </a:xfrm>
                <a:custGeom>
                  <a:avLst/>
                  <a:gdLst>
                    <a:gd name="T0" fmla="*/ 630 w 829"/>
                    <a:gd name="T1" fmla="*/ 1074 h 2980"/>
                    <a:gd name="T2" fmla="*/ 603 w 829"/>
                    <a:gd name="T3" fmla="*/ 729 h 2980"/>
                    <a:gd name="T4" fmla="*/ 559 w 829"/>
                    <a:gd name="T5" fmla="*/ 423 h 2980"/>
                    <a:gd name="T6" fmla="*/ 477 w 829"/>
                    <a:gd name="T7" fmla="*/ 378 h 2980"/>
                    <a:gd name="T8" fmla="*/ 394 w 829"/>
                    <a:gd name="T9" fmla="*/ 300 h 2980"/>
                    <a:gd name="T10" fmla="*/ 455 w 829"/>
                    <a:gd name="T11" fmla="*/ 276 h 2980"/>
                    <a:gd name="T12" fmla="*/ 431 w 829"/>
                    <a:gd name="T13" fmla="*/ 258 h 2980"/>
                    <a:gd name="T14" fmla="*/ 223 w 829"/>
                    <a:gd name="T15" fmla="*/ 71 h 2980"/>
                    <a:gd name="T16" fmla="*/ 212 w 829"/>
                    <a:gd name="T17" fmla="*/ 268 h 2980"/>
                    <a:gd name="T18" fmla="*/ 227 w 829"/>
                    <a:gd name="T19" fmla="*/ 302 h 2980"/>
                    <a:gd name="T20" fmla="*/ 211 w 829"/>
                    <a:gd name="T21" fmla="*/ 370 h 2980"/>
                    <a:gd name="T22" fmla="*/ 142 w 829"/>
                    <a:gd name="T23" fmla="*/ 391 h 2980"/>
                    <a:gd name="T24" fmla="*/ 50 w 829"/>
                    <a:gd name="T25" fmla="*/ 593 h 2980"/>
                    <a:gd name="T26" fmla="*/ 20 w 829"/>
                    <a:gd name="T27" fmla="*/ 987 h 2980"/>
                    <a:gd name="T28" fmla="*/ 2 w 829"/>
                    <a:gd name="T29" fmla="*/ 1262 h 2980"/>
                    <a:gd name="T30" fmla="*/ 28 w 829"/>
                    <a:gd name="T31" fmla="*/ 1322 h 2980"/>
                    <a:gd name="T32" fmla="*/ 79 w 829"/>
                    <a:gd name="T33" fmla="*/ 1331 h 2980"/>
                    <a:gd name="T34" fmla="*/ 86 w 829"/>
                    <a:gd name="T35" fmla="*/ 1311 h 2980"/>
                    <a:gd name="T36" fmla="*/ 73 w 829"/>
                    <a:gd name="T37" fmla="*/ 1178 h 2980"/>
                    <a:gd name="T38" fmla="*/ 145 w 829"/>
                    <a:gd name="T39" fmla="*/ 705 h 2980"/>
                    <a:gd name="T40" fmla="*/ 127 w 829"/>
                    <a:gd name="T41" fmla="*/ 930 h 2980"/>
                    <a:gd name="T42" fmla="*/ 122 w 829"/>
                    <a:gd name="T43" fmla="*/ 1420 h 2980"/>
                    <a:gd name="T44" fmla="*/ 192 w 829"/>
                    <a:gd name="T45" fmla="*/ 1968 h 2980"/>
                    <a:gd name="T46" fmla="*/ 227 w 829"/>
                    <a:gd name="T47" fmla="*/ 2238 h 2980"/>
                    <a:gd name="T48" fmla="*/ 206 w 829"/>
                    <a:gd name="T49" fmla="*/ 2324 h 2980"/>
                    <a:gd name="T50" fmla="*/ 305 w 829"/>
                    <a:gd name="T51" fmla="*/ 2325 h 2980"/>
                    <a:gd name="T52" fmla="*/ 321 w 829"/>
                    <a:gd name="T53" fmla="*/ 2220 h 2980"/>
                    <a:gd name="T54" fmla="*/ 299 w 829"/>
                    <a:gd name="T55" fmla="*/ 2071 h 2980"/>
                    <a:gd name="T56" fmla="*/ 314 w 829"/>
                    <a:gd name="T57" fmla="*/ 1557 h 2980"/>
                    <a:gd name="T58" fmla="*/ 314 w 829"/>
                    <a:gd name="T59" fmla="*/ 1245 h 2980"/>
                    <a:gd name="T60" fmla="*/ 339 w 829"/>
                    <a:gd name="T61" fmla="*/ 1244 h 2980"/>
                    <a:gd name="T62" fmla="*/ 337 w 829"/>
                    <a:gd name="T63" fmla="*/ 1557 h 2980"/>
                    <a:gd name="T64" fmla="*/ 353 w 829"/>
                    <a:gd name="T65" fmla="*/ 2071 h 2980"/>
                    <a:gd name="T66" fmla="*/ 331 w 829"/>
                    <a:gd name="T67" fmla="*/ 2220 h 2980"/>
                    <a:gd name="T68" fmla="*/ 346 w 829"/>
                    <a:gd name="T69" fmla="*/ 2325 h 2980"/>
                    <a:gd name="T70" fmla="*/ 446 w 829"/>
                    <a:gd name="T71" fmla="*/ 2324 h 2980"/>
                    <a:gd name="T72" fmla="*/ 425 w 829"/>
                    <a:gd name="T73" fmla="*/ 2238 h 2980"/>
                    <a:gd name="T74" fmla="*/ 460 w 829"/>
                    <a:gd name="T75" fmla="*/ 1968 h 2980"/>
                    <a:gd name="T76" fmla="*/ 530 w 829"/>
                    <a:gd name="T77" fmla="*/ 1420 h 2980"/>
                    <a:gd name="T78" fmla="*/ 525 w 829"/>
                    <a:gd name="T79" fmla="*/ 922 h 2980"/>
                    <a:gd name="T80" fmla="*/ 506 w 829"/>
                    <a:gd name="T81" fmla="*/ 705 h 2980"/>
                    <a:gd name="T82" fmla="*/ 579 w 829"/>
                    <a:gd name="T83" fmla="*/ 1178 h 2980"/>
                    <a:gd name="T84" fmla="*/ 565 w 829"/>
                    <a:gd name="T85" fmla="*/ 1311 h 2980"/>
                    <a:gd name="T86" fmla="*/ 573 w 829"/>
                    <a:gd name="T87" fmla="*/ 1331 h 2980"/>
                    <a:gd name="T88" fmla="*/ 624 w 829"/>
                    <a:gd name="T89" fmla="*/ 1322 h 2980"/>
                    <a:gd name="T90" fmla="*/ 649 w 829"/>
                    <a:gd name="T91" fmla="*/ 1262 h 2980"/>
                    <a:gd name="T92" fmla="*/ 212 w 829"/>
                    <a:gd name="T93" fmla="*/ 268 h 2980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829"/>
                    <a:gd name="T142" fmla="*/ 0 h 2980"/>
                    <a:gd name="T143" fmla="*/ 829 w 829"/>
                    <a:gd name="T144" fmla="*/ 2980 h 2980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829" h="2980">
                      <a:moveTo>
                        <a:pt x="825" y="1608"/>
                      </a:moveTo>
                      <a:cubicBezTo>
                        <a:pt x="822" y="1601"/>
                        <a:pt x="816" y="1555"/>
                        <a:pt x="809" y="1528"/>
                      </a:cubicBezTo>
                      <a:cubicBezTo>
                        <a:pt x="804" y="1506"/>
                        <a:pt x="798" y="1412"/>
                        <a:pt x="801" y="1369"/>
                      </a:cubicBezTo>
                      <a:cubicBezTo>
                        <a:pt x="804" y="1334"/>
                        <a:pt x="802" y="1281"/>
                        <a:pt x="803" y="1258"/>
                      </a:cubicBezTo>
                      <a:cubicBezTo>
                        <a:pt x="804" y="1129"/>
                        <a:pt x="783" y="1063"/>
                        <a:pt x="778" y="1039"/>
                      </a:cubicBezTo>
                      <a:cubicBezTo>
                        <a:pt x="773" y="1015"/>
                        <a:pt x="767" y="981"/>
                        <a:pt x="767" y="929"/>
                      </a:cubicBezTo>
                      <a:cubicBezTo>
                        <a:pt x="767" y="877"/>
                        <a:pt x="769" y="806"/>
                        <a:pt x="765" y="756"/>
                      </a:cubicBezTo>
                      <a:cubicBezTo>
                        <a:pt x="763" y="727"/>
                        <a:pt x="758" y="683"/>
                        <a:pt x="752" y="645"/>
                      </a:cubicBezTo>
                      <a:cubicBezTo>
                        <a:pt x="746" y="607"/>
                        <a:pt x="727" y="556"/>
                        <a:pt x="711" y="539"/>
                      </a:cubicBezTo>
                      <a:cubicBezTo>
                        <a:pt x="695" y="521"/>
                        <a:pt x="673" y="507"/>
                        <a:pt x="650" y="499"/>
                      </a:cubicBezTo>
                      <a:cubicBezTo>
                        <a:pt x="644" y="497"/>
                        <a:pt x="635" y="490"/>
                        <a:pt x="629" y="489"/>
                      </a:cubicBezTo>
                      <a:cubicBezTo>
                        <a:pt x="620" y="487"/>
                        <a:pt x="615" y="483"/>
                        <a:pt x="607" y="482"/>
                      </a:cubicBezTo>
                      <a:cubicBezTo>
                        <a:pt x="590" y="479"/>
                        <a:pt x="575" y="477"/>
                        <a:pt x="561" y="472"/>
                      </a:cubicBezTo>
                      <a:cubicBezTo>
                        <a:pt x="531" y="463"/>
                        <a:pt x="507" y="454"/>
                        <a:pt x="501" y="385"/>
                      </a:cubicBezTo>
                      <a:cubicBezTo>
                        <a:pt x="501" y="382"/>
                        <a:pt x="501" y="382"/>
                        <a:pt x="501" y="382"/>
                      </a:cubicBezTo>
                      <a:cubicBezTo>
                        <a:pt x="537" y="421"/>
                        <a:pt x="571" y="371"/>
                        <a:pt x="571" y="371"/>
                      </a:cubicBezTo>
                      <a:cubicBezTo>
                        <a:pt x="564" y="376"/>
                        <a:pt x="550" y="370"/>
                        <a:pt x="550" y="370"/>
                      </a:cubicBezTo>
                      <a:cubicBezTo>
                        <a:pt x="570" y="376"/>
                        <a:pt x="578" y="352"/>
                        <a:pt x="578" y="352"/>
                      </a:cubicBezTo>
                      <a:cubicBezTo>
                        <a:pt x="569" y="358"/>
                        <a:pt x="566" y="353"/>
                        <a:pt x="566" y="353"/>
                      </a:cubicBezTo>
                      <a:cubicBezTo>
                        <a:pt x="581" y="347"/>
                        <a:pt x="580" y="328"/>
                        <a:pt x="580" y="328"/>
                      </a:cubicBezTo>
                      <a:cubicBezTo>
                        <a:pt x="573" y="353"/>
                        <a:pt x="539" y="357"/>
                        <a:pt x="548" y="329"/>
                      </a:cubicBezTo>
                      <a:cubicBezTo>
                        <a:pt x="563" y="281"/>
                        <a:pt x="578" y="182"/>
                        <a:pt x="534" y="91"/>
                      </a:cubicBezTo>
                      <a:cubicBezTo>
                        <a:pt x="489" y="0"/>
                        <a:pt x="374" y="39"/>
                        <a:pt x="374" y="39"/>
                      </a:cubicBezTo>
                      <a:cubicBezTo>
                        <a:pt x="352" y="25"/>
                        <a:pt x="305" y="61"/>
                        <a:pt x="284" y="90"/>
                      </a:cubicBezTo>
                      <a:cubicBezTo>
                        <a:pt x="263" y="120"/>
                        <a:pt x="238" y="224"/>
                        <a:pt x="287" y="300"/>
                      </a:cubicBezTo>
                      <a:cubicBezTo>
                        <a:pt x="311" y="338"/>
                        <a:pt x="285" y="358"/>
                        <a:pt x="276" y="354"/>
                      </a:cubicBezTo>
                      <a:cubicBezTo>
                        <a:pt x="268" y="351"/>
                        <a:pt x="269" y="343"/>
                        <a:pt x="269" y="341"/>
                      </a:cubicBezTo>
                      <a:cubicBezTo>
                        <a:pt x="264" y="362"/>
                        <a:pt x="280" y="371"/>
                        <a:pt x="280" y="371"/>
                      </a:cubicBezTo>
                      <a:cubicBezTo>
                        <a:pt x="270" y="367"/>
                        <a:pt x="265" y="358"/>
                        <a:pt x="265" y="358"/>
                      </a:cubicBezTo>
                      <a:cubicBezTo>
                        <a:pt x="266" y="379"/>
                        <a:pt x="288" y="385"/>
                        <a:pt x="288" y="385"/>
                      </a:cubicBezTo>
                      <a:cubicBezTo>
                        <a:pt x="274" y="384"/>
                        <a:pt x="268" y="376"/>
                        <a:pt x="268" y="376"/>
                      </a:cubicBezTo>
                      <a:cubicBezTo>
                        <a:pt x="273" y="392"/>
                        <a:pt x="309" y="408"/>
                        <a:pt x="328" y="381"/>
                      </a:cubicBezTo>
                      <a:cubicBezTo>
                        <a:pt x="322" y="460"/>
                        <a:pt x="295" y="464"/>
                        <a:pt x="268" y="472"/>
                      </a:cubicBezTo>
                      <a:cubicBezTo>
                        <a:pt x="254" y="477"/>
                        <a:pt x="239" y="479"/>
                        <a:pt x="222" y="482"/>
                      </a:cubicBezTo>
                      <a:cubicBezTo>
                        <a:pt x="214" y="483"/>
                        <a:pt x="208" y="487"/>
                        <a:pt x="199" y="488"/>
                      </a:cubicBezTo>
                      <a:cubicBezTo>
                        <a:pt x="193" y="489"/>
                        <a:pt x="186" y="496"/>
                        <a:pt x="180" y="498"/>
                      </a:cubicBezTo>
                      <a:cubicBezTo>
                        <a:pt x="156" y="506"/>
                        <a:pt x="134" y="521"/>
                        <a:pt x="118" y="538"/>
                      </a:cubicBezTo>
                      <a:cubicBezTo>
                        <a:pt x="101" y="556"/>
                        <a:pt x="83" y="607"/>
                        <a:pt x="77" y="645"/>
                      </a:cubicBezTo>
                      <a:cubicBezTo>
                        <a:pt x="71" y="683"/>
                        <a:pt x="66" y="727"/>
                        <a:pt x="63" y="756"/>
                      </a:cubicBezTo>
                      <a:cubicBezTo>
                        <a:pt x="59" y="806"/>
                        <a:pt x="62" y="877"/>
                        <a:pt x="62" y="929"/>
                      </a:cubicBezTo>
                      <a:cubicBezTo>
                        <a:pt x="62" y="981"/>
                        <a:pt x="55" y="1015"/>
                        <a:pt x="50" y="1039"/>
                      </a:cubicBezTo>
                      <a:cubicBezTo>
                        <a:pt x="45" y="1063"/>
                        <a:pt x="25" y="1129"/>
                        <a:pt x="26" y="1258"/>
                      </a:cubicBezTo>
                      <a:cubicBezTo>
                        <a:pt x="26" y="1281"/>
                        <a:pt x="25" y="1334"/>
                        <a:pt x="27" y="1369"/>
                      </a:cubicBezTo>
                      <a:cubicBezTo>
                        <a:pt x="31" y="1412"/>
                        <a:pt x="25" y="1506"/>
                        <a:pt x="19" y="1528"/>
                      </a:cubicBezTo>
                      <a:cubicBezTo>
                        <a:pt x="13" y="1555"/>
                        <a:pt x="6" y="1601"/>
                        <a:pt x="3" y="1608"/>
                      </a:cubicBezTo>
                      <a:cubicBezTo>
                        <a:pt x="0" y="1614"/>
                        <a:pt x="6" y="1623"/>
                        <a:pt x="10" y="1630"/>
                      </a:cubicBezTo>
                      <a:cubicBezTo>
                        <a:pt x="13" y="1637"/>
                        <a:pt x="12" y="1643"/>
                        <a:pt x="17" y="1653"/>
                      </a:cubicBezTo>
                      <a:cubicBezTo>
                        <a:pt x="20" y="1660"/>
                        <a:pt x="31" y="1676"/>
                        <a:pt x="36" y="1685"/>
                      </a:cubicBezTo>
                      <a:cubicBezTo>
                        <a:pt x="41" y="1693"/>
                        <a:pt x="62" y="1704"/>
                        <a:pt x="79" y="1709"/>
                      </a:cubicBezTo>
                      <a:cubicBezTo>
                        <a:pt x="90" y="1714"/>
                        <a:pt x="111" y="1725"/>
                        <a:pt x="113" y="1720"/>
                      </a:cubicBezTo>
                      <a:cubicBezTo>
                        <a:pt x="117" y="1709"/>
                        <a:pt x="110" y="1701"/>
                        <a:pt x="101" y="1697"/>
                      </a:cubicBezTo>
                      <a:cubicBezTo>
                        <a:pt x="96" y="1694"/>
                        <a:pt x="111" y="1703"/>
                        <a:pt x="114" y="1693"/>
                      </a:cubicBezTo>
                      <a:cubicBezTo>
                        <a:pt x="115" y="1690"/>
                        <a:pt x="115" y="1688"/>
                        <a:pt x="113" y="1683"/>
                      </a:cubicBezTo>
                      <a:cubicBezTo>
                        <a:pt x="115" y="1677"/>
                        <a:pt x="113" y="1677"/>
                        <a:pt x="109" y="1671"/>
                      </a:cubicBezTo>
                      <a:cubicBezTo>
                        <a:pt x="117" y="1669"/>
                        <a:pt x="111" y="1636"/>
                        <a:pt x="108" y="1620"/>
                      </a:cubicBezTo>
                      <a:cubicBezTo>
                        <a:pt x="109" y="1608"/>
                        <a:pt x="110" y="1570"/>
                        <a:pt x="101" y="1543"/>
                      </a:cubicBezTo>
                      <a:cubicBezTo>
                        <a:pt x="95" y="1527"/>
                        <a:pt x="93" y="1511"/>
                        <a:pt x="93" y="1501"/>
                      </a:cubicBezTo>
                      <a:cubicBezTo>
                        <a:pt x="88" y="1477"/>
                        <a:pt x="115" y="1307"/>
                        <a:pt x="131" y="1259"/>
                      </a:cubicBezTo>
                      <a:cubicBezTo>
                        <a:pt x="161" y="1158"/>
                        <a:pt x="151" y="1071"/>
                        <a:pt x="154" y="1053"/>
                      </a:cubicBezTo>
                      <a:cubicBezTo>
                        <a:pt x="158" y="1035"/>
                        <a:pt x="178" y="941"/>
                        <a:pt x="184" y="899"/>
                      </a:cubicBezTo>
                      <a:cubicBezTo>
                        <a:pt x="185" y="900"/>
                        <a:pt x="185" y="900"/>
                        <a:pt x="185" y="900"/>
                      </a:cubicBezTo>
                      <a:cubicBezTo>
                        <a:pt x="188" y="951"/>
                        <a:pt x="183" y="1029"/>
                        <a:pt x="184" y="1055"/>
                      </a:cubicBezTo>
                      <a:cubicBezTo>
                        <a:pt x="186" y="1091"/>
                        <a:pt x="176" y="1157"/>
                        <a:pt x="161" y="1186"/>
                      </a:cubicBezTo>
                      <a:cubicBezTo>
                        <a:pt x="145" y="1215"/>
                        <a:pt x="138" y="1260"/>
                        <a:pt x="124" y="1341"/>
                      </a:cubicBezTo>
                      <a:cubicBezTo>
                        <a:pt x="111" y="1405"/>
                        <a:pt x="101" y="1472"/>
                        <a:pt x="112" y="1588"/>
                      </a:cubicBezTo>
                      <a:cubicBezTo>
                        <a:pt x="121" y="1669"/>
                        <a:pt x="135" y="1720"/>
                        <a:pt x="155" y="1810"/>
                      </a:cubicBezTo>
                      <a:cubicBezTo>
                        <a:pt x="174" y="1891"/>
                        <a:pt x="200" y="1998"/>
                        <a:pt x="211" y="2058"/>
                      </a:cubicBezTo>
                      <a:cubicBezTo>
                        <a:pt x="221" y="2118"/>
                        <a:pt x="236" y="2140"/>
                        <a:pt x="238" y="2179"/>
                      </a:cubicBezTo>
                      <a:cubicBezTo>
                        <a:pt x="241" y="2218"/>
                        <a:pt x="215" y="2402"/>
                        <a:pt x="244" y="2508"/>
                      </a:cubicBezTo>
                      <a:cubicBezTo>
                        <a:pt x="272" y="2615"/>
                        <a:pt x="285" y="2682"/>
                        <a:pt x="290" y="2708"/>
                      </a:cubicBezTo>
                      <a:cubicBezTo>
                        <a:pt x="303" y="2765"/>
                        <a:pt x="292" y="2771"/>
                        <a:pt x="297" y="2800"/>
                      </a:cubicBezTo>
                      <a:cubicBezTo>
                        <a:pt x="302" y="2828"/>
                        <a:pt x="303" y="2825"/>
                        <a:pt x="288" y="2853"/>
                      </a:cubicBezTo>
                      <a:cubicBezTo>
                        <a:pt x="275" y="2871"/>
                        <a:pt x="253" y="2910"/>
                        <a:pt x="246" y="2918"/>
                      </a:cubicBezTo>
                      <a:cubicBezTo>
                        <a:pt x="240" y="2927"/>
                        <a:pt x="243" y="2936"/>
                        <a:pt x="246" y="2941"/>
                      </a:cubicBezTo>
                      <a:cubicBezTo>
                        <a:pt x="241" y="2955"/>
                        <a:pt x="257" y="2962"/>
                        <a:pt x="262" y="2962"/>
                      </a:cubicBezTo>
                      <a:cubicBezTo>
                        <a:pt x="260" y="2978"/>
                        <a:pt x="289" y="2976"/>
                        <a:pt x="296" y="2969"/>
                      </a:cubicBezTo>
                      <a:cubicBezTo>
                        <a:pt x="304" y="2978"/>
                        <a:pt x="326" y="2978"/>
                        <a:pt x="334" y="2967"/>
                      </a:cubicBezTo>
                      <a:cubicBezTo>
                        <a:pt x="348" y="2980"/>
                        <a:pt x="373" y="2980"/>
                        <a:pt x="388" y="2964"/>
                      </a:cubicBezTo>
                      <a:cubicBezTo>
                        <a:pt x="404" y="2948"/>
                        <a:pt x="406" y="2933"/>
                        <a:pt x="404" y="2917"/>
                      </a:cubicBezTo>
                      <a:cubicBezTo>
                        <a:pt x="402" y="2902"/>
                        <a:pt x="406" y="2896"/>
                        <a:pt x="409" y="2877"/>
                      </a:cubicBezTo>
                      <a:cubicBezTo>
                        <a:pt x="412" y="2858"/>
                        <a:pt x="415" y="2843"/>
                        <a:pt x="408" y="2830"/>
                      </a:cubicBezTo>
                      <a:cubicBezTo>
                        <a:pt x="401" y="2816"/>
                        <a:pt x="400" y="2809"/>
                        <a:pt x="400" y="2796"/>
                      </a:cubicBezTo>
                      <a:cubicBezTo>
                        <a:pt x="400" y="2782"/>
                        <a:pt x="406" y="2761"/>
                        <a:pt x="397" y="2744"/>
                      </a:cubicBezTo>
                      <a:cubicBezTo>
                        <a:pt x="388" y="2726"/>
                        <a:pt x="378" y="2685"/>
                        <a:pt x="380" y="2640"/>
                      </a:cubicBezTo>
                      <a:cubicBezTo>
                        <a:pt x="381" y="2595"/>
                        <a:pt x="414" y="2343"/>
                        <a:pt x="400" y="2257"/>
                      </a:cubicBezTo>
                      <a:cubicBezTo>
                        <a:pt x="386" y="2170"/>
                        <a:pt x="392" y="2153"/>
                        <a:pt x="395" y="2123"/>
                      </a:cubicBezTo>
                      <a:cubicBezTo>
                        <a:pt x="399" y="2094"/>
                        <a:pt x="407" y="2046"/>
                        <a:pt x="399" y="1984"/>
                      </a:cubicBezTo>
                      <a:cubicBezTo>
                        <a:pt x="396" y="1960"/>
                        <a:pt x="407" y="1862"/>
                        <a:pt x="408" y="1760"/>
                      </a:cubicBezTo>
                      <a:cubicBezTo>
                        <a:pt x="409" y="1694"/>
                        <a:pt x="417" y="1606"/>
                        <a:pt x="399" y="1588"/>
                      </a:cubicBezTo>
                      <a:cubicBezTo>
                        <a:pt x="399" y="1587"/>
                        <a:pt x="399" y="1587"/>
                        <a:pt x="399" y="1587"/>
                      </a:cubicBezTo>
                      <a:cubicBezTo>
                        <a:pt x="404" y="1589"/>
                        <a:pt x="409" y="1590"/>
                        <a:pt x="413" y="1590"/>
                      </a:cubicBezTo>
                      <a:cubicBezTo>
                        <a:pt x="414" y="1590"/>
                        <a:pt x="414" y="1590"/>
                        <a:pt x="414" y="1590"/>
                      </a:cubicBezTo>
                      <a:cubicBezTo>
                        <a:pt x="419" y="1590"/>
                        <a:pt x="425" y="1589"/>
                        <a:pt x="431" y="1586"/>
                      </a:cubicBezTo>
                      <a:cubicBezTo>
                        <a:pt x="430" y="1588"/>
                        <a:pt x="430" y="1588"/>
                        <a:pt x="430" y="1588"/>
                      </a:cubicBezTo>
                      <a:cubicBezTo>
                        <a:pt x="412" y="1606"/>
                        <a:pt x="418" y="1694"/>
                        <a:pt x="418" y="1759"/>
                      </a:cubicBezTo>
                      <a:cubicBezTo>
                        <a:pt x="419" y="1861"/>
                        <a:pt x="432" y="1960"/>
                        <a:pt x="429" y="1984"/>
                      </a:cubicBezTo>
                      <a:cubicBezTo>
                        <a:pt x="421" y="2046"/>
                        <a:pt x="430" y="2094"/>
                        <a:pt x="434" y="2123"/>
                      </a:cubicBezTo>
                      <a:cubicBezTo>
                        <a:pt x="437" y="2153"/>
                        <a:pt x="442" y="2170"/>
                        <a:pt x="428" y="2257"/>
                      </a:cubicBezTo>
                      <a:cubicBezTo>
                        <a:pt x="414" y="2343"/>
                        <a:pt x="447" y="2595"/>
                        <a:pt x="449" y="2640"/>
                      </a:cubicBezTo>
                      <a:cubicBezTo>
                        <a:pt x="451" y="2685"/>
                        <a:pt x="440" y="2726"/>
                        <a:pt x="432" y="2744"/>
                      </a:cubicBezTo>
                      <a:cubicBezTo>
                        <a:pt x="423" y="2761"/>
                        <a:pt x="428" y="2782"/>
                        <a:pt x="428" y="2796"/>
                      </a:cubicBezTo>
                      <a:cubicBezTo>
                        <a:pt x="428" y="2809"/>
                        <a:pt x="428" y="2816"/>
                        <a:pt x="421" y="2830"/>
                      </a:cubicBezTo>
                      <a:cubicBezTo>
                        <a:pt x="414" y="2843"/>
                        <a:pt x="416" y="2858"/>
                        <a:pt x="420" y="2877"/>
                      </a:cubicBezTo>
                      <a:cubicBezTo>
                        <a:pt x="423" y="2896"/>
                        <a:pt x="427" y="2902"/>
                        <a:pt x="425" y="2917"/>
                      </a:cubicBezTo>
                      <a:cubicBezTo>
                        <a:pt x="423" y="2933"/>
                        <a:pt x="425" y="2948"/>
                        <a:pt x="440" y="2964"/>
                      </a:cubicBezTo>
                      <a:cubicBezTo>
                        <a:pt x="456" y="2980"/>
                        <a:pt x="480" y="2980"/>
                        <a:pt x="494" y="2967"/>
                      </a:cubicBezTo>
                      <a:cubicBezTo>
                        <a:pt x="503" y="2978"/>
                        <a:pt x="525" y="2978"/>
                        <a:pt x="533" y="2969"/>
                      </a:cubicBezTo>
                      <a:cubicBezTo>
                        <a:pt x="540" y="2976"/>
                        <a:pt x="569" y="2978"/>
                        <a:pt x="567" y="2962"/>
                      </a:cubicBezTo>
                      <a:cubicBezTo>
                        <a:pt x="572" y="2962"/>
                        <a:pt x="587" y="2955"/>
                        <a:pt x="582" y="2941"/>
                      </a:cubicBezTo>
                      <a:cubicBezTo>
                        <a:pt x="586" y="2936"/>
                        <a:pt x="589" y="2927"/>
                        <a:pt x="582" y="2918"/>
                      </a:cubicBezTo>
                      <a:cubicBezTo>
                        <a:pt x="575" y="2910"/>
                        <a:pt x="554" y="2871"/>
                        <a:pt x="541" y="2853"/>
                      </a:cubicBezTo>
                      <a:cubicBezTo>
                        <a:pt x="526" y="2825"/>
                        <a:pt x="527" y="2828"/>
                        <a:pt x="532" y="2800"/>
                      </a:cubicBezTo>
                      <a:cubicBezTo>
                        <a:pt x="537" y="2771"/>
                        <a:pt x="526" y="2765"/>
                        <a:pt x="538" y="2708"/>
                      </a:cubicBezTo>
                      <a:cubicBezTo>
                        <a:pt x="544" y="2682"/>
                        <a:pt x="557" y="2615"/>
                        <a:pt x="585" y="2508"/>
                      </a:cubicBezTo>
                      <a:cubicBezTo>
                        <a:pt x="614" y="2402"/>
                        <a:pt x="588" y="2218"/>
                        <a:pt x="590" y="2179"/>
                      </a:cubicBezTo>
                      <a:cubicBezTo>
                        <a:pt x="593" y="2140"/>
                        <a:pt x="610" y="2113"/>
                        <a:pt x="620" y="2054"/>
                      </a:cubicBezTo>
                      <a:cubicBezTo>
                        <a:pt x="630" y="1994"/>
                        <a:pt x="655" y="1891"/>
                        <a:pt x="674" y="1810"/>
                      </a:cubicBezTo>
                      <a:cubicBezTo>
                        <a:pt x="694" y="1720"/>
                        <a:pt x="710" y="1670"/>
                        <a:pt x="719" y="1589"/>
                      </a:cubicBezTo>
                      <a:cubicBezTo>
                        <a:pt x="730" y="1474"/>
                        <a:pt x="720" y="1404"/>
                        <a:pt x="708" y="1340"/>
                      </a:cubicBezTo>
                      <a:cubicBezTo>
                        <a:pt x="694" y="1259"/>
                        <a:pt x="682" y="1204"/>
                        <a:pt x="667" y="1175"/>
                      </a:cubicBezTo>
                      <a:cubicBezTo>
                        <a:pt x="651" y="1146"/>
                        <a:pt x="646" y="1089"/>
                        <a:pt x="648" y="1053"/>
                      </a:cubicBezTo>
                      <a:cubicBezTo>
                        <a:pt x="649" y="1026"/>
                        <a:pt x="641" y="949"/>
                        <a:pt x="644" y="898"/>
                      </a:cubicBezTo>
                      <a:cubicBezTo>
                        <a:pt x="644" y="898"/>
                        <a:pt x="644" y="898"/>
                        <a:pt x="644" y="898"/>
                      </a:cubicBezTo>
                      <a:cubicBezTo>
                        <a:pt x="650" y="940"/>
                        <a:pt x="671" y="1035"/>
                        <a:pt x="674" y="1053"/>
                      </a:cubicBezTo>
                      <a:cubicBezTo>
                        <a:pt x="678" y="1071"/>
                        <a:pt x="668" y="1158"/>
                        <a:pt x="698" y="1259"/>
                      </a:cubicBezTo>
                      <a:cubicBezTo>
                        <a:pt x="713" y="1307"/>
                        <a:pt x="740" y="1477"/>
                        <a:pt x="736" y="1501"/>
                      </a:cubicBezTo>
                      <a:cubicBezTo>
                        <a:pt x="736" y="1511"/>
                        <a:pt x="733" y="1527"/>
                        <a:pt x="728" y="1543"/>
                      </a:cubicBezTo>
                      <a:cubicBezTo>
                        <a:pt x="719" y="1570"/>
                        <a:pt x="720" y="1608"/>
                        <a:pt x="721" y="1620"/>
                      </a:cubicBezTo>
                      <a:cubicBezTo>
                        <a:pt x="717" y="1636"/>
                        <a:pt x="712" y="1669"/>
                        <a:pt x="719" y="1671"/>
                      </a:cubicBezTo>
                      <a:cubicBezTo>
                        <a:pt x="715" y="1677"/>
                        <a:pt x="714" y="1677"/>
                        <a:pt x="716" y="1683"/>
                      </a:cubicBezTo>
                      <a:cubicBezTo>
                        <a:pt x="713" y="1688"/>
                        <a:pt x="713" y="1690"/>
                        <a:pt x="714" y="1693"/>
                      </a:cubicBezTo>
                      <a:cubicBezTo>
                        <a:pt x="718" y="1703"/>
                        <a:pt x="733" y="1694"/>
                        <a:pt x="728" y="1697"/>
                      </a:cubicBezTo>
                      <a:cubicBezTo>
                        <a:pt x="719" y="1701"/>
                        <a:pt x="712" y="1709"/>
                        <a:pt x="716" y="1720"/>
                      </a:cubicBezTo>
                      <a:cubicBezTo>
                        <a:pt x="718" y="1725"/>
                        <a:pt x="739" y="1714"/>
                        <a:pt x="750" y="1709"/>
                      </a:cubicBezTo>
                      <a:cubicBezTo>
                        <a:pt x="767" y="1704"/>
                        <a:pt x="787" y="1693"/>
                        <a:pt x="793" y="1685"/>
                      </a:cubicBezTo>
                      <a:cubicBezTo>
                        <a:pt x="798" y="1676"/>
                        <a:pt x="809" y="1660"/>
                        <a:pt x="812" y="1653"/>
                      </a:cubicBezTo>
                      <a:cubicBezTo>
                        <a:pt x="816" y="1643"/>
                        <a:pt x="815" y="1637"/>
                        <a:pt x="819" y="1630"/>
                      </a:cubicBezTo>
                      <a:cubicBezTo>
                        <a:pt x="822" y="1623"/>
                        <a:pt x="829" y="1614"/>
                        <a:pt x="825" y="1608"/>
                      </a:cubicBezTo>
                      <a:close/>
                      <a:moveTo>
                        <a:pt x="269" y="341"/>
                      </a:moveTo>
                      <a:cubicBezTo>
                        <a:pt x="269" y="341"/>
                        <a:pt x="269" y="340"/>
                        <a:pt x="269" y="340"/>
                      </a:cubicBezTo>
                      <a:cubicBezTo>
                        <a:pt x="269" y="340"/>
                        <a:pt x="269" y="341"/>
                        <a:pt x="269" y="341"/>
                      </a:cubicBezTo>
                      <a:close/>
                    </a:path>
                  </a:pathLst>
                </a:custGeom>
                <a:noFill/>
                <a:ln w="9525" cmpd="sng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/>
                  <a:endParaRPr lang="fr-FR" sz="2000"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sp>
              <p:nvSpPr>
                <p:cNvPr id="22" name="Freeform 23"/>
                <p:cNvSpPr>
                  <a:spLocks noEditPoints="1"/>
                </p:cNvSpPr>
                <p:nvPr/>
              </p:nvSpPr>
              <p:spPr bwMode="auto">
                <a:xfrm>
                  <a:off x="2832" y="705"/>
                  <a:ext cx="652" cy="2338"/>
                </a:xfrm>
                <a:custGeom>
                  <a:avLst/>
                  <a:gdLst>
                    <a:gd name="T0" fmla="*/ 630 w 829"/>
                    <a:gd name="T1" fmla="*/ 1074 h 2980"/>
                    <a:gd name="T2" fmla="*/ 603 w 829"/>
                    <a:gd name="T3" fmla="*/ 729 h 2980"/>
                    <a:gd name="T4" fmla="*/ 559 w 829"/>
                    <a:gd name="T5" fmla="*/ 423 h 2980"/>
                    <a:gd name="T6" fmla="*/ 477 w 829"/>
                    <a:gd name="T7" fmla="*/ 378 h 2980"/>
                    <a:gd name="T8" fmla="*/ 449 w 829"/>
                    <a:gd name="T9" fmla="*/ 291 h 2980"/>
                    <a:gd name="T10" fmla="*/ 445 w 829"/>
                    <a:gd name="T11" fmla="*/ 277 h 2980"/>
                    <a:gd name="T12" fmla="*/ 420 w 829"/>
                    <a:gd name="T13" fmla="*/ 71 h 2980"/>
                    <a:gd name="T14" fmla="*/ 226 w 829"/>
                    <a:gd name="T15" fmla="*/ 235 h 2980"/>
                    <a:gd name="T16" fmla="*/ 220 w 829"/>
                    <a:gd name="T17" fmla="*/ 291 h 2980"/>
                    <a:gd name="T18" fmla="*/ 211 w 829"/>
                    <a:gd name="T19" fmla="*/ 295 h 2980"/>
                    <a:gd name="T20" fmla="*/ 175 w 829"/>
                    <a:gd name="T21" fmla="*/ 378 h 2980"/>
                    <a:gd name="T22" fmla="*/ 93 w 829"/>
                    <a:gd name="T23" fmla="*/ 422 h 2980"/>
                    <a:gd name="T24" fmla="*/ 49 w 829"/>
                    <a:gd name="T25" fmla="*/ 729 h 2980"/>
                    <a:gd name="T26" fmla="*/ 21 w 829"/>
                    <a:gd name="T27" fmla="*/ 1074 h 2980"/>
                    <a:gd name="T28" fmla="*/ 8 w 829"/>
                    <a:gd name="T29" fmla="*/ 1279 h 2980"/>
                    <a:gd name="T30" fmla="*/ 62 w 829"/>
                    <a:gd name="T31" fmla="*/ 1341 h 2980"/>
                    <a:gd name="T32" fmla="*/ 90 w 829"/>
                    <a:gd name="T33" fmla="*/ 1328 h 2980"/>
                    <a:gd name="T34" fmla="*/ 85 w 829"/>
                    <a:gd name="T35" fmla="*/ 1271 h 2980"/>
                    <a:gd name="T36" fmla="*/ 103 w 829"/>
                    <a:gd name="T37" fmla="*/ 988 h 2980"/>
                    <a:gd name="T38" fmla="*/ 146 w 829"/>
                    <a:gd name="T39" fmla="*/ 706 h 2980"/>
                    <a:gd name="T40" fmla="*/ 98 w 829"/>
                    <a:gd name="T41" fmla="*/ 1052 h 2980"/>
                    <a:gd name="T42" fmla="*/ 166 w 829"/>
                    <a:gd name="T43" fmla="*/ 1615 h 2980"/>
                    <a:gd name="T44" fmla="*/ 228 w 829"/>
                    <a:gd name="T45" fmla="*/ 2125 h 2980"/>
                    <a:gd name="T46" fmla="*/ 193 w 829"/>
                    <a:gd name="T47" fmla="*/ 2289 h 2980"/>
                    <a:gd name="T48" fmla="*/ 233 w 829"/>
                    <a:gd name="T49" fmla="*/ 2329 h 2980"/>
                    <a:gd name="T50" fmla="*/ 318 w 829"/>
                    <a:gd name="T51" fmla="*/ 2289 h 2980"/>
                    <a:gd name="T52" fmla="*/ 315 w 829"/>
                    <a:gd name="T53" fmla="*/ 2194 h 2980"/>
                    <a:gd name="T54" fmla="*/ 315 w 829"/>
                    <a:gd name="T55" fmla="*/ 1771 h 2980"/>
                    <a:gd name="T56" fmla="*/ 321 w 829"/>
                    <a:gd name="T57" fmla="*/ 1381 h 2980"/>
                    <a:gd name="T58" fmla="*/ 325 w 829"/>
                    <a:gd name="T59" fmla="*/ 1247 h 2980"/>
                    <a:gd name="T60" fmla="*/ 338 w 829"/>
                    <a:gd name="T61" fmla="*/ 1246 h 2980"/>
                    <a:gd name="T62" fmla="*/ 341 w 829"/>
                    <a:gd name="T63" fmla="*/ 1666 h 2980"/>
                    <a:gd name="T64" fmla="*/ 340 w 829"/>
                    <a:gd name="T65" fmla="*/ 2153 h 2980"/>
                    <a:gd name="T66" fmla="*/ 330 w 829"/>
                    <a:gd name="T67" fmla="*/ 2257 h 2980"/>
                    <a:gd name="T68" fmla="*/ 389 w 829"/>
                    <a:gd name="T69" fmla="*/ 2328 h 2980"/>
                    <a:gd name="T70" fmla="*/ 458 w 829"/>
                    <a:gd name="T71" fmla="*/ 2307 h 2980"/>
                    <a:gd name="T72" fmla="*/ 418 w 829"/>
                    <a:gd name="T73" fmla="*/ 2197 h 2980"/>
                    <a:gd name="T74" fmla="*/ 464 w 829"/>
                    <a:gd name="T75" fmla="*/ 1710 h 2980"/>
                    <a:gd name="T76" fmla="*/ 565 w 829"/>
                    <a:gd name="T77" fmla="*/ 1247 h 2980"/>
                    <a:gd name="T78" fmla="*/ 510 w 829"/>
                    <a:gd name="T79" fmla="*/ 826 h 2980"/>
                    <a:gd name="T80" fmla="*/ 530 w 829"/>
                    <a:gd name="T81" fmla="*/ 826 h 2980"/>
                    <a:gd name="T82" fmla="*/ 573 w 829"/>
                    <a:gd name="T83" fmla="*/ 1211 h 2980"/>
                    <a:gd name="T84" fmla="*/ 563 w 829"/>
                    <a:gd name="T85" fmla="*/ 1320 h 2980"/>
                    <a:gd name="T86" fmla="*/ 563 w 829"/>
                    <a:gd name="T87" fmla="*/ 1349 h 2980"/>
                    <a:gd name="T88" fmla="*/ 639 w 829"/>
                    <a:gd name="T89" fmla="*/ 1297 h 2980"/>
                    <a:gd name="T90" fmla="*/ 212 w 829"/>
                    <a:gd name="T91" fmla="*/ 268 h 2980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829"/>
                    <a:gd name="T139" fmla="*/ 0 h 2980"/>
                    <a:gd name="T140" fmla="*/ 829 w 829"/>
                    <a:gd name="T141" fmla="*/ 2980 h 2980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829" h="2980">
                      <a:moveTo>
                        <a:pt x="825" y="1608"/>
                      </a:moveTo>
                      <a:cubicBezTo>
                        <a:pt x="822" y="1601"/>
                        <a:pt x="816" y="1555"/>
                        <a:pt x="809" y="1528"/>
                      </a:cubicBezTo>
                      <a:cubicBezTo>
                        <a:pt x="804" y="1506"/>
                        <a:pt x="798" y="1412"/>
                        <a:pt x="801" y="1369"/>
                      </a:cubicBezTo>
                      <a:cubicBezTo>
                        <a:pt x="804" y="1334"/>
                        <a:pt x="802" y="1281"/>
                        <a:pt x="803" y="1258"/>
                      </a:cubicBezTo>
                      <a:cubicBezTo>
                        <a:pt x="804" y="1129"/>
                        <a:pt x="783" y="1063"/>
                        <a:pt x="778" y="1039"/>
                      </a:cubicBezTo>
                      <a:cubicBezTo>
                        <a:pt x="773" y="1015"/>
                        <a:pt x="767" y="981"/>
                        <a:pt x="767" y="929"/>
                      </a:cubicBezTo>
                      <a:cubicBezTo>
                        <a:pt x="767" y="877"/>
                        <a:pt x="769" y="806"/>
                        <a:pt x="765" y="756"/>
                      </a:cubicBezTo>
                      <a:cubicBezTo>
                        <a:pt x="763" y="727"/>
                        <a:pt x="758" y="683"/>
                        <a:pt x="752" y="645"/>
                      </a:cubicBezTo>
                      <a:cubicBezTo>
                        <a:pt x="746" y="607"/>
                        <a:pt x="727" y="556"/>
                        <a:pt x="711" y="539"/>
                      </a:cubicBezTo>
                      <a:cubicBezTo>
                        <a:pt x="695" y="521"/>
                        <a:pt x="673" y="507"/>
                        <a:pt x="650" y="499"/>
                      </a:cubicBezTo>
                      <a:cubicBezTo>
                        <a:pt x="644" y="497"/>
                        <a:pt x="635" y="490"/>
                        <a:pt x="629" y="489"/>
                      </a:cubicBezTo>
                      <a:cubicBezTo>
                        <a:pt x="620" y="487"/>
                        <a:pt x="615" y="483"/>
                        <a:pt x="607" y="482"/>
                      </a:cubicBezTo>
                      <a:cubicBezTo>
                        <a:pt x="590" y="479"/>
                        <a:pt x="575" y="474"/>
                        <a:pt x="561" y="472"/>
                      </a:cubicBezTo>
                      <a:cubicBezTo>
                        <a:pt x="499" y="464"/>
                        <a:pt x="501" y="382"/>
                        <a:pt x="501" y="382"/>
                      </a:cubicBezTo>
                      <a:cubicBezTo>
                        <a:pt x="537" y="421"/>
                        <a:pt x="571" y="371"/>
                        <a:pt x="571" y="371"/>
                      </a:cubicBezTo>
                      <a:cubicBezTo>
                        <a:pt x="564" y="376"/>
                        <a:pt x="550" y="370"/>
                        <a:pt x="550" y="370"/>
                      </a:cubicBezTo>
                      <a:cubicBezTo>
                        <a:pt x="570" y="376"/>
                        <a:pt x="578" y="352"/>
                        <a:pt x="578" y="352"/>
                      </a:cubicBezTo>
                      <a:cubicBezTo>
                        <a:pt x="569" y="358"/>
                        <a:pt x="566" y="353"/>
                        <a:pt x="566" y="353"/>
                      </a:cubicBezTo>
                      <a:cubicBezTo>
                        <a:pt x="581" y="347"/>
                        <a:pt x="580" y="328"/>
                        <a:pt x="580" y="328"/>
                      </a:cubicBezTo>
                      <a:cubicBezTo>
                        <a:pt x="573" y="353"/>
                        <a:pt x="539" y="357"/>
                        <a:pt x="548" y="329"/>
                      </a:cubicBezTo>
                      <a:cubicBezTo>
                        <a:pt x="563" y="281"/>
                        <a:pt x="578" y="182"/>
                        <a:pt x="534" y="91"/>
                      </a:cubicBezTo>
                      <a:cubicBezTo>
                        <a:pt x="489" y="0"/>
                        <a:pt x="374" y="39"/>
                        <a:pt x="374" y="39"/>
                      </a:cubicBezTo>
                      <a:cubicBezTo>
                        <a:pt x="352" y="25"/>
                        <a:pt x="305" y="61"/>
                        <a:pt x="284" y="90"/>
                      </a:cubicBezTo>
                      <a:cubicBezTo>
                        <a:pt x="263" y="120"/>
                        <a:pt x="238" y="224"/>
                        <a:pt x="287" y="300"/>
                      </a:cubicBezTo>
                      <a:cubicBezTo>
                        <a:pt x="311" y="338"/>
                        <a:pt x="285" y="358"/>
                        <a:pt x="276" y="354"/>
                      </a:cubicBezTo>
                      <a:cubicBezTo>
                        <a:pt x="268" y="351"/>
                        <a:pt x="269" y="343"/>
                        <a:pt x="269" y="341"/>
                      </a:cubicBezTo>
                      <a:cubicBezTo>
                        <a:pt x="264" y="362"/>
                        <a:pt x="280" y="371"/>
                        <a:pt x="280" y="371"/>
                      </a:cubicBezTo>
                      <a:cubicBezTo>
                        <a:pt x="270" y="367"/>
                        <a:pt x="265" y="358"/>
                        <a:pt x="265" y="358"/>
                      </a:cubicBezTo>
                      <a:cubicBezTo>
                        <a:pt x="266" y="379"/>
                        <a:pt x="288" y="385"/>
                        <a:pt x="288" y="385"/>
                      </a:cubicBezTo>
                      <a:cubicBezTo>
                        <a:pt x="274" y="384"/>
                        <a:pt x="268" y="376"/>
                        <a:pt x="268" y="376"/>
                      </a:cubicBezTo>
                      <a:cubicBezTo>
                        <a:pt x="273" y="392"/>
                        <a:pt x="309" y="408"/>
                        <a:pt x="328" y="381"/>
                      </a:cubicBezTo>
                      <a:cubicBezTo>
                        <a:pt x="322" y="460"/>
                        <a:pt x="295" y="464"/>
                        <a:pt x="268" y="472"/>
                      </a:cubicBezTo>
                      <a:cubicBezTo>
                        <a:pt x="254" y="477"/>
                        <a:pt x="239" y="479"/>
                        <a:pt x="222" y="482"/>
                      </a:cubicBezTo>
                      <a:cubicBezTo>
                        <a:pt x="214" y="483"/>
                        <a:pt x="208" y="487"/>
                        <a:pt x="199" y="488"/>
                      </a:cubicBezTo>
                      <a:cubicBezTo>
                        <a:pt x="193" y="489"/>
                        <a:pt x="186" y="496"/>
                        <a:pt x="180" y="498"/>
                      </a:cubicBezTo>
                      <a:cubicBezTo>
                        <a:pt x="156" y="506"/>
                        <a:pt x="134" y="521"/>
                        <a:pt x="118" y="538"/>
                      </a:cubicBezTo>
                      <a:cubicBezTo>
                        <a:pt x="101" y="556"/>
                        <a:pt x="83" y="607"/>
                        <a:pt x="77" y="645"/>
                      </a:cubicBezTo>
                      <a:cubicBezTo>
                        <a:pt x="71" y="683"/>
                        <a:pt x="66" y="727"/>
                        <a:pt x="63" y="756"/>
                      </a:cubicBezTo>
                      <a:cubicBezTo>
                        <a:pt x="59" y="806"/>
                        <a:pt x="62" y="877"/>
                        <a:pt x="62" y="929"/>
                      </a:cubicBezTo>
                      <a:cubicBezTo>
                        <a:pt x="62" y="981"/>
                        <a:pt x="55" y="1015"/>
                        <a:pt x="50" y="1039"/>
                      </a:cubicBezTo>
                      <a:cubicBezTo>
                        <a:pt x="45" y="1063"/>
                        <a:pt x="25" y="1129"/>
                        <a:pt x="26" y="1258"/>
                      </a:cubicBezTo>
                      <a:cubicBezTo>
                        <a:pt x="26" y="1281"/>
                        <a:pt x="25" y="1334"/>
                        <a:pt x="27" y="1369"/>
                      </a:cubicBezTo>
                      <a:cubicBezTo>
                        <a:pt x="31" y="1412"/>
                        <a:pt x="25" y="1506"/>
                        <a:pt x="19" y="1528"/>
                      </a:cubicBezTo>
                      <a:cubicBezTo>
                        <a:pt x="13" y="1555"/>
                        <a:pt x="6" y="1601"/>
                        <a:pt x="3" y="1608"/>
                      </a:cubicBezTo>
                      <a:cubicBezTo>
                        <a:pt x="0" y="1614"/>
                        <a:pt x="6" y="1623"/>
                        <a:pt x="10" y="1630"/>
                      </a:cubicBezTo>
                      <a:cubicBezTo>
                        <a:pt x="13" y="1637"/>
                        <a:pt x="12" y="1643"/>
                        <a:pt x="17" y="1653"/>
                      </a:cubicBezTo>
                      <a:cubicBezTo>
                        <a:pt x="20" y="1660"/>
                        <a:pt x="31" y="1676"/>
                        <a:pt x="36" y="1685"/>
                      </a:cubicBezTo>
                      <a:cubicBezTo>
                        <a:pt x="41" y="1693"/>
                        <a:pt x="62" y="1704"/>
                        <a:pt x="79" y="1709"/>
                      </a:cubicBezTo>
                      <a:cubicBezTo>
                        <a:pt x="90" y="1714"/>
                        <a:pt x="111" y="1725"/>
                        <a:pt x="113" y="1720"/>
                      </a:cubicBezTo>
                      <a:cubicBezTo>
                        <a:pt x="117" y="1709"/>
                        <a:pt x="110" y="1701"/>
                        <a:pt x="101" y="1697"/>
                      </a:cubicBezTo>
                      <a:cubicBezTo>
                        <a:pt x="96" y="1694"/>
                        <a:pt x="111" y="1703"/>
                        <a:pt x="114" y="1693"/>
                      </a:cubicBezTo>
                      <a:cubicBezTo>
                        <a:pt x="115" y="1690"/>
                        <a:pt x="115" y="1688"/>
                        <a:pt x="113" y="1683"/>
                      </a:cubicBezTo>
                      <a:cubicBezTo>
                        <a:pt x="115" y="1677"/>
                        <a:pt x="113" y="1677"/>
                        <a:pt x="109" y="1671"/>
                      </a:cubicBezTo>
                      <a:cubicBezTo>
                        <a:pt x="117" y="1669"/>
                        <a:pt x="111" y="1636"/>
                        <a:pt x="108" y="1620"/>
                      </a:cubicBezTo>
                      <a:cubicBezTo>
                        <a:pt x="109" y="1608"/>
                        <a:pt x="110" y="1570"/>
                        <a:pt x="101" y="1543"/>
                      </a:cubicBezTo>
                      <a:cubicBezTo>
                        <a:pt x="95" y="1527"/>
                        <a:pt x="93" y="1511"/>
                        <a:pt x="93" y="1501"/>
                      </a:cubicBezTo>
                      <a:cubicBezTo>
                        <a:pt x="88" y="1477"/>
                        <a:pt x="115" y="1307"/>
                        <a:pt x="131" y="1259"/>
                      </a:cubicBezTo>
                      <a:cubicBezTo>
                        <a:pt x="161" y="1158"/>
                        <a:pt x="151" y="1071"/>
                        <a:pt x="154" y="1053"/>
                      </a:cubicBezTo>
                      <a:cubicBezTo>
                        <a:pt x="158" y="1035"/>
                        <a:pt x="178" y="941"/>
                        <a:pt x="184" y="899"/>
                      </a:cubicBezTo>
                      <a:cubicBezTo>
                        <a:pt x="185" y="900"/>
                        <a:pt x="185" y="900"/>
                        <a:pt x="185" y="900"/>
                      </a:cubicBezTo>
                      <a:cubicBezTo>
                        <a:pt x="188" y="951"/>
                        <a:pt x="183" y="1029"/>
                        <a:pt x="184" y="1055"/>
                      </a:cubicBezTo>
                      <a:cubicBezTo>
                        <a:pt x="186" y="1091"/>
                        <a:pt x="176" y="1157"/>
                        <a:pt x="161" y="1186"/>
                      </a:cubicBezTo>
                      <a:cubicBezTo>
                        <a:pt x="145" y="1215"/>
                        <a:pt x="138" y="1260"/>
                        <a:pt x="124" y="1341"/>
                      </a:cubicBezTo>
                      <a:cubicBezTo>
                        <a:pt x="111" y="1405"/>
                        <a:pt x="101" y="1472"/>
                        <a:pt x="112" y="1588"/>
                      </a:cubicBezTo>
                      <a:cubicBezTo>
                        <a:pt x="121" y="1669"/>
                        <a:pt x="135" y="1720"/>
                        <a:pt x="155" y="1810"/>
                      </a:cubicBezTo>
                      <a:cubicBezTo>
                        <a:pt x="174" y="1891"/>
                        <a:pt x="200" y="1998"/>
                        <a:pt x="211" y="2058"/>
                      </a:cubicBezTo>
                      <a:cubicBezTo>
                        <a:pt x="221" y="2118"/>
                        <a:pt x="236" y="2140"/>
                        <a:pt x="238" y="2179"/>
                      </a:cubicBezTo>
                      <a:cubicBezTo>
                        <a:pt x="241" y="2218"/>
                        <a:pt x="215" y="2402"/>
                        <a:pt x="244" y="2508"/>
                      </a:cubicBezTo>
                      <a:cubicBezTo>
                        <a:pt x="272" y="2615"/>
                        <a:pt x="285" y="2682"/>
                        <a:pt x="290" y="2708"/>
                      </a:cubicBezTo>
                      <a:cubicBezTo>
                        <a:pt x="303" y="2765"/>
                        <a:pt x="292" y="2771"/>
                        <a:pt x="297" y="2800"/>
                      </a:cubicBezTo>
                      <a:cubicBezTo>
                        <a:pt x="302" y="2828"/>
                        <a:pt x="303" y="2825"/>
                        <a:pt x="288" y="2853"/>
                      </a:cubicBezTo>
                      <a:cubicBezTo>
                        <a:pt x="275" y="2871"/>
                        <a:pt x="253" y="2910"/>
                        <a:pt x="246" y="2918"/>
                      </a:cubicBezTo>
                      <a:cubicBezTo>
                        <a:pt x="240" y="2927"/>
                        <a:pt x="243" y="2936"/>
                        <a:pt x="246" y="2941"/>
                      </a:cubicBezTo>
                      <a:cubicBezTo>
                        <a:pt x="241" y="2955"/>
                        <a:pt x="257" y="2962"/>
                        <a:pt x="262" y="2962"/>
                      </a:cubicBezTo>
                      <a:cubicBezTo>
                        <a:pt x="260" y="2978"/>
                        <a:pt x="289" y="2976"/>
                        <a:pt x="296" y="2969"/>
                      </a:cubicBezTo>
                      <a:cubicBezTo>
                        <a:pt x="304" y="2978"/>
                        <a:pt x="326" y="2978"/>
                        <a:pt x="334" y="2967"/>
                      </a:cubicBezTo>
                      <a:cubicBezTo>
                        <a:pt x="348" y="2980"/>
                        <a:pt x="373" y="2980"/>
                        <a:pt x="388" y="2964"/>
                      </a:cubicBezTo>
                      <a:cubicBezTo>
                        <a:pt x="404" y="2948"/>
                        <a:pt x="406" y="2933"/>
                        <a:pt x="404" y="2917"/>
                      </a:cubicBezTo>
                      <a:cubicBezTo>
                        <a:pt x="402" y="2902"/>
                        <a:pt x="406" y="2896"/>
                        <a:pt x="409" y="2877"/>
                      </a:cubicBezTo>
                      <a:cubicBezTo>
                        <a:pt x="412" y="2858"/>
                        <a:pt x="415" y="2843"/>
                        <a:pt x="408" y="2830"/>
                      </a:cubicBezTo>
                      <a:cubicBezTo>
                        <a:pt x="401" y="2816"/>
                        <a:pt x="400" y="2809"/>
                        <a:pt x="400" y="2796"/>
                      </a:cubicBezTo>
                      <a:cubicBezTo>
                        <a:pt x="400" y="2782"/>
                        <a:pt x="406" y="2761"/>
                        <a:pt x="397" y="2744"/>
                      </a:cubicBezTo>
                      <a:cubicBezTo>
                        <a:pt x="388" y="2726"/>
                        <a:pt x="378" y="2685"/>
                        <a:pt x="380" y="2640"/>
                      </a:cubicBezTo>
                      <a:cubicBezTo>
                        <a:pt x="381" y="2595"/>
                        <a:pt x="414" y="2343"/>
                        <a:pt x="400" y="2257"/>
                      </a:cubicBezTo>
                      <a:cubicBezTo>
                        <a:pt x="386" y="2170"/>
                        <a:pt x="392" y="2153"/>
                        <a:pt x="395" y="2123"/>
                      </a:cubicBezTo>
                      <a:cubicBezTo>
                        <a:pt x="399" y="2094"/>
                        <a:pt x="407" y="2046"/>
                        <a:pt x="399" y="1984"/>
                      </a:cubicBezTo>
                      <a:cubicBezTo>
                        <a:pt x="396" y="1960"/>
                        <a:pt x="407" y="1862"/>
                        <a:pt x="408" y="1760"/>
                      </a:cubicBezTo>
                      <a:cubicBezTo>
                        <a:pt x="409" y="1694"/>
                        <a:pt x="417" y="1606"/>
                        <a:pt x="399" y="1588"/>
                      </a:cubicBezTo>
                      <a:cubicBezTo>
                        <a:pt x="399" y="1587"/>
                        <a:pt x="399" y="1587"/>
                        <a:pt x="399" y="1587"/>
                      </a:cubicBezTo>
                      <a:cubicBezTo>
                        <a:pt x="404" y="1589"/>
                        <a:pt x="409" y="1590"/>
                        <a:pt x="413" y="1590"/>
                      </a:cubicBezTo>
                      <a:cubicBezTo>
                        <a:pt x="414" y="1590"/>
                        <a:pt x="414" y="1590"/>
                        <a:pt x="414" y="1590"/>
                      </a:cubicBezTo>
                      <a:cubicBezTo>
                        <a:pt x="419" y="1590"/>
                        <a:pt x="425" y="1589"/>
                        <a:pt x="431" y="1586"/>
                      </a:cubicBezTo>
                      <a:cubicBezTo>
                        <a:pt x="430" y="1588"/>
                        <a:pt x="430" y="1588"/>
                        <a:pt x="430" y="1588"/>
                      </a:cubicBezTo>
                      <a:cubicBezTo>
                        <a:pt x="412" y="1606"/>
                        <a:pt x="418" y="1694"/>
                        <a:pt x="418" y="1759"/>
                      </a:cubicBezTo>
                      <a:cubicBezTo>
                        <a:pt x="419" y="1861"/>
                        <a:pt x="432" y="1960"/>
                        <a:pt x="429" y="1984"/>
                      </a:cubicBezTo>
                      <a:cubicBezTo>
                        <a:pt x="421" y="2046"/>
                        <a:pt x="430" y="2094"/>
                        <a:pt x="434" y="2123"/>
                      </a:cubicBezTo>
                      <a:cubicBezTo>
                        <a:pt x="437" y="2153"/>
                        <a:pt x="442" y="2170"/>
                        <a:pt x="428" y="2257"/>
                      </a:cubicBezTo>
                      <a:cubicBezTo>
                        <a:pt x="414" y="2343"/>
                        <a:pt x="447" y="2595"/>
                        <a:pt x="449" y="2640"/>
                      </a:cubicBezTo>
                      <a:cubicBezTo>
                        <a:pt x="451" y="2685"/>
                        <a:pt x="440" y="2726"/>
                        <a:pt x="432" y="2744"/>
                      </a:cubicBezTo>
                      <a:cubicBezTo>
                        <a:pt x="423" y="2761"/>
                        <a:pt x="428" y="2782"/>
                        <a:pt x="428" y="2796"/>
                      </a:cubicBezTo>
                      <a:cubicBezTo>
                        <a:pt x="428" y="2809"/>
                        <a:pt x="428" y="2816"/>
                        <a:pt x="421" y="2830"/>
                      </a:cubicBezTo>
                      <a:cubicBezTo>
                        <a:pt x="414" y="2843"/>
                        <a:pt x="416" y="2858"/>
                        <a:pt x="420" y="2877"/>
                      </a:cubicBezTo>
                      <a:cubicBezTo>
                        <a:pt x="423" y="2896"/>
                        <a:pt x="427" y="2902"/>
                        <a:pt x="425" y="2917"/>
                      </a:cubicBezTo>
                      <a:cubicBezTo>
                        <a:pt x="423" y="2933"/>
                        <a:pt x="425" y="2948"/>
                        <a:pt x="440" y="2964"/>
                      </a:cubicBezTo>
                      <a:cubicBezTo>
                        <a:pt x="456" y="2980"/>
                        <a:pt x="480" y="2980"/>
                        <a:pt x="494" y="2967"/>
                      </a:cubicBezTo>
                      <a:cubicBezTo>
                        <a:pt x="503" y="2978"/>
                        <a:pt x="525" y="2978"/>
                        <a:pt x="533" y="2969"/>
                      </a:cubicBezTo>
                      <a:cubicBezTo>
                        <a:pt x="540" y="2976"/>
                        <a:pt x="569" y="2978"/>
                        <a:pt x="567" y="2962"/>
                      </a:cubicBezTo>
                      <a:cubicBezTo>
                        <a:pt x="572" y="2962"/>
                        <a:pt x="587" y="2955"/>
                        <a:pt x="582" y="2941"/>
                      </a:cubicBezTo>
                      <a:cubicBezTo>
                        <a:pt x="586" y="2936"/>
                        <a:pt x="589" y="2927"/>
                        <a:pt x="582" y="2918"/>
                      </a:cubicBezTo>
                      <a:cubicBezTo>
                        <a:pt x="575" y="2910"/>
                        <a:pt x="554" y="2871"/>
                        <a:pt x="541" y="2853"/>
                      </a:cubicBezTo>
                      <a:cubicBezTo>
                        <a:pt x="526" y="2825"/>
                        <a:pt x="527" y="2828"/>
                        <a:pt x="532" y="2800"/>
                      </a:cubicBezTo>
                      <a:cubicBezTo>
                        <a:pt x="537" y="2771"/>
                        <a:pt x="526" y="2765"/>
                        <a:pt x="538" y="2708"/>
                      </a:cubicBezTo>
                      <a:cubicBezTo>
                        <a:pt x="544" y="2682"/>
                        <a:pt x="557" y="2615"/>
                        <a:pt x="585" y="2508"/>
                      </a:cubicBezTo>
                      <a:cubicBezTo>
                        <a:pt x="614" y="2402"/>
                        <a:pt x="588" y="2218"/>
                        <a:pt x="590" y="2179"/>
                      </a:cubicBezTo>
                      <a:cubicBezTo>
                        <a:pt x="593" y="2140"/>
                        <a:pt x="610" y="2113"/>
                        <a:pt x="620" y="2054"/>
                      </a:cubicBezTo>
                      <a:cubicBezTo>
                        <a:pt x="630" y="1994"/>
                        <a:pt x="655" y="1891"/>
                        <a:pt x="674" y="1810"/>
                      </a:cubicBezTo>
                      <a:cubicBezTo>
                        <a:pt x="694" y="1720"/>
                        <a:pt x="710" y="1670"/>
                        <a:pt x="719" y="1589"/>
                      </a:cubicBezTo>
                      <a:cubicBezTo>
                        <a:pt x="730" y="1474"/>
                        <a:pt x="720" y="1404"/>
                        <a:pt x="708" y="1340"/>
                      </a:cubicBezTo>
                      <a:cubicBezTo>
                        <a:pt x="694" y="1259"/>
                        <a:pt x="682" y="1204"/>
                        <a:pt x="667" y="1175"/>
                      </a:cubicBezTo>
                      <a:cubicBezTo>
                        <a:pt x="651" y="1146"/>
                        <a:pt x="646" y="1089"/>
                        <a:pt x="648" y="1053"/>
                      </a:cubicBezTo>
                      <a:cubicBezTo>
                        <a:pt x="649" y="1026"/>
                        <a:pt x="641" y="949"/>
                        <a:pt x="644" y="898"/>
                      </a:cubicBezTo>
                      <a:cubicBezTo>
                        <a:pt x="644" y="898"/>
                        <a:pt x="644" y="898"/>
                        <a:pt x="644" y="898"/>
                      </a:cubicBezTo>
                      <a:cubicBezTo>
                        <a:pt x="650" y="940"/>
                        <a:pt x="671" y="1035"/>
                        <a:pt x="674" y="1053"/>
                      </a:cubicBezTo>
                      <a:cubicBezTo>
                        <a:pt x="678" y="1071"/>
                        <a:pt x="668" y="1158"/>
                        <a:pt x="698" y="1259"/>
                      </a:cubicBezTo>
                      <a:cubicBezTo>
                        <a:pt x="713" y="1307"/>
                        <a:pt x="740" y="1477"/>
                        <a:pt x="736" y="1501"/>
                      </a:cubicBezTo>
                      <a:cubicBezTo>
                        <a:pt x="736" y="1511"/>
                        <a:pt x="733" y="1527"/>
                        <a:pt x="728" y="1543"/>
                      </a:cubicBezTo>
                      <a:cubicBezTo>
                        <a:pt x="719" y="1570"/>
                        <a:pt x="720" y="1608"/>
                        <a:pt x="721" y="1620"/>
                      </a:cubicBezTo>
                      <a:cubicBezTo>
                        <a:pt x="717" y="1636"/>
                        <a:pt x="712" y="1669"/>
                        <a:pt x="719" y="1671"/>
                      </a:cubicBezTo>
                      <a:cubicBezTo>
                        <a:pt x="715" y="1677"/>
                        <a:pt x="714" y="1677"/>
                        <a:pt x="716" y="1683"/>
                      </a:cubicBezTo>
                      <a:cubicBezTo>
                        <a:pt x="713" y="1688"/>
                        <a:pt x="713" y="1690"/>
                        <a:pt x="714" y="1693"/>
                      </a:cubicBezTo>
                      <a:cubicBezTo>
                        <a:pt x="718" y="1703"/>
                        <a:pt x="733" y="1694"/>
                        <a:pt x="728" y="1697"/>
                      </a:cubicBezTo>
                      <a:cubicBezTo>
                        <a:pt x="719" y="1701"/>
                        <a:pt x="712" y="1709"/>
                        <a:pt x="716" y="1720"/>
                      </a:cubicBezTo>
                      <a:cubicBezTo>
                        <a:pt x="718" y="1725"/>
                        <a:pt x="739" y="1714"/>
                        <a:pt x="750" y="1709"/>
                      </a:cubicBezTo>
                      <a:cubicBezTo>
                        <a:pt x="767" y="1704"/>
                        <a:pt x="787" y="1693"/>
                        <a:pt x="793" y="1685"/>
                      </a:cubicBezTo>
                      <a:cubicBezTo>
                        <a:pt x="798" y="1676"/>
                        <a:pt x="809" y="1660"/>
                        <a:pt x="812" y="1653"/>
                      </a:cubicBezTo>
                      <a:cubicBezTo>
                        <a:pt x="816" y="1643"/>
                        <a:pt x="815" y="1637"/>
                        <a:pt x="819" y="1630"/>
                      </a:cubicBezTo>
                      <a:cubicBezTo>
                        <a:pt x="822" y="1623"/>
                        <a:pt x="829" y="1614"/>
                        <a:pt x="825" y="1608"/>
                      </a:cubicBezTo>
                      <a:close/>
                      <a:moveTo>
                        <a:pt x="269" y="341"/>
                      </a:moveTo>
                      <a:cubicBezTo>
                        <a:pt x="269" y="341"/>
                        <a:pt x="269" y="340"/>
                        <a:pt x="269" y="340"/>
                      </a:cubicBezTo>
                      <a:cubicBezTo>
                        <a:pt x="269" y="340"/>
                        <a:pt x="269" y="341"/>
                        <a:pt x="269" y="341"/>
                      </a:cubicBezTo>
                      <a:close/>
                    </a:path>
                  </a:pathLst>
                </a:custGeom>
                <a:solidFill>
                  <a:srgbClr val="8EB4E3"/>
                </a:solidFill>
                <a:ln w="9525" cap="rnd" cmpd="sng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/>
                  <a:endParaRPr lang="fr-FR" sz="2000">
                    <a:latin typeface="Arial" charset="0"/>
                    <a:ea typeface="+mn-ea"/>
                    <a:cs typeface="Arial" charset="0"/>
                  </a:endParaRPr>
                </a:p>
              </p:txBody>
            </p:sp>
          </p:grpSp>
        </p:grpSp>
        <p:sp>
          <p:nvSpPr>
            <p:cNvPr id="11" name="Flèche droite 16"/>
            <p:cNvSpPr>
              <a:spLocks noChangeArrowheads="1"/>
            </p:cNvSpPr>
            <p:nvPr/>
          </p:nvSpPr>
          <p:spPr bwMode="auto">
            <a:xfrm>
              <a:off x="2501900" y="4803775"/>
              <a:ext cx="4667250" cy="390525"/>
            </a:xfrm>
            <a:prstGeom prst="rightArrow">
              <a:avLst>
                <a:gd name="adj1" fmla="val 50000"/>
                <a:gd name="adj2" fmla="val 50018"/>
              </a:avLst>
            </a:prstGeom>
            <a:solidFill>
              <a:srgbClr val="92D05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r>
                <a:rPr lang="fr-FR" sz="1400">
                  <a:latin typeface="Arial" charset="0"/>
                  <a:ea typeface="+mn-ea"/>
                  <a:cs typeface="Arial" charset="0"/>
                </a:rPr>
                <a:t>Traitement ARV</a:t>
              </a:r>
            </a:p>
          </p:txBody>
        </p:sp>
        <p:sp>
          <p:nvSpPr>
            <p:cNvPr id="12" name="Rectangle 20"/>
            <p:cNvSpPr>
              <a:spLocks noChangeArrowheads="1"/>
            </p:cNvSpPr>
            <p:nvPr/>
          </p:nvSpPr>
          <p:spPr bwMode="auto">
            <a:xfrm>
              <a:off x="2501900" y="5192713"/>
              <a:ext cx="2120900" cy="184150"/>
            </a:xfrm>
            <a:prstGeom prst="rect">
              <a:avLst/>
            </a:prstGeom>
            <a:solidFill>
              <a:srgbClr val="00B0F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r>
                <a:rPr lang="fr-FR" sz="1400">
                  <a:latin typeface="Arial" charset="0"/>
                  <a:ea typeface="+mn-ea"/>
                  <a:cs typeface="Arial" charset="0"/>
                </a:rPr>
                <a:t>PrEP</a:t>
              </a:r>
            </a:p>
          </p:txBody>
        </p:sp>
        <p:sp>
          <p:nvSpPr>
            <p:cNvPr id="13" name="ZoneTexte 21"/>
            <p:cNvSpPr txBox="1">
              <a:spLocks noChangeArrowheads="1"/>
            </p:cNvSpPr>
            <p:nvPr/>
          </p:nvSpPr>
          <p:spPr bwMode="auto">
            <a:xfrm>
              <a:off x="4622800" y="5149850"/>
              <a:ext cx="13769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400">
                  <a:latin typeface="Arial" charset="0"/>
                  <a:ea typeface="+mn-ea"/>
                  <a:cs typeface="Arial" charset="0"/>
                </a:rPr>
                <a:t>Stop (M6 ARV)</a:t>
              </a:r>
            </a:p>
          </p:txBody>
        </p:sp>
        <p:sp>
          <p:nvSpPr>
            <p:cNvPr id="14" name="Flèche droite 21"/>
            <p:cNvSpPr>
              <a:spLocks noChangeArrowheads="1"/>
            </p:cNvSpPr>
            <p:nvPr/>
          </p:nvSpPr>
          <p:spPr bwMode="auto">
            <a:xfrm>
              <a:off x="4835525" y="5676900"/>
              <a:ext cx="2333625" cy="390525"/>
            </a:xfrm>
            <a:prstGeom prst="rightArrow">
              <a:avLst>
                <a:gd name="adj1" fmla="val 50000"/>
                <a:gd name="adj2" fmla="val 49990"/>
              </a:avLst>
            </a:prstGeom>
            <a:solidFill>
              <a:srgbClr val="92D05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r>
                <a:rPr lang="fr-FR" sz="1400">
                  <a:latin typeface="Arial" charset="0"/>
                  <a:ea typeface="+mn-ea"/>
                  <a:cs typeface="Arial" charset="0"/>
                </a:rPr>
                <a:t>Traitement ARV</a:t>
              </a:r>
            </a:p>
          </p:txBody>
        </p:sp>
        <p:sp>
          <p:nvSpPr>
            <p:cNvPr id="15" name="Rectangle 23"/>
            <p:cNvSpPr>
              <a:spLocks noChangeArrowheads="1"/>
            </p:cNvSpPr>
            <p:nvPr/>
          </p:nvSpPr>
          <p:spPr bwMode="auto">
            <a:xfrm>
              <a:off x="2501900" y="6064250"/>
              <a:ext cx="3916363" cy="184150"/>
            </a:xfrm>
            <a:prstGeom prst="rect">
              <a:avLst/>
            </a:prstGeom>
            <a:solidFill>
              <a:srgbClr val="00B0F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r>
                <a:rPr lang="fr-FR" sz="1400">
                  <a:latin typeface="Arial" charset="0"/>
                  <a:ea typeface="+mn-ea"/>
                  <a:cs typeface="Arial" charset="0"/>
                </a:rPr>
                <a:t>PrEP</a:t>
              </a:r>
            </a:p>
          </p:txBody>
        </p:sp>
        <p:sp>
          <p:nvSpPr>
            <p:cNvPr id="16" name="ZoneTexte 24"/>
            <p:cNvSpPr txBox="1">
              <a:spLocks noChangeArrowheads="1"/>
            </p:cNvSpPr>
            <p:nvPr/>
          </p:nvSpPr>
          <p:spPr bwMode="auto">
            <a:xfrm>
              <a:off x="6418263" y="6022975"/>
              <a:ext cx="13769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400" dirty="0">
                  <a:latin typeface="Arial" charset="0"/>
                  <a:ea typeface="+mn-ea"/>
                  <a:cs typeface="Arial" charset="0"/>
                </a:rPr>
                <a:t>Stop (M6 ARV)</a:t>
              </a:r>
            </a:p>
          </p:txBody>
        </p:sp>
        <p:sp>
          <p:nvSpPr>
            <p:cNvPr id="17" name="ZoneTexte 25"/>
            <p:cNvSpPr txBox="1">
              <a:spLocks noChangeArrowheads="1"/>
            </p:cNvSpPr>
            <p:nvPr/>
          </p:nvSpPr>
          <p:spPr bwMode="auto">
            <a:xfrm>
              <a:off x="2501900" y="5753100"/>
              <a:ext cx="109504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400">
                  <a:latin typeface="Arial" charset="0"/>
                  <a:ea typeface="+mn-ea"/>
                  <a:cs typeface="Arial" charset="0"/>
                </a:rPr>
                <a:t>ARV différé</a:t>
              </a:r>
            </a:p>
          </p:txBody>
        </p:sp>
        <p:cxnSp>
          <p:nvCxnSpPr>
            <p:cNvPr id="18" name="Connecteur droit 26"/>
            <p:cNvCxnSpPr>
              <a:cxnSpLocks noChangeShapeType="1"/>
              <a:stCxn id="17" idx="3"/>
            </p:cNvCxnSpPr>
            <p:nvPr/>
          </p:nvCxnSpPr>
          <p:spPr bwMode="auto">
            <a:xfrm flipV="1">
              <a:off x="3596943" y="5892800"/>
              <a:ext cx="1157620" cy="14189"/>
            </a:xfrm>
            <a:prstGeom prst="line">
              <a:avLst/>
            </a:prstGeom>
            <a:noFill/>
            <a:ln w="9525" algn="ctr">
              <a:solidFill>
                <a:schemeClr val="bg1"/>
              </a:solidFill>
              <a:prstDash val="dash"/>
              <a:round/>
              <a:headEnd/>
              <a:tailEnd/>
            </a:ln>
          </p:spPr>
        </p:cxnSp>
      </p:grpSp>
      <p:sp>
        <p:nvSpPr>
          <p:cNvPr id="31" name="Espace réservé du numéro de diapositive 3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4114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LEs</a:t>
            </a:r>
            <a:r>
              <a:rPr lang="fr-FR" dirty="0" smtClean="0"/>
              <a:t> ados…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5038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re 32"/>
          <p:cNvSpPr>
            <a:spLocks noGrp="1"/>
          </p:cNvSpPr>
          <p:nvPr>
            <p:ph type="title"/>
          </p:nvPr>
        </p:nvSpPr>
        <p:spPr>
          <a:xfrm>
            <a:off x="1039091" y="222207"/>
            <a:ext cx="7647708" cy="1295378"/>
          </a:xfrm>
        </p:spPr>
        <p:txBody>
          <a:bodyPr>
            <a:normAutofit/>
          </a:bodyPr>
          <a:lstStyle/>
          <a:p>
            <a:pPr lvl="0"/>
            <a:r>
              <a:rPr lang="fr-FR" dirty="0" smtClean="0"/>
              <a:t>BREATHER (</a:t>
            </a:r>
            <a:r>
              <a:rPr lang="fr-FR" dirty="0"/>
              <a:t>Penta 16</a:t>
            </a:r>
            <a:r>
              <a:rPr lang="fr-FR" dirty="0" smtClean="0"/>
              <a:t>) : les ados s’invitent</a:t>
            </a:r>
            <a:br>
              <a:rPr lang="fr-FR" dirty="0" smtClean="0"/>
            </a:br>
            <a:r>
              <a:rPr lang="fr-FR" dirty="0" smtClean="0"/>
              <a:t>dans </a:t>
            </a:r>
            <a:r>
              <a:rPr lang="fr-FR" dirty="0"/>
              <a:t>le débat sur les traitements discontinus</a:t>
            </a:r>
          </a:p>
        </p:txBody>
      </p:sp>
      <p:sp>
        <p:nvSpPr>
          <p:cNvPr id="36" name="Espace réservé du pied de page 3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Arial" pitchFamily="-84" charset="0"/>
                <a:cs typeface="Arial" pitchFamily="-84" charset="0"/>
              </a:rPr>
              <a:t>CROI 2015 - D’après Butler KM et al., </a:t>
            </a:r>
            <a:r>
              <a:rPr lang="fr-FR" dirty="0" err="1" smtClean="0">
                <a:solidFill>
                  <a:schemeClr val="tx1">
                    <a:lumMod val="65000"/>
                    <a:lumOff val="35000"/>
                  </a:schemeClr>
                </a:solidFill>
                <a:ea typeface="Arial" pitchFamily="-84" charset="0"/>
                <a:cs typeface="Arial" pitchFamily="-84" charset="0"/>
              </a:rPr>
              <a:t>abstr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Arial" pitchFamily="-84" charset="0"/>
                <a:cs typeface="Arial" pitchFamily="-84" charset="0"/>
              </a:rPr>
              <a:t>. 38LB actualisé 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  <a:ea typeface="Arial" pitchFamily="-84" charset="0"/>
              <a:cs typeface="Arial" pitchFamily="-84" charset="0"/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30920" y="2177405"/>
            <a:ext cx="8455879" cy="2689319"/>
          </a:xfrm>
        </p:spPr>
        <p:txBody>
          <a:bodyPr>
            <a:noAutofit/>
          </a:bodyPr>
          <a:lstStyle/>
          <a:p>
            <a:r>
              <a:rPr lang="fr-FR" sz="2400" b="1" dirty="0" smtClean="0"/>
              <a:t>Essai </a:t>
            </a:r>
            <a:r>
              <a:rPr lang="fr-FR" sz="2400" b="1" dirty="0"/>
              <a:t>de phase II, </a:t>
            </a:r>
            <a:r>
              <a:rPr lang="fr-FR" sz="2400" b="1" dirty="0" smtClean="0"/>
              <a:t>instauré </a:t>
            </a:r>
            <a:r>
              <a:rPr lang="fr-FR" sz="2400" b="1" dirty="0"/>
              <a:t>en 2011 chez des </a:t>
            </a:r>
            <a:r>
              <a:rPr lang="fr-FR" sz="2400" b="1" dirty="0" smtClean="0"/>
              <a:t>adolescents </a:t>
            </a:r>
          </a:p>
          <a:p>
            <a:pPr lvl="1"/>
            <a:r>
              <a:rPr lang="fr-FR" sz="2400" dirty="0" smtClean="0"/>
              <a:t>Intérêt </a:t>
            </a:r>
            <a:r>
              <a:rPr lang="fr-FR" sz="2400" dirty="0"/>
              <a:t>d’un traitement (EFV + </a:t>
            </a:r>
            <a:r>
              <a:rPr lang="fr-FR" sz="2400" dirty="0" smtClean="0"/>
              <a:t>2 INTI) </a:t>
            </a:r>
            <a:r>
              <a:rPr lang="fr-FR" sz="2400" dirty="0"/>
              <a:t>discontinu (5/7 jours) </a:t>
            </a:r>
            <a:r>
              <a:rPr lang="fr-FR" sz="2400" dirty="0" smtClean="0"/>
              <a:t>par comparaison </a:t>
            </a:r>
            <a:r>
              <a:rPr lang="fr-FR" sz="2400" dirty="0"/>
              <a:t>à ce même traitement en continu sur le maintien </a:t>
            </a:r>
            <a:r>
              <a:rPr lang="fr-FR" sz="2400" dirty="0" smtClean="0"/>
              <a:t>de l’</a:t>
            </a:r>
            <a:r>
              <a:rPr lang="fr-FR" sz="2400" dirty="0" err="1" smtClean="0"/>
              <a:t>indétectabilité</a:t>
            </a:r>
            <a:r>
              <a:rPr lang="fr-FR" sz="2400" dirty="0" smtClean="0"/>
              <a:t> </a:t>
            </a:r>
            <a:r>
              <a:rPr lang="fr-FR" sz="2400" dirty="0"/>
              <a:t>du VIH </a:t>
            </a:r>
            <a:endParaRPr lang="fr-FR" sz="2400" dirty="0" smtClean="0"/>
          </a:p>
          <a:p>
            <a:r>
              <a:rPr lang="fr-FR" sz="2400" dirty="0" smtClean="0"/>
              <a:t>Population étudiée : 199 </a:t>
            </a:r>
            <a:r>
              <a:rPr lang="fr-FR" sz="2400" dirty="0"/>
              <a:t>jeunes </a:t>
            </a:r>
            <a:r>
              <a:rPr lang="fr-FR" sz="2400" dirty="0" smtClean="0"/>
              <a:t>âgés de </a:t>
            </a:r>
            <a:r>
              <a:rPr lang="fr-FR" sz="2400" dirty="0"/>
              <a:t>8 à 24 ans </a:t>
            </a:r>
            <a:r>
              <a:rPr lang="fr-FR" sz="2400" dirty="0" smtClean="0"/>
              <a:t>ayant</a:t>
            </a:r>
            <a:br>
              <a:rPr lang="fr-FR" sz="2400" dirty="0" smtClean="0"/>
            </a:br>
            <a:r>
              <a:rPr lang="fr-FR" sz="2400" dirty="0" smtClean="0"/>
              <a:t>une CV &lt; 50 </a:t>
            </a:r>
            <a:r>
              <a:rPr lang="fr-FR" sz="2400" dirty="0" err="1"/>
              <a:t>cp</a:t>
            </a:r>
            <a:r>
              <a:rPr lang="fr-FR" sz="2400" dirty="0"/>
              <a:t>/</a:t>
            </a:r>
            <a:r>
              <a:rPr lang="fr-FR" sz="2400" dirty="0" smtClean="0"/>
              <a:t>ml </a:t>
            </a:r>
            <a:r>
              <a:rPr lang="fr-FR" sz="2400" dirty="0"/>
              <a:t>et des </a:t>
            </a:r>
            <a:r>
              <a:rPr lang="fr-FR" sz="2400" dirty="0" smtClean="0"/>
              <a:t>CD4 &gt; </a:t>
            </a:r>
            <a:r>
              <a:rPr lang="fr-FR" sz="2400" dirty="0"/>
              <a:t>350 </a:t>
            </a:r>
            <a:r>
              <a:rPr lang="fr-FR" sz="2400" dirty="0" smtClean="0"/>
              <a:t>cellules/µl, </a:t>
            </a:r>
            <a:r>
              <a:rPr lang="fr-FR" sz="2400" dirty="0"/>
              <a:t>sans échecs </a:t>
            </a:r>
            <a:r>
              <a:rPr lang="fr-FR" sz="2400" dirty="0" smtClean="0"/>
              <a:t>antérieurs</a:t>
            </a:r>
            <a:br>
              <a:rPr lang="fr-FR" sz="2400" dirty="0" smtClean="0"/>
            </a:br>
            <a:r>
              <a:rPr lang="fr-FR" sz="2400" dirty="0" smtClean="0"/>
              <a:t>au traitement ARV</a:t>
            </a:r>
          </a:p>
          <a:p>
            <a:pPr marL="385762" lvl="2" indent="-206375">
              <a:spcBef>
                <a:spcPts val="800"/>
              </a:spcBef>
              <a:buFont typeface="Lucida Grande"/>
              <a:buChar char="•"/>
            </a:pPr>
            <a:r>
              <a:rPr lang="fr-FR" sz="2400" dirty="0"/>
              <a:t>Deux bras : traitement continu (TC) ou discontinu (TDC)</a:t>
            </a:r>
          </a:p>
          <a:p>
            <a:endParaRPr lang="fr-FR" sz="2400" dirty="0" smtClean="0"/>
          </a:p>
          <a:p>
            <a:pPr lvl="1"/>
            <a:endParaRPr lang="fr-FR" sz="2400" dirty="0" smtClean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19994" y="230596"/>
            <a:ext cx="599954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 b="1">
                <a:solidFill>
                  <a:srgbClr val="005294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2853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re 32"/>
          <p:cNvSpPr>
            <a:spLocks noGrp="1"/>
          </p:cNvSpPr>
          <p:nvPr>
            <p:ph type="title"/>
          </p:nvPr>
        </p:nvSpPr>
        <p:spPr>
          <a:xfrm>
            <a:off x="1039091" y="222207"/>
            <a:ext cx="7647708" cy="938106"/>
          </a:xfrm>
        </p:spPr>
        <p:txBody>
          <a:bodyPr/>
          <a:lstStyle/>
          <a:p>
            <a:r>
              <a:rPr lang="fr-FR" dirty="0" smtClean="0"/>
              <a:t>BREATHER (</a:t>
            </a:r>
            <a:r>
              <a:rPr lang="fr-FR" dirty="0"/>
              <a:t>Penta 16</a:t>
            </a:r>
            <a:r>
              <a:rPr lang="fr-FR" dirty="0" smtClean="0"/>
              <a:t>) – critère principal :</a:t>
            </a:r>
            <a:br>
              <a:rPr lang="fr-FR" dirty="0" smtClean="0"/>
            </a:br>
            <a:r>
              <a:rPr lang="fr-FR" dirty="0" smtClean="0"/>
              <a:t> CV ≥ 50 c/ml (confirmée)</a:t>
            </a:r>
            <a:endParaRPr lang="fr-FR" dirty="0"/>
          </a:p>
        </p:txBody>
      </p:sp>
      <p:sp>
        <p:nvSpPr>
          <p:cNvPr id="36" name="Espace réservé du pied de page 3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Arial" pitchFamily="-84" charset="0"/>
                <a:cs typeface="Arial" pitchFamily="-84" charset="0"/>
              </a:rPr>
              <a:t>CROI 2015 - D’après Butler KM et al., </a:t>
            </a:r>
            <a:r>
              <a:rPr lang="fr-FR" dirty="0" err="1" smtClean="0">
                <a:solidFill>
                  <a:schemeClr val="tx1">
                    <a:lumMod val="65000"/>
                    <a:lumOff val="35000"/>
                  </a:schemeClr>
                </a:solidFill>
                <a:ea typeface="Arial" pitchFamily="-84" charset="0"/>
                <a:cs typeface="Arial" pitchFamily="-84" charset="0"/>
              </a:rPr>
              <a:t>abstr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Arial" pitchFamily="-84" charset="0"/>
                <a:cs typeface="Arial" pitchFamily="-84" charset="0"/>
              </a:rPr>
              <a:t>. 38LB actualisé 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  <a:ea typeface="Arial" pitchFamily="-84" charset="0"/>
              <a:cs typeface="Arial" pitchFamily="-84" charset="0"/>
            </a:endParaRPr>
          </a:p>
        </p:txBody>
      </p:sp>
      <p:graphicFrame>
        <p:nvGraphicFramePr>
          <p:cNvPr id="17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230952"/>
              </p:ext>
            </p:extLst>
          </p:nvPr>
        </p:nvGraphicFramePr>
        <p:xfrm>
          <a:off x="1121452" y="1228778"/>
          <a:ext cx="764699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7477"/>
                <a:gridCol w="1141319"/>
                <a:gridCol w="1529398"/>
                <a:gridCol w="1783354"/>
                <a:gridCol w="1275442"/>
              </a:tblGrid>
              <a:tr h="268895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chemeClr val="bg1"/>
                          </a:solidFill>
                        </a:rPr>
                        <a:t>Événements (n)</a:t>
                      </a: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err="1" smtClean="0">
                          <a:solidFill>
                            <a:schemeClr val="bg1"/>
                          </a:solidFill>
                        </a:rPr>
                        <a:t>Personnes.années</a:t>
                      </a: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chemeClr val="bg1"/>
                          </a:solidFill>
                        </a:rPr>
                        <a:t>Probabilité</a:t>
                      </a:r>
                      <a:r>
                        <a:rPr lang="fr-FR" sz="1200" baseline="0" dirty="0" smtClean="0">
                          <a:solidFill>
                            <a:schemeClr val="bg1"/>
                          </a:solidFill>
                        </a:rPr>
                        <a:t> estimée d’ échec</a:t>
                      </a: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chemeClr val="bg1"/>
                          </a:solidFill>
                        </a:rPr>
                        <a:t>IC</a:t>
                      </a:r>
                      <a:r>
                        <a:rPr lang="fr-FR" sz="1200" baseline="-25000" dirty="0" smtClean="0">
                          <a:solidFill>
                            <a:schemeClr val="bg1"/>
                          </a:solidFill>
                        </a:rPr>
                        <a:t>90</a:t>
                      </a:r>
                      <a:endParaRPr lang="fr-FR" sz="1200" baseline="-25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</a:tr>
              <a:tr h="161337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TDC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99,5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6,1 %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2,1 ; 10,2 %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3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TC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98,8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7,3</a:t>
                      </a:r>
                      <a:r>
                        <a:rPr lang="fr-FR" sz="1200" baseline="0" dirty="0" smtClean="0">
                          <a:solidFill>
                            <a:srgbClr val="000000"/>
                          </a:solidFill>
                        </a:rPr>
                        <a:t> %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2,9 ; 11,7 %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3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Différence (TDC-TC)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-1,2 %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-7,3 ; 4,9</a:t>
                      </a:r>
                      <a:r>
                        <a:rPr lang="fr-FR" sz="1200" baseline="0" dirty="0" smtClean="0">
                          <a:solidFill>
                            <a:srgbClr val="000000"/>
                          </a:solidFill>
                        </a:rPr>
                        <a:t> %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er 48"/>
          <p:cNvGrpSpPr/>
          <p:nvPr/>
        </p:nvGrpSpPr>
        <p:grpSpPr>
          <a:xfrm>
            <a:off x="413112" y="3153874"/>
            <a:ext cx="5184821" cy="2800670"/>
            <a:chOff x="2185926" y="2993574"/>
            <a:chExt cx="5184821" cy="2800670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26865" y="2993574"/>
              <a:ext cx="4100513" cy="2181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" name="Ellipse 19"/>
            <p:cNvSpPr/>
            <p:nvPr/>
          </p:nvSpPr>
          <p:spPr>
            <a:xfrm>
              <a:off x="5152569" y="3873503"/>
              <a:ext cx="508000" cy="344714"/>
            </a:xfrm>
            <a:prstGeom prst="ellipse">
              <a:avLst/>
            </a:prstGeom>
            <a:noFill/>
            <a:ln w="19050" cap="flat" cmpd="sng" algn="ctr">
              <a:solidFill>
                <a:srgbClr val="D0558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2569026" y="3222174"/>
              <a:ext cx="10824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TDC meilleur</a:t>
              </a:r>
              <a:endParaRPr lang="fr-FR" sz="1200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6399432" y="3222174"/>
              <a:ext cx="9713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TC meilleur</a:t>
              </a:r>
              <a:endParaRPr lang="fr-FR" sz="1200" dirty="0"/>
            </a:p>
          </p:txBody>
        </p:sp>
        <p:sp>
          <p:nvSpPr>
            <p:cNvPr id="30" name="ZoneTexte 29"/>
            <p:cNvSpPr txBox="1"/>
            <p:nvPr/>
          </p:nvSpPr>
          <p:spPr>
            <a:xfrm rot="16200000">
              <a:off x="6428073" y="3872628"/>
              <a:ext cx="11255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Marge de</a:t>
              </a:r>
              <a:br>
                <a:rPr lang="fr-FR" sz="1200" dirty="0" smtClean="0"/>
              </a:br>
              <a:r>
                <a:rPr lang="fr-FR" sz="1200" dirty="0" err="1" smtClean="0"/>
                <a:t>non-infériorité</a:t>
              </a:r>
              <a:r>
                <a:rPr lang="fr-FR" sz="1200" dirty="0" smtClean="0"/>
                <a:t/>
              </a:r>
              <a:br>
                <a:rPr lang="fr-FR" sz="1200" dirty="0" smtClean="0"/>
              </a:br>
              <a:endParaRPr lang="fr-FR" sz="1200" dirty="0"/>
            </a:p>
          </p:txBody>
        </p:sp>
        <p:cxnSp>
          <p:nvCxnSpPr>
            <p:cNvPr id="34" name="Connecteur droit 33"/>
            <p:cNvCxnSpPr/>
            <p:nvPr/>
          </p:nvCxnSpPr>
          <p:spPr>
            <a:xfrm rot="10800000">
              <a:off x="6379026" y="4138162"/>
              <a:ext cx="332400" cy="1588"/>
            </a:xfrm>
            <a:prstGeom prst="line">
              <a:avLst/>
            </a:prstGeom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ZoneTexte 36"/>
            <p:cNvSpPr txBox="1"/>
            <p:nvPr/>
          </p:nvSpPr>
          <p:spPr>
            <a:xfrm>
              <a:off x="2432506" y="5243290"/>
              <a:ext cx="6125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– 0,16</a:t>
              </a:r>
              <a:endParaRPr lang="fr-FR" sz="1200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2941641" y="5243290"/>
              <a:ext cx="6125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– 0,12</a:t>
              </a:r>
              <a:endParaRPr lang="fr-FR" sz="1200" dirty="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3450776" y="5243290"/>
              <a:ext cx="6125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– 0,08</a:t>
              </a:r>
              <a:endParaRPr lang="fr-FR" sz="1200" dirty="0"/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3959911" y="5243290"/>
              <a:ext cx="6125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– 0,04</a:t>
              </a:r>
              <a:endParaRPr lang="fr-FR" sz="1200" dirty="0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4640178" y="5243290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0</a:t>
              </a:r>
              <a:endParaRPr lang="fr-FR" sz="1200" dirty="0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5042350" y="5243290"/>
              <a:ext cx="4841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0,04</a:t>
              </a:r>
              <a:endParaRPr lang="fr-FR" sz="1200" dirty="0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5551486" y="5243290"/>
              <a:ext cx="4841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0,08</a:t>
              </a:r>
              <a:endParaRPr lang="fr-FR" sz="1200" dirty="0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6060621" y="5243290"/>
              <a:ext cx="4841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0,12</a:t>
              </a:r>
              <a:endParaRPr lang="fr-FR" sz="1200" dirty="0"/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6569752" y="5243290"/>
              <a:ext cx="4841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0,16</a:t>
              </a:r>
              <a:endParaRPr lang="fr-FR" sz="1200" dirty="0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2185926" y="5517245"/>
              <a:ext cx="51788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 smtClean="0"/>
                <a:t>Différence estimée du pourcentage de patients en échec virologique</a:t>
              </a:r>
              <a:endParaRPr lang="fr-FR" sz="1200" b="1" dirty="0"/>
            </a:p>
          </p:txBody>
        </p:sp>
      </p:grpSp>
      <p:sp>
        <p:nvSpPr>
          <p:cNvPr id="50" name="Ellipse 49"/>
          <p:cNvSpPr/>
          <p:nvPr/>
        </p:nvSpPr>
        <p:spPr>
          <a:xfrm>
            <a:off x="3361871" y="1669644"/>
            <a:ext cx="508000" cy="584200"/>
          </a:xfrm>
          <a:prstGeom prst="ellipse">
            <a:avLst/>
          </a:prstGeom>
          <a:noFill/>
          <a:ln w="19050" cap="flat" cmpd="sng" algn="ctr">
            <a:solidFill>
              <a:srgbClr val="D0558E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19994" y="230596"/>
            <a:ext cx="599954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 b="1">
                <a:solidFill>
                  <a:srgbClr val="005294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16</a:t>
            </a:fld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5719542" y="3804051"/>
            <a:ext cx="340040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/>
              <a:t>Résultats </a:t>
            </a:r>
            <a:endParaRPr lang="fr-FR" sz="1400" dirty="0"/>
          </a:p>
          <a:p>
            <a:pPr marL="363538" lvl="1" indent="-285750">
              <a:buFont typeface="Arial"/>
              <a:buChar char="•"/>
            </a:pPr>
            <a:r>
              <a:rPr lang="fr-FR" sz="1400" dirty="0"/>
              <a:t>Excellente </a:t>
            </a:r>
            <a:r>
              <a:rPr lang="fr-FR" sz="1400" dirty="0" smtClean="0"/>
              <a:t>observance TC/TDC</a:t>
            </a:r>
          </a:p>
          <a:p>
            <a:pPr marL="363538" lvl="1" indent="-285750">
              <a:buFont typeface="Arial"/>
              <a:buChar char="•"/>
            </a:pPr>
            <a:r>
              <a:rPr lang="fr-FR" sz="1400" dirty="0" smtClean="0"/>
              <a:t>Absence </a:t>
            </a:r>
            <a:r>
              <a:rPr lang="fr-FR" sz="1400" dirty="0"/>
              <a:t>d’infériorité du </a:t>
            </a:r>
            <a:r>
              <a:rPr lang="fr-FR" sz="1400" dirty="0" smtClean="0"/>
              <a:t>TDC</a:t>
            </a:r>
          </a:p>
          <a:p>
            <a:pPr marL="363538" lvl="1" indent="-285750">
              <a:buFont typeface="Arial"/>
              <a:buChar char="•"/>
            </a:pPr>
            <a:r>
              <a:rPr lang="fr-FR" sz="1400" dirty="0" smtClean="0"/>
              <a:t>Exposition </a:t>
            </a:r>
            <a:r>
              <a:rPr lang="fr-FR" sz="1400" dirty="0"/>
              <a:t>moindre aux ARV (</a:t>
            </a:r>
            <a:r>
              <a:rPr lang="fr-FR" sz="1400" dirty="0" smtClean="0"/>
              <a:t>-27</a:t>
            </a:r>
            <a:r>
              <a:rPr lang="fr-FR" sz="1400" dirty="0"/>
              <a:t> %) avec le TDC </a:t>
            </a:r>
            <a:endParaRPr lang="fr-FR" sz="1400" dirty="0" smtClean="0"/>
          </a:p>
          <a:p>
            <a:pPr marL="363538" lvl="1" indent="-285750">
              <a:buFont typeface="Arial"/>
              <a:buChar char="•"/>
            </a:pPr>
            <a:r>
              <a:rPr lang="fr-FR" sz="1400" dirty="0" smtClean="0"/>
              <a:t>Résistances idem : 3/6 TDC et 6/7 TC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439601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re 32"/>
          <p:cNvSpPr>
            <a:spLocks noGrp="1"/>
          </p:cNvSpPr>
          <p:nvPr>
            <p:ph type="title"/>
          </p:nvPr>
        </p:nvSpPr>
        <p:spPr>
          <a:xfrm>
            <a:off x="1039091" y="358272"/>
            <a:ext cx="7647708" cy="693738"/>
          </a:xfrm>
        </p:spPr>
        <p:txBody>
          <a:bodyPr/>
          <a:lstStyle/>
          <a:p>
            <a:r>
              <a:rPr lang="fr-FR" dirty="0"/>
              <a:t>BREATHER (Penta 16) </a:t>
            </a:r>
            <a:r>
              <a:rPr lang="fr-FR" dirty="0" smtClean="0"/>
              <a:t>: tolérance - conclusions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6" name="Espace réservé du pied de page 3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Arial" pitchFamily="-84" charset="0"/>
                <a:cs typeface="Arial" pitchFamily="-84" charset="0"/>
              </a:rPr>
              <a:t>CROI 2015 - D’après 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  <a:ea typeface="Arial" pitchFamily="-84" charset="0"/>
                <a:cs typeface="Arial" pitchFamily="-84" charset="0"/>
              </a:rPr>
              <a:t>Butler KM  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Arial" pitchFamily="-84" charset="0"/>
                <a:cs typeface="Arial" pitchFamily="-84" charset="0"/>
              </a:rPr>
              <a:t>et al., </a:t>
            </a:r>
            <a:r>
              <a:rPr lang="fr-FR" dirty="0" err="1" smtClean="0">
                <a:solidFill>
                  <a:schemeClr val="tx1">
                    <a:lumMod val="65000"/>
                    <a:lumOff val="35000"/>
                  </a:schemeClr>
                </a:solidFill>
                <a:ea typeface="Arial" pitchFamily="-84" charset="0"/>
                <a:cs typeface="Arial" pitchFamily="-84" charset="0"/>
              </a:rPr>
              <a:t>abstr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Arial" pitchFamily="-84" charset="0"/>
                <a:cs typeface="Arial" pitchFamily="-84" charset="0"/>
              </a:rPr>
              <a:t>. 38LB actualisé 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  <a:ea typeface="Arial" pitchFamily="-84" charset="0"/>
              <a:cs typeface="Arial" pitchFamily="-84" charset="0"/>
            </a:endParaRPr>
          </a:p>
        </p:txBody>
      </p:sp>
      <p:graphicFrame>
        <p:nvGraphicFramePr>
          <p:cNvPr id="23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041667"/>
              </p:ext>
            </p:extLst>
          </p:nvPr>
        </p:nvGraphicFramePr>
        <p:xfrm>
          <a:off x="1121452" y="1147069"/>
          <a:ext cx="7646988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262"/>
                <a:gridCol w="876818"/>
                <a:gridCol w="876818"/>
                <a:gridCol w="876818"/>
                <a:gridCol w="876818"/>
                <a:gridCol w="876818"/>
                <a:gridCol w="876818"/>
                <a:gridCol w="876818"/>
              </a:tblGrid>
              <a:tr h="136282">
                <a:tc>
                  <a:txBody>
                    <a:bodyPr/>
                    <a:lstStyle/>
                    <a:p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TDC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TC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aseline="-25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baseline="0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fr-FR" sz="12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aseline="-25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baseline="-25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</a:tr>
              <a:tr h="227137">
                <a:tc>
                  <a:txBody>
                    <a:bodyPr/>
                    <a:lstStyle/>
                    <a:p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Épisodes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(n)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Épisodes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(n)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Épisodes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(n)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bg1"/>
                          </a:solidFill>
                        </a:rPr>
                        <a:t>p*</a:t>
                      </a:r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294"/>
                    </a:solidFill>
                  </a:tcPr>
                </a:tc>
              </a:tr>
              <a:tr h="227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EI Grades 3 et 4 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14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8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17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12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31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20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0,480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7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EI imputables</a:t>
                      </a:r>
                      <a:br>
                        <a:rPr lang="fr-FR" sz="1200" dirty="0" smtClean="0">
                          <a:solidFill>
                            <a:srgbClr val="000000"/>
                          </a:solidFill>
                        </a:rPr>
                      </a:b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au traitement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16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8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18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10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0,101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7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EI avec modification</a:t>
                      </a:r>
                      <a:r>
                        <a:rPr lang="fr-FR" sz="1200" baseline="0" dirty="0" smtClean="0">
                          <a:solidFill>
                            <a:srgbClr val="000000"/>
                          </a:solidFill>
                        </a:rPr>
                        <a:t/>
                      </a:r>
                      <a:br>
                        <a:rPr lang="fr-FR" sz="1200" baseline="0" dirty="0" smtClean="0">
                          <a:solidFill>
                            <a:srgbClr val="000000"/>
                          </a:solidFill>
                        </a:rPr>
                      </a:br>
                      <a:r>
                        <a:rPr lang="fr-FR" sz="1200" baseline="0" dirty="0" smtClean="0">
                          <a:solidFill>
                            <a:srgbClr val="000000"/>
                          </a:solidFill>
                        </a:rPr>
                        <a:t>du traitement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1,000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62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EI sérieux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13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9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0,331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5" name="Ellipse 24"/>
          <p:cNvSpPr/>
          <p:nvPr/>
        </p:nvSpPr>
        <p:spPr>
          <a:xfrm>
            <a:off x="2882897" y="2073574"/>
            <a:ext cx="355600" cy="279400"/>
          </a:xfrm>
          <a:prstGeom prst="ellipse">
            <a:avLst/>
          </a:prstGeom>
          <a:noFill/>
          <a:ln w="19050" cap="flat" cmpd="sng" algn="ctr">
            <a:solidFill>
              <a:srgbClr val="D0558E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4648200" y="2073574"/>
            <a:ext cx="355600" cy="279400"/>
          </a:xfrm>
          <a:prstGeom prst="ellipse">
            <a:avLst/>
          </a:prstGeom>
          <a:noFill/>
          <a:ln w="19050" cap="flat" cmpd="sng" algn="ctr">
            <a:solidFill>
              <a:srgbClr val="D0558E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1014181" y="3311235"/>
            <a:ext cx="1819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* Test exact de </a:t>
            </a:r>
            <a:r>
              <a:rPr lang="fr-FR" sz="1200" i="1" dirty="0" err="1" smtClean="0"/>
              <a:t>Fisher’s</a:t>
            </a:r>
            <a:endParaRPr lang="fr-FR" sz="1200" i="1" dirty="0"/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>
          <a:xfrm>
            <a:off x="1039091" y="3782793"/>
            <a:ext cx="7647708" cy="1660070"/>
          </a:xfrm>
          <a:prstGeom prst="rect">
            <a:avLst/>
          </a:prstGeom>
        </p:spPr>
        <p:txBody>
          <a:bodyPr lIns="0" tIns="0" rIns="0" bIns="0"/>
          <a:lstStyle/>
          <a:p>
            <a:pPr marL="206375" lvl="0" indent="-206375" eaLnBrk="0" hangingPunct="0">
              <a:spcBef>
                <a:spcPts val="800"/>
              </a:spcBef>
              <a:buClr>
                <a:schemeClr val="accent6">
                  <a:lumMod val="75000"/>
                </a:schemeClr>
              </a:buClr>
              <a:buSzPct val="100000"/>
              <a:buFont typeface="Lucida Grande"/>
              <a:buChar char="•"/>
              <a:defRPr/>
            </a:pPr>
            <a:r>
              <a:rPr lang="fr-FR" sz="1600" dirty="0" smtClean="0"/>
              <a:t>Tolérance comparable </a:t>
            </a:r>
            <a:r>
              <a:rPr lang="fr-FR" sz="1600" dirty="0"/>
              <a:t>entre les</a:t>
            </a:r>
            <a:r>
              <a:rPr lang="fr-FR" sz="1600" dirty="0" smtClean="0"/>
              <a:t> 2 groupes </a:t>
            </a:r>
          </a:p>
          <a:p>
            <a:pPr marL="206375" lvl="0" indent="-206375" eaLnBrk="0" hangingPunct="0">
              <a:spcBef>
                <a:spcPts val="800"/>
              </a:spcBef>
              <a:buClr>
                <a:schemeClr val="accent6">
                  <a:lumMod val="75000"/>
                </a:schemeClr>
              </a:buClr>
              <a:buSzPct val="100000"/>
              <a:buFont typeface="Lucida Grande"/>
              <a:buChar char="•"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Tendance</a:t>
            </a:r>
            <a:r>
              <a:rPr kumimoji="0" lang="fr-FR" sz="16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 à plus d’EI imputables au traitement dans le bras continu</a:t>
            </a: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  <a:p>
            <a:pPr marL="206375" marR="0" lvl="0" indent="-206375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SzPct val="100000"/>
              <a:buFont typeface="Lucida Grande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2 avortements spontanés (1 TDC, 1 TC)</a:t>
            </a:r>
          </a:p>
          <a:p>
            <a:pPr marL="206375" marR="0" lvl="0" indent="-206375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SzPct val="100000"/>
              <a:buFont typeface="Lucida Grande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5 grossesses (1 TDC, 4 TC)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10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1039090" y="5287830"/>
            <a:ext cx="7647709" cy="531813"/>
          </a:xfrm>
        </p:spPr>
        <p:txBody>
          <a:bodyPr>
            <a:normAutofit fontScale="77500" lnSpcReduction="20000"/>
          </a:bodyPr>
          <a:lstStyle/>
          <a:p>
            <a:r>
              <a:rPr lang="fr-FR" sz="1600" dirty="0" smtClean="0"/>
              <a:t>Cette étude montre qu’un traitement discontinu par EFV + 2 INTI </a:t>
            </a:r>
            <a:br>
              <a:rPr lang="fr-FR" sz="1600" dirty="0" smtClean="0"/>
            </a:br>
            <a:r>
              <a:rPr lang="fr-FR" sz="1600" dirty="0" smtClean="0"/>
              <a:t>n’est pas inférieur au traitement continu </a:t>
            </a:r>
          </a:p>
          <a:p>
            <a:r>
              <a:rPr lang="fr-FR" sz="1600" dirty="0" smtClean="0"/>
              <a:t>Une nouvelle option en traitement de 1</a:t>
            </a:r>
            <a:r>
              <a:rPr lang="fr-FR" sz="1600" baseline="30000" dirty="0" smtClean="0"/>
              <a:t>re</a:t>
            </a:r>
            <a:r>
              <a:rPr lang="fr-FR" sz="1600" dirty="0" smtClean="0"/>
              <a:t> ligne ?</a:t>
            </a:r>
          </a:p>
          <a:p>
            <a:endParaRPr lang="fr-FR" sz="1600" dirty="0"/>
          </a:p>
        </p:txBody>
      </p:sp>
      <p:sp>
        <p:nvSpPr>
          <p:cNvPr id="11" name="ZoneTexte 10"/>
          <p:cNvSpPr txBox="1"/>
          <p:nvPr/>
        </p:nvSpPr>
        <p:spPr>
          <a:xfrm>
            <a:off x="7029788" y="6052738"/>
            <a:ext cx="17386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EI : effets indésirables.</a:t>
            </a:r>
            <a:endParaRPr lang="fr-FR" sz="1200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19994" y="230596"/>
            <a:ext cx="599954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 b="1">
                <a:solidFill>
                  <a:srgbClr val="005294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0342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Toujours autant d’information autour d’EPF…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5923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Programme</a:t>
            </a:r>
            <a:endParaRPr lang="fr-FR" dirty="0"/>
          </a:p>
        </p:txBody>
      </p:sp>
      <p:sp>
        <p:nvSpPr>
          <p:cNvPr id="12" name="Sous-titre 11"/>
          <p:cNvSpPr>
            <a:spLocks noGrp="1"/>
          </p:cNvSpPr>
          <p:nvPr>
            <p:ph type="subTitle" idx="1"/>
          </p:nvPr>
        </p:nvSpPr>
        <p:spPr>
          <a:xfrm>
            <a:off x="406400" y="4180840"/>
            <a:ext cx="8382000" cy="17526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/>
              <a:buChar char="•"/>
            </a:pPr>
            <a:r>
              <a:rPr lang="fr-FR" sz="2400" dirty="0" smtClean="0"/>
              <a:t>Prévention et mère/enfant : Cédric Arvieux</a:t>
            </a:r>
          </a:p>
          <a:p>
            <a:pPr marL="457200" indent="-457200" algn="l">
              <a:buFont typeface="Arial"/>
              <a:buChar char="•"/>
            </a:pPr>
            <a:r>
              <a:rPr lang="fr-FR" sz="2400" dirty="0" smtClean="0"/>
              <a:t>Molécules : Matthieu Revest</a:t>
            </a:r>
          </a:p>
          <a:p>
            <a:pPr marL="457200" indent="-457200" algn="l">
              <a:buFont typeface="Arial"/>
              <a:buChar char="•"/>
            </a:pPr>
            <a:r>
              <a:rPr lang="fr-FR" sz="2400" dirty="0" smtClean="0"/>
              <a:t>Pharmacologie : Florian Lemaître</a:t>
            </a:r>
          </a:p>
          <a:p>
            <a:pPr marL="457200" indent="-457200" algn="l">
              <a:buFont typeface="Arial"/>
              <a:buChar char="•"/>
            </a:pPr>
            <a:r>
              <a:rPr lang="fr-FR" sz="2400" dirty="0" smtClean="0"/>
              <a:t>Complications/Comorbidité : Pascale Perfezou</a:t>
            </a:r>
          </a:p>
          <a:p>
            <a:pPr marL="457200" indent="-457200" algn="l">
              <a:buFont typeface="Arial"/>
              <a:buChar char="•"/>
            </a:pPr>
            <a:r>
              <a:rPr lang="fr-FR" sz="2400" dirty="0" smtClean="0"/>
              <a:t>Co-infection VIH-VHC : Sylvain Jaffuel</a:t>
            </a:r>
          </a:p>
          <a:p>
            <a:pPr marL="457200" indent="-457200" algn="l">
              <a:buFont typeface="Arial"/>
              <a:buChar char="•"/>
            </a:pPr>
            <a:endParaRPr lang="fr-FR" sz="2400" dirty="0"/>
          </a:p>
        </p:txBody>
      </p:sp>
      <p:pic>
        <p:nvPicPr>
          <p:cNvPr id="14" name="Image 13" descr="Logo_Corevih_Bad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360"/>
            <a:ext cx="3544043" cy="206248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8720" y="457200"/>
            <a:ext cx="3556000" cy="127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ZoneTexte 1"/>
          <p:cNvSpPr txBox="1"/>
          <p:nvPr/>
        </p:nvSpPr>
        <p:spPr>
          <a:xfrm>
            <a:off x="213360" y="6553200"/>
            <a:ext cx="7294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Meilleur de la CROI et logistique : </a:t>
            </a:r>
            <a:r>
              <a:rPr lang="fr-FR" sz="1200" i="1" dirty="0" err="1" smtClean="0"/>
              <a:t>Gilead</a:t>
            </a:r>
            <a:r>
              <a:rPr lang="fr-FR" sz="1200" i="1" dirty="0" smtClean="0"/>
              <a:t> Science</a:t>
            </a:r>
            <a:endParaRPr lang="fr-FR" sz="1200" i="1" dirty="0"/>
          </a:p>
        </p:txBody>
      </p:sp>
    </p:spTree>
    <p:extLst>
      <p:ext uri="{BB962C8B-B14F-4D97-AF65-F5344CB8AC3E}">
        <p14:creationId xmlns:p14="http://schemas.microsoft.com/office/powerpoint/2010/main" val="1212688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658018" y="122017"/>
            <a:ext cx="7523163" cy="936625"/>
          </a:xfrm>
        </p:spPr>
        <p:txBody>
          <a:bodyPr/>
          <a:lstStyle/>
          <a:p>
            <a:pPr>
              <a:defRPr/>
            </a:pPr>
            <a:r>
              <a:rPr lang="fr-FR" sz="2600" dirty="0"/>
              <a:t>Cohorte périnatale française ANRS EPF CO1/</a:t>
            </a:r>
            <a:r>
              <a:rPr lang="fr-FR" sz="2600" dirty="0" smtClean="0"/>
              <a:t>11</a:t>
            </a:r>
            <a:endParaRPr lang="fr-FR" dirty="0"/>
          </a:p>
        </p:txBody>
      </p:sp>
      <p:sp>
        <p:nvSpPr>
          <p:cNvPr id="108546" name="Text Box 3"/>
          <p:cNvSpPr txBox="1">
            <a:spLocks noChangeArrowheads="1"/>
          </p:cNvSpPr>
          <p:nvPr/>
        </p:nvSpPr>
        <p:spPr bwMode="auto">
          <a:xfrm>
            <a:off x="6335713" y="6583363"/>
            <a:ext cx="28082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 eaLnBrk="0" hangingPunct="0"/>
            <a:r>
              <a:rPr lang="en-GB" sz="1000" i="1">
                <a:solidFill>
                  <a:srgbClr val="FFFFFF"/>
                </a:solidFill>
                <a:latin typeface="Arial" charset="0"/>
                <a:cs typeface="Arial" charset="0"/>
              </a:rPr>
              <a:t>Mandelbrot L, CROI 2015, Abs. 867</a:t>
            </a:r>
          </a:p>
        </p:txBody>
      </p:sp>
      <p:sp>
        <p:nvSpPr>
          <p:cNvPr id="108547" name="ZoneTexte 7"/>
          <p:cNvSpPr txBox="1">
            <a:spLocks noChangeArrowheads="1"/>
          </p:cNvSpPr>
          <p:nvPr/>
        </p:nvSpPr>
        <p:spPr bwMode="auto">
          <a:xfrm>
            <a:off x="728663" y="1044575"/>
            <a:ext cx="70945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/>
            <a:r>
              <a:rPr lang="fr-FR" sz="1600">
                <a:solidFill>
                  <a:srgbClr val="FFFF66"/>
                </a:solidFill>
                <a:latin typeface="Arial" charset="0"/>
                <a:cs typeface="Arial" charset="0"/>
              </a:rPr>
              <a:t>Proportion de transmissions périnatales (1991-2012) en fonction des ARV</a:t>
            </a:r>
          </a:p>
        </p:txBody>
      </p:sp>
      <p:sp>
        <p:nvSpPr>
          <p:cNvPr id="108548" name="Rectangle 9"/>
          <p:cNvSpPr>
            <a:spLocks noChangeArrowheads="1"/>
          </p:cNvSpPr>
          <p:nvPr/>
        </p:nvSpPr>
        <p:spPr bwMode="auto">
          <a:xfrm>
            <a:off x="4419600" y="4511675"/>
            <a:ext cx="4367213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defTabSz="914400">
              <a:buFont typeface="Arial" charset="0"/>
              <a:buChar char="•"/>
            </a:pPr>
            <a:r>
              <a:rPr lang="fr-FR" sz="1400" dirty="0">
                <a:solidFill>
                  <a:srgbClr val="FFFF66"/>
                </a:solidFill>
                <a:latin typeface="Arial" charset="0"/>
                <a:cs typeface="Arial" charset="0"/>
              </a:rPr>
              <a:t>Résultats </a:t>
            </a:r>
            <a:r>
              <a:rPr lang="fr-FR" sz="1400" dirty="0" smtClean="0">
                <a:solidFill>
                  <a:srgbClr val="FFFF66"/>
                </a:solidFill>
                <a:latin typeface="Arial" charset="0"/>
                <a:cs typeface="Arial" charset="0"/>
              </a:rPr>
              <a:t>2000-2011</a:t>
            </a:r>
            <a:endParaRPr lang="fr-FR" sz="1400" dirty="0">
              <a:solidFill>
                <a:srgbClr val="FFFF66"/>
              </a:solidFill>
              <a:latin typeface="Arial" charset="0"/>
              <a:cs typeface="Arial" charset="0"/>
            </a:endParaRPr>
          </a:p>
          <a:p>
            <a:pPr marL="742950" lvl="1" indent="-285750" defTabSz="914400">
              <a:buClr>
                <a:srgbClr val="FFFF00"/>
              </a:buClr>
              <a:buFont typeface="Verdana" pitchFamily="34" charset="0"/>
              <a:buChar char="–"/>
            </a:pPr>
            <a:r>
              <a:rPr lang="fr-FR" sz="1200" dirty="0">
                <a:solidFill>
                  <a:srgbClr val="FFFFFF"/>
                </a:solidFill>
                <a:latin typeface="Arial" charset="0"/>
                <a:cs typeface="Arial" charset="0"/>
              </a:rPr>
              <a:t>Aucune transmission périnatale</a:t>
            </a:r>
            <a:br>
              <a:rPr lang="fr-FR" sz="1200" dirty="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fr-FR" sz="1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sur </a:t>
            </a:r>
            <a:r>
              <a:rPr lang="fr-FR" sz="1200" dirty="0">
                <a:solidFill>
                  <a:srgbClr val="FFFFFF"/>
                </a:solidFill>
                <a:latin typeface="Arial" charset="0"/>
                <a:cs typeface="Arial" charset="0"/>
              </a:rPr>
              <a:t>les 2 651 mères qui débutent un traitement ARV avant la conception avec </a:t>
            </a:r>
            <a:r>
              <a:rPr lang="fr-FR" sz="1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CV </a:t>
            </a:r>
            <a:r>
              <a:rPr lang="fr-FR" sz="1200" dirty="0">
                <a:solidFill>
                  <a:srgbClr val="FFFFFF"/>
                </a:solidFill>
                <a:latin typeface="Arial" charset="0"/>
                <a:cs typeface="Arial" charset="0"/>
              </a:rPr>
              <a:t>&lt; 50 c/ml à </a:t>
            </a:r>
            <a:r>
              <a:rPr lang="fr-FR" sz="1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l’accouchement</a:t>
            </a:r>
            <a:r>
              <a:rPr lang="fr-FR" sz="12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fr-FR" sz="1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(</a:t>
            </a:r>
            <a:r>
              <a:rPr lang="fr-FR" sz="1200" dirty="0">
                <a:solidFill>
                  <a:srgbClr val="FFFFFF"/>
                </a:solidFill>
                <a:latin typeface="Arial" charset="0"/>
                <a:cs typeface="Arial" charset="0"/>
              </a:rPr>
              <a:t>IC 95 % : 0,0 - 0,1) </a:t>
            </a:r>
            <a:endParaRPr lang="fr-FR" sz="1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742950" lvl="1" indent="-285750" defTabSz="914400">
              <a:buClr>
                <a:srgbClr val="FFFF00"/>
              </a:buClr>
              <a:buFont typeface="Verdana" pitchFamily="34" charset="0"/>
              <a:buChar char="–"/>
            </a:pPr>
            <a:endParaRPr lang="fr-FR" sz="12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lvl="1" defTabSz="914400">
              <a:buClr>
                <a:srgbClr val="FFFF00"/>
              </a:buClr>
            </a:pPr>
            <a:endParaRPr lang="fr-FR" sz="12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742950" lvl="1" indent="-285750" defTabSz="914400">
              <a:buClr>
                <a:srgbClr val="FFFF00"/>
              </a:buClr>
              <a:buFont typeface="Verdana" pitchFamily="34" charset="0"/>
              <a:buChar char="–"/>
            </a:pPr>
            <a:r>
              <a:rPr lang="fr-FR" sz="1200" dirty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fr-FR" sz="1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aux </a:t>
            </a:r>
            <a:r>
              <a:rPr lang="fr-FR" sz="1200" dirty="0">
                <a:solidFill>
                  <a:srgbClr val="FFFFFF"/>
                </a:solidFill>
                <a:latin typeface="Arial" charset="0"/>
                <a:cs typeface="Arial" charset="0"/>
              </a:rPr>
              <a:t>de transmission périnatale : 0,7 </a:t>
            </a:r>
            <a:r>
              <a:rPr lang="fr-FR" sz="1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%</a:t>
            </a:r>
            <a:br>
              <a:rPr lang="fr-FR" sz="1200" dirty="0" smtClean="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fr-FR" sz="1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(</a:t>
            </a:r>
            <a:r>
              <a:rPr lang="fr-FR" sz="1200" dirty="0">
                <a:solidFill>
                  <a:srgbClr val="FFFFFF"/>
                </a:solidFill>
                <a:latin typeface="Arial" charset="0"/>
                <a:cs typeface="Arial" charset="0"/>
              </a:rPr>
              <a:t>IC 95 % : </a:t>
            </a:r>
            <a:r>
              <a:rPr lang="fr-FR" sz="1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0,5 </a:t>
            </a:r>
            <a:r>
              <a:rPr lang="fr-FR" sz="1200" dirty="0">
                <a:solidFill>
                  <a:srgbClr val="FFFFFF"/>
                </a:solidFill>
                <a:latin typeface="Arial" charset="0"/>
                <a:cs typeface="Arial" charset="0"/>
              </a:rPr>
              <a:t>- 0,9; N = 56 / 8 075) </a:t>
            </a:r>
          </a:p>
        </p:txBody>
      </p:sp>
      <p:sp>
        <p:nvSpPr>
          <p:cNvPr id="108554" name="ZoneTexte 62"/>
          <p:cNvSpPr txBox="1">
            <a:spLocks noChangeArrowheads="1"/>
          </p:cNvSpPr>
          <p:nvPr/>
        </p:nvSpPr>
        <p:spPr bwMode="auto">
          <a:xfrm>
            <a:off x="596900" y="4173538"/>
            <a:ext cx="3733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/>
            <a:r>
              <a:rPr lang="fr-FR" sz="1600" dirty="0">
                <a:solidFill>
                  <a:srgbClr val="FFFF66"/>
                </a:solidFill>
                <a:latin typeface="Arial" charset="0"/>
                <a:cs typeface="Arial" charset="0"/>
              </a:rPr>
              <a:t>CV VIH à l’accouchement (1997- 2012)</a:t>
            </a:r>
          </a:p>
        </p:txBody>
      </p:sp>
      <p:grpSp>
        <p:nvGrpSpPr>
          <p:cNvPr id="195" name="Groupe 194"/>
          <p:cNvGrpSpPr/>
          <p:nvPr/>
        </p:nvGrpSpPr>
        <p:grpSpPr>
          <a:xfrm>
            <a:off x="1719263" y="1301750"/>
            <a:ext cx="5170487" cy="2852738"/>
            <a:chOff x="1719263" y="1301750"/>
            <a:chExt cx="5170487" cy="2852738"/>
          </a:xfrm>
        </p:grpSpPr>
        <p:sp>
          <p:nvSpPr>
            <p:cNvPr id="108549" name="Rectangle 50"/>
            <p:cNvSpPr>
              <a:spLocks noChangeArrowheads="1"/>
            </p:cNvSpPr>
            <p:nvPr/>
          </p:nvSpPr>
          <p:spPr bwMode="auto">
            <a:xfrm>
              <a:off x="2886075" y="3968750"/>
              <a:ext cx="122238" cy="122238"/>
            </a:xfrm>
            <a:prstGeom prst="rect">
              <a:avLst/>
            </a:prstGeom>
            <a:solidFill>
              <a:srgbClr val="00FFFF"/>
            </a:solidFill>
            <a:ln w="0">
              <a:solidFill>
                <a:srgbClr val="00FFFF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550" name="Freeform 51"/>
            <p:cNvSpPr>
              <a:spLocks/>
            </p:cNvSpPr>
            <p:nvPr/>
          </p:nvSpPr>
          <p:spPr bwMode="auto">
            <a:xfrm>
              <a:off x="3594100" y="3968750"/>
              <a:ext cx="122238" cy="122238"/>
            </a:xfrm>
            <a:custGeom>
              <a:avLst/>
              <a:gdLst>
                <a:gd name="T0" fmla="*/ 0 w 77"/>
                <a:gd name="T1" fmla="*/ 0 h 77"/>
                <a:gd name="T2" fmla="*/ 0 w 77"/>
                <a:gd name="T3" fmla="*/ 122238 h 77"/>
                <a:gd name="T4" fmla="*/ 122238 w 77"/>
                <a:gd name="T5" fmla="*/ 122238 h 77"/>
                <a:gd name="T6" fmla="*/ 122238 w 77"/>
                <a:gd name="T7" fmla="*/ 0 h 77"/>
                <a:gd name="T8" fmla="*/ 0 w 77"/>
                <a:gd name="T9" fmla="*/ 0 h 77"/>
                <a:gd name="T10" fmla="*/ 0 w 77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7"/>
                <a:gd name="T19" fmla="*/ 0 h 77"/>
                <a:gd name="T20" fmla="*/ 77 w 77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7" h="77">
                  <a:moveTo>
                    <a:pt x="0" y="0"/>
                  </a:moveTo>
                  <a:lnTo>
                    <a:pt x="0" y="77"/>
                  </a:lnTo>
                  <a:lnTo>
                    <a:pt x="77" y="77"/>
                  </a:lnTo>
                  <a:lnTo>
                    <a:pt x="7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FF"/>
            </a:solidFill>
            <a:ln w="0">
              <a:solidFill>
                <a:srgbClr val="00CC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551" name="Rectangle 52"/>
            <p:cNvSpPr>
              <a:spLocks noChangeArrowheads="1"/>
            </p:cNvSpPr>
            <p:nvPr/>
          </p:nvSpPr>
          <p:spPr bwMode="auto">
            <a:xfrm>
              <a:off x="4419600" y="3968750"/>
              <a:ext cx="120650" cy="122238"/>
            </a:xfrm>
            <a:prstGeom prst="rect">
              <a:avLst/>
            </a:prstGeom>
            <a:solidFill>
              <a:srgbClr val="FFFF66"/>
            </a:solidFill>
            <a:ln w="0">
              <a:solidFill>
                <a:srgbClr val="FFFF66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552" name="Line 54"/>
            <p:cNvSpPr>
              <a:spLocks noChangeShapeType="1"/>
            </p:cNvSpPr>
            <p:nvPr/>
          </p:nvSpPr>
          <p:spPr bwMode="auto">
            <a:xfrm flipH="1">
              <a:off x="5264150" y="4030663"/>
              <a:ext cx="196850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08553" name="Groupe 2077"/>
            <p:cNvGrpSpPr>
              <a:grpSpLocks/>
            </p:cNvGrpSpPr>
            <p:nvPr/>
          </p:nvGrpSpPr>
          <p:grpSpPr bwMode="auto">
            <a:xfrm>
              <a:off x="1736725" y="1416050"/>
              <a:ext cx="4711700" cy="2132013"/>
              <a:chOff x="681038" y="1452563"/>
              <a:chExt cx="5921375" cy="2740025"/>
            </a:xfrm>
          </p:grpSpPr>
          <p:sp>
            <p:nvSpPr>
              <p:cNvPr id="108696" name="Freeform 9"/>
              <p:cNvSpPr>
                <a:spLocks/>
              </p:cNvSpPr>
              <p:nvPr/>
            </p:nvSpPr>
            <p:spPr bwMode="auto">
              <a:xfrm>
                <a:off x="685800" y="1455738"/>
                <a:ext cx="5832475" cy="2647950"/>
              </a:xfrm>
              <a:custGeom>
                <a:avLst/>
                <a:gdLst>
                  <a:gd name="T0" fmla="*/ 0 w 3674"/>
                  <a:gd name="T1" fmla="*/ 2647950 h 1668"/>
                  <a:gd name="T2" fmla="*/ 5832475 w 3674"/>
                  <a:gd name="T3" fmla="*/ 2647950 h 1668"/>
                  <a:gd name="T4" fmla="*/ 5832475 w 3674"/>
                  <a:gd name="T5" fmla="*/ 0 h 1668"/>
                  <a:gd name="T6" fmla="*/ 0 60000 65536"/>
                  <a:gd name="T7" fmla="*/ 0 60000 65536"/>
                  <a:gd name="T8" fmla="*/ 0 60000 65536"/>
                  <a:gd name="T9" fmla="*/ 0 w 3674"/>
                  <a:gd name="T10" fmla="*/ 0 h 1668"/>
                  <a:gd name="T11" fmla="*/ 3674 w 3674"/>
                  <a:gd name="T12" fmla="*/ 1668 h 16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74" h="1668">
                    <a:moveTo>
                      <a:pt x="0" y="1668"/>
                    </a:moveTo>
                    <a:lnTo>
                      <a:pt x="3674" y="1668"/>
                    </a:lnTo>
                    <a:lnTo>
                      <a:pt x="3674" y="0"/>
                    </a:lnTo>
                  </a:path>
                </a:pathLst>
              </a:custGeom>
              <a:noFill/>
              <a:ln w="635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697" name="Line 10"/>
              <p:cNvSpPr>
                <a:spLocks noChangeShapeType="1"/>
              </p:cNvSpPr>
              <p:nvPr/>
            </p:nvSpPr>
            <p:spPr bwMode="auto">
              <a:xfrm flipV="1">
                <a:off x="6251575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698" name="Line 11"/>
              <p:cNvSpPr>
                <a:spLocks noChangeShapeType="1"/>
              </p:cNvSpPr>
              <p:nvPr/>
            </p:nvSpPr>
            <p:spPr bwMode="auto">
              <a:xfrm flipV="1">
                <a:off x="6518275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699" name="Line 12"/>
              <p:cNvSpPr>
                <a:spLocks noChangeShapeType="1"/>
              </p:cNvSpPr>
              <p:nvPr/>
            </p:nvSpPr>
            <p:spPr bwMode="auto">
              <a:xfrm flipV="1">
                <a:off x="4133850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00" name="Line 13"/>
              <p:cNvSpPr>
                <a:spLocks noChangeShapeType="1"/>
              </p:cNvSpPr>
              <p:nvPr/>
            </p:nvSpPr>
            <p:spPr bwMode="auto">
              <a:xfrm flipV="1">
                <a:off x="4397375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01" name="Line 14"/>
              <p:cNvSpPr>
                <a:spLocks noChangeShapeType="1"/>
              </p:cNvSpPr>
              <p:nvPr/>
            </p:nvSpPr>
            <p:spPr bwMode="auto">
              <a:xfrm flipV="1">
                <a:off x="4662488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02" name="Line 15"/>
              <p:cNvSpPr>
                <a:spLocks noChangeShapeType="1"/>
              </p:cNvSpPr>
              <p:nvPr/>
            </p:nvSpPr>
            <p:spPr bwMode="auto">
              <a:xfrm flipV="1">
                <a:off x="4927600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03" name="Line 16"/>
              <p:cNvSpPr>
                <a:spLocks noChangeShapeType="1"/>
              </p:cNvSpPr>
              <p:nvPr/>
            </p:nvSpPr>
            <p:spPr bwMode="auto">
              <a:xfrm flipV="1">
                <a:off x="5192713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04" name="Line 17"/>
              <p:cNvSpPr>
                <a:spLocks noChangeShapeType="1"/>
              </p:cNvSpPr>
              <p:nvPr/>
            </p:nvSpPr>
            <p:spPr bwMode="auto">
              <a:xfrm flipV="1">
                <a:off x="5456238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05" name="Line 18"/>
              <p:cNvSpPr>
                <a:spLocks noChangeShapeType="1"/>
              </p:cNvSpPr>
              <p:nvPr/>
            </p:nvSpPr>
            <p:spPr bwMode="auto">
              <a:xfrm flipV="1">
                <a:off x="5721350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06" name="Line 19"/>
              <p:cNvSpPr>
                <a:spLocks noChangeShapeType="1"/>
              </p:cNvSpPr>
              <p:nvPr/>
            </p:nvSpPr>
            <p:spPr bwMode="auto">
              <a:xfrm flipV="1">
                <a:off x="5986463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07" name="Line 20"/>
              <p:cNvSpPr>
                <a:spLocks noChangeShapeType="1"/>
              </p:cNvSpPr>
              <p:nvPr/>
            </p:nvSpPr>
            <p:spPr bwMode="auto">
              <a:xfrm flipV="1">
                <a:off x="2016125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08" name="Line 21"/>
              <p:cNvSpPr>
                <a:spLocks noChangeShapeType="1"/>
              </p:cNvSpPr>
              <p:nvPr/>
            </p:nvSpPr>
            <p:spPr bwMode="auto">
              <a:xfrm flipV="1">
                <a:off x="2279650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09" name="Line 22"/>
              <p:cNvSpPr>
                <a:spLocks noChangeShapeType="1"/>
              </p:cNvSpPr>
              <p:nvPr/>
            </p:nvSpPr>
            <p:spPr bwMode="auto">
              <a:xfrm flipV="1">
                <a:off x="2544763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10" name="Line 23"/>
              <p:cNvSpPr>
                <a:spLocks noChangeShapeType="1"/>
              </p:cNvSpPr>
              <p:nvPr/>
            </p:nvSpPr>
            <p:spPr bwMode="auto">
              <a:xfrm flipV="1">
                <a:off x="2809875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11" name="Line 24"/>
              <p:cNvSpPr>
                <a:spLocks noChangeShapeType="1"/>
              </p:cNvSpPr>
              <p:nvPr/>
            </p:nvSpPr>
            <p:spPr bwMode="auto">
              <a:xfrm flipV="1">
                <a:off x="3074988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12" name="Line 25"/>
              <p:cNvSpPr>
                <a:spLocks noChangeShapeType="1"/>
              </p:cNvSpPr>
              <p:nvPr/>
            </p:nvSpPr>
            <p:spPr bwMode="auto">
              <a:xfrm flipV="1">
                <a:off x="3338513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13" name="Line 26"/>
              <p:cNvSpPr>
                <a:spLocks noChangeShapeType="1"/>
              </p:cNvSpPr>
              <p:nvPr/>
            </p:nvSpPr>
            <p:spPr bwMode="auto">
              <a:xfrm flipV="1">
                <a:off x="3603625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14" name="Line 27"/>
              <p:cNvSpPr>
                <a:spLocks noChangeShapeType="1"/>
              </p:cNvSpPr>
              <p:nvPr/>
            </p:nvSpPr>
            <p:spPr bwMode="auto">
              <a:xfrm flipV="1">
                <a:off x="3868738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15" name="Line 28"/>
              <p:cNvSpPr>
                <a:spLocks noChangeShapeType="1"/>
              </p:cNvSpPr>
              <p:nvPr/>
            </p:nvSpPr>
            <p:spPr bwMode="auto">
              <a:xfrm flipV="1">
                <a:off x="690563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16" name="Line 29"/>
              <p:cNvSpPr>
                <a:spLocks noChangeShapeType="1"/>
              </p:cNvSpPr>
              <p:nvPr/>
            </p:nvSpPr>
            <p:spPr bwMode="auto">
              <a:xfrm flipV="1">
                <a:off x="954088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17" name="Line 30"/>
              <p:cNvSpPr>
                <a:spLocks noChangeShapeType="1"/>
              </p:cNvSpPr>
              <p:nvPr/>
            </p:nvSpPr>
            <p:spPr bwMode="auto">
              <a:xfrm flipV="1">
                <a:off x="1219200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18" name="Line 31"/>
              <p:cNvSpPr>
                <a:spLocks noChangeShapeType="1"/>
              </p:cNvSpPr>
              <p:nvPr/>
            </p:nvSpPr>
            <p:spPr bwMode="auto">
              <a:xfrm flipV="1">
                <a:off x="1484313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19" name="Line 32"/>
              <p:cNvSpPr>
                <a:spLocks noChangeShapeType="1"/>
              </p:cNvSpPr>
              <p:nvPr/>
            </p:nvSpPr>
            <p:spPr bwMode="auto">
              <a:xfrm flipV="1">
                <a:off x="1749425" y="4103688"/>
                <a:ext cx="0" cy="8890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20" name="Line 33"/>
              <p:cNvSpPr>
                <a:spLocks noChangeShapeType="1"/>
              </p:cNvSpPr>
              <p:nvPr/>
            </p:nvSpPr>
            <p:spPr bwMode="auto">
              <a:xfrm>
                <a:off x="6518275" y="2124076"/>
                <a:ext cx="84138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21" name="Line 34"/>
              <p:cNvSpPr>
                <a:spLocks noChangeShapeType="1"/>
              </p:cNvSpPr>
              <p:nvPr/>
            </p:nvSpPr>
            <p:spPr bwMode="auto">
              <a:xfrm>
                <a:off x="6518275" y="2782888"/>
                <a:ext cx="84138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22" name="Line 35"/>
              <p:cNvSpPr>
                <a:spLocks noChangeShapeType="1"/>
              </p:cNvSpPr>
              <p:nvPr/>
            </p:nvSpPr>
            <p:spPr bwMode="auto">
              <a:xfrm>
                <a:off x="6518275" y="3443288"/>
                <a:ext cx="84138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23" name="Line 36"/>
              <p:cNvSpPr>
                <a:spLocks noChangeShapeType="1"/>
              </p:cNvSpPr>
              <p:nvPr/>
            </p:nvSpPr>
            <p:spPr bwMode="auto">
              <a:xfrm>
                <a:off x="6518275" y="4103688"/>
                <a:ext cx="84138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24" name="Line 37"/>
              <p:cNvSpPr>
                <a:spLocks noChangeShapeType="1"/>
              </p:cNvSpPr>
              <p:nvPr/>
            </p:nvSpPr>
            <p:spPr bwMode="auto">
              <a:xfrm>
                <a:off x="6518275" y="1463676"/>
                <a:ext cx="84138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25" name="Freeform 38"/>
              <p:cNvSpPr>
                <a:spLocks/>
              </p:cNvSpPr>
              <p:nvPr/>
            </p:nvSpPr>
            <p:spPr bwMode="auto">
              <a:xfrm>
                <a:off x="1744663" y="1454151"/>
                <a:ext cx="2692400" cy="2303463"/>
              </a:xfrm>
              <a:custGeom>
                <a:avLst/>
                <a:gdLst>
                  <a:gd name="T0" fmla="*/ 273050 w 1696"/>
                  <a:gd name="T1" fmla="*/ 42863 h 1451"/>
                  <a:gd name="T2" fmla="*/ 273050 w 1696"/>
                  <a:gd name="T3" fmla="*/ 122238 h 1451"/>
                  <a:gd name="T4" fmla="*/ 549275 w 1696"/>
                  <a:gd name="T5" fmla="*/ 122238 h 1451"/>
                  <a:gd name="T6" fmla="*/ 549275 w 1696"/>
                  <a:gd name="T7" fmla="*/ 806450 h 1451"/>
                  <a:gd name="T8" fmla="*/ 830263 w 1696"/>
                  <a:gd name="T9" fmla="*/ 806450 h 1451"/>
                  <a:gd name="T10" fmla="*/ 830263 w 1696"/>
                  <a:gd name="T11" fmla="*/ 1471613 h 1451"/>
                  <a:gd name="T12" fmla="*/ 1093788 w 1696"/>
                  <a:gd name="T13" fmla="*/ 1471613 h 1451"/>
                  <a:gd name="T14" fmla="*/ 1093788 w 1696"/>
                  <a:gd name="T15" fmla="*/ 1508125 h 1451"/>
                  <a:gd name="T16" fmla="*/ 1360487 w 1696"/>
                  <a:gd name="T17" fmla="*/ 1508125 h 1451"/>
                  <a:gd name="T18" fmla="*/ 1360487 w 1696"/>
                  <a:gd name="T19" fmla="*/ 1670051 h 1451"/>
                  <a:gd name="T20" fmla="*/ 1622425 w 1696"/>
                  <a:gd name="T21" fmla="*/ 1670051 h 1451"/>
                  <a:gd name="T22" fmla="*/ 1622425 w 1696"/>
                  <a:gd name="T23" fmla="*/ 1965326 h 1451"/>
                  <a:gd name="T24" fmla="*/ 2157413 w 1696"/>
                  <a:gd name="T25" fmla="*/ 1965326 h 1451"/>
                  <a:gd name="T26" fmla="*/ 2157413 w 1696"/>
                  <a:gd name="T27" fmla="*/ 2176463 h 1451"/>
                  <a:gd name="T28" fmla="*/ 2425700 w 1696"/>
                  <a:gd name="T29" fmla="*/ 2176463 h 1451"/>
                  <a:gd name="T30" fmla="*/ 2425700 w 1696"/>
                  <a:gd name="T31" fmla="*/ 2303463 h 1451"/>
                  <a:gd name="T32" fmla="*/ 2692400 w 1696"/>
                  <a:gd name="T33" fmla="*/ 2303463 h 1451"/>
                  <a:gd name="T34" fmla="*/ 2692400 w 1696"/>
                  <a:gd name="T35" fmla="*/ 2014538 h 1451"/>
                  <a:gd name="T36" fmla="*/ 2419350 w 1696"/>
                  <a:gd name="T37" fmla="*/ 2014538 h 1451"/>
                  <a:gd name="T38" fmla="*/ 2419350 w 1696"/>
                  <a:gd name="T39" fmla="*/ 1754188 h 1451"/>
                  <a:gd name="T40" fmla="*/ 2165350 w 1696"/>
                  <a:gd name="T41" fmla="*/ 1754188 h 1451"/>
                  <a:gd name="T42" fmla="*/ 2165350 w 1696"/>
                  <a:gd name="T43" fmla="*/ 1463675 h 1451"/>
                  <a:gd name="T44" fmla="*/ 1873250 w 1696"/>
                  <a:gd name="T45" fmla="*/ 1463675 h 1451"/>
                  <a:gd name="T46" fmla="*/ 1873250 w 1696"/>
                  <a:gd name="T47" fmla="*/ 1343025 h 1451"/>
                  <a:gd name="T48" fmla="*/ 1630363 w 1696"/>
                  <a:gd name="T49" fmla="*/ 1343025 h 1451"/>
                  <a:gd name="T50" fmla="*/ 1630363 w 1696"/>
                  <a:gd name="T51" fmla="*/ 1101725 h 1451"/>
                  <a:gd name="T52" fmla="*/ 1365250 w 1696"/>
                  <a:gd name="T53" fmla="*/ 1101725 h 1451"/>
                  <a:gd name="T54" fmla="*/ 1365250 w 1696"/>
                  <a:gd name="T55" fmla="*/ 717550 h 1451"/>
                  <a:gd name="T56" fmla="*/ 1093788 w 1696"/>
                  <a:gd name="T57" fmla="*/ 717550 h 1451"/>
                  <a:gd name="T58" fmla="*/ 1093788 w 1696"/>
                  <a:gd name="T59" fmla="*/ 333375 h 1451"/>
                  <a:gd name="T60" fmla="*/ 812800 w 1696"/>
                  <a:gd name="T61" fmla="*/ 333375 h 1451"/>
                  <a:gd name="T62" fmla="*/ 812800 w 1696"/>
                  <a:gd name="T63" fmla="*/ 55563 h 1451"/>
                  <a:gd name="T64" fmla="*/ 539750 w 1696"/>
                  <a:gd name="T65" fmla="*/ 55563 h 1451"/>
                  <a:gd name="T66" fmla="*/ 539750 w 1696"/>
                  <a:gd name="T67" fmla="*/ 23813 h 1451"/>
                  <a:gd name="T68" fmla="*/ 277813 w 1696"/>
                  <a:gd name="T69" fmla="*/ 23813 h 1451"/>
                  <a:gd name="T70" fmla="*/ 277813 w 1696"/>
                  <a:gd name="T71" fmla="*/ 0 h 1451"/>
                  <a:gd name="T72" fmla="*/ 0 w 1696"/>
                  <a:gd name="T73" fmla="*/ 0 h 1451"/>
                  <a:gd name="T74" fmla="*/ 0 w 1696"/>
                  <a:gd name="T75" fmla="*/ 42863 h 1451"/>
                  <a:gd name="T76" fmla="*/ 273050 w 1696"/>
                  <a:gd name="T77" fmla="*/ 42863 h 1451"/>
                  <a:gd name="T78" fmla="*/ 273050 w 1696"/>
                  <a:gd name="T79" fmla="*/ 42863 h 145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696"/>
                  <a:gd name="T121" fmla="*/ 0 h 1451"/>
                  <a:gd name="T122" fmla="*/ 1696 w 1696"/>
                  <a:gd name="T123" fmla="*/ 1451 h 1451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696" h="1451">
                    <a:moveTo>
                      <a:pt x="172" y="27"/>
                    </a:moveTo>
                    <a:lnTo>
                      <a:pt x="172" y="77"/>
                    </a:lnTo>
                    <a:lnTo>
                      <a:pt x="346" y="77"/>
                    </a:lnTo>
                    <a:lnTo>
                      <a:pt x="346" y="508"/>
                    </a:lnTo>
                    <a:lnTo>
                      <a:pt x="523" y="508"/>
                    </a:lnTo>
                    <a:lnTo>
                      <a:pt x="523" y="927"/>
                    </a:lnTo>
                    <a:lnTo>
                      <a:pt x="689" y="927"/>
                    </a:lnTo>
                    <a:lnTo>
                      <a:pt x="689" y="950"/>
                    </a:lnTo>
                    <a:lnTo>
                      <a:pt x="857" y="950"/>
                    </a:lnTo>
                    <a:lnTo>
                      <a:pt x="857" y="1052"/>
                    </a:lnTo>
                    <a:lnTo>
                      <a:pt x="1022" y="1052"/>
                    </a:lnTo>
                    <a:lnTo>
                      <a:pt x="1022" y="1238"/>
                    </a:lnTo>
                    <a:lnTo>
                      <a:pt x="1359" y="1238"/>
                    </a:lnTo>
                    <a:lnTo>
                      <a:pt x="1359" y="1371"/>
                    </a:lnTo>
                    <a:lnTo>
                      <a:pt x="1528" y="1371"/>
                    </a:lnTo>
                    <a:lnTo>
                      <a:pt x="1528" y="1451"/>
                    </a:lnTo>
                    <a:lnTo>
                      <a:pt x="1696" y="1451"/>
                    </a:lnTo>
                    <a:lnTo>
                      <a:pt x="1696" y="1269"/>
                    </a:lnTo>
                    <a:lnTo>
                      <a:pt x="1524" y="1269"/>
                    </a:lnTo>
                    <a:lnTo>
                      <a:pt x="1524" y="1105"/>
                    </a:lnTo>
                    <a:lnTo>
                      <a:pt x="1364" y="1105"/>
                    </a:lnTo>
                    <a:lnTo>
                      <a:pt x="1364" y="922"/>
                    </a:lnTo>
                    <a:lnTo>
                      <a:pt x="1180" y="922"/>
                    </a:lnTo>
                    <a:lnTo>
                      <a:pt x="1180" y="846"/>
                    </a:lnTo>
                    <a:lnTo>
                      <a:pt x="1027" y="846"/>
                    </a:lnTo>
                    <a:lnTo>
                      <a:pt x="1027" y="694"/>
                    </a:lnTo>
                    <a:lnTo>
                      <a:pt x="860" y="694"/>
                    </a:lnTo>
                    <a:lnTo>
                      <a:pt x="860" y="452"/>
                    </a:lnTo>
                    <a:lnTo>
                      <a:pt x="689" y="452"/>
                    </a:lnTo>
                    <a:lnTo>
                      <a:pt x="689" y="210"/>
                    </a:lnTo>
                    <a:lnTo>
                      <a:pt x="512" y="210"/>
                    </a:lnTo>
                    <a:lnTo>
                      <a:pt x="512" y="35"/>
                    </a:lnTo>
                    <a:lnTo>
                      <a:pt x="340" y="35"/>
                    </a:lnTo>
                    <a:lnTo>
                      <a:pt x="340" y="15"/>
                    </a:lnTo>
                    <a:lnTo>
                      <a:pt x="175" y="15"/>
                    </a:lnTo>
                    <a:lnTo>
                      <a:pt x="175" y="0"/>
                    </a:lnTo>
                    <a:lnTo>
                      <a:pt x="0" y="0"/>
                    </a:lnTo>
                    <a:lnTo>
                      <a:pt x="0" y="27"/>
                    </a:lnTo>
                    <a:lnTo>
                      <a:pt x="172" y="27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26" name="Freeform 39"/>
              <p:cNvSpPr>
                <a:spLocks/>
              </p:cNvSpPr>
              <p:nvPr/>
            </p:nvSpPr>
            <p:spPr bwMode="auto">
              <a:xfrm>
                <a:off x="681038" y="1454151"/>
                <a:ext cx="5837238" cy="2625725"/>
              </a:xfrm>
              <a:custGeom>
                <a:avLst/>
                <a:gdLst>
                  <a:gd name="T0" fmla="*/ 1336675 w 3677"/>
                  <a:gd name="T1" fmla="*/ 122238 h 1654"/>
                  <a:gd name="T2" fmla="*/ 1336675 w 3677"/>
                  <a:gd name="T3" fmla="*/ 42862 h 1654"/>
                  <a:gd name="T4" fmla="*/ 1063625 w 3677"/>
                  <a:gd name="T5" fmla="*/ 42862 h 1654"/>
                  <a:gd name="T6" fmla="*/ 1063625 w 3677"/>
                  <a:gd name="T7" fmla="*/ 0 h 1654"/>
                  <a:gd name="T8" fmla="*/ 0 w 3677"/>
                  <a:gd name="T9" fmla="*/ 0 h 1654"/>
                  <a:gd name="T10" fmla="*/ 0 w 3677"/>
                  <a:gd name="T11" fmla="*/ 127000 h 1654"/>
                  <a:gd name="T12" fmla="*/ 290513 w 3677"/>
                  <a:gd name="T13" fmla="*/ 127000 h 1654"/>
                  <a:gd name="T14" fmla="*/ 290513 w 3677"/>
                  <a:gd name="T15" fmla="*/ 358775 h 1654"/>
                  <a:gd name="T16" fmla="*/ 549275 w 3677"/>
                  <a:gd name="T17" fmla="*/ 358775 h 1654"/>
                  <a:gd name="T18" fmla="*/ 549275 w 3677"/>
                  <a:gd name="T19" fmla="*/ 422275 h 1654"/>
                  <a:gd name="T20" fmla="*/ 835025 w 3677"/>
                  <a:gd name="T21" fmla="*/ 422275 h 1654"/>
                  <a:gd name="T22" fmla="*/ 835025 w 3677"/>
                  <a:gd name="T23" fmla="*/ 1778000 h 1654"/>
                  <a:gd name="T24" fmla="*/ 1095375 w 3677"/>
                  <a:gd name="T25" fmla="*/ 1778000 h 1654"/>
                  <a:gd name="T26" fmla="*/ 1095375 w 3677"/>
                  <a:gd name="T27" fmla="*/ 2317750 h 1654"/>
                  <a:gd name="T28" fmla="*/ 1603375 w 3677"/>
                  <a:gd name="T29" fmla="*/ 2317750 h 1654"/>
                  <a:gd name="T30" fmla="*/ 1603375 w 3677"/>
                  <a:gd name="T31" fmla="*/ 2492375 h 1654"/>
                  <a:gd name="T32" fmla="*/ 2408238 w 3677"/>
                  <a:gd name="T33" fmla="*/ 2492375 h 1654"/>
                  <a:gd name="T34" fmla="*/ 2408238 w 3677"/>
                  <a:gd name="T35" fmla="*/ 2586038 h 1654"/>
                  <a:gd name="T36" fmla="*/ 4368801 w 3677"/>
                  <a:gd name="T37" fmla="*/ 2586038 h 1654"/>
                  <a:gd name="T38" fmla="*/ 4368801 w 3677"/>
                  <a:gd name="T39" fmla="*/ 2625725 h 1654"/>
                  <a:gd name="T40" fmla="*/ 5837238 w 3677"/>
                  <a:gd name="T41" fmla="*/ 2625725 h 1654"/>
                  <a:gd name="T42" fmla="*/ 5837238 w 3677"/>
                  <a:gd name="T43" fmla="*/ 2571750 h 1654"/>
                  <a:gd name="T44" fmla="*/ 4511676 w 3677"/>
                  <a:gd name="T45" fmla="*/ 2571750 h 1654"/>
                  <a:gd name="T46" fmla="*/ 4511676 w 3677"/>
                  <a:gd name="T47" fmla="*/ 2551113 h 1654"/>
                  <a:gd name="T48" fmla="*/ 4267201 w 3677"/>
                  <a:gd name="T49" fmla="*/ 2551113 h 1654"/>
                  <a:gd name="T50" fmla="*/ 4267201 w 3677"/>
                  <a:gd name="T51" fmla="*/ 2516188 h 1654"/>
                  <a:gd name="T52" fmla="*/ 3756026 w 3677"/>
                  <a:gd name="T53" fmla="*/ 2516188 h 1654"/>
                  <a:gd name="T54" fmla="*/ 3756026 w 3677"/>
                  <a:gd name="T55" fmla="*/ 2303463 h 1654"/>
                  <a:gd name="T56" fmla="*/ 3489326 w 3677"/>
                  <a:gd name="T57" fmla="*/ 2303463 h 1654"/>
                  <a:gd name="T58" fmla="*/ 3489326 w 3677"/>
                  <a:gd name="T59" fmla="*/ 2176463 h 1654"/>
                  <a:gd name="T60" fmla="*/ 3221038 w 3677"/>
                  <a:gd name="T61" fmla="*/ 2176463 h 1654"/>
                  <a:gd name="T62" fmla="*/ 3221038 w 3677"/>
                  <a:gd name="T63" fmla="*/ 1965325 h 1654"/>
                  <a:gd name="T64" fmla="*/ 2686050 w 3677"/>
                  <a:gd name="T65" fmla="*/ 1965325 h 1654"/>
                  <a:gd name="T66" fmla="*/ 2686050 w 3677"/>
                  <a:gd name="T67" fmla="*/ 1670050 h 1654"/>
                  <a:gd name="T68" fmla="*/ 2424113 w 3677"/>
                  <a:gd name="T69" fmla="*/ 1670050 h 1654"/>
                  <a:gd name="T70" fmla="*/ 2424113 w 3677"/>
                  <a:gd name="T71" fmla="*/ 1508125 h 1654"/>
                  <a:gd name="T72" fmla="*/ 2157413 w 3677"/>
                  <a:gd name="T73" fmla="*/ 1508125 h 1654"/>
                  <a:gd name="T74" fmla="*/ 2157413 w 3677"/>
                  <a:gd name="T75" fmla="*/ 1471612 h 1654"/>
                  <a:gd name="T76" fmla="*/ 1893888 w 3677"/>
                  <a:gd name="T77" fmla="*/ 1471612 h 1654"/>
                  <a:gd name="T78" fmla="*/ 1893888 w 3677"/>
                  <a:gd name="T79" fmla="*/ 806450 h 1654"/>
                  <a:gd name="T80" fmla="*/ 1612900 w 3677"/>
                  <a:gd name="T81" fmla="*/ 806450 h 1654"/>
                  <a:gd name="T82" fmla="*/ 1612900 w 3677"/>
                  <a:gd name="T83" fmla="*/ 122238 h 1654"/>
                  <a:gd name="T84" fmla="*/ 1336675 w 3677"/>
                  <a:gd name="T85" fmla="*/ 122238 h 1654"/>
                  <a:gd name="T86" fmla="*/ 1336675 w 3677"/>
                  <a:gd name="T87" fmla="*/ 122238 h 1654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3677"/>
                  <a:gd name="T133" fmla="*/ 0 h 1654"/>
                  <a:gd name="T134" fmla="*/ 3677 w 3677"/>
                  <a:gd name="T135" fmla="*/ 1654 h 1654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3677" h="1654">
                    <a:moveTo>
                      <a:pt x="842" y="77"/>
                    </a:moveTo>
                    <a:lnTo>
                      <a:pt x="842" y="27"/>
                    </a:lnTo>
                    <a:lnTo>
                      <a:pt x="670" y="27"/>
                    </a:lnTo>
                    <a:lnTo>
                      <a:pt x="670" y="0"/>
                    </a:lnTo>
                    <a:lnTo>
                      <a:pt x="0" y="0"/>
                    </a:lnTo>
                    <a:lnTo>
                      <a:pt x="0" y="80"/>
                    </a:lnTo>
                    <a:lnTo>
                      <a:pt x="183" y="80"/>
                    </a:lnTo>
                    <a:lnTo>
                      <a:pt x="183" y="226"/>
                    </a:lnTo>
                    <a:lnTo>
                      <a:pt x="346" y="226"/>
                    </a:lnTo>
                    <a:lnTo>
                      <a:pt x="346" y="266"/>
                    </a:lnTo>
                    <a:lnTo>
                      <a:pt x="526" y="266"/>
                    </a:lnTo>
                    <a:lnTo>
                      <a:pt x="526" y="1120"/>
                    </a:lnTo>
                    <a:lnTo>
                      <a:pt x="690" y="1120"/>
                    </a:lnTo>
                    <a:lnTo>
                      <a:pt x="690" y="1460"/>
                    </a:lnTo>
                    <a:lnTo>
                      <a:pt x="1010" y="1460"/>
                    </a:lnTo>
                    <a:lnTo>
                      <a:pt x="1010" y="1570"/>
                    </a:lnTo>
                    <a:lnTo>
                      <a:pt x="1517" y="1570"/>
                    </a:lnTo>
                    <a:lnTo>
                      <a:pt x="1517" y="1629"/>
                    </a:lnTo>
                    <a:lnTo>
                      <a:pt x="2752" y="1629"/>
                    </a:lnTo>
                    <a:lnTo>
                      <a:pt x="2752" y="1654"/>
                    </a:lnTo>
                    <a:lnTo>
                      <a:pt x="3677" y="1654"/>
                    </a:lnTo>
                    <a:lnTo>
                      <a:pt x="3677" y="1620"/>
                    </a:lnTo>
                    <a:lnTo>
                      <a:pt x="2842" y="1620"/>
                    </a:lnTo>
                    <a:lnTo>
                      <a:pt x="2842" y="1607"/>
                    </a:lnTo>
                    <a:lnTo>
                      <a:pt x="2688" y="1607"/>
                    </a:lnTo>
                    <a:lnTo>
                      <a:pt x="2688" y="1585"/>
                    </a:lnTo>
                    <a:lnTo>
                      <a:pt x="2366" y="1585"/>
                    </a:lnTo>
                    <a:lnTo>
                      <a:pt x="2366" y="1451"/>
                    </a:lnTo>
                    <a:lnTo>
                      <a:pt x="2198" y="1451"/>
                    </a:lnTo>
                    <a:lnTo>
                      <a:pt x="2198" y="1371"/>
                    </a:lnTo>
                    <a:lnTo>
                      <a:pt x="2029" y="1371"/>
                    </a:lnTo>
                    <a:lnTo>
                      <a:pt x="2029" y="1238"/>
                    </a:lnTo>
                    <a:lnTo>
                      <a:pt x="1692" y="1238"/>
                    </a:lnTo>
                    <a:lnTo>
                      <a:pt x="1692" y="1052"/>
                    </a:lnTo>
                    <a:lnTo>
                      <a:pt x="1527" y="1052"/>
                    </a:lnTo>
                    <a:lnTo>
                      <a:pt x="1527" y="950"/>
                    </a:lnTo>
                    <a:lnTo>
                      <a:pt x="1359" y="950"/>
                    </a:lnTo>
                    <a:lnTo>
                      <a:pt x="1359" y="927"/>
                    </a:lnTo>
                    <a:lnTo>
                      <a:pt x="1193" y="927"/>
                    </a:lnTo>
                    <a:lnTo>
                      <a:pt x="1193" y="508"/>
                    </a:lnTo>
                    <a:lnTo>
                      <a:pt x="1016" y="508"/>
                    </a:lnTo>
                    <a:lnTo>
                      <a:pt x="1016" y="77"/>
                    </a:lnTo>
                    <a:lnTo>
                      <a:pt x="842" y="77"/>
                    </a:lnTo>
                    <a:close/>
                  </a:path>
                </a:pathLst>
              </a:custGeom>
              <a:solidFill>
                <a:srgbClr val="00FFFF"/>
              </a:solidFill>
              <a:ln w="0">
                <a:solidFill>
                  <a:srgbClr val="00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27" name="Freeform 40"/>
              <p:cNvSpPr>
                <a:spLocks/>
              </p:cNvSpPr>
              <p:nvPr/>
            </p:nvSpPr>
            <p:spPr bwMode="auto">
              <a:xfrm>
                <a:off x="2022475" y="1454151"/>
                <a:ext cx="4495800" cy="2571750"/>
              </a:xfrm>
              <a:custGeom>
                <a:avLst/>
                <a:gdLst>
                  <a:gd name="T0" fmla="*/ 0 w 2832"/>
                  <a:gd name="T1" fmla="*/ 0 h 1620"/>
                  <a:gd name="T2" fmla="*/ 0 w 2832"/>
                  <a:gd name="T3" fmla="*/ 23812 h 1620"/>
                  <a:gd name="T4" fmla="*/ 261938 w 2832"/>
                  <a:gd name="T5" fmla="*/ 23812 h 1620"/>
                  <a:gd name="T6" fmla="*/ 261938 w 2832"/>
                  <a:gd name="T7" fmla="*/ 55563 h 1620"/>
                  <a:gd name="T8" fmla="*/ 534988 w 2832"/>
                  <a:gd name="T9" fmla="*/ 55563 h 1620"/>
                  <a:gd name="T10" fmla="*/ 534988 w 2832"/>
                  <a:gd name="T11" fmla="*/ 333375 h 1620"/>
                  <a:gd name="T12" fmla="*/ 815975 w 2832"/>
                  <a:gd name="T13" fmla="*/ 333375 h 1620"/>
                  <a:gd name="T14" fmla="*/ 815975 w 2832"/>
                  <a:gd name="T15" fmla="*/ 717550 h 1620"/>
                  <a:gd name="T16" fmla="*/ 1087438 w 2832"/>
                  <a:gd name="T17" fmla="*/ 717550 h 1620"/>
                  <a:gd name="T18" fmla="*/ 1087438 w 2832"/>
                  <a:gd name="T19" fmla="*/ 1101725 h 1620"/>
                  <a:gd name="T20" fmla="*/ 1352550 w 2832"/>
                  <a:gd name="T21" fmla="*/ 1101725 h 1620"/>
                  <a:gd name="T22" fmla="*/ 1352550 w 2832"/>
                  <a:gd name="T23" fmla="*/ 1343025 h 1620"/>
                  <a:gd name="T24" fmla="*/ 1595437 w 2832"/>
                  <a:gd name="T25" fmla="*/ 1343025 h 1620"/>
                  <a:gd name="T26" fmla="*/ 1595437 w 2832"/>
                  <a:gd name="T27" fmla="*/ 1463675 h 1620"/>
                  <a:gd name="T28" fmla="*/ 1887538 w 2832"/>
                  <a:gd name="T29" fmla="*/ 1463675 h 1620"/>
                  <a:gd name="T30" fmla="*/ 1887538 w 2832"/>
                  <a:gd name="T31" fmla="*/ 1754188 h 1620"/>
                  <a:gd name="T32" fmla="*/ 2141538 w 2832"/>
                  <a:gd name="T33" fmla="*/ 1754188 h 1620"/>
                  <a:gd name="T34" fmla="*/ 2141538 w 2832"/>
                  <a:gd name="T35" fmla="*/ 2014538 h 1620"/>
                  <a:gd name="T36" fmla="*/ 2414587 w 2832"/>
                  <a:gd name="T37" fmla="*/ 2014538 h 1620"/>
                  <a:gd name="T38" fmla="*/ 2414587 w 2832"/>
                  <a:gd name="T39" fmla="*/ 2457450 h 1620"/>
                  <a:gd name="T40" fmla="*/ 2960687 w 2832"/>
                  <a:gd name="T41" fmla="*/ 2457450 h 1620"/>
                  <a:gd name="T42" fmla="*/ 2960687 w 2832"/>
                  <a:gd name="T43" fmla="*/ 2505075 h 1620"/>
                  <a:gd name="T44" fmla="*/ 3170237 w 2832"/>
                  <a:gd name="T45" fmla="*/ 2505075 h 1620"/>
                  <a:gd name="T46" fmla="*/ 3170237 w 2832"/>
                  <a:gd name="T47" fmla="*/ 2571750 h 1620"/>
                  <a:gd name="T48" fmla="*/ 4495800 w 2832"/>
                  <a:gd name="T49" fmla="*/ 2571750 h 1620"/>
                  <a:gd name="T50" fmla="*/ 4495800 w 2832"/>
                  <a:gd name="T51" fmla="*/ 0 h 1620"/>
                  <a:gd name="T52" fmla="*/ 0 w 2832"/>
                  <a:gd name="T53" fmla="*/ 0 h 1620"/>
                  <a:gd name="T54" fmla="*/ 0 w 2832"/>
                  <a:gd name="T55" fmla="*/ 0 h 1620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832"/>
                  <a:gd name="T85" fmla="*/ 0 h 1620"/>
                  <a:gd name="T86" fmla="*/ 2832 w 2832"/>
                  <a:gd name="T87" fmla="*/ 1620 h 1620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832" h="1620">
                    <a:moveTo>
                      <a:pt x="0" y="0"/>
                    </a:moveTo>
                    <a:lnTo>
                      <a:pt x="0" y="15"/>
                    </a:lnTo>
                    <a:lnTo>
                      <a:pt x="165" y="15"/>
                    </a:lnTo>
                    <a:lnTo>
                      <a:pt x="165" y="35"/>
                    </a:lnTo>
                    <a:lnTo>
                      <a:pt x="337" y="35"/>
                    </a:lnTo>
                    <a:lnTo>
                      <a:pt x="337" y="210"/>
                    </a:lnTo>
                    <a:lnTo>
                      <a:pt x="514" y="210"/>
                    </a:lnTo>
                    <a:lnTo>
                      <a:pt x="514" y="452"/>
                    </a:lnTo>
                    <a:lnTo>
                      <a:pt x="685" y="452"/>
                    </a:lnTo>
                    <a:lnTo>
                      <a:pt x="685" y="694"/>
                    </a:lnTo>
                    <a:lnTo>
                      <a:pt x="852" y="694"/>
                    </a:lnTo>
                    <a:lnTo>
                      <a:pt x="852" y="846"/>
                    </a:lnTo>
                    <a:lnTo>
                      <a:pt x="1005" y="846"/>
                    </a:lnTo>
                    <a:lnTo>
                      <a:pt x="1005" y="922"/>
                    </a:lnTo>
                    <a:lnTo>
                      <a:pt x="1189" y="922"/>
                    </a:lnTo>
                    <a:lnTo>
                      <a:pt x="1189" y="1105"/>
                    </a:lnTo>
                    <a:lnTo>
                      <a:pt x="1349" y="1105"/>
                    </a:lnTo>
                    <a:lnTo>
                      <a:pt x="1349" y="1269"/>
                    </a:lnTo>
                    <a:lnTo>
                      <a:pt x="1521" y="1269"/>
                    </a:lnTo>
                    <a:lnTo>
                      <a:pt x="1521" y="1548"/>
                    </a:lnTo>
                    <a:lnTo>
                      <a:pt x="1865" y="1548"/>
                    </a:lnTo>
                    <a:lnTo>
                      <a:pt x="1865" y="1578"/>
                    </a:lnTo>
                    <a:lnTo>
                      <a:pt x="1997" y="1578"/>
                    </a:lnTo>
                    <a:lnTo>
                      <a:pt x="1997" y="1620"/>
                    </a:lnTo>
                    <a:lnTo>
                      <a:pt x="2832" y="1620"/>
                    </a:lnTo>
                    <a:lnTo>
                      <a:pt x="28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66"/>
              </a:solidFill>
              <a:ln w="0">
                <a:solidFill>
                  <a:srgbClr val="FFFF6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28" name="Freeform 41"/>
              <p:cNvSpPr>
                <a:spLocks/>
              </p:cNvSpPr>
              <p:nvPr/>
            </p:nvSpPr>
            <p:spPr bwMode="auto">
              <a:xfrm>
                <a:off x="1744663" y="1454151"/>
                <a:ext cx="2692400" cy="2303463"/>
              </a:xfrm>
              <a:custGeom>
                <a:avLst/>
                <a:gdLst>
                  <a:gd name="T0" fmla="*/ 2692400 w 1696"/>
                  <a:gd name="T1" fmla="*/ 2303463 h 1451"/>
                  <a:gd name="T2" fmla="*/ 2425700 w 1696"/>
                  <a:gd name="T3" fmla="*/ 2303463 h 1451"/>
                  <a:gd name="T4" fmla="*/ 2425700 w 1696"/>
                  <a:gd name="T5" fmla="*/ 2176463 h 1451"/>
                  <a:gd name="T6" fmla="*/ 2157413 w 1696"/>
                  <a:gd name="T7" fmla="*/ 2176463 h 1451"/>
                  <a:gd name="T8" fmla="*/ 2157413 w 1696"/>
                  <a:gd name="T9" fmla="*/ 1965326 h 1451"/>
                  <a:gd name="T10" fmla="*/ 1622425 w 1696"/>
                  <a:gd name="T11" fmla="*/ 1965326 h 1451"/>
                  <a:gd name="T12" fmla="*/ 1622425 w 1696"/>
                  <a:gd name="T13" fmla="*/ 1670051 h 1451"/>
                  <a:gd name="T14" fmla="*/ 1360487 w 1696"/>
                  <a:gd name="T15" fmla="*/ 1670051 h 1451"/>
                  <a:gd name="T16" fmla="*/ 1360487 w 1696"/>
                  <a:gd name="T17" fmla="*/ 1508125 h 1451"/>
                  <a:gd name="T18" fmla="*/ 1093788 w 1696"/>
                  <a:gd name="T19" fmla="*/ 1508125 h 1451"/>
                  <a:gd name="T20" fmla="*/ 1093788 w 1696"/>
                  <a:gd name="T21" fmla="*/ 1471613 h 1451"/>
                  <a:gd name="T22" fmla="*/ 830263 w 1696"/>
                  <a:gd name="T23" fmla="*/ 1471613 h 1451"/>
                  <a:gd name="T24" fmla="*/ 830263 w 1696"/>
                  <a:gd name="T25" fmla="*/ 806450 h 1451"/>
                  <a:gd name="T26" fmla="*/ 549275 w 1696"/>
                  <a:gd name="T27" fmla="*/ 806450 h 1451"/>
                  <a:gd name="T28" fmla="*/ 549275 w 1696"/>
                  <a:gd name="T29" fmla="*/ 122238 h 1451"/>
                  <a:gd name="T30" fmla="*/ 273050 w 1696"/>
                  <a:gd name="T31" fmla="*/ 122238 h 1451"/>
                  <a:gd name="T32" fmla="*/ 273050 w 1696"/>
                  <a:gd name="T33" fmla="*/ 42863 h 1451"/>
                  <a:gd name="T34" fmla="*/ 0 w 1696"/>
                  <a:gd name="T35" fmla="*/ 42863 h 1451"/>
                  <a:gd name="T36" fmla="*/ 0 w 1696"/>
                  <a:gd name="T37" fmla="*/ 0 h 145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696"/>
                  <a:gd name="T58" fmla="*/ 0 h 1451"/>
                  <a:gd name="T59" fmla="*/ 1696 w 1696"/>
                  <a:gd name="T60" fmla="*/ 1451 h 145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696" h="1451">
                    <a:moveTo>
                      <a:pt x="1696" y="1451"/>
                    </a:moveTo>
                    <a:lnTo>
                      <a:pt x="1528" y="1451"/>
                    </a:lnTo>
                    <a:lnTo>
                      <a:pt x="1528" y="1371"/>
                    </a:lnTo>
                    <a:lnTo>
                      <a:pt x="1359" y="1371"/>
                    </a:lnTo>
                    <a:lnTo>
                      <a:pt x="1359" y="1238"/>
                    </a:lnTo>
                    <a:lnTo>
                      <a:pt x="1022" y="1238"/>
                    </a:lnTo>
                    <a:lnTo>
                      <a:pt x="1022" y="1052"/>
                    </a:lnTo>
                    <a:lnTo>
                      <a:pt x="857" y="1052"/>
                    </a:lnTo>
                    <a:lnTo>
                      <a:pt x="857" y="950"/>
                    </a:lnTo>
                    <a:lnTo>
                      <a:pt x="689" y="950"/>
                    </a:lnTo>
                    <a:lnTo>
                      <a:pt x="689" y="927"/>
                    </a:lnTo>
                    <a:lnTo>
                      <a:pt x="523" y="927"/>
                    </a:lnTo>
                    <a:lnTo>
                      <a:pt x="523" y="508"/>
                    </a:lnTo>
                    <a:lnTo>
                      <a:pt x="346" y="508"/>
                    </a:lnTo>
                    <a:lnTo>
                      <a:pt x="346" y="77"/>
                    </a:lnTo>
                    <a:lnTo>
                      <a:pt x="172" y="77"/>
                    </a:lnTo>
                    <a:lnTo>
                      <a:pt x="172" y="27"/>
                    </a:lnTo>
                    <a:lnTo>
                      <a:pt x="0" y="27"/>
                    </a:lnTo>
                    <a:lnTo>
                      <a:pt x="0" y="0"/>
                    </a:lnTo>
                  </a:path>
                </a:pathLst>
              </a:custGeom>
              <a:noFill/>
              <a:ln w="635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29" name="Freeform 42"/>
              <p:cNvSpPr>
                <a:spLocks/>
              </p:cNvSpPr>
              <p:nvPr/>
            </p:nvSpPr>
            <p:spPr bwMode="auto">
              <a:xfrm>
                <a:off x="2022475" y="1454151"/>
                <a:ext cx="2414588" cy="2303463"/>
              </a:xfrm>
              <a:custGeom>
                <a:avLst/>
                <a:gdLst>
                  <a:gd name="T0" fmla="*/ 0 w 1521"/>
                  <a:gd name="T1" fmla="*/ 0 h 1451"/>
                  <a:gd name="T2" fmla="*/ 0 w 1521"/>
                  <a:gd name="T3" fmla="*/ 23813 h 1451"/>
                  <a:gd name="T4" fmla="*/ 261938 w 1521"/>
                  <a:gd name="T5" fmla="*/ 23813 h 1451"/>
                  <a:gd name="T6" fmla="*/ 261938 w 1521"/>
                  <a:gd name="T7" fmla="*/ 55563 h 1451"/>
                  <a:gd name="T8" fmla="*/ 534988 w 1521"/>
                  <a:gd name="T9" fmla="*/ 55563 h 1451"/>
                  <a:gd name="T10" fmla="*/ 534988 w 1521"/>
                  <a:gd name="T11" fmla="*/ 333375 h 1451"/>
                  <a:gd name="T12" fmla="*/ 815975 w 1521"/>
                  <a:gd name="T13" fmla="*/ 333375 h 1451"/>
                  <a:gd name="T14" fmla="*/ 815975 w 1521"/>
                  <a:gd name="T15" fmla="*/ 717550 h 1451"/>
                  <a:gd name="T16" fmla="*/ 1087438 w 1521"/>
                  <a:gd name="T17" fmla="*/ 717550 h 1451"/>
                  <a:gd name="T18" fmla="*/ 1087438 w 1521"/>
                  <a:gd name="T19" fmla="*/ 1101725 h 1451"/>
                  <a:gd name="T20" fmla="*/ 1352550 w 1521"/>
                  <a:gd name="T21" fmla="*/ 1101725 h 1451"/>
                  <a:gd name="T22" fmla="*/ 1352550 w 1521"/>
                  <a:gd name="T23" fmla="*/ 1343025 h 1451"/>
                  <a:gd name="T24" fmla="*/ 1595438 w 1521"/>
                  <a:gd name="T25" fmla="*/ 1343025 h 1451"/>
                  <a:gd name="T26" fmla="*/ 1595438 w 1521"/>
                  <a:gd name="T27" fmla="*/ 1463675 h 1451"/>
                  <a:gd name="T28" fmla="*/ 1887538 w 1521"/>
                  <a:gd name="T29" fmla="*/ 1463675 h 1451"/>
                  <a:gd name="T30" fmla="*/ 1887538 w 1521"/>
                  <a:gd name="T31" fmla="*/ 1754188 h 1451"/>
                  <a:gd name="T32" fmla="*/ 2141538 w 1521"/>
                  <a:gd name="T33" fmla="*/ 1754188 h 1451"/>
                  <a:gd name="T34" fmla="*/ 2141538 w 1521"/>
                  <a:gd name="T35" fmla="*/ 2014538 h 1451"/>
                  <a:gd name="T36" fmla="*/ 2414588 w 1521"/>
                  <a:gd name="T37" fmla="*/ 2014538 h 1451"/>
                  <a:gd name="T38" fmla="*/ 2414588 w 1521"/>
                  <a:gd name="T39" fmla="*/ 2303463 h 145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521"/>
                  <a:gd name="T61" fmla="*/ 0 h 1451"/>
                  <a:gd name="T62" fmla="*/ 1521 w 1521"/>
                  <a:gd name="T63" fmla="*/ 1451 h 1451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521" h="1451">
                    <a:moveTo>
                      <a:pt x="0" y="0"/>
                    </a:moveTo>
                    <a:lnTo>
                      <a:pt x="0" y="15"/>
                    </a:lnTo>
                    <a:lnTo>
                      <a:pt x="165" y="15"/>
                    </a:lnTo>
                    <a:lnTo>
                      <a:pt x="165" y="35"/>
                    </a:lnTo>
                    <a:lnTo>
                      <a:pt x="337" y="35"/>
                    </a:lnTo>
                    <a:lnTo>
                      <a:pt x="337" y="210"/>
                    </a:lnTo>
                    <a:lnTo>
                      <a:pt x="514" y="210"/>
                    </a:lnTo>
                    <a:lnTo>
                      <a:pt x="514" y="452"/>
                    </a:lnTo>
                    <a:lnTo>
                      <a:pt x="685" y="452"/>
                    </a:lnTo>
                    <a:lnTo>
                      <a:pt x="685" y="694"/>
                    </a:lnTo>
                    <a:lnTo>
                      <a:pt x="852" y="694"/>
                    </a:lnTo>
                    <a:lnTo>
                      <a:pt x="852" y="846"/>
                    </a:lnTo>
                    <a:lnTo>
                      <a:pt x="1005" y="846"/>
                    </a:lnTo>
                    <a:lnTo>
                      <a:pt x="1005" y="922"/>
                    </a:lnTo>
                    <a:lnTo>
                      <a:pt x="1189" y="922"/>
                    </a:lnTo>
                    <a:lnTo>
                      <a:pt x="1189" y="1105"/>
                    </a:lnTo>
                    <a:lnTo>
                      <a:pt x="1349" y="1105"/>
                    </a:lnTo>
                    <a:lnTo>
                      <a:pt x="1349" y="1269"/>
                    </a:lnTo>
                    <a:lnTo>
                      <a:pt x="1521" y="1269"/>
                    </a:lnTo>
                    <a:lnTo>
                      <a:pt x="1521" y="1451"/>
                    </a:lnTo>
                  </a:path>
                </a:pathLst>
              </a:custGeom>
              <a:noFill/>
              <a:ln w="635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30" name="Freeform 43"/>
              <p:cNvSpPr>
                <a:spLocks/>
              </p:cNvSpPr>
              <p:nvPr/>
            </p:nvSpPr>
            <p:spPr bwMode="auto">
              <a:xfrm>
                <a:off x="2022475" y="1454151"/>
                <a:ext cx="4495800" cy="2571750"/>
              </a:xfrm>
              <a:custGeom>
                <a:avLst/>
                <a:gdLst>
                  <a:gd name="T0" fmla="*/ 0 w 2832"/>
                  <a:gd name="T1" fmla="*/ 0 h 1620"/>
                  <a:gd name="T2" fmla="*/ 4495800 w 2832"/>
                  <a:gd name="T3" fmla="*/ 0 h 1620"/>
                  <a:gd name="T4" fmla="*/ 4495800 w 2832"/>
                  <a:gd name="T5" fmla="*/ 2571750 h 1620"/>
                  <a:gd name="T6" fmla="*/ 0 60000 65536"/>
                  <a:gd name="T7" fmla="*/ 0 60000 65536"/>
                  <a:gd name="T8" fmla="*/ 0 60000 65536"/>
                  <a:gd name="T9" fmla="*/ 0 w 2832"/>
                  <a:gd name="T10" fmla="*/ 0 h 1620"/>
                  <a:gd name="T11" fmla="*/ 2832 w 2832"/>
                  <a:gd name="T12" fmla="*/ 1620 h 16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32" h="1620">
                    <a:moveTo>
                      <a:pt x="0" y="0"/>
                    </a:moveTo>
                    <a:lnTo>
                      <a:pt x="2832" y="0"/>
                    </a:lnTo>
                    <a:lnTo>
                      <a:pt x="2832" y="1620"/>
                    </a:lnTo>
                  </a:path>
                </a:pathLst>
              </a:custGeom>
              <a:noFill/>
              <a:ln w="635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31" name="Freeform 44"/>
              <p:cNvSpPr>
                <a:spLocks/>
              </p:cNvSpPr>
              <p:nvPr/>
            </p:nvSpPr>
            <p:spPr bwMode="auto">
              <a:xfrm>
                <a:off x="681038" y="1454151"/>
                <a:ext cx="5837238" cy="2625725"/>
              </a:xfrm>
              <a:custGeom>
                <a:avLst/>
                <a:gdLst>
                  <a:gd name="T0" fmla="*/ 1063625 w 3677"/>
                  <a:gd name="T1" fmla="*/ 0 h 1654"/>
                  <a:gd name="T2" fmla="*/ 0 w 3677"/>
                  <a:gd name="T3" fmla="*/ 0 h 1654"/>
                  <a:gd name="T4" fmla="*/ 0 w 3677"/>
                  <a:gd name="T5" fmla="*/ 127000 h 1654"/>
                  <a:gd name="T6" fmla="*/ 290513 w 3677"/>
                  <a:gd name="T7" fmla="*/ 127000 h 1654"/>
                  <a:gd name="T8" fmla="*/ 290513 w 3677"/>
                  <a:gd name="T9" fmla="*/ 358775 h 1654"/>
                  <a:gd name="T10" fmla="*/ 549275 w 3677"/>
                  <a:gd name="T11" fmla="*/ 358775 h 1654"/>
                  <a:gd name="T12" fmla="*/ 549275 w 3677"/>
                  <a:gd name="T13" fmla="*/ 422275 h 1654"/>
                  <a:gd name="T14" fmla="*/ 835025 w 3677"/>
                  <a:gd name="T15" fmla="*/ 422275 h 1654"/>
                  <a:gd name="T16" fmla="*/ 835025 w 3677"/>
                  <a:gd name="T17" fmla="*/ 1778000 h 1654"/>
                  <a:gd name="T18" fmla="*/ 1095375 w 3677"/>
                  <a:gd name="T19" fmla="*/ 1778000 h 1654"/>
                  <a:gd name="T20" fmla="*/ 1095375 w 3677"/>
                  <a:gd name="T21" fmla="*/ 2317750 h 1654"/>
                  <a:gd name="T22" fmla="*/ 1603375 w 3677"/>
                  <a:gd name="T23" fmla="*/ 2317750 h 1654"/>
                  <a:gd name="T24" fmla="*/ 1603375 w 3677"/>
                  <a:gd name="T25" fmla="*/ 2492375 h 1654"/>
                  <a:gd name="T26" fmla="*/ 2408238 w 3677"/>
                  <a:gd name="T27" fmla="*/ 2492375 h 1654"/>
                  <a:gd name="T28" fmla="*/ 2408238 w 3677"/>
                  <a:gd name="T29" fmla="*/ 2586038 h 1654"/>
                  <a:gd name="T30" fmla="*/ 4368801 w 3677"/>
                  <a:gd name="T31" fmla="*/ 2586038 h 1654"/>
                  <a:gd name="T32" fmla="*/ 4368801 w 3677"/>
                  <a:gd name="T33" fmla="*/ 2625725 h 1654"/>
                  <a:gd name="T34" fmla="*/ 5837238 w 3677"/>
                  <a:gd name="T35" fmla="*/ 2625725 h 1654"/>
                  <a:gd name="T36" fmla="*/ 5837238 w 3677"/>
                  <a:gd name="T37" fmla="*/ 2571750 h 165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677"/>
                  <a:gd name="T58" fmla="*/ 0 h 1654"/>
                  <a:gd name="T59" fmla="*/ 3677 w 3677"/>
                  <a:gd name="T60" fmla="*/ 1654 h 165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677" h="1654">
                    <a:moveTo>
                      <a:pt x="670" y="0"/>
                    </a:moveTo>
                    <a:lnTo>
                      <a:pt x="0" y="0"/>
                    </a:lnTo>
                    <a:lnTo>
                      <a:pt x="0" y="80"/>
                    </a:lnTo>
                    <a:lnTo>
                      <a:pt x="183" y="80"/>
                    </a:lnTo>
                    <a:lnTo>
                      <a:pt x="183" y="226"/>
                    </a:lnTo>
                    <a:lnTo>
                      <a:pt x="346" y="226"/>
                    </a:lnTo>
                    <a:lnTo>
                      <a:pt x="346" y="266"/>
                    </a:lnTo>
                    <a:lnTo>
                      <a:pt x="526" y="266"/>
                    </a:lnTo>
                    <a:lnTo>
                      <a:pt x="526" y="1120"/>
                    </a:lnTo>
                    <a:lnTo>
                      <a:pt x="690" y="1120"/>
                    </a:lnTo>
                    <a:lnTo>
                      <a:pt x="690" y="1460"/>
                    </a:lnTo>
                    <a:lnTo>
                      <a:pt x="1010" y="1460"/>
                    </a:lnTo>
                    <a:lnTo>
                      <a:pt x="1010" y="1570"/>
                    </a:lnTo>
                    <a:lnTo>
                      <a:pt x="1517" y="1570"/>
                    </a:lnTo>
                    <a:lnTo>
                      <a:pt x="1517" y="1629"/>
                    </a:lnTo>
                    <a:lnTo>
                      <a:pt x="2752" y="1629"/>
                    </a:lnTo>
                    <a:lnTo>
                      <a:pt x="2752" y="1654"/>
                    </a:lnTo>
                    <a:lnTo>
                      <a:pt x="3677" y="1654"/>
                    </a:lnTo>
                    <a:lnTo>
                      <a:pt x="3677" y="1620"/>
                    </a:lnTo>
                  </a:path>
                </a:pathLst>
              </a:custGeom>
              <a:noFill/>
              <a:ln w="635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32" name="Line 45"/>
              <p:cNvSpPr>
                <a:spLocks noChangeShapeType="1"/>
              </p:cNvSpPr>
              <p:nvPr/>
            </p:nvSpPr>
            <p:spPr bwMode="auto">
              <a:xfrm>
                <a:off x="4437063" y="3757613"/>
                <a:ext cx="0" cy="153988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33" name="Freeform 46"/>
              <p:cNvSpPr>
                <a:spLocks/>
              </p:cNvSpPr>
              <p:nvPr/>
            </p:nvSpPr>
            <p:spPr bwMode="auto">
              <a:xfrm>
                <a:off x="4437063" y="3911601"/>
                <a:ext cx="755650" cy="93663"/>
              </a:xfrm>
              <a:custGeom>
                <a:avLst/>
                <a:gdLst>
                  <a:gd name="T0" fmla="*/ 755650 w 476"/>
                  <a:gd name="T1" fmla="*/ 93663 h 59"/>
                  <a:gd name="T2" fmla="*/ 511175 w 476"/>
                  <a:gd name="T3" fmla="*/ 93663 h 59"/>
                  <a:gd name="T4" fmla="*/ 511175 w 476"/>
                  <a:gd name="T5" fmla="*/ 58738 h 59"/>
                  <a:gd name="T6" fmla="*/ 0 w 476"/>
                  <a:gd name="T7" fmla="*/ 58738 h 59"/>
                  <a:gd name="T8" fmla="*/ 0 w 476"/>
                  <a:gd name="T9" fmla="*/ 0 h 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6"/>
                  <a:gd name="T16" fmla="*/ 0 h 59"/>
                  <a:gd name="T17" fmla="*/ 476 w 476"/>
                  <a:gd name="T18" fmla="*/ 59 h 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6" h="59">
                    <a:moveTo>
                      <a:pt x="476" y="59"/>
                    </a:moveTo>
                    <a:lnTo>
                      <a:pt x="322" y="59"/>
                    </a:lnTo>
                    <a:lnTo>
                      <a:pt x="322" y="37"/>
                    </a:lnTo>
                    <a:lnTo>
                      <a:pt x="0" y="37"/>
                    </a:lnTo>
                    <a:lnTo>
                      <a:pt x="0" y="0"/>
                    </a:lnTo>
                  </a:path>
                </a:pathLst>
              </a:custGeom>
              <a:noFill/>
              <a:ln w="635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34" name="Freeform 47"/>
              <p:cNvSpPr>
                <a:spLocks/>
              </p:cNvSpPr>
              <p:nvPr/>
            </p:nvSpPr>
            <p:spPr bwMode="auto">
              <a:xfrm>
                <a:off x="4437063" y="3911601"/>
                <a:ext cx="755650" cy="93663"/>
              </a:xfrm>
              <a:custGeom>
                <a:avLst/>
                <a:gdLst>
                  <a:gd name="T0" fmla="*/ 0 w 476"/>
                  <a:gd name="T1" fmla="*/ 0 h 59"/>
                  <a:gd name="T2" fmla="*/ 546100 w 476"/>
                  <a:gd name="T3" fmla="*/ 0 h 59"/>
                  <a:gd name="T4" fmla="*/ 546100 w 476"/>
                  <a:gd name="T5" fmla="*/ 47625 h 59"/>
                  <a:gd name="T6" fmla="*/ 755650 w 476"/>
                  <a:gd name="T7" fmla="*/ 47625 h 59"/>
                  <a:gd name="T8" fmla="*/ 755650 w 476"/>
                  <a:gd name="T9" fmla="*/ 93663 h 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6"/>
                  <a:gd name="T16" fmla="*/ 0 h 59"/>
                  <a:gd name="T17" fmla="*/ 476 w 476"/>
                  <a:gd name="T18" fmla="*/ 59 h 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6" h="59">
                    <a:moveTo>
                      <a:pt x="0" y="0"/>
                    </a:moveTo>
                    <a:lnTo>
                      <a:pt x="344" y="0"/>
                    </a:lnTo>
                    <a:lnTo>
                      <a:pt x="344" y="30"/>
                    </a:lnTo>
                    <a:lnTo>
                      <a:pt x="476" y="30"/>
                    </a:lnTo>
                    <a:lnTo>
                      <a:pt x="476" y="59"/>
                    </a:lnTo>
                  </a:path>
                </a:pathLst>
              </a:custGeom>
              <a:noFill/>
              <a:ln w="635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35" name="Freeform 48"/>
              <p:cNvSpPr>
                <a:spLocks/>
              </p:cNvSpPr>
              <p:nvPr/>
            </p:nvSpPr>
            <p:spPr bwMode="auto">
              <a:xfrm>
                <a:off x="5192713" y="4005263"/>
                <a:ext cx="1325563" cy="20638"/>
              </a:xfrm>
              <a:custGeom>
                <a:avLst/>
                <a:gdLst>
                  <a:gd name="T0" fmla="*/ 0 w 835"/>
                  <a:gd name="T1" fmla="*/ 0 h 13"/>
                  <a:gd name="T2" fmla="*/ 0 w 835"/>
                  <a:gd name="T3" fmla="*/ 20638 h 13"/>
                  <a:gd name="T4" fmla="*/ 1325563 w 835"/>
                  <a:gd name="T5" fmla="*/ 20638 h 13"/>
                  <a:gd name="T6" fmla="*/ 0 60000 65536"/>
                  <a:gd name="T7" fmla="*/ 0 60000 65536"/>
                  <a:gd name="T8" fmla="*/ 0 60000 65536"/>
                  <a:gd name="T9" fmla="*/ 0 w 835"/>
                  <a:gd name="T10" fmla="*/ 0 h 13"/>
                  <a:gd name="T11" fmla="*/ 835 w 835"/>
                  <a:gd name="T12" fmla="*/ 13 h 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35" h="13">
                    <a:moveTo>
                      <a:pt x="0" y="0"/>
                    </a:moveTo>
                    <a:lnTo>
                      <a:pt x="0" y="13"/>
                    </a:lnTo>
                    <a:lnTo>
                      <a:pt x="835" y="13"/>
                    </a:lnTo>
                  </a:path>
                </a:pathLst>
              </a:custGeom>
              <a:noFill/>
              <a:ln w="635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36" name="Line 49"/>
              <p:cNvSpPr>
                <a:spLocks noChangeShapeType="1"/>
              </p:cNvSpPr>
              <p:nvPr/>
            </p:nvSpPr>
            <p:spPr bwMode="auto">
              <a:xfrm>
                <a:off x="1744663" y="1454151"/>
                <a:ext cx="277813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737" name="Freeform 55"/>
              <p:cNvSpPr>
                <a:spLocks/>
              </p:cNvSpPr>
              <p:nvPr/>
            </p:nvSpPr>
            <p:spPr bwMode="auto">
              <a:xfrm>
                <a:off x="725488" y="1452563"/>
                <a:ext cx="5630863" cy="2582863"/>
              </a:xfrm>
              <a:custGeom>
                <a:avLst/>
                <a:gdLst>
                  <a:gd name="T0" fmla="*/ 5630863 w 3547"/>
                  <a:gd name="T1" fmla="*/ 2565401 h 1627"/>
                  <a:gd name="T2" fmla="*/ 4359276 w 3547"/>
                  <a:gd name="T3" fmla="*/ 2565401 h 1627"/>
                  <a:gd name="T4" fmla="*/ 4100513 w 3547"/>
                  <a:gd name="T5" fmla="*/ 2522538 h 1627"/>
                  <a:gd name="T6" fmla="*/ 3597276 w 3547"/>
                  <a:gd name="T7" fmla="*/ 2522538 h 1627"/>
                  <a:gd name="T8" fmla="*/ 3297238 w 3547"/>
                  <a:gd name="T9" fmla="*/ 2582863 h 1627"/>
                  <a:gd name="T10" fmla="*/ 3051175 w 3547"/>
                  <a:gd name="T11" fmla="*/ 2395538 h 1627"/>
                  <a:gd name="T12" fmla="*/ 2784475 w 3547"/>
                  <a:gd name="T13" fmla="*/ 2541588 h 1627"/>
                  <a:gd name="T14" fmla="*/ 2514600 w 3547"/>
                  <a:gd name="T15" fmla="*/ 2471738 h 1627"/>
                  <a:gd name="T16" fmla="*/ 2243138 w 3547"/>
                  <a:gd name="T17" fmla="*/ 2346326 h 1627"/>
                  <a:gd name="T18" fmla="*/ 1976438 w 3547"/>
                  <a:gd name="T19" fmla="*/ 2522538 h 1627"/>
                  <a:gd name="T20" fmla="*/ 1439863 w 3547"/>
                  <a:gd name="T21" fmla="*/ 1720851 h 1627"/>
                  <a:gd name="T22" fmla="*/ 1179513 w 3547"/>
                  <a:gd name="T23" fmla="*/ 2006601 h 1627"/>
                  <a:gd name="T24" fmla="*/ 876300 w 3547"/>
                  <a:gd name="T25" fmla="*/ 1452563 h 1627"/>
                  <a:gd name="T26" fmla="*/ 647700 w 3547"/>
                  <a:gd name="T27" fmla="*/ 804863 h 1627"/>
                  <a:gd name="T28" fmla="*/ 384175 w 3547"/>
                  <a:gd name="T29" fmla="*/ 700088 h 1627"/>
                  <a:gd name="T30" fmla="*/ 0 w 3547"/>
                  <a:gd name="T31" fmla="*/ 0 h 162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3547"/>
                  <a:gd name="T49" fmla="*/ 0 h 1627"/>
                  <a:gd name="T50" fmla="*/ 3547 w 3547"/>
                  <a:gd name="T51" fmla="*/ 1627 h 162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3547" h="1627">
                    <a:moveTo>
                      <a:pt x="3547" y="1616"/>
                    </a:moveTo>
                    <a:lnTo>
                      <a:pt x="2746" y="1616"/>
                    </a:lnTo>
                    <a:lnTo>
                      <a:pt x="2583" y="1589"/>
                    </a:lnTo>
                    <a:lnTo>
                      <a:pt x="2266" y="1589"/>
                    </a:lnTo>
                    <a:lnTo>
                      <a:pt x="2077" y="1627"/>
                    </a:lnTo>
                    <a:lnTo>
                      <a:pt x="1922" y="1509"/>
                    </a:lnTo>
                    <a:lnTo>
                      <a:pt x="1754" y="1601"/>
                    </a:lnTo>
                    <a:lnTo>
                      <a:pt x="1584" y="1557"/>
                    </a:lnTo>
                    <a:lnTo>
                      <a:pt x="1413" y="1478"/>
                    </a:lnTo>
                    <a:lnTo>
                      <a:pt x="1245" y="1589"/>
                    </a:lnTo>
                    <a:lnTo>
                      <a:pt x="907" y="1084"/>
                    </a:lnTo>
                    <a:lnTo>
                      <a:pt x="743" y="1264"/>
                    </a:lnTo>
                    <a:lnTo>
                      <a:pt x="552" y="915"/>
                    </a:lnTo>
                    <a:lnTo>
                      <a:pt x="408" y="507"/>
                    </a:lnTo>
                    <a:lnTo>
                      <a:pt x="242" y="44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8555" name="ZoneTexte 2078"/>
            <p:cNvSpPr txBox="1">
              <a:spLocks noChangeArrowheads="1"/>
            </p:cNvSpPr>
            <p:nvPr/>
          </p:nvSpPr>
          <p:spPr bwMode="auto">
            <a:xfrm rot="-5400000">
              <a:off x="1608931" y="3609182"/>
              <a:ext cx="46672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1991</a:t>
              </a:r>
            </a:p>
          </p:txBody>
        </p:sp>
        <p:sp>
          <p:nvSpPr>
            <p:cNvPr id="108556" name="ZoneTexte 64"/>
            <p:cNvSpPr txBox="1">
              <a:spLocks noChangeArrowheads="1"/>
            </p:cNvSpPr>
            <p:nvPr/>
          </p:nvSpPr>
          <p:spPr bwMode="auto">
            <a:xfrm rot="-5400000">
              <a:off x="1820862" y="3608388"/>
              <a:ext cx="4667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1992</a:t>
              </a:r>
            </a:p>
          </p:txBody>
        </p:sp>
        <p:sp>
          <p:nvSpPr>
            <p:cNvPr id="108557" name="ZoneTexte 65"/>
            <p:cNvSpPr txBox="1">
              <a:spLocks noChangeArrowheads="1"/>
            </p:cNvSpPr>
            <p:nvPr/>
          </p:nvSpPr>
          <p:spPr bwMode="auto">
            <a:xfrm rot="-5400000">
              <a:off x="2032794" y="3609181"/>
              <a:ext cx="4667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1993</a:t>
              </a:r>
            </a:p>
          </p:txBody>
        </p:sp>
        <p:sp>
          <p:nvSpPr>
            <p:cNvPr id="108558" name="ZoneTexte 66"/>
            <p:cNvSpPr txBox="1">
              <a:spLocks noChangeArrowheads="1"/>
            </p:cNvSpPr>
            <p:nvPr/>
          </p:nvSpPr>
          <p:spPr bwMode="auto">
            <a:xfrm rot="-5400000">
              <a:off x="2244725" y="3608388"/>
              <a:ext cx="4667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1994</a:t>
              </a:r>
            </a:p>
          </p:txBody>
        </p:sp>
        <p:sp>
          <p:nvSpPr>
            <p:cNvPr id="108559" name="ZoneTexte 67"/>
            <p:cNvSpPr txBox="1">
              <a:spLocks noChangeArrowheads="1"/>
            </p:cNvSpPr>
            <p:nvPr/>
          </p:nvSpPr>
          <p:spPr bwMode="auto">
            <a:xfrm rot="-5400000">
              <a:off x="2456656" y="3609182"/>
              <a:ext cx="46672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1995</a:t>
              </a:r>
            </a:p>
          </p:txBody>
        </p:sp>
        <p:sp>
          <p:nvSpPr>
            <p:cNvPr id="108560" name="ZoneTexte 68"/>
            <p:cNvSpPr txBox="1">
              <a:spLocks noChangeArrowheads="1"/>
            </p:cNvSpPr>
            <p:nvPr/>
          </p:nvSpPr>
          <p:spPr bwMode="auto">
            <a:xfrm rot="-5400000">
              <a:off x="2668587" y="3608388"/>
              <a:ext cx="4667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1996</a:t>
              </a:r>
            </a:p>
          </p:txBody>
        </p:sp>
        <p:sp>
          <p:nvSpPr>
            <p:cNvPr id="108561" name="ZoneTexte 69"/>
            <p:cNvSpPr txBox="1">
              <a:spLocks noChangeArrowheads="1"/>
            </p:cNvSpPr>
            <p:nvPr/>
          </p:nvSpPr>
          <p:spPr bwMode="auto">
            <a:xfrm rot="-5400000">
              <a:off x="2880519" y="3609181"/>
              <a:ext cx="4667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1997</a:t>
              </a:r>
            </a:p>
          </p:txBody>
        </p:sp>
        <p:sp>
          <p:nvSpPr>
            <p:cNvPr id="108562" name="ZoneTexte 70"/>
            <p:cNvSpPr txBox="1">
              <a:spLocks noChangeArrowheads="1"/>
            </p:cNvSpPr>
            <p:nvPr/>
          </p:nvSpPr>
          <p:spPr bwMode="auto">
            <a:xfrm rot="-5400000">
              <a:off x="3091656" y="3609182"/>
              <a:ext cx="46672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1998</a:t>
              </a:r>
            </a:p>
          </p:txBody>
        </p:sp>
        <p:sp>
          <p:nvSpPr>
            <p:cNvPr id="108563" name="ZoneTexte 71"/>
            <p:cNvSpPr txBox="1">
              <a:spLocks noChangeArrowheads="1"/>
            </p:cNvSpPr>
            <p:nvPr/>
          </p:nvSpPr>
          <p:spPr bwMode="auto">
            <a:xfrm rot="-5400000">
              <a:off x="3304381" y="3609182"/>
              <a:ext cx="46672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1999</a:t>
              </a:r>
            </a:p>
          </p:txBody>
        </p:sp>
        <p:sp>
          <p:nvSpPr>
            <p:cNvPr id="108564" name="ZoneTexte 72"/>
            <p:cNvSpPr txBox="1">
              <a:spLocks noChangeArrowheads="1"/>
            </p:cNvSpPr>
            <p:nvPr/>
          </p:nvSpPr>
          <p:spPr bwMode="auto">
            <a:xfrm rot="-5400000">
              <a:off x="3515519" y="3609181"/>
              <a:ext cx="4667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2000</a:t>
              </a:r>
            </a:p>
          </p:txBody>
        </p:sp>
        <p:sp>
          <p:nvSpPr>
            <p:cNvPr id="108565" name="ZoneTexte 73"/>
            <p:cNvSpPr txBox="1">
              <a:spLocks noChangeArrowheads="1"/>
            </p:cNvSpPr>
            <p:nvPr/>
          </p:nvSpPr>
          <p:spPr bwMode="auto">
            <a:xfrm rot="-5400000">
              <a:off x="3728244" y="3609181"/>
              <a:ext cx="4667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2001</a:t>
              </a:r>
            </a:p>
          </p:txBody>
        </p:sp>
        <p:sp>
          <p:nvSpPr>
            <p:cNvPr id="108566" name="ZoneTexte 74"/>
            <p:cNvSpPr txBox="1">
              <a:spLocks noChangeArrowheads="1"/>
            </p:cNvSpPr>
            <p:nvPr/>
          </p:nvSpPr>
          <p:spPr bwMode="auto">
            <a:xfrm rot="-5400000">
              <a:off x="3939381" y="3609182"/>
              <a:ext cx="46672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2002</a:t>
              </a:r>
            </a:p>
          </p:txBody>
        </p:sp>
        <p:sp>
          <p:nvSpPr>
            <p:cNvPr id="108567" name="ZoneTexte 75"/>
            <p:cNvSpPr txBox="1">
              <a:spLocks noChangeArrowheads="1"/>
            </p:cNvSpPr>
            <p:nvPr/>
          </p:nvSpPr>
          <p:spPr bwMode="auto">
            <a:xfrm rot="-5400000">
              <a:off x="4152106" y="3609182"/>
              <a:ext cx="46672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2003</a:t>
              </a:r>
            </a:p>
          </p:txBody>
        </p:sp>
        <p:sp>
          <p:nvSpPr>
            <p:cNvPr id="108568" name="ZoneTexte 76"/>
            <p:cNvSpPr txBox="1">
              <a:spLocks noChangeArrowheads="1"/>
            </p:cNvSpPr>
            <p:nvPr/>
          </p:nvSpPr>
          <p:spPr bwMode="auto">
            <a:xfrm rot="-5400000">
              <a:off x="4363244" y="3609181"/>
              <a:ext cx="4667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2004</a:t>
              </a:r>
            </a:p>
          </p:txBody>
        </p:sp>
        <p:sp>
          <p:nvSpPr>
            <p:cNvPr id="108569" name="ZoneTexte 77"/>
            <p:cNvSpPr txBox="1">
              <a:spLocks noChangeArrowheads="1"/>
            </p:cNvSpPr>
            <p:nvPr/>
          </p:nvSpPr>
          <p:spPr bwMode="auto">
            <a:xfrm rot="-5400000">
              <a:off x="4575969" y="3609181"/>
              <a:ext cx="4667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2005</a:t>
              </a:r>
            </a:p>
          </p:txBody>
        </p:sp>
        <p:sp>
          <p:nvSpPr>
            <p:cNvPr id="108570" name="ZoneTexte 78"/>
            <p:cNvSpPr txBox="1">
              <a:spLocks noChangeArrowheads="1"/>
            </p:cNvSpPr>
            <p:nvPr/>
          </p:nvSpPr>
          <p:spPr bwMode="auto">
            <a:xfrm rot="-5400000">
              <a:off x="4787106" y="3609182"/>
              <a:ext cx="46672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2006</a:t>
              </a:r>
            </a:p>
          </p:txBody>
        </p:sp>
        <p:sp>
          <p:nvSpPr>
            <p:cNvPr id="108571" name="ZoneTexte 79"/>
            <p:cNvSpPr txBox="1">
              <a:spLocks noChangeArrowheads="1"/>
            </p:cNvSpPr>
            <p:nvPr/>
          </p:nvSpPr>
          <p:spPr bwMode="auto">
            <a:xfrm rot="-5400000">
              <a:off x="4999831" y="3609182"/>
              <a:ext cx="46672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2007</a:t>
              </a:r>
            </a:p>
          </p:txBody>
        </p:sp>
        <p:sp>
          <p:nvSpPr>
            <p:cNvPr id="108572" name="ZoneTexte 80"/>
            <p:cNvSpPr txBox="1">
              <a:spLocks noChangeArrowheads="1"/>
            </p:cNvSpPr>
            <p:nvPr/>
          </p:nvSpPr>
          <p:spPr bwMode="auto">
            <a:xfrm rot="-5400000">
              <a:off x="5210969" y="3609181"/>
              <a:ext cx="4667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2008</a:t>
              </a:r>
            </a:p>
          </p:txBody>
        </p:sp>
        <p:sp>
          <p:nvSpPr>
            <p:cNvPr id="108573" name="ZoneTexte 81"/>
            <p:cNvSpPr txBox="1">
              <a:spLocks noChangeArrowheads="1"/>
            </p:cNvSpPr>
            <p:nvPr/>
          </p:nvSpPr>
          <p:spPr bwMode="auto">
            <a:xfrm rot="-5400000">
              <a:off x="5423694" y="3609181"/>
              <a:ext cx="4667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2009</a:t>
              </a:r>
            </a:p>
          </p:txBody>
        </p:sp>
        <p:sp>
          <p:nvSpPr>
            <p:cNvPr id="108574" name="ZoneTexte 82"/>
            <p:cNvSpPr txBox="1">
              <a:spLocks noChangeArrowheads="1"/>
            </p:cNvSpPr>
            <p:nvPr/>
          </p:nvSpPr>
          <p:spPr bwMode="auto">
            <a:xfrm rot="-5400000">
              <a:off x="5634831" y="3609182"/>
              <a:ext cx="46672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2010</a:t>
              </a:r>
            </a:p>
          </p:txBody>
        </p:sp>
        <p:sp>
          <p:nvSpPr>
            <p:cNvPr id="108575" name="ZoneTexte 83"/>
            <p:cNvSpPr txBox="1">
              <a:spLocks noChangeArrowheads="1"/>
            </p:cNvSpPr>
            <p:nvPr/>
          </p:nvSpPr>
          <p:spPr bwMode="auto">
            <a:xfrm rot="-5400000">
              <a:off x="5847556" y="3609182"/>
              <a:ext cx="46672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2011</a:t>
              </a:r>
            </a:p>
          </p:txBody>
        </p:sp>
        <p:sp>
          <p:nvSpPr>
            <p:cNvPr id="108576" name="ZoneTexte 84"/>
            <p:cNvSpPr txBox="1">
              <a:spLocks noChangeArrowheads="1"/>
            </p:cNvSpPr>
            <p:nvPr/>
          </p:nvSpPr>
          <p:spPr bwMode="auto">
            <a:xfrm rot="-5400000">
              <a:off x="6058694" y="3609181"/>
              <a:ext cx="4667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2012</a:t>
              </a:r>
            </a:p>
          </p:txBody>
        </p:sp>
        <p:sp>
          <p:nvSpPr>
            <p:cNvPr id="108577" name="ZoneTexte 85"/>
            <p:cNvSpPr txBox="1">
              <a:spLocks noChangeArrowheads="1"/>
            </p:cNvSpPr>
            <p:nvPr/>
          </p:nvSpPr>
          <p:spPr bwMode="auto">
            <a:xfrm>
              <a:off x="3005138" y="3906838"/>
              <a:ext cx="5334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1 INTI</a:t>
              </a:r>
            </a:p>
          </p:txBody>
        </p:sp>
        <p:sp>
          <p:nvSpPr>
            <p:cNvPr id="108578" name="ZoneTexte 86"/>
            <p:cNvSpPr txBox="1">
              <a:spLocks noChangeArrowheads="1"/>
            </p:cNvSpPr>
            <p:nvPr/>
          </p:nvSpPr>
          <p:spPr bwMode="auto">
            <a:xfrm>
              <a:off x="3721100" y="3906838"/>
              <a:ext cx="5334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 INTI</a:t>
              </a:r>
            </a:p>
          </p:txBody>
        </p:sp>
        <p:sp>
          <p:nvSpPr>
            <p:cNvPr id="108579" name="ZoneTexte 87"/>
            <p:cNvSpPr txBox="1">
              <a:spLocks noChangeArrowheads="1"/>
            </p:cNvSpPr>
            <p:nvPr/>
          </p:nvSpPr>
          <p:spPr bwMode="auto">
            <a:xfrm>
              <a:off x="4562475" y="3906838"/>
              <a:ext cx="6191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HAART</a:t>
              </a:r>
            </a:p>
          </p:txBody>
        </p:sp>
        <p:sp>
          <p:nvSpPr>
            <p:cNvPr id="108580" name="ZoneTexte 88"/>
            <p:cNvSpPr txBox="1">
              <a:spLocks noChangeArrowheads="1"/>
            </p:cNvSpPr>
            <p:nvPr/>
          </p:nvSpPr>
          <p:spPr bwMode="auto">
            <a:xfrm>
              <a:off x="5462588" y="3906838"/>
              <a:ext cx="1052512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% transmission</a:t>
              </a:r>
            </a:p>
          </p:txBody>
        </p:sp>
        <p:sp>
          <p:nvSpPr>
            <p:cNvPr id="108581" name="ZoneTexte 89"/>
            <p:cNvSpPr txBox="1">
              <a:spLocks noChangeArrowheads="1"/>
            </p:cNvSpPr>
            <p:nvPr/>
          </p:nvSpPr>
          <p:spPr bwMode="auto">
            <a:xfrm>
              <a:off x="1944688" y="3906838"/>
              <a:ext cx="8763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Non traitées</a:t>
              </a:r>
            </a:p>
          </p:txBody>
        </p:sp>
        <p:sp>
          <p:nvSpPr>
            <p:cNvPr id="108582" name="ZoneTexte 90"/>
            <p:cNvSpPr txBox="1">
              <a:spLocks noChangeArrowheads="1"/>
            </p:cNvSpPr>
            <p:nvPr/>
          </p:nvSpPr>
          <p:spPr bwMode="auto">
            <a:xfrm>
              <a:off x="6415088" y="1301750"/>
              <a:ext cx="474662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20 %</a:t>
              </a:r>
            </a:p>
          </p:txBody>
        </p:sp>
        <p:sp>
          <p:nvSpPr>
            <p:cNvPr id="108583" name="ZoneTexte 91"/>
            <p:cNvSpPr txBox="1">
              <a:spLocks noChangeArrowheads="1"/>
            </p:cNvSpPr>
            <p:nvPr/>
          </p:nvSpPr>
          <p:spPr bwMode="auto">
            <a:xfrm>
              <a:off x="6415088" y="1814513"/>
              <a:ext cx="474662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15 %</a:t>
              </a:r>
            </a:p>
          </p:txBody>
        </p:sp>
        <p:sp>
          <p:nvSpPr>
            <p:cNvPr id="108584" name="ZoneTexte 92"/>
            <p:cNvSpPr txBox="1">
              <a:spLocks noChangeArrowheads="1"/>
            </p:cNvSpPr>
            <p:nvPr/>
          </p:nvSpPr>
          <p:spPr bwMode="auto">
            <a:xfrm>
              <a:off x="6415088" y="2314575"/>
              <a:ext cx="474662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10 %</a:t>
              </a:r>
            </a:p>
          </p:txBody>
        </p:sp>
        <p:sp>
          <p:nvSpPr>
            <p:cNvPr id="108585" name="ZoneTexte 93"/>
            <p:cNvSpPr txBox="1">
              <a:spLocks noChangeArrowheads="1"/>
            </p:cNvSpPr>
            <p:nvPr/>
          </p:nvSpPr>
          <p:spPr bwMode="auto">
            <a:xfrm>
              <a:off x="6415088" y="2841625"/>
              <a:ext cx="404812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5 %</a:t>
              </a:r>
            </a:p>
          </p:txBody>
        </p:sp>
        <p:sp>
          <p:nvSpPr>
            <p:cNvPr id="108586" name="ZoneTexte 94"/>
            <p:cNvSpPr txBox="1">
              <a:spLocks noChangeArrowheads="1"/>
            </p:cNvSpPr>
            <p:nvPr/>
          </p:nvSpPr>
          <p:spPr bwMode="auto">
            <a:xfrm>
              <a:off x="6415088" y="3354388"/>
              <a:ext cx="404812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0 %</a:t>
              </a:r>
            </a:p>
          </p:txBody>
        </p:sp>
        <p:sp>
          <p:nvSpPr>
            <p:cNvPr id="108679" name="Rectangle 50"/>
            <p:cNvSpPr>
              <a:spLocks noChangeArrowheads="1"/>
            </p:cNvSpPr>
            <p:nvPr/>
          </p:nvSpPr>
          <p:spPr bwMode="auto">
            <a:xfrm>
              <a:off x="1827213" y="3968750"/>
              <a:ext cx="122237" cy="122238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97" name="Groupe 196"/>
          <p:cNvGrpSpPr/>
          <p:nvPr/>
        </p:nvGrpSpPr>
        <p:grpSpPr>
          <a:xfrm>
            <a:off x="619125" y="4557713"/>
            <a:ext cx="3681413" cy="2125662"/>
            <a:chOff x="619125" y="4557713"/>
            <a:chExt cx="3681413" cy="2125662"/>
          </a:xfrm>
        </p:grpSpPr>
        <p:sp>
          <p:nvSpPr>
            <p:cNvPr id="2098" name="Freeform 109"/>
            <p:cNvSpPr>
              <a:spLocks/>
            </p:cNvSpPr>
            <p:nvPr/>
          </p:nvSpPr>
          <p:spPr bwMode="auto">
            <a:xfrm>
              <a:off x="711200" y="6516688"/>
              <a:ext cx="84138" cy="85725"/>
            </a:xfrm>
            <a:custGeom>
              <a:avLst/>
              <a:gdLst>
                <a:gd name="T0" fmla="*/ 108 w 108"/>
                <a:gd name="T1" fmla="*/ 108 h 108"/>
                <a:gd name="T2" fmla="*/ 108 w 108"/>
                <a:gd name="T3" fmla="*/ 0 h 108"/>
                <a:gd name="T4" fmla="*/ 0 w 108"/>
                <a:gd name="T5" fmla="*/ 0 h 108"/>
                <a:gd name="T6" fmla="*/ 0 w 108"/>
                <a:gd name="T7" fmla="*/ 108 h 108"/>
                <a:gd name="T8" fmla="*/ 108 w 108"/>
                <a:gd name="T9" fmla="*/ 108 h 108"/>
                <a:gd name="T10" fmla="*/ 108 w 108"/>
                <a:gd name="T11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08">
                  <a:moveTo>
                    <a:pt x="108" y="108"/>
                  </a:moveTo>
                  <a:lnTo>
                    <a:pt x="108" y="0"/>
                  </a:lnTo>
                  <a:lnTo>
                    <a:pt x="0" y="0"/>
                  </a:lnTo>
                  <a:lnTo>
                    <a:pt x="0" y="108"/>
                  </a:lnTo>
                  <a:lnTo>
                    <a:pt x="108" y="108"/>
                  </a:lnTo>
                  <a:lnTo>
                    <a:pt x="108" y="10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588" name="Rectangle 110"/>
            <p:cNvSpPr>
              <a:spLocks noChangeArrowheads="1"/>
            </p:cNvSpPr>
            <p:nvPr/>
          </p:nvSpPr>
          <p:spPr bwMode="auto">
            <a:xfrm>
              <a:off x="1704975" y="6534150"/>
              <a:ext cx="85725" cy="85725"/>
            </a:xfrm>
            <a:prstGeom prst="rect">
              <a:avLst/>
            </a:prstGeom>
            <a:solidFill>
              <a:srgbClr val="00CCFF"/>
            </a:solidFill>
            <a:ln w="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589" name="Rectangle 111"/>
            <p:cNvSpPr>
              <a:spLocks noChangeArrowheads="1"/>
            </p:cNvSpPr>
            <p:nvPr/>
          </p:nvSpPr>
          <p:spPr bwMode="auto">
            <a:xfrm>
              <a:off x="3529013" y="6534150"/>
              <a:ext cx="85725" cy="85725"/>
            </a:xfrm>
            <a:prstGeom prst="rect">
              <a:avLst/>
            </a:prstGeom>
            <a:solidFill>
              <a:srgbClr val="FF00FF"/>
            </a:solidFill>
            <a:ln w="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590" name="Line 62"/>
            <p:cNvSpPr>
              <a:spLocks noChangeShapeType="1"/>
            </p:cNvSpPr>
            <p:nvPr/>
          </p:nvSpPr>
          <p:spPr bwMode="auto">
            <a:xfrm flipH="1">
              <a:off x="630238" y="5980113"/>
              <a:ext cx="3659187" cy="0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591" name="Rectangle 63"/>
            <p:cNvSpPr>
              <a:spLocks noChangeArrowheads="1"/>
            </p:cNvSpPr>
            <p:nvPr/>
          </p:nvSpPr>
          <p:spPr bwMode="auto">
            <a:xfrm>
              <a:off x="661988" y="4557713"/>
              <a:ext cx="133350" cy="549275"/>
            </a:xfrm>
            <a:prstGeom prst="rect">
              <a:avLst/>
            </a:prstGeom>
            <a:solidFill>
              <a:srgbClr val="CC00CC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592" name="Rectangle 64"/>
            <p:cNvSpPr>
              <a:spLocks noChangeArrowheads="1"/>
            </p:cNvSpPr>
            <p:nvPr/>
          </p:nvSpPr>
          <p:spPr bwMode="auto">
            <a:xfrm>
              <a:off x="661988" y="5321300"/>
              <a:ext cx="133350" cy="658813"/>
            </a:xfrm>
            <a:prstGeom prst="rect">
              <a:avLst/>
            </a:prstGeom>
            <a:solidFill>
              <a:srgbClr val="00CCFF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593" name="Rectangle 65"/>
            <p:cNvSpPr>
              <a:spLocks noChangeArrowheads="1"/>
            </p:cNvSpPr>
            <p:nvPr/>
          </p:nvSpPr>
          <p:spPr bwMode="auto">
            <a:xfrm>
              <a:off x="892175" y="4557713"/>
              <a:ext cx="131763" cy="503237"/>
            </a:xfrm>
            <a:prstGeom prst="rect">
              <a:avLst/>
            </a:prstGeom>
            <a:solidFill>
              <a:srgbClr val="CC00CC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594" name="Rectangle 66"/>
            <p:cNvSpPr>
              <a:spLocks noChangeArrowheads="1"/>
            </p:cNvSpPr>
            <p:nvPr/>
          </p:nvSpPr>
          <p:spPr bwMode="auto">
            <a:xfrm>
              <a:off x="892175" y="5207000"/>
              <a:ext cx="131763" cy="773113"/>
            </a:xfrm>
            <a:prstGeom prst="rect">
              <a:avLst/>
            </a:prstGeom>
            <a:solidFill>
              <a:srgbClr val="00CCFF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595" name="Rectangle 67"/>
            <p:cNvSpPr>
              <a:spLocks noChangeArrowheads="1"/>
            </p:cNvSpPr>
            <p:nvPr/>
          </p:nvSpPr>
          <p:spPr bwMode="auto">
            <a:xfrm>
              <a:off x="1120775" y="4557713"/>
              <a:ext cx="133350" cy="608012"/>
            </a:xfrm>
            <a:prstGeom prst="rect">
              <a:avLst/>
            </a:prstGeom>
            <a:solidFill>
              <a:srgbClr val="CC00CC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596" name="Rectangle 68"/>
            <p:cNvSpPr>
              <a:spLocks noChangeArrowheads="1"/>
            </p:cNvSpPr>
            <p:nvPr/>
          </p:nvSpPr>
          <p:spPr bwMode="auto">
            <a:xfrm>
              <a:off x="1120775" y="5302250"/>
              <a:ext cx="133350" cy="400050"/>
            </a:xfrm>
            <a:prstGeom prst="rect">
              <a:avLst/>
            </a:prstGeom>
            <a:solidFill>
              <a:srgbClr val="00CCFF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2" name="Rectangle 69"/>
            <p:cNvSpPr>
              <a:spLocks noChangeArrowheads="1"/>
            </p:cNvSpPr>
            <p:nvPr/>
          </p:nvSpPr>
          <p:spPr bwMode="auto">
            <a:xfrm>
              <a:off x="1120775" y="5702300"/>
              <a:ext cx="133350" cy="27781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0">
              <a:solidFill>
                <a:srgbClr val="CCCCCC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598" name="Rectangle 70"/>
            <p:cNvSpPr>
              <a:spLocks noChangeArrowheads="1"/>
            </p:cNvSpPr>
            <p:nvPr/>
          </p:nvSpPr>
          <p:spPr bwMode="auto">
            <a:xfrm>
              <a:off x="1349375" y="4557713"/>
              <a:ext cx="133350" cy="546100"/>
            </a:xfrm>
            <a:prstGeom prst="rect">
              <a:avLst/>
            </a:prstGeom>
            <a:solidFill>
              <a:srgbClr val="CC00CC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599" name="Rectangle 71"/>
            <p:cNvSpPr>
              <a:spLocks noChangeArrowheads="1"/>
            </p:cNvSpPr>
            <p:nvPr/>
          </p:nvSpPr>
          <p:spPr bwMode="auto">
            <a:xfrm>
              <a:off x="1349375" y="5229225"/>
              <a:ext cx="133350" cy="376238"/>
            </a:xfrm>
            <a:prstGeom prst="rect">
              <a:avLst/>
            </a:prstGeom>
            <a:solidFill>
              <a:srgbClr val="00CCFF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5" name="Rectangle 72"/>
            <p:cNvSpPr>
              <a:spLocks noChangeArrowheads="1"/>
            </p:cNvSpPr>
            <p:nvPr/>
          </p:nvSpPr>
          <p:spPr bwMode="auto">
            <a:xfrm>
              <a:off x="1349375" y="5605463"/>
              <a:ext cx="133350" cy="37623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0">
              <a:solidFill>
                <a:srgbClr val="CCCCCC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01" name="Rectangle 73"/>
            <p:cNvSpPr>
              <a:spLocks noChangeArrowheads="1"/>
            </p:cNvSpPr>
            <p:nvPr/>
          </p:nvSpPr>
          <p:spPr bwMode="auto">
            <a:xfrm>
              <a:off x="1577975" y="4557713"/>
              <a:ext cx="133350" cy="401637"/>
            </a:xfrm>
            <a:prstGeom prst="rect">
              <a:avLst/>
            </a:prstGeom>
            <a:solidFill>
              <a:srgbClr val="CC00CC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02" name="Rectangle 74"/>
            <p:cNvSpPr>
              <a:spLocks noChangeArrowheads="1"/>
            </p:cNvSpPr>
            <p:nvPr/>
          </p:nvSpPr>
          <p:spPr bwMode="auto">
            <a:xfrm>
              <a:off x="1577975" y="5080000"/>
              <a:ext cx="133350" cy="457200"/>
            </a:xfrm>
            <a:prstGeom prst="rect">
              <a:avLst/>
            </a:prstGeom>
            <a:solidFill>
              <a:srgbClr val="00CCFF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8" name="Rectangle 75"/>
            <p:cNvSpPr>
              <a:spLocks noChangeArrowheads="1"/>
            </p:cNvSpPr>
            <p:nvPr/>
          </p:nvSpPr>
          <p:spPr bwMode="auto">
            <a:xfrm>
              <a:off x="1577975" y="5537200"/>
              <a:ext cx="133350" cy="4445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0">
              <a:solidFill>
                <a:srgbClr val="CCCCCC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04" name="Rectangle 76"/>
            <p:cNvSpPr>
              <a:spLocks noChangeArrowheads="1"/>
            </p:cNvSpPr>
            <p:nvPr/>
          </p:nvSpPr>
          <p:spPr bwMode="auto">
            <a:xfrm>
              <a:off x="4098925" y="4557713"/>
              <a:ext cx="129600" cy="53975"/>
            </a:xfrm>
            <a:prstGeom prst="rect">
              <a:avLst/>
            </a:prstGeom>
            <a:solidFill>
              <a:srgbClr val="CC00CC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05" name="Rectangle 77"/>
            <p:cNvSpPr>
              <a:spLocks noChangeArrowheads="1"/>
            </p:cNvSpPr>
            <p:nvPr/>
          </p:nvSpPr>
          <p:spPr bwMode="auto">
            <a:xfrm>
              <a:off x="4098925" y="4637088"/>
              <a:ext cx="129600" cy="144462"/>
            </a:xfrm>
            <a:prstGeom prst="rect">
              <a:avLst/>
            </a:prstGeom>
            <a:solidFill>
              <a:srgbClr val="00CCFF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" name="Rectangle 78"/>
            <p:cNvSpPr>
              <a:spLocks noChangeArrowheads="1"/>
            </p:cNvSpPr>
            <p:nvPr/>
          </p:nvSpPr>
          <p:spPr bwMode="auto">
            <a:xfrm>
              <a:off x="4098925" y="4781550"/>
              <a:ext cx="129600" cy="119856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0">
              <a:solidFill>
                <a:srgbClr val="CCCCCC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07" name="Rectangle 79"/>
            <p:cNvSpPr>
              <a:spLocks noChangeArrowheads="1"/>
            </p:cNvSpPr>
            <p:nvPr/>
          </p:nvSpPr>
          <p:spPr bwMode="auto">
            <a:xfrm>
              <a:off x="3867150" y="4557713"/>
              <a:ext cx="133350" cy="38100"/>
            </a:xfrm>
            <a:prstGeom prst="rect">
              <a:avLst/>
            </a:prstGeom>
            <a:solidFill>
              <a:srgbClr val="CC00CC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08" name="Rectangle 80"/>
            <p:cNvSpPr>
              <a:spLocks noChangeArrowheads="1"/>
            </p:cNvSpPr>
            <p:nvPr/>
          </p:nvSpPr>
          <p:spPr bwMode="auto">
            <a:xfrm>
              <a:off x="3867150" y="4595813"/>
              <a:ext cx="133350" cy="161925"/>
            </a:xfrm>
            <a:prstGeom prst="rect">
              <a:avLst/>
            </a:prstGeom>
            <a:solidFill>
              <a:srgbClr val="00CCFF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" name="Rectangle 81"/>
            <p:cNvSpPr>
              <a:spLocks noChangeArrowheads="1"/>
            </p:cNvSpPr>
            <p:nvPr/>
          </p:nvSpPr>
          <p:spPr bwMode="auto">
            <a:xfrm>
              <a:off x="3867150" y="4757738"/>
              <a:ext cx="133350" cy="122237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0">
              <a:solidFill>
                <a:srgbClr val="CCCCCC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10" name="Rectangle 82"/>
            <p:cNvSpPr>
              <a:spLocks noChangeArrowheads="1"/>
            </p:cNvSpPr>
            <p:nvPr/>
          </p:nvSpPr>
          <p:spPr bwMode="auto">
            <a:xfrm>
              <a:off x="3636963" y="4557713"/>
              <a:ext cx="129600" cy="44450"/>
            </a:xfrm>
            <a:prstGeom prst="rect">
              <a:avLst/>
            </a:prstGeom>
            <a:solidFill>
              <a:srgbClr val="CC00CC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11" name="Freeform 83"/>
            <p:cNvSpPr>
              <a:spLocks/>
            </p:cNvSpPr>
            <p:nvPr/>
          </p:nvSpPr>
          <p:spPr bwMode="auto">
            <a:xfrm>
              <a:off x="3636963" y="4633913"/>
              <a:ext cx="129600" cy="227012"/>
            </a:xfrm>
            <a:custGeom>
              <a:avLst/>
              <a:gdLst>
                <a:gd name="T0" fmla="*/ 131763 w 168"/>
                <a:gd name="T1" fmla="*/ 0 h 376"/>
                <a:gd name="T2" fmla="*/ 0 w 168"/>
                <a:gd name="T3" fmla="*/ 0 h 376"/>
                <a:gd name="T4" fmla="*/ 0 w 168"/>
                <a:gd name="T5" fmla="*/ 226613 h 376"/>
                <a:gd name="T6" fmla="*/ 131763 w 168"/>
                <a:gd name="T7" fmla="*/ 226613 h 376"/>
                <a:gd name="T8" fmla="*/ 131763 w 168"/>
                <a:gd name="T9" fmla="*/ 0 h 376"/>
                <a:gd name="T10" fmla="*/ 131763 w 168"/>
                <a:gd name="T11" fmla="*/ 0 h 3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8"/>
                <a:gd name="T19" fmla="*/ 0 h 376"/>
                <a:gd name="T20" fmla="*/ 168 w 168"/>
                <a:gd name="T21" fmla="*/ 376 h 37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8" h="376">
                  <a:moveTo>
                    <a:pt x="168" y="0"/>
                  </a:moveTo>
                  <a:lnTo>
                    <a:pt x="0" y="0"/>
                  </a:lnTo>
                  <a:lnTo>
                    <a:pt x="0" y="376"/>
                  </a:lnTo>
                  <a:lnTo>
                    <a:pt x="168" y="376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rgbClr val="00CCFF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13" name="Rectangle 85"/>
            <p:cNvSpPr>
              <a:spLocks noChangeArrowheads="1"/>
            </p:cNvSpPr>
            <p:nvPr/>
          </p:nvSpPr>
          <p:spPr bwMode="auto">
            <a:xfrm>
              <a:off x="3408363" y="4557713"/>
              <a:ext cx="133350" cy="39687"/>
            </a:xfrm>
            <a:prstGeom prst="rect">
              <a:avLst/>
            </a:prstGeom>
            <a:solidFill>
              <a:srgbClr val="CC00CC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14" name="Rectangle 86"/>
            <p:cNvSpPr>
              <a:spLocks noChangeArrowheads="1"/>
            </p:cNvSpPr>
            <p:nvPr/>
          </p:nvSpPr>
          <p:spPr bwMode="auto">
            <a:xfrm>
              <a:off x="3408363" y="4633913"/>
              <a:ext cx="133350" cy="217487"/>
            </a:xfrm>
            <a:prstGeom prst="rect">
              <a:avLst/>
            </a:prstGeom>
            <a:solidFill>
              <a:srgbClr val="00CCFF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0" name="Rectangle 87"/>
            <p:cNvSpPr>
              <a:spLocks noChangeArrowheads="1"/>
            </p:cNvSpPr>
            <p:nvPr/>
          </p:nvSpPr>
          <p:spPr bwMode="auto">
            <a:xfrm>
              <a:off x="3408363" y="4851400"/>
              <a:ext cx="133350" cy="112871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0">
              <a:solidFill>
                <a:srgbClr val="CCCCCC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16" name="Rectangle 88"/>
            <p:cNvSpPr>
              <a:spLocks noChangeArrowheads="1"/>
            </p:cNvSpPr>
            <p:nvPr/>
          </p:nvSpPr>
          <p:spPr bwMode="auto">
            <a:xfrm>
              <a:off x="3179763" y="4557713"/>
              <a:ext cx="133350" cy="61912"/>
            </a:xfrm>
            <a:prstGeom prst="rect">
              <a:avLst/>
            </a:prstGeom>
            <a:solidFill>
              <a:srgbClr val="CC00CC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17" name="Rectangle 89"/>
            <p:cNvSpPr>
              <a:spLocks noChangeArrowheads="1"/>
            </p:cNvSpPr>
            <p:nvPr/>
          </p:nvSpPr>
          <p:spPr bwMode="auto">
            <a:xfrm>
              <a:off x="3179763" y="4645025"/>
              <a:ext cx="133350" cy="206375"/>
            </a:xfrm>
            <a:prstGeom prst="rect">
              <a:avLst/>
            </a:prstGeom>
            <a:solidFill>
              <a:srgbClr val="00CCFF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4" name="Rectangle 90"/>
            <p:cNvSpPr>
              <a:spLocks noChangeArrowheads="1"/>
            </p:cNvSpPr>
            <p:nvPr/>
          </p:nvSpPr>
          <p:spPr bwMode="auto">
            <a:xfrm>
              <a:off x="3179763" y="4851400"/>
              <a:ext cx="133350" cy="112871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0">
              <a:solidFill>
                <a:srgbClr val="CCCCCC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19" name="Rectangle 91"/>
            <p:cNvSpPr>
              <a:spLocks noChangeArrowheads="1"/>
            </p:cNvSpPr>
            <p:nvPr/>
          </p:nvSpPr>
          <p:spPr bwMode="auto">
            <a:xfrm>
              <a:off x="2951163" y="4557713"/>
              <a:ext cx="133350" cy="68262"/>
            </a:xfrm>
            <a:prstGeom prst="rect">
              <a:avLst/>
            </a:prstGeom>
            <a:solidFill>
              <a:srgbClr val="CC00CC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20" name="Freeform 92"/>
            <p:cNvSpPr>
              <a:spLocks/>
            </p:cNvSpPr>
            <p:nvPr/>
          </p:nvSpPr>
          <p:spPr bwMode="auto">
            <a:xfrm>
              <a:off x="2951163" y="4672013"/>
              <a:ext cx="133350" cy="214312"/>
            </a:xfrm>
            <a:custGeom>
              <a:avLst/>
              <a:gdLst>
                <a:gd name="T0" fmla="*/ 133350 w 167"/>
                <a:gd name="T1" fmla="*/ 0 h 383"/>
                <a:gd name="T2" fmla="*/ 0 w 167"/>
                <a:gd name="T3" fmla="*/ 0 h 383"/>
                <a:gd name="T4" fmla="*/ 0 w 167"/>
                <a:gd name="T5" fmla="*/ 215561 h 383"/>
                <a:gd name="T6" fmla="*/ 133350 w 167"/>
                <a:gd name="T7" fmla="*/ 215561 h 383"/>
                <a:gd name="T8" fmla="*/ 133350 w 167"/>
                <a:gd name="T9" fmla="*/ 0 h 383"/>
                <a:gd name="T10" fmla="*/ 133350 w 167"/>
                <a:gd name="T11" fmla="*/ 0 h 3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7"/>
                <a:gd name="T19" fmla="*/ 0 h 383"/>
                <a:gd name="T20" fmla="*/ 167 w 167"/>
                <a:gd name="T21" fmla="*/ 383 h 38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7" h="383">
                  <a:moveTo>
                    <a:pt x="167" y="0"/>
                  </a:moveTo>
                  <a:lnTo>
                    <a:pt x="0" y="0"/>
                  </a:lnTo>
                  <a:lnTo>
                    <a:pt x="0" y="383"/>
                  </a:lnTo>
                  <a:lnTo>
                    <a:pt x="167" y="383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00CCFF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082" name="Rectangle 93"/>
            <p:cNvSpPr>
              <a:spLocks noChangeArrowheads="1"/>
            </p:cNvSpPr>
            <p:nvPr/>
          </p:nvSpPr>
          <p:spPr bwMode="auto">
            <a:xfrm>
              <a:off x="2951163" y="4886325"/>
              <a:ext cx="133350" cy="109378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0">
              <a:solidFill>
                <a:srgbClr val="CCCCCC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22" name="Rectangle 94"/>
            <p:cNvSpPr>
              <a:spLocks noChangeArrowheads="1"/>
            </p:cNvSpPr>
            <p:nvPr/>
          </p:nvSpPr>
          <p:spPr bwMode="auto">
            <a:xfrm>
              <a:off x="2722563" y="4557713"/>
              <a:ext cx="131762" cy="68262"/>
            </a:xfrm>
            <a:prstGeom prst="rect">
              <a:avLst/>
            </a:prstGeom>
            <a:solidFill>
              <a:srgbClr val="CC00CC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23" name="Rectangle 95"/>
            <p:cNvSpPr>
              <a:spLocks noChangeArrowheads="1"/>
            </p:cNvSpPr>
            <p:nvPr/>
          </p:nvSpPr>
          <p:spPr bwMode="auto">
            <a:xfrm>
              <a:off x="2722563" y="4679950"/>
              <a:ext cx="131762" cy="373063"/>
            </a:xfrm>
            <a:prstGeom prst="rect">
              <a:avLst/>
            </a:prstGeom>
            <a:solidFill>
              <a:srgbClr val="00CCFF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085" name="Rectangle 96"/>
            <p:cNvSpPr>
              <a:spLocks noChangeArrowheads="1"/>
            </p:cNvSpPr>
            <p:nvPr/>
          </p:nvSpPr>
          <p:spPr bwMode="auto">
            <a:xfrm>
              <a:off x="2722563" y="5053013"/>
              <a:ext cx="131762" cy="9271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0">
              <a:solidFill>
                <a:srgbClr val="CCCCCC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25" name="Freeform 97"/>
            <p:cNvSpPr>
              <a:spLocks/>
            </p:cNvSpPr>
            <p:nvPr/>
          </p:nvSpPr>
          <p:spPr bwMode="auto">
            <a:xfrm>
              <a:off x="2493963" y="4557713"/>
              <a:ext cx="133350" cy="122237"/>
            </a:xfrm>
            <a:custGeom>
              <a:avLst/>
              <a:gdLst>
                <a:gd name="T0" fmla="*/ 133350 w 167"/>
                <a:gd name="T1" fmla="*/ 0 h 178"/>
                <a:gd name="T2" fmla="*/ 0 w 167"/>
                <a:gd name="T3" fmla="*/ 0 h 178"/>
                <a:gd name="T4" fmla="*/ 0 w 167"/>
                <a:gd name="T5" fmla="*/ 122618 h 178"/>
                <a:gd name="T6" fmla="*/ 133350 w 167"/>
                <a:gd name="T7" fmla="*/ 122618 h 178"/>
                <a:gd name="T8" fmla="*/ 133350 w 167"/>
                <a:gd name="T9" fmla="*/ 0 h 178"/>
                <a:gd name="T10" fmla="*/ 133350 w 167"/>
                <a:gd name="T11" fmla="*/ 0 h 1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7"/>
                <a:gd name="T19" fmla="*/ 0 h 178"/>
                <a:gd name="T20" fmla="*/ 167 w 167"/>
                <a:gd name="T21" fmla="*/ 178 h 1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7" h="178">
                  <a:moveTo>
                    <a:pt x="167" y="0"/>
                  </a:moveTo>
                  <a:lnTo>
                    <a:pt x="0" y="0"/>
                  </a:lnTo>
                  <a:lnTo>
                    <a:pt x="0" y="178"/>
                  </a:lnTo>
                  <a:lnTo>
                    <a:pt x="167" y="178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CC00CC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26" name="Rectangle 98"/>
            <p:cNvSpPr>
              <a:spLocks noChangeArrowheads="1"/>
            </p:cNvSpPr>
            <p:nvPr/>
          </p:nvSpPr>
          <p:spPr bwMode="auto">
            <a:xfrm>
              <a:off x="2493963" y="4725988"/>
              <a:ext cx="133350" cy="330200"/>
            </a:xfrm>
            <a:prstGeom prst="rect">
              <a:avLst/>
            </a:prstGeom>
            <a:solidFill>
              <a:srgbClr val="00CCFF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088" name="Rectangle 99"/>
            <p:cNvSpPr>
              <a:spLocks noChangeArrowheads="1"/>
            </p:cNvSpPr>
            <p:nvPr/>
          </p:nvSpPr>
          <p:spPr bwMode="auto">
            <a:xfrm>
              <a:off x="2493963" y="5056188"/>
              <a:ext cx="133350" cy="92551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0">
              <a:solidFill>
                <a:srgbClr val="CCCCCC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28" name="Freeform 100"/>
            <p:cNvSpPr>
              <a:spLocks/>
            </p:cNvSpPr>
            <p:nvPr/>
          </p:nvSpPr>
          <p:spPr bwMode="auto">
            <a:xfrm>
              <a:off x="2265363" y="4557713"/>
              <a:ext cx="129600" cy="214312"/>
            </a:xfrm>
            <a:custGeom>
              <a:avLst/>
              <a:gdLst>
                <a:gd name="T0" fmla="*/ 133350 w 167"/>
                <a:gd name="T1" fmla="*/ 0 h 309"/>
                <a:gd name="T2" fmla="*/ 0 w 167"/>
                <a:gd name="T3" fmla="*/ 0 h 309"/>
                <a:gd name="T4" fmla="*/ 0 w 167"/>
                <a:gd name="T5" fmla="*/ 213548 h 309"/>
                <a:gd name="T6" fmla="*/ 133350 w 167"/>
                <a:gd name="T7" fmla="*/ 213548 h 309"/>
                <a:gd name="T8" fmla="*/ 133350 w 167"/>
                <a:gd name="T9" fmla="*/ 0 h 309"/>
                <a:gd name="T10" fmla="*/ 133350 w 167"/>
                <a:gd name="T11" fmla="*/ 0 h 3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7"/>
                <a:gd name="T19" fmla="*/ 0 h 309"/>
                <a:gd name="T20" fmla="*/ 167 w 167"/>
                <a:gd name="T21" fmla="*/ 309 h 3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7" h="309">
                  <a:moveTo>
                    <a:pt x="167" y="0"/>
                  </a:moveTo>
                  <a:lnTo>
                    <a:pt x="0" y="0"/>
                  </a:lnTo>
                  <a:lnTo>
                    <a:pt x="0" y="309"/>
                  </a:lnTo>
                  <a:lnTo>
                    <a:pt x="167" y="30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CC00CC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29" name="Rectangle 101"/>
            <p:cNvSpPr>
              <a:spLocks noChangeArrowheads="1"/>
            </p:cNvSpPr>
            <p:nvPr/>
          </p:nvSpPr>
          <p:spPr bwMode="auto">
            <a:xfrm>
              <a:off x="2265363" y="4860925"/>
              <a:ext cx="129600" cy="407988"/>
            </a:xfrm>
            <a:prstGeom prst="rect">
              <a:avLst/>
            </a:prstGeom>
            <a:solidFill>
              <a:srgbClr val="00CCFF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091" name="Rectangle 102"/>
            <p:cNvSpPr>
              <a:spLocks noChangeArrowheads="1"/>
            </p:cNvSpPr>
            <p:nvPr/>
          </p:nvSpPr>
          <p:spPr bwMode="auto">
            <a:xfrm>
              <a:off x="2265363" y="5268913"/>
              <a:ext cx="129600" cy="71278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0">
              <a:solidFill>
                <a:srgbClr val="CCCCCC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31" name="Rectangle 103"/>
            <p:cNvSpPr>
              <a:spLocks noChangeArrowheads="1"/>
            </p:cNvSpPr>
            <p:nvPr/>
          </p:nvSpPr>
          <p:spPr bwMode="auto">
            <a:xfrm>
              <a:off x="2036763" y="4557713"/>
              <a:ext cx="133350" cy="260350"/>
            </a:xfrm>
            <a:prstGeom prst="rect">
              <a:avLst/>
            </a:prstGeom>
            <a:solidFill>
              <a:srgbClr val="CC00CC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32" name="Rectangle 104"/>
            <p:cNvSpPr>
              <a:spLocks noChangeArrowheads="1"/>
            </p:cNvSpPr>
            <p:nvPr/>
          </p:nvSpPr>
          <p:spPr bwMode="auto">
            <a:xfrm>
              <a:off x="2036763" y="4919663"/>
              <a:ext cx="133350" cy="446087"/>
            </a:xfrm>
            <a:prstGeom prst="rect">
              <a:avLst/>
            </a:prstGeom>
            <a:solidFill>
              <a:srgbClr val="00CCFF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094" name="Rectangle 105"/>
            <p:cNvSpPr>
              <a:spLocks noChangeArrowheads="1"/>
            </p:cNvSpPr>
            <p:nvPr/>
          </p:nvSpPr>
          <p:spPr bwMode="auto">
            <a:xfrm>
              <a:off x="2036763" y="5365750"/>
              <a:ext cx="133350" cy="61436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0">
              <a:solidFill>
                <a:srgbClr val="CCCCCC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34" name="Freeform 106"/>
            <p:cNvSpPr>
              <a:spLocks/>
            </p:cNvSpPr>
            <p:nvPr/>
          </p:nvSpPr>
          <p:spPr bwMode="auto">
            <a:xfrm>
              <a:off x="1808163" y="4557713"/>
              <a:ext cx="131762" cy="325437"/>
            </a:xfrm>
            <a:custGeom>
              <a:avLst/>
              <a:gdLst>
                <a:gd name="T0" fmla="*/ 131763 w 168"/>
                <a:gd name="T1" fmla="*/ 0 h 471"/>
                <a:gd name="T2" fmla="*/ 0 w 168"/>
                <a:gd name="T3" fmla="*/ 0 h 471"/>
                <a:gd name="T4" fmla="*/ 0 w 168"/>
                <a:gd name="T5" fmla="*/ 325144 h 471"/>
                <a:gd name="T6" fmla="*/ 131763 w 168"/>
                <a:gd name="T7" fmla="*/ 325144 h 471"/>
                <a:gd name="T8" fmla="*/ 131763 w 168"/>
                <a:gd name="T9" fmla="*/ 0 h 471"/>
                <a:gd name="T10" fmla="*/ 131763 w 168"/>
                <a:gd name="T11" fmla="*/ 0 h 4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8"/>
                <a:gd name="T19" fmla="*/ 0 h 471"/>
                <a:gd name="T20" fmla="*/ 168 w 168"/>
                <a:gd name="T21" fmla="*/ 471 h 4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8" h="471">
                  <a:moveTo>
                    <a:pt x="168" y="0"/>
                  </a:moveTo>
                  <a:lnTo>
                    <a:pt x="0" y="0"/>
                  </a:lnTo>
                  <a:lnTo>
                    <a:pt x="0" y="471"/>
                  </a:lnTo>
                  <a:lnTo>
                    <a:pt x="168" y="471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rgbClr val="CC00CC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35" name="Freeform 107"/>
            <p:cNvSpPr>
              <a:spLocks/>
            </p:cNvSpPr>
            <p:nvPr/>
          </p:nvSpPr>
          <p:spPr bwMode="auto">
            <a:xfrm>
              <a:off x="1808163" y="4984750"/>
              <a:ext cx="131762" cy="474663"/>
            </a:xfrm>
            <a:custGeom>
              <a:avLst/>
              <a:gdLst>
                <a:gd name="T0" fmla="*/ 131763 w 168"/>
                <a:gd name="T1" fmla="*/ 0 h 839"/>
                <a:gd name="T2" fmla="*/ 0 w 168"/>
                <a:gd name="T3" fmla="*/ 0 h 839"/>
                <a:gd name="T4" fmla="*/ 0 w 168"/>
                <a:gd name="T5" fmla="*/ 474992 h 839"/>
                <a:gd name="T6" fmla="*/ 131763 w 168"/>
                <a:gd name="T7" fmla="*/ 474992 h 839"/>
                <a:gd name="T8" fmla="*/ 131763 w 168"/>
                <a:gd name="T9" fmla="*/ 0 h 839"/>
                <a:gd name="T10" fmla="*/ 131763 w 168"/>
                <a:gd name="T11" fmla="*/ 0 h 8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8"/>
                <a:gd name="T19" fmla="*/ 0 h 839"/>
                <a:gd name="T20" fmla="*/ 168 w 168"/>
                <a:gd name="T21" fmla="*/ 839 h 8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8" h="839">
                  <a:moveTo>
                    <a:pt x="168" y="0"/>
                  </a:moveTo>
                  <a:lnTo>
                    <a:pt x="0" y="0"/>
                  </a:lnTo>
                  <a:lnTo>
                    <a:pt x="0" y="839"/>
                  </a:lnTo>
                  <a:lnTo>
                    <a:pt x="168" y="839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rgbClr val="00CCFF"/>
            </a:solidFill>
            <a:ln w="63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097" name="Freeform 108"/>
            <p:cNvSpPr>
              <a:spLocks/>
            </p:cNvSpPr>
            <p:nvPr/>
          </p:nvSpPr>
          <p:spPr bwMode="auto">
            <a:xfrm>
              <a:off x="1808163" y="5459413"/>
              <a:ext cx="131762" cy="520700"/>
            </a:xfrm>
            <a:custGeom>
              <a:avLst/>
              <a:gdLst>
                <a:gd name="T0" fmla="*/ 168 w 168"/>
                <a:gd name="T1" fmla="*/ 0 h 755"/>
                <a:gd name="T2" fmla="*/ 0 w 168"/>
                <a:gd name="T3" fmla="*/ 0 h 755"/>
                <a:gd name="T4" fmla="*/ 0 w 168"/>
                <a:gd name="T5" fmla="*/ 755 h 755"/>
                <a:gd name="T6" fmla="*/ 168 w 168"/>
                <a:gd name="T7" fmla="*/ 755 h 755"/>
                <a:gd name="T8" fmla="*/ 168 w 168"/>
                <a:gd name="T9" fmla="*/ 0 h 755"/>
                <a:gd name="T10" fmla="*/ 168 w 168"/>
                <a:gd name="T11" fmla="*/ 0 h 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" h="755">
                  <a:moveTo>
                    <a:pt x="168" y="0"/>
                  </a:moveTo>
                  <a:lnTo>
                    <a:pt x="0" y="0"/>
                  </a:lnTo>
                  <a:lnTo>
                    <a:pt x="0" y="755"/>
                  </a:lnTo>
                  <a:lnTo>
                    <a:pt x="168" y="755"/>
                  </a:lnTo>
                  <a:lnTo>
                    <a:pt x="168" y="0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solidFill>
                <a:srgbClr val="CCCC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37" name="Line 122"/>
            <p:cNvSpPr>
              <a:spLocks noChangeShapeType="1"/>
            </p:cNvSpPr>
            <p:nvPr/>
          </p:nvSpPr>
          <p:spPr bwMode="auto">
            <a:xfrm flipH="1">
              <a:off x="2951163" y="4622800"/>
              <a:ext cx="133350" cy="0"/>
            </a:xfrm>
            <a:prstGeom prst="line">
              <a:avLst/>
            </a:prstGeom>
            <a:no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38" name="Freeform 145"/>
            <p:cNvSpPr>
              <a:spLocks/>
            </p:cNvSpPr>
            <p:nvPr/>
          </p:nvSpPr>
          <p:spPr bwMode="auto">
            <a:xfrm>
              <a:off x="3408363" y="4851400"/>
              <a:ext cx="133350" cy="1128713"/>
            </a:xfrm>
            <a:custGeom>
              <a:avLst/>
              <a:gdLst>
                <a:gd name="T0" fmla="*/ 0 w 167"/>
                <a:gd name="T1" fmla="*/ 0 h 1640"/>
                <a:gd name="T2" fmla="*/ 0 w 167"/>
                <a:gd name="T3" fmla="*/ 1129737 h 1640"/>
                <a:gd name="T4" fmla="*/ 133350 w 167"/>
                <a:gd name="T5" fmla="*/ 1129737 h 1640"/>
                <a:gd name="T6" fmla="*/ 133350 w 167"/>
                <a:gd name="T7" fmla="*/ 0 h 16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7"/>
                <a:gd name="T13" fmla="*/ 0 h 1640"/>
                <a:gd name="T14" fmla="*/ 167 w 167"/>
                <a:gd name="T15" fmla="*/ 1640 h 16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7" h="1640">
                  <a:moveTo>
                    <a:pt x="0" y="0"/>
                  </a:moveTo>
                  <a:lnTo>
                    <a:pt x="0" y="1640"/>
                  </a:lnTo>
                  <a:lnTo>
                    <a:pt x="167" y="1640"/>
                  </a:lnTo>
                  <a:lnTo>
                    <a:pt x="167" y="0"/>
                  </a:lnTo>
                </a:path>
              </a:pathLst>
            </a:custGeom>
            <a:noFill/>
            <a:ln w="476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39" name="Freeform 146"/>
            <p:cNvSpPr>
              <a:spLocks/>
            </p:cNvSpPr>
            <p:nvPr/>
          </p:nvSpPr>
          <p:spPr bwMode="auto">
            <a:xfrm>
              <a:off x="2951163" y="4886325"/>
              <a:ext cx="133350" cy="1093788"/>
            </a:xfrm>
            <a:custGeom>
              <a:avLst/>
              <a:gdLst>
                <a:gd name="T0" fmla="*/ 0 w 167"/>
                <a:gd name="T1" fmla="*/ 0 h 1588"/>
                <a:gd name="T2" fmla="*/ 0 w 167"/>
                <a:gd name="T3" fmla="*/ 1093916 h 1588"/>
                <a:gd name="T4" fmla="*/ 133350 w 167"/>
                <a:gd name="T5" fmla="*/ 1093916 h 1588"/>
                <a:gd name="T6" fmla="*/ 133350 w 167"/>
                <a:gd name="T7" fmla="*/ 0 h 15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7"/>
                <a:gd name="T13" fmla="*/ 0 h 1588"/>
                <a:gd name="T14" fmla="*/ 167 w 167"/>
                <a:gd name="T15" fmla="*/ 1588 h 15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7" h="1588">
                  <a:moveTo>
                    <a:pt x="0" y="0"/>
                  </a:moveTo>
                  <a:lnTo>
                    <a:pt x="0" y="1588"/>
                  </a:lnTo>
                  <a:lnTo>
                    <a:pt x="167" y="1588"/>
                  </a:lnTo>
                  <a:lnTo>
                    <a:pt x="167" y="0"/>
                  </a:lnTo>
                </a:path>
              </a:pathLst>
            </a:custGeom>
            <a:noFill/>
            <a:ln w="476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40" name="Freeform 147"/>
            <p:cNvSpPr>
              <a:spLocks/>
            </p:cNvSpPr>
            <p:nvPr/>
          </p:nvSpPr>
          <p:spPr bwMode="auto">
            <a:xfrm>
              <a:off x="3179763" y="4851400"/>
              <a:ext cx="133350" cy="1128713"/>
            </a:xfrm>
            <a:custGeom>
              <a:avLst/>
              <a:gdLst>
                <a:gd name="T0" fmla="*/ 0 w 168"/>
                <a:gd name="T1" fmla="*/ 0 h 1640"/>
                <a:gd name="T2" fmla="*/ 0 w 168"/>
                <a:gd name="T3" fmla="*/ 1129737 h 1640"/>
                <a:gd name="T4" fmla="*/ 133350 w 168"/>
                <a:gd name="T5" fmla="*/ 1129737 h 1640"/>
                <a:gd name="T6" fmla="*/ 133350 w 168"/>
                <a:gd name="T7" fmla="*/ 0 h 16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8"/>
                <a:gd name="T13" fmla="*/ 0 h 1640"/>
                <a:gd name="T14" fmla="*/ 168 w 168"/>
                <a:gd name="T15" fmla="*/ 1640 h 16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8" h="1640">
                  <a:moveTo>
                    <a:pt x="0" y="0"/>
                  </a:moveTo>
                  <a:lnTo>
                    <a:pt x="0" y="1640"/>
                  </a:lnTo>
                  <a:lnTo>
                    <a:pt x="168" y="1640"/>
                  </a:lnTo>
                  <a:lnTo>
                    <a:pt x="168" y="0"/>
                  </a:lnTo>
                </a:path>
              </a:pathLst>
            </a:custGeom>
            <a:noFill/>
            <a:ln w="476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41" name="Freeform 148"/>
            <p:cNvSpPr>
              <a:spLocks/>
            </p:cNvSpPr>
            <p:nvPr/>
          </p:nvSpPr>
          <p:spPr bwMode="auto">
            <a:xfrm>
              <a:off x="4098925" y="4781550"/>
              <a:ext cx="131763" cy="1198563"/>
            </a:xfrm>
            <a:custGeom>
              <a:avLst/>
              <a:gdLst>
                <a:gd name="T0" fmla="*/ 0 w 168"/>
                <a:gd name="T1" fmla="*/ 0 h 1741"/>
                <a:gd name="T2" fmla="*/ 0 w 168"/>
                <a:gd name="T3" fmla="*/ 1198624 h 1741"/>
                <a:gd name="T4" fmla="*/ 131763 w 168"/>
                <a:gd name="T5" fmla="*/ 1198624 h 1741"/>
                <a:gd name="T6" fmla="*/ 131763 w 168"/>
                <a:gd name="T7" fmla="*/ 0 h 17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8"/>
                <a:gd name="T13" fmla="*/ 0 h 1741"/>
                <a:gd name="T14" fmla="*/ 168 w 168"/>
                <a:gd name="T15" fmla="*/ 1741 h 17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8" h="1741">
                  <a:moveTo>
                    <a:pt x="0" y="0"/>
                  </a:moveTo>
                  <a:lnTo>
                    <a:pt x="0" y="1741"/>
                  </a:lnTo>
                  <a:lnTo>
                    <a:pt x="168" y="1741"/>
                  </a:lnTo>
                  <a:lnTo>
                    <a:pt x="168" y="0"/>
                  </a:lnTo>
                </a:path>
              </a:pathLst>
            </a:custGeom>
            <a:noFill/>
            <a:ln w="476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42" name="Freeform 149"/>
            <p:cNvSpPr>
              <a:spLocks/>
            </p:cNvSpPr>
            <p:nvPr/>
          </p:nvSpPr>
          <p:spPr bwMode="auto">
            <a:xfrm>
              <a:off x="3636963" y="4860925"/>
              <a:ext cx="131763" cy="1120775"/>
            </a:xfrm>
            <a:custGeom>
              <a:avLst/>
              <a:gdLst>
                <a:gd name="T0" fmla="*/ 0 w 168"/>
                <a:gd name="T1" fmla="*/ 0 h 1626"/>
                <a:gd name="T2" fmla="*/ 0 w 168"/>
                <a:gd name="T3" fmla="*/ 1120094 h 1626"/>
                <a:gd name="T4" fmla="*/ 131763 w 168"/>
                <a:gd name="T5" fmla="*/ 1120094 h 1626"/>
                <a:gd name="T6" fmla="*/ 131763 w 168"/>
                <a:gd name="T7" fmla="*/ 0 h 16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8"/>
                <a:gd name="T13" fmla="*/ 0 h 1626"/>
                <a:gd name="T14" fmla="*/ 168 w 168"/>
                <a:gd name="T15" fmla="*/ 1626 h 16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8" h="1626">
                  <a:moveTo>
                    <a:pt x="0" y="0"/>
                  </a:moveTo>
                  <a:lnTo>
                    <a:pt x="0" y="1626"/>
                  </a:lnTo>
                  <a:lnTo>
                    <a:pt x="168" y="1626"/>
                  </a:lnTo>
                  <a:lnTo>
                    <a:pt x="168" y="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 w="476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43" name="Freeform 150"/>
            <p:cNvSpPr>
              <a:spLocks/>
            </p:cNvSpPr>
            <p:nvPr/>
          </p:nvSpPr>
          <p:spPr bwMode="auto">
            <a:xfrm>
              <a:off x="3867150" y="4757738"/>
              <a:ext cx="133350" cy="1222375"/>
            </a:xfrm>
            <a:custGeom>
              <a:avLst/>
              <a:gdLst>
                <a:gd name="T0" fmla="*/ 0 w 167"/>
                <a:gd name="T1" fmla="*/ 0 h 1777"/>
                <a:gd name="T2" fmla="*/ 0 w 167"/>
                <a:gd name="T3" fmla="*/ 1223423 h 1777"/>
                <a:gd name="T4" fmla="*/ 133350 w 167"/>
                <a:gd name="T5" fmla="*/ 1223423 h 1777"/>
                <a:gd name="T6" fmla="*/ 133350 w 167"/>
                <a:gd name="T7" fmla="*/ 0 h 17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7"/>
                <a:gd name="T13" fmla="*/ 0 h 1777"/>
                <a:gd name="T14" fmla="*/ 167 w 167"/>
                <a:gd name="T15" fmla="*/ 1777 h 17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7" h="1777">
                  <a:moveTo>
                    <a:pt x="0" y="0"/>
                  </a:moveTo>
                  <a:lnTo>
                    <a:pt x="0" y="1777"/>
                  </a:lnTo>
                  <a:lnTo>
                    <a:pt x="167" y="1777"/>
                  </a:lnTo>
                  <a:lnTo>
                    <a:pt x="167" y="0"/>
                  </a:lnTo>
                </a:path>
              </a:pathLst>
            </a:custGeom>
            <a:noFill/>
            <a:ln w="476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44" name="Freeform 151"/>
            <p:cNvSpPr>
              <a:spLocks/>
            </p:cNvSpPr>
            <p:nvPr/>
          </p:nvSpPr>
          <p:spPr bwMode="auto">
            <a:xfrm>
              <a:off x="2722563" y="5053013"/>
              <a:ext cx="131762" cy="927100"/>
            </a:xfrm>
            <a:custGeom>
              <a:avLst/>
              <a:gdLst>
                <a:gd name="T0" fmla="*/ 0 w 168"/>
                <a:gd name="T1" fmla="*/ 0 h 1347"/>
                <a:gd name="T2" fmla="*/ 0 w 168"/>
                <a:gd name="T3" fmla="*/ 928589 h 1347"/>
                <a:gd name="T4" fmla="*/ 131763 w 168"/>
                <a:gd name="T5" fmla="*/ 928589 h 1347"/>
                <a:gd name="T6" fmla="*/ 131763 w 168"/>
                <a:gd name="T7" fmla="*/ 0 h 134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8"/>
                <a:gd name="T13" fmla="*/ 0 h 1347"/>
                <a:gd name="T14" fmla="*/ 168 w 168"/>
                <a:gd name="T15" fmla="*/ 1347 h 13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8" h="1347">
                  <a:moveTo>
                    <a:pt x="0" y="0"/>
                  </a:moveTo>
                  <a:lnTo>
                    <a:pt x="0" y="1347"/>
                  </a:lnTo>
                  <a:lnTo>
                    <a:pt x="168" y="1347"/>
                  </a:lnTo>
                  <a:lnTo>
                    <a:pt x="168" y="0"/>
                  </a:lnTo>
                </a:path>
              </a:pathLst>
            </a:custGeom>
            <a:noFill/>
            <a:ln w="476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45" name="Line 157"/>
            <p:cNvSpPr>
              <a:spLocks noChangeShapeType="1"/>
            </p:cNvSpPr>
            <p:nvPr/>
          </p:nvSpPr>
          <p:spPr bwMode="auto">
            <a:xfrm flipH="1">
              <a:off x="2036763" y="5365750"/>
              <a:ext cx="133350" cy="0"/>
            </a:xfrm>
            <a:prstGeom prst="line">
              <a:avLst/>
            </a:prstGeom>
            <a:no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46" name="Line 163"/>
            <p:cNvSpPr>
              <a:spLocks noChangeShapeType="1"/>
            </p:cNvSpPr>
            <p:nvPr/>
          </p:nvSpPr>
          <p:spPr bwMode="auto">
            <a:xfrm flipH="1">
              <a:off x="2265363" y="5268913"/>
              <a:ext cx="133350" cy="0"/>
            </a:xfrm>
            <a:prstGeom prst="line">
              <a:avLst/>
            </a:prstGeom>
            <a:no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47" name="Line 168"/>
            <p:cNvSpPr>
              <a:spLocks noChangeShapeType="1"/>
            </p:cNvSpPr>
            <p:nvPr/>
          </p:nvSpPr>
          <p:spPr bwMode="auto">
            <a:xfrm flipH="1">
              <a:off x="1577975" y="5537200"/>
              <a:ext cx="133350" cy="0"/>
            </a:xfrm>
            <a:prstGeom prst="line">
              <a:avLst/>
            </a:prstGeom>
            <a:no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48" name="Line 169"/>
            <p:cNvSpPr>
              <a:spLocks noChangeShapeType="1"/>
            </p:cNvSpPr>
            <p:nvPr/>
          </p:nvSpPr>
          <p:spPr bwMode="auto">
            <a:xfrm flipH="1">
              <a:off x="1808163" y="5459413"/>
              <a:ext cx="131762" cy="0"/>
            </a:xfrm>
            <a:prstGeom prst="line">
              <a:avLst/>
            </a:prstGeom>
            <a:no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49" name="Freeform 174"/>
            <p:cNvSpPr>
              <a:spLocks/>
            </p:cNvSpPr>
            <p:nvPr/>
          </p:nvSpPr>
          <p:spPr bwMode="auto">
            <a:xfrm>
              <a:off x="1577975" y="5537200"/>
              <a:ext cx="133350" cy="444500"/>
            </a:xfrm>
            <a:custGeom>
              <a:avLst/>
              <a:gdLst>
                <a:gd name="T0" fmla="*/ 0 w 167"/>
                <a:gd name="T1" fmla="*/ 0 h 644"/>
                <a:gd name="T2" fmla="*/ 0 w 167"/>
                <a:gd name="T3" fmla="*/ 443629 h 644"/>
                <a:gd name="T4" fmla="*/ 133350 w 167"/>
                <a:gd name="T5" fmla="*/ 443629 h 644"/>
                <a:gd name="T6" fmla="*/ 133350 w 167"/>
                <a:gd name="T7" fmla="*/ 0 h 6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7"/>
                <a:gd name="T13" fmla="*/ 0 h 644"/>
                <a:gd name="T14" fmla="*/ 167 w 167"/>
                <a:gd name="T15" fmla="*/ 644 h 6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7" h="644">
                  <a:moveTo>
                    <a:pt x="0" y="0"/>
                  </a:moveTo>
                  <a:lnTo>
                    <a:pt x="0" y="644"/>
                  </a:lnTo>
                  <a:lnTo>
                    <a:pt x="167" y="644"/>
                  </a:lnTo>
                  <a:lnTo>
                    <a:pt x="167" y="0"/>
                  </a:lnTo>
                </a:path>
              </a:pathLst>
            </a:custGeom>
            <a:noFill/>
            <a:ln w="476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50" name="Freeform 175"/>
            <p:cNvSpPr>
              <a:spLocks/>
            </p:cNvSpPr>
            <p:nvPr/>
          </p:nvSpPr>
          <p:spPr bwMode="auto">
            <a:xfrm>
              <a:off x="1808163" y="5459413"/>
              <a:ext cx="131762" cy="520700"/>
            </a:xfrm>
            <a:custGeom>
              <a:avLst/>
              <a:gdLst>
                <a:gd name="T0" fmla="*/ 0 w 168"/>
                <a:gd name="T1" fmla="*/ 0 h 755"/>
                <a:gd name="T2" fmla="*/ 0 w 168"/>
                <a:gd name="T3" fmla="*/ 520781 h 755"/>
                <a:gd name="T4" fmla="*/ 131763 w 168"/>
                <a:gd name="T5" fmla="*/ 520781 h 755"/>
                <a:gd name="T6" fmla="*/ 131763 w 168"/>
                <a:gd name="T7" fmla="*/ 0 h 7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8"/>
                <a:gd name="T13" fmla="*/ 0 h 755"/>
                <a:gd name="T14" fmla="*/ 168 w 168"/>
                <a:gd name="T15" fmla="*/ 755 h 7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8" h="755">
                  <a:moveTo>
                    <a:pt x="0" y="0"/>
                  </a:moveTo>
                  <a:lnTo>
                    <a:pt x="0" y="755"/>
                  </a:lnTo>
                  <a:lnTo>
                    <a:pt x="168" y="755"/>
                  </a:lnTo>
                  <a:lnTo>
                    <a:pt x="168" y="0"/>
                  </a:lnTo>
                </a:path>
              </a:pathLst>
            </a:custGeom>
            <a:noFill/>
            <a:ln w="476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51" name="Line 176"/>
            <p:cNvSpPr>
              <a:spLocks noChangeShapeType="1"/>
            </p:cNvSpPr>
            <p:nvPr/>
          </p:nvSpPr>
          <p:spPr bwMode="auto">
            <a:xfrm flipH="1">
              <a:off x="1349375" y="5605463"/>
              <a:ext cx="133350" cy="0"/>
            </a:xfrm>
            <a:prstGeom prst="line">
              <a:avLst/>
            </a:prstGeom>
            <a:no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52" name="Line 177"/>
            <p:cNvSpPr>
              <a:spLocks noChangeShapeType="1"/>
            </p:cNvSpPr>
            <p:nvPr/>
          </p:nvSpPr>
          <p:spPr bwMode="auto">
            <a:xfrm flipH="1">
              <a:off x="1120775" y="5702300"/>
              <a:ext cx="133350" cy="0"/>
            </a:xfrm>
            <a:prstGeom prst="line">
              <a:avLst/>
            </a:prstGeom>
            <a:no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53" name="Freeform 178"/>
            <p:cNvSpPr>
              <a:spLocks/>
            </p:cNvSpPr>
            <p:nvPr/>
          </p:nvSpPr>
          <p:spPr bwMode="auto">
            <a:xfrm>
              <a:off x="1120775" y="5702300"/>
              <a:ext cx="133350" cy="277813"/>
            </a:xfrm>
            <a:custGeom>
              <a:avLst/>
              <a:gdLst>
                <a:gd name="T0" fmla="*/ 0 w 167"/>
                <a:gd name="T1" fmla="*/ 0 h 404"/>
                <a:gd name="T2" fmla="*/ 0 w 167"/>
                <a:gd name="T3" fmla="*/ 278301 h 404"/>
                <a:gd name="T4" fmla="*/ 133350 w 167"/>
                <a:gd name="T5" fmla="*/ 278301 h 404"/>
                <a:gd name="T6" fmla="*/ 133350 w 167"/>
                <a:gd name="T7" fmla="*/ 0 h 4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7"/>
                <a:gd name="T13" fmla="*/ 0 h 404"/>
                <a:gd name="T14" fmla="*/ 167 w 167"/>
                <a:gd name="T15" fmla="*/ 404 h 4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7" h="404">
                  <a:moveTo>
                    <a:pt x="0" y="0"/>
                  </a:moveTo>
                  <a:lnTo>
                    <a:pt x="0" y="404"/>
                  </a:lnTo>
                  <a:lnTo>
                    <a:pt x="167" y="404"/>
                  </a:lnTo>
                  <a:lnTo>
                    <a:pt x="167" y="0"/>
                  </a:lnTo>
                </a:path>
              </a:pathLst>
            </a:custGeom>
            <a:noFill/>
            <a:ln w="476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54" name="Freeform 179"/>
            <p:cNvSpPr>
              <a:spLocks/>
            </p:cNvSpPr>
            <p:nvPr/>
          </p:nvSpPr>
          <p:spPr bwMode="auto">
            <a:xfrm>
              <a:off x="1349375" y="5605463"/>
              <a:ext cx="133350" cy="376237"/>
            </a:xfrm>
            <a:custGeom>
              <a:avLst/>
              <a:gdLst>
                <a:gd name="T0" fmla="*/ 0 w 168"/>
                <a:gd name="T1" fmla="*/ 0 h 546"/>
                <a:gd name="T2" fmla="*/ 0 w 168"/>
                <a:gd name="T3" fmla="*/ 376120 h 546"/>
                <a:gd name="T4" fmla="*/ 133350 w 168"/>
                <a:gd name="T5" fmla="*/ 376120 h 546"/>
                <a:gd name="T6" fmla="*/ 133350 w 168"/>
                <a:gd name="T7" fmla="*/ 0 h 5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8"/>
                <a:gd name="T13" fmla="*/ 0 h 546"/>
                <a:gd name="T14" fmla="*/ 168 w 168"/>
                <a:gd name="T15" fmla="*/ 546 h 5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8" h="546">
                  <a:moveTo>
                    <a:pt x="0" y="0"/>
                  </a:moveTo>
                  <a:lnTo>
                    <a:pt x="0" y="546"/>
                  </a:lnTo>
                  <a:lnTo>
                    <a:pt x="168" y="546"/>
                  </a:lnTo>
                  <a:lnTo>
                    <a:pt x="168" y="0"/>
                  </a:lnTo>
                </a:path>
              </a:pathLst>
            </a:custGeom>
            <a:noFill/>
            <a:ln w="476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55" name="Freeform 180"/>
            <p:cNvSpPr>
              <a:spLocks/>
            </p:cNvSpPr>
            <p:nvPr/>
          </p:nvSpPr>
          <p:spPr bwMode="auto">
            <a:xfrm>
              <a:off x="2493963" y="5056188"/>
              <a:ext cx="133350" cy="925512"/>
            </a:xfrm>
            <a:custGeom>
              <a:avLst/>
              <a:gdLst>
                <a:gd name="T0" fmla="*/ 0 w 167"/>
                <a:gd name="T1" fmla="*/ 0 h 1341"/>
                <a:gd name="T2" fmla="*/ 0 w 167"/>
                <a:gd name="T3" fmla="*/ 924456 h 1341"/>
                <a:gd name="T4" fmla="*/ 133350 w 167"/>
                <a:gd name="T5" fmla="*/ 924456 h 1341"/>
                <a:gd name="T6" fmla="*/ 133350 w 167"/>
                <a:gd name="T7" fmla="*/ 0 h 13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7"/>
                <a:gd name="T13" fmla="*/ 0 h 1341"/>
                <a:gd name="T14" fmla="*/ 167 w 167"/>
                <a:gd name="T15" fmla="*/ 1341 h 13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7" h="1341">
                  <a:moveTo>
                    <a:pt x="0" y="0"/>
                  </a:moveTo>
                  <a:lnTo>
                    <a:pt x="0" y="1341"/>
                  </a:lnTo>
                  <a:lnTo>
                    <a:pt x="167" y="1341"/>
                  </a:lnTo>
                  <a:lnTo>
                    <a:pt x="167" y="0"/>
                  </a:lnTo>
                </a:path>
              </a:pathLst>
            </a:custGeom>
            <a:noFill/>
            <a:ln w="476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56" name="Freeform 181"/>
            <p:cNvSpPr>
              <a:spLocks/>
            </p:cNvSpPr>
            <p:nvPr/>
          </p:nvSpPr>
          <p:spPr bwMode="auto">
            <a:xfrm>
              <a:off x="2036763" y="5365750"/>
              <a:ext cx="133350" cy="614363"/>
            </a:xfrm>
            <a:custGeom>
              <a:avLst/>
              <a:gdLst>
                <a:gd name="T0" fmla="*/ 0 w 167"/>
                <a:gd name="T1" fmla="*/ 0 h 891"/>
                <a:gd name="T2" fmla="*/ 0 w 167"/>
                <a:gd name="T3" fmla="*/ 614467 h 891"/>
                <a:gd name="T4" fmla="*/ 133350 w 167"/>
                <a:gd name="T5" fmla="*/ 614467 h 891"/>
                <a:gd name="T6" fmla="*/ 133350 w 167"/>
                <a:gd name="T7" fmla="*/ 0 h 8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7"/>
                <a:gd name="T13" fmla="*/ 0 h 891"/>
                <a:gd name="T14" fmla="*/ 167 w 167"/>
                <a:gd name="T15" fmla="*/ 891 h 8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7" h="891">
                  <a:moveTo>
                    <a:pt x="0" y="0"/>
                  </a:moveTo>
                  <a:lnTo>
                    <a:pt x="0" y="891"/>
                  </a:lnTo>
                  <a:lnTo>
                    <a:pt x="167" y="891"/>
                  </a:lnTo>
                  <a:lnTo>
                    <a:pt x="167" y="0"/>
                  </a:lnTo>
                </a:path>
              </a:pathLst>
            </a:custGeom>
            <a:noFill/>
            <a:ln w="476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57" name="Freeform 182"/>
            <p:cNvSpPr>
              <a:spLocks/>
            </p:cNvSpPr>
            <p:nvPr/>
          </p:nvSpPr>
          <p:spPr bwMode="auto">
            <a:xfrm>
              <a:off x="2265363" y="5268913"/>
              <a:ext cx="133350" cy="712787"/>
            </a:xfrm>
            <a:custGeom>
              <a:avLst/>
              <a:gdLst>
                <a:gd name="T0" fmla="*/ 0 w 167"/>
                <a:gd name="T1" fmla="*/ 0 h 1033"/>
                <a:gd name="T2" fmla="*/ 0 w 167"/>
                <a:gd name="T3" fmla="*/ 712286 h 1033"/>
                <a:gd name="T4" fmla="*/ 133350 w 167"/>
                <a:gd name="T5" fmla="*/ 712286 h 1033"/>
                <a:gd name="T6" fmla="*/ 133350 w 167"/>
                <a:gd name="T7" fmla="*/ 0 h 10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7"/>
                <a:gd name="T13" fmla="*/ 0 h 1033"/>
                <a:gd name="T14" fmla="*/ 167 w 167"/>
                <a:gd name="T15" fmla="*/ 1033 h 10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7" h="1033">
                  <a:moveTo>
                    <a:pt x="0" y="0"/>
                  </a:moveTo>
                  <a:lnTo>
                    <a:pt x="0" y="1033"/>
                  </a:lnTo>
                  <a:lnTo>
                    <a:pt x="167" y="1033"/>
                  </a:lnTo>
                  <a:lnTo>
                    <a:pt x="167" y="0"/>
                  </a:lnTo>
                </a:path>
              </a:pathLst>
            </a:custGeom>
            <a:noFill/>
            <a:ln w="476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58" name="ZoneTexte 242"/>
            <p:cNvSpPr txBox="1">
              <a:spLocks noChangeArrowheads="1"/>
            </p:cNvSpPr>
            <p:nvPr/>
          </p:nvSpPr>
          <p:spPr bwMode="auto">
            <a:xfrm rot="-5400000">
              <a:off x="508794" y="6107906"/>
              <a:ext cx="4667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1997</a:t>
              </a:r>
            </a:p>
          </p:txBody>
        </p:sp>
        <p:sp>
          <p:nvSpPr>
            <p:cNvPr id="108659" name="ZoneTexte 243"/>
            <p:cNvSpPr txBox="1">
              <a:spLocks noChangeArrowheads="1"/>
            </p:cNvSpPr>
            <p:nvPr/>
          </p:nvSpPr>
          <p:spPr bwMode="auto">
            <a:xfrm rot="-5400000">
              <a:off x="737394" y="6107906"/>
              <a:ext cx="4667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1998</a:t>
              </a:r>
            </a:p>
          </p:txBody>
        </p:sp>
        <p:sp>
          <p:nvSpPr>
            <p:cNvPr id="108660" name="ZoneTexte 244"/>
            <p:cNvSpPr txBox="1">
              <a:spLocks noChangeArrowheads="1"/>
            </p:cNvSpPr>
            <p:nvPr/>
          </p:nvSpPr>
          <p:spPr bwMode="auto">
            <a:xfrm rot="-5400000">
              <a:off x="965994" y="6107906"/>
              <a:ext cx="4667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1999</a:t>
              </a:r>
            </a:p>
          </p:txBody>
        </p:sp>
        <p:sp>
          <p:nvSpPr>
            <p:cNvPr id="108661" name="ZoneTexte 245"/>
            <p:cNvSpPr txBox="1">
              <a:spLocks noChangeArrowheads="1"/>
            </p:cNvSpPr>
            <p:nvPr/>
          </p:nvSpPr>
          <p:spPr bwMode="auto">
            <a:xfrm rot="-5400000">
              <a:off x="1196181" y="6107907"/>
              <a:ext cx="46672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2000</a:t>
              </a:r>
            </a:p>
          </p:txBody>
        </p:sp>
        <p:sp>
          <p:nvSpPr>
            <p:cNvPr id="108662" name="ZoneTexte 246"/>
            <p:cNvSpPr txBox="1">
              <a:spLocks noChangeArrowheads="1"/>
            </p:cNvSpPr>
            <p:nvPr/>
          </p:nvSpPr>
          <p:spPr bwMode="auto">
            <a:xfrm rot="-5400000">
              <a:off x="1424781" y="6107907"/>
              <a:ext cx="46672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2001</a:t>
              </a:r>
            </a:p>
          </p:txBody>
        </p:sp>
        <p:sp>
          <p:nvSpPr>
            <p:cNvPr id="108663" name="ZoneTexte 247"/>
            <p:cNvSpPr txBox="1">
              <a:spLocks noChangeArrowheads="1"/>
            </p:cNvSpPr>
            <p:nvPr/>
          </p:nvSpPr>
          <p:spPr bwMode="auto">
            <a:xfrm rot="-5400000">
              <a:off x="1653381" y="6107907"/>
              <a:ext cx="46672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2002</a:t>
              </a:r>
            </a:p>
          </p:txBody>
        </p:sp>
        <p:sp>
          <p:nvSpPr>
            <p:cNvPr id="108664" name="ZoneTexte 248"/>
            <p:cNvSpPr txBox="1">
              <a:spLocks noChangeArrowheads="1"/>
            </p:cNvSpPr>
            <p:nvPr/>
          </p:nvSpPr>
          <p:spPr bwMode="auto">
            <a:xfrm rot="-5400000">
              <a:off x="1883569" y="6107906"/>
              <a:ext cx="4667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2003</a:t>
              </a:r>
            </a:p>
          </p:txBody>
        </p:sp>
        <p:sp>
          <p:nvSpPr>
            <p:cNvPr id="108665" name="ZoneTexte 249"/>
            <p:cNvSpPr txBox="1">
              <a:spLocks noChangeArrowheads="1"/>
            </p:cNvSpPr>
            <p:nvPr/>
          </p:nvSpPr>
          <p:spPr bwMode="auto">
            <a:xfrm rot="-5400000">
              <a:off x="2112169" y="6107906"/>
              <a:ext cx="4667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2004</a:t>
              </a:r>
            </a:p>
          </p:txBody>
        </p:sp>
        <p:sp>
          <p:nvSpPr>
            <p:cNvPr id="108666" name="ZoneTexte 250"/>
            <p:cNvSpPr txBox="1">
              <a:spLocks noChangeArrowheads="1"/>
            </p:cNvSpPr>
            <p:nvPr/>
          </p:nvSpPr>
          <p:spPr bwMode="auto">
            <a:xfrm rot="-5400000">
              <a:off x="2340769" y="6107906"/>
              <a:ext cx="4667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2005</a:t>
              </a:r>
            </a:p>
          </p:txBody>
        </p:sp>
        <p:sp>
          <p:nvSpPr>
            <p:cNvPr id="108667" name="ZoneTexte 251"/>
            <p:cNvSpPr txBox="1">
              <a:spLocks noChangeArrowheads="1"/>
            </p:cNvSpPr>
            <p:nvPr/>
          </p:nvSpPr>
          <p:spPr bwMode="auto">
            <a:xfrm rot="-5400000">
              <a:off x="2570162" y="6107113"/>
              <a:ext cx="46672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2006</a:t>
              </a:r>
            </a:p>
          </p:txBody>
        </p:sp>
        <p:sp>
          <p:nvSpPr>
            <p:cNvPr id="108668" name="ZoneTexte 252"/>
            <p:cNvSpPr txBox="1">
              <a:spLocks noChangeArrowheads="1"/>
            </p:cNvSpPr>
            <p:nvPr/>
          </p:nvSpPr>
          <p:spPr bwMode="auto">
            <a:xfrm rot="-5400000">
              <a:off x="2799556" y="6107907"/>
              <a:ext cx="46672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2007</a:t>
              </a:r>
            </a:p>
          </p:txBody>
        </p:sp>
        <p:sp>
          <p:nvSpPr>
            <p:cNvPr id="108669" name="ZoneTexte 253"/>
            <p:cNvSpPr txBox="1">
              <a:spLocks noChangeArrowheads="1"/>
            </p:cNvSpPr>
            <p:nvPr/>
          </p:nvSpPr>
          <p:spPr bwMode="auto">
            <a:xfrm rot="-5400000">
              <a:off x="3028156" y="6107907"/>
              <a:ext cx="46672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2008</a:t>
              </a:r>
            </a:p>
          </p:txBody>
        </p:sp>
        <p:sp>
          <p:nvSpPr>
            <p:cNvPr id="108670" name="ZoneTexte 254"/>
            <p:cNvSpPr txBox="1">
              <a:spLocks noChangeArrowheads="1"/>
            </p:cNvSpPr>
            <p:nvPr/>
          </p:nvSpPr>
          <p:spPr bwMode="auto">
            <a:xfrm rot="-5400000">
              <a:off x="3256756" y="6107907"/>
              <a:ext cx="46672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2009</a:t>
              </a:r>
            </a:p>
          </p:txBody>
        </p:sp>
        <p:sp>
          <p:nvSpPr>
            <p:cNvPr id="108671" name="ZoneTexte 255"/>
            <p:cNvSpPr txBox="1">
              <a:spLocks noChangeArrowheads="1"/>
            </p:cNvSpPr>
            <p:nvPr/>
          </p:nvSpPr>
          <p:spPr bwMode="auto">
            <a:xfrm rot="-5400000">
              <a:off x="3486944" y="6107906"/>
              <a:ext cx="4667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2010</a:t>
              </a:r>
            </a:p>
          </p:txBody>
        </p:sp>
        <p:sp>
          <p:nvSpPr>
            <p:cNvPr id="108672" name="ZoneTexte 256"/>
            <p:cNvSpPr txBox="1">
              <a:spLocks noChangeArrowheads="1"/>
            </p:cNvSpPr>
            <p:nvPr/>
          </p:nvSpPr>
          <p:spPr bwMode="auto">
            <a:xfrm rot="-5400000">
              <a:off x="3715544" y="6107906"/>
              <a:ext cx="4667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2011</a:t>
              </a:r>
            </a:p>
          </p:txBody>
        </p:sp>
        <p:sp>
          <p:nvSpPr>
            <p:cNvPr id="108673" name="ZoneTexte 257"/>
            <p:cNvSpPr txBox="1">
              <a:spLocks noChangeArrowheads="1"/>
            </p:cNvSpPr>
            <p:nvPr/>
          </p:nvSpPr>
          <p:spPr bwMode="auto">
            <a:xfrm rot="-5400000">
              <a:off x="3944144" y="6107906"/>
              <a:ext cx="4667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2012</a:t>
              </a:r>
            </a:p>
          </p:txBody>
        </p:sp>
        <p:sp>
          <p:nvSpPr>
            <p:cNvPr id="108674" name="ZoneTexte 258"/>
            <p:cNvSpPr txBox="1">
              <a:spLocks noChangeArrowheads="1"/>
            </p:cNvSpPr>
            <p:nvPr/>
          </p:nvSpPr>
          <p:spPr bwMode="auto">
            <a:xfrm>
              <a:off x="758825" y="6437313"/>
              <a:ext cx="70802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&lt; 50 c/ml</a:t>
              </a:r>
            </a:p>
          </p:txBody>
        </p:sp>
        <p:sp>
          <p:nvSpPr>
            <p:cNvPr id="108675" name="ZoneTexte 259"/>
            <p:cNvSpPr txBox="1">
              <a:spLocks noChangeArrowheads="1"/>
            </p:cNvSpPr>
            <p:nvPr/>
          </p:nvSpPr>
          <p:spPr bwMode="auto">
            <a:xfrm>
              <a:off x="1790700" y="6437313"/>
              <a:ext cx="65087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[50-400[</a:t>
              </a:r>
            </a:p>
          </p:txBody>
        </p:sp>
        <p:sp>
          <p:nvSpPr>
            <p:cNvPr id="108676" name="ZoneTexte 260"/>
            <p:cNvSpPr txBox="1">
              <a:spLocks noChangeArrowheads="1"/>
            </p:cNvSpPr>
            <p:nvPr/>
          </p:nvSpPr>
          <p:spPr bwMode="auto">
            <a:xfrm>
              <a:off x="2657475" y="6437313"/>
              <a:ext cx="827088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[400-1 000[</a:t>
              </a:r>
            </a:p>
          </p:txBody>
        </p:sp>
        <p:sp>
          <p:nvSpPr>
            <p:cNvPr id="108677" name="ZoneTexte 261"/>
            <p:cNvSpPr txBox="1">
              <a:spLocks noChangeArrowheads="1"/>
            </p:cNvSpPr>
            <p:nvPr/>
          </p:nvSpPr>
          <p:spPr bwMode="auto">
            <a:xfrm>
              <a:off x="3638550" y="6437313"/>
              <a:ext cx="61277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000">
                  <a:solidFill>
                    <a:srgbClr val="FFFFFF"/>
                  </a:solidFill>
                  <a:latin typeface="Arial" charset="0"/>
                  <a:cs typeface="Arial" charset="0"/>
                </a:rPr>
                <a:t>&gt; 1 000</a:t>
              </a:r>
            </a:p>
          </p:txBody>
        </p:sp>
        <p:sp>
          <p:nvSpPr>
            <p:cNvPr id="108678" name="Freeform 109"/>
            <p:cNvSpPr>
              <a:spLocks/>
            </p:cNvSpPr>
            <p:nvPr/>
          </p:nvSpPr>
          <p:spPr bwMode="auto">
            <a:xfrm>
              <a:off x="2595563" y="6534150"/>
              <a:ext cx="84137" cy="85725"/>
            </a:xfrm>
            <a:custGeom>
              <a:avLst/>
              <a:gdLst>
                <a:gd name="T0" fmla="*/ 84138 w 108"/>
                <a:gd name="T1" fmla="*/ 85725 h 108"/>
                <a:gd name="T2" fmla="*/ 84138 w 108"/>
                <a:gd name="T3" fmla="*/ 0 h 108"/>
                <a:gd name="T4" fmla="*/ 0 w 108"/>
                <a:gd name="T5" fmla="*/ 0 h 108"/>
                <a:gd name="T6" fmla="*/ 0 w 108"/>
                <a:gd name="T7" fmla="*/ 85725 h 108"/>
                <a:gd name="T8" fmla="*/ 84138 w 108"/>
                <a:gd name="T9" fmla="*/ 85725 h 108"/>
                <a:gd name="T10" fmla="*/ 84138 w 108"/>
                <a:gd name="T11" fmla="*/ 85725 h 1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8"/>
                <a:gd name="T19" fmla="*/ 0 h 108"/>
                <a:gd name="T20" fmla="*/ 108 w 108"/>
                <a:gd name="T21" fmla="*/ 108 h 1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8" h="108">
                  <a:moveTo>
                    <a:pt x="108" y="108"/>
                  </a:moveTo>
                  <a:lnTo>
                    <a:pt x="108" y="0"/>
                  </a:lnTo>
                  <a:lnTo>
                    <a:pt x="0" y="0"/>
                  </a:lnTo>
                  <a:lnTo>
                    <a:pt x="0" y="108"/>
                  </a:lnTo>
                  <a:lnTo>
                    <a:pt x="108" y="108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80" name="Rectangle 64"/>
            <p:cNvSpPr>
              <a:spLocks noChangeArrowheads="1"/>
            </p:cNvSpPr>
            <p:nvPr/>
          </p:nvSpPr>
          <p:spPr bwMode="auto">
            <a:xfrm>
              <a:off x="661988" y="5106988"/>
              <a:ext cx="133350" cy="214312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81" name="Rectangle 64"/>
            <p:cNvSpPr>
              <a:spLocks noChangeArrowheads="1"/>
            </p:cNvSpPr>
            <p:nvPr/>
          </p:nvSpPr>
          <p:spPr bwMode="auto">
            <a:xfrm>
              <a:off x="1120775" y="5165725"/>
              <a:ext cx="133350" cy="136525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82" name="Rectangle 64"/>
            <p:cNvSpPr>
              <a:spLocks noChangeArrowheads="1"/>
            </p:cNvSpPr>
            <p:nvPr/>
          </p:nvSpPr>
          <p:spPr bwMode="auto">
            <a:xfrm>
              <a:off x="1349375" y="5103813"/>
              <a:ext cx="133350" cy="125412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83" name="Rectangle 64"/>
            <p:cNvSpPr>
              <a:spLocks noChangeArrowheads="1"/>
            </p:cNvSpPr>
            <p:nvPr/>
          </p:nvSpPr>
          <p:spPr bwMode="auto">
            <a:xfrm>
              <a:off x="1577975" y="4959350"/>
              <a:ext cx="133350" cy="120650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84" name="Rectangle 64"/>
            <p:cNvSpPr>
              <a:spLocks noChangeArrowheads="1"/>
            </p:cNvSpPr>
            <p:nvPr/>
          </p:nvSpPr>
          <p:spPr bwMode="auto">
            <a:xfrm>
              <a:off x="1808163" y="4883150"/>
              <a:ext cx="133350" cy="101600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85" name="Rectangle 64"/>
            <p:cNvSpPr>
              <a:spLocks noChangeArrowheads="1"/>
            </p:cNvSpPr>
            <p:nvPr/>
          </p:nvSpPr>
          <p:spPr bwMode="auto">
            <a:xfrm>
              <a:off x="2036763" y="4818063"/>
              <a:ext cx="133350" cy="101600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86" name="Rectangle 64"/>
            <p:cNvSpPr>
              <a:spLocks noChangeArrowheads="1"/>
            </p:cNvSpPr>
            <p:nvPr/>
          </p:nvSpPr>
          <p:spPr bwMode="auto">
            <a:xfrm>
              <a:off x="2265363" y="4772025"/>
              <a:ext cx="129600" cy="88900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87" name="Rectangle 64"/>
            <p:cNvSpPr>
              <a:spLocks noChangeArrowheads="1"/>
            </p:cNvSpPr>
            <p:nvPr/>
          </p:nvSpPr>
          <p:spPr bwMode="auto">
            <a:xfrm>
              <a:off x="2493963" y="4679950"/>
              <a:ext cx="133350" cy="46038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88" name="Rectangle 64"/>
            <p:cNvSpPr>
              <a:spLocks noChangeArrowheads="1"/>
            </p:cNvSpPr>
            <p:nvPr/>
          </p:nvSpPr>
          <p:spPr bwMode="auto">
            <a:xfrm>
              <a:off x="2722563" y="4625975"/>
              <a:ext cx="131762" cy="53975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89" name="Rectangle 64"/>
            <p:cNvSpPr>
              <a:spLocks noChangeArrowheads="1"/>
            </p:cNvSpPr>
            <p:nvPr/>
          </p:nvSpPr>
          <p:spPr bwMode="auto">
            <a:xfrm>
              <a:off x="2951163" y="4622800"/>
              <a:ext cx="133350" cy="49213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90" name="Rectangle 64"/>
            <p:cNvSpPr>
              <a:spLocks noChangeArrowheads="1"/>
            </p:cNvSpPr>
            <p:nvPr/>
          </p:nvSpPr>
          <p:spPr bwMode="auto">
            <a:xfrm>
              <a:off x="3179763" y="4619625"/>
              <a:ext cx="133350" cy="36513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91" name="Rectangle 64"/>
            <p:cNvSpPr>
              <a:spLocks noChangeArrowheads="1"/>
            </p:cNvSpPr>
            <p:nvPr/>
          </p:nvSpPr>
          <p:spPr bwMode="auto">
            <a:xfrm>
              <a:off x="890588" y="5060950"/>
              <a:ext cx="133350" cy="146050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92" name="Rectangle 64"/>
            <p:cNvSpPr>
              <a:spLocks noChangeArrowheads="1"/>
            </p:cNvSpPr>
            <p:nvPr/>
          </p:nvSpPr>
          <p:spPr bwMode="auto">
            <a:xfrm>
              <a:off x="3408363" y="4597400"/>
              <a:ext cx="133350" cy="36513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93" name="Rectangle 64"/>
            <p:cNvSpPr>
              <a:spLocks noChangeArrowheads="1"/>
            </p:cNvSpPr>
            <p:nvPr/>
          </p:nvSpPr>
          <p:spPr bwMode="auto">
            <a:xfrm>
              <a:off x="3636963" y="4602163"/>
              <a:ext cx="129600" cy="31750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8694" name="Rectangle 64"/>
            <p:cNvSpPr>
              <a:spLocks noChangeArrowheads="1"/>
            </p:cNvSpPr>
            <p:nvPr/>
          </p:nvSpPr>
          <p:spPr bwMode="auto">
            <a:xfrm>
              <a:off x="4098925" y="4611688"/>
              <a:ext cx="129600" cy="25400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08695" name="Text Box 5"/>
          <p:cNvSpPr txBox="1">
            <a:spLocks noChangeArrowheads="1"/>
          </p:cNvSpPr>
          <p:nvPr/>
        </p:nvSpPr>
        <p:spPr bwMode="auto">
          <a:xfrm>
            <a:off x="8762708" y="46038"/>
            <a:ext cx="32573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000" dirty="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 charset="0"/>
              </a:rPr>
              <a:t>53</a:t>
            </a:r>
            <a:endParaRPr lang="fr-FR" sz="1000" dirty="0">
              <a:solidFill>
                <a:srgbClr val="FFFFFF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04284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054100" y="278538"/>
            <a:ext cx="7523163" cy="936625"/>
          </a:xfrm>
        </p:spPr>
        <p:txBody>
          <a:bodyPr/>
          <a:lstStyle/>
          <a:p>
            <a:pPr>
              <a:defRPr/>
            </a:pPr>
            <a:r>
              <a:rPr lang="fr-FR" sz="2000" dirty="0" smtClean="0">
                <a:latin typeface="Arial" charset="0"/>
                <a:cs typeface="Arial" charset="0"/>
              </a:rPr>
              <a:t>EPF : % de </a:t>
            </a:r>
            <a:r>
              <a:rPr lang="fr-FR" sz="2000" dirty="0">
                <a:latin typeface="Arial" charset="0"/>
                <a:cs typeface="Arial" charset="0"/>
              </a:rPr>
              <a:t>transmissions périnatales </a:t>
            </a:r>
            <a:r>
              <a:rPr lang="fr-FR" sz="2000" dirty="0" smtClean="0">
                <a:latin typeface="Arial" charset="0"/>
                <a:cs typeface="Arial" charset="0"/>
              </a:rPr>
              <a:t>selon </a:t>
            </a:r>
            <a:r>
              <a:rPr lang="fr-FR" sz="2000" dirty="0">
                <a:latin typeface="Arial" charset="0"/>
                <a:cs typeface="Arial" charset="0"/>
              </a:rPr>
              <a:t>la période d’initiation des ARV et CV VIH </a:t>
            </a:r>
            <a:r>
              <a:rPr lang="fr-FR" sz="2000" dirty="0" smtClean="0">
                <a:latin typeface="Arial" charset="0"/>
                <a:cs typeface="Arial" charset="0"/>
              </a:rPr>
              <a:t>à </a:t>
            </a:r>
            <a:r>
              <a:rPr lang="fr-FR" sz="2000" dirty="0">
                <a:latin typeface="Arial" charset="0"/>
                <a:cs typeface="Arial" charset="0"/>
              </a:rPr>
              <a:t>l’accouchement (2000-2011)</a:t>
            </a:r>
            <a:br>
              <a:rPr lang="fr-FR" sz="2000" dirty="0">
                <a:latin typeface="Arial" charset="0"/>
                <a:cs typeface="Arial" charset="0"/>
              </a:rPr>
            </a:br>
            <a:endParaRPr lang="fr-FR" sz="1400" dirty="0"/>
          </a:p>
        </p:txBody>
      </p:sp>
      <p:sp>
        <p:nvSpPr>
          <p:cNvPr id="110594" name="Text Box 3"/>
          <p:cNvSpPr txBox="1">
            <a:spLocks noChangeArrowheads="1"/>
          </p:cNvSpPr>
          <p:nvPr/>
        </p:nvSpPr>
        <p:spPr bwMode="auto">
          <a:xfrm>
            <a:off x="6335713" y="6583363"/>
            <a:ext cx="280828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 eaLnBrk="0" hangingPunct="0"/>
            <a:r>
              <a:rPr lang="en-GB" sz="1050" i="1" dirty="0">
                <a:solidFill>
                  <a:srgbClr val="FFFFFF"/>
                </a:solidFill>
                <a:latin typeface="Arial" charset="0"/>
                <a:ea typeface="+mn-ea"/>
                <a:cs typeface="Arial" charset="0"/>
              </a:rPr>
              <a:t>Mandelbrot L, CROI 2015, Abs. 867</a:t>
            </a:r>
          </a:p>
        </p:txBody>
      </p:sp>
      <p:grpSp>
        <p:nvGrpSpPr>
          <p:cNvPr id="61" name="Groupe 60"/>
          <p:cNvGrpSpPr/>
          <p:nvPr/>
        </p:nvGrpSpPr>
        <p:grpSpPr>
          <a:xfrm>
            <a:off x="949325" y="1566863"/>
            <a:ext cx="7858125" cy="2339975"/>
            <a:chOff x="949325" y="1566863"/>
            <a:chExt cx="7858125" cy="2339975"/>
          </a:xfrm>
        </p:grpSpPr>
        <p:sp>
          <p:nvSpPr>
            <p:cNvPr id="110596" name="Freeform 8"/>
            <p:cNvSpPr>
              <a:spLocks/>
            </p:cNvSpPr>
            <p:nvPr/>
          </p:nvSpPr>
          <p:spPr bwMode="auto">
            <a:xfrm>
              <a:off x="1290638" y="1820863"/>
              <a:ext cx="5756275" cy="1552575"/>
            </a:xfrm>
            <a:custGeom>
              <a:avLst/>
              <a:gdLst>
                <a:gd name="T0" fmla="*/ 5756197 w 3328"/>
                <a:gd name="T1" fmla="*/ 1552987 h 1184"/>
                <a:gd name="T2" fmla="*/ 0 w 3328"/>
                <a:gd name="T3" fmla="*/ 1552987 h 1184"/>
                <a:gd name="T4" fmla="*/ 0 w 3328"/>
                <a:gd name="T5" fmla="*/ 0 h 1184"/>
                <a:gd name="T6" fmla="*/ 0 60000 65536"/>
                <a:gd name="T7" fmla="*/ 0 60000 65536"/>
                <a:gd name="T8" fmla="*/ 0 60000 65536"/>
                <a:gd name="T9" fmla="*/ 0 w 3328"/>
                <a:gd name="T10" fmla="*/ 0 h 1184"/>
                <a:gd name="T11" fmla="*/ 3328 w 3328"/>
                <a:gd name="T12" fmla="*/ 1184 h 11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28" h="1184">
                  <a:moveTo>
                    <a:pt x="3328" y="1184"/>
                  </a:moveTo>
                  <a:lnTo>
                    <a:pt x="0" y="1184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597" name="Line 9"/>
            <p:cNvSpPr>
              <a:spLocks noChangeShapeType="1"/>
            </p:cNvSpPr>
            <p:nvPr/>
          </p:nvSpPr>
          <p:spPr bwMode="auto">
            <a:xfrm>
              <a:off x="1203325" y="2830513"/>
              <a:ext cx="87313" cy="0"/>
            </a:xfrm>
            <a:prstGeom prst="line">
              <a:avLst/>
            </a:prstGeom>
            <a:no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598" name="Line 10"/>
            <p:cNvSpPr>
              <a:spLocks noChangeShapeType="1"/>
            </p:cNvSpPr>
            <p:nvPr/>
          </p:nvSpPr>
          <p:spPr bwMode="auto">
            <a:xfrm>
              <a:off x="1203325" y="3373438"/>
              <a:ext cx="87313" cy="0"/>
            </a:xfrm>
            <a:prstGeom prst="line">
              <a:avLst/>
            </a:prstGeom>
            <a:no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599" name="Line 11"/>
            <p:cNvSpPr>
              <a:spLocks noChangeShapeType="1"/>
            </p:cNvSpPr>
            <p:nvPr/>
          </p:nvSpPr>
          <p:spPr bwMode="auto">
            <a:xfrm>
              <a:off x="1203325" y="2287588"/>
              <a:ext cx="87313" cy="0"/>
            </a:xfrm>
            <a:prstGeom prst="line">
              <a:avLst/>
            </a:prstGeom>
            <a:no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00" name="Line 12"/>
            <p:cNvSpPr>
              <a:spLocks noChangeShapeType="1"/>
            </p:cNvSpPr>
            <p:nvPr/>
          </p:nvSpPr>
          <p:spPr bwMode="auto">
            <a:xfrm flipV="1">
              <a:off x="5954713" y="2970213"/>
              <a:ext cx="0" cy="354012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01" name="Line 13"/>
            <p:cNvSpPr>
              <a:spLocks noChangeShapeType="1"/>
            </p:cNvSpPr>
            <p:nvPr/>
          </p:nvSpPr>
          <p:spPr bwMode="auto">
            <a:xfrm flipV="1">
              <a:off x="6881813" y="1962150"/>
              <a:ext cx="0" cy="1030288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02" name="Line 14"/>
            <p:cNvSpPr>
              <a:spLocks noChangeShapeType="1"/>
            </p:cNvSpPr>
            <p:nvPr/>
          </p:nvSpPr>
          <p:spPr bwMode="auto">
            <a:xfrm flipV="1">
              <a:off x="6573838" y="2363788"/>
              <a:ext cx="0" cy="760412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03" name="Line 15"/>
            <p:cNvSpPr>
              <a:spLocks noChangeShapeType="1"/>
            </p:cNvSpPr>
            <p:nvPr/>
          </p:nvSpPr>
          <p:spPr bwMode="auto">
            <a:xfrm flipV="1">
              <a:off x="5345113" y="2500313"/>
              <a:ext cx="0" cy="66675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04" name="Line 16"/>
            <p:cNvSpPr>
              <a:spLocks noChangeShapeType="1"/>
            </p:cNvSpPr>
            <p:nvPr/>
          </p:nvSpPr>
          <p:spPr bwMode="auto">
            <a:xfrm flipV="1">
              <a:off x="5048250" y="2874963"/>
              <a:ext cx="0" cy="388937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05" name="Line 17"/>
            <p:cNvSpPr>
              <a:spLocks noChangeShapeType="1"/>
            </p:cNvSpPr>
            <p:nvPr/>
          </p:nvSpPr>
          <p:spPr bwMode="auto">
            <a:xfrm flipV="1">
              <a:off x="4743450" y="2790825"/>
              <a:ext cx="0" cy="582613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06" name="Line 18"/>
            <p:cNvSpPr>
              <a:spLocks noChangeShapeType="1"/>
            </p:cNvSpPr>
            <p:nvPr/>
          </p:nvSpPr>
          <p:spPr bwMode="auto">
            <a:xfrm flipV="1">
              <a:off x="2947988" y="3179763"/>
              <a:ext cx="0" cy="193675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07" name="Line 19"/>
            <p:cNvSpPr>
              <a:spLocks noChangeShapeType="1"/>
            </p:cNvSpPr>
            <p:nvPr/>
          </p:nvSpPr>
          <p:spPr bwMode="auto">
            <a:xfrm flipV="1">
              <a:off x="4441825" y="3192463"/>
              <a:ext cx="0" cy="123825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08" name="Line 20"/>
            <p:cNvSpPr>
              <a:spLocks noChangeShapeType="1"/>
            </p:cNvSpPr>
            <p:nvPr/>
          </p:nvSpPr>
          <p:spPr bwMode="auto">
            <a:xfrm flipV="1">
              <a:off x="3848100" y="1968500"/>
              <a:ext cx="0" cy="1404938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09" name="Line 21"/>
            <p:cNvSpPr>
              <a:spLocks noChangeShapeType="1"/>
            </p:cNvSpPr>
            <p:nvPr/>
          </p:nvSpPr>
          <p:spPr bwMode="auto">
            <a:xfrm flipV="1">
              <a:off x="3249613" y="2163763"/>
              <a:ext cx="0" cy="1209675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10" name="Line 22"/>
            <p:cNvSpPr>
              <a:spLocks noChangeShapeType="1"/>
            </p:cNvSpPr>
            <p:nvPr/>
          </p:nvSpPr>
          <p:spPr bwMode="auto">
            <a:xfrm flipV="1">
              <a:off x="2044700" y="3048000"/>
              <a:ext cx="0" cy="293688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11" name="Line 23"/>
            <p:cNvSpPr>
              <a:spLocks noChangeShapeType="1"/>
            </p:cNvSpPr>
            <p:nvPr/>
          </p:nvSpPr>
          <p:spPr bwMode="auto">
            <a:xfrm flipV="1">
              <a:off x="1738313" y="3062288"/>
              <a:ext cx="0" cy="31115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12" name="Line 24"/>
            <p:cNvSpPr>
              <a:spLocks noChangeShapeType="1"/>
            </p:cNvSpPr>
            <p:nvPr/>
          </p:nvSpPr>
          <p:spPr bwMode="auto">
            <a:xfrm flipV="1">
              <a:off x="2341563" y="2473325"/>
              <a:ext cx="0" cy="76200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13" name="Line 25"/>
            <p:cNvSpPr>
              <a:spLocks noChangeShapeType="1"/>
            </p:cNvSpPr>
            <p:nvPr/>
          </p:nvSpPr>
          <p:spPr bwMode="auto">
            <a:xfrm flipV="1">
              <a:off x="6256338" y="1833563"/>
              <a:ext cx="0" cy="1539875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14" name="Line 26"/>
            <p:cNvSpPr>
              <a:spLocks noChangeShapeType="1"/>
            </p:cNvSpPr>
            <p:nvPr/>
          </p:nvSpPr>
          <p:spPr bwMode="auto">
            <a:xfrm flipV="1">
              <a:off x="3549650" y="1790700"/>
              <a:ext cx="0" cy="1582738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15" name="Freeform 27"/>
            <p:cNvSpPr>
              <a:spLocks/>
            </p:cNvSpPr>
            <p:nvPr/>
          </p:nvSpPr>
          <p:spPr bwMode="auto">
            <a:xfrm>
              <a:off x="2263775" y="2916238"/>
              <a:ext cx="150813" cy="115887"/>
            </a:xfrm>
            <a:custGeom>
              <a:avLst/>
              <a:gdLst>
                <a:gd name="T0" fmla="*/ 0 w 88"/>
                <a:gd name="T1" fmla="*/ 56401 h 88"/>
                <a:gd name="T2" fmla="*/ 77833 w 88"/>
                <a:gd name="T3" fmla="*/ 115425 h 88"/>
                <a:gd name="T4" fmla="*/ 152207 w 88"/>
                <a:gd name="T5" fmla="*/ 56401 h 88"/>
                <a:gd name="T6" fmla="*/ 77833 w 88"/>
                <a:gd name="T7" fmla="*/ 0 h 88"/>
                <a:gd name="T8" fmla="*/ 0 w 88"/>
                <a:gd name="T9" fmla="*/ 56401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88"/>
                <a:gd name="T17" fmla="*/ 88 w 88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88">
                  <a:moveTo>
                    <a:pt x="0" y="43"/>
                  </a:moveTo>
                  <a:lnTo>
                    <a:pt x="45" y="88"/>
                  </a:lnTo>
                  <a:lnTo>
                    <a:pt x="88" y="43"/>
                  </a:lnTo>
                  <a:lnTo>
                    <a:pt x="45" y="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CCFF"/>
            </a:solidFill>
            <a:ln w="0">
              <a:solidFill>
                <a:srgbClr val="00CC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16" name="Freeform 28"/>
            <p:cNvSpPr>
              <a:spLocks/>
            </p:cNvSpPr>
            <p:nvPr/>
          </p:nvSpPr>
          <p:spPr bwMode="auto">
            <a:xfrm>
              <a:off x="1970088" y="3246438"/>
              <a:ext cx="152400" cy="115887"/>
            </a:xfrm>
            <a:custGeom>
              <a:avLst/>
              <a:gdLst>
                <a:gd name="T0" fmla="*/ 0 w 88"/>
                <a:gd name="T1" fmla="*/ 56401 h 88"/>
                <a:gd name="T2" fmla="*/ 74374 w 88"/>
                <a:gd name="T3" fmla="*/ 115425 h 88"/>
                <a:gd name="T4" fmla="*/ 152207 w 88"/>
                <a:gd name="T5" fmla="*/ 56401 h 88"/>
                <a:gd name="T6" fmla="*/ 74374 w 88"/>
                <a:gd name="T7" fmla="*/ 0 h 88"/>
                <a:gd name="T8" fmla="*/ 0 w 88"/>
                <a:gd name="T9" fmla="*/ 56401 h 88"/>
                <a:gd name="T10" fmla="*/ 0 w 88"/>
                <a:gd name="T11" fmla="*/ 56401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8"/>
                <a:gd name="T19" fmla="*/ 0 h 88"/>
                <a:gd name="T20" fmla="*/ 88 w 88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8" h="88">
                  <a:moveTo>
                    <a:pt x="0" y="43"/>
                  </a:moveTo>
                  <a:lnTo>
                    <a:pt x="43" y="88"/>
                  </a:lnTo>
                  <a:lnTo>
                    <a:pt x="88" y="43"/>
                  </a:lnTo>
                  <a:lnTo>
                    <a:pt x="43" y="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FF00"/>
            </a:solidFill>
            <a:ln w="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17" name="Freeform 29"/>
            <p:cNvSpPr>
              <a:spLocks/>
            </p:cNvSpPr>
            <p:nvPr/>
          </p:nvSpPr>
          <p:spPr bwMode="auto">
            <a:xfrm>
              <a:off x="1660525" y="3316288"/>
              <a:ext cx="152400" cy="115887"/>
            </a:xfrm>
            <a:custGeom>
              <a:avLst/>
              <a:gdLst>
                <a:gd name="T0" fmla="*/ 0 w 88"/>
                <a:gd name="T1" fmla="*/ 57713 h 88"/>
                <a:gd name="T2" fmla="*/ 77833 w 88"/>
                <a:gd name="T3" fmla="*/ 115425 h 88"/>
                <a:gd name="T4" fmla="*/ 152207 w 88"/>
                <a:gd name="T5" fmla="*/ 57713 h 88"/>
                <a:gd name="T6" fmla="*/ 77833 w 88"/>
                <a:gd name="T7" fmla="*/ 0 h 88"/>
                <a:gd name="T8" fmla="*/ 0 w 88"/>
                <a:gd name="T9" fmla="*/ 57713 h 88"/>
                <a:gd name="T10" fmla="*/ 0 w 88"/>
                <a:gd name="T11" fmla="*/ 57713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8"/>
                <a:gd name="T19" fmla="*/ 0 h 88"/>
                <a:gd name="T20" fmla="*/ 88 w 88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8" h="88">
                  <a:moveTo>
                    <a:pt x="0" y="44"/>
                  </a:moveTo>
                  <a:lnTo>
                    <a:pt x="45" y="88"/>
                  </a:lnTo>
                  <a:lnTo>
                    <a:pt x="88" y="44"/>
                  </a:lnTo>
                  <a:lnTo>
                    <a:pt x="45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18" name="Freeform 30"/>
            <p:cNvSpPr>
              <a:spLocks/>
            </p:cNvSpPr>
            <p:nvPr/>
          </p:nvSpPr>
          <p:spPr bwMode="auto">
            <a:xfrm>
              <a:off x="1368425" y="3316288"/>
              <a:ext cx="152400" cy="115887"/>
            </a:xfrm>
            <a:custGeom>
              <a:avLst/>
              <a:gdLst>
                <a:gd name="T0" fmla="*/ 0 w 88"/>
                <a:gd name="T1" fmla="*/ 57713 h 88"/>
                <a:gd name="T2" fmla="*/ 74374 w 88"/>
                <a:gd name="T3" fmla="*/ 115425 h 88"/>
                <a:gd name="T4" fmla="*/ 152207 w 88"/>
                <a:gd name="T5" fmla="*/ 57713 h 88"/>
                <a:gd name="T6" fmla="*/ 74374 w 88"/>
                <a:gd name="T7" fmla="*/ 0 h 88"/>
                <a:gd name="T8" fmla="*/ 0 w 88"/>
                <a:gd name="T9" fmla="*/ 57713 h 88"/>
                <a:gd name="T10" fmla="*/ 0 w 88"/>
                <a:gd name="T11" fmla="*/ 57713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8"/>
                <a:gd name="T19" fmla="*/ 0 h 88"/>
                <a:gd name="T20" fmla="*/ 88 w 88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8" h="88">
                  <a:moveTo>
                    <a:pt x="0" y="44"/>
                  </a:moveTo>
                  <a:lnTo>
                    <a:pt x="43" y="88"/>
                  </a:lnTo>
                  <a:lnTo>
                    <a:pt x="88" y="44"/>
                  </a:lnTo>
                  <a:lnTo>
                    <a:pt x="43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19" name="Freeform 31"/>
            <p:cNvSpPr>
              <a:spLocks/>
            </p:cNvSpPr>
            <p:nvPr/>
          </p:nvSpPr>
          <p:spPr bwMode="auto">
            <a:xfrm>
              <a:off x="2871788" y="3268663"/>
              <a:ext cx="152400" cy="117475"/>
            </a:xfrm>
            <a:custGeom>
              <a:avLst/>
              <a:gdLst>
                <a:gd name="T0" fmla="*/ 0 w 88"/>
                <a:gd name="T1" fmla="*/ 57713 h 89"/>
                <a:gd name="T2" fmla="*/ 76104 w 88"/>
                <a:gd name="T3" fmla="*/ 116737 h 89"/>
                <a:gd name="T4" fmla="*/ 152207 w 88"/>
                <a:gd name="T5" fmla="*/ 57713 h 89"/>
                <a:gd name="T6" fmla="*/ 76104 w 88"/>
                <a:gd name="T7" fmla="*/ 0 h 89"/>
                <a:gd name="T8" fmla="*/ 0 w 88"/>
                <a:gd name="T9" fmla="*/ 57713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89"/>
                <a:gd name="T17" fmla="*/ 88 w 88"/>
                <a:gd name="T18" fmla="*/ 89 h 8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89">
                  <a:moveTo>
                    <a:pt x="0" y="44"/>
                  </a:moveTo>
                  <a:lnTo>
                    <a:pt x="44" y="89"/>
                  </a:lnTo>
                  <a:lnTo>
                    <a:pt x="88" y="44"/>
                  </a:lnTo>
                  <a:lnTo>
                    <a:pt x="44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20" name="Freeform 32"/>
            <p:cNvSpPr>
              <a:spLocks/>
            </p:cNvSpPr>
            <p:nvPr/>
          </p:nvSpPr>
          <p:spPr bwMode="auto">
            <a:xfrm>
              <a:off x="4365625" y="3228975"/>
              <a:ext cx="152400" cy="115888"/>
            </a:xfrm>
            <a:custGeom>
              <a:avLst/>
              <a:gdLst>
                <a:gd name="T0" fmla="*/ 0 w 88"/>
                <a:gd name="T1" fmla="*/ 57713 h 88"/>
                <a:gd name="T2" fmla="*/ 76104 w 88"/>
                <a:gd name="T3" fmla="*/ 115425 h 88"/>
                <a:gd name="T4" fmla="*/ 152207 w 88"/>
                <a:gd name="T5" fmla="*/ 57713 h 88"/>
                <a:gd name="T6" fmla="*/ 76104 w 88"/>
                <a:gd name="T7" fmla="*/ 0 h 88"/>
                <a:gd name="T8" fmla="*/ 0 w 88"/>
                <a:gd name="T9" fmla="*/ 57713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88"/>
                <a:gd name="T17" fmla="*/ 88 w 88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88">
                  <a:moveTo>
                    <a:pt x="0" y="44"/>
                  </a:moveTo>
                  <a:lnTo>
                    <a:pt x="44" y="88"/>
                  </a:lnTo>
                  <a:lnTo>
                    <a:pt x="88" y="44"/>
                  </a:lnTo>
                  <a:lnTo>
                    <a:pt x="44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21" name="Freeform 33"/>
            <p:cNvSpPr>
              <a:spLocks/>
            </p:cNvSpPr>
            <p:nvPr/>
          </p:nvSpPr>
          <p:spPr bwMode="auto">
            <a:xfrm>
              <a:off x="5878513" y="3151188"/>
              <a:ext cx="152400" cy="115887"/>
            </a:xfrm>
            <a:custGeom>
              <a:avLst/>
              <a:gdLst>
                <a:gd name="T0" fmla="*/ 0 w 88"/>
                <a:gd name="T1" fmla="*/ 57713 h 88"/>
                <a:gd name="T2" fmla="*/ 76104 w 88"/>
                <a:gd name="T3" fmla="*/ 115425 h 88"/>
                <a:gd name="T4" fmla="*/ 152207 w 88"/>
                <a:gd name="T5" fmla="*/ 57713 h 88"/>
                <a:gd name="T6" fmla="*/ 76104 w 88"/>
                <a:gd name="T7" fmla="*/ 0 h 88"/>
                <a:gd name="T8" fmla="*/ 0 w 88"/>
                <a:gd name="T9" fmla="*/ 57713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88"/>
                <a:gd name="T17" fmla="*/ 88 w 88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88">
                  <a:moveTo>
                    <a:pt x="0" y="44"/>
                  </a:moveTo>
                  <a:lnTo>
                    <a:pt x="44" y="88"/>
                  </a:lnTo>
                  <a:lnTo>
                    <a:pt x="88" y="44"/>
                  </a:lnTo>
                  <a:lnTo>
                    <a:pt x="44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22" name="Freeform 34"/>
            <p:cNvSpPr>
              <a:spLocks/>
            </p:cNvSpPr>
            <p:nvPr/>
          </p:nvSpPr>
          <p:spPr bwMode="auto">
            <a:xfrm>
              <a:off x="3173413" y="3316288"/>
              <a:ext cx="150812" cy="115887"/>
            </a:xfrm>
            <a:custGeom>
              <a:avLst/>
              <a:gdLst>
                <a:gd name="T0" fmla="*/ 0 w 88"/>
                <a:gd name="T1" fmla="*/ 57713 h 88"/>
                <a:gd name="T2" fmla="*/ 76104 w 88"/>
                <a:gd name="T3" fmla="*/ 115425 h 88"/>
                <a:gd name="T4" fmla="*/ 152207 w 88"/>
                <a:gd name="T5" fmla="*/ 57713 h 88"/>
                <a:gd name="T6" fmla="*/ 76104 w 88"/>
                <a:gd name="T7" fmla="*/ 0 h 88"/>
                <a:gd name="T8" fmla="*/ 0 w 88"/>
                <a:gd name="T9" fmla="*/ 57713 h 88"/>
                <a:gd name="T10" fmla="*/ 0 w 88"/>
                <a:gd name="T11" fmla="*/ 57713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8"/>
                <a:gd name="T19" fmla="*/ 0 h 88"/>
                <a:gd name="T20" fmla="*/ 88 w 88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8" h="88">
                  <a:moveTo>
                    <a:pt x="0" y="44"/>
                  </a:moveTo>
                  <a:lnTo>
                    <a:pt x="44" y="88"/>
                  </a:lnTo>
                  <a:lnTo>
                    <a:pt x="88" y="44"/>
                  </a:lnTo>
                  <a:lnTo>
                    <a:pt x="44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23" name="Freeform 35"/>
            <p:cNvSpPr>
              <a:spLocks/>
            </p:cNvSpPr>
            <p:nvPr/>
          </p:nvSpPr>
          <p:spPr bwMode="auto">
            <a:xfrm>
              <a:off x="4667250" y="3206750"/>
              <a:ext cx="152400" cy="115888"/>
            </a:xfrm>
            <a:custGeom>
              <a:avLst/>
              <a:gdLst>
                <a:gd name="T0" fmla="*/ 0 w 88"/>
                <a:gd name="T1" fmla="*/ 56401 h 88"/>
                <a:gd name="T2" fmla="*/ 76104 w 88"/>
                <a:gd name="T3" fmla="*/ 115425 h 88"/>
                <a:gd name="T4" fmla="*/ 152207 w 88"/>
                <a:gd name="T5" fmla="*/ 56401 h 88"/>
                <a:gd name="T6" fmla="*/ 76104 w 88"/>
                <a:gd name="T7" fmla="*/ 0 h 88"/>
                <a:gd name="T8" fmla="*/ 0 w 88"/>
                <a:gd name="T9" fmla="*/ 56401 h 88"/>
                <a:gd name="T10" fmla="*/ 0 w 88"/>
                <a:gd name="T11" fmla="*/ 56401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8"/>
                <a:gd name="T19" fmla="*/ 0 h 88"/>
                <a:gd name="T20" fmla="*/ 88 w 88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8" h="88">
                  <a:moveTo>
                    <a:pt x="0" y="43"/>
                  </a:moveTo>
                  <a:lnTo>
                    <a:pt x="44" y="88"/>
                  </a:lnTo>
                  <a:lnTo>
                    <a:pt x="88" y="43"/>
                  </a:lnTo>
                  <a:lnTo>
                    <a:pt x="44" y="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24" name="Freeform 36"/>
            <p:cNvSpPr>
              <a:spLocks/>
            </p:cNvSpPr>
            <p:nvPr/>
          </p:nvSpPr>
          <p:spPr bwMode="auto">
            <a:xfrm>
              <a:off x="6181725" y="3316288"/>
              <a:ext cx="152400" cy="115887"/>
            </a:xfrm>
            <a:custGeom>
              <a:avLst/>
              <a:gdLst>
                <a:gd name="T0" fmla="*/ 0 w 88"/>
                <a:gd name="T1" fmla="*/ 57713 h 88"/>
                <a:gd name="T2" fmla="*/ 74374 w 88"/>
                <a:gd name="T3" fmla="*/ 115425 h 88"/>
                <a:gd name="T4" fmla="*/ 152207 w 88"/>
                <a:gd name="T5" fmla="*/ 57713 h 88"/>
                <a:gd name="T6" fmla="*/ 74374 w 88"/>
                <a:gd name="T7" fmla="*/ 0 h 88"/>
                <a:gd name="T8" fmla="*/ 0 w 88"/>
                <a:gd name="T9" fmla="*/ 57713 h 88"/>
                <a:gd name="T10" fmla="*/ 0 w 88"/>
                <a:gd name="T11" fmla="*/ 57713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8"/>
                <a:gd name="T19" fmla="*/ 0 h 88"/>
                <a:gd name="T20" fmla="*/ 88 w 88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8" h="88">
                  <a:moveTo>
                    <a:pt x="0" y="44"/>
                  </a:moveTo>
                  <a:lnTo>
                    <a:pt x="43" y="88"/>
                  </a:lnTo>
                  <a:lnTo>
                    <a:pt x="88" y="44"/>
                  </a:lnTo>
                  <a:lnTo>
                    <a:pt x="43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25" name="Freeform 37"/>
            <p:cNvSpPr>
              <a:spLocks/>
            </p:cNvSpPr>
            <p:nvPr/>
          </p:nvSpPr>
          <p:spPr bwMode="auto">
            <a:xfrm>
              <a:off x="3473450" y="3032125"/>
              <a:ext cx="152400" cy="114300"/>
            </a:xfrm>
            <a:custGeom>
              <a:avLst/>
              <a:gdLst>
                <a:gd name="T0" fmla="*/ 0 w 88"/>
                <a:gd name="T1" fmla="*/ 56401 h 88"/>
                <a:gd name="T2" fmla="*/ 76104 w 88"/>
                <a:gd name="T3" fmla="*/ 115425 h 88"/>
                <a:gd name="T4" fmla="*/ 152207 w 88"/>
                <a:gd name="T5" fmla="*/ 56401 h 88"/>
                <a:gd name="T6" fmla="*/ 76104 w 88"/>
                <a:gd name="T7" fmla="*/ 0 h 88"/>
                <a:gd name="T8" fmla="*/ 0 w 88"/>
                <a:gd name="T9" fmla="*/ 56401 h 88"/>
                <a:gd name="T10" fmla="*/ 0 w 88"/>
                <a:gd name="T11" fmla="*/ 56401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8"/>
                <a:gd name="T19" fmla="*/ 0 h 88"/>
                <a:gd name="T20" fmla="*/ 88 w 88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8" h="88">
                  <a:moveTo>
                    <a:pt x="0" y="43"/>
                  </a:moveTo>
                  <a:lnTo>
                    <a:pt x="44" y="88"/>
                  </a:lnTo>
                  <a:lnTo>
                    <a:pt x="88" y="43"/>
                  </a:lnTo>
                  <a:lnTo>
                    <a:pt x="44" y="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FF00"/>
            </a:solidFill>
            <a:ln w="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26" name="Freeform 38"/>
            <p:cNvSpPr>
              <a:spLocks/>
            </p:cNvSpPr>
            <p:nvPr/>
          </p:nvSpPr>
          <p:spPr bwMode="auto">
            <a:xfrm>
              <a:off x="4970463" y="3068638"/>
              <a:ext cx="152400" cy="114300"/>
            </a:xfrm>
            <a:custGeom>
              <a:avLst/>
              <a:gdLst>
                <a:gd name="T0" fmla="*/ 0 w 88"/>
                <a:gd name="T1" fmla="*/ 56401 h 88"/>
                <a:gd name="T2" fmla="*/ 77833 w 88"/>
                <a:gd name="T3" fmla="*/ 115425 h 88"/>
                <a:gd name="T4" fmla="*/ 152207 w 88"/>
                <a:gd name="T5" fmla="*/ 56401 h 88"/>
                <a:gd name="T6" fmla="*/ 77833 w 88"/>
                <a:gd name="T7" fmla="*/ 0 h 88"/>
                <a:gd name="T8" fmla="*/ 0 w 88"/>
                <a:gd name="T9" fmla="*/ 56401 h 88"/>
                <a:gd name="T10" fmla="*/ 0 w 88"/>
                <a:gd name="T11" fmla="*/ 56401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8"/>
                <a:gd name="T19" fmla="*/ 0 h 88"/>
                <a:gd name="T20" fmla="*/ 88 w 88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8" h="88">
                  <a:moveTo>
                    <a:pt x="0" y="43"/>
                  </a:moveTo>
                  <a:lnTo>
                    <a:pt x="45" y="88"/>
                  </a:lnTo>
                  <a:lnTo>
                    <a:pt x="88" y="43"/>
                  </a:lnTo>
                  <a:lnTo>
                    <a:pt x="45" y="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FF00"/>
            </a:solidFill>
            <a:ln w="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27" name="Freeform 39"/>
            <p:cNvSpPr>
              <a:spLocks/>
            </p:cNvSpPr>
            <p:nvPr/>
          </p:nvSpPr>
          <p:spPr bwMode="auto">
            <a:xfrm>
              <a:off x="6497638" y="2782888"/>
              <a:ext cx="152400" cy="114300"/>
            </a:xfrm>
            <a:custGeom>
              <a:avLst/>
              <a:gdLst>
                <a:gd name="T0" fmla="*/ 0 w 88"/>
                <a:gd name="T1" fmla="*/ 57713 h 87"/>
                <a:gd name="T2" fmla="*/ 76104 w 88"/>
                <a:gd name="T3" fmla="*/ 114114 h 87"/>
                <a:gd name="T4" fmla="*/ 152207 w 88"/>
                <a:gd name="T5" fmla="*/ 57713 h 87"/>
                <a:gd name="T6" fmla="*/ 76104 w 88"/>
                <a:gd name="T7" fmla="*/ 0 h 87"/>
                <a:gd name="T8" fmla="*/ 0 w 88"/>
                <a:gd name="T9" fmla="*/ 57713 h 87"/>
                <a:gd name="T10" fmla="*/ 0 w 88"/>
                <a:gd name="T11" fmla="*/ 57713 h 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8"/>
                <a:gd name="T19" fmla="*/ 0 h 87"/>
                <a:gd name="T20" fmla="*/ 88 w 88"/>
                <a:gd name="T21" fmla="*/ 87 h 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8" h="87">
                  <a:moveTo>
                    <a:pt x="0" y="44"/>
                  </a:moveTo>
                  <a:lnTo>
                    <a:pt x="44" y="87"/>
                  </a:lnTo>
                  <a:lnTo>
                    <a:pt x="88" y="44"/>
                  </a:lnTo>
                  <a:lnTo>
                    <a:pt x="44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FF00"/>
            </a:solidFill>
            <a:ln w="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28" name="Freeform 40"/>
            <p:cNvSpPr>
              <a:spLocks/>
            </p:cNvSpPr>
            <p:nvPr/>
          </p:nvSpPr>
          <p:spPr bwMode="auto">
            <a:xfrm>
              <a:off x="3773488" y="3051175"/>
              <a:ext cx="149225" cy="115888"/>
            </a:xfrm>
            <a:custGeom>
              <a:avLst/>
              <a:gdLst>
                <a:gd name="T0" fmla="*/ 0 w 87"/>
                <a:gd name="T1" fmla="*/ 57713 h 88"/>
                <a:gd name="T2" fmla="*/ 74374 w 87"/>
                <a:gd name="T3" fmla="*/ 115425 h 88"/>
                <a:gd name="T4" fmla="*/ 150478 w 87"/>
                <a:gd name="T5" fmla="*/ 59024 h 88"/>
                <a:gd name="T6" fmla="*/ 74374 w 87"/>
                <a:gd name="T7" fmla="*/ 0 h 88"/>
                <a:gd name="T8" fmla="*/ 0 w 87"/>
                <a:gd name="T9" fmla="*/ 57713 h 88"/>
                <a:gd name="T10" fmla="*/ 0 w 87"/>
                <a:gd name="T11" fmla="*/ 57713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7"/>
                <a:gd name="T19" fmla="*/ 0 h 88"/>
                <a:gd name="T20" fmla="*/ 87 w 87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7" h="88">
                  <a:moveTo>
                    <a:pt x="0" y="44"/>
                  </a:moveTo>
                  <a:lnTo>
                    <a:pt x="43" y="88"/>
                  </a:lnTo>
                  <a:lnTo>
                    <a:pt x="87" y="45"/>
                  </a:lnTo>
                  <a:lnTo>
                    <a:pt x="43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CCFF"/>
            </a:solidFill>
            <a:ln w="0">
              <a:solidFill>
                <a:srgbClr val="00CC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29" name="Freeform 41"/>
            <p:cNvSpPr>
              <a:spLocks/>
            </p:cNvSpPr>
            <p:nvPr/>
          </p:nvSpPr>
          <p:spPr bwMode="auto">
            <a:xfrm>
              <a:off x="5268913" y="2881313"/>
              <a:ext cx="152400" cy="115887"/>
            </a:xfrm>
            <a:custGeom>
              <a:avLst/>
              <a:gdLst>
                <a:gd name="T0" fmla="*/ 0 w 88"/>
                <a:gd name="T1" fmla="*/ 56401 h 88"/>
                <a:gd name="T2" fmla="*/ 76104 w 88"/>
                <a:gd name="T3" fmla="*/ 115425 h 88"/>
                <a:gd name="T4" fmla="*/ 152207 w 88"/>
                <a:gd name="T5" fmla="*/ 56401 h 88"/>
                <a:gd name="T6" fmla="*/ 76104 w 88"/>
                <a:gd name="T7" fmla="*/ 0 h 88"/>
                <a:gd name="T8" fmla="*/ 0 w 88"/>
                <a:gd name="T9" fmla="*/ 56401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88"/>
                <a:gd name="T17" fmla="*/ 88 w 88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88">
                  <a:moveTo>
                    <a:pt x="0" y="43"/>
                  </a:moveTo>
                  <a:lnTo>
                    <a:pt x="44" y="88"/>
                  </a:lnTo>
                  <a:lnTo>
                    <a:pt x="88" y="43"/>
                  </a:lnTo>
                  <a:lnTo>
                    <a:pt x="44" y="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CCFF"/>
            </a:solidFill>
            <a:ln w="0">
              <a:solidFill>
                <a:srgbClr val="00CC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30" name="Freeform 42"/>
            <p:cNvSpPr>
              <a:spLocks/>
            </p:cNvSpPr>
            <p:nvPr/>
          </p:nvSpPr>
          <p:spPr bwMode="auto">
            <a:xfrm>
              <a:off x="6805613" y="2527300"/>
              <a:ext cx="152400" cy="115888"/>
            </a:xfrm>
            <a:custGeom>
              <a:avLst/>
              <a:gdLst>
                <a:gd name="T0" fmla="*/ 0 w 88"/>
                <a:gd name="T1" fmla="*/ 56401 h 88"/>
                <a:gd name="T2" fmla="*/ 76104 w 88"/>
                <a:gd name="T3" fmla="*/ 115425 h 88"/>
                <a:gd name="T4" fmla="*/ 152207 w 88"/>
                <a:gd name="T5" fmla="*/ 56401 h 88"/>
                <a:gd name="T6" fmla="*/ 76104 w 88"/>
                <a:gd name="T7" fmla="*/ 0 h 88"/>
                <a:gd name="T8" fmla="*/ 0 w 88"/>
                <a:gd name="T9" fmla="*/ 56401 h 88"/>
                <a:gd name="T10" fmla="*/ 0 w 88"/>
                <a:gd name="T11" fmla="*/ 56401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8"/>
                <a:gd name="T19" fmla="*/ 0 h 88"/>
                <a:gd name="T20" fmla="*/ 88 w 88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8" h="88">
                  <a:moveTo>
                    <a:pt x="0" y="43"/>
                  </a:moveTo>
                  <a:lnTo>
                    <a:pt x="44" y="88"/>
                  </a:lnTo>
                  <a:lnTo>
                    <a:pt x="88" y="43"/>
                  </a:lnTo>
                  <a:lnTo>
                    <a:pt x="44" y="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CCFF"/>
            </a:solidFill>
            <a:ln w="0">
              <a:solidFill>
                <a:srgbClr val="00CC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31" name="ZoneTexte 3088"/>
            <p:cNvSpPr txBox="1">
              <a:spLocks noChangeArrowheads="1"/>
            </p:cNvSpPr>
            <p:nvPr/>
          </p:nvSpPr>
          <p:spPr bwMode="auto">
            <a:xfrm>
              <a:off x="949325" y="2190750"/>
              <a:ext cx="269875" cy="211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6</a:t>
              </a:r>
            </a:p>
          </p:txBody>
        </p:sp>
        <p:sp>
          <p:nvSpPr>
            <p:cNvPr id="110632" name="ZoneTexte 49"/>
            <p:cNvSpPr txBox="1">
              <a:spLocks noChangeArrowheads="1"/>
            </p:cNvSpPr>
            <p:nvPr/>
          </p:nvSpPr>
          <p:spPr bwMode="auto">
            <a:xfrm>
              <a:off x="949325" y="2725738"/>
              <a:ext cx="269875" cy="209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110633" name="ZoneTexte 50"/>
            <p:cNvSpPr txBox="1">
              <a:spLocks noChangeArrowheads="1"/>
            </p:cNvSpPr>
            <p:nvPr/>
          </p:nvSpPr>
          <p:spPr bwMode="auto">
            <a:xfrm>
              <a:off x="949325" y="3265488"/>
              <a:ext cx="269875" cy="211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0</a:t>
              </a:r>
            </a:p>
          </p:txBody>
        </p:sp>
        <p:sp>
          <p:nvSpPr>
            <p:cNvPr id="110634" name="ZoneTexte 63"/>
            <p:cNvSpPr txBox="1">
              <a:spLocks noChangeArrowheads="1"/>
            </p:cNvSpPr>
            <p:nvPr/>
          </p:nvSpPr>
          <p:spPr bwMode="auto">
            <a:xfrm>
              <a:off x="7937500" y="1843088"/>
              <a:ext cx="8128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&lt; 50 c/ml</a:t>
              </a:r>
            </a:p>
          </p:txBody>
        </p:sp>
        <p:sp>
          <p:nvSpPr>
            <p:cNvPr id="110635" name="ZoneTexte 64"/>
            <p:cNvSpPr txBox="1">
              <a:spLocks noChangeArrowheads="1"/>
            </p:cNvSpPr>
            <p:nvPr/>
          </p:nvSpPr>
          <p:spPr bwMode="auto">
            <a:xfrm>
              <a:off x="7937500" y="2108200"/>
              <a:ext cx="735013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&lt; seuil *</a:t>
              </a:r>
            </a:p>
          </p:txBody>
        </p:sp>
        <p:sp>
          <p:nvSpPr>
            <p:cNvPr id="110636" name="ZoneTexte 65"/>
            <p:cNvSpPr txBox="1">
              <a:spLocks noChangeArrowheads="1"/>
            </p:cNvSpPr>
            <p:nvPr/>
          </p:nvSpPr>
          <p:spPr bwMode="auto">
            <a:xfrm>
              <a:off x="7937500" y="2373313"/>
              <a:ext cx="747713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[50-400[</a:t>
              </a:r>
            </a:p>
          </p:txBody>
        </p:sp>
        <p:sp>
          <p:nvSpPr>
            <p:cNvPr id="110637" name="ZoneTexte 66"/>
            <p:cNvSpPr txBox="1">
              <a:spLocks noChangeArrowheads="1"/>
            </p:cNvSpPr>
            <p:nvPr/>
          </p:nvSpPr>
          <p:spPr bwMode="auto">
            <a:xfrm>
              <a:off x="7937500" y="2655888"/>
              <a:ext cx="57308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200" u="sng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&gt;</a:t>
              </a:r>
              <a: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 400</a:t>
              </a:r>
            </a:p>
          </p:txBody>
        </p:sp>
        <p:sp>
          <p:nvSpPr>
            <p:cNvPr id="110638" name="ZoneTexte 68"/>
            <p:cNvSpPr txBox="1">
              <a:spLocks noChangeArrowheads="1"/>
            </p:cNvSpPr>
            <p:nvPr/>
          </p:nvSpPr>
          <p:spPr bwMode="auto">
            <a:xfrm>
              <a:off x="1303338" y="3556000"/>
              <a:ext cx="1374775" cy="350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/>
              <a: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Avant conception</a:t>
              </a:r>
              <a:b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</a:br>
              <a: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(n = 3 505)</a:t>
              </a:r>
            </a:p>
          </p:txBody>
        </p:sp>
        <p:sp>
          <p:nvSpPr>
            <p:cNvPr id="110639" name="ZoneTexte 69"/>
            <p:cNvSpPr txBox="1">
              <a:spLocks noChangeArrowheads="1"/>
            </p:cNvSpPr>
            <p:nvPr/>
          </p:nvSpPr>
          <p:spPr bwMode="auto">
            <a:xfrm>
              <a:off x="3000375" y="3556000"/>
              <a:ext cx="1049338" cy="350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/>
              <a: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1</a:t>
              </a:r>
              <a:r>
                <a:rPr lang="fr-FR" sz="1200" baseline="300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er</a:t>
              </a:r>
              <a: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 trimestre </a:t>
              </a:r>
            </a:p>
            <a:p>
              <a:pPr algn="ctr" defTabSz="914400"/>
              <a: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(n = 709)</a:t>
              </a:r>
            </a:p>
          </p:txBody>
        </p:sp>
        <p:sp>
          <p:nvSpPr>
            <p:cNvPr id="110640" name="ZoneTexte 70"/>
            <p:cNvSpPr txBox="1">
              <a:spLocks noChangeArrowheads="1"/>
            </p:cNvSpPr>
            <p:nvPr/>
          </p:nvSpPr>
          <p:spPr bwMode="auto">
            <a:xfrm>
              <a:off x="4416425" y="3556000"/>
              <a:ext cx="1111250" cy="350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/>
              <a: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2</a:t>
              </a:r>
              <a:r>
                <a:rPr lang="fr-FR" sz="1200" baseline="300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ème</a:t>
              </a:r>
              <a: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 trimestre</a:t>
              </a:r>
              <a:b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</a:br>
              <a: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(n = 2 810)</a:t>
              </a:r>
            </a:p>
          </p:txBody>
        </p:sp>
        <p:sp>
          <p:nvSpPr>
            <p:cNvPr id="110641" name="ZoneTexte 71"/>
            <p:cNvSpPr txBox="1">
              <a:spLocks noChangeArrowheads="1"/>
            </p:cNvSpPr>
            <p:nvPr/>
          </p:nvSpPr>
          <p:spPr bwMode="auto">
            <a:xfrm>
              <a:off x="5975350" y="3556000"/>
              <a:ext cx="1111250" cy="350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/>
              <a: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3</a:t>
              </a:r>
              <a:r>
                <a:rPr lang="fr-FR" sz="1200" baseline="300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ème</a:t>
              </a:r>
              <a: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 trimestre </a:t>
              </a:r>
            </a:p>
            <a:p>
              <a:pPr algn="ctr" defTabSz="914400"/>
              <a: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(n = 1 051)</a:t>
              </a:r>
            </a:p>
          </p:txBody>
        </p:sp>
        <p:sp>
          <p:nvSpPr>
            <p:cNvPr id="110642" name="ZoneTexte 74"/>
            <p:cNvSpPr txBox="1">
              <a:spLocks noChangeArrowheads="1"/>
            </p:cNvSpPr>
            <p:nvPr/>
          </p:nvSpPr>
          <p:spPr bwMode="auto">
            <a:xfrm>
              <a:off x="1054100" y="1566863"/>
              <a:ext cx="466725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2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 (%)</a:t>
              </a:r>
            </a:p>
          </p:txBody>
        </p:sp>
        <p:sp>
          <p:nvSpPr>
            <p:cNvPr id="110643" name="ZoneTexte 1"/>
            <p:cNvSpPr txBox="1">
              <a:spLocks noChangeArrowheads="1"/>
            </p:cNvSpPr>
            <p:nvPr/>
          </p:nvSpPr>
          <p:spPr bwMode="auto">
            <a:xfrm>
              <a:off x="7164388" y="3051175"/>
              <a:ext cx="1643062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sz="1100">
                  <a:solidFill>
                    <a:srgbClr val="FFFFFF"/>
                  </a:solidFill>
                  <a:latin typeface="Arial" charset="0"/>
                  <a:ea typeface="+mn-ea"/>
                  <a:cs typeface="Arial" charset="0"/>
                </a:rPr>
                <a:t>*&lt; seuil si CV &gt; 50 c/ml </a:t>
              </a:r>
            </a:p>
          </p:txBody>
        </p:sp>
        <p:sp>
          <p:nvSpPr>
            <p:cNvPr id="110644" name="Freeform 33"/>
            <p:cNvSpPr>
              <a:spLocks/>
            </p:cNvSpPr>
            <p:nvPr/>
          </p:nvSpPr>
          <p:spPr bwMode="auto">
            <a:xfrm>
              <a:off x="7745413" y="1912938"/>
              <a:ext cx="152400" cy="115887"/>
            </a:xfrm>
            <a:custGeom>
              <a:avLst/>
              <a:gdLst>
                <a:gd name="T0" fmla="*/ 0 w 88"/>
                <a:gd name="T1" fmla="*/ 57713 h 88"/>
                <a:gd name="T2" fmla="*/ 76104 w 88"/>
                <a:gd name="T3" fmla="*/ 115425 h 88"/>
                <a:gd name="T4" fmla="*/ 152207 w 88"/>
                <a:gd name="T5" fmla="*/ 57713 h 88"/>
                <a:gd name="T6" fmla="*/ 76104 w 88"/>
                <a:gd name="T7" fmla="*/ 0 h 88"/>
                <a:gd name="T8" fmla="*/ 0 w 88"/>
                <a:gd name="T9" fmla="*/ 57713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88"/>
                <a:gd name="T17" fmla="*/ 88 w 88"/>
                <a:gd name="T18" fmla="*/ 88 h 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88">
                  <a:moveTo>
                    <a:pt x="0" y="44"/>
                  </a:moveTo>
                  <a:lnTo>
                    <a:pt x="44" y="88"/>
                  </a:lnTo>
                  <a:lnTo>
                    <a:pt x="88" y="44"/>
                  </a:lnTo>
                  <a:lnTo>
                    <a:pt x="44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45" name="Freeform 36"/>
            <p:cNvSpPr>
              <a:spLocks/>
            </p:cNvSpPr>
            <p:nvPr/>
          </p:nvSpPr>
          <p:spPr bwMode="auto">
            <a:xfrm>
              <a:off x="7745413" y="2185988"/>
              <a:ext cx="152400" cy="115887"/>
            </a:xfrm>
            <a:custGeom>
              <a:avLst/>
              <a:gdLst>
                <a:gd name="T0" fmla="*/ 0 w 88"/>
                <a:gd name="T1" fmla="*/ 57713 h 88"/>
                <a:gd name="T2" fmla="*/ 74374 w 88"/>
                <a:gd name="T3" fmla="*/ 115425 h 88"/>
                <a:gd name="T4" fmla="*/ 152207 w 88"/>
                <a:gd name="T5" fmla="*/ 57713 h 88"/>
                <a:gd name="T6" fmla="*/ 74374 w 88"/>
                <a:gd name="T7" fmla="*/ 0 h 88"/>
                <a:gd name="T8" fmla="*/ 0 w 88"/>
                <a:gd name="T9" fmla="*/ 57713 h 88"/>
                <a:gd name="T10" fmla="*/ 0 w 88"/>
                <a:gd name="T11" fmla="*/ 57713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8"/>
                <a:gd name="T19" fmla="*/ 0 h 88"/>
                <a:gd name="T20" fmla="*/ 88 w 88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8" h="88">
                  <a:moveTo>
                    <a:pt x="0" y="44"/>
                  </a:moveTo>
                  <a:lnTo>
                    <a:pt x="43" y="88"/>
                  </a:lnTo>
                  <a:lnTo>
                    <a:pt x="88" y="44"/>
                  </a:lnTo>
                  <a:lnTo>
                    <a:pt x="43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46" name="Freeform 39"/>
            <p:cNvSpPr>
              <a:spLocks/>
            </p:cNvSpPr>
            <p:nvPr/>
          </p:nvSpPr>
          <p:spPr bwMode="auto">
            <a:xfrm>
              <a:off x="7745413" y="2460625"/>
              <a:ext cx="152400" cy="112713"/>
            </a:xfrm>
            <a:custGeom>
              <a:avLst/>
              <a:gdLst>
                <a:gd name="T0" fmla="*/ 0 w 88"/>
                <a:gd name="T1" fmla="*/ 57713 h 87"/>
                <a:gd name="T2" fmla="*/ 76104 w 88"/>
                <a:gd name="T3" fmla="*/ 114114 h 87"/>
                <a:gd name="T4" fmla="*/ 152207 w 88"/>
                <a:gd name="T5" fmla="*/ 57713 h 87"/>
                <a:gd name="T6" fmla="*/ 76104 w 88"/>
                <a:gd name="T7" fmla="*/ 0 h 87"/>
                <a:gd name="T8" fmla="*/ 0 w 88"/>
                <a:gd name="T9" fmla="*/ 57713 h 87"/>
                <a:gd name="T10" fmla="*/ 0 w 88"/>
                <a:gd name="T11" fmla="*/ 57713 h 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8"/>
                <a:gd name="T19" fmla="*/ 0 h 87"/>
                <a:gd name="T20" fmla="*/ 88 w 88"/>
                <a:gd name="T21" fmla="*/ 87 h 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8" h="87">
                  <a:moveTo>
                    <a:pt x="0" y="44"/>
                  </a:moveTo>
                  <a:lnTo>
                    <a:pt x="44" y="87"/>
                  </a:lnTo>
                  <a:lnTo>
                    <a:pt x="88" y="44"/>
                  </a:lnTo>
                  <a:lnTo>
                    <a:pt x="44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FF00"/>
            </a:solidFill>
            <a:ln w="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10647" name="Freeform 42"/>
            <p:cNvSpPr>
              <a:spLocks/>
            </p:cNvSpPr>
            <p:nvPr/>
          </p:nvSpPr>
          <p:spPr bwMode="auto">
            <a:xfrm>
              <a:off x="7745413" y="2732088"/>
              <a:ext cx="152400" cy="115887"/>
            </a:xfrm>
            <a:custGeom>
              <a:avLst/>
              <a:gdLst>
                <a:gd name="T0" fmla="*/ 0 w 88"/>
                <a:gd name="T1" fmla="*/ 56401 h 88"/>
                <a:gd name="T2" fmla="*/ 76104 w 88"/>
                <a:gd name="T3" fmla="*/ 115425 h 88"/>
                <a:gd name="T4" fmla="*/ 152207 w 88"/>
                <a:gd name="T5" fmla="*/ 56401 h 88"/>
                <a:gd name="T6" fmla="*/ 76104 w 88"/>
                <a:gd name="T7" fmla="*/ 0 h 88"/>
                <a:gd name="T8" fmla="*/ 0 w 88"/>
                <a:gd name="T9" fmla="*/ 56401 h 88"/>
                <a:gd name="T10" fmla="*/ 0 w 88"/>
                <a:gd name="T11" fmla="*/ 56401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8"/>
                <a:gd name="T19" fmla="*/ 0 h 88"/>
                <a:gd name="T20" fmla="*/ 88 w 88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8" h="88">
                  <a:moveTo>
                    <a:pt x="0" y="43"/>
                  </a:moveTo>
                  <a:lnTo>
                    <a:pt x="44" y="88"/>
                  </a:lnTo>
                  <a:lnTo>
                    <a:pt x="88" y="43"/>
                  </a:lnTo>
                  <a:lnTo>
                    <a:pt x="44" y="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CCFF"/>
            </a:solidFill>
            <a:ln w="0">
              <a:solidFill>
                <a:srgbClr val="00CC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FFFFFF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110680" name="ZoneTexte 77"/>
          <p:cNvSpPr txBox="1">
            <a:spLocks noChangeArrowheads="1"/>
          </p:cNvSpPr>
          <p:nvPr/>
        </p:nvSpPr>
        <p:spPr bwMode="auto">
          <a:xfrm>
            <a:off x="1313657" y="4453057"/>
            <a:ext cx="6940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/>
            <a:r>
              <a:rPr lang="fr-FR" dirty="0">
                <a:solidFill>
                  <a:srgbClr val="FFFF66"/>
                </a:solidFill>
                <a:latin typeface="Arial" charset="0"/>
                <a:ea typeface="+mn-ea"/>
                <a:cs typeface="Arial" charset="0"/>
              </a:rPr>
              <a:t>Taux de transmission périnatale</a:t>
            </a:r>
          </a:p>
        </p:txBody>
      </p:sp>
      <p:sp>
        <p:nvSpPr>
          <p:cNvPr id="110682" name="Text Box 5"/>
          <p:cNvSpPr txBox="1">
            <a:spLocks noChangeArrowheads="1"/>
          </p:cNvSpPr>
          <p:nvPr/>
        </p:nvSpPr>
        <p:spPr bwMode="auto">
          <a:xfrm>
            <a:off x="8762708" y="46038"/>
            <a:ext cx="32573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000" dirty="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 charset="0"/>
              </a:rPr>
              <a:t>54</a:t>
            </a:r>
            <a:endParaRPr lang="fr-FR" sz="1000" dirty="0">
              <a:solidFill>
                <a:srgbClr val="FFFFFF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graphicFrame>
        <p:nvGraphicFramePr>
          <p:cNvPr id="64" name="Tableau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214632"/>
              </p:ext>
            </p:extLst>
          </p:nvPr>
        </p:nvGraphicFramePr>
        <p:xfrm>
          <a:off x="314325" y="4938015"/>
          <a:ext cx="8611554" cy="1499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708"/>
                <a:gridCol w="1039481"/>
                <a:gridCol w="1227473"/>
                <a:gridCol w="1227473"/>
                <a:gridCol w="1358927"/>
                <a:gridCol w="1195754"/>
                <a:gridCol w="1127738"/>
              </a:tblGrid>
              <a:tr h="400546"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FFFF66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FFFF66"/>
                          </a:solidFill>
                        </a:rPr>
                        <a:t>Date initiation du traitement ARV</a:t>
                      </a:r>
                      <a:endParaRPr lang="fr-FR" sz="1400" b="0" dirty="0">
                        <a:solidFill>
                          <a:srgbClr val="FFFF66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solidFill>
                          <a:srgbClr val="FFFF66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solidFill>
                          <a:srgbClr val="FFFF66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solidFill>
                          <a:srgbClr val="FFFF66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FFFF66"/>
                          </a:solidFill>
                        </a:rPr>
                        <a:t>CV (c/ml) à l’accouchement  </a:t>
                      </a:r>
                      <a:endParaRPr lang="fr-FR" sz="1400" b="0" dirty="0">
                        <a:solidFill>
                          <a:srgbClr val="FFFF66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solidFill>
                          <a:srgbClr val="FFFF66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214041"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Avant conception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fr-FR" sz="1300" baseline="30000" dirty="0" smtClean="0">
                          <a:solidFill>
                            <a:schemeClr val="bg1"/>
                          </a:solidFill>
                        </a:rPr>
                        <a:t>er</a:t>
                      </a:r>
                      <a:r>
                        <a:rPr lang="fr-FR" sz="1300" baseline="0" dirty="0" smtClean="0">
                          <a:solidFill>
                            <a:schemeClr val="bg1"/>
                          </a:solidFill>
                        </a:rPr>
                        <a:t> trimestre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fr-FR" sz="1300" baseline="30000" dirty="0" smtClean="0">
                          <a:solidFill>
                            <a:schemeClr val="bg1"/>
                          </a:solidFill>
                        </a:rPr>
                        <a:t>ème</a:t>
                      </a:r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 trimestre 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r>
                        <a:rPr lang="fr-FR" sz="1300" baseline="30000" dirty="0" smtClean="0">
                          <a:solidFill>
                            <a:schemeClr val="bg1"/>
                          </a:solidFill>
                        </a:rPr>
                        <a:t>ème</a:t>
                      </a:r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 trimestre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50-400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&lt; 50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4041"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Taux de transmission (%)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0,2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0,4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0,9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2,2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err="1" smtClean="0">
                          <a:solidFill>
                            <a:schemeClr val="bg1"/>
                          </a:solidFill>
                        </a:rPr>
                        <a:t>ORa</a:t>
                      </a:r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 = 3,5 (IC 95 %</a:t>
                      </a:r>
                      <a:r>
                        <a:rPr lang="fr-FR" sz="1300" baseline="0" dirty="0" smtClean="0">
                          <a:solidFill>
                            <a:schemeClr val="bg1"/>
                          </a:solidFill>
                        </a:rPr>
                        <a:t> 1,7-7,2)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aseline="0" dirty="0" smtClean="0">
                          <a:solidFill>
                            <a:schemeClr val="bg1"/>
                          </a:solidFill>
                        </a:rPr>
                        <a:t>Indépendamment du moment d’initiation des ARV</a:t>
                      </a:r>
                      <a:endParaRPr lang="fr-FR" sz="13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4041"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p &lt; 0,001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8995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!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6618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u contenu 27"/>
          <p:cNvSpPr>
            <a:spLocks noGrp="1"/>
          </p:cNvSpPr>
          <p:nvPr>
            <p:ph idx="1"/>
          </p:nvPr>
        </p:nvSpPr>
        <p:spPr>
          <a:xfrm>
            <a:off x="606077" y="4564552"/>
            <a:ext cx="7623522" cy="1119738"/>
          </a:xfrm>
        </p:spPr>
        <p:txBody>
          <a:bodyPr>
            <a:normAutofit/>
          </a:bodyPr>
          <a:lstStyle/>
          <a:p>
            <a:r>
              <a:rPr lang="fr-FR" smtClean="0"/>
              <a:t>Visites de suivi : M 1, 2 puis tous les 2 mois</a:t>
            </a:r>
          </a:p>
          <a:p>
            <a:endParaRPr lang="fr-FR" smtClean="0"/>
          </a:p>
          <a:p>
            <a:endParaRPr lang="fr-FR"/>
          </a:p>
        </p:txBody>
      </p:sp>
      <p:sp>
        <p:nvSpPr>
          <p:cNvPr id="24" name="Espace réservé du texte 23"/>
          <p:cNvSpPr>
            <a:spLocks noGrp="1"/>
          </p:cNvSpPr>
          <p:nvPr>
            <p:ph type="body" sz="quarter" idx="13"/>
          </p:nvPr>
        </p:nvSpPr>
        <p:spPr>
          <a:xfrm>
            <a:off x="896472" y="1279871"/>
            <a:ext cx="7623522" cy="635289"/>
          </a:xfrm>
        </p:spPr>
        <p:txBody>
          <a:bodyPr/>
          <a:lstStyle/>
          <a:p>
            <a:r>
              <a:rPr lang="fr-FR" smtClean="0"/>
              <a:t>Étude randomisée en double insu contrôlée versus placebo</a:t>
            </a:r>
          </a:p>
          <a:p>
            <a:endParaRPr lang="fr-FR"/>
          </a:p>
        </p:txBody>
      </p:sp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IPERGAY</a:t>
            </a:r>
            <a:endParaRPr lang="fr-FR" sz="3600" dirty="0"/>
          </a:p>
        </p:txBody>
      </p:sp>
      <p:sp>
        <p:nvSpPr>
          <p:cNvPr id="39" name="Espace réservé du pied de page 7"/>
          <p:cNvSpPr>
            <a:spLocks noGrp="1"/>
          </p:cNvSpPr>
          <p:nvPr>
            <p:ph type="ftr" sz="quarter" idx="4294967295"/>
          </p:nvPr>
        </p:nvSpPr>
        <p:spPr>
          <a:xfrm>
            <a:off x="2770263" y="6400800"/>
            <a:ext cx="5916536" cy="470333"/>
          </a:xfrm>
        </p:spPr>
        <p:txBody>
          <a:bodyPr/>
          <a:lstStyle>
            <a:lvl1pPr marL="0" marR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 i="1">
                <a:solidFill>
                  <a:srgbClr val="595959"/>
                </a:solidFill>
              </a:defRPr>
            </a:lvl1pPr>
          </a:lstStyle>
          <a:p>
            <a:r>
              <a:rPr lang="fr-FR"/>
              <a:t>CROI 2015 - D’après Molina JM et al., abstr. 23LB, actualisé </a:t>
            </a:r>
          </a:p>
          <a:p>
            <a:endParaRPr lang="fr-FR"/>
          </a:p>
        </p:txBody>
      </p:sp>
      <p:sp>
        <p:nvSpPr>
          <p:cNvPr id="39938" name="Line 3"/>
          <p:cNvSpPr>
            <a:spLocks noChangeShapeType="1"/>
          </p:cNvSpPr>
          <p:nvPr/>
        </p:nvSpPr>
        <p:spPr bwMode="auto">
          <a:xfrm>
            <a:off x="6805613" y="4985385"/>
            <a:ext cx="0" cy="365125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83346" y="2143760"/>
            <a:ext cx="7903454" cy="2625725"/>
            <a:chOff x="754" y="1468"/>
            <a:chExt cx="3821" cy="1538"/>
          </a:xfrm>
        </p:grpSpPr>
        <p:sp>
          <p:nvSpPr>
            <p:cNvPr id="20491" name="AutoShape 5"/>
            <p:cNvSpPr>
              <a:spLocks noChangeArrowheads="1"/>
            </p:cNvSpPr>
            <p:nvPr/>
          </p:nvSpPr>
          <p:spPr bwMode="auto">
            <a:xfrm>
              <a:off x="754" y="1625"/>
              <a:ext cx="1674" cy="935"/>
            </a:xfrm>
            <a:prstGeom prst="roundRect">
              <a:avLst>
                <a:gd name="adj" fmla="val 16667"/>
              </a:avLst>
            </a:prstGeom>
            <a:solidFill>
              <a:srgbClr val="005294"/>
            </a:solidFill>
            <a:ln>
              <a:noFill/>
            </a:ln>
            <a:ex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marL="114300" indent="-114300">
                <a:lnSpc>
                  <a:spcPct val="110000"/>
                </a:lnSpc>
                <a:buFontTx/>
                <a:buChar char="•"/>
              </a:pPr>
              <a:r>
                <a:rPr lang="fr-FR" sz="1600" b="1" smtClean="0">
                  <a:solidFill>
                    <a:schemeClr val="bg1"/>
                  </a:solidFill>
                  <a:ea typeface="Arial" pitchFamily="-83" charset="0"/>
                  <a:cs typeface="Arial" pitchFamily="-83" charset="0"/>
                </a:rPr>
                <a:t>HSH VIH- à haut risque</a:t>
              </a:r>
            </a:p>
            <a:p>
              <a:pPr marL="114300" indent="-114300">
                <a:lnSpc>
                  <a:spcPct val="110000"/>
                </a:lnSpc>
                <a:buFontTx/>
                <a:buChar char="•"/>
              </a:pPr>
              <a:r>
                <a:rPr lang="fr-FR" sz="1600" b="1" smtClean="0">
                  <a:solidFill>
                    <a:schemeClr val="bg1"/>
                  </a:solidFill>
                  <a:ea typeface="Arial" pitchFamily="-83" charset="0"/>
                  <a:cs typeface="Arial" pitchFamily="-83" charset="0"/>
                </a:rPr>
                <a:t>Rapports anaux non protégés avec  ≥ 2 partenaires</a:t>
              </a:r>
              <a:br>
                <a:rPr lang="fr-FR" sz="1600" b="1" smtClean="0">
                  <a:solidFill>
                    <a:schemeClr val="bg1"/>
                  </a:solidFill>
                  <a:ea typeface="Arial" pitchFamily="-83" charset="0"/>
                  <a:cs typeface="Arial" pitchFamily="-83" charset="0"/>
                </a:rPr>
              </a:br>
              <a:r>
                <a:rPr lang="fr-FR" sz="1600" b="1" smtClean="0">
                  <a:solidFill>
                    <a:schemeClr val="bg1"/>
                  </a:solidFill>
                  <a:ea typeface="Arial" pitchFamily="-83" charset="0"/>
                  <a:cs typeface="Arial" pitchFamily="-83" charset="0"/>
                </a:rPr>
                <a:t>dans les 6 mois</a:t>
              </a:r>
            </a:p>
            <a:p>
              <a:pPr marL="114300" indent="-114300">
                <a:lnSpc>
                  <a:spcPct val="110000"/>
                </a:lnSpc>
                <a:buFontTx/>
                <a:buChar char="•"/>
              </a:pPr>
              <a:r>
                <a:rPr lang="fr-FR" sz="1600" b="1" smtClean="0">
                  <a:solidFill>
                    <a:schemeClr val="bg1"/>
                  </a:solidFill>
                  <a:ea typeface="Arial" pitchFamily="-83" charset="0"/>
                  <a:cs typeface="Arial" pitchFamily="-83" charset="0"/>
                </a:rPr>
                <a:t>DFGe &gt; 60 ml/mn</a:t>
              </a:r>
              <a:endParaRPr lang="fr-FR" sz="1600" b="1">
                <a:solidFill>
                  <a:schemeClr val="bg1"/>
                </a:solidFill>
                <a:ea typeface="Arial" pitchFamily="-83" charset="0"/>
                <a:cs typeface="Arial" pitchFamily="-83" charset="0"/>
              </a:endParaRPr>
            </a:p>
          </p:txBody>
        </p:sp>
        <p:sp>
          <p:nvSpPr>
            <p:cNvPr id="39945" name="Line 6"/>
            <p:cNvSpPr>
              <a:spLocks noChangeShapeType="1"/>
            </p:cNvSpPr>
            <p:nvPr/>
          </p:nvSpPr>
          <p:spPr bwMode="auto">
            <a:xfrm>
              <a:off x="3076" y="2942"/>
              <a:ext cx="1499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fr-FR" sz="1600"/>
            </a:p>
          </p:txBody>
        </p:sp>
        <p:sp>
          <p:nvSpPr>
            <p:cNvPr id="39946" name="Line 7"/>
            <p:cNvSpPr>
              <a:spLocks noChangeShapeType="1"/>
            </p:cNvSpPr>
            <p:nvPr/>
          </p:nvSpPr>
          <p:spPr bwMode="auto">
            <a:xfrm>
              <a:off x="3076" y="3006"/>
              <a:ext cx="1499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fr-FR" sz="1600"/>
            </a:p>
          </p:txBody>
        </p:sp>
        <p:sp>
          <p:nvSpPr>
            <p:cNvPr id="39947" name="Line 8"/>
            <p:cNvSpPr>
              <a:spLocks noChangeShapeType="1"/>
            </p:cNvSpPr>
            <p:nvPr/>
          </p:nvSpPr>
          <p:spPr bwMode="auto">
            <a:xfrm>
              <a:off x="3924" y="2510"/>
              <a:ext cx="0" cy="23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fr-FR" sz="1600"/>
            </a:p>
          </p:txBody>
        </p:sp>
        <p:sp>
          <p:nvSpPr>
            <p:cNvPr id="39948" name="Line 9"/>
            <p:cNvSpPr>
              <a:spLocks noChangeShapeType="1"/>
            </p:cNvSpPr>
            <p:nvPr/>
          </p:nvSpPr>
          <p:spPr bwMode="auto">
            <a:xfrm>
              <a:off x="3924" y="2344"/>
              <a:ext cx="0" cy="23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fr-FR" sz="1600"/>
            </a:p>
          </p:txBody>
        </p:sp>
        <p:sp>
          <p:nvSpPr>
            <p:cNvPr id="39949" name="Line 10"/>
            <p:cNvSpPr>
              <a:spLocks noChangeShapeType="1"/>
            </p:cNvSpPr>
            <p:nvPr/>
          </p:nvSpPr>
          <p:spPr bwMode="auto">
            <a:xfrm>
              <a:off x="4575" y="2776"/>
              <a:ext cx="0" cy="23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fr-FR" sz="1600"/>
            </a:p>
          </p:txBody>
        </p:sp>
        <p:cxnSp>
          <p:nvCxnSpPr>
            <p:cNvPr id="39950" name="AutoShape 11"/>
            <p:cNvCxnSpPr>
              <a:cxnSpLocks noChangeShapeType="1"/>
            </p:cNvCxnSpPr>
            <p:nvPr/>
          </p:nvCxnSpPr>
          <p:spPr bwMode="auto">
            <a:xfrm flipV="1">
              <a:off x="2428" y="1733"/>
              <a:ext cx="551" cy="357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39951" name="AutoShape 12"/>
            <p:cNvCxnSpPr>
              <a:cxnSpLocks noChangeShapeType="1"/>
            </p:cNvCxnSpPr>
            <p:nvPr/>
          </p:nvCxnSpPr>
          <p:spPr bwMode="auto">
            <a:xfrm>
              <a:off x="2428" y="2090"/>
              <a:ext cx="551" cy="366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sp>
          <p:nvSpPr>
            <p:cNvPr id="39952" name="Rectangle 13"/>
            <p:cNvSpPr>
              <a:spLocks noChangeArrowheads="1"/>
            </p:cNvSpPr>
            <p:nvPr/>
          </p:nvSpPr>
          <p:spPr bwMode="auto">
            <a:xfrm>
              <a:off x="2979" y="1468"/>
              <a:ext cx="1467" cy="49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spcBef>
                  <a:spcPts val="600"/>
                </a:spcBef>
                <a:spcAft>
                  <a:spcPct val="25000"/>
                </a:spcAft>
                <a:buClr>
                  <a:schemeClr val="accent2"/>
                </a:buClr>
                <a:buFont typeface="Wingdings" pitchFamily="-83" charset="2"/>
                <a:buNone/>
              </a:pPr>
              <a:r>
                <a:rPr lang="fr-FR" sz="1600" b="1" smtClean="0">
                  <a:ea typeface="Arial" pitchFamily="-83" charset="0"/>
                  <a:cs typeface="Arial" pitchFamily="-83" charset="0"/>
                </a:rPr>
                <a:t>Offre globale de prévention*</a:t>
              </a:r>
              <a:br>
                <a:rPr lang="fr-FR" sz="1600" b="1" smtClean="0">
                  <a:ea typeface="Arial" pitchFamily="-83" charset="0"/>
                  <a:cs typeface="Arial" pitchFamily="-83" charset="0"/>
                </a:rPr>
              </a:br>
              <a:r>
                <a:rPr lang="fr-FR" sz="1600" b="1" smtClean="0">
                  <a:ea typeface="Arial" pitchFamily="-83" charset="0"/>
                  <a:cs typeface="Arial" pitchFamily="-83" charset="0"/>
                </a:rPr>
                <a:t>TDF/FTC avant et après rapports sexuels</a:t>
              </a:r>
              <a:endParaRPr lang="fr-FR" sz="1600" b="1">
                <a:ea typeface="Arial" pitchFamily="-83" charset="0"/>
                <a:cs typeface="Arial" pitchFamily="-83" charset="0"/>
              </a:endParaRPr>
            </a:p>
          </p:txBody>
        </p:sp>
        <p:sp>
          <p:nvSpPr>
            <p:cNvPr id="39953" name="Rectangle 14"/>
            <p:cNvSpPr>
              <a:spLocks noChangeArrowheads="1"/>
            </p:cNvSpPr>
            <p:nvPr/>
          </p:nvSpPr>
          <p:spPr bwMode="auto">
            <a:xfrm>
              <a:off x="2979" y="2228"/>
              <a:ext cx="1473" cy="496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spcBef>
                  <a:spcPts val="600"/>
                </a:spcBef>
                <a:spcAft>
                  <a:spcPct val="25000"/>
                </a:spcAft>
                <a:buClr>
                  <a:schemeClr val="accent2"/>
                </a:buClr>
                <a:buFont typeface="Wingdings" pitchFamily="-83" charset="2"/>
                <a:buNone/>
              </a:pPr>
              <a:r>
                <a:rPr lang="fr-FR" sz="1600" b="1" smtClean="0">
                  <a:solidFill>
                    <a:schemeClr val="bg1"/>
                  </a:solidFill>
                  <a:ea typeface="Arial" pitchFamily="-83" charset="0"/>
                  <a:cs typeface="Arial" pitchFamily="-83" charset="0"/>
                </a:rPr>
                <a:t>Offre globale de prévention*  Placebo avant et après rapports sexuels</a:t>
              </a:r>
              <a:endParaRPr lang="fr-FR" sz="1600" b="1">
                <a:solidFill>
                  <a:schemeClr val="bg1"/>
                </a:solidFill>
                <a:ea typeface="Arial" pitchFamily="-83" charset="0"/>
                <a:cs typeface="Arial" pitchFamily="-83" charset="0"/>
              </a:endParaRPr>
            </a:p>
          </p:txBody>
        </p:sp>
      </p:grpSp>
      <p:sp>
        <p:nvSpPr>
          <p:cNvPr id="39941" name="Rectangle 16"/>
          <p:cNvSpPr>
            <a:spLocks noChangeArrowheads="1"/>
          </p:cNvSpPr>
          <p:nvPr/>
        </p:nvSpPr>
        <p:spPr bwMode="auto">
          <a:xfrm>
            <a:off x="0" y="1915160"/>
            <a:ext cx="3352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lnSpc>
                <a:spcPct val="90000"/>
              </a:lnSpc>
              <a:spcBef>
                <a:spcPct val="35000"/>
              </a:spcBef>
              <a:spcAft>
                <a:spcPct val="20000"/>
              </a:spcAft>
              <a:buClr>
                <a:schemeClr val="accent2"/>
              </a:buClr>
              <a:buFontTx/>
              <a:buChar char="–"/>
            </a:pPr>
            <a:endParaRPr lang="fr-FR" sz="1300">
              <a:ea typeface="Arial" pitchFamily="-83" charset="0"/>
              <a:cs typeface="Arial" pitchFamily="-83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039090" y="5887720"/>
            <a:ext cx="7848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smtClean="0"/>
              <a:t>* Conseils, préservatifs et gel, dépistage et traitement des IST, vaccination pour le VHB et le VHA, PPE si besoin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294967295"/>
          </p:nvPr>
        </p:nvSpPr>
        <p:spPr>
          <a:xfrm>
            <a:off x="0" y="6424655"/>
            <a:ext cx="381000" cy="381000"/>
          </a:xfrm>
        </p:spPr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3092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space réservé du contenu 2"/>
          <p:cNvSpPr txBox="1">
            <a:spLocks/>
          </p:cNvSpPr>
          <p:nvPr/>
        </p:nvSpPr>
        <p:spPr>
          <a:xfrm>
            <a:off x="687782" y="1066098"/>
            <a:ext cx="7647708" cy="1047860"/>
          </a:xfrm>
          <a:prstGeom prst="rect">
            <a:avLst/>
          </a:prstGeom>
        </p:spPr>
        <p:txBody>
          <a:bodyPr lIns="0" tIns="0" rIns="0" bIns="0"/>
          <a:lstStyle/>
          <a:p>
            <a:pPr marL="206375" marR="0" lvl="0" indent="-206375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SzPct val="100000"/>
              <a:buFont typeface="Lucida Grande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2 comprimés (TDF/FTC ou  placebo), 2-24 heures avant les rapports sexuels</a:t>
            </a:r>
          </a:p>
          <a:p>
            <a:pPr marL="206375" marR="0" lvl="0" indent="-206375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SzPct val="100000"/>
              <a:buFont typeface="Lucida Grande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1 comprimé (TDF/FTC ou placebo), 24 heures après</a:t>
            </a:r>
          </a:p>
          <a:p>
            <a:pPr marL="206375" marR="0" lvl="0" indent="-206375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SzPct val="100000"/>
              <a:buFont typeface="Lucida Grande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1 comprimé (TDF/FTC ou placebo), 48 heures après 1</a:t>
            </a:r>
            <a:r>
              <a:rPr kumimoji="0" lang="fr-FR" sz="1200" b="0" i="0" u="none" strike="noStrike" kern="1200" cap="none" spc="0" normalizeH="0" baseline="3000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re</a:t>
            </a:r>
            <a:r>
              <a:rPr kumimoji="0" lang="fr-FR" sz="1200" b="0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 prise</a:t>
            </a:r>
            <a:endParaRPr kumimoji="0" lang="fr-FR" sz="1400" b="0" i="0" u="none" strike="noStrike" kern="1200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  <p:graphicFrame>
        <p:nvGraphicFramePr>
          <p:cNvPr id="27" name="Diagramme 26"/>
          <p:cNvGraphicFramePr/>
          <p:nvPr/>
        </p:nvGraphicFramePr>
        <p:xfrm>
          <a:off x="801077" y="2961542"/>
          <a:ext cx="8173212" cy="540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e 87"/>
          <p:cNvGrpSpPr>
            <a:grpSpLocks/>
          </p:cNvGrpSpPr>
          <p:nvPr/>
        </p:nvGrpSpPr>
        <p:grpSpPr bwMode="auto">
          <a:xfrm>
            <a:off x="5230769" y="1798661"/>
            <a:ext cx="408033" cy="1270022"/>
            <a:chOff x="4937887" y="1268762"/>
            <a:chExt cx="436775" cy="2027790"/>
          </a:xfrm>
        </p:grpSpPr>
        <p:sp>
          <p:nvSpPr>
            <p:cNvPr id="41" name="Émoticône 16"/>
            <p:cNvSpPr/>
            <p:nvPr/>
          </p:nvSpPr>
          <p:spPr>
            <a:xfrm>
              <a:off x="4937887" y="1268762"/>
              <a:ext cx="436775" cy="503421"/>
            </a:xfrm>
            <a:prstGeom prst="smileyFace">
              <a:avLst/>
            </a:prstGeom>
            <a:solidFill>
              <a:srgbClr val="FF6600"/>
            </a:solidFill>
            <a:ln>
              <a:solidFill>
                <a:srgbClr val="FFFFFF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rgbClr val="FFFFFF"/>
                </a:solidFill>
              </a:endParaRPr>
            </a:p>
          </p:txBody>
        </p:sp>
        <p:cxnSp>
          <p:nvCxnSpPr>
            <p:cNvPr id="42" name="Connecteur droit avec flèche 41"/>
            <p:cNvCxnSpPr>
              <a:cxnSpLocks noChangeShapeType="1"/>
            </p:cNvCxnSpPr>
            <p:nvPr/>
          </p:nvCxnSpPr>
          <p:spPr bwMode="auto">
            <a:xfrm rot="16200000" flipH="1">
              <a:off x="4111381" y="2446232"/>
              <a:ext cx="1676826" cy="23813"/>
            </a:xfrm>
            <a:prstGeom prst="straightConnector1">
              <a:avLst/>
            </a:prstGeom>
            <a:noFill/>
            <a:ln w="25400">
              <a:solidFill>
                <a:srgbClr val="7F7F7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9" name="Émoticône 91"/>
          <p:cNvSpPr/>
          <p:nvPr/>
        </p:nvSpPr>
        <p:spPr bwMode="auto">
          <a:xfrm>
            <a:off x="4800599" y="1809601"/>
            <a:ext cx="430167" cy="315296"/>
          </a:xfrm>
          <a:prstGeom prst="smileyFace">
            <a:avLst/>
          </a:prstGeom>
          <a:solidFill>
            <a:srgbClr val="FF6600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grpSp>
        <p:nvGrpSpPr>
          <p:cNvPr id="4" name="Groupe 103"/>
          <p:cNvGrpSpPr>
            <a:grpSpLocks/>
          </p:cNvGrpSpPr>
          <p:nvPr/>
        </p:nvGrpSpPr>
        <p:grpSpPr bwMode="auto">
          <a:xfrm>
            <a:off x="5433974" y="2588282"/>
            <a:ext cx="516125" cy="480402"/>
            <a:chOff x="7403387" y="4139152"/>
            <a:chExt cx="334507" cy="379430"/>
          </a:xfrm>
        </p:grpSpPr>
        <p:sp>
          <p:nvSpPr>
            <p:cNvPr id="39" name="Flèche vers le bas 38"/>
            <p:cNvSpPr/>
            <p:nvPr/>
          </p:nvSpPr>
          <p:spPr>
            <a:xfrm>
              <a:off x="7570640" y="4297051"/>
              <a:ext cx="97084" cy="221531"/>
            </a:xfrm>
            <a:prstGeom prst="downArrow">
              <a:avLst/>
            </a:prstGeom>
            <a:solidFill>
              <a:srgbClr val="FF6600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rgbClr val="FFFFFF"/>
                </a:solidFill>
              </a:endParaRPr>
            </a:p>
          </p:txBody>
        </p:sp>
        <p:pic>
          <p:nvPicPr>
            <p:cNvPr id="40" name="Picture 2" descr="http://yagg.com/files/2012/05/Truvada-preventif-fda.jpg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 rot="19881550">
              <a:off x="7403387" y="4139152"/>
              <a:ext cx="334507" cy="2007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e 150"/>
          <p:cNvGrpSpPr>
            <a:grpSpLocks/>
          </p:cNvGrpSpPr>
          <p:nvPr/>
        </p:nvGrpSpPr>
        <p:grpSpPr bwMode="auto">
          <a:xfrm>
            <a:off x="4647902" y="2520650"/>
            <a:ext cx="522056" cy="555994"/>
            <a:chOff x="7403387" y="4144398"/>
            <a:chExt cx="334507" cy="379430"/>
          </a:xfrm>
        </p:grpSpPr>
        <p:sp>
          <p:nvSpPr>
            <p:cNvPr id="37" name="Flèche vers le bas 36"/>
            <p:cNvSpPr/>
            <p:nvPr/>
          </p:nvSpPr>
          <p:spPr>
            <a:xfrm>
              <a:off x="7570641" y="4302550"/>
              <a:ext cx="96931" cy="221278"/>
            </a:xfrm>
            <a:prstGeom prst="downArrow">
              <a:avLst/>
            </a:prstGeom>
            <a:solidFill>
              <a:srgbClr val="FF6600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rgbClr val="FFFFFF"/>
                </a:solidFill>
              </a:endParaRPr>
            </a:p>
          </p:txBody>
        </p:sp>
        <p:pic>
          <p:nvPicPr>
            <p:cNvPr id="38" name="Picture 2" descr="http://yagg.com/files/2012/05/Truvada-preventif-fda.jpg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 rot="19881550">
              <a:off x="7403387" y="4144398"/>
              <a:ext cx="334507" cy="2007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upe 103"/>
          <p:cNvGrpSpPr>
            <a:grpSpLocks/>
          </p:cNvGrpSpPr>
          <p:nvPr/>
        </p:nvGrpSpPr>
        <p:grpSpPr bwMode="auto">
          <a:xfrm>
            <a:off x="6295665" y="2579335"/>
            <a:ext cx="516125" cy="480402"/>
            <a:chOff x="7403387" y="4139151"/>
            <a:chExt cx="334507" cy="379429"/>
          </a:xfrm>
        </p:grpSpPr>
        <p:sp>
          <p:nvSpPr>
            <p:cNvPr id="35" name="Flèche vers le bas 34"/>
            <p:cNvSpPr/>
            <p:nvPr/>
          </p:nvSpPr>
          <p:spPr>
            <a:xfrm>
              <a:off x="7570641" y="4297049"/>
              <a:ext cx="97084" cy="221531"/>
            </a:xfrm>
            <a:prstGeom prst="downArrow">
              <a:avLst/>
            </a:prstGeom>
            <a:solidFill>
              <a:srgbClr val="FF6600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rgbClr val="FFFFFF"/>
                </a:solidFill>
              </a:endParaRPr>
            </a:p>
          </p:txBody>
        </p:sp>
        <p:pic>
          <p:nvPicPr>
            <p:cNvPr id="36" name="Picture 2" descr="http://yagg.com/files/2012/05/Truvada-preventif-fda.jpg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 rot="19881550">
              <a:off x="7403387" y="4139151"/>
              <a:ext cx="334507" cy="2007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4" name="Picture 2" descr="http://yagg.com/files/2012/05/Truvada-preventif-fda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9881550">
            <a:off x="4550017" y="2278956"/>
            <a:ext cx="522056" cy="29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988838" y="3866499"/>
            <a:ext cx="7623522" cy="2191587"/>
          </a:xfrm>
        </p:spPr>
        <p:txBody>
          <a:bodyPr>
            <a:normAutofit/>
          </a:bodyPr>
          <a:lstStyle/>
          <a:p>
            <a:r>
              <a:rPr lang="fr-FR" smtClean="0"/>
              <a:t>Critère principal : taux de séroconversion VIH-1</a:t>
            </a:r>
          </a:p>
          <a:p>
            <a:r>
              <a:rPr lang="fr-FR" smtClean="0"/>
              <a:t>Critères secondaires</a:t>
            </a:r>
          </a:p>
          <a:p>
            <a:pPr lvl="1"/>
            <a:r>
              <a:rPr lang="fr-FR" smtClean="0"/>
              <a:t>Tolérance, survenue d’effets indésirables</a:t>
            </a:r>
          </a:p>
          <a:p>
            <a:pPr lvl="1"/>
            <a:r>
              <a:rPr lang="fr-FR" smtClean="0"/>
              <a:t>Appropriation du schéma de traitement, niveau d’observance, dosages</a:t>
            </a:r>
          </a:p>
          <a:p>
            <a:pPr lvl="1"/>
            <a:r>
              <a:rPr lang="fr-FR" smtClean="0"/>
              <a:t>Comportements sexuels à risque au cours de la participation à l’essai </a:t>
            </a:r>
          </a:p>
          <a:p>
            <a:pPr lvl="1"/>
            <a:r>
              <a:rPr lang="fr-FR" smtClean="0"/>
              <a:t>IST</a:t>
            </a:r>
          </a:p>
          <a:p>
            <a:pPr lvl="1"/>
            <a:r>
              <a:rPr lang="fr-FR" smtClean="0"/>
              <a:t>Coût-efficacité</a:t>
            </a:r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/>
              <a:t>IPERGAY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28" name="Espace réservé du pied de page 7"/>
          <p:cNvSpPr txBox="1">
            <a:spLocks/>
          </p:cNvSpPr>
          <p:nvPr/>
        </p:nvSpPr>
        <p:spPr>
          <a:xfrm>
            <a:off x="2770263" y="6400800"/>
            <a:ext cx="5916536" cy="470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 i="1" kern="1200">
                <a:solidFill>
                  <a:srgbClr val="595959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9pPr>
          </a:lstStyle>
          <a:p>
            <a:r>
              <a:rPr lang="fr-FR" smtClean="0"/>
              <a:t>CROI 2015 - D’après Molina JM et al., abstr. 23LB, actualisé </a:t>
            </a:r>
          </a:p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16909" y="2124897"/>
            <a:ext cx="472212" cy="51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462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82" name="ZoneTexte 1"/>
          <p:cNvSpPr txBox="1">
            <a:spLocks noChangeArrowheads="1"/>
          </p:cNvSpPr>
          <p:nvPr/>
        </p:nvSpPr>
        <p:spPr bwMode="auto">
          <a:xfrm>
            <a:off x="152400" y="152400"/>
            <a:ext cx="79089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fr-FR" sz="2000"/>
          </a:p>
        </p:txBody>
      </p:sp>
      <p:sp>
        <p:nvSpPr>
          <p:cNvPr id="53" name="Espace réservé du texte 52"/>
          <p:cNvSpPr>
            <a:spLocks noGrp="1"/>
          </p:cNvSpPr>
          <p:nvPr>
            <p:ph type="body" sz="quarter" idx="13"/>
          </p:nvPr>
        </p:nvSpPr>
        <p:spPr>
          <a:xfrm>
            <a:off x="1063276" y="5527040"/>
            <a:ext cx="7623523" cy="531813"/>
          </a:xfrm>
        </p:spPr>
        <p:txBody>
          <a:bodyPr/>
          <a:lstStyle/>
          <a:p>
            <a:r>
              <a:rPr lang="fr-FR" sz="1600" smtClean="0"/>
              <a:t>23 octobre 2014, le DSMB recommande l’arrêt du bras placebo et demande que l’intervention préventive soit proposée à tous les participants</a:t>
            </a:r>
            <a:endParaRPr lang="fr-FR" smtClean="0"/>
          </a:p>
          <a:p>
            <a:endParaRPr lang="fr-FR" sz="1600"/>
          </a:p>
        </p:txBody>
      </p:sp>
      <p:sp>
        <p:nvSpPr>
          <p:cNvPr id="49" name="Titre 48"/>
          <p:cNvSpPr>
            <a:spLocks noGrp="1"/>
          </p:cNvSpPr>
          <p:nvPr>
            <p:ph type="title"/>
          </p:nvPr>
        </p:nvSpPr>
        <p:spPr>
          <a:xfrm>
            <a:off x="1039091" y="150813"/>
            <a:ext cx="7647708" cy="401697"/>
          </a:xfrm>
        </p:spPr>
        <p:txBody>
          <a:bodyPr>
            <a:normAutofit/>
          </a:bodyPr>
          <a:lstStyle/>
          <a:p>
            <a:r>
              <a:rPr lang="fr-FR" sz="3600" dirty="0" smtClean="0"/>
              <a:t>IPERGAY</a:t>
            </a:r>
            <a:endParaRPr lang="fr-FR" sz="3600" dirty="0"/>
          </a:p>
        </p:txBody>
      </p:sp>
      <p:grpSp>
        <p:nvGrpSpPr>
          <p:cNvPr id="2" name="Grouper 53"/>
          <p:cNvGrpSpPr/>
          <p:nvPr/>
        </p:nvGrpSpPr>
        <p:grpSpPr>
          <a:xfrm>
            <a:off x="739349" y="737686"/>
            <a:ext cx="8276264" cy="4570636"/>
            <a:chOff x="739349" y="1167522"/>
            <a:chExt cx="8276264" cy="4570636"/>
          </a:xfrm>
        </p:grpSpPr>
        <p:grpSp>
          <p:nvGrpSpPr>
            <p:cNvPr id="3" name="Grouper 44"/>
            <p:cNvGrpSpPr/>
            <p:nvPr/>
          </p:nvGrpSpPr>
          <p:grpSpPr>
            <a:xfrm>
              <a:off x="739349" y="1230196"/>
              <a:ext cx="8276264" cy="4507962"/>
              <a:chOff x="739349" y="1482467"/>
              <a:chExt cx="8276264" cy="4507962"/>
            </a:xfrm>
          </p:grpSpPr>
          <p:sp>
            <p:nvSpPr>
              <p:cNvPr id="34" name="Rectangle 22"/>
              <p:cNvSpPr>
                <a:spLocks noChangeArrowheads="1"/>
              </p:cNvSpPr>
              <p:nvPr/>
            </p:nvSpPr>
            <p:spPr bwMode="auto">
              <a:xfrm>
                <a:off x="3200400" y="2228850"/>
                <a:ext cx="2590800" cy="307777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>
                    <a:lumMod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rgbClr val="002776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fontAlgn="auto" hangingPunct="1"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fr-FR" altLang="en-US" sz="1400" kern="0" smtClean="0">
                    <a:solidFill>
                      <a:prstClr val="black"/>
                    </a:solidFill>
                    <a:ea typeface="+mn-ea"/>
                  </a:rPr>
                  <a:t>Randomisés (n = 414)</a:t>
                </a:r>
              </a:p>
            </p:txBody>
          </p:sp>
          <p:cxnSp>
            <p:nvCxnSpPr>
              <p:cNvPr id="45058" name="Connecteur droit 34"/>
              <p:cNvCxnSpPr>
                <a:cxnSpLocks noChangeShapeType="1"/>
              </p:cNvCxnSpPr>
              <p:nvPr/>
            </p:nvCxnSpPr>
            <p:spPr bwMode="auto">
              <a:xfrm rot="10800000" flipV="1">
                <a:off x="2478088" y="2568006"/>
                <a:ext cx="1971676" cy="246063"/>
              </a:xfrm>
              <a:prstGeom prst="line">
                <a:avLst/>
              </a:prstGeom>
              <a:noFill/>
              <a:ln w="19050" cap="flat" cmpd="sng" algn="ctr">
                <a:solidFill>
                  <a:srgbClr val="7F7F7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059" name="Connecteur droit 37"/>
              <p:cNvCxnSpPr>
                <a:cxnSpLocks noChangeShapeType="1"/>
              </p:cNvCxnSpPr>
              <p:nvPr/>
            </p:nvCxnSpPr>
            <p:spPr bwMode="auto">
              <a:xfrm>
                <a:off x="4449763" y="2568007"/>
                <a:ext cx="1967706" cy="255588"/>
              </a:xfrm>
              <a:prstGeom prst="line">
                <a:avLst/>
              </a:prstGeom>
              <a:noFill/>
              <a:ln w="19050" cap="flat" cmpd="sng" algn="ctr">
                <a:solidFill>
                  <a:srgbClr val="7F7F7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41" name="Rectangle 40"/>
              <p:cNvSpPr/>
              <p:nvPr/>
            </p:nvSpPr>
            <p:spPr>
              <a:xfrm>
                <a:off x="1658036" y="2831468"/>
                <a:ext cx="2527300" cy="307777"/>
              </a:xfrm>
              <a:prstGeom prst="rect">
                <a:avLst/>
              </a:prstGeom>
              <a:solidFill>
                <a:srgbClr val="005294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fontAlgn="auto">
                  <a:spcAft>
                    <a:spcPts val="0"/>
                  </a:spcAft>
                  <a:defRPr/>
                </a:pPr>
                <a:r>
                  <a:rPr lang="fr-FR" sz="1400" kern="0">
                    <a:solidFill>
                      <a:schemeClr val="bg1"/>
                    </a:solidFill>
                    <a:latin typeface="Arial" charset="0"/>
                    <a:ea typeface="+mn-ea"/>
                    <a:cs typeface="Arial" charset="0"/>
                  </a:rPr>
                  <a:t>TDF/FTC</a:t>
                </a:r>
                <a:r>
                  <a:rPr lang="fr-FR" sz="1400" kern="0" smtClean="0">
                    <a:solidFill>
                      <a:schemeClr val="bg1"/>
                    </a:solidFill>
                    <a:latin typeface="Arial" charset="0"/>
                    <a:ea typeface="+mn-ea"/>
                    <a:cs typeface="Arial" charset="0"/>
                  </a:rPr>
                  <a:t> (n = 206)</a:t>
                </a:r>
                <a:endParaRPr lang="fr-FR" sz="1400" kern="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5112016" y="2840993"/>
                <a:ext cx="2471738" cy="307777"/>
              </a:xfrm>
              <a:prstGeom prst="rect">
                <a:avLst/>
              </a:prstGeom>
              <a:solidFill>
                <a:srgbClr val="FF6600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fontAlgn="auto">
                  <a:spcAft>
                    <a:spcPts val="0"/>
                  </a:spcAft>
                  <a:defRPr/>
                </a:pPr>
                <a:r>
                  <a:rPr lang="fr-FR" sz="1400" kern="0">
                    <a:solidFill>
                      <a:schemeClr val="bg1"/>
                    </a:solidFill>
                    <a:latin typeface="Arial" charset="0"/>
                    <a:ea typeface="+mn-ea"/>
                    <a:cs typeface="Arial" charset="0"/>
                  </a:rPr>
                  <a:t>Placebo</a:t>
                </a:r>
                <a:r>
                  <a:rPr lang="fr-FR" sz="1400" kern="0" smtClean="0">
                    <a:solidFill>
                      <a:schemeClr val="bg1"/>
                    </a:solidFill>
                    <a:latin typeface="Arial" charset="0"/>
                    <a:ea typeface="+mn-ea"/>
                    <a:cs typeface="Arial" charset="0"/>
                  </a:rPr>
                  <a:t> (n = 208)</a:t>
                </a:r>
                <a:endParaRPr lang="fr-FR" sz="1400" kern="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46" name="Rectangle 51"/>
              <p:cNvSpPr>
                <a:spLocks noChangeArrowheads="1"/>
              </p:cNvSpPr>
              <p:nvPr/>
            </p:nvSpPr>
            <p:spPr bwMode="auto">
              <a:xfrm>
                <a:off x="773613" y="4248602"/>
                <a:ext cx="3417558" cy="307777"/>
              </a:xfrm>
              <a:prstGeom prst="rect">
                <a:avLst/>
              </a:prstGeom>
              <a:solidFill>
                <a:srgbClr val="005294"/>
              </a:solidFill>
              <a:ln w="19050"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altLang="en-US" sz="1400" kern="0">
                    <a:solidFill>
                      <a:schemeClr val="bg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Inclus dans l’analyse en </a:t>
                </a:r>
                <a:r>
                  <a:rPr lang="fr-FR" altLang="en-US" sz="1400" kern="0" smtClean="0">
                    <a:solidFill>
                      <a:schemeClr val="bg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ITTm (n = 199)</a:t>
                </a:r>
                <a:endParaRPr lang="fr-FR" altLang="en-US" sz="1400" kern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47" name="Rectangle 52"/>
              <p:cNvSpPr>
                <a:spLocks noChangeArrowheads="1"/>
              </p:cNvSpPr>
              <p:nvPr/>
            </p:nvSpPr>
            <p:spPr bwMode="auto">
              <a:xfrm>
                <a:off x="5112016" y="4248602"/>
                <a:ext cx="3810000" cy="307777"/>
              </a:xfrm>
              <a:prstGeom prst="rect">
                <a:avLst/>
              </a:prstGeom>
              <a:solidFill>
                <a:srgbClr val="FF6600"/>
              </a:solidFill>
              <a:ln w="19050"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altLang="en-US" sz="1400" kern="0">
                    <a:solidFill>
                      <a:schemeClr val="bg1"/>
                    </a:solidFill>
                    <a:latin typeface="Arial" pitchFamily="34" charset="0"/>
                    <a:ea typeface="ＭＳ Ｐゴシック" charset="0"/>
                    <a:cs typeface="Arial" pitchFamily="34" charset="0"/>
                  </a:rPr>
                  <a:t>Inclus dans l’analyse en </a:t>
                </a:r>
                <a:r>
                  <a:rPr lang="fr-FR" altLang="en-US" sz="1400" kern="0" smtClean="0">
                    <a:solidFill>
                      <a:schemeClr val="bg1"/>
                    </a:solidFill>
                    <a:latin typeface="Arial" pitchFamily="34" charset="0"/>
                    <a:ea typeface="ＭＳ Ｐゴシック" charset="0"/>
                    <a:cs typeface="Arial" pitchFamily="34" charset="0"/>
                  </a:rPr>
                  <a:t>ITTm (</a:t>
                </a:r>
                <a:r>
                  <a:rPr lang="fr-FR" altLang="en-US" sz="1400" kern="0" smtClean="0">
                    <a:solidFill>
                      <a:schemeClr val="bg1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n = 201) </a:t>
                </a:r>
                <a:endParaRPr lang="fr-FR" altLang="en-US" sz="1400" kern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5118039" y="5673979"/>
                <a:ext cx="2759075" cy="30777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6600"/>
                </a:solidFill>
              </a:ln>
              <a:effectLst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kern="0">
                    <a:solidFill>
                      <a:prstClr val="black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Suivis </a:t>
                </a:r>
                <a:r>
                  <a:rPr lang="fr-FR" sz="1400" kern="0" smtClean="0">
                    <a:solidFill>
                      <a:prstClr val="black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(n = 177) [88 %]</a:t>
                </a:r>
                <a:endParaRPr lang="fr-FR" sz="1400" kern="0">
                  <a:solidFill>
                    <a:prstClr val="black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cxnSp>
            <p:nvCxnSpPr>
              <p:cNvPr id="45069" name="Connecteur droit 79"/>
              <p:cNvCxnSpPr>
                <a:cxnSpLocks noChangeShapeType="1"/>
              </p:cNvCxnSpPr>
              <p:nvPr/>
            </p:nvCxnSpPr>
            <p:spPr bwMode="auto">
              <a:xfrm rot="16200000" flipH="1">
                <a:off x="4161931" y="1931556"/>
                <a:ext cx="565346" cy="792"/>
              </a:xfrm>
              <a:prstGeom prst="line">
                <a:avLst/>
              </a:prstGeom>
              <a:noFill/>
              <a:ln w="19050" cap="flat" cmpd="sng" algn="ctr">
                <a:solidFill>
                  <a:srgbClr val="7F7F7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073" name="Connecteur droit 51"/>
              <p:cNvCxnSpPr>
                <a:cxnSpLocks noChangeShapeType="1"/>
              </p:cNvCxnSpPr>
              <p:nvPr/>
            </p:nvCxnSpPr>
            <p:spPr bwMode="auto">
              <a:xfrm flipV="1">
                <a:off x="3533671" y="3139701"/>
                <a:ext cx="3175" cy="1117600"/>
              </a:xfrm>
              <a:prstGeom prst="line">
                <a:avLst/>
              </a:prstGeom>
              <a:noFill/>
              <a:ln w="19050" cap="flat" cmpd="sng" algn="ctr">
                <a:solidFill>
                  <a:srgbClr val="7F7F7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074" name="Connecteur droit 51"/>
              <p:cNvCxnSpPr>
                <a:cxnSpLocks noChangeShapeType="1"/>
              </p:cNvCxnSpPr>
              <p:nvPr/>
            </p:nvCxnSpPr>
            <p:spPr bwMode="auto">
              <a:xfrm flipH="1">
                <a:off x="4449763" y="1955800"/>
                <a:ext cx="1798637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7F7F7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075" name="Connecteur droit 51"/>
              <p:cNvCxnSpPr>
                <a:cxnSpLocks noChangeShapeType="1"/>
              </p:cNvCxnSpPr>
              <p:nvPr/>
            </p:nvCxnSpPr>
            <p:spPr bwMode="auto">
              <a:xfrm flipH="1">
                <a:off x="3028846" y="3698501"/>
                <a:ext cx="5080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7F7F7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077" name="Connecteur droit 51"/>
              <p:cNvCxnSpPr>
                <a:cxnSpLocks noChangeShapeType="1"/>
              </p:cNvCxnSpPr>
              <p:nvPr/>
            </p:nvCxnSpPr>
            <p:spPr bwMode="auto">
              <a:xfrm flipH="1">
                <a:off x="3051071" y="5111941"/>
                <a:ext cx="485775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078" name="Connecteur droit 51"/>
              <p:cNvCxnSpPr>
                <a:cxnSpLocks noChangeShapeType="1"/>
              </p:cNvCxnSpPr>
              <p:nvPr/>
            </p:nvCxnSpPr>
            <p:spPr bwMode="auto">
              <a:xfrm rot="10800000">
                <a:off x="6138207" y="3698501"/>
                <a:ext cx="420255" cy="1588"/>
              </a:xfrm>
              <a:prstGeom prst="line">
                <a:avLst/>
              </a:prstGeom>
              <a:noFill/>
              <a:ln w="19050" cap="flat" cmpd="sng" algn="ctr">
                <a:solidFill>
                  <a:srgbClr val="7F7F7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079" name="Connecteur droit 51"/>
              <p:cNvCxnSpPr>
                <a:cxnSpLocks noChangeShapeType="1"/>
              </p:cNvCxnSpPr>
              <p:nvPr/>
            </p:nvCxnSpPr>
            <p:spPr bwMode="auto">
              <a:xfrm flipV="1">
                <a:off x="6138206" y="3144528"/>
                <a:ext cx="4763" cy="1117600"/>
              </a:xfrm>
              <a:prstGeom prst="line">
                <a:avLst/>
              </a:prstGeom>
              <a:noFill/>
              <a:ln w="19050" cap="flat" cmpd="sng" algn="ctr">
                <a:solidFill>
                  <a:srgbClr val="7F7F7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080" name="Connecteur droit 48"/>
              <p:cNvCxnSpPr>
                <a:cxnSpLocks noChangeShapeType="1"/>
              </p:cNvCxnSpPr>
              <p:nvPr/>
            </p:nvCxnSpPr>
            <p:spPr bwMode="auto">
              <a:xfrm rot="5400000">
                <a:off x="2957487" y="5132565"/>
                <a:ext cx="1152368" cy="1588"/>
              </a:xfrm>
              <a:prstGeom prst="line">
                <a:avLst/>
              </a:prstGeom>
              <a:noFill/>
              <a:ln w="19050" cap="flat" cmpd="sng" algn="ctr">
                <a:solidFill>
                  <a:srgbClr val="7F7F7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45070" name="Rectangle 28"/>
              <p:cNvSpPr>
                <a:spLocks noChangeArrowheads="1"/>
              </p:cNvSpPr>
              <p:nvPr/>
            </p:nvSpPr>
            <p:spPr bwMode="auto">
              <a:xfrm>
                <a:off x="6140941" y="1482467"/>
                <a:ext cx="2710959" cy="938719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chemeClr val="bg1">
                    <a:lumMod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fr-FR" sz="1100" b="1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Exclus</a:t>
                </a:r>
                <a:r>
                  <a:rPr lang="fr-FR" sz="1100" b="1" smtClean="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 (n = 31) [7 %]</a:t>
                </a:r>
              </a:p>
              <a:p>
                <a:r>
                  <a:rPr lang="fr-FR" sz="110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Absence de critères d’éligibilité</a:t>
                </a:r>
                <a:r>
                  <a:rPr lang="fr-FR" sz="1100" smtClean="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 (n = 11)</a:t>
                </a:r>
              </a:p>
              <a:p>
                <a:r>
                  <a:rPr lang="fr-FR" sz="1100" smtClean="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Retrait de consentement (n = 8)</a:t>
                </a:r>
              </a:p>
              <a:p>
                <a:r>
                  <a:rPr lang="fr-FR" sz="1100" smtClean="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Perdus </a:t>
                </a:r>
                <a:r>
                  <a:rPr lang="fr-FR" sz="110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de vue</a:t>
                </a:r>
                <a:r>
                  <a:rPr lang="fr-FR" sz="1100" smtClean="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 (n = 1)</a:t>
                </a:r>
              </a:p>
              <a:p>
                <a:r>
                  <a:rPr lang="fr-FR" sz="110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Séroconversion VIH-1</a:t>
                </a:r>
                <a:r>
                  <a:rPr lang="fr-FR" sz="1100" smtClean="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 (n = 11)</a:t>
                </a:r>
                <a:endParaRPr lang="fr-FR" sz="1100">
                  <a:solidFill>
                    <a:srgbClr val="000000"/>
                  </a:solidFill>
                  <a:ea typeface="Arial" pitchFamily="-83" charset="0"/>
                  <a:cs typeface="Arial" pitchFamily="-83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6506275" y="3319558"/>
                <a:ext cx="2509338" cy="738664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chemeClr val="bg1">
                    <a:lumMod val="50000"/>
                  </a:schemeClr>
                </a:solidFill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wrap="squar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050" b="1" kern="0">
                    <a:latin typeface="Arial" pitchFamily="34" charset="0"/>
                    <a:ea typeface="ＭＳ Ｐゴシック" charset="0"/>
                    <a:cs typeface="Arial" pitchFamily="34" charset="0"/>
                  </a:rPr>
                  <a:t>N’ayant pas reçu le traitement</a:t>
                </a:r>
                <a:r>
                  <a:rPr lang="fr-FR" sz="1050" b="1" kern="0" smtClean="0">
                    <a:latin typeface="Arial" pitchFamily="34" charset="0"/>
                    <a:ea typeface="ＭＳ Ｐゴシック" charset="0"/>
                    <a:cs typeface="Arial" pitchFamily="34" charset="0"/>
                  </a:rPr>
                  <a:t> (</a:t>
                </a:r>
                <a:r>
                  <a:rPr lang="fr-FR" sz="1050" b="1" kern="0" smtClean="0">
                    <a:latin typeface="Arial" pitchFamily="34" charset="0"/>
                    <a:ea typeface="+mn-ea"/>
                    <a:cs typeface="Arial" pitchFamily="34" charset="0"/>
                  </a:rPr>
                  <a:t>n = 7)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050" kern="0">
                    <a:solidFill>
                      <a:prstClr val="black"/>
                    </a:solidFill>
                    <a:latin typeface="Arial" pitchFamily="34" charset="0"/>
                    <a:ea typeface="ＭＳ Ｐゴシック" charset="0"/>
                    <a:cs typeface="Arial" pitchFamily="34" charset="0"/>
                  </a:rPr>
                  <a:t>Retrait</a:t>
                </a:r>
                <a:r>
                  <a:rPr lang="fr-FR" sz="1050" kern="0" smtClean="0">
                    <a:solidFill>
                      <a:prstClr val="black"/>
                    </a:solidFill>
                    <a:latin typeface="Arial" pitchFamily="34" charset="0"/>
                    <a:ea typeface="ＭＳ Ｐゴシック" charset="0"/>
                    <a:cs typeface="Arial" pitchFamily="34" charset="0"/>
                  </a:rPr>
                  <a:t> de consentement (</a:t>
                </a:r>
                <a:r>
                  <a:rPr lang="fr-FR" sz="1050" kern="0" smtClean="0">
                    <a:solidFill>
                      <a:prstClr val="black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n = 2)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050" kern="0">
                    <a:solidFill>
                      <a:prstClr val="black"/>
                    </a:solidFill>
                    <a:latin typeface="Arial" pitchFamily="34" charset="0"/>
                    <a:ea typeface="ＭＳ Ｐゴシック" charset="0"/>
                    <a:cs typeface="Arial" pitchFamily="34" charset="0"/>
                  </a:rPr>
                  <a:t>Perdus de vue</a:t>
                </a:r>
                <a:r>
                  <a:rPr lang="fr-FR" sz="1050" kern="0" smtClean="0">
                    <a:solidFill>
                      <a:prstClr val="black"/>
                    </a:solidFill>
                    <a:latin typeface="Arial" pitchFamily="34" charset="0"/>
                    <a:ea typeface="ＭＳ Ｐゴシック" charset="0"/>
                    <a:cs typeface="Arial" pitchFamily="34" charset="0"/>
                  </a:rPr>
                  <a:t> (</a:t>
                </a:r>
                <a:r>
                  <a:rPr lang="fr-FR" sz="1050" kern="0" smtClean="0">
                    <a:solidFill>
                      <a:prstClr val="black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n = 3)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050" kern="0">
                    <a:latin typeface="Arial" pitchFamily="34" charset="0"/>
                    <a:ea typeface="ＭＳ Ｐゴシック" charset="0"/>
                    <a:cs typeface="Arial" pitchFamily="34" charset="0"/>
                  </a:rPr>
                  <a:t>Séroconversion VIH-1</a:t>
                </a:r>
                <a:r>
                  <a:rPr lang="fr-FR" sz="1050" kern="0" smtClean="0">
                    <a:latin typeface="Arial" pitchFamily="34" charset="0"/>
                    <a:ea typeface="ＭＳ Ｐゴシック" charset="0"/>
                    <a:cs typeface="Arial" pitchFamily="34" charset="0"/>
                  </a:rPr>
                  <a:t> (</a:t>
                </a:r>
                <a:r>
                  <a:rPr lang="fr-FR" sz="1050" kern="0" smtClean="0">
                    <a:latin typeface="Arial" pitchFamily="34" charset="0"/>
                    <a:ea typeface="+mn-ea"/>
                    <a:cs typeface="Arial" pitchFamily="34" charset="0"/>
                  </a:rPr>
                  <a:t>n = 2)</a:t>
                </a:r>
                <a:endParaRPr lang="fr-FR" sz="1050" kern="0"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39349" y="3335518"/>
                <a:ext cx="2461052" cy="707886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chemeClr val="bg1">
                    <a:lumMod val="50000"/>
                  </a:schemeClr>
                </a:solidFill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fr-FR" sz="1000" b="1">
                    <a:ea typeface="Arial" pitchFamily="-83" charset="0"/>
                    <a:cs typeface="Arial" pitchFamily="-83" charset="0"/>
                  </a:rPr>
                  <a:t>N’ayant pas reçu le traitement</a:t>
                </a:r>
                <a:r>
                  <a:rPr lang="fr-FR" sz="1000" b="1" smtClean="0">
                    <a:ea typeface="Arial" pitchFamily="-83" charset="0"/>
                    <a:cs typeface="Arial" pitchFamily="-83" charset="0"/>
                  </a:rPr>
                  <a:t> (n = 7)</a:t>
                </a:r>
              </a:p>
              <a:p>
                <a:r>
                  <a:rPr lang="fr-FR" sz="100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Retrait</a:t>
                </a:r>
                <a:r>
                  <a:rPr lang="fr-FR" sz="1000" smtClean="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 de consentement (n = 4)</a:t>
                </a:r>
              </a:p>
              <a:p>
                <a:r>
                  <a:rPr lang="fr-FR" sz="100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Perdus de vue</a:t>
                </a:r>
                <a:r>
                  <a:rPr lang="fr-FR" sz="1000" smtClean="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 (n = 2)</a:t>
                </a:r>
              </a:p>
              <a:p>
                <a:r>
                  <a:rPr lang="fr-FR" sz="1000">
                    <a:ea typeface="Arial" pitchFamily="-83" charset="0"/>
                    <a:cs typeface="Arial" pitchFamily="-83" charset="0"/>
                  </a:rPr>
                  <a:t>Séroconversion VIH-1</a:t>
                </a:r>
                <a:r>
                  <a:rPr lang="fr-FR" sz="1000" smtClean="0">
                    <a:ea typeface="Arial" pitchFamily="-83" charset="0"/>
                    <a:cs typeface="Arial" pitchFamily="-83" charset="0"/>
                  </a:rPr>
                  <a:t> (n = 1)</a:t>
                </a:r>
                <a:r>
                  <a:rPr lang="fr-FR" sz="1000" smtClean="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 </a:t>
                </a:r>
                <a:endParaRPr lang="fr-FR" sz="1000">
                  <a:solidFill>
                    <a:srgbClr val="006600"/>
                  </a:solidFill>
                  <a:ea typeface="Arial" pitchFamily="-83" charset="0"/>
                  <a:cs typeface="Arial" pitchFamily="-83" charset="0"/>
                </a:endParaRPr>
              </a:p>
            </p:txBody>
          </p:sp>
          <p:cxnSp>
            <p:nvCxnSpPr>
              <p:cNvPr id="38" name="Connecteur droit 51"/>
              <p:cNvCxnSpPr>
                <a:cxnSpLocks noChangeShapeType="1"/>
              </p:cNvCxnSpPr>
              <p:nvPr/>
            </p:nvCxnSpPr>
            <p:spPr bwMode="auto">
              <a:xfrm rot="10800000">
                <a:off x="6138207" y="5110352"/>
                <a:ext cx="420255" cy="1588"/>
              </a:xfrm>
              <a:prstGeom prst="line">
                <a:avLst/>
              </a:prstGeom>
              <a:noFill/>
              <a:ln w="19050" cap="flat" cmpd="sng" algn="ctr">
                <a:solidFill>
                  <a:srgbClr val="7F7F7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9" name="Connecteur droit 51"/>
              <p:cNvCxnSpPr>
                <a:cxnSpLocks noChangeShapeType="1"/>
              </p:cNvCxnSpPr>
              <p:nvPr/>
            </p:nvCxnSpPr>
            <p:spPr bwMode="auto">
              <a:xfrm flipV="1">
                <a:off x="6138206" y="4556379"/>
                <a:ext cx="4763" cy="1117600"/>
              </a:xfrm>
              <a:prstGeom prst="line">
                <a:avLst/>
              </a:prstGeom>
              <a:noFill/>
              <a:ln w="19050" cap="flat" cmpd="sng" algn="ctr">
                <a:solidFill>
                  <a:srgbClr val="7F7F7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45067" name="Rectangle 52"/>
              <p:cNvSpPr>
                <a:spLocks noChangeArrowheads="1"/>
              </p:cNvSpPr>
              <p:nvPr/>
            </p:nvSpPr>
            <p:spPr bwMode="auto">
              <a:xfrm>
                <a:off x="6506275" y="4759507"/>
                <a:ext cx="2180524" cy="707886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chemeClr val="bg1">
                    <a:lumMod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fr-FR" sz="1000" b="1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Sorties d’étude</a:t>
                </a:r>
                <a:r>
                  <a:rPr lang="fr-FR" sz="1000" b="1" smtClean="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 (n = 24)</a:t>
                </a:r>
              </a:p>
              <a:p>
                <a:r>
                  <a:rPr lang="fr-FR" sz="100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Retrait</a:t>
                </a:r>
                <a:r>
                  <a:rPr lang="fr-FR" sz="1000" smtClean="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 de consentement (n = 15) </a:t>
                </a:r>
                <a:r>
                  <a:rPr lang="fr-FR" sz="100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Perdus de vue</a:t>
                </a:r>
                <a:r>
                  <a:rPr lang="fr-FR" sz="1000" smtClean="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 (n = 6)</a:t>
                </a:r>
              </a:p>
              <a:p>
                <a:r>
                  <a:rPr lang="fr-FR" sz="100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Autres</a:t>
                </a:r>
                <a:r>
                  <a:rPr lang="fr-FR" sz="1000" smtClean="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 (n = 3)</a:t>
                </a:r>
                <a:endParaRPr lang="fr-FR" sz="1000">
                  <a:solidFill>
                    <a:srgbClr val="000000"/>
                  </a:solidFill>
                  <a:ea typeface="Arial" pitchFamily="-83" charset="0"/>
                  <a:cs typeface="Arial" pitchFamily="-83" charset="0"/>
                </a:endParaRPr>
              </a:p>
            </p:txBody>
          </p:sp>
          <p:sp>
            <p:nvSpPr>
              <p:cNvPr id="45066" name="Rectangle 50"/>
              <p:cNvSpPr>
                <a:spLocks noChangeArrowheads="1"/>
              </p:cNvSpPr>
              <p:nvPr/>
            </p:nvSpPr>
            <p:spPr bwMode="auto">
              <a:xfrm>
                <a:off x="1063277" y="4759507"/>
                <a:ext cx="2137124" cy="707886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chemeClr val="bg1">
                    <a:lumMod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fr-FR" sz="1000" b="1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Sorties d’étude</a:t>
                </a:r>
                <a:r>
                  <a:rPr lang="fr-FR" sz="1000" b="1" smtClean="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 (n = 23)</a:t>
                </a:r>
              </a:p>
              <a:p>
                <a:r>
                  <a:rPr lang="fr-FR" sz="100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Retrait</a:t>
                </a:r>
                <a:r>
                  <a:rPr lang="fr-FR" sz="1000" smtClean="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 de consentement (n = 11)</a:t>
                </a:r>
              </a:p>
              <a:p>
                <a:r>
                  <a:rPr lang="fr-FR" sz="100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Perdus de vue</a:t>
                </a:r>
                <a:r>
                  <a:rPr lang="fr-FR" sz="1000" smtClean="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 (n = 7)</a:t>
                </a:r>
              </a:p>
              <a:p>
                <a:r>
                  <a:rPr lang="fr-FR" sz="100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Autres</a:t>
                </a:r>
                <a:r>
                  <a:rPr lang="fr-FR" sz="1000" smtClean="0">
                    <a:solidFill>
                      <a:srgbClr val="000000"/>
                    </a:solidFill>
                    <a:ea typeface="Arial" pitchFamily="-83" charset="0"/>
                    <a:cs typeface="Arial" pitchFamily="-83" charset="0"/>
                  </a:rPr>
                  <a:t> (n = 5)</a:t>
                </a:r>
                <a:endParaRPr lang="fr-FR" sz="1000">
                  <a:solidFill>
                    <a:srgbClr val="000000"/>
                  </a:solidFill>
                  <a:ea typeface="Arial" pitchFamily="-83" charset="0"/>
                  <a:cs typeface="Arial" pitchFamily="-83" charset="0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2014127" y="5682652"/>
                <a:ext cx="2177044" cy="307777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5294"/>
                </a:solidFill>
              </a:ln>
              <a:effectLst/>
            </p:spPr>
            <p:txBody>
              <a:bodyPr wrap="squar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kern="0">
                    <a:solidFill>
                      <a:prstClr val="black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Suivis</a:t>
                </a:r>
                <a:r>
                  <a:rPr lang="fr-FR" sz="1400" kern="0" smtClean="0">
                    <a:solidFill>
                      <a:prstClr val="black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(n = 176) [88 %] </a:t>
                </a:r>
                <a:endParaRPr lang="fr-FR" sz="1400" kern="0">
                  <a:solidFill>
                    <a:prstClr val="black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45068" name="Rectangle 61"/>
            <p:cNvSpPr>
              <a:spLocks noChangeArrowheads="1"/>
            </p:cNvSpPr>
            <p:nvPr/>
          </p:nvSpPr>
          <p:spPr bwMode="auto">
            <a:xfrm>
              <a:off x="3585909" y="1167522"/>
              <a:ext cx="1716598" cy="307777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400">
                  <a:ea typeface="Arial" pitchFamily="-83" charset="0"/>
                  <a:cs typeface="Arial" pitchFamily="-83" charset="0"/>
                </a:rPr>
                <a:t>Screenés</a:t>
              </a:r>
              <a:r>
                <a:rPr lang="fr-FR" sz="1400" smtClean="0">
                  <a:ea typeface="Arial" pitchFamily="-83" charset="0"/>
                  <a:cs typeface="Arial" pitchFamily="-83" charset="0"/>
                </a:rPr>
                <a:t> (n = 445)</a:t>
              </a:r>
              <a:endParaRPr lang="fr-FR" sz="1400">
                <a:ea typeface="Arial" pitchFamily="-83" charset="0"/>
                <a:cs typeface="Arial" pitchFamily="-83" charset="0"/>
              </a:endParaRPr>
            </a:p>
          </p:txBody>
        </p:sp>
      </p:grp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35" name="Espace réservé du pied de page 7"/>
          <p:cNvSpPr>
            <a:spLocks noGrp="1"/>
          </p:cNvSpPr>
          <p:nvPr>
            <p:ph type="ftr" sz="quarter" idx="4294967295"/>
          </p:nvPr>
        </p:nvSpPr>
        <p:spPr>
          <a:xfrm>
            <a:off x="2770188" y="6400800"/>
            <a:ext cx="5916612" cy="469900"/>
          </a:xfrm>
        </p:spPr>
        <p:txBody>
          <a:bodyPr/>
          <a:lstStyle>
            <a:lvl1pPr marL="0" marR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 i="1">
                <a:solidFill>
                  <a:srgbClr val="595959"/>
                </a:solidFill>
              </a:defRPr>
            </a:lvl1pPr>
          </a:lstStyle>
          <a:p>
            <a:r>
              <a:rPr lang="fr-FR"/>
              <a:t>CROI 2015 - D’après Molina JM et al., abstr. 23LB, actualisé </a:t>
            </a:r>
          </a:p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256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6943" y="1518987"/>
            <a:ext cx="5711257" cy="1713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9034607"/>
              </p:ext>
            </p:extLst>
          </p:nvPr>
        </p:nvGraphicFramePr>
        <p:xfrm>
          <a:off x="1251356" y="731782"/>
          <a:ext cx="7623175" cy="3175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386081" y="242295"/>
            <a:ext cx="8072120" cy="607606"/>
          </a:xfrm>
        </p:spPr>
        <p:txBody>
          <a:bodyPr>
            <a:normAutofit/>
          </a:bodyPr>
          <a:lstStyle/>
          <a:p>
            <a:r>
              <a:rPr lang="fr-FR" sz="3600" dirty="0" smtClean="0"/>
              <a:t>IPERGAY </a:t>
            </a:r>
            <a:r>
              <a:rPr lang="fr-FR" dirty="0" smtClean="0"/>
              <a:t>: Infections</a:t>
            </a:r>
            <a:endParaRPr lang="fr-FR" dirty="0"/>
          </a:p>
        </p:txBody>
      </p:sp>
      <p:sp>
        <p:nvSpPr>
          <p:cNvPr id="46082" name="Text Box 4"/>
          <p:cNvSpPr txBox="1">
            <a:spLocks noChangeArrowheads="1"/>
          </p:cNvSpPr>
          <p:nvPr/>
        </p:nvSpPr>
        <p:spPr bwMode="auto">
          <a:xfrm>
            <a:off x="912813" y="6013450"/>
            <a:ext cx="55006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defTabSz="409575">
              <a:lnSpc>
                <a:spcPct val="93000"/>
              </a:lnSpc>
              <a:buClr>
                <a:srgbClr val="FFFFFF"/>
              </a:buClr>
              <a:buSzPct val="45000"/>
              <a:buFont typeface="Wingdings" pitchFamily="-83" charset="2"/>
              <a:buNone/>
              <a:tabLst>
                <a:tab pos="649288" algn="l"/>
                <a:tab pos="1298575" algn="l"/>
                <a:tab pos="1949450" algn="l"/>
                <a:tab pos="2598738" algn="l"/>
                <a:tab pos="3248025" algn="l"/>
                <a:tab pos="3897313" algn="l"/>
                <a:tab pos="4548188" algn="l"/>
                <a:tab pos="5197475" algn="l"/>
              </a:tabLst>
            </a:pPr>
            <a:endParaRPr lang="fr-FR" sz="1100" b="1">
              <a:solidFill>
                <a:srgbClr val="FFFFFF"/>
              </a:solidFill>
              <a:ea typeface="Arial Unicode MS" pitchFamily="-83" charset="0"/>
              <a:cs typeface="Arial Unicode MS" pitchFamily="-83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940231" y="884883"/>
            <a:ext cx="938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smtClean="0"/>
              <a:t>p = 0,002</a:t>
            </a:r>
            <a:endParaRPr lang="fr-FR" sz="1400"/>
          </a:p>
        </p:txBody>
      </p:sp>
      <p:sp>
        <p:nvSpPr>
          <p:cNvPr id="14" name="ZoneTexte 13"/>
          <p:cNvSpPr txBox="1"/>
          <p:nvPr/>
        </p:nvSpPr>
        <p:spPr>
          <a:xfrm>
            <a:off x="7587465" y="1038772"/>
            <a:ext cx="833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smtClean="0">
                <a:solidFill>
                  <a:srgbClr val="FF6600"/>
                </a:solidFill>
              </a:rPr>
              <a:t>Placebo</a:t>
            </a:r>
            <a:endParaRPr lang="fr-FR" sz="1400">
              <a:solidFill>
                <a:srgbClr val="FF66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7587465" y="2250156"/>
            <a:ext cx="9325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smtClean="0">
                <a:solidFill>
                  <a:srgbClr val="005294"/>
                </a:solidFill>
              </a:rPr>
              <a:t>TDF/FTC</a:t>
            </a:r>
            <a:endParaRPr lang="fr-FR" sz="1400">
              <a:solidFill>
                <a:srgbClr val="005294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955040" y="3781834"/>
            <a:ext cx="195678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smtClean="0"/>
              <a:t>Nombre de patients à risque</a:t>
            </a:r>
          </a:p>
          <a:p>
            <a:r>
              <a:rPr lang="fr-FR" sz="1100" smtClean="0"/>
              <a:t>Placebo</a:t>
            </a:r>
          </a:p>
          <a:p>
            <a:r>
              <a:rPr lang="fr-FR" sz="1100" smtClean="0"/>
              <a:t>TDF/FTC</a:t>
            </a:r>
            <a:endParaRPr lang="fr-FR" sz="1100"/>
          </a:p>
        </p:txBody>
      </p:sp>
      <p:sp>
        <p:nvSpPr>
          <p:cNvPr id="22" name="ZoneTexte 21"/>
          <p:cNvSpPr txBox="1"/>
          <p:nvPr/>
        </p:nvSpPr>
        <p:spPr>
          <a:xfrm>
            <a:off x="2526930" y="3968049"/>
            <a:ext cx="4200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smtClean="0"/>
              <a:t>201</a:t>
            </a:r>
          </a:p>
          <a:p>
            <a:pPr algn="ctr"/>
            <a:r>
              <a:rPr lang="fr-FR" sz="1100" smtClean="0"/>
              <a:t>199</a:t>
            </a:r>
            <a:endParaRPr lang="fr-FR" sz="1100"/>
          </a:p>
        </p:txBody>
      </p:sp>
      <p:sp>
        <p:nvSpPr>
          <p:cNvPr id="23" name="ZoneTexte 22"/>
          <p:cNvSpPr txBox="1"/>
          <p:nvPr/>
        </p:nvSpPr>
        <p:spPr>
          <a:xfrm>
            <a:off x="3860813" y="3968049"/>
            <a:ext cx="4200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smtClean="0"/>
              <a:t>141</a:t>
            </a:r>
          </a:p>
          <a:p>
            <a:pPr algn="ctr"/>
            <a:r>
              <a:rPr lang="fr-FR" sz="1100" smtClean="0"/>
              <a:t>140</a:t>
            </a:r>
            <a:endParaRPr lang="fr-FR" sz="1100"/>
          </a:p>
        </p:txBody>
      </p:sp>
      <p:sp>
        <p:nvSpPr>
          <p:cNvPr id="24" name="ZoneTexte 23"/>
          <p:cNvSpPr txBox="1"/>
          <p:nvPr/>
        </p:nvSpPr>
        <p:spPr>
          <a:xfrm>
            <a:off x="6505984" y="3968049"/>
            <a:ext cx="3415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smtClean="0"/>
              <a:t>55</a:t>
            </a:r>
          </a:p>
          <a:p>
            <a:pPr algn="ctr"/>
            <a:r>
              <a:rPr lang="fr-FR" sz="1100" smtClean="0"/>
              <a:t>58</a:t>
            </a:r>
            <a:endParaRPr lang="fr-FR" sz="1100"/>
          </a:p>
        </p:txBody>
      </p:sp>
      <p:sp>
        <p:nvSpPr>
          <p:cNvPr id="25" name="ZoneTexte 24"/>
          <p:cNvSpPr txBox="1"/>
          <p:nvPr/>
        </p:nvSpPr>
        <p:spPr>
          <a:xfrm>
            <a:off x="5211191" y="3968049"/>
            <a:ext cx="3415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smtClean="0"/>
              <a:t>74</a:t>
            </a:r>
          </a:p>
          <a:p>
            <a:pPr algn="ctr"/>
            <a:r>
              <a:rPr lang="fr-FR" sz="1100" smtClean="0"/>
              <a:t>82</a:t>
            </a:r>
            <a:endParaRPr lang="fr-FR" sz="1100"/>
          </a:p>
        </p:txBody>
      </p:sp>
      <p:sp>
        <p:nvSpPr>
          <p:cNvPr id="26" name="ZoneTexte 25"/>
          <p:cNvSpPr txBox="1"/>
          <p:nvPr/>
        </p:nvSpPr>
        <p:spPr>
          <a:xfrm>
            <a:off x="7827880" y="3968049"/>
            <a:ext cx="3415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smtClean="0"/>
              <a:t>41</a:t>
            </a:r>
          </a:p>
          <a:p>
            <a:pPr algn="ctr"/>
            <a:r>
              <a:rPr lang="fr-FR" sz="1100" smtClean="0"/>
              <a:t>43</a:t>
            </a:r>
            <a:endParaRPr lang="fr-FR" sz="1100"/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1025058" y="4532908"/>
            <a:ext cx="7647708" cy="1484162"/>
          </a:xfrm>
          <a:prstGeom prst="rect">
            <a:avLst/>
          </a:prstGeom>
        </p:spPr>
        <p:txBody>
          <a:bodyPr lIns="0" tIns="0" rIns="0" bIns="0"/>
          <a:lstStyle/>
          <a:p>
            <a:pPr marL="206375" marR="0" lvl="0" indent="-206375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SzPct val="100000"/>
              <a:buFont typeface="Lucida Grande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Suivi moyen de 13 mois : séroconversion chez 16 patients</a:t>
            </a:r>
          </a:p>
          <a:p>
            <a:pPr marL="420688" marR="0" lvl="1" indent="-180975" algn="l" defTabSz="4572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SzTx/>
              <a:buFont typeface="Lucida Grande" pitchFamily="-84" charset="0"/>
              <a:buChar char="–"/>
              <a:tabLst/>
              <a:defRPr/>
            </a:pPr>
            <a:r>
              <a:rPr kumimoji="0" lang="fr-FR" sz="1400" b="1" i="0" u="none" strike="noStrike" kern="1200" cap="none" spc="0" normalizeH="0" baseline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14 dans le bras placebo </a:t>
            </a:r>
            <a:r>
              <a:rPr kumimoji="0" lang="fr-FR" sz="1400" b="0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(incidence : 6,6/100 patients/année)</a:t>
            </a:r>
          </a:p>
          <a:p>
            <a:pPr marL="420688" marR="0" lvl="1" indent="-180975" algn="l" defTabSz="4572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SzTx/>
              <a:buFont typeface="Lucida Grande" pitchFamily="-84" charset="0"/>
              <a:buChar char="–"/>
              <a:tabLst/>
              <a:defRPr/>
            </a:pPr>
            <a:r>
              <a:rPr kumimoji="0" lang="fr-FR" sz="1400" b="1" i="0" u="none" strike="noStrike" kern="1200" cap="none" spc="0" normalizeH="0" baseline="0" smtClean="0">
                <a:ln>
                  <a:noFill/>
                </a:ln>
                <a:solidFill>
                  <a:srgbClr val="005294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2 dans le bras TDF/FTC </a:t>
            </a:r>
            <a:r>
              <a:rPr kumimoji="0" lang="fr-FR" sz="1400" b="0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(incidence : 0,94/100 patients/année)</a:t>
            </a:r>
          </a:p>
          <a:p>
            <a:pPr marL="206375" marR="0" lvl="0" indent="-206375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SzPct val="100000"/>
              <a:buFont typeface="Lucida Grande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Réduction relative de 86 % de l’incidence du VIH-1 (IC</a:t>
            </a:r>
            <a:r>
              <a:rPr kumimoji="0" lang="fr-FR" sz="1600" b="0" i="0" u="none" strike="noStrike" kern="1200" cap="none" spc="0" normalizeH="0" baseline="-2500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95</a:t>
            </a:r>
            <a:r>
              <a:rPr kumimoji="0" lang="fr-FR" sz="1600" b="0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 : 40-99, p = 0,002)</a:t>
            </a:r>
          </a:p>
          <a:p>
            <a:pPr marL="206375" marR="0" lvl="0" indent="-206375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SzPct val="100000"/>
              <a:buFont typeface="Lucida Grande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Nombre de personnes à traiter</a:t>
            </a:r>
            <a:r>
              <a:rPr kumimoji="0" lang="fr-FR" sz="1600" b="0" i="0" u="none" strike="noStrike" kern="1200" cap="none" spc="0" normalizeH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 pour prévenir un infection par an : </a:t>
            </a:r>
            <a:r>
              <a:rPr kumimoji="0" lang="fr-FR" sz="16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18</a:t>
            </a:r>
            <a:endParaRPr kumimoji="0" lang="fr-FR" sz="1600" b="1" i="0" u="none" strike="noStrike" kern="1200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19" name="Espace réservé du pied de page 7"/>
          <p:cNvSpPr>
            <a:spLocks noGrp="1"/>
          </p:cNvSpPr>
          <p:nvPr>
            <p:ph type="ftr" sz="quarter" idx="4294967295"/>
          </p:nvPr>
        </p:nvSpPr>
        <p:spPr>
          <a:xfrm>
            <a:off x="2770188" y="6400800"/>
            <a:ext cx="5916612" cy="469900"/>
          </a:xfrm>
        </p:spPr>
        <p:txBody>
          <a:bodyPr/>
          <a:lstStyle>
            <a:lvl1pPr marL="0" marR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 i="1">
                <a:solidFill>
                  <a:srgbClr val="595959"/>
                </a:solidFill>
              </a:defRPr>
            </a:lvl1pPr>
          </a:lstStyle>
          <a:p>
            <a:r>
              <a:rPr lang="fr-FR"/>
              <a:t>CROI 2015 - D’après Molina JM et al., abstr. 23LB, actualisé </a:t>
            </a:r>
          </a:p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854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Rectangle 16"/>
          <p:cNvSpPr>
            <a:spLocks noChangeArrowheads="1"/>
          </p:cNvSpPr>
          <p:nvPr/>
        </p:nvSpPr>
        <p:spPr bwMode="auto">
          <a:xfrm>
            <a:off x="6130925" y="3073403"/>
            <a:ext cx="474663" cy="84138"/>
          </a:xfrm>
          <a:prstGeom prst="rect">
            <a:avLst/>
          </a:prstGeom>
          <a:solidFill>
            <a:schemeClr val="bg1"/>
          </a:solidFill>
          <a:ln w="4763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fr-FR" sz="1200">
              <a:latin typeface="+mj-lt"/>
              <a:ea typeface="+mn-ea"/>
              <a:cs typeface="+mn-cs"/>
            </a:endParaRPr>
          </a:p>
        </p:txBody>
      </p:sp>
      <p:sp>
        <p:nvSpPr>
          <p:cNvPr id="1141" name="Rectangle 679"/>
          <p:cNvSpPr>
            <a:spLocks noChangeArrowheads="1"/>
          </p:cNvSpPr>
          <p:nvPr/>
        </p:nvSpPr>
        <p:spPr bwMode="auto">
          <a:xfrm rot="16200000">
            <a:off x="-88909" y="2195516"/>
            <a:ext cx="2251075" cy="2159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400" b="1" smtClean="0">
                <a:solidFill>
                  <a:srgbClr val="000000"/>
                </a:solidFill>
                <a:ea typeface="Arial" pitchFamily="-83" charset="0"/>
                <a:cs typeface="Arial" pitchFamily="-83" charset="0"/>
              </a:rPr>
              <a:t>Participants (%)</a:t>
            </a:r>
            <a:endParaRPr lang="fr-FR" sz="1400" b="1">
              <a:ea typeface="Arial" pitchFamily="-83" charset="0"/>
              <a:cs typeface="Arial" pitchFamily="-83" charset="0"/>
            </a:endParaRPr>
          </a:p>
        </p:txBody>
      </p:sp>
      <p:grpSp>
        <p:nvGrpSpPr>
          <p:cNvPr id="2" name="Grouper 343"/>
          <p:cNvGrpSpPr/>
          <p:nvPr/>
        </p:nvGrpSpPr>
        <p:grpSpPr>
          <a:xfrm>
            <a:off x="1955879" y="960441"/>
            <a:ext cx="182563" cy="2779712"/>
            <a:chOff x="2139950" y="960441"/>
            <a:chExt cx="182563" cy="2779712"/>
          </a:xfrm>
        </p:grpSpPr>
        <p:sp>
          <p:nvSpPr>
            <p:cNvPr id="48138" name="Rectangle 759"/>
            <p:cNvSpPr>
              <a:spLocks noChangeArrowheads="1"/>
            </p:cNvSpPr>
            <p:nvPr/>
          </p:nvSpPr>
          <p:spPr bwMode="auto">
            <a:xfrm>
              <a:off x="2139950" y="3224216"/>
              <a:ext cx="182563" cy="515937"/>
            </a:xfrm>
            <a:prstGeom prst="rect">
              <a:avLst/>
            </a:prstGeom>
            <a:solidFill>
              <a:srgbClr val="D3D3D3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40" name="Rectangle 761"/>
            <p:cNvSpPr>
              <a:spLocks noChangeArrowheads="1"/>
            </p:cNvSpPr>
            <p:nvPr/>
          </p:nvSpPr>
          <p:spPr bwMode="auto">
            <a:xfrm>
              <a:off x="2139950" y="3100391"/>
              <a:ext cx="182563" cy="122237"/>
            </a:xfrm>
            <a:prstGeom prst="rect">
              <a:avLst/>
            </a:prstGeom>
            <a:solidFill>
              <a:srgbClr val="FFFFFF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42" name="Rectangle 763"/>
            <p:cNvSpPr>
              <a:spLocks noChangeArrowheads="1"/>
            </p:cNvSpPr>
            <p:nvPr/>
          </p:nvSpPr>
          <p:spPr bwMode="auto">
            <a:xfrm>
              <a:off x="2139950" y="3041653"/>
              <a:ext cx="182563" cy="5873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44" name="Rectangle 765"/>
            <p:cNvSpPr>
              <a:spLocks noChangeArrowheads="1"/>
            </p:cNvSpPr>
            <p:nvPr/>
          </p:nvSpPr>
          <p:spPr bwMode="auto">
            <a:xfrm>
              <a:off x="2139950" y="2546353"/>
              <a:ext cx="182563" cy="4953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46" name="Rectangle 767"/>
            <p:cNvSpPr>
              <a:spLocks noChangeArrowheads="1"/>
            </p:cNvSpPr>
            <p:nvPr/>
          </p:nvSpPr>
          <p:spPr bwMode="auto">
            <a:xfrm>
              <a:off x="2139950" y="1892303"/>
              <a:ext cx="182563" cy="654050"/>
            </a:xfrm>
            <a:prstGeom prst="rect">
              <a:avLst/>
            </a:prstGeom>
            <a:solidFill>
              <a:srgbClr val="00769D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48" name="Rectangle 769"/>
            <p:cNvSpPr>
              <a:spLocks noChangeArrowheads="1"/>
            </p:cNvSpPr>
            <p:nvPr/>
          </p:nvSpPr>
          <p:spPr bwMode="auto">
            <a:xfrm>
              <a:off x="2139950" y="1411291"/>
              <a:ext cx="182563" cy="479425"/>
            </a:xfrm>
            <a:prstGeom prst="rect">
              <a:avLst/>
            </a:prstGeom>
            <a:solidFill>
              <a:srgbClr val="005294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50" name="Rectangle 771"/>
            <p:cNvSpPr>
              <a:spLocks noChangeArrowheads="1"/>
            </p:cNvSpPr>
            <p:nvPr/>
          </p:nvSpPr>
          <p:spPr bwMode="auto">
            <a:xfrm>
              <a:off x="2139950" y="960441"/>
              <a:ext cx="182563" cy="45085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3" name="Grouper 344"/>
          <p:cNvGrpSpPr/>
          <p:nvPr/>
        </p:nvGrpSpPr>
        <p:grpSpPr>
          <a:xfrm>
            <a:off x="2228797" y="960441"/>
            <a:ext cx="180975" cy="2779712"/>
            <a:chOff x="2201863" y="960441"/>
            <a:chExt cx="180975" cy="2779712"/>
          </a:xfrm>
        </p:grpSpPr>
        <p:sp>
          <p:nvSpPr>
            <p:cNvPr id="48152" name="Rectangle 773"/>
            <p:cNvSpPr>
              <a:spLocks noChangeArrowheads="1"/>
            </p:cNvSpPr>
            <p:nvPr/>
          </p:nvSpPr>
          <p:spPr bwMode="auto">
            <a:xfrm>
              <a:off x="2201863" y="3543303"/>
              <a:ext cx="180975" cy="196850"/>
            </a:xfrm>
            <a:prstGeom prst="rect">
              <a:avLst/>
            </a:prstGeom>
            <a:solidFill>
              <a:srgbClr val="D3D3D3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54" name="Rectangle 775"/>
            <p:cNvSpPr>
              <a:spLocks noChangeArrowheads="1"/>
            </p:cNvSpPr>
            <p:nvPr/>
          </p:nvSpPr>
          <p:spPr bwMode="auto">
            <a:xfrm>
              <a:off x="2201863" y="3400428"/>
              <a:ext cx="180975" cy="141288"/>
            </a:xfrm>
            <a:prstGeom prst="rect">
              <a:avLst/>
            </a:prstGeom>
            <a:solidFill>
              <a:srgbClr val="FFFFFF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56" name="Rectangle 777"/>
            <p:cNvSpPr>
              <a:spLocks noChangeArrowheads="1"/>
            </p:cNvSpPr>
            <p:nvPr/>
          </p:nvSpPr>
          <p:spPr bwMode="auto">
            <a:xfrm>
              <a:off x="2201863" y="3243266"/>
              <a:ext cx="180975" cy="15716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58" name="Rectangle 779"/>
            <p:cNvSpPr>
              <a:spLocks noChangeArrowheads="1"/>
            </p:cNvSpPr>
            <p:nvPr/>
          </p:nvSpPr>
          <p:spPr bwMode="auto">
            <a:xfrm>
              <a:off x="2201863" y="2698753"/>
              <a:ext cx="180975" cy="5429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60" name="Rectangle 781"/>
            <p:cNvSpPr>
              <a:spLocks noChangeArrowheads="1"/>
            </p:cNvSpPr>
            <p:nvPr/>
          </p:nvSpPr>
          <p:spPr bwMode="auto">
            <a:xfrm>
              <a:off x="2201863" y="1987553"/>
              <a:ext cx="180975" cy="709613"/>
            </a:xfrm>
            <a:prstGeom prst="rect">
              <a:avLst/>
            </a:prstGeom>
            <a:solidFill>
              <a:srgbClr val="00769D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62" name="Rectangle 783"/>
            <p:cNvSpPr>
              <a:spLocks noChangeArrowheads="1"/>
            </p:cNvSpPr>
            <p:nvPr/>
          </p:nvSpPr>
          <p:spPr bwMode="auto">
            <a:xfrm>
              <a:off x="2201863" y="1419228"/>
              <a:ext cx="180975" cy="566738"/>
            </a:xfrm>
            <a:prstGeom prst="rect">
              <a:avLst/>
            </a:prstGeom>
            <a:solidFill>
              <a:srgbClr val="005294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64" name="Rectangle 785"/>
            <p:cNvSpPr>
              <a:spLocks noChangeArrowheads="1"/>
            </p:cNvSpPr>
            <p:nvPr/>
          </p:nvSpPr>
          <p:spPr bwMode="auto">
            <a:xfrm>
              <a:off x="2201863" y="960441"/>
              <a:ext cx="180975" cy="4572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4" name="Grouper 345"/>
          <p:cNvGrpSpPr/>
          <p:nvPr/>
        </p:nvGrpSpPr>
        <p:grpSpPr>
          <a:xfrm>
            <a:off x="2500127" y="960441"/>
            <a:ext cx="182562" cy="2779712"/>
            <a:chOff x="2441576" y="960441"/>
            <a:chExt cx="182562" cy="2779712"/>
          </a:xfrm>
        </p:grpSpPr>
        <p:sp>
          <p:nvSpPr>
            <p:cNvPr id="48166" name="Rectangle 787"/>
            <p:cNvSpPr>
              <a:spLocks noChangeArrowheads="1"/>
            </p:cNvSpPr>
            <p:nvPr/>
          </p:nvSpPr>
          <p:spPr bwMode="auto">
            <a:xfrm>
              <a:off x="2441576" y="3475041"/>
              <a:ext cx="182562" cy="265112"/>
            </a:xfrm>
            <a:prstGeom prst="rect">
              <a:avLst/>
            </a:prstGeom>
            <a:solidFill>
              <a:srgbClr val="D3D3D3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68" name="Rectangle 789"/>
            <p:cNvSpPr>
              <a:spLocks noChangeArrowheads="1"/>
            </p:cNvSpPr>
            <p:nvPr/>
          </p:nvSpPr>
          <p:spPr bwMode="auto">
            <a:xfrm>
              <a:off x="2441576" y="3370266"/>
              <a:ext cx="182562" cy="104775"/>
            </a:xfrm>
            <a:prstGeom prst="rect">
              <a:avLst/>
            </a:prstGeom>
            <a:solidFill>
              <a:srgbClr val="FFFFFF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70" name="Rectangle 791"/>
            <p:cNvSpPr>
              <a:spLocks noChangeArrowheads="1"/>
            </p:cNvSpPr>
            <p:nvPr/>
          </p:nvSpPr>
          <p:spPr bwMode="auto">
            <a:xfrm>
              <a:off x="2441576" y="3167066"/>
              <a:ext cx="182562" cy="2016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72" name="Rectangle 793"/>
            <p:cNvSpPr>
              <a:spLocks noChangeArrowheads="1"/>
            </p:cNvSpPr>
            <p:nvPr/>
          </p:nvSpPr>
          <p:spPr bwMode="auto">
            <a:xfrm>
              <a:off x="2441576" y="2671766"/>
              <a:ext cx="182562" cy="4953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74" name="Rectangle 795"/>
            <p:cNvSpPr>
              <a:spLocks noChangeArrowheads="1"/>
            </p:cNvSpPr>
            <p:nvPr/>
          </p:nvSpPr>
          <p:spPr bwMode="auto">
            <a:xfrm>
              <a:off x="2441576" y="2036766"/>
              <a:ext cx="182562" cy="635000"/>
            </a:xfrm>
            <a:prstGeom prst="rect">
              <a:avLst/>
            </a:prstGeom>
            <a:solidFill>
              <a:srgbClr val="00769D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76" name="Rectangle 797"/>
            <p:cNvSpPr>
              <a:spLocks noChangeArrowheads="1"/>
            </p:cNvSpPr>
            <p:nvPr/>
          </p:nvSpPr>
          <p:spPr bwMode="auto">
            <a:xfrm>
              <a:off x="2441576" y="1428753"/>
              <a:ext cx="182562" cy="608013"/>
            </a:xfrm>
            <a:prstGeom prst="rect">
              <a:avLst/>
            </a:prstGeom>
            <a:solidFill>
              <a:srgbClr val="005294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78" name="Rectangle 799"/>
            <p:cNvSpPr>
              <a:spLocks noChangeArrowheads="1"/>
            </p:cNvSpPr>
            <p:nvPr/>
          </p:nvSpPr>
          <p:spPr bwMode="auto">
            <a:xfrm>
              <a:off x="2441576" y="960441"/>
              <a:ext cx="182562" cy="46672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5" name="Grouper 346"/>
          <p:cNvGrpSpPr/>
          <p:nvPr/>
        </p:nvGrpSpPr>
        <p:grpSpPr>
          <a:xfrm>
            <a:off x="2773044" y="960441"/>
            <a:ext cx="182563" cy="2779712"/>
            <a:chOff x="2867025" y="960441"/>
            <a:chExt cx="182563" cy="2779712"/>
          </a:xfrm>
        </p:grpSpPr>
        <p:sp>
          <p:nvSpPr>
            <p:cNvPr id="48180" name="Rectangle 801"/>
            <p:cNvSpPr>
              <a:spLocks noChangeArrowheads="1"/>
            </p:cNvSpPr>
            <p:nvPr/>
          </p:nvSpPr>
          <p:spPr bwMode="auto">
            <a:xfrm>
              <a:off x="2867025" y="3498853"/>
              <a:ext cx="182563" cy="241300"/>
            </a:xfrm>
            <a:prstGeom prst="rect">
              <a:avLst/>
            </a:prstGeom>
            <a:solidFill>
              <a:srgbClr val="D3D3D3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82" name="Rectangle 803"/>
            <p:cNvSpPr>
              <a:spLocks noChangeArrowheads="1"/>
            </p:cNvSpPr>
            <p:nvPr/>
          </p:nvSpPr>
          <p:spPr bwMode="auto">
            <a:xfrm>
              <a:off x="2867025" y="3354391"/>
              <a:ext cx="182563" cy="144462"/>
            </a:xfrm>
            <a:prstGeom prst="rect">
              <a:avLst/>
            </a:prstGeom>
            <a:solidFill>
              <a:srgbClr val="FFFFFF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84" name="Rectangle 805"/>
            <p:cNvSpPr>
              <a:spLocks noChangeArrowheads="1"/>
            </p:cNvSpPr>
            <p:nvPr/>
          </p:nvSpPr>
          <p:spPr bwMode="auto">
            <a:xfrm>
              <a:off x="2867025" y="3065466"/>
              <a:ext cx="182563" cy="28892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86" name="Rectangle 807"/>
            <p:cNvSpPr>
              <a:spLocks noChangeArrowheads="1"/>
            </p:cNvSpPr>
            <p:nvPr/>
          </p:nvSpPr>
          <p:spPr bwMode="auto">
            <a:xfrm>
              <a:off x="2867025" y="2678116"/>
              <a:ext cx="182563" cy="38576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88" name="Rectangle 809"/>
            <p:cNvSpPr>
              <a:spLocks noChangeArrowheads="1"/>
            </p:cNvSpPr>
            <p:nvPr/>
          </p:nvSpPr>
          <p:spPr bwMode="auto">
            <a:xfrm>
              <a:off x="2867025" y="1916116"/>
              <a:ext cx="182563" cy="762000"/>
            </a:xfrm>
            <a:prstGeom prst="rect">
              <a:avLst/>
            </a:prstGeom>
            <a:solidFill>
              <a:srgbClr val="00769D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90" name="Rectangle 811"/>
            <p:cNvSpPr>
              <a:spLocks noChangeArrowheads="1"/>
            </p:cNvSpPr>
            <p:nvPr/>
          </p:nvSpPr>
          <p:spPr bwMode="auto">
            <a:xfrm>
              <a:off x="2867025" y="1355728"/>
              <a:ext cx="182563" cy="558800"/>
            </a:xfrm>
            <a:prstGeom prst="rect">
              <a:avLst/>
            </a:prstGeom>
            <a:solidFill>
              <a:srgbClr val="005294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92" name="Rectangle 813"/>
            <p:cNvSpPr>
              <a:spLocks noChangeArrowheads="1"/>
            </p:cNvSpPr>
            <p:nvPr/>
          </p:nvSpPr>
          <p:spPr bwMode="auto">
            <a:xfrm>
              <a:off x="2867025" y="960441"/>
              <a:ext cx="182563" cy="39528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6" name="Grouper 347"/>
          <p:cNvGrpSpPr/>
          <p:nvPr/>
        </p:nvGrpSpPr>
        <p:grpSpPr>
          <a:xfrm>
            <a:off x="3045962" y="960441"/>
            <a:ext cx="180975" cy="2779712"/>
            <a:chOff x="3109913" y="960441"/>
            <a:chExt cx="180975" cy="2779712"/>
          </a:xfrm>
        </p:grpSpPr>
        <p:sp>
          <p:nvSpPr>
            <p:cNvPr id="48194" name="Rectangle 815"/>
            <p:cNvSpPr>
              <a:spLocks noChangeArrowheads="1"/>
            </p:cNvSpPr>
            <p:nvPr/>
          </p:nvSpPr>
          <p:spPr bwMode="auto">
            <a:xfrm>
              <a:off x="3109913" y="3492503"/>
              <a:ext cx="180975" cy="247650"/>
            </a:xfrm>
            <a:prstGeom prst="rect">
              <a:avLst/>
            </a:prstGeom>
            <a:solidFill>
              <a:srgbClr val="D3D3D3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96" name="Rectangle 817"/>
            <p:cNvSpPr>
              <a:spLocks noChangeArrowheads="1"/>
            </p:cNvSpPr>
            <p:nvPr/>
          </p:nvSpPr>
          <p:spPr bwMode="auto">
            <a:xfrm>
              <a:off x="3109913" y="3292478"/>
              <a:ext cx="180975" cy="200025"/>
            </a:xfrm>
            <a:prstGeom prst="rect">
              <a:avLst/>
            </a:prstGeom>
            <a:solidFill>
              <a:srgbClr val="FFFFFF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98" name="Rectangle 819"/>
            <p:cNvSpPr>
              <a:spLocks noChangeArrowheads="1"/>
            </p:cNvSpPr>
            <p:nvPr/>
          </p:nvSpPr>
          <p:spPr bwMode="auto">
            <a:xfrm>
              <a:off x="3109913" y="3033716"/>
              <a:ext cx="180975" cy="25876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00" name="Rectangle 821"/>
            <p:cNvSpPr>
              <a:spLocks noChangeArrowheads="1"/>
            </p:cNvSpPr>
            <p:nvPr/>
          </p:nvSpPr>
          <p:spPr bwMode="auto">
            <a:xfrm>
              <a:off x="3109913" y="2516191"/>
              <a:ext cx="180975" cy="5175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02" name="Rectangle 823"/>
            <p:cNvSpPr>
              <a:spLocks noChangeArrowheads="1"/>
            </p:cNvSpPr>
            <p:nvPr/>
          </p:nvSpPr>
          <p:spPr bwMode="auto">
            <a:xfrm>
              <a:off x="3109913" y="2009778"/>
              <a:ext cx="180975" cy="504825"/>
            </a:xfrm>
            <a:prstGeom prst="rect">
              <a:avLst/>
            </a:prstGeom>
            <a:solidFill>
              <a:srgbClr val="00769D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04" name="Rectangle 825"/>
            <p:cNvSpPr>
              <a:spLocks noChangeArrowheads="1"/>
            </p:cNvSpPr>
            <p:nvPr/>
          </p:nvSpPr>
          <p:spPr bwMode="auto">
            <a:xfrm>
              <a:off x="3109913" y="1490666"/>
              <a:ext cx="180975" cy="517525"/>
            </a:xfrm>
            <a:prstGeom prst="rect">
              <a:avLst/>
            </a:prstGeom>
            <a:solidFill>
              <a:srgbClr val="005294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06" name="Rectangle 827"/>
            <p:cNvSpPr>
              <a:spLocks noChangeArrowheads="1"/>
            </p:cNvSpPr>
            <p:nvPr/>
          </p:nvSpPr>
          <p:spPr bwMode="auto">
            <a:xfrm>
              <a:off x="3109913" y="960441"/>
              <a:ext cx="180975" cy="53022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7" name="Grouper 348"/>
          <p:cNvGrpSpPr/>
          <p:nvPr/>
        </p:nvGrpSpPr>
        <p:grpSpPr>
          <a:xfrm>
            <a:off x="3317292" y="960441"/>
            <a:ext cx="182562" cy="2779712"/>
            <a:chOff x="3351213" y="960441"/>
            <a:chExt cx="182562" cy="2779712"/>
          </a:xfrm>
        </p:grpSpPr>
        <p:sp>
          <p:nvSpPr>
            <p:cNvPr id="48208" name="Rectangle 829"/>
            <p:cNvSpPr>
              <a:spLocks noChangeArrowheads="1"/>
            </p:cNvSpPr>
            <p:nvPr/>
          </p:nvSpPr>
          <p:spPr bwMode="auto">
            <a:xfrm>
              <a:off x="3351213" y="3506791"/>
              <a:ext cx="182562" cy="233362"/>
            </a:xfrm>
            <a:prstGeom prst="rect">
              <a:avLst/>
            </a:prstGeom>
            <a:solidFill>
              <a:srgbClr val="D3D3D3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10" name="Rectangle 831"/>
            <p:cNvSpPr>
              <a:spLocks noChangeArrowheads="1"/>
            </p:cNvSpPr>
            <p:nvPr/>
          </p:nvSpPr>
          <p:spPr bwMode="auto">
            <a:xfrm>
              <a:off x="3351213" y="3302003"/>
              <a:ext cx="182562" cy="203200"/>
            </a:xfrm>
            <a:prstGeom prst="rect">
              <a:avLst/>
            </a:prstGeom>
            <a:solidFill>
              <a:srgbClr val="FFFFFF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12" name="Rectangle 833"/>
            <p:cNvSpPr>
              <a:spLocks noChangeArrowheads="1"/>
            </p:cNvSpPr>
            <p:nvPr/>
          </p:nvSpPr>
          <p:spPr bwMode="auto">
            <a:xfrm>
              <a:off x="3351213" y="3082928"/>
              <a:ext cx="182562" cy="21748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14" name="Rectangle 835"/>
            <p:cNvSpPr>
              <a:spLocks noChangeArrowheads="1"/>
            </p:cNvSpPr>
            <p:nvPr/>
          </p:nvSpPr>
          <p:spPr bwMode="auto">
            <a:xfrm>
              <a:off x="3351213" y="2541591"/>
              <a:ext cx="182562" cy="5397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16" name="Rectangle 837"/>
            <p:cNvSpPr>
              <a:spLocks noChangeArrowheads="1"/>
            </p:cNvSpPr>
            <p:nvPr/>
          </p:nvSpPr>
          <p:spPr bwMode="auto">
            <a:xfrm>
              <a:off x="3351213" y="2087566"/>
              <a:ext cx="182562" cy="452437"/>
            </a:xfrm>
            <a:prstGeom prst="rect">
              <a:avLst/>
            </a:prstGeom>
            <a:solidFill>
              <a:srgbClr val="00769D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18" name="Rectangle 839"/>
            <p:cNvSpPr>
              <a:spLocks noChangeArrowheads="1"/>
            </p:cNvSpPr>
            <p:nvPr/>
          </p:nvSpPr>
          <p:spPr bwMode="auto">
            <a:xfrm>
              <a:off x="3351213" y="1546228"/>
              <a:ext cx="182562" cy="539750"/>
            </a:xfrm>
            <a:prstGeom prst="rect">
              <a:avLst/>
            </a:prstGeom>
            <a:solidFill>
              <a:srgbClr val="005294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20" name="Rectangle 841"/>
            <p:cNvSpPr>
              <a:spLocks noChangeArrowheads="1"/>
            </p:cNvSpPr>
            <p:nvPr/>
          </p:nvSpPr>
          <p:spPr bwMode="auto">
            <a:xfrm>
              <a:off x="3351213" y="960441"/>
              <a:ext cx="182562" cy="5842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8" name="Grouper 349"/>
          <p:cNvGrpSpPr/>
          <p:nvPr/>
        </p:nvGrpSpPr>
        <p:grpSpPr>
          <a:xfrm>
            <a:off x="3590209" y="960441"/>
            <a:ext cx="182563" cy="2779712"/>
            <a:chOff x="3594100" y="960441"/>
            <a:chExt cx="182563" cy="2779712"/>
          </a:xfrm>
        </p:grpSpPr>
        <p:sp>
          <p:nvSpPr>
            <p:cNvPr id="48222" name="Rectangle 843"/>
            <p:cNvSpPr>
              <a:spLocks noChangeArrowheads="1"/>
            </p:cNvSpPr>
            <p:nvPr/>
          </p:nvSpPr>
          <p:spPr bwMode="auto">
            <a:xfrm>
              <a:off x="3594100" y="3568703"/>
              <a:ext cx="182563" cy="171450"/>
            </a:xfrm>
            <a:prstGeom prst="rect">
              <a:avLst/>
            </a:prstGeom>
            <a:solidFill>
              <a:srgbClr val="D3D3D3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24" name="Rectangle 845"/>
            <p:cNvSpPr>
              <a:spLocks noChangeArrowheads="1"/>
            </p:cNvSpPr>
            <p:nvPr/>
          </p:nvSpPr>
          <p:spPr bwMode="auto">
            <a:xfrm>
              <a:off x="3594100" y="3397253"/>
              <a:ext cx="182563" cy="171450"/>
            </a:xfrm>
            <a:prstGeom prst="rect">
              <a:avLst/>
            </a:prstGeom>
            <a:solidFill>
              <a:srgbClr val="FFFFFF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26" name="Rectangle 847"/>
            <p:cNvSpPr>
              <a:spLocks noChangeArrowheads="1"/>
            </p:cNvSpPr>
            <p:nvPr/>
          </p:nvSpPr>
          <p:spPr bwMode="auto">
            <a:xfrm>
              <a:off x="3594100" y="3105153"/>
              <a:ext cx="182563" cy="2921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28" name="Rectangle 849"/>
            <p:cNvSpPr>
              <a:spLocks noChangeArrowheads="1"/>
            </p:cNvSpPr>
            <p:nvPr/>
          </p:nvSpPr>
          <p:spPr bwMode="auto">
            <a:xfrm>
              <a:off x="3594100" y="2436816"/>
              <a:ext cx="182563" cy="66833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30" name="Rectangle 851"/>
            <p:cNvSpPr>
              <a:spLocks noChangeArrowheads="1"/>
            </p:cNvSpPr>
            <p:nvPr/>
          </p:nvSpPr>
          <p:spPr bwMode="auto">
            <a:xfrm>
              <a:off x="3594100" y="1955803"/>
              <a:ext cx="182563" cy="479425"/>
            </a:xfrm>
            <a:prstGeom prst="rect">
              <a:avLst/>
            </a:prstGeom>
            <a:solidFill>
              <a:srgbClr val="00769D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32" name="Rectangle 853"/>
            <p:cNvSpPr>
              <a:spLocks noChangeArrowheads="1"/>
            </p:cNvSpPr>
            <p:nvPr/>
          </p:nvSpPr>
          <p:spPr bwMode="auto">
            <a:xfrm>
              <a:off x="3594100" y="1441453"/>
              <a:ext cx="182563" cy="514350"/>
            </a:xfrm>
            <a:prstGeom prst="rect">
              <a:avLst/>
            </a:prstGeom>
            <a:solidFill>
              <a:srgbClr val="005294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34" name="Rectangle 855"/>
            <p:cNvSpPr>
              <a:spLocks noChangeArrowheads="1"/>
            </p:cNvSpPr>
            <p:nvPr/>
          </p:nvSpPr>
          <p:spPr bwMode="auto">
            <a:xfrm>
              <a:off x="3594100" y="960441"/>
              <a:ext cx="182563" cy="47942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9" name="Grouper 350"/>
          <p:cNvGrpSpPr/>
          <p:nvPr/>
        </p:nvGrpSpPr>
        <p:grpSpPr>
          <a:xfrm>
            <a:off x="3863127" y="960441"/>
            <a:ext cx="180975" cy="2779712"/>
            <a:chOff x="3836988" y="960441"/>
            <a:chExt cx="180975" cy="2779712"/>
          </a:xfrm>
        </p:grpSpPr>
        <p:sp>
          <p:nvSpPr>
            <p:cNvPr id="48236" name="Rectangle 857"/>
            <p:cNvSpPr>
              <a:spLocks noChangeArrowheads="1"/>
            </p:cNvSpPr>
            <p:nvPr/>
          </p:nvSpPr>
          <p:spPr bwMode="auto">
            <a:xfrm>
              <a:off x="3836988" y="3390903"/>
              <a:ext cx="180975" cy="349250"/>
            </a:xfrm>
            <a:prstGeom prst="rect">
              <a:avLst/>
            </a:prstGeom>
            <a:solidFill>
              <a:srgbClr val="D3D3D3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38" name="Rectangle 859"/>
            <p:cNvSpPr>
              <a:spLocks noChangeArrowheads="1"/>
            </p:cNvSpPr>
            <p:nvPr/>
          </p:nvSpPr>
          <p:spPr bwMode="auto">
            <a:xfrm>
              <a:off x="3836988" y="3254378"/>
              <a:ext cx="180975" cy="134938"/>
            </a:xfrm>
            <a:prstGeom prst="rect">
              <a:avLst/>
            </a:prstGeom>
            <a:solidFill>
              <a:srgbClr val="FFFFFF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40" name="Rectangle 861"/>
            <p:cNvSpPr>
              <a:spLocks noChangeArrowheads="1"/>
            </p:cNvSpPr>
            <p:nvPr/>
          </p:nvSpPr>
          <p:spPr bwMode="auto">
            <a:xfrm>
              <a:off x="3836988" y="3021016"/>
              <a:ext cx="180975" cy="23336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42" name="Rectangle 863"/>
            <p:cNvSpPr>
              <a:spLocks noChangeArrowheads="1"/>
            </p:cNvSpPr>
            <p:nvPr/>
          </p:nvSpPr>
          <p:spPr bwMode="auto">
            <a:xfrm>
              <a:off x="3836988" y="2554291"/>
              <a:ext cx="180975" cy="4667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44" name="Rectangle 865"/>
            <p:cNvSpPr>
              <a:spLocks noChangeArrowheads="1"/>
            </p:cNvSpPr>
            <p:nvPr/>
          </p:nvSpPr>
          <p:spPr bwMode="auto">
            <a:xfrm>
              <a:off x="3836988" y="1971678"/>
              <a:ext cx="180975" cy="582613"/>
            </a:xfrm>
            <a:prstGeom prst="rect">
              <a:avLst/>
            </a:prstGeom>
            <a:solidFill>
              <a:srgbClr val="00769D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46" name="Rectangle 867"/>
            <p:cNvSpPr>
              <a:spLocks noChangeArrowheads="1"/>
            </p:cNvSpPr>
            <p:nvPr/>
          </p:nvSpPr>
          <p:spPr bwMode="auto">
            <a:xfrm>
              <a:off x="3836988" y="1485903"/>
              <a:ext cx="180975" cy="484188"/>
            </a:xfrm>
            <a:prstGeom prst="rect">
              <a:avLst/>
            </a:prstGeom>
            <a:solidFill>
              <a:srgbClr val="005294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48" name="Rectangle 869"/>
            <p:cNvSpPr>
              <a:spLocks noChangeArrowheads="1"/>
            </p:cNvSpPr>
            <p:nvPr/>
          </p:nvSpPr>
          <p:spPr bwMode="auto">
            <a:xfrm>
              <a:off x="3836988" y="960441"/>
              <a:ext cx="180975" cy="52387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0" name="Grouper 351"/>
          <p:cNvGrpSpPr/>
          <p:nvPr/>
        </p:nvGrpSpPr>
        <p:grpSpPr>
          <a:xfrm>
            <a:off x="4134457" y="960441"/>
            <a:ext cx="182562" cy="2779712"/>
            <a:chOff x="4078288" y="960441"/>
            <a:chExt cx="182562" cy="2779712"/>
          </a:xfrm>
        </p:grpSpPr>
        <p:sp>
          <p:nvSpPr>
            <p:cNvPr id="48250" name="Rectangle 871"/>
            <p:cNvSpPr>
              <a:spLocks noChangeArrowheads="1"/>
            </p:cNvSpPr>
            <p:nvPr/>
          </p:nvSpPr>
          <p:spPr bwMode="auto">
            <a:xfrm>
              <a:off x="4078288" y="3479803"/>
              <a:ext cx="182562" cy="260350"/>
            </a:xfrm>
            <a:prstGeom prst="rect">
              <a:avLst/>
            </a:prstGeom>
            <a:solidFill>
              <a:srgbClr val="D3D3D3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52" name="Rectangle 873"/>
            <p:cNvSpPr>
              <a:spLocks noChangeArrowheads="1"/>
            </p:cNvSpPr>
            <p:nvPr/>
          </p:nvSpPr>
          <p:spPr bwMode="auto">
            <a:xfrm>
              <a:off x="4078288" y="3284541"/>
              <a:ext cx="182562" cy="195262"/>
            </a:xfrm>
            <a:prstGeom prst="rect">
              <a:avLst/>
            </a:prstGeom>
            <a:solidFill>
              <a:srgbClr val="FFFFFF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54" name="Rectangle 875"/>
            <p:cNvSpPr>
              <a:spLocks noChangeArrowheads="1"/>
            </p:cNvSpPr>
            <p:nvPr/>
          </p:nvSpPr>
          <p:spPr bwMode="auto">
            <a:xfrm>
              <a:off x="4078288" y="3067053"/>
              <a:ext cx="182562" cy="21748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56" name="Rectangle 877"/>
            <p:cNvSpPr>
              <a:spLocks noChangeArrowheads="1"/>
            </p:cNvSpPr>
            <p:nvPr/>
          </p:nvSpPr>
          <p:spPr bwMode="auto">
            <a:xfrm>
              <a:off x="4078288" y="2654303"/>
              <a:ext cx="182562" cy="4127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58" name="Rectangle 879"/>
            <p:cNvSpPr>
              <a:spLocks noChangeArrowheads="1"/>
            </p:cNvSpPr>
            <p:nvPr/>
          </p:nvSpPr>
          <p:spPr bwMode="auto">
            <a:xfrm>
              <a:off x="4078288" y="1873253"/>
              <a:ext cx="182562" cy="781050"/>
            </a:xfrm>
            <a:prstGeom prst="rect">
              <a:avLst/>
            </a:prstGeom>
            <a:solidFill>
              <a:srgbClr val="00769D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60" name="Rectangle 881"/>
            <p:cNvSpPr>
              <a:spLocks noChangeArrowheads="1"/>
            </p:cNvSpPr>
            <p:nvPr/>
          </p:nvSpPr>
          <p:spPr bwMode="auto">
            <a:xfrm>
              <a:off x="4078288" y="1438278"/>
              <a:ext cx="182562" cy="433388"/>
            </a:xfrm>
            <a:prstGeom prst="rect">
              <a:avLst/>
            </a:prstGeom>
            <a:solidFill>
              <a:srgbClr val="005294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62" name="Rectangle 883"/>
            <p:cNvSpPr>
              <a:spLocks noChangeArrowheads="1"/>
            </p:cNvSpPr>
            <p:nvPr/>
          </p:nvSpPr>
          <p:spPr bwMode="auto">
            <a:xfrm>
              <a:off x="4078288" y="960441"/>
              <a:ext cx="182562" cy="47625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1" name="Grouper 352"/>
          <p:cNvGrpSpPr/>
          <p:nvPr/>
        </p:nvGrpSpPr>
        <p:grpSpPr>
          <a:xfrm>
            <a:off x="4407374" y="960441"/>
            <a:ext cx="180975" cy="2779712"/>
            <a:chOff x="4321175" y="960441"/>
            <a:chExt cx="180975" cy="2779712"/>
          </a:xfrm>
        </p:grpSpPr>
        <p:sp>
          <p:nvSpPr>
            <p:cNvPr id="48264" name="Rectangle 885"/>
            <p:cNvSpPr>
              <a:spLocks noChangeArrowheads="1"/>
            </p:cNvSpPr>
            <p:nvPr/>
          </p:nvSpPr>
          <p:spPr bwMode="auto">
            <a:xfrm>
              <a:off x="4321175" y="3498853"/>
              <a:ext cx="180975" cy="241300"/>
            </a:xfrm>
            <a:prstGeom prst="rect">
              <a:avLst/>
            </a:prstGeom>
            <a:solidFill>
              <a:srgbClr val="D3D3D3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66" name="Rectangle 887"/>
            <p:cNvSpPr>
              <a:spLocks noChangeArrowheads="1"/>
            </p:cNvSpPr>
            <p:nvPr/>
          </p:nvSpPr>
          <p:spPr bwMode="auto">
            <a:xfrm>
              <a:off x="4321175" y="3305178"/>
              <a:ext cx="180975" cy="193675"/>
            </a:xfrm>
            <a:prstGeom prst="rect">
              <a:avLst/>
            </a:prstGeom>
            <a:solidFill>
              <a:srgbClr val="FFFFFF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68" name="Rectangle 889"/>
            <p:cNvSpPr>
              <a:spLocks noChangeArrowheads="1"/>
            </p:cNvSpPr>
            <p:nvPr/>
          </p:nvSpPr>
          <p:spPr bwMode="auto">
            <a:xfrm>
              <a:off x="4321175" y="2990853"/>
              <a:ext cx="180975" cy="31432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70" name="Rectangle 891"/>
            <p:cNvSpPr>
              <a:spLocks noChangeArrowheads="1"/>
            </p:cNvSpPr>
            <p:nvPr/>
          </p:nvSpPr>
          <p:spPr bwMode="auto">
            <a:xfrm>
              <a:off x="4321175" y="2482853"/>
              <a:ext cx="180975" cy="50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73" name="Freeform 894"/>
            <p:cNvSpPr>
              <a:spLocks/>
            </p:cNvSpPr>
            <p:nvPr/>
          </p:nvSpPr>
          <p:spPr bwMode="auto">
            <a:xfrm>
              <a:off x="4321175" y="1976441"/>
              <a:ext cx="180975" cy="506412"/>
            </a:xfrm>
            <a:custGeom>
              <a:avLst/>
              <a:gdLst>
                <a:gd name="T0" fmla="*/ 0 w 687"/>
                <a:gd name="T1" fmla="*/ 2147483647 h 1917"/>
                <a:gd name="T2" fmla="*/ 0 w 687"/>
                <a:gd name="T3" fmla="*/ 0 h 1917"/>
                <a:gd name="T4" fmla="*/ 2147483647 w 687"/>
                <a:gd name="T5" fmla="*/ 0 h 1917"/>
                <a:gd name="T6" fmla="*/ 2147483647 w 687"/>
                <a:gd name="T7" fmla="*/ 2147483647 h 19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7"/>
                <a:gd name="T13" fmla="*/ 0 h 1917"/>
                <a:gd name="T14" fmla="*/ 687 w 687"/>
                <a:gd name="T15" fmla="*/ 1917 h 19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7" h="1917">
                  <a:moveTo>
                    <a:pt x="0" y="1917"/>
                  </a:moveTo>
                  <a:lnTo>
                    <a:pt x="0" y="0"/>
                  </a:lnTo>
                  <a:lnTo>
                    <a:pt x="687" y="0"/>
                  </a:lnTo>
                  <a:lnTo>
                    <a:pt x="687" y="1917"/>
                  </a:lnTo>
                </a:path>
              </a:pathLst>
            </a:custGeom>
            <a:solidFill>
              <a:srgbClr val="00769D"/>
            </a:solidFill>
            <a:ln w="6350" cap="flat" cmpd="sng" algn="ctr">
              <a:solidFill>
                <a:srgbClr val="7F7F7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74" name="Rectangle 895"/>
            <p:cNvSpPr>
              <a:spLocks noChangeArrowheads="1"/>
            </p:cNvSpPr>
            <p:nvPr/>
          </p:nvSpPr>
          <p:spPr bwMode="auto">
            <a:xfrm>
              <a:off x="4321175" y="1444628"/>
              <a:ext cx="180975" cy="530225"/>
            </a:xfrm>
            <a:prstGeom prst="rect">
              <a:avLst/>
            </a:prstGeom>
            <a:solidFill>
              <a:srgbClr val="005294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76" name="Rectangle 897"/>
            <p:cNvSpPr>
              <a:spLocks noChangeArrowheads="1"/>
            </p:cNvSpPr>
            <p:nvPr/>
          </p:nvSpPr>
          <p:spPr bwMode="auto">
            <a:xfrm>
              <a:off x="4321175" y="960441"/>
              <a:ext cx="180975" cy="4826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2" name="Grouper 353"/>
          <p:cNvGrpSpPr/>
          <p:nvPr/>
        </p:nvGrpSpPr>
        <p:grpSpPr>
          <a:xfrm>
            <a:off x="4678704" y="960441"/>
            <a:ext cx="180975" cy="2779712"/>
            <a:chOff x="4564063" y="960441"/>
            <a:chExt cx="180975" cy="2779712"/>
          </a:xfrm>
        </p:grpSpPr>
        <p:sp>
          <p:nvSpPr>
            <p:cNvPr id="48278" name="Rectangle 899"/>
            <p:cNvSpPr>
              <a:spLocks noChangeArrowheads="1"/>
            </p:cNvSpPr>
            <p:nvPr/>
          </p:nvSpPr>
          <p:spPr bwMode="auto">
            <a:xfrm>
              <a:off x="4564063" y="3529016"/>
              <a:ext cx="180975" cy="211137"/>
            </a:xfrm>
            <a:prstGeom prst="rect">
              <a:avLst/>
            </a:prstGeom>
            <a:solidFill>
              <a:srgbClr val="D3D3D3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80" name="Rectangle 901"/>
            <p:cNvSpPr>
              <a:spLocks noChangeArrowheads="1"/>
            </p:cNvSpPr>
            <p:nvPr/>
          </p:nvSpPr>
          <p:spPr bwMode="auto">
            <a:xfrm>
              <a:off x="4564063" y="3343278"/>
              <a:ext cx="180975" cy="185738"/>
            </a:xfrm>
            <a:prstGeom prst="rect">
              <a:avLst/>
            </a:prstGeom>
            <a:solidFill>
              <a:srgbClr val="FFFFFF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82" name="Rectangle 903"/>
            <p:cNvSpPr>
              <a:spLocks noChangeArrowheads="1"/>
            </p:cNvSpPr>
            <p:nvPr/>
          </p:nvSpPr>
          <p:spPr bwMode="auto">
            <a:xfrm>
              <a:off x="4564063" y="3105153"/>
              <a:ext cx="180975" cy="23812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84" name="Rectangle 905"/>
            <p:cNvSpPr>
              <a:spLocks noChangeArrowheads="1"/>
            </p:cNvSpPr>
            <p:nvPr/>
          </p:nvSpPr>
          <p:spPr bwMode="auto">
            <a:xfrm>
              <a:off x="4564063" y="2655891"/>
              <a:ext cx="180975" cy="44926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86" name="Rectangle 907"/>
            <p:cNvSpPr>
              <a:spLocks noChangeArrowheads="1"/>
            </p:cNvSpPr>
            <p:nvPr/>
          </p:nvSpPr>
          <p:spPr bwMode="auto">
            <a:xfrm>
              <a:off x="4564063" y="2046291"/>
              <a:ext cx="180975" cy="608012"/>
            </a:xfrm>
            <a:prstGeom prst="rect">
              <a:avLst/>
            </a:prstGeom>
            <a:solidFill>
              <a:srgbClr val="00769D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88" name="Rectangle 909"/>
            <p:cNvSpPr>
              <a:spLocks noChangeArrowheads="1"/>
            </p:cNvSpPr>
            <p:nvPr/>
          </p:nvSpPr>
          <p:spPr bwMode="auto">
            <a:xfrm>
              <a:off x="4564063" y="1436691"/>
              <a:ext cx="180975" cy="609600"/>
            </a:xfrm>
            <a:prstGeom prst="rect">
              <a:avLst/>
            </a:prstGeom>
            <a:solidFill>
              <a:srgbClr val="005294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91" name="Freeform 912"/>
            <p:cNvSpPr>
              <a:spLocks/>
            </p:cNvSpPr>
            <p:nvPr/>
          </p:nvSpPr>
          <p:spPr bwMode="auto">
            <a:xfrm>
              <a:off x="4564063" y="960441"/>
              <a:ext cx="180975" cy="476250"/>
            </a:xfrm>
            <a:custGeom>
              <a:avLst/>
              <a:gdLst>
                <a:gd name="T0" fmla="*/ 0 w 688"/>
                <a:gd name="T1" fmla="*/ 2147483647 h 1799"/>
                <a:gd name="T2" fmla="*/ 0 w 688"/>
                <a:gd name="T3" fmla="*/ 0 h 1799"/>
                <a:gd name="T4" fmla="*/ 2147483647 w 688"/>
                <a:gd name="T5" fmla="*/ 0 h 1799"/>
                <a:gd name="T6" fmla="*/ 2147483647 w 688"/>
                <a:gd name="T7" fmla="*/ 2147483647 h 179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8"/>
                <a:gd name="T13" fmla="*/ 0 h 1799"/>
                <a:gd name="T14" fmla="*/ 688 w 688"/>
                <a:gd name="T15" fmla="*/ 1799 h 179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8" h="1799">
                  <a:moveTo>
                    <a:pt x="0" y="1799"/>
                  </a:moveTo>
                  <a:lnTo>
                    <a:pt x="0" y="0"/>
                  </a:lnTo>
                  <a:lnTo>
                    <a:pt x="688" y="0"/>
                  </a:lnTo>
                  <a:lnTo>
                    <a:pt x="688" y="1799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3" name="Grouper 354"/>
          <p:cNvGrpSpPr/>
          <p:nvPr/>
        </p:nvGrpSpPr>
        <p:grpSpPr>
          <a:xfrm>
            <a:off x="4950034" y="960441"/>
            <a:ext cx="180975" cy="2779712"/>
            <a:chOff x="4806950" y="960441"/>
            <a:chExt cx="180975" cy="2779712"/>
          </a:xfrm>
        </p:grpSpPr>
        <p:sp>
          <p:nvSpPr>
            <p:cNvPr id="48292" name="Rectangle 913"/>
            <p:cNvSpPr>
              <a:spLocks noChangeArrowheads="1"/>
            </p:cNvSpPr>
            <p:nvPr/>
          </p:nvSpPr>
          <p:spPr bwMode="auto">
            <a:xfrm>
              <a:off x="4806950" y="3352803"/>
              <a:ext cx="180975" cy="387350"/>
            </a:xfrm>
            <a:prstGeom prst="rect">
              <a:avLst/>
            </a:prstGeom>
            <a:solidFill>
              <a:srgbClr val="D3D3D3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94" name="Rectangle 915"/>
            <p:cNvSpPr>
              <a:spLocks noChangeArrowheads="1"/>
            </p:cNvSpPr>
            <p:nvPr/>
          </p:nvSpPr>
          <p:spPr bwMode="auto">
            <a:xfrm>
              <a:off x="4806950" y="3171828"/>
              <a:ext cx="180975" cy="179388"/>
            </a:xfrm>
            <a:prstGeom prst="rect">
              <a:avLst/>
            </a:prstGeom>
            <a:solidFill>
              <a:srgbClr val="FFFFFF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96" name="Rectangle 917"/>
            <p:cNvSpPr>
              <a:spLocks noChangeArrowheads="1"/>
            </p:cNvSpPr>
            <p:nvPr/>
          </p:nvSpPr>
          <p:spPr bwMode="auto">
            <a:xfrm>
              <a:off x="4806950" y="3022603"/>
              <a:ext cx="180975" cy="14922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298" name="Rectangle 919"/>
            <p:cNvSpPr>
              <a:spLocks noChangeArrowheads="1"/>
            </p:cNvSpPr>
            <p:nvPr/>
          </p:nvSpPr>
          <p:spPr bwMode="auto">
            <a:xfrm>
              <a:off x="4806950" y="2514603"/>
              <a:ext cx="180975" cy="50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00" name="Rectangle 921"/>
            <p:cNvSpPr>
              <a:spLocks noChangeArrowheads="1"/>
            </p:cNvSpPr>
            <p:nvPr/>
          </p:nvSpPr>
          <p:spPr bwMode="auto">
            <a:xfrm>
              <a:off x="4806950" y="1797053"/>
              <a:ext cx="180975" cy="717550"/>
            </a:xfrm>
            <a:prstGeom prst="rect">
              <a:avLst/>
            </a:prstGeom>
            <a:solidFill>
              <a:srgbClr val="00769D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02" name="Rectangle 923"/>
            <p:cNvSpPr>
              <a:spLocks noChangeArrowheads="1"/>
            </p:cNvSpPr>
            <p:nvPr/>
          </p:nvSpPr>
          <p:spPr bwMode="auto">
            <a:xfrm>
              <a:off x="4806950" y="1379541"/>
              <a:ext cx="180975" cy="417512"/>
            </a:xfrm>
            <a:prstGeom prst="rect">
              <a:avLst/>
            </a:prstGeom>
            <a:solidFill>
              <a:srgbClr val="005294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04" name="Rectangle 925"/>
            <p:cNvSpPr>
              <a:spLocks noChangeArrowheads="1"/>
            </p:cNvSpPr>
            <p:nvPr/>
          </p:nvSpPr>
          <p:spPr bwMode="auto">
            <a:xfrm>
              <a:off x="4806950" y="960441"/>
              <a:ext cx="180975" cy="4175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4" name="Grouper 355"/>
          <p:cNvGrpSpPr/>
          <p:nvPr/>
        </p:nvGrpSpPr>
        <p:grpSpPr>
          <a:xfrm>
            <a:off x="5221364" y="960441"/>
            <a:ext cx="180975" cy="2779712"/>
            <a:chOff x="5048250" y="960441"/>
            <a:chExt cx="180975" cy="2779712"/>
          </a:xfrm>
        </p:grpSpPr>
        <p:sp>
          <p:nvSpPr>
            <p:cNvPr id="48306" name="Rectangle 927"/>
            <p:cNvSpPr>
              <a:spLocks noChangeArrowheads="1"/>
            </p:cNvSpPr>
            <p:nvPr/>
          </p:nvSpPr>
          <p:spPr bwMode="auto">
            <a:xfrm>
              <a:off x="5048250" y="3394078"/>
              <a:ext cx="180975" cy="346075"/>
            </a:xfrm>
            <a:prstGeom prst="rect">
              <a:avLst/>
            </a:prstGeom>
            <a:solidFill>
              <a:srgbClr val="D3D3D3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08" name="Rectangle 929"/>
            <p:cNvSpPr>
              <a:spLocks noChangeArrowheads="1"/>
            </p:cNvSpPr>
            <p:nvPr/>
          </p:nvSpPr>
          <p:spPr bwMode="auto">
            <a:xfrm>
              <a:off x="5048250" y="3235328"/>
              <a:ext cx="180975" cy="157163"/>
            </a:xfrm>
            <a:prstGeom prst="rect">
              <a:avLst/>
            </a:prstGeom>
            <a:solidFill>
              <a:srgbClr val="FFFFFF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10" name="Rectangle 931"/>
            <p:cNvSpPr>
              <a:spLocks noChangeArrowheads="1"/>
            </p:cNvSpPr>
            <p:nvPr/>
          </p:nvSpPr>
          <p:spPr bwMode="auto">
            <a:xfrm>
              <a:off x="5048250" y="3076578"/>
              <a:ext cx="180975" cy="15716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12" name="Rectangle 933"/>
            <p:cNvSpPr>
              <a:spLocks noChangeArrowheads="1"/>
            </p:cNvSpPr>
            <p:nvPr/>
          </p:nvSpPr>
          <p:spPr bwMode="auto">
            <a:xfrm>
              <a:off x="5048250" y="2603503"/>
              <a:ext cx="180975" cy="47307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14" name="Rectangle 935"/>
            <p:cNvSpPr>
              <a:spLocks noChangeArrowheads="1"/>
            </p:cNvSpPr>
            <p:nvPr/>
          </p:nvSpPr>
          <p:spPr bwMode="auto">
            <a:xfrm>
              <a:off x="5048250" y="2035178"/>
              <a:ext cx="180975" cy="568325"/>
            </a:xfrm>
            <a:prstGeom prst="rect">
              <a:avLst/>
            </a:prstGeom>
            <a:solidFill>
              <a:srgbClr val="00769D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16" name="Rectangle 938"/>
            <p:cNvSpPr>
              <a:spLocks noChangeArrowheads="1"/>
            </p:cNvSpPr>
            <p:nvPr/>
          </p:nvSpPr>
          <p:spPr bwMode="auto">
            <a:xfrm>
              <a:off x="5048250" y="1655766"/>
              <a:ext cx="180975" cy="377825"/>
            </a:xfrm>
            <a:prstGeom prst="rect">
              <a:avLst/>
            </a:prstGeom>
            <a:solidFill>
              <a:srgbClr val="005294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18" name="Rectangle 940"/>
            <p:cNvSpPr>
              <a:spLocks noChangeArrowheads="1"/>
            </p:cNvSpPr>
            <p:nvPr/>
          </p:nvSpPr>
          <p:spPr bwMode="auto">
            <a:xfrm>
              <a:off x="5048250" y="960441"/>
              <a:ext cx="180975" cy="69532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5" name="Grouper 342"/>
          <p:cNvGrpSpPr/>
          <p:nvPr/>
        </p:nvGrpSpPr>
        <p:grpSpPr>
          <a:xfrm>
            <a:off x="5492694" y="960441"/>
            <a:ext cx="180975" cy="2779712"/>
            <a:chOff x="5291138" y="960441"/>
            <a:chExt cx="180975" cy="2779712"/>
          </a:xfrm>
        </p:grpSpPr>
        <p:sp>
          <p:nvSpPr>
            <p:cNvPr id="48320" name="Rectangle 942"/>
            <p:cNvSpPr>
              <a:spLocks noChangeArrowheads="1"/>
            </p:cNvSpPr>
            <p:nvPr/>
          </p:nvSpPr>
          <p:spPr bwMode="auto">
            <a:xfrm>
              <a:off x="5291138" y="3470278"/>
              <a:ext cx="180975" cy="269875"/>
            </a:xfrm>
            <a:prstGeom prst="rect">
              <a:avLst/>
            </a:prstGeom>
            <a:solidFill>
              <a:srgbClr val="D3D3D3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22" name="Rectangle 944"/>
            <p:cNvSpPr>
              <a:spLocks noChangeArrowheads="1"/>
            </p:cNvSpPr>
            <p:nvPr/>
          </p:nvSpPr>
          <p:spPr bwMode="auto">
            <a:xfrm>
              <a:off x="5291138" y="3278191"/>
              <a:ext cx="180975" cy="192087"/>
            </a:xfrm>
            <a:prstGeom prst="rect">
              <a:avLst/>
            </a:prstGeom>
            <a:solidFill>
              <a:srgbClr val="FFFFFF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24" name="Rectangle 946"/>
            <p:cNvSpPr>
              <a:spLocks noChangeArrowheads="1"/>
            </p:cNvSpPr>
            <p:nvPr/>
          </p:nvSpPr>
          <p:spPr bwMode="auto">
            <a:xfrm>
              <a:off x="5291138" y="3162303"/>
              <a:ext cx="180975" cy="114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26" name="Rectangle 948"/>
            <p:cNvSpPr>
              <a:spLocks noChangeArrowheads="1"/>
            </p:cNvSpPr>
            <p:nvPr/>
          </p:nvSpPr>
          <p:spPr bwMode="auto">
            <a:xfrm>
              <a:off x="5291138" y="2774953"/>
              <a:ext cx="180975" cy="3857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28" name="Rectangle 950"/>
            <p:cNvSpPr>
              <a:spLocks noChangeArrowheads="1"/>
            </p:cNvSpPr>
            <p:nvPr/>
          </p:nvSpPr>
          <p:spPr bwMode="auto">
            <a:xfrm>
              <a:off x="5291138" y="2041528"/>
              <a:ext cx="180975" cy="733425"/>
            </a:xfrm>
            <a:prstGeom prst="rect">
              <a:avLst/>
            </a:prstGeom>
            <a:solidFill>
              <a:srgbClr val="00769D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30" name="Rectangle 952"/>
            <p:cNvSpPr>
              <a:spLocks noChangeArrowheads="1"/>
            </p:cNvSpPr>
            <p:nvPr/>
          </p:nvSpPr>
          <p:spPr bwMode="auto">
            <a:xfrm>
              <a:off x="5291138" y="1462091"/>
              <a:ext cx="180975" cy="579437"/>
            </a:xfrm>
            <a:prstGeom prst="rect">
              <a:avLst/>
            </a:prstGeom>
            <a:solidFill>
              <a:srgbClr val="005294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32" name="Rectangle 954"/>
            <p:cNvSpPr>
              <a:spLocks noChangeArrowheads="1"/>
            </p:cNvSpPr>
            <p:nvPr/>
          </p:nvSpPr>
          <p:spPr bwMode="auto">
            <a:xfrm>
              <a:off x="5291138" y="960441"/>
              <a:ext cx="180975" cy="50165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6" name="Grouper 341"/>
          <p:cNvGrpSpPr/>
          <p:nvPr/>
        </p:nvGrpSpPr>
        <p:grpSpPr>
          <a:xfrm>
            <a:off x="5764024" y="956737"/>
            <a:ext cx="182562" cy="2779712"/>
            <a:chOff x="5532438" y="960441"/>
            <a:chExt cx="182562" cy="2779712"/>
          </a:xfrm>
        </p:grpSpPr>
        <p:sp>
          <p:nvSpPr>
            <p:cNvPr id="48334" name="Rectangle 956"/>
            <p:cNvSpPr>
              <a:spLocks noChangeArrowheads="1"/>
            </p:cNvSpPr>
            <p:nvPr/>
          </p:nvSpPr>
          <p:spPr bwMode="auto">
            <a:xfrm>
              <a:off x="5532438" y="3432178"/>
              <a:ext cx="182562" cy="307975"/>
            </a:xfrm>
            <a:prstGeom prst="rect">
              <a:avLst/>
            </a:prstGeom>
            <a:solidFill>
              <a:srgbClr val="D3D3D3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36" name="Rectangle 958"/>
            <p:cNvSpPr>
              <a:spLocks noChangeArrowheads="1"/>
            </p:cNvSpPr>
            <p:nvPr/>
          </p:nvSpPr>
          <p:spPr bwMode="auto">
            <a:xfrm>
              <a:off x="5532438" y="3255966"/>
              <a:ext cx="182562" cy="174625"/>
            </a:xfrm>
            <a:prstGeom prst="rect">
              <a:avLst/>
            </a:prstGeom>
            <a:solidFill>
              <a:srgbClr val="FFFFFF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38" name="Rectangle 960"/>
            <p:cNvSpPr>
              <a:spLocks noChangeArrowheads="1"/>
            </p:cNvSpPr>
            <p:nvPr/>
          </p:nvSpPr>
          <p:spPr bwMode="auto">
            <a:xfrm>
              <a:off x="5532438" y="3078166"/>
              <a:ext cx="182562" cy="1762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40" name="Rectangle 962"/>
            <p:cNvSpPr>
              <a:spLocks noChangeArrowheads="1"/>
            </p:cNvSpPr>
            <p:nvPr/>
          </p:nvSpPr>
          <p:spPr bwMode="auto">
            <a:xfrm>
              <a:off x="5532438" y="2636841"/>
              <a:ext cx="182562" cy="4413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42" name="Rectangle 964"/>
            <p:cNvSpPr>
              <a:spLocks noChangeArrowheads="1"/>
            </p:cNvSpPr>
            <p:nvPr/>
          </p:nvSpPr>
          <p:spPr bwMode="auto">
            <a:xfrm>
              <a:off x="5532438" y="2108203"/>
              <a:ext cx="182562" cy="528638"/>
            </a:xfrm>
            <a:prstGeom prst="rect">
              <a:avLst/>
            </a:prstGeom>
            <a:solidFill>
              <a:srgbClr val="00769D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44" name="Rectangle 966"/>
            <p:cNvSpPr>
              <a:spLocks noChangeArrowheads="1"/>
            </p:cNvSpPr>
            <p:nvPr/>
          </p:nvSpPr>
          <p:spPr bwMode="auto">
            <a:xfrm>
              <a:off x="5532438" y="1446216"/>
              <a:ext cx="182562" cy="660400"/>
            </a:xfrm>
            <a:prstGeom prst="rect">
              <a:avLst/>
            </a:prstGeom>
            <a:solidFill>
              <a:srgbClr val="005294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46" name="Rectangle 968"/>
            <p:cNvSpPr>
              <a:spLocks noChangeArrowheads="1"/>
            </p:cNvSpPr>
            <p:nvPr/>
          </p:nvSpPr>
          <p:spPr bwMode="auto">
            <a:xfrm>
              <a:off x="5532438" y="960441"/>
              <a:ext cx="182562" cy="48577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7" name="Grouper 340"/>
          <p:cNvGrpSpPr/>
          <p:nvPr/>
        </p:nvGrpSpPr>
        <p:grpSpPr>
          <a:xfrm>
            <a:off x="6036938" y="960441"/>
            <a:ext cx="180975" cy="2779712"/>
            <a:chOff x="6015773" y="960441"/>
            <a:chExt cx="180975" cy="2779712"/>
          </a:xfrm>
        </p:grpSpPr>
        <p:sp>
          <p:nvSpPr>
            <p:cNvPr id="48348" name="Rectangle 970"/>
            <p:cNvSpPr>
              <a:spLocks noChangeArrowheads="1"/>
            </p:cNvSpPr>
            <p:nvPr/>
          </p:nvSpPr>
          <p:spPr bwMode="auto">
            <a:xfrm>
              <a:off x="6015773" y="3370266"/>
              <a:ext cx="180975" cy="369887"/>
            </a:xfrm>
            <a:prstGeom prst="rect">
              <a:avLst/>
            </a:prstGeom>
            <a:solidFill>
              <a:srgbClr val="D3D3D3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50" name="Rectangle 972"/>
            <p:cNvSpPr>
              <a:spLocks noChangeArrowheads="1"/>
            </p:cNvSpPr>
            <p:nvPr/>
          </p:nvSpPr>
          <p:spPr bwMode="auto">
            <a:xfrm>
              <a:off x="6015773" y="3122616"/>
              <a:ext cx="180975" cy="246062"/>
            </a:xfrm>
            <a:prstGeom prst="rect">
              <a:avLst/>
            </a:prstGeom>
            <a:solidFill>
              <a:srgbClr val="FFFFFF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52" name="Rectangle 974"/>
            <p:cNvSpPr>
              <a:spLocks noChangeArrowheads="1"/>
            </p:cNvSpPr>
            <p:nvPr/>
          </p:nvSpPr>
          <p:spPr bwMode="auto">
            <a:xfrm>
              <a:off x="6015773" y="2998791"/>
              <a:ext cx="180975" cy="12382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54" name="Rectangle 976"/>
            <p:cNvSpPr>
              <a:spLocks noChangeArrowheads="1"/>
            </p:cNvSpPr>
            <p:nvPr/>
          </p:nvSpPr>
          <p:spPr bwMode="auto">
            <a:xfrm>
              <a:off x="6015773" y="2443166"/>
              <a:ext cx="180975" cy="5556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56" name="Rectangle 978"/>
            <p:cNvSpPr>
              <a:spLocks noChangeArrowheads="1"/>
            </p:cNvSpPr>
            <p:nvPr/>
          </p:nvSpPr>
          <p:spPr bwMode="auto">
            <a:xfrm>
              <a:off x="6015773" y="2071691"/>
              <a:ext cx="180975" cy="369887"/>
            </a:xfrm>
            <a:prstGeom prst="rect">
              <a:avLst/>
            </a:prstGeom>
            <a:solidFill>
              <a:srgbClr val="00769D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58" name="Rectangle 980"/>
            <p:cNvSpPr>
              <a:spLocks noChangeArrowheads="1"/>
            </p:cNvSpPr>
            <p:nvPr/>
          </p:nvSpPr>
          <p:spPr bwMode="auto">
            <a:xfrm>
              <a:off x="6015773" y="1330328"/>
              <a:ext cx="180975" cy="741363"/>
            </a:xfrm>
            <a:prstGeom prst="rect">
              <a:avLst/>
            </a:prstGeom>
            <a:solidFill>
              <a:srgbClr val="005294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360" name="Rectangle 982"/>
            <p:cNvSpPr>
              <a:spLocks noChangeArrowheads="1"/>
            </p:cNvSpPr>
            <p:nvPr/>
          </p:nvSpPr>
          <p:spPr bwMode="auto">
            <a:xfrm>
              <a:off x="6015773" y="960441"/>
              <a:ext cx="180975" cy="36988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0957" name="Line 984"/>
          <p:cNvSpPr>
            <a:spLocks noChangeShapeType="1"/>
          </p:cNvSpPr>
          <p:nvPr/>
        </p:nvSpPr>
        <p:spPr bwMode="auto">
          <a:xfrm flipH="1">
            <a:off x="1848902" y="3736449"/>
            <a:ext cx="54000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/>
        </p:spPr>
        <p:txBody>
          <a:bodyPr/>
          <a:lstStyle/>
          <a:p>
            <a:pPr>
              <a:defRPr/>
            </a:pPr>
            <a:endParaRPr lang="fr-FR" sz="900" b="1">
              <a:latin typeface="+mj-lt"/>
              <a:ea typeface="+mn-ea"/>
              <a:cs typeface="+mn-cs"/>
            </a:endParaRPr>
          </a:p>
        </p:txBody>
      </p:sp>
      <p:sp>
        <p:nvSpPr>
          <p:cNvPr id="48363" name="Line 985"/>
          <p:cNvSpPr>
            <a:spLocks noChangeShapeType="1"/>
          </p:cNvSpPr>
          <p:nvPr/>
        </p:nvSpPr>
        <p:spPr bwMode="auto">
          <a:xfrm flipH="1">
            <a:off x="1848902" y="3462341"/>
            <a:ext cx="54000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364" name="Line 986"/>
          <p:cNvSpPr>
            <a:spLocks noChangeShapeType="1"/>
          </p:cNvSpPr>
          <p:nvPr/>
        </p:nvSpPr>
        <p:spPr bwMode="auto">
          <a:xfrm flipH="1">
            <a:off x="1848902" y="3184528"/>
            <a:ext cx="54000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365" name="Line 987"/>
          <p:cNvSpPr>
            <a:spLocks noChangeShapeType="1"/>
          </p:cNvSpPr>
          <p:nvPr/>
        </p:nvSpPr>
        <p:spPr bwMode="auto">
          <a:xfrm flipH="1">
            <a:off x="1848902" y="2906716"/>
            <a:ext cx="54000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366" name="Line 988"/>
          <p:cNvSpPr>
            <a:spLocks noChangeShapeType="1"/>
          </p:cNvSpPr>
          <p:nvPr/>
        </p:nvSpPr>
        <p:spPr bwMode="auto">
          <a:xfrm flipH="1">
            <a:off x="1848902" y="2628903"/>
            <a:ext cx="54000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367" name="Line 989"/>
          <p:cNvSpPr>
            <a:spLocks noChangeShapeType="1"/>
          </p:cNvSpPr>
          <p:nvPr/>
        </p:nvSpPr>
        <p:spPr bwMode="auto">
          <a:xfrm flipH="1">
            <a:off x="1848902" y="2351091"/>
            <a:ext cx="54000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368" name="Line 990"/>
          <p:cNvSpPr>
            <a:spLocks noChangeShapeType="1"/>
          </p:cNvSpPr>
          <p:nvPr/>
        </p:nvSpPr>
        <p:spPr bwMode="auto">
          <a:xfrm flipH="1">
            <a:off x="1848902" y="2071691"/>
            <a:ext cx="54000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369" name="Line 991"/>
          <p:cNvSpPr>
            <a:spLocks noChangeShapeType="1"/>
          </p:cNvSpPr>
          <p:nvPr/>
        </p:nvSpPr>
        <p:spPr bwMode="auto">
          <a:xfrm flipH="1">
            <a:off x="1848902" y="1795466"/>
            <a:ext cx="54000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370" name="Line 992"/>
          <p:cNvSpPr>
            <a:spLocks noChangeShapeType="1"/>
          </p:cNvSpPr>
          <p:nvPr/>
        </p:nvSpPr>
        <p:spPr bwMode="auto">
          <a:xfrm flipH="1">
            <a:off x="1848902" y="1516066"/>
            <a:ext cx="54000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371" name="Line 993"/>
          <p:cNvSpPr>
            <a:spLocks noChangeShapeType="1"/>
          </p:cNvSpPr>
          <p:nvPr/>
        </p:nvSpPr>
        <p:spPr bwMode="auto">
          <a:xfrm flipH="1">
            <a:off x="1848902" y="1238253"/>
            <a:ext cx="54000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372" name="Line 994"/>
          <p:cNvSpPr>
            <a:spLocks noChangeShapeType="1"/>
          </p:cNvSpPr>
          <p:nvPr/>
        </p:nvSpPr>
        <p:spPr bwMode="auto">
          <a:xfrm flipH="1">
            <a:off x="1848902" y="960441"/>
            <a:ext cx="54000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373" name="Rectangle 996"/>
          <p:cNvSpPr>
            <a:spLocks noChangeArrowheads="1"/>
          </p:cNvSpPr>
          <p:nvPr/>
        </p:nvSpPr>
        <p:spPr bwMode="auto">
          <a:xfrm>
            <a:off x="1333491" y="3646495"/>
            <a:ext cx="4556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>
                <a:solidFill>
                  <a:srgbClr val="000000"/>
                </a:solidFill>
                <a:latin typeface="Arial"/>
                <a:cs typeface="Arial"/>
              </a:rPr>
              <a:t>       0</a:t>
            </a:r>
            <a:endParaRPr lang="fr-FR" sz="1200">
              <a:latin typeface="Arial"/>
              <a:cs typeface="Arial"/>
            </a:endParaRPr>
          </a:p>
        </p:txBody>
      </p:sp>
      <p:sp>
        <p:nvSpPr>
          <p:cNvPr id="48374" name="Rectangle 997"/>
          <p:cNvSpPr>
            <a:spLocks noChangeArrowheads="1"/>
          </p:cNvSpPr>
          <p:nvPr/>
        </p:nvSpPr>
        <p:spPr bwMode="auto">
          <a:xfrm>
            <a:off x="1333491" y="3369208"/>
            <a:ext cx="4556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>
                <a:solidFill>
                  <a:srgbClr val="000000"/>
                </a:solidFill>
                <a:latin typeface="Arial"/>
                <a:cs typeface="Arial"/>
              </a:rPr>
              <a:t>      10</a:t>
            </a:r>
            <a:endParaRPr lang="fr-FR" sz="1200">
              <a:latin typeface="Arial"/>
              <a:cs typeface="Arial"/>
            </a:endParaRPr>
          </a:p>
        </p:txBody>
      </p:sp>
      <p:sp>
        <p:nvSpPr>
          <p:cNvPr id="48375" name="Rectangle 998"/>
          <p:cNvSpPr>
            <a:spLocks noChangeArrowheads="1"/>
          </p:cNvSpPr>
          <p:nvPr/>
        </p:nvSpPr>
        <p:spPr bwMode="auto">
          <a:xfrm>
            <a:off x="1333491" y="3091925"/>
            <a:ext cx="4556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>
                <a:solidFill>
                  <a:srgbClr val="000000"/>
                </a:solidFill>
                <a:latin typeface="Arial"/>
                <a:cs typeface="Arial"/>
              </a:rPr>
              <a:t>      20</a:t>
            </a:r>
            <a:endParaRPr lang="fr-FR" sz="1200">
              <a:latin typeface="Arial"/>
              <a:cs typeface="Arial"/>
            </a:endParaRPr>
          </a:p>
        </p:txBody>
      </p:sp>
      <p:sp>
        <p:nvSpPr>
          <p:cNvPr id="48376" name="Rectangle 999"/>
          <p:cNvSpPr>
            <a:spLocks noChangeArrowheads="1"/>
          </p:cNvSpPr>
          <p:nvPr/>
        </p:nvSpPr>
        <p:spPr bwMode="auto">
          <a:xfrm>
            <a:off x="1333491" y="2814642"/>
            <a:ext cx="4556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>
                <a:solidFill>
                  <a:srgbClr val="000000"/>
                </a:solidFill>
                <a:latin typeface="Arial"/>
                <a:cs typeface="Arial"/>
              </a:rPr>
              <a:t>      30</a:t>
            </a:r>
            <a:endParaRPr lang="fr-FR" sz="1200">
              <a:latin typeface="Arial"/>
              <a:cs typeface="Arial"/>
            </a:endParaRPr>
          </a:p>
        </p:txBody>
      </p:sp>
      <p:sp>
        <p:nvSpPr>
          <p:cNvPr id="48377" name="Rectangle 1000"/>
          <p:cNvSpPr>
            <a:spLocks noChangeArrowheads="1"/>
          </p:cNvSpPr>
          <p:nvPr/>
        </p:nvSpPr>
        <p:spPr bwMode="auto">
          <a:xfrm>
            <a:off x="1333492" y="2537359"/>
            <a:ext cx="4556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>
                <a:solidFill>
                  <a:srgbClr val="000000"/>
                </a:solidFill>
                <a:latin typeface="Arial"/>
                <a:cs typeface="Arial"/>
              </a:rPr>
              <a:t>      40</a:t>
            </a:r>
            <a:endParaRPr lang="fr-FR" sz="1200">
              <a:latin typeface="Arial"/>
              <a:cs typeface="Arial"/>
            </a:endParaRPr>
          </a:p>
        </p:txBody>
      </p:sp>
      <p:sp>
        <p:nvSpPr>
          <p:cNvPr id="48378" name="Rectangle 1001"/>
          <p:cNvSpPr>
            <a:spLocks noChangeArrowheads="1"/>
          </p:cNvSpPr>
          <p:nvPr/>
        </p:nvSpPr>
        <p:spPr bwMode="auto">
          <a:xfrm>
            <a:off x="1333491" y="2260076"/>
            <a:ext cx="4556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>
                <a:solidFill>
                  <a:srgbClr val="000000"/>
                </a:solidFill>
                <a:latin typeface="Arial"/>
                <a:cs typeface="Arial"/>
              </a:rPr>
              <a:t>      50</a:t>
            </a:r>
            <a:endParaRPr lang="fr-FR" sz="1200">
              <a:latin typeface="Arial"/>
              <a:cs typeface="Arial"/>
            </a:endParaRPr>
          </a:p>
        </p:txBody>
      </p:sp>
      <p:sp>
        <p:nvSpPr>
          <p:cNvPr id="48379" name="Rectangle 1002"/>
          <p:cNvSpPr>
            <a:spLocks noChangeArrowheads="1"/>
          </p:cNvSpPr>
          <p:nvPr/>
        </p:nvSpPr>
        <p:spPr bwMode="auto">
          <a:xfrm>
            <a:off x="1333491" y="1982793"/>
            <a:ext cx="4556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>
                <a:solidFill>
                  <a:srgbClr val="000000"/>
                </a:solidFill>
                <a:latin typeface="Arial"/>
                <a:cs typeface="Arial"/>
              </a:rPr>
              <a:t>      60</a:t>
            </a:r>
            <a:endParaRPr lang="fr-FR" sz="1200">
              <a:latin typeface="Arial"/>
              <a:cs typeface="Arial"/>
            </a:endParaRPr>
          </a:p>
        </p:txBody>
      </p:sp>
      <p:sp>
        <p:nvSpPr>
          <p:cNvPr id="48380" name="Rectangle 1003"/>
          <p:cNvSpPr>
            <a:spLocks noChangeArrowheads="1"/>
          </p:cNvSpPr>
          <p:nvPr/>
        </p:nvSpPr>
        <p:spPr bwMode="auto">
          <a:xfrm>
            <a:off x="1333491" y="1705510"/>
            <a:ext cx="4556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>
                <a:solidFill>
                  <a:srgbClr val="000000"/>
                </a:solidFill>
                <a:latin typeface="Arial"/>
                <a:cs typeface="Arial"/>
              </a:rPr>
              <a:t>      70</a:t>
            </a:r>
            <a:endParaRPr lang="fr-FR" sz="1200">
              <a:latin typeface="Arial"/>
              <a:cs typeface="Arial"/>
            </a:endParaRPr>
          </a:p>
        </p:txBody>
      </p:sp>
      <p:sp>
        <p:nvSpPr>
          <p:cNvPr id="48381" name="Rectangle 1004"/>
          <p:cNvSpPr>
            <a:spLocks noChangeArrowheads="1"/>
          </p:cNvSpPr>
          <p:nvPr/>
        </p:nvSpPr>
        <p:spPr bwMode="auto">
          <a:xfrm>
            <a:off x="1333491" y="1428227"/>
            <a:ext cx="4556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>
                <a:solidFill>
                  <a:srgbClr val="000000"/>
                </a:solidFill>
                <a:latin typeface="Arial"/>
                <a:cs typeface="Arial"/>
              </a:rPr>
              <a:t>      80</a:t>
            </a:r>
            <a:endParaRPr lang="fr-FR" sz="1200">
              <a:latin typeface="Arial"/>
              <a:cs typeface="Arial"/>
            </a:endParaRPr>
          </a:p>
        </p:txBody>
      </p:sp>
      <p:sp>
        <p:nvSpPr>
          <p:cNvPr id="48382" name="Rectangle 1005"/>
          <p:cNvSpPr>
            <a:spLocks noChangeArrowheads="1"/>
          </p:cNvSpPr>
          <p:nvPr/>
        </p:nvSpPr>
        <p:spPr bwMode="auto">
          <a:xfrm>
            <a:off x="1333491" y="1150944"/>
            <a:ext cx="4556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>
                <a:solidFill>
                  <a:srgbClr val="000000"/>
                </a:solidFill>
                <a:latin typeface="Arial"/>
                <a:cs typeface="Arial"/>
              </a:rPr>
              <a:t>      90</a:t>
            </a:r>
            <a:endParaRPr lang="fr-FR" sz="1200">
              <a:latin typeface="Arial"/>
              <a:cs typeface="Arial"/>
            </a:endParaRPr>
          </a:p>
        </p:txBody>
      </p:sp>
      <p:sp>
        <p:nvSpPr>
          <p:cNvPr id="48383" name="Rectangle 1006"/>
          <p:cNvSpPr>
            <a:spLocks noChangeArrowheads="1"/>
          </p:cNvSpPr>
          <p:nvPr/>
        </p:nvSpPr>
        <p:spPr bwMode="auto">
          <a:xfrm>
            <a:off x="1300155" y="873661"/>
            <a:ext cx="4889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>
                <a:solidFill>
                  <a:srgbClr val="000000"/>
                </a:solidFill>
                <a:latin typeface="Arial"/>
                <a:cs typeface="Arial"/>
              </a:rPr>
              <a:t>     100</a:t>
            </a:r>
            <a:endParaRPr lang="fr-FR" sz="1200">
              <a:latin typeface="Arial"/>
              <a:cs typeface="Arial"/>
            </a:endParaRPr>
          </a:p>
        </p:txBody>
      </p:sp>
      <p:sp>
        <p:nvSpPr>
          <p:cNvPr id="48384" name="Rectangle 1007"/>
          <p:cNvSpPr>
            <a:spLocks noChangeArrowheads="1"/>
          </p:cNvSpPr>
          <p:nvPr/>
        </p:nvSpPr>
        <p:spPr bwMode="auto">
          <a:xfrm>
            <a:off x="1886389" y="3781428"/>
            <a:ext cx="21396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100" b="1" smtClean="0">
                <a:solidFill>
                  <a:srgbClr val="000000"/>
                </a:solidFill>
                <a:latin typeface="Arial Narrow" pitchFamily="-83" charset="0"/>
              </a:rPr>
              <a:t>M1</a:t>
            </a:r>
          </a:p>
          <a:p>
            <a:pPr algn="ctr"/>
            <a:r>
              <a:rPr lang="fr-FR" sz="1000" smtClean="0">
                <a:solidFill>
                  <a:srgbClr val="000000"/>
                </a:solidFill>
              </a:rPr>
              <a:t>382</a:t>
            </a:r>
            <a:endParaRPr lang="fr-FR" sz="1000" smtClean="0"/>
          </a:p>
        </p:txBody>
      </p:sp>
      <p:sp>
        <p:nvSpPr>
          <p:cNvPr id="48385" name="Rectangle 1008"/>
          <p:cNvSpPr>
            <a:spLocks noChangeArrowheads="1"/>
          </p:cNvSpPr>
          <p:nvPr/>
        </p:nvSpPr>
        <p:spPr bwMode="auto">
          <a:xfrm>
            <a:off x="2114552" y="3781428"/>
            <a:ext cx="21396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100" b="1" smtClean="0">
                <a:solidFill>
                  <a:srgbClr val="000000"/>
                </a:solidFill>
                <a:latin typeface="Arial Narrow" pitchFamily="-83" charset="0"/>
              </a:rPr>
              <a:t>M2</a:t>
            </a:r>
          </a:p>
          <a:p>
            <a:pPr algn="ctr"/>
            <a:r>
              <a:rPr lang="fr-FR" sz="1000" smtClean="0">
                <a:solidFill>
                  <a:srgbClr val="000000"/>
                </a:solidFill>
              </a:rPr>
              <a:t>352</a:t>
            </a:r>
            <a:endParaRPr lang="fr-FR" sz="1000" smtClean="0"/>
          </a:p>
        </p:txBody>
      </p:sp>
      <p:sp>
        <p:nvSpPr>
          <p:cNvPr id="48386" name="Rectangle 1009"/>
          <p:cNvSpPr>
            <a:spLocks noChangeArrowheads="1"/>
          </p:cNvSpPr>
          <p:nvPr/>
        </p:nvSpPr>
        <p:spPr bwMode="auto">
          <a:xfrm>
            <a:off x="2345723" y="3781428"/>
            <a:ext cx="21396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100" b="1" smtClean="0">
                <a:solidFill>
                  <a:srgbClr val="000000"/>
                </a:solidFill>
                <a:latin typeface="Arial Narrow" pitchFamily="-83" charset="0"/>
              </a:rPr>
              <a:t>M4</a:t>
            </a:r>
          </a:p>
          <a:p>
            <a:pPr algn="ctr"/>
            <a:r>
              <a:rPr lang="fr-FR" sz="1000" smtClean="0">
                <a:solidFill>
                  <a:srgbClr val="000000"/>
                </a:solidFill>
              </a:rPr>
              <a:t>315</a:t>
            </a:r>
            <a:endParaRPr lang="fr-FR" sz="1000" smtClean="0"/>
          </a:p>
        </p:txBody>
      </p:sp>
      <p:sp>
        <p:nvSpPr>
          <p:cNvPr id="48387" name="Rectangle 1010"/>
          <p:cNvSpPr>
            <a:spLocks noChangeArrowheads="1"/>
          </p:cNvSpPr>
          <p:nvPr/>
        </p:nvSpPr>
        <p:spPr bwMode="auto">
          <a:xfrm>
            <a:off x="2576894" y="3781428"/>
            <a:ext cx="21396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100" b="1" smtClean="0">
                <a:solidFill>
                  <a:srgbClr val="000000"/>
                </a:solidFill>
                <a:latin typeface="Arial Narrow" pitchFamily="-83" charset="0"/>
              </a:rPr>
              <a:t>M6</a:t>
            </a:r>
          </a:p>
          <a:p>
            <a:pPr algn="ctr"/>
            <a:r>
              <a:rPr lang="fr-FR" sz="1000" smtClean="0">
                <a:solidFill>
                  <a:srgbClr val="000000"/>
                </a:solidFill>
              </a:rPr>
              <a:t>288</a:t>
            </a:r>
            <a:endParaRPr lang="fr-FR" sz="1000" smtClean="0"/>
          </a:p>
        </p:txBody>
      </p:sp>
      <p:sp>
        <p:nvSpPr>
          <p:cNvPr id="48388" name="Rectangle 1011"/>
          <p:cNvSpPr>
            <a:spLocks noChangeArrowheads="1"/>
          </p:cNvSpPr>
          <p:nvPr/>
        </p:nvSpPr>
        <p:spPr bwMode="auto">
          <a:xfrm>
            <a:off x="2808065" y="3781428"/>
            <a:ext cx="21396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100" b="1" smtClean="0">
                <a:solidFill>
                  <a:srgbClr val="000000"/>
                </a:solidFill>
                <a:latin typeface="Arial Narrow" pitchFamily="-83" charset="0"/>
              </a:rPr>
              <a:t>M8</a:t>
            </a:r>
          </a:p>
          <a:p>
            <a:pPr algn="ctr"/>
            <a:r>
              <a:rPr lang="fr-FR" sz="1000" smtClean="0">
                <a:solidFill>
                  <a:srgbClr val="000000"/>
                </a:solidFill>
              </a:rPr>
              <a:t>236</a:t>
            </a:r>
            <a:endParaRPr lang="fr-FR" sz="1000" smtClean="0"/>
          </a:p>
        </p:txBody>
      </p:sp>
      <p:sp>
        <p:nvSpPr>
          <p:cNvPr id="48389" name="Rectangle 1012"/>
          <p:cNvSpPr>
            <a:spLocks noChangeArrowheads="1"/>
          </p:cNvSpPr>
          <p:nvPr/>
        </p:nvSpPr>
        <p:spPr bwMode="auto">
          <a:xfrm>
            <a:off x="3062861" y="3781428"/>
            <a:ext cx="23083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100" b="1" smtClean="0">
                <a:solidFill>
                  <a:srgbClr val="000000"/>
                </a:solidFill>
                <a:latin typeface="Arial Narrow" pitchFamily="-83" charset="0"/>
              </a:rPr>
              <a:t>M10</a:t>
            </a:r>
          </a:p>
          <a:p>
            <a:pPr algn="ctr"/>
            <a:r>
              <a:rPr lang="fr-FR" sz="1000" smtClean="0">
                <a:solidFill>
                  <a:srgbClr val="000000"/>
                </a:solidFill>
              </a:rPr>
              <a:t>190</a:t>
            </a:r>
            <a:endParaRPr lang="fr-FR" sz="1000" b="1">
              <a:latin typeface="Arial Narrow" pitchFamily="-83" charset="0"/>
            </a:endParaRPr>
          </a:p>
        </p:txBody>
      </p:sp>
      <p:sp>
        <p:nvSpPr>
          <p:cNvPr id="48390" name="Rectangle 1013"/>
          <p:cNvSpPr>
            <a:spLocks noChangeArrowheads="1"/>
          </p:cNvSpPr>
          <p:nvPr/>
        </p:nvSpPr>
        <p:spPr bwMode="auto">
          <a:xfrm>
            <a:off x="3358152" y="3781428"/>
            <a:ext cx="23083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100" b="1" smtClean="0">
                <a:solidFill>
                  <a:srgbClr val="000000"/>
                </a:solidFill>
                <a:latin typeface="Arial Narrow" pitchFamily="-83" charset="0"/>
              </a:rPr>
              <a:t>M12</a:t>
            </a:r>
          </a:p>
          <a:p>
            <a:pPr algn="ctr"/>
            <a:r>
              <a:rPr lang="fr-FR" sz="1000" smtClean="0">
                <a:solidFill>
                  <a:srgbClr val="000000"/>
                </a:solidFill>
              </a:rPr>
              <a:t>162</a:t>
            </a:r>
            <a:endParaRPr lang="fr-FR" sz="1000" b="1">
              <a:latin typeface="Arial Narrow" pitchFamily="-83" charset="0"/>
            </a:endParaRPr>
          </a:p>
        </p:txBody>
      </p:sp>
      <p:sp>
        <p:nvSpPr>
          <p:cNvPr id="48391" name="Rectangle 1014"/>
          <p:cNvSpPr>
            <a:spLocks noChangeArrowheads="1"/>
          </p:cNvSpPr>
          <p:nvPr/>
        </p:nvSpPr>
        <p:spPr bwMode="auto">
          <a:xfrm>
            <a:off x="3653443" y="3781428"/>
            <a:ext cx="23083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100" b="1" smtClean="0">
                <a:solidFill>
                  <a:srgbClr val="000000"/>
                </a:solidFill>
                <a:latin typeface="Arial Narrow" pitchFamily="-83" charset="0"/>
              </a:rPr>
              <a:t>M14</a:t>
            </a:r>
          </a:p>
          <a:p>
            <a:pPr algn="ctr"/>
            <a:r>
              <a:rPr lang="fr-FR" sz="1000" smtClean="0">
                <a:solidFill>
                  <a:srgbClr val="000000"/>
                </a:solidFill>
              </a:rPr>
              <a:t>143</a:t>
            </a:r>
            <a:endParaRPr lang="fr-FR" sz="1000" smtClean="0"/>
          </a:p>
        </p:txBody>
      </p:sp>
      <p:sp>
        <p:nvSpPr>
          <p:cNvPr id="48392" name="Rectangle 1015"/>
          <p:cNvSpPr>
            <a:spLocks noChangeArrowheads="1"/>
          </p:cNvSpPr>
          <p:nvPr/>
        </p:nvSpPr>
        <p:spPr bwMode="auto">
          <a:xfrm>
            <a:off x="3948734" y="3781428"/>
            <a:ext cx="23083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100" b="1" smtClean="0">
                <a:solidFill>
                  <a:srgbClr val="000000"/>
                </a:solidFill>
                <a:latin typeface="Arial Narrow" pitchFamily="-83" charset="0"/>
              </a:rPr>
              <a:t>M16</a:t>
            </a:r>
          </a:p>
          <a:p>
            <a:pPr algn="ctr"/>
            <a:r>
              <a:rPr lang="fr-FR" sz="1000" smtClean="0">
                <a:solidFill>
                  <a:srgbClr val="000000"/>
                </a:solidFill>
              </a:rPr>
              <a:t>128</a:t>
            </a:r>
            <a:endParaRPr lang="fr-FR" sz="1000" b="1">
              <a:latin typeface="Arial Narrow" pitchFamily="-83" charset="0"/>
            </a:endParaRPr>
          </a:p>
        </p:txBody>
      </p:sp>
      <p:sp>
        <p:nvSpPr>
          <p:cNvPr id="48393" name="Rectangle 1016"/>
          <p:cNvSpPr>
            <a:spLocks noChangeArrowheads="1"/>
          </p:cNvSpPr>
          <p:nvPr/>
        </p:nvSpPr>
        <p:spPr bwMode="auto">
          <a:xfrm>
            <a:off x="4244025" y="3781428"/>
            <a:ext cx="23083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100" b="1" smtClean="0">
                <a:solidFill>
                  <a:srgbClr val="000000"/>
                </a:solidFill>
                <a:latin typeface="Arial Narrow" pitchFamily="-83" charset="0"/>
              </a:rPr>
              <a:t>M18</a:t>
            </a:r>
          </a:p>
          <a:p>
            <a:pPr algn="ctr"/>
            <a:r>
              <a:rPr lang="fr-FR" sz="1000" smtClean="0">
                <a:solidFill>
                  <a:srgbClr val="000000"/>
                </a:solidFill>
              </a:rPr>
              <a:t>115</a:t>
            </a:r>
            <a:endParaRPr lang="fr-FR" sz="1000" smtClean="0"/>
          </a:p>
        </p:txBody>
      </p:sp>
      <p:sp>
        <p:nvSpPr>
          <p:cNvPr id="48394" name="Rectangle 1017"/>
          <p:cNvSpPr>
            <a:spLocks noChangeArrowheads="1"/>
          </p:cNvSpPr>
          <p:nvPr/>
        </p:nvSpPr>
        <p:spPr bwMode="auto">
          <a:xfrm>
            <a:off x="4539316" y="3781428"/>
            <a:ext cx="23083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100" b="1" smtClean="0">
                <a:solidFill>
                  <a:srgbClr val="000000"/>
                </a:solidFill>
                <a:latin typeface="Arial Narrow" pitchFamily="-83" charset="0"/>
              </a:rPr>
              <a:t>M20</a:t>
            </a:r>
            <a:br>
              <a:rPr lang="fr-FR" sz="1100" b="1" smtClean="0">
                <a:solidFill>
                  <a:srgbClr val="000000"/>
                </a:solidFill>
                <a:latin typeface="Arial Narrow" pitchFamily="-83" charset="0"/>
              </a:rPr>
            </a:br>
            <a:r>
              <a:rPr lang="fr-FR" sz="1000" smtClean="0">
                <a:solidFill>
                  <a:srgbClr val="000000"/>
                </a:solidFill>
              </a:rPr>
              <a:t>105</a:t>
            </a:r>
            <a:endParaRPr lang="fr-FR" sz="1000" smtClean="0"/>
          </a:p>
        </p:txBody>
      </p:sp>
      <p:sp>
        <p:nvSpPr>
          <p:cNvPr id="48395" name="Rectangle 1018"/>
          <p:cNvSpPr>
            <a:spLocks noChangeArrowheads="1"/>
          </p:cNvSpPr>
          <p:nvPr/>
        </p:nvSpPr>
        <p:spPr bwMode="auto">
          <a:xfrm>
            <a:off x="4834607" y="3781428"/>
            <a:ext cx="23083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100" b="1" smtClean="0">
                <a:solidFill>
                  <a:srgbClr val="000000"/>
                </a:solidFill>
                <a:latin typeface="Arial Narrow" pitchFamily="-83" charset="0"/>
              </a:rPr>
              <a:t>M22</a:t>
            </a:r>
          </a:p>
          <a:p>
            <a:pPr algn="ctr"/>
            <a:r>
              <a:rPr lang="fr-FR" sz="1000" smtClean="0">
                <a:solidFill>
                  <a:srgbClr val="000000"/>
                </a:solidFill>
              </a:rPr>
              <a:t>93</a:t>
            </a:r>
            <a:endParaRPr lang="fr-FR" sz="1000" smtClean="0"/>
          </a:p>
        </p:txBody>
      </p:sp>
      <p:sp>
        <p:nvSpPr>
          <p:cNvPr id="48396" name="Rectangle 1019"/>
          <p:cNvSpPr>
            <a:spLocks noChangeArrowheads="1"/>
          </p:cNvSpPr>
          <p:nvPr/>
        </p:nvSpPr>
        <p:spPr bwMode="auto">
          <a:xfrm>
            <a:off x="5129898" y="3781428"/>
            <a:ext cx="23083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100" b="1" smtClean="0">
                <a:solidFill>
                  <a:srgbClr val="000000"/>
                </a:solidFill>
                <a:latin typeface="Arial Narrow" pitchFamily="-83" charset="0"/>
              </a:rPr>
              <a:t>M24</a:t>
            </a:r>
          </a:p>
          <a:p>
            <a:pPr algn="ctr"/>
            <a:r>
              <a:rPr lang="fr-FR" sz="1000" smtClean="0">
                <a:solidFill>
                  <a:srgbClr val="000000"/>
                </a:solidFill>
              </a:rPr>
              <a:t>88</a:t>
            </a:r>
            <a:endParaRPr lang="fr-FR" sz="1000" smtClean="0"/>
          </a:p>
        </p:txBody>
      </p:sp>
      <p:sp>
        <p:nvSpPr>
          <p:cNvPr id="48397" name="Rectangle 1020"/>
          <p:cNvSpPr>
            <a:spLocks noChangeArrowheads="1"/>
          </p:cNvSpPr>
          <p:nvPr/>
        </p:nvSpPr>
        <p:spPr bwMode="auto">
          <a:xfrm>
            <a:off x="5425189" y="3781428"/>
            <a:ext cx="23083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100" b="1" smtClean="0">
                <a:solidFill>
                  <a:srgbClr val="000000"/>
                </a:solidFill>
                <a:latin typeface="Arial Narrow" pitchFamily="-83" charset="0"/>
              </a:rPr>
              <a:t>M26</a:t>
            </a:r>
          </a:p>
          <a:p>
            <a:pPr algn="ctr"/>
            <a:r>
              <a:rPr lang="fr-FR" sz="1000" smtClean="0">
                <a:solidFill>
                  <a:srgbClr val="000000"/>
                </a:solidFill>
              </a:rPr>
              <a:t>72</a:t>
            </a:r>
            <a:endParaRPr lang="fr-FR" sz="1000" smtClean="0"/>
          </a:p>
        </p:txBody>
      </p:sp>
      <p:sp>
        <p:nvSpPr>
          <p:cNvPr id="48398" name="Rectangle 1021"/>
          <p:cNvSpPr>
            <a:spLocks noChangeArrowheads="1"/>
          </p:cNvSpPr>
          <p:nvPr/>
        </p:nvSpPr>
        <p:spPr bwMode="auto">
          <a:xfrm>
            <a:off x="5720480" y="3781428"/>
            <a:ext cx="23083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100" b="1" smtClean="0">
                <a:solidFill>
                  <a:srgbClr val="000000"/>
                </a:solidFill>
                <a:latin typeface="Arial Narrow" pitchFamily="-83" charset="0"/>
              </a:rPr>
              <a:t>M28</a:t>
            </a:r>
          </a:p>
          <a:p>
            <a:pPr algn="ctr"/>
            <a:r>
              <a:rPr lang="fr-FR" sz="1000" smtClean="0">
                <a:solidFill>
                  <a:srgbClr val="000000"/>
                </a:solidFill>
              </a:rPr>
              <a:t>63</a:t>
            </a:r>
            <a:endParaRPr lang="fr-FR" sz="1000" smtClean="0"/>
          </a:p>
        </p:txBody>
      </p:sp>
      <p:sp>
        <p:nvSpPr>
          <p:cNvPr id="48399" name="Rectangle 1022"/>
          <p:cNvSpPr>
            <a:spLocks noChangeArrowheads="1"/>
          </p:cNvSpPr>
          <p:nvPr/>
        </p:nvSpPr>
        <p:spPr bwMode="auto">
          <a:xfrm>
            <a:off x="6015773" y="3781428"/>
            <a:ext cx="23083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100" b="1" smtClean="0">
                <a:solidFill>
                  <a:srgbClr val="000000"/>
                </a:solidFill>
                <a:latin typeface="Arial Narrow" pitchFamily="-83" charset="0"/>
              </a:rPr>
              <a:t>M30</a:t>
            </a:r>
          </a:p>
          <a:p>
            <a:pPr algn="ctr"/>
            <a:r>
              <a:rPr lang="fr-FR" sz="1000" smtClean="0">
                <a:solidFill>
                  <a:srgbClr val="000000"/>
                </a:solidFill>
              </a:rPr>
              <a:t>45</a:t>
            </a:r>
            <a:endParaRPr lang="fr-FR" sz="1000" b="1">
              <a:latin typeface="Arial Narrow" pitchFamily="-83" charset="0"/>
            </a:endParaRPr>
          </a:p>
        </p:txBody>
      </p:sp>
      <p:sp>
        <p:nvSpPr>
          <p:cNvPr id="48400" name="Rectangle 1023"/>
          <p:cNvSpPr>
            <a:spLocks noChangeArrowheads="1"/>
          </p:cNvSpPr>
          <p:nvPr/>
        </p:nvSpPr>
        <p:spPr bwMode="auto">
          <a:xfrm>
            <a:off x="1902903" y="927103"/>
            <a:ext cx="4379364" cy="2813050"/>
          </a:xfrm>
          <a:prstGeom prst="rect">
            <a:avLst/>
          </a:prstGeom>
          <a:noFill/>
          <a:ln w="9525" cap="flat" cmpd="sng" algn="ctr">
            <a:solidFill>
              <a:srgbClr val="7F7F7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996" name="ZoneTexte 1"/>
          <p:cNvSpPr txBox="1">
            <a:spLocks noChangeArrowheads="1"/>
          </p:cNvSpPr>
          <p:nvPr/>
        </p:nvSpPr>
        <p:spPr bwMode="auto">
          <a:xfrm>
            <a:off x="1252530" y="3706816"/>
            <a:ext cx="604853" cy="43088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1200" b="1" smtClean="0">
                <a:latin typeface="+mj-lt"/>
                <a:ea typeface="+mn-ea"/>
                <a:cs typeface="+mn-cs"/>
              </a:rPr>
              <a:t>Visites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fr-FR" sz="1000" smtClean="0">
                <a:solidFill>
                  <a:srgbClr val="000000"/>
                </a:solidFill>
              </a:rPr>
              <a:t>N part.</a:t>
            </a:r>
            <a:endParaRPr lang="fr-FR" sz="1000" smtClean="0"/>
          </a:p>
        </p:txBody>
      </p:sp>
      <p:grpSp>
        <p:nvGrpSpPr>
          <p:cNvPr id="18" name="Grouper 339"/>
          <p:cNvGrpSpPr/>
          <p:nvPr/>
        </p:nvGrpSpPr>
        <p:grpSpPr>
          <a:xfrm>
            <a:off x="6426216" y="1354141"/>
            <a:ext cx="2666999" cy="2413005"/>
            <a:chOff x="6019800" y="1354141"/>
            <a:chExt cx="2666999" cy="2413005"/>
          </a:xfrm>
        </p:grpSpPr>
        <p:sp>
          <p:nvSpPr>
            <p:cNvPr id="382" name="Rectangle 8"/>
            <p:cNvSpPr>
              <a:spLocks noChangeArrowheads="1"/>
            </p:cNvSpPr>
            <p:nvPr/>
          </p:nvSpPr>
          <p:spPr bwMode="auto">
            <a:xfrm>
              <a:off x="6718300" y="3024191"/>
              <a:ext cx="1833033" cy="36933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fr-FR" sz="1200">
                  <a:solidFill>
                    <a:srgbClr val="000000"/>
                  </a:solidFill>
                  <a:ea typeface="Arial" pitchFamily="-83" charset="0"/>
                  <a:cs typeface="Arial" pitchFamily="-83" charset="0"/>
                </a:rPr>
                <a:t>0 : </a:t>
              </a:r>
              <a:r>
                <a:rPr lang="fr-FR" sz="1200" smtClean="0">
                  <a:solidFill>
                    <a:srgbClr val="000000"/>
                  </a:solidFill>
                  <a:ea typeface="Arial" pitchFamily="-83" charset="0"/>
                  <a:cs typeface="Arial" pitchFamily="-83" charset="0"/>
                </a:rPr>
                <a:t>boîtes complètes</a:t>
              </a:r>
              <a:br>
                <a:rPr lang="fr-FR" sz="1200" smtClean="0">
                  <a:solidFill>
                    <a:srgbClr val="000000"/>
                  </a:solidFill>
                  <a:ea typeface="Arial" pitchFamily="-83" charset="0"/>
                  <a:cs typeface="Arial" pitchFamily="-83" charset="0"/>
                </a:rPr>
              </a:br>
              <a:r>
                <a:rPr lang="fr-FR" sz="1200" smtClean="0">
                  <a:solidFill>
                    <a:srgbClr val="000000"/>
                  </a:solidFill>
                  <a:ea typeface="Arial" pitchFamily="-83" charset="0"/>
                  <a:cs typeface="Arial" pitchFamily="-83" charset="0"/>
                </a:rPr>
                <a:t>retournées</a:t>
              </a:r>
              <a:endParaRPr lang="fr-FR" sz="1200">
                <a:ea typeface="Arial" pitchFamily="-83" charset="0"/>
                <a:cs typeface="Arial" pitchFamily="-83" charset="0"/>
              </a:endParaRPr>
            </a:p>
          </p:txBody>
        </p:sp>
        <p:sp>
          <p:nvSpPr>
            <p:cNvPr id="405" name="Rectangle 17"/>
            <p:cNvSpPr>
              <a:spLocks noChangeArrowheads="1"/>
            </p:cNvSpPr>
            <p:nvPr/>
          </p:nvSpPr>
          <p:spPr bwMode="auto">
            <a:xfrm>
              <a:off x="6130925" y="3073403"/>
              <a:ext cx="474663" cy="84138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solidFill>
                <a:srgbClr val="7F7F7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fr-FR" sz="1200"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8134" name="ZoneTexte 1"/>
            <p:cNvSpPr txBox="1">
              <a:spLocks noChangeArrowheads="1"/>
            </p:cNvSpPr>
            <p:nvPr/>
          </p:nvSpPr>
          <p:spPr bwMode="auto">
            <a:xfrm>
              <a:off x="6019800" y="1354141"/>
              <a:ext cx="115230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 b="1" smtClean="0"/>
                <a:t>Nb cp/mois</a:t>
              </a:r>
              <a:endParaRPr lang="fr-FR" sz="1400" b="1"/>
            </a:p>
          </p:txBody>
        </p:sp>
        <p:sp>
          <p:nvSpPr>
            <p:cNvPr id="407" name="Rectangle 8"/>
            <p:cNvSpPr>
              <a:spLocks noChangeArrowheads="1"/>
            </p:cNvSpPr>
            <p:nvPr/>
          </p:nvSpPr>
          <p:spPr bwMode="auto">
            <a:xfrm>
              <a:off x="6705600" y="3397258"/>
              <a:ext cx="1981199" cy="36988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fr-FR" sz="1200" smtClean="0">
                  <a:solidFill>
                    <a:srgbClr val="000000"/>
                  </a:solidFill>
                  <a:ea typeface="Arial" pitchFamily="-83" charset="0"/>
                  <a:cs typeface="Arial" pitchFamily="-83" charset="0"/>
                </a:rPr>
                <a:t>Manquantes :</a:t>
              </a:r>
              <a:br>
                <a:rPr lang="fr-FR" sz="1200" smtClean="0">
                  <a:solidFill>
                    <a:srgbClr val="000000"/>
                  </a:solidFill>
                  <a:ea typeface="Arial" pitchFamily="-83" charset="0"/>
                  <a:cs typeface="Arial" pitchFamily="-83" charset="0"/>
                </a:rPr>
              </a:br>
              <a:r>
                <a:rPr lang="fr-FR" sz="1200" smtClean="0">
                  <a:solidFill>
                    <a:srgbClr val="000000"/>
                  </a:solidFill>
                  <a:ea typeface="Times New Roman" pitchFamily="-83" charset="0"/>
                  <a:cs typeface="Times New Roman" pitchFamily="-83" charset="0"/>
                </a:rPr>
                <a:t>294</a:t>
              </a:r>
              <a:r>
                <a:rPr lang="fr-FR" sz="1200">
                  <a:solidFill>
                    <a:srgbClr val="000000"/>
                  </a:solidFill>
                  <a:ea typeface="Times New Roman" pitchFamily="-83" charset="0"/>
                  <a:cs typeface="Times New Roman" pitchFamily="-83" charset="0"/>
                </a:rPr>
                <a:t>/2798 visites (</a:t>
              </a:r>
              <a:r>
                <a:rPr lang="fr-FR" sz="1200" smtClean="0">
                  <a:solidFill>
                    <a:srgbClr val="000000"/>
                  </a:solidFill>
                  <a:ea typeface="Times New Roman" pitchFamily="-83" charset="0"/>
                  <a:cs typeface="Times New Roman" pitchFamily="-83" charset="0"/>
                </a:rPr>
                <a:t>10,5 %</a:t>
              </a:r>
              <a:r>
                <a:rPr lang="fr-FR" sz="1200">
                  <a:solidFill>
                    <a:srgbClr val="000000"/>
                  </a:solidFill>
                  <a:ea typeface="Times New Roman" pitchFamily="-83" charset="0"/>
                  <a:cs typeface="Times New Roman" pitchFamily="-83" charset="0"/>
                </a:rPr>
                <a:t>)</a:t>
              </a:r>
              <a:endParaRPr lang="fr-FR" sz="1200">
                <a:ea typeface="Arial" pitchFamily="-83" charset="0"/>
                <a:cs typeface="Arial" pitchFamily="-83" charset="0"/>
              </a:endParaRPr>
            </a:p>
          </p:txBody>
        </p:sp>
        <p:grpSp>
          <p:nvGrpSpPr>
            <p:cNvPr id="19" name="Groupe 359"/>
            <p:cNvGrpSpPr>
              <a:grpSpLocks/>
            </p:cNvGrpSpPr>
            <p:nvPr/>
          </p:nvGrpSpPr>
          <p:grpSpPr bwMode="auto">
            <a:xfrm>
              <a:off x="6130925" y="3446471"/>
              <a:ext cx="474663" cy="84137"/>
              <a:chOff x="6732240" y="3161605"/>
              <a:chExt cx="304800" cy="68262"/>
            </a:xfrm>
          </p:grpSpPr>
          <p:sp>
            <p:nvSpPr>
              <p:cNvPr id="409" name="Rectangle 16"/>
              <p:cNvSpPr>
                <a:spLocks noChangeArrowheads="1"/>
              </p:cNvSpPr>
              <p:nvPr/>
            </p:nvSpPr>
            <p:spPr bwMode="auto">
              <a:xfrm>
                <a:off x="6732240" y="3161605"/>
                <a:ext cx="304800" cy="68262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1200"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410" name="Rectangle 17"/>
              <p:cNvSpPr>
                <a:spLocks noChangeArrowheads="1"/>
              </p:cNvSpPr>
              <p:nvPr/>
            </p:nvSpPr>
            <p:spPr bwMode="auto">
              <a:xfrm>
                <a:off x="6732240" y="3161605"/>
                <a:ext cx="304800" cy="6826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350" cap="flat" cmpd="sng" algn="ctr">
                <a:solidFill>
                  <a:srgbClr val="7F7F7F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fr-FR" sz="1200">
                  <a:latin typeface="+mj-lt"/>
                  <a:ea typeface="+mn-ea"/>
                  <a:cs typeface="+mn-cs"/>
                </a:endParaRPr>
              </a:p>
            </p:txBody>
          </p:sp>
        </p:grpSp>
        <p:sp>
          <p:nvSpPr>
            <p:cNvPr id="1434" name="Rectangle 9"/>
            <p:cNvSpPr>
              <a:spLocks noChangeArrowheads="1"/>
            </p:cNvSpPr>
            <p:nvPr/>
          </p:nvSpPr>
          <p:spPr bwMode="auto">
            <a:xfrm>
              <a:off x="6710363" y="2773366"/>
              <a:ext cx="436192" cy="18466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fr-FR" sz="1200">
                  <a:solidFill>
                    <a:srgbClr val="000000"/>
                  </a:solidFill>
                  <a:ea typeface="Arial" pitchFamily="-83" charset="0"/>
                  <a:cs typeface="Arial" pitchFamily="-83" charset="0"/>
                </a:rPr>
                <a:t>] 0 - </a:t>
              </a:r>
              <a:r>
                <a:rPr lang="fr-FR" sz="1200" smtClean="0">
                  <a:solidFill>
                    <a:srgbClr val="000000"/>
                  </a:solidFill>
                  <a:ea typeface="Arial" pitchFamily="-83" charset="0"/>
                  <a:cs typeface="Arial" pitchFamily="-83" charset="0"/>
                </a:rPr>
                <a:t>4]</a:t>
              </a:r>
              <a:endParaRPr lang="fr-FR" sz="1200">
                <a:ea typeface="Arial" pitchFamily="-83" charset="0"/>
                <a:cs typeface="Arial" pitchFamily="-83" charset="0"/>
              </a:endParaRPr>
            </a:p>
          </p:txBody>
        </p:sp>
        <p:sp>
          <p:nvSpPr>
            <p:cNvPr id="1435" name="Rectangle 10"/>
            <p:cNvSpPr>
              <a:spLocks noChangeArrowheads="1"/>
            </p:cNvSpPr>
            <p:nvPr/>
          </p:nvSpPr>
          <p:spPr bwMode="auto">
            <a:xfrm>
              <a:off x="6710363" y="2501903"/>
              <a:ext cx="423862" cy="1857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fr-FR" sz="1200">
                  <a:solidFill>
                    <a:srgbClr val="000000"/>
                  </a:solidFill>
                  <a:ea typeface="Arial" pitchFamily="-83" charset="0"/>
                  <a:cs typeface="Arial" pitchFamily="-83" charset="0"/>
                </a:rPr>
                <a:t>] 4-11]</a:t>
              </a:r>
              <a:endParaRPr lang="fr-FR" sz="1200">
                <a:ea typeface="Arial" pitchFamily="-83" charset="0"/>
                <a:cs typeface="Arial" pitchFamily="-83" charset="0"/>
              </a:endParaRPr>
            </a:p>
          </p:txBody>
        </p:sp>
        <p:sp>
          <p:nvSpPr>
            <p:cNvPr id="1436" name="Rectangle 11"/>
            <p:cNvSpPr>
              <a:spLocks noChangeArrowheads="1"/>
            </p:cNvSpPr>
            <p:nvPr/>
          </p:nvSpPr>
          <p:spPr bwMode="auto">
            <a:xfrm>
              <a:off x="6710363" y="2239966"/>
              <a:ext cx="477837" cy="18573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fr-FR" sz="1200">
                  <a:solidFill>
                    <a:srgbClr val="000000"/>
                  </a:solidFill>
                  <a:ea typeface="Arial" pitchFamily="-83" charset="0"/>
                  <a:cs typeface="Arial" pitchFamily="-83" charset="0"/>
                </a:rPr>
                <a:t>]11-18]</a:t>
              </a:r>
              <a:endParaRPr lang="fr-FR" sz="1200">
                <a:ea typeface="Arial" pitchFamily="-83" charset="0"/>
                <a:cs typeface="Arial" pitchFamily="-83" charset="0"/>
              </a:endParaRPr>
            </a:p>
          </p:txBody>
        </p:sp>
        <p:sp>
          <p:nvSpPr>
            <p:cNvPr id="1437" name="Rectangle 12"/>
            <p:cNvSpPr>
              <a:spLocks noChangeArrowheads="1"/>
            </p:cNvSpPr>
            <p:nvPr/>
          </p:nvSpPr>
          <p:spPr bwMode="auto">
            <a:xfrm>
              <a:off x="6710363" y="1973266"/>
              <a:ext cx="477837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fr-FR" sz="1200">
                  <a:solidFill>
                    <a:srgbClr val="000000"/>
                  </a:solidFill>
                  <a:ea typeface="Arial" pitchFamily="-83" charset="0"/>
                  <a:cs typeface="Arial" pitchFamily="-83" charset="0"/>
                </a:rPr>
                <a:t>]18-25]</a:t>
              </a:r>
              <a:endParaRPr lang="fr-FR" sz="1200">
                <a:ea typeface="Arial" pitchFamily="-83" charset="0"/>
                <a:cs typeface="Arial" pitchFamily="-83" charset="0"/>
              </a:endParaRPr>
            </a:p>
          </p:txBody>
        </p:sp>
        <p:sp>
          <p:nvSpPr>
            <p:cNvPr id="1438" name="Rectangle 13"/>
            <p:cNvSpPr>
              <a:spLocks noChangeArrowheads="1"/>
            </p:cNvSpPr>
            <p:nvPr/>
          </p:nvSpPr>
          <p:spPr bwMode="auto">
            <a:xfrm>
              <a:off x="6710363" y="1706566"/>
              <a:ext cx="477837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fr-FR" sz="1200">
                  <a:solidFill>
                    <a:srgbClr val="000000"/>
                  </a:solidFill>
                  <a:ea typeface="Arial" pitchFamily="-83" charset="0"/>
                  <a:cs typeface="Arial" pitchFamily="-83" charset="0"/>
                </a:rPr>
                <a:t>]25-30]</a:t>
              </a:r>
              <a:endParaRPr lang="fr-FR" sz="1200">
                <a:ea typeface="Arial" pitchFamily="-83" charset="0"/>
                <a:cs typeface="Arial" pitchFamily="-83" charset="0"/>
              </a:endParaRPr>
            </a:p>
          </p:txBody>
        </p:sp>
        <p:grpSp>
          <p:nvGrpSpPr>
            <p:cNvPr id="20" name="Groupe 360"/>
            <p:cNvGrpSpPr>
              <a:grpSpLocks/>
            </p:cNvGrpSpPr>
            <p:nvPr/>
          </p:nvGrpSpPr>
          <p:grpSpPr bwMode="auto">
            <a:xfrm>
              <a:off x="6138863" y="2817816"/>
              <a:ext cx="474662" cy="84137"/>
              <a:chOff x="7020272" y="2945581"/>
              <a:chExt cx="304800" cy="68262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1440" name="Rectangle 18"/>
              <p:cNvSpPr>
                <a:spLocks noChangeArrowheads="1"/>
              </p:cNvSpPr>
              <p:nvPr/>
            </p:nvSpPr>
            <p:spPr bwMode="auto">
              <a:xfrm>
                <a:off x="7020272" y="2945581"/>
                <a:ext cx="304800" cy="68262"/>
              </a:xfrm>
              <a:prstGeom prst="rect">
                <a:avLst/>
              </a:prstGeom>
              <a:grpFill/>
              <a:ln w="4763">
                <a:solidFill>
                  <a:srgbClr val="FFFFCC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120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41" name="Rectangle 19"/>
              <p:cNvSpPr>
                <a:spLocks noChangeArrowheads="1"/>
              </p:cNvSpPr>
              <p:nvPr/>
            </p:nvSpPr>
            <p:spPr bwMode="auto">
              <a:xfrm>
                <a:off x="7020272" y="2945581"/>
                <a:ext cx="304800" cy="68262"/>
              </a:xfrm>
              <a:prstGeom prst="rect">
                <a:avLst/>
              </a:prstGeom>
              <a:grpFill/>
              <a:ln w="6350" cap="flat" cmpd="sng" algn="ctr">
                <a:solidFill>
                  <a:srgbClr val="7F7F7F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fr-FR" sz="1200"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21" name="Groupe 361"/>
            <p:cNvGrpSpPr>
              <a:grpSpLocks/>
            </p:cNvGrpSpPr>
            <p:nvPr/>
          </p:nvGrpSpPr>
          <p:grpSpPr bwMode="auto">
            <a:xfrm>
              <a:off x="6138863" y="2544766"/>
              <a:ext cx="474662" cy="84137"/>
              <a:chOff x="6804248" y="2675012"/>
              <a:chExt cx="304800" cy="68262"/>
            </a:xfrm>
            <a:solidFill>
              <a:schemeClr val="accent1">
                <a:lumMod val="60000"/>
                <a:lumOff val="40000"/>
              </a:schemeClr>
            </a:solidFill>
          </p:grpSpPr>
          <p:sp>
            <p:nvSpPr>
              <p:cNvPr id="1443" name="Rectangle 20"/>
              <p:cNvSpPr>
                <a:spLocks noChangeArrowheads="1"/>
              </p:cNvSpPr>
              <p:nvPr/>
            </p:nvSpPr>
            <p:spPr bwMode="auto">
              <a:xfrm>
                <a:off x="6804248" y="2675012"/>
                <a:ext cx="304800" cy="68262"/>
              </a:xfrm>
              <a:prstGeom prst="rect">
                <a:avLst/>
              </a:prstGeom>
              <a:grpFill/>
              <a:ln w="4763">
                <a:solidFill>
                  <a:srgbClr val="FFFF66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120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44" name="Rectangle 21"/>
              <p:cNvSpPr>
                <a:spLocks noChangeArrowheads="1"/>
              </p:cNvSpPr>
              <p:nvPr/>
            </p:nvSpPr>
            <p:spPr bwMode="auto">
              <a:xfrm>
                <a:off x="6804248" y="2675012"/>
                <a:ext cx="304800" cy="68262"/>
              </a:xfrm>
              <a:prstGeom prst="rect">
                <a:avLst/>
              </a:prstGeom>
              <a:grpFill/>
              <a:ln w="6350" cap="flat" cmpd="sng" algn="ctr">
                <a:solidFill>
                  <a:srgbClr val="7F7F7F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fr-FR" sz="1200"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22" name="Groupe 362"/>
            <p:cNvGrpSpPr>
              <a:grpSpLocks/>
            </p:cNvGrpSpPr>
            <p:nvPr/>
          </p:nvGrpSpPr>
          <p:grpSpPr bwMode="auto">
            <a:xfrm>
              <a:off x="6138863" y="2297116"/>
              <a:ext cx="474662" cy="84137"/>
              <a:chOff x="6804248" y="2474987"/>
              <a:chExt cx="304800" cy="68262"/>
            </a:xfrm>
            <a:solidFill>
              <a:srgbClr val="00769D"/>
            </a:solidFill>
          </p:grpSpPr>
          <p:sp>
            <p:nvSpPr>
              <p:cNvPr id="1446" name="Rectangle 22"/>
              <p:cNvSpPr>
                <a:spLocks noChangeArrowheads="1"/>
              </p:cNvSpPr>
              <p:nvPr/>
            </p:nvSpPr>
            <p:spPr bwMode="auto">
              <a:xfrm>
                <a:off x="6804248" y="2474987"/>
                <a:ext cx="304800" cy="68262"/>
              </a:xfrm>
              <a:prstGeom prst="rect">
                <a:avLst/>
              </a:prstGeom>
              <a:grpFill/>
              <a:ln w="4763">
                <a:solidFill>
                  <a:srgbClr val="FF9933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120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47" name="Rectangle 23"/>
              <p:cNvSpPr>
                <a:spLocks noChangeArrowheads="1"/>
              </p:cNvSpPr>
              <p:nvPr/>
            </p:nvSpPr>
            <p:spPr bwMode="auto">
              <a:xfrm>
                <a:off x="6804248" y="2474987"/>
                <a:ext cx="304800" cy="68262"/>
              </a:xfrm>
              <a:prstGeom prst="rect">
                <a:avLst/>
              </a:prstGeom>
              <a:grpFill/>
              <a:ln w="6350" cap="flat" cmpd="sng" algn="ctr">
                <a:solidFill>
                  <a:srgbClr val="7F7F7F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fr-FR" sz="1200"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23" name="Groupe 363"/>
            <p:cNvGrpSpPr>
              <a:grpSpLocks/>
            </p:cNvGrpSpPr>
            <p:nvPr/>
          </p:nvGrpSpPr>
          <p:grpSpPr bwMode="auto">
            <a:xfrm>
              <a:off x="6138863" y="2022478"/>
              <a:ext cx="474662" cy="84138"/>
              <a:chOff x="6732240" y="2527250"/>
              <a:chExt cx="304800" cy="68262"/>
            </a:xfrm>
            <a:solidFill>
              <a:srgbClr val="005294"/>
            </a:solidFill>
          </p:grpSpPr>
          <p:sp>
            <p:nvSpPr>
              <p:cNvPr id="1449" name="Rectangle 24"/>
              <p:cNvSpPr>
                <a:spLocks noChangeArrowheads="1"/>
              </p:cNvSpPr>
              <p:nvPr/>
            </p:nvSpPr>
            <p:spPr bwMode="auto">
              <a:xfrm>
                <a:off x="6732240" y="2527250"/>
                <a:ext cx="304800" cy="68262"/>
              </a:xfrm>
              <a:prstGeom prst="rect">
                <a:avLst/>
              </a:prstGeom>
              <a:grpFill/>
              <a:ln w="4763">
                <a:solidFill>
                  <a:srgbClr val="FF3300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120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50" name="Rectangle 25"/>
              <p:cNvSpPr>
                <a:spLocks noChangeArrowheads="1"/>
              </p:cNvSpPr>
              <p:nvPr/>
            </p:nvSpPr>
            <p:spPr bwMode="auto">
              <a:xfrm>
                <a:off x="6732240" y="2527250"/>
                <a:ext cx="304800" cy="68262"/>
              </a:xfrm>
              <a:prstGeom prst="rect">
                <a:avLst/>
              </a:prstGeom>
              <a:grpFill/>
              <a:ln w="6350" cap="flat" cmpd="sng" algn="ctr">
                <a:solidFill>
                  <a:srgbClr val="7F7F7F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fr-FR" sz="1200"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24" name="Groupe 364"/>
            <p:cNvGrpSpPr>
              <a:grpSpLocks/>
            </p:cNvGrpSpPr>
            <p:nvPr/>
          </p:nvGrpSpPr>
          <p:grpSpPr bwMode="auto">
            <a:xfrm>
              <a:off x="6138863" y="1749428"/>
              <a:ext cx="474662" cy="84138"/>
              <a:chOff x="6804248" y="2081485"/>
              <a:chExt cx="304800" cy="68262"/>
            </a:xfrm>
            <a:solidFill>
              <a:schemeClr val="accent1">
                <a:lumMod val="50000"/>
              </a:schemeClr>
            </a:solidFill>
          </p:grpSpPr>
          <p:sp>
            <p:nvSpPr>
              <p:cNvPr id="1452" name="Rectangle 26"/>
              <p:cNvSpPr>
                <a:spLocks noChangeArrowheads="1"/>
              </p:cNvSpPr>
              <p:nvPr/>
            </p:nvSpPr>
            <p:spPr bwMode="auto">
              <a:xfrm>
                <a:off x="6804248" y="2081485"/>
                <a:ext cx="304800" cy="68262"/>
              </a:xfrm>
              <a:prstGeom prst="rect">
                <a:avLst/>
              </a:prstGeom>
              <a:grpFill/>
              <a:ln w="4763">
                <a:solidFill>
                  <a:srgbClr val="993300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120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53" name="Rectangle 27"/>
              <p:cNvSpPr>
                <a:spLocks noChangeArrowheads="1"/>
              </p:cNvSpPr>
              <p:nvPr/>
            </p:nvSpPr>
            <p:spPr bwMode="auto">
              <a:xfrm>
                <a:off x="6804248" y="2081485"/>
                <a:ext cx="304800" cy="68262"/>
              </a:xfrm>
              <a:prstGeom prst="rect">
                <a:avLst/>
              </a:prstGeom>
              <a:grpFill/>
              <a:ln w="6350" cap="flat" cmpd="sng" algn="ctr">
                <a:solidFill>
                  <a:srgbClr val="7F7F7F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fr-FR" sz="1200"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2" name="Espace réservé du contenu 331"/>
          <p:cNvSpPr>
            <a:spLocks noGrp="1"/>
          </p:cNvSpPr>
          <p:nvPr>
            <p:ph idx="1"/>
          </p:nvPr>
        </p:nvSpPr>
        <p:spPr>
          <a:xfrm>
            <a:off x="1039091" y="4220306"/>
            <a:ext cx="7647708" cy="2190158"/>
          </a:xfrm>
        </p:spPr>
        <p:txBody>
          <a:bodyPr/>
          <a:lstStyle/>
          <a:p>
            <a:r>
              <a:rPr lang="fr-FR" sz="1600" dirty="0" smtClean="0"/>
              <a:t>Nombre médian de </a:t>
            </a:r>
            <a:r>
              <a:rPr lang="fr-FR" sz="1600" dirty="0" err="1" smtClean="0"/>
              <a:t>cp</a:t>
            </a:r>
            <a:r>
              <a:rPr lang="fr-FR" sz="1600" dirty="0" smtClean="0"/>
              <a:t>/mois (IQR) : 16 </a:t>
            </a:r>
            <a:r>
              <a:rPr lang="fr-FR" sz="1600" dirty="0" err="1" smtClean="0"/>
              <a:t>cp</a:t>
            </a:r>
            <a:r>
              <a:rPr lang="fr-FR" sz="1600" dirty="0" smtClean="0"/>
              <a:t> (10-23) dans le bras placebo</a:t>
            </a:r>
            <a:br>
              <a:rPr lang="fr-FR" sz="1600" dirty="0" smtClean="0"/>
            </a:br>
            <a:r>
              <a:rPr lang="fr-FR" sz="1600" dirty="0" smtClean="0"/>
              <a:t>et 16 </a:t>
            </a:r>
            <a:r>
              <a:rPr lang="fr-FR" sz="1600" dirty="0" err="1" smtClean="0"/>
              <a:t>cp</a:t>
            </a:r>
            <a:r>
              <a:rPr lang="fr-FR" sz="1600" dirty="0" smtClean="0"/>
              <a:t> (12-24) dans le bras TDF/FTC (p = 0,84)</a:t>
            </a:r>
          </a:p>
          <a:p>
            <a:r>
              <a:rPr lang="fr-FR" sz="1600" dirty="0" smtClean="0"/>
              <a:t>48 participants (12 %) ont reçu une prophylaxie post-exposition 25 (13 %)</a:t>
            </a:r>
            <a:br>
              <a:rPr lang="fr-FR" sz="1600" dirty="0" smtClean="0"/>
            </a:br>
            <a:r>
              <a:rPr lang="fr-FR" sz="1600" dirty="0" smtClean="0"/>
              <a:t>dans le bras TDF/FTC et 23 (11 %) dans le bras placebo (p = 0,73)</a:t>
            </a:r>
          </a:p>
          <a:p>
            <a:r>
              <a:rPr lang="fr-FR" sz="1600" dirty="0" smtClean="0"/>
              <a:t>2 infections par le VIH-1 dans le bras TDF/FTC à M16 et M20 (</a:t>
            </a:r>
            <a:r>
              <a:rPr lang="fr-FR" dirty="0" smtClean="0"/>
              <a:t>non </a:t>
            </a:r>
            <a:r>
              <a:rPr lang="fr-FR" dirty="0" err="1" smtClean="0"/>
              <a:t>observants</a:t>
            </a:r>
            <a:r>
              <a:rPr lang="fr-FR" dirty="0" smtClean="0"/>
              <a:t>)</a:t>
            </a:r>
          </a:p>
          <a:p>
            <a:r>
              <a:rPr lang="fr-FR" sz="1600" dirty="0" smtClean="0"/>
              <a:t> Aucune mutation de résistance détectée (TDF/FTC ou placebo)</a:t>
            </a:r>
          </a:p>
          <a:p>
            <a:endParaRPr lang="fr-FR" sz="1600" dirty="0" smtClean="0"/>
          </a:p>
          <a:p>
            <a:endParaRPr lang="fr-FR" sz="1600" dirty="0"/>
          </a:p>
        </p:txBody>
      </p:sp>
      <p:sp>
        <p:nvSpPr>
          <p:cNvPr id="331" name="Titre 330"/>
          <p:cNvSpPr>
            <a:spLocks noGrp="1"/>
          </p:cNvSpPr>
          <p:nvPr>
            <p:ph type="title"/>
          </p:nvPr>
        </p:nvSpPr>
        <p:spPr>
          <a:xfrm>
            <a:off x="1039091" y="150814"/>
            <a:ext cx="7647708" cy="439230"/>
          </a:xfrm>
        </p:spPr>
        <p:txBody>
          <a:bodyPr/>
          <a:lstStyle/>
          <a:p>
            <a:r>
              <a:rPr lang="fr-FR" dirty="0" smtClean="0"/>
              <a:t>IPERGAY/Observance</a:t>
            </a:r>
            <a:endParaRPr lang="fr-FR" dirty="0"/>
          </a:p>
        </p:txBody>
      </p:sp>
      <p:sp>
        <p:nvSpPr>
          <p:cNvPr id="25" name="Espace réservé du numéro de diapositive 2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205" name="Espace réservé du pied de page 7"/>
          <p:cNvSpPr>
            <a:spLocks noGrp="1"/>
          </p:cNvSpPr>
          <p:nvPr>
            <p:ph type="ftr" sz="quarter" idx="4294967295"/>
          </p:nvPr>
        </p:nvSpPr>
        <p:spPr>
          <a:xfrm>
            <a:off x="2770188" y="6400800"/>
            <a:ext cx="5916612" cy="469900"/>
          </a:xfrm>
        </p:spPr>
        <p:txBody>
          <a:bodyPr/>
          <a:lstStyle>
            <a:lvl1pPr marL="0" marR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 i="1">
                <a:solidFill>
                  <a:srgbClr val="595959"/>
                </a:solidFill>
              </a:defRPr>
            </a:lvl1pPr>
          </a:lstStyle>
          <a:p>
            <a:r>
              <a:rPr lang="fr-FR"/>
              <a:t>CROI 2015 - D’après Molina JM et al., abstr. 23LB, actualisé </a:t>
            </a:r>
          </a:p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338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039091" y="1143000"/>
            <a:ext cx="7647708" cy="4589461"/>
          </a:xfrm>
        </p:spPr>
        <p:txBody>
          <a:bodyPr/>
          <a:lstStyle/>
          <a:p>
            <a:r>
              <a:rPr lang="en-US" dirty="0" smtClean="0"/>
              <a:t>276 IST </a:t>
            </a:r>
            <a:r>
              <a:rPr lang="en-US" dirty="0" err="1" smtClean="0"/>
              <a:t>ont</a:t>
            </a:r>
            <a:r>
              <a:rPr lang="en-US" dirty="0" smtClean="0"/>
              <a:t> </a:t>
            </a:r>
            <a:r>
              <a:rPr lang="en-US" dirty="0" err="1" smtClean="0"/>
              <a:t>été</a:t>
            </a:r>
            <a:r>
              <a:rPr lang="en-US" dirty="0" smtClean="0"/>
              <a:t> </a:t>
            </a:r>
            <a:r>
              <a:rPr lang="en-US" dirty="0" err="1" smtClean="0"/>
              <a:t>diagnostiquées</a:t>
            </a:r>
            <a:r>
              <a:rPr lang="en-US" dirty="0" smtClean="0"/>
              <a:t> chez 141 participants</a:t>
            </a:r>
          </a:p>
          <a:p>
            <a:endParaRPr lang="en-US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IPERGAY/IST</a:t>
            </a:r>
            <a:endParaRPr lang="fr-FR" sz="3200" dirty="0"/>
          </a:p>
        </p:txBody>
      </p:sp>
      <p:graphicFrame>
        <p:nvGraphicFramePr>
          <p:cNvPr id="97392" name="Group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275229"/>
              </p:ext>
            </p:extLst>
          </p:nvPr>
        </p:nvGraphicFramePr>
        <p:xfrm>
          <a:off x="722196" y="2249876"/>
          <a:ext cx="7797798" cy="2675117"/>
        </p:xfrm>
        <a:graphic>
          <a:graphicData uri="http://schemas.openxmlformats.org/drawingml/2006/table">
            <a:tbl>
              <a:tblPr/>
              <a:tblGrid>
                <a:gridCol w="1544119"/>
                <a:gridCol w="1257044"/>
                <a:gridCol w="1560757"/>
                <a:gridCol w="1192379"/>
                <a:gridCol w="1599534"/>
                <a:gridCol w="643965"/>
              </a:tblGrid>
              <a:tr h="4651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3" marB="45693" anchor="ctr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TDF/FTC (n = 199)</a:t>
                      </a:r>
                    </a:p>
                  </a:txBody>
                  <a:tcPr marT="45693" marB="45693" anchor="ctr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29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Placebo (n = 201)</a:t>
                      </a:r>
                    </a:p>
                  </a:txBody>
                  <a:tcPr marT="45693" marB="45693" anchor="ctr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</a:t>
                      </a:r>
                    </a:p>
                  </a:txBody>
                  <a:tcPr marT="45693" marB="45693" anchor="ctr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9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Patients, n (%)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Événements, n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Patients, n (%)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Événements, 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Chlamydia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43 (22)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61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34 (17)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48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0,23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0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Gonocoque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38 (19)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50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45 (22)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67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0,42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0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Syphilis 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 (19)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 (19)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0,98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0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VHC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(3)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(3)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1,00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0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IST (toutes)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76 (38)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133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65 (32)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143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0,22</a:t>
                      </a:r>
                    </a:p>
                  </a:txBody>
                  <a:tcPr marT="45693" marB="45693" horzOverflow="overflow">
                    <a:lnL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>
                          <a:lumMod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  <p:sp>
        <p:nvSpPr>
          <p:cNvPr id="9" name="Espace réservé du pied de page 7"/>
          <p:cNvSpPr>
            <a:spLocks noGrp="1"/>
          </p:cNvSpPr>
          <p:nvPr>
            <p:ph type="ftr" sz="quarter" idx="4294967295"/>
          </p:nvPr>
        </p:nvSpPr>
        <p:spPr>
          <a:xfrm>
            <a:off x="2770188" y="6400800"/>
            <a:ext cx="5916612" cy="469900"/>
          </a:xfrm>
        </p:spPr>
        <p:txBody>
          <a:bodyPr/>
          <a:lstStyle>
            <a:lvl1pPr marL="0" marR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 i="1">
                <a:solidFill>
                  <a:srgbClr val="595959"/>
                </a:solidFill>
              </a:defRPr>
            </a:lvl1pPr>
          </a:lstStyle>
          <a:p>
            <a:r>
              <a:rPr lang="fr-FR" dirty="0"/>
              <a:t>CROI 2015 - D’après Molina JM et al., </a:t>
            </a:r>
            <a:r>
              <a:rPr lang="fr-FR" dirty="0" err="1"/>
              <a:t>abstr</a:t>
            </a:r>
            <a:r>
              <a:rPr lang="fr-FR" dirty="0"/>
              <a:t>. 23LB, actualisé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0726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45440" y="1828800"/>
            <a:ext cx="8524240" cy="2611119"/>
          </a:xfrm>
        </p:spPr>
        <p:txBody>
          <a:bodyPr>
            <a:noAutofit/>
          </a:bodyPr>
          <a:lstStyle/>
          <a:p>
            <a:pPr>
              <a:spcBef>
                <a:spcPts val="2000"/>
              </a:spcBef>
            </a:pPr>
            <a:r>
              <a:rPr lang="fr-FR" sz="2400" b="1" dirty="0" smtClean="0"/>
              <a:t>Très haute incidence du VIH (6,6%) et des IST(35%)</a:t>
            </a:r>
          </a:p>
          <a:p>
            <a:pPr>
              <a:spcBef>
                <a:spcPts val="2000"/>
              </a:spcBef>
            </a:pPr>
            <a:r>
              <a:rPr lang="fr-FR" sz="2400" dirty="0" smtClean="0"/>
              <a:t>La PrEP orale “</a:t>
            </a:r>
            <a:r>
              <a:rPr lang="fr-FR" altLang="ja-JP" sz="2400" dirty="0" smtClean="0"/>
              <a:t>à la demande</a:t>
            </a:r>
            <a:r>
              <a:rPr lang="fr-FR" sz="2400" dirty="0" smtClean="0"/>
              <a:t>”</a:t>
            </a:r>
            <a:r>
              <a:rPr lang="fr-FR" altLang="ja-JP" sz="2400" dirty="0" smtClean="0"/>
              <a:t> par TDF/FTC a été très efficace !</a:t>
            </a:r>
          </a:p>
          <a:p>
            <a:pPr>
              <a:spcBef>
                <a:spcPts val="2000"/>
              </a:spcBef>
            </a:pPr>
            <a:r>
              <a:rPr lang="fr-FR" sz="2400" dirty="0" smtClean="0"/>
              <a:t>Bonne observance du régime “à la demande”</a:t>
            </a:r>
            <a:endParaRPr lang="fr-FR" altLang="ja-JP" sz="2400" dirty="0" smtClean="0"/>
          </a:p>
          <a:p>
            <a:pPr>
              <a:spcBef>
                <a:spcPts val="2000"/>
              </a:spcBef>
            </a:pPr>
            <a:r>
              <a:rPr lang="fr-FR" sz="2400" dirty="0" smtClean="0"/>
              <a:t>Le TDF/FTC donne bien des troubles digestifs…</a:t>
            </a:r>
          </a:p>
          <a:p>
            <a:pPr lvl="1">
              <a:spcBef>
                <a:spcPts val="2000"/>
              </a:spcBef>
            </a:pPr>
            <a:r>
              <a:rPr lang="fr-FR" sz="2200" dirty="0" smtClean="0"/>
              <a:t>13 % versus 6 % ; p = 0,013</a:t>
            </a:r>
          </a:p>
          <a:p>
            <a:pPr>
              <a:spcBef>
                <a:spcPts val="2000"/>
              </a:spcBef>
            </a:pPr>
            <a:endParaRPr lang="fr-FR" sz="2400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smtClean="0"/>
              <a:t>Conclusions</a:t>
            </a:r>
            <a:endParaRPr lang="fr-FR" sz="320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C1265A62-3229-2D4B-8DAA-B1F424831F0E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4294967295"/>
          </p:nvPr>
        </p:nvSpPr>
        <p:spPr>
          <a:xfrm>
            <a:off x="2770188" y="6400800"/>
            <a:ext cx="5916612" cy="469900"/>
          </a:xfrm>
        </p:spPr>
        <p:txBody>
          <a:bodyPr/>
          <a:lstStyle>
            <a:lvl1pPr marL="0" marR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 i="1">
                <a:solidFill>
                  <a:srgbClr val="595959"/>
                </a:solidFill>
              </a:defRPr>
            </a:lvl1pPr>
          </a:lstStyle>
          <a:p>
            <a:r>
              <a:rPr lang="fr-FR"/>
              <a:t>CROI 2015 - D’après Molina JM et al., abstr. 23LB, actualisé </a:t>
            </a:r>
          </a:p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10151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ROI 2015">
  <a:themeElements>
    <a:clrScheme name="EACS 200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ACS 2007">
      <a:majorFont>
        <a:latin typeface="Arial"/>
        <a:ea typeface=""/>
        <a:cs typeface="Arial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ACS 20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CS 20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CS 20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CS 20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CS 20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CS 20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CS 20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CS 20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CS 20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CS 20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CS 20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CS 20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3716</TotalTime>
  <Words>1993</Words>
  <Application>Microsoft Macintosh PowerPoint</Application>
  <PresentationFormat>Présentation à l'écran (4:3)</PresentationFormat>
  <Paragraphs>544</Paragraphs>
  <Slides>22</Slides>
  <Notes>17</Notes>
  <HiddenSlides>1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22</vt:i4>
      </vt:variant>
    </vt:vector>
  </HeadingPairs>
  <TitlesOfParts>
    <vt:vector size="24" baseType="lpstr">
      <vt:lpstr>CROI 2015</vt:lpstr>
      <vt:lpstr>Thème Office</vt:lpstr>
      <vt:lpstr>Journée annuelle du COREVIH-Bretagne</vt:lpstr>
      <vt:lpstr>Le Programme</vt:lpstr>
      <vt:lpstr>IPERGAY</vt:lpstr>
      <vt:lpstr>IPERGAY</vt:lpstr>
      <vt:lpstr>IPERGAY</vt:lpstr>
      <vt:lpstr>IPERGAY : Infections</vt:lpstr>
      <vt:lpstr>IPERGAY/Observance</vt:lpstr>
      <vt:lpstr>IPERGAY/IST</vt:lpstr>
      <vt:lpstr>Conclusions</vt:lpstr>
      <vt:lpstr>PROUD</vt:lpstr>
      <vt:lpstr>Infections VIH</vt:lpstr>
      <vt:lpstr>Niveau de protection conféré par le traitement</vt:lpstr>
      <vt:lpstr>PrEP : deux essais essentiels</vt:lpstr>
      <vt:lpstr>Traitements ARV et PrEP sont complémentaires</vt:lpstr>
      <vt:lpstr>LEs ados…</vt:lpstr>
      <vt:lpstr>BREATHER (Penta 16) : les ados s’invitent dans le débat sur les traitements discontinus</vt:lpstr>
      <vt:lpstr>BREATHER (Penta 16) – critère principal :  CV ≥ 50 c/ml (confirmée)</vt:lpstr>
      <vt:lpstr>BREATHER (Penta 16) : tolérance - conclusions </vt:lpstr>
      <vt:lpstr>Toujours autant d’information autour d’EPF…</vt:lpstr>
      <vt:lpstr>Cohorte périnatale française ANRS EPF CO1/11</vt:lpstr>
      <vt:lpstr>EPF : % de transmissions périnatales selon la période d’initiation des ARV et CV VIH à l’accouchement (2000-2011) </vt:lpstr>
      <vt:lpstr>Merci 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CREA-P23 ---------</dc:creator>
  <cp:lastModifiedBy>Cédric Arvieux</cp:lastModifiedBy>
  <cp:revision>276</cp:revision>
  <cp:lastPrinted>2015-03-12T10:25:22Z</cp:lastPrinted>
  <dcterms:created xsi:type="dcterms:W3CDTF">2015-03-12T09:28:12Z</dcterms:created>
  <dcterms:modified xsi:type="dcterms:W3CDTF">2015-04-02T13:48:54Z</dcterms:modified>
</cp:coreProperties>
</file>