
<file path=[Content_Types].xml><?xml version="1.0" encoding="utf-8"?>
<Types xmlns="http://schemas.openxmlformats.org/package/2006/content-types">
  <Default Extension="xml" ContentType="application/xml"/>
  <Default Extension="wdp" ContentType="image/vnd.ms-photo"/>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tif" ContentType="image/tif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tags/tag3.xml" ContentType="application/vnd.openxmlformats-officedocument.presentationml.tags+xml"/>
  <Override PartName="/ppt/notesSlides/notesSlide2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084" r:id="rId1"/>
    <p:sldMasterId id="2147484112" r:id="rId2"/>
    <p:sldMasterId id="2147484202" r:id="rId3"/>
    <p:sldMasterId id="2147484242" r:id="rId4"/>
  </p:sldMasterIdLst>
  <p:notesMasterIdLst>
    <p:notesMasterId r:id="rId63"/>
  </p:notesMasterIdLst>
  <p:handoutMasterIdLst>
    <p:handoutMasterId r:id="rId64"/>
  </p:handoutMasterIdLst>
  <p:sldIdLst>
    <p:sldId id="391" r:id="rId5"/>
    <p:sldId id="397" r:id="rId6"/>
    <p:sldId id="402" r:id="rId7"/>
    <p:sldId id="404" r:id="rId8"/>
    <p:sldId id="390" r:id="rId9"/>
    <p:sldId id="365" r:id="rId10"/>
    <p:sldId id="417" r:id="rId11"/>
    <p:sldId id="418" r:id="rId12"/>
    <p:sldId id="369" r:id="rId13"/>
    <p:sldId id="366" r:id="rId14"/>
    <p:sldId id="367" r:id="rId15"/>
    <p:sldId id="368" r:id="rId16"/>
    <p:sldId id="353" r:id="rId17"/>
    <p:sldId id="285" r:id="rId18"/>
    <p:sldId id="286" r:id="rId19"/>
    <p:sldId id="358" r:id="rId20"/>
    <p:sldId id="359" r:id="rId21"/>
    <p:sldId id="419" r:id="rId22"/>
    <p:sldId id="420" r:id="rId23"/>
    <p:sldId id="421" r:id="rId24"/>
    <p:sldId id="422" r:id="rId25"/>
    <p:sldId id="423" r:id="rId26"/>
    <p:sldId id="424" r:id="rId27"/>
    <p:sldId id="425" r:id="rId28"/>
    <p:sldId id="426" r:id="rId29"/>
    <p:sldId id="427" r:id="rId30"/>
    <p:sldId id="428" r:id="rId31"/>
    <p:sldId id="430" r:id="rId32"/>
    <p:sldId id="431" r:id="rId33"/>
    <p:sldId id="355" r:id="rId34"/>
    <p:sldId id="408" r:id="rId35"/>
    <p:sldId id="406" r:id="rId36"/>
    <p:sldId id="394" r:id="rId37"/>
    <p:sldId id="395" r:id="rId38"/>
    <p:sldId id="373" r:id="rId39"/>
    <p:sldId id="409" r:id="rId40"/>
    <p:sldId id="410" r:id="rId41"/>
    <p:sldId id="412" r:id="rId42"/>
    <p:sldId id="413" r:id="rId43"/>
    <p:sldId id="414" r:id="rId44"/>
    <p:sldId id="415" r:id="rId45"/>
    <p:sldId id="416" r:id="rId46"/>
    <p:sldId id="407" r:id="rId47"/>
    <p:sldId id="398" r:id="rId48"/>
    <p:sldId id="401" r:id="rId49"/>
    <p:sldId id="400" r:id="rId50"/>
    <p:sldId id="403" r:id="rId51"/>
    <p:sldId id="380" r:id="rId52"/>
    <p:sldId id="379" r:id="rId53"/>
    <p:sldId id="381" r:id="rId54"/>
    <p:sldId id="382" r:id="rId55"/>
    <p:sldId id="383" r:id="rId56"/>
    <p:sldId id="384" r:id="rId57"/>
    <p:sldId id="385" r:id="rId58"/>
    <p:sldId id="386" r:id="rId59"/>
    <p:sldId id="387" r:id="rId60"/>
    <p:sldId id="388" r:id="rId61"/>
    <p:sldId id="389" r:id="rId62"/>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5C53E"/>
    <a:srgbClr val="D0558E"/>
    <a:srgbClr val="D6AEC6"/>
    <a:srgbClr val="005294"/>
    <a:srgbClr val="1C294E"/>
    <a:srgbClr val="CD0920"/>
    <a:srgbClr val="41E71C"/>
    <a:srgbClr val="00919B"/>
    <a:srgbClr val="0ACA29"/>
    <a:srgbClr val="3EA2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84" autoAdjust="0"/>
    <p:restoredTop sz="67616" autoAdjust="0"/>
  </p:normalViewPr>
  <p:slideViewPr>
    <p:cSldViewPr snapToGrid="0" snapToObjects="1">
      <p:cViewPr varScale="1">
        <p:scale>
          <a:sx n="120" d="100"/>
          <a:sy n="120" d="100"/>
        </p:scale>
        <p:origin x="-1568" y="-104"/>
      </p:cViewPr>
      <p:guideLst>
        <p:guide orient="horz" pos="4319"/>
        <p:guide/>
      </p:guideLst>
    </p:cSldViewPr>
  </p:slideViewPr>
  <p:notesTextViewPr>
    <p:cViewPr>
      <p:scale>
        <a:sx n="100" d="100"/>
        <a:sy n="100" d="100"/>
      </p:scale>
      <p:origin x="0" y="0"/>
    </p:cViewPr>
  </p:notesTextViewPr>
  <p:sorterViewPr>
    <p:cViewPr>
      <p:scale>
        <a:sx n="132" d="100"/>
        <a:sy n="132" d="100"/>
      </p:scale>
      <p:origin x="0" y="0"/>
    </p:cViewPr>
  </p:sorterViewPr>
  <p:notesViewPr>
    <p:cSldViewPr snapToGrid="0" snapToObjects="1">
      <p:cViewPr varScale="1">
        <p:scale>
          <a:sx n="105" d="100"/>
          <a:sy n="105" d="100"/>
        </p:scale>
        <p:origin x="-42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1974269081404"/>
          <c:y val="0.064868619395265"/>
          <c:w val="0.695894474516564"/>
          <c:h val="0.665443337701192"/>
        </c:manualLayout>
      </c:layout>
      <c:barChart>
        <c:barDir val="col"/>
        <c:grouping val="clustered"/>
        <c:varyColors val="0"/>
        <c:ser>
          <c:idx val="0"/>
          <c:order val="0"/>
          <c:tx>
            <c:strRef>
              <c:f>Feuil1!$B$1</c:f>
              <c:strCache>
                <c:ptCount val="1"/>
                <c:pt idx="0">
                  <c:v>Série 1</c:v>
                </c:pt>
              </c:strCache>
            </c:strRef>
          </c:tx>
          <c:spPr>
            <a:solidFill>
              <a:srgbClr val="005294"/>
            </a:solidFill>
            <a:ln>
              <a:noFill/>
            </a:ln>
            <a:effectLst/>
          </c:spPr>
          <c:invertIfNegative val="0"/>
          <c:cat>
            <c:strRef>
              <c:f>Feuil1!$A$2:$A$5</c:f>
              <c:strCache>
                <c:ptCount val="2"/>
                <c:pt idx="0">
                  <c:v>ARV différé (n = 45)</c:v>
                </c:pt>
                <c:pt idx="1">
                  <c:v>ARV-96S (n = 73)</c:v>
                </c:pt>
              </c:strCache>
            </c:strRef>
          </c:cat>
          <c:val>
            <c:numRef>
              <c:f>Feuil1!$B$2:$B$3</c:f>
              <c:numCache>
                <c:formatCode>General</c:formatCode>
                <c:ptCount val="2"/>
              </c:numCache>
            </c:numRef>
          </c:val>
        </c:ser>
        <c:dLbls>
          <c:showLegendKey val="0"/>
          <c:showVal val="0"/>
          <c:showCatName val="0"/>
          <c:showSerName val="0"/>
          <c:showPercent val="0"/>
          <c:showBubbleSize val="0"/>
        </c:dLbls>
        <c:gapWidth val="150"/>
        <c:axId val="-2093506424"/>
        <c:axId val="-2093503080"/>
      </c:barChart>
      <c:catAx>
        <c:axId val="-2093506424"/>
        <c:scaling>
          <c:orientation val="minMax"/>
        </c:scaling>
        <c:delete val="0"/>
        <c:axPos val="b"/>
        <c:numFmt formatCode="General" sourceLinked="1"/>
        <c:majorTickMark val="out"/>
        <c:minorTickMark val="none"/>
        <c:tickLblPos val="nextTo"/>
        <c:spPr>
          <a:ln w="3165">
            <a:solidFill>
              <a:srgbClr val="808080"/>
            </a:solidFill>
            <a:prstDash val="solid"/>
          </a:ln>
        </c:spPr>
        <c:txPr>
          <a:bodyPr/>
          <a:lstStyle/>
          <a:p>
            <a:pPr>
              <a:defRPr sz="1400"/>
            </a:pPr>
            <a:endParaRPr lang="fr-FR"/>
          </a:p>
        </c:txPr>
        <c:crossAx val="-2093503080"/>
        <c:crosses val="autoZero"/>
        <c:auto val="1"/>
        <c:lblAlgn val="ctr"/>
        <c:lblOffset val="100"/>
        <c:noMultiLvlLbl val="0"/>
      </c:catAx>
      <c:valAx>
        <c:axId val="-2093503080"/>
        <c:scaling>
          <c:orientation val="minMax"/>
          <c:max val="3.5"/>
          <c:min val="0.0"/>
        </c:scaling>
        <c:delete val="0"/>
        <c:axPos val="l"/>
        <c:title>
          <c:tx>
            <c:rich>
              <a:bodyPr/>
              <a:lstStyle/>
              <a:p>
                <a:pPr>
                  <a:defRPr/>
                </a:pPr>
                <a:r>
                  <a:rPr lang="fr-FR" sz="1400" dirty="0" smtClean="0">
                    <a:solidFill>
                      <a:srgbClr val="000000"/>
                    </a:solidFill>
                  </a:rPr>
                  <a:t>ADN </a:t>
                </a:r>
                <a:r>
                  <a:rPr lang="fr-FR" sz="1400" dirty="0" err="1" smtClean="0">
                    <a:solidFill>
                      <a:srgbClr val="000000"/>
                    </a:solidFill>
                  </a:rPr>
                  <a:t>proviral</a:t>
                </a:r>
                <a:r>
                  <a:rPr lang="fr-FR" sz="1400" baseline="0" dirty="0" smtClean="0">
                    <a:solidFill>
                      <a:srgbClr val="000000"/>
                    </a:solidFill>
                  </a:rPr>
                  <a:t> (</a:t>
                </a:r>
                <a:r>
                  <a:rPr lang="fr-FR" sz="1400" dirty="0" smtClean="0">
                    <a:solidFill>
                      <a:srgbClr val="000000"/>
                    </a:solidFill>
                  </a:rPr>
                  <a:t>log</a:t>
                </a:r>
                <a:r>
                  <a:rPr lang="fr-FR" sz="1400" baseline="-25000" dirty="0" smtClean="0">
                    <a:solidFill>
                      <a:srgbClr val="000000"/>
                    </a:solidFill>
                  </a:rPr>
                  <a:t>10</a:t>
                </a:r>
                <a:r>
                  <a:rPr lang="fr-FR" sz="1400" baseline="0" dirty="0" smtClean="0">
                    <a:solidFill>
                      <a:srgbClr val="000000"/>
                    </a:solidFill>
                  </a:rPr>
                  <a:t> </a:t>
                </a:r>
                <a:r>
                  <a:rPr lang="fr-FR" sz="1400" dirty="0" smtClean="0">
                    <a:solidFill>
                      <a:srgbClr val="000000"/>
                    </a:solidFill>
                  </a:rPr>
                  <a:t>copies provirus/10</a:t>
                </a:r>
                <a:r>
                  <a:rPr lang="fr-FR" sz="1400" baseline="30000" dirty="0" smtClean="0">
                    <a:solidFill>
                      <a:srgbClr val="000000"/>
                    </a:solidFill>
                  </a:rPr>
                  <a:t>5</a:t>
                </a:r>
                <a:r>
                  <a:rPr lang="fr-FR" sz="1400" dirty="0" smtClean="0">
                    <a:solidFill>
                      <a:srgbClr val="000000"/>
                    </a:solidFill>
                  </a:rPr>
                  <a:t> PBMC)</a:t>
                </a:r>
                <a:endParaRPr lang="fr-FR" sz="1400" dirty="0">
                  <a:solidFill>
                    <a:srgbClr val="000000"/>
                  </a:solidFill>
                </a:endParaRPr>
              </a:p>
            </c:rich>
          </c:tx>
          <c:layout>
            <c:manualLayout>
              <c:xMode val="edge"/>
              <c:yMode val="edge"/>
              <c:x val="0.0"/>
              <c:y val="0.0492257565947493"/>
            </c:manualLayout>
          </c:layout>
          <c:overlay val="0"/>
        </c:title>
        <c:numFmt formatCode="0.0" sourceLinked="0"/>
        <c:majorTickMark val="out"/>
        <c:minorTickMark val="none"/>
        <c:tickLblPos val="nextTo"/>
        <c:spPr>
          <a:ln w="3165">
            <a:solidFill>
              <a:srgbClr val="808080"/>
            </a:solidFill>
            <a:prstDash val="solid"/>
          </a:ln>
        </c:spPr>
        <c:txPr>
          <a:bodyPr/>
          <a:lstStyle/>
          <a:p>
            <a:pPr>
              <a:defRPr sz="1400"/>
            </a:pPr>
            <a:endParaRPr lang="fr-FR"/>
          </a:p>
        </c:txPr>
        <c:crossAx val="-2093506424"/>
        <c:crosses val="autoZero"/>
        <c:crossBetween val="between"/>
      </c:valAx>
      <c:spPr>
        <a:noFill/>
        <a:ln w="25319">
          <a:noFill/>
        </a:ln>
      </c:spPr>
    </c:plotArea>
    <c:plotVisOnly val="1"/>
    <c:dispBlanksAs val="gap"/>
    <c:showDLblsOverMax val="0"/>
  </c:chart>
  <c:spPr>
    <a:noFill/>
    <a:ln w="3165">
      <a:noFill/>
      <a:prstDash val="solid"/>
    </a:ln>
  </c:spPr>
  <c:txPr>
    <a:bodyPr/>
    <a:lstStyle/>
    <a:p>
      <a:pPr>
        <a:defRPr sz="1500">
          <a:latin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515827812684"/>
          <c:y val="0.064868619395265"/>
          <c:w val="0.748352588218833"/>
          <c:h val="0.724469842437418"/>
        </c:manualLayout>
      </c:layout>
      <c:barChart>
        <c:barDir val="col"/>
        <c:grouping val="clustered"/>
        <c:varyColors val="0"/>
        <c:ser>
          <c:idx val="0"/>
          <c:order val="0"/>
          <c:tx>
            <c:strRef>
              <c:f>Feuil1!$B$1</c:f>
              <c:strCache>
                <c:ptCount val="1"/>
                <c:pt idx="0">
                  <c:v>Série 1</c:v>
                </c:pt>
              </c:strCache>
            </c:strRef>
          </c:tx>
          <c:spPr>
            <a:solidFill>
              <a:srgbClr val="005294"/>
            </a:solidFill>
            <a:ln>
              <a:noFill/>
            </a:ln>
            <a:effectLst/>
          </c:spPr>
          <c:invertIfNegative val="0"/>
          <c:cat>
            <c:numRef>
              <c:f>Feuil1!$A$2:$A$15</c:f>
              <c:numCache>
                <c:formatCode>General</c:formatCode>
                <c:ptCount val="14"/>
                <c:pt idx="0">
                  <c:v>0.0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Feuil1!$B$2:$B$15</c:f>
              <c:numCache>
                <c:formatCode>General</c:formatCode>
                <c:ptCount val="14"/>
                <c:pt idx="6">
                  <c:v>0.0</c:v>
                </c:pt>
              </c:numCache>
            </c:numRef>
          </c:val>
        </c:ser>
        <c:dLbls>
          <c:showLegendKey val="0"/>
          <c:showVal val="0"/>
          <c:showCatName val="0"/>
          <c:showSerName val="0"/>
          <c:showPercent val="0"/>
          <c:showBubbleSize val="0"/>
        </c:dLbls>
        <c:gapWidth val="150"/>
        <c:axId val="-2088903576"/>
        <c:axId val="-2088897656"/>
      </c:barChart>
      <c:catAx>
        <c:axId val="-2088903576"/>
        <c:scaling>
          <c:orientation val="minMax"/>
        </c:scaling>
        <c:delete val="0"/>
        <c:axPos val="b"/>
        <c:title>
          <c:tx>
            <c:rich>
              <a:bodyPr/>
              <a:lstStyle/>
              <a:p>
                <a:pPr>
                  <a:defRPr/>
                </a:pPr>
                <a:r>
                  <a:rPr lang="fr-FR" dirty="0" smtClean="0"/>
                  <a:t>Mois depuis l’inclusion</a:t>
                </a:r>
                <a:endParaRPr lang="fr-FR" dirty="0"/>
              </a:p>
            </c:rich>
          </c:tx>
          <c:layout/>
          <c:overlay val="0"/>
        </c:title>
        <c:numFmt formatCode="General" sourceLinked="1"/>
        <c:majorTickMark val="out"/>
        <c:minorTickMark val="none"/>
        <c:tickLblPos val="nextTo"/>
        <c:spPr>
          <a:ln w="3165">
            <a:solidFill>
              <a:srgbClr val="808080"/>
            </a:solidFill>
            <a:prstDash val="solid"/>
          </a:ln>
        </c:spPr>
        <c:txPr>
          <a:bodyPr/>
          <a:lstStyle/>
          <a:p>
            <a:pPr>
              <a:defRPr sz="1400"/>
            </a:pPr>
            <a:endParaRPr lang="fr-FR"/>
          </a:p>
        </c:txPr>
        <c:crossAx val="-2088897656"/>
        <c:crosses val="autoZero"/>
        <c:auto val="1"/>
        <c:lblAlgn val="ctr"/>
        <c:lblOffset val="100"/>
        <c:tickLblSkip val="1"/>
        <c:tickMarkSkip val="1"/>
        <c:noMultiLvlLbl val="0"/>
      </c:catAx>
      <c:valAx>
        <c:axId val="-2088897656"/>
        <c:scaling>
          <c:orientation val="minMax"/>
          <c:max val="0.2"/>
        </c:scaling>
        <c:delete val="0"/>
        <c:axPos val="l"/>
        <c:title>
          <c:tx>
            <c:rich>
              <a:bodyPr/>
              <a:lstStyle/>
              <a:p>
                <a:pPr>
                  <a:defRPr/>
                </a:pPr>
                <a:r>
                  <a:rPr lang="fr-FR" sz="1400" dirty="0" err="1" smtClean="0">
                    <a:solidFill>
                      <a:srgbClr val="000000"/>
                    </a:solidFill>
                  </a:rPr>
                  <a:t>Probablité</a:t>
                </a:r>
                <a:r>
                  <a:rPr lang="fr-FR" sz="1400" baseline="0" dirty="0" smtClean="0">
                    <a:solidFill>
                      <a:srgbClr val="000000"/>
                    </a:solidFill>
                  </a:rPr>
                  <a:t> de positivité</a:t>
                </a:r>
              </a:p>
              <a:p>
                <a:pPr>
                  <a:defRPr/>
                </a:pPr>
                <a:r>
                  <a:rPr lang="fr-FR" sz="1400" baseline="0" dirty="0" smtClean="0">
                    <a:solidFill>
                      <a:srgbClr val="000000"/>
                    </a:solidFill>
                  </a:rPr>
                  <a:t> pour le VIH</a:t>
                </a:r>
                <a:endParaRPr lang="fr-FR" sz="1400" dirty="0">
                  <a:solidFill>
                    <a:srgbClr val="000000"/>
                  </a:solidFill>
                </a:endParaRPr>
              </a:p>
            </c:rich>
          </c:tx>
          <c:layout>
            <c:manualLayout>
              <c:xMode val="edge"/>
              <c:yMode val="edge"/>
              <c:x val="0.00769266646597085"/>
              <c:y val="0.124723653936671"/>
            </c:manualLayout>
          </c:layout>
          <c:overlay val="0"/>
        </c:title>
        <c:numFmt formatCode="0.00" sourceLinked="0"/>
        <c:majorTickMark val="out"/>
        <c:minorTickMark val="none"/>
        <c:tickLblPos val="nextTo"/>
        <c:spPr>
          <a:ln w="3165">
            <a:solidFill>
              <a:srgbClr val="808080"/>
            </a:solidFill>
            <a:prstDash val="solid"/>
          </a:ln>
        </c:spPr>
        <c:txPr>
          <a:bodyPr/>
          <a:lstStyle/>
          <a:p>
            <a:pPr>
              <a:defRPr sz="1400"/>
            </a:pPr>
            <a:endParaRPr lang="fr-FR"/>
          </a:p>
        </c:txPr>
        <c:crossAx val="-2088903576"/>
        <c:crosses val="autoZero"/>
        <c:crossBetween val="midCat"/>
      </c:valAx>
      <c:spPr>
        <a:noFill/>
        <a:ln w="25319">
          <a:noFill/>
        </a:ln>
      </c:spPr>
    </c:plotArea>
    <c:plotVisOnly val="1"/>
    <c:dispBlanksAs val="gap"/>
    <c:showDLblsOverMax val="0"/>
  </c:chart>
  <c:spPr>
    <a:noFill/>
    <a:ln w="3165">
      <a:noFill/>
      <a:prstDash val="solid"/>
    </a:ln>
  </c:spPr>
  <c:txPr>
    <a:bodyPr/>
    <a:lstStyle/>
    <a:p>
      <a:pPr>
        <a:defRPr sz="1500">
          <a:latin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B9BC0-0FFD-4BBB-A1C6-064E5932F675}" type="doc">
      <dgm:prSet loTypeId="urn:microsoft.com/office/officeart/2005/8/layout/chevron1" loCatId="process" qsTypeId="urn:microsoft.com/office/officeart/2005/8/quickstyle/simple1#18" qsCatId="simple" csTypeId="urn:microsoft.com/office/officeart/2005/8/colors/colorful4" csCatId="colorful" phldr="1"/>
      <dgm:spPr/>
    </dgm:pt>
    <dgm:pt modelId="{04E04F28-F223-497C-9287-3608035CE26E}">
      <dgm:prSet phldrT="[Texte]"/>
      <dgm:spPr>
        <a:solidFill>
          <a:schemeClr val="tx2">
            <a:lumMod val="50000"/>
          </a:schemeClr>
        </a:solidFill>
      </dgm:spPr>
      <dgm:t>
        <a:bodyPr/>
        <a:lstStyle/>
        <a:p>
          <a:r>
            <a:rPr lang="fr-FR" dirty="0" smtClean="0"/>
            <a:t>Friday</a:t>
          </a:r>
          <a:endParaRPr lang="fr-FR" dirty="0"/>
        </a:p>
      </dgm:t>
    </dgm:pt>
    <dgm:pt modelId="{CA9C2682-953B-44E1-8D91-11181756F16B}" type="parTrans" cxnId="{1328EE50-3109-485E-B17E-A2ED25CF2BED}">
      <dgm:prSet/>
      <dgm:spPr/>
      <dgm:t>
        <a:bodyPr/>
        <a:lstStyle/>
        <a:p>
          <a:endParaRPr lang="fr-FR"/>
        </a:p>
      </dgm:t>
    </dgm:pt>
    <dgm:pt modelId="{008BFD7B-3B48-41C3-9247-19DF3DEC12D1}" type="sibTrans" cxnId="{1328EE50-3109-485E-B17E-A2ED25CF2BED}">
      <dgm:prSet/>
      <dgm:spPr/>
      <dgm:t>
        <a:bodyPr/>
        <a:lstStyle/>
        <a:p>
          <a:endParaRPr lang="fr-FR"/>
        </a:p>
      </dgm:t>
    </dgm:pt>
    <dgm:pt modelId="{D43CD493-E38B-494F-A80A-D71B468185F0}">
      <dgm:prSet phldrT="[Texte]"/>
      <dgm:spPr>
        <a:solidFill>
          <a:schemeClr val="tx2">
            <a:lumMod val="20000"/>
            <a:lumOff val="80000"/>
          </a:schemeClr>
        </a:solidFill>
      </dgm:spPr>
      <dgm:t>
        <a:bodyPr/>
        <a:lstStyle/>
        <a:p>
          <a:r>
            <a:rPr lang="fr-FR" dirty="0" smtClean="0">
              <a:solidFill>
                <a:srgbClr val="000000"/>
              </a:solidFill>
            </a:rPr>
            <a:t>Tuesday</a:t>
          </a:r>
          <a:endParaRPr lang="fr-FR" dirty="0">
            <a:solidFill>
              <a:srgbClr val="000000"/>
            </a:solidFill>
          </a:endParaRPr>
        </a:p>
      </dgm:t>
    </dgm:pt>
    <dgm:pt modelId="{28B3BAF0-D800-4C00-AA09-887A2D30515A}" type="parTrans" cxnId="{CEBA49DC-2606-4908-A9B8-18272DE89936}">
      <dgm:prSet/>
      <dgm:spPr/>
      <dgm:t>
        <a:bodyPr/>
        <a:lstStyle/>
        <a:p>
          <a:endParaRPr lang="fr-FR"/>
        </a:p>
      </dgm:t>
    </dgm:pt>
    <dgm:pt modelId="{8E900488-6FB7-40A4-8786-74C2401D0E68}" type="sibTrans" cxnId="{CEBA49DC-2606-4908-A9B8-18272DE89936}">
      <dgm:prSet/>
      <dgm:spPr/>
      <dgm:t>
        <a:bodyPr/>
        <a:lstStyle/>
        <a:p>
          <a:endParaRPr lang="fr-FR"/>
        </a:p>
      </dgm:t>
    </dgm:pt>
    <dgm:pt modelId="{0F72A534-61D0-471A-BF32-4AF8F2F2C710}">
      <dgm:prSet phldrT="[Texte]"/>
      <dgm:spPr>
        <a:solidFill>
          <a:schemeClr val="accent1">
            <a:lumMod val="60000"/>
            <a:lumOff val="40000"/>
          </a:schemeClr>
        </a:solidFill>
      </dgm:spPr>
      <dgm:t>
        <a:bodyPr/>
        <a:lstStyle/>
        <a:p>
          <a:r>
            <a:rPr lang="fr-FR" dirty="0" err="1" smtClean="0"/>
            <a:t>Wednesday</a:t>
          </a:r>
          <a:endParaRPr lang="fr-FR" dirty="0"/>
        </a:p>
      </dgm:t>
    </dgm:pt>
    <dgm:pt modelId="{5430DAEC-00D0-4D3F-B79F-00D3AB12E0A0}" type="parTrans" cxnId="{773E1D7E-3C7C-45B9-AADB-52EA22D75376}">
      <dgm:prSet/>
      <dgm:spPr/>
      <dgm:t>
        <a:bodyPr/>
        <a:lstStyle/>
        <a:p>
          <a:endParaRPr lang="fr-FR"/>
        </a:p>
      </dgm:t>
    </dgm:pt>
    <dgm:pt modelId="{A98FBA35-6449-4817-B8D1-B6BADFDBAF04}" type="sibTrans" cxnId="{773E1D7E-3C7C-45B9-AADB-52EA22D75376}">
      <dgm:prSet/>
      <dgm:spPr/>
      <dgm:t>
        <a:bodyPr/>
        <a:lstStyle/>
        <a:p>
          <a:endParaRPr lang="fr-FR"/>
        </a:p>
      </dgm:t>
    </dgm:pt>
    <dgm:pt modelId="{9C48D4FB-C546-4967-AFA3-601F1A0F617C}">
      <dgm:prSet phldrT="[Texte]"/>
      <dgm:spPr>
        <a:solidFill>
          <a:schemeClr val="tx2">
            <a:lumMod val="75000"/>
          </a:schemeClr>
        </a:solidFill>
      </dgm:spPr>
      <dgm:t>
        <a:bodyPr/>
        <a:lstStyle/>
        <a:p>
          <a:r>
            <a:rPr lang="fr-FR" dirty="0" smtClean="0"/>
            <a:t>Saturday</a:t>
          </a:r>
          <a:endParaRPr lang="fr-FR" dirty="0"/>
        </a:p>
      </dgm:t>
    </dgm:pt>
    <dgm:pt modelId="{29C1983A-9F93-479D-B2BE-0E76A4A4C822}" type="parTrans" cxnId="{52C393D2-2300-45B5-858A-4402FFEA84D4}">
      <dgm:prSet/>
      <dgm:spPr/>
      <dgm:t>
        <a:bodyPr/>
        <a:lstStyle/>
        <a:p>
          <a:endParaRPr lang="fr-FR"/>
        </a:p>
      </dgm:t>
    </dgm:pt>
    <dgm:pt modelId="{D5BD5C23-00FA-4528-B827-0172E1BFB8C4}" type="sibTrans" cxnId="{52C393D2-2300-45B5-858A-4402FFEA84D4}">
      <dgm:prSet/>
      <dgm:spPr/>
      <dgm:t>
        <a:bodyPr/>
        <a:lstStyle/>
        <a:p>
          <a:endParaRPr lang="fr-FR"/>
        </a:p>
      </dgm:t>
    </dgm:pt>
    <dgm:pt modelId="{A031B552-E872-4D93-BCB2-09D21CB9E812}">
      <dgm:prSet phldrT="[Texte]"/>
      <dgm:spPr>
        <a:solidFill>
          <a:schemeClr val="tx2">
            <a:lumMod val="60000"/>
            <a:lumOff val="40000"/>
          </a:schemeClr>
        </a:solidFill>
      </dgm:spPr>
      <dgm:t>
        <a:bodyPr/>
        <a:lstStyle/>
        <a:p>
          <a:r>
            <a:rPr lang="fr-FR" dirty="0" err="1" smtClean="0"/>
            <a:t>Sunday</a:t>
          </a:r>
          <a:endParaRPr lang="fr-FR" dirty="0"/>
        </a:p>
      </dgm:t>
    </dgm:pt>
    <dgm:pt modelId="{3B986D70-E496-438A-8312-6C7270E97268}" type="parTrans" cxnId="{9C73DC6E-3F77-4998-A4F2-87C72E433BD4}">
      <dgm:prSet/>
      <dgm:spPr/>
      <dgm:t>
        <a:bodyPr/>
        <a:lstStyle/>
        <a:p>
          <a:endParaRPr lang="fr-FR"/>
        </a:p>
      </dgm:t>
    </dgm:pt>
    <dgm:pt modelId="{55A0261C-71BC-4582-B9A4-CC3339E31772}" type="sibTrans" cxnId="{9C73DC6E-3F77-4998-A4F2-87C72E433BD4}">
      <dgm:prSet/>
      <dgm:spPr/>
      <dgm:t>
        <a:bodyPr/>
        <a:lstStyle/>
        <a:p>
          <a:endParaRPr lang="fr-FR"/>
        </a:p>
      </dgm:t>
    </dgm:pt>
    <dgm:pt modelId="{5230ED21-38B5-41CC-B8BA-887E824AD5CD}">
      <dgm:prSet phldrT="[Texte]"/>
      <dgm:spPr>
        <a:solidFill>
          <a:schemeClr val="tx2">
            <a:lumMod val="40000"/>
            <a:lumOff val="60000"/>
          </a:schemeClr>
        </a:solidFill>
      </dgm:spPr>
      <dgm:t>
        <a:bodyPr/>
        <a:lstStyle/>
        <a:p>
          <a:r>
            <a:rPr lang="fr-FR" dirty="0" err="1" smtClean="0"/>
            <a:t>Monday</a:t>
          </a:r>
          <a:endParaRPr lang="fr-FR" dirty="0"/>
        </a:p>
      </dgm:t>
    </dgm:pt>
    <dgm:pt modelId="{D2EBA3D0-9547-4607-AE79-2C1AAB9F7C08}" type="parTrans" cxnId="{E999B99E-7661-47C3-9083-CC5490B7810A}">
      <dgm:prSet/>
      <dgm:spPr/>
      <dgm:t>
        <a:bodyPr/>
        <a:lstStyle/>
        <a:p>
          <a:endParaRPr lang="fr-FR"/>
        </a:p>
      </dgm:t>
    </dgm:pt>
    <dgm:pt modelId="{4043336A-26FA-460B-8E08-D135711105FE}" type="sibTrans" cxnId="{E999B99E-7661-47C3-9083-CC5490B7810A}">
      <dgm:prSet/>
      <dgm:spPr/>
      <dgm:t>
        <a:bodyPr/>
        <a:lstStyle/>
        <a:p>
          <a:endParaRPr lang="fr-FR"/>
        </a:p>
      </dgm:t>
    </dgm:pt>
    <dgm:pt modelId="{A741D482-486F-4FE6-9932-698E1D81A8E3}">
      <dgm:prSet phldrT="[Texte]"/>
      <dgm:spPr>
        <a:solidFill>
          <a:schemeClr val="accent1">
            <a:lumMod val="75000"/>
          </a:schemeClr>
        </a:solidFill>
      </dgm:spPr>
      <dgm:t>
        <a:bodyPr/>
        <a:lstStyle/>
        <a:p>
          <a:r>
            <a:rPr lang="fr-FR" dirty="0" smtClean="0"/>
            <a:t>Thursday</a:t>
          </a:r>
          <a:endParaRPr lang="fr-FR" dirty="0"/>
        </a:p>
      </dgm:t>
    </dgm:pt>
    <dgm:pt modelId="{7CD773EA-F307-4BD3-A011-13C940260F07}" type="parTrans" cxnId="{960B789D-B689-4F86-9C0F-1E9FF66FEF76}">
      <dgm:prSet/>
      <dgm:spPr/>
      <dgm:t>
        <a:bodyPr/>
        <a:lstStyle/>
        <a:p>
          <a:endParaRPr lang="fr-FR"/>
        </a:p>
      </dgm:t>
    </dgm:pt>
    <dgm:pt modelId="{64E5601B-C4F7-4C85-804B-C9CC3DF0CE19}" type="sibTrans" cxnId="{960B789D-B689-4F86-9C0F-1E9FF66FEF76}">
      <dgm:prSet/>
      <dgm:spPr/>
      <dgm:t>
        <a:bodyPr/>
        <a:lstStyle/>
        <a:p>
          <a:endParaRPr lang="fr-FR"/>
        </a:p>
      </dgm:t>
    </dgm:pt>
    <dgm:pt modelId="{9AC14CFF-3033-4107-BF65-B0AB949C8ECD}">
      <dgm:prSet phldrT="[Texte]"/>
      <dgm:spPr>
        <a:solidFill>
          <a:srgbClr val="00769D"/>
        </a:solidFill>
      </dgm:spPr>
      <dgm:t>
        <a:bodyPr/>
        <a:lstStyle/>
        <a:p>
          <a:r>
            <a:rPr lang="fr-FR" dirty="0" smtClean="0"/>
            <a:t>Friday</a:t>
          </a:r>
          <a:endParaRPr lang="fr-FR" dirty="0"/>
        </a:p>
      </dgm:t>
    </dgm:pt>
    <dgm:pt modelId="{66C8FDDF-F50B-4BF8-9C60-27E1DC5D18C8}" type="parTrans" cxnId="{904C3A86-2321-41DB-A2FD-AD741D182F7C}">
      <dgm:prSet/>
      <dgm:spPr/>
      <dgm:t>
        <a:bodyPr/>
        <a:lstStyle/>
        <a:p>
          <a:endParaRPr lang="fr-FR"/>
        </a:p>
      </dgm:t>
    </dgm:pt>
    <dgm:pt modelId="{18556963-2664-47C2-8695-AD3F5CDC0770}" type="sibTrans" cxnId="{904C3A86-2321-41DB-A2FD-AD741D182F7C}">
      <dgm:prSet/>
      <dgm:spPr/>
      <dgm:t>
        <a:bodyPr/>
        <a:lstStyle/>
        <a:p>
          <a:endParaRPr lang="fr-FR"/>
        </a:p>
      </dgm:t>
    </dgm:pt>
    <dgm:pt modelId="{AF28EF3E-81C7-40AC-BB58-72AE8183EE05}">
      <dgm:prSet phldrT="[Texte]"/>
      <dgm:spPr>
        <a:solidFill>
          <a:srgbClr val="178FCF"/>
        </a:solidFill>
      </dgm:spPr>
      <dgm:t>
        <a:bodyPr/>
        <a:lstStyle/>
        <a:p>
          <a:r>
            <a:rPr lang="fr-FR" dirty="0" smtClean="0"/>
            <a:t>Saturday</a:t>
          </a:r>
          <a:endParaRPr lang="fr-FR" dirty="0"/>
        </a:p>
      </dgm:t>
    </dgm:pt>
    <dgm:pt modelId="{CAF35A33-7CCD-4223-8D6D-5095099F6FD8}" type="parTrans" cxnId="{A74897F4-B9F6-4A35-A518-0A5CB54C1310}">
      <dgm:prSet/>
      <dgm:spPr/>
      <dgm:t>
        <a:bodyPr/>
        <a:lstStyle/>
        <a:p>
          <a:endParaRPr lang="fr-FR"/>
        </a:p>
      </dgm:t>
    </dgm:pt>
    <dgm:pt modelId="{498817E8-ED23-402B-8DA3-B26E12D122D2}" type="sibTrans" cxnId="{A74897F4-B9F6-4A35-A518-0A5CB54C1310}">
      <dgm:prSet/>
      <dgm:spPr/>
      <dgm:t>
        <a:bodyPr/>
        <a:lstStyle/>
        <a:p>
          <a:endParaRPr lang="fr-FR"/>
        </a:p>
      </dgm:t>
    </dgm:pt>
    <dgm:pt modelId="{8CAC9204-8011-411A-B64E-2C09B05F66C0}">
      <dgm:prSet phldrT="[Texte]"/>
      <dgm:spPr/>
      <dgm:t>
        <a:bodyPr/>
        <a:lstStyle/>
        <a:p>
          <a:r>
            <a:rPr lang="fr-FR" dirty="0" err="1" smtClean="0"/>
            <a:t>Sunday</a:t>
          </a:r>
          <a:endParaRPr lang="fr-FR" dirty="0"/>
        </a:p>
      </dgm:t>
    </dgm:pt>
    <dgm:pt modelId="{0EFF1DD8-34DB-4EA3-BF5F-039011E106FC}" type="parTrans" cxnId="{271AECC6-8826-47CD-A490-F08971B7F09A}">
      <dgm:prSet/>
      <dgm:spPr/>
      <dgm:t>
        <a:bodyPr/>
        <a:lstStyle/>
        <a:p>
          <a:endParaRPr lang="fr-FR"/>
        </a:p>
      </dgm:t>
    </dgm:pt>
    <dgm:pt modelId="{2FD7EEE4-F107-4E48-B5C3-17ADC6D2CB36}" type="sibTrans" cxnId="{271AECC6-8826-47CD-A490-F08971B7F09A}">
      <dgm:prSet/>
      <dgm:spPr/>
      <dgm:t>
        <a:bodyPr/>
        <a:lstStyle/>
        <a:p>
          <a:endParaRPr lang="fr-FR"/>
        </a:p>
      </dgm:t>
    </dgm:pt>
    <dgm:pt modelId="{0BE5FA49-38C3-47AA-B3D3-D4B4F1331B4F}" type="pres">
      <dgm:prSet presAssocID="{219B9BC0-0FFD-4BBB-A1C6-064E5932F675}" presName="Name0" presStyleCnt="0">
        <dgm:presLayoutVars>
          <dgm:dir/>
          <dgm:animLvl val="lvl"/>
          <dgm:resizeHandles val="exact"/>
        </dgm:presLayoutVars>
      </dgm:prSet>
      <dgm:spPr/>
    </dgm:pt>
    <dgm:pt modelId="{AD3DEAB9-36A2-4A02-93EE-34095127AB2A}" type="pres">
      <dgm:prSet presAssocID="{04E04F28-F223-497C-9287-3608035CE26E}" presName="parTxOnly" presStyleLbl="node1" presStyleIdx="0" presStyleCnt="10">
        <dgm:presLayoutVars>
          <dgm:chMax val="0"/>
          <dgm:chPref val="0"/>
          <dgm:bulletEnabled val="1"/>
        </dgm:presLayoutVars>
      </dgm:prSet>
      <dgm:spPr/>
      <dgm:t>
        <a:bodyPr/>
        <a:lstStyle/>
        <a:p>
          <a:endParaRPr lang="fr-FR"/>
        </a:p>
      </dgm:t>
    </dgm:pt>
    <dgm:pt modelId="{E6F15529-AFBF-4778-9D2A-25556927DE8D}" type="pres">
      <dgm:prSet presAssocID="{008BFD7B-3B48-41C3-9247-19DF3DEC12D1}" presName="parTxOnlySpace" presStyleCnt="0"/>
      <dgm:spPr/>
    </dgm:pt>
    <dgm:pt modelId="{8D5A2BEF-BF6C-41CA-AD98-9CF2E3D76B78}" type="pres">
      <dgm:prSet presAssocID="{9C48D4FB-C546-4967-AFA3-601F1A0F617C}" presName="parTxOnly" presStyleLbl="node1" presStyleIdx="1" presStyleCnt="10">
        <dgm:presLayoutVars>
          <dgm:chMax val="0"/>
          <dgm:chPref val="0"/>
          <dgm:bulletEnabled val="1"/>
        </dgm:presLayoutVars>
      </dgm:prSet>
      <dgm:spPr/>
      <dgm:t>
        <a:bodyPr/>
        <a:lstStyle/>
        <a:p>
          <a:endParaRPr lang="fr-FR"/>
        </a:p>
      </dgm:t>
    </dgm:pt>
    <dgm:pt modelId="{9174767F-16B8-4EF0-ACF9-911D427C7537}" type="pres">
      <dgm:prSet presAssocID="{D5BD5C23-00FA-4528-B827-0172E1BFB8C4}" presName="parTxOnlySpace" presStyleCnt="0"/>
      <dgm:spPr/>
    </dgm:pt>
    <dgm:pt modelId="{E5E46ED3-1C00-4990-B916-C83D3F11C034}" type="pres">
      <dgm:prSet presAssocID="{A031B552-E872-4D93-BCB2-09D21CB9E812}" presName="parTxOnly" presStyleLbl="node1" presStyleIdx="2" presStyleCnt="10">
        <dgm:presLayoutVars>
          <dgm:chMax val="0"/>
          <dgm:chPref val="0"/>
          <dgm:bulletEnabled val="1"/>
        </dgm:presLayoutVars>
      </dgm:prSet>
      <dgm:spPr/>
      <dgm:t>
        <a:bodyPr/>
        <a:lstStyle/>
        <a:p>
          <a:endParaRPr lang="fr-FR"/>
        </a:p>
      </dgm:t>
    </dgm:pt>
    <dgm:pt modelId="{B79190DA-682C-4BFC-8586-2F02F0B5BF8E}" type="pres">
      <dgm:prSet presAssocID="{55A0261C-71BC-4582-B9A4-CC3339E31772}" presName="parTxOnlySpace" presStyleCnt="0"/>
      <dgm:spPr/>
    </dgm:pt>
    <dgm:pt modelId="{D4540FE9-6E3D-41FA-B44A-EFA0D02B5D7B}" type="pres">
      <dgm:prSet presAssocID="{5230ED21-38B5-41CC-B8BA-887E824AD5CD}" presName="parTxOnly" presStyleLbl="node1" presStyleIdx="3" presStyleCnt="10">
        <dgm:presLayoutVars>
          <dgm:chMax val="0"/>
          <dgm:chPref val="0"/>
          <dgm:bulletEnabled val="1"/>
        </dgm:presLayoutVars>
      </dgm:prSet>
      <dgm:spPr/>
      <dgm:t>
        <a:bodyPr/>
        <a:lstStyle/>
        <a:p>
          <a:endParaRPr lang="fr-FR"/>
        </a:p>
      </dgm:t>
    </dgm:pt>
    <dgm:pt modelId="{AD641393-B2DC-4230-B318-954BA9721590}" type="pres">
      <dgm:prSet presAssocID="{4043336A-26FA-460B-8E08-D135711105FE}" presName="parTxOnlySpace" presStyleCnt="0"/>
      <dgm:spPr/>
    </dgm:pt>
    <dgm:pt modelId="{2D6F1171-C3F9-4258-BCF8-F0AC00361763}" type="pres">
      <dgm:prSet presAssocID="{D43CD493-E38B-494F-A80A-D71B468185F0}" presName="parTxOnly" presStyleLbl="node1" presStyleIdx="4" presStyleCnt="10">
        <dgm:presLayoutVars>
          <dgm:chMax val="0"/>
          <dgm:chPref val="0"/>
          <dgm:bulletEnabled val="1"/>
        </dgm:presLayoutVars>
      </dgm:prSet>
      <dgm:spPr/>
      <dgm:t>
        <a:bodyPr/>
        <a:lstStyle/>
        <a:p>
          <a:endParaRPr lang="fr-FR"/>
        </a:p>
      </dgm:t>
    </dgm:pt>
    <dgm:pt modelId="{32DFCC80-9ADB-4E8B-B30E-3AC40BE8D592}" type="pres">
      <dgm:prSet presAssocID="{8E900488-6FB7-40A4-8786-74C2401D0E68}" presName="parTxOnlySpace" presStyleCnt="0"/>
      <dgm:spPr/>
    </dgm:pt>
    <dgm:pt modelId="{564DF5E7-35C6-460D-999F-F72A41D005AE}" type="pres">
      <dgm:prSet presAssocID="{0F72A534-61D0-471A-BF32-4AF8F2F2C710}" presName="parTxOnly" presStyleLbl="node1" presStyleIdx="5" presStyleCnt="10">
        <dgm:presLayoutVars>
          <dgm:chMax val="0"/>
          <dgm:chPref val="0"/>
          <dgm:bulletEnabled val="1"/>
        </dgm:presLayoutVars>
      </dgm:prSet>
      <dgm:spPr/>
      <dgm:t>
        <a:bodyPr/>
        <a:lstStyle/>
        <a:p>
          <a:endParaRPr lang="fr-FR"/>
        </a:p>
      </dgm:t>
    </dgm:pt>
    <dgm:pt modelId="{0886E730-5D81-47C2-8797-A11FB9C1900E}" type="pres">
      <dgm:prSet presAssocID="{A98FBA35-6449-4817-B8D1-B6BADFDBAF04}" presName="parTxOnlySpace" presStyleCnt="0"/>
      <dgm:spPr/>
    </dgm:pt>
    <dgm:pt modelId="{427BAED8-9A9F-4706-B3FF-3B840B01E49F}" type="pres">
      <dgm:prSet presAssocID="{A741D482-486F-4FE6-9932-698E1D81A8E3}" presName="parTxOnly" presStyleLbl="node1" presStyleIdx="6" presStyleCnt="10">
        <dgm:presLayoutVars>
          <dgm:chMax val="0"/>
          <dgm:chPref val="0"/>
          <dgm:bulletEnabled val="1"/>
        </dgm:presLayoutVars>
      </dgm:prSet>
      <dgm:spPr/>
      <dgm:t>
        <a:bodyPr/>
        <a:lstStyle/>
        <a:p>
          <a:endParaRPr lang="fr-FR"/>
        </a:p>
      </dgm:t>
    </dgm:pt>
    <dgm:pt modelId="{9E7CBD28-E9C5-422A-95EA-52A17EF8FBA0}" type="pres">
      <dgm:prSet presAssocID="{64E5601B-C4F7-4C85-804B-C9CC3DF0CE19}" presName="parTxOnlySpace" presStyleCnt="0"/>
      <dgm:spPr/>
    </dgm:pt>
    <dgm:pt modelId="{81362D1E-C073-4090-9079-C5A692520375}" type="pres">
      <dgm:prSet presAssocID="{9AC14CFF-3033-4107-BF65-B0AB949C8ECD}" presName="parTxOnly" presStyleLbl="node1" presStyleIdx="7" presStyleCnt="10">
        <dgm:presLayoutVars>
          <dgm:chMax val="0"/>
          <dgm:chPref val="0"/>
          <dgm:bulletEnabled val="1"/>
        </dgm:presLayoutVars>
      </dgm:prSet>
      <dgm:spPr/>
      <dgm:t>
        <a:bodyPr/>
        <a:lstStyle/>
        <a:p>
          <a:endParaRPr lang="fr-FR"/>
        </a:p>
      </dgm:t>
    </dgm:pt>
    <dgm:pt modelId="{3E586F0B-CCE8-44EA-ACCC-E9D276E44A15}" type="pres">
      <dgm:prSet presAssocID="{18556963-2664-47C2-8695-AD3F5CDC0770}" presName="parTxOnlySpace" presStyleCnt="0"/>
      <dgm:spPr/>
    </dgm:pt>
    <dgm:pt modelId="{76D62E27-12AF-4110-9F36-CE3E45ECFD61}" type="pres">
      <dgm:prSet presAssocID="{AF28EF3E-81C7-40AC-BB58-72AE8183EE05}" presName="parTxOnly" presStyleLbl="node1" presStyleIdx="8" presStyleCnt="10">
        <dgm:presLayoutVars>
          <dgm:chMax val="0"/>
          <dgm:chPref val="0"/>
          <dgm:bulletEnabled val="1"/>
        </dgm:presLayoutVars>
      </dgm:prSet>
      <dgm:spPr/>
      <dgm:t>
        <a:bodyPr/>
        <a:lstStyle/>
        <a:p>
          <a:endParaRPr lang="fr-FR"/>
        </a:p>
      </dgm:t>
    </dgm:pt>
    <dgm:pt modelId="{026579D3-AEE2-4607-BC45-0091C1C1DAA4}" type="pres">
      <dgm:prSet presAssocID="{498817E8-ED23-402B-8DA3-B26E12D122D2}" presName="parTxOnlySpace" presStyleCnt="0"/>
      <dgm:spPr/>
    </dgm:pt>
    <dgm:pt modelId="{C31160F2-8CF9-4C5C-98C2-8848AB25C244}" type="pres">
      <dgm:prSet presAssocID="{8CAC9204-8011-411A-B64E-2C09B05F66C0}" presName="parTxOnly" presStyleLbl="node1" presStyleIdx="9" presStyleCnt="10">
        <dgm:presLayoutVars>
          <dgm:chMax val="0"/>
          <dgm:chPref val="0"/>
          <dgm:bulletEnabled val="1"/>
        </dgm:presLayoutVars>
      </dgm:prSet>
      <dgm:spPr/>
      <dgm:t>
        <a:bodyPr/>
        <a:lstStyle/>
        <a:p>
          <a:endParaRPr lang="fr-FR"/>
        </a:p>
      </dgm:t>
    </dgm:pt>
  </dgm:ptLst>
  <dgm:cxnLst>
    <dgm:cxn modelId="{D4D342D0-536F-6A4D-A078-7A7FCE9B3811}" type="presOf" srcId="{0F72A534-61D0-471A-BF32-4AF8F2F2C710}" destId="{564DF5E7-35C6-460D-999F-F72A41D005AE}" srcOrd="0" destOrd="0" presId="urn:microsoft.com/office/officeart/2005/8/layout/chevron1"/>
    <dgm:cxn modelId="{C095C90C-BE42-F54A-B522-424407226509}" type="presOf" srcId="{A741D482-486F-4FE6-9932-698E1D81A8E3}" destId="{427BAED8-9A9F-4706-B3FF-3B840B01E49F}" srcOrd="0" destOrd="0" presId="urn:microsoft.com/office/officeart/2005/8/layout/chevron1"/>
    <dgm:cxn modelId="{E999B99E-7661-47C3-9083-CC5490B7810A}" srcId="{219B9BC0-0FFD-4BBB-A1C6-064E5932F675}" destId="{5230ED21-38B5-41CC-B8BA-887E824AD5CD}" srcOrd="3" destOrd="0" parTransId="{D2EBA3D0-9547-4607-AE79-2C1AAB9F7C08}" sibTransId="{4043336A-26FA-460B-8E08-D135711105FE}"/>
    <dgm:cxn modelId="{9C73DC6E-3F77-4998-A4F2-87C72E433BD4}" srcId="{219B9BC0-0FFD-4BBB-A1C6-064E5932F675}" destId="{A031B552-E872-4D93-BCB2-09D21CB9E812}" srcOrd="2" destOrd="0" parTransId="{3B986D70-E496-438A-8312-6C7270E97268}" sibTransId="{55A0261C-71BC-4582-B9A4-CC3339E31772}"/>
    <dgm:cxn modelId="{FB6BB9F9-A7DF-C84E-905A-1BB2C0E529A3}" type="presOf" srcId="{A031B552-E872-4D93-BCB2-09D21CB9E812}" destId="{E5E46ED3-1C00-4990-B916-C83D3F11C034}" srcOrd="0" destOrd="0" presId="urn:microsoft.com/office/officeart/2005/8/layout/chevron1"/>
    <dgm:cxn modelId="{773E1D7E-3C7C-45B9-AADB-52EA22D75376}" srcId="{219B9BC0-0FFD-4BBB-A1C6-064E5932F675}" destId="{0F72A534-61D0-471A-BF32-4AF8F2F2C710}" srcOrd="5" destOrd="0" parTransId="{5430DAEC-00D0-4D3F-B79F-00D3AB12E0A0}" sibTransId="{A98FBA35-6449-4817-B8D1-B6BADFDBAF04}"/>
    <dgm:cxn modelId="{52C393D2-2300-45B5-858A-4402FFEA84D4}" srcId="{219B9BC0-0FFD-4BBB-A1C6-064E5932F675}" destId="{9C48D4FB-C546-4967-AFA3-601F1A0F617C}" srcOrd="1" destOrd="0" parTransId="{29C1983A-9F93-479D-B2BE-0E76A4A4C822}" sibTransId="{D5BD5C23-00FA-4528-B827-0172E1BFB8C4}"/>
    <dgm:cxn modelId="{2745E60B-1D67-E143-8E37-9A1FE5D6945F}" type="presOf" srcId="{219B9BC0-0FFD-4BBB-A1C6-064E5932F675}" destId="{0BE5FA49-38C3-47AA-B3D3-D4B4F1331B4F}" srcOrd="0" destOrd="0" presId="urn:microsoft.com/office/officeart/2005/8/layout/chevron1"/>
    <dgm:cxn modelId="{14C88854-949C-E64A-8A70-9FD218D65BEF}" type="presOf" srcId="{5230ED21-38B5-41CC-B8BA-887E824AD5CD}" destId="{D4540FE9-6E3D-41FA-B44A-EFA0D02B5D7B}" srcOrd="0" destOrd="0" presId="urn:microsoft.com/office/officeart/2005/8/layout/chevron1"/>
    <dgm:cxn modelId="{A74897F4-B9F6-4A35-A518-0A5CB54C1310}" srcId="{219B9BC0-0FFD-4BBB-A1C6-064E5932F675}" destId="{AF28EF3E-81C7-40AC-BB58-72AE8183EE05}" srcOrd="8" destOrd="0" parTransId="{CAF35A33-7CCD-4223-8D6D-5095099F6FD8}" sibTransId="{498817E8-ED23-402B-8DA3-B26E12D122D2}"/>
    <dgm:cxn modelId="{49BCEF4A-277F-414D-9286-2DE7BB755428}" type="presOf" srcId="{04E04F28-F223-497C-9287-3608035CE26E}" destId="{AD3DEAB9-36A2-4A02-93EE-34095127AB2A}" srcOrd="0" destOrd="0" presId="urn:microsoft.com/office/officeart/2005/8/layout/chevron1"/>
    <dgm:cxn modelId="{CEBA49DC-2606-4908-A9B8-18272DE89936}" srcId="{219B9BC0-0FFD-4BBB-A1C6-064E5932F675}" destId="{D43CD493-E38B-494F-A80A-D71B468185F0}" srcOrd="4" destOrd="0" parTransId="{28B3BAF0-D800-4C00-AA09-887A2D30515A}" sibTransId="{8E900488-6FB7-40A4-8786-74C2401D0E68}"/>
    <dgm:cxn modelId="{1328EE50-3109-485E-B17E-A2ED25CF2BED}" srcId="{219B9BC0-0FFD-4BBB-A1C6-064E5932F675}" destId="{04E04F28-F223-497C-9287-3608035CE26E}" srcOrd="0" destOrd="0" parTransId="{CA9C2682-953B-44E1-8D91-11181756F16B}" sibTransId="{008BFD7B-3B48-41C3-9247-19DF3DEC12D1}"/>
    <dgm:cxn modelId="{1EE7B386-66C4-014D-8B8F-45BF372DDE31}" type="presOf" srcId="{AF28EF3E-81C7-40AC-BB58-72AE8183EE05}" destId="{76D62E27-12AF-4110-9F36-CE3E45ECFD61}" srcOrd="0" destOrd="0" presId="urn:microsoft.com/office/officeart/2005/8/layout/chevron1"/>
    <dgm:cxn modelId="{503578A4-3461-CF46-9053-86DD464F15D1}" type="presOf" srcId="{9AC14CFF-3033-4107-BF65-B0AB949C8ECD}" destId="{81362D1E-C073-4090-9079-C5A692520375}" srcOrd="0" destOrd="0" presId="urn:microsoft.com/office/officeart/2005/8/layout/chevron1"/>
    <dgm:cxn modelId="{8AAD23F0-C1A9-5849-AC18-D188018A7129}" type="presOf" srcId="{D43CD493-E38B-494F-A80A-D71B468185F0}" destId="{2D6F1171-C3F9-4258-BCF8-F0AC00361763}" srcOrd="0" destOrd="0" presId="urn:microsoft.com/office/officeart/2005/8/layout/chevron1"/>
    <dgm:cxn modelId="{271AECC6-8826-47CD-A490-F08971B7F09A}" srcId="{219B9BC0-0FFD-4BBB-A1C6-064E5932F675}" destId="{8CAC9204-8011-411A-B64E-2C09B05F66C0}" srcOrd="9" destOrd="0" parTransId="{0EFF1DD8-34DB-4EA3-BF5F-039011E106FC}" sibTransId="{2FD7EEE4-F107-4E48-B5C3-17ADC6D2CB36}"/>
    <dgm:cxn modelId="{D3960D57-4824-B641-8098-F2D69EEB8C2E}" type="presOf" srcId="{8CAC9204-8011-411A-B64E-2C09B05F66C0}" destId="{C31160F2-8CF9-4C5C-98C2-8848AB25C244}" srcOrd="0" destOrd="0" presId="urn:microsoft.com/office/officeart/2005/8/layout/chevron1"/>
    <dgm:cxn modelId="{904C3A86-2321-41DB-A2FD-AD741D182F7C}" srcId="{219B9BC0-0FFD-4BBB-A1C6-064E5932F675}" destId="{9AC14CFF-3033-4107-BF65-B0AB949C8ECD}" srcOrd="7" destOrd="0" parTransId="{66C8FDDF-F50B-4BF8-9C60-27E1DC5D18C8}" sibTransId="{18556963-2664-47C2-8695-AD3F5CDC0770}"/>
    <dgm:cxn modelId="{960B789D-B689-4F86-9C0F-1E9FF66FEF76}" srcId="{219B9BC0-0FFD-4BBB-A1C6-064E5932F675}" destId="{A741D482-486F-4FE6-9932-698E1D81A8E3}" srcOrd="6" destOrd="0" parTransId="{7CD773EA-F307-4BD3-A011-13C940260F07}" sibTransId="{64E5601B-C4F7-4C85-804B-C9CC3DF0CE19}"/>
    <dgm:cxn modelId="{19946F90-E931-D54D-B103-B246AFDE9CBF}" type="presOf" srcId="{9C48D4FB-C546-4967-AFA3-601F1A0F617C}" destId="{8D5A2BEF-BF6C-41CA-AD98-9CF2E3D76B78}" srcOrd="0" destOrd="0" presId="urn:microsoft.com/office/officeart/2005/8/layout/chevron1"/>
    <dgm:cxn modelId="{2B28FA9F-26F0-344B-BE8C-DEA0E11EAF83}" type="presParOf" srcId="{0BE5FA49-38C3-47AA-B3D3-D4B4F1331B4F}" destId="{AD3DEAB9-36A2-4A02-93EE-34095127AB2A}" srcOrd="0" destOrd="0" presId="urn:microsoft.com/office/officeart/2005/8/layout/chevron1"/>
    <dgm:cxn modelId="{FD5EE4FC-DAAB-A242-9B06-3AACF0C5DC13}" type="presParOf" srcId="{0BE5FA49-38C3-47AA-B3D3-D4B4F1331B4F}" destId="{E6F15529-AFBF-4778-9D2A-25556927DE8D}" srcOrd="1" destOrd="0" presId="urn:microsoft.com/office/officeart/2005/8/layout/chevron1"/>
    <dgm:cxn modelId="{61828735-8139-F944-A71E-B79F8F69EC4C}" type="presParOf" srcId="{0BE5FA49-38C3-47AA-B3D3-D4B4F1331B4F}" destId="{8D5A2BEF-BF6C-41CA-AD98-9CF2E3D76B78}" srcOrd="2" destOrd="0" presId="urn:microsoft.com/office/officeart/2005/8/layout/chevron1"/>
    <dgm:cxn modelId="{A510A3AD-71BF-E14A-AD55-B52A28F3FCBE}" type="presParOf" srcId="{0BE5FA49-38C3-47AA-B3D3-D4B4F1331B4F}" destId="{9174767F-16B8-4EF0-ACF9-911D427C7537}" srcOrd="3" destOrd="0" presId="urn:microsoft.com/office/officeart/2005/8/layout/chevron1"/>
    <dgm:cxn modelId="{640E3A00-6AE3-7645-81EC-835CE38B3EED}" type="presParOf" srcId="{0BE5FA49-38C3-47AA-B3D3-D4B4F1331B4F}" destId="{E5E46ED3-1C00-4990-B916-C83D3F11C034}" srcOrd="4" destOrd="0" presId="urn:microsoft.com/office/officeart/2005/8/layout/chevron1"/>
    <dgm:cxn modelId="{0A9E2966-DAAC-8449-B689-3717A2F8D7DD}" type="presParOf" srcId="{0BE5FA49-38C3-47AA-B3D3-D4B4F1331B4F}" destId="{B79190DA-682C-4BFC-8586-2F02F0B5BF8E}" srcOrd="5" destOrd="0" presId="urn:microsoft.com/office/officeart/2005/8/layout/chevron1"/>
    <dgm:cxn modelId="{CA1A7E19-D22D-9147-A33F-5B04C8C0A4A7}" type="presParOf" srcId="{0BE5FA49-38C3-47AA-B3D3-D4B4F1331B4F}" destId="{D4540FE9-6E3D-41FA-B44A-EFA0D02B5D7B}" srcOrd="6" destOrd="0" presId="urn:microsoft.com/office/officeart/2005/8/layout/chevron1"/>
    <dgm:cxn modelId="{166A532F-4443-BD43-B003-72C0290A6189}" type="presParOf" srcId="{0BE5FA49-38C3-47AA-B3D3-D4B4F1331B4F}" destId="{AD641393-B2DC-4230-B318-954BA9721590}" srcOrd="7" destOrd="0" presId="urn:microsoft.com/office/officeart/2005/8/layout/chevron1"/>
    <dgm:cxn modelId="{92659A89-2991-DE45-AFF4-A5E6D16D3A06}" type="presParOf" srcId="{0BE5FA49-38C3-47AA-B3D3-D4B4F1331B4F}" destId="{2D6F1171-C3F9-4258-BCF8-F0AC00361763}" srcOrd="8" destOrd="0" presId="urn:microsoft.com/office/officeart/2005/8/layout/chevron1"/>
    <dgm:cxn modelId="{8570A08D-4C00-FB43-92C4-DEEAC1CC04A4}" type="presParOf" srcId="{0BE5FA49-38C3-47AA-B3D3-D4B4F1331B4F}" destId="{32DFCC80-9ADB-4E8B-B30E-3AC40BE8D592}" srcOrd="9" destOrd="0" presId="urn:microsoft.com/office/officeart/2005/8/layout/chevron1"/>
    <dgm:cxn modelId="{65E7A550-0013-A049-925D-DD29174FE07E}" type="presParOf" srcId="{0BE5FA49-38C3-47AA-B3D3-D4B4F1331B4F}" destId="{564DF5E7-35C6-460D-999F-F72A41D005AE}" srcOrd="10" destOrd="0" presId="urn:microsoft.com/office/officeart/2005/8/layout/chevron1"/>
    <dgm:cxn modelId="{1980D8C7-9277-C14F-8A52-5ACC394A953C}" type="presParOf" srcId="{0BE5FA49-38C3-47AA-B3D3-D4B4F1331B4F}" destId="{0886E730-5D81-47C2-8797-A11FB9C1900E}" srcOrd="11" destOrd="0" presId="urn:microsoft.com/office/officeart/2005/8/layout/chevron1"/>
    <dgm:cxn modelId="{10508611-4798-0D46-9F55-A215A365B3D6}" type="presParOf" srcId="{0BE5FA49-38C3-47AA-B3D3-D4B4F1331B4F}" destId="{427BAED8-9A9F-4706-B3FF-3B840B01E49F}" srcOrd="12" destOrd="0" presId="urn:microsoft.com/office/officeart/2005/8/layout/chevron1"/>
    <dgm:cxn modelId="{E2A331C3-D7E6-3C42-8AE2-03821FF2655E}" type="presParOf" srcId="{0BE5FA49-38C3-47AA-B3D3-D4B4F1331B4F}" destId="{9E7CBD28-E9C5-422A-95EA-52A17EF8FBA0}" srcOrd="13" destOrd="0" presId="urn:microsoft.com/office/officeart/2005/8/layout/chevron1"/>
    <dgm:cxn modelId="{D487AC6E-F26B-C447-800F-DF599B414846}" type="presParOf" srcId="{0BE5FA49-38C3-47AA-B3D3-D4B4F1331B4F}" destId="{81362D1E-C073-4090-9079-C5A692520375}" srcOrd="14" destOrd="0" presId="urn:microsoft.com/office/officeart/2005/8/layout/chevron1"/>
    <dgm:cxn modelId="{12B8CD37-0CA7-B942-AD78-5C1EBB006310}" type="presParOf" srcId="{0BE5FA49-38C3-47AA-B3D3-D4B4F1331B4F}" destId="{3E586F0B-CCE8-44EA-ACCC-E9D276E44A15}" srcOrd="15" destOrd="0" presId="urn:microsoft.com/office/officeart/2005/8/layout/chevron1"/>
    <dgm:cxn modelId="{42236108-17BA-954A-9216-306EFF403CC3}" type="presParOf" srcId="{0BE5FA49-38C3-47AA-B3D3-D4B4F1331B4F}" destId="{76D62E27-12AF-4110-9F36-CE3E45ECFD61}" srcOrd="16" destOrd="0" presId="urn:microsoft.com/office/officeart/2005/8/layout/chevron1"/>
    <dgm:cxn modelId="{7C48F834-EE6A-EC40-97B3-18942A2DB828}" type="presParOf" srcId="{0BE5FA49-38C3-47AA-B3D3-D4B4F1331B4F}" destId="{026579D3-AEE2-4607-BC45-0091C1C1DAA4}" srcOrd="17" destOrd="0" presId="urn:microsoft.com/office/officeart/2005/8/layout/chevron1"/>
    <dgm:cxn modelId="{4F747252-DE8B-C04A-9797-75ECB794AB23}" type="presParOf" srcId="{0BE5FA49-38C3-47AA-B3D3-D4B4F1331B4F}" destId="{C31160F2-8CF9-4C5C-98C2-8848AB25C244}"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DEAB9-36A2-4A02-93EE-34095127AB2A}">
      <dsp:nvSpPr>
        <dsp:cNvPr id="0" name=""/>
        <dsp:cNvSpPr/>
      </dsp:nvSpPr>
      <dsp:spPr>
        <a:xfrm>
          <a:off x="997" y="90682"/>
          <a:ext cx="897935" cy="359174"/>
        </a:xfrm>
        <a:prstGeom prst="chevron">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smtClean="0"/>
            <a:t>Friday</a:t>
          </a:r>
          <a:endParaRPr lang="fr-FR" sz="800" kern="1200" dirty="0"/>
        </a:p>
      </dsp:txBody>
      <dsp:txXfrm>
        <a:off x="180584" y="90682"/>
        <a:ext cx="538761" cy="359174"/>
      </dsp:txXfrm>
    </dsp:sp>
    <dsp:sp modelId="{8D5A2BEF-BF6C-41CA-AD98-9CF2E3D76B78}">
      <dsp:nvSpPr>
        <dsp:cNvPr id="0" name=""/>
        <dsp:cNvSpPr/>
      </dsp:nvSpPr>
      <dsp:spPr>
        <a:xfrm>
          <a:off x="809140" y="90682"/>
          <a:ext cx="897935" cy="359174"/>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smtClean="0"/>
            <a:t>Saturday</a:t>
          </a:r>
          <a:endParaRPr lang="fr-FR" sz="800" kern="1200" dirty="0"/>
        </a:p>
      </dsp:txBody>
      <dsp:txXfrm>
        <a:off x="988727" y="90682"/>
        <a:ext cx="538761" cy="359174"/>
      </dsp:txXfrm>
    </dsp:sp>
    <dsp:sp modelId="{E5E46ED3-1C00-4990-B916-C83D3F11C034}">
      <dsp:nvSpPr>
        <dsp:cNvPr id="0" name=""/>
        <dsp:cNvSpPr/>
      </dsp:nvSpPr>
      <dsp:spPr>
        <a:xfrm>
          <a:off x="1617282" y="90682"/>
          <a:ext cx="897935" cy="359174"/>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err="1" smtClean="0"/>
            <a:t>Sunday</a:t>
          </a:r>
          <a:endParaRPr lang="fr-FR" sz="800" kern="1200" dirty="0"/>
        </a:p>
      </dsp:txBody>
      <dsp:txXfrm>
        <a:off x="1796869" y="90682"/>
        <a:ext cx="538761" cy="359174"/>
      </dsp:txXfrm>
    </dsp:sp>
    <dsp:sp modelId="{D4540FE9-6E3D-41FA-B44A-EFA0D02B5D7B}">
      <dsp:nvSpPr>
        <dsp:cNvPr id="0" name=""/>
        <dsp:cNvSpPr/>
      </dsp:nvSpPr>
      <dsp:spPr>
        <a:xfrm>
          <a:off x="2425424" y="90682"/>
          <a:ext cx="897935" cy="359174"/>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err="1" smtClean="0"/>
            <a:t>Monday</a:t>
          </a:r>
          <a:endParaRPr lang="fr-FR" sz="800" kern="1200" dirty="0"/>
        </a:p>
      </dsp:txBody>
      <dsp:txXfrm>
        <a:off x="2605011" y="90682"/>
        <a:ext cx="538761" cy="359174"/>
      </dsp:txXfrm>
    </dsp:sp>
    <dsp:sp modelId="{2D6F1171-C3F9-4258-BCF8-F0AC00361763}">
      <dsp:nvSpPr>
        <dsp:cNvPr id="0" name=""/>
        <dsp:cNvSpPr/>
      </dsp:nvSpPr>
      <dsp:spPr>
        <a:xfrm>
          <a:off x="3233566" y="90682"/>
          <a:ext cx="897935" cy="359174"/>
        </a:xfrm>
        <a:prstGeom prst="chevron">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smtClean="0">
              <a:solidFill>
                <a:srgbClr val="000000"/>
              </a:solidFill>
            </a:rPr>
            <a:t>Tuesday</a:t>
          </a:r>
          <a:endParaRPr lang="fr-FR" sz="800" kern="1200" dirty="0">
            <a:solidFill>
              <a:srgbClr val="000000"/>
            </a:solidFill>
          </a:endParaRPr>
        </a:p>
      </dsp:txBody>
      <dsp:txXfrm>
        <a:off x="3413153" y="90682"/>
        <a:ext cx="538761" cy="359174"/>
      </dsp:txXfrm>
    </dsp:sp>
    <dsp:sp modelId="{564DF5E7-35C6-460D-999F-F72A41D005AE}">
      <dsp:nvSpPr>
        <dsp:cNvPr id="0" name=""/>
        <dsp:cNvSpPr/>
      </dsp:nvSpPr>
      <dsp:spPr>
        <a:xfrm>
          <a:off x="4041709" y="90682"/>
          <a:ext cx="897935" cy="359174"/>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err="1" smtClean="0"/>
            <a:t>Wednesday</a:t>
          </a:r>
          <a:endParaRPr lang="fr-FR" sz="800" kern="1200" dirty="0"/>
        </a:p>
      </dsp:txBody>
      <dsp:txXfrm>
        <a:off x="4221296" y="90682"/>
        <a:ext cx="538761" cy="359174"/>
      </dsp:txXfrm>
    </dsp:sp>
    <dsp:sp modelId="{427BAED8-9A9F-4706-B3FF-3B840B01E49F}">
      <dsp:nvSpPr>
        <dsp:cNvPr id="0" name=""/>
        <dsp:cNvSpPr/>
      </dsp:nvSpPr>
      <dsp:spPr>
        <a:xfrm>
          <a:off x="4849851" y="90682"/>
          <a:ext cx="897935" cy="359174"/>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smtClean="0"/>
            <a:t>Thursday</a:t>
          </a:r>
          <a:endParaRPr lang="fr-FR" sz="800" kern="1200" dirty="0"/>
        </a:p>
      </dsp:txBody>
      <dsp:txXfrm>
        <a:off x="5029438" y="90682"/>
        <a:ext cx="538761" cy="359174"/>
      </dsp:txXfrm>
    </dsp:sp>
    <dsp:sp modelId="{81362D1E-C073-4090-9079-C5A692520375}">
      <dsp:nvSpPr>
        <dsp:cNvPr id="0" name=""/>
        <dsp:cNvSpPr/>
      </dsp:nvSpPr>
      <dsp:spPr>
        <a:xfrm>
          <a:off x="5657993" y="90682"/>
          <a:ext cx="897935" cy="359174"/>
        </a:xfrm>
        <a:prstGeom prst="chevron">
          <a:avLst/>
        </a:prstGeom>
        <a:solidFill>
          <a:srgbClr val="0076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smtClean="0"/>
            <a:t>Friday</a:t>
          </a:r>
          <a:endParaRPr lang="fr-FR" sz="800" kern="1200" dirty="0"/>
        </a:p>
      </dsp:txBody>
      <dsp:txXfrm>
        <a:off x="5837580" y="90682"/>
        <a:ext cx="538761" cy="359174"/>
      </dsp:txXfrm>
    </dsp:sp>
    <dsp:sp modelId="{76D62E27-12AF-4110-9F36-CE3E45ECFD61}">
      <dsp:nvSpPr>
        <dsp:cNvPr id="0" name=""/>
        <dsp:cNvSpPr/>
      </dsp:nvSpPr>
      <dsp:spPr>
        <a:xfrm>
          <a:off x="6466136" y="90682"/>
          <a:ext cx="897935" cy="359174"/>
        </a:xfrm>
        <a:prstGeom prst="chevron">
          <a:avLst/>
        </a:prstGeom>
        <a:solidFill>
          <a:srgbClr val="178F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smtClean="0"/>
            <a:t>Saturday</a:t>
          </a:r>
          <a:endParaRPr lang="fr-FR" sz="800" kern="1200" dirty="0"/>
        </a:p>
      </dsp:txBody>
      <dsp:txXfrm>
        <a:off x="6645723" y="90682"/>
        <a:ext cx="538761" cy="359174"/>
      </dsp:txXfrm>
    </dsp:sp>
    <dsp:sp modelId="{C31160F2-8CF9-4C5C-98C2-8848AB25C244}">
      <dsp:nvSpPr>
        <dsp:cNvPr id="0" name=""/>
        <dsp:cNvSpPr/>
      </dsp:nvSpPr>
      <dsp:spPr>
        <a:xfrm>
          <a:off x="7274278" y="90682"/>
          <a:ext cx="897935" cy="359174"/>
        </a:xfrm>
        <a:prstGeom prst="chevron">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fr-FR" sz="800" kern="1200" dirty="0" err="1" smtClean="0"/>
            <a:t>Sunday</a:t>
          </a:r>
          <a:endParaRPr lang="fr-FR" sz="800" kern="1200" dirty="0"/>
        </a:p>
      </dsp:txBody>
      <dsp:txXfrm>
        <a:off x="7453865" y="90682"/>
        <a:ext cx="538761" cy="3591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B7D144D-548A-4948-8517-093247B10E63}" type="datetime1">
              <a:rPr lang="fr-FR"/>
              <a:pPr>
                <a:defRPr/>
              </a:pPr>
              <a:t>22/04/15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FFCEC8D-4A38-944E-B556-ADE63AF406EA}" type="slidenum">
              <a:rPr lang="fr-FR"/>
              <a:pPr>
                <a:defRPr/>
              </a:pPr>
              <a:t>‹#›</a:t>
            </a:fld>
            <a:endParaRPr lang="fr-FR"/>
          </a:p>
        </p:txBody>
      </p:sp>
    </p:spTree>
    <p:extLst>
      <p:ext uri="{BB962C8B-B14F-4D97-AF65-F5344CB8AC3E}">
        <p14:creationId xmlns:p14="http://schemas.microsoft.com/office/powerpoint/2010/main" val="1180271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9ED007C-5074-2540-830D-AAC6DC5EB855}" type="datetime1">
              <a:rPr lang="fr-FR"/>
              <a:pPr>
                <a:defRPr/>
              </a:pPr>
              <a:t>22/04/15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1143000" y="4343400"/>
            <a:ext cx="4572000" cy="4114800"/>
          </a:xfrm>
          <a:prstGeom prst="rect">
            <a:avLst/>
          </a:prstGeom>
        </p:spPr>
        <p:txBody>
          <a:bodyPr vert="horz" lIns="0" tIns="0" rIns="0" bIns="0" rtlCol="0">
            <a:normAutofit/>
          </a:body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A61B38A-2332-AE40-B2DB-3C7A34EA6EDE}" type="slidenum">
              <a:rPr lang="fr-FR"/>
              <a:pPr>
                <a:defRPr/>
              </a:pPr>
              <a:t>‹#›</a:t>
            </a:fld>
            <a:endParaRPr lang="fr-FR"/>
          </a:p>
        </p:txBody>
      </p:sp>
    </p:spTree>
    <p:extLst>
      <p:ext uri="{BB962C8B-B14F-4D97-AF65-F5344CB8AC3E}">
        <p14:creationId xmlns:p14="http://schemas.microsoft.com/office/powerpoint/2010/main" val="2783854877"/>
      </p:ext>
    </p:extLst>
  </p:cSld>
  <p:clrMap bg1="lt1" tx1="dk1" bg2="lt2" tx2="dk2" accent1="accent1" accent2="accent2" accent3="accent3" accent4="accent4" accent5="accent5" accent6="accent6" hlink="hlink" folHlink="folHlink"/>
  <p:hf hdr="0" ftr="0" dt="0"/>
  <p:notesStyle>
    <a:lvl1pPr marL="3175" indent="0" algn="l" defTabSz="457200" rtl="0" eaLnBrk="0" fontAlgn="base" hangingPunct="0">
      <a:spcBef>
        <a:spcPct val="30000"/>
      </a:spcBef>
      <a:spcAft>
        <a:spcPct val="0"/>
      </a:spcAft>
      <a:defRPr sz="1200" kern="1200">
        <a:solidFill>
          <a:schemeClr val="tx1"/>
        </a:solidFill>
        <a:latin typeface="Arial"/>
        <a:ea typeface="ＭＳ Ｐゴシック" charset="-128"/>
        <a:cs typeface="Arial"/>
      </a:defRPr>
    </a:lvl1pPr>
    <a:lvl2pPr marL="3175" indent="0" algn="l" defTabSz="457200" rtl="0" eaLnBrk="0" fontAlgn="base" hangingPunct="0">
      <a:spcBef>
        <a:spcPct val="30000"/>
      </a:spcBef>
      <a:spcAft>
        <a:spcPct val="0"/>
      </a:spcAft>
      <a:defRPr sz="1200" kern="1200">
        <a:solidFill>
          <a:schemeClr val="tx1"/>
        </a:solidFill>
        <a:latin typeface="Arial"/>
        <a:ea typeface="ＭＳ Ｐゴシック" charset="-128"/>
        <a:cs typeface="Arial"/>
      </a:defRPr>
    </a:lvl2pPr>
    <a:lvl3pPr marL="3175" indent="0" algn="l" defTabSz="457200" rtl="0" eaLnBrk="0" fontAlgn="base" hangingPunct="0">
      <a:spcBef>
        <a:spcPct val="30000"/>
      </a:spcBef>
      <a:spcAft>
        <a:spcPct val="0"/>
      </a:spcAft>
      <a:defRPr sz="1200" kern="1200">
        <a:solidFill>
          <a:schemeClr val="tx1"/>
        </a:solidFill>
        <a:latin typeface="Arial"/>
        <a:ea typeface="ＭＳ Ｐゴシック" charset="-128"/>
        <a:cs typeface="Arial"/>
      </a:defRPr>
    </a:lvl3pPr>
    <a:lvl4pPr marL="3175" indent="0" algn="l" defTabSz="457200" rtl="0" eaLnBrk="0" fontAlgn="base" hangingPunct="0">
      <a:spcBef>
        <a:spcPct val="30000"/>
      </a:spcBef>
      <a:spcAft>
        <a:spcPct val="0"/>
      </a:spcAft>
      <a:defRPr sz="1200" kern="1200">
        <a:solidFill>
          <a:schemeClr val="tx1"/>
        </a:solidFill>
        <a:latin typeface="Arial"/>
        <a:ea typeface="ＭＳ Ｐゴシック" charset="-128"/>
        <a:cs typeface="Arial"/>
      </a:defRPr>
    </a:lvl4pPr>
    <a:lvl5pPr marL="3175" indent="0" algn="l" defTabSz="457200" rtl="0" eaLnBrk="0" fontAlgn="base" hangingPunct="0">
      <a:spcBef>
        <a:spcPct val="30000"/>
      </a:spcBef>
      <a:spcAft>
        <a:spcPct val="0"/>
      </a:spcAft>
      <a:defRPr sz="1200" kern="1200">
        <a:solidFill>
          <a:schemeClr val="tx1"/>
        </a:solidFill>
        <a:latin typeface="Arial"/>
        <a:ea typeface="ＭＳ Ｐゴシック" charset="-128"/>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r>
              <a:rPr lang="fr-FR" smtClean="0"/>
              <a:t>Les patients de l’étude sont ceux dont la date de séroconversion peut être estimée (maximum de 3 ans entre le dernier test négatif et le premier test positif).</a:t>
            </a:r>
          </a:p>
          <a:p>
            <a:r>
              <a:rPr lang="fr-FR" smtClean="0"/>
              <a:t>La période pré-1997 est la période de référence, où &lt; 1 % des patients étaient sous cART </a:t>
            </a:r>
            <a:br>
              <a:rPr lang="fr-FR" smtClean="0"/>
            </a:br>
            <a:r>
              <a:rPr lang="fr-FR" smtClean="0"/>
              <a:t>(vs 72 % en 2013).</a:t>
            </a:r>
          </a:p>
        </p:txBody>
      </p:sp>
    </p:spTree>
    <p:extLst>
      <p:ext uri="{BB962C8B-B14F-4D97-AF65-F5344CB8AC3E}">
        <p14:creationId xmlns:p14="http://schemas.microsoft.com/office/powerpoint/2010/main" val="43144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pPr>
                <a:defRPr/>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pPr>
                <a:defRPr/>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Espace réservé de l'image des diapositives 1"/>
          <p:cNvSpPr>
            <a:spLocks noGrp="1" noRot="1" noChangeAspect="1"/>
          </p:cNvSpPr>
          <p:nvPr>
            <p:ph type="sldImg"/>
          </p:nvPr>
        </p:nvSpPr>
        <p:spPr>
          <a:ln/>
        </p:spPr>
      </p:sp>
      <p:sp>
        <p:nvSpPr>
          <p:cNvPr id="290818"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182852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Espace réservé de l'image des diapositives 1"/>
          <p:cNvSpPr>
            <a:spLocks noGrp="1" noRot="1" noChangeAspect="1"/>
          </p:cNvSpPr>
          <p:nvPr>
            <p:ph type="sldImg"/>
          </p:nvPr>
        </p:nvSpPr>
        <p:spPr>
          <a:ln/>
        </p:spPr>
      </p:sp>
      <p:sp>
        <p:nvSpPr>
          <p:cNvPr id="292866"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65421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Espace réservé de l'image des diapositives 1"/>
          <p:cNvSpPr>
            <a:spLocks noGrp="1" noRot="1" noChangeAspect="1"/>
          </p:cNvSpPr>
          <p:nvPr>
            <p:ph type="sldImg"/>
          </p:nvPr>
        </p:nvSpPr>
        <p:spPr>
          <a:ln/>
        </p:spPr>
      </p:sp>
      <p:sp>
        <p:nvSpPr>
          <p:cNvPr id="294914"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6236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Espace réservé de l'image des diapositives 1"/>
          <p:cNvSpPr>
            <a:spLocks noGrp="1" noRot="1" noChangeAspect="1"/>
          </p:cNvSpPr>
          <p:nvPr>
            <p:ph type="sldImg"/>
          </p:nvPr>
        </p:nvSpPr>
        <p:spPr>
          <a:ln/>
        </p:spPr>
      </p:sp>
      <p:sp>
        <p:nvSpPr>
          <p:cNvPr id="296962"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426768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Espace réservé de l'image des diapositives 1"/>
          <p:cNvSpPr>
            <a:spLocks noGrp="1" noRot="1" noChangeAspect="1"/>
          </p:cNvSpPr>
          <p:nvPr>
            <p:ph type="sldImg"/>
          </p:nvPr>
        </p:nvSpPr>
        <p:spPr>
          <a:ln/>
        </p:spPr>
      </p:sp>
      <p:sp>
        <p:nvSpPr>
          <p:cNvPr id="299010"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705581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Espace réservé de l'image des diapositives 1"/>
          <p:cNvSpPr>
            <a:spLocks noGrp="1" noRot="1" noChangeAspect="1"/>
          </p:cNvSpPr>
          <p:nvPr>
            <p:ph type="sldImg"/>
          </p:nvPr>
        </p:nvSpPr>
        <p:spPr>
          <a:ln/>
        </p:spPr>
      </p:sp>
      <p:sp>
        <p:nvSpPr>
          <p:cNvPr id="301058"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375146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Espace réservé de l'image des diapositives 1"/>
          <p:cNvSpPr>
            <a:spLocks noGrp="1" noRot="1" noChangeAspect="1"/>
          </p:cNvSpPr>
          <p:nvPr>
            <p:ph type="sldImg"/>
          </p:nvPr>
        </p:nvSpPr>
        <p:spPr>
          <a:ln/>
        </p:spPr>
      </p:sp>
      <p:sp>
        <p:nvSpPr>
          <p:cNvPr id="303106"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1831475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Espace réservé de l'image des diapositives 1"/>
          <p:cNvSpPr>
            <a:spLocks noGrp="1" noRot="1" noChangeAspect="1"/>
          </p:cNvSpPr>
          <p:nvPr>
            <p:ph type="sldImg"/>
          </p:nvPr>
        </p:nvSpPr>
        <p:spPr>
          <a:ln/>
        </p:spPr>
      </p:sp>
      <p:sp>
        <p:nvSpPr>
          <p:cNvPr id="305154"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379130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4</a:t>
            </a:fld>
            <a:endParaRPr lang="fr-FR"/>
          </a:p>
        </p:txBody>
      </p:sp>
    </p:spTree>
    <p:extLst>
      <p:ext uri="{BB962C8B-B14F-4D97-AF65-F5344CB8AC3E}">
        <p14:creationId xmlns:p14="http://schemas.microsoft.com/office/powerpoint/2010/main" val="422100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Espace réservé de l'image des diapositives 1"/>
          <p:cNvSpPr>
            <a:spLocks noGrp="1" noRot="1" noChangeAspect="1"/>
          </p:cNvSpPr>
          <p:nvPr>
            <p:ph type="sldImg"/>
          </p:nvPr>
        </p:nvSpPr>
        <p:spPr>
          <a:ln/>
        </p:spPr>
      </p:sp>
      <p:sp>
        <p:nvSpPr>
          <p:cNvPr id="307202"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4164178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Rot="1" noChangeAspect="1" noChangeArrowheads="1" noTextEdit="1"/>
          </p:cNvSpPr>
          <p:nvPr>
            <p:ph type="sldImg"/>
          </p:nvPr>
        </p:nvSpPr>
        <p:spPr>
          <a:ln/>
        </p:spPr>
      </p:sp>
      <p:sp>
        <p:nvSpPr>
          <p:cNvPr id="31129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94673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Rot="1" noChangeAspect="1" noChangeArrowheads="1" noTextEdit="1"/>
          </p:cNvSpPr>
          <p:nvPr>
            <p:ph type="sldImg"/>
          </p:nvPr>
        </p:nvSpPr>
        <p:spPr>
          <a:ln/>
        </p:spPr>
      </p:sp>
      <p:sp>
        <p:nvSpPr>
          <p:cNvPr id="313346" name="Rectangle 3"/>
          <p:cNvSpPr>
            <a:spLocks noGrp="1" noChangeArrowheads="1"/>
          </p:cNvSpPr>
          <p:nvPr>
            <p:ph type="body" idx="1"/>
          </p:nvPr>
        </p:nvSpPr>
        <p:spPr>
          <a:noFill/>
          <a:ln/>
        </p:spPr>
        <p:txBody>
          <a:bodyPr/>
          <a:lstStyle/>
          <a:p>
            <a:r>
              <a:rPr lang="fr-FR" smtClean="0"/>
              <a:t>La plupart des cas de cryptococcose méningée diagnostiqués à Kampala l'ont été chez des patients déjà sous antirétroviraux. Cette situation devient fréquente en Afrique subsaharienne.</a:t>
            </a:r>
          </a:p>
          <a:p>
            <a:r>
              <a:rPr lang="fr-FR" smtClean="0"/>
              <a:t>Le fait d'être déjà sous ARV au moment du diagnostic de cryptococcose méningée n'en améliore pas le pronostic.</a:t>
            </a:r>
          </a:p>
          <a:p>
            <a:r>
              <a:rPr lang="fr-FR" smtClean="0"/>
              <a:t>Les patients qui présentent une cryptococcose méningée dans les 14 jours qui suivent l'initiation d'un traitement antirétroviral sont ceux qui ont la mortalité la plus élevée (43 %).</a:t>
            </a:r>
          </a:p>
        </p:txBody>
      </p:sp>
    </p:spTree>
    <p:extLst>
      <p:ext uri="{BB962C8B-B14F-4D97-AF65-F5344CB8AC3E}">
        <p14:creationId xmlns:p14="http://schemas.microsoft.com/office/powerpoint/2010/main" val="190849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Espace réservé de l'image des diapositives 1"/>
          <p:cNvSpPr>
            <a:spLocks noGrp="1" noRot="1" noChangeAspect="1"/>
          </p:cNvSpPr>
          <p:nvPr>
            <p:ph type="sldImg"/>
          </p:nvPr>
        </p:nvSpPr>
        <p:spPr>
          <a:ln/>
        </p:spPr>
      </p:sp>
      <p:sp>
        <p:nvSpPr>
          <p:cNvPr id="339970" name="Espace réservé des commentaires 2"/>
          <p:cNvSpPr>
            <a:spLocks noGrp="1"/>
          </p:cNvSpPr>
          <p:nvPr>
            <p:ph type="body" idx="1"/>
          </p:nvPr>
        </p:nvSpPr>
        <p:spPr>
          <a:noFill/>
          <a:ln/>
        </p:spPr>
        <p:txBody>
          <a:bodyPr/>
          <a:lstStyle/>
          <a:p>
            <a:r>
              <a:rPr lang="fr-FR" smtClean="0"/>
              <a:t>Une des limitations est l’absence de prise en compte de l’alcool et de l’IMC. Discordance pour le VHC entre l’abstract et le poster.</a:t>
            </a:r>
          </a:p>
        </p:txBody>
      </p:sp>
    </p:spTree>
    <p:extLst>
      <p:ext uri="{BB962C8B-B14F-4D97-AF65-F5344CB8AC3E}">
        <p14:creationId xmlns:p14="http://schemas.microsoft.com/office/powerpoint/2010/main" val="383249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85C949-AC38-3E41-8D56-9ABDB69734FA}" type="slidenum">
              <a:rPr lang="fr-FR">
                <a:solidFill>
                  <a:prstClr val="black"/>
                </a:solidFill>
              </a:rPr>
              <a:pPr>
                <a:defRPr/>
              </a:pPr>
              <a:t>36</a:t>
            </a:fld>
            <a:endParaRPr lang="fr-FR">
              <a:solidFill>
                <a:prstClr val="black"/>
              </a:solidFill>
            </a:endParaRPr>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lIns="88156" tIns="44078" rIns="88156" bIns="44078"/>
          <a:lstStyle/>
          <a:p>
            <a:pPr eaLnBrk="1" hangingPunct="1">
              <a:defRPr/>
            </a:pPr>
            <a:r>
              <a:rPr lang="fr-FR" dirty="0" smtClean="0">
                <a:cs typeface="+mn-cs"/>
              </a:rPr>
              <a:t>La dose de DCV choisie dans cette étude était sub-optimale pour les IP/r autres que ATV/r. Les données récentes (</a:t>
            </a:r>
            <a:r>
              <a:rPr lang="fr-FR" dirty="0" err="1" smtClean="0">
                <a:cs typeface="+mn-cs"/>
              </a:rPr>
              <a:t>Eley</a:t>
            </a:r>
            <a:r>
              <a:rPr lang="fr-FR" dirty="0" smtClean="0">
                <a:cs typeface="+mn-cs"/>
              </a:rPr>
              <a:t> HIVDART 2014, Poster 63) indiquent que avec DRV/r et LPV/r, la dose de DCV doit être de 60 mg qd.</a:t>
            </a:r>
          </a:p>
          <a:p>
            <a:pPr eaLnBrk="1" hangingPunct="1">
              <a:defRPr/>
            </a:pPr>
            <a:r>
              <a:rPr lang="fr-FR" dirty="0" smtClean="0">
                <a:cs typeface="+mn-cs"/>
              </a:rPr>
              <a:t>ARN VHC mesuré par Roche HCV COBAS </a:t>
            </a:r>
            <a:r>
              <a:rPr lang="fr-FR" dirty="0" err="1" smtClean="0">
                <a:cs typeface="+mn-cs"/>
              </a:rPr>
              <a:t>Taqman</a:t>
            </a:r>
            <a:r>
              <a:rPr lang="fr-FR" dirty="0" smtClean="0">
                <a:cs typeface="+mn-cs"/>
              </a:rPr>
              <a:t> v 2.0 (limite de détection 25 UI/ml)</a:t>
            </a:r>
          </a:p>
          <a:p>
            <a:pPr eaLnBrk="1" hangingPunct="1">
              <a:defRPr/>
            </a:pPr>
            <a:endParaRPr lang="fr-FR"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A78097-30F0-B241-8C34-B33DF182FDAE}" type="slidenum">
              <a:rPr lang="fr-FR">
                <a:solidFill>
                  <a:prstClr val="black"/>
                </a:solidFill>
              </a:rPr>
              <a:pPr>
                <a:defRPr/>
              </a:pPr>
              <a:t>37</a:t>
            </a:fld>
            <a:endParaRPr lang="fr-FR">
              <a:solidFill>
                <a:prstClr val="black"/>
              </a:solidFill>
            </a:endParaRPr>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lIns="88156" tIns="44078" rIns="88156" bIns="44078"/>
          <a:lstStyle/>
          <a:p>
            <a:pPr eaLnBrk="1" hangingPunct="1">
              <a:defRPr/>
            </a:pPr>
            <a:endParaRPr lang="fr-FR"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3517E2-6E9D-6545-A428-82BDC555BD9E}" type="slidenum">
              <a:rPr lang="fr-FR">
                <a:solidFill>
                  <a:prstClr val="black"/>
                </a:solidFill>
              </a:rPr>
              <a:pPr>
                <a:defRPr/>
              </a:pPr>
              <a:t>38</a:t>
            </a:fld>
            <a:endParaRPr lang="fr-FR">
              <a:solidFill>
                <a:prstClr val="black"/>
              </a:solidFill>
            </a:endParaRPr>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lIns="88156" tIns="44078" rIns="88156" bIns="44078"/>
          <a:lstStyle/>
          <a:p>
            <a:pPr eaLnBrk="1" hangingPunct="1">
              <a:defRPr/>
            </a:pPr>
            <a:endParaRPr lang="fr-FR"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4FABD0-38BD-F846-91E7-1C1E9BDA22CC}" type="slidenum">
              <a:rPr lang="fr-FR">
                <a:solidFill>
                  <a:prstClr val="black"/>
                </a:solidFill>
              </a:rPr>
              <a:pPr>
                <a:defRPr/>
              </a:pPr>
              <a:t>39</a:t>
            </a:fld>
            <a:endParaRPr lang="fr-FR">
              <a:solidFill>
                <a:prstClr val="black"/>
              </a:solidFill>
            </a:endParaRPr>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lIns="88156" tIns="44078" rIns="88156" bIns="44078"/>
          <a:lstStyle/>
          <a:p>
            <a:pPr eaLnBrk="1" hangingPunct="1">
              <a:defRPr/>
            </a:pPr>
            <a:r>
              <a:rPr lang="fr-FR" smtClean="0">
                <a:cs typeface="+mn-cs"/>
              </a:rPr>
              <a:t>La dose de DCV choisie dans cette étude était suboptimale pour les IP/r autres que ATV/r. Les données récentes (Eley HIVDART 2014, Poster 63) indiquent que avec DRV/r et LPV/r, la dose de DCV doit être de 60 mg qd.</a:t>
            </a:r>
          </a:p>
          <a:p>
            <a:pPr eaLnBrk="1" hangingPunct="1">
              <a:defRPr/>
            </a:pPr>
            <a:endParaRPr lang="fr-FR"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BBAF3B-2529-0D42-B0FE-43F9DEC7C2A5}" type="slidenum">
              <a:rPr lang="fr-FR"/>
              <a:pPr>
                <a:defRPr/>
              </a:pPr>
              <a:t>40</a:t>
            </a:fld>
            <a:endParaRPr lang="fr-FR"/>
          </a:p>
        </p:txBody>
      </p:sp>
      <p:sp>
        <p:nvSpPr>
          <p:cNvPr id="79874" name="Espace réservé de l'image des diapositives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79875" name="Espace réservé des commentaires 2"/>
          <p:cNvSpPr>
            <a:spLocks noGrp="1"/>
          </p:cNvSpPr>
          <p:nvPr>
            <p:ph type="body" idx="1"/>
          </p:nvPr>
        </p:nvSpPr>
        <p:spPr/>
        <p:txBody>
          <a:bodyPr lIns="88156" tIns="44078" rIns="88156" bIns="44078"/>
          <a:lstStyle/>
          <a:p>
            <a:pPr eaLnBrk="1" hangingPunct="1">
              <a:defRPr/>
            </a:pPr>
            <a:endParaRPr lang="fr-FR"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14C49F-C5BF-B349-A7D6-AFDDFC55E897}" type="slidenum">
              <a:rPr lang="fr-FR"/>
              <a:pPr>
                <a:defRPr/>
              </a:pPr>
              <a:t>41</a:t>
            </a:fld>
            <a:endParaRPr lang="fr-FR"/>
          </a:p>
        </p:txBody>
      </p:sp>
      <p:sp>
        <p:nvSpPr>
          <p:cNvPr id="81922" name="Espace réservé de l'image des diapositives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81923" name="Espace réservé des commentaires 2"/>
          <p:cNvSpPr>
            <a:spLocks noGrp="1"/>
          </p:cNvSpPr>
          <p:nvPr>
            <p:ph type="body" idx="1"/>
          </p:nvPr>
        </p:nvSpPr>
        <p:spPr/>
        <p:txBody>
          <a:bodyPr lIns="88156" tIns="44078" rIns="88156" bIns="44078"/>
          <a:lstStyle/>
          <a:p>
            <a:pPr eaLnBrk="1" hangingPunct="1">
              <a:defRPr/>
            </a:pPr>
            <a:endParaRPr lang="fr-F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658573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Espace réservé de l'image des diapositives 1"/>
          <p:cNvSpPr>
            <a:spLocks noGrp="1" noRot="1" noChangeAspect="1"/>
          </p:cNvSpPr>
          <p:nvPr>
            <p:ph type="sldImg"/>
          </p:nvPr>
        </p:nvSpPr>
        <p:spPr>
          <a:ln/>
        </p:spPr>
      </p:sp>
      <p:sp>
        <p:nvSpPr>
          <p:cNvPr id="411650" name="Espace réservé des commentaires 2"/>
          <p:cNvSpPr>
            <a:spLocks noGrp="1"/>
          </p:cNvSpPr>
          <p:nvPr>
            <p:ph type="body" idx="1"/>
          </p:nvPr>
        </p:nvSpPr>
        <p:spPr>
          <a:noFill/>
          <a:ln/>
        </p:spPr>
        <p:txBody>
          <a:bodyPr/>
          <a:lstStyle/>
          <a:p>
            <a:endParaRPr lang="fr-FR" smtClean="0"/>
          </a:p>
        </p:txBody>
      </p:sp>
    </p:spTree>
    <p:extLst>
      <p:ext uri="{BB962C8B-B14F-4D97-AF65-F5344CB8AC3E}">
        <p14:creationId xmlns:p14="http://schemas.microsoft.com/office/powerpoint/2010/main" val="176601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Population</a:t>
            </a:r>
            <a:r>
              <a:rPr lang="fr-FR" baseline="0" dirty="0" smtClean="0"/>
              <a:t> générale 0,37%</a:t>
            </a:r>
          </a:p>
          <a:p>
            <a:r>
              <a:rPr lang="fr-FR" baseline="0" dirty="0" smtClean="0"/>
              <a:t>Femmes hétéro françaises 0,12</a:t>
            </a:r>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45</a:t>
            </a:fld>
            <a:endParaRPr lang="fr-FR"/>
          </a:p>
        </p:txBody>
      </p:sp>
    </p:spTree>
    <p:extLst>
      <p:ext uri="{BB962C8B-B14F-4D97-AF65-F5344CB8AC3E}">
        <p14:creationId xmlns:p14="http://schemas.microsoft.com/office/powerpoint/2010/main" val="4053589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47</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fld id="{AD86613D-E4FC-EA43-9261-42D619C72892}" type="slidenum">
              <a:rPr lang="fr-FR"/>
              <a:pPr/>
              <a:t>48</a:t>
            </a:fld>
            <a:endParaRPr lang="fr-FR"/>
          </a:p>
        </p:txBody>
      </p:sp>
      <p:sp>
        <p:nvSpPr>
          <p:cNvPr id="40962"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2099" tIns="46049" rIns="92099" bIns="46049" anchor="b">
            <a:prstTxWarp prst="textNoShape">
              <a:avLst/>
            </a:prstTxWarp>
          </a:bodyPr>
          <a:lstStyle/>
          <a:p>
            <a:pPr algn="r"/>
            <a:fld id="{CEDDD417-FDCE-2743-AD75-E191921FC1E2}" type="slidenum">
              <a:rPr lang="en-US" sz="1200">
                <a:ea typeface="Arial" pitchFamily="-83" charset="0"/>
                <a:cs typeface="Arial" pitchFamily="-83" charset="0"/>
              </a:rPr>
              <a:pPr algn="r"/>
              <a:t>48</a:t>
            </a:fld>
            <a:endParaRPr lang="en-US" sz="1200">
              <a:ea typeface="Arial" pitchFamily="-83" charset="0"/>
              <a:cs typeface="Arial" pitchFamily="-83" charset="0"/>
            </a:endParaRPr>
          </a:p>
        </p:txBody>
      </p:sp>
      <p:sp>
        <p:nvSpPr>
          <p:cNvPr id="40963" name="Rectangle 2"/>
          <p:cNvSpPr>
            <a:spLocks noGrp="1" noRot="1" noChangeAspect="1" noChangeArrowheads="1" noTextEdit="1"/>
          </p:cNvSpPr>
          <p:nvPr>
            <p:ph type="sldImg"/>
          </p:nvPr>
        </p:nvSpPr>
        <p:spPr>
          <a:xfrm>
            <a:off x="1143000" y="684213"/>
            <a:ext cx="4575175" cy="3430587"/>
          </a:xfrm>
          <a:ln/>
        </p:spPr>
      </p:sp>
      <p:sp>
        <p:nvSpPr>
          <p:cNvPr id="40964" name="Rectangle 3"/>
          <p:cNvSpPr>
            <a:spLocks noGrp="1" noChangeArrowheads="1"/>
          </p:cNvSpPr>
          <p:nvPr>
            <p:ph type="body" idx="1"/>
          </p:nvPr>
        </p:nvSpPr>
        <p:spPr>
          <a:xfrm>
            <a:off x="685480" y="4343912"/>
            <a:ext cx="5487041" cy="4115823"/>
          </a:xfrm>
          <a:noFill/>
        </p:spPr>
        <p:txBody>
          <a:bodyPr/>
          <a:lstStyle/>
          <a:p>
            <a:pPr marL="3175" marR="0" indent="0" algn="l" defTabSz="457200" rtl="0" eaLnBrk="1" fontAlgn="base" latinLnBrk="0" hangingPunct="1">
              <a:lnSpc>
                <a:spcPct val="100000"/>
              </a:lnSpc>
              <a:spcBef>
                <a:spcPct val="30000"/>
              </a:spcBef>
              <a:spcAft>
                <a:spcPct val="0"/>
              </a:spcAft>
              <a:buClrTx/>
              <a:buSzTx/>
              <a:buFontTx/>
              <a:buNone/>
              <a:tabLst/>
              <a:defRPr/>
            </a:pPr>
            <a:r>
              <a:rPr lang="en-US" dirty="0" err="1" smtClean="0"/>
              <a:t>Critère</a:t>
            </a:r>
            <a:r>
              <a:rPr lang="en-US" dirty="0" smtClean="0"/>
              <a:t> principal </a:t>
            </a:r>
            <a:r>
              <a:rPr lang="fr-FR" dirty="0" smtClean="0"/>
              <a:t>–</a:t>
            </a:r>
            <a:r>
              <a:rPr lang="en-US" dirty="0" smtClean="0"/>
              <a:t> puissance </a:t>
            </a:r>
            <a:r>
              <a:rPr lang="en-US" dirty="0" err="1" smtClean="0"/>
              <a:t>statistique</a:t>
            </a:r>
            <a:r>
              <a:rPr lang="en-US" dirty="0" smtClean="0"/>
              <a:t> : pour 64 infections par le VIH-1, puissance de 80 % pour </a:t>
            </a:r>
            <a:r>
              <a:rPr lang="en-US" dirty="0" err="1" smtClean="0"/>
              <a:t>détecter</a:t>
            </a:r>
            <a:r>
              <a:rPr lang="en-US" dirty="0" smtClean="0"/>
              <a:t> </a:t>
            </a:r>
            <a:r>
              <a:rPr lang="en-US" dirty="0" err="1" smtClean="0"/>
              <a:t>une</a:t>
            </a:r>
            <a:r>
              <a:rPr lang="en-US" dirty="0" smtClean="0"/>
              <a:t> diminution relative de 50 %</a:t>
            </a:r>
            <a:br>
              <a:rPr lang="en-US" dirty="0" smtClean="0"/>
            </a:br>
            <a:r>
              <a:rPr lang="en-US" dirty="0" smtClean="0"/>
              <a:t>de </a:t>
            </a:r>
            <a:r>
              <a:rPr lang="en-US" dirty="0" err="1" smtClean="0"/>
              <a:t>l’incidence</a:t>
            </a:r>
            <a:r>
              <a:rPr lang="en-US" dirty="0" smtClean="0"/>
              <a:t> de </a:t>
            </a:r>
            <a:r>
              <a:rPr lang="en-US" dirty="0" err="1" smtClean="0"/>
              <a:t>l’infection</a:t>
            </a:r>
            <a:r>
              <a:rPr lang="en-US" dirty="0" smtClean="0"/>
              <a:t> par le VIH-1 avec TDF/FTC (incidence </a:t>
            </a:r>
            <a:r>
              <a:rPr lang="en-US" dirty="0" err="1" smtClean="0"/>
              <a:t>attendue</a:t>
            </a:r>
            <a:r>
              <a:rPr lang="en-US" dirty="0" smtClean="0"/>
              <a:t> : 3/100 </a:t>
            </a:r>
            <a:r>
              <a:rPr lang="en-US" dirty="0" err="1" smtClean="0"/>
              <a:t>patients.année</a:t>
            </a:r>
            <a:r>
              <a:rPr lang="en-US" dirty="0" smtClean="0"/>
              <a:t> avec le placebo)</a:t>
            </a:r>
          </a:p>
          <a:p>
            <a:pPr eaLnBrk="1" hangingPunct="1"/>
            <a:endParaRPr lang="en-US" dirty="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3175" marR="0" indent="0" algn="l" defTabSz="457200" rtl="0" eaLnBrk="0" fontAlgn="base" latinLnBrk="0" hangingPunct="0">
              <a:lnSpc>
                <a:spcPct val="100000"/>
              </a:lnSpc>
              <a:spcBef>
                <a:spcPct val="30000"/>
              </a:spcBef>
              <a:spcAft>
                <a:spcPct val="0"/>
              </a:spcAft>
              <a:buClrTx/>
              <a:buSzTx/>
              <a:buFontTx/>
              <a:buNone/>
              <a:tabLst/>
              <a:defRPr/>
            </a:pPr>
            <a:r>
              <a:rPr lang="fr-FR" sz="1200" dirty="0" smtClean="0"/>
              <a:t>DSMB : </a:t>
            </a:r>
            <a:r>
              <a:rPr lang="fr-FR" sz="1200" i="1" dirty="0" smtClean="0"/>
              <a:t>Data and </a:t>
            </a:r>
            <a:r>
              <a:rPr lang="fr-FR" sz="1200" i="1" dirty="0" err="1" smtClean="0"/>
              <a:t>Safety</a:t>
            </a:r>
            <a:r>
              <a:rPr lang="fr-FR" sz="1200" i="1" dirty="0" smtClean="0"/>
              <a:t> Monitoring </a:t>
            </a:r>
            <a:r>
              <a:rPr lang="fr-FR" sz="1200" i="1" dirty="0" err="1" smtClean="0"/>
              <a:t>Board</a:t>
            </a:r>
            <a:r>
              <a:rPr lang="fr-FR" sz="1200" i="1" dirty="0" smtClean="0"/>
              <a:t> </a:t>
            </a:r>
            <a:r>
              <a:rPr lang="fr-FR" sz="1200" dirty="0" smtClean="0"/>
              <a:t>(comité de surveillance et de suivi).</a:t>
            </a:r>
          </a:p>
          <a:p>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49</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2083" tIns="46042" rIns="92083" bIns="46042" anchor="b">
            <a:prstTxWarp prst="textNoShape">
              <a:avLst/>
            </a:prstTxWarp>
          </a:bodyPr>
          <a:lstStyle/>
          <a:p>
            <a:pPr algn="r"/>
            <a:fld id="{FAFB88A9-A186-7449-A8A0-471D63C45496}" type="slidenum">
              <a:rPr lang="fr-FR" sz="1200"/>
              <a:pPr algn="r"/>
              <a:t>50</a:t>
            </a:fld>
            <a:endParaRPr lang="fr-FR" sz="1200"/>
          </a:p>
        </p:txBody>
      </p:sp>
      <p:sp>
        <p:nvSpPr>
          <p:cNvPr id="47107"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2083" tIns="46042" rIns="92083" bIns="46042" anchor="b">
            <a:prstTxWarp prst="textNoShape">
              <a:avLst/>
            </a:prstTxWarp>
          </a:bodyPr>
          <a:lstStyle/>
          <a:p>
            <a:pPr algn="r"/>
            <a:fld id="{B0DB30ED-B0A0-D24F-A286-C42D899724ED}" type="slidenum">
              <a:rPr lang="en-US" sz="1200">
                <a:ea typeface="Arial" pitchFamily="-83" charset="0"/>
                <a:cs typeface="Arial" pitchFamily="-83" charset="0"/>
              </a:rPr>
              <a:pPr algn="r"/>
              <a:t>50</a:t>
            </a:fld>
            <a:endParaRPr lang="en-US" sz="1200">
              <a:ea typeface="Arial" pitchFamily="-83" charset="0"/>
              <a:cs typeface="Arial" pitchFamily="-83" charset="0"/>
            </a:endParaRPr>
          </a:p>
        </p:txBody>
      </p:sp>
      <p:sp>
        <p:nvSpPr>
          <p:cNvPr id="47108" name="Rectangle 2"/>
          <p:cNvSpPr>
            <a:spLocks noGrp="1" noRot="1" noChangeAspect="1" noChangeArrowheads="1" noTextEdit="1"/>
          </p:cNvSpPr>
          <p:nvPr>
            <p:ph type="sldImg"/>
          </p:nvPr>
        </p:nvSpPr>
        <p:spPr>
          <a:xfrm>
            <a:off x="993775" y="639763"/>
            <a:ext cx="4219575" cy="3165475"/>
          </a:xfrm>
          <a:ln/>
        </p:spPr>
      </p:sp>
      <p:sp>
        <p:nvSpPr>
          <p:cNvPr id="47109" name="Text Box 3"/>
          <p:cNvSpPr>
            <a:spLocks noGrp="1" noChangeArrowheads="1"/>
          </p:cNvSpPr>
          <p:nvPr>
            <p:ph type="body" idx="1"/>
          </p:nvPr>
        </p:nvSpPr>
        <p:spPr>
          <a:xfrm>
            <a:off x="621416" y="4010553"/>
            <a:ext cx="4964923" cy="3797084"/>
          </a:xfrm>
          <a:noFill/>
        </p:spPr>
        <p:txBody>
          <a:bodyPr lIns="0" tIns="0" rIns="0" bIns="0"/>
          <a:lstStyle/>
          <a:p>
            <a:pPr defTabSz="457200" eaLnBrk="1" hangingPunct="1">
              <a:lnSpc>
                <a:spcPct val="93000"/>
              </a:lnSpc>
              <a:spcBef>
                <a:spcPct val="0"/>
              </a:spcBef>
              <a:buSzPct val="45000"/>
              <a:tabLst>
                <a:tab pos="725488" algn="l"/>
                <a:tab pos="1454150" algn="l"/>
                <a:tab pos="2182813" algn="l"/>
                <a:tab pos="2913063" algn="l"/>
                <a:tab pos="3640138" algn="l"/>
                <a:tab pos="4370388" algn="l"/>
                <a:tab pos="5100638" algn="l"/>
              </a:tabLst>
            </a:pPr>
            <a:endParaRPr lang="en-US" sz="1000" dirty="0" smtClean="0">
              <a:latin typeface="Arial Unicode MS" pitchFamily="-83" charset="0"/>
              <a:ea typeface="ＭＳ Ｐゴシック" pitchFamily="-83" charset="-128"/>
              <a:cs typeface="ＭＳ Ｐゴシック" pitchFamily="-8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51</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52</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fld id="{47BA1B36-74FC-7549-B97A-C5161E0070F4}" type="slidenum">
              <a:rPr lang="fr-FR"/>
              <a:pPr/>
              <a:t>53</a:t>
            </a:fld>
            <a:endParaRPr lang="fr-FR"/>
          </a:p>
        </p:txBody>
      </p:sp>
      <p:sp>
        <p:nvSpPr>
          <p:cNvPr id="51202"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2099" tIns="46049" rIns="92099" bIns="46049" anchor="b">
            <a:prstTxWarp prst="textNoShape">
              <a:avLst/>
            </a:prstTxWarp>
          </a:bodyPr>
          <a:lstStyle/>
          <a:p>
            <a:pPr algn="r"/>
            <a:fld id="{DBB2EB86-7AB5-7F4A-B775-97A5939ADA49}" type="slidenum">
              <a:rPr lang="en-US" sz="1200">
                <a:ea typeface="Arial" pitchFamily="-83" charset="0"/>
                <a:cs typeface="Arial" pitchFamily="-83" charset="0"/>
              </a:rPr>
              <a:pPr algn="r"/>
              <a:t>53</a:t>
            </a:fld>
            <a:endParaRPr lang="en-US" sz="1200">
              <a:ea typeface="Arial" pitchFamily="-83" charset="0"/>
              <a:cs typeface="Arial" pitchFamily="-83"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pPr>
                <a:defRPr/>
              </a:pPr>
              <a:t>54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p:spPr>
        <p:txBody>
          <a:bodyPr/>
          <a:lstStyle/>
          <a:p>
            <a:r>
              <a:rPr lang="fr-FR" smtClean="0"/>
              <a:t>Une mutation K103N a été observée sur un seul prélèvement (nouveau-né n°2).</a:t>
            </a:r>
          </a:p>
          <a:p>
            <a:r>
              <a:rPr lang="fr-FR" smtClean="0"/>
              <a:t>L'utilisation d'un test ultrasensible (seuil de 1 à 9 c/10</a:t>
            </a:r>
            <a:r>
              <a:rPr lang="fr-FR" baseline="30000" smtClean="0"/>
              <a:t>6</a:t>
            </a:r>
            <a:r>
              <a:rPr lang="fr-FR" smtClean="0"/>
              <a:t> PBMC) a permis de détecter de faibles concentrations d'ADN VIH chez 6 des 9 nourrissons jusqu'à 31 semaines avant la détection par les techniques conventionnelles.</a:t>
            </a:r>
          </a:p>
          <a:p>
            <a:r>
              <a:rPr lang="fr-FR" smtClean="0"/>
              <a:t>Le retard à la détection a été maximal pour les nourrissons exposés à 28 jours de névirapine (médiane 22 semaines), de durée intermédiaire pour les enfants dont les mères étaient sous traitement antirétroviral (médiane 15 semaines), et le plus court pour les enfants du bras témoin (médiane 9 semaines).</a:t>
            </a:r>
          </a:p>
          <a:p>
            <a:r>
              <a:rPr lang="fr-FR" smtClean="0"/>
              <a:t>Ces résultats démontrent que ces contaminations par le VIH initialement détectées après le sevrage de l'allaitement maternel ont, en fait, été acquises antérieurement, pendant la période de l'allaitement et ne sont donc pas la conséquence d'un allaitement poursuivi « clandestinement ».</a:t>
            </a:r>
          </a:p>
          <a:p>
            <a:r>
              <a:rPr lang="fr-FR" smtClean="0"/>
              <a:t>Enfin, si la recherche de l'ADN VIH avait été réalisé 6 semaines après l'arrêt de l'allaitement (comme le recommande l'OMS), le diagnostic d'infection par le VIH aurait été manqué chez 7 des 9 enfants de cette étude.</a:t>
            </a:r>
          </a:p>
          <a:p>
            <a:r>
              <a:rPr lang="fr-FR" smtClean="0"/>
              <a:t/>
            </a:r>
            <a:br>
              <a:rPr lang="fr-FR" smtClean="0"/>
            </a:br>
            <a:endParaRPr lang="fr-FR" smtClean="0"/>
          </a:p>
        </p:txBody>
      </p:sp>
    </p:spTree>
    <p:extLst>
      <p:ext uri="{BB962C8B-B14F-4D97-AF65-F5344CB8AC3E}">
        <p14:creationId xmlns:p14="http://schemas.microsoft.com/office/powerpoint/2010/main" val="757296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2/3 dans le groupe immédiat et 6/19 dans le groupe différé ont</a:t>
            </a:r>
            <a:r>
              <a:rPr lang="fr-FR" baseline="0" dirty="0" smtClean="0"/>
              <a:t> pu se contaminer avant la randomisation.</a:t>
            </a:r>
          </a:p>
          <a:p>
            <a:r>
              <a:rPr lang="fr-FR" baseline="0" dirty="0" smtClean="0"/>
              <a:t>A noter les deux patients du groupe immédiat qui ne reviennent pas aux visites trimestrielles et qui sont inobservants.</a:t>
            </a:r>
          </a:p>
          <a:p>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pPr>
                <a:defRPr/>
              </a:pPr>
              <a:t>55</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pPr>
                <a:defRPr/>
              </a:pPr>
              <a:t>56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8</a:t>
            </a:fld>
            <a:endParaRPr lang="fr-FR"/>
          </a:p>
        </p:txBody>
      </p:sp>
    </p:spTree>
    <p:extLst>
      <p:ext uri="{BB962C8B-B14F-4D97-AF65-F5344CB8AC3E}">
        <p14:creationId xmlns:p14="http://schemas.microsoft.com/office/powerpoint/2010/main" val="393115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338445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ln/>
        </p:spPr>
        <p:txBody>
          <a:bodyPr/>
          <a:lstStyle/>
          <a:p>
            <a:pPr>
              <a:defRPr/>
            </a:pPr>
            <a:r>
              <a:rPr lang="fr-FR" dirty="0" smtClean="0"/>
              <a:t>Conclusions :</a:t>
            </a:r>
            <a:endParaRPr lang="fr-FR" dirty="0"/>
          </a:p>
          <a:p>
            <a:pPr marL="158265" indent="-158265">
              <a:buFont typeface="Arial" panose="020B0604020202020204" pitchFamily="34" charset="0"/>
              <a:buChar char="•"/>
              <a:defRPr/>
            </a:pPr>
            <a:r>
              <a:rPr lang="fr-FR" dirty="0"/>
              <a:t>Le taux de transmission périnatale de VIH-1 est virtuellement à zéro chez les mères qui débutent un traitement ARV avant la conception avec CV &lt; 50 c/ml à l’approche de </a:t>
            </a:r>
            <a:r>
              <a:rPr lang="fr-FR" dirty="0" smtClean="0"/>
              <a:t>l’accouchement.</a:t>
            </a:r>
            <a:endParaRPr lang="fr-FR" dirty="0"/>
          </a:p>
          <a:p>
            <a:pPr marL="158265" indent="-158265">
              <a:buFont typeface="Arial" panose="020B0604020202020204" pitchFamily="34" charset="0"/>
              <a:buChar char="•"/>
              <a:defRPr/>
            </a:pPr>
            <a:r>
              <a:rPr lang="fr-FR" dirty="0"/>
              <a:t>Ceci justifie :</a:t>
            </a:r>
          </a:p>
          <a:p>
            <a:pPr marL="580307" lvl="1" indent="-158265">
              <a:buFont typeface="Arial" panose="020B0604020202020204" pitchFamily="34" charset="0"/>
              <a:buChar char="•"/>
              <a:defRPr/>
            </a:pPr>
            <a:r>
              <a:rPr lang="fr-FR" dirty="0"/>
              <a:t>L’initiation d’un traitement ARV le plus précocement possible dès le début de la grossesse ou planifiée au </a:t>
            </a:r>
            <a:r>
              <a:rPr lang="fr-FR" dirty="0" smtClean="0"/>
              <a:t>2</a:t>
            </a:r>
            <a:r>
              <a:rPr lang="fr-FR" baseline="30000" dirty="0" smtClean="0"/>
              <a:t>ème</a:t>
            </a:r>
            <a:r>
              <a:rPr lang="fr-FR" dirty="0" smtClean="0"/>
              <a:t> trimestre </a:t>
            </a:r>
            <a:r>
              <a:rPr lang="fr-FR" dirty="0"/>
              <a:t>de telle sorte que la CV soit &lt; 50 c/ml bien avant </a:t>
            </a:r>
            <a:r>
              <a:rPr lang="fr-FR" dirty="0" smtClean="0"/>
              <a:t>l’accouchement.</a:t>
            </a:r>
            <a:endParaRPr lang="fr-FR" dirty="0"/>
          </a:p>
          <a:p>
            <a:pPr marL="580307" lvl="1" indent="-158265">
              <a:buFont typeface="Arial" panose="020B0604020202020204" pitchFamily="34" charset="0"/>
              <a:buChar char="•"/>
              <a:defRPr/>
            </a:pPr>
            <a:r>
              <a:rPr lang="fr-FR" dirty="0"/>
              <a:t>L’objectif de suppression virologique est une CV &lt; 50 </a:t>
            </a:r>
            <a:r>
              <a:rPr lang="fr-FR" dirty="0" smtClean="0"/>
              <a:t>c/ml.</a:t>
            </a:r>
            <a:endParaRPr lang="fr-FR" dirty="0"/>
          </a:p>
          <a:p>
            <a:pPr marL="158265" indent="-158265">
              <a:buFont typeface="Arial" panose="020B0604020202020204" pitchFamily="34" charset="0"/>
              <a:buChar char="•"/>
              <a:defRPr/>
            </a:pPr>
            <a:r>
              <a:rPr lang="fr-FR" dirty="0"/>
              <a:t>De plus, la surveillance pédiatrique des enfants exposés de manière prolongée aux ARV pendant la grossesse est nécessaire pour s’assurer de l’innocuité de la stratégie</a:t>
            </a:r>
            <a:r>
              <a:rPr lang="fr-FR" dirty="0" smtClean="0"/>
              <a:t>.</a:t>
            </a:r>
          </a:p>
          <a:p>
            <a:pPr marL="158265" indent="-158265">
              <a:buFont typeface="Arial" panose="020B0604020202020204" pitchFamily="34" charset="0"/>
              <a:buChar char="•"/>
              <a:defRPr/>
            </a:pPr>
            <a:endParaRPr lang="fr-FR" dirty="0" smtClean="0"/>
          </a:p>
          <a:p>
            <a:pPr marL="158265" marR="0" indent="-158265"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dirty="0" smtClean="0">
                <a:solidFill>
                  <a:srgbClr val="FFFFFF"/>
                </a:solidFill>
                <a:latin typeface="Arial"/>
              </a:rPr>
              <a:t>Chez les 2 651 femmes ayant débuté ARV, avant la conception, et avec CV &lt; 50 c/ml </a:t>
            </a:r>
            <a:r>
              <a:rPr lang="fr-FR" sz="1200" baseline="0" dirty="0" smtClean="0">
                <a:solidFill>
                  <a:srgbClr val="FFFFFF"/>
                </a:solidFill>
                <a:latin typeface="Arial"/>
              </a:rPr>
              <a:t> </a:t>
            </a:r>
            <a:r>
              <a:rPr lang="fr-FR" sz="1200" dirty="0" smtClean="0">
                <a:solidFill>
                  <a:srgbClr val="FFFFFF"/>
                </a:solidFill>
                <a:latin typeface="Arial"/>
              </a:rPr>
              <a:t>à l’accouchement, taux de transmission = 0 % (IC 95 % 0,0-0,1)</a:t>
            </a:r>
          </a:p>
          <a:p>
            <a:pPr marL="158265" indent="-158265">
              <a:buFont typeface="Arial" panose="020B0604020202020204" pitchFamily="34" charset="0"/>
              <a:buChar char="•"/>
              <a:defRPr/>
            </a:pPr>
            <a:endParaRPr lang="fr-FR" dirty="0"/>
          </a:p>
        </p:txBody>
      </p:sp>
    </p:spTree>
    <p:extLst>
      <p:ext uri="{BB962C8B-B14F-4D97-AF65-F5344CB8AC3E}">
        <p14:creationId xmlns:p14="http://schemas.microsoft.com/office/powerpoint/2010/main" val="230385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pPr>
                <a:defRPr/>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9284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419823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17305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têt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51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Tree>
    <p:extLst>
      <p:ext uri="{BB962C8B-B14F-4D97-AF65-F5344CB8AC3E}">
        <p14:creationId xmlns:p14="http://schemas.microsoft.com/office/powerpoint/2010/main" val="87460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2871881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3391641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278771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2010361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1457417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123022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44729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439105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3286022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3482634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3467492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7161" y="2167467"/>
            <a:ext cx="3958174"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937160" y="1270000"/>
            <a:ext cx="3958175" cy="635289"/>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937160" y="5588000"/>
            <a:ext cx="3958175"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937161" y="120469"/>
            <a:ext cx="7521039"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8" name="Espace réservé du contenu 2"/>
          <p:cNvSpPr>
            <a:spLocks noGrp="1"/>
          </p:cNvSpPr>
          <p:nvPr>
            <p:ph idx="17"/>
          </p:nvPr>
        </p:nvSpPr>
        <p:spPr>
          <a:xfrm>
            <a:off x="5083057" y="2167467"/>
            <a:ext cx="3958174"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8"/>
          <p:cNvSpPr>
            <a:spLocks noGrp="1"/>
          </p:cNvSpPr>
          <p:nvPr>
            <p:ph type="body" sz="quarter" idx="18" hasCustomPrompt="1"/>
          </p:nvPr>
        </p:nvSpPr>
        <p:spPr>
          <a:xfrm>
            <a:off x="5083056" y="1270000"/>
            <a:ext cx="3958175" cy="635289"/>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5083056" y="5588000"/>
            <a:ext cx="3958175"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2264606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2935825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2706054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3240671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173975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169935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52414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18018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1357418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1897276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0992453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276889811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341438"/>
            <a:ext cx="4265613"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75213" y="1341438"/>
            <a:ext cx="4267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2924149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33189561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967424"/>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313837366"/>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58361454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404382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9094565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115888"/>
            <a:ext cx="2170113" cy="63373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15888"/>
            <a:ext cx="6362700" cy="6337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667651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42420458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400620302"/>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721867630"/>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B71876-AD41-8B49-84AA-61319298A745}" type="datetimeFigureOut">
              <a:rPr lang="fr-FR" smtClean="0"/>
              <a:t>22/04/15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40060430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B71876-AD41-8B49-84AA-61319298A745}" type="datetimeFigureOut">
              <a:rPr lang="fr-FR" smtClean="0"/>
              <a:t>22/04/15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1339080826"/>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5B71876-AD41-8B49-84AA-61319298A745}" type="datetimeFigureOut">
              <a:rPr lang="fr-FR" smtClean="0"/>
              <a:t>22/04/15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191220056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B71876-AD41-8B49-84AA-61319298A745}" type="datetimeFigureOut">
              <a:rPr lang="fr-FR" smtClean="0"/>
              <a:t>22/04/15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1180372320"/>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t>22/04/15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40944452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547263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t>22/04/15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705696423"/>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599521166"/>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34208124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217267380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Xxxxxx X et al., abstr. XXXX, actualisé</a:t>
            </a:r>
            <a:endParaRPr lang="fr-F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Xxxxxx X et al., abstr. XXXX, actualisé</a:t>
            </a:r>
            <a:endParaRPr lang="fr-F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634224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187457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611057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68741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201174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33959353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Xxxxxx X et al., abstr. XXXX, actualisé</a:t>
            </a:r>
            <a:endParaRPr lang="fr-F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1721746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399417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7161" y="2167467"/>
            <a:ext cx="3958174"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937160" y="1270000"/>
            <a:ext cx="3958175" cy="635289"/>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937160" y="5588000"/>
            <a:ext cx="3958175"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937161" y="120469"/>
            <a:ext cx="7521039"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8" name="Espace réservé du contenu 2"/>
          <p:cNvSpPr>
            <a:spLocks noGrp="1"/>
          </p:cNvSpPr>
          <p:nvPr>
            <p:ph idx="17"/>
          </p:nvPr>
        </p:nvSpPr>
        <p:spPr>
          <a:xfrm>
            <a:off x="5083057" y="2167467"/>
            <a:ext cx="3958174"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8"/>
          <p:cNvSpPr>
            <a:spLocks noGrp="1"/>
          </p:cNvSpPr>
          <p:nvPr>
            <p:ph type="body" sz="quarter" idx="18" hasCustomPrompt="1"/>
          </p:nvPr>
        </p:nvSpPr>
        <p:spPr>
          <a:xfrm>
            <a:off x="5083056" y="1270000"/>
            <a:ext cx="3958175" cy="635289"/>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5083056" y="5588000"/>
            <a:ext cx="3958175"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1176349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Tree>
    <p:extLst>
      <p:ext uri="{BB962C8B-B14F-4D97-AF65-F5344CB8AC3E}">
        <p14:creationId xmlns:p14="http://schemas.microsoft.com/office/powerpoint/2010/main" val="28037715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Xxxxxx X et al., abstr. XXXX, actualisé</a:t>
            </a:r>
            <a:endParaRPr lang="fr-FR" dirty="0"/>
          </a:p>
        </p:txBody>
      </p:sp>
    </p:spTree>
    <p:extLst>
      <p:ext uri="{BB962C8B-B14F-4D97-AF65-F5344CB8AC3E}">
        <p14:creationId xmlns:p14="http://schemas.microsoft.com/office/powerpoint/2010/main" val="25521596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Xxxxxx X et al., abstr. XXXX, actualisé</a:t>
            </a:r>
            <a:endParaRPr lang="fr-FR" dirty="0"/>
          </a:p>
        </p:txBody>
      </p:sp>
    </p:spTree>
    <p:extLst>
      <p:ext uri="{BB962C8B-B14F-4D97-AF65-F5344CB8AC3E}">
        <p14:creationId xmlns:p14="http://schemas.microsoft.com/office/powerpoint/2010/main" val="2962505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2167467"/>
            <a:ext cx="7623522"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270000"/>
            <a:ext cx="7623522" cy="635289"/>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6" y="5588000"/>
            <a:ext cx="7623523"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7" y="242295"/>
            <a:ext cx="7394923"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Xxxxxx X et al., abstr. XXXX, actualisé</a:t>
            </a:r>
            <a:endParaRPr lang="fr-F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7161" y="2167467"/>
            <a:ext cx="3958174"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937160" y="1270000"/>
            <a:ext cx="3958175" cy="635289"/>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937160" y="5588000"/>
            <a:ext cx="3958175"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937161" y="120469"/>
            <a:ext cx="7521039" cy="6076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42295"/>
            <a:ext cx="381000" cy="3810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pPr>
                <a:defRPr/>
              </a:pPr>
              <a:t>‹#›</a:t>
            </a:fld>
            <a:endParaRPr lang="fr-FR" dirty="0"/>
          </a:p>
        </p:txBody>
      </p:sp>
      <p:sp>
        <p:nvSpPr>
          <p:cNvPr id="12" name="Espace réservé du pied de page 7"/>
          <p:cNvSpPr>
            <a:spLocks noGrp="1"/>
          </p:cNvSpPr>
          <p:nvPr>
            <p:ph type="ftr" sz="quarter" idx="16"/>
          </p:nvPr>
        </p:nvSpPr>
        <p:spPr>
          <a:xfrm>
            <a:off x="2770263" y="6400800"/>
            <a:ext cx="5916536" cy="470333"/>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t>CROI 2015 - D’après </a:t>
            </a:r>
            <a:r>
              <a:rPr lang="fr-FR" dirty="0" err="1" smtClean="0"/>
              <a:t>Xxxxxx</a:t>
            </a:r>
            <a:r>
              <a:rPr lang="fr-FR" dirty="0" smtClean="0"/>
              <a:t> X et al., </a:t>
            </a:r>
            <a:r>
              <a:rPr lang="fr-FR" dirty="0" err="1" smtClean="0"/>
              <a:t>abstr</a:t>
            </a:r>
            <a:r>
              <a:rPr lang="fr-FR" dirty="0" smtClean="0"/>
              <a:t>. XXXX, actualisé</a:t>
            </a:r>
            <a:endParaRPr lang="fr-FR" dirty="0"/>
          </a:p>
        </p:txBody>
      </p:sp>
      <p:sp>
        <p:nvSpPr>
          <p:cNvPr id="8" name="Espace réservé du contenu 2"/>
          <p:cNvSpPr>
            <a:spLocks noGrp="1"/>
          </p:cNvSpPr>
          <p:nvPr>
            <p:ph idx="17"/>
          </p:nvPr>
        </p:nvSpPr>
        <p:spPr>
          <a:xfrm>
            <a:off x="5083057" y="2167467"/>
            <a:ext cx="3958174" cy="3014132"/>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8"/>
          <p:cNvSpPr>
            <a:spLocks noGrp="1"/>
          </p:cNvSpPr>
          <p:nvPr>
            <p:ph type="body" sz="quarter" idx="18" hasCustomPrompt="1"/>
          </p:nvPr>
        </p:nvSpPr>
        <p:spPr>
          <a:xfrm>
            <a:off x="5083056" y="1270000"/>
            <a:ext cx="3958175" cy="635289"/>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5083056" y="5588000"/>
            <a:ext cx="3958175" cy="531813"/>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362601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3424204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34006203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721867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B71876-AD41-8B49-84AA-61319298A745}" type="datetimeFigureOut">
              <a:rPr lang="fr-FR" smtClean="0"/>
              <a:t>22/04/15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24006043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B71876-AD41-8B49-84AA-61319298A745}" type="datetimeFigureOut">
              <a:rPr lang="fr-FR" smtClean="0"/>
              <a:t>22/04/15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1339080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5B71876-AD41-8B49-84AA-61319298A745}" type="datetimeFigureOut">
              <a:rPr lang="fr-FR" smtClean="0"/>
              <a:t>22/04/15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1912200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B71876-AD41-8B49-84AA-61319298A745}" type="datetimeFigureOut">
              <a:rPr lang="fr-FR" smtClean="0"/>
              <a:t>22/04/15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11803723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t>22/04/15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3409444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t>22/04/15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27056964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259952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630420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t>22/04/15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t>‹#›</a:t>
            </a:fld>
            <a:endParaRPr lang="fr-FR"/>
          </a:p>
        </p:txBody>
      </p:sp>
    </p:spTree>
    <p:extLst>
      <p:ext uri="{BB962C8B-B14F-4D97-AF65-F5344CB8AC3E}">
        <p14:creationId xmlns:p14="http://schemas.microsoft.com/office/powerpoint/2010/main" val="3342081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906713"/>
            <a:ext cx="7772400" cy="1500187"/>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211127936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553105640"/>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theme" Target="../theme/theme2.xml"/><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slideLayout" Target="../slideLayouts/slideLayout61.xml"/><Relationship Id="rId21" Type="http://schemas.openxmlformats.org/officeDocument/2006/relationships/slideLayout" Target="../slideLayouts/slideLayout62.xml"/><Relationship Id="rId22" Type="http://schemas.openxmlformats.org/officeDocument/2006/relationships/slideLayout" Target="../slideLayouts/slideLayout63.xml"/><Relationship Id="rId23" Type="http://schemas.openxmlformats.org/officeDocument/2006/relationships/slideLayout" Target="../slideLayouts/slideLayout64.xml"/><Relationship Id="rId24" Type="http://schemas.openxmlformats.org/officeDocument/2006/relationships/slideLayout" Target="../slideLayouts/slideLayout65.xml"/><Relationship Id="rId25" Type="http://schemas.openxmlformats.org/officeDocument/2006/relationships/slideLayout" Target="../slideLayouts/slideLayout66.xml"/><Relationship Id="rId26" Type="http://schemas.openxmlformats.org/officeDocument/2006/relationships/slideLayout" Target="../slideLayouts/slideLayout67.xml"/><Relationship Id="rId27" Type="http://schemas.openxmlformats.org/officeDocument/2006/relationships/slideLayout" Target="../slideLayouts/slideLayout68.xml"/><Relationship Id="rId28" Type="http://schemas.openxmlformats.org/officeDocument/2006/relationships/slideLayout" Target="../slideLayouts/slideLayout69.xml"/><Relationship Id="rId29" Type="http://schemas.openxmlformats.org/officeDocument/2006/relationships/theme" Target="../theme/theme3.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slideLayout" Target="../slideLayouts/slideLayout60.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theme" Target="../theme/theme4.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
        <p:nvSpPr>
          <p:cNvPr id="7" name="Rectangle 6"/>
          <p:cNvSpPr/>
          <p:nvPr userDrawn="1"/>
        </p:nvSpPr>
        <p:spPr>
          <a:xfrm>
            <a:off x="0" y="6402388"/>
            <a:ext cx="9159031" cy="4593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cxnSp>
        <p:nvCxnSpPr>
          <p:cNvPr id="8" name="Connecteur droit 7"/>
          <p:cNvCxnSpPr/>
          <p:nvPr userDrawn="1"/>
        </p:nvCxnSpPr>
        <p:spPr bwMode="auto">
          <a:xfrm>
            <a:off x="0" y="6400800"/>
            <a:ext cx="9159031" cy="1588"/>
          </a:xfrm>
          <a:prstGeom prst="line">
            <a:avLst/>
          </a:prstGeom>
          <a:solidFill>
            <a:schemeClr val="accent1"/>
          </a:solidFill>
          <a:ln w="3175" cap="sq" cmpd="sng" algn="ctr">
            <a:solidFill>
              <a:schemeClr val="tx2">
                <a:lumMod val="75000"/>
              </a:schemeClr>
            </a:solidFill>
            <a:prstDash val="solid"/>
            <a:round/>
            <a:headEnd type="none" w="sm" len="sm"/>
            <a:tailEnd type="none" w="sm" len="sm"/>
          </a:ln>
          <a:effectLst/>
        </p:spPr>
      </p:cxnSp>
    </p:spTree>
    <p:extLst>
      <p:ext uri="{BB962C8B-B14F-4D97-AF65-F5344CB8AC3E}">
        <p14:creationId xmlns:p14="http://schemas.microsoft.com/office/powerpoint/2010/main" val="143759340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 id="2147484104" r:id="rId20"/>
    <p:sldLayoutId id="2147484105" r:id="rId21"/>
    <p:sldLayoutId id="2147484106" r:id="rId22"/>
    <p:sldLayoutId id="2147484107" r:id="rId23"/>
    <p:sldLayoutId id="2147484108" r:id="rId24"/>
    <p:sldLayoutId id="2147484109" r:id="rId25"/>
    <p:sldLayoutId id="2147484110" r:id="rId26"/>
    <p:sldLayoutId id="2147484111" r:id="rId27"/>
    <p:sldLayoutId id="2147484144" r:id="rId28"/>
    <p:sldLayoutId id="2147484257" r:id="rId29"/>
    <p:sldLayoutId id="2147484267" r:id="rId30"/>
    <p:sldLayoutId id="2147484289" r:id="rId31"/>
    <p:sldLayoutId id="2147484299" r:id="rId3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accent6">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115888"/>
            <a:ext cx="7523163" cy="936625"/>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77" name="Rectangle 3"/>
          <p:cNvSpPr>
            <a:spLocks noGrp="1" noChangeArrowheads="1"/>
          </p:cNvSpPr>
          <p:nvPr>
            <p:ph type="body" idx="1"/>
          </p:nvPr>
        </p:nvSpPr>
        <p:spPr bwMode="auto">
          <a:xfrm>
            <a:off x="457200" y="1341438"/>
            <a:ext cx="8507413"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extLst>
      <p:ext uri="{BB962C8B-B14F-4D97-AF65-F5344CB8AC3E}">
        <p14:creationId xmlns:p14="http://schemas.microsoft.com/office/powerpoint/2010/main" val="3614269278"/>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Lst>
  <p:transition xmlns:p14="http://schemas.microsoft.com/office/powerpoint/2010/main"/>
  <p:timing>
    <p:tnLst>
      <p:par>
        <p:cTn xmlns:p14="http://schemas.microsoft.com/office/powerpoint/2010/main" id="1" dur="indefinite" restart="never" nodeType="tmRoot"/>
      </p:par>
    </p:tnLst>
  </p:timing>
  <p:hf hdr="0" dt="0"/>
  <p:txStyles>
    <p:titleStyle>
      <a:lvl1pPr algn="ctr" rtl="0" eaLnBrk="0" fontAlgn="base" hangingPunct="0">
        <a:lnSpc>
          <a:spcPct val="90000"/>
        </a:lnSpc>
        <a:spcBef>
          <a:spcPct val="0"/>
        </a:spcBef>
        <a:spcAft>
          <a:spcPct val="0"/>
        </a:spcAft>
        <a:defRPr sz="2800">
          <a:solidFill>
            <a:srgbClr val="FFFF66"/>
          </a:solidFill>
          <a:latin typeface="+mj-lt"/>
          <a:ea typeface="+mj-ea"/>
          <a:cs typeface="+mj-cs"/>
        </a:defRPr>
      </a:lvl1pPr>
      <a:lvl2pPr algn="ctr" rtl="0" eaLnBrk="0" fontAlgn="base" hangingPunct="0">
        <a:lnSpc>
          <a:spcPct val="90000"/>
        </a:lnSpc>
        <a:spcBef>
          <a:spcPct val="0"/>
        </a:spcBef>
        <a:spcAft>
          <a:spcPct val="0"/>
        </a:spcAft>
        <a:defRPr sz="2800">
          <a:solidFill>
            <a:srgbClr val="FFFF66"/>
          </a:solidFill>
          <a:latin typeface="Arial" charset="0"/>
          <a:cs typeface="Arial" charset="0"/>
        </a:defRPr>
      </a:lvl2pPr>
      <a:lvl3pPr algn="ctr" rtl="0" eaLnBrk="0" fontAlgn="base" hangingPunct="0">
        <a:lnSpc>
          <a:spcPct val="90000"/>
        </a:lnSpc>
        <a:spcBef>
          <a:spcPct val="0"/>
        </a:spcBef>
        <a:spcAft>
          <a:spcPct val="0"/>
        </a:spcAft>
        <a:defRPr sz="2800">
          <a:solidFill>
            <a:srgbClr val="FFFF66"/>
          </a:solidFill>
          <a:latin typeface="Arial" charset="0"/>
          <a:cs typeface="Arial" charset="0"/>
        </a:defRPr>
      </a:lvl3pPr>
      <a:lvl4pPr algn="ctr" rtl="0" eaLnBrk="0" fontAlgn="base" hangingPunct="0">
        <a:lnSpc>
          <a:spcPct val="90000"/>
        </a:lnSpc>
        <a:spcBef>
          <a:spcPct val="0"/>
        </a:spcBef>
        <a:spcAft>
          <a:spcPct val="0"/>
        </a:spcAft>
        <a:defRPr sz="2800">
          <a:solidFill>
            <a:srgbClr val="FFFF66"/>
          </a:solidFill>
          <a:latin typeface="Arial" charset="0"/>
          <a:cs typeface="Arial" charset="0"/>
        </a:defRPr>
      </a:lvl4pPr>
      <a:lvl5pPr algn="ctr" rtl="0" eaLnBrk="0" fontAlgn="base" hangingPunct="0">
        <a:lnSpc>
          <a:spcPct val="90000"/>
        </a:lnSpc>
        <a:spcBef>
          <a:spcPct val="0"/>
        </a:spcBef>
        <a:spcAft>
          <a:spcPct val="0"/>
        </a:spcAft>
        <a:defRPr sz="2800">
          <a:solidFill>
            <a:srgbClr val="FFFF66"/>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p:titleStyle>
    <p:bodyStyle>
      <a:lvl1pPr marL="342900" indent="-342900" algn="l" rtl="0" eaLnBrk="0" fontAlgn="base" hangingPunct="0">
        <a:spcBef>
          <a:spcPct val="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0"/>
        </a:spcBef>
        <a:spcAft>
          <a:spcPct val="0"/>
        </a:spcAft>
        <a:buClr>
          <a:srgbClr val="FFFF00"/>
        </a:buClr>
        <a:buChar char="–"/>
        <a:defRPr sz="2400">
          <a:solidFill>
            <a:schemeClr val="bg1"/>
          </a:solidFill>
          <a:latin typeface="+mn-lt"/>
        </a:defRPr>
      </a:lvl2pPr>
      <a:lvl3pPr marL="1143000" indent="-228600" algn="l" rtl="0" eaLnBrk="0" fontAlgn="base" hangingPunct="0">
        <a:spcBef>
          <a:spcPct val="0"/>
        </a:spcBef>
        <a:spcAft>
          <a:spcPct val="0"/>
        </a:spcAft>
        <a:buClr>
          <a:srgbClr val="FFFF00"/>
        </a:buClr>
        <a:buChar char="•"/>
        <a:defRPr sz="2000">
          <a:solidFill>
            <a:schemeClr val="bg1"/>
          </a:solidFill>
          <a:latin typeface="+mn-lt"/>
        </a:defRPr>
      </a:lvl3pPr>
      <a:lvl4pPr marL="1600200" indent="-228600" algn="l" rtl="0" eaLnBrk="0" fontAlgn="base" hangingPunct="0">
        <a:spcBef>
          <a:spcPct val="0"/>
        </a:spcBef>
        <a:spcAft>
          <a:spcPct val="0"/>
        </a:spcAft>
        <a:buClr>
          <a:srgbClr val="FFFF00"/>
        </a:buClr>
        <a:buChar char="–"/>
        <a:defRPr sz="2000">
          <a:solidFill>
            <a:schemeClr val="bg1"/>
          </a:solidFill>
          <a:latin typeface="+mn-lt"/>
        </a:defRPr>
      </a:lvl4pPr>
      <a:lvl5pPr marL="2057400" indent="-228600" algn="l" rtl="0" eaLnBrk="0" fontAlgn="base" hangingPunct="0">
        <a:spcBef>
          <a:spcPct val="0"/>
        </a:spcBef>
        <a:spcAft>
          <a:spcPct val="0"/>
        </a:spcAft>
        <a:buClr>
          <a:srgbClr val="FFFF00"/>
        </a:buClr>
        <a:buChar char="»"/>
        <a:defRPr sz="2000">
          <a:solidFill>
            <a:schemeClr val="bg1"/>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
        <p:nvSpPr>
          <p:cNvPr id="7" name="Rectangle 6"/>
          <p:cNvSpPr/>
          <p:nvPr userDrawn="1"/>
        </p:nvSpPr>
        <p:spPr>
          <a:xfrm>
            <a:off x="0" y="6402388"/>
            <a:ext cx="9159031" cy="4593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Connecteur droit 7"/>
          <p:cNvCxnSpPr/>
          <p:nvPr userDrawn="1"/>
        </p:nvCxnSpPr>
        <p:spPr bwMode="auto">
          <a:xfrm>
            <a:off x="0" y="6400800"/>
            <a:ext cx="9159031" cy="1588"/>
          </a:xfrm>
          <a:prstGeom prst="line">
            <a:avLst/>
          </a:prstGeom>
          <a:solidFill>
            <a:schemeClr val="accent1"/>
          </a:solidFill>
          <a:ln w="3175" cap="sq" cmpd="sng" algn="ctr">
            <a:solidFill>
              <a:schemeClr val="tx2">
                <a:lumMod val="75000"/>
              </a:schemeClr>
            </a:solidFill>
            <a:prstDash val="solid"/>
            <a:round/>
            <a:headEnd type="none" w="sm" len="sm"/>
            <a:tailEnd type="none" w="sm" len="sm"/>
          </a:ln>
          <a:effectLst/>
        </p:spPr>
      </p:cxnSp>
    </p:spTree>
    <p:extLst>
      <p:ext uri="{BB962C8B-B14F-4D97-AF65-F5344CB8AC3E}">
        <p14:creationId xmlns:p14="http://schemas.microsoft.com/office/powerpoint/2010/main" val="3416299155"/>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 id="2147484223" r:id="rId21"/>
    <p:sldLayoutId id="2147484224" r:id="rId22"/>
    <p:sldLayoutId id="2147484225" r:id="rId23"/>
    <p:sldLayoutId id="2147484226" r:id="rId24"/>
    <p:sldLayoutId id="2147484227" r:id="rId25"/>
    <p:sldLayoutId id="2147484228" r:id="rId26"/>
    <p:sldLayoutId id="2147484000" r:id="rId27"/>
    <p:sldLayoutId id="2147483910" r:id="rId2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416299155"/>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Relationship Id="rId1" Type="http://schemas.openxmlformats.org/officeDocument/2006/relationships/slideLayout" Target="../slideLayouts/slideLayout4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54.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33.xml"/><Relationship Id="rId3"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notesSlide" Target="../notesSlides/notesSlide25.xml"/><Relationship Id="rId5" Type="http://schemas.openxmlformats.org/officeDocument/2006/relationships/oleObject" Target="../embeddings/oleObject1.bin"/><Relationship Id="rId6" Type="http://schemas.openxmlformats.org/officeDocument/2006/relationships/oleObject" Target="../embeddings/Feuille_Microsoft_Excel_97_-_20041.xls"/><Relationship Id="rId7" Type="http://schemas.openxmlformats.org/officeDocument/2006/relationships/image" Target="../media/image7.png"/><Relationship Id="rId8" Type="http://schemas.openxmlformats.org/officeDocument/2006/relationships/oleObject" Target="../embeddings/oleObject2.bin"/><Relationship Id="rId9" Type="http://schemas.openxmlformats.org/officeDocument/2006/relationships/oleObject" Target="../embeddings/Feuille_Microsoft_Excel_97_-_20042.xls"/><Relationship Id="rId10"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tags" Target="../tags/tag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notesSlide" Target="../notesSlides/notesSlide26.xml"/><Relationship Id="rId5" Type="http://schemas.openxmlformats.org/officeDocument/2006/relationships/oleObject" Target="../embeddings/oleObject3.bin"/><Relationship Id="rId6" Type="http://schemas.openxmlformats.org/officeDocument/2006/relationships/oleObject" Target="../embeddings/Feuille_Microsoft_Excel_97_-_20043.xls"/><Relationship Id="rId7" Type="http://schemas.openxmlformats.org/officeDocument/2006/relationships/image" Target="../media/image9.png"/><Relationship Id="rId8" Type="http://schemas.openxmlformats.org/officeDocument/2006/relationships/oleObject" Target="../embeddings/oleObject4.bin"/><Relationship Id="rId9" Type="http://schemas.openxmlformats.org/officeDocument/2006/relationships/oleObject" Target="../embeddings/Feuille_Microsoft_Excel_97_-_20044.xls"/><Relationship Id="rId10"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3.xml"/><Relationship Id="rId3"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31.xml"/><Relationship Id="rId3" Type="http://schemas.openxmlformats.org/officeDocument/2006/relationships/image" Target="../media/image1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2.jpeg"/><Relationship Id="rId9" Type="http://schemas.openxmlformats.org/officeDocument/2006/relationships/image" Target="../media/image13.png"/><Relationship Id="rId10" Type="http://schemas.microsoft.com/office/2007/relationships/hdphoto" Target="../media/hdphoto1.wdp"/><Relationship Id="rId1" Type="http://schemas.openxmlformats.org/officeDocument/2006/relationships/slideLayout" Target="../slideLayouts/slideLayout54.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chart" Target="../charts/chart2.xml"/><Relationship Id="rId1" Type="http://schemas.openxmlformats.org/officeDocument/2006/relationships/slideLayout" Target="../slideLayouts/slideLayout57.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0.xml"/><Relationship Id="rId3" Type="http://schemas.openxmlformats.org/officeDocument/2006/relationships/image" Target="../media/image15.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ctrTitle"/>
          </p:nvPr>
        </p:nvSpPr>
        <p:spPr>
          <a:xfrm>
            <a:off x="685800" y="3421592"/>
            <a:ext cx="7772400" cy="1470025"/>
          </a:xfrm>
        </p:spPr>
        <p:txBody>
          <a:bodyPr/>
          <a:lstStyle/>
          <a:p>
            <a:r>
              <a:rPr lang="fr-FR" dirty="0" smtClean="0"/>
              <a:t>Quelques nouvelles de la CROI</a:t>
            </a:r>
            <a:endParaRPr lang="fr-FR" dirty="0"/>
          </a:p>
        </p:txBody>
      </p:sp>
      <p:sp>
        <p:nvSpPr>
          <p:cNvPr id="12" name="Sous-titre 11"/>
          <p:cNvSpPr>
            <a:spLocks noGrp="1"/>
          </p:cNvSpPr>
          <p:nvPr>
            <p:ph type="subTitle" idx="1"/>
          </p:nvPr>
        </p:nvSpPr>
        <p:spPr>
          <a:xfrm>
            <a:off x="406400" y="5068956"/>
            <a:ext cx="8382000" cy="864483"/>
          </a:xfrm>
        </p:spPr>
        <p:txBody>
          <a:bodyPr>
            <a:normAutofit/>
          </a:bodyPr>
          <a:lstStyle/>
          <a:p>
            <a:pPr algn="l"/>
            <a:endParaRPr lang="fr-FR" sz="2400" dirty="0"/>
          </a:p>
        </p:txBody>
      </p:sp>
      <p:pic>
        <p:nvPicPr>
          <p:cNvPr id="14" name="Image 13"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pic>
        <p:nvPicPr>
          <p:cNvPr id="15" name="Image 14"/>
          <p:cNvPicPr>
            <a:picLocks noChangeAspect="1"/>
          </p:cNvPicPr>
          <p:nvPr/>
        </p:nvPicPr>
        <p:blipFill>
          <a:blip r:embed="rId3"/>
          <a:stretch>
            <a:fillRect/>
          </a:stretch>
        </p:blipFill>
        <p:spPr>
          <a:xfrm>
            <a:off x="4998720" y="457200"/>
            <a:ext cx="3556000" cy="1270000"/>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276087" y="6526696"/>
            <a:ext cx="6007652" cy="276999"/>
          </a:xfrm>
          <a:prstGeom prst="rect">
            <a:avLst/>
          </a:prstGeom>
          <a:noFill/>
        </p:spPr>
        <p:txBody>
          <a:bodyPr wrap="square" rtlCol="0">
            <a:spAutoFit/>
          </a:bodyPr>
          <a:lstStyle/>
          <a:p>
            <a:r>
              <a:rPr lang="fr-FR" sz="1200" i="1" dirty="0" smtClean="0"/>
              <a:t>Dr Cédric Arvieux – COREVIH-Bretagne</a:t>
            </a:r>
            <a:endParaRPr lang="fr-FR" sz="1200" i="1" dirty="0"/>
          </a:p>
        </p:txBody>
      </p:sp>
      <p:pic>
        <p:nvPicPr>
          <p:cNvPr id="2" name="Image 1" descr="ESTHERsimple.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466" y="2275840"/>
            <a:ext cx="2595033" cy="1290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44019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fr-FR" dirty="0" smtClean="0"/>
              <a:t>Toujours autant d’information autour de la cohorte périnatale française (EPF)…</a:t>
            </a:r>
            <a:endParaRPr lang="fr-FR" dirty="0"/>
          </a:p>
        </p:txBody>
      </p:sp>
      <p:sp>
        <p:nvSpPr>
          <p:cNvPr id="9" name="Espace réservé du texte 8"/>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pPr>
              <a:defRPr/>
            </a:pPr>
            <a:endParaRPr lang="fr-FR" dirty="0">
              <a:solidFill>
                <a:prstClr val="black">
                  <a:tint val="75000"/>
                </a:prstClr>
              </a:solidFill>
            </a:endParaRPr>
          </a:p>
        </p:txBody>
      </p:sp>
      <p:sp>
        <p:nvSpPr>
          <p:cNvPr id="10" name="Espace réservé du numéro de diapositive 9"/>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9</a:t>
            </a:fld>
            <a:endParaRPr lang="fr-FR" dirty="0">
              <a:solidFill>
                <a:prstClr val="black">
                  <a:tint val="75000"/>
                </a:prstClr>
              </a:solidFill>
            </a:endParaRPr>
          </a:p>
        </p:txBody>
      </p:sp>
    </p:spTree>
    <p:extLst>
      <p:ext uri="{BB962C8B-B14F-4D97-AF65-F5344CB8AC3E}">
        <p14:creationId xmlns:p14="http://schemas.microsoft.com/office/powerpoint/2010/main" val="5118250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58018" y="122017"/>
            <a:ext cx="7523163" cy="936625"/>
          </a:xfrm>
        </p:spPr>
        <p:txBody>
          <a:bodyPr/>
          <a:lstStyle/>
          <a:p>
            <a:pPr>
              <a:defRPr/>
            </a:pPr>
            <a:r>
              <a:rPr lang="fr-FR" sz="2600" dirty="0"/>
              <a:t>Cohorte périnatale française ANRS EPF CO1/</a:t>
            </a:r>
            <a:r>
              <a:rPr lang="fr-FR" sz="2600" dirty="0" smtClean="0"/>
              <a:t>11</a:t>
            </a:r>
            <a:endParaRPr lang="fr-FR" dirty="0"/>
          </a:p>
        </p:txBody>
      </p:sp>
      <p:sp>
        <p:nvSpPr>
          <p:cNvPr id="108546" name="Text Box 3"/>
          <p:cNvSpPr txBox="1">
            <a:spLocks noChangeArrowheads="1"/>
          </p:cNvSpPr>
          <p:nvPr/>
        </p:nvSpPr>
        <p:spPr bwMode="auto">
          <a:xfrm>
            <a:off x="6335713" y="6583363"/>
            <a:ext cx="2808287" cy="246221"/>
          </a:xfrm>
          <a:prstGeom prst="rect">
            <a:avLst/>
          </a:prstGeom>
          <a:noFill/>
          <a:ln w="9525">
            <a:noFill/>
            <a:miter lim="800000"/>
            <a:headEnd/>
            <a:tailEnd/>
          </a:ln>
        </p:spPr>
        <p:txBody>
          <a:bodyPr>
            <a:spAutoFit/>
          </a:bodyPr>
          <a:lstStyle/>
          <a:p>
            <a:pPr algn="r" defTabSz="914400" eaLnBrk="0" hangingPunct="0"/>
            <a:r>
              <a:rPr lang="en-GB" sz="1000" i="1">
                <a:solidFill>
                  <a:srgbClr val="FFFFFF"/>
                </a:solidFill>
                <a:latin typeface="Arial" charset="0"/>
                <a:cs typeface="Arial" charset="0"/>
              </a:rPr>
              <a:t>Mandelbrot L, CROI 2015, Abs. 867</a:t>
            </a:r>
          </a:p>
        </p:txBody>
      </p:sp>
      <p:sp>
        <p:nvSpPr>
          <p:cNvPr id="108547" name="ZoneTexte 7"/>
          <p:cNvSpPr txBox="1">
            <a:spLocks noChangeArrowheads="1"/>
          </p:cNvSpPr>
          <p:nvPr/>
        </p:nvSpPr>
        <p:spPr bwMode="auto">
          <a:xfrm>
            <a:off x="728663" y="1044575"/>
            <a:ext cx="7094537" cy="338138"/>
          </a:xfrm>
          <a:prstGeom prst="rect">
            <a:avLst/>
          </a:prstGeom>
          <a:noFill/>
          <a:ln w="9525">
            <a:noFill/>
            <a:miter lim="800000"/>
            <a:headEnd/>
            <a:tailEnd/>
          </a:ln>
        </p:spPr>
        <p:txBody>
          <a:bodyPr>
            <a:spAutoFit/>
          </a:bodyPr>
          <a:lstStyle/>
          <a:p>
            <a:pPr algn="ctr" defTabSz="914400"/>
            <a:r>
              <a:rPr lang="fr-FR" sz="1600">
                <a:solidFill>
                  <a:srgbClr val="FFFF66"/>
                </a:solidFill>
                <a:latin typeface="Arial" charset="0"/>
                <a:cs typeface="Arial" charset="0"/>
              </a:rPr>
              <a:t>Proportion de transmissions périnatales (1991-2012) en fonction des ARV</a:t>
            </a:r>
          </a:p>
        </p:txBody>
      </p:sp>
      <p:sp>
        <p:nvSpPr>
          <p:cNvPr id="108548" name="Rectangle 9"/>
          <p:cNvSpPr>
            <a:spLocks noChangeArrowheads="1"/>
          </p:cNvSpPr>
          <p:nvPr/>
        </p:nvSpPr>
        <p:spPr bwMode="auto">
          <a:xfrm>
            <a:off x="4419600" y="4511675"/>
            <a:ext cx="4367213" cy="1785104"/>
          </a:xfrm>
          <a:prstGeom prst="rect">
            <a:avLst/>
          </a:prstGeom>
          <a:noFill/>
          <a:ln w="9525">
            <a:noFill/>
            <a:miter lim="800000"/>
            <a:headEnd/>
            <a:tailEnd/>
          </a:ln>
        </p:spPr>
        <p:txBody>
          <a:bodyPr>
            <a:spAutoFit/>
          </a:bodyPr>
          <a:lstStyle/>
          <a:p>
            <a:pPr marL="285750" indent="-285750" defTabSz="914400">
              <a:buFont typeface="Arial" charset="0"/>
              <a:buChar char="•"/>
            </a:pPr>
            <a:r>
              <a:rPr lang="fr-FR" sz="1400" dirty="0">
                <a:solidFill>
                  <a:srgbClr val="FFFF66"/>
                </a:solidFill>
                <a:latin typeface="Arial" charset="0"/>
                <a:cs typeface="Arial" charset="0"/>
              </a:rPr>
              <a:t>Résultats </a:t>
            </a:r>
            <a:r>
              <a:rPr lang="fr-FR" sz="1400" dirty="0" smtClean="0">
                <a:solidFill>
                  <a:srgbClr val="FFFF66"/>
                </a:solidFill>
                <a:latin typeface="Arial" charset="0"/>
                <a:cs typeface="Arial" charset="0"/>
              </a:rPr>
              <a:t>2000-2011</a:t>
            </a:r>
            <a:endParaRPr lang="fr-FR" sz="1400" dirty="0">
              <a:solidFill>
                <a:srgbClr val="FFFF66"/>
              </a:solidFill>
              <a:latin typeface="Arial" charset="0"/>
              <a:cs typeface="Arial" charset="0"/>
            </a:endParaRPr>
          </a:p>
          <a:p>
            <a:pPr marL="742950" lvl="1" indent="-285750" defTabSz="914400">
              <a:buClr>
                <a:srgbClr val="FFFF00"/>
              </a:buClr>
              <a:buFont typeface="Verdana" pitchFamily="34" charset="0"/>
              <a:buChar char="–"/>
            </a:pPr>
            <a:r>
              <a:rPr lang="fr-FR" sz="1200" dirty="0">
                <a:solidFill>
                  <a:srgbClr val="FFFFFF"/>
                </a:solidFill>
                <a:latin typeface="Arial" charset="0"/>
                <a:cs typeface="Arial" charset="0"/>
              </a:rPr>
              <a:t>Aucune transmission périnatale</a:t>
            </a:r>
            <a:br>
              <a:rPr lang="fr-FR" sz="1200" dirty="0">
                <a:solidFill>
                  <a:srgbClr val="FFFFFF"/>
                </a:solidFill>
                <a:latin typeface="Arial" charset="0"/>
                <a:cs typeface="Arial" charset="0"/>
              </a:rPr>
            </a:br>
            <a:r>
              <a:rPr lang="fr-FR" sz="1200" dirty="0" smtClean="0">
                <a:solidFill>
                  <a:srgbClr val="FFFFFF"/>
                </a:solidFill>
                <a:latin typeface="Arial" charset="0"/>
                <a:cs typeface="Arial" charset="0"/>
              </a:rPr>
              <a:t>sur </a:t>
            </a:r>
            <a:r>
              <a:rPr lang="fr-FR" sz="1200" dirty="0">
                <a:solidFill>
                  <a:srgbClr val="FFFFFF"/>
                </a:solidFill>
                <a:latin typeface="Arial" charset="0"/>
                <a:cs typeface="Arial" charset="0"/>
              </a:rPr>
              <a:t>les 2 651 mères qui débutent un traitement ARV avant la conception avec </a:t>
            </a:r>
            <a:r>
              <a:rPr lang="fr-FR" sz="1200" dirty="0" smtClean="0">
                <a:solidFill>
                  <a:srgbClr val="FFFFFF"/>
                </a:solidFill>
                <a:latin typeface="Arial" charset="0"/>
                <a:cs typeface="Arial" charset="0"/>
              </a:rPr>
              <a:t>CV </a:t>
            </a:r>
            <a:r>
              <a:rPr lang="fr-FR" sz="1200" dirty="0">
                <a:solidFill>
                  <a:srgbClr val="FFFFFF"/>
                </a:solidFill>
                <a:latin typeface="Arial" charset="0"/>
                <a:cs typeface="Arial" charset="0"/>
              </a:rPr>
              <a:t>&lt; 50 c/ml à </a:t>
            </a:r>
            <a:r>
              <a:rPr lang="fr-FR" sz="1200" dirty="0" smtClean="0">
                <a:solidFill>
                  <a:srgbClr val="FFFFFF"/>
                </a:solidFill>
                <a:latin typeface="Arial" charset="0"/>
                <a:cs typeface="Arial" charset="0"/>
              </a:rPr>
              <a:t>l’accouchement</a:t>
            </a:r>
            <a:r>
              <a:rPr lang="fr-FR" sz="1200" dirty="0">
                <a:solidFill>
                  <a:srgbClr val="FFFFFF"/>
                </a:solidFill>
                <a:latin typeface="Arial" charset="0"/>
                <a:cs typeface="Arial" charset="0"/>
              </a:rPr>
              <a:t> </a:t>
            </a:r>
            <a:r>
              <a:rPr lang="fr-FR" sz="1200" dirty="0" smtClean="0">
                <a:solidFill>
                  <a:srgbClr val="FFFFFF"/>
                </a:solidFill>
                <a:latin typeface="Arial" charset="0"/>
                <a:cs typeface="Arial" charset="0"/>
              </a:rPr>
              <a:t>(</a:t>
            </a:r>
            <a:r>
              <a:rPr lang="fr-FR" sz="1200" dirty="0">
                <a:solidFill>
                  <a:srgbClr val="FFFFFF"/>
                </a:solidFill>
                <a:latin typeface="Arial" charset="0"/>
                <a:cs typeface="Arial" charset="0"/>
              </a:rPr>
              <a:t>IC 95 % : 0,0 - 0,1) </a:t>
            </a:r>
            <a:endParaRPr lang="fr-FR" sz="1200" dirty="0" smtClean="0">
              <a:solidFill>
                <a:srgbClr val="FFFFFF"/>
              </a:solidFill>
              <a:latin typeface="Arial" charset="0"/>
              <a:cs typeface="Arial" charset="0"/>
            </a:endParaRPr>
          </a:p>
          <a:p>
            <a:pPr marL="742950" lvl="1" indent="-285750" defTabSz="914400">
              <a:buClr>
                <a:srgbClr val="FFFF00"/>
              </a:buClr>
              <a:buFont typeface="Verdana" pitchFamily="34" charset="0"/>
              <a:buChar char="–"/>
            </a:pPr>
            <a:endParaRPr lang="fr-FR" sz="1200" dirty="0">
              <a:solidFill>
                <a:srgbClr val="FFFFFF"/>
              </a:solidFill>
              <a:latin typeface="Arial" charset="0"/>
              <a:cs typeface="Arial" charset="0"/>
            </a:endParaRPr>
          </a:p>
          <a:p>
            <a:pPr lvl="1" defTabSz="914400">
              <a:buClr>
                <a:srgbClr val="FFFF00"/>
              </a:buClr>
            </a:pPr>
            <a:endParaRPr lang="fr-FR" sz="1200" dirty="0">
              <a:solidFill>
                <a:srgbClr val="FFFFFF"/>
              </a:solidFill>
              <a:latin typeface="Arial" charset="0"/>
              <a:cs typeface="Arial" charset="0"/>
            </a:endParaRPr>
          </a:p>
          <a:p>
            <a:pPr marL="742950" lvl="1" indent="-285750" defTabSz="914400">
              <a:buClr>
                <a:srgbClr val="FFFF00"/>
              </a:buClr>
              <a:buFont typeface="Verdana" pitchFamily="34" charset="0"/>
              <a:buChar char="–"/>
            </a:pPr>
            <a:r>
              <a:rPr lang="fr-FR" sz="1200" dirty="0">
                <a:solidFill>
                  <a:srgbClr val="FFFFFF"/>
                </a:solidFill>
                <a:latin typeface="Arial" charset="0"/>
                <a:cs typeface="Arial" charset="0"/>
              </a:rPr>
              <a:t>T</a:t>
            </a:r>
            <a:r>
              <a:rPr lang="fr-FR" sz="1200" dirty="0" smtClean="0">
                <a:solidFill>
                  <a:srgbClr val="FFFFFF"/>
                </a:solidFill>
                <a:latin typeface="Arial" charset="0"/>
                <a:cs typeface="Arial" charset="0"/>
              </a:rPr>
              <a:t>aux </a:t>
            </a:r>
            <a:r>
              <a:rPr lang="fr-FR" sz="1200" dirty="0">
                <a:solidFill>
                  <a:srgbClr val="FFFFFF"/>
                </a:solidFill>
                <a:latin typeface="Arial" charset="0"/>
                <a:cs typeface="Arial" charset="0"/>
              </a:rPr>
              <a:t>de transmission périnatale : 0,7 </a:t>
            </a:r>
            <a:r>
              <a:rPr lang="fr-FR" sz="1200" dirty="0" smtClean="0">
                <a:solidFill>
                  <a:srgbClr val="FFFFFF"/>
                </a:solidFill>
                <a:latin typeface="Arial" charset="0"/>
                <a:cs typeface="Arial" charset="0"/>
              </a:rPr>
              <a:t>%</a:t>
            </a:r>
            <a:br>
              <a:rPr lang="fr-FR" sz="1200" dirty="0" smtClean="0">
                <a:solidFill>
                  <a:srgbClr val="FFFFFF"/>
                </a:solidFill>
                <a:latin typeface="Arial" charset="0"/>
                <a:cs typeface="Arial" charset="0"/>
              </a:rPr>
            </a:br>
            <a:r>
              <a:rPr lang="fr-FR" sz="1200" dirty="0" smtClean="0">
                <a:solidFill>
                  <a:srgbClr val="FFFFFF"/>
                </a:solidFill>
                <a:latin typeface="Arial" charset="0"/>
                <a:cs typeface="Arial" charset="0"/>
              </a:rPr>
              <a:t>(</a:t>
            </a:r>
            <a:r>
              <a:rPr lang="fr-FR" sz="1200" dirty="0">
                <a:solidFill>
                  <a:srgbClr val="FFFFFF"/>
                </a:solidFill>
                <a:latin typeface="Arial" charset="0"/>
                <a:cs typeface="Arial" charset="0"/>
              </a:rPr>
              <a:t>IC 95 % : </a:t>
            </a:r>
            <a:r>
              <a:rPr lang="fr-FR" sz="1200" dirty="0" smtClean="0">
                <a:solidFill>
                  <a:srgbClr val="FFFFFF"/>
                </a:solidFill>
                <a:latin typeface="Arial" charset="0"/>
                <a:cs typeface="Arial" charset="0"/>
              </a:rPr>
              <a:t>0,5 </a:t>
            </a:r>
            <a:r>
              <a:rPr lang="fr-FR" sz="1200" dirty="0">
                <a:solidFill>
                  <a:srgbClr val="FFFFFF"/>
                </a:solidFill>
                <a:latin typeface="Arial" charset="0"/>
                <a:cs typeface="Arial" charset="0"/>
              </a:rPr>
              <a:t>- 0,9; N = 56 / 8 075) </a:t>
            </a:r>
          </a:p>
        </p:txBody>
      </p:sp>
      <p:sp>
        <p:nvSpPr>
          <p:cNvPr id="108554" name="ZoneTexte 62"/>
          <p:cNvSpPr txBox="1">
            <a:spLocks noChangeArrowheads="1"/>
          </p:cNvSpPr>
          <p:nvPr/>
        </p:nvSpPr>
        <p:spPr bwMode="auto">
          <a:xfrm>
            <a:off x="596900" y="4173538"/>
            <a:ext cx="3733800" cy="338137"/>
          </a:xfrm>
          <a:prstGeom prst="rect">
            <a:avLst/>
          </a:prstGeom>
          <a:noFill/>
          <a:ln w="9525">
            <a:noFill/>
            <a:miter lim="800000"/>
            <a:headEnd/>
            <a:tailEnd/>
          </a:ln>
        </p:spPr>
        <p:txBody>
          <a:bodyPr>
            <a:spAutoFit/>
          </a:bodyPr>
          <a:lstStyle/>
          <a:p>
            <a:pPr algn="ctr" defTabSz="914400"/>
            <a:r>
              <a:rPr lang="fr-FR" sz="1600" dirty="0">
                <a:solidFill>
                  <a:srgbClr val="FFFF66"/>
                </a:solidFill>
                <a:latin typeface="Arial" charset="0"/>
                <a:cs typeface="Arial" charset="0"/>
              </a:rPr>
              <a:t>CV VIH à l’accouchement (1997- 2012)</a:t>
            </a:r>
          </a:p>
        </p:txBody>
      </p:sp>
      <p:grpSp>
        <p:nvGrpSpPr>
          <p:cNvPr id="195" name="Groupe 194"/>
          <p:cNvGrpSpPr/>
          <p:nvPr/>
        </p:nvGrpSpPr>
        <p:grpSpPr>
          <a:xfrm>
            <a:off x="1719263" y="1301750"/>
            <a:ext cx="5170487" cy="2852738"/>
            <a:chOff x="1719263" y="1301750"/>
            <a:chExt cx="5170487" cy="2852738"/>
          </a:xfrm>
        </p:grpSpPr>
        <p:sp>
          <p:nvSpPr>
            <p:cNvPr id="108549" name="Rectangle 50"/>
            <p:cNvSpPr>
              <a:spLocks noChangeArrowheads="1"/>
            </p:cNvSpPr>
            <p:nvPr/>
          </p:nvSpPr>
          <p:spPr bwMode="auto">
            <a:xfrm>
              <a:off x="2886075" y="3968750"/>
              <a:ext cx="122238" cy="122238"/>
            </a:xfrm>
            <a:prstGeom prst="rect">
              <a:avLst/>
            </a:prstGeom>
            <a:solidFill>
              <a:srgbClr val="00FFFF"/>
            </a:solidFill>
            <a:ln w="0">
              <a:solidFill>
                <a:srgbClr val="00FFFF"/>
              </a:solidFill>
              <a:miter lim="800000"/>
              <a:headEnd/>
              <a:tailEnd/>
            </a:ln>
          </p:spPr>
          <p:txBody>
            <a:bodyPr/>
            <a:lstStyle/>
            <a:p>
              <a:pPr defTabSz="914400"/>
              <a:endParaRPr lang="fr-FR">
                <a:solidFill>
                  <a:srgbClr val="FFFFFF"/>
                </a:solidFill>
                <a:latin typeface="Arial" charset="0"/>
                <a:cs typeface="Arial" charset="0"/>
              </a:endParaRPr>
            </a:p>
          </p:txBody>
        </p:sp>
        <p:sp>
          <p:nvSpPr>
            <p:cNvPr id="108550" name="Freeform 51"/>
            <p:cNvSpPr>
              <a:spLocks/>
            </p:cNvSpPr>
            <p:nvPr/>
          </p:nvSpPr>
          <p:spPr bwMode="auto">
            <a:xfrm>
              <a:off x="3594100" y="3968750"/>
              <a:ext cx="122238" cy="122238"/>
            </a:xfrm>
            <a:custGeom>
              <a:avLst/>
              <a:gdLst>
                <a:gd name="T0" fmla="*/ 0 w 77"/>
                <a:gd name="T1" fmla="*/ 0 h 77"/>
                <a:gd name="T2" fmla="*/ 0 w 77"/>
                <a:gd name="T3" fmla="*/ 122238 h 77"/>
                <a:gd name="T4" fmla="*/ 122238 w 77"/>
                <a:gd name="T5" fmla="*/ 122238 h 77"/>
                <a:gd name="T6" fmla="*/ 122238 w 77"/>
                <a:gd name="T7" fmla="*/ 0 h 77"/>
                <a:gd name="T8" fmla="*/ 0 w 77"/>
                <a:gd name="T9" fmla="*/ 0 h 77"/>
                <a:gd name="T10" fmla="*/ 0 w 77"/>
                <a:gd name="T11" fmla="*/ 0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0" y="0"/>
                  </a:moveTo>
                  <a:lnTo>
                    <a:pt x="0" y="77"/>
                  </a:lnTo>
                  <a:lnTo>
                    <a:pt x="77" y="77"/>
                  </a:lnTo>
                  <a:lnTo>
                    <a:pt x="77" y="0"/>
                  </a:lnTo>
                  <a:lnTo>
                    <a:pt x="0" y="0"/>
                  </a:lnTo>
                  <a:close/>
                </a:path>
              </a:pathLst>
            </a:custGeom>
            <a:solidFill>
              <a:srgbClr val="00CCFF"/>
            </a:solidFill>
            <a:ln w="0">
              <a:solidFill>
                <a:srgbClr val="00CC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551" name="Rectangle 52"/>
            <p:cNvSpPr>
              <a:spLocks noChangeArrowheads="1"/>
            </p:cNvSpPr>
            <p:nvPr/>
          </p:nvSpPr>
          <p:spPr bwMode="auto">
            <a:xfrm>
              <a:off x="4419600" y="3968750"/>
              <a:ext cx="120650" cy="122238"/>
            </a:xfrm>
            <a:prstGeom prst="rect">
              <a:avLst/>
            </a:prstGeom>
            <a:solidFill>
              <a:srgbClr val="FFFF66"/>
            </a:solidFill>
            <a:ln w="0">
              <a:solidFill>
                <a:srgbClr val="FFFF66"/>
              </a:solidFill>
              <a:miter lim="800000"/>
              <a:headEnd/>
              <a:tailEnd/>
            </a:ln>
          </p:spPr>
          <p:txBody>
            <a:bodyPr/>
            <a:lstStyle/>
            <a:p>
              <a:pPr defTabSz="914400"/>
              <a:endParaRPr lang="fr-FR">
                <a:solidFill>
                  <a:srgbClr val="FFFFFF"/>
                </a:solidFill>
                <a:latin typeface="Arial" charset="0"/>
                <a:cs typeface="Arial" charset="0"/>
              </a:endParaRPr>
            </a:p>
          </p:txBody>
        </p:sp>
        <p:sp>
          <p:nvSpPr>
            <p:cNvPr id="108552" name="Line 54"/>
            <p:cNvSpPr>
              <a:spLocks noChangeShapeType="1"/>
            </p:cNvSpPr>
            <p:nvPr/>
          </p:nvSpPr>
          <p:spPr bwMode="auto">
            <a:xfrm flipH="1">
              <a:off x="5264150" y="4030663"/>
              <a:ext cx="196850" cy="0"/>
            </a:xfrm>
            <a:prstGeom prst="line">
              <a:avLst/>
            </a:prstGeom>
            <a:noFill/>
            <a:ln w="19050">
              <a:solidFill>
                <a:srgbClr val="FF6600"/>
              </a:solidFill>
              <a:round/>
              <a:headEnd/>
              <a:tailEnd/>
            </a:ln>
          </p:spPr>
          <p:txBody>
            <a:bodyPr/>
            <a:lstStyle/>
            <a:p>
              <a:pPr defTabSz="914400"/>
              <a:endParaRPr lang="fr-FR">
                <a:solidFill>
                  <a:srgbClr val="FFFFFF"/>
                </a:solidFill>
                <a:latin typeface="Arial" charset="0"/>
                <a:cs typeface="Arial" charset="0"/>
              </a:endParaRPr>
            </a:p>
          </p:txBody>
        </p:sp>
        <p:grpSp>
          <p:nvGrpSpPr>
            <p:cNvPr id="108553" name="Groupe 2077"/>
            <p:cNvGrpSpPr>
              <a:grpSpLocks/>
            </p:cNvGrpSpPr>
            <p:nvPr/>
          </p:nvGrpSpPr>
          <p:grpSpPr bwMode="auto">
            <a:xfrm>
              <a:off x="1736725" y="1416050"/>
              <a:ext cx="4711700" cy="2132013"/>
              <a:chOff x="681038" y="1452563"/>
              <a:chExt cx="5921375" cy="2740025"/>
            </a:xfrm>
          </p:grpSpPr>
          <p:sp>
            <p:nvSpPr>
              <p:cNvPr id="108696" name="Freeform 9"/>
              <p:cNvSpPr>
                <a:spLocks/>
              </p:cNvSpPr>
              <p:nvPr/>
            </p:nvSpPr>
            <p:spPr bwMode="auto">
              <a:xfrm>
                <a:off x="685800" y="1455738"/>
                <a:ext cx="5832475" cy="2647950"/>
              </a:xfrm>
              <a:custGeom>
                <a:avLst/>
                <a:gdLst>
                  <a:gd name="T0" fmla="*/ 0 w 3674"/>
                  <a:gd name="T1" fmla="*/ 2647950 h 1668"/>
                  <a:gd name="T2" fmla="*/ 5832475 w 3674"/>
                  <a:gd name="T3" fmla="*/ 2647950 h 1668"/>
                  <a:gd name="T4" fmla="*/ 5832475 w 3674"/>
                  <a:gd name="T5" fmla="*/ 0 h 1668"/>
                  <a:gd name="T6" fmla="*/ 0 60000 65536"/>
                  <a:gd name="T7" fmla="*/ 0 60000 65536"/>
                  <a:gd name="T8" fmla="*/ 0 60000 65536"/>
                  <a:gd name="T9" fmla="*/ 0 w 3674"/>
                  <a:gd name="T10" fmla="*/ 0 h 1668"/>
                  <a:gd name="T11" fmla="*/ 3674 w 3674"/>
                  <a:gd name="T12" fmla="*/ 1668 h 1668"/>
                </a:gdLst>
                <a:ahLst/>
                <a:cxnLst>
                  <a:cxn ang="T6">
                    <a:pos x="T0" y="T1"/>
                  </a:cxn>
                  <a:cxn ang="T7">
                    <a:pos x="T2" y="T3"/>
                  </a:cxn>
                  <a:cxn ang="T8">
                    <a:pos x="T4" y="T5"/>
                  </a:cxn>
                </a:cxnLst>
                <a:rect l="T9" t="T10" r="T11" b="T12"/>
                <a:pathLst>
                  <a:path w="3674" h="1668">
                    <a:moveTo>
                      <a:pt x="0" y="1668"/>
                    </a:moveTo>
                    <a:lnTo>
                      <a:pt x="3674" y="1668"/>
                    </a:lnTo>
                    <a:lnTo>
                      <a:pt x="3674" y="0"/>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97" name="Line 10"/>
              <p:cNvSpPr>
                <a:spLocks noChangeShapeType="1"/>
              </p:cNvSpPr>
              <p:nvPr/>
            </p:nvSpPr>
            <p:spPr bwMode="auto">
              <a:xfrm flipV="1">
                <a:off x="6251575"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698" name="Line 11"/>
              <p:cNvSpPr>
                <a:spLocks noChangeShapeType="1"/>
              </p:cNvSpPr>
              <p:nvPr/>
            </p:nvSpPr>
            <p:spPr bwMode="auto">
              <a:xfrm flipV="1">
                <a:off x="6518275"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699" name="Line 12"/>
              <p:cNvSpPr>
                <a:spLocks noChangeShapeType="1"/>
              </p:cNvSpPr>
              <p:nvPr/>
            </p:nvSpPr>
            <p:spPr bwMode="auto">
              <a:xfrm flipV="1">
                <a:off x="4133850"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0" name="Line 13"/>
              <p:cNvSpPr>
                <a:spLocks noChangeShapeType="1"/>
              </p:cNvSpPr>
              <p:nvPr/>
            </p:nvSpPr>
            <p:spPr bwMode="auto">
              <a:xfrm flipV="1">
                <a:off x="4397375"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1" name="Line 14"/>
              <p:cNvSpPr>
                <a:spLocks noChangeShapeType="1"/>
              </p:cNvSpPr>
              <p:nvPr/>
            </p:nvSpPr>
            <p:spPr bwMode="auto">
              <a:xfrm flipV="1">
                <a:off x="4662488"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2" name="Line 15"/>
              <p:cNvSpPr>
                <a:spLocks noChangeShapeType="1"/>
              </p:cNvSpPr>
              <p:nvPr/>
            </p:nvSpPr>
            <p:spPr bwMode="auto">
              <a:xfrm flipV="1">
                <a:off x="4927600"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3" name="Line 16"/>
              <p:cNvSpPr>
                <a:spLocks noChangeShapeType="1"/>
              </p:cNvSpPr>
              <p:nvPr/>
            </p:nvSpPr>
            <p:spPr bwMode="auto">
              <a:xfrm flipV="1">
                <a:off x="5192713"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4" name="Line 17"/>
              <p:cNvSpPr>
                <a:spLocks noChangeShapeType="1"/>
              </p:cNvSpPr>
              <p:nvPr/>
            </p:nvSpPr>
            <p:spPr bwMode="auto">
              <a:xfrm flipV="1">
                <a:off x="5456238"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5" name="Line 18"/>
              <p:cNvSpPr>
                <a:spLocks noChangeShapeType="1"/>
              </p:cNvSpPr>
              <p:nvPr/>
            </p:nvSpPr>
            <p:spPr bwMode="auto">
              <a:xfrm flipV="1">
                <a:off x="5721350"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6" name="Line 19"/>
              <p:cNvSpPr>
                <a:spLocks noChangeShapeType="1"/>
              </p:cNvSpPr>
              <p:nvPr/>
            </p:nvSpPr>
            <p:spPr bwMode="auto">
              <a:xfrm flipV="1">
                <a:off x="5986463"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7" name="Line 20"/>
              <p:cNvSpPr>
                <a:spLocks noChangeShapeType="1"/>
              </p:cNvSpPr>
              <p:nvPr/>
            </p:nvSpPr>
            <p:spPr bwMode="auto">
              <a:xfrm flipV="1">
                <a:off x="2016125"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8" name="Line 21"/>
              <p:cNvSpPr>
                <a:spLocks noChangeShapeType="1"/>
              </p:cNvSpPr>
              <p:nvPr/>
            </p:nvSpPr>
            <p:spPr bwMode="auto">
              <a:xfrm flipV="1">
                <a:off x="2279650"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09" name="Line 22"/>
              <p:cNvSpPr>
                <a:spLocks noChangeShapeType="1"/>
              </p:cNvSpPr>
              <p:nvPr/>
            </p:nvSpPr>
            <p:spPr bwMode="auto">
              <a:xfrm flipV="1">
                <a:off x="2544763"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0" name="Line 23"/>
              <p:cNvSpPr>
                <a:spLocks noChangeShapeType="1"/>
              </p:cNvSpPr>
              <p:nvPr/>
            </p:nvSpPr>
            <p:spPr bwMode="auto">
              <a:xfrm flipV="1">
                <a:off x="2809875"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1" name="Line 24"/>
              <p:cNvSpPr>
                <a:spLocks noChangeShapeType="1"/>
              </p:cNvSpPr>
              <p:nvPr/>
            </p:nvSpPr>
            <p:spPr bwMode="auto">
              <a:xfrm flipV="1">
                <a:off x="3074988"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2" name="Line 25"/>
              <p:cNvSpPr>
                <a:spLocks noChangeShapeType="1"/>
              </p:cNvSpPr>
              <p:nvPr/>
            </p:nvSpPr>
            <p:spPr bwMode="auto">
              <a:xfrm flipV="1">
                <a:off x="3338513"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3" name="Line 26"/>
              <p:cNvSpPr>
                <a:spLocks noChangeShapeType="1"/>
              </p:cNvSpPr>
              <p:nvPr/>
            </p:nvSpPr>
            <p:spPr bwMode="auto">
              <a:xfrm flipV="1">
                <a:off x="3603625"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4" name="Line 27"/>
              <p:cNvSpPr>
                <a:spLocks noChangeShapeType="1"/>
              </p:cNvSpPr>
              <p:nvPr/>
            </p:nvSpPr>
            <p:spPr bwMode="auto">
              <a:xfrm flipV="1">
                <a:off x="3868738"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5" name="Line 28"/>
              <p:cNvSpPr>
                <a:spLocks noChangeShapeType="1"/>
              </p:cNvSpPr>
              <p:nvPr/>
            </p:nvSpPr>
            <p:spPr bwMode="auto">
              <a:xfrm flipV="1">
                <a:off x="690563"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6" name="Line 29"/>
              <p:cNvSpPr>
                <a:spLocks noChangeShapeType="1"/>
              </p:cNvSpPr>
              <p:nvPr/>
            </p:nvSpPr>
            <p:spPr bwMode="auto">
              <a:xfrm flipV="1">
                <a:off x="954088"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7" name="Line 30"/>
              <p:cNvSpPr>
                <a:spLocks noChangeShapeType="1"/>
              </p:cNvSpPr>
              <p:nvPr/>
            </p:nvSpPr>
            <p:spPr bwMode="auto">
              <a:xfrm flipV="1">
                <a:off x="1219200"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8" name="Line 31"/>
              <p:cNvSpPr>
                <a:spLocks noChangeShapeType="1"/>
              </p:cNvSpPr>
              <p:nvPr/>
            </p:nvSpPr>
            <p:spPr bwMode="auto">
              <a:xfrm flipV="1">
                <a:off x="1484313"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19" name="Line 32"/>
              <p:cNvSpPr>
                <a:spLocks noChangeShapeType="1"/>
              </p:cNvSpPr>
              <p:nvPr/>
            </p:nvSpPr>
            <p:spPr bwMode="auto">
              <a:xfrm flipV="1">
                <a:off x="1749425" y="4103688"/>
                <a:ext cx="0" cy="8890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20" name="Line 33"/>
              <p:cNvSpPr>
                <a:spLocks noChangeShapeType="1"/>
              </p:cNvSpPr>
              <p:nvPr/>
            </p:nvSpPr>
            <p:spPr bwMode="auto">
              <a:xfrm>
                <a:off x="6518275" y="2124076"/>
                <a:ext cx="84138"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21" name="Line 34"/>
              <p:cNvSpPr>
                <a:spLocks noChangeShapeType="1"/>
              </p:cNvSpPr>
              <p:nvPr/>
            </p:nvSpPr>
            <p:spPr bwMode="auto">
              <a:xfrm>
                <a:off x="6518275" y="2782888"/>
                <a:ext cx="84138"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22" name="Line 35"/>
              <p:cNvSpPr>
                <a:spLocks noChangeShapeType="1"/>
              </p:cNvSpPr>
              <p:nvPr/>
            </p:nvSpPr>
            <p:spPr bwMode="auto">
              <a:xfrm>
                <a:off x="6518275" y="3443288"/>
                <a:ext cx="84138"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23" name="Line 36"/>
              <p:cNvSpPr>
                <a:spLocks noChangeShapeType="1"/>
              </p:cNvSpPr>
              <p:nvPr/>
            </p:nvSpPr>
            <p:spPr bwMode="auto">
              <a:xfrm>
                <a:off x="6518275" y="4103688"/>
                <a:ext cx="84138"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24" name="Line 37"/>
              <p:cNvSpPr>
                <a:spLocks noChangeShapeType="1"/>
              </p:cNvSpPr>
              <p:nvPr/>
            </p:nvSpPr>
            <p:spPr bwMode="auto">
              <a:xfrm>
                <a:off x="6518275" y="1463676"/>
                <a:ext cx="84138"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25" name="Freeform 38"/>
              <p:cNvSpPr>
                <a:spLocks/>
              </p:cNvSpPr>
              <p:nvPr/>
            </p:nvSpPr>
            <p:spPr bwMode="auto">
              <a:xfrm>
                <a:off x="1744663" y="1454151"/>
                <a:ext cx="2692400" cy="2303463"/>
              </a:xfrm>
              <a:custGeom>
                <a:avLst/>
                <a:gdLst>
                  <a:gd name="T0" fmla="*/ 273050 w 1696"/>
                  <a:gd name="T1" fmla="*/ 42863 h 1451"/>
                  <a:gd name="T2" fmla="*/ 273050 w 1696"/>
                  <a:gd name="T3" fmla="*/ 122238 h 1451"/>
                  <a:gd name="T4" fmla="*/ 549275 w 1696"/>
                  <a:gd name="T5" fmla="*/ 122238 h 1451"/>
                  <a:gd name="T6" fmla="*/ 549275 w 1696"/>
                  <a:gd name="T7" fmla="*/ 806450 h 1451"/>
                  <a:gd name="T8" fmla="*/ 830263 w 1696"/>
                  <a:gd name="T9" fmla="*/ 806450 h 1451"/>
                  <a:gd name="T10" fmla="*/ 830263 w 1696"/>
                  <a:gd name="T11" fmla="*/ 1471613 h 1451"/>
                  <a:gd name="T12" fmla="*/ 1093788 w 1696"/>
                  <a:gd name="T13" fmla="*/ 1471613 h 1451"/>
                  <a:gd name="T14" fmla="*/ 1093788 w 1696"/>
                  <a:gd name="T15" fmla="*/ 1508125 h 1451"/>
                  <a:gd name="T16" fmla="*/ 1360487 w 1696"/>
                  <a:gd name="T17" fmla="*/ 1508125 h 1451"/>
                  <a:gd name="T18" fmla="*/ 1360487 w 1696"/>
                  <a:gd name="T19" fmla="*/ 1670051 h 1451"/>
                  <a:gd name="T20" fmla="*/ 1622425 w 1696"/>
                  <a:gd name="T21" fmla="*/ 1670051 h 1451"/>
                  <a:gd name="T22" fmla="*/ 1622425 w 1696"/>
                  <a:gd name="T23" fmla="*/ 1965326 h 1451"/>
                  <a:gd name="T24" fmla="*/ 2157413 w 1696"/>
                  <a:gd name="T25" fmla="*/ 1965326 h 1451"/>
                  <a:gd name="T26" fmla="*/ 2157413 w 1696"/>
                  <a:gd name="T27" fmla="*/ 2176463 h 1451"/>
                  <a:gd name="T28" fmla="*/ 2425700 w 1696"/>
                  <a:gd name="T29" fmla="*/ 2176463 h 1451"/>
                  <a:gd name="T30" fmla="*/ 2425700 w 1696"/>
                  <a:gd name="T31" fmla="*/ 2303463 h 1451"/>
                  <a:gd name="T32" fmla="*/ 2692400 w 1696"/>
                  <a:gd name="T33" fmla="*/ 2303463 h 1451"/>
                  <a:gd name="T34" fmla="*/ 2692400 w 1696"/>
                  <a:gd name="T35" fmla="*/ 2014538 h 1451"/>
                  <a:gd name="T36" fmla="*/ 2419350 w 1696"/>
                  <a:gd name="T37" fmla="*/ 2014538 h 1451"/>
                  <a:gd name="T38" fmla="*/ 2419350 w 1696"/>
                  <a:gd name="T39" fmla="*/ 1754188 h 1451"/>
                  <a:gd name="T40" fmla="*/ 2165350 w 1696"/>
                  <a:gd name="T41" fmla="*/ 1754188 h 1451"/>
                  <a:gd name="T42" fmla="*/ 2165350 w 1696"/>
                  <a:gd name="T43" fmla="*/ 1463675 h 1451"/>
                  <a:gd name="T44" fmla="*/ 1873250 w 1696"/>
                  <a:gd name="T45" fmla="*/ 1463675 h 1451"/>
                  <a:gd name="T46" fmla="*/ 1873250 w 1696"/>
                  <a:gd name="T47" fmla="*/ 1343025 h 1451"/>
                  <a:gd name="T48" fmla="*/ 1630363 w 1696"/>
                  <a:gd name="T49" fmla="*/ 1343025 h 1451"/>
                  <a:gd name="T50" fmla="*/ 1630363 w 1696"/>
                  <a:gd name="T51" fmla="*/ 1101725 h 1451"/>
                  <a:gd name="T52" fmla="*/ 1365250 w 1696"/>
                  <a:gd name="T53" fmla="*/ 1101725 h 1451"/>
                  <a:gd name="T54" fmla="*/ 1365250 w 1696"/>
                  <a:gd name="T55" fmla="*/ 717550 h 1451"/>
                  <a:gd name="T56" fmla="*/ 1093788 w 1696"/>
                  <a:gd name="T57" fmla="*/ 717550 h 1451"/>
                  <a:gd name="T58" fmla="*/ 1093788 w 1696"/>
                  <a:gd name="T59" fmla="*/ 333375 h 1451"/>
                  <a:gd name="T60" fmla="*/ 812800 w 1696"/>
                  <a:gd name="T61" fmla="*/ 333375 h 1451"/>
                  <a:gd name="T62" fmla="*/ 812800 w 1696"/>
                  <a:gd name="T63" fmla="*/ 55563 h 1451"/>
                  <a:gd name="T64" fmla="*/ 539750 w 1696"/>
                  <a:gd name="T65" fmla="*/ 55563 h 1451"/>
                  <a:gd name="T66" fmla="*/ 539750 w 1696"/>
                  <a:gd name="T67" fmla="*/ 23813 h 1451"/>
                  <a:gd name="T68" fmla="*/ 277813 w 1696"/>
                  <a:gd name="T69" fmla="*/ 23813 h 1451"/>
                  <a:gd name="T70" fmla="*/ 277813 w 1696"/>
                  <a:gd name="T71" fmla="*/ 0 h 1451"/>
                  <a:gd name="T72" fmla="*/ 0 w 1696"/>
                  <a:gd name="T73" fmla="*/ 0 h 1451"/>
                  <a:gd name="T74" fmla="*/ 0 w 1696"/>
                  <a:gd name="T75" fmla="*/ 42863 h 1451"/>
                  <a:gd name="T76" fmla="*/ 273050 w 1696"/>
                  <a:gd name="T77" fmla="*/ 42863 h 1451"/>
                  <a:gd name="T78" fmla="*/ 273050 w 1696"/>
                  <a:gd name="T79" fmla="*/ 42863 h 14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6"/>
                  <a:gd name="T121" fmla="*/ 0 h 1451"/>
                  <a:gd name="T122" fmla="*/ 1696 w 1696"/>
                  <a:gd name="T123" fmla="*/ 1451 h 14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6" h="1451">
                    <a:moveTo>
                      <a:pt x="172" y="27"/>
                    </a:moveTo>
                    <a:lnTo>
                      <a:pt x="172" y="77"/>
                    </a:lnTo>
                    <a:lnTo>
                      <a:pt x="346" y="77"/>
                    </a:lnTo>
                    <a:lnTo>
                      <a:pt x="346" y="508"/>
                    </a:lnTo>
                    <a:lnTo>
                      <a:pt x="523" y="508"/>
                    </a:lnTo>
                    <a:lnTo>
                      <a:pt x="523" y="927"/>
                    </a:lnTo>
                    <a:lnTo>
                      <a:pt x="689" y="927"/>
                    </a:lnTo>
                    <a:lnTo>
                      <a:pt x="689" y="950"/>
                    </a:lnTo>
                    <a:lnTo>
                      <a:pt x="857" y="950"/>
                    </a:lnTo>
                    <a:lnTo>
                      <a:pt x="857" y="1052"/>
                    </a:lnTo>
                    <a:lnTo>
                      <a:pt x="1022" y="1052"/>
                    </a:lnTo>
                    <a:lnTo>
                      <a:pt x="1022" y="1238"/>
                    </a:lnTo>
                    <a:lnTo>
                      <a:pt x="1359" y="1238"/>
                    </a:lnTo>
                    <a:lnTo>
                      <a:pt x="1359" y="1371"/>
                    </a:lnTo>
                    <a:lnTo>
                      <a:pt x="1528" y="1371"/>
                    </a:lnTo>
                    <a:lnTo>
                      <a:pt x="1528" y="1451"/>
                    </a:lnTo>
                    <a:lnTo>
                      <a:pt x="1696" y="1451"/>
                    </a:lnTo>
                    <a:lnTo>
                      <a:pt x="1696" y="1269"/>
                    </a:lnTo>
                    <a:lnTo>
                      <a:pt x="1524" y="1269"/>
                    </a:lnTo>
                    <a:lnTo>
                      <a:pt x="1524" y="1105"/>
                    </a:lnTo>
                    <a:lnTo>
                      <a:pt x="1364" y="1105"/>
                    </a:lnTo>
                    <a:lnTo>
                      <a:pt x="1364" y="922"/>
                    </a:lnTo>
                    <a:lnTo>
                      <a:pt x="1180" y="922"/>
                    </a:lnTo>
                    <a:lnTo>
                      <a:pt x="1180" y="846"/>
                    </a:lnTo>
                    <a:lnTo>
                      <a:pt x="1027" y="846"/>
                    </a:lnTo>
                    <a:lnTo>
                      <a:pt x="1027" y="694"/>
                    </a:lnTo>
                    <a:lnTo>
                      <a:pt x="860" y="694"/>
                    </a:lnTo>
                    <a:lnTo>
                      <a:pt x="860" y="452"/>
                    </a:lnTo>
                    <a:lnTo>
                      <a:pt x="689" y="452"/>
                    </a:lnTo>
                    <a:lnTo>
                      <a:pt x="689" y="210"/>
                    </a:lnTo>
                    <a:lnTo>
                      <a:pt x="512" y="210"/>
                    </a:lnTo>
                    <a:lnTo>
                      <a:pt x="512" y="35"/>
                    </a:lnTo>
                    <a:lnTo>
                      <a:pt x="340" y="35"/>
                    </a:lnTo>
                    <a:lnTo>
                      <a:pt x="340" y="15"/>
                    </a:lnTo>
                    <a:lnTo>
                      <a:pt x="175" y="15"/>
                    </a:lnTo>
                    <a:lnTo>
                      <a:pt x="175" y="0"/>
                    </a:lnTo>
                    <a:lnTo>
                      <a:pt x="0" y="0"/>
                    </a:lnTo>
                    <a:lnTo>
                      <a:pt x="0" y="27"/>
                    </a:lnTo>
                    <a:lnTo>
                      <a:pt x="172" y="27"/>
                    </a:lnTo>
                    <a:close/>
                  </a:path>
                </a:pathLst>
              </a:custGeom>
              <a:solidFill>
                <a:srgbClr val="00CCFF"/>
              </a:solidFill>
              <a:ln w="0">
                <a:solidFill>
                  <a:srgbClr val="00CC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26" name="Freeform 39"/>
              <p:cNvSpPr>
                <a:spLocks/>
              </p:cNvSpPr>
              <p:nvPr/>
            </p:nvSpPr>
            <p:spPr bwMode="auto">
              <a:xfrm>
                <a:off x="681038" y="1454151"/>
                <a:ext cx="5837238" cy="2625725"/>
              </a:xfrm>
              <a:custGeom>
                <a:avLst/>
                <a:gdLst>
                  <a:gd name="T0" fmla="*/ 1336675 w 3677"/>
                  <a:gd name="T1" fmla="*/ 122238 h 1654"/>
                  <a:gd name="T2" fmla="*/ 1336675 w 3677"/>
                  <a:gd name="T3" fmla="*/ 42862 h 1654"/>
                  <a:gd name="T4" fmla="*/ 1063625 w 3677"/>
                  <a:gd name="T5" fmla="*/ 42862 h 1654"/>
                  <a:gd name="T6" fmla="*/ 1063625 w 3677"/>
                  <a:gd name="T7" fmla="*/ 0 h 1654"/>
                  <a:gd name="T8" fmla="*/ 0 w 3677"/>
                  <a:gd name="T9" fmla="*/ 0 h 1654"/>
                  <a:gd name="T10" fmla="*/ 0 w 3677"/>
                  <a:gd name="T11" fmla="*/ 127000 h 1654"/>
                  <a:gd name="T12" fmla="*/ 290513 w 3677"/>
                  <a:gd name="T13" fmla="*/ 127000 h 1654"/>
                  <a:gd name="T14" fmla="*/ 290513 w 3677"/>
                  <a:gd name="T15" fmla="*/ 358775 h 1654"/>
                  <a:gd name="T16" fmla="*/ 549275 w 3677"/>
                  <a:gd name="T17" fmla="*/ 358775 h 1654"/>
                  <a:gd name="T18" fmla="*/ 549275 w 3677"/>
                  <a:gd name="T19" fmla="*/ 422275 h 1654"/>
                  <a:gd name="T20" fmla="*/ 835025 w 3677"/>
                  <a:gd name="T21" fmla="*/ 422275 h 1654"/>
                  <a:gd name="T22" fmla="*/ 835025 w 3677"/>
                  <a:gd name="T23" fmla="*/ 1778000 h 1654"/>
                  <a:gd name="T24" fmla="*/ 1095375 w 3677"/>
                  <a:gd name="T25" fmla="*/ 1778000 h 1654"/>
                  <a:gd name="T26" fmla="*/ 1095375 w 3677"/>
                  <a:gd name="T27" fmla="*/ 2317750 h 1654"/>
                  <a:gd name="T28" fmla="*/ 1603375 w 3677"/>
                  <a:gd name="T29" fmla="*/ 2317750 h 1654"/>
                  <a:gd name="T30" fmla="*/ 1603375 w 3677"/>
                  <a:gd name="T31" fmla="*/ 2492375 h 1654"/>
                  <a:gd name="T32" fmla="*/ 2408238 w 3677"/>
                  <a:gd name="T33" fmla="*/ 2492375 h 1654"/>
                  <a:gd name="T34" fmla="*/ 2408238 w 3677"/>
                  <a:gd name="T35" fmla="*/ 2586038 h 1654"/>
                  <a:gd name="T36" fmla="*/ 4368801 w 3677"/>
                  <a:gd name="T37" fmla="*/ 2586038 h 1654"/>
                  <a:gd name="T38" fmla="*/ 4368801 w 3677"/>
                  <a:gd name="T39" fmla="*/ 2625725 h 1654"/>
                  <a:gd name="T40" fmla="*/ 5837238 w 3677"/>
                  <a:gd name="T41" fmla="*/ 2625725 h 1654"/>
                  <a:gd name="T42" fmla="*/ 5837238 w 3677"/>
                  <a:gd name="T43" fmla="*/ 2571750 h 1654"/>
                  <a:gd name="T44" fmla="*/ 4511676 w 3677"/>
                  <a:gd name="T45" fmla="*/ 2571750 h 1654"/>
                  <a:gd name="T46" fmla="*/ 4511676 w 3677"/>
                  <a:gd name="T47" fmla="*/ 2551113 h 1654"/>
                  <a:gd name="T48" fmla="*/ 4267201 w 3677"/>
                  <a:gd name="T49" fmla="*/ 2551113 h 1654"/>
                  <a:gd name="T50" fmla="*/ 4267201 w 3677"/>
                  <a:gd name="T51" fmla="*/ 2516188 h 1654"/>
                  <a:gd name="T52" fmla="*/ 3756026 w 3677"/>
                  <a:gd name="T53" fmla="*/ 2516188 h 1654"/>
                  <a:gd name="T54" fmla="*/ 3756026 w 3677"/>
                  <a:gd name="T55" fmla="*/ 2303463 h 1654"/>
                  <a:gd name="T56" fmla="*/ 3489326 w 3677"/>
                  <a:gd name="T57" fmla="*/ 2303463 h 1654"/>
                  <a:gd name="T58" fmla="*/ 3489326 w 3677"/>
                  <a:gd name="T59" fmla="*/ 2176463 h 1654"/>
                  <a:gd name="T60" fmla="*/ 3221038 w 3677"/>
                  <a:gd name="T61" fmla="*/ 2176463 h 1654"/>
                  <a:gd name="T62" fmla="*/ 3221038 w 3677"/>
                  <a:gd name="T63" fmla="*/ 1965325 h 1654"/>
                  <a:gd name="T64" fmla="*/ 2686050 w 3677"/>
                  <a:gd name="T65" fmla="*/ 1965325 h 1654"/>
                  <a:gd name="T66" fmla="*/ 2686050 w 3677"/>
                  <a:gd name="T67" fmla="*/ 1670050 h 1654"/>
                  <a:gd name="T68" fmla="*/ 2424113 w 3677"/>
                  <a:gd name="T69" fmla="*/ 1670050 h 1654"/>
                  <a:gd name="T70" fmla="*/ 2424113 w 3677"/>
                  <a:gd name="T71" fmla="*/ 1508125 h 1654"/>
                  <a:gd name="T72" fmla="*/ 2157413 w 3677"/>
                  <a:gd name="T73" fmla="*/ 1508125 h 1654"/>
                  <a:gd name="T74" fmla="*/ 2157413 w 3677"/>
                  <a:gd name="T75" fmla="*/ 1471612 h 1654"/>
                  <a:gd name="T76" fmla="*/ 1893888 w 3677"/>
                  <a:gd name="T77" fmla="*/ 1471612 h 1654"/>
                  <a:gd name="T78" fmla="*/ 1893888 w 3677"/>
                  <a:gd name="T79" fmla="*/ 806450 h 1654"/>
                  <a:gd name="T80" fmla="*/ 1612900 w 3677"/>
                  <a:gd name="T81" fmla="*/ 806450 h 1654"/>
                  <a:gd name="T82" fmla="*/ 1612900 w 3677"/>
                  <a:gd name="T83" fmla="*/ 122238 h 1654"/>
                  <a:gd name="T84" fmla="*/ 1336675 w 3677"/>
                  <a:gd name="T85" fmla="*/ 122238 h 1654"/>
                  <a:gd name="T86" fmla="*/ 1336675 w 3677"/>
                  <a:gd name="T87" fmla="*/ 122238 h 16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77"/>
                  <a:gd name="T133" fmla="*/ 0 h 1654"/>
                  <a:gd name="T134" fmla="*/ 3677 w 3677"/>
                  <a:gd name="T135" fmla="*/ 1654 h 16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77" h="1654">
                    <a:moveTo>
                      <a:pt x="842" y="77"/>
                    </a:moveTo>
                    <a:lnTo>
                      <a:pt x="842" y="27"/>
                    </a:lnTo>
                    <a:lnTo>
                      <a:pt x="670" y="27"/>
                    </a:lnTo>
                    <a:lnTo>
                      <a:pt x="670" y="0"/>
                    </a:lnTo>
                    <a:lnTo>
                      <a:pt x="0" y="0"/>
                    </a:lnTo>
                    <a:lnTo>
                      <a:pt x="0" y="80"/>
                    </a:lnTo>
                    <a:lnTo>
                      <a:pt x="183" y="80"/>
                    </a:lnTo>
                    <a:lnTo>
                      <a:pt x="183" y="226"/>
                    </a:lnTo>
                    <a:lnTo>
                      <a:pt x="346" y="226"/>
                    </a:lnTo>
                    <a:lnTo>
                      <a:pt x="346" y="266"/>
                    </a:lnTo>
                    <a:lnTo>
                      <a:pt x="526" y="266"/>
                    </a:lnTo>
                    <a:lnTo>
                      <a:pt x="526" y="1120"/>
                    </a:lnTo>
                    <a:lnTo>
                      <a:pt x="690" y="1120"/>
                    </a:lnTo>
                    <a:lnTo>
                      <a:pt x="690" y="1460"/>
                    </a:lnTo>
                    <a:lnTo>
                      <a:pt x="1010" y="1460"/>
                    </a:lnTo>
                    <a:lnTo>
                      <a:pt x="1010" y="1570"/>
                    </a:lnTo>
                    <a:lnTo>
                      <a:pt x="1517" y="1570"/>
                    </a:lnTo>
                    <a:lnTo>
                      <a:pt x="1517" y="1629"/>
                    </a:lnTo>
                    <a:lnTo>
                      <a:pt x="2752" y="1629"/>
                    </a:lnTo>
                    <a:lnTo>
                      <a:pt x="2752" y="1654"/>
                    </a:lnTo>
                    <a:lnTo>
                      <a:pt x="3677" y="1654"/>
                    </a:lnTo>
                    <a:lnTo>
                      <a:pt x="3677" y="1620"/>
                    </a:lnTo>
                    <a:lnTo>
                      <a:pt x="2842" y="1620"/>
                    </a:lnTo>
                    <a:lnTo>
                      <a:pt x="2842" y="1607"/>
                    </a:lnTo>
                    <a:lnTo>
                      <a:pt x="2688" y="1607"/>
                    </a:lnTo>
                    <a:lnTo>
                      <a:pt x="2688" y="1585"/>
                    </a:lnTo>
                    <a:lnTo>
                      <a:pt x="2366" y="1585"/>
                    </a:lnTo>
                    <a:lnTo>
                      <a:pt x="2366" y="1451"/>
                    </a:lnTo>
                    <a:lnTo>
                      <a:pt x="2198" y="1451"/>
                    </a:lnTo>
                    <a:lnTo>
                      <a:pt x="2198" y="1371"/>
                    </a:lnTo>
                    <a:lnTo>
                      <a:pt x="2029" y="1371"/>
                    </a:lnTo>
                    <a:lnTo>
                      <a:pt x="2029" y="1238"/>
                    </a:lnTo>
                    <a:lnTo>
                      <a:pt x="1692" y="1238"/>
                    </a:lnTo>
                    <a:lnTo>
                      <a:pt x="1692" y="1052"/>
                    </a:lnTo>
                    <a:lnTo>
                      <a:pt x="1527" y="1052"/>
                    </a:lnTo>
                    <a:lnTo>
                      <a:pt x="1527" y="950"/>
                    </a:lnTo>
                    <a:lnTo>
                      <a:pt x="1359" y="950"/>
                    </a:lnTo>
                    <a:lnTo>
                      <a:pt x="1359" y="927"/>
                    </a:lnTo>
                    <a:lnTo>
                      <a:pt x="1193" y="927"/>
                    </a:lnTo>
                    <a:lnTo>
                      <a:pt x="1193" y="508"/>
                    </a:lnTo>
                    <a:lnTo>
                      <a:pt x="1016" y="508"/>
                    </a:lnTo>
                    <a:lnTo>
                      <a:pt x="1016" y="77"/>
                    </a:lnTo>
                    <a:lnTo>
                      <a:pt x="842" y="77"/>
                    </a:lnTo>
                    <a:close/>
                  </a:path>
                </a:pathLst>
              </a:custGeom>
              <a:solidFill>
                <a:srgbClr val="00FFFF"/>
              </a:solidFill>
              <a:ln w="0">
                <a:solidFill>
                  <a:srgbClr val="00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27" name="Freeform 40"/>
              <p:cNvSpPr>
                <a:spLocks/>
              </p:cNvSpPr>
              <p:nvPr/>
            </p:nvSpPr>
            <p:spPr bwMode="auto">
              <a:xfrm>
                <a:off x="2022475" y="1454151"/>
                <a:ext cx="4495800" cy="2571750"/>
              </a:xfrm>
              <a:custGeom>
                <a:avLst/>
                <a:gdLst>
                  <a:gd name="T0" fmla="*/ 0 w 2832"/>
                  <a:gd name="T1" fmla="*/ 0 h 1620"/>
                  <a:gd name="T2" fmla="*/ 0 w 2832"/>
                  <a:gd name="T3" fmla="*/ 23812 h 1620"/>
                  <a:gd name="T4" fmla="*/ 261938 w 2832"/>
                  <a:gd name="T5" fmla="*/ 23812 h 1620"/>
                  <a:gd name="T6" fmla="*/ 261938 w 2832"/>
                  <a:gd name="T7" fmla="*/ 55563 h 1620"/>
                  <a:gd name="T8" fmla="*/ 534988 w 2832"/>
                  <a:gd name="T9" fmla="*/ 55563 h 1620"/>
                  <a:gd name="T10" fmla="*/ 534988 w 2832"/>
                  <a:gd name="T11" fmla="*/ 333375 h 1620"/>
                  <a:gd name="T12" fmla="*/ 815975 w 2832"/>
                  <a:gd name="T13" fmla="*/ 333375 h 1620"/>
                  <a:gd name="T14" fmla="*/ 815975 w 2832"/>
                  <a:gd name="T15" fmla="*/ 717550 h 1620"/>
                  <a:gd name="T16" fmla="*/ 1087438 w 2832"/>
                  <a:gd name="T17" fmla="*/ 717550 h 1620"/>
                  <a:gd name="T18" fmla="*/ 1087438 w 2832"/>
                  <a:gd name="T19" fmla="*/ 1101725 h 1620"/>
                  <a:gd name="T20" fmla="*/ 1352550 w 2832"/>
                  <a:gd name="T21" fmla="*/ 1101725 h 1620"/>
                  <a:gd name="T22" fmla="*/ 1352550 w 2832"/>
                  <a:gd name="T23" fmla="*/ 1343025 h 1620"/>
                  <a:gd name="T24" fmla="*/ 1595437 w 2832"/>
                  <a:gd name="T25" fmla="*/ 1343025 h 1620"/>
                  <a:gd name="T26" fmla="*/ 1595437 w 2832"/>
                  <a:gd name="T27" fmla="*/ 1463675 h 1620"/>
                  <a:gd name="T28" fmla="*/ 1887538 w 2832"/>
                  <a:gd name="T29" fmla="*/ 1463675 h 1620"/>
                  <a:gd name="T30" fmla="*/ 1887538 w 2832"/>
                  <a:gd name="T31" fmla="*/ 1754188 h 1620"/>
                  <a:gd name="T32" fmla="*/ 2141538 w 2832"/>
                  <a:gd name="T33" fmla="*/ 1754188 h 1620"/>
                  <a:gd name="T34" fmla="*/ 2141538 w 2832"/>
                  <a:gd name="T35" fmla="*/ 2014538 h 1620"/>
                  <a:gd name="T36" fmla="*/ 2414587 w 2832"/>
                  <a:gd name="T37" fmla="*/ 2014538 h 1620"/>
                  <a:gd name="T38" fmla="*/ 2414587 w 2832"/>
                  <a:gd name="T39" fmla="*/ 2457450 h 1620"/>
                  <a:gd name="T40" fmla="*/ 2960687 w 2832"/>
                  <a:gd name="T41" fmla="*/ 2457450 h 1620"/>
                  <a:gd name="T42" fmla="*/ 2960687 w 2832"/>
                  <a:gd name="T43" fmla="*/ 2505075 h 1620"/>
                  <a:gd name="T44" fmla="*/ 3170237 w 2832"/>
                  <a:gd name="T45" fmla="*/ 2505075 h 1620"/>
                  <a:gd name="T46" fmla="*/ 3170237 w 2832"/>
                  <a:gd name="T47" fmla="*/ 2571750 h 1620"/>
                  <a:gd name="T48" fmla="*/ 4495800 w 2832"/>
                  <a:gd name="T49" fmla="*/ 2571750 h 1620"/>
                  <a:gd name="T50" fmla="*/ 4495800 w 2832"/>
                  <a:gd name="T51" fmla="*/ 0 h 1620"/>
                  <a:gd name="T52" fmla="*/ 0 w 2832"/>
                  <a:gd name="T53" fmla="*/ 0 h 1620"/>
                  <a:gd name="T54" fmla="*/ 0 w 2832"/>
                  <a:gd name="T55" fmla="*/ 0 h 16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32"/>
                  <a:gd name="T85" fmla="*/ 0 h 1620"/>
                  <a:gd name="T86" fmla="*/ 2832 w 2832"/>
                  <a:gd name="T87" fmla="*/ 1620 h 16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32" h="1620">
                    <a:moveTo>
                      <a:pt x="0" y="0"/>
                    </a:moveTo>
                    <a:lnTo>
                      <a:pt x="0" y="15"/>
                    </a:lnTo>
                    <a:lnTo>
                      <a:pt x="165" y="15"/>
                    </a:lnTo>
                    <a:lnTo>
                      <a:pt x="165" y="35"/>
                    </a:lnTo>
                    <a:lnTo>
                      <a:pt x="337" y="35"/>
                    </a:lnTo>
                    <a:lnTo>
                      <a:pt x="337" y="210"/>
                    </a:lnTo>
                    <a:lnTo>
                      <a:pt x="514" y="210"/>
                    </a:lnTo>
                    <a:lnTo>
                      <a:pt x="514" y="452"/>
                    </a:lnTo>
                    <a:lnTo>
                      <a:pt x="685" y="452"/>
                    </a:lnTo>
                    <a:lnTo>
                      <a:pt x="685" y="694"/>
                    </a:lnTo>
                    <a:lnTo>
                      <a:pt x="852" y="694"/>
                    </a:lnTo>
                    <a:lnTo>
                      <a:pt x="852" y="846"/>
                    </a:lnTo>
                    <a:lnTo>
                      <a:pt x="1005" y="846"/>
                    </a:lnTo>
                    <a:lnTo>
                      <a:pt x="1005" y="922"/>
                    </a:lnTo>
                    <a:lnTo>
                      <a:pt x="1189" y="922"/>
                    </a:lnTo>
                    <a:lnTo>
                      <a:pt x="1189" y="1105"/>
                    </a:lnTo>
                    <a:lnTo>
                      <a:pt x="1349" y="1105"/>
                    </a:lnTo>
                    <a:lnTo>
                      <a:pt x="1349" y="1269"/>
                    </a:lnTo>
                    <a:lnTo>
                      <a:pt x="1521" y="1269"/>
                    </a:lnTo>
                    <a:lnTo>
                      <a:pt x="1521" y="1548"/>
                    </a:lnTo>
                    <a:lnTo>
                      <a:pt x="1865" y="1548"/>
                    </a:lnTo>
                    <a:lnTo>
                      <a:pt x="1865" y="1578"/>
                    </a:lnTo>
                    <a:lnTo>
                      <a:pt x="1997" y="1578"/>
                    </a:lnTo>
                    <a:lnTo>
                      <a:pt x="1997" y="1620"/>
                    </a:lnTo>
                    <a:lnTo>
                      <a:pt x="2832" y="1620"/>
                    </a:lnTo>
                    <a:lnTo>
                      <a:pt x="2832" y="0"/>
                    </a:lnTo>
                    <a:lnTo>
                      <a:pt x="0" y="0"/>
                    </a:lnTo>
                    <a:close/>
                  </a:path>
                </a:pathLst>
              </a:custGeom>
              <a:solidFill>
                <a:srgbClr val="FFFF66"/>
              </a:solidFill>
              <a:ln w="0">
                <a:solidFill>
                  <a:srgbClr val="FFFF66"/>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28" name="Freeform 41"/>
              <p:cNvSpPr>
                <a:spLocks/>
              </p:cNvSpPr>
              <p:nvPr/>
            </p:nvSpPr>
            <p:spPr bwMode="auto">
              <a:xfrm>
                <a:off x="1744663" y="1454151"/>
                <a:ext cx="2692400" cy="2303463"/>
              </a:xfrm>
              <a:custGeom>
                <a:avLst/>
                <a:gdLst>
                  <a:gd name="T0" fmla="*/ 2692400 w 1696"/>
                  <a:gd name="T1" fmla="*/ 2303463 h 1451"/>
                  <a:gd name="T2" fmla="*/ 2425700 w 1696"/>
                  <a:gd name="T3" fmla="*/ 2303463 h 1451"/>
                  <a:gd name="T4" fmla="*/ 2425700 w 1696"/>
                  <a:gd name="T5" fmla="*/ 2176463 h 1451"/>
                  <a:gd name="T6" fmla="*/ 2157413 w 1696"/>
                  <a:gd name="T7" fmla="*/ 2176463 h 1451"/>
                  <a:gd name="T8" fmla="*/ 2157413 w 1696"/>
                  <a:gd name="T9" fmla="*/ 1965326 h 1451"/>
                  <a:gd name="T10" fmla="*/ 1622425 w 1696"/>
                  <a:gd name="T11" fmla="*/ 1965326 h 1451"/>
                  <a:gd name="T12" fmla="*/ 1622425 w 1696"/>
                  <a:gd name="T13" fmla="*/ 1670051 h 1451"/>
                  <a:gd name="T14" fmla="*/ 1360487 w 1696"/>
                  <a:gd name="T15" fmla="*/ 1670051 h 1451"/>
                  <a:gd name="T16" fmla="*/ 1360487 w 1696"/>
                  <a:gd name="T17" fmla="*/ 1508125 h 1451"/>
                  <a:gd name="T18" fmla="*/ 1093788 w 1696"/>
                  <a:gd name="T19" fmla="*/ 1508125 h 1451"/>
                  <a:gd name="T20" fmla="*/ 1093788 w 1696"/>
                  <a:gd name="T21" fmla="*/ 1471613 h 1451"/>
                  <a:gd name="T22" fmla="*/ 830263 w 1696"/>
                  <a:gd name="T23" fmla="*/ 1471613 h 1451"/>
                  <a:gd name="T24" fmla="*/ 830263 w 1696"/>
                  <a:gd name="T25" fmla="*/ 806450 h 1451"/>
                  <a:gd name="T26" fmla="*/ 549275 w 1696"/>
                  <a:gd name="T27" fmla="*/ 806450 h 1451"/>
                  <a:gd name="T28" fmla="*/ 549275 w 1696"/>
                  <a:gd name="T29" fmla="*/ 122238 h 1451"/>
                  <a:gd name="T30" fmla="*/ 273050 w 1696"/>
                  <a:gd name="T31" fmla="*/ 122238 h 1451"/>
                  <a:gd name="T32" fmla="*/ 273050 w 1696"/>
                  <a:gd name="T33" fmla="*/ 42863 h 1451"/>
                  <a:gd name="T34" fmla="*/ 0 w 1696"/>
                  <a:gd name="T35" fmla="*/ 42863 h 1451"/>
                  <a:gd name="T36" fmla="*/ 0 w 1696"/>
                  <a:gd name="T37" fmla="*/ 0 h 14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6"/>
                  <a:gd name="T58" fmla="*/ 0 h 1451"/>
                  <a:gd name="T59" fmla="*/ 1696 w 1696"/>
                  <a:gd name="T60" fmla="*/ 1451 h 14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6" h="1451">
                    <a:moveTo>
                      <a:pt x="1696" y="1451"/>
                    </a:moveTo>
                    <a:lnTo>
                      <a:pt x="1528" y="1451"/>
                    </a:lnTo>
                    <a:lnTo>
                      <a:pt x="1528" y="1371"/>
                    </a:lnTo>
                    <a:lnTo>
                      <a:pt x="1359" y="1371"/>
                    </a:lnTo>
                    <a:lnTo>
                      <a:pt x="1359" y="1238"/>
                    </a:lnTo>
                    <a:lnTo>
                      <a:pt x="1022" y="1238"/>
                    </a:lnTo>
                    <a:lnTo>
                      <a:pt x="1022" y="1052"/>
                    </a:lnTo>
                    <a:lnTo>
                      <a:pt x="857" y="1052"/>
                    </a:lnTo>
                    <a:lnTo>
                      <a:pt x="857" y="950"/>
                    </a:lnTo>
                    <a:lnTo>
                      <a:pt x="689" y="950"/>
                    </a:lnTo>
                    <a:lnTo>
                      <a:pt x="689" y="927"/>
                    </a:lnTo>
                    <a:lnTo>
                      <a:pt x="523" y="927"/>
                    </a:lnTo>
                    <a:lnTo>
                      <a:pt x="523" y="508"/>
                    </a:lnTo>
                    <a:lnTo>
                      <a:pt x="346" y="508"/>
                    </a:lnTo>
                    <a:lnTo>
                      <a:pt x="346" y="77"/>
                    </a:lnTo>
                    <a:lnTo>
                      <a:pt x="172" y="77"/>
                    </a:lnTo>
                    <a:lnTo>
                      <a:pt x="172" y="27"/>
                    </a:lnTo>
                    <a:lnTo>
                      <a:pt x="0" y="27"/>
                    </a:lnTo>
                    <a:lnTo>
                      <a:pt x="0" y="0"/>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29" name="Freeform 42"/>
              <p:cNvSpPr>
                <a:spLocks/>
              </p:cNvSpPr>
              <p:nvPr/>
            </p:nvSpPr>
            <p:spPr bwMode="auto">
              <a:xfrm>
                <a:off x="2022475" y="1454151"/>
                <a:ext cx="2414588" cy="2303463"/>
              </a:xfrm>
              <a:custGeom>
                <a:avLst/>
                <a:gdLst>
                  <a:gd name="T0" fmla="*/ 0 w 1521"/>
                  <a:gd name="T1" fmla="*/ 0 h 1451"/>
                  <a:gd name="T2" fmla="*/ 0 w 1521"/>
                  <a:gd name="T3" fmla="*/ 23813 h 1451"/>
                  <a:gd name="T4" fmla="*/ 261938 w 1521"/>
                  <a:gd name="T5" fmla="*/ 23813 h 1451"/>
                  <a:gd name="T6" fmla="*/ 261938 w 1521"/>
                  <a:gd name="T7" fmla="*/ 55563 h 1451"/>
                  <a:gd name="T8" fmla="*/ 534988 w 1521"/>
                  <a:gd name="T9" fmla="*/ 55563 h 1451"/>
                  <a:gd name="T10" fmla="*/ 534988 w 1521"/>
                  <a:gd name="T11" fmla="*/ 333375 h 1451"/>
                  <a:gd name="T12" fmla="*/ 815975 w 1521"/>
                  <a:gd name="T13" fmla="*/ 333375 h 1451"/>
                  <a:gd name="T14" fmla="*/ 815975 w 1521"/>
                  <a:gd name="T15" fmla="*/ 717550 h 1451"/>
                  <a:gd name="T16" fmla="*/ 1087438 w 1521"/>
                  <a:gd name="T17" fmla="*/ 717550 h 1451"/>
                  <a:gd name="T18" fmla="*/ 1087438 w 1521"/>
                  <a:gd name="T19" fmla="*/ 1101725 h 1451"/>
                  <a:gd name="T20" fmla="*/ 1352550 w 1521"/>
                  <a:gd name="T21" fmla="*/ 1101725 h 1451"/>
                  <a:gd name="T22" fmla="*/ 1352550 w 1521"/>
                  <a:gd name="T23" fmla="*/ 1343025 h 1451"/>
                  <a:gd name="T24" fmla="*/ 1595438 w 1521"/>
                  <a:gd name="T25" fmla="*/ 1343025 h 1451"/>
                  <a:gd name="T26" fmla="*/ 1595438 w 1521"/>
                  <a:gd name="T27" fmla="*/ 1463675 h 1451"/>
                  <a:gd name="T28" fmla="*/ 1887538 w 1521"/>
                  <a:gd name="T29" fmla="*/ 1463675 h 1451"/>
                  <a:gd name="T30" fmla="*/ 1887538 w 1521"/>
                  <a:gd name="T31" fmla="*/ 1754188 h 1451"/>
                  <a:gd name="T32" fmla="*/ 2141538 w 1521"/>
                  <a:gd name="T33" fmla="*/ 1754188 h 1451"/>
                  <a:gd name="T34" fmla="*/ 2141538 w 1521"/>
                  <a:gd name="T35" fmla="*/ 2014538 h 1451"/>
                  <a:gd name="T36" fmla="*/ 2414588 w 1521"/>
                  <a:gd name="T37" fmla="*/ 2014538 h 1451"/>
                  <a:gd name="T38" fmla="*/ 2414588 w 1521"/>
                  <a:gd name="T39" fmla="*/ 2303463 h 14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1"/>
                  <a:gd name="T61" fmla="*/ 0 h 1451"/>
                  <a:gd name="T62" fmla="*/ 1521 w 1521"/>
                  <a:gd name="T63" fmla="*/ 1451 h 14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1" h="1451">
                    <a:moveTo>
                      <a:pt x="0" y="0"/>
                    </a:moveTo>
                    <a:lnTo>
                      <a:pt x="0" y="15"/>
                    </a:lnTo>
                    <a:lnTo>
                      <a:pt x="165" y="15"/>
                    </a:lnTo>
                    <a:lnTo>
                      <a:pt x="165" y="35"/>
                    </a:lnTo>
                    <a:lnTo>
                      <a:pt x="337" y="35"/>
                    </a:lnTo>
                    <a:lnTo>
                      <a:pt x="337" y="210"/>
                    </a:lnTo>
                    <a:lnTo>
                      <a:pt x="514" y="210"/>
                    </a:lnTo>
                    <a:lnTo>
                      <a:pt x="514" y="452"/>
                    </a:lnTo>
                    <a:lnTo>
                      <a:pt x="685" y="452"/>
                    </a:lnTo>
                    <a:lnTo>
                      <a:pt x="685" y="694"/>
                    </a:lnTo>
                    <a:lnTo>
                      <a:pt x="852" y="694"/>
                    </a:lnTo>
                    <a:lnTo>
                      <a:pt x="852" y="846"/>
                    </a:lnTo>
                    <a:lnTo>
                      <a:pt x="1005" y="846"/>
                    </a:lnTo>
                    <a:lnTo>
                      <a:pt x="1005" y="922"/>
                    </a:lnTo>
                    <a:lnTo>
                      <a:pt x="1189" y="922"/>
                    </a:lnTo>
                    <a:lnTo>
                      <a:pt x="1189" y="1105"/>
                    </a:lnTo>
                    <a:lnTo>
                      <a:pt x="1349" y="1105"/>
                    </a:lnTo>
                    <a:lnTo>
                      <a:pt x="1349" y="1269"/>
                    </a:lnTo>
                    <a:lnTo>
                      <a:pt x="1521" y="1269"/>
                    </a:lnTo>
                    <a:lnTo>
                      <a:pt x="1521" y="1451"/>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30" name="Freeform 43"/>
              <p:cNvSpPr>
                <a:spLocks/>
              </p:cNvSpPr>
              <p:nvPr/>
            </p:nvSpPr>
            <p:spPr bwMode="auto">
              <a:xfrm>
                <a:off x="2022475" y="1454151"/>
                <a:ext cx="4495800" cy="2571750"/>
              </a:xfrm>
              <a:custGeom>
                <a:avLst/>
                <a:gdLst>
                  <a:gd name="T0" fmla="*/ 0 w 2832"/>
                  <a:gd name="T1" fmla="*/ 0 h 1620"/>
                  <a:gd name="T2" fmla="*/ 4495800 w 2832"/>
                  <a:gd name="T3" fmla="*/ 0 h 1620"/>
                  <a:gd name="T4" fmla="*/ 4495800 w 2832"/>
                  <a:gd name="T5" fmla="*/ 2571750 h 1620"/>
                  <a:gd name="T6" fmla="*/ 0 60000 65536"/>
                  <a:gd name="T7" fmla="*/ 0 60000 65536"/>
                  <a:gd name="T8" fmla="*/ 0 60000 65536"/>
                  <a:gd name="T9" fmla="*/ 0 w 2832"/>
                  <a:gd name="T10" fmla="*/ 0 h 1620"/>
                  <a:gd name="T11" fmla="*/ 2832 w 2832"/>
                  <a:gd name="T12" fmla="*/ 1620 h 1620"/>
                </a:gdLst>
                <a:ahLst/>
                <a:cxnLst>
                  <a:cxn ang="T6">
                    <a:pos x="T0" y="T1"/>
                  </a:cxn>
                  <a:cxn ang="T7">
                    <a:pos x="T2" y="T3"/>
                  </a:cxn>
                  <a:cxn ang="T8">
                    <a:pos x="T4" y="T5"/>
                  </a:cxn>
                </a:cxnLst>
                <a:rect l="T9" t="T10" r="T11" b="T12"/>
                <a:pathLst>
                  <a:path w="2832" h="1620">
                    <a:moveTo>
                      <a:pt x="0" y="0"/>
                    </a:moveTo>
                    <a:lnTo>
                      <a:pt x="2832" y="0"/>
                    </a:lnTo>
                    <a:lnTo>
                      <a:pt x="2832" y="1620"/>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31" name="Freeform 44"/>
              <p:cNvSpPr>
                <a:spLocks/>
              </p:cNvSpPr>
              <p:nvPr/>
            </p:nvSpPr>
            <p:spPr bwMode="auto">
              <a:xfrm>
                <a:off x="681038" y="1454151"/>
                <a:ext cx="5837238" cy="2625725"/>
              </a:xfrm>
              <a:custGeom>
                <a:avLst/>
                <a:gdLst>
                  <a:gd name="T0" fmla="*/ 1063625 w 3677"/>
                  <a:gd name="T1" fmla="*/ 0 h 1654"/>
                  <a:gd name="T2" fmla="*/ 0 w 3677"/>
                  <a:gd name="T3" fmla="*/ 0 h 1654"/>
                  <a:gd name="T4" fmla="*/ 0 w 3677"/>
                  <a:gd name="T5" fmla="*/ 127000 h 1654"/>
                  <a:gd name="T6" fmla="*/ 290513 w 3677"/>
                  <a:gd name="T7" fmla="*/ 127000 h 1654"/>
                  <a:gd name="T8" fmla="*/ 290513 w 3677"/>
                  <a:gd name="T9" fmla="*/ 358775 h 1654"/>
                  <a:gd name="T10" fmla="*/ 549275 w 3677"/>
                  <a:gd name="T11" fmla="*/ 358775 h 1654"/>
                  <a:gd name="T12" fmla="*/ 549275 w 3677"/>
                  <a:gd name="T13" fmla="*/ 422275 h 1654"/>
                  <a:gd name="T14" fmla="*/ 835025 w 3677"/>
                  <a:gd name="T15" fmla="*/ 422275 h 1654"/>
                  <a:gd name="T16" fmla="*/ 835025 w 3677"/>
                  <a:gd name="T17" fmla="*/ 1778000 h 1654"/>
                  <a:gd name="T18" fmla="*/ 1095375 w 3677"/>
                  <a:gd name="T19" fmla="*/ 1778000 h 1654"/>
                  <a:gd name="T20" fmla="*/ 1095375 w 3677"/>
                  <a:gd name="T21" fmla="*/ 2317750 h 1654"/>
                  <a:gd name="T22" fmla="*/ 1603375 w 3677"/>
                  <a:gd name="T23" fmla="*/ 2317750 h 1654"/>
                  <a:gd name="T24" fmla="*/ 1603375 w 3677"/>
                  <a:gd name="T25" fmla="*/ 2492375 h 1654"/>
                  <a:gd name="T26" fmla="*/ 2408238 w 3677"/>
                  <a:gd name="T27" fmla="*/ 2492375 h 1654"/>
                  <a:gd name="T28" fmla="*/ 2408238 w 3677"/>
                  <a:gd name="T29" fmla="*/ 2586038 h 1654"/>
                  <a:gd name="T30" fmla="*/ 4368801 w 3677"/>
                  <a:gd name="T31" fmla="*/ 2586038 h 1654"/>
                  <a:gd name="T32" fmla="*/ 4368801 w 3677"/>
                  <a:gd name="T33" fmla="*/ 2625725 h 1654"/>
                  <a:gd name="T34" fmla="*/ 5837238 w 3677"/>
                  <a:gd name="T35" fmla="*/ 2625725 h 1654"/>
                  <a:gd name="T36" fmla="*/ 5837238 w 3677"/>
                  <a:gd name="T37" fmla="*/ 2571750 h 1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77"/>
                  <a:gd name="T58" fmla="*/ 0 h 1654"/>
                  <a:gd name="T59" fmla="*/ 3677 w 3677"/>
                  <a:gd name="T60" fmla="*/ 1654 h 1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77" h="1654">
                    <a:moveTo>
                      <a:pt x="670" y="0"/>
                    </a:moveTo>
                    <a:lnTo>
                      <a:pt x="0" y="0"/>
                    </a:lnTo>
                    <a:lnTo>
                      <a:pt x="0" y="80"/>
                    </a:lnTo>
                    <a:lnTo>
                      <a:pt x="183" y="80"/>
                    </a:lnTo>
                    <a:lnTo>
                      <a:pt x="183" y="226"/>
                    </a:lnTo>
                    <a:lnTo>
                      <a:pt x="346" y="226"/>
                    </a:lnTo>
                    <a:lnTo>
                      <a:pt x="346" y="266"/>
                    </a:lnTo>
                    <a:lnTo>
                      <a:pt x="526" y="266"/>
                    </a:lnTo>
                    <a:lnTo>
                      <a:pt x="526" y="1120"/>
                    </a:lnTo>
                    <a:lnTo>
                      <a:pt x="690" y="1120"/>
                    </a:lnTo>
                    <a:lnTo>
                      <a:pt x="690" y="1460"/>
                    </a:lnTo>
                    <a:lnTo>
                      <a:pt x="1010" y="1460"/>
                    </a:lnTo>
                    <a:lnTo>
                      <a:pt x="1010" y="1570"/>
                    </a:lnTo>
                    <a:lnTo>
                      <a:pt x="1517" y="1570"/>
                    </a:lnTo>
                    <a:lnTo>
                      <a:pt x="1517" y="1629"/>
                    </a:lnTo>
                    <a:lnTo>
                      <a:pt x="2752" y="1629"/>
                    </a:lnTo>
                    <a:lnTo>
                      <a:pt x="2752" y="1654"/>
                    </a:lnTo>
                    <a:lnTo>
                      <a:pt x="3677" y="1654"/>
                    </a:lnTo>
                    <a:lnTo>
                      <a:pt x="3677" y="1620"/>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32" name="Line 45"/>
              <p:cNvSpPr>
                <a:spLocks noChangeShapeType="1"/>
              </p:cNvSpPr>
              <p:nvPr/>
            </p:nvSpPr>
            <p:spPr bwMode="auto">
              <a:xfrm>
                <a:off x="4437063" y="3757613"/>
                <a:ext cx="0" cy="153988"/>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33" name="Freeform 46"/>
              <p:cNvSpPr>
                <a:spLocks/>
              </p:cNvSpPr>
              <p:nvPr/>
            </p:nvSpPr>
            <p:spPr bwMode="auto">
              <a:xfrm>
                <a:off x="4437063" y="3911601"/>
                <a:ext cx="755650" cy="93663"/>
              </a:xfrm>
              <a:custGeom>
                <a:avLst/>
                <a:gdLst>
                  <a:gd name="T0" fmla="*/ 755650 w 476"/>
                  <a:gd name="T1" fmla="*/ 93663 h 59"/>
                  <a:gd name="T2" fmla="*/ 511175 w 476"/>
                  <a:gd name="T3" fmla="*/ 93663 h 59"/>
                  <a:gd name="T4" fmla="*/ 511175 w 476"/>
                  <a:gd name="T5" fmla="*/ 58738 h 59"/>
                  <a:gd name="T6" fmla="*/ 0 w 476"/>
                  <a:gd name="T7" fmla="*/ 58738 h 59"/>
                  <a:gd name="T8" fmla="*/ 0 w 476"/>
                  <a:gd name="T9" fmla="*/ 0 h 59"/>
                  <a:gd name="T10" fmla="*/ 0 60000 65536"/>
                  <a:gd name="T11" fmla="*/ 0 60000 65536"/>
                  <a:gd name="T12" fmla="*/ 0 60000 65536"/>
                  <a:gd name="T13" fmla="*/ 0 60000 65536"/>
                  <a:gd name="T14" fmla="*/ 0 60000 65536"/>
                  <a:gd name="T15" fmla="*/ 0 w 476"/>
                  <a:gd name="T16" fmla="*/ 0 h 59"/>
                  <a:gd name="T17" fmla="*/ 476 w 476"/>
                  <a:gd name="T18" fmla="*/ 59 h 59"/>
                </a:gdLst>
                <a:ahLst/>
                <a:cxnLst>
                  <a:cxn ang="T10">
                    <a:pos x="T0" y="T1"/>
                  </a:cxn>
                  <a:cxn ang="T11">
                    <a:pos x="T2" y="T3"/>
                  </a:cxn>
                  <a:cxn ang="T12">
                    <a:pos x="T4" y="T5"/>
                  </a:cxn>
                  <a:cxn ang="T13">
                    <a:pos x="T6" y="T7"/>
                  </a:cxn>
                  <a:cxn ang="T14">
                    <a:pos x="T8" y="T9"/>
                  </a:cxn>
                </a:cxnLst>
                <a:rect l="T15" t="T16" r="T17" b="T18"/>
                <a:pathLst>
                  <a:path w="476" h="59">
                    <a:moveTo>
                      <a:pt x="476" y="59"/>
                    </a:moveTo>
                    <a:lnTo>
                      <a:pt x="322" y="59"/>
                    </a:lnTo>
                    <a:lnTo>
                      <a:pt x="322" y="37"/>
                    </a:lnTo>
                    <a:lnTo>
                      <a:pt x="0" y="37"/>
                    </a:lnTo>
                    <a:lnTo>
                      <a:pt x="0" y="0"/>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34" name="Freeform 47"/>
              <p:cNvSpPr>
                <a:spLocks/>
              </p:cNvSpPr>
              <p:nvPr/>
            </p:nvSpPr>
            <p:spPr bwMode="auto">
              <a:xfrm>
                <a:off x="4437063" y="3911601"/>
                <a:ext cx="755650" cy="93663"/>
              </a:xfrm>
              <a:custGeom>
                <a:avLst/>
                <a:gdLst>
                  <a:gd name="T0" fmla="*/ 0 w 476"/>
                  <a:gd name="T1" fmla="*/ 0 h 59"/>
                  <a:gd name="T2" fmla="*/ 546100 w 476"/>
                  <a:gd name="T3" fmla="*/ 0 h 59"/>
                  <a:gd name="T4" fmla="*/ 546100 w 476"/>
                  <a:gd name="T5" fmla="*/ 47625 h 59"/>
                  <a:gd name="T6" fmla="*/ 755650 w 476"/>
                  <a:gd name="T7" fmla="*/ 47625 h 59"/>
                  <a:gd name="T8" fmla="*/ 755650 w 476"/>
                  <a:gd name="T9" fmla="*/ 93663 h 59"/>
                  <a:gd name="T10" fmla="*/ 0 60000 65536"/>
                  <a:gd name="T11" fmla="*/ 0 60000 65536"/>
                  <a:gd name="T12" fmla="*/ 0 60000 65536"/>
                  <a:gd name="T13" fmla="*/ 0 60000 65536"/>
                  <a:gd name="T14" fmla="*/ 0 60000 65536"/>
                  <a:gd name="T15" fmla="*/ 0 w 476"/>
                  <a:gd name="T16" fmla="*/ 0 h 59"/>
                  <a:gd name="T17" fmla="*/ 476 w 476"/>
                  <a:gd name="T18" fmla="*/ 59 h 59"/>
                </a:gdLst>
                <a:ahLst/>
                <a:cxnLst>
                  <a:cxn ang="T10">
                    <a:pos x="T0" y="T1"/>
                  </a:cxn>
                  <a:cxn ang="T11">
                    <a:pos x="T2" y="T3"/>
                  </a:cxn>
                  <a:cxn ang="T12">
                    <a:pos x="T4" y="T5"/>
                  </a:cxn>
                  <a:cxn ang="T13">
                    <a:pos x="T6" y="T7"/>
                  </a:cxn>
                  <a:cxn ang="T14">
                    <a:pos x="T8" y="T9"/>
                  </a:cxn>
                </a:cxnLst>
                <a:rect l="T15" t="T16" r="T17" b="T18"/>
                <a:pathLst>
                  <a:path w="476" h="59">
                    <a:moveTo>
                      <a:pt x="0" y="0"/>
                    </a:moveTo>
                    <a:lnTo>
                      <a:pt x="344" y="0"/>
                    </a:lnTo>
                    <a:lnTo>
                      <a:pt x="344" y="30"/>
                    </a:lnTo>
                    <a:lnTo>
                      <a:pt x="476" y="30"/>
                    </a:lnTo>
                    <a:lnTo>
                      <a:pt x="476" y="59"/>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35" name="Freeform 48"/>
              <p:cNvSpPr>
                <a:spLocks/>
              </p:cNvSpPr>
              <p:nvPr/>
            </p:nvSpPr>
            <p:spPr bwMode="auto">
              <a:xfrm>
                <a:off x="5192713" y="4005263"/>
                <a:ext cx="1325563" cy="20638"/>
              </a:xfrm>
              <a:custGeom>
                <a:avLst/>
                <a:gdLst>
                  <a:gd name="T0" fmla="*/ 0 w 835"/>
                  <a:gd name="T1" fmla="*/ 0 h 13"/>
                  <a:gd name="T2" fmla="*/ 0 w 835"/>
                  <a:gd name="T3" fmla="*/ 20638 h 13"/>
                  <a:gd name="T4" fmla="*/ 1325563 w 835"/>
                  <a:gd name="T5" fmla="*/ 20638 h 13"/>
                  <a:gd name="T6" fmla="*/ 0 60000 65536"/>
                  <a:gd name="T7" fmla="*/ 0 60000 65536"/>
                  <a:gd name="T8" fmla="*/ 0 60000 65536"/>
                  <a:gd name="T9" fmla="*/ 0 w 835"/>
                  <a:gd name="T10" fmla="*/ 0 h 13"/>
                  <a:gd name="T11" fmla="*/ 835 w 835"/>
                  <a:gd name="T12" fmla="*/ 13 h 13"/>
                </a:gdLst>
                <a:ahLst/>
                <a:cxnLst>
                  <a:cxn ang="T6">
                    <a:pos x="T0" y="T1"/>
                  </a:cxn>
                  <a:cxn ang="T7">
                    <a:pos x="T2" y="T3"/>
                  </a:cxn>
                  <a:cxn ang="T8">
                    <a:pos x="T4" y="T5"/>
                  </a:cxn>
                </a:cxnLst>
                <a:rect l="T9" t="T10" r="T11" b="T12"/>
                <a:pathLst>
                  <a:path w="835" h="13">
                    <a:moveTo>
                      <a:pt x="0" y="0"/>
                    </a:moveTo>
                    <a:lnTo>
                      <a:pt x="0" y="13"/>
                    </a:lnTo>
                    <a:lnTo>
                      <a:pt x="835" y="13"/>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736" name="Line 49"/>
              <p:cNvSpPr>
                <a:spLocks noChangeShapeType="1"/>
              </p:cNvSpPr>
              <p:nvPr/>
            </p:nvSpPr>
            <p:spPr bwMode="auto">
              <a:xfrm>
                <a:off x="1744663" y="1454151"/>
                <a:ext cx="277813"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737" name="Freeform 55"/>
              <p:cNvSpPr>
                <a:spLocks/>
              </p:cNvSpPr>
              <p:nvPr/>
            </p:nvSpPr>
            <p:spPr bwMode="auto">
              <a:xfrm>
                <a:off x="725488" y="1452563"/>
                <a:ext cx="5630863" cy="2582863"/>
              </a:xfrm>
              <a:custGeom>
                <a:avLst/>
                <a:gdLst>
                  <a:gd name="T0" fmla="*/ 5630863 w 3547"/>
                  <a:gd name="T1" fmla="*/ 2565401 h 1627"/>
                  <a:gd name="T2" fmla="*/ 4359276 w 3547"/>
                  <a:gd name="T3" fmla="*/ 2565401 h 1627"/>
                  <a:gd name="T4" fmla="*/ 4100513 w 3547"/>
                  <a:gd name="T5" fmla="*/ 2522538 h 1627"/>
                  <a:gd name="T6" fmla="*/ 3597276 w 3547"/>
                  <a:gd name="T7" fmla="*/ 2522538 h 1627"/>
                  <a:gd name="T8" fmla="*/ 3297238 w 3547"/>
                  <a:gd name="T9" fmla="*/ 2582863 h 1627"/>
                  <a:gd name="T10" fmla="*/ 3051175 w 3547"/>
                  <a:gd name="T11" fmla="*/ 2395538 h 1627"/>
                  <a:gd name="T12" fmla="*/ 2784475 w 3547"/>
                  <a:gd name="T13" fmla="*/ 2541588 h 1627"/>
                  <a:gd name="T14" fmla="*/ 2514600 w 3547"/>
                  <a:gd name="T15" fmla="*/ 2471738 h 1627"/>
                  <a:gd name="T16" fmla="*/ 2243138 w 3547"/>
                  <a:gd name="T17" fmla="*/ 2346326 h 1627"/>
                  <a:gd name="T18" fmla="*/ 1976438 w 3547"/>
                  <a:gd name="T19" fmla="*/ 2522538 h 1627"/>
                  <a:gd name="T20" fmla="*/ 1439863 w 3547"/>
                  <a:gd name="T21" fmla="*/ 1720851 h 1627"/>
                  <a:gd name="T22" fmla="*/ 1179513 w 3547"/>
                  <a:gd name="T23" fmla="*/ 2006601 h 1627"/>
                  <a:gd name="T24" fmla="*/ 876300 w 3547"/>
                  <a:gd name="T25" fmla="*/ 1452563 h 1627"/>
                  <a:gd name="T26" fmla="*/ 647700 w 3547"/>
                  <a:gd name="T27" fmla="*/ 804863 h 1627"/>
                  <a:gd name="T28" fmla="*/ 384175 w 3547"/>
                  <a:gd name="T29" fmla="*/ 700088 h 1627"/>
                  <a:gd name="T30" fmla="*/ 0 w 3547"/>
                  <a:gd name="T31" fmla="*/ 0 h 16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47"/>
                  <a:gd name="T49" fmla="*/ 0 h 1627"/>
                  <a:gd name="T50" fmla="*/ 3547 w 3547"/>
                  <a:gd name="T51" fmla="*/ 1627 h 16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47" h="1627">
                    <a:moveTo>
                      <a:pt x="3547" y="1616"/>
                    </a:moveTo>
                    <a:lnTo>
                      <a:pt x="2746" y="1616"/>
                    </a:lnTo>
                    <a:lnTo>
                      <a:pt x="2583" y="1589"/>
                    </a:lnTo>
                    <a:lnTo>
                      <a:pt x="2266" y="1589"/>
                    </a:lnTo>
                    <a:lnTo>
                      <a:pt x="2077" y="1627"/>
                    </a:lnTo>
                    <a:lnTo>
                      <a:pt x="1922" y="1509"/>
                    </a:lnTo>
                    <a:lnTo>
                      <a:pt x="1754" y="1601"/>
                    </a:lnTo>
                    <a:lnTo>
                      <a:pt x="1584" y="1557"/>
                    </a:lnTo>
                    <a:lnTo>
                      <a:pt x="1413" y="1478"/>
                    </a:lnTo>
                    <a:lnTo>
                      <a:pt x="1245" y="1589"/>
                    </a:lnTo>
                    <a:lnTo>
                      <a:pt x="907" y="1084"/>
                    </a:lnTo>
                    <a:lnTo>
                      <a:pt x="743" y="1264"/>
                    </a:lnTo>
                    <a:lnTo>
                      <a:pt x="552" y="915"/>
                    </a:lnTo>
                    <a:lnTo>
                      <a:pt x="408" y="507"/>
                    </a:lnTo>
                    <a:lnTo>
                      <a:pt x="242" y="441"/>
                    </a:lnTo>
                    <a:lnTo>
                      <a:pt x="0" y="0"/>
                    </a:lnTo>
                  </a:path>
                </a:pathLst>
              </a:custGeom>
              <a:noFill/>
              <a:ln w="19050">
                <a:solidFill>
                  <a:srgbClr val="FF6600"/>
                </a:solidFill>
                <a:prstDash val="solid"/>
                <a:round/>
                <a:headEnd/>
                <a:tailEnd/>
              </a:ln>
            </p:spPr>
            <p:txBody>
              <a:bodyPr/>
              <a:lstStyle/>
              <a:p>
                <a:pPr defTabSz="914400"/>
                <a:endParaRPr lang="fr-FR">
                  <a:solidFill>
                    <a:srgbClr val="FFFFFF"/>
                  </a:solidFill>
                  <a:latin typeface="Arial" charset="0"/>
                  <a:cs typeface="Arial" charset="0"/>
                </a:endParaRPr>
              </a:p>
            </p:txBody>
          </p:sp>
        </p:grpSp>
        <p:sp>
          <p:nvSpPr>
            <p:cNvPr id="108555" name="ZoneTexte 2078"/>
            <p:cNvSpPr txBox="1">
              <a:spLocks noChangeArrowheads="1"/>
            </p:cNvSpPr>
            <p:nvPr/>
          </p:nvSpPr>
          <p:spPr bwMode="auto">
            <a:xfrm rot="-5400000">
              <a:off x="1608931"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1991</a:t>
              </a:r>
            </a:p>
          </p:txBody>
        </p:sp>
        <p:sp>
          <p:nvSpPr>
            <p:cNvPr id="108556" name="ZoneTexte 64"/>
            <p:cNvSpPr txBox="1">
              <a:spLocks noChangeArrowheads="1"/>
            </p:cNvSpPr>
            <p:nvPr/>
          </p:nvSpPr>
          <p:spPr bwMode="auto">
            <a:xfrm rot="-5400000">
              <a:off x="1820862" y="3608388"/>
              <a:ext cx="466725" cy="247650"/>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1992</a:t>
              </a:r>
            </a:p>
          </p:txBody>
        </p:sp>
        <p:sp>
          <p:nvSpPr>
            <p:cNvPr id="108557" name="ZoneTexte 65"/>
            <p:cNvSpPr txBox="1">
              <a:spLocks noChangeArrowheads="1"/>
            </p:cNvSpPr>
            <p:nvPr/>
          </p:nvSpPr>
          <p:spPr bwMode="auto">
            <a:xfrm rot="-5400000">
              <a:off x="2032794"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1993</a:t>
              </a:r>
            </a:p>
          </p:txBody>
        </p:sp>
        <p:sp>
          <p:nvSpPr>
            <p:cNvPr id="108558" name="ZoneTexte 66"/>
            <p:cNvSpPr txBox="1">
              <a:spLocks noChangeArrowheads="1"/>
            </p:cNvSpPr>
            <p:nvPr/>
          </p:nvSpPr>
          <p:spPr bwMode="auto">
            <a:xfrm rot="-5400000">
              <a:off x="2244725" y="3608388"/>
              <a:ext cx="466725" cy="247650"/>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1994</a:t>
              </a:r>
            </a:p>
          </p:txBody>
        </p:sp>
        <p:sp>
          <p:nvSpPr>
            <p:cNvPr id="108559" name="ZoneTexte 67"/>
            <p:cNvSpPr txBox="1">
              <a:spLocks noChangeArrowheads="1"/>
            </p:cNvSpPr>
            <p:nvPr/>
          </p:nvSpPr>
          <p:spPr bwMode="auto">
            <a:xfrm rot="-5400000">
              <a:off x="2456656"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1995</a:t>
              </a:r>
            </a:p>
          </p:txBody>
        </p:sp>
        <p:sp>
          <p:nvSpPr>
            <p:cNvPr id="108560" name="ZoneTexte 68"/>
            <p:cNvSpPr txBox="1">
              <a:spLocks noChangeArrowheads="1"/>
            </p:cNvSpPr>
            <p:nvPr/>
          </p:nvSpPr>
          <p:spPr bwMode="auto">
            <a:xfrm rot="-5400000">
              <a:off x="2668587" y="3608388"/>
              <a:ext cx="466725" cy="247650"/>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1996</a:t>
              </a:r>
            </a:p>
          </p:txBody>
        </p:sp>
        <p:sp>
          <p:nvSpPr>
            <p:cNvPr id="108561" name="ZoneTexte 69"/>
            <p:cNvSpPr txBox="1">
              <a:spLocks noChangeArrowheads="1"/>
            </p:cNvSpPr>
            <p:nvPr/>
          </p:nvSpPr>
          <p:spPr bwMode="auto">
            <a:xfrm rot="-5400000">
              <a:off x="2880519"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1997</a:t>
              </a:r>
            </a:p>
          </p:txBody>
        </p:sp>
        <p:sp>
          <p:nvSpPr>
            <p:cNvPr id="108562" name="ZoneTexte 70"/>
            <p:cNvSpPr txBox="1">
              <a:spLocks noChangeArrowheads="1"/>
            </p:cNvSpPr>
            <p:nvPr/>
          </p:nvSpPr>
          <p:spPr bwMode="auto">
            <a:xfrm rot="-5400000">
              <a:off x="3091656"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1998</a:t>
              </a:r>
            </a:p>
          </p:txBody>
        </p:sp>
        <p:sp>
          <p:nvSpPr>
            <p:cNvPr id="108563" name="ZoneTexte 71"/>
            <p:cNvSpPr txBox="1">
              <a:spLocks noChangeArrowheads="1"/>
            </p:cNvSpPr>
            <p:nvPr/>
          </p:nvSpPr>
          <p:spPr bwMode="auto">
            <a:xfrm rot="-5400000">
              <a:off x="3304381"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1999</a:t>
              </a:r>
            </a:p>
          </p:txBody>
        </p:sp>
        <p:sp>
          <p:nvSpPr>
            <p:cNvPr id="108564" name="ZoneTexte 72"/>
            <p:cNvSpPr txBox="1">
              <a:spLocks noChangeArrowheads="1"/>
            </p:cNvSpPr>
            <p:nvPr/>
          </p:nvSpPr>
          <p:spPr bwMode="auto">
            <a:xfrm rot="-5400000">
              <a:off x="3515519"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2000</a:t>
              </a:r>
            </a:p>
          </p:txBody>
        </p:sp>
        <p:sp>
          <p:nvSpPr>
            <p:cNvPr id="108565" name="ZoneTexte 73"/>
            <p:cNvSpPr txBox="1">
              <a:spLocks noChangeArrowheads="1"/>
            </p:cNvSpPr>
            <p:nvPr/>
          </p:nvSpPr>
          <p:spPr bwMode="auto">
            <a:xfrm rot="-5400000">
              <a:off x="3728244"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2001</a:t>
              </a:r>
            </a:p>
          </p:txBody>
        </p:sp>
        <p:sp>
          <p:nvSpPr>
            <p:cNvPr id="108566" name="ZoneTexte 74"/>
            <p:cNvSpPr txBox="1">
              <a:spLocks noChangeArrowheads="1"/>
            </p:cNvSpPr>
            <p:nvPr/>
          </p:nvSpPr>
          <p:spPr bwMode="auto">
            <a:xfrm rot="-5400000">
              <a:off x="3939381"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2002</a:t>
              </a:r>
            </a:p>
          </p:txBody>
        </p:sp>
        <p:sp>
          <p:nvSpPr>
            <p:cNvPr id="108567" name="ZoneTexte 75"/>
            <p:cNvSpPr txBox="1">
              <a:spLocks noChangeArrowheads="1"/>
            </p:cNvSpPr>
            <p:nvPr/>
          </p:nvSpPr>
          <p:spPr bwMode="auto">
            <a:xfrm rot="-5400000">
              <a:off x="4152106"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2003</a:t>
              </a:r>
            </a:p>
          </p:txBody>
        </p:sp>
        <p:sp>
          <p:nvSpPr>
            <p:cNvPr id="108568" name="ZoneTexte 76"/>
            <p:cNvSpPr txBox="1">
              <a:spLocks noChangeArrowheads="1"/>
            </p:cNvSpPr>
            <p:nvPr/>
          </p:nvSpPr>
          <p:spPr bwMode="auto">
            <a:xfrm rot="-5400000">
              <a:off x="4363244"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2004</a:t>
              </a:r>
            </a:p>
          </p:txBody>
        </p:sp>
        <p:sp>
          <p:nvSpPr>
            <p:cNvPr id="108569" name="ZoneTexte 77"/>
            <p:cNvSpPr txBox="1">
              <a:spLocks noChangeArrowheads="1"/>
            </p:cNvSpPr>
            <p:nvPr/>
          </p:nvSpPr>
          <p:spPr bwMode="auto">
            <a:xfrm rot="-5400000">
              <a:off x="4575969"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2005</a:t>
              </a:r>
            </a:p>
          </p:txBody>
        </p:sp>
        <p:sp>
          <p:nvSpPr>
            <p:cNvPr id="108570" name="ZoneTexte 78"/>
            <p:cNvSpPr txBox="1">
              <a:spLocks noChangeArrowheads="1"/>
            </p:cNvSpPr>
            <p:nvPr/>
          </p:nvSpPr>
          <p:spPr bwMode="auto">
            <a:xfrm rot="-5400000">
              <a:off x="4787106"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2006</a:t>
              </a:r>
            </a:p>
          </p:txBody>
        </p:sp>
        <p:sp>
          <p:nvSpPr>
            <p:cNvPr id="108571" name="ZoneTexte 79"/>
            <p:cNvSpPr txBox="1">
              <a:spLocks noChangeArrowheads="1"/>
            </p:cNvSpPr>
            <p:nvPr/>
          </p:nvSpPr>
          <p:spPr bwMode="auto">
            <a:xfrm rot="-5400000">
              <a:off x="4999831"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2007</a:t>
              </a:r>
            </a:p>
          </p:txBody>
        </p:sp>
        <p:sp>
          <p:nvSpPr>
            <p:cNvPr id="108572" name="ZoneTexte 80"/>
            <p:cNvSpPr txBox="1">
              <a:spLocks noChangeArrowheads="1"/>
            </p:cNvSpPr>
            <p:nvPr/>
          </p:nvSpPr>
          <p:spPr bwMode="auto">
            <a:xfrm rot="-5400000">
              <a:off x="5210969"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2008</a:t>
              </a:r>
            </a:p>
          </p:txBody>
        </p:sp>
        <p:sp>
          <p:nvSpPr>
            <p:cNvPr id="108573" name="ZoneTexte 81"/>
            <p:cNvSpPr txBox="1">
              <a:spLocks noChangeArrowheads="1"/>
            </p:cNvSpPr>
            <p:nvPr/>
          </p:nvSpPr>
          <p:spPr bwMode="auto">
            <a:xfrm rot="-5400000">
              <a:off x="5423694"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2009</a:t>
              </a:r>
            </a:p>
          </p:txBody>
        </p:sp>
        <p:sp>
          <p:nvSpPr>
            <p:cNvPr id="108574" name="ZoneTexte 82"/>
            <p:cNvSpPr txBox="1">
              <a:spLocks noChangeArrowheads="1"/>
            </p:cNvSpPr>
            <p:nvPr/>
          </p:nvSpPr>
          <p:spPr bwMode="auto">
            <a:xfrm rot="-5400000">
              <a:off x="5634831"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2010</a:t>
              </a:r>
            </a:p>
          </p:txBody>
        </p:sp>
        <p:sp>
          <p:nvSpPr>
            <p:cNvPr id="108575" name="ZoneTexte 83"/>
            <p:cNvSpPr txBox="1">
              <a:spLocks noChangeArrowheads="1"/>
            </p:cNvSpPr>
            <p:nvPr/>
          </p:nvSpPr>
          <p:spPr bwMode="auto">
            <a:xfrm rot="-5400000">
              <a:off x="5847556" y="3609182"/>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2011</a:t>
              </a:r>
            </a:p>
          </p:txBody>
        </p:sp>
        <p:sp>
          <p:nvSpPr>
            <p:cNvPr id="108576" name="ZoneTexte 84"/>
            <p:cNvSpPr txBox="1">
              <a:spLocks noChangeArrowheads="1"/>
            </p:cNvSpPr>
            <p:nvPr/>
          </p:nvSpPr>
          <p:spPr bwMode="auto">
            <a:xfrm rot="-5400000">
              <a:off x="6058694" y="3609181"/>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2012</a:t>
              </a:r>
            </a:p>
          </p:txBody>
        </p:sp>
        <p:sp>
          <p:nvSpPr>
            <p:cNvPr id="108577" name="ZoneTexte 85"/>
            <p:cNvSpPr txBox="1">
              <a:spLocks noChangeArrowheads="1"/>
            </p:cNvSpPr>
            <p:nvPr/>
          </p:nvSpPr>
          <p:spPr bwMode="auto">
            <a:xfrm>
              <a:off x="3005138" y="3906838"/>
              <a:ext cx="533400" cy="247650"/>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1 INTI</a:t>
              </a:r>
            </a:p>
          </p:txBody>
        </p:sp>
        <p:sp>
          <p:nvSpPr>
            <p:cNvPr id="108578" name="ZoneTexte 86"/>
            <p:cNvSpPr txBox="1">
              <a:spLocks noChangeArrowheads="1"/>
            </p:cNvSpPr>
            <p:nvPr/>
          </p:nvSpPr>
          <p:spPr bwMode="auto">
            <a:xfrm>
              <a:off x="3721100" y="3906838"/>
              <a:ext cx="533400" cy="247650"/>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2 INTI</a:t>
              </a:r>
            </a:p>
          </p:txBody>
        </p:sp>
        <p:sp>
          <p:nvSpPr>
            <p:cNvPr id="108579" name="ZoneTexte 87"/>
            <p:cNvSpPr txBox="1">
              <a:spLocks noChangeArrowheads="1"/>
            </p:cNvSpPr>
            <p:nvPr/>
          </p:nvSpPr>
          <p:spPr bwMode="auto">
            <a:xfrm>
              <a:off x="4562475" y="3906838"/>
              <a:ext cx="619125" cy="247650"/>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HAART</a:t>
              </a:r>
            </a:p>
          </p:txBody>
        </p:sp>
        <p:sp>
          <p:nvSpPr>
            <p:cNvPr id="108580" name="ZoneTexte 88"/>
            <p:cNvSpPr txBox="1">
              <a:spLocks noChangeArrowheads="1"/>
            </p:cNvSpPr>
            <p:nvPr/>
          </p:nvSpPr>
          <p:spPr bwMode="auto">
            <a:xfrm>
              <a:off x="5462588" y="3906838"/>
              <a:ext cx="1052512" cy="247650"/>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 transmission</a:t>
              </a:r>
            </a:p>
          </p:txBody>
        </p:sp>
        <p:sp>
          <p:nvSpPr>
            <p:cNvPr id="108581" name="ZoneTexte 89"/>
            <p:cNvSpPr txBox="1">
              <a:spLocks noChangeArrowheads="1"/>
            </p:cNvSpPr>
            <p:nvPr/>
          </p:nvSpPr>
          <p:spPr bwMode="auto">
            <a:xfrm>
              <a:off x="1944688" y="3906838"/>
              <a:ext cx="876300" cy="247650"/>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Non traitées</a:t>
              </a:r>
            </a:p>
          </p:txBody>
        </p:sp>
        <p:sp>
          <p:nvSpPr>
            <p:cNvPr id="108582" name="ZoneTexte 90"/>
            <p:cNvSpPr txBox="1">
              <a:spLocks noChangeArrowheads="1"/>
            </p:cNvSpPr>
            <p:nvPr/>
          </p:nvSpPr>
          <p:spPr bwMode="auto">
            <a:xfrm>
              <a:off x="6415088" y="1301750"/>
              <a:ext cx="474662" cy="246063"/>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20 %</a:t>
              </a:r>
            </a:p>
          </p:txBody>
        </p:sp>
        <p:sp>
          <p:nvSpPr>
            <p:cNvPr id="108583" name="ZoneTexte 91"/>
            <p:cNvSpPr txBox="1">
              <a:spLocks noChangeArrowheads="1"/>
            </p:cNvSpPr>
            <p:nvPr/>
          </p:nvSpPr>
          <p:spPr bwMode="auto">
            <a:xfrm>
              <a:off x="6415088" y="1814513"/>
              <a:ext cx="474662" cy="247650"/>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15 %</a:t>
              </a:r>
            </a:p>
          </p:txBody>
        </p:sp>
        <p:sp>
          <p:nvSpPr>
            <p:cNvPr id="108584" name="ZoneTexte 92"/>
            <p:cNvSpPr txBox="1">
              <a:spLocks noChangeArrowheads="1"/>
            </p:cNvSpPr>
            <p:nvPr/>
          </p:nvSpPr>
          <p:spPr bwMode="auto">
            <a:xfrm>
              <a:off x="6415088" y="2314575"/>
              <a:ext cx="474662" cy="247650"/>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10 %</a:t>
              </a:r>
            </a:p>
          </p:txBody>
        </p:sp>
        <p:sp>
          <p:nvSpPr>
            <p:cNvPr id="108585" name="ZoneTexte 93"/>
            <p:cNvSpPr txBox="1">
              <a:spLocks noChangeArrowheads="1"/>
            </p:cNvSpPr>
            <p:nvPr/>
          </p:nvSpPr>
          <p:spPr bwMode="auto">
            <a:xfrm>
              <a:off x="6415088" y="2841625"/>
              <a:ext cx="404812" cy="246063"/>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5 %</a:t>
              </a:r>
            </a:p>
          </p:txBody>
        </p:sp>
        <p:sp>
          <p:nvSpPr>
            <p:cNvPr id="108586" name="ZoneTexte 94"/>
            <p:cNvSpPr txBox="1">
              <a:spLocks noChangeArrowheads="1"/>
            </p:cNvSpPr>
            <p:nvPr/>
          </p:nvSpPr>
          <p:spPr bwMode="auto">
            <a:xfrm>
              <a:off x="6415088" y="3354388"/>
              <a:ext cx="404812" cy="246062"/>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0 %</a:t>
              </a:r>
            </a:p>
          </p:txBody>
        </p:sp>
        <p:sp>
          <p:nvSpPr>
            <p:cNvPr id="108679" name="Rectangle 50"/>
            <p:cNvSpPr>
              <a:spLocks noChangeArrowheads="1"/>
            </p:cNvSpPr>
            <p:nvPr/>
          </p:nvSpPr>
          <p:spPr bwMode="auto">
            <a:xfrm>
              <a:off x="1827213" y="3968750"/>
              <a:ext cx="122237" cy="122238"/>
            </a:xfrm>
            <a:prstGeom prst="rect">
              <a:avLst/>
            </a:prstGeom>
            <a:noFill/>
            <a:ln w="0">
              <a:solidFill>
                <a:srgbClr val="FFFFFF"/>
              </a:solidFill>
              <a:miter lim="800000"/>
              <a:headEnd/>
              <a:tailEnd/>
            </a:ln>
          </p:spPr>
          <p:txBody>
            <a:bodyPr/>
            <a:lstStyle/>
            <a:p>
              <a:pPr defTabSz="914400"/>
              <a:endParaRPr lang="fr-FR">
                <a:solidFill>
                  <a:srgbClr val="FFFFFF"/>
                </a:solidFill>
                <a:latin typeface="Arial" charset="0"/>
                <a:cs typeface="Arial" charset="0"/>
              </a:endParaRPr>
            </a:p>
          </p:txBody>
        </p:sp>
      </p:grpSp>
      <p:grpSp>
        <p:nvGrpSpPr>
          <p:cNvPr id="197" name="Groupe 196"/>
          <p:cNvGrpSpPr/>
          <p:nvPr/>
        </p:nvGrpSpPr>
        <p:grpSpPr>
          <a:xfrm>
            <a:off x="619125" y="4557713"/>
            <a:ext cx="3681413" cy="2125662"/>
            <a:chOff x="619125" y="4557713"/>
            <a:chExt cx="3681413" cy="2125662"/>
          </a:xfrm>
        </p:grpSpPr>
        <p:sp>
          <p:nvSpPr>
            <p:cNvPr id="2098" name="Freeform 109"/>
            <p:cNvSpPr>
              <a:spLocks/>
            </p:cNvSpPr>
            <p:nvPr/>
          </p:nvSpPr>
          <p:spPr bwMode="auto">
            <a:xfrm>
              <a:off x="711200" y="6516688"/>
              <a:ext cx="84138" cy="85725"/>
            </a:xfrm>
            <a:custGeom>
              <a:avLst/>
              <a:gdLst>
                <a:gd name="T0" fmla="*/ 108 w 108"/>
                <a:gd name="T1" fmla="*/ 108 h 108"/>
                <a:gd name="T2" fmla="*/ 108 w 108"/>
                <a:gd name="T3" fmla="*/ 0 h 108"/>
                <a:gd name="T4" fmla="*/ 0 w 108"/>
                <a:gd name="T5" fmla="*/ 0 h 108"/>
                <a:gd name="T6" fmla="*/ 0 w 108"/>
                <a:gd name="T7" fmla="*/ 108 h 108"/>
                <a:gd name="T8" fmla="*/ 108 w 108"/>
                <a:gd name="T9" fmla="*/ 108 h 108"/>
                <a:gd name="T10" fmla="*/ 108 w 108"/>
                <a:gd name="T11" fmla="*/ 108 h 108"/>
              </a:gdLst>
              <a:ahLst/>
              <a:cxnLst>
                <a:cxn ang="0">
                  <a:pos x="T0" y="T1"/>
                </a:cxn>
                <a:cxn ang="0">
                  <a:pos x="T2" y="T3"/>
                </a:cxn>
                <a:cxn ang="0">
                  <a:pos x="T4" y="T5"/>
                </a:cxn>
                <a:cxn ang="0">
                  <a:pos x="T6" y="T7"/>
                </a:cxn>
                <a:cxn ang="0">
                  <a:pos x="T8" y="T9"/>
                </a:cxn>
                <a:cxn ang="0">
                  <a:pos x="T10" y="T11"/>
                </a:cxn>
              </a:cxnLst>
              <a:rect l="0" t="0" r="r" b="b"/>
              <a:pathLst>
                <a:path w="108" h="108">
                  <a:moveTo>
                    <a:pt x="108" y="108"/>
                  </a:moveTo>
                  <a:lnTo>
                    <a:pt x="108" y="0"/>
                  </a:lnTo>
                  <a:lnTo>
                    <a:pt x="0" y="0"/>
                  </a:lnTo>
                  <a:lnTo>
                    <a:pt x="0" y="108"/>
                  </a:lnTo>
                  <a:lnTo>
                    <a:pt x="108" y="108"/>
                  </a:lnTo>
                  <a:lnTo>
                    <a:pt x="108" y="108"/>
                  </a:lnTo>
                  <a:close/>
                </a:path>
              </a:pathLst>
            </a:custGeom>
            <a:solidFill>
              <a:schemeClr val="bg1">
                <a:lumMod val="65000"/>
              </a:schemeClr>
            </a:solidFill>
            <a:ln w="0">
              <a:solidFill>
                <a:schemeClr val="bg1"/>
              </a:solidFill>
              <a:prstDash val="solid"/>
              <a:round/>
              <a:headEnd/>
              <a:tailEnd/>
            </a:ln>
          </p:spPr>
          <p:txBody>
            <a:bodyPr/>
            <a:lstStyle/>
            <a:p>
              <a:pPr defTabSz="914400">
                <a:defRPr/>
              </a:pPr>
              <a:endParaRPr lang="fr-FR">
                <a:solidFill>
                  <a:srgbClr val="FFFFFF"/>
                </a:solidFill>
                <a:latin typeface="Arial" charset="0"/>
                <a:cs typeface="Arial" charset="0"/>
              </a:endParaRPr>
            </a:p>
          </p:txBody>
        </p:sp>
        <p:sp>
          <p:nvSpPr>
            <p:cNvPr id="108588" name="Rectangle 110"/>
            <p:cNvSpPr>
              <a:spLocks noChangeArrowheads="1"/>
            </p:cNvSpPr>
            <p:nvPr/>
          </p:nvSpPr>
          <p:spPr bwMode="auto">
            <a:xfrm>
              <a:off x="1704975" y="6534150"/>
              <a:ext cx="85725" cy="85725"/>
            </a:xfrm>
            <a:prstGeom prst="rect">
              <a:avLst/>
            </a:prstGeom>
            <a:solidFill>
              <a:srgbClr val="00CCFF"/>
            </a:solidFill>
            <a:ln w="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589" name="Rectangle 111"/>
            <p:cNvSpPr>
              <a:spLocks noChangeArrowheads="1"/>
            </p:cNvSpPr>
            <p:nvPr/>
          </p:nvSpPr>
          <p:spPr bwMode="auto">
            <a:xfrm>
              <a:off x="3529013" y="6534150"/>
              <a:ext cx="85725" cy="85725"/>
            </a:xfrm>
            <a:prstGeom prst="rect">
              <a:avLst/>
            </a:prstGeom>
            <a:solidFill>
              <a:srgbClr val="FF00FF"/>
            </a:solidFill>
            <a:ln w="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590" name="Line 62"/>
            <p:cNvSpPr>
              <a:spLocks noChangeShapeType="1"/>
            </p:cNvSpPr>
            <p:nvPr/>
          </p:nvSpPr>
          <p:spPr bwMode="auto">
            <a:xfrm flipH="1">
              <a:off x="630238" y="5980113"/>
              <a:ext cx="3659187" cy="0"/>
            </a:xfrm>
            <a:prstGeom prst="line">
              <a:avLst/>
            </a:prstGeom>
            <a:noFill/>
            <a:ln w="4763">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08591" name="Rectangle 63"/>
            <p:cNvSpPr>
              <a:spLocks noChangeArrowheads="1"/>
            </p:cNvSpPr>
            <p:nvPr/>
          </p:nvSpPr>
          <p:spPr bwMode="auto">
            <a:xfrm>
              <a:off x="661988" y="4557713"/>
              <a:ext cx="133350" cy="549275"/>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592" name="Rectangle 64"/>
            <p:cNvSpPr>
              <a:spLocks noChangeArrowheads="1"/>
            </p:cNvSpPr>
            <p:nvPr/>
          </p:nvSpPr>
          <p:spPr bwMode="auto">
            <a:xfrm>
              <a:off x="661988" y="5321300"/>
              <a:ext cx="133350" cy="658813"/>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593" name="Rectangle 65"/>
            <p:cNvSpPr>
              <a:spLocks noChangeArrowheads="1"/>
            </p:cNvSpPr>
            <p:nvPr/>
          </p:nvSpPr>
          <p:spPr bwMode="auto">
            <a:xfrm>
              <a:off x="892175" y="4557713"/>
              <a:ext cx="131763" cy="503237"/>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594" name="Rectangle 66"/>
            <p:cNvSpPr>
              <a:spLocks noChangeArrowheads="1"/>
            </p:cNvSpPr>
            <p:nvPr/>
          </p:nvSpPr>
          <p:spPr bwMode="auto">
            <a:xfrm>
              <a:off x="892175" y="5207000"/>
              <a:ext cx="131763" cy="773113"/>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595" name="Rectangle 67"/>
            <p:cNvSpPr>
              <a:spLocks noChangeArrowheads="1"/>
            </p:cNvSpPr>
            <p:nvPr/>
          </p:nvSpPr>
          <p:spPr bwMode="auto">
            <a:xfrm>
              <a:off x="1120775" y="4557713"/>
              <a:ext cx="133350" cy="608012"/>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596" name="Rectangle 68"/>
            <p:cNvSpPr>
              <a:spLocks noChangeArrowheads="1"/>
            </p:cNvSpPr>
            <p:nvPr/>
          </p:nvSpPr>
          <p:spPr bwMode="auto">
            <a:xfrm>
              <a:off x="1120775" y="5302250"/>
              <a:ext cx="133350" cy="400050"/>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42" name="Rectangle 69"/>
            <p:cNvSpPr>
              <a:spLocks noChangeArrowheads="1"/>
            </p:cNvSpPr>
            <p:nvPr/>
          </p:nvSpPr>
          <p:spPr bwMode="auto">
            <a:xfrm>
              <a:off x="1120775" y="5702300"/>
              <a:ext cx="133350" cy="277813"/>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598" name="Rectangle 70"/>
            <p:cNvSpPr>
              <a:spLocks noChangeArrowheads="1"/>
            </p:cNvSpPr>
            <p:nvPr/>
          </p:nvSpPr>
          <p:spPr bwMode="auto">
            <a:xfrm>
              <a:off x="1349375" y="4557713"/>
              <a:ext cx="133350" cy="546100"/>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599" name="Rectangle 71"/>
            <p:cNvSpPr>
              <a:spLocks noChangeArrowheads="1"/>
            </p:cNvSpPr>
            <p:nvPr/>
          </p:nvSpPr>
          <p:spPr bwMode="auto">
            <a:xfrm>
              <a:off x="1349375" y="5229225"/>
              <a:ext cx="133350" cy="376238"/>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45" name="Rectangle 72"/>
            <p:cNvSpPr>
              <a:spLocks noChangeArrowheads="1"/>
            </p:cNvSpPr>
            <p:nvPr/>
          </p:nvSpPr>
          <p:spPr bwMode="auto">
            <a:xfrm>
              <a:off x="1349375" y="5605463"/>
              <a:ext cx="133350" cy="376237"/>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01" name="Rectangle 73"/>
            <p:cNvSpPr>
              <a:spLocks noChangeArrowheads="1"/>
            </p:cNvSpPr>
            <p:nvPr/>
          </p:nvSpPr>
          <p:spPr bwMode="auto">
            <a:xfrm>
              <a:off x="1577975" y="4557713"/>
              <a:ext cx="133350" cy="401637"/>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02" name="Rectangle 74"/>
            <p:cNvSpPr>
              <a:spLocks noChangeArrowheads="1"/>
            </p:cNvSpPr>
            <p:nvPr/>
          </p:nvSpPr>
          <p:spPr bwMode="auto">
            <a:xfrm>
              <a:off x="1577975" y="5080000"/>
              <a:ext cx="133350" cy="457200"/>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48" name="Rectangle 75"/>
            <p:cNvSpPr>
              <a:spLocks noChangeArrowheads="1"/>
            </p:cNvSpPr>
            <p:nvPr/>
          </p:nvSpPr>
          <p:spPr bwMode="auto">
            <a:xfrm>
              <a:off x="1577975" y="5537200"/>
              <a:ext cx="133350" cy="444500"/>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04" name="Rectangle 76"/>
            <p:cNvSpPr>
              <a:spLocks noChangeArrowheads="1"/>
            </p:cNvSpPr>
            <p:nvPr/>
          </p:nvSpPr>
          <p:spPr bwMode="auto">
            <a:xfrm>
              <a:off x="4098925" y="4557713"/>
              <a:ext cx="129600" cy="53975"/>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05" name="Rectangle 77"/>
            <p:cNvSpPr>
              <a:spLocks noChangeArrowheads="1"/>
            </p:cNvSpPr>
            <p:nvPr/>
          </p:nvSpPr>
          <p:spPr bwMode="auto">
            <a:xfrm>
              <a:off x="4098925" y="4637088"/>
              <a:ext cx="129600" cy="144462"/>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51" name="Rectangle 78"/>
            <p:cNvSpPr>
              <a:spLocks noChangeArrowheads="1"/>
            </p:cNvSpPr>
            <p:nvPr/>
          </p:nvSpPr>
          <p:spPr bwMode="auto">
            <a:xfrm>
              <a:off x="4098925" y="4781550"/>
              <a:ext cx="129600" cy="1198563"/>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07" name="Rectangle 79"/>
            <p:cNvSpPr>
              <a:spLocks noChangeArrowheads="1"/>
            </p:cNvSpPr>
            <p:nvPr/>
          </p:nvSpPr>
          <p:spPr bwMode="auto">
            <a:xfrm>
              <a:off x="3867150" y="4557713"/>
              <a:ext cx="133350" cy="38100"/>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08" name="Rectangle 80"/>
            <p:cNvSpPr>
              <a:spLocks noChangeArrowheads="1"/>
            </p:cNvSpPr>
            <p:nvPr/>
          </p:nvSpPr>
          <p:spPr bwMode="auto">
            <a:xfrm>
              <a:off x="3867150" y="4595813"/>
              <a:ext cx="133350" cy="161925"/>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54" name="Rectangle 81"/>
            <p:cNvSpPr>
              <a:spLocks noChangeArrowheads="1"/>
            </p:cNvSpPr>
            <p:nvPr/>
          </p:nvSpPr>
          <p:spPr bwMode="auto">
            <a:xfrm>
              <a:off x="3867150" y="4757738"/>
              <a:ext cx="133350" cy="1222375"/>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10" name="Rectangle 82"/>
            <p:cNvSpPr>
              <a:spLocks noChangeArrowheads="1"/>
            </p:cNvSpPr>
            <p:nvPr/>
          </p:nvSpPr>
          <p:spPr bwMode="auto">
            <a:xfrm>
              <a:off x="3636963" y="4557713"/>
              <a:ext cx="129600" cy="44450"/>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11" name="Freeform 83"/>
            <p:cNvSpPr>
              <a:spLocks/>
            </p:cNvSpPr>
            <p:nvPr/>
          </p:nvSpPr>
          <p:spPr bwMode="auto">
            <a:xfrm>
              <a:off x="3636963" y="4633913"/>
              <a:ext cx="129600" cy="227012"/>
            </a:xfrm>
            <a:custGeom>
              <a:avLst/>
              <a:gdLst>
                <a:gd name="T0" fmla="*/ 131763 w 168"/>
                <a:gd name="T1" fmla="*/ 0 h 376"/>
                <a:gd name="T2" fmla="*/ 0 w 168"/>
                <a:gd name="T3" fmla="*/ 0 h 376"/>
                <a:gd name="T4" fmla="*/ 0 w 168"/>
                <a:gd name="T5" fmla="*/ 226613 h 376"/>
                <a:gd name="T6" fmla="*/ 131763 w 168"/>
                <a:gd name="T7" fmla="*/ 226613 h 376"/>
                <a:gd name="T8" fmla="*/ 131763 w 168"/>
                <a:gd name="T9" fmla="*/ 0 h 376"/>
                <a:gd name="T10" fmla="*/ 131763 w 168"/>
                <a:gd name="T11" fmla="*/ 0 h 376"/>
                <a:gd name="T12" fmla="*/ 0 60000 65536"/>
                <a:gd name="T13" fmla="*/ 0 60000 65536"/>
                <a:gd name="T14" fmla="*/ 0 60000 65536"/>
                <a:gd name="T15" fmla="*/ 0 60000 65536"/>
                <a:gd name="T16" fmla="*/ 0 60000 65536"/>
                <a:gd name="T17" fmla="*/ 0 60000 65536"/>
                <a:gd name="T18" fmla="*/ 0 w 168"/>
                <a:gd name="T19" fmla="*/ 0 h 376"/>
                <a:gd name="T20" fmla="*/ 168 w 168"/>
                <a:gd name="T21" fmla="*/ 376 h 376"/>
              </a:gdLst>
              <a:ahLst/>
              <a:cxnLst>
                <a:cxn ang="T12">
                  <a:pos x="T0" y="T1"/>
                </a:cxn>
                <a:cxn ang="T13">
                  <a:pos x="T2" y="T3"/>
                </a:cxn>
                <a:cxn ang="T14">
                  <a:pos x="T4" y="T5"/>
                </a:cxn>
                <a:cxn ang="T15">
                  <a:pos x="T6" y="T7"/>
                </a:cxn>
                <a:cxn ang="T16">
                  <a:pos x="T8" y="T9"/>
                </a:cxn>
                <a:cxn ang="T17">
                  <a:pos x="T10" y="T11"/>
                </a:cxn>
              </a:cxnLst>
              <a:rect l="T18" t="T19" r="T20" b="T21"/>
              <a:pathLst>
                <a:path w="168" h="376">
                  <a:moveTo>
                    <a:pt x="168" y="0"/>
                  </a:moveTo>
                  <a:lnTo>
                    <a:pt x="0" y="0"/>
                  </a:lnTo>
                  <a:lnTo>
                    <a:pt x="0" y="376"/>
                  </a:lnTo>
                  <a:lnTo>
                    <a:pt x="168" y="376"/>
                  </a:lnTo>
                  <a:lnTo>
                    <a:pt x="168" y="0"/>
                  </a:lnTo>
                  <a:close/>
                </a:path>
              </a:pathLst>
            </a:custGeom>
            <a:solidFill>
              <a:srgbClr val="00CCFF"/>
            </a:solidFill>
            <a:ln w="6350">
              <a:solidFill>
                <a:schemeClr val="bg1"/>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13" name="Rectangle 85"/>
            <p:cNvSpPr>
              <a:spLocks noChangeArrowheads="1"/>
            </p:cNvSpPr>
            <p:nvPr/>
          </p:nvSpPr>
          <p:spPr bwMode="auto">
            <a:xfrm>
              <a:off x="3408363" y="4557713"/>
              <a:ext cx="133350" cy="39687"/>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14" name="Rectangle 86"/>
            <p:cNvSpPr>
              <a:spLocks noChangeArrowheads="1"/>
            </p:cNvSpPr>
            <p:nvPr/>
          </p:nvSpPr>
          <p:spPr bwMode="auto">
            <a:xfrm>
              <a:off x="3408363" y="4633913"/>
              <a:ext cx="133350" cy="217487"/>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60" name="Rectangle 87"/>
            <p:cNvSpPr>
              <a:spLocks noChangeArrowheads="1"/>
            </p:cNvSpPr>
            <p:nvPr/>
          </p:nvSpPr>
          <p:spPr bwMode="auto">
            <a:xfrm>
              <a:off x="3408363" y="4851400"/>
              <a:ext cx="133350" cy="1128713"/>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16" name="Rectangle 88"/>
            <p:cNvSpPr>
              <a:spLocks noChangeArrowheads="1"/>
            </p:cNvSpPr>
            <p:nvPr/>
          </p:nvSpPr>
          <p:spPr bwMode="auto">
            <a:xfrm>
              <a:off x="3179763" y="4557713"/>
              <a:ext cx="133350" cy="61912"/>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17" name="Rectangle 89"/>
            <p:cNvSpPr>
              <a:spLocks noChangeArrowheads="1"/>
            </p:cNvSpPr>
            <p:nvPr/>
          </p:nvSpPr>
          <p:spPr bwMode="auto">
            <a:xfrm>
              <a:off x="3179763" y="4645025"/>
              <a:ext cx="133350" cy="206375"/>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64" name="Rectangle 90"/>
            <p:cNvSpPr>
              <a:spLocks noChangeArrowheads="1"/>
            </p:cNvSpPr>
            <p:nvPr/>
          </p:nvSpPr>
          <p:spPr bwMode="auto">
            <a:xfrm>
              <a:off x="3179763" y="4851400"/>
              <a:ext cx="133350" cy="1128713"/>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19" name="Rectangle 91"/>
            <p:cNvSpPr>
              <a:spLocks noChangeArrowheads="1"/>
            </p:cNvSpPr>
            <p:nvPr/>
          </p:nvSpPr>
          <p:spPr bwMode="auto">
            <a:xfrm>
              <a:off x="2951163" y="4557713"/>
              <a:ext cx="133350" cy="68262"/>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20" name="Freeform 92"/>
            <p:cNvSpPr>
              <a:spLocks/>
            </p:cNvSpPr>
            <p:nvPr/>
          </p:nvSpPr>
          <p:spPr bwMode="auto">
            <a:xfrm>
              <a:off x="2951163" y="4672013"/>
              <a:ext cx="133350" cy="214312"/>
            </a:xfrm>
            <a:custGeom>
              <a:avLst/>
              <a:gdLst>
                <a:gd name="T0" fmla="*/ 133350 w 167"/>
                <a:gd name="T1" fmla="*/ 0 h 383"/>
                <a:gd name="T2" fmla="*/ 0 w 167"/>
                <a:gd name="T3" fmla="*/ 0 h 383"/>
                <a:gd name="T4" fmla="*/ 0 w 167"/>
                <a:gd name="T5" fmla="*/ 215561 h 383"/>
                <a:gd name="T6" fmla="*/ 133350 w 167"/>
                <a:gd name="T7" fmla="*/ 215561 h 383"/>
                <a:gd name="T8" fmla="*/ 133350 w 167"/>
                <a:gd name="T9" fmla="*/ 0 h 383"/>
                <a:gd name="T10" fmla="*/ 133350 w 167"/>
                <a:gd name="T11" fmla="*/ 0 h 383"/>
                <a:gd name="T12" fmla="*/ 0 60000 65536"/>
                <a:gd name="T13" fmla="*/ 0 60000 65536"/>
                <a:gd name="T14" fmla="*/ 0 60000 65536"/>
                <a:gd name="T15" fmla="*/ 0 60000 65536"/>
                <a:gd name="T16" fmla="*/ 0 60000 65536"/>
                <a:gd name="T17" fmla="*/ 0 60000 65536"/>
                <a:gd name="T18" fmla="*/ 0 w 167"/>
                <a:gd name="T19" fmla="*/ 0 h 383"/>
                <a:gd name="T20" fmla="*/ 167 w 167"/>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167" h="383">
                  <a:moveTo>
                    <a:pt x="167" y="0"/>
                  </a:moveTo>
                  <a:lnTo>
                    <a:pt x="0" y="0"/>
                  </a:lnTo>
                  <a:lnTo>
                    <a:pt x="0" y="383"/>
                  </a:lnTo>
                  <a:lnTo>
                    <a:pt x="167" y="383"/>
                  </a:lnTo>
                  <a:lnTo>
                    <a:pt x="167" y="0"/>
                  </a:lnTo>
                  <a:close/>
                </a:path>
              </a:pathLst>
            </a:custGeom>
            <a:solidFill>
              <a:srgbClr val="00CCFF"/>
            </a:solidFill>
            <a:ln w="6350">
              <a:solidFill>
                <a:schemeClr val="bg1"/>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2082" name="Rectangle 93"/>
            <p:cNvSpPr>
              <a:spLocks noChangeArrowheads="1"/>
            </p:cNvSpPr>
            <p:nvPr/>
          </p:nvSpPr>
          <p:spPr bwMode="auto">
            <a:xfrm>
              <a:off x="2951163" y="4886325"/>
              <a:ext cx="133350" cy="1093788"/>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22" name="Rectangle 94"/>
            <p:cNvSpPr>
              <a:spLocks noChangeArrowheads="1"/>
            </p:cNvSpPr>
            <p:nvPr/>
          </p:nvSpPr>
          <p:spPr bwMode="auto">
            <a:xfrm>
              <a:off x="2722563" y="4557713"/>
              <a:ext cx="131762" cy="68262"/>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23" name="Rectangle 95"/>
            <p:cNvSpPr>
              <a:spLocks noChangeArrowheads="1"/>
            </p:cNvSpPr>
            <p:nvPr/>
          </p:nvSpPr>
          <p:spPr bwMode="auto">
            <a:xfrm>
              <a:off x="2722563" y="4679950"/>
              <a:ext cx="131762" cy="373063"/>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2085" name="Rectangle 96"/>
            <p:cNvSpPr>
              <a:spLocks noChangeArrowheads="1"/>
            </p:cNvSpPr>
            <p:nvPr/>
          </p:nvSpPr>
          <p:spPr bwMode="auto">
            <a:xfrm>
              <a:off x="2722563" y="5053013"/>
              <a:ext cx="131762" cy="927100"/>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25" name="Freeform 97"/>
            <p:cNvSpPr>
              <a:spLocks/>
            </p:cNvSpPr>
            <p:nvPr/>
          </p:nvSpPr>
          <p:spPr bwMode="auto">
            <a:xfrm>
              <a:off x="2493963" y="4557713"/>
              <a:ext cx="133350" cy="122237"/>
            </a:xfrm>
            <a:custGeom>
              <a:avLst/>
              <a:gdLst>
                <a:gd name="T0" fmla="*/ 133350 w 167"/>
                <a:gd name="T1" fmla="*/ 0 h 178"/>
                <a:gd name="T2" fmla="*/ 0 w 167"/>
                <a:gd name="T3" fmla="*/ 0 h 178"/>
                <a:gd name="T4" fmla="*/ 0 w 167"/>
                <a:gd name="T5" fmla="*/ 122618 h 178"/>
                <a:gd name="T6" fmla="*/ 133350 w 167"/>
                <a:gd name="T7" fmla="*/ 122618 h 178"/>
                <a:gd name="T8" fmla="*/ 133350 w 167"/>
                <a:gd name="T9" fmla="*/ 0 h 178"/>
                <a:gd name="T10" fmla="*/ 133350 w 167"/>
                <a:gd name="T11" fmla="*/ 0 h 178"/>
                <a:gd name="T12" fmla="*/ 0 60000 65536"/>
                <a:gd name="T13" fmla="*/ 0 60000 65536"/>
                <a:gd name="T14" fmla="*/ 0 60000 65536"/>
                <a:gd name="T15" fmla="*/ 0 60000 65536"/>
                <a:gd name="T16" fmla="*/ 0 60000 65536"/>
                <a:gd name="T17" fmla="*/ 0 60000 65536"/>
                <a:gd name="T18" fmla="*/ 0 w 167"/>
                <a:gd name="T19" fmla="*/ 0 h 178"/>
                <a:gd name="T20" fmla="*/ 167 w 167"/>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167" h="178">
                  <a:moveTo>
                    <a:pt x="167" y="0"/>
                  </a:moveTo>
                  <a:lnTo>
                    <a:pt x="0" y="0"/>
                  </a:lnTo>
                  <a:lnTo>
                    <a:pt x="0" y="178"/>
                  </a:lnTo>
                  <a:lnTo>
                    <a:pt x="167" y="178"/>
                  </a:lnTo>
                  <a:lnTo>
                    <a:pt x="167" y="0"/>
                  </a:lnTo>
                  <a:close/>
                </a:path>
              </a:pathLst>
            </a:custGeom>
            <a:solidFill>
              <a:srgbClr val="CC00CC"/>
            </a:solidFill>
            <a:ln w="6350">
              <a:solidFill>
                <a:schemeClr val="bg1"/>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26" name="Rectangle 98"/>
            <p:cNvSpPr>
              <a:spLocks noChangeArrowheads="1"/>
            </p:cNvSpPr>
            <p:nvPr/>
          </p:nvSpPr>
          <p:spPr bwMode="auto">
            <a:xfrm>
              <a:off x="2493963" y="4725988"/>
              <a:ext cx="133350" cy="330200"/>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2088" name="Rectangle 99"/>
            <p:cNvSpPr>
              <a:spLocks noChangeArrowheads="1"/>
            </p:cNvSpPr>
            <p:nvPr/>
          </p:nvSpPr>
          <p:spPr bwMode="auto">
            <a:xfrm>
              <a:off x="2493963" y="5056188"/>
              <a:ext cx="133350" cy="925512"/>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28" name="Freeform 100"/>
            <p:cNvSpPr>
              <a:spLocks/>
            </p:cNvSpPr>
            <p:nvPr/>
          </p:nvSpPr>
          <p:spPr bwMode="auto">
            <a:xfrm>
              <a:off x="2265363" y="4557713"/>
              <a:ext cx="129600" cy="214312"/>
            </a:xfrm>
            <a:custGeom>
              <a:avLst/>
              <a:gdLst>
                <a:gd name="T0" fmla="*/ 133350 w 167"/>
                <a:gd name="T1" fmla="*/ 0 h 309"/>
                <a:gd name="T2" fmla="*/ 0 w 167"/>
                <a:gd name="T3" fmla="*/ 0 h 309"/>
                <a:gd name="T4" fmla="*/ 0 w 167"/>
                <a:gd name="T5" fmla="*/ 213548 h 309"/>
                <a:gd name="T6" fmla="*/ 133350 w 167"/>
                <a:gd name="T7" fmla="*/ 213548 h 309"/>
                <a:gd name="T8" fmla="*/ 133350 w 167"/>
                <a:gd name="T9" fmla="*/ 0 h 309"/>
                <a:gd name="T10" fmla="*/ 133350 w 167"/>
                <a:gd name="T11" fmla="*/ 0 h 309"/>
                <a:gd name="T12" fmla="*/ 0 60000 65536"/>
                <a:gd name="T13" fmla="*/ 0 60000 65536"/>
                <a:gd name="T14" fmla="*/ 0 60000 65536"/>
                <a:gd name="T15" fmla="*/ 0 60000 65536"/>
                <a:gd name="T16" fmla="*/ 0 60000 65536"/>
                <a:gd name="T17" fmla="*/ 0 60000 65536"/>
                <a:gd name="T18" fmla="*/ 0 w 167"/>
                <a:gd name="T19" fmla="*/ 0 h 309"/>
                <a:gd name="T20" fmla="*/ 167 w 167"/>
                <a:gd name="T21" fmla="*/ 309 h 309"/>
              </a:gdLst>
              <a:ahLst/>
              <a:cxnLst>
                <a:cxn ang="T12">
                  <a:pos x="T0" y="T1"/>
                </a:cxn>
                <a:cxn ang="T13">
                  <a:pos x="T2" y="T3"/>
                </a:cxn>
                <a:cxn ang="T14">
                  <a:pos x="T4" y="T5"/>
                </a:cxn>
                <a:cxn ang="T15">
                  <a:pos x="T6" y="T7"/>
                </a:cxn>
                <a:cxn ang="T16">
                  <a:pos x="T8" y="T9"/>
                </a:cxn>
                <a:cxn ang="T17">
                  <a:pos x="T10" y="T11"/>
                </a:cxn>
              </a:cxnLst>
              <a:rect l="T18" t="T19" r="T20" b="T21"/>
              <a:pathLst>
                <a:path w="167" h="309">
                  <a:moveTo>
                    <a:pt x="167" y="0"/>
                  </a:moveTo>
                  <a:lnTo>
                    <a:pt x="0" y="0"/>
                  </a:lnTo>
                  <a:lnTo>
                    <a:pt x="0" y="309"/>
                  </a:lnTo>
                  <a:lnTo>
                    <a:pt x="167" y="309"/>
                  </a:lnTo>
                  <a:lnTo>
                    <a:pt x="167" y="0"/>
                  </a:lnTo>
                  <a:close/>
                </a:path>
              </a:pathLst>
            </a:custGeom>
            <a:solidFill>
              <a:srgbClr val="CC00CC"/>
            </a:solidFill>
            <a:ln w="6350">
              <a:solidFill>
                <a:schemeClr val="bg1"/>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29" name="Rectangle 101"/>
            <p:cNvSpPr>
              <a:spLocks noChangeArrowheads="1"/>
            </p:cNvSpPr>
            <p:nvPr/>
          </p:nvSpPr>
          <p:spPr bwMode="auto">
            <a:xfrm>
              <a:off x="2265363" y="4860925"/>
              <a:ext cx="129600" cy="407988"/>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2091" name="Rectangle 102"/>
            <p:cNvSpPr>
              <a:spLocks noChangeArrowheads="1"/>
            </p:cNvSpPr>
            <p:nvPr/>
          </p:nvSpPr>
          <p:spPr bwMode="auto">
            <a:xfrm>
              <a:off x="2265363" y="5268913"/>
              <a:ext cx="129600" cy="712787"/>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31" name="Rectangle 103"/>
            <p:cNvSpPr>
              <a:spLocks noChangeArrowheads="1"/>
            </p:cNvSpPr>
            <p:nvPr/>
          </p:nvSpPr>
          <p:spPr bwMode="auto">
            <a:xfrm>
              <a:off x="2036763" y="4557713"/>
              <a:ext cx="133350" cy="260350"/>
            </a:xfrm>
            <a:prstGeom prst="rect">
              <a:avLst/>
            </a:prstGeom>
            <a:solidFill>
              <a:srgbClr val="CC00CC"/>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32" name="Rectangle 104"/>
            <p:cNvSpPr>
              <a:spLocks noChangeArrowheads="1"/>
            </p:cNvSpPr>
            <p:nvPr/>
          </p:nvSpPr>
          <p:spPr bwMode="auto">
            <a:xfrm>
              <a:off x="2036763" y="4919663"/>
              <a:ext cx="133350" cy="446087"/>
            </a:xfrm>
            <a:prstGeom prst="rect">
              <a:avLst/>
            </a:prstGeom>
            <a:solidFill>
              <a:srgbClr val="00CCFF"/>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2094" name="Rectangle 105"/>
            <p:cNvSpPr>
              <a:spLocks noChangeArrowheads="1"/>
            </p:cNvSpPr>
            <p:nvPr/>
          </p:nvSpPr>
          <p:spPr bwMode="auto">
            <a:xfrm>
              <a:off x="2036763" y="5365750"/>
              <a:ext cx="133350" cy="614363"/>
            </a:xfrm>
            <a:prstGeom prst="rect">
              <a:avLst/>
            </a:prstGeom>
            <a:solidFill>
              <a:schemeClr val="bg1">
                <a:lumMod val="65000"/>
              </a:schemeClr>
            </a:solidFill>
            <a:ln w="0">
              <a:solidFill>
                <a:srgbClr val="CCCCCC"/>
              </a:solidFill>
              <a:prstDash val="solid"/>
              <a:miter lim="800000"/>
              <a:headEnd/>
              <a:tailEnd/>
            </a:ln>
          </p:spPr>
          <p:txBody>
            <a:bodyPr/>
            <a:lstStyle/>
            <a:p>
              <a:pPr defTabSz="914400">
                <a:defRPr/>
              </a:pPr>
              <a:endParaRPr lang="fr-FR">
                <a:solidFill>
                  <a:srgbClr val="FFFFFF"/>
                </a:solidFill>
                <a:latin typeface="Arial" charset="0"/>
                <a:cs typeface="Arial" charset="0"/>
              </a:endParaRPr>
            </a:p>
          </p:txBody>
        </p:sp>
        <p:sp>
          <p:nvSpPr>
            <p:cNvPr id="108634" name="Freeform 106"/>
            <p:cNvSpPr>
              <a:spLocks/>
            </p:cNvSpPr>
            <p:nvPr/>
          </p:nvSpPr>
          <p:spPr bwMode="auto">
            <a:xfrm>
              <a:off x="1808163" y="4557713"/>
              <a:ext cx="131762" cy="325437"/>
            </a:xfrm>
            <a:custGeom>
              <a:avLst/>
              <a:gdLst>
                <a:gd name="T0" fmla="*/ 131763 w 168"/>
                <a:gd name="T1" fmla="*/ 0 h 471"/>
                <a:gd name="T2" fmla="*/ 0 w 168"/>
                <a:gd name="T3" fmla="*/ 0 h 471"/>
                <a:gd name="T4" fmla="*/ 0 w 168"/>
                <a:gd name="T5" fmla="*/ 325144 h 471"/>
                <a:gd name="T6" fmla="*/ 131763 w 168"/>
                <a:gd name="T7" fmla="*/ 325144 h 471"/>
                <a:gd name="T8" fmla="*/ 131763 w 168"/>
                <a:gd name="T9" fmla="*/ 0 h 471"/>
                <a:gd name="T10" fmla="*/ 131763 w 168"/>
                <a:gd name="T11" fmla="*/ 0 h 471"/>
                <a:gd name="T12" fmla="*/ 0 60000 65536"/>
                <a:gd name="T13" fmla="*/ 0 60000 65536"/>
                <a:gd name="T14" fmla="*/ 0 60000 65536"/>
                <a:gd name="T15" fmla="*/ 0 60000 65536"/>
                <a:gd name="T16" fmla="*/ 0 60000 65536"/>
                <a:gd name="T17" fmla="*/ 0 60000 65536"/>
                <a:gd name="T18" fmla="*/ 0 w 168"/>
                <a:gd name="T19" fmla="*/ 0 h 471"/>
                <a:gd name="T20" fmla="*/ 168 w 168"/>
                <a:gd name="T21" fmla="*/ 471 h 471"/>
              </a:gdLst>
              <a:ahLst/>
              <a:cxnLst>
                <a:cxn ang="T12">
                  <a:pos x="T0" y="T1"/>
                </a:cxn>
                <a:cxn ang="T13">
                  <a:pos x="T2" y="T3"/>
                </a:cxn>
                <a:cxn ang="T14">
                  <a:pos x="T4" y="T5"/>
                </a:cxn>
                <a:cxn ang="T15">
                  <a:pos x="T6" y="T7"/>
                </a:cxn>
                <a:cxn ang="T16">
                  <a:pos x="T8" y="T9"/>
                </a:cxn>
                <a:cxn ang="T17">
                  <a:pos x="T10" y="T11"/>
                </a:cxn>
              </a:cxnLst>
              <a:rect l="T18" t="T19" r="T20" b="T21"/>
              <a:pathLst>
                <a:path w="168" h="471">
                  <a:moveTo>
                    <a:pt x="168" y="0"/>
                  </a:moveTo>
                  <a:lnTo>
                    <a:pt x="0" y="0"/>
                  </a:lnTo>
                  <a:lnTo>
                    <a:pt x="0" y="471"/>
                  </a:lnTo>
                  <a:lnTo>
                    <a:pt x="168" y="471"/>
                  </a:lnTo>
                  <a:lnTo>
                    <a:pt x="168" y="0"/>
                  </a:lnTo>
                  <a:close/>
                </a:path>
              </a:pathLst>
            </a:custGeom>
            <a:solidFill>
              <a:srgbClr val="CC00CC"/>
            </a:solidFill>
            <a:ln w="6350">
              <a:solidFill>
                <a:schemeClr val="bg1"/>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35" name="Freeform 107"/>
            <p:cNvSpPr>
              <a:spLocks/>
            </p:cNvSpPr>
            <p:nvPr/>
          </p:nvSpPr>
          <p:spPr bwMode="auto">
            <a:xfrm>
              <a:off x="1808163" y="4984750"/>
              <a:ext cx="131762" cy="474663"/>
            </a:xfrm>
            <a:custGeom>
              <a:avLst/>
              <a:gdLst>
                <a:gd name="T0" fmla="*/ 131763 w 168"/>
                <a:gd name="T1" fmla="*/ 0 h 839"/>
                <a:gd name="T2" fmla="*/ 0 w 168"/>
                <a:gd name="T3" fmla="*/ 0 h 839"/>
                <a:gd name="T4" fmla="*/ 0 w 168"/>
                <a:gd name="T5" fmla="*/ 474992 h 839"/>
                <a:gd name="T6" fmla="*/ 131763 w 168"/>
                <a:gd name="T7" fmla="*/ 474992 h 839"/>
                <a:gd name="T8" fmla="*/ 131763 w 168"/>
                <a:gd name="T9" fmla="*/ 0 h 839"/>
                <a:gd name="T10" fmla="*/ 131763 w 168"/>
                <a:gd name="T11" fmla="*/ 0 h 839"/>
                <a:gd name="T12" fmla="*/ 0 60000 65536"/>
                <a:gd name="T13" fmla="*/ 0 60000 65536"/>
                <a:gd name="T14" fmla="*/ 0 60000 65536"/>
                <a:gd name="T15" fmla="*/ 0 60000 65536"/>
                <a:gd name="T16" fmla="*/ 0 60000 65536"/>
                <a:gd name="T17" fmla="*/ 0 60000 65536"/>
                <a:gd name="T18" fmla="*/ 0 w 168"/>
                <a:gd name="T19" fmla="*/ 0 h 839"/>
                <a:gd name="T20" fmla="*/ 168 w 168"/>
                <a:gd name="T21" fmla="*/ 839 h 839"/>
              </a:gdLst>
              <a:ahLst/>
              <a:cxnLst>
                <a:cxn ang="T12">
                  <a:pos x="T0" y="T1"/>
                </a:cxn>
                <a:cxn ang="T13">
                  <a:pos x="T2" y="T3"/>
                </a:cxn>
                <a:cxn ang="T14">
                  <a:pos x="T4" y="T5"/>
                </a:cxn>
                <a:cxn ang="T15">
                  <a:pos x="T6" y="T7"/>
                </a:cxn>
                <a:cxn ang="T16">
                  <a:pos x="T8" y="T9"/>
                </a:cxn>
                <a:cxn ang="T17">
                  <a:pos x="T10" y="T11"/>
                </a:cxn>
              </a:cxnLst>
              <a:rect l="T18" t="T19" r="T20" b="T21"/>
              <a:pathLst>
                <a:path w="168" h="839">
                  <a:moveTo>
                    <a:pt x="168" y="0"/>
                  </a:moveTo>
                  <a:lnTo>
                    <a:pt x="0" y="0"/>
                  </a:lnTo>
                  <a:lnTo>
                    <a:pt x="0" y="839"/>
                  </a:lnTo>
                  <a:lnTo>
                    <a:pt x="168" y="839"/>
                  </a:lnTo>
                  <a:lnTo>
                    <a:pt x="168" y="0"/>
                  </a:lnTo>
                  <a:close/>
                </a:path>
              </a:pathLst>
            </a:custGeom>
            <a:solidFill>
              <a:srgbClr val="00CCFF"/>
            </a:solidFill>
            <a:ln w="6350">
              <a:solidFill>
                <a:schemeClr val="bg1"/>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2097" name="Freeform 108"/>
            <p:cNvSpPr>
              <a:spLocks/>
            </p:cNvSpPr>
            <p:nvPr/>
          </p:nvSpPr>
          <p:spPr bwMode="auto">
            <a:xfrm>
              <a:off x="1808163" y="5459413"/>
              <a:ext cx="131762" cy="520700"/>
            </a:xfrm>
            <a:custGeom>
              <a:avLst/>
              <a:gdLst>
                <a:gd name="T0" fmla="*/ 168 w 168"/>
                <a:gd name="T1" fmla="*/ 0 h 755"/>
                <a:gd name="T2" fmla="*/ 0 w 168"/>
                <a:gd name="T3" fmla="*/ 0 h 755"/>
                <a:gd name="T4" fmla="*/ 0 w 168"/>
                <a:gd name="T5" fmla="*/ 755 h 755"/>
                <a:gd name="T6" fmla="*/ 168 w 168"/>
                <a:gd name="T7" fmla="*/ 755 h 755"/>
                <a:gd name="T8" fmla="*/ 168 w 168"/>
                <a:gd name="T9" fmla="*/ 0 h 755"/>
                <a:gd name="T10" fmla="*/ 168 w 168"/>
                <a:gd name="T11" fmla="*/ 0 h 755"/>
              </a:gdLst>
              <a:ahLst/>
              <a:cxnLst>
                <a:cxn ang="0">
                  <a:pos x="T0" y="T1"/>
                </a:cxn>
                <a:cxn ang="0">
                  <a:pos x="T2" y="T3"/>
                </a:cxn>
                <a:cxn ang="0">
                  <a:pos x="T4" y="T5"/>
                </a:cxn>
                <a:cxn ang="0">
                  <a:pos x="T6" y="T7"/>
                </a:cxn>
                <a:cxn ang="0">
                  <a:pos x="T8" y="T9"/>
                </a:cxn>
                <a:cxn ang="0">
                  <a:pos x="T10" y="T11"/>
                </a:cxn>
              </a:cxnLst>
              <a:rect l="0" t="0" r="r" b="b"/>
              <a:pathLst>
                <a:path w="168" h="755">
                  <a:moveTo>
                    <a:pt x="168" y="0"/>
                  </a:moveTo>
                  <a:lnTo>
                    <a:pt x="0" y="0"/>
                  </a:lnTo>
                  <a:lnTo>
                    <a:pt x="0" y="755"/>
                  </a:lnTo>
                  <a:lnTo>
                    <a:pt x="168" y="755"/>
                  </a:lnTo>
                  <a:lnTo>
                    <a:pt x="168" y="0"/>
                  </a:lnTo>
                  <a:lnTo>
                    <a:pt x="168" y="0"/>
                  </a:lnTo>
                  <a:close/>
                </a:path>
              </a:pathLst>
            </a:custGeom>
            <a:solidFill>
              <a:schemeClr val="bg1">
                <a:lumMod val="65000"/>
              </a:schemeClr>
            </a:solidFill>
            <a:ln w="0">
              <a:solidFill>
                <a:srgbClr val="CCCCCC"/>
              </a:solidFill>
              <a:prstDash val="solid"/>
              <a:round/>
              <a:headEnd/>
              <a:tailEnd/>
            </a:ln>
          </p:spPr>
          <p:txBody>
            <a:bodyPr/>
            <a:lstStyle/>
            <a:p>
              <a:pPr defTabSz="914400">
                <a:defRPr/>
              </a:pPr>
              <a:endParaRPr lang="fr-FR">
                <a:solidFill>
                  <a:srgbClr val="FFFFFF"/>
                </a:solidFill>
                <a:latin typeface="Arial" charset="0"/>
                <a:cs typeface="Arial" charset="0"/>
              </a:endParaRPr>
            </a:p>
          </p:txBody>
        </p:sp>
        <p:sp>
          <p:nvSpPr>
            <p:cNvPr id="108637" name="Line 122"/>
            <p:cNvSpPr>
              <a:spLocks noChangeShapeType="1"/>
            </p:cNvSpPr>
            <p:nvPr/>
          </p:nvSpPr>
          <p:spPr bwMode="auto">
            <a:xfrm flipH="1">
              <a:off x="2951163" y="4622800"/>
              <a:ext cx="133350"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cs typeface="Arial" charset="0"/>
              </a:endParaRPr>
            </a:p>
          </p:txBody>
        </p:sp>
        <p:sp>
          <p:nvSpPr>
            <p:cNvPr id="108638" name="Freeform 145"/>
            <p:cNvSpPr>
              <a:spLocks/>
            </p:cNvSpPr>
            <p:nvPr/>
          </p:nvSpPr>
          <p:spPr bwMode="auto">
            <a:xfrm>
              <a:off x="3408363" y="4851400"/>
              <a:ext cx="133350" cy="1128713"/>
            </a:xfrm>
            <a:custGeom>
              <a:avLst/>
              <a:gdLst>
                <a:gd name="T0" fmla="*/ 0 w 167"/>
                <a:gd name="T1" fmla="*/ 0 h 1640"/>
                <a:gd name="T2" fmla="*/ 0 w 167"/>
                <a:gd name="T3" fmla="*/ 1129737 h 1640"/>
                <a:gd name="T4" fmla="*/ 133350 w 167"/>
                <a:gd name="T5" fmla="*/ 1129737 h 1640"/>
                <a:gd name="T6" fmla="*/ 133350 w 167"/>
                <a:gd name="T7" fmla="*/ 0 h 1640"/>
                <a:gd name="T8" fmla="*/ 0 60000 65536"/>
                <a:gd name="T9" fmla="*/ 0 60000 65536"/>
                <a:gd name="T10" fmla="*/ 0 60000 65536"/>
                <a:gd name="T11" fmla="*/ 0 60000 65536"/>
                <a:gd name="T12" fmla="*/ 0 w 167"/>
                <a:gd name="T13" fmla="*/ 0 h 1640"/>
                <a:gd name="T14" fmla="*/ 167 w 167"/>
                <a:gd name="T15" fmla="*/ 1640 h 1640"/>
              </a:gdLst>
              <a:ahLst/>
              <a:cxnLst>
                <a:cxn ang="T8">
                  <a:pos x="T0" y="T1"/>
                </a:cxn>
                <a:cxn ang="T9">
                  <a:pos x="T2" y="T3"/>
                </a:cxn>
                <a:cxn ang="T10">
                  <a:pos x="T4" y="T5"/>
                </a:cxn>
                <a:cxn ang="T11">
                  <a:pos x="T6" y="T7"/>
                </a:cxn>
              </a:cxnLst>
              <a:rect l="T12" t="T13" r="T14" b="T15"/>
              <a:pathLst>
                <a:path w="167" h="1640">
                  <a:moveTo>
                    <a:pt x="0" y="0"/>
                  </a:moveTo>
                  <a:lnTo>
                    <a:pt x="0" y="1640"/>
                  </a:lnTo>
                  <a:lnTo>
                    <a:pt x="167" y="1640"/>
                  </a:lnTo>
                  <a:lnTo>
                    <a:pt x="167"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39" name="Freeform 146"/>
            <p:cNvSpPr>
              <a:spLocks/>
            </p:cNvSpPr>
            <p:nvPr/>
          </p:nvSpPr>
          <p:spPr bwMode="auto">
            <a:xfrm>
              <a:off x="2951163" y="4886325"/>
              <a:ext cx="133350" cy="1093788"/>
            </a:xfrm>
            <a:custGeom>
              <a:avLst/>
              <a:gdLst>
                <a:gd name="T0" fmla="*/ 0 w 167"/>
                <a:gd name="T1" fmla="*/ 0 h 1588"/>
                <a:gd name="T2" fmla="*/ 0 w 167"/>
                <a:gd name="T3" fmla="*/ 1093916 h 1588"/>
                <a:gd name="T4" fmla="*/ 133350 w 167"/>
                <a:gd name="T5" fmla="*/ 1093916 h 1588"/>
                <a:gd name="T6" fmla="*/ 133350 w 167"/>
                <a:gd name="T7" fmla="*/ 0 h 1588"/>
                <a:gd name="T8" fmla="*/ 0 60000 65536"/>
                <a:gd name="T9" fmla="*/ 0 60000 65536"/>
                <a:gd name="T10" fmla="*/ 0 60000 65536"/>
                <a:gd name="T11" fmla="*/ 0 60000 65536"/>
                <a:gd name="T12" fmla="*/ 0 w 167"/>
                <a:gd name="T13" fmla="*/ 0 h 1588"/>
                <a:gd name="T14" fmla="*/ 167 w 167"/>
                <a:gd name="T15" fmla="*/ 1588 h 1588"/>
              </a:gdLst>
              <a:ahLst/>
              <a:cxnLst>
                <a:cxn ang="T8">
                  <a:pos x="T0" y="T1"/>
                </a:cxn>
                <a:cxn ang="T9">
                  <a:pos x="T2" y="T3"/>
                </a:cxn>
                <a:cxn ang="T10">
                  <a:pos x="T4" y="T5"/>
                </a:cxn>
                <a:cxn ang="T11">
                  <a:pos x="T6" y="T7"/>
                </a:cxn>
              </a:cxnLst>
              <a:rect l="T12" t="T13" r="T14" b="T15"/>
              <a:pathLst>
                <a:path w="167" h="1588">
                  <a:moveTo>
                    <a:pt x="0" y="0"/>
                  </a:moveTo>
                  <a:lnTo>
                    <a:pt x="0" y="1588"/>
                  </a:lnTo>
                  <a:lnTo>
                    <a:pt x="167" y="1588"/>
                  </a:lnTo>
                  <a:lnTo>
                    <a:pt x="167"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40" name="Freeform 147"/>
            <p:cNvSpPr>
              <a:spLocks/>
            </p:cNvSpPr>
            <p:nvPr/>
          </p:nvSpPr>
          <p:spPr bwMode="auto">
            <a:xfrm>
              <a:off x="3179763" y="4851400"/>
              <a:ext cx="133350" cy="1128713"/>
            </a:xfrm>
            <a:custGeom>
              <a:avLst/>
              <a:gdLst>
                <a:gd name="T0" fmla="*/ 0 w 168"/>
                <a:gd name="T1" fmla="*/ 0 h 1640"/>
                <a:gd name="T2" fmla="*/ 0 w 168"/>
                <a:gd name="T3" fmla="*/ 1129737 h 1640"/>
                <a:gd name="T4" fmla="*/ 133350 w 168"/>
                <a:gd name="T5" fmla="*/ 1129737 h 1640"/>
                <a:gd name="T6" fmla="*/ 133350 w 168"/>
                <a:gd name="T7" fmla="*/ 0 h 1640"/>
                <a:gd name="T8" fmla="*/ 0 60000 65536"/>
                <a:gd name="T9" fmla="*/ 0 60000 65536"/>
                <a:gd name="T10" fmla="*/ 0 60000 65536"/>
                <a:gd name="T11" fmla="*/ 0 60000 65536"/>
                <a:gd name="T12" fmla="*/ 0 w 168"/>
                <a:gd name="T13" fmla="*/ 0 h 1640"/>
                <a:gd name="T14" fmla="*/ 168 w 168"/>
                <a:gd name="T15" fmla="*/ 1640 h 1640"/>
              </a:gdLst>
              <a:ahLst/>
              <a:cxnLst>
                <a:cxn ang="T8">
                  <a:pos x="T0" y="T1"/>
                </a:cxn>
                <a:cxn ang="T9">
                  <a:pos x="T2" y="T3"/>
                </a:cxn>
                <a:cxn ang="T10">
                  <a:pos x="T4" y="T5"/>
                </a:cxn>
                <a:cxn ang="T11">
                  <a:pos x="T6" y="T7"/>
                </a:cxn>
              </a:cxnLst>
              <a:rect l="T12" t="T13" r="T14" b="T15"/>
              <a:pathLst>
                <a:path w="168" h="1640">
                  <a:moveTo>
                    <a:pt x="0" y="0"/>
                  </a:moveTo>
                  <a:lnTo>
                    <a:pt x="0" y="1640"/>
                  </a:lnTo>
                  <a:lnTo>
                    <a:pt x="168" y="1640"/>
                  </a:lnTo>
                  <a:lnTo>
                    <a:pt x="168"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41" name="Freeform 148"/>
            <p:cNvSpPr>
              <a:spLocks/>
            </p:cNvSpPr>
            <p:nvPr/>
          </p:nvSpPr>
          <p:spPr bwMode="auto">
            <a:xfrm>
              <a:off x="4098925" y="4781550"/>
              <a:ext cx="131763" cy="1198563"/>
            </a:xfrm>
            <a:custGeom>
              <a:avLst/>
              <a:gdLst>
                <a:gd name="T0" fmla="*/ 0 w 168"/>
                <a:gd name="T1" fmla="*/ 0 h 1741"/>
                <a:gd name="T2" fmla="*/ 0 w 168"/>
                <a:gd name="T3" fmla="*/ 1198624 h 1741"/>
                <a:gd name="T4" fmla="*/ 131763 w 168"/>
                <a:gd name="T5" fmla="*/ 1198624 h 1741"/>
                <a:gd name="T6" fmla="*/ 131763 w 168"/>
                <a:gd name="T7" fmla="*/ 0 h 1741"/>
                <a:gd name="T8" fmla="*/ 0 60000 65536"/>
                <a:gd name="T9" fmla="*/ 0 60000 65536"/>
                <a:gd name="T10" fmla="*/ 0 60000 65536"/>
                <a:gd name="T11" fmla="*/ 0 60000 65536"/>
                <a:gd name="T12" fmla="*/ 0 w 168"/>
                <a:gd name="T13" fmla="*/ 0 h 1741"/>
                <a:gd name="T14" fmla="*/ 168 w 168"/>
                <a:gd name="T15" fmla="*/ 1741 h 1741"/>
              </a:gdLst>
              <a:ahLst/>
              <a:cxnLst>
                <a:cxn ang="T8">
                  <a:pos x="T0" y="T1"/>
                </a:cxn>
                <a:cxn ang="T9">
                  <a:pos x="T2" y="T3"/>
                </a:cxn>
                <a:cxn ang="T10">
                  <a:pos x="T4" y="T5"/>
                </a:cxn>
                <a:cxn ang="T11">
                  <a:pos x="T6" y="T7"/>
                </a:cxn>
              </a:cxnLst>
              <a:rect l="T12" t="T13" r="T14" b="T15"/>
              <a:pathLst>
                <a:path w="168" h="1741">
                  <a:moveTo>
                    <a:pt x="0" y="0"/>
                  </a:moveTo>
                  <a:lnTo>
                    <a:pt x="0" y="1741"/>
                  </a:lnTo>
                  <a:lnTo>
                    <a:pt x="168" y="1741"/>
                  </a:lnTo>
                  <a:lnTo>
                    <a:pt x="168"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42" name="Freeform 149"/>
            <p:cNvSpPr>
              <a:spLocks/>
            </p:cNvSpPr>
            <p:nvPr/>
          </p:nvSpPr>
          <p:spPr bwMode="auto">
            <a:xfrm>
              <a:off x="3636963" y="4860925"/>
              <a:ext cx="131763" cy="1120775"/>
            </a:xfrm>
            <a:custGeom>
              <a:avLst/>
              <a:gdLst>
                <a:gd name="T0" fmla="*/ 0 w 168"/>
                <a:gd name="T1" fmla="*/ 0 h 1626"/>
                <a:gd name="T2" fmla="*/ 0 w 168"/>
                <a:gd name="T3" fmla="*/ 1120094 h 1626"/>
                <a:gd name="T4" fmla="*/ 131763 w 168"/>
                <a:gd name="T5" fmla="*/ 1120094 h 1626"/>
                <a:gd name="T6" fmla="*/ 131763 w 168"/>
                <a:gd name="T7" fmla="*/ 0 h 1626"/>
                <a:gd name="T8" fmla="*/ 0 60000 65536"/>
                <a:gd name="T9" fmla="*/ 0 60000 65536"/>
                <a:gd name="T10" fmla="*/ 0 60000 65536"/>
                <a:gd name="T11" fmla="*/ 0 60000 65536"/>
                <a:gd name="T12" fmla="*/ 0 w 168"/>
                <a:gd name="T13" fmla="*/ 0 h 1626"/>
                <a:gd name="T14" fmla="*/ 168 w 168"/>
                <a:gd name="T15" fmla="*/ 1626 h 1626"/>
              </a:gdLst>
              <a:ahLst/>
              <a:cxnLst>
                <a:cxn ang="T8">
                  <a:pos x="T0" y="T1"/>
                </a:cxn>
                <a:cxn ang="T9">
                  <a:pos x="T2" y="T3"/>
                </a:cxn>
                <a:cxn ang="T10">
                  <a:pos x="T4" y="T5"/>
                </a:cxn>
                <a:cxn ang="T11">
                  <a:pos x="T6" y="T7"/>
                </a:cxn>
              </a:cxnLst>
              <a:rect l="T12" t="T13" r="T14" b="T15"/>
              <a:pathLst>
                <a:path w="168" h="1626">
                  <a:moveTo>
                    <a:pt x="0" y="0"/>
                  </a:moveTo>
                  <a:lnTo>
                    <a:pt x="0" y="1626"/>
                  </a:lnTo>
                  <a:lnTo>
                    <a:pt x="168" y="1626"/>
                  </a:lnTo>
                  <a:lnTo>
                    <a:pt x="168" y="0"/>
                  </a:lnTo>
                </a:path>
              </a:pathLst>
            </a:custGeom>
            <a:solidFill>
              <a:schemeClr val="bg1">
                <a:lumMod val="65000"/>
              </a:schemeClr>
            </a:solid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43" name="Freeform 150"/>
            <p:cNvSpPr>
              <a:spLocks/>
            </p:cNvSpPr>
            <p:nvPr/>
          </p:nvSpPr>
          <p:spPr bwMode="auto">
            <a:xfrm>
              <a:off x="3867150" y="4757738"/>
              <a:ext cx="133350" cy="1222375"/>
            </a:xfrm>
            <a:custGeom>
              <a:avLst/>
              <a:gdLst>
                <a:gd name="T0" fmla="*/ 0 w 167"/>
                <a:gd name="T1" fmla="*/ 0 h 1777"/>
                <a:gd name="T2" fmla="*/ 0 w 167"/>
                <a:gd name="T3" fmla="*/ 1223423 h 1777"/>
                <a:gd name="T4" fmla="*/ 133350 w 167"/>
                <a:gd name="T5" fmla="*/ 1223423 h 1777"/>
                <a:gd name="T6" fmla="*/ 133350 w 167"/>
                <a:gd name="T7" fmla="*/ 0 h 1777"/>
                <a:gd name="T8" fmla="*/ 0 60000 65536"/>
                <a:gd name="T9" fmla="*/ 0 60000 65536"/>
                <a:gd name="T10" fmla="*/ 0 60000 65536"/>
                <a:gd name="T11" fmla="*/ 0 60000 65536"/>
                <a:gd name="T12" fmla="*/ 0 w 167"/>
                <a:gd name="T13" fmla="*/ 0 h 1777"/>
                <a:gd name="T14" fmla="*/ 167 w 167"/>
                <a:gd name="T15" fmla="*/ 1777 h 1777"/>
              </a:gdLst>
              <a:ahLst/>
              <a:cxnLst>
                <a:cxn ang="T8">
                  <a:pos x="T0" y="T1"/>
                </a:cxn>
                <a:cxn ang="T9">
                  <a:pos x="T2" y="T3"/>
                </a:cxn>
                <a:cxn ang="T10">
                  <a:pos x="T4" y="T5"/>
                </a:cxn>
                <a:cxn ang="T11">
                  <a:pos x="T6" y="T7"/>
                </a:cxn>
              </a:cxnLst>
              <a:rect l="T12" t="T13" r="T14" b="T15"/>
              <a:pathLst>
                <a:path w="167" h="1777">
                  <a:moveTo>
                    <a:pt x="0" y="0"/>
                  </a:moveTo>
                  <a:lnTo>
                    <a:pt x="0" y="1777"/>
                  </a:lnTo>
                  <a:lnTo>
                    <a:pt x="167" y="1777"/>
                  </a:lnTo>
                  <a:lnTo>
                    <a:pt x="167"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44" name="Freeform 151"/>
            <p:cNvSpPr>
              <a:spLocks/>
            </p:cNvSpPr>
            <p:nvPr/>
          </p:nvSpPr>
          <p:spPr bwMode="auto">
            <a:xfrm>
              <a:off x="2722563" y="5053013"/>
              <a:ext cx="131762" cy="927100"/>
            </a:xfrm>
            <a:custGeom>
              <a:avLst/>
              <a:gdLst>
                <a:gd name="T0" fmla="*/ 0 w 168"/>
                <a:gd name="T1" fmla="*/ 0 h 1347"/>
                <a:gd name="T2" fmla="*/ 0 w 168"/>
                <a:gd name="T3" fmla="*/ 928589 h 1347"/>
                <a:gd name="T4" fmla="*/ 131763 w 168"/>
                <a:gd name="T5" fmla="*/ 928589 h 1347"/>
                <a:gd name="T6" fmla="*/ 131763 w 168"/>
                <a:gd name="T7" fmla="*/ 0 h 1347"/>
                <a:gd name="T8" fmla="*/ 0 60000 65536"/>
                <a:gd name="T9" fmla="*/ 0 60000 65536"/>
                <a:gd name="T10" fmla="*/ 0 60000 65536"/>
                <a:gd name="T11" fmla="*/ 0 60000 65536"/>
                <a:gd name="T12" fmla="*/ 0 w 168"/>
                <a:gd name="T13" fmla="*/ 0 h 1347"/>
                <a:gd name="T14" fmla="*/ 168 w 168"/>
                <a:gd name="T15" fmla="*/ 1347 h 1347"/>
              </a:gdLst>
              <a:ahLst/>
              <a:cxnLst>
                <a:cxn ang="T8">
                  <a:pos x="T0" y="T1"/>
                </a:cxn>
                <a:cxn ang="T9">
                  <a:pos x="T2" y="T3"/>
                </a:cxn>
                <a:cxn ang="T10">
                  <a:pos x="T4" y="T5"/>
                </a:cxn>
                <a:cxn ang="T11">
                  <a:pos x="T6" y="T7"/>
                </a:cxn>
              </a:cxnLst>
              <a:rect l="T12" t="T13" r="T14" b="T15"/>
              <a:pathLst>
                <a:path w="168" h="1347">
                  <a:moveTo>
                    <a:pt x="0" y="0"/>
                  </a:moveTo>
                  <a:lnTo>
                    <a:pt x="0" y="1347"/>
                  </a:lnTo>
                  <a:lnTo>
                    <a:pt x="168" y="1347"/>
                  </a:lnTo>
                  <a:lnTo>
                    <a:pt x="168"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45" name="Line 157"/>
            <p:cNvSpPr>
              <a:spLocks noChangeShapeType="1"/>
            </p:cNvSpPr>
            <p:nvPr/>
          </p:nvSpPr>
          <p:spPr bwMode="auto">
            <a:xfrm flipH="1">
              <a:off x="2036763" y="5365750"/>
              <a:ext cx="133350"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cs typeface="Arial" charset="0"/>
              </a:endParaRPr>
            </a:p>
          </p:txBody>
        </p:sp>
        <p:sp>
          <p:nvSpPr>
            <p:cNvPr id="108646" name="Line 163"/>
            <p:cNvSpPr>
              <a:spLocks noChangeShapeType="1"/>
            </p:cNvSpPr>
            <p:nvPr/>
          </p:nvSpPr>
          <p:spPr bwMode="auto">
            <a:xfrm flipH="1">
              <a:off x="2265363" y="5268913"/>
              <a:ext cx="133350"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cs typeface="Arial" charset="0"/>
              </a:endParaRPr>
            </a:p>
          </p:txBody>
        </p:sp>
        <p:sp>
          <p:nvSpPr>
            <p:cNvPr id="108647" name="Line 168"/>
            <p:cNvSpPr>
              <a:spLocks noChangeShapeType="1"/>
            </p:cNvSpPr>
            <p:nvPr/>
          </p:nvSpPr>
          <p:spPr bwMode="auto">
            <a:xfrm flipH="1">
              <a:off x="1577975" y="5537200"/>
              <a:ext cx="133350"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cs typeface="Arial" charset="0"/>
              </a:endParaRPr>
            </a:p>
          </p:txBody>
        </p:sp>
        <p:sp>
          <p:nvSpPr>
            <p:cNvPr id="108648" name="Line 169"/>
            <p:cNvSpPr>
              <a:spLocks noChangeShapeType="1"/>
            </p:cNvSpPr>
            <p:nvPr/>
          </p:nvSpPr>
          <p:spPr bwMode="auto">
            <a:xfrm flipH="1">
              <a:off x="1808163" y="5459413"/>
              <a:ext cx="131762"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cs typeface="Arial" charset="0"/>
              </a:endParaRPr>
            </a:p>
          </p:txBody>
        </p:sp>
        <p:sp>
          <p:nvSpPr>
            <p:cNvPr id="108649" name="Freeform 174"/>
            <p:cNvSpPr>
              <a:spLocks/>
            </p:cNvSpPr>
            <p:nvPr/>
          </p:nvSpPr>
          <p:spPr bwMode="auto">
            <a:xfrm>
              <a:off x="1577975" y="5537200"/>
              <a:ext cx="133350" cy="444500"/>
            </a:xfrm>
            <a:custGeom>
              <a:avLst/>
              <a:gdLst>
                <a:gd name="T0" fmla="*/ 0 w 167"/>
                <a:gd name="T1" fmla="*/ 0 h 644"/>
                <a:gd name="T2" fmla="*/ 0 w 167"/>
                <a:gd name="T3" fmla="*/ 443629 h 644"/>
                <a:gd name="T4" fmla="*/ 133350 w 167"/>
                <a:gd name="T5" fmla="*/ 443629 h 644"/>
                <a:gd name="T6" fmla="*/ 133350 w 167"/>
                <a:gd name="T7" fmla="*/ 0 h 644"/>
                <a:gd name="T8" fmla="*/ 0 60000 65536"/>
                <a:gd name="T9" fmla="*/ 0 60000 65536"/>
                <a:gd name="T10" fmla="*/ 0 60000 65536"/>
                <a:gd name="T11" fmla="*/ 0 60000 65536"/>
                <a:gd name="T12" fmla="*/ 0 w 167"/>
                <a:gd name="T13" fmla="*/ 0 h 644"/>
                <a:gd name="T14" fmla="*/ 167 w 167"/>
                <a:gd name="T15" fmla="*/ 644 h 644"/>
              </a:gdLst>
              <a:ahLst/>
              <a:cxnLst>
                <a:cxn ang="T8">
                  <a:pos x="T0" y="T1"/>
                </a:cxn>
                <a:cxn ang="T9">
                  <a:pos x="T2" y="T3"/>
                </a:cxn>
                <a:cxn ang="T10">
                  <a:pos x="T4" y="T5"/>
                </a:cxn>
                <a:cxn ang="T11">
                  <a:pos x="T6" y="T7"/>
                </a:cxn>
              </a:cxnLst>
              <a:rect l="T12" t="T13" r="T14" b="T15"/>
              <a:pathLst>
                <a:path w="167" h="644">
                  <a:moveTo>
                    <a:pt x="0" y="0"/>
                  </a:moveTo>
                  <a:lnTo>
                    <a:pt x="0" y="644"/>
                  </a:lnTo>
                  <a:lnTo>
                    <a:pt x="167" y="644"/>
                  </a:lnTo>
                  <a:lnTo>
                    <a:pt x="167"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50" name="Freeform 175"/>
            <p:cNvSpPr>
              <a:spLocks/>
            </p:cNvSpPr>
            <p:nvPr/>
          </p:nvSpPr>
          <p:spPr bwMode="auto">
            <a:xfrm>
              <a:off x="1808163" y="5459413"/>
              <a:ext cx="131762" cy="520700"/>
            </a:xfrm>
            <a:custGeom>
              <a:avLst/>
              <a:gdLst>
                <a:gd name="T0" fmla="*/ 0 w 168"/>
                <a:gd name="T1" fmla="*/ 0 h 755"/>
                <a:gd name="T2" fmla="*/ 0 w 168"/>
                <a:gd name="T3" fmla="*/ 520781 h 755"/>
                <a:gd name="T4" fmla="*/ 131763 w 168"/>
                <a:gd name="T5" fmla="*/ 520781 h 755"/>
                <a:gd name="T6" fmla="*/ 131763 w 168"/>
                <a:gd name="T7" fmla="*/ 0 h 755"/>
                <a:gd name="T8" fmla="*/ 0 60000 65536"/>
                <a:gd name="T9" fmla="*/ 0 60000 65536"/>
                <a:gd name="T10" fmla="*/ 0 60000 65536"/>
                <a:gd name="T11" fmla="*/ 0 60000 65536"/>
                <a:gd name="T12" fmla="*/ 0 w 168"/>
                <a:gd name="T13" fmla="*/ 0 h 755"/>
                <a:gd name="T14" fmla="*/ 168 w 168"/>
                <a:gd name="T15" fmla="*/ 755 h 755"/>
              </a:gdLst>
              <a:ahLst/>
              <a:cxnLst>
                <a:cxn ang="T8">
                  <a:pos x="T0" y="T1"/>
                </a:cxn>
                <a:cxn ang="T9">
                  <a:pos x="T2" y="T3"/>
                </a:cxn>
                <a:cxn ang="T10">
                  <a:pos x="T4" y="T5"/>
                </a:cxn>
                <a:cxn ang="T11">
                  <a:pos x="T6" y="T7"/>
                </a:cxn>
              </a:cxnLst>
              <a:rect l="T12" t="T13" r="T14" b="T15"/>
              <a:pathLst>
                <a:path w="168" h="755">
                  <a:moveTo>
                    <a:pt x="0" y="0"/>
                  </a:moveTo>
                  <a:lnTo>
                    <a:pt x="0" y="755"/>
                  </a:lnTo>
                  <a:lnTo>
                    <a:pt x="168" y="755"/>
                  </a:lnTo>
                  <a:lnTo>
                    <a:pt x="168"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51" name="Line 176"/>
            <p:cNvSpPr>
              <a:spLocks noChangeShapeType="1"/>
            </p:cNvSpPr>
            <p:nvPr/>
          </p:nvSpPr>
          <p:spPr bwMode="auto">
            <a:xfrm flipH="1">
              <a:off x="1349375" y="5605463"/>
              <a:ext cx="133350"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cs typeface="Arial" charset="0"/>
              </a:endParaRPr>
            </a:p>
          </p:txBody>
        </p:sp>
        <p:sp>
          <p:nvSpPr>
            <p:cNvPr id="108652" name="Line 177"/>
            <p:cNvSpPr>
              <a:spLocks noChangeShapeType="1"/>
            </p:cNvSpPr>
            <p:nvPr/>
          </p:nvSpPr>
          <p:spPr bwMode="auto">
            <a:xfrm flipH="1">
              <a:off x="1120775" y="5702300"/>
              <a:ext cx="133350"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cs typeface="Arial" charset="0"/>
              </a:endParaRPr>
            </a:p>
          </p:txBody>
        </p:sp>
        <p:sp>
          <p:nvSpPr>
            <p:cNvPr id="108653" name="Freeform 178"/>
            <p:cNvSpPr>
              <a:spLocks/>
            </p:cNvSpPr>
            <p:nvPr/>
          </p:nvSpPr>
          <p:spPr bwMode="auto">
            <a:xfrm>
              <a:off x="1120775" y="5702300"/>
              <a:ext cx="133350" cy="277813"/>
            </a:xfrm>
            <a:custGeom>
              <a:avLst/>
              <a:gdLst>
                <a:gd name="T0" fmla="*/ 0 w 167"/>
                <a:gd name="T1" fmla="*/ 0 h 404"/>
                <a:gd name="T2" fmla="*/ 0 w 167"/>
                <a:gd name="T3" fmla="*/ 278301 h 404"/>
                <a:gd name="T4" fmla="*/ 133350 w 167"/>
                <a:gd name="T5" fmla="*/ 278301 h 404"/>
                <a:gd name="T6" fmla="*/ 133350 w 167"/>
                <a:gd name="T7" fmla="*/ 0 h 404"/>
                <a:gd name="T8" fmla="*/ 0 60000 65536"/>
                <a:gd name="T9" fmla="*/ 0 60000 65536"/>
                <a:gd name="T10" fmla="*/ 0 60000 65536"/>
                <a:gd name="T11" fmla="*/ 0 60000 65536"/>
                <a:gd name="T12" fmla="*/ 0 w 167"/>
                <a:gd name="T13" fmla="*/ 0 h 404"/>
                <a:gd name="T14" fmla="*/ 167 w 167"/>
                <a:gd name="T15" fmla="*/ 404 h 404"/>
              </a:gdLst>
              <a:ahLst/>
              <a:cxnLst>
                <a:cxn ang="T8">
                  <a:pos x="T0" y="T1"/>
                </a:cxn>
                <a:cxn ang="T9">
                  <a:pos x="T2" y="T3"/>
                </a:cxn>
                <a:cxn ang="T10">
                  <a:pos x="T4" y="T5"/>
                </a:cxn>
                <a:cxn ang="T11">
                  <a:pos x="T6" y="T7"/>
                </a:cxn>
              </a:cxnLst>
              <a:rect l="T12" t="T13" r="T14" b="T15"/>
              <a:pathLst>
                <a:path w="167" h="404">
                  <a:moveTo>
                    <a:pt x="0" y="0"/>
                  </a:moveTo>
                  <a:lnTo>
                    <a:pt x="0" y="404"/>
                  </a:lnTo>
                  <a:lnTo>
                    <a:pt x="167" y="404"/>
                  </a:lnTo>
                  <a:lnTo>
                    <a:pt x="167"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54" name="Freeform 179"/>
            <p:cNvSpPr>
              <a:spLocks/>
            </p:cNvSpPr>
            <p:nvPr/>
          </p:nvSpPr>
          <p:spPr bwMode="auto">
            <a:xfrm>
              <a:off x="1349375" y="5605463"/>
              <a:ext cx="133350" cy="376237"/>
            </a:xfrm>
            <a:custGeom>
              <a:avLst/>
              <a:gdLst>
                <a:gd name="T0" fmla="*/ 0 w 168"/>
                <a:gd name="T1" fmla="*/ 0 h 546"/>
                <a:gd name="T2" fmla="*/ 0 w 168"/>
                <a:gd name="T3" fmla="*/ 376120 h 546"/>
                <a:gd name="T4" fmla="*/ 133350 w 168"/>
                <a:gd name="T5" fmla="*/ 376120 h 546"/>
                <a:gd name="T6" fmla="*/ 133350 w 168"/>
                <a:gd name="T7" fmla="*/ 0 h 546"/>
                <a:gd name="T8" fmla="*/ 0 60000 65536"/>
                <a:gd name="T9" fmla="*/ 0 60000 65536"/>
                <a:gd name="T10" fmla="*/ 0 60000 65536"/>
                <a:gd name="T11" fmla="*/ 0 60000 65536"/>
                <a:gd name="T12" fmla="*/ 0 w 168"/>
                <a:gd name="T13" fmla="*/ 0 h 546"/>
                <a:gd name="T14" fmla="*/ 168 w 168"/>
                <a:gd name="T15" fmla="*/ 546 h 546"/>
              </a:gdLst>
              <a:ahLst/>
              <a:cxnLst>
                <a:cxn ang="T8">
                  <a:pos x="T0" y="T1"/>
                </a:cxn>
                <a:cxn ang="T9">
                  <a:pos x="T2" y="T3"/>
                </a:cxn>
                <a:cxn ang="T10">
                  <a:pos x="T4" y="T5"/>
                </a:cxn>
                <a:cxn ang="T11">
                  <a:pos x="T6" y="T7"/>
                </a:cxn>
              </a:cxnLst>
              <a:rect l="T12" t="T13" r="T14" b="T15"/>
              <a:pathLst>
                <a:path w="168" h="546">
                  <a:moveTo>
                    <a:pt x="0" y="0"/>
                  </a:moveTo>
                  <a:lnTo>
                    <a:pt x="0" y="546"/>
                  </a:lnTo>
                  <a:lnTo>
                    <a:pt x="168" y="546"/>
                  </a:lnTo>
                  <a:lnTo>
                    <a:pt x="168"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55" name="Freeform 180"/>
            <p:cNvSpPr>
              <a:spLocks/>
            </p:cNvSpPr>
            <p:nvPr/>
          </p:nvSpPr>
          <p:spPr bwMode="auto">
            <a:xfrm>
              <a:off x="2493963" y="5056188"/>
              <a:ext cx="133350" cy="925512"/>
            </a:xfrm>
            <a:custGeom>
              <a:avLst/>
              <a:gdLst>
                <a:gd name="T0" fmla="*/ 0 w 167"/>
                <a:gd name="T1" fmla="*/ 0 h 1341"/>
                <a:gd name="T2" fmla="*/ 0 w 167"/>
                <a:gd name="T3" fmla="*/ 924456 h 1341"/>
                <a:gd name="T4" fmla="*/ 133350 w 167"/>
                <a:gd name="T5" fmla="*/ 924456 h 1341"/>
                <a:gd name="T6" fmla="*/ 133350 w 167"/>
                <a:gd name="T7" fmla="*/ 0 h 1341"/>
                <a:gd name="T8" fmla="*/ 0 60000 65536"/>
                <a:gd name="T9" fmla="*/ 0 60000 65536"/>
                <a:gd name="T10" fmla="*/ 0 60000 65536"/>
                <a:gd name="T11" fmla="*/ 0 60000 65536"/>
                <a:gd name="T12" fmla="*/ 0 w 167"/>
                <a:gd name="T13" fmla="*/ 0 h 1341"/>
                <a:gd name="T14" fmla="*/ 167 w 167"/>
                <a:gd name="T15" fmla="*/ 1341 h 1341"/>
              </a:gdLst>
              <a:ahLst/>
              <a:cxnLst>
                <a:cxn ang="T8">
                  <a:pos x="T0" y="T1"/>
                </a:cxn>
                <a:cxn ang="T9">
                  <a:pos x="T2" y="T3"/>
                </a:cxn>
                <a:cxn ang="T10">
                  <a:pos x="T4" y="T5"/>
                </a:cxn>
                <a:cxn ang="T11">
                  <a:pos x="T6" y="T7"/>
                </a:cxn>
              </a:cxnLst>
              <a:rect l="T12" t="T13" r="T14" b="T15"/>
              <a:pathLst>
                <a:path w="167" h="1341">
                  <a:moveTo>
                    <a:pt x="0" y="0"/>
                  </a:moveTo>
                  <a:lnTo>
                    <a:pt x="0" y="1341"/>
                  </a:lnTo>
                  <a:lnTo>
                    <a:pt x="167" y="1341"/>
                  </a:lnTo>
                  <a:lnTo>
                    <a:pt x="167"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56" name="Freeform 181"/>
            <p:cNvSpPr>
              <a:spLocks/>
            </p:cNvSpPr>
            <p:nvPr/>
          </p:nvSpPr>
          <p:spPr bwMode="auto">
            <a:xfrm>
              <a:off x="2036763" y="5365750"/>
              <a:ext cx="133350" cy="614363"/>
            </a:xfrm>
            <a:custGeom>
              <a:avLst/>
              <a:gdLst>
                <a:gd name="T0" fmla="*/ 0 w 167"/>
                <a:gd name="T1" fmla="*/ 0 h 891"/>
                <a:gd name="T2" fmla="*/ 0 w 167"/>
                <a:gd name="T3" fmla="*/ 614467 h 891"/>
                <a:gd name="T4" fmla="*/ 133350 w 167"/>
                <a:gd name="T5" fmla="*/ 614467 h 891"/>
                <a:gd name="T6" fmla="*/ 133350 w 167"/>
                <a:gd name="T7" fmla="*/ 0 h 891"/>
                <a:gd name="T8" fmla="*/ 0 60000 65536"/>
                <a:gd name="T9" fmla="*/ 0 60000 65536"/>
                <a:gd name="T10" fmla="*/ 0 60000 65536"/>
                <a:gd name="T11" fmla="*/ 0 60000 65536"/>
                <a:gd name="T12" fmla="*/ 0 w 167"/>
                <a:gd name="T13" fmla="*/ 0 h 891"/>
                <a:gd name="T14" fmla="*/ 167 w 167"/>
                <a:gd name="T15" fmla="*/ 891 h 891"/>
              </a:gdLst>
              <a:ahLst/>
              <a:cxnLst>
                <a:cxn ang="T8">
                  <a:pos x="T0" y="T1"/>
                </a:cxn>
                <a:cxn ang="T9">
                  <a:pos x="T2" y="T3"/>
                </a:cxn>
                <a:cxn ang="T10">
                  <a:pos x="T4" y="T5"/>
                </a:cxn>
                <a:cxn ang="T11">
                  <a:pos x="T6" y="T7"/>
                </a:cxn>
              </a:cxnLst>
              <a:rect l="T12" t="T13" r="T14" b="T15"/>
              <a:pathLst>
                <a:path w="167" h="891">
                  <a:moveTo>
                    <a:pt x="0" y="0"/>
                  </a:moveTo>
                  <a:lnTo>
                    <a:pt x="0" y="891"/>
                  </a:lnTo>
                  <a:lnTo>
                    <a:pt x="167" y="891"/>
                  </a:lnTo>
                  <a:lnTo>
                    <a:pt x="167"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57" name="Freeform 182"/>
            <p:cNvSpPr>
              <a:spLocks/>
            </p:cNvSpPr>
            <p:nvPr/>
          </p:nvSpPr>
          <p:spPr bwMode="auto">
            <a:xfrm>
              <a:off x="2265363" y="5268913"/>
              <a:ext cx="133350" cy="712787"/>
            </a:xfrm>
            <a:custGeom>
              <a:avLst/>
              <a:gdLst>
                <a:gd name="T0" fmla="*/ 0 w 167"/>
                <a:gd name="T1" fmla="*/ 0 h 1033"/>
                <a:gd name="T2" fmla="*/ 0 w 167"/>
                <a:gd name="T3" fmla="*/ 712286 h 1033"/>
                <a:gd name="T4" fmla="*/ 133350 w 167"/>
                <a:gd name="T5" fmla="*/ 712286 h 1033"/>
                <a:gd name="T6" fmla="*/ 133350 w 167"/>
                <a:gd name="T7" fmla="*/ 0 h 1033"/>
                <a:gd name="T8" fmla="*/ 0 60000 65536"/>
                <a:gd name="T9" fmla="*/ 0 60000 65536"/>
                <a:gd name="T10" fmla="*/ 0 60000 65536"/>
                <a:gd name="T11" fmla="*/ 0 60000 65536"/>
                <a:gd name="T12" fmla="*/ 0 w 167"/>
                <a:gd name="T13" fmla="*/ 0 h 1033"/>
                <a:gd name="T14" fmla="*/ 167 w 167"/>
                <a:gd name="T15" fmla="*/ 1033 h 1033"/>
              </a:gdLst>
              <a:ahLst/>
              <a:cxnLst>
                <a:cxn ang="T8">
                  <a:pos x="T0" y="T1"/>
                </a:cxn>
                <a:cxn ang="T9">
                  <a:pos x="T2" y="T3"/>
                </a:cxn>
                <a:cxn ang="T10">
                  <a:pos x="T4" y="T5"/>
                </a:cxn>
                <a:cxn ang="T11">
                  <a:pos x="T6" y="T7"/>
                </a:cxn>
              </a:cxnLst>
              <a:rect l="T12" t="T13" r="T14" b="T15"/>
              <a:pathLst>
                <a:path w="167" h="1033">
                  <a:moveTo>
                    <a:pt x="0" y="0"/>
                  </a:moveTo>
                  <a:lnTo>
                    <a:pt x="0" y="1033"/>
                  </a:lnTo>
                  <a:lnTo>
                    <a:pt x="167" y="1033"/>
                  </a:lnTo>
                  <a:lnTo>
                    <a:pt x="167" y="0"/>
                  </a:lnTo>
                </a:path>
              </a:pathLst>
            </a:custGeom>
            <a:noFill/>
            <a:ln w="4763">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58" name="ZoneTexte 242"/>
            <p:cNvSpPr txBox="1">
              <a:spLocks noChangeArrowheads="1"/>
            </p:cNvSpPr>
            <p:nvPr/>
          </p:nvSpPr>
          <p:spPr bwMode="auto">
            <a:xfrm rot="-5400000">
              <a:off x="508794"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1997</a:t>
              </a:r>
            </a:p>
          </p:txBody>
        </p:sp>
        <p:sp>
          <p:nvSpPr>
            <p:cNvPr id="108659" name="ZoneTexte 243"/>
            <p:cNvSpPr txBox="1">
              <a:spLocks noChangeArrowheads="1"/>
            </p:cNvSpPr>
            <p:nvPr/>
          </p:nvSpPr>
          <p:spPr bwMode="auto">
            <a:xfrm rot="-5400000">
              <a:off x="737394"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1998</a:t>
              </a:r>
            </a:p>
          </p:txBody>
        </p:sp>
        <p:sp>
          <p:nvSpPr>
            <p:cNvPr id="108660" name="ZoneTexte 244"/>
            <p:cNvSpPr txBox="1">
              <a:spLocks noChangeArrowheads="1"/>
            </p:cNvSpPr>
            <p:nvPr/>
          </p:nvSpPr>
          <p:spPr bwMode="auto">
            <a:xfrm rot="-5400000">
              <a:off x="965994"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1999</a:t>
              </a:r>
            </a:p>
          </p:txBody>
        </p:sp>
        <p:sp>
          <p:nvSpPr>
            <p:cNvPr id="108661" name="ZoneTexte 245"/>
            <p:cNvSpPr txBox="1">
              <a:spLocks noChangeArrowheads="1"/>
            </p:cNvSpPr>
            <p:nvPr/>
          </p:nvSpPr>
          <p:spPr bwMode="auto">
            <a:xfrm rot="-5400000">
              <a:off x="1196181" y="6107907"/>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2000</a:t>
              </a:r>
            </a:p>
          </p:txBody>
        </p:sp>
        <p:sp>
          <p:nvSpPr>
            <p:cNvPr id="108662" name="ZoneTexte 246"/>
            <p:cNvSpPr txBox="1">
              <a:spLocks noChangeArrowheads="1"/>
            </p:cNvSpPr>
            <p:nvPr/>
          </p:nvSpPr>
          <p:spPr bwMode="auto">
            <a:xfrm rot="-5400000">
              <a:off x="1424781" y="6107907"/>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2001</a:t>
              </a:r>
            </a:p>
          </p:txBody>
        </p:sp>
        <p:sp>
          <p:nvSpPr>
            <p:cNvPr id="108663" name="ZoneTexte 247"/>
            <p:cNvSpPr txBox="1">
              <a:spLocks noChangeArrowheads="1"/>
            </p:cNvSpPr>
            <p:nvPr/>
          </p:nvSpPr>
          <p:spPr bwMode="auto">
            <a:xfrm rot="-5400000">
              <a:off x="1653381" y="6107907"/>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2002</a:t>
              </a:r>
            </a:p>
          </p:txBody>
        </p:sp>
        <p:sp>
          <p:nvSpPr>
            <p:cNvPr id="108664" name="ZoneTexte 248"/>
            <p:cNvSpPr txBox="1">
              <a:spLocks noChangeArrowheads="1"/>
            </p:cNvSpPr>
            <p:nvPr/>
          </p:nvSpPr>
          <p:spPr bwMode="auto">
            <a:xfrm rot="-5400000">
              <a:off x="1883569"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2003</a:t>
              </a:r>
            </a:p>
          </p:txBody>
        </p:sp>
        <p:sp>
          <p:nvSpPr>
            <p:cNvPr id="108665" name="ZoneTexte 249"/>
            <p:cNvSpPr txBox="1">
              <a:spLocks noChangeArrowheads="1"/>
            </p:cNvSpPr>
            <p:nvPr/>
          </p:nvSpPr>
          <p:spPr bwMode="auto">
            <a:xfrm rot="-5400000">
              <a:off x="2112169"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2004</a:t>
              </a:r>
            </a:p>
          </p:txBody>
        </p:sp>
        <p:sp>
          <p:nvSpPr>
            <p:cNvPr id="108666" name="ZoneTexte 250"/>
            <p:cNvSpPr txBox="1">
              <a:spLocks noChangeArrowheads="1"/>
            </p:cNvSpPr>
            <p:nvPr/>
          </p:nvSpPr>
          <p:spPr bwMode="auto">
            <a:xfrm rot="-5400000">
              <a:off x="2340769"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2005</a:t>
              </a:r>
            </a:p>
          </p:txBody>
        </p:sp>
        <p:sp>
          <p:nvSpPr>
            <p:cNvPr id="108667" name="ZoneTexte 251"/>
            <p:cNvSpPr txBox="1">
              <a:spLocks noChangeArrowheads="1"/>
            </p:cNvSpPr>
            <p:nvPr/>
          </p:nvSpPr>
          <p:spPr bwMode="auto">
            <a:xfrm rot="-5400000">
              <a:off x="2570162" y="6107113"/>
              <a:ext cx="466725" cy="247650"/>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2006</a:t>
              </a:r>
            </a:p>
          </p:txBody>
        </p:sp>
        <p:sp>
          <p:nvSpPr>
            <p:cNvPr id="108668" name="ZoneTexte 252"/>
            <p:cNvSpPr txBox="1">
              <a:spLocks noChangeArrowheads="1"/>
            </p:cNvSpPr>
            <p:nvPr/>
          </p:nvSpPr>
          <p:spPr bwMode="auto">
            <a:xfrm rot="-5400000">
              <a:off x="2799556" y="6107907"/>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2007</a:t>
              </a:r>
            </a:p>
          </p:txBody>
        </p:sp>
        <p:sp>
          <p:nvSpPr>
            <p:cNvPr id="108669" name="ZoneTexte 253"/>
            <p:cNvSpPr txBox="1">
              <a:spLocks noChangeArrowheads="1"/>
            </p:cNvSpPr>
            <p:nvPr/>
          </p:nvSpPr>
          <p:spPr bwMode="auto">
            <a:xfrm rot="-5400000">
              <a:off x="3028156" y="6107907"/>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2008</a:t>
              </a:r>
            </a:p>
          </p:txBody>
        </p:sp>
        <p:sp>
          <p:nvSpPr>
            <p:cNvPr id="108670" name="ZoneTexte 254"/>
            <p:cNvSpPr txBox="1">
              <a:spLocks noChangeArrowheads="1"/>
            </p:cNvSpPr>
            <p:nvPr/>
          </p:nvSpPr>
          <p:spPr bwMode="auto">
            <a:xfrm rot="-5400000">
              <a:off x="3256756" y="6107907"/>
              <a:ext cx="4667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2009</a:t>
              </a:r>
            </a:p>
          </p:txBody>
        </p:sp>
        <p:sp>
          <p:nvSpPr>
            <p:cNvPr id="108671" name="ZoneTexte 255"/>
            <p:cNvSpPr txBox="1">
              <a:spLocks noChangeArrowheads="1"/>
            </p:cNvSpPr>
            <p:nvPr/>
          </p:nvSpPr>
          <p:spPr bwMode="auto">
            <a:xfrm rot="-5400000">
              <a:off x="3486944"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2010</a:t>
              </a:r>
            </a:p>
          </p:txBody>
        </p:sp>
        <p:sp>
          <p:nvSpPr>
            <p:cNvPr id="108672" name="ZoneTexte 256"/>
            <p:cNvSpPr txBox="1">
              <a:spLocks noChangeArrowheads="1"/>
            </p:cNvSpPr>
            <p:nvPr/>
          </p:nvSpPr>
          <p:spPr bwMode="auto">
            <a:xfrm rot="-5400000">
              <a:off x="3715544"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2011</a:t>
              </a:r>
            </a:p>
          </p:txBody>
        </p:sp>
        <p:sp>
          <p:nvSpPr>
            <p:cNvPr id="108673" name="ZoneTexte 257"/>
            <p:cNvSpPr txBox="1">
              <a:spLocks noChangeArrowheads="1"/>
            </p:cNvSpPr>
            <p:nvPr/>
          </p:nvSpPr>
          <p:spPr bwMode="auto">
            <a:xfrm rot="-5400000">
              <a:off x="3944144" y="6107906"/>
              <a:ext cx="4667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cs typeface="Arial" charset="0"/>
                </a:rPr>
                <a:t>2012</a:t>
              </a:r>
            </a:p>
          </p:txBody>
        </p:sp>
        <p:sp>
          <p:nvSpPr>
            <p:cNvPr id="108674" name="ZoneTexte 258"/>
            <p:cNvSpPr txBox="1">
              <a:spLocks noChangeArrowheads="1"/>
            </p:cNvSpPr>
            <p:nvPr/>
          </p:nvSpPr>
          <p:spPr bwMode="auto">
            <a:xfrm>
              <a:off x="758825" y="6437313"/>
              <a:ext cx="708025" cy="246062"/>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&lt; 50 c/ml</a:t>
              </a:r>
            </a:p>
          </p:txBody>
        </p:sp>
        <p:sp>
          <p:nvSpPr>
            <p:cNvPr id="108675" name="ZoneTexte 259"/>
            <p:cNvSpPr txBox="1">
              <a:spLocks noChangeArrowheads="1"/>
            </p:cNvSpPr>
            <p:nvPr/>
          </p:nvSpPr>
          <p:spPr bwMode="auto">
            <a:xfrm>
              <a:off x="1790700" y="6437313"/>
              <a:ext cx="650875" cy="246062"/>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[50-400[</a:t>
              </a:r>
            </a:p>
          </p:txBody>
        </p:sp>
        <p:sp>
          <p:nvSpPr>
            <p:cNvPr id="108676" name="ZoneTexte 260"/>
            <p:cNvSpPr txBox="1">
              <a:spLocks noChangeArrowheads="1"/>
            </p:cNvSpPr>
            <p:nvPr/>
          </p:nvSpPr>
          <p:spPr bwMode="auto">
            <a:xfrm>
              <a:off x="2657475" y="6437313"/>
              <a:ext cx="827088" cy="246062"/>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[400-1 000[</a:t>
              </a:r>
            </a:p>
          </p:txBody>
        </p:sp>
        <p:sp>
          <p:nvSpPr>
            <p:cNvPr id="108677" name="ZoneTexte 261"/>
            <p:cNvSpPr txBox="1">
              <a:spLocks noChangeArrowheads="1"/>
            </p:cNvSpPr>
            <p:nvPr/>
          </p:nvSpPr>
          <p:spPr bwMode="auto">
            <a:xfrm>
              <a:off x="3638550" y="6437313"/>
              <a:ext cx="612775" cy="246062"/>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cs typeface="Arial" charset="0"/>
                </a:rPr>
                <a:t>&gt; 1 000</a:t>
              </a:r>
            </a:p>
          </p:txBody>
        </p:sp>
        <p:sp>
          <p:nvSpPr>
            <p:cNvPr id="108678" name="Freeform 109"/>
            <p:cNvSpPr>
              <a:spLocks/>
            </p:cNvSpPr>
            <p:nvPr/>
          </p:nvSpPr>
          <p:spPr bwMode="auto">
            <a:xfrm>
              <a:off x="2595563" y="6534150"/>
              <a:ext cx="84137" cy="85725"/>
            </a:xfrm>
            <a:custGeom>
              <a:avLst/>
              <a:gdLst>
                <a:gd name="T0" fmla="*/ 84138 w 108"/>
                <a:gd name="T1" fmla="*/ 85725 h 108"/>
                <a:gd name="T2" fmla="*/ 84138 w 108"/>
                <a:gd name="T3" fmla="*/ 0 h 108"/>
                <a:gd name="T4" fmla="*/ 0 w 108"/>
                <a:gd name="T5" fmla="*/ 0 h 108"/>
                <a:gd name="T6" fmla="*/ 0 w 108"/>
                <a:gd name="T7" fmla="*/ 85725 h 108"/>
                <a:gd name="T8" fmla="*/ 84138 w 108"/>
                <a:gd name="T9" fmla="*/ 85725 h 108"/>
                <a:gd name="T10" fmla="*/ 84138 w 108"/>
                <a:gd name="T11" fmla="*/ 85725 h 108"/>
                <a:gd name="T12" fmla="*/ 0 60000 65536"/>
                <a:gd name="T13" fmla="*/ 0 60000 65536"/>
                <a:gd name="T14" fmla="*/ 0 60000 65536"/>
                <a:gd name="T15" fmla="*/ 0 60000 65536"/>
                <a:gd name="T16" fmla="*/ 0 60000 65536"/>
                <a:gd name="T17" fmla="*/ 0 60000 65536"/>
                <a:gd name="T18" fmla="*/ 0 w 108"/>
                <a:gd name="T19" fmla="*/ 0 h 108"/>
                <a:gd name="T20" fmla="*/ 108 w 108"/>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08" h="108">
                  <a:moveTo>
                    <a:pt x="108" y="108"/>
                  </a:moveTo>
                  <a:lnTo>
                    <a:pt x="108" y="0"/>
                  </a:lnTo>
                  <a:lnTo>
                    <a:pt x="0" y="0"/>
                  </a:lnTo>
                  <a:lnTo>
                    <a:pt x="0" y="108"/>
                  </a:lnTo>
                  <a:lnTo>
                    <a:pt x="108" y="108"/>
                  </a:lnTo>
                  <a:close/>
                </a:path>
              </a:pathLst>
            </a:custGeom>
            <a:solidFill>
              <a:srgbClr val="FFFF00"/>
            </a:solidFill>
            <a:ln w="0">
              <a:solidFill>
                <a:schemeClr val="bg1"/>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08680" name="Rectangle 64"/>
            <p:cNvSpPr>
              <a:spLocks noChangeArrowheads="1"/>
            </p:cNvSpPr>
            <p:nvPr/>
          </p:nvSpPr>
          <p:spPr bwMode="auto">
            <a:xfrm>
              <a:off x="661988" y="5106988"/>
              <a:ext cx="133350" cy="214312"/>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1" name="Rectangle 64"/>
            <p:cNvSpPr>
              <a:spLocks noChangeArrowheads="1"/>
            </p:cNvSpPr>
            <p:nvPr/>
          </p:nvSpPr>
          <p:spPr bwMode="auto">
            <a:xfrm>
              <a:off x="1120775" y="5165725"/>
              <a:ext cx="133350" cy="136525"/>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2" name="Rectangle 64"/>
            <p:cNvSpPr>
              <a:spLocks noChangeArrowheads="1"/>
            </p:cNvSpPr>
            <p:nvPr/>
          </p:nvSpPr>
          <p:spPr bwMode="auto">
            <a:xfrm>
              <a:off x="1349375" y="5103813"/>
              <a:ext cx="133350" cy="125412"/>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3" name="Rectangle 64"/>
            <p:cNvSpPr>
              <a:spLocks noChangeArrowheads="1"/>
            </p:cNvSpPr>
            <p:nvPr/>
          </p:nvSpPr>
          <p:spPr bwMode="auto">
            <a:xfrm>
              <a:off x="1577975" y="4959350"/>
              <a:ext cx="133350" cy="120650"/>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4" name="Rectangle 64"/>
            <p:cNvSpPr>
              <a:spLocks noChangeArrowheads="1"/>
            </p:cNvSpPr>
            <p:nvPr/>
          </p:nvSpPr>
          <p:spPr bwMode="auto">
            <a:xfrm>
              <a:off x="1808163" y="4883150"/>
              <a:ext cx="133350" cy="101600"/>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5" name="Rectangle 64"/>
            <p:cNvSpPr>
              <a:spLocks noChangeArrowheads="1"/>
            </p:cNvSpPr>
            <p:nvPr/>
          </p:nvSpPr>
          <p:spPr bwMode="auto">
            <a:xfrm>
              <a:off x="2036763" y="4818063"/>
              <a:ext cx="133350" cy="101600"/>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6" name="Rectangle 64"/>
            <p:cNvSpPr>
              <a:spLocks noChangeArrowheads="1"/>
            </p:cNvSpPr>
            <p:nvPr/>
          </p:nvSpPr>
          <p:spPr bwMode="auto">
            <a:xfrm>
              <a:off x="2265363" y="4772025"/>
              <a:ext cx="129600" cy="88900"/>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7" name="Rectangle 64"/>
            <p:cNvSpPr>
              <a:spLocks noChangeArrowheads="1"/>
            </p:cNvSpPr>
            <p:nvPr/>
          </p:nvSpPr>
          <p:spPr bwMode="auto">
            <a:xfrm>
              <a:off x="2493963" y="4679950"/>
              <a:ext cx="133350" cy="46038"/>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8" name="Rectangle 64"/>
            <p:cNvSpPr>
              <a:spLocks noChangeArrowheads="1"/>
            </p:cNvSpPr>
            <p:nvPr/>
          </p:nvSpPr>
          <p:spPr bwMode="auto">
            <a:xfrm>
              <a:off x="2722563" y="4625975"/>
              <a:ext cx="131762" cy="53975"/>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89" name="Rectangle 64"/>
            <p:cNvSpPr>
              <a:spLocks noChangeArrowheads="1"/>
            </p:cNvSpPr>
            <p:nvPr/>
          </p:nvSpPr>
          <p:spPr bwMode="auto">
            <a:xfrm>
              <a:off x="2951163" y="4622800"/>
              <a:ext cx="133350" cy="49213"/>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90" name="Rectangle 64"/>
            <p:cNvSpPr>
              <a:spLocks noChangeArrowheads="1"/>
            </p:cNvSpPr>
            <p:nvPr/>
          </p:nvSpPr>
          <p:spPr bwMode="auto">
            <a:xfrm>
              <a:off x="3179763" y="4619625"/>
              <a:ext cx="133350" cy="36513"/>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91" name="Rectangle 64"/>
            <p:cNvSpPr>
              <a:spLocks noChangeArrowheads="1"/>
            </p:cNvSpPr>
            <p:nvPr/>
          </p:nvSpPr>
          <p:spPr bwMode="auto">
            <a:xfrm>
              <a:off x="890588" y="5060950"/>
              <a:ext cx="133350" cy="146050"/>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92" name="Rectangle 64"/>
            <p:cNvSpPr>
              <a:spLocks noChangeArrowheads="1"/>
            </p:cNvSpPr>
            <p:nvPr/>
          </p:nvSpPr>
          <p:spPr bwMode="auto">
            <a:xfrm>
              <a:off x="3408363" y="4597400"/>
              <a:ext cx="133350" cy="36513"/>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93" name="Rectangle 64"/>
            <p:cNvSpPr>
              <a:spLocks noChangeArrowheads="1"/>
            </p:cNvSpPr>
            <p:nvPr/>
          </p:nvSpPr>
          <p:spPr bwMode="auto">
            <a:xfrm>
              <a:off x="3636963" y="4602163"/>
              <a:ext cx="129600" cy="31750"/>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sp>
          <p:nvSpPr>
            <p:cNvPr id="108694" name="Rectangle 64"/>
            <p:cNvSpPr>
              <a:spLocks noChangeArrowheads="1"/>
            </p:cNvSpPr>
            <p:nvPr/>
          </p:nvSpPr>
          <p:spPr bwMode="auto">
            <a:xfrm>
              <a:off x="4098925" y="4611688"/>
              <a:ext cx="129600" cy="25400"/>
            </a:xfrm>
            <a:prstGeom prst="rect">
              <a:avLst/>
            </a:prstGeom>
            <a:solidFill>
              <a:srgbClr val="FFFF00"/>
            </a:solidFill>
            <a:ln w="6350">
              <a:solidFill>
                <a:schemeClr val="bg1"/>
              </a:solidFill>
              <a:miter lim="800000"/>
              <a:headEnd/>
              <a:tailEnd/>
            </a:ln>
          </p:spPr>
          <p:txBody>
            <a:bodyPr/>
            <a:lstStyle/>
            <a:p>
              <a:pPr defTabSz="914400"/>
              <a:endParaRPr lang="fr-FR">
                <a:solidFill>
                  <a:srgbClr val="FFFFFF"/>
                </a:solidFill>
                <a:latin typeface="Arial" charset="0"/>
                <a:cs typeface="Arial" charset="0"/>
              </a:endParaRPr>
            </a:p>
          </p:txBody>
        </p:sp>
      </p:grpSp>
      <p:sp>
        <p:nvSpPr>
          <p:cNvPr id="108695" name="Text Box 5"/>
          <p:cNvSpPr txBox="1">
            <a:spLocks noChangeArrowheads="1"/>
          </p:cNvSpPr>
          <p:nvPr/>
        </p:nvSpPr>
        <p:spPr bwMode="auto">
          <a:xfrm>
            <a:off x="8762708" y="46038"/>
            <a:ext cx="325730"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53</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6501255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54100" y="278538"/>
            <a:ext cx="7523163" cy="936625"/>
          </a:xfrm>
        </p:spPr>
        <p:txBody>
          <a:bodyPr/>
          <a:lstStyle/>
          <a:p>
            <a:pPr>
              <a:defRPr/>
            </a:pPr>
            <a:r>
              <a:rPr lang="fr-FR" sz="2000" dirty="0" smtClean="0">
                <a:latin typeface="Arial" charset="0"/>
                <a:cs typeface="Arial" charset="0"/>
              </a:rPr>
              <a:t>EPF : % de </a:t>
            </a:r>
            <a:r>
              <a:rPr lang="fr-FR" sz="2000" dirty="0">
                <a:latin typeface="Arial" charset="0"/>
                <a:cs typeface="Arial" charset="0"/>
              </a:rPr>
              <a:t>transmissions périnatales </a:t>
            </a:r>
            <a:r>
              <a:rPr lang="fr-FR" sz="2000" dirty="0" smtClean="0">
                <a:latin typeface="Arial" charset="0"/>
                <a:cs typeface="Arial" charset="0"/>
              </a:rPr>
              <a:t>selon </a:t>
            </a:r>
            <a:r>
              <a:rPr lang="fr-FR" sz="2000" dirty="0">
                <a:latin typeface="Arial" charset="0"/>
                <a:cs typeface="Arial" charset="0"/>
              </a:rPr>
              <a:t>la période d’initiation des ARV et CV VIH </a:t>
            </a:r>
            <a:r>
              <a:rPr lang="fr-FR" sz="2000" dirty="0" smtClean="0">
                <a:latin typeface="Arial" charset="0"/>
                <a:cs typeface="Arial" charset="0"/>
              </a:rPr>
              <a:t>à </a:t>
            </a:r>
            <a:r>
              <a:rPr lang="fr-FR" sz="2000" dirty="0">
                <a:latin typeface="Arial" charset="0"/>
                <a:cs typeface="Arial" charset="0"/>
              </a:rPr>
              <a:t>l’accouchement (2000-2011)</a:t>
            </a:r>
            <a:br>
              <a:rPr lang="fr-FR" sz="2000" dirty="0">
                <a:latin typeface="Arial" charset="0"/>
                <a:cs typeface="Arial" charset="0"/>
              </a:rPr>
            </a:br>
            <a:endParaRPr lang="fr-FR" sz="1400" dirty="0"/>
          </a:p>
        </p:txBody>
      </p:sp>
      <p:sp>
        <p:nvSpPr>
          <p:cNvPr id="110594" name="Text Box 3"/>
          <p:cNvSpPr txBox="1">
            <a:spLocks noChangeArrowheads="1"/>
          </p:cNvSpPr>
          <p:nvPr/>
        </p:nvSpPr>
        <p:spPr bwMode="auto">
          <a:xfrm>
            <a:off x="6335713" y="6583363"/>
            <a:ext cx="2808287" cy="261610"/>
          </a:xfrm>
          <a:prstGeom prst="rect">
            <a:avLst/>
          </a:prstGeom>
          <a:noFill/>
          <a:ln w="9525">
            <a:noFill/>
            <a:miter lim="800000"/>
            <a:headEnd/>
            <a:tailEnd/>
          </a:ln>
        </p:spPr>
        <p:txBody>
          <a:bodyPr>
            <a:spAutoFit/>
          </a:bodyPr>
          <a:lstStyle/>
          <a:p>
            <a:pPr algn="r" defTabSz="914400" eaLnBrk="0" hangingPunct="0"/>
            <a:r>
              <a:rPr lang="en-GB" sz="1050" i="1" dirty="0">
                <a:solidFill>
                  <a:srgbClr val="FFFFFF"/>
                </a:solidFill>
                <a:latin typeface="Arial" charset="0"/>
                <a:cs typeface="Arial" charset="0"/>
              </a:rPr>
              <a:t>Mandelbrot L, CROI 2015, Abs. 867</a:t>
            </a:r>
          </a:p>
        </p:txBody>
      </p:sp>
      <p:grpSp>
        <p:nvGrpSpPr>
          <p:cNvPr id="61" name="Groupe 60"/>
          <p:cNvGrpSpPr/>
          <p:nvPr/>
        </p:nvGrpSpPr>
        <p:grpSpPr>
          <a:xfrm>
            <a:off x="949325" y="1566863"/>
            <a:ext cx="7858125" cy="2339975"/>
            <a:chOff x="949325" y="1566863"/>
            <a:chExt cx="7858125" cy="2339975"/>
          </a:xfrm>
        </p:grpSpPr>
        <p:sp>
          <p:nvSpPr>
            <p:cNvPr id="110596" name="Freeform 8"/>
            <p:cNvSpPr>
              <a:spLocks/>
            </p:cNvSpPr>
            <p:nvPr/>
          </p:nvSpPr>
          <p:spPr bwMode="auto">
            <a:xfrm>
              <a:off x="1290638" y="1820863"/>
              <a:ext cx="5756275" cy="1552575"/>
            </a:xfrm>
            <a:custGeom>
              <a:avLst/>
              <a:gdLst>
                <a:gd name="T0" fmla="*/ 5756197 w 3328"/>
                <a:gd name="T1" fmla="*/ 1552987 h 1184"/>
                <a:gd name="T2" fmla="*/ 0 w 3328"/>
                <a:gd name="T3" fmla="*/ 1552987 h 1184"/>
                <a:gd name="T4" fmla="*/ 0 w 3328"/>
                <a:gd name="T5" fmla="*/ 0 h 1184"/>
                <a:gd name="T6" fmla="*/ 0 60000 65536"/>
                <a:gd name="T7" fmla="*/ 0 60000 65536"/>
                <a:gd name="T8" fmla="*/ 0 60000 65536"/>
                <a:gd name="T9" fmla="*/ 0 w 3328"/>
                <a:gd name="T10" fmla="*/ 0 h 1184"/>
                <a:gd name="T11" fmla="*/ 3328 w 3328"/>
                <a:gd name="T12" fmla="*/ 1184 h 1184"/>
              </a:gdLst>
              <a:ahLst/>
              <a:cxnLst>
                <a:cxn ang="T6">
                  <a:pos x="T0" y="T1"/>
                </a:cxn>
                <a:cxn ang="T7">
                  <a:pos x="T2" y="T3"/>
                </a:cxn>
                <a:cxn ang="T8">
                  <a:pos x="T4" y="T5"/>
                </a:cxn>
              </a:cxnLst>
              <a:rect l="T9" t="T10" r="T11" b="T12"/>
              <a:pathLst>
                <a:path w="3328" h="1184">
                  <a:moveTo>
                    <a:pt x="3328" y="1184"/>
                  </a:moveTo>
                  <a:lnTo>
                    <a:pt x="0" y="1184"/>
                  </a:lnTo>
                  <a:lnTo>
                    <a:pt x="0" y="0"/>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597" name="Line 9"/>
            <p:cNvSpPr>
              <a:spLocks noChangeShapeType="1"/>
            </p:cNvSpPr>
            <p:nvPr/>
          </p:nvSpPr>
          <p:spPr bwMode="auto">
            <a:xfrm>
              <a:off x="1203325" y="2830513"/>
              <a:ext cx="87313"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598" name="Line 10"/>
            <p:cNvSpPr>
              <a:spLocks noChangeShapeType="1"/>
            </p:cNvSpPr>
            <p:nvPr/>
          </p:nvSpPr>
          <p:spPr bwMode="auto">
            <a:xfrm>
              <a:off x="1203325" y="3373438"/>
              <a:ext cx="87313"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599" name="Line 11"/>
            <p:cNvSpPr>
              <a:spLocks noChangeShapeType="1"/>
            </p:cNvSpPr>
            <p:nvPr/>
          </p:nvSpPr>
          <p:spPr bwMode="auto">
            <a:xfrm>
              <a:off x="1203325" y="2287588"/>
              <a:ext cx="87313"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0" name="Line 12"/>
            <p:cNvSpPr>
              <a:spLocks noChangeShapeType="1"/>
            </p:cNvSpPr>
            <p:nvPr/>
          </p:nvSpPr>
          <p:spPr bwMode="auto">
            <a:xfrm flipV="1">
              <a:off x="5954713" y="2970213"/>
              <a:ext cx="0" cy="354012"/>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1" name="Line 13"/>
            <p:cNvSpPr>
              <a:spLocks noChangeShapeType="1"/>
            </p:cNvSpPr>
            <p:nvPr/>
          </p:nvSpPr>
          <p:spPr bwMode="auto">
            <a:xfrm flipV="1">
              <a:off x="6881813" y="1962150"/>
              <a:ext cx="0" cy="1030288"/>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2" name="Line 14"/>
            <p:cNvSpPr>
              <a:spLocks noChangeShapeType="1"/>
            </p:cNvSpPr>
            <p:nvPr/>
          </p:nvSpPr>
          <p:spPr bwMode="auto">
            <a:xfrm flipV="1">
              <a:off x="6573838" y="2363788"/>
              <a:ext cx="0" cy="760412"/>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3" name="Line 15"/>
            <p:cNvSpPr>
              <a:spLocks noChangeShapeType="1"/>
            </p:cNvSpPr>
            <p:nvPr/>
          </p:nvSpPr>
          <p:spPr bwMode="auto">
            <a:xfrm flipV="1">
              <a:off x="5345113" y="2500313"/>
              <a:ext cx="0" cy="666750"/>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4" name="Line 16"/>
            <p:cNvSpPr>
              <a:spLocks noChangeShapeType="1"/>
            </p:cNvSpPr>
            <p:nvPr/>
          </p:nvSpPr>
          <p:spPr bwMode="auto">
            <a:xfrm flipV="1">
              <a:off x="5048250" y="2874963"/>
              <a:ext cx="0" cy="388937"/>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5" name="Line 17"/>
            <p:cNvSpPr>
              <a:spLocks noChangeShapeType="1"/>
            </p:cNvSpPr>
            <p:nvPr/>
          </p:nvSpPr>
          <p:spPr bwMode="auto">
            <a:xfrm flipV="1">
              <a:off x="4743450" y="2790825"/>
              <a:ext cx="0" cy="582613"/>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6" name="Line 18"/>
            <p:cNvSpPr>
              <a:spLocks noChangeShapeType="1"/>
            </p:cNvSpPr>
            <p:nvPr/>
          </p:nvSpPr>
          <p:spPr bwMode="auto">
            <a:xfrm flipV="1">
              <a:off x="2947988" y="3179763"/>
              <a:ext cx="0" cy="193675"/>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7" name="Line 19"/>
            <p:cNvSpPr>
              <a:spLocks noChangeShapeType="1"/>
            </p:cNvSpPr>
            <p:nvPr/>
          </p:nvSpPr>
          <p:spPr bwMode="auto">
            <a:xfrm flipV="1">
              <a:off x="4441825" y="3192463"/>
              <a:ext cx="0" cy="123825"/>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8" name="Line 20"/>
            <p:cNvSpPr>
              <a:spLocks noChangeShapeType="1"/>
            </p:cNvSpPr>
            <p:nvPr/>
          </p:nvSpPr>
          <p:spPr bwMode="auto">
            <a:xfrm flipV="1">
              <a:off x="3848100" y="1968500"/>
              <a:ext cx="0" cy="1404938"/>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09" name="Line 21"/>
            <p:cNvSpPr>
              <a:spLocks noChangeShapeType="1"/>
            </p:cNvSpPr>
            <p:nvPr/>
          </p:nvSpPr>
          <p:spPr bwMode="auto">
            <a:xfrm flipV="1">
              <a:off x="3249613" y="2163763"/>
              <a:ext cx="0" cy="1209675"/>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10" name="Line 22"/>
            <p:cNvSpPr>
              <a:spLocks noChangeShapeType="1"/>
            </p:cNvSpPr>
            <p:nvPr/>
          </p:nvSpPr>
          <p:spPr bwMode="auto">
            <a:xfrm flipV="1">
              <a:off x="2044700" y="3048000"/>
              <a:ext cx="0" cy="293688"/>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11" name="Line 23"/>
            <p:cNvSpPr>
              <a:spLocks noChangeShapeType="1"/>
            </p:cNvSpPr>
            <p:nvPr/>
          </p:nvSpPr>
          <p:spPr bwMode="auto">
            <a:xfrm flipV="1">
              <a:off x="1738313" y="3062288"/>
              <a:ext cx="0" cy="311150"/>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12" name="Line 24"/>
            <p:cNvSpPr>
              <a:spLocks noChangeShapeType="1"/>
            </p:cNvSpPr>
            <p:nvPr/>
          </p:nvSpPr>
          <p:spPr bwMode="auto">
            <a:xfrm flipV="1">
              <a:off x="2341563" y="2473325"/>
              <a:ext cx="0" cy="762000"/>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13" name="Line 25"/>
            <p:cNvSpPr>
              <a:spLocks noChangeShapeType="1"/>
            </p:cNvSpPr>
            <p:nvPr/>
          </p:nvSpPr>
          <p:spPr bwMode="auto">
            <a:xfrm flipV="1">
              <a:off x="6256338" y="1833563"/>
              <a:ext cx="0" cy="1539875"/>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14" name="Line 26"/>
            <p:cNvSpPr>
              <a:spLocks noChangeShapeType="1"/>
            </p:cNvSpPr>
            <p:nvPr/>
          </p:nvSpPr>
          <p:spPr bwMode="auto">
            <a:xfrm flipV="1">
              <a:off x="3549650" y="1790700"/>
              <a:ext cx="0" cy="1582738"/>
            </a:xfrm>
            <a:prstGeom prst="line">
              <a:avLst/>
            </a:prstGeom>
            <a:noFill/>
            <a:ln w="19050">
              <a:solidFill>
                <a:srgbClr val="FFFFFF"/>
              </a:solidFill>
              <a:round/>
              <a:headEnd/>
              <a:tailEnd/>
            </a:ln>
          </p:spPr>
          <p:txBody>
            <a:bodyPr/>
            <a:lstStyle/>
            <a:p>
              <a:pPr defTabSz="914400"/>
              <a:endParaRPr lang="fr-FR">
                <a:solidFill>
                  <a:srgbClr val="FFFFFF"/>
                </a:solidFill>
                <a:latin typeface="Arial" charset="0"/>
                <a:cs typeface="Arial" charset="0"/>
              </a:endParaRPr>
            </a:p>
          </p:txBody>
        </p:sp>
        <p:sp>
          <p:nvSpPr>
            <p:cNvPr id="110615" name="Freeform 27"/>
            <p:cNvSpPr>
              <a:spLocks/>
            </p:cNvSpPr>
            <p:nvPr/>
          </p:nvSpPr>
          <p:spPr bwMode="auto">
            <a:xfrm>
              <a:off x="2263775" y="2916238"/>
              <a:ext cx="150813" cy="115887"/>
            </a:xfrm>
            <a:custGeom>
              <a:avLst/>
              <a:gdLst>
                <a:gd name="T0" fmla="*/ 0 w 88"/>
                <a:gd name="T1" fmla="*/ 56401 h 88"/>
                <a:gd name="T2" fmla="*/ 77833 w 88"/>
                <a:gd name="T3" fmla="*/ 115425 h 88"/>
                <a:gd name="T4" fmla="*/ 152207 w 88"/>
                <a:gd name="T5" fmla="*/ 56401 h 88"/>
                <a:gd name="T6" fmla="*/ 77833 w 88"/>
                <a:gd name="T7" fmla="*/ 0 h 88"/>
                <a:gd name="T8" fmla="*/ 0 w 88"/>
                <a:gd name="T9" fmla="*/ 56401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43"/>
                  </a:moveTo>
                  <a:lnTo>
                    <a:pt x="45" y="88"/>
                  </a:lnTo>
                  <a:lnTo>
                    <a:pt x="88" y="43"/>
                  </a:lnTo>
                  <a:lnTo>
                    <a:pt x="45" y="0"/>
                  </a:lnTo>
                  <a:lnTo>
                    <a:pt x="0" y="43"/>
                  </a:lnTo>
                  <a:close/>
                </a:path>
              </a:pathLst>
            </a:custGeom>
            <a:solidFill>
              <a:srgbClr val="00CCFF"/>
            </a:solidFill>
            <a:ln w="0">
              <a:solidFill>
                <a:srgbClr val="00CC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16" name="Freeform 28"/>
            <p:cNvSpPr>
              <a:spLocks/>
            </p:cNvSpPr>
            <p:nvPr/>
          </p:nvSpPr>
          <p:spPr bwMode="auto">
            <a:xfrm>
              <a:off x="1970088" y="3246438"/>
              <a:ext cx="152400" cy="115887"/>
            </a:xfrm>
            <a:custGeom>
              <a:avLst/>
              <a:gdLst>
                <a:gd name="T0" fmla="*/ 0 w 88"/>
                <a:gd name="T1" fmla="*/ 56401 h 88"/>
                <a:gd name="T2" fmla="*/ 74374 w 88"/>
                <a:gd name="T3" fmla="*/ 115425 h 88"/>
                <a:gd name="T4" fmla="*/ 152207 w 88"/>
                <a:gd name="T5" fmla="*/ 56401 h 88"/>
                <a:gd name="T6" fmla="*/ 74374 w 88"/>
                <a:gd name="T7" fmla="*/ 0 h 88"/>
                <a:gd name="T8" fmla="*/ 0 w 88"/>
                <a:gd name="T9" fmla="*/ 56401 h 88"/>
                <a:gd name="T10" fmla="*/ 0 w 88"/>
                <a:gd name="T11" fmla="*/ 56401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3"/>
                  </a:moveTo>
                  <a:lnTo>
                    <a:pt x="43" y="88"/>
                  </a:lnTo>
                  <a:lnTo>
                    <a:pt x="88" y="43"/>
                  </a:lnTo>
                  <a:lnTo>
                    <a:pt x="43" y="0"/>
                  </a:lnTo>
                  <a:lnTo>
                    <a:pt x="0" y="43"/>
                  </a:lnTo>
                  <a:close/>
                </a:path>
              </a:pathLst>
            </a:custGeom>
            <a:solidFill>
              <a:srgbClr val="00FF00"/>
            </a:solidFill>
            <a:ln w="0">
              <a:solidFill>
                <a:srgbClr val="00FF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17" name="Freeform 29"/>
            <p:cNvSpPr>
              <a:spLocks/>
            </p:cNvSpPr>
            <p:nvPr/>
          </p:nvSpPr>
          <p:spPr bwMode="auto">
            <a:xfrm>
              <a:off x="1660525" y="3316288"/>
              <a:ext cx="152400" cy="115887"/>
            </a:xfrm>
            <a:custGeom>
              <a:avLst/>
              <a:gdLst>
                <a:gd name="T0" fmla="*/ 0 w 88"/>
                <a:gd name="T1" fmla="*/ 57713 h 88"/>
                <a:gd name="T2" fmla="*/ 77833 w 88"/>
                <a:gd name="T3" fmla="*/ 115425 h 88"/>
                <a:gd name="T4" fmla="*/ 152207 w 88"/>
                <a:gd name="T5" fmla="*/ 57713 h 88"/>
                <a:gd name="T6" fmla="*/ 77833 w 88"/>
                <a:gd name="T7" fmla="*/ 0 h 88"/>
                <a:gd name="T8" fmla="*/ 0 w 88"/>
                <a:gd name="T9" fmla="*/ 57713 h 88"/>
                <a:gd name="T10" fmla="*/ 0 w 88"/>
                <a:gd name="T11" fmla="*/ 57713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4"/>
                  </a:moveTo>
                  <a:lnTo>
                    <a:pt x="45" y="88"/>
                  </a:lnTo>
                  <a:lnTo>
                    <a:pt x="88" y="44"/>
                  </a:lnTo>
                  <a:lnTo>
                    <a:pt x="45" y="0"/>
                  </a:lnTo>
                  <a:lnTo>
                    <a:pt x="0" y="44"/>
                  </a:lnTo>
                  <a:close/>
                </a:path>
              </a:pathLst>
            </a:custGeom>
            <a:solidFill>
              <a:srgbClr val="00FFFF"/>
            </a:solidFill>
            <a:ln w="0">
              <a:solidFill>
                <a:srgbClr val="00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18" name="Freeform 30"/>
            <p:cNvSpPr>
              <a:spLocks/>
            </p:cNvSpPr>
            <p:nvPr/>
          </p:nvSpPr>
          <p:spPr bwMode="auto">
            <a:xfrm>
              <a:off x="1368425" y="3316288"/>
              <a:ext cx="152400" cy="115887"/>
            </a:xfrm>
            <a:custGeom>
              <a:avLst/>
              <a:gdLst>
                <a:gd name="T0" fmla="*/ 0 w 88"/>
                <a:gd name="T1" fmla="*/ 57713 h 88"/>
                <a:gd name="T2" fmla="*/ 74374 w 88"/>
                <a:gd name="T3" fmla="*/ 115425 h 88"/>
                <a:gd name="T4" fmla="*/ 152207 w 88"/>
                <a:gd name="T5" fmla="*/ 57713 h 88"/>
                <a:gd name="T6" fmla="*/ 74374 w 88"/>
                <a:gd name="T7" fmla="*/ 0 h 88"/>
                <a:gd name="T8" fmla="*/ 0 w 88"/>
                <a:gd name="T9" fmla="*/ 57713 h 88"/>
                <a:gd name="T10" fmla="*/ 0 w 88"/>
                <a:gd name="T11" fmla="*/ 57713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4"/>
                  </a:moveTo>
                  <a:lnTo>
                    <a:pt x="43" y="88"/>
                  </a:lnTo>
                  <a:lnTo>
                    <a:pt x="88" y="44"/>
                  </a:lnTo>
                  <a:lnTo>
                    <a:pt x="43" y="0"/>
                  </a:lnTo>
                  <a:lnTo>
                    <a:pt x="0" y="44"/>
                  </a:lnTo>
                  <a:close/>
                </a:path>
              </a:pathLst>
            </a:custGeom>
            <a:solidFill>
              <a:srgbClr val="FF6600"/>
            </a:solidFill>
            <a:ln w="0">
              <a:solidFill>
                <a:srgbClr val="FF66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19" name="Freeform 31"/>
            <p:cNvSpPr>
              <a:spLocks/>
            </p:cNvSpPr>
            <p:nvPr/>
          </p:nvSpPr>
          <p:spPr bwMode="auto">
            <a:xfrm>
              <a:off x="2871788" y="3268663"/>
              <a:ext cx="152400" cy="117475"/>
            </a:xfrm>
            <a:custGeom>
              <a:avLst/>
              <a:gdLst>
                <a:gd name="T0" fmla="*/ 0 w 88"/>
                <a:gd name="T1" fmla="*/ 57713 h 89"/>
                <a:gd name="T2" fmla="*/ 76104 w 88"/>
                <a:gd name="T3" fmla="*/ 116737 h 89"/>
                <a:gd name="T4" fmla="*/ 152207 w 88"/>
                <a:gd name="T5" fmla="*/ 57713 h 89"/>
                <a:gd name="T6" fmla="*/ 76104 w 88"/>
                <a:gd name="T7" fmla="*/ 0 h 89"/>
                <a:gd name="T8" fmla="*/ 0 w 88"/>
                <a:gd name="T9" fmla="*/ 57713 h 89"/>
                <a:gd name="T10" fmla="*/ 0 60000 65536"/>
                <a:gd name="T11" fmla="*/ 0 60000 65536"/>
                <a:gd name="T12" fmla="*/ 0 60000 65536"/>
                <a:gd name="T13" fmla="*/ 0 60000 65536"/>
                <a:gd name="T14" fmla="*/ 0 60000 65536"/>
                <a:gd name="T15" fmla="*/ 0 w 88"/>
                <a:gd name="T16" fmla="*/ 0 h 89"/>
                <a:gd name="T17" fmla="*/ 88 w 88"/>
                <a:gd name="T18" fmla="*/ 89 h 89"/>
              </a:gdLst>
              <a:ahLst/>
              <a:cxnLst>
                <a:cxn ang="T10">
                  <a:pos x="T0" y="T1"/>
                </a:cxn>
                <a:cxn ang="T11">
                  <a:pos x="T2" y="T3"/>
                </a:cxn>
                <a:cxn ang="T12">
                  <a:pos x="T4" y="T5"/>
                </a:cxn>
                <a:cxn ang="T13">
                  <a:pos x="T6" y="T7"/>
                </a:cxn>
                <a:cxn ang="T14">
                  <a:pos x="T8" y="T9"/>
                </a:cxn>
              </a:cxnLst>
              <a:rect l="T15" t="T16" r="T17" b="T18"/>
              <a:pathLst>
                <a:path w="88" h="89">
                  <a:moveTo>
                    <a:pt x="0" y="44"/>
                  </a:moveTo>
                  <a:lnTo>
                    <a:pt x="44" y="89"/>
                  </a:lnTo>
                  <a:lnTo>
                    <a:pt x="88" y="44"/>
                  </a:lnTo>
                  <a:lnTo>
                    <a:pt x="44" y="0"/>
                  </a:lnTo>
                  <a:lnTo>
                    <a:pt x="0" y="44"/>
                  </a:lnTo>
                  <a:close/>
                </a:path>
              </a:pathLst>
            </a:custGeom>
            <a:solidFill>
              <a:srgbClr val="FF6600"/>
            </a:solidFill>
            <a:ln w="0">
              <a:solidFill>
                <a:srgbClr val="FF66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0" name="Freeform 32"/>
            <p:cNvSpPr>
              <a:spLocks/>
            </p:cNvSpPr>
            <p:nvPr/>
          </p:nvSpPr>
          <p:spPr bwMode="auto">
            <a:xfrm>
              <a:off x="4365625" y="3228975"/>
              <a:ext cx="152400" cy="115888"/>
            </a:xfrm>
            <a:custGeom>
              <a:avLst/>
              <a:gdLst>
                <a:gd name="T0" fmla="*/ 0 w 88"/>
                <a:gd name="T1" fmla="*/ 57713 h 88"/>
                <a:gd name="T2" fmla="*/ 76104 w 88"/>
                <a:gd name="T3" fmla="*/ 115425 h 88"/>
                <a:gd name="T4" fmla="*/ 152207 w 88"/>
                <a:gd name="T5" fmla="*/ 57713 h 88"/>
                <a:gd name="T6" fmla="*/ 76104 w 88"/>
                <a:gd name="T7" fmla="*/ 0 h 88"/>
                <a:gd name="T8" fmla="*/ 0 w 88"/>
                <a:gd name="T9" fmla="*/ 57713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44"/>
                  </a:moveTo>
                  <a:lnTo>
                    <a:pt x="44" y="88"/>
                  </a:lnTo>
                  <a:lnTo>
                    <a:pt x="88" y="44"/>
                  </a:lnTo>
                  <a:lnTo>
                    <a:pt x="44" y="0"/>
                  </a:lnTo>
                  <a:lnTo>
                    <a:pt x="0" y="44"/>
                  </a:lnTo>
                  <a:close/>
                </a:path>
              </a:pathLst>
            </a:custGeom>
            <a:solidFill>
              <a:srgbClr val="FF6600"/>
            </a:solidFill>
            <a:ln w="0">
              <a:solidFill>
                <a:srgbClr val="FF66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1" name="Freeform 33"/>
            <p:cNvSpPr>
              <a:spLocks/>
            </p:cNvSpPr>
            <p:nvPr/>
          </p:nvSpPr>
          <p:spPr bwMode="auto">
            <a:xfrm>
              <a:off x="5878513" y="3151188"/>
              <a:ext cx="152400" cy="115887"/>
            </a:xfrm>
            <a:custGeom>
              <a:avLst/>
              <a:gdLst>
                <a:gd name="T0" fmla="*/ 0 w 88"/>
                <a:gd name="T1" fmla="*/ 57713 h 88"/>
                <a:gd name="T2" fmla="*/ 76104 w 88"/>
                <a:gd name="T3" fmla="*/ 115425 h 88"/>
                <a:gd name="T4" fmla="*/ 152207 w 88"/>
                <a:gd name="T5" fmla="*/ 57713 h 88"/>
                <a:gd name="T6" fmla="*/ 76104 w 88"/>
                <a:gd name="T7" fmla="*/ 0 h 88"/>
                <a:gd name="T8" fmla="*/ 0 w 88"/>
                <a:gd name="T9" fmla="*/ 57713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44"/>
                  </a:moveTo>
                  <a:lnTo>
                    <a:pt x="44" y="88"/>
                  </a:lnTo>
                  <a:lnTo>
                    <a:pt x="88" y="44"/>
                  </a:lnTo>
                  <a:lnTo>
                    <a:pt x="44" y="0"/>
                  </a:lnTo>
                  <a:lnTo>
                    <a:pt x="0" y="44"/>
                  </a:lnTo>
                  <a:close/>
                </a:path>
              </a:pathLst>
            </a:custGeom>
            <a:solidFill>
              <a:srgbClr val="FF6600"/>
            </a:solidFill>
            <a:ln w="0">
              <a:solidFill>
                <a:srgbClr val="FF66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2" name="Freeform 34"/>
            <p:cNvSpPr>
              <a:spLocks/>
            </p:cNvSpPr>
            <p:nvPr/>
          </p:nvSpPr>
          <p:spPr bwMode="auto">
            <a:xfrm>
              <a:off x="3173413" y="3316288"/>
              <a:ext cx="150812" cy="115887"/>
            </a:xfrm>
            <a:custGeom>
              <a:avLst/>
              <a:gdLst>
                <a:gd name="T0" fmla="*/ 0 w 88"/>
                <a:gd name="T1" fmla="*/ 57713 h 88"/>
                <a:gd name="T2" fmla="*/ 76104 w 88"/>
                <a:gd name="T3" fmla="*/ 115425 h 88"/>
                <a:gd name="T4" fmla="*/ 152207 w 88"/>
                <a:gd name="T5" fmla="*/ 57713 h 88"/>
                <a:gd name="T6" fmla="*/ 76104 w 88"/>
                <a:gd name="T7" fmla="*/ 0 h 88"/>
                <a:gd name="T8" fmla="*/ 0 w 88"/>
                <a:gd name="T9" fmla="*/ 57713 h 88"/>
                <a:gd name="T10" fmla="*/ 0 w 88"/>
                <a:gd name="T11" fmla="*/ 57713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4"/>
                  </a:moveTo>
                  <a:lnTo>
                    <a:pt x="44" y="88"/>
                  </a:lnTo>
                  <a:lnTo>
                    <a:pt x="88" y="44"/>
                  </a:lnTo>
                  <a:lnTo>
                    <a:pt x="44" y="0"/>
                  </a:lnTo>
                  <a:lnTo>
                    <a:pt x="0" y="44"/>
                  </a:lnTo>
                  <a:close/>
                </a:path>
              </a:pathLst>
            </a:custGeom>
            <a:solidFill>
              <a:srgbClr val="00FFFF"/>
            </a:solidFill>
            <a:ln w="0">
              <a:solidFill>
                <a:srgbClr val="00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3" name="Freeform 35"/>
            <p:cNvSpPr>
              <a:spLocks/>
            </p:cNvSpPr>
            <p:nvPr/>
          </p:nvSpPr>
          <p:spPr bwMode="auto">
            <a:xfrm>
              <a:off x="4667250" y="3206750"/>
              <a:ext cx="152400" cy="115888"/>
            </a:xfrm>
            <a:custGeom>
              <a:avLst/>
              <a:gdLst>
                <a:gd name="T0" fmla="*/ 0 w 88"/>
                <a:gd name="T1" fmla="*/ 56401 h 88"/>
                <a:gd name="T2" fmla="*/ 76104 w 88"/>
                <a:gd name="T3" fmla="*/ 115425 h 88"/>
                <a:gd name="T4" fmla="*/ 152207 w 88"/>
                <a:gd name="T5" fmla="*/ 56401 h 88"/>
                <a:gd name="T6" fmla="*/ 76104 w 88"/>
                <a:gd name="T7" fmla="*/ 0 h 88"/>
                <a:gd name="T8" fmla="*/ 0 w 88"/>
                <a:gd name="T9" fmla="*/ 56401 h 88"/>
                <a:gd name="T10" fmla="*/ 0 w 88"/>
                <a:gd name="T11" fmla="*/ 56401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3"/>
                  </a:moveTo>
                  <a:lnTo>
                    <a:pt x="44" y="88"/>
                  </a:lnTo>
                  <a:lnTo>
                    <a:pt x="88" y="43"/>
                  </a:lnTo>
                  <a:lnTo>
                    <a:pt x="44" y="0"/>
                  </a:lnTo>
                  <a:lnTo>
                    <a:pt x="0" y="43"/>
                  </a:lnTo>
                  <a:close/>
                </a:path>
              </a:pathLst>
            </a:custGeom>
            <a:solidFill>
              <a:srgbClr val="00FFFF"/>
            </a:solidFill>
            <a:ln w="0">
              <a:solidFill>
                <a:srgbClr val="00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4" name="Freeform 36"/>
            <p:cNvSpPr>
              <a:spLocks/>
            </p:cNvSpPr>
            <p:nvPr/>
          </p:nvSpPr>
          <p:spPr bwMode="auto">
            <a:xfrm>
              <a:off x="6181725" y="3316288"/>
              <a:ext cx="152400" cy="115887"/>
            </a:xfrm>
            <a:custGeom>
              <a:avLst/>
              <a:gdLst>
                <a:gd name="T0" fmla="*/ 0 w 88"/>
                <a:gd name="T1" fmla="*/ 57713 h 88"/>
                <a:gd name="T2" fmla="*/ 74374 w 88"/>
                <a:gd name="T3" fmla="*/ 115425 h 88"/>
                <a:gd name="T4" fmla="*/ 152207 w 88"/>
                <a:gd name="T5" fmla="*/ 57713 h 88"/>
                <a:gd name="T6" fmla="*/ 74374 w 88"/>
                <a:gd name="T7" fmla="*/ 0 h 88"/>
                <a:gd name="T8" fmla="*/ 0 w 88"/>
                <a:gd name="T9" fmla="*/ 57713 h 88"/>
                <a:gd name="T10" fmla="*/ 0 w 88"/>
                <a:gd name="T11" fmla="*/ 57713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4"/>
                  </a:moveTo>
                  <a:lnTo>
                    <a:pt x="43" y="88"/>
                  </a:lnTo>
                  <a:lnTo>
                    <a:pt x="88" y="44"/>
                  </a:lnTo>
                  <a:lnTo>
                    <a:pt x="43" y="0"/>
                  </a:lnTo>
                  <a:lnTo>
                    <a:pt x="0" y="44"/>
                  </a:lnTo>
                  <a:close/>
                </a:path>
              </a:pathLst>
            </a:custGeom>
            <a:solidFill>
              <a:srgbClr val="00FFFF"/>
            </a:solidFill>
            <a:ln w="0">
              <a:solidFill>
                <a:srgbClr val="00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5" name="Freeform 37"/>
            <p:cNvSpPr>
              <a:spLocks/>
            </p:cNvSpPr>
            <p:nvPr/>
          </p:nvSpPr>
          <p:spPr bwMode="auto">
            <a:xfrm>
              <a:off x="3473450" y="3032125"/>
              <a:ext cx="152400" cy="114300"/>
            </a:xfrm>
            <a:custGeom>
              <a:avLst/>
              <a:gdLst>
                <a:gd name="T0" fmla="*/ 0 w 88"/>
                <a:gd name="T1" fmla="*/ 56401 h 88"/>
                <a:gd name="T2" fmla="*/ 76104 w 88"/>
                <a:gd name="T3" fmla="*/ 115425 h 88"/>
                <a:gd name="T4" fmla="*/ 152207 w 88"/>
                <a:gd name="T5" fmla="*/ 56401 h 88"/>
                <a:gd name="T6" fmla="*/ 76104 w 88"/>
                <a:gd name="T7" fmla="*/ 0 h 88"/>
                <a:gd name="T8" fmla="*/ 0 w 88"/>
                <a:gd name="T9" fmla="*/ 56401 h 88"/>
                <a:gd name="T10" fmla="*/ 0 w 88"/>
                <a:gd name="T11" fmla="*/ 56401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3"/>
                  </a:moveTo>
                  <a:lnTo>
                    <a:pt x="44" y="88"/>
                  </a:lnTo>
                  <a:lnTo>
                    <a:pt x="88" y="43"/>
                  </a:lnTo>
                  <a:lnTo>
                    <a:pt x="44" y="0"/>
                  </a:lnTo>
                  <a:lnTo>
                    <a:pt x="0" y="43"/>
                  </a:lnTo>
                  <a:close/>
                </a:path>
              </a:pathLst>
            </a:custGeom>
            <a:solidFill>
              <a:srgbClr val="00FF00"/>
            </a:solidFill>
            <a:ln w="0">
              <a:solidFill>
                <a:srgbClr val="00FF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6" name="Freeform 38"/>
            <p:cNvSpPr>
              <a:spLocks/>
            </p:cNvSpPr>
            <p:nvPr/>
          </p:nvSpPr>
          <p:spPr bwMode="auto">
            <a:xfrm>
              <a:off x="4970463" y="3068638"/>
              <a:ext cx="152400" cy="114300"/>
            </a:xfrm>
            <a:custGeom>
              <a:avLst/>
              <a:gdLst>
                <a:gd name="T0" fmla="*/ 0 w 88"/>
                <a:gd name="T1" fmla="*/ 56401 h 88"/>
                <a:gd name="T2" fmla="*/ 77833 w 88"/>
                <a:gd name="T3" fmla="*/ 115425 h 88"/>
                <a:gd name="T4" fmla="*/ 152207 w 88"/>
                <a:gd name="T5" fmla="*/ 56401 h 88"/>
                <a:gd name="T6" fmla="*/ 77833 w 88"/>
                <a:gd name="T7" fmla="*/ 0 h 88"/>
                <a:gd name="T8" fmla="*/ 0 w 88"/>
                <a:gd name="T9" fmla="*/ 56401 h 88"/>
                <a:gd name="T10" fmla="*/ 0 w 88"/>
                <a:gd name="T11" fmla="*/ 56401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3"/>
                  </a:moveTo>
                  <a:lnTo>
                    <a:pt x="45" y="88"/>
                  </a:lnTo>
                  <a:lnTo>
                    <a:pt x="88" y="43"/>
                  </a:lnTo>
                  <a:lnTo>
                    <a:pt x="45" y="0"/>
                  </a:lnTo>
                  <a:lnTo>
                    <a:pt x="0" y="43"/>
                  </a:lnTo>
                  <a:close/>
                </a:path>
              </a:pathLst>
            </a:custGeom>
            <a:solidFill>
              <a:srgbClr val="00FF00"/>
            </a:solidFill>
            <a:ln w="0">
              <a:solidFill>
                <a:srgbClr val="00FF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7" name="Freeform 39"/>
            <p:cNvSpPr>
              <a:spLocks/>
            </p:cNvSpPr>
            <p:nvPr/>
          </p:nvSpPr>
          <p:spPr bwMode="auto">
            <a:xfrm>
              <a:off x="6497638" y="2782888"/>
              <a:ext cx="152400" cy="114300"/>
            </a:xfrm>
            <a:custGeom>
              <a:avLst/>
              <a:gdLst>
                <a:gd name="T0" fmla="*/ 0 w 88"/>
                <a:gd name="T1" fmla="*/ 57713 h 87"/>
                <a:gd name="T2" fmla="*/ 76104 w 88"/>
                <a:gd name="T3" fmla="*/ 114114 h 87"/>
                <a:gd name="T4" fmla="*/ 152207 w 88"/>
                <a:gd name="T5" fmla="*/ 57713 h 87"/>
                <a:gd name="T6" fmla="*/ 76104 w 88"/>
                <a:gd name="T7" fmla="*/ 0 h 87"/>
                <a:gd name="T8" fmla="*/ 0 w 88"/>
                <a:gd name="T9" fmla="*/ 57713 h 87"/>
                <a:gd name="T10" fmla="*/ 0 w 88"/>
                <a:gd name="T11" fmla="*/ 57713 h 87"/>
                <a:gd name="T12" fmla="*/ 0 60000 65536"/>
                <a:gd name="T13" fmla="*/ 0 60000 65536"/>
                <a:gd name="T14" fmla="*/ 0 60000 65536"/>
                <a:gd name="T15" fmla="*/ 0 60000 65536"/>
                <a:gd name="T16" fmla="*/ 0 60000 65536"/>
                <a:gd name="T17" fmla="*/ 0 60000 65536"/>
                <a:gd name="T18" fmla="*/ 0 w 88"/>
                <a:gd name="T19" fmla="*/ 0 h 87"/>
                <a:gd name="T20" fmla="*/ 88 w 88"/>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88" h="87">
                  <a:moveTo>
                    <a:pt x="0" y="44"/>
                  </a:moveTo>
                  <a:lnTo>
                    <a:pt x="44" y="87"/>
                  </a:lnTo>
                  <a:lnTo>
                    <a:pt x="88" y="44"/>
                  </a:lnTo>
                  <a:lnTo>
                    <a:pt x="44" y="0"/>
                  </a:lnTo>
                  <a:lnTo>
                    <a:pt x="0" y="44"/>
                  </a:lnTo>
                  <a:close/>
                </a:path>
              </a:pathLst>
            </a:custGeom>
            <a:solidFill>
              <a:srgbClr val="00FF00"/>
            </a:solidFill>
            <a:ln w="0">
              <a:solidFill>
                <a:srgbClr val="00FF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8" name="Freeform 40"/>
            <p:cNvSpPr>
              <a:spLocks/>
            </p:cNvSpPr>
            <p:nvPr/>
          </p:nvSpPr>
          <p:spPr bwMode="auto">
            <a:xfrm>
              <a:off x="3773488" y="3051175"/>
              <a:ext cx="149225" cy="115888"/>
            </a:xfrm>
            <a:custGeom>
              <a:avLst/>
              <a:gdLst>
                <a:gd name="T0" fmla="*/ 0 w 87"/>
                <a:gd name="T1" fmla="*/ 57713 h 88"/>
                <a:gd name="T2" fmla="*/ 74374 w 87"/>
                <a:gd name="T3" fmla="*/ 115425 h 88"/>
                <a:gd name="T4" fmla="*/ 150478 w 87"/>
                <a:gd name="T5" fmla="*/ 59024 h 88"/>
                <a:gd name="T6" fmla="*/ 74374 w 87"/>
                <a:gd name="T7" fmla="*/ 0 h 88"/>
                <a:gd name="T8" fmla="*/ 0 w 87"/>
                <a:gd name="T9" fmla="*/ 57713 h 88"/>
                <a:gd name="T10" fmla="*/ 0 w 87"/>
                <a:gd name="T11" fmla="*/ 57713 h 88"/>
                <a:gd name="T12" fmla="*/ 0 60000 65536"/>
                <a:gd name="T13" fmla="*/ 0 60000 65536"/>
                <a:gd name="T14" fmla="*/ 0 60000 65536"/>
                <a:gd name="T15" fmla="*/ 0 60000 65536"/>
                <a:gd name="T16" fmla="*/ 0 60000 65536"/>
                <a:gd name="T17" fmla="*/ 0 60000 65536"/>
                <a:gd name="T18" fmla="*/ 0 w 87"/>
                <a:gd name="T19" fmla="*/ 0 h 88"/>
                <a:gd name="T20" fmla="*/ 87 w 87"/>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7" h="88">
                  <a:moveTo>
                    <a:pt x="0" y="44"/>
                  </a:moveTo>
                  <a:lnTo>
                    <a:pt x="43" y="88"/>
                  </a:lnTo>
                  <a:lnTo>
                    <a:pt x="87" y="45"/>
                  </a:lnTo>
                  <a:lnTo>
                    <a:pt x="43" y="0"/>
                  </a:lnTo>
                  <a:lnTo>
                    <a:pt x="0" y="44"/>
                  </a:lnTo>
                  <a:close/>
                </a:path>
              </a:pathLst>
            </a:custGeom>
            <a:solidFill>
              <a:srgbClr val="00CCFF"/>
            </a:solidFill>
            <a:ln w="0">
              <a:solidFill>
                <a:srgbClr val="00CC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29" name="Freeform 41"/>
            <p:cNvSpPr>
              <a:spLocks/>
            </p:cNvSpPr>
            <p:nvPr/>
          </p:nvSpPr>
          <p:spPr bwMode="auto">
            <a:xfrm>
              <a:off x="5268913" y="2881313"/>
              <a:ext cx="152400" cy="115887"/>
            </a:xfrm>
            <a:custGeom>
              <a:avLst/>
              <a:gdLst>
                <a:gd name="T0" fmla="*/ 0 w 88"/>
                <a:gd name="T1" fmla="*/ 56401 h 88"/>
                <a:gd name="T2" fmla="*/ 76104 w 88"/>
                <a:gd name="T3" fmla="*/ 115425 h 88"/>
                <a:gd name="T4" fmla="*/ 152207 w 88"/>
                <a:gd name="T5" fmla="*/ 56401 h 88"/>
                <a:gd name="T6" fmla="*/ 76104 w 88"/>
                <a:gd name="T7" fmla="*/ 0 h 88"/>
                <a:gd name="T8" fmla="*/ 0 w 88"/>
                <a:gd name="T9" fmla="*/ 56401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43"/>
                  </a:moveTo>
                  <a:lnTo>
                    <a:pt x="44" y="88"/>
                  </a:lnTo>
                  <a:lnTo>
                    <a:pt x="88" y="43"/>
                  </a:lnTo>
                  <a:lnTo>
                    <a:pt x="44" y="0"/>
                  </a:lnTo>
                  <a:lnTo>
                    <a:pt x="0" y="43"/>
                  </a:lnTo>
                  <a:close/>
                </a:path>
              </a:pathLst>
            </a:custGeom>
            <a:solidFill>
              <a:srgbClr val="00CCFF"/>
            </a:solidFill>
            <a:ln w="0">
              <a:solidFill>
                <a:srgbClr val="00CC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30" name="Freeform 42"/>
            <p:cNvSpPr>
              <a:spLocks/>
            </p:cNvSpPr>
            <p:nvPr/>
          </p:nvSpPr>
          <p:spPr bwMode="auto">
            <a:xfrm>
              <a:off x="6805613" y="2527300"/>
              <a:ext cx="152400" cy="115888"/>
            </a:xfrm>
            <a:custGeom>
              <a:avLst/>
              <a:gdLst>
                <a:gd name="T0" fmla="*/ 0 w 88"/>
                <a:gd name="T1" fmla="*/ 56401 h 88"/>
                <a:gd name="T2" fmla="*/ 76104 w 88"/>
                <a:gd name="T3" fmla="*/ 115425 h 88"/>
                <a:gd name="T4" fmla="*/ 152207 w 88"/>
                <a:gd name="T5" fmla="*/ 56401 h 88"/>
                <a:gd name="T6" fmla="*/ 76104 w 88"/>
                <a:gd name="T7" fmla="*/ 0 h 88"/>
                <a:gd name="T8" fmla="*/ 0 w 88"/>
                <a:gd name="T9" fmla="*/ 56401 h 88"/>
                <a:gd name="T10" fmla="*/ 0 w 88"/>
                <a:gd name="T11" fmla="*/ 56401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3"/>
                  </a:moveTo>
                  <a:lnTo>
                    <a:pt x="44" y="88"/>
                  </a:lnTo>
                  <a:lnTo>
                    <a:pt x="88" y="43"/>
                  </a:lnTo>
                  <a:lnTo>
                    <a:pt x="44" y="0"/>
                  </a:lnTo>
                  <a:lnTo>
                    <a:pt x="0" y="43"/>
                  </a:lnTo>
                  <a:close/>
                </a:path>
              </a:pathLst>
            </a:custGeom>
            <a:solidFill>
              <a:srgbClr val="00CCFF"/>
            </a:solidFill>
            <a:ln w="0">
              <a:solidFill>
                <a:srgbClr val="00CC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31" name="ZoneTexte 3088"/>
            <p:cNvSpPr txBox="1">
              <a:spLocks noChangeArrowheads="1"/>
            </p:cNvSpPr>
            <p:nvPr/>
          </p:nvSpPr>
          <p:spPr bwMode="auto">
            <a:xfrm>
              <a:off x="949325" y="2190750"/>
              <a:ext cx="269875" cy="211138"/>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cs typeface="Arial" charset="0"/>
                </a:rPr>
                <a:t>6</a:t>
              </a:r>
            </a:p>
          </p:txBody>
        </p:sp>
        <p:sp>
          <p:nvSpPr>
            <p:cNvPr id="110632" name="ZoneTexte 49"/>
            <p:cNvSpPr txBox="1">
              <a:spLocks noChangeArrowheads="1"/>
            </p:cNvSpPr>
            <p:nvPr/>
          </p:nvSpPr>
          <p:spPr bwMode="auto">
            <a:xfrm>
              <a:off x="949325" y="2725738"/>
              <a:ext cx="269875" cy="209550"/>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cs typeface="Arial" charset="0"/>
                </a:rPr>
                <a:t>3</a:t>
              </a:r>
            </a:p>
          </p:txBody>
        </p:sp>
        <p:sp>
          <p:nvSpPr>
            <p:cNvPr id="110633" name="ZoneTexte 50"/>
            <p:cNvSpPr txBox="1">
              <a:spLocks noChangeArrowheads="1"/>
            </p:cNvSpPr>
            <p:nvPr/>
          </p:nvSpPr>
          <p:spPr bwMode="auto">
            <a:xfrm>
              <a:off x="949325" y="3265488"/>
              <a:ext cx="269875" cy="211137"/>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cs typeface="Arial" charset="0"/>
                </a:rPr>
                <a:t>0</a:t>
              </a:r>
            </a:p>
          </p:txBody>
        </p:sp>
        <p:sp>
          <p:nvSpPr>
            <p:cNvPr id="110634" name="ZoneTexte 63"/>
            <p:cNvSpPr txBox="1">
              <a:spLocks noChangeArrowheads="1"/>
            </p:cNvSpPr>
            <p:nvPr/>
          </p:nvSpPr>
          <p:spPr bwMode="auto">
            <a:xfrm>
              <a:off x="7937500" y="1843088"/>
              <a:ext cx="812800" cy="276225"/>
            </a:xfrm>
            <a:prstGeom prst="rect">
              <a:avLst/>
            </a:prstGeom>
            <a:noFill/>
            <a:ln w="9525">
              <a:noFill/>
              <a:miter lim="800000"/>
              <a:headEnd/>
              <a:tailEnd/>
            </a:ln>
          </p:spPr>
          <p:txBody>
            <a:bodyPr wrap="none">
              <a:spAutoFit/>
            </a:bodyPr>
            <a:lstStyle/>
            <a:p>
              <a:pPr defTabSz="914400"/>
              <a:r>
                <a:rPr lang="fr-FR" sz="1200">
                  <a:solidFill>
                    <a:srgbClr val="FFFFFF"/>
                  </a:solidFill>
                  <a:latin typeface="Arial" charset="0"/>
                  <a:cs typeface="Arial" charset="0"/>
                </a:rPr>
                <a:t>&lt; 50 c/ml</a:t>
              </a:r>
            </a:p>
          </p:txBody>
        </p:sp>
        <p:sp>
          <p:nvSpPr>
            <p:cNvPr id="110635" name="ZoneTexte 64"/>
            <p:cNvSpPr txBox="1">
              <a:spLocks noChangeArrowheads="1"/>
            </p:cNvSpPr>
            <p:nvPr/>
          </p:nvSpPr>
          <p:spPr bwMode="auto">
            <a:xfrm>
              <a:off x="7937500" y="2108200"/>
              <a:ext cx="735013" cy="277813"/>
            </a:xfrm>
            <a:prstGeom prst="rect">
              <a:avLst/>
            </a:prstGeom>
            <a:noFill/>
            <a:ln w="9525">
              <a:noFill/>
              <a:miter lim="800000"/>
              <a:headEnd/>
              <a:tailEnd/>
            </a:ln>
          </p:spPr>
          <p:txBody>
            <a:bodyPr wrap="none">
              <a:spAutoFit/>
            </a:bodyPr>
            <a:lstStyle/>
            <a:p>
              <a:pPr defTabSz="914400"/>
              <a:r>
                <a:rPr lang="fr-FR" sz="1200">
                  <a:solidFill>
                    <a:srgbClr val="FFFFFF"/>
                  </a:solidFill>
                  <a:latin typeface="Arial" charset="0"/>
                  <a:cs typeface="Arial" charset="0"/>
                </a:rPr>
                <a:t>&lt; seuil *</a:t>
              </a:r>
            </a:p>
          </p:txBody>
        </p:sp>
        <p:sp>
          <p:nvSpPr>
            <p:cNvPr id="110636" name="ZoneTexte 65"/>
            <p:cNvSpPr txBox="1">
              <a:spLocks noChangeArrowheads="1"/>
            </p:cNvSpPr>
            <p:nvPr/>
          </p:nvSpPr>
          <p:spPr bwMode="auto">
            <a:xfrm>
              <a:off x="7937500" y="2373313"/>
              <a:ext cx="747713" cy="277812"/>
            </a:xfrm>
            <a:prstGeom prst="rect">
              <a:avLst/>
            </a:prstGeom>
            <a:noFill/>
            <a:ln w="9525">
              <a:noFill/>
              <a:miter lim="800000"/>
              <a:headEnd/>
              <a:tailEnd/>
            </a:ln>
          </p:spPr>
          <p:txBody>
            <a:bodyPr wrap="none">
              <a:spAutoFit/>
            </a:bodyPr>
            <a:lstStyle/>
            <a:p>
              <a:pPr defTabSz="914400"/>
              <a:r>
                <a:rPr lang="fr-FR" sz="1200">
                  <a:solidFill>
                    <a:srgbClr val="FFFFFF"/>
                  </a:solidFill>
                  <a:latin typeface="Arial" charset="0"/>
                  <a:cs typeface="Arial" charset="0"/>
                </a:rPr>
                <a:t>[50-400[</a:t>
              </a:r>
            </a:p>
          </p:txBody>
        </p:sp>
        <p:sp>
          <p:nvSpPr>
            <p:cNvPr id="110637" name="ZoneTexte 66"/>
            <p:cNvSpPr txBox="1">
              <a:spLocks noChangeArrowheads="1"/>
            </p:cNvSpPr>
            <p:nvPr/>
          </p:nvSpPr>
          <p:spPr bwMode="auto">
            <a:xfrm>
              <a:off x="7937500" y="2655888"/>
              <a:ext cx="573088" cy="276225"/>
            </a:xfrm>
            <a:prstGeom prst="rect">
              <a:avLst/>
            </a:prstGeom>
            <a:noFill/>
            <a:ln w="9525">
              <a:noFill/>
              <a:miter lim="800000"/>
              <a:headEnd/>
              <a:tailEnd/>
            </a:ln>
          </p:spPr>
          <p:txBody>
            <a:bodyPr wrap="none">
              <a:spAutoFit/>
            </a:bodyPr>
            <a:lstStyle/>
            <a:p>
              <a:pPr defTabSz="914400"/>
              <a:r>
                <a:rPr lang="fr-FR" sz="1200" u="sng">
                  <a:solidFill>
                    <a:srgbClr val="FFFFFF"/>
                  </a:solidFill>
                  <a:latin typeface="Arial" charset="0"/>
                  <a:cs typeface="Arial" charset="0"/>
                </a:rPr>
                <a:t>&gt;</a:t>
              </a:r>
              <a:r>
                <a:rPr lang="fr-FR" sz="1200">
                  <a:solidFill>
                    <a:srgbClr val="FFFFFF"/>
                  </a:solidFill>
                  <a:latin typeface="Arial" charset="0"/>
                  <a:cs typeface="Arial" charset="0"/>
                </a:rPr>
                <a:t> 400</a:t>
              </a:r>
            </a:p>
          </p:txBody>
        </p:sp>
        <p:sp>
          <p:nvSpPr>
            <p:cNvPr id="110638" name="ZoneTexte 68"/>
            <p:cNvSpPr txBox="1">
              <a:spLocks noChangeArrowheads="1"/>
            </p:cNvSpPr>
            <p:nvPr/>
          </p:nvSpPr>
          <p:spPr bwMode="auto">
            <a:xfrm>
              <a:off x="1303338" y="3556000"/>
              <a:ext cx="1374775" cy="350838"/>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cs typeface="Arial" charset="0"/>
                </a:rPr>
                <a:t>Avant conception</a:t>
              </a:r>
              <a:br>
                <a:rPr lang="fr-FR" sz="1200">
                  <a:solidFill>
                    <a:srgbClr val="FFFFFF"/>
                  </a:solidFill>
                  <a:latin typeface="Arial" charset="0"/>
                  <a:cs typeface="Arial" charset="0"/>
                </a:rPr>
              </a:br>
              <a:r>
                <a:rPr lang="fr-FR" sz="1200">
                  <a:solidFill>
                    <a:srgbClr val="FFFFFF"/>
                  </a:solidFill>
                  <a:latin typeface="Arial" charset="0"/>
                  <a:cs typeface="Arial" charset="0"/>
                </a:rPr>
                <a:t>(n = 3 505)</a:t>
              </a:r>
            </a:p>
          </p:txBody>
        </p:sp>
        <p:sp>
          <p:nvSpPr>
            <p:cNvPr id="110639" name="ZoneTexte 69"/>
            <p:cNvSpPr txBox="1">
              <a:spLocks noChangeArrowheads="1"/>
            </p:cNvSpPr>
            <p:nvPr/>
          </p:nvSpPr>
          <p:spPr bwMode="auto">
            <a:xfrm>
              <a:off x="3000375" y="3556000"/>
              <a:ext cx="1049338" cy="350838"/>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cs typeface="Arial" charset="0"/>
                </a:rPr>
                <a:t>1</a:t>
              </a:r>
              <a:r>
                <a:rPr lang="fr-FR" sz="1200" baseline="30000">
                  <a:solidFill>
                    <a:srgbClr val="FFFFFF"/>
                  </a:solidFill>
                  <a:latin typeface="Arial" charset="0"/>
                  <a:cs typeface="Arial" charset="0"/>
                </a:rPr>
                <a:t>er</a:t>
              </a:r>
              <a:r>
                <a:rPr lang="fr-FR" sz="1200">
                  <a:solidFill>
                    <a:srgbClr val="FFFFFF"/>
                  </a:solidFill>
                  <a:latin typeface="Arial" charset="0"/>
                  <a:cs typeface="Arial" charset="0"/>
                </a:rPr>
                <a:t> trimestre </a:t>
              </a:r>
            </a:p>
            <a:p>
              <a:pPr algn="ctr" defTabSz="914400"/>
              <a:r>
                <a:rPr lang="fr-FR" sz="1200">
                  <a:solidFill>
                    <a:srgbClr val="FFFFFF"/>
                  </a:solidFill>
                  <a:latin typeface="Arial" charset="0"/>
                  <a:cs typeface="Arial" charset="0"/>
                </a:rPr>
                <a:t>(n = 709)</a:t>
              </a:r>
            </a:p>
          </p:txBody>
        </p:sp>
        <p:sp>
          <p:nvSpPr>
            <p:cNvPr id="110640" name="ZoneTexte 70"/>
            <p:cNvSpPr txBox="1">
              <a:spLocks noChangeArrowheads="1"/>
            </p:cNvSpPr>
            <p:nvPr/>
          </p:nvSpPr>
          <p:spPr bwMode="auto">
            <a:xfrm>
              <a:off x="4416425" y="3556000"/>
              <a:ext cx="1111250" cy="350838"/>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cs typeface="Arial" charset="0"/>
                </a:rPr>
                <a:t>2</a:t>
              </a:r>
              <a:r>
                <a:rPr lang="fr-FR" sz="1200" baseline="30000">
                  <a:solidFill>
                    <a:srgbClr val="FFFFFF"/>
                  </a:solidFill>
                  <a:latin typeface="Arial" charset="0"/>
                  <a:cs typeface="Arial" charset="0"/>
                </a:rPr>
                <a:t>ème</a:t>
              </a:r>
              <a:r>
                <a:rPr lang="fr-FR" sz="1200">
                  <a:solidFill>
                    <a:srgbClr val="FFFFFF"/>
                  </a:solidFill>
                  <a:latin typeface="Arial" charset="0"/>
                  <a:cs typeface="Arial" charset="0"/>
                </a:rPr>
                <a:t> trimestre</a:t>
              </a:r>
              <a:br>
                <a:rPr lang="fr-FR" sz="1200">
                  <a:solidFill>
                    <a:srgbClr val="FFFFFF"/>
                  </a:solidFill>
                  <a:latin typeface="Arial" charset="0"/>
                  <a:cs typeface="Arial" charset="0"/>
                </a:rPr>
              </a:br>
              <a:r>
                <a:rPr lang="fr-FR" sz="1200">
                  <a:solidFill>
                    <a:srgbClr val="FFFFFF"/>
                  </a:solidFill>
                  <a:latin typeface="Arial" charset="0"/>
                  <a:cs typeface="Arial" charset="0"/>
                </a:rPr>
                <a:t>(n = 2 810)</a:t>
              </a:r>
            </a:p>
          </p:txBody>
        </p:sp>
        <p:sp>
          <p:nvSpPr>
            <p:cNvPr id="110641" name="ZoneTexte 71"/>
            <p:cNvSpPr txBox="1">
              <a:spLocks noChangeArrowheads="1"/>
            </p:cNvSpPr>
            <p:nvPr/>
          </p:nvSpPr>
          <p:spPr bwMode="auto">
            <a:xfrm>
              <a:off x="5975350" y="3556000"/>
              <a:ext cx="1111250" cy="350838"/>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cs typeface="Arial" charset="0"/>
                </a:rPr>
                <a:t>3</a:t>
              </a:r>
              <a:r>
                <a:rPr lang="fr-FR" sz="1200" baseline="30000">
                  <a:solidFill>
                    <a:srgbClr val="FFFFFF"/>
                  </a:solidFill>
                  <a:latin typeface="Arial" charset="0"/>
                  <a:cs typeface="Arial" charset="0"/>
                </a:rPr>
                <a:t>ème</a:t>
              </a:r>
              <a:r>
                <a:rPr lang="fr-FR" sz="1200">
                  <a:solidFill>
                    <a:srgbClr val="FFFFFF"/>
                  </a:solidFill>
                  <a:latin typeface="Arial" charset="0"/>
                  <a:cs typeface="Arial" charset="0"/>
                </a:rPr>
                <a:t> trimestre </a:t>
              </a:r>
            </a:p>
            <a:p>
              <a:pPr algn="ctr" defTabSz="914400"/>
              <a:r>
                <a:rPr lang="fr-FR" sz="1200">
                  <a:solidFill>
                    <a:srgbClr val="FFFFFF"/>
                  </a:solidFill>
                  <a:latin typeface="Arial" charset="0"/>
                  <a:cs typeface="Arial" charset="0"/>
                </a:rPr>
                <a:t>(n = 1 051)</a:t>
              </a:r>
            </a:p>
          </p:txBody>
        </p:sp>
        <p:sp>
          <p:nvSpPr>
            <p:cNvPr id="110642" name="ZoneTexte 74"/>
            <p:cNvSpPr txBox="1">
              <a:spLocks noChangeArrowheads="1"/>
            </p:cNvSpPr>
            <p:nvPr/>
          </p:nvSpPr>
          <p:spPr bwMode="auto">
            <a:xfrm>
              <a:off x="1054100" y="1566863"/>
              <a:ext cx="466725" cy="277812"/>
            </a:xfrm>
            <a:prstGeom prst="rect">
              <a:avLst/>
            </a:prstGeom>
            <a:noFill/>
            <a:ln w="9525">
              <a:noFill/>
              <a:miter lim="800000"/>
              <a:headEnd/>
              <a:tailEnd/>
            </a:ln>
          </p:spPr>
          <p:txBody>
            <a:bodyPr wrap="none">
              <a:spAutoFit/>
            </a:bodyPr>
            <a:lstStyle/>
            <a:p>
              <a:pPr defTabSz="914400"/>
              <a:r>
                <a:rPr lang="fr-FR" sz="1200">
                  <a:solidFill>
                    <a:srgbClr val="FFFFFF"/>
                  </a:solidFill>
                  <a:latin typeface="Arial" charset="0"/>
                  <a:cs typeface="Arial" charset="0"/>
                </a:rPr>
                <a:t> (%)</a:t>
              </a:r>
            </a:p>
          </p:txBody>
        </p:sp>
        <p:sp>
          <p:nvSpPr>
            <p:cNvPr id="110643" name="ZoneTexte 1"/>
            <p:cNvSpPr txBox="1">
              <a:spLocks noChangeArrowheads="1"/>
            </p:cNvSpPr>
            <p:nvPr/>
          </p:nvSpPr>
          <p:spPr bwMode="auto">
            <a:xfrm>
              <a:off x="7164388" y="3051175"/>
              <a:ext cx="1643062" cy="198438"/>
            </a:xfrm>
            <a:prstGeom prst="rect">
              <a:avLst/>
            </a:prstGeom>
            <a:noFill/>
            <a:ln w="9525">
              <a:noFill/>
              <a:miter lim="800000"/>
              <a:headEnd/>
              <a:tailEnd/>
            </a:ln>
          </p:spPr>
          <p:txBody>
            <a:bodyPr wrap="none">
              <a:spAutoFit/>
            </a:bodyPr>
            <a:lstStyle/>
            <a:p>
              <a:pPr defTabSz="914400"/>
              <a:r>
                <a:rPr lang="fr-FR" sz="1100">
                  <a:solidFill>
                    <a:srgbClr val="FFFFFF"/>
                  </a:solidFill>
                  <a:latin typeface="Arial" charset="0"/>
                  <a:cs typeface="Arial" charset="0"/>
                </a:rPr>
                <a:t>*&lt; seuil si CV &gt; 50 c/ml </a:t>
              </a:r>
            </a:p>
          </p:txBody>
        </p:sp>
        <p:sp>
          <p:nvSpPr>
            <p:cNvPr id="110644" name="Freeform 33"/>
            <p:cNvSpPr>
              <a:spLocks/>
            </p:cNvSpPr>
            <p:nvPr/>
          </p:nvSpPr>
          <p:spPr bwMode="auto">
            <a:xfrm>
              <a:off x="7745413" y="1912938"/>
              <a:ext cx="152400" cy="115887"/>
            </a:xfrm>
            <a:custGeom>
              <a:avLst/>
              <a:gdLst>
                <a:gd name="T0" fmla="*/ 0 w 88"/>
                <a:gd name="T1" fmla="*/ 57713 h 88"/>
                <a:gd name="T2" fmla="*/ 76104 w 88"/>
                <a:gd name="T3" fmla="*/ 115425 h 88"/>
                <a:gd name="T4" fmla="*/ 152207 w 88"/>
                <a:gd name="T5" fmla="*/ 57713 h 88"/>
                <a:gd name="T6" fmla="*/ 76104 w 88"/>
                <a:gd name="T7" fmla="*/ 0 h 88"/>
                <a:gd name="T8" fmla="*/ 0 w 88"/>
                <a:gd name="T9" fmla="*/ 57713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44"/>
                  </a:moveTo>
                  <a:lnTo>
                    <a:pt x="44" y="88"/>
                  </a:lnTo>
                  <a:lnTo>
                    <a:pt x="88" y="44"/>
                  </a:lnTo>
                  <a:lnTo>
                    <a:pt x="44" y="0"/>
                  </a:lnTo>
                  <a:lnTo>
                    <a:pt x="0" y="44"/>
                  </a:lnTo>
                  <a:close/>
                </a:path>
              </a:pathLst>
            </a:custGeom>
            <a:solidFill>
              <a:srgbClr val="FF6600"/>
            </a:solidFill>
            <a:ln w="0">
              <a:solidFill>
                <a:srgbClr val="FF66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45" name="Freeform 36"/>
            <p:cNvSpPr>
              <a:spLocks/>
            </p:cNvSpPr>
            <p:nvPr/>
          </p:nvSpPr>
          <p:spPr bwMode="auto">
            <a:xfrm>
              <a:off x="7745413" y="2185988"/>
              <a:ext cx="152400" cy="115887"/>
            </a:xfrm>
            <a:custGeom>
              <a:avLst/>
              <a:gdLst>
                <a:gd name="T0" fmla="*/ 0 w 88"/>
                <a:gd name="T1" fmla="*/ 57713 h 88"/>
                <a:gd name="T2" fmla="*/ 74374 w 88"/>
                <a:gd name="T3" fmla="*/ 115425 h 88"/>
                <a:gd name="T4" fmla="*/ 152207 w 88"/>
                <a:gd name="T5" fmla="*/ 57713 h 88"/>
                <a:gd name="T6" fmla="*/ 74374 w 88"/>
                <a:gd name="T7" fmla="*/ 0 h 88"/>
                <a:gd name="T8" fmla="*/ 0 w 88"/>
                <a:gd name="T9" fmla="*/ 57713 h 88"/>
                <a:gd name="T10" fmla="*/ 0 w 88"/>
                <a:gd name="T11" fmla="*/ 57713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4"/>
                  </a:moveTo>
                  <a:lnTo>
                    <a:pt x="43" y="88"/>
                  </a:lnTo>
                  <a:lnTo>
                    <a:pt x="88" y="44"/>
                  </a:lnTo>
                  <a:lnTo>
                    <a:pt x="43" y="0"/>
                  </a:lnTo>
                  <a:lnTo>
                    <a:pt x="0" y="44"/>
                  </a:lnTo>
                  <a:close/>
                </a:path>
              </a:pathLst>
            </a:custGeom>
            <a:solidFill>
              <a:srgbClr val="00FFFF"/>
            </a:solidFill>
            <a:ln w="0">
              <a:solidFill>
                <a:srgbClr val="00FFFF"/>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46" name="Freeform 39"/>
            <p:cNvSpPr>
              <a:spLocks/>
            </p:cNvSpPr>
            <p:nvPr/>
          </p:nvSpPr>
          <p:spPr bwMode="auto">
            <a:xfrm>
              <a:off x="7745413" y="2460625"/>
              <a:ext cx="152400" cy="112713"/>
            </a:xfrm>
            <a:custGeom>
              <a:avLst/>
              <a:gdLst>
                <a:gd name="T0" fmla="*/ 0 w 88"/>
                <a:gd name="T1" fmla="*/ 57713 h 87"/>
                <a:gd name="T2" fmla="*/ 76104 w 88"/>
                <a:gd name="T3" fmla="*/ 114114 h 87"/>
                <a:gd name="T4" fmla="*/ 152207 w 88"/>
                <a:gd name="T5" fmla="*/ 57713 h 87"/>
                <a:gd name="T6" fmla="*/ 76104 w 88"/>
                <a:gd name="T7" fmla="*/ 0 h 87"/>
                <a:gd name="T8" fmla="*/ 0 w 88"/>
                <a:gd name="T9" fmla="*/ 57713 h 87"/>
                <a:gd name="T10" fmla="*/ 0 w 88"/>
                <a:gd name="T11" fmla="*/ 57713 h 87"/>
                <a:gd name="T12" fmla="*/ 0 60000 65536"/>
                <a:gd name="T13" fmla="*/ 0 60000 65536"/>
                <a:gd name="T14" fmla="*/ 0 60000 65536"/>
                <a:gd name="T15" fmla="*/ 0 60000 65536"/>
                <a:gd name="T16" fmla="*/ 0 60000 65536"/>
                <a:gd name="T17" fmla="*/ 0 60000 65536"/>
                <a:gd name="T18" fmla="*/ 0 w 88"/>
                <a:gd name="T19" fmla="*/ 0 h 87"/>
                <a:gd name="T20" fmla="*/ 88 w 88"/>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88" h="87">
                  <a:moveTo>
                    <a:pt x="0" y="44"/>
                  </a:moveTo>
                  <a:lnTo>
                    <a:pt x="44" y="87"/>
                  </a:lnTo>
                  <a:lnTo>
                    <a:pt x="88" y="44"/>
                  </a:lnTo>
                  <a:lnTo>
                    <a:pt x="44" y="0"/>
                  </a:lnTo>
                  <a:lnTo>
                    <a:pt x="0" y="44"/>
                  </a:lnTo>
                  <a:close/>
                </a:path>
              </a:pathLst>
            </a:custGeom>
            <a:solidFill>
              <a:srgbClr val="00FF00"/>
            </a:solidFill>
            <a:ln w="0">
              <a:solidFill>
                <a:srgbClr val="00FF00"/>
              </a:solidFill>
              <a:prstDash val="solid"/>
              <a:round/>
              <a:headEnd/>
              <a:tailEnd/>
            </a:ln>
          </p:spPr>
          <p:txBody>
            <a:bodyPr/>
            <a:lstStyle/>
            <a:p>
              <a:pPr defTabSz="914400"/>
              <a:endParaRPr lang="fr-FR">
                <a:solidFill>
                  <a:srgbClr val="FFFFFF"/>
                </a:solidFill>
                <a:latin typeface="Arial" charset="0"/>
                <a:cs typeface="Arial" charset="0"/>
              </a:endParaRPr>
            </a:p>
          </p:txBody>
        </p:sp>
        <p:sp>
          <p:nvSpPr>
            <p:cNvPr id="110647" name="Freeform 42"/>
            <p:cNvSpPr>
              <a:spLocks/>
            </p:cNvSpPr>
            <p:nvPr/>
          </p:nvSpPr>
          <p:spPr bwMode="auto">
            <a:xfrm>
              <a:off x="7745413" y="2732088"/>
              <a:ext cx="152400" cy="115887"/>
            </a:xfrm>
            <a:custGeom>
              <a:avLst/>
              <a:gdLst>
                <a:gd name="T0" fmla="*/ 0 w 88"/>
                <a:gd name="T1" fmla="*/ 56401 h 88"/>
                <a:gd name="T2" fmla="*/ 76104 w 88"/>
                <a:gd name="T3" fmla="*/ 115425 h 88"/>
                <a:gd name="T4" fmla="*/ 152207 w 88"/>
                <a:gd name="T5" fmla="*/ 56401 h 88"/>
                <a:gd name="T6" fmla="*/ 76104 w 88"/>
                <a:gd name="T7" fmla="*/ 0 h 88"/>
                <a:gd name="T8" fmla="*/ 0 w 88"/>
                <a:gd name="T9" fmla="*/ 56401 h 88"/>
                <a:gd name="T10" fmla="*/ 0 w 88"/>
                <a:gd name="T11" fmla="*/ 56401 h 88"/>
                <a:gd name="T12" fmla="*/ 0 60000 65536"/>
                <a:gd name="T13" fmla="*/ 0 60000 65536"/>
                <a:gd name="T14" fmla="*/ 0 60000 65536"/>
                <a:gd name="T15" fmla="*/ 0 60000 65536"/>
                <a:gd name="T16" fmla="*/ 0 60000 65536"/>
                <a:gd name="T17" fmla="*/ 0 60000 65536"/>
                <a:gd name="T18" fmla="*/ 0 w 88"/>
                <a:gd name="T19" fmla="*/ 0 h 88"/>
                <a:gd name="T20" fmla="*/ 88 w 88"/>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8" h="88">
                  <a:moveTo>
                    <a:pt x="0" y="43"/>
                  </a:moveTo>
                  <a:lnTo>
                    <a:pt x="44" y="88"/>
                  </a:lnTo>
                  <a:lnTo>
                    <a:pt x="88" y="43"/>
                  </a:lnTo>
                  <a:lnTo>
                    <a:pt x="44" y="0"/>
                  </a:lnTo>
                  <a:lnTo>
                    <a:pt x="0" y="43"/>
                  </a:lnTo>
                  <a:close/>
                </a:path>
              </a:pathLst>
            </a:custGeom>
            <a:solidFill>
              <a:srgbClr val="00CCFF"/>
            </a:solidFill>
            <a:ln w="0">
              <a:solidFill>
                <a:srgbClr val="00CCFF"/>
              </a:solidFill>
              <a:prstDash val="solid"/>
              <a:round/>
              <a:headEnd/>
              <a:tailEnd/>
            </a:ln>
          </p:spPr>
          <p:txBody>
            <a:bodyPr/>
            <a:lstStyle/>
            <a:p>
              <a:pPr defTabSz="914400"/>
              <a:endParaRPr lang="fr-FR">
                <a:solidFill>
                  <a:srgbClr val="FFFFFF"/>
                </a:solidFill>
                <a:latin typeface="Arial" charset="0"/>
                <a:cs typeface="Arial" charset="0"/>
              </a:endParaRPr>
            </a:p>
          </p:txBody>
        </p:sp>
      </p:grpSp>
      <p:sp>
        <p:nvSpPr>
          <p:cNvPr id="110680" name="ZoneTexte 77"/>
          <p:cNvSpPr txBox="1">
            <a:spLocks noChangeArrowheads="1"/>
          </p:cNvSpPr>
          <p:nvPr/>
        </p:nvSpPr>
        <p:spPr bwMode="auto">
          <a:xfrm>
            <a:off x="1313657" y="4453057"/>
            <a:ext cx="6940550" cy="369887"/>
          </a:xfrm>
          <a:prstGeom prst="rect">
            <a:avLst/>
          </a:prstGeom>
          <a:noFill/>
          <a:ln w="9525">
            <a:noFill/>
            <a:miter lim="800000"/>
            <a:headEnd/>
            <a:tailEnd/>
          </a:ln>
        </p:spPr>
        <p:txBody>
          <a:bodyPr>
            <a:spAutoFit/>
          </a:bodyPr>
          <a:lstStyle/>
          <a:p>
            <a:pPr algn="ctr" defTabSz="914400"/>
            <a:r>
              <a:rPr lang="fr-FR" dirty="0">
                <a:solidFill>
                  <a:srgbClr val="FFFF66"/>
                </a:solidFill>
                <a:latin typeface="Arial" charset="0"/>
                <a:cs typeface="Arial" charset="0"/>
              </a:rPr>
              <a:t>Taux de transmission périnatale</a:t>
            </a:r>
          </a:p>
        </p:txBody>
      </p:sp>
      <p:sp>
        <p:nvSpPr>
          <p:cNvPr id="110682" name="Text Box 5"/>
          <p:cNvSpPr txBox="1">
            <a:spLocks noChangeArrowheads="1"/>
          </p:cNvSpPr>
          <p:nvPr/>
        </p:nvSpPr>
        <p:spPr bwMode="auto">
          <a:xfrm>
            <a:off x="8762708" y="46038"/>
            <a:ext cx="325730"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54</a:t>
            </a:r>
            <a:endParaRPr lang="fr-FR" sz="1000" dirty="0">
              <a:solidFill>
                <a:srgbClr val="FFFFFF"/>
              </a:solidFill>
              <a:latin typeface="Arial" charset="0"/>
              <a:ea typeface="ＭＳ Ｐゴシック" pitchFamily="34" charset="-128"/>
              <a:cs typeface="Arial" charset="0"/>
            </a:endParaRPr>
          </a:p>
        </p:txBody>
      </p:sp>
      <p:graphicFrame>
        <p:nvGraphicFramePr>
          <p:cNvPr id="64" name="Tableau 63"/>
          <p:cNvGraphicFramePr>
            <a:graphicFrameLocks noGrp="1"/>
          </p:cNvGraphicFramePr>
          <p:nvPr>
            <p:extLst>
              <p:ext uri="{D42A27DB-BD31-4B8C-83A1-F6EECF244321}">
                <p14:modId xmlns:p14="http://schemas.microsoft.com/office/powerpoint/2010/main" val="3227226835"/>
              </p:ext>
            </p:extLst>
          </p:nvPr>
        </p:nvGraphicFramePr>
        <p:xfrm>
          <a:off x="314325" y="4938015"/>
          <a:ext cx="8611554" cy="1499146"/>
        </p:xfrm>
        <a:graphic>
          <a:graphicData uri="http://schemas.openxmlformats.org/drawingml/2006/table">
            <a:tbl>
              <a:tblPr firstRow="1" bandRow="1">
                <a:tableStyleId>{5C22544A-7EE6-4342-B048-85BDC9FD1C3A}</a:tableStyleId>
              </a:tblPr>
              <a:tblGrid>
                <a:gridCol w="1434708"/>
                <a:gridCol w="1039481"/>
                <a:gridCol w="1227473"/>
                <a:gridCol w="1227473"/>
                <a:gridCol w="1358927"/>
                <a:gridCol w="1195754"/>
                <a:gridCol w="1127738"/>
              </a:tblGrid>
              <a:tr h="400546">
                <a:tc>
                  <a:txBody>
                    <a:bodyPr/>
                    <a:lstStyle/>
                    <a:p>
                      <a:endParaRPr lang="fr-FR" sz="1300" dirty="0">
                        <a:solidFill>
                          <a:srgbClr val="FFFF66"/>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gridSpan="4">
                  <a:txBody>
                    <a:bodyPr/>
                    <a:lstStyle/>
                    <a:p>
                      <a:pPr algn="ctr"/>
                      <a:r>
                        <a:rPr lang="fr-FR" sz="1400" b="0" dirty="0" smtClean="0">
                          <a:solidFill>
                            <a:srgbClr val="FFFF66"/>
                          </a:solidFill>
                        </a:rPr>
                        <a:t>Date initiation du traitement ARV</a:t>
                      </a:r>
                      <a:endParaRPr lang="fr-FR" sz="1400" b="0" dirty="0">
                        <a:solidFill>
                          <a:srgbClr val="FFFF66"/>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300" dirty="0">
                        <a:solidFill>
                          <a:srgbClr val="FFFF66"/>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300" dirty="0">
                        <a:solidFill>
                          <a:srgbClr val="FFFF66"/>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300" dirty="0">
                        <a:solidFill>
                          <a:srgbClr val="FFFF66"/>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gridSpan="2">
                  <a:txBody>
                    <a:bodyPr/>
                    <a:lstStyle/>
                    <a:p>
                      <a:pPr algn="ctr"/>
                      <a:r>
                        <a:rPr lang="fr-FR" sz="1400" b="0" dirty="0" smtClean="0">
                          <a:solidFill>
                            <a:srgbClr val="FFFF66"/>
                          </a:solidFill>
                        </a:rPr>
                        <a:t>CV (c/ml) à l’accouchement  </a:t>
                      </a:r>
                      <a:endParaRPr lang="fr-FR" sz="1400" b="0" dirty="0">
                        <a:solidFill>
                          <a:srgbClr val="FFFF66"/>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300" dirty="0">
                        <a:solidFill>
                          <a:srgbClr val="FFFF66"/>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r>
              <a:tr h="214041">
                <a:tc>
                  <a:txBody>
                    <a:bodyPr/>
                    <a:lstStyle/>
                    <a:p>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Avant conception</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1</a:t>
                      </a:r>
                      <a:r>
                        <a:rPr lang="fr-FR" sz="1300" baseline="30000" dirty="0" smtClean="0">
                          <a:solidFill>
                            <a:schemeClr val="bg1"/>
                          </a:solidFill>
                        </a:rPr>
                        <a:t>er</a:t>
                      </a:r>
                      <a:r>
                        <a:rPr lang="fr-FR" sz="1300" baseline="0" dirty="0" smtClean="0">
                          <a:solidFill>
                            <a:schemeClr val="bg1"/>
                          </a:solidFill>
                        </a:rPr>
                        <a:t> trimestre</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2</a:t>
                      </a:r>
                      <a:r>
                        <a:rPr lang="fr-FR" sz="1300" baseline="30000" dirty="0" smtClean="0">
                          <a:solidFill>
                            <a:schemeClr val="bg1"/>
                          </a:solidFill>
                        </a:rPr>
                        <a:t>ème</a:t>
                      </a:r>
                      <a:r>
                        <a:rPr lang="fr-FR" sz="1300" dirty="0" smtClean="0">
                          <a:solidFill>
                            <a:schemeClr val="bg1"/>
                          </a:solidFill>
                        </a:rPr>
                        <a:t> trimestre </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3</a:t>
                      </a:r>
                      <a:r>
                        <a:rPr lang="fr-FR" sz="1300" baseline="30000" dirty="0" smtClean="0">
                          <a:solidFill>
                            <a:schemeClr val="bg1"/>
                          </a:solidFill>
                        </a:rPr>
                        <a:t>ème</a:t>
                      </a:r>
                      <a:r>
                        <a:rPr lang="fr-FR" sz="1300" dirty="0" smtClean="0">
                          <a:solidFill>
                            <a:schemeClr val="bg1"/>
                          </a:solidFill>
                        </a:rPr>
                        <a:t> trimestre</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50-400</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&lt; 50</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14041">
                <a:tc>
                  <a:txBody>
                    <a:bodyPr/>
                    <a:lstStyle/>
                    <a:p>
                      <a:r>
                        <a:rPr lang="fr-FR" sz="1300" dirty="0" smtClean="0">
                          <a:solidFill>
                            <a:schemeClr val="bg1"/>
                          </a:solidFill>
                        </a:rPr>
                        <a:t>Taux de transmission (%)</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0,2</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0,4</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0,9</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2,2</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err="1" smtClean="0">
                          <a:solidFill>
                            <a:schemeClr val="bg1"/>
                          </a:solidFill>
                        </a:rPr>
                        <a:t>ORa</a:t>
                      </a:r>
                      <a:r>
                        <a:rPr lang="fr-FR" sz="1300" dirty="0" smtClean="0">
                          <a:solidFill>
                            <a:schemeClr val="bg1"/>
                          </a:solidFill>
                        </a:rPr>
                        <a:t> = 3,5 (IC 95 %</a:t>
                      </a:r>
                      <a:r>
                        <a:rPr lang="fr-FR" sz="1300" baseline="0" dirty="0" smtClean="0">
                          <a:solidFill>
                            <a:schemeClr val="bg1"/>
                          </a:solidFill>
                        </a:rPr>
                        <a:t> 1,7-7,2)</a:t>
                      </a:r>
                    </a:p>
                    <a:p>
                      <a:pPr marL="0" marR="0" indent="0" algn="ctr" defTabSz="914400" rtl="0" eaLnBrk="1" fontAlgn="auto" latinLnBrk="0" hangingPunct="1">
                        <a:lnSpc>
                          <a:spcPct val="100000"/>
                        </a:lnSpc>
                        <a:spcBef>
                          <a:spcPts val="0"/>
                        </a:spcBef>
                        <a:spcAft>
                          <a:spcPts val="0"/>
                        </a:spcAft>
                        <a:buClrTx/>
                        <a:buSzTx/>
                        <a:buFontTx/>
                        <a:buNone/>
                        <a:tabLst/>
                        <a:defRPr/>
                      </a:pPr>
                      <a:r>
                        <a:rPr lang="fr-FR" sz="1300" baseline="0" dirty="0" smtClean="0">
                          <a:solidFill>
                            <a:schemeClr val="bg1"/>
                          </a:solidFill>
                        </a:rPr>
                        <a:t>Indépendamment du moment d’initiation des ARV</a:t>
                      </a:r>
                      <a:endParaRPr lang="fr-FR" sz="1300" dirty="0" smtClean="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rowSpan="2" hMerge="1">
                  <a:txBody>
                    <a:bodyPr/>
                    <a:lstStyle/>
                    <a:p>
                      <a:pPr algn="ct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14041">
                <a:tc>
                  <a:txBody>
                    <a:bodyPr/>
                    <a:lstStyle/>
                    <a:p>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gridSpan="4">
                  <a:txBody>
                    <a:bodyPr/>
                    <a:lstStyle/>
                    <a:p>
                      <a:pPr algn="ctr"/>
                      <a:r>
                        <a:rPr lang="fr-FR" sz="1300" dirty="0" smtClean="0">
                          <a:solidFill>
                            <a:schemeClr val="bg1"/>
                          </a:solidFill>
                        </a:rPr>
                        <a:t>p &lt; 0,001</a:t>
                      </a: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gridSpan="2" vMerge="1">
                  <a:txBody>
                    <a:bodyPr/>
                    <a:lstStyle/>
                    <a:p>
                      <a:pPr algn="ct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vMerge="1">
                  <a:txBody>
                    <a:bodyPr/>
                    <a:lstStyle/>
                    <a:p>
                      <a:pPr algn="ctr"/>
                      <a:endParaRPr lang="fr-FR" sz="1300" dirty="0">
                        <a:solidFill>
                          <a:schemeClr val="bg1"/>
                        </a:solidFill>
                      </a:endParaRPr>
                    </a:p>
                  </a:txBody>
                  <a:tcPr marL="36000" marR="36000" marT="18000" marB="18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681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Les enfants et les ados…</a:t>
            </a:r>
            <a:endParaRPr lang="fr-FR" dirty="0"/>
          </a:p>
        </p:txBody>
      </p:sp>
      <p:sp>
        <p:nvSpPr>
          <p:cNvPr id="9" name="Espace réservé du texte 8"/>
          <p:cNvSpPr>
            <a:spLocks noGrp="1"/>
          </p:cNvSpPr>
          <p:nvPr>
            <p:ph type="body" idx="1"/>
          </p:nvPr>
        </p:nvSpPr>
        <p:spPr/>
        <p:txBody>
          <a:bodyPr/>
          <a:lstStyle/>
          <a:p>
            <a:r>
              <a:rPr lang="fr-FR" dirty="0" smtClean="0"/>
              <a:t>Traiter tôt permet-il d’envisager des jours meilleurs ?</a:t>
            </a:r>
            <a:endParaRPr lang="fr-FR" dirty="0"/>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pPr>
                <a:defRPr/>
              </a:pPr>
              <a:t>12</a:t>
            </a:fld>
            <a:endParaRPr lang="fr-FR" dirty="0"/>
          </a:p>
        </p:txBody>
      </p:sp>
      <p:pic>
        <p:nvPicPr>
          <p:cNvPr id="10" name="Image 9"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30974071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9089" y="1432919"/>
            <a:ext cx="7828823" cy="3590635"/>
          </a:xfrm>
        </p:spPr>
        <p:txBody>
          <a:bodyPr>
            <a:normAutofit lnSpcReduction="10000"/>
          </a:bodyPr>
          <a:lstStyle/>
          <a:p>
            <a:pPr>
              <a:lnSpc>
                <a:spcPct val="140000"/>
              </a:lnSpc>
            </a:pPr>
            <a:r>
              <a:rPr lang="fr-FR" sz="2000" b="1" dirty="0" smtClean="0"/>
              <a:t>Essai CHER – Rappel</a:t>
            </a:r>
          </a:p>
          <a:p>
            <a:pPr lvl="1">
              <a:lnSpc>
                <a:spcPct val="140000"/>
              </a:lnSpc>
            </a:pPr>
            <a:r>
              <a:rPr lang="fr-FR" sz="1800" dirty="0"/>
              <a:t>I</a:t>
            </a:r>
            <a:r>
              <a:rPr lang="fr-FR" sz="1800" dirty="0" smtClean="0"/>
              <a:t>mpact </a:t>
            </a:r>
            <a:r>
              <a:rPr lang="fr-FR" sz="1800" dirty="0"/>
              <a:t>sur la </a:t>
            </a:r>
            <a:r>
              <a:rPr lang="fr-FR" sz="1800" dirty="0" err="1"/>
              <a:t>morbi-mortalité</a:t>
            </a:r>
            <a:r>
              <a:rPr lang="fr-FR" sz="1800" dirty="0"/>
              <a:t> d’un traitement </a:t>
            </a:r>
            <a:r>
              <a:rPr lang="fr-FR" sz="1800" dirty="0" smtClean="0"/>
              <a:t>ARV différé </a:t>
            </a:r>
            <a:r>
              <a:rPr lang="fr-FR" sz="1800" dirty="0"/>
              <a:t>par </a:t>
            </a:r>
            <a:r>
              <a:rPr lang="fr-FR" sz="1800" dirty="0" smtClean="0"/>
              <a:t>rapport</a:t>
            </a:r>
            <a:br>
              <a:rPr lang="fr-FR" sz="1800" dirty="0" smtClean="0"/>
            </a:br>
            <a:r>
              <a:rPr lang="fr-FR" sz="1800" dirty="0" smtClean="0"/>
              <a:t>à </a:t>
            </a:r>
            <a:r>
              <a:rPr lang="fr-FR" sz="1800" dirty="0"/>
              <a:t>un traitement initié précocement pour une durée </a:t>
            </a:r>
            <a:r>
              <a:rPr lang="fr-FR" sz="1800" dirty="0" smtClean="0"/>
              <a:t>limitée</a:t>
            </a:r>
            <a:br>
              <a:rPr lang="fr-FR" sz="1800" dirty="0" smtClean="0"/>
            </a:br>
            <a:r>
              <a:rPr lang="fr-FR" sz="1800" dirty="0" smtClean="0"/>
              <a:t>de 40 semaines </a:t>
            </a:r>
            <a:r>
              <a:rPr lang="fr-FR" sz="1800" dirty="0"/>
              <a:t>ou de 96 semaines </a:t>
            </a:r>
            <a:endParaRPr lang="fr-FR" sz="1800" dirty="0" smtClean="0"/>
          </a:p>
          <a:p>
            <a:pPr lvl="1">
              <a:lnSpc>
                <a:spcPct val="140000"/>
              </a:lnSpc>
            </a:pPr>
            <a:r>
              <a:rPr lang="fr-FR" sz="1800" dirty="0" smtClean="0"/>
              <a:t>Résultats : </a:t>
            </a:r>
            <a:r>
              <a:rPr lang="fr-FR" sz="1800" b="1" dirty="0" smtClean="0"/>
              <a:t>réduction </a:t>
            </a:r>
            <a:r>
              <a:rPr lang="fr-FR" sz="1800" b="1" dirty="0"/>
              <a:t>très significative de </a:t>
            </a:r>
            <a:r>
              <a:rPr lang="fr-FR" sz="1800" b="1" dirty="0" smtClean="0"/>
              <a:t>76 % </a:t>
            </a:r>
            <a:r>
              <a:rPr lang="fr-FR" sz="1800" b="1" dirty="0"/>
              <a:t>de la mortalité</a:t>
            </a:r>
            <a:r>
              <a:rPr lang="fr-FR" sz="1800" b="1" dirty="0" smtClean="0"/>
              <a:t> </a:t>
            </a:r>
          </a:p>
          <a:p>
            <a:pPr lvl="1">
              <a:lnSpc>
                <a:spcPct val="140000"/>
              </a:lnSpc>
            </a:pPr>
            <a:endParaRPr lang="fr-FR" sz="1800" dirty="0" smtClean="0"/>
          </a:p>
          <a:p>
            <a:pPr>
              <a:lnSpc>
                <a:spcPct val="140000"/>
              </a:lnSpc>
            </a:pPr>
            <a:r>
              <a:rPr lang="fr-FR" sz="2000" b="1" dirty="0" smtClean="0"/>
              <a:t>Étude complémentaire chez 118 enfants</a:t>
            </a:r>
          </a:p>
          <a:p>
            <a:pPr lvl="1">
              <a:lnSpc>
                <a:spcPct val="140000"/>
              </a:lnSpc>
            </a:pPr>
            <a:r>
              <a:rPr lang="fr-FR" sz="1800" dirty="0" smtClean="0"/>
              <a:t>Analyse de </a:t>
            </a:r>
            <a:r>
              <a:rPr lang="fr-FR" sz="1800" dirty="0"/>
              <a:t>l’impact du traitement et de son </a:t>
            </a:r>
            <a:r>
              <a:rPr lang="fr-FR" sz="1800" dirty="0" smtClean="0"/>
              <a:t>interruption sur </a:t>
            </a:r>
            <a:r>
              <a:rPr lang="fr-FR" sz="1800" dirty="0"/>
              <a:t>le réservoir viral </a:t>
            </a:r>
            <a:r>
              <a:rPr lang="fr-FR" sz="1800" dirty="0" smtClean="0"/>
              <a:t>(mesure </a:t>
            </a:r>
            <a:r>
              <a:rPr lang="fr-FR" sz="1800" dirty="0"/>
              <a:t>de l’ADN </a:t>
            </a:r>
            <a:r>
              <a:rPr lang="fr-FR" sz="1800" dirty="0" err="1" smtClean="0"/>
              <a:t>proviral</a:t>
            </a:r>
            <a:r>
              <a:rPr lang="fr-FR" sz="1800" dirty="0" smtClean="0"/>
              <a:t>) </a:t>
            </a:r>
            <a:endParaRPr lang="fr-FR" sz="1800" dirty="0"/>
          </a:p>
        </p:txBody>
      </p:sp>
      <p:sp>
        <p:nvSpPr>
          <p:cNvPr id="2" name="Titre 1"/>
          <p:cNvSpPr>
            <a:spLocks noGrp="1"/>
          </p:cNvSpPr>
          <p:nvPr>
            <p:ph type="title"/>
          </p:nvPr>
        </p:nvSpPr>
        <p:spPr/>
        <p:txBody>
          <a:bodyPr>
            <a:normAutofit fontScale="90000"/>
          </a:bodyPr>
          <a:lstStyle/>
          <a:p>
            <a:r>
              <a:rPr lang="fr-FR" dirty="0"/>
              <a:t>Réduction du réservoir viral par un traitement </a:t>
            </a:r>
            <a:r>
              <a:rPr lang="fr-FR" dirty="0" smtClean="0"/>
              <a:t>précoce</a:t>
            </a:r>
            <a:br>
              <a:rPr lang="fr-FR" dirty="0" smtClean="0"/>
            </a:br>
            <a:r>
              <a:rPr lang="fr-FR" dirty="0" smtClean="0"/>
              <a:t>et </a:t>
            </a:r>
            <a:r>
              <a:rPr lang="fr-FR" dirty="0"/>
              <a:t>continu chez les enfants </a:t>
            </a:r>
            <a:r>
              <a:rPr lang="fr-FR" dirty="0" smtClean="0"/>
              <a:t>infectés</a:t>
            </a:r>
            <a:br>
              <a:rPr lang="fr-FR" dirty="0" smtClean="0"/>
            </a:br>
            <a:r>
              <a:rPr lang="fr-FR" sz="1800" dirty="0" smtClean="0"/>
              <a:t>(analyse complémentaire de l’essai CHER) </a:t>
            </a:r>
            <a:r>
              <a:rPr lang="fr-FR" sz="1800" i="1" dirty="0" smtClean="0"/>
              <a:t>[1]</a:t>
            </a:r>
            <a:endParaRPr lang="fr-FR" sz="1800" i="1" dirty="0"/>
          </a:p>
        </p:txBody>
      </p:sp>
      <p:sp>
        <p:nvSpPr>
          <p:cNvPr id="5" name="Espace réservé du numéro de diapositive 5"/>
          <p:cNvSpPr>
            <a:spLocks noGrp="1"/>
          </p:cNvSpPr>
          <p:nvPr>
            <p:ph type="sldNum" sz="quarter" idx="4"/>
          </p:nvPr>
        </p:nvSpPr>
        <p:spPr>
          <a:xfrm>
            <a:off x="8519994" y="230596"/>
            <a:ext cx="599954" cy="381000"/>
          </a:xfrm>
          <a:prstGeom prst="rect">
            <a:avLst/>
          </a:prstGeom>
        </p:spPr>
        <p:txBody>
          <a:bodyPr vert="horz" lIns="91440" tIns="45720" rIns="91440" bIns="45720" rtlCol="0" anchor="ctr"/>
          <a:lstStyle>
            <a:lvl1pPr algn="ctr" fontAlgn="auto">
              <a:spcBef>
                <a:spcPts val="0"/>
              </a:spcBef>
              <a:spcAft>
                <a:spcPts val="0"/>
              </a:spcAft>
              <a:defRPr sz="1600" b="1">
                <a:solidFill>
                  <a:srgbClr val="005294"/>
                </a:solidFill>
                <a:latin typeface="Arial"/>
                <a:ea typeface="+mn-ea"/>
                <a:cs typeface="Arial"/>
              </a:defRPr>
            </a:lvl1pPr>
          </a:lstStyle>
          <a:p>
            <a:pPr>
              <a:defRPr/>
            </a:pPr>
            <a:fld id="{C1265A62-3229-2D4B-8DAA-B1F424831F0E}" type="slidenum">
              <a:rPr lang="fr-FR" smtClean="0"/>
              <a:pPr>
                <a:defRPr/>
              </a:pPr>
              <a:t>13</a:t>
            </a:fld>
            <a:endParaRPr lang="fr-FR" dirty="0"/>
          </a:p>
        </p:txBody>
      </p:sp>
      <p:sp>
        <p:nvSpPr>
          <p:cNvPr id="6" name="Espace réservé du pied de page 5"/>
          <p:cNvSpPr>
            <a:spLocks noGrp="1"/>
          </p:cNvSpPr>
          <p:nvPr>
            <p:ph type="ftr" sz="quarter" idx="16"/>
          </p:nvPr>
        </p:nvSpPr>
        <p:spPr/>
        <p:txBody>
          <a:bodyPr/>
          <a:lstStyle/>
          <a:p>
            <a:pPr>
              <a:defRPr/>
            </a:pPr>
            <a:r>
              <a:rPr lang="fr-FR" dirty="0" smtClean="0">
                <a:solidFill>
                  <a:schemeClr val="tx1">
                    <a:lumMod val="65000"/>
                    <a:lumOff val="35000"/>
                  </a:schemeClr>
                </a:solidFill>
                <a:ea typeface="Arial" pitchFamily="-84" charset="0"/>
                <a:cs typeface="Arial" pitchFamily="-84" charset="0"/>
              </a:rPr>
              <a:t>CROI 2015 </a:t>
            </a:r>
            <a:r>
              <a:rPr lang="fr-FR" dirty="0">
                <a:solidFill>
                  <a:schemeClr val="tx1">
                    <a:lumMod val="65000"/>
                    <a:lumOff val="35000"/>
                  </a:schemeClr>
                </a:solidFill>
                <a:ea typeface="Arial" pitchFamily="-84" charset="0"/>
                <a:cs typeface="Arial" pitchFamily="-84" charset="0"/>
              </a:rPr>
              <a:t>- D’après Payne HA et al., </a:t>
            </a:r>
            <a:r>
              <a:rPr lang="fr-FR" dirty="0" err="1">
                <a:solidFill>
                  <a:schemeClr val="tx1">
                    <a:lumMod val="65000"/>
                    <a:lumOff val="35000"/>
                  </a:schemeClr>
                </a:solidFill>
                <a:ea typeface="Arial" pitchFamily="-84" charset="0"/>
                <a:cs typeface="Arial" pitchFamily="-84" charset="0"/>
              </a:rPr>
              <a:t>abstr</a:t>
            </a:r>
            <a:r>
              <a:rPr lang="fr-FR" dirty="0">
                <a:solidFill>
                  <a:schemeClr val="tx1">
                    <a:lumMod val="65000"/>
                    <a:lumOff val="35000"/>
                  </a:schemeClr>
                </a:solidFill>
                <a:ea typeface="Arial" pitchFamily="-84" charset="0"/>
                <a:cs typeface="Arial" pitchFamily="-84" charset="0"/>
              </a:rPr>
              <a:t>. 35, actualisé </a:t>
            </a:r>
          </a:p>
        </p:txBody>
      </p:sp>
    </p:spTree>
    <p:extLst>
      <p:ext uri="{BB962C8B-B14F-4D97-AF65-F5344CB8AC3E}">
        <p14:creationId xmlns:p14="http://schemas.microsoft.com/office/powerpoint/2010/main" val="39917546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9813" y="1153761"/>
            <a:ext cx="7647708" cy="1439862"/>
          </a:xfrm>
        </p:spPr>
        <p:txBody>
          <a:bodyPr/>
          <a:lstStyle/>
          <a:p>
            <a:r>
              <a:rPr lang="fr-FR" smtClean="0"/>
              <a:t>À </a:t>
            </a:r>
            <a:r>
              <a:rPr lang="fr-FR"/>
              <a:t>96 semaines, </a:t>
            </a:r>
            <a:r>
              <a:rPr lang="fr-FR" smtClean="0"/>
              <a:t>différence </a:t>
            </a:r>
            <a:r>
              <a:rPr lang="fr-FR"/>
              <a:t>très significative sur le réservoir viral </a:t>
            </a:r>
            <a:r>
              <a:rPr lang="fr-FR" smtClean="0"/>
              <a:t>entre</a:t>
            </a:r>
            <a:br>
              <a:rPr lang="fr-FR" smtClean="0"/>
            </a:br>
            <a:r>
              <a:rPr lang="fr-FR" smtClean="0"/>
              <a:t>les </a:t>
            </a:r>
            <a:r>
              <a:rPr lang="fr-FR"/>
              <a:t>73 enfants à traitement précoce </a:t>
            </a:r>
            <a:r>
              <a:rPr lang="fr-FR" smtClean="0"/>
              <a:t>et </a:t>
            </a:r>
            <a:r>
              <a:rPr lang="fr-FR"/>
              <a:t>les 45 enfants</a:t>
            </a:r>
            <a:r>
              <a:rPr lang="fr-FR" smtClean="0"/>
              <a:t> à </a:t>
            </a:r>
            <a:r>
              <a:rPr lang="fr-FR"/>
              <a:t>traitement différé </a:t>
            </a:r>
          </a:p>
        </p:txBody>
      </p:sp>
      <p:sp>
        <p:nvSpPr>
          <p:cNvPr id="5" name="Espace réservé du texte 4"/>
          <p:cNvSpPr>
            <a:spLocks noGrp="1"/>
          </p:cNvSpPr>
          <p:nvPr>
            <p:ph type="body" sz="quarter" idx="13"/>
          </p:nvPr>
        </p:nvSpPr>
        <p:spPr>
          <a:xfrm>
            <a:off x="1039813" y="5676979"/>
            <a:ext cx="7647709" cy="353854"/>
          </a:xfrm>
        </p:spPr>
        <p:txBody>
          <a:bodyPr>
            <a:normAutofit fontScale="55000" lnSpcReduction="20000"/>
          </a:bodyPr>
          <a:lstStyle/>
          <a:p>
            <a:pPr marL="342900" indent="-342900">
              <a:buFont typeface="Arial"/>
              <a:buChar char="•"/>
            </a:pPr>
            <a:r>
              <a:rPr lang="fr-FR" dirty="0" smtClean="0"/>
              <a:t>La réduction du réservoir est fortement associée au traitement précoce et au maintien de la suppression virale</a:t>
            </a:r>
          </a:p>
          <a:p>
            <a:pPr marL="342900" indent="-342900">
              <a:buFont typeface="Arial"/>
              <a:buChar char="•"/>
            </a:pPr>
            <a:r>
              <a:rPr lang="fr-FR" dirty="0" smtClean="0"/>
              <a:t>En cas d’arrêt de traitement, le bénéfice est très rapidement perdu…</a:t>
            </a:r>
          </a:p>
          <a:p>
            <a:pPr marL="342900" indent="-342900">
              <a:buFont typeface="Arial"/>
              <a:buChar char="•"/>
            </a:pPr>
            <a:endParaRPr lang="fr-FR" dirty="0"/>
          </a:p>
        </p:txBody>
      </p:sp>
      <p:sp>
        <p:nvSpPr>
          <p:cNvPr id="2" name="Titre 1"/>
          <p:cNvSpPr>
            <a:spLocks noGrp="1"/>
          </p:cNvSpPr>
          <p:nvPr>
            <p:ph type="title"/>
          </p:nvPr>
        </p:nvSpPr>
        <p:spPr/>
        <p:txBody>
          <a:bodyPr>
            <a:normAutofit fontScale="90000"/>
          </a:bodyPr>
          <a:lstStyle/>
          <a:p>
            <a:r>
              <a:rPr lang="fr-FR"/>
              <a:t>Réduction du réservoir viral par un traitement </a:t>
            </a:r>
            <a:r>
              <a:rPr lang="fr-FR" smtClean="0"/>
              <a:t>précoce</a:t>
            </a:r>
            <a:br>
              <a:rPr lang="fr-FR" smtClean="0"/>
            </a:br>
            <a:r>
              <a:rPr lang="fr-FR" smtClean="0"/>
              <a:t>et </a:t>
            </a:r>
            <a:r>
              <a:rPr lang="fr-FR"/>
              <a:t>continu chez les enfants </a:t>
            </a:r>
            <a:r>
              <a:rPr lang="fr-FR" smtClean="0"/>
              <a:t>infectés</a:t>
            </a:r>
            <a:br>
              <a:rPr lang="fr-FR" smtClean="0"/>
            </a:br>
            <a:r>
              <a:rPr lang="fr-FR" sz="1800" smtClean="0"/>
              <a:t>(</a:t>
            </a:r>
            <a:r>
              <a:rPr lang="fr-FR" sz="1800"/>
              <a:t>analyse </a:t>
            </a:r>
            <a:r>
              <a:rPr lang="fr-FR" sz="1800" smtClean="0"/>
              <a:t>complémentaire de </a:t>
            </a:r>
            <a:r>
              <a:rPr lang="fr-FR" sz="1800"/>
              <a:t>l’essai CHER)</a:t>
            </a:r>
            <a:r>
              <a:rPr lang="fr-FR" sz="1800" smtClean="0"/>
              <a:t> </a:t>
            </a:r>
            <a:r>
              <a:rPr lang="fr-FR" sz="1800" i="1" smtClean="0"/>
              <a:t>[2]</a:t>
            </a:r>
            <a:endParaRPr lang="fr-FR"/>
          </a:p>
        </p:txBody>
      </p:sp>
      <p:sp>
        <p:nvSpPr>
          <p:cNvPr id="13" name="Espace réservé du numéro de diapositive 5"/>
          <p:cNvSpPr>
            <a:spLocks noGrp="1"/>
          </p:cNvSpPr>
          <p:nvPr>
            <p:ph type="sldNum" sz="quarter" idx="4"/>
          </p:nvPr>
        </p:nvSpPr>
        <p:spPr>
          <a:xfrm>
            <a:off x="8519994" y="230596"/>
            <a:ext cx="599954" cy="381000"/>
          </a:xfrm>
          <a:prstGeom prst="rect">
            <a:avLst/>
          </a:prstGeom>
        </p:spPr>
        <p:txBody>
          <a:bodyPr vert="horz" lIns="91440" tIns="45720" rIns="91440" bIns="45720" rtlCol="0" anchor="ctr"/>
          <a:lstStyle>
            <a:lvl1pPr algn="ctr" fontAlgn="auto">
              <a:spcBef>
                <a:spcPts val="0"/>
              </a:spcBef>
              <a:spcAft>
                <a:spcPts val="0"/>
              </a:spcAft>
              <a:defRPr sz="1600" b="1">
                <a:solidFill>
                  <a:srgbClr val="005294"/>
                </a:solidFill>
                <a:latin typeface="Arial"/>
                <a:ea typeface="+mn-ea"/>
                <a:cs typeface="Arial"/>
              </a:defRPr>
            </a:lvl1pPr>
          </a:lstStyle>
          <a:p>
            <a:pPr>
              <a:defRPr/>
            </a:pPr>
            <a:fld id="{C1265A62-3229-2D4B-8DAA-B1F424831F0E}" type="slidenum">
              <a:rPr lang="fr-FR" smtClean="0"/>
              <a:pPr>
                <a:defRPr/>
              </a:pPr>
              <a:t>14</a:t>
            </a:fld>
            <a:endParaRPr lang="fr-FR"/>
          </a:p>
        </p:txBody>
      </p:sp>
      <p:sp>
        <p:nvSpPr>
          <p:cNvPr id="6" name="Espace réservé du pied de page 5"/>
          <p:cNvSpPr>
            <a:spLocks noGrp="1"/>
          </p:cNvSpPr>
          <p:nvPr>
            <p:ph type="ftr" sz="quarter" idx="16"/>
          </p:nvPr>
        </p:nvSpPr>
        <p:spPr/>
        <p:txBody>
          <a:bodyPr/>
          <a:lstStyle/>
          <a:p>
            <a:pPr>
              <a:defRPr/>
            </a:pPr>
            <a:r>
              <a:rPr lang="fr-FR" smtClean="0">
                <a:solidFill>
                  <a:schemeClr val="tx1">
                    <a:lumMod val="65000"/>
                    <a:lumOff val="35000"/>
                  </a:schemeClr>
                </a:solidFill>
                <a:ea typeface="Arial" pitchFamily="-84" charset="0"/>
                <a:cs typeface="Arial" pitchFamily="-84" charset="0"/>
              </a:rPr>
              <a:t>CROI 2015 - D’après Payne HA et al., abstr. 35, actualisé </a:t>
            </a:r>
            <a:endParaRPr lang="fr-FR">
              <a:solidFill>
                <a:schemeClr val="tx1">
                  <a:lumMod val="65000"/>
                  <a:lumOff val="35000"/>
                </a:schemeClr>
              </a:solidFill>
              <a:ea typeface="Arial" pitchFamily="-84" charset="0"/>
              <a:cs typeface="Arial" pitchFamily="-84" charset="0"/>
            </a:endParaRPr>
          </a:p>
        </p:txBody>
      </p:sp>
      <p:graphicFrame>
        <p:nvGraphicFramePr>
          <p:cNvPr id="8" name="Espace réservé du contenu 6"/>
          <p:cNvGraphicFramePr>
            <a:graphicFrameLocks/>
          </p:cNvGraphicFramePr>
          <p:nvPr>
            <p:extLst>
              <p:ext uri="{D42A27DB-BD31-4B8C-83A1-F6EECF244321}">
                <p14:modId xmlns:p14="http://schemas.microsoft.com/office/powerpoint/2010/main" val="3866280125"/>
              </p:ext>
            </p:extLst>
          </p:nvPr>
        </p:nvGraphicFramePr>
        <p:xfrm>
          <a:off x="1039813" y="2262981"/>
          <a:ext cx="7646987" cy="3590925"/>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2387600" y="3007360"/>
            <a:ext cx="2015245" cy="276999"/>
          </a:xfrm>
          <a:prstGeom prst="rect">
            <a:avLst/>
          </a:prstGeom>
          <a:noFill/>
        </p:spPr>
        <p:txBody>
          <a:bodyPr wrap="none" rtlCol="0">
            <a:spAutoFit/>
          </a:bodyPr>
          <a:lstStyle/>
          <a:p>
            <a:r>
              <a:rPr lang="fr-FR" sz="1200" smtClean="0">
                <a:solidFill>
                  <a:srgbClr val="FF6600"/>
                </a:solidFill>
              </a:rPr>
              <a:t>Médiane 100 (IQR 42-202)</a:t>
            </a:r>
            <a:endParaRPr lang="fr-FR" sz="1200">
              <a:solidFill>
                <a:srgbClr val="FF6600"/>
              </a:solidFill>
            </a:endParaRPr>
          </a:p>
        </p:txBody>
      </p:sp>
      <p:sp>
        <p:nvSpPr>
          <p:cNvPr id="10" name="ZoneTexte 9"/>
          <p:cNvSpPr txBox="1"/>
          <p:nvPr/>
        </p:nvSpPr>
        <p:spPr>
          <a:xfrm>
            <a:off x="6492240" y="4297680"/>
            <a:ext cx="1758489" cy="276999"/>
          </a:xfrm>
          <a:prstGeom prst="rect">
            <a:avLst/>
          </a:prstGeom>
          <a:noFill/>
        </p:spPr>
        <p:txBody>
          <a:bodyPr wrap="none" rtlCol="0">
            <a:spAutoFit/>
          </a:bodyPr>
          <a:lstStyle/>
          <a:p>
            <a:r>
              <a:rPr lang="fr-FR" sz="1200" smtClean="0">
                <a:solidFill>
                  <a:srgbClr val="005294"/>
                </a:solidFill>
              </a:rPr>
              <a:t>Médiane 27 (IQR 8-51)</a:t>
            </a:r>
            <a:endParaRPr lang="fr-FR" sz="1200">
              <a:solidFill>
                <a:srgbClr val="005294"/>
              </a:solidFill>
            </a:endParaRPr>
          </a:p>
        </p:txBody>
      </p:sp>
      <p:sp>
        <p:nvSpPr>
          <p:cNvPr id="11" name="ZoneTexte 10"/>
          <p:cNvSpPr txBox="1"/>
          <p:nvPr/>
        </p:nvSpPr>
        <p:spPr>
          <a:xfrm>
            <a:off x="6922624" y="2262981"/>
            <a:ext cx="1062974" cy="738664"/>
          </a:xfrm>
          <a:prstGeom prst="rect">
            <a:avLst/>
          </a:prstGeom>
          <a:noFill/>
          <a:ln>
            <a:solidFill>
              <a:schemeClr val="bg1">
                <a:lumMod val="65000"/>
              </a:schemeClr>
            </a:solidFill>
          </a:ln>
        </p:spPr>
        <p:txBody>
          <a:bodyPr wrap="none" rtlCol="0">
            <a:spAutoFit/>
          </a:bodyPr>
          <a:lstStyle/>
          <a:p>
            <a:pPr algn="ctr"/>
            <a:r>
              <a:rPr lang="fr-FR" sz="1400" smtClean="0"/>
              <a:t>Log-scaled</a:t>
            </a:r>
            <a:br>
              <a:rPr lang="fr-FR" sz="1400" smtClean="0"/>
            </a:br>
            <a:r>
              <a:rPr lang="fr-FR" sz="1400" smtClean="0"/>
              <a:t>t-test</a:t>
            </a:r>
            <a:br>
              <a:rPr lang="fr-FR" sz="1400" smtClean="0"/>
            </a:br>
            <a:r>
              <a:rPr lang="fr-FR" sz="1400" smtClean="0"/>
              <a:t>p &lt; 0,0001</a:t>
            </a:r>
            <a:endParaRPr lang="fr-FR" sz="1400"/>
          </a:p>
        </p:txBody>
      </p:sp>
      <p:pic>
        <p:nvPicPr>
          <p:cNvPr id="8194" name="Picture 2"/>
          <p:cNvPicPr>
            <a:picLocks noChangeAspect="1" noChangeArrowheads="1"/>
          </p:cNvPicPr>
          <p:nvPr/>
        </p:nvPicPr>
        <p:blipFill>
          <a:blip r:embed="rId4"/>
          <a:srcRect/>
          <a:stretch>
            <a:fillRect/>
          </a:stretch>
        </p:blipFill>
        <p:spPr bwMode="auto">
          <a:xfrm>
            <a:off x="2743835" y="2428241"/>
            <a:ext cx="1727200" cy="24987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5"/>
          <a:srcRect/>
          <a:stretch>
            <a:fillRect/>
          </a:stretch>
        </p:blipFill>
        <p:spPr bwMode="auto">
          <a:xfrm>
            <a:off x="5483066" y="2720023"/>
            <a:ext cx="1727200" cy="2176463"/>
          </a:xfrm>
          <a:prstGeom prst="rect">
            <a:avLst/>
          </a:prstGeom>
          <a:noFill/>
          <a:ln w="9525">
            <a:noFill/>
            <a:miter lim="800000"/>
            <a:headEnd/>
            <a:tailEnd/>
          </a:ln>
          <a:effectLst/>
        </p:spPr>
      </p:pic>
    </p:spTree>
    <p:extLst>
      <p:ext uri="{BB962C8B-B14F-4D97-AF65-F5344CB8AC3E}">
        <p14:creationId xmlns:p14="http://schemas.microsoft.com/office/powerpoint/2010/main" val="28719433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30920" y="2177405"/>
            <a:ext cx="8455879" cy="2689319"/>
          </a:xfrm>
        </p:spPr>
        <p:txBody>
          <a:bodyPr>
            <a:noAutofit/>
          </a:bodyPr>
          <a:lstStyle/>
          <a:p>
            <a:r>
              <a:rPr lang="fr-FR" sz="2400" b="1" dirty="0" smtClean="0"/>
              <a:t>Essai </a:t>
            </a:r>
            <a:r>
              <a:rPr lang="fr-FR" sz="2400" b="1" dirty="0"/>
              <a:t>de phase II, </a:t>
            </a:r>
            <a:r>
              <a:rPr lang="fr-FR" sz="2400" b="1" dirty="0" smtClean="0"/>
              <a:t>instauré </a:t>
            </a:r>
            <a:r>
              <a:rPr lang="fr-FR" sz="2400" b="1" dirty="0"/>
              <a:t>en 2011 chez des </a:t>
            </a:r>
            <a:r>
              <a:rPr lang="fr-FR" sz="2400" b="1" dirty="0" smtClean="0"/>
              <a:t>adolescents </a:t>
            </a:r>
          </a:p>
          <a:p>
            <a:pPr lvl="1"/>
            <a:r>
              <a:rPr lang="fr-FR" sz="2400" dirty="0" smtClean="0"/>
              <a:t>Intérêt </a:t>
            </a:r>
            <a:r>
              <a:rPr lang="fr-FR" sz="2400" dirty="0"/>
              <a:t>d’un traitement (EFV + </a:t>
            </a:r>
            <a:r>
              <a:rPr lang="fr-FR" sz="2400" dirty="0" smtClean="0"/>
              <a:t>2 INTI) </a:t>
            </a:r>
            <a:r>
              <a:rPr lang="fr-FR" sz="2400" dirty="0"/>
              <a:t>discontinu (5/7 jours) </a:t>
            </a:r>
            <a:r>
              <a:rPr lang="fr-FR" sz="2400" dirty="0" smtClean="0"/>
              <a:t>par comparaison </a:t>
            </a:r>
            <a:r>
              <a:rPr lang="fr-FR" sz="2400" dirty="0"/>
              <a:t>à ce même traitement en continu sur le maintien </a:t>
            </a:r>
            <a:r>
              <a:rPr lang="fr-FR" sz="2400" dirty="0" smtClean="0"/>
              <a:t>de l’</a:t>
            </a:r>
            <a:r>
              <a:rPr lang="fr-FR" sz="2400" dirty="0" err="1" smtClean="0"/>
              <a:t>indétectabilité</a:t>
            </a:r>
            <a:r>
              <a:rPr lang="fr-FR" sz="2400" dirty="0" smtClean="0"/>
              <a:t> </a:t>
            </a:r>
            <a:r>
              <a:rPr lang="fr-FR" sz="2400" dirty="0"/>
              <a:t>du VIH </a:t>
            </a:r>
            <a:endParaRPr lang="fr-FR" sz="2400" dirty="0" smtClean="0"/>
          </a:p>
          <a:p>
            <a:r>
              <a:rPr lang="fr-FR" sz="2400" dirty="0" smtClean="0"/>
              <a:t>Population étudiée : 199 </a:t>
            </a:r>
            <a:r>
              <a:rPr lang="fr-FR" sz="2400" dirty="0"/>
              <a:t>jeunes </a:t>
            </a:r>
            <a:r>
              <a:rPr lang="fr-FR" sz="2400" dirty="0" smtClean="0"/>
              <a:t>âgés de </a:t>
            </a:r>
            <a:r>
              <a:rPr lang="fr-FR" sz="2400" dirty="0"/>
              <a:t>8 à 24 ans </a:t>
            </a:r>
            <a:r>
              <a:rPr lang="fr-FR" sz="2400" dirty="0" smtClean="0"/>
              <a:t>ayant</a:t>
            </a:r>
            <a:br>
              <a:rPr lang="fr-FR" sz="2400" dirty="0" smtClean="0"/>
            </a:br>
            <a:r>
              <a:rPr lang="fr-FR" sz="2400" dirty="0" smtClean="0"/>
              <a:t>une CV &lt; 50 </a:t>
            </a:r>
            <a:r>
              <a:rPr lang="fr-FR" sz="2400" dirty="0" err="1"/>
              <a:t>cp</a:t>
            </a:r>
            <a:r>
              <a:rPr lang="fr-FR" sz="2400" dirty="0"/>
              <a:t>/</a:t>
            </a:r>
            <a:r>
              <a:rPr lang="fr-FR" sz="2400" dirty="0" smtClean="0"/>
              <a:t>ml </a:t>
            </a:r>
            <a:r>
              <a:rPr lang="fr-FR" sz="2400" dirty="0"/>
              <a:t>et des </a:t>
            </a:r>
            <a:r>
              <a:rPr lang="fr-FR" sz="2400" dirty="0" smtClean="0"/>
              <a:t>CD4 &gt; </a:t>
            </a:r>
            <a:r>
              <a:rPr lang="fr-FR" sz="2400" dirty="0"/>
              <a:t>350 </a:t>
            </a:r>
            <a:r>
              <a:rPr lang="fr-FR" sz="2400" dirty="0" smtClean="0"/>
              <a:t>cellules/µl, </a:t>
            </a:r>
            <a:r>
              <a:rPr lang="fr-FR" sz="2400" dirty="0"/>
              <a:t>sans échecs </a:t>
            </a:r>
            <a:r>
              <a:rPr lang="fr-FR" sz="2400" dirty="0" smtClean="0"/>
              <a:t>antérieurs</a:t>
            </a:r>
            <a:br>
              <a:rPr lang="fr-FR" sz="2400" dirty="0" smtClean="0"/>
            </a:br>
            <a:r>
              <a:rPr lang="fr-FR" sz="2400" dirty="0" smtClean="0"/>
              <a:t>au traitement ARV</a:t>
            </a:r>
          </a:p>
          <a:p>
            <a:pPr marL="385762" lvl="2" indent="-206375">
              <a:spcBef>
                <a:spcPts val="800"/>
              </a:spcBef>
              <a:buFont typeface="Lucida Grande"/>
              <a:buChar char="•"/>
            </a:pPr>
            <a:r>
              <a:rPr lang="fr-FR" sz="2400" dirty="0"/>
              <a:t>Deux bras : traitement continu (TC) ou discontinu (TDC)</a:t>
            </a:r>
          </a:p>
          <a:p>
            <a:endParaRPr lang="fr-FR" sz="2400" dirty="0" smtClean="0"/>
          </a:p>
          <a:p>
            <a:pPr lvl="1"/>
            <a:endParaRPr lang="fr-FR" sz="2400" dirty="0" smtClean="0"/>
          </a:p>
        </p:txBody>
      </p:sp>
      <p:sp>
        <p:nvSpPr>
          <p:cNvPr id="33" name="Titre 32"/>
          <p:cNvSpPr>
            <a:spLocks noGrp="1"/>
          </p:cNvSpPr>
          <p:nvPr>
            <p:ph type="title"/>
          </p:nvPr>
        </p:nvSpPr>
        <p:spPr>
          <a:xfrm>
            <a:off x="1039091" y="222207"/>
            <a:ext cx="7647708" cy="1295378"/>
          </a:xfrm>
        </p:spPr>
        <p:txBody>
          <a:bodyPr>
            <a:normAutofit/>
          </a:bodyPr>
          <a:lstStyle/>
          <a:p>
            <a:pPr lvl="0"/>
            <a:r>
              <a:rPr lang="fr-FR" dirty="0" smtClean="0"/>
              <a:t>BREATHER (</a:t>
            </a:r>
            <a:r>
              <a:rPr lang="fr-FR" dirty="0"/>
              <a:t>Penta 16</a:t>
            </a:r>
            <a:r>
              <a:rPr lang="fr-FR" dirty="0" smtClean="0"/>
              <a:t>) : les ados s’invitent</a:t>
            </a:r>
            <a:br>
              <a:rPr lang="fr-FR" dirty="0" smtClean="0"/>
            </a:br>
            <a:r>
              <a:rPr lang="fr-FR" dirty="0" smtClean="0"/>
              <a:t>dans </a:t>
            </a:r>
            <a:r>
              <a:rPr lang="fr-FR" dirty="0"/>
              <a:t>le débat sur les traitements discontinus</a:t>
            </a:r>
          </a:p>
        </p:txBody>
      </p:sp>
      <p:sp>
        <p:nvSpPr>
          <p:cNvPr id="5" name="Espace réservé du numéro de diapositive 5"/>
          <p:cNvSpPr>
            <a:spLocks noGrp="1"/>
          </p:cNvSpPr>
          <p:nvPr>
            <p:ph type="sldNum" sz="quarter" idx="4"/>
          </p:nvPr>
        </p:nvSpPr>
        <p:spPr>
          <a:xfrm>
            <a:off x="8519994" y="230596"/>
            <a:ext cx="599954" cy="381000"/>
          </a:xfrm>
          <a:prstGeom prst="rect">
            <a:avLst/>
          </a:prstGeom>
        </p:spPr>
        <p:txBody>
          <a:bodyPr vert="horz" lIns="91440" tIns="45720" rIns="91440" bIns="45720" rtlCol="0" anchor="ctr"/>
          <a:lstStyle>
            <a:lvl1pPr algn="ctr" fontAlgn="auto">
              <a:spcBef>
                <a:spcPts val="0"/>
              </a:spcBef>
              <a:spcAft>
                <a:spcPts val="0"/>
              </a:spcAft>
              <a:defRPr sz="1600" b="1">
                <a:solidFill>
                  <a:srgbClr val="005294"/>
                </a:solidFill>
                <a:latin typeface="Arial"/>
                <a:ea typeface="+mn-ea"/>
                <a:cs typeface="Arial"/>
              </a:defRPr>
            </a:lvl1pPr>
          </a:lstStyle>
          <a:p>
            <a:pPr>
              <a:defRPr/>
            </a:pPr>
            <a:fld id="{C1265A62-3229-2D4B-8DAA-B1F424831F0E}" type="slidenum">
              <a:rPr lang="fr-FR" smtClean="0"/>
              <a:pPr>
                <a:defRPr/>
              </a:pPr>
              <a:t>15</a:t>
            </a:fld>
            <a:endParaRPr lang="fr-FR" dirty="0"/>
          </a:p>
        </p:txBody>
      </p:sp>
      <p:sp>
        <p:nvSpPr>
          <p:cNvPr id="36" name="Espace réservé du pied de page 35"/>
          <p:cNvSpPr>
            <a:spLocks noGrp="1"/>
          </p:cNvSpPr>
          <p:nvPr>
            <p:ph type="ftr" sz="quarter" idx="16"/>
          </p:nvPr>
        </p:nvSpPr>
        <p:spPr/>
        <p:txBody>
          <a:bodyPr/>
          <a:lstStyle/>
          <a:p>
            <a:pPr>
              <a:defRPr/>
            </a:pPr>
            <a:r>
              <a:rPr lang="fr-FR" dirty="0" smtClean="0">
                <a:solidFill>
                  <a:schemeClr val="tx1">
                    <a:lumMod val="65000"/>
                    <a:lumOff val="35000"/>
                  </a:schemeClr>
                </a:solidFill>
                <a:ea typeface="Arial" pitchFamily="-84" charset="0"/>
                <a:cs typeface="Arial" pitchFamily="-84" charset="0"/>
              </a:rPr>
              <a:t>CROI 2015 - D’après Butler KM et al., </a:t>
            </a:r>
            <a:r>
              <a:rPr lang="fr-FR" dirty="0" err="1" smtClean="0">
                <a:solidFill>
                  <a:schemeClr val="tx1">
                    <a:lumMod val="65000"/>
                    <a:lumOff val="35000"/>
                  </a:schemeClr>
                </a:solidFill>
                <a:ea typeface="Arial" pitchFamily="-84" charset="0"/>
                <a:cs typeface="Arial" pitchFamily="-84" charset="0"/>
              </a:rPr>
              <a:t>abstr</a:t>
            </a:r>
            <a:r>
              <a:rPr lang="fr-FR" dirty="0" smtClean="0">
                <a:solidFill>
                  <a:schemeClr val="tx1">
                    <a:lumMod val="65000"/>
                    <a:lumOff val="35000"/>
                  </a:schemeClr>
                </a:solidFill>
                <a:ea typeface="Arial" pitchFamily="-84" charset="0"/>
                <a:cs typeface="Arial" pitchFamily="-84" charset="0"/>
              </a:rPr>
              <a:t>. 38LB actualisé </a:t>
            </a:r>
            <a:endParaRPr lang="fr-FR" dirty="0">
              <a:solidFill>
                <a:schemeClr val="tx1">
                  <a:lumMod val="65000"/>
                  <a:lumOff val="35000"/>
                </a:schemeClr>
              </a:solidFill>
              <a:ea typeface="Arial" pitchFamily="-84" charset="0"/>
              <a:cs typeface="Arial" pitchFamily="-84" charset="0"/>
            </a:endParaRPr>
          </a:p>
        </p:txBody>
      </p:sp>
    </p:spTree>
    <p:extLst>
      <p:ext uri="{BB962C8B-B14F-4D97-AF65-F5344CB8AC3E}">
        <p14:creationId xmlns:p14="http://schemas.microsoft.com/office/powerpoint/2010/main" val="37084643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Espace réservé du contenu 9"/>
          <p:cNvGraphicFramePr>
            <a:graphicFrameLocks noGrp="1"/>
          </p:cNvGraphicFramePr>
          <p:nvPr>
            <p:ph idx="1"/>
            <p:extLst>
              <p:ext uri="{D42A27DB-BD31-4B8C-83A1-F6EECF244321}">
                <p14:modId xmlns:p14="http://schemas.microsoft.com/office/powerpoint/2010/main" val="1930169622"/>
              </p:ext>
            </p:extLst>
          </p:nvPr>
        </p:nvGraphicFramePr>
        <p:xfrm>
          <a:off x="1121452" y="1228778"/>
          <a:ext cx="7646990" cy="1280160"/>
        </p:xfrm>
        <a:graphic>
          <a:graphicData uri="http://schemas.openxmlformats.org/drawingml/2006/table">
            <a:tbl>
              <a:tblPr firstRow="1" bandRow="1">
                <a:tableStyleId>{5C22544A-7EE6-4342-B048-85BDC9FD1C3A}</a:tableStyleId>
              </a:tblPr>
              <a:tblGrid>
                <a:gridCol w="1917477"/>
                <a:gridCol w="1141319"/>
                <a:gridCol w="1529398"/>
                <a:gridCol w="1783354"/>
                <a:gridCol w="1275442"/>
              </a:tblGrid>
              <a:tr h="268895">
                <a:tc>
                  <a:txBody>
                    <a:bodyPr/>
                    <a:lstStyle/>
                    <a:p>
                      <a:endParaRPr lang="fr-FR" sz="12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Événements (n)</a:t>
                      </a:r>
                      <a:endParaRPr lang="fr-FR" sz="12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err="1" smtClean="0">
                          <a:solidFill>
                            <a:schemeClr val="bg1"/>
                          </a:solidFill>
                        </a:rPr>
                        <a:t>Personnes.années</a:t>
                      </a:r>
                      <a:endParaRPr lang="fr-FR" sz="12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Probabilité</a:t>
                      </a:r>
                      <a:r>
                        <a:rPr lang="fr-FR" sz="1200" baseline="0" dirty="0" smtClean="0">
                          <a:solidFill>
                            <a:schemeClr val="bg1"/>
                          </a:solidFill>
                        </a:rPr>
                        <a:t> estimée d’ échec</a:t>
                      </a:r>
                      <a:endParaRPr lang="fr-FR" sz="12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IC</a:t>
                      </a:r>
                      <a:r>
                        <a:rPr lang="fr-FR" sz="1200" baseline="-25000" dirty="0" smtClean="0">
                          <a:solidFill>
                            <a:schemeClr val="bg1"/>
                          </a:solidFill>
                        </a:rPr>
                        <a:t>90</a:t>
                      </a:r>
                      <a:endParaRPr lang="fr-FR" sz="1200" baseline="-250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r>
              <a:tr h="161337">
                <a:tc>
                  <a:txBody>
                    <a:bodyPr/>
                    <a:lstStyle/>
                    <a:p>
                      <a:r>
                        <a:rPr lang="fr-FR" sz="1200" dirty="0" smtClean="0">
                          <a:solidFill>
                            <a:srgbClr val="000000"/>
                          </a:solidFill>
                        </a:rPr>
                        <a:t>TDC</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a:r>
                        <a:rPr lang="fr-FR" sz="1200" dirty="0" smtClean="0">
                          <a:solidFill>
                            <a:srgbClr val="000000"/>
                          </a:solidFill>
                        </a:rPr>
                        <a:t>6</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99,5</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6,1 %</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2,1 ; 10,2 %</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r h="1613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TC</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7</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98,8</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7,3</a:t>
                      </a:r>
                      <a:r>
                        <a:rPr lang="fr-FR" sz="1200" baseline="0" dirty="0" smtClean="0">
                          <a:solidFill>
                            <a:srgbClr val="000000"/>
                          </a:solidFill>
                        </a:rPr>
                        <a:t> %</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2,9 ; 11,7 %</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r h="1613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Différence (TDC-TC)</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-1,2 %</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-7,3 ; 4,9</a:t>
                      </a:r>
                      <a:r>
                        <a:rPr lang="fr-FR" sz="1200" baseline="0" dirty="0" smtClean="0">
                          <a:solidFill>
                            <a:srgbClr val="000000"/>
                          </a:solidFill>
                        </a:rPr>
                        <a:t> %</a:t>
                      </a:r>
                      <a:endParaRPr lang="fr-FR" sz="12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bl>
          </a:graphicData>
        </a:graphic>
      </p:graphicFrame>
      <p:sp>
        <p:nvSpPr>
          <p:cNvPr id="33" name="Titre 32"/>
          <p:cNvSpPr>
            <a:spLocks noGrp="1"/>
          </p:cNvSpPr>
          <p:nvPr>
            <p:ph type="title"/>
          </p:nvPr>
        </p:nvSpPr>
        <p:spPr>
          <a:xfrm>
            <a:off x="1039091" y="222207"/>
            <a:ext cx="7647708" cy="938106"/>
          </a:xfrm>
        </p:spPr>
        <p:txBody>
          <a:bodyPr/>
          <a:lstStyle/>
          <a:p>
            <a:r>
              <a:rPr lang="fr-FR" dirty="0" smtClean="0"/>
              <a:t>BREATHER (</a:t>
            </a:r>
            <a:r>
              <a:rPr lang="fr-FR" dirty="0"/>
              <a:t>Penta 16</a:t>
            </a:r>
            <a:r>
              <a:rPr lang="fr-FR" dirty="0" smtClean="0"/>
              <a:t>) – critère principal :</a:t>
            </a:r>
            <a:br>
              <a:rPr lang="fr-FR" dirty="0" smtClean="0"/>
            </a:br>
            <a:r>
              <a:rPr lang="fr-FR" dirty="0" smtClean="0"/>
              <a:t> CV ≥ 50 c/ml (confirmée)</a:t>
            </a:r>
            <a:endParaRPr lang="fr-FR" dirty="0"/>
          </a:p>
        </p:txBody>
      </p:sp>
      <p:sp>
        <p:nvSpPr>
          <p:cNvPr id="26" name="Espace réservé du numéro de diapositive 5"/>
          <p:cNvSpPr>
            <a:spLocks noGrp="1"/>
          </p:cNvSpPr>
          <p:nvPr>
            <p:ph type="sldNum" sz="quarter" idx="4"/>
          </p:nvPr>
        </p:nvSpPr>
        <p:spPr>
          <a:xfrm>
            <a:off x="8519994" y="230596"/>
            <a:ext cx="599954" cy="381000"/>
          </a:xfrm>
          <a:prstGeom prst="rect">
            <a:avLst/>
          </a:prstGeom>
        </p:spPr>
        <p:txBody>
          <a:bodyPr vert="horz" lIns="91440" tIns="45720" rIns="91440" bIns="45720" rtlCol="0" anchor="ctr"/>
          <a:lstStyle>
            <a:lvl1pPr algn="ctr" fontAlgn="auto">
              <a:spcBef>
                <a:spcPts val="0"/>
              </a:spcBef>
              <a:spcAft>
                <a:spcPts val="0"/>
              </a:spcAft>
              <a:defRPr sz="1600" b="1">
                <a:solidFill>
                  <a:srgbClr val="005294"/>
                </a:solidFill>
                <a:latin typeface="Arial"/>
                <a:ea typeface="+mn-ea"/>
                <a:cs typeface="Arial"/>
              </a:defRPr>
            </a:lvl1pPr>
          </a:lstStyle>
          <a:p>
            <a:pPr>
              <a:defRPr/>
            </a:pPr>
            <a:fld id="{C1265A62-3229-2D4B-8DAA-B1F424831F0E}" type="slidenum">
              <a:rPr lang="fr-FR" smtClean="0"/>
              <a:pPr>
                <a:defRPr/>
              </a:pPr>
              <a:t>16</a:t>
            </a:fld>
            <a:endParaRPr lang="fr-FR" dirty="0"/>
          </a:p>
        </p:txBody>
      </p:sp>
      <p:sp>
        <p:nvSpPr>
          <p:cNvPr id="36" name="Espace réservé du pied de page 35"/>
          <p:cNvSpPr>
            <a:spLocks noGrp="1"/>
          </p:cNvSpPr>
          <p:nvPr>
            <p:ph type="ftr" sz="quarter" idx="16"/>
          </p:nvPr>
        </p:nvSpPr>
        <p:spPr/>
        <p:txBody>
          <a:bodyPr/>
          <a:lstStyle/>
          <a:p>
            <a:pPr>
              <a:defRPr/>
            </a:pPr>
            <a:r>
              <a:rPr lang="fr-FR" dirty="0" smtClean="0">
                <a:solidFill>
                  <a:schemeClr val="tx1">
                    <a:lumMod val="65000"/>
                    <a:lumOff val="35000"/>
                  </a:schemeClr>
                </a:solidFill>
                <a:ea typeface="Arial" pitchFamily="-84" charset="0"/>
                <a:cs typeface="Arial" pitchFamily="-84" charset="0"/>
              </a:rPr>
              <a:t>CROI 2015 - D’après Butler KM et al., </a:t>
            </a:r>
            <a:r>
              <a:rPr lang="fr-FR" dirty="0" err="1" smtClean="0">
                <a:solidFill>
                  <a:schemeClr val="tx1">
                    <a:lumMod val="65000"/>
                    <a:lumOff val="35000"/>
                  </a:schemeClr>
                </a:solidFill>
                <a:ea typeface="Arial" pitchFamily="-84" charset="0"/>
                <a:cs typeface="Arial" pitchFamily="-84" charset="0"/>
              </a:rPr>
              <a:t>abstr</a:t>
            </a:r>
            <a:r>
              <a:rPr lang="fr-FR" dirty="0" smtClean="0">
                <a:solidFill>
                  <a:schemeClr val="tx1">
                    <a:lumMod val="65000"/>
                    <a:lumOff val="35000"/>
                  </a:schemeClr>
                </a:solidFill>
                <a:ea typeface="Arial" pitchFamily="-84" charset="0"/>
                <a:cs typeface="Arial" pitchFamily="-84" charset="0"/>
              </a:rPr>
              <a:t>. 38LB actualisé </a:t>
            </a:r>
            <a:endParaRPr lang="fr-FR" dirty="0">
              <a:solidFill>
                <a:schemeClr val="tx1">
                  <a:lumMod val="65000"/>
                  <a:lumOff val="35000"/>
                </a:schemeClr>
              </a:solidFill>
              <a:ea typeface="Arial" pitchFamily="-84" charset="0"/>
              <a:cs typeface="Arial" pitchFamily="-84" charset="0"/>
            </a:endParaRPr>
          </a:p>
        </p:txBody>
      </p:sp>
      <p:grpSp>
        <p:nvGrpSpPr>
          <p:cNvPr id="2" name="Grouper 48"/>
          <p:cNvGrpSpPr/>
          <p:nvPr/>
        </p:nvGrpSpPr>
        <p:grpSpPr>
          <a:xfrm>
            <a:off x="413112" y="3153874"/>
            <a:ext cx="5184821" cy="2800670"/>
            <a:chOff x="2185926" y="2993574"/>
            <a:chExt cx="5184821" cy="2800670"/>
          </a:xfrm>
        </p:grpSpPr>
        <p:pic>
          <p:nvPicPr>
            <p:cNvPr id="6146" name="Picture 2"/>
            <p:cNvPicPr>
              <a:picLocks noChangeAspect="1" noChangeArrowheads="1"/>
            </p:cNvPicPr>
            <p:nvPr/>
          </p:nvPicPr>
          <p:blipFill>
            <a:blip r:embed="rId3"/>
            <a:srcRect/>
            <a:stretch>
              <a:fillRect/>
            </a:stretch>
          </p:blipFill>
          <p:spPr bwMode="auto">
            <a:xfrm>
              <a:off x="2726865" y="2993574"/>
              <a:ext cx="4100513" cy="2181225"/>
            </a:xfrm>
            <a:prstGeom prst="rect">
              <a:avLst/>
            </a:prstGeom>
            <a:noFill/>
            <a:ln w="9525">
              <a:noFill/>
              <a:miter lim="800000"/>
              <a:headEnd/>
              <a:tailEnd/>
            </a:ln>
            <a:effectLst/>
          </p:spPr>
        </p:pic>
        <p:sp>
          <p:nvSpPr>
            <p:cNvPr id="20" name="Ellipse 19"/>
            <p:cNvSpPr/>
            <p:nvPr/>
          </p:nvSpPr>
          <p:spPr>
            <a:xfrm>
              <a:off x="5152569" y="3873503"/>
              <a:ext cx="508000" cy="344714"/>
            </a:xfrm>
            <a:prstGeom prst="ellipse">
              <a:avLst/>
            </a:prstGeom>
            <a:noFill/>
            <a:ln w="19050" cap="flat" cmpd="sng" algn="ctr">
              <a:solidFill>
                <a:srgbClr val="D0558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2569026" y="3222174"/>
              <a:ext cx="1082448" cy="276999"/>
            </a:xfrm>
            <a:prstGeom prst="rect">
              <a:avLst/>
            </a:prstGeom>
            <a:noFill/>
          </p:spPr>
          <p:txBody>
            <a:bodyPr wrap="none" rtlCol="0">
              <a:spAutoFit/>
            </a:bodyPr>
            <a:lstStyle/>
            <a:p>
              <a:r>
                <a:rPr lang="fr-FR" sz="1200" dirty="0" smtClean="0"/>
                <a:t>TDC meilleur</a:t>
              </a:r>
              <a:endParaRPr lang="fr-FR" sz="1200" dirty="0"/>
            </a:p>
          </p:txBody>
        </p:sp>
        <p:sp>
          <p:nvSpPr>
            <p:cNvPr id="24" name="ZoneTexte 23"/>
            <p:cNvSpPr txBox="1"/>
            <p:nvPr/>
          </p:nvSpPr>
          <p:spPr>
            <a:xfrm>
              <a:off x="6399432" y="3222174"/>
              <a:ext cx="971315" cy="276999"/>
            </a:xfrm>
            <a:prstGeom prst="rect">
              <a:avLst/>
            </a:prstGeom>
            <a:noFill/>
          </p:spPr>
          <p:txBody>
            <a:bodyPr wrap="none" rtlCol="0">
              <a:spAutoFit/>
            </a:bodyPr>
            <a:lstStyle/>
            <a:p>
              <a:r>
                <a:rPr lang="fr-FR" sz="1200" dirty="0" smtClean="0"/>
                <a:t>TC meilleur</a:t>
              </a:r>
              <a:endParaRPr lang="fr-FR" sz="1200" dirty="0"/>
            </a:p>
          </p:txBody>
        </p:sp>
        <p:sp>
          <p:nvSpPr>
            <p:cNvPr id="30" name="ZoneTexte 29"/>
            <p:cNvSpPr txBox="1"/>
            <p:nvPr/>
          </p:nvSpPr>
          <p:spPr>
            <a:xfrm rot="16200000">
              <a:off x="6428073" y="3872628"/>
              <a:ext cx="1125579" cy="646331"/>
            </a:xfrm>
            <a:prstGeom prst="rect">
              <a:avLst/>
            </a:prstGeom>
            <a:noFill/>
          </p:spPr>
          <p:txBody>
            <a:bodyPr wrap="none" rtlCol="0">
              <a:spAutoFit/>
            </a:bodyPr>
            <a:lstStyle/>
            <a:p>
              <a:pPr algn="ctr"/>
              <a:r>
                <a:rPr lang="fr-FR" sz="1200" dirty="0" smtClean="0"/>
                <a:t>Marge de</a:t>
              </a:r>
              <a:br>
                <a:rPr lang="fr-FR" sz="1200" dirty="0" smtClean="0"/>
              </a:br>
              <a:r>
                <a:rPr lang="fr-FR" sz="1200" dirty="0" err="1" smtClean="0"/>
                <a:t>non-infériorité</a:t>
              </a:r>
              <a:r>
                <a:rPr lang="fr-FR" sz="1200" dirty="0" smtClean="0"/>
                <a:t/>
              </a:r>
              <a:br>
                <a:rPr lang="fr-FR" sz="1200" dirty="0" smtClean="0"/>
              </a:br>
              <a:endParaRPr lang="fr-FR" sz="1200" dirty="0"/>
            </a:p>
          </p:txBody>
        </p:sp>
        <p:cxnSp>
          <p:nvCxnSpPr>
            <p:cNvPr id="34" name="Connecteur droit 33"/>
            <p:cNvCxnSpPr/>
            <p:nvPr/>
          </p:nvCxnSpPr>
          <p:spPr>
            <a:xfrm rot="10800000">
              <a:off x="6379026" y="4138162"/>
              <a:ext cx="332400" cy="1588"/>
            </a:xfrm>
            <a:prstGeom prst="line">
              <a:avLst/>
            </a:prstGeom>
            <a:ln w="34925"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7" name="ZoneTexte 36"/>
            <p:cNvSpPr txBox="1"/>
            <p:nvPr/>
          </p:nvSpPr>
          <p:spPr>
            <a:xfrm>
              <a:off x="2432506" y="5243290"/>
              <a:ext cx="612517" cy="276999"/>
            </a:xfrm>
            <a:prstGeom prst="rect">
              <a:avLst/>
            </a:prstGeom>
            <a:noFill/>
          </p:spPr>
          <p:txBody>
            <a:bodyPr wrap="none" rtlCol="0">
              <a:spAutoFit/>
            </a:bodyPr>
            <a:lstStyle/>
            <a:p>
              <a:pPr algn="ctr"/>
              <a:r>
                <a:rPr lang="fr-FR" sz="1200" dirty="0" smtClean="0"/>
                <a:t>– 0,16</a:t>
              </a:r>
              <a:endParaRPr lang="fr-FR" sz="1200" dirty="0"/>
            </a:p>
          </p:txBody>
        </p:sp>
        <p:sp>
          <p:nvSpPr>
            <p:cNvPr id="40" name="ZoneTexte 39"/>
            <p:cNvSpPr txBox="1"/>
            <p:nvPr/>
          </p:nvSpPr>
          <p:spPr>
            <a:xfrm>
              <a:off x="2941641" y="5243290"/>
              <a:ext cx="612517" cy="276999"/>
            </a:xfrm>
            <a:prstGeom prst="rect">
              <a:avLst/>
            </a:prstGeom>
            <a:noFill/>
          </p:spPr>
          <p:txBody>
            <a:bodyPr wrap="none" rtlCol="0">
              <a:spAutoFit/>
            </a:bodyPr>
            <a:lstStyle/>
            <a:p>
              <a:pPr algn="ctr"/>
              <a:r>
                <a:rPr lang="fr-FR" sz="1200" dirty="0" smtClean="0"/>
                <a:t>– 0,12</a:t>
              </a:r>
              <a:endParaRPr lang="fr-FR" sz="1200" dirty="0"/>
            </a:p>
          </p:txBody>
        </p:sp>
        <p:sp>
          <p:nvSpPr>
            <p:cNvPr id="41" name="ZoneTexte 40"/>
            <p:cNvSpPr txBox="1"/>
            <p:nvPr/>
          </p:nvSpPr>
          <p:spPr>
            <a:xfrm>
              <a:off x="3450776" y="5243290"/>
              <a:ext cx="612517" cy="276999"/>
            </a:xfrm>
            <a:prstGeom prst="rect">
              <a:avLst/>
            </a:prstGeom>
            <a:noFill/>
          </p:spPr>
          <p:txBody>
            <a:bodyPr wrap="none" rtlCol="0">
              <a:spAutoFit/>
            </a:bodyPr>
            <a:lstStyle/>
            <a:p>
              <a:pPr algn="ctr"/>
              <a:r>
                <a:rPr lang="fr-FR" sz="1200" dirty="0" smtClean="0"/>
                <a:t>– 0,08</a:t>
              </a:r>
              <a:endParaRPr lang="fr-FR" sz="1200" dirty="0"/>
            </a:p>
          </p:txBody>
        </p:sp>
        <p:sp>
          <p:nvSpPr>
            <p:cNvPr id="42" name="ZoneTexte 41"/>
            <p:cNvSpPr txBox="1"/>
            <p:nvPr/>
          </p:nvSpPr>
          <p:spPr>
            <a:xfrm>
              <a:off x="3959911" y="5243290"/>
              <a:ext cx="612517" cy="276999"/>
            </a:xfrm>
            <a:prstGeom prst="rect">
              <a:avLst/>
            </a:prstGeom>
            <a:noFill/>
          </p:spPr>
          <p:txBody>
            <a:bodyPr wrap="none" rtlCol="0">
              <a:spAutoFit/>
            </a:bodyPr>
            <a:lstStyle/>
            <a:p>
              <a:pPr algn="ctr"/>
              <a:r>
                <a:rPr lang="fr-FR" sz="1200" dirty="0" smtClean="0"/>
                <a:t>– 0,04</a:t>
              </a:r>
              <a:endParaRPr lang="fr-FR" sz="1200" dirty="0"/>
            </a:p>
          </p:txBody>
        </p:sp>
        <p:sp>
          <p:nvSpPr>
            <p:cNvPr id="43" name="ZoneTexte 42"/>
            <p:cNvSpPr txBox="1"/>
            <p:nvPr/>
          </p:nvSpPr>
          <p:spPr>
            <a:xfrm>
              <a:off x="4640178" y="5243290"/>
              <a:ext cx="270251" cy="276999"/>
            </a:xfrm>
            <a:prstGeom prst="rect">
              <a:avLst/>
            </a:prstGeom>
            <a:noFill/>
          </p:spPr>
          <p:txBody>
            <a:bodyPr wrap="none" rtlCol="0">
              <a:spAutoFit/>
            </a:bodyPr>
            <a:lstStyle/>
            <a:p>
              <a:pPr algn="ctr"/>
              <a:r>
                <a:rPr lang="fr-FR" sz="1200" dirty="0" smtClean="0"/>
                <a:t>0</a:t>
              </a:r>
              <a:endParaRPr lang="fr-FR" sz="1200" dirty="0"/>
            </a:p>
          </p:txBody>
        </p:sp>
        <p:sp>
          <p:nvSpPr>
            <p:cNvPr id="44" name="ZoneTexte 43"/>
            <p:cNvSpPr txBox="1"/>
            <p:nvPr/>
          </p:nvSpPr>
          <p:spPr>
            <a:xfrm>
              <a:off x="5042350" y="5243290"/>
              <a:ext cx="484177" cy="276999"/>
            </a:xfrm>
            <a:prstGeom prst="rect">
              <a:avLst/>
            </a:prstGeom>
            <a:noFill/>
          </p:spPr>
          <p:txBody>
            <a:bodyPr wrap="none" rtlCol="0">
              <a:spAutoFit/>
            </a:bodyPr>
            <a:lstStyle/>
            <a:p>
              <a:pPr algn="ctr"/>
              <a:r>
                <a:rPr lang="fr-FR" sz="1200" dirty="0" smtClean="0"/>
                <a:t>0,04</a:t>
              </a:r>
              <a:endParaRPr lang="fr-FR" sz="1200" dirty="0"/>
            </a:p>
          </p:txBody>
        </p:sp>
        <p:sp>
          <p:nvSpPr>
            <p:cNvPr id="45" name="ZoneTexte 44"/>
            <p:cNvSpPr txBox="1"/>
            <p:nvPr/>
          </p:nvSpPr>
          <p:spPr>
            <a:xfrm>
              <a:off x="5551486" y="5243290"/>
              <a:ext cx="484177" cy="276999"/>
            </a:xfrm>
            <a:prstGeom prst="rect">
              <a:avLst/>
            </a:prstGeom>
            <a:noFill/>
          </p:spPr>
          <p:txBody>
            <a:bodyPr wrap="none" rtlCol="0">
              <a:spAutoFit/>
            </a:bodyPr>
            <a:lstStyle/>
            <a:p>
              <a:pPr algn="ctr"/>
              <a:r>
                <a:rPr lang="fr-FR" sz="1200" dirty="0" smtClean="0"/>
                <a:t>0,08</a:t>
              </a:r>
              <a:endParaRPr lang="fr-FR" sz="1200" dirty="0"/>
            </a:p>
          </p:txBody>
        </p:sp>
        <p:sp>
          <p:nvSpPr>
            <p:cNvPr id="46" name="ZoneTexte 45"/>
            <p:cNvSpPr txBox="1"/>
            <p:nvPr/>
          </p:nvSpPr>
          <p:spPr>
            <a:xfrm>
              <a:off x="6060621" y="5243290"/>
              <a:ext cx="484177" cy="276999"/>
            </a:xfrm>
            <a:prstGeom prst="rect">
              <a:avLst/>
            </a:prstGeom>
            <a:noFill/>
          </p:spPr>
          <p:txBody>
            <a:bodyPr wrap="none" rtlCol="0">
              <a:spAutoFit/>
            </a:bodyPr>
            <a:lstStyle/>
            <a:p>
              <a:pPr algn="ctr"/>
              <a:r>
                <a:rPr lang="fr-FR" sz="1200" dirty="0" smtClean="0"/>
                <a:t>0,12</a:t>
              </a:r>
              <a:endParaRPr lang="fr-FR" sz="1200" dirty="0"/>
            </a:p>
          </p:txBody>
        </p:sp>
        <p:sp>
          <p:nvSpPr>
            <p:cNvPr id="47" name="ZoneTexte 46"/>
            <p:cNvSpPr txBox="1"/>
            <p:nvPr/>
          </p:nvSpPr>
          <p:spPr>
            <a:xfrm>
              <a:off x="6569752" y="5243290"/>
              <a:ext cx="484177" cy="276999"/>
            </a:xfrm>
            <a:prstGeom prst="rect">
              <a:avLst/>
            </a:prstGeom>
            <a:noFill/>
          </p:spPr>
          <p:txBody>
            <a:bodyPr wrap="none" rtlCol="0">
              <a:spAutoFit/>
            </a:bodyPr>
            <a:lstStyle/>
            <a:p>
              <a:pPr algn="ctr"/>
              <a:r>
                <a:rPr lang="fr-FR" sz="1200" dirty="0" smtClean="0"/>
                <a:t>0,16</a:t>
              </a:r>
              <a:endParaRPr lang="fr-FR" sz="1200" dirty="0"/>
            </a:p>
          </p:txBody>
        </p:sp>
        <p:sp>
          <p:nvSpPr>
            <p:cNvPr id="48" name="ZoneTexte 47"/>
            <p:cNvSpPr txBox="1"/>
            <p:nvPr/>
          </p:nvSpPr>
          <p:spPr>
            <a:xfrm>
              <a:off x="2185926" y="5517245"/>
              <a:ext cx="5178821" cy="276999"/>
            </a:xfrm>
            <a:prstGeom prst="rect">
              <a:avLst/>
            </a:prstGeom>
            <a:noFill/>
          </p:spPr>
          <p:txBody>
            <a:bodyPr wrap="none" rtlCol="0">
              <a:spAutoFit/>
            </a:bodyPr>
            <a:lstStyle/>
            <a:p>
              <a:pPr algn="ctr"/>
              <a:r>
                <a:rPr lang="fr-FR" sz="1200" b="1" dirty="0" smtClean="0"/>
                <a:t>Différence estimée du pourcentage de patients en échec virologique</a:t>
              </a:r>
              <a:endParaRPr lang="fr-FR" sz="1200" b="1" dirty="0"/>
            </a:p>
          </p:txBody>
        </p:sp>
      </p:grpSp>
      <p:sp>
        <p:nvSpPr>
          <p:cNvPr id="50" name="Ellipse 49"/>
          <p:cNvSpPr/>
          <p:nvPr/>
        </p:nvSpPr>
        <p:spPr>
          <a:xfrm>
            <a:off x="3361871" y="1669644"/>
            <a:ext cx="508000" cy="584200"/>
          </a:xfrm>
          <a:prstGeom prst="ellipse">
            <a:avLst/>
          </a:prstGeom>
          <a:noFill/>
          <a:ln w="19050" cap="flat" cmpd="sng" algn="ctr">
            <a:solidFill>
              <a:srgbClr val="D0558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5719542" y="3804051"/>
            <a:ext cx="3400406" cy="1600438"/>
          </a:xfrm>
          <a:prstGeom prst="rect">
            <a:avLst/>
          </a:prstGeom>
        </p:spPr>
        <p:txBody>
          <a:bodyPr wrap="square">
            <a:spAutoFit/>
          </a:bodyPr>
          <a:lstStyle/>
          <a:p>
            <a:r>
              <a:rPr lang="fr-FR" sz="1400" b="1" dirty="0"/>
              <a:t>Résultats </a:t>
            </a:r>
            <a:endParaRPr lang="fr-FR" sz="1400" dirty="0"/>
          </a:p>
          <a:p>
            <a:pPr marL="363538" lvl="1" indent="-285750">
              <a:buFont typeface="Arial"/>
              <a:buChar char="•"/>
            </a:pPr>
            <a:r>
              <a:rPr lang="fr-FR" sz="1400" dirty="0"/>
              <a:t>Excellente </a:t>
            </a:r>
            <a:r>
              <a:rPr lang="fr-FR" sz="1400" dirty="0" smtClean="0"/>
              <a:t>observance TC/TDC</a:t>
            </a:r>
          </a:p>
          <a:p>
            <a:pPr marL="363538" lvl="1" indent="-285750">
              <a:buFont typeface="Arial"/>
              <a:buChar char="•"/>
            </a:pPr>
            <a:r>
              <a:rPr lang="fr-FR" sz="1400" dirty="0" smtClean="0"/>
              <a:t>Absence </a:t>
            </a:r>
            <a:r>
              <a:rPr lang="fr-FR" sz="1400" dirty="0"/>
              <a:t>d’infériorité du </a:t>
            </a:r>
            <a:r>
              <a:rPr lang="fr-FR" sz="1400" dirty="0" smtClean="0"/>
              <a:t>TDC</a:t>
            </a:r>
          </a:p>
          <a:p>
            <a:pPr marL="363538" lvl="1" indent="-285750">
              <a:buFont typeface="Arial"/>
              <a:buChar char="•"/>
            </a:pPr>
            <a:r>
              <a:rPr lang="fr-FR" sz="1400" dirty="0" smtClean="0"/>
              <a:t>Exposition </a:t>
            </a:r>
            <a:r>
              <a:rPr lang="fr-FR" sz="1400" dirty="0"/>
              <a:t>moindre aux ARV (</a:t>
            </a:r>
            <a:r>
              <a:rPr lang="fr-FR" sz="1400" dirty="0" smtClean="0"/>
              <a:t>-27</a:t>
            </a:r>
            <a:r>
              <a:rPr lang="fr-FR" sz="1400" dirty="0"/>
              <a:t> %) avec le TDC </a:t>
            </a:r>
            <a:endParaRPr lang="fr-FR" sz="1400" dirty="0" smtClean="0"/>
          </a:p>
          <a:p>
            <a:pPr marL="363538" lvl="1" indent="-285750">
              <a:buFont typeface="Arial"/>
              <a:buChar char="•"/>
            </a:pPr>
            <a:r>
              <a:rPr lang="fr-FR" sz="1400" dirty="0" smtClean="0"/>
              <a:t>Résistances idem : 3/6 TDC et 6/7 TC</a:t>
            </a:r>
            <a:endParaRPr lang="fr-FR" sz="1400" dirty="0"/>
          </a:p>
        </p:txBody>
      </p:sp>
    </p:spTree>
    <p:extLst>
      <p:ext uri="{BB962C8B-B14F-4D97-AF65-F5344CB8AC3E}">
        <p14:creationId xmlns:p14="http://schemas.microsoft.com/office/powerpoint/2010/main" val="27173858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Les infections opportunistes</a:t>
            </a:r>
            <a:endParaRPr lang="fr-FR" dirty="0"/>
          </a:p>
        </p:txBody>
      </p:sp>
      <p:sp>
        <p:nvSpPr>
          <p:cNvPr id="9" name="Espace réservé du texte 8"/>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pPr>
                <a:defRPr/>
              </a:pPr>
              <a:t>17</a:t>
            </a:fld>
            <a:endParaRPr lang="fr-FR" dirty="0"/>
          </a:p>
        </p:txBody>
      </p:sp>
    </p:spTree>
    <p:extLst>
      <p:ext uri="{BB962C8B-B14F-4D97-AF65-F5344CB8AC3E}">
        <p14:creationId xmlns:p14="http://schemas.microsoft.com/office/powerpoint/2010/main" val="202868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2600" dirty="0" smtClean="0"/>
              <a:t>Etude COSTOP : faut-il arrêter le </a:t>
            </a:r>
            <a:r>
              <a:rPr lang="fr-FR" sz="2600" dirty="0" err="1" smtClean="0"/>
              <a:t>cotrimoxazole</a:t>
            </a:r>
            <a:r>
              <a:rPr lang="fr-FR" sz="2600" dirty="0" smtClean="0"/>
              <a:t> chez les adultes sous ARV en Afrique ? (1)</a:t>
            </a:r>
            <a:endParaRPr lang="fr-FR" sz="2600" dirty="0"/>
          </a:p>
        </p:txBody>
      </p:sp>
      <p:sp>
        <p:nvSpPr>
          <p:cNvPr id="289794" name="Espace réservé du contenu 2"/>
          <p:cNvSpPr>
            <a:spLocks noGrp="1"/>
          </p:cNvSpPr>
          <p:nvPr>
            <p:ph idx="1"/>
          </p:nvPr>
        </p:nvSpPr>
        <p:spPr>
          <a:xfrm>
            <a:off x="457200" y="1132417"/>
            <a:ext cx="8507413" cy="5320771"/>
          </a:xfrm>
        </p:spPr>
        <p:txBody>
          <a:bodyPr>
            <a:normAutofit/>
          </a:bodyPr>
          <a:lstStyle/>
          <a:p>
            <a:r>
              <a:rPr lang="fr-FR" sz="2000" dirty="0" smtClean="0">
                <a:solidFill>
                  <a:srgbClr val="FFFF66"/>
                </a:solidFill>
              </a:rPr>
              <a:t>Essai randomisé </a:t>
            </a:r>
            <a:r>
              <a:rPr lang="fr-FR" sz="2000" dirty="0" smtClean="0"/>
              <a:t>de non infériorité conduit sur 2 sites en Ouganda</a:t>
            </a:r>
            <a:br>
              <a:rPr lang="fr-FR" sz="2000" dirty="0" smtClean="0"/>
            </a:br>
            <a:r>
              <a:rPr lang="fr-FR" sz="2000" dirty="0" smtClean="0"/>
              <a:t/>
            </a:r>
            <a:br>
              <a:rPr lang="fr-FR" sz="2000" dirty="0" smtClean="0"/>
            </a:br>
            <a:endParaRPr lang="fr-FR" sz="2000" dirty="0" smtClean="0"/>
          </a:p>
          <a:p>
            <a:endParaRPr lang="fr-FR" sz="1600" dirty="0" smtClean="0"/>
          </a:p>
        </p:txBody>
      </p:sp>
      <p:sp>
        <p:nvSpPr>
          <p:cNvPr id="289795" name="Text Box 3"/>
          <p:cNvSpPr txBox="1">
            <a:spLocks noChangeArrowheads="1"/>
          </p:cNvSpPr>
          <p:nvPr/>
        </p:nvSpPr>
        <p:spPr bwMode="auto">
          <a:xfrm>
            <a:off x="5910263" y="6583363"/>
            <a:ext cx="323373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Munderi P, CROI 2015, Abs. 94</a:t>
            </a:r>
          </a:p>
        </p:txBody>
      </p:sp>
      <p:grpSp>
        <p:nvGrpSpPr>
          <p:cNvPr id="17" name="Groupe 16"/>
          <p:cNvGrpSpPr/>
          <p:nvPr/>
        </p:nvGrpSpPr>
        <p:grpSpPr>
          <a:xfrm>
            <a:off x="1146175" y="1671638"/>
            <a:ext cx="6642100" cy="4498380"/>
            <a:chOff x="1146175" y="1671638"/>
            <a:chExt cx="6642100" cy="4498380"/>
          </a:xfrm>
        </p:grpSpPr>
        <p:sp>
          <p:nvSpPr>
            <p:cNvPr id="289796" name="ZoneTexte 5"/>
            <p:cNvSpPr txBox="1">
              <a:spLocks noChangeArrowheads="1"/>
            </p:cNvSpPr>
            <p:nvPr/>
          </p:nvSpPr>
          <p:spPr bwMode="auto">
            <a:xfrm>
              <a:off x="1146175" y="1671638"/>
              <a:ext cx="6554788" cy="585787"/>
            </a:xfrm>
            <a:prstGeom prst="rect">
              <a:avLst/>
            </a:prstGeom>
            <a:solidFill>
              <a:srgbClr val="000066"/>
            </a:solidFill>
            <a:ln w="9525">
              <a:solidFill>
                <a:schemeClr val="bg1"/>
              </a:solidFill>
              <a:miter lim="800000"/>
              <a:headEnd/>
              <a:tailEnd/>
            </a:ln>
          </p:spPr>
          <p:txBody>
            <a:bodyPr wrap="none">
              <a:spAutoFit/>
            </a:bodyPr>
            <a:lstStyle/>
            <a:p>
              <a:pPr algn="ctr" defTabSz="914400"/>
              <a:r>
                <a:rPr lang="fr-FR" sz="1600">
                  <a:solidFill>
                    <a:srgbClr val="FFFFFF"/>
                  </a:solidFill>
                  <a:latin typeface="Arial" charset="0"/>
                  <a:ea typeface="+mn-ea"/>
                  <a:cs typeface="Arial" charset="0"/>
                </a:rPr>
                <a:t>2 180 adultes sous ARV depuis moins de 6 mois </a:t>
              </a:r>
              <a:br>
                <a:rPr lang="fr-FR" sz="1600">
                  <a:solidFill>
                    <a:srgbClr val="FFFFFF"/>
                  </a:solidFill>
                  <a:latin typeface="Arial" charset="0"/>
                  <a:ea typeface="+mn-ea"/>
                  <a:cs typeface="Arial" charset="0"/>
                </a:rPr>
              </a:br>
              <a:r>
                <a:rPr lang="fr-FR" sz="1600">
                  <a:solidFill>
                    <a:srgbClr val="FFFFFF"/>
                  </a:solidFill>
                  <a:latin typeface="Arial" charset="0"/>
                  <a:ea typeface="+mn-ea"/>
                  <a:cs typeface="Arial" charset="0"/>
                </a:rPr>
                <a:t>et cotrimoxazole (CTX) quotidien avec des CD4 confirmés </a:t>
              </a:r>
              <a:r>
                <a:rPr lang="fr-FR" sz="1600" u="sng">
                  <a:solidFill>
                    <a:srgbClr val="FFFFFF"/>
                  </a:solidFill>
                  <a:latin typeface="Arial" charset="0"/>
                  <a:ea typeface="+mn-ea"/>
                  <a:cs typeface="Arial" charset="0"/>
                </a:rPr>
                <a:t>&gt;</a:t>
              </a:r>
              <a:r>
                <a:rPr lang="fr-FR" sz="1600">
                  <a:solidFill>
                    <a:srgbClr val="FFFFFF"/>
                  </a:solidFill>
                  <a:latin typeface="Arial" charset="0"/>
                  <a:ea typeface="+mn-ea"/>
                  <a:cs typeface="Arial" charset="0"/>
                </a:rPr>
                <a:t> 250/mm</a:t>
              </a:r>
              <a:r>
                <a:rPr lang="fr-FR" sz="1600" baseline="30000">
                  <a:solidFill>
                    <a:srgbClr val="FFFFFF"/>
                  </a:solidFill>
                  <a:latin typeface="Arial" charset="0"/>
                  <a:ea typeface="+mn-ea"/>
                  <a:cs typeface="Arial" charset="0"/>
                </a:rPr>
                <a:t>3</a:t>
              </a:r>
            </a:p>
          </p:txBody>
        </p:sp>
        <p:sp>
          <p:nvSpPr>
            <p:cNvPr id="289797" name="ZoneTexte 5"/>
            <p:cNvSpPr txBox="1">
              <a:spLocks noChangeArrowheads="1"/>
            </p:cNvSpPr>
            <p:nvPr/>
          </p:nvSpPr>
          <p:spPr bwMode="auto">
            <a:xfrm>
              <a:off x="1622425" y="3335338"/>
              <a:ext cx="1665288" cy="1077912"/>
            </a:xfrm>
            <a:prstGeom prst="rect">
              <a:avLst/>
            </a:prstGeom>
            <a:solidFill>
              <a:srgbClr val="FF9933"/>
            </a:solidFill>
            <a:ln w="9525">
              <a:noFill/>
              <a:miter lim="800000"/>
              <a:headEnd/>
              <a:tailEnd/>
            </a:ln>
          </p:spPr>
          <p:txBody>
            <a:bodyPr wrap="none">
              <a:spAutoFit/>
            </a:bodyPr>
            <a:lstStyle/>
            <a:p>
              <a:pPr algn="ctr" defTabSz="914400"/>
              <a:r>
                <a:rPr lang="fr-FR" sz="1600" b="1" dirty="0">
                  <a:solidFill>
                    <a:srgbClr val="000000"/>
                  </a:solidFill>
                  <a:latin typeface="Arial" charset="0"/>
                  <a:ea typeface="+mn-ea"/>
                  <a:cs typeface="Arial" charset="0"/>
                </a:rPr>
                <a:t>Poursuite ARV </a:t>
              </a:r>
            </a:p>
            <a:p>
              <a:pPr algn="ctr" defTabSz="914400"/>
              <a:r>
                <a:rPr lang="fr-FR" sz="1600" b="1" dirty="0">
                  <a:solidFill>
                    <a:srgbClr val="000000"/>
                  </a:solidFill>
                  <a:latin typeface="Arial" charset="0"/>
                  <a:ea typeface="+mn-ea"/>
                  <a:cs typeface="Arial" charset="0"/>
                </a:rPr>
                <a:t>Poursuite CTX</a:t>
              </a:r>
            </a:p>
            <a:p>
              <a:pPr algn="ctr" defTabSz="914400"/>
              <a:r>
                <a:rPr lang="fr-FR" sz="1600" b="1" dirty="0">
                  <a:solidFill>
                    <a:srgbClr val="000000"/>
                  </a:solidFill>
                  <a:latin typeface="Arial" charset="0"/>
                  <a:ea typeface="+mn-ea"/>
                  <a:cs typeface="Arial" charset="0"/>
                </a:rPr>
                <a:t>1 </a:t>
              </a:r>
              <a:r>
                <a:rPr lang="fr-FR" sz="1600" b="1" dirty="0" err="1">
                  <a:solidFill>
                    <a:srgbClr val="000000"/>
                  </a:solidFill>
                  <a:latin typeface="Arial" charset="0"/>
                  <a:ea typeface="+mn-ea"/>
                  <a:cs typeface="Arial" charset="0"/>
                </a:rPr>
                <a:t>cp</a:t>
              </a:r>
              <a:r>
                <a:rPr lang="fr-FR" sz="1600" b="1" dirty="0">
                  <a:solidFill>
                    <a:srgbClr val="000000"/>
                  </a:solidFill>
                  <a:latin typeface="Arial" charset="0"/>
                  <a:ea typeface="+mn-ea"/>
                  <a:cs typeface="Arial" charset="0"/>
                </a:rPr>
                <a:t>. 960 mg/j</a:t>
              </a:r>
            </a:p>
            <a:p>
              <a:pPr algn="ctr" defTabSz="914400"/>
              <a:r>
                <a:rPr lang="fr-FR" sz="1600" b="1" dirty="0">
                  <a:solidFill>
                    <a:srgbClr val="000000"/>
                  </a:solidFill>
                  <a:latin typeface="Arial" charset="0"/>
                  <a:ea typeface="+mn-ea"/>
                  <a:cs typeface="Arial" charset="0"/>
                </a:rPr>
                <a:t>(n = 1 089) </a:t>
              </a:r>
            </a:p>
          </p:txBody>
        </p:sp>
        <p:sp>
          <p:nvSpPr>
            <p:cNvPr id="289798" name="ZoneTexte 5"/>
            <p:cNvSpPr txBox="1">
              <a:spLocks noChangeArrowheads="1"/>
            </p:cNvSpPr>
            <p:nvPr/>
          </p:nvSpPr>
          <p:spPr bwMode="auto">
            <a:xfrm>
              <a:off x="5589588" y="3335338"/>
              <a:ext cx="1927225" cy="1077912"/>
            </a:xfrm>
            <a:prstGeom prst="rect">
              <a:avLst/>
            </a:prstGeom>
            <a:solidFill>
              <a:schemeClr val="bg1">
                <a:lumMod val="85000"/>
              </a:schemeClr>
            </a:solidFill>
            <a:ln w="9525">
              <a:noFill/>
              <a:miter lim="800000"/>
              <a:headEnd/>
              <a:tailEnd/>
            </a:ln>
          </p:spPr>
          <p:txBody>
            <a:bodyPr wrap="none"/>
            <a:lstStyle/>
            <a:p>
              <a:pPr algn="ctr" defTabSz="914400"/>
              <a:r>
                <a:rPr lang="fr-FR" sz="1600" b="1" dirty="0">
                  <a:solidFill>
                    <a:srgbClr val="000000"/>
                  </a:solidFill>
                  <a:latin typeface="Arial" charset="0"/>
                  <a:ea typeface="+mn-ea"/>
                  <a:cs typeface="Arial" charset="0"/>
                </a:rPr>
                <a:t>Poursuite ARV </a:t>
              </a:r>
            </a:p>
            <a:p>
              <a:pPr algn="ctr" defTabSz="914400"/>
              <a:r>
                <a:rPr lang="fr-FR" sz="1600" b="1" dirty="0">
                  <a:solidFill>
                    <a:srgbClr val="000000"/>
                  </a:solidFill>
                  <a:latin typeface="Arial" charset="0"/>
                  <a:ea typeface="+mn-ea"/>
                  <a:cs typeface="Arial" charset="0"/>
                </a:rPr>
                <a:t>Passage à placebo</a:t>
              </a:r>
              <a:br>
                <a:rPr lang="fr-FR" sz="1600" b="1" dirty="0">
                  <a:solidFill>
                    <a:srgbClr val="000000"/>
                  </a:solidFill>
                  <a:latin typeface="Arial" charset="0"/>
                  <a:ea typeface="+mn-ea"/>
                  <a:cs typeface="Arial" charset="0"/>
                </a:rPr>
              </a:br>
              <a:endParaRPr lang="fr-FR" sz="1600" b="1" dirty="0">
                <a:solidFill>
                  <a:srgbClr val="000000"/>
                </a:solidFill>
                <a:latin typeface="Arial" charset="0"/>
                <a:ea typeface="+mn-ea"/>
                <a:cs typeface="Arial" charset="0"/>
              </a:endParaRPr>
            </a:p>
            <a:p>
              <a:pPr algn="ctr" defTabSz="914400"/>
              <a:r>
                <a:rPr lang="fr-FR" sz="1600" b="1" dirty="0">
                  <a:solidFill>
                    <a:srgbClr val="000000"/>
                  </a:solidFill>
                  <a:latin typeface="Arial" charset="0"/>
                  <a:ea typeface="+mn-ea"/>
                  <a:cs typeface="Arial" charset="0"/>
                </a:rPr>
                <a:t>(n = 1 091) </a:t>
              </a:r>
            </a:p>
          </p:txBody>
        </p:sp>
        <p:sp>
          <p:nvSpPr>
            <p:cNvPr id="47" name="ZoneTexte 5"/>
            <p:cNvSpPr txBox="1">
              <a:spLocks noChangeArrowheads="1"/>
            </p:cNvSpPr>
            <p:nvPr/>
          </p:nvSpPr>
          <p:spPr bwMode="auto">
            <a:xfrm>
              <a:off x="1489075" y="5246688"/>
              <a:ext cx="6299200" cy="923330"/>
            </a:xfrm>
            <a:prstGeom prst="rect">
              <a:avLst/>
            </a:prstGeom>
            <a:solidFill>
              <a:srgbClr val="000066"/>
            </a:solidFill>
            <a:ln w="9525">
              <a:solidFill>
                <a:schemeClr val="bg1"/>
              </a:solidFill>
              <a:miter lim="800000"/>
              <a:headEnd/>
              <a:tailEnd/>
            </a:ln>
          </p:spPr>
          <p:txBody>
            <a:bodyPr>
              <a:spAutoFit/>
            </a:bodyPr>
            <a:lstStyle/>
            <a:p>
              <a:pPr algn="ctr" defTabSz="914400">
                <a:defRPr/>
              </a:pPr>
              <a:r>
                <a:rPr lang="fr-FR" dirty="0">
                  <a:solidFill>
                    <a:srgbClr val="FFFF66"/>
                  </a:solidFill>
                  <a:latin typeface="Arial" charset="0"/>
                  <a:ea typeface="+mn-ea"/>
                  <a:cs typeface="Arial" charset="0"/>
                </a:rPr>
                <a:t>Critères principaux</a:t>
              </a:r>
            </a:p>
            <a:p>
              <a:pPr marL="176213" indent="-176213" defTabSz="914400">
                <a:buFont typeface="Arial" pitchFamily="34" charset="0"/>
                <a:buChar char="•"/>
                <a:defRPr/>
              </a:pPr>
              <a:r>
                <a:rPr lang="fr-FR" dirty="0">
                  <a:solidFill>
                    <a:srgbClr val="FFFFFF"/>
                  </a:solidFill>
                  <a:latin typeface="Arial" charset="0"/>
                  <a:ea typeface="+mn-ea"/>
                  <a:cs typeface="Arial" charset="0"/>
                </a:rPr>
                <a:t>Délai pour 1</a:t>
              </a:r>
              <a:r>
                <a:rPr lang="fr-FR" baseline="30000" dirty="0">
                  <a:solidFill>
                    <a:srgbClr val="FFFFFF"/>
                  </a:solidFill>
                  <a:latin typeface="Arial" charset="0"/>
                  <a:ea typeface="+mn-ea"/>
                  <a:cs typeface="Arial" charset="0"/>
                </a:rPr>
                <a:t>er</a:t>
              </a:r>
              <a:r>
                <a:rPr lang="fr-FR" dirty="0">
                  <a:solidFill>
                    <a:srgbClr val="FFFFFF"/>
                  </a:solidFill>
                  <a:latin typeface="Arial" charset="0"/>
                  <a:ea typeface="+mn-ea"/>
                  <a:cs typeface="Arial" charset="0"/>
                </a:rPr>
                <a:t> événement évitable par CTX ou </a:t>
              </a:r>
              <a:r>
                <a:rPr lang="fr-FR" dirty="0" smtClean="0">
                  <a:solidFill>
                    <a:srgbClr val="FFFFFF"/>
                  </a:solidFill>
                  <a:latin typeface="Arial" charset="0"/>
                  <a:ea typeface="+mn-ea"/>
                  <a:cs typeface="Arial" charset="0"/>
                </a:rPr>
                <a:t>décès</a:t>
              </a:r>
            </a:p>
            <a:p>
              <a:pPr marL="176213" indent="-176213" defTabSz="914400">
                <a:buFont typeface="Arial" pitchFamily="34" charset="0"/>
                <a:buChar char="•"/>
                <a:defRPr/>
              </a:pPr>
              <a:r>
                <a:rPr lang="fr-FR" dirty="0" smtClean="0">
                  <a:solidFill>
                    <a:srgbClr val="FFFFFF"/>
                  </a:solidFill>
                  <a:latin typeface="Arial" charset="0"/>
                  <a:ea typeface="+mn-ea"/>
                  <a:cs typeface="Arial" charset="0"/>
                </a:rPr>
                <a:t>EI </a:t>
              </a:r>
              <a:r>
                <a:rPr lang="fr-FR" dirty="0">
                  <a:solidFill>
                    <a:srgbClr val="FFFFFF"/>
                  </a:solidFill>
                  <a:latin typeface="Arial" charset="0"/>
                  <a:ea typeface="+mn-ea"/>
                  <a:cs typeface="Arial" charset="0"/>
                </a:rPr>
                <a:t>hématologiques de grade 3 et 4</a:t>
              </a:r>
            </a:p>
          </p:txBody>
        </p:sp>
        <p:sp>
          <p:nvSpPr>
            <p:cNvPr id="289800" name="ZoneTexte 47"/>
            <p:cNvSpPr txBox="1">
              <a:spLocks noChangeArrowheads="1"/>
            </p:cNvSpPr>
            <p:nvPr/>
          </p:nvSpPr>
          <p:spPr bwMode="auto">
            <a:xfrm>
              <a:off x="3587750" y="2592388"/>
              <a:ext cx="1676400" cy="307975"/>
            </a:xfrm>
            <a:prstGeom prst="rect">
              <a:avLst/>
            </a:prstGeom>
            <a:solidFill>
              <a:srgbClr val="002060"/>
            </a:solidFill>
            <a:ln w="9525">
              <a:solidFill>
                <a:schemeClr val="bg1"/>
              </a:solidFill>
              <a:miter lim="800000"/>
              <a:headEnd/>
              <a:tailEnd/>
            </a:ln>
          </p:spPr>
          <p:txBody>
            <a:bodyPr wrap="none">
              <a:spAutoFit/>
            </a:bodyPr>
            <a:lstStyle/>
            <a:p>
              <a:pPr defTabSz="914400"/>
              <a:r>
                <a:rPr lang="fr-FR" sz="1400">
                  <a:solidFill>
                    <a:srgbClr val="FFFFFF"/>
                  </a:solidFill>
                  <a:latin typeface="Arial" charset="0"/>
                  <a:ea typeface="+mn-ea"/>
                  <a:cs typeface="Arial" charset="0"/>
                </a:rPr>
                <a:t>Randomisation 1:1</a:t>
              </a:r>
            </a:p>
          </p:txBody>
        </p:sp>
        <p:sp>
          <p:nvSpPr>
            <p:cNvPr id="289801" name="ZoneTexte 48"/>
            <p:cNvSpPr txBox="1">
              <a:spLocks noChangeArrowheads="1"/>
            </p:cNvSpPr>
            <p:nvPr/>
          </p:nvSpPr>
          <p:spPr bwMode="auto">
            <a:xfrm>
              <a:off x="2946400" y="4506913"/>
              <a:ext cx="3479800" cy="338137"/>
            </a:xfrm>
            <a:prstGeom prst="rect">
              <a:avLst/>
            </a:prstGeom>
            <a:noFill/>
            <a:ln w="9525">
              <a:noFill/>
              <a:miter lim="800000"/>
              <a:headEnd/>
              <a:tailEnd/>
            </a:ln>
          </p:spPr>
          <p:txBody>
            <a:bodyPr wrap="none">
              <a:spAutoFit/>
            </a:bodyPr>
            <a:lstStyle/>
            <a:p>
              <a:pPr defTabSz="914400"/>
              <a:r>
                <a:rPr lang="fr-FR" sz="1600">
                  <a:solidFill>
                    <a:srgbClr val="FFFFFF"/>
                  </a:solidFill>
                  <a:latin typeface="Arial" charset="0"/>
                  <a:ea typeface="+mn-ea"/>
                  <a:cs typeface="Arial" charset="0"/>
                </a:rPr>
                <a:t>Suivi minimun 1 an, maximum 3 ans</a:t>
              </a:r>
            </a:p>
          </p:txBody>
        </p:sp>
        <p:cxnSp>
          <p:nvCxnSpPr>
            <p:cNvPr id="289802" name="Connecteur droit avec flèche 50"/>
            <p:cNvCxnSpPr>
              <a:cxnSpLocks noChangeShapeType="1"/>
              <a:stCxn id="289796" idx="2"/>
              <a:endCxn id="289800" idx="0"/>
            </p:cNvCxnSpPr>
            <p:nvPr/>
          </p:nvCxnSpPr>
          <p:spPr bwMode="auto">
            <a:xfrm>
              <a:off x="4422775" y="2257425"/>
              <a:ext cx="3175" cy="334963"/>
            </a:xfrm>
            <a:prstGeom prst="straightConnector1">
              <a:avLst/>
            </a:prstGeom>
            <a:noFill/>
            <a:ln w="19050" algn="ctr">
              <a:solidFill>
                <a:schemeClr val="bg1"/>
              </a:solidFill>
              <a:round/>
              <a:headEnd/>
              <a:tailEnd type="triangle" w="med" len="med"/>
            </a:ln>
          </p:spPr>
        </p:cxnSp>
        <p:cxnSp>
          <p:nvCxnSpPr>
            <p:cNvPr id="289803" name="Connecteur en angle 52"/>
            <p:cNvCxnSpPr>
              <a:cxnSpLocks noChangeShapeType="1"/>
              <a:stCxn id="289800" idx="2"/>
              <a:endCxn id="289797" idx="0"/>
            </p:cNvCxnSpPr>
            <p:nvPr/>
          </p:nvCxnSpPr>
          <p:spPr bwMode="auto">
            <a:xfrm rot="5400000">
              <a:off x="3223419" y="2132807"/>
              <a:ext cx="434975" cy="1970087"/>
            </a:xfrm>
            <a:prstGeom prst="bentConnector3">
              <a:avLst>
                <a:gd name="adj1" fmla="val 50000"/>
              </a:avLst>
            </a:prstGeom>
            <a:noFill/>
            <a:ln w="19050" algn="ctr">
              <a:solidFill>
                <a:schemeClr val="bg1"/>
              </a:solidFill>
              <a:round/>
              <a:headEnd/>
              <a:tailEnd type="triangle" w="med" len="med"/>
            </a:ln>
          </p:spPr>
        </p:cxnSp>
        <p:cxnSp>
          <p:nvCxnSpPr>
            <p:cNvPr id="289804" name="Connecteur en angle 54"/>
            <p:cNvCxnSpPr>
              <a:cxnSpLocks noChangeShapeType="1"/>
              <a:stCxn id="289800" idx="2"/>
              <a:endCxn id="289798" idx="0"/>
            </p:cNvCxnSpPr>
            <p:nvPr/>
          </p:nvCxnSpPr>
          <p:spPr bwMode="auto">
            <a:xfrm rot="16200000" flipH="1">
              <a:off x="5272087" y="2054226"/>
              <a:ext cx="434975" cy="2127250"/>
            </a:xfrm>
            <a:prstGeom prst="bentConnector3">
              <a:avLst>
                <a:gd name="adj1" fmla="val 50000"/>
              </a:avLst>
            </a:prstGeom>
            <a:noFill/>
            <a:ln w="19050" algn="ctr">
              <a:solidFill>
                <a:schemeClr val="bg1"/>
              </a:solidFill>
              <a:round/>
              <a:headEnd/>
              <a:tailEnd type="triangle" w="med" len="med"/>
            </a:ln>
          </p:spPr>
        </p:cxnSp>
        <p:cxnSp>
          <p:nvCxnSpPr>
            <p:cNvPr id="289805" name="Connecteur en angle 56"/>
            <p:cNvCxnSpPr>
              <a:cxnSpLocks noChangeShapeType="1"/>
              <a:stCxn id="289797" idx="2"/>
              <a:endCxn id="47" idx="0"/>
            </p:cNvCxnSpPr>
            <p:nvPr/>
          </p:nvCxnSpPr>
          <p:spPr bwMode="auto">
            <a:xfrm rot="16200000" flipH="1">
              <a:off x="3130153" y="3738166"/>
              <a:ext cx="833438" cy="2183606"/>
            </a:xfrm>
            <a:prstGeom prst="bentConnector3">
              <a:avLst>
                <a:gd name="adj1" fmla="val 50000"/>
              </a:avLst>
            </a:prstGeom>
            <a:noFill/>
            <a:ln w="19050" algn="ctr">
              <a:solidFill>
                <a:schemeClr val="bg1"/>
              </a:solidFill>
              <a:round/>
              <a:headEnd/>
              <a:tailEnd type="triangle" w="med" len="med"/>
            </a:ln>
          </p:spPr>
        </p:cxnSp>
        <p:cxnSp>
          <p:nvCxnSpPr>
            <p:cNvPr id="289806" name="Connecteur en angle 60"/>
            <p:cNvCxnSpPr>
              <a:cxnSpLocks noChangeShapeType="1"/>
              <a:stCxn id="289798" idx="2"/>
            </p:cNvCxnSpPr>
            <p:nvPr/>
          </p:nvCxnSpPr>
          <p:spPr bwMode="auto">
            <a:xfrm rot="5400000">
              <a:off x="5380831" y="3671094"/>
              <a:ext cx="430213" cy="1914525"/>
            </a:xfrm>
            <a:prstGeom prst="bentConnector2">
              <a:avLst/>
            </a:prstGeom>
            <a:noFill/>
            <a:ln w="19050" algn="ctr">
              <a:solidFill>
                <a:schemeClr val="bg1"/>
              </a:solidFill>
              <a:round/>
              <a:headEnd/>
              <a:tailEnd/>
            </a:ln>
          </p:spPr>
        </p:cxnSp>
      </p:grpSp>
      <p:sp>
        <p:nvSpPr>
          <p:cNvPr id="289807"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144</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864225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UN peu d’épidémiologie (rassurante…)</a:t>
            </a:r>
            <a:endParaRPr lang="fr-FR" dirty="0"/>
          </a:p>
        </p:txBody>
      </p:sp>
      <p:sp>
        <p:nvSpPr>
          <p:cNvPr id="4" name="Espace réservé du texte 3"/>
          <p:cNvSpPr>
            <a:spLocks noGrp="1"/>
          </p:cNvSpPr>
          <p:nvPr>
            <p:ph type="body" idx="1"/>
          </p:nvPr>
        </p:nvSpPr>
        <p:spPr/>
        <p:txBody>
          <a:bodyPr/>
          <a:lstStyle/>
          <a:p>
            <a:endParaRPr lang="fr-FR"/>
          </a:p>
        </p:txBody>
      </p:sp>
      <p:pic>
        <p:nvPicPr>
          <p:cNvPr id="5" name="Image 4"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233293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2600" dirty="0" smtClean="0"/>
              <a:t>Etude COSTOP : faut-il arrêter le </a:t>
            </a:r>
            <a:r>
              <a:rPr lang="fr-FR" sz="2600" dirty="0" err="1" smtClean="0"/>
              <a:t>cotrimoxazole</a:t>
            </a:r>
            <a:r>
              <a:rPr lang="fr-FR" sz="2600" dirty="0" smtClean="0"/>
              <a:t> chez les adultes sous ARV en Afrique ? (2)</a:t>
            </a:r>
            <a:endParaRPr lang="fr-FR" sz="2600" dirty="0"/>
          </a:p>
        </p:txBody>
      </p:sp>
      <p:sp>
        <p:nvSpPr>
          <p:cNvPr id="13314" name="Espace réservé du contenu 2"/>
          <p:cNvSpPr>
            <a:spLocks noGrp="1"/>
          </p:cNvSpPr>
          <p:nvPr>
            <p:ph idx="1"/>
          </p:nvPr>
        </p:nvSpPr>
        <p:spPr/>
        <p:txBody>
          <a:bodyPr>
            <a:normAutofit/>
          </a:bodyPr>
          <a:lstStyle/>
          <a:p>
            <a:pPr marL="0" indent="0" algn="ctr">
              <a:buFontTx/>
              <a:buNone/>
              <a:defRPr/>
            </a:pPr>
            <a:r>
              <a:rPr lang="fr-FR" sz="1800" dirty="0" smtClean="0">
                <a:solidFill>
                  <a:srgbClr val="FFFF66"/>
                </a:solidFill>
              </a:rPr>
              <a:t>Délai de survenue d’un événement évitable</a:t>
            </a:r>
            <a:br>
              <a:rPr lang="fr-FR" sz="1800" dirty="0" smtClean="0">
                <a:solidFill>
                  <a:srgbClr val="FFFF66"/>
                </a:solidFill>
              </a:rPr>
            </a:br>
            <a:endParaRPr lang="fr-FR" sz="1800" dirty="0" smtClean="0">
              <a:solidFill>
                <a:srgbClr val="FFFF66"/>
              </a:solidFill>
            </a:endParaRPr>
          </a:p>
          <a:p>
            <a:pPr algn="ctr">
              <a:defRPr/>
            </a:pPr>
            <a:endParaRPr lang="fr-FR" sz="1400" dirty="0" smtClean="0">
              <a:solidFill>
                <a:srgbClr val="FFFF66"/>
              </a:solidFill>
            </a:endParaRPr>
          </a:p>
        </p:txBody>
      </p:sp>
      <p:sp>
        <p:nvSpPr>
          <p:cNvPr id="291843" name="Text Box 3"/>
          <p:cNvSpPr txBox="1">
            <a:spLocks noChangeArrowheads="1"/>
          </p:cNvSpPr>
          <p:nvPr/>
        </p:nvSpPr>
        <p:spPr bwMode="auto">
          <a:xfrm>
            <a:off x="5910263" y="6583363"/>
            <a:ext cx="323373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Munderi P, CROI 2015, Abs. 94</a:t>
            </a:r>
          </a:p>
        </p:txBody>
      </p:sp>
      <p:sp>
        <p:nvSpPr>
          <p:cNvPr id="17" name="Espace réservé du contenu 2"/>
          <p:cNvSpPr txBox="1">
            <a:spLocks/>
          </p:cNvSpPr>
          <p:nvPr/>
        </p:nvSpPr>
        <p:spPr bwMode="auto">
          <a:xfrm>
            <a:off x="457200" y="3940175"/>
            <a:ext cx="6527800" cy="414338"/>
          </a:xfrm>
          <a:prstGeom prst="rect">
            <a:avLst/>
          </a:prstGeom>
          <a:noFill/>
          <a:ln w="9525">
            <a:noFill/>
            <a:miter lim="800000"/>
            <a:headEnd/>
            <a:tailEnd/>
          </a:ln>
        </p:spPr>
        <p:txBody>
          <a:bodyPr/>
          <a:lstStyle/>
          <a:p>
            <a:pPr algn="ctr" defTabSz="914400" eaLnBrk="0" hangingPunct="0">
              <a:buClr>
                <a:srgbClr val="FFFF00"/>
              </a:buClr>
              <a:defRPr/>
            </a:pPr>
            <a:r>
              <a:rPr lang="fr-FR" kern="0" dirty="0">
                <a:solidFill>
                  <a:srgbClr val="FFFF66"/>
                </a:solidFill>
                <a:latin typeface="Arial"/>
                <a:ea typeface="+mn-ea"/>
                <a:cs typeface="Arial" charset="0"/>
              </a:rPr>
              <a:t>Délai de survenue d’une toxicité hématologique grade 3-4</a:t>
            </a:r>
          </a:p>
          <a:p>
            <a:pPr marL="342900" indent="-342900" algn="ctr" defTabSz="914400" eaLnBrk="0" hangingPunct="0">
              <a:buClr>
                <a:srgbClr val="FFFF00"/>
              </a:buClr>
              <a:buFontTx/>
              <a:buChar char="•"/>
              <a:defRPr/>
            </a:pPr>
            <a:endParaRPr lang="fr-FR" sz="1400" kern="0" dirty="0">
              <a:solidFill>
                <a:srgbClr val="FFFF66"/>
              </a:solidFill>
              <a:latin typeface="Arial"/>
              <a:ea typeface="+mn-ea"/>
              <a:cs typeface="Arial" charset="0"/>
            </a:endParaRPr>
          </a:p>
        </p:txBody>
      </p:sp>
      <p:grpSp>
        <p:nvGrpSpPr>
          <p:cNvPr id="61" name="Groupe 60"/>
          <p:cNvGrpSpPr/>
          <p:nvPr/>
        </p:nvGrpSpPr>
        <p:grpSpPr>
          <a:xfrm>
            <a:off x="1217613" y="1668463"/>
            <a:ext cx="6078537" cy="2282825"/>
            <a:chOff x="1217613" y="1668463"/>
            <a:chExt cx="6078537" cy="2282825"/>
          </a:xfrm>
        </p:grpSpPr>
        <p:grpSp>
          <p:nvGrpSpPr>
            <p:cNvPr id="291846" name="Groupe 2051"/>
            <p:cNvGrpSpPr>
              <a:grpSpLocks/>
            </p:cNvGrpSpPr>
            <p:nvPr/>
          </p:nvGrpSpPr>
          <p:grpSpPr bwMode="auto">
            <a:xfrm>
              <a:off x="1665288" y="1755775"/>
              <a:ext cx="3403600" cy="1782763"/>
              <a:chOff x="8299450" y="2524125"/>
              <a:chExt cx="3403601" cy="1782763"/>
            </a:xfrm>
          </p:grpSpPr>
          <p:sp>
            <p:nvSpPr>
              <p:cNvPr id="291874" name="Freeform 9"/>
              <p:cNvSpPr>
                <a:spLocks/>
              </p:cNvSpPr>
              <p:nvPr/>
            </p:nvSpPr>
            <p:spPr bwMode="auto">
              <a:xfrm>
                <a:off x="8358188" y="2524125"/>
                <a:ext cx="3344863" cy="1719263"/>
              </a:xfrm>
              <a:custGeom>
                <a:avLst/>
                <a:gdLst>
                  <a:gd name="T0" fmla="*/ 3344863 w 2107"/>
                  <a:gd name="T1" fmla="*/ 1719263 h 1083"/>
                  <a:gd name="T2" fmla="*/ 0 w 2107"/>
                  <a:gd name="T3" fmla="*/ 1719263 h 1083"/>
                  <a:gd name="T4" fmla="*/ 0 w 2107"/>
                  <a:gd name="T5" fmla="*/ 0 h 1083"/>
                  <a:gd name="T6" fmla="*/ 0 60000 65536"/>
                  <a:gd name="T7" fmla="*/ 0 60000 65536"/>
                  <a:gd name="T8" fmla="*/ 0 60000 65536"/>
                  <a:gd name="T9" fmla="*/ 0 w 2107"/>
                  <a:gd name="T10" fmla="*/ 0 h 1083"/>
                  <a:gd name="T11" fmla="*/ 2107 w 2107"/>
                  <a:gd name="T12" fmla="*/ 1083 h 1083"/>
                </a:gdLst>
                <a:ahLst/>
                <a:cxnLst>
                  <a:cxn ang="T6">
                    <a:pos x="T0" y="T1"/>
                  </a:cxn>
                  <a:cxn ang="T7">
                    <a:pos x="T2" y="T3"/>
                  </a:cxn>
                  <a:cxn ang="T8">
                    <a:pos x="T4" y="T5"/>
                  </a:cxn>
                </a:cxnLst>
                <a:rect l="T9" t="T10" r="T11" b="T12"/>
                <a:pathLst>
                  <a:path w="2107" h="1083">
                    <a:moveTo>
                      <a:pt x="2107" y="1083"/>
                    </a:moveTo>
                    <a:lnTo>
                      <a:pt x="0" y="1083"/>
                    </a:lnTo>
                    <a:lnTo>
                      <a:pt x="0" y="0"/>
                    </a:lnTo>
                  </a:path>
                </a:pathLst>
              </a:custGeom>
              <a:noFill/>
              <a:ln w="6350">
                <a:solidFill>
                  <a:schemeClr val="bg1"/>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291875" name="Line 11"/>
              <p:cNvSpPr>
                <a:spLocks noChangeShapeType="1"/>
              </p:cNvSpPr>
              <p:nvPr/>
            </p:nvSpPr>
            <p:spPr bwMode="auto">
              <a:xfrm flipV="1">
                <a:off x="11634788" y="42433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76" name="Line 12"/>
              <p:cNvSpPr>
                <a:spLocks noChangeShapeType="1"/>
              </p:cNvSpPr>
              <p:nvPr/>
            </p:nvSpPr>
            <p:spPr bwMode="auto">
              <a:xfrm flipV="1">
                <a:off x="9228138" y="42433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77" name="Line 13"/>
              <p:cNvSpPr>
                <a:spLocks noChangeShapeType="1"/>
              </p:cNvSpPr>
              <p:nvPr/>
            </p:nvSpPr>
            <p:spPr bwMode="auto">
              <a:xfrm flipV="1">
                <a:off x="10833100" y="42433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78" name="Line 14"/>
              <p:cNvSpPr>
                <a:spLocks noChangeShapeType="1"/>
              </p:cNvSpPr>
              <p:nvPr/>
            </p:nvSpPr>
            <p:spPr bwMode="auto">
              <a:xfrm flipV="1">
                <a:off x="10031413" y="42433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79" name="Line 19"/>
              <p:cNvSpPr>
                <a:spLocks noChangeShapeType="1"/>
              </p:cNvSpPr>
              <p:nvPr/>
            </p:nvSpPr>
            <p:spPr bwMode="auto">
              <a:xfrm flipV="1">
                <a:off x="8426450" y="42433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80" name="Line 22"/>
              <p:cNvSpPr>
                <a:spLocks noChangeShapeType="1"/>
              </p:cNvSpPr>
              <p:nvPr/>
            </p:nvSpPr>
            <p:spPr bwMode="auto">
              <a:xfrm>
                <a:off x="8299450" y="2579688"/>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81" name="Line 23"/>
              <p:cNvSpPr>
                <a:spLocks noChangeShapeType="1"/>
              </p:cNvSpPr>
              <p:nvPr/>
            </p:nvSpPr>
            <p:spPr bwMode="auto">
              <a:xfrm>
                <a:off x="8299450" y="3116263"/>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82" name="Line 24"/>
              <p:cNvSpPr>
                <a:spLocks noChangeShapeType="1"/>
              </p:cNvSpPr>
              <p:nvPr/>
            </p:nvSpPr>
            <p:spPr bwMode="auto">
              <a:xfrm>
                <a:off x="8299450" y="3649663"/>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83" name="Line 25"/>
              <p:cNvSpPr>
                <a:spLocks noChangeShapeType="1"/>
              </p:cNvSpPr>
              <p:nvPr/>
            </p:nvSpPr>
            <p:spPr bwMode="auto">
              <a:xfrm>
                <a:off x="8299450" y="4186238"/>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84" name="Freeform 30"/>
              <p:cNvSpPr>
                <a:spLocks/>
              </p:cNvSpPr>
              <p:nvPr/>
            </p:nvSpPr>
            <p:spPr bwMode="auto">
              <a:xfrm>
                <a:off x="8432800" y="2584450"/>
                <a:ext cx="3186113" cy="633413"/>
              </a:xfrm>
              <a:custGeom>
                <a:avLst/>
                <a:gdLst>
                  <a:gd name="T0" fmla="*/ 3186113 w 2007"/>
                  <a:gd name="T1" fmla="*/ 614363 h 399"/>
                  <a:gd name="T2" fmla="*/ 2843213 w 2007"/>
                  <a:gd name="T3" fmla="*/ 596900 h 399"/>
                  <a:gd name="T4" fmla="*/ 2689226 w 2007"/>
                  <a:gd name="T5" fmla="*/ 584200 h 399"/>
                  <a:gd name="T6" fmla="*/ 2611438 w 2007"/>
                  <a:gd name="T7" fmla="*/ 569913 h 399"/>
                  <a:gd name="T8" fmla="*/ 2528888 w 2007"/>
                  <a:gd name="T9" fmla="*/ 555625 h 399"/>
                  <a:gd name="T10" fmla="*/ 2513013 w 2007"/>
                  <a:gd name="T11" fmla="*/ 533400 h 399"/>
                  <a:gd name="T12" fmla="*/ 2500313 w 2007"/>
                  <a:gd name="T13" fmla="*/ 509588 h 399"/>
                  <a:gd name="T14" fmla="*/ 2319338 w 2007"/>
                  <a:gd name="T15" fmla="*/ 482600 h 399"/>
                  <a:gd name="T16" fmla="*/ 2147888 w 2007"/>
                  <a:gd name="T17" fmla="*/ 471488 h 399"/>
                  <a:gd name="T18" fmla="*/ 1846263 w 2007"/>
                  <a:gd name="T19" fmla="*/ 458788 h 399"/>
                  <a:gd name="T20" fmla="*/ 1822451 w 2007"/>
                  <a:gd name="T21" fmla="*/ 430213 h 399"/>
                  <a:gd name="T22" fmla="*/ 1719263 w 2007"/>
                  <a:gd name="T23" fmla="*/ 419100 h 399"/>
                  <a:gd name="T24" fmla="*/ 1677988 w 2007"/>
                  <a:gd name="T25" fmla="*/ 407988 h 399"/>
                  <a:gd name="T26" fmla="*/ 1244600 w 2007"/>
                  <a:gd name="T27" fmla="*/ 396875 h 399"/>
                  <a:gd name="T28" fmla="*/ 1193800 w 2007"/>
                  <a:gd name="T29" fmla="*/ 382588 h 399"/>
                  <a:gd name="T30" fmla="*/ 1174750 w 2007"/>
                  <a:gd name="T31" fmla="*/ 368300 h 399"/>
                  <a:gd name="T32" fmla="*/ 1001713 w 2007"/>
                  <a:gd name="T33" fmla="*/ 347663 h 399"/>
                  <a:gd name="T34" fmla="*/ 963613 w 2007"/>
                  <a:gd name="T35" fmla="*/ 338138 h 399"/>
                  <a:gd name="T36" fmla="*/ 911225 w 2007"/>
                  <a:gd name="T37" fmla="*/ 325438 h 399"/>
                  <a:gd name="T38" fmla="*/ 720725 w 2007"/>
                  <a:gd name="T39" fmla="*/ 304800 h 399"/>
                  <a:gd name="T40" fmla="*/ 677863 w 2007"/>
                  <a:gd name="T41" fmla="*/ 282575 h 399"/>
                  <a:gd name="T42" fmla="*/ 652463 w 2007"/>
                  <a:gd name="T43" fmla="*/ 258763 h 399"/>
                  <a:gd name="T44" fmla="*/ 631825 w 2007"/>
                  <a:gd name="T45" fmla="*/ 241300 h 399"/>
                  <a:gd name="T46" fmla="*/ 598488 w 2007"/>
                  <a:gd name="T47" fmla="*/ 227013 h 399"/>
                  <a:gd name="T48" fmla="*/ 577850 w 2007"/>
                  <a:gd name="T49" fmla="*/ 211138 h 399"/>
                  <a:gd name="T50" fmla="*/ 531813 w 2007"/>
                  <a:gd name="T51" fmla="*/ 200025 h 399"/>
                  <a:gd name="T52" fmla="*/ 508000 w 2007"/>
                  <a:gd name="T53" fmla="*/ 182563 h 399"/>
                  <a:gd name="T54" fmla="*/ 450850 w 2007"/>
                  <a:gd name="T55" fmla="*/ 165100 h 399"/>
                  <a:gd name="T56" fmla="*/ 341313 w 2007"/>
                  <a:gd name="T57" fmla="*/ 104775 h 399"/>
                  <a:gd name="T58" fmla="*/ 307975 w 2007"/>
                  <a:gd name="T59" fmla="*/ 92075 h 399"/>
                  <a:gd name="T60" fmla="*/ 276225 w 2007"/>
                  <a:gd name="T61" fmla="*/ 73025 h 399"/>
                  <a:gd name="T62" fmla="*/ 244475 w 2007"/>
                  <a:gd name="T63" fmla="*/ 52388 h 399"/>
                  <a:gd name="T64" fmla="*/ 225425 w 2007"/>
                  <a:gd name="T65" fmla="*/ 23813 h 399"/>
                  <a:gd name="T66" fmla="*/ 171450 w 2007"/>
                  <a:gd name="T67" fmla="*/ 0 h 3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7"/>
                  <a:gd name="T103" fmla="*/ 0 h 399"/>
                  <a:gd name="T104" fmla="*/ 2007 w 2007"/>
                  <a:gd name="T105" fmla="*/ 399 h 3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7" h="399">
                    <a:moveTo>
                      <a:pt x="2007" y="399"/>
                    </a:moveTo>
                    <a:lnTo>
                      <a:pt x="2007" y="387"/>
                    </a:lnTo>
                    <a:lnTo>
                      <a:pt x="1791" y="387"/>
                    </a:lnTo>
                    <a:lnTo>
                      <a:pt x="1791" y="376"/>
                    </a:lnTo>
                    <a:lnTo>
                      <a:pt x="1694" y="376"/>
                    </a:lnTo>
                    <a:lnTo>
                      <a:pt x="1694" y="368"/>
                    </a:lnTo>
                    <a:lnTo>
                      <a:pt x="1645" y="368"/>
                    </a:lnTo>
                    <a:lnTo>
                      <a:pt x="1645" y="359"/>
                    </a:lnTo>
                    <a:lnTo>
                      <a:pt x="1593" y="359"/>
                    </a:lnTo>
                    <a:lnTo>
                      <a:pt x="1593" y="350"/>
                    </a:lnTo>
                    <a:lnTo>
                      <a:pt x="1583" y="350"/>
                    </a:lnTo>
                    <a:lnTo>
                      <a:pt x="1583" y="336"/>
                    </a:lnTo>
                    <a:lnTo>
                      <a:pt x="1575" y="336"/>
                    </a:lnTo>
                    <a:lnTo>
                      <a:pt x="1575" y="321"/>
                    </a:lnTo>
                    <a:lnTo>
                      <a:pt x="1461" y="321"/>
                    </a:lnTo>
                    <a:lnTo>
                      <a:pt x="1461" y="304"/>
                    </a:lnTo>
                    <a:lnTo>
                      <a:pt x="1353" y="304"/>
                    </a:lnTo>
                    <a:lnTo>
                      <a:pt x="1353" y="297"/>
                    </a:lnTo>
                    <a:lnTo>
                      <a:pt x="1163" y="297"/>
                    </a:lnTo>
                    <a:lnTo>
                      <a:pt x="1163" y="289"/>
                    </a:lnTo>
                    <a:lnTo>
                      <a:pt x="1148" y="289"/>
                    </a:lnTo>
                    <a:lnTo>
                      <a:pt x="1148" y="271"/>
                    </a:lnTo>
                    <a:lnTo>
                      <a:pt x="1083" y="271"/>
                    </a:lnTo>
                    <a:lnTo>
                      <a:pt x="1083" y="264"/>
                    </a:lnTo>
                    <a:lnTo>
                      <a:pt x="1057" y="264"/>
                    </a:lnTo>
                    <a:lnTo>
                      <a:pt x="1057" y="257"/>
                    </a:lnTo>
                    <a:lnTo>
                      <a:pt x="784" y="257"/>
                    </a:lnTo>
                    <a:lnTo>
                      <a:pt x="784" y="250"/>
                    </a:lnTo>
                    <a:lnTo>
                      <a:pt x="752" y="250"/>
                    </a:lnTo>
                    <a:lnTo>
                      <a:pt x="752" y="241"/>
                    </a:lnTo>
                    <a:lnTo>
                      <a:pt x="740" y="241"/>
                    </a:lnTo>
                    <a:lnTo>
                      <a:pt x="740" y="232"/>
                    </a:lnTo>
                    <a:lnTo>
                      <a:pt x="631" y="232"/>
                    </a:lnTo>
                    <a:lnTo>
                      <a:pt x="631" y="219"/>
                    </a:lnTo>
                    <a:lnTo>
                      <a:pt x="607" y="219"/>
                    </a:lnTo>
                    <a:lnTo>
                      <a:pt x="607" y="213"/>
                    </a:lnTo>
                    <a:lnTo>
                      <a:pt x="574" y="213"/>
                    </a:lnTo>
                    <a:lnTo>
                      <a:pt x="574" y="205"/>
                    </a:lnTo>
                    <a:lnTo>
                      <a:pt x="454" y="205"/>
                    </a:lnTo>
                    <a:lnTo>
                      <a:pt x="454" y="192"/>
                    </a:lnTo>
                    <a:lnTo>
                      <a:pt x="427" y="192"/>
                    </a:lnTo>
                    <a:lnTo>
                      <a:pt x="427" y="178"/>
                    </a:lnTo>
                    <a:lnTo>
                      <a:pt x="411" y="178"/>
                    </a:lnTo>
                    <a:lnTo>
                      <a:pt x="411" y="163"/>
                    </a:lnTo>
                    <a:lnTo>
                      <a:pt x="398" y="163"/>
                    </a:lnTo>
                    <a:lnTo>
                      <a:pt x="398" y="152"/>
                    </a:lnTo>
                    <a:lnTo>
                      <a:pt x="377" y="152"/>
                    </a:lnTo>
                    <a:lnTo>
                      <a:pt x="377" y="143"/>
                    </a:lnTo>
                    <a:lnTo>
                      <a:pt x="364" y="143"/>
                    </a:lnTo>
                    <a:lnTo>
                      <a:pt x="364" y="133"/>
                    </a:lnTo>
                    <a:lnTo>
                      <a:pt x="335" y="133"/>
                    </a:lnTo>
                    <a:lnTo>
                      <a:pt x="335" y="126"/>
                    </a:lnTo>
                    <a:lnTo>
                      <a:pt x="320" y="126"/>
                    </a:lnTo>
                    <a:lnTo>
                      <a:pt x="320" y="115"/>
                    </a:lnTo>
                    <a:lnTo>
                      <a:pt x="284" y="115"/>
                    </a:lnTo>
                    <a:lnTo>
                      <a:pt x="284" y="104"/>
                    </a:lnTo>
                    <a:lnTo>
                      <a:pt x="215" y="104"/>
                    </a:lnTo>
                    <a:lnTo>
                      <a:pt x="215" y="66"/>
                    </a:lnTo>
                    <a:lnTo>
                      <a:pt x="194" y="66"/>
                    </a:lnTo>
                    <a:lnTo>
                      <a:pt x="194" y="58"/>
                    </a:lnTo>
                    <a:lnTo>
                      <a:pt x="174" y="58"/>
                    </a:lnTo>
                    <a:lnTo>
                      <a:pt x="174" y="46"/>
                    </a:lnTo>
                    <a:lnTo>
                      <a:pt x="154" y="46"/>
                    </a:lnTo>
                    <a:lnTo>
                      <a:pt x="154" y="33"/>
                    </a:lnTo>
                    <a:lnTo>
                      <a:pt x="142" y="33"/>
                    </a:lnTo>
                    <a:lnTo>
                      <a:pt x="142" y="15"/>
                    </a:lnTo>
                    <a:lnTo>
                      <a:pt x="108" y="15"/>
                    </a:lnTo>
                    <a:lnTo>
                      <a:pt x="108" y="0"/>
                    </a:lnTo>
                    <a:lnTo>
                      <a:pt x="0" y="0"/>
                    </a:lnTo>
                  </a:path>
                </a:pathLst>
              </a:custGeom>
              <a:noFill/>
              <a:ln w="28575">
                <a:solidFill>
                  <a:schemeClr val="bg1">
                    <a:lumMod val="85000"/>
                  </a:schemeClr>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291885" name="Freeform 34"/>
              <p:cNvSpPr>
                <a:spLocks/>
              </p:cNvSpPr>
              <p:nvPr/>
            </p:nvSpPr>
            <p:spPr bwMode="auto">
              <a:xfrm>
                <a:off x="8432800" y="2584450"/>
                <a:ext cx="3194050" cy="439738"/>
              </a:xfrm>
              <a:custGeom>
                <a:avLst/>
                <a:gdLst>
                  <a:gd name="T0" fmla="*/ 3194050 w 2012"/>
                  <a:gd name="T1" fmla="*/ 439738 h 277"/>
                  <a:gd name="T2" fmla="*/ 3082925 w 2012"/>
                  <a:gd name="T3" fmla="*/ 439738 h 277"/>
                  <a:gd name="T4" fmla="*/ 3082925 w 2012"/>
                  <a:gd name="T5" fmla="*/ 420688 h 277"/>
                  <a:gd name="T6" fmla="*/ 2854325 w 2012"/>
                  <a:gd name="T7" fmla="*/ 420688 h 277"/>
                  <a:gd name="T8" fmla="*/ 2854325 w 2012"/>
                  <a:gd name="T9" fmla="*/ 404813 h 277"/>
                  <a:gd name="T10" fmla="*/ 2819400 w 2012"/>
                  <a:gd name="T11" fmla="*/ 404813 h 277"/>
                  <a:gd name="T12" fmla="*/ 2819400 w 2012"/>
                  <a:gd name="T13" fmla="*/ 390525 h 277"/>
                  <a:gd name="T14" fmla="*/ 2568575 w 2012"/>
                  <a:gd name="T15" fmla="*/ 390525 h 277"/>
                  <a:gd name="T16" fmla="*/ 2568575 w 2012"/>
                  <a:gd name="T17" fmla="*/ 379413 h 277"/>
                  <a:gd name="T18" fmla="*/ 2527300 w 2012"/>
                  <a:gd name="T19" fmla="*/ 379413 h 277"/>
                  <a:gd name="T20" fmla="*/ 2527300 w 2012"/>
                  <a:gd name="T21" fmla="*/ 363538 h 277"/>
                  <a:gd name="T22" fmla="*/ 2474913 w 2012"/>
                  <a:gd name="T23" fmla="*/ 363538 h 277"/>
                  <a:gd name="T24" fmla="*/ 2474913 w 2012"/>
                  <a:gd name="T25" fmla="*/ 347663 h 277"/>
                  <a:gd name="T26" fmla="*/ 2317750 w 2012"/>
                  <a:gd name="T27" fmla="*/ 347663 h 277"/>
                  <a:gd name="T28" fmla="*/ 2317750 w 2012"/>
                  <a:gd name="T29" fmla="*/ 334963 h 277"/>
                  <a:gd name="T30" fmla="*/ 2300288 w 2012"/>
                  <a:gd name="T31" fmla="*/ 334963 h 277"/>
                  <a:gd name="T32" fmla="*/ 2300288 w 2012"/>
                  <a:gd name="T33" fmla="*/ 323850 h 277"/>
                  <a:gd name="T34" fmla="*/ 2070100 w 2012"/>
                  <a:gd name="T35" fmla="*/ 323850 h 277"/>
                  <a:gd name="T36" fmla="*/ 2070100 w 2012"/>
                  <a:gd name="T37" fmla="*/ 309563 h 277"/>
                  <a:gd name="T38" fmla="*/ 2035175 w 2012"/>
                  <a:gd name="T39" fmla="*/ 309563 h 277"/>
                  <a:gd name="T40" fmla="*/ 2035175 w 2012"/>
                  <a:gd name="T41" fmla="*/ 295275 h 277"/>
                  <a:gd name="T42" fmla="*/ 1768475 w 2012"/>
                  <a:gd name="T43" fmla="*/ 295275 h 277"/>
                  <a:gd name="T44" fmla="*/ 1768475 w 2012"/>
                  <a:gd name="T45" fmla="*/ 282575 h 277"/>
                  <a:gd name="T46" fmla="*/ 1620837 w 2012"/>
                  <a:gd name="T47" fmla="*/ 282575 h 277"/>
                  <a:gd name="T48" fmla="*/ 1620837 w 2012"/>
                  <a:gd name="T49" fmla="*/ 263525 h 277"/>
                  <a:gd name="T50" fmla="*/ 1525588 w 2012"/>
                  <a:gd name="T51" fmla="*/ 263525 h 277"/>
                  <a:gd name="T52" fmla="*/ 1525588 w 2012"/>
                  <a:gd name="T53" fmla="*/ 239713 h 277"/>
                  <a:gd name="T54" fmla="*/ 1384300 w 2012"/>
                  <a:gd name="T55" fmla="*/ 239713 h 277"/>
                  <a:gd name="T56" fmla="*/ 1384300 w 2012"/>
                  <a:gd name="T57" fmla="*/ 217488 h 277"/>
                  <a:gd name="T58" fmla="*/ 1290638 w 2012"/>
                  <a:gd name="T59" fmla="*/ 217488 h 277"/>
                  <a:gd name="T60" fmla="*/ 1290638 w 2012"/>
                  <a:gd name="T61" fmla="*/ 204788 h 277"/>
                  <a:gd name="T62" fmla="*/ 1062038 w 2012"/>
                  <a:gd name="T63" fmla="*/ 204788 h 277"/>
                  <a:gd name="T64" fmla="*/ 1062038 w 2012"/>
                  <a:gd name="T65" fmla="*/ 190500 h 277"/>
                  <a:gd name="T66" fmla="*/ 1006475 w 2012"/>
                  <a:gd name="T67" fmla="*/ 190500 h 277"/>
                  <a:gd name="T68" fmla="*/ 1006475 w 2012"/>
                  <a:gd name="T69" fmla="*/ 177800 h 277"/>
                  <a:gd name="T70" fmla="*/ 908050 w 2012"/>
                  <a:gd name="T71" fmla="*/ 177800 h 277"/>
                  <a:gd name="T72" fmla="*/ 908050 w 2012"/>
                  <a:gd name="T73" fmla="*/ 155575 h 277"/>
                  <a:gd name="T74" fmla="*/ 857250 w 2012"/>
                  <a:gd name="T75" fmla="*/ 155575 h 277"/>
                  <a:gd name="T76" fmla="*/ 857250 w 2012"/>
                  <a:gd name="T77" fmla="*/ 146050 h 277"/>
                  <a:gd name="T78" fmla="*/ 763588 w 2012"/>
                  <a:gd name="T79" fmla="*/ 146050 h 277"/>
                  <a:gd name="T80" fmla="*/ 763588 w 2012"/>
                  <a:gd name="T81" fmla="*/ 134938 h 277"/>
                  <a:gd name="T82" fmla="*/ 742950 w 2012"/>
                  <a:gd name="T83" fmla="*/ 134938 h 277"/>
                  <a:gd name="T84" fmla="*/ 742950 w 2012"/>
                  <a:gd name="T85" fmla="*/ 125413 h 277"/>
                  <a:gd name="T86" fmla="*/ 673100 w 2012"/>
                  <a:gd name="T87" fmla="*/ 125413 h 277"/>
                  <a:gd name="T88" fmla="*/ 673100 w 2012"/>
                  <a:gd name="T89" fmla="*/ 111125 h 277"/>
                  <a:gd name="T90" fmla="*/ 623888 w 2012"/>
                  <a:gd name="T91" fmla="*/ 111125 h 277"/>
                  <a:gd name="T92" fmla="*/ 623888 w 2012"/>
                  <a:gd name="T93" fmla="*/ 95250 h 277"/>
                  <a:gd name="T94" fmla="*/ 573088 w 2012"/>
                  <a:gd name="T95" fmla="*/ 95250 h 277"/>
                  <a:gd name="T96" fmla="*/ 573088 w 2012"/>
                  <a:gd name="T97" fmla="*/ 80963 h 277"/>
                  <a:gd name="T98" fmla="*/ 557213 w 2012"/>
                  <a:gd name="T99" fmla="*/ 80963 h 277"/>
                  <a:gd name="T100" fmla="*/ 557213 w 2012"/>
                  <a:gd name="T101" fmla="*/ 69850 h 277"/>
                  <a:gd name="T102" fmla="*/ 411163 w 2012"/>
                  <a:gd name="T103" fmla="*/ 69850 h 277"/>
                  <a:gd name="T104" fmla="*/ 411163 w 2012"/>
                  <a:gd name="T105" fmla="*/ 49213 h 277"/>
                  <a:gd name="T106" fmla="*/ 369888 w 2012"/>
                  <a:gd name="T107" fmla="*/ 49213 h 277"/>
                  <a:gd name="T108" fmla="*/ 369888 w 2012"/>
                  <a:gd name="T109" fmla="*/ 36513 h 277"/>
                  <a:gd name="T110" fmla="*/ 328613 w 2012"/>
                  <a:gd name="T111" fmla="*/ 36513 h 277"/>
                  <a:gd name="T112" fmla="*/ 328613 w 2012"/>
                  <a:gd name="T113" fmla="*/ 20638 h 277"/>
                  <a:gd name="T114" fmla="*/ 203200 w 2012"/>
                  <a:gd name="T115" fmla="*/ 20638 h 277"/>
                  <a:gd name="T116" fmla="*/ 203200 w 2012"/>
                  <a:gd name="T117" fmla="*/ 11113 h 277"/>
                  <a:gd name="T118" fmla="*/ 0 w 2012"/>
                  <a:gd name="T119" fmla="*/ 11113 h 277"/>
                  <a:gd name="T120" fmla="*/ 0 w 2012"/>
                  <a:gd name="T121" fmla="*/ 0 h 2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2"/>
                  <a:gd name="T184" fmla="*/ 0 h 277"/>
                  <a:gd name="T185" fmla="*/ 2012 w 2012"/>
                  <a:gd name="T186" fmla="*/ 277 h 2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2" h="277">
                    <a:moveTo>
                      <a:pt x="2012" y="277"/>
                    </a:moveTo>
                    <a:lnTo>
                      <a:pt x="1942" y="277"/>
                    </a:lnTo>
                    <a:lnTo>
                      <a:pt x="1942" y="265"/>
                    </a:lnTo>
                    <a:lnTo>
                      <a:pt x="1798" y="265"/>
                    </a:lnTo>
                    <a:lnTo>
                      <a:pt x="1798" y="255"/>
                    </a:lnTo>
                    <a:lnTo>
                      <a:pt x="1776" y="255"/>
                    </a:lnTo>
                    <a:lnTo>
                      <a:pt x="1776" y="246"/>
                    </a:lnTo>
                    <a:lnTo>
                      <a:pt x="1618" y="246"/>
                    </a:lnTo>
                    <a:lnTo>
                      <a:pt x="1618" y="239"/>
                    </a:lnTo>
                    <a:lnTo>
                      <a:pt x="1592" y="239"/>
                    </a:lnTo>
                    <a:lnTo>
                      <a:pt x="1592" y="229"/>
                    </a:lnTo>
                    <a:lnTo>
                      <a:pt x="1559" y="229"/>
                    </a:lnTo>
                    <a:lnTo>
                      <a:pt x="1559" y="219"/>
                    </a:lnTo>
                    <a:lnTo>
                      <a:pt x="1460" y="219"/>
                    </a:lnTo>
                    <a:lnTo>
                      <a:pt x="1460" y="211"/>
                    </a:lnTo>
                    <a:lnTo>
                      <a:pt x="1449" y="211"/>
                    </a:lnTo>
                    <a:lnTo>
                      <a:pt x="1449" y="204"/>
                    </a:lnTo>
                    <a:lnTo>
                      <a:pt x="1304" y="204"/>
                    </a:lnTo>
                    <a:lnTo>
                      <a:pt x="1304" y="195"/>
                    </a:lnTo>
                    <a:lnTo>
                      <a:pt x="1282" y="195"/>
                    </a:lnTo>
                    <a:lnTo>
                      <a:pt x="1282" y="186"/>
                    </a:lnTo>
                    <a:lnTo>
                      <a:pt x="1114" y="186"/>
                    </a:lnTo>
                    <a:lnTo>
                      <a:pt x="1114" y="178"/>
                    </a:lnTo>
                    <a:lnTo>
                      <a:pt x="1021" y="178"/>
                    </a:lnTo>
                    <a:lnTo>
                      <a:pt x="1021" y="166"/>
                    </a:lnTo>
                    <a:lnTo>
                      <a:pt x="961" y="166"/>
                    </a:lnTo>
                    <a:lnTo>
                      <a:pt x="961" y="151"/>
                    </a:lnTo>
                    <a:lnTo>
                      <a:pt x="872" y="151"/>
                    </a:lnTo>
                    <a:lnTo>
                      <a:pt x="872" y="137"/>
                    </a:lnTo>
                    <a:lnTo>
                      <a:pt x="813" y="137"/>
                    </a:lnTo>
                    <a:lnTo>
                      <a:pt x="813" y="129"/>
                    </a:lnTo>
                    <a:lnTo>
                      <a:pt x="669" y="129"/>
                    </a:lnTo>
                    <a:lnTo>
                      <a:pt x="669" y="120"/>
                    </a:lnTo>
                    <a:lnTo>
                      <a:pt x="634" y="120"/>
                    </a:lnTo>
                    <a:lnTo>
                      <a:pt x="634" y="112"/>
                    </a:lnTo>
                    <a:lnTo>
                      <a:pt x="572" y="112"/>
                    </a:lnTo>
                    <a:lnTo>
                      <a:pt x="572" y="98"/>
                    </a:lnTo>
                    <a:lnTo>
                      <a:pt x="540" y="98"/>
                    </a:lnTo>
                    <a:lnTo>
                      <a:pt x="540" y="92"/>
                    </a:lnTo>
                    <a:lnTo>
                      <a:pt x="481" y="92"/>
                    </a:lnTo>
                    <a:lnTo>
                      <a:pt x="481" y="85"/>
                    </a:lnTo>
                    <a:lnTo>
                      <a:pt x="468" y="85"/>
                    </a:lnTo>
                    <a:lnTo>
                      <a:pt x="468" y="79"/>
                    </a:lnTo>
                    <a:lnTo>
                      <a:pt x="424" y="79"/>
                    </a:lnTo>
                    <a:lnTo>
                      <a:pt x="424" y="70"/>
                    </a:lnTo>
                    <a:lnTo>
                      <a:pt x="393" y="70"/>
                    </a:lnTo>
                    <a:lnTo>
                      <a:pt x="393" y="60"/>
                    </a:lnTo>
                    <a:lnTo>
                      <a:pt x="361" y="60"/>
                    </a:lnTo>
                    <a:lnTo>
                      <a:pt x="361" y="51"/>
                    </a:lnTo>
                    <a:lnTo>
                      <a:pt x="351" y="51"/>
                    </a:lnTo>
                    <a:lnTo>
                      <a:pt x="351" y="44"/>
                    </a:lnTo>
                    <a:lnTo>
                      <a:pt x="259" y="44"/>
                    </a:lnTo>
                    <a:lnTo>
                      <a:pt x="259" y="31"/>
                    </a:lnTo>
                    <a:lnTo>
                      <a:pt x="233" y="31"/>
                    </a:lnTo>
                    <a:lnTo>
                      <a:pt x="233" y="23"/>
                    </a:lnTo>
                    <a:lnTo>
                      <a:pt x="207" y="23"/>
                    </a:lnTo>
                    <a:lnTo>
                      <a:pt x="207" y="13"/>
                    </a:lnTo>
                    <a:lnTo>
                      <a:pt x="128" y="13"/>
                    </a:lnTo>
                    <a:lnTo>
                      <a:pt x="128" y="7"/>
                    </a:lnTo>
                    <a:lnTo>
                      <a:pt x="0" y="7"/>
                    </a:lnTo>
                    <a:lnTo>
                      <a:pt x="0" y="0"/>
                    </a:lnTo>
                  </a:path>
                </a:pathLst>
              </a:custGeom>
              <a:noFill/>
              <a:ln w="28575">
                <a:solidFill>
                  <a:srgbClr val="FF9933"/>
                </a:solidFill>
                <a:prstDash val="solid"/>
                <a:round/>
                <a:headEnd/>
                <a:tailEnd/>
              </a:ln>
            </p:spPr>
            <p:txBody>
              <a:bodyPr/>
              <a:lstStyle/>
              <a:p>
                <a:pPr defTabSz="914400"/>
                <a:endParaRPr lang="fr-FR">
                  <a:solidFill>
                    <a:srgbClr val="FFFFFF"/>
                  </a:solidFill>
                  <a:latin typeface="Arial" charset="0"/>
                  <a:ea typeface="+mn-ea"/>
                  <a:cs typeface="Arial" charset="0"/>
                </a:endParaRPr>
              </a:p>
            </p:txBody>
          </p:sp>
        </p:grpSp>
        <p:sp>
          <p:nvSpPr>
            <p:cNvPr id="291847" name="ZoneTexte 2053"/>
            <p:cNvSpPr txBox="1">
              <a:spLocks noChangeArrowheads="1"/>
            </p:cNvSpPr>
            <p:nvPr/>
          </p:nvSpPr>
          <p:spPr bwMode="auto">
            <a:xfrm>
              <a:off x="1666875" y="3508375"/>
              <a:ext cx="268288"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0</a:t>
              </a:r>
            </a:p>
          </p:txBody>
        </p:sp>
        <p:sp>
          <p:nvSpPr>
            <p:cNvPr id="291848" name="ZoneTexte 42"/>
            <p:cNvSpPr txBox="1">
              <a:spLocks noChangeArrowheads="1"/>
            </p:cNvSpPr>
            <p:nvPr/>
          </p:nvSpPr>
          <p:spPr bwMode="auto">
            <a:xfrm>
              <a:off x="2459038" y="3508375"/>
              <a:ext cx="269875"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6</a:t>
              </a:r>
            </a:p>
          </p:txBody>
        </p:sp>
        <p:sp>
          <p:nvSpPr>
            <p:cNvPr id="291849" name="ZoneTexte 43"/>
            <p:cNvSpPr txBox="1">
              <a:spLocks noChangeArrowheads="1"/>
            </p:cNvSpPr>
            <p:nvPr/>
          </p:nvSpPr>
          <p:spPr bwMode="auto">
            <a:xfrm>
              <a:off x="3219450" y="3508375"/>
              <a:ext cx="355600"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12</a:t>
              </a:r>
            </a:p>
          </p:txBody>
        </p:sp>
        <p:sp>
          <p:nvSpPr>
            <p:cNvPr id="291850" name="ZoneTexte 44"/>
            <p:cNvSpPr txBox="1">
              <a:spLocks noChangeArrowheads="1"/>
            </p:cNvSpPr>
            <p:nvPr/>
          </p:nvSpPr>
          <p:spPr bwMode="auto">
            <a:xfrm>
              <a:off x="4014788" y="3508375"/>
              <a:ext cx="354012"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18</a:t>
              </a:r>
            </a:p>
          </p:txBody>
        </p:sp>
        <p:sp>
          <p:nvSpPr>
            <p:cNvPr id="291851" name="ZoneTexte 45"/>
            <p:cNvSpPr txBox="1">
              <a:spLocks noChangeArrowheads="1"/>
            </p:cNvSpPr>
            <p:nvPr/>
          </p:nvSpPr>
          <p:spPr bwMode="auto">
            <a:xfrm>
              <a:off x="4829175" y="3508375"/>
              <a:ext cx="354013"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24</a:t>
              </a:r>
            </a:p>
          </p:txBody>
        </p:sp>
        <p:sp>
          <p:nvSpPr>
            <p:cNvPr id="291857" name="ZoneTexte 51"/>
            <p:cNvSpPr txBox="1">
              <a:spLocks noChangeArrowheads="1"/>
            </p:cNvSpPr>
            <p:nvPr/>
          </p:nvSpPr>
          <p:spPr bwMode="auto">
            <a:xfrm>
              <a:off x="1217613" y="1668463"/>
              <a:ext cx="484187" cy="277812"/>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1,00</a:t>
              </a:r>
            </a:p>
          </p:txBody>
        </p:sp>
        <p:sp>
          <p:nvSpPr>
            <p:cNvPr id="291858" name="ZoneTexte 52"/>
            <p:cNvSpPr txBox="1">
              <a:spLocks noChangeArrowheads="1"/>
            </p:cNvSpPr>
            <p:nvPr/>
          </p:nvSpPr>
          <p:spPr bwMode="auto">
            <a:xfrm>
              <a:off x="1217613" y="2209800"/>
              <a:ext cx="484187" cy="277813"/>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0,95</a:t>
              </a:r>
            </a:p>
          </p:txBody>
        </p:sp>
        <p:sp>
          <p:nvSpPr>
            <p:cNvPr id="291859" name="ZoneTexte 53"/>
            <p:cNvSpPr txBox="1">
              <a:spLocks noChangeArrowheads="1"/>
            </p:cNvSpPr>
            <p:nvPr/>
          </p:nvSpPr>
          <p:spPr bwMode="auto">
            <a:xfrm>
              <a:off x="1217613" y="2743200"/>
              <a:ext cx="484187" cy="277813"/>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0,90</a:t>
              </a:r>
            </a:p>
          </p:txBody>
        </p:sp>
        <p:sp>
          <p:nvSpPr>
            <p:cNvPr id="291860" name="ZoneTexte 54"/>
            <p:cNvSpPr txBox="1">
              <a:spLocks noChangeArrowheads="1"/>
            </p:cNvSpPr>
            <p:nvPr/>
          </p:nvSpPr>
          <p:spPr bwMode="auto">
            <a:xfrm>
              <a:off x="1217613" y="3279775"/>
              <a:ext cx="484187" cy="277813"/>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0,85</a:t>
              </a:r>
            </a:p>
          </p:txBody>
        </p:sp>
        <p:sp>
          <p:nvSpPr>
            <p:cNvPr id="291867" name="ZoneTexte 61"/>
            <p:cNvSpPr txBox="1">
              <a:spLocks noChangeArrowheads="1"/>
            </p:cNvSpPr>
            <p:nvPr/>
          </p:nvSpPr>
          <p:spPr bwMode="auto">
            <a:xfrm>
              <a:off x="3128963" y="3675063"/>
              <a:ext cx="536575" cy="276225"/>
            </a:xfrm>
            <a:prstGeom prst="rect">
              <a:avLst/>
            </a:prstGeom>
            <a:noFill/>
            <a:ln w="9525">
              <a:noFill/>
              <a:miter lim="800000"/>
              <a:headEnd/>
              <a:tailEnd/>
            </a:ln>
          </p:spPr>
          <p:txBody>
            <a:bodyPr wrap="none">
              <a:spAutoFit/>
            </a:bodyPr>
            <a:lstStyle/>
            <a:p>
              <a:pPr algn="ctr" defTabSz="914400"/>
              <a:r>
                <a:rPr lang="fr-FR" sz="1200" b="1">
                  <a:solidFill>
                    <a:srgbClr val="FFFFFF"/>
                  </a:solidFill>
                  <a:latin typeface="Arial" charset="0"/>
                  <a:ea typeface="+mn-ea"/>
                  <a:cs typeface="Arial" charset="0"/>
                </a:rPr>
                <a:t>Mois</a:t>
              </a:r>
            </a:p>
          </p:txBody>
        </p:sp>
        <p:sp>
          <p:nvSpPr>
            <p:cNvPr id="291868" name="ZoneTexte 64"/>
            <p:cNvSpPr txBox="1">
              <a:spLocks noChangeArrowheads="1"/>
            </p:cNvSpPr>
            <p:nvPr/>
          </p:nvSpPr>
          <p:spPr bwMode="auto">
            <a:xfrm>
              <a:off x="1800225" y="2881313"/>
              <a:ext cx="4468813" cy="461962"/>
            </a:xfrm>
            <a:prstGeom prst="rect">
              <a:avLst/>
            </a:prstGeom>
            <a:noFill/>
            <a:ln w="9525">
              <a:noFill/>
              <a:miter lim="800000"/>
              <a:headEnd/>
              <a:tailEnd/>
            </a:ln>
          </p:spPr>
          <p:txBody>
            <a:bodyPr wrap="none">
              <a:spAutoFit/>
            </a:bodyPr>
            <a:lstStyle/>
            <a:p>
              <a:pPr defTabSz="914400"/>
              <a:r>
                <a:rPr lang="fr-FR" sz="1200" dirty="0" err="1">
                  <a:solidFill>
                    <a:srgbClr val="FFFFFF"/>
                  </a:solidFill>
                  <a:latin typeface="Arial" charset="0"/>
                  <a:ea typeface="+mn-ea"/>
                  <a:cs typeface="Arial" charset="0"/>
                </a:rPr>
                <a:t>HRa</a:t>
              </a:r>
              <a:r>
                <a:rPr lang="fr-FR" sz="1200" dirty="0">
                  <a:solidFill>
                    <a:srgbClr val="FFFFFF"/>
                  </a:solidFill>
                  <a:latin typeface="Arial" charset="0"/>
                  <a:ea typeface="+mn-ea"/>
                  <a:cs typeface="Arial" charset="0"/>
                </a:rPr>
                <a:t> placebo vs CTX = 1,57 (IC 90 % : 1,12 - 2,21)</a:t>
              </a:r>
            </a:p>
            <a:p>
              <a:pPr defTabSz="914400"/>
              <a:r>
                <a:rPr lang="fr-FR" sz="1200" dirty="0">
                  <a:solidFill>
                    <a:srgbClr val="FFFFFF"/>
                  </a:solidFill>
                  <a:latin typeface="Arial" charset="0"/>
                  <a:ea typeface="+mn-ea"/>
                  <a:cs typeface="Arial" charset="0"/>
                </a:rPr>
                <a:t>Nombre de personnes à traiter pour éviter un événement = 113</a:t>
              </a:r>
            </a:p>
          </p:txBody>
        </p:sp>
        <p:sp>
          <p:nvSpPr>
            <p:cNvPr id="291870" name="ZoneTexte 66"/>
            <p:cNvSpPr txBox="1">
              <a:spLocks noChangeArrowheads="1"/>
            </p:cNvSpPr>
            <p:nvPr/>
          </p:nvSpPr>
          <p:spPr bwMode="auto">
            <a:xfrm>
              <a:off x="5056188" y="1997075"/>
              <a:ext cx="2239962" cy="831850"/>
            </a:xfrm>
            <a:prstGeom prst="rect">
              <a:avLst/>
            </a:prstGeom>
            <a:noFill/>
            <a:ln w="9525">
              <a:noFill/>
              <a:miter lim="800000"/>
              <a:headEnd/>
              <a:tailEnd/>
            </a:ln>
          </p:spPr>
          <p:txBody>
            <a:bodyPr wrap="none">
              <a:spAutoFit/>
            </a:bodyPr>
            <a:lstStyle/>
            <a:p>
              <a:pPr defTabSz="914400"/>
              <a:r>
                <a:rPr lang="fr-FR" sz="1200" b="1">
                  <a:solidFill>
                    <a:srgbClr val="FF9933"/>
                  </a:solidFill>
                  <a:latin typeface="Arial" charset="0"/>
                  <a:ea typeface="+mn-ea"/>
                  <a:cs typeface="Arial" charset="0"/>
                </a:rPr>
                <a:t>CTX</a:t>
              </a:r>
              <a:r>
                <a:rPr lang="fr-FR" sz="1200">
                  <a:solidFill>
                    <a:srgbClr val="FF9933"/>
                  </a:solidFill>
                  <a:latin typeface="Arial" charset="0"/>
                  <a:ea typeface="+mn-ea"/>
                  <a:cs typeface="Arial" charset="0"/>
                </a:rPr>
                <a:t/>
              </a:r>
              <a:br>
                <a:rPr lang="fr-FR" sz="1200">
                  <a:solidFill>
                    <a:srgbClr val="FF9933"/>
                  </a:solidFill>
                  <a:latin typeface="Arial" charset="0"/>
                  <a:ea typeface="+mn-ea"/>
                  <a:cs typeface="Arial" charset="0"/>
                </a:rPr>
              </a:br>
              <a:r>
                <a:rPr lang="fr-FR" sz="1200">
                  <a:solidFill>
                    <a:srgbClr val="FF9933"/>
                  </a:solidFill>
                  <a:latin typeface="Arial" charset="0"/>
                  <a:ea typeface="+mn-ea"/>
                  <a:cs typeface="Arial" charset="0"/>
                </a:rPr>
                <a:t>39 événements (1,84/100 p-a)</a:t>
              </a:r>
              <a:br>
                <a:rPr lang="fr-FR" sz="1200">
                  <a:solidFill>
                    <a:srgbClr val="FF9933"/>
                  </a:solidFill>
                  <a:latin typeface="Arial" charset="0"/>
                  <a:ea typeface="+mn-ea"/>
                  <a:cs typeface="Arial" charset="0"/>
                </a:rPr>
              </a:br>
              <a:r>
                <a:rPr lang="fr-FR" sz="1200" b="1">
                  <a:solidFill>
                    <a:srgbClr val="FFFFFF"/>
                  </a:solidFill>
                  <a:latin typeface="Arial" charset="0"/>
                  <a:ea typeface="+mn-ea"/>
                  <a:cs typeface="Arial" charset="0"/>
                </a:rPr>
                <a:t>Placebo</a:t>
              </a:r>
            </a:p>
            <a:p>
              <a:pPr defTabSz="914400"/>
              <a:r>
                <a:rPr lang="fr-FR" sz="1200">
                  <a:solidFill>
                    <a:srgbClr val="FFFFFF"/>
                  </a:solidFill>
                  <a:latin typeface="Arial" charset="0"/>
                  <a:ea typeface="+mn-ea"/>
                  <a:cs typeface="Arial" charset="0"/>
                </a:rPr>
                <a:t>59 événements (2,94/100 p-a)</a:t>
              </a:r>
            </a:p>
          </p:txBody>
        </p:sp>
      </p:grpSp>
      <p:grpSp>
        <p:nvGrpSpPr>
          <p:cNvPr id="62" name="Groupe 61"/>
          <p:cNvGrpSpPr/>
          <p:nvPr/>
        </p:nvGrpSpPr>
        <p:grpSpPr>
          <a:xfrm>
            <a:off x="1217613" y="4416425"/>
            <a:ext cx="6056312" cy="2382838"/>
            <a:chOff x="1217613" y="4416425"/>
            <a:chExt cx="6056312" cy="2382838"/>
          </a:xfrm>
        </p:grpSpPr>
        <p:grpSp>
          <p:nvGrpSpPr>
            <p:cNvPr id="291845" name="Groupe 2052"/>
            <p:cNvGrpSpPr>
              <a:grpSpLocks/>
            </p:cNvGrpSpPr>
            <p:nvPr/>
          </p:nvGrpSpPr>
          <p:grpSpPr bwMode="auto">
            <a:xfrm>
              <a:off x="1665288" y="4505325"/>
              <a:ext cx="3403600" cy="1860550"/>
              <a:chOff x="8362950" y="4402138"/>
              <a:chExt cx="3403601" cy="1860550"/>
            </a:xfrm>
          </p:grpSpPr>
          <p:sp>
            <p:nvSpPr>
              <p:cNvPr id="291886" name="Freeform 10"/>
              <p:cNvSpPr>
                <a:spLocks/>
              </p:cNvSpPr>
              <p:nvPr/>
            </p:nvSpPr>
            <p:spPr bwMode="auto">
              <a:xfrm>
                <a:off x="8421688" y="4402138"/>
                <a:ext cx="3344863" cy="1797050"/>
              </a:xfrm>
              <a:custGeom>
                <a:avLst/>
                <a:gdLst>
                  <a:gd name="T0" fmla="*/ 0 w 2107"/>
                  <a:gd name="T1" fmla="*/ 0 h 1132"/>
                  <a:gd name="T2" fmla="*/ 0 w 2107"/>
                  <a:gd name="T3" fmla="*/ 1797050 h 1132"/>
                  <a:gd name="T4" fmla="*/ 3344863 w 2107"/>
                  <a:gd name="T5" fmla="*/ 1797050 h 1132"/>
                  <a:gd name="T6" fmla="*/ 0 60000 65536"/>
                  <a:gd name="T7" fmla="*/ 0 60000 65536"/>
                  <a:gd name="T8" fmla="*/ 0 60000 65536"/>
                  <a:gd name="T9" fmla="*/ 0 w 2107"/>
                  <a:gd name="T10" fmla="*/ 0 h 1132"/>
                  <a:gd name="T11" fmla="*/ 2107 w 2107"/>
                  <a:gd name="T12" fmla="*/ 1132 h 1132"/>
                </a:gdLst>
                <a:ahLst/>
                <a:cxnLst>
                  <a:cxn ang="T6">
                    <a:pos x="T0" y="T1"/>
                  </a:cxn>
                  <a:cxn ang="T7">
                    <a:pos x="T2" y="T3"/>
                  </a:cxn>
                  <a:cxn ang="T8">
                    <a:pos x="T4" y="T5"/>
                  </a:cxn>
                </a:cxnLst>
                <a:rect l="T9" t="T10" r="T11" b="T12"/>
                <a:pathLst>
                  <a:path w="2107" h="1132">
                    <a:moveTo>
                      <a:pt x="0" y="0"/>
                    </a:moveTo>
                    <a:lnTo>
                      <a:pt x="0" y="1132"/>
                    </a:lnTo>
                    <a:lnTo>
                      <a:pt x="2107" y="1132"/>
                    </a:lnTo>
                  </a:path>
                </a:pathLst>
              </a:custGeom>
              <a:noFill/>
              <a:ln w="6350">
                <a:solidFill>
                  <a:schemeClr val="bg1"/>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291887" name="Line 15"/>
              <p:cNvSpPr>
                <a:spLocks noChangeShapeType="1"/>
              </p:cNvSpPr>
              <p:nvPr/>
            </p:nvSpPr>
            <p:spPr bwMode="auto">
              <a:xfrm flipV="1">
                <a:off x="10094913" y="61991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88" name="Line 16"/>
              <p:cNvSpPr>
                <a:spLocks noChangeShapeType="1"/>
              </p:cNvSpPr>
              <p:nvPr/>
            </p:nvSpPr>
            <p:spPr bwMode="auto">
              <a:xfrm flipV="1">
                <a:off x="9291638" y="61991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89" name="Line 17"/>
              <p:cNvSpPr>
                <a:spLocks noChangeShapeType="1"/>
              </p:cNvSpPr>
              <p:nvPr/>
            </p:nvSpPr>
            <p:spPr bwMode="auto">
              <a:xfrm flipV="1">
                <a:off x="10896600" y="61991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90" name="Line 18"/>
              <p:cNvSpPr>
                <a:spLocks noChangeShapeType="1"/>
              </p:cNvSpPr>
              <p:nvPr/>
            </p:nvSpPr>
            <p:spPr bwMode="auto">
              <a:xfrm flipV="1">
                <a:off x="11698288" y="61991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91" name="Line 20"/>
              <p:cNvSpPr>
                <a:spLocks noChangeShapeType="1"/>
              </p:cNvSpPr>
              <p:nvPr/>
            </p:nvSpPr>
            <p:spPr bwMode="auto">
              <a:xfrm flipV="1">
                <a:off x="8489950" y="6199188"/>
                <a:ext cx="0" cy="6350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92" name="Line 21"/>
              <p:cNvSpPr>
                <a:spLocks noChangeShapeType="1"/>
              </p:cNvSpPr>
              <p:nvPr/>
            </p:nvSpPr>
            <p:spPr bwMode="auto">
              <a:xfrm>
                <a:off x="8362950" y="4451350"/>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93" name="Line 26"/>
              <p:cNvSpPr>
                <a:spLocks noChangeShapeType="1"/>
              </p:cNvSpPr>
              <p:nvPr/>
            </p:nvSpPr>
            <p:spPr bwMode="auto">
              <a:xfrm>
                <a:off x="8362950" y="6140450"/>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94" name="Line 27"/>
              <p:cNvSpPr>
                <a:spLocks noChangeShapeType="1"/>
              </p:cNvSpPr>
              <p:nvPr/>
            </p:nvSpPr>
            <p:spPr bwMode="auto">
              <a:xfrm>
                <a:off x="8362950" y="5718175"/>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95" name="Line 28"/>
              <p:cNvSpPr>
                <a:spLocks noChangeShapeType="1"/>
              </p:cNvSpPr>
              <p:nvPr/>
            </p:nvSpPr>
            <p:spPr bwMode="auto">
              <a:xfrm>
                <a:off x="8362950" y="4873625"/>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96" name="Line 29"/>
              <p:cNvSpPr>
                <a:spLocks noChangeShapeType="1"/>
              </p:cNvSpPr>
              <p:nvPr/>
            </p:nvSpPr>
            <p:spPr bwMode="auto">
              <a:xfrm>
                <a:off x="8362950" y="5295900"/>
                <a:ext cx="58738" cy="0"/>
              </a:xfrm>
              <a:prstGeom prst="line">
                <a:avLst/>
              </a:prstGeom>
              <a:noFill/>
              <a:ln w="6350">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291897" name="Freeform 31"/>
              <p:cNvSpPr>
                <a:spLocks/>
              </p:cNvSpPr>
              <p:nvPr/>
            </p:nvSpPr>
            <p:spPr bwMode="auto">
              <a:xfrm>
                <a:off x="8497888" y="4454525"/>
                <a:ext cx="3065463" cy="817563"/>
              </a:xfrm>
              <a:custGeom>
                <a:avLst/>
                <a:gdLst>
                  <a:gd name="T0" fmla="*/ 3065463 w 1931"/>
                  <a:gd name="T1" fmla="*/ 817563 h 515"/>
                  <a:gd name="T2" fmla="*/ 2951163 w 1931"/>
                  <a:gd name="T3" fmla="*/ 817563 h 515"/>
                  <a:gd name="T4" fmla="*/ 2951163 w 1931"/>
                  <a:gd name="T5" fmla="*/ 785813 h 515"/>
                  <a:gd name="T6" fmla="*/ 2579688 w 1931"/>
                  <a:gd name="T7" fmla="*/ 785813 h 515"/>
                  <a:gd name="T8" fmla="*/ 2579688 w 1931"/>
                  <a:gd name="T9" fmla="*/ 736600 h 515"/>
                  <a:gd name="T10" fmla="*/ 2232026 w 1931"/>
                  <a:gd name="T11" fmla="*/ 736600 h 515"/>
                  <a:gd name="T12" fmla="*/ 2232026 w 1931"/>
                  <a:gd name="T13" fmla="*/ 722313 h 515"/>
                  <a:gd name="T14" fmla="*/ 2211388 w 1931"/>
                  <a:gd name="T15" fmla="*/ 722313 h 515"/>
                  <a:gd name="T16" fmla="*/ 2211388 w 1931"/>
                  <a:gd name="T17" fmla="*/ 668338 h 515"/>
                  <a:gd name="T18" fmla="*/ 2190751 w 1931"/>
                  <a:gd name="T19" fmla="*/ 668338 h 515"/>
                  <a:gd name="T20" fmla="*/ 2190751 w 1931"/>
                  <a:gd name="T21" fmla="*/ 657225 h 515"/>
                  <a:gd name="T22" fmla="*/ 1905001 w 1931"/>
                  <a:gd name="T23" fmla="*/ 657225 h 515"/>
                  <a:gd name="T24" fmla="*/ 1905001 w 1931"/>
                  <a:gd name="T25" fmla="*/ 638175 h 515"/>
                  <a:gd name="T26" fmla="*/ 1868488 w 1931"/>
                  <a:gd name="T27" fmla="*/ 638175 h 515"/>
                  <a:gd name="T28" fmla="*/ 1868488 w 1931"/>
                  <a:gd name="T29" fmla="*/ 614363 h 515"/>
                  <a:gd name="T30" fmla="*/ 1835151 w 1931"/>
                  <a:gd name="T31" fmla="*/ 614363 h 515"/>
                  <a:gd name="T32" fmla="*/ 1835151 w 1931"/>
                  <a:gd name="T33" fmla="*/ 523875 h 515"/>
                  <a:gd name="T34" fmla="*/ 1752601 w 1931"/>
                  <a:gd name="T35" fmla="*/ 523875 h 515"/>
                  <a:gd name="T36" fmla="*/ 1752601 w 1931"/>
                  <a:gd name="T37" fmla="*/ 512763 h 515"/>
                  <a:gd name="T38" fmla="*/ 1495425 w 1931"/>
                  <a:gd name="T39" fmla="*/ 512763 h 515"/>
                  <a:gd name="T40" fmla="*/ 1495425 w 1931"/>
                  <a:gd name="T41" fmla="*/ 498475 h 515"/>
                  <a:gd name="T42" fmla="*/ 1465263 w 1931"/>
                  <a:gd name="T43" fmla="*/ 498475 h 515"/>
                  <a:gd name="T44" fmla="*/ 1465263 w 1931"/>
                  <a:gd name="T45" fmla="*/ 457200 h 515"/>
                  <a:gd name="T46" fmla="*/ 1306513 w 1931"/>
                  <a:gd name="T47" fmla="*/ 457200 h 515"/>
                  <a:gd name="T48" fmla="*/ 1306513 w 1931"/>
                  <a:gd name="T49" fmla="*/ 446088 h 515"/>
                  <a:gd name="T50" fmla="*/ 1176338 w 1931"/>
                  <a:gd name="T51" fmla="*/ 446088 h 515"/>
                  <a:gd name="T52" fmla="*/ 1176338 w 1931"/>
                  <a:gd name="T53" fmla="*/ 434975 h 515"/>
                  <a:gd name="T54" fmla="*/ 1130300 w 1931"/>
                  <a:gd name="T55" fmla="*/ 434975 h 515"/>
                  <a:gd name="T56" fmla="*/ 1130300 w 1931"/>
                  <a:gd name="T57" fmla="*/ 423863 h 515"/>
                  <a:gd name="T58" fmla="*/ 1101725 w 1931"/>
                  <a:gd name="T59" fmla="*/ 423863 h 515"/>
                  <a:gd name="T60" fmla="*/ 1101725 w 1931"/>
                  <a:gd name="T61" fmla="*/ 319088 h 515"/>
                  <a:gd name="T62" fmla="*/ 777875 w 1931"/>
                  <a:gd name="T63" fmla="*/ 319088 h 515"/>
                  <a:gd name="T64" fmla="*/ 777875 w 1931"/>
                  <a:gd name="T65" fmla="*/ 309563 h 515"/>
                  <a:gd name="T66" fmla="*/ 746125 w 1931"/>
                  <a:gd name="T67" fmla="*/ 309563 h 515"/>
                  <a:gd name="T68" fmla="*/ 746125 w 1931"/>
                  <a:gd name="T69" fmla="*/ 285750 h 515"/>
                  <a:gd name="T70" fmla="*/ 730250 w 1931"/>
                  <a:gd name="T71" fmla="*/ 285750 h 515"/>
                  <a:gd name="T72" fmla="*/ 730250 w 1931"/>
                  <a:gd name="T73" fmla="*/ 139700 h 515"/>
                  <a:gd name="T74" fmla="*/ 444500 w 1931"/>
                  <a:gd name="T75" fmla="*/ 139700 h 515"/>
                  <a:gd name="T76" fmla="*/ 444500 w 1931"/>
                  <a:gd name="T77" fmla="*/ 127000 h 515"/>
                  <a:gd name="T78" fmla="*/ 365125 w 1931"/>
                  <a:gd name="T79" fmla="*/ 127000 h 515"/>
                  <a:gd name="T80" fmla="*/ 365125 w 1931"/>
                  <a:gd name="T81" fmla="*/ 25400 h 515"/>
                  <a:gd name="T82" fmla="*/ 242888 w 1931"/>
                  <a:gd name="T83" fmla="*/ 25400 h 515"/>
                  <a:gd name="T84" fmla="*/ 242888 w 1931"/>
                  <a:gd name="T85" fmla="*/ 14288 h 515"/>
                  <a:gd name="T86" fmla="*/ 87313 w 1931"/>
                  <a:gd name="T87" fmla="*/ 14288 h 515"/>
                  <a:gd name="T88" fmla="*/ 87313 w 1931"/>
                  <a:gd name="T89" fmla="*/ 0 h 515"/>
                  <a:gd name="T90" fmla="*/ 0 w 1931"/>
                  <a:gd name="T91" fmla="*/ 0 h 5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31"/>
                  <a:gd name="T139" fmla="*/ 0 h 515"/>
                  <a:gd name="T140" fmla="*/ 1931 w 1931"/>
                  <a:gd name="T141" fmla="*/ 515 h 5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31" h="515">
                    <a:moveTo>
                      <a:pt x="1931" y="515"/>
                    </a:moveTo>
                    <a:lnTo>
                      <a:pt x="1859" y="515"/>
                    </a:lnTo>
                    <a:lnTo>
                      <a:pt x="1859" y="495"/>
                    </a:lnTo>
                    <a:lnTo>
                      <a:pt x="1625" y="495"/>
                    </a:lnTo>
                    <a:lnTo>
                      <a:pt x="1625" y="464"/>
                    </a:lnTo>
                    <a:lnTo>
                      <a:pt x="1406" y="464"/>
                    </a:lnTo>
                    <a:lnTo>
                      <a:pt x="1406" y="455"/>
                    </a:lnTo>
                    <a:lnTo>
                      <a:pt x="1393" y="455"/>
                    </a:lnTo>
                    <a:lnTo>
                      <a:pt x="1393" y="421"/>
                    </a:lnTo>
                    <a:lnTo>
                      <a:pt x="1380" y="421"/>
                    </a:lnTo>
                    <a:lnTo>
                      <a:pt x="1380" y="414"/>
                    </a:lnTo>
                    <a:lnTo>
                      <a:pt x="1200" y="414"/>
                    </a:lnTo>
                    <a:lnTo>
                      <a:pt x="1200" y="402"/>
                    </a:lnTo>
                    <a:lnTo>
                      <a:pt x="1177" y="402"/>
                    </a:lnTo>
                    <a:lnTo>
                      <a:pt x="1177" y="387"/>
                    </a:lnTo>
                    <a:lnTo>
                      <a:pt x="1156" y="387"/>
                    </a:lnTo>
                    <a:lnTo>
                      <a:pt x="1156" y="330"/>
                    </a:lnTo>
                    <a:lnTo>
                      <a:pt x="1104" y="330"/>
                    </a:lnTo>
                    <a:lnTo>
                      <a:pt x="1104" y="323"/>
                    </a:lnTo>
                    <a:lnTo>
                      <a:pt x="942" y="323"/>
                    </a:lnTo>
                    <a:lnTo>
                      <a:pt x="942" y="314"/>
                    </a:lnTo>
                    <a:lnTo>
                      <a:pt x="923" y="314"/>
                    </a:lnTo>
                    <a:lnTo>
                      <a:pt x="923" y="288"/>
                    </a:lnTo>
                    <a:lnTo>
                      <a:pt x="823" y="288"/>
                    </a:lnTo>
                    <a:lnTo>
                      <a:pt x="823" y="281"/>
                    </a:lnTo>
                    <a:lnTo>
                      <a:pt x="741" y="281"/>
                    </a:lnTo>
                    <a:lnTo>
                      <a:pt x="741" y="274"/>
                    </a:lnTo>
                    <a:lnTo>
                      <a:pt x="712" y="274"/>
                    </a:lnTo>
                    <a:lnTo>
                      <a:pt x="712" y="267"/>
                    </a:lnTo>
                    <a:lnTo>
                      <a:pt x="694" y="267"/>
                    </a:lnTo>
                    <a:lnTo>
                      <a:pt x="694" y="201"/>
                    </a:lnTo>
                    <a:lnTo>
                      <a:pt x="490" y="201"/>
                    </a:lnTo>
                    <a:lnTo>
                      <a:pt x="490" y="195"/>
                    </a:lnTo>
                    <a:lnTo>
                      <a:pt x="470" y="195"/>
                    </a:lnTo>
                    <a:lnTo>
                      <a:pt x="470" y="180"/>
                    </a:lnTo>
                    <a:lnTo>
                      <a:pt x="460" y="180"/>
                    </a:lnTo>
                    <a:lnTo>
                      <a:pt x="460" y="88"/>
                    </a:lnTo>
                    <a:lnTo>
                      <a:pt x="280" y="88"/>
                    </a:lnTo>
                    <a:lnTo>
                      <a:pt x="280" y="80"/>
                    </a:lnTo>
                    <a:lnTo>
                      <a:pt x="230" y="80"/>
                    </a:lnTo>
                    <a:lnTo>
                      <a:pt x="230" y="16"/>
                    </a:lnTo>
                    <a:lnTo>
                      <a:pt x="153" y="16"/>
                    </a:lnTo>
                    <a:lnTo>
                      <a:pt x="153" y="9"/>
                    </a:lnTo>
                    <a:lnTo>
                      <a:pt x="55" y="9"/>
                    </a:lnTo>
                    <a:lnTo>
                      <a:pt x="55" y="0"/>
                    </a:lnTo>
                    <a:lnTo>
                      <a:pt x="0" y="0"/>
                    </a:lnTo>
                  </a:path>
                </a:pathLst>
              </a:custGeom>
              <a:noFill/>
              <a:ln w="28575">
                <a:solidFill>
                  <a:schemeClr val="bg1">
                    <a:lumMod val="85000"/>
                  </a:schemeClr>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291898" name="Freeform 32"/>
              <p:cNvSpPr>
                <a:spLocks/>
              </p:cNvSpPr>
              <p:nvPr/>
            </p:nvSpPr>
            <p:spPr bwMode="auto">
              <a:xfrm>
                <a:off x="8497888" y="4459288"/>
                <a:ext cx="2262188" cy="971550"/>
              </a:xfrm>
              <a:custGeom>
                <a:avLst/>
                <a:gdLst>
                  <a:gd name="T0" fmla="*/ 2262188 w 1425"/>
                  <a:gd name="T1" fmla="*/ 971550 h 612"/>
                  <a:gd name="T2" fmla="*/ 2262188 w 1425"/>
                  <a:gd name="T3" fmla="*/ 960438 h 612"/>
                  <a:gd name="T4" fmla="*/ 2209801 w 1425"/>
                  <a:gd name="T5" fmla="*/ 960438 h 612"/>
                  <a:gd name="T6" fmla="*/ 2209801 w 1425"/>
                  <a:gd name="T7" fmla="*/ 893763 h 612"/>
                  <a:gd name="T8" fmla="*/ 1868488 w 1425"/>
                  <a:gd name="T9" fmla="*/ 893763 h 612"/>
                  <a:gd name="T10" fmla="*/ 1868488 w 1425"/>
                  <a:gd name="T11" fmla="*/ 877888 h 612"/>
                  <a:gd name="T12" fmla="*/ 1844676 w 1425"/>
                  <a:gd name="T13" fmla="*/ 877888 h 612"/>
                  <a:gd name="T14" fmla="*/ 1844676 w 1425"/>
                  <a:gd name="T15" fmla="*/ 801687 h 612"/>
                  <a:gd name="T16" fmla="*/ 1497013 w 1425"/>
                  <a:gd name="T17" fmla="*/ 801687 h 612"/>
                  <a:gd name="T18" fmla="*/ 1497013 w 1425"/>
                  <a:gd name="T19" fmla="*/ 773112 h 612"/>
                  <a:gd name="T20" fmla="*/ 1466850 w 1425"/>
                  <a:gd name="T21" fmla="*/ 773112 h 612"/>
                  <a:gd name="T22" fmla="*/ 1466850 w 1425"/>
                  <a:gd name="T23" fmla="*/ 698500 h 612"/>
                  <a:gd name="T24" fmla="*/ 1125538 w 1425"/>
                  <a:gd name="T25" fmla="*/ 698500 h 612"/>
                  <a:gd name="T26" fmla="*/ 1125538 w 1425"/>
                  <a:gd name="T27" fmla="*/ 666750 h 612"/>
                  <a:gd name="T28" fmla="*/ 1101725 w 1425"/>
                  <a:gd name="T29" fmla="*/ 666750 h 612"/>
                  <a:gd name="T30" fmla="*/ 1101725 w 1425"/>
                  <a:gd name="T31" fmla="*/ 549275 h 612"/>
                  <a:gd name="T32" fmla="*/ 803275 w 1425"/>
                  <a:gd name="T33" fmla="*/ 549275 h 612"/>
                  <a:gd name="T34" fmla="*/ 803275 w 1425"/>
                  <a:gd name="T35" fmla="*/ 536575 h 612"/>
                  <a:gd name="T36" fmla="*/ 762000 w 1425"/>
                  <a:gd name="T37" fmla="*/ 536575 h 612"/>
                  <a:gd name="T38" fmla="*/ 762000 w 1425"/>
                  <a:gd name="T39" fmla="*/ 514350 h 612"/>
                  <a:gd name="T40" fmla="*/ 730250 w 1425"/>
                  <a:gd name="T41" fmla="*/ 514350 h 612"/>
                  <a:gd name="T42" fmla="*/ 730250 w 1425"/>
                  <a:gd name="T43" fmla="*/ 349250 h 612"/>
                  <a:gd name="T44" fmla="*/ 395288 w 1425"/>
                  <a:gd name="T45" fmla="*/ 349250 h 612"/>
                  <a:gd name="T46" fmla="*/ 395288 w 1425"/>
                  <a:gd name="T47" fmla="*/ 330200 h 612"/>
                  <a:gd name="T48" fmla="*/ 379413 w 1425"/>
                  <a:gd name="T49" fmla="*/ 330200 h 612"/>
                  <a:gd name="T50" fmla="*/ 379413 w 1425"/>
                  <a:gd name="T51" fmla="*/ 306387 h 612"/>
                  <a:gd name="T52" fmla="*/ 366713 w 1425"/>
                  <a:gd name="T53" fmla="*/ 306387 h 612"/>
                  <a:gd name="T54" fmla="*/ 366713 w 1425"/>
                  <a:gd name="T55" fmla="*/ 28575 h 612"/>
                  <a:gd name="T56" fmla="*/ 333375 w 1425"/>
                  <a:gd name="T57" fmla="*/ 28575 h 612"/>
                  <a:gd name="T58" fmla="*/ 333375 w 1425"/>
                  <a:gd name="T59" fmla="*/ 12700 h 612"/>
                  <a:gd name="T60" fmla="*/ 101600 w 1425"/>
                  <a:gd name="T61" fmla="*/ 12700 h 612"/>
                  <a:gd name="T62" fmla="*/ 101600 w 1425"/>
                  <a:gd name="T63" fmla="*/ 0 h 612"/>
                  <a:gd name="T64" fmla="*/ 0 w 1425"/>
                  <a:gd name="T65" fmla="*/ 0 h 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5"/>
                  <a:gd name="T100" fmla="*/ 0 h 612"/>
                  <a:gd name="T101" fmla="*/ 1425 w 1425"/>
                  <a:gd name="T102" fmla="*/ 612 h 6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5" h="612">
                    <a:moveTo>
                      <a:pt x="1425" y="612"/>
                    </a:moveTo>
                    <a:lnTo>
                      <a:pt x="1425" y="605"/>
                    </a:lnTo>
                    <a:lnTo>
                      <a:pt x="1392" y="605"/>
                    </a:lnTo>
                    <a:lnTo>
                      <a:pt x="1392" y="563"/>
                    </a:lnTo>
                    <a:lnTo>
                      <a:pt x="1177" y="563"/>
                    </a:lnTo>
                    <a:lnTo>
                      <a:pt x="1177" y="553"/>
                    </a:lnTo>
                    <a:lnTo>
                      <a:pt x="1162" y="553"/>
                    </a:lnTo>
                    <a:lnTo>
                      <a:pt x="1162" y="505"/>
                    </a:lnTo>
                    <a:lnTo>
                      <a:pt x="943" y="505"/>
                    </a:lnTo>
                    <a:lnTo>
                      <a:pt x="943" y="487"/>
                    </a:lnTo>
                    <a:lnTo>
                      <a:pt x="924" y="487"/>
                    </a:lnTo>
                    <a:lnTo>
                      <a:pt x="924" y="440"/>
                    </a:lnTo>
                    <a:lnTo>
                      <a:pt x="709" y="440"/>
                    </a:lnTo>
                    <a:lnTo>
                      <a:pt x="709" y="420"/>
                    </a:lnTo>
                    <a:lnTo>
                      <a:pt x="694" y="420"/>
                    </a:lnTo>
                    <a:lnTo>
                      <a:pt x="694" y="346"/>
                    </a:lnTo>
                    <a:lnTo>
                      <a:pt x="506" y="346"/>
                    </a:lnTo>
                    <a:lnTo>
                      <a:pt x="506" y="338"/>
                    </a:lnTo>
                    <a:lnTo>
                      <a:pt x="480" y="338"/>
                    </a:lnTo>
                    <a:lnTo>
                      <a:pt x="480" y="324"/>
                    </a:lnTo>
                    <a:lnTo>
                      <a:pt x="460" y="324"/>
                    </a:lnTo>
                    <a:lnTo>
                      <a:pt x="460" y="220"/>
                    </a:lnTo>
                    <a:lnTo>
                      <a:pt x="249" y="220"/>
                    </a:lnTo>
                    <a:lnTo>
                      <a:pt x="249" y="208"/>
                    </a:lnTo>
                    <a:lnTo>
                      <a:pt x="239" y="208"/>
                    </a:lnTo>
                    <a:lnTo>
                      <a:pt x="239" y="193"/>
                    </a:lnTo>
                    <a:lnTo>
                      <a:pt x="231" y="193"/>
                    </a:lnTo>
                    <a:lnTo>
                      <a:pt x="231" y="18"/>
                    </a:lnTo>
                    <a:lnTo>
                      <a:pt x="210" y="18"/>
                    </a:lnTo>
                    <a:lnTo>
                      <a:pt x="210" y="8"/>
                    </a:lnTo>
                    <a:lnTo>
                      <a:pt x="64" y="8"/>
                    </a:lnTo>
                    <a:lnTo>
                      <a:pt x="64" y="0"/>
                    </a:lnTo>
                    <a:lnTo>
                      <a:pt x="0" y="0"/>
                    </a:lnTo>
                  </a:path>
                </a:pathLst>
              </a:custGeom>
              <a:noFill/>
              <a:ln w="28575">
                <a:solidFill>
                  <a:srgbClr val="FF9933"/>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291899" name="Freeform 33"/>
              <p:cNvSpPr>
                <a:spLocks/>
              </p:cNvSpPr>
              <p:nvPr/>
            </p:nvSpPr>
            <p:spPr bwMode="auto">
              <a:xfrm>
                <a:off x="10769600" y="5432425"/>
                <a:ext cx="868363" cy="166688"/>
              </a:xfrm>
              <a:custGeom>
                <a:avLst/>
                <a:gdLst>
                  <a:gd name="T0" fmla="*/ 868363 w 547"/>
                  <a:gd name="T1" fmla="*/ 166688 h 105"/>
                  <a:gd name="T2" fmla="*/ 749300 w 547"/>
                  <a:gd name="T3" fmla="*/ 166688 h 105"/>
                  <a:gd name="T4" fmla="*/ 749300 w 547"/>
                  <a:gd name="T5" fmla="*/ 155575 h 105"/>
                  <a:gd name="T6" fmla="*/ 712788 w 547"/>
                  <a:gd name="T7" fmla="*/ 155575 h 105"/>
                  <a:gd name="T8" fmla="*/ 712788 w 547"/>
                  <a:gd name="T9" fmla="*/ 141288 h 105"/>
                  <a:gd name="T10" fmla="*/ 676275 w 547"/>
                  <a:gd name="T11" fmla="*/ 141288 h 105"/>
                  <a:gd name="T12" fmla="*/ 676275 w 547"/>
                  <a:gd name="T13" fmla="*/ 68263 h 105"/>
                  <a:gd name="T14" fmla="*/ 311150 w 547"/>
                  <a:gd name="T15" fmla="*/ 68263 h 105"/>
                  <a:gd name="T16" fmla="*/ 311150 w 547"/>
                  <a:gd name="T17" fmla="*/ 0 h 105"/>
                  <a:gd name="T18" fmla="*/ 0 w 547"/>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7"/>
                  <a:gd name="T31" fmla="*/ 0 h 105"/>
                  <a:gd name="T32" fmla="*/ 547 w 547"/>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7" h="105">
                    <a:moveTo>
                      <a:pt x="547" y="105"/>
                    </a:moveTo>
                    <a:lnTo>
                      <a:pt x="472" y="105"/>
                    </a:lnTo>
                    <a:lnTo>
                      <a:pt x="472" y="98"/>
                    </a:lnTo>
                    <a:lnTo>
                      <a:pt x="449" y="98"/>
                    </a:lnTo>
                    <a:lnTo>
                      <a:pt x="449" y="89"/>
                    </a:lnTo>
                    <a:lnTo>
                      <a:pt x="426" y="89"/>
                    </a:lnTo>
                    <a:lnTo>
                      <a:pt x="426" y="43"/>
                    </a:lnTo>
                    <a:lnTo>
                      <a:pt x="196" y="43"/>
                    </a:lnTo>
                    <a:lnTo>
                      <a:pt x="196" y="0"/>
                    </a:lnTo>
                    <a:lnTo>
                      <a:pt x="0" y="0"/>
                    </a:lnTo>
                  </a:path>
                </a:pathLst>
              </a:custGeom>
              <a:noFill/>
              <a:ln w="28575">
                <a:solidFill>
                  <a:srgbClr val="FF9933"/>
                </a:solidFill>
                <a:prstDash val="solid"/>
                <a:round/>
                <a:headEnd/>
                <a:tailEnd/>
              </a:ln>
            </p:spPr>
            <p:txBody>
              <a:bodyPr/>
              <a:lstStyle/>
              <a:p>
                <a:pPr defTabSz="914400"/>
                <a:endParaRPr lang="fr-FR">
                  <a:solidFill>
                    <a:srgbClr val="FFFFFF"/>
                  </a:solidFill>
                  <a:latin typeface="Arial" charset="0"/>
                  <a:ea typeface="+mn-ea"/>
                  <a:cs typeface="Arial" charset="0"/>
                </a:endParaRPr>
              </a:p>
            </p:txBody>
          </p:sp>
        </p:grpSp>
        <p:sp>
          <p:nvSpPr>
            <p:cNvPr id="291852" name="ZoneTexte 46"/>
            <p:cNvSpPr txBox="1">
              <a:spLocks noChangeArrowheads="1"/>
            </p:cNvSpPr>
            <p:nvPr/>
          </p:nvSpPr>
          <p:spPr bwMode="auto">
            <a:xfrm>
              <a:off x="1666875" y="6356350"/>
              <a:ext cx="268288"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0</a:t>
              </a:r>
            </a:p>
          </p:txBody>
        </p:sp>
        <p:sp>
          <p:nvSpPr>
            <p:cNvPr id="291853" name="ZoneTexte 47"/>
            <p:cNvSpPr txBox="1">
              <a:spLocks noChangeArrowheads="1"/>
            </p:cNvSpPr>
            <p:nvPr/>
          </p:nvSpPr>
          <p:spPr bwMode="auto">
            <a:xfrm>
              <a:off x="2459038" y="6356350"/>
              <a:ext cx="269875"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6</a:t>
              </a:r>
            </a:p>
          </p:txBody>
        </p:sp>
        <p:sp>
          <p:nvSpPr>
            <p:cNvPr id="291854" name="ZoneTexte 48"/>
            <p:cNvSpPr txBox="1">
              <a:spLocks noChangeArrowheads="1"/>
            </p:cNvSpPr>
            <p:nvPr/>
          </p:nvSpPr>
          <p:spPr bwMode="auto">
            <a:xfrm>
              <a:off x="3219450" y="6356350"/>
              <a:ext cx="355600"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12</a:t>
              </a:r>
            </a:p>
          </p:txBody>
        </p:sp>
        <p:sp>
          <p:nvSpPr>
            <p:cNvPr id="291855" name="ZoneTexte 49"/>
            <p:cNvSpPr txBox="1">
              <a:spLocks noChangeArrowheads="1"/>
            </p:cNvSpPr>
            <p:nvPr/>
          </p:nvSpPr>
          <p:spPr bwMode="auto">
            <a:xfrm>
              <a:off x="4014788" y="6356350"/>
              <a:ext cx="354012"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18</a:t>
              </a:r>
            </a:p>
          </p:txBody>
        </p:sp>
        <p:sp>
          <p:nvSpPr>
            <p:cNvPr id="291856" name="ZoneTexte 50"/>
            <p:cNvSpPr txBox="1">
              <a:spLocks noChangeArrowheads="1"/>
            </p:cNvSpPr>
            <p:nvPr/>
          </p:nvSpPr>
          <p:spPr bwMode="auto">
            <a:xfrm>
              <a:off x="4829175" y="6356350"/>
              <a:ext cx="354013"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24</a:t>
              </a:r>
            </a:p>
          </p:txBody>
        </p:sp>
        <p:sp>
          <p:nvSpPr>
            <p:cNvPr id="291861" name="ZoneTexte 55"/>
            <p:cNvSpPr txBox="1">
              <a:spLocks noChangeArrowheads="1"/>
            </p:cNvSpPr>
            <p:nvPr/>
          </p:nvSpPr>
          <p:spPr bwMode="auto">
            <a:xfrm>
              <a:off x="1217613" y="4416425"/>
              <a:ext cx="484187"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1,00</a:t>
              </a:r>
            </a:p>
          </p:txBody>
        </p:sp>
        <p:sp>
          <p:nvSpPr>
            <p:cNvPr id="291862" name="ZoneTexte 56"/>
            <p:cNvSpPr txBox="1">
              <a:spLocks noChangeArrowheads="1"/>
            </p:cNvSpPr>
            <p:nvPr/>
          </p:nvSpPr>
          <p:spPr bwMode="auto">
            <a:xfrm>
              <a:off x="1217613" y="4827588"/>
              <a:ext cx="484187" cy="277812"/>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0,90</a:t>
              </a:r>
            </a:p>
          </p:txBody>
        </p:sp>
        <p:sp>
          <p:nvSpPr>
            <p:cNvPr id="291863" name="ZoneTexte 57"/>
            <p:cNvSpPr txBox="1">
              <a:spLocks noChangeArrowheads="1"/>
            </p:cNvSpPr>
            <p:nvPr/>
          </p:nvSpPr>
          <p:spPr bwMode="auto">
            <a:xfrm>
              <a:off x="1217613" y="5257800"/>
              <a:ext cx="484187"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0,80</a:t>
              </a:r>
            </a:p>
          </p:txBody>
        </p:sp>
        <p:sp>
          <p:nvSpPr>
            <p:cNvPr id="291864" name="ZoneTexte 58"/>
            <p:cNvSpPr txBox="1">
              <a:spLocks noChangeArrowheads="1"/>
            </p:cNvSpPr>
            <p:nvPr/>
          </p:nvSpPr>
          <p:spPr bwMode="auto">
            <a:xfrm>
              <a:off x="1217613" y="5673725"/>
              <a:ext cx="484187" cy="277813"/>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0,70</a:t>
              </a:r>
            </a:p>
          </p:txBody>
        </p:sp>
        <p:sp>
          <p:nvSpPr>
            <p:cNvPr id="291865" name="ZoneTexte 59"/>
            <p:cNvSpPr txBox="1">
              <a:spLocks noChangeArrowheads="1"/>
            </p:cNvSpPr>
            <p:nvPr/>
          </p:nvSpPr>
          <p:spPr bwMode="auto">
            <a:xfrm>
              <a:off x="1217613" y="6105525"/>
              <a:ext cx="484187"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0,60</a:t>
              </a:r>
            </a:p>
          </p:txBody>
        </p:sp>
        <p:sp>
          <p:nvSpPr>
            <p:cNvPr id="291866" name="ZoneTexte 60"/>
            <p:cNvSpPr txBox="1">
              <a:spLocks noChangeArrowheads="1"/>
            </p:cNvSpPr>
            <p:nvPr/>
          </p:nvSpPr>
          <p:spPr bwMode="auto">
            <a:xfrm>
              <a:off x="3128963" y="6521450"/>
              <a:ext cx="536575" cy="277813"/>
            </a:xfrm>
            <a:prstGeom prst="rect">
              <a:avLst/>
            </a:prstGeom>
            <a:noFill/>
            <a:ln w="9525">
              <a:noFill/>
              <a:miter lim="800000"/>
              <a:headEnd/>
              <a:tailEnd/>
            </a:ln>
          </p:spPr>
          <p:txBody>
            <a:bodyPr wrap="none">
              <a:spAutoFit/>
            </a:bodyPr>
            <a:lstStyle/>
            <a:p>
              <a:pPr algn="ctr" defTabSz="914400"/>
              <a:r>
                <a:rPr lang="fr-FR" sz="1200" b="1">
                  <a:solidFill>
                    <a:srgbClr val="FFFFFF"/>
                  </a:solidFill>
                  <a:latin typeface="Arial" charset="0"/>
                  <a:ea typeface="+mn-ea"/>
                  <a:cs typeface="Arial" charset="0"/>
                </a:rPr>
                <a:t>Mois</a:t>
              </a:r>
            </a:p>
          </p:txBody>
        </p:sp>
        <p:sp>
          <p:nvSpPr>
            <p:cNvPr id="291869" name="ZoneTexte 65"/>
            <p:cNvSpPr txBox="1">
              <a:spLocks noChangeArrowheads="1"/>
            </p:cNvSpPr>
            <p:nvPr/>
          </p:nvSpPr>
          <p:spPr bwMode="auto">
            <a:xfrm>
              <a:off x="1800225" y="5951538"/>
              <a:ext cx="3567578" cy="276999"/>
            </a:xfrm>
            <a:prstGeom prst="rect">
              <a:avLst/>
            </a:prstGeom>
            <a:noFill/>
            <a:ln w="9525">
              <a:noFill/>
              <a:miter lim="800000"/>
              <a:headEnd/>
              <a:tailEnd/>
            </a:ln>
          </p:spPr>
          <p:txBody>
            <a:bodyPr wrap="none">
              <a:spAutoFit/>
            </a:bodyPr>
            <a:lstStyle/>
            <a:p>
              <a:pPr defTabSz="914400"/>
              <a:r>
                <a:rPr lang="fr-FR" sz="1200" dirty="0" err="1" smtClean="0">
                  <a:solidFill>
                    <a:srgbClr val="FFFFFF"/>
                  </a:solidFill>
                  <a:latin typeface="Arial" charset="0"/>
                  <a:ea typeface="+mn-ea"/>
                  <a:cs typeface="Arial" charset="0"/>
                </a:rPr>
                <a:t>HRa</a:t>
              </a:r>
              <a:r>
                <a:rPr lang="fr-FR" sz="1200" dirty="0" smtClean="0">
                  <a:solidFill>
                    <a:srgbClr val="FFFFFF"/>
                  </a:solidFill>
                  <a:latin typeface="Arial" charset="0"/>
                  <a:ea typeface="+mn-ea"/>
                  <a:cs typeface="Arial" charset="0"/>
                </a:rPr>
                <a:t> </a:t>
              </a:r>
              <a:r>
                <a:rPr lang="fr-FR" sz="1200" dirty="0">
                  <a:solidFill>
                    <a:srgbClr val="FFFFFF"/>
                  </a:solidFill>
                  <a:latin typeface="Arial" charset="0"/>
                  <a:ea typeface="+mn-ea"/>
                  <a:cs typeface="Arial" charset="0"/>
                </a:rPr>
                <a:t>placebo vs CTX = 0,70 (IC 95 % : 0,59-0,82)</a:t>
              </a:r>
            </a:p>
          </p:txBody>
        </p:sp>
        <p:sp>
          <p:nvSpPr>
            <p:cNvPr id="291871" name="ZoneTexte 68"/>
            <p:cNvSpPr txBox="1">
              <a:spLocks noChangeArrowheads="1"/>
            </p:cNvSpPr>
            <p:nvPr/>
          </p:nvSpPr>
          <p:spPr bwMode="auto">
            <a:xfrm>
              <a:off x="4949825" y="4999038"/>
              <a:ext cx="2324100" cy="831850"/>
            </a:xfrm>
            <a:prstGeom prst="rect">
              <a:avLst/>
            </a:prstGeom>
            <a:noFill/>
            <a:ln w="9525">
              <a:noFill/>
              <a:miter lim="800000"/>
              <a:headEnd/>
              <a:tailEnd/>
            </a:ln>
          </p:spPr>
          <p:txBody>
            <a:bodyPr wrap="none">
              <a:spAutoFit/>
            </a:bodyPr>
            <a:lstStyle/>
            <a:p>
              <a:pPr defTabSz="914400"/>
              <a:r>
                <a:rPr lang="fr-FR" sz="1200" b="1">
                  <a:solidFill>
                    <a:srgbClr val="FFFFFF"/>
                  </a:solidFill>
                  <a:latin typeface="Arial" charset="0"/>
                  <a:ea typeface="+mn-ea"/>
                  <a:cs typeface="Arial" charset="0"/>
                </a:rPr>
                <a:t>Placebo</a:t>
              </a:r>
              <a:r>
                <a:rPr lang="fr-FR" sz="1200">
                  <a:solidFill>
                    <a:srgbClr val="FFFFFF"/>
                  </a:solidFill>
                  <a:latin typeface="Arial" charset="0"/>
                  <a:ea typeface="+mn-ea"/>
                  <a:cs typeface="Arial" charset="0"/>
                </a:rPr>
                <a:t/>
              </a:r>
              <a:br>
                <a:rPr lang="fr-FR" sz="1200">
                  <a:solidFill>
                    <a:srgbClr val="FFFFFF"/>
                  </a:solidFill>
                  <a:latin typeface="Arial" charset="0"/>
                  <a:ea typeface="+mn-ea"/>
                  <a:cs typeface="Arial" charset="0"/>
                </a:rPr>
              </a:br>
              <a:r>
                <a:rPr lang="fr-FR" sz="1200">
                  <a:solidFill>
                    <a:srgbClr val="FFFFFF"/>
                  </a:solidFill>
                  <a:latin typeface="Arial" charset="0"/>
                  <a:ea typeface="+mn-ea"/>
                  <a:cs typeface="Arial" charset="0"/>
                </a:rPr>
                <a:t>233 événements (10,6/100 p-a)</a:t>
              </a:r>
              <a:br>
                <a:rPr lang="fr-FR" sz="1200">
                  <a:solidFill>
                    <a:srgbClr val="FFFFFF"/>
                  </a:solidFill>
                  <a:latin typeface="Arial" charset="0"/>
                  <a:ea typeface="+mn-ea"/>
                  <a:cs typeface="Arial" charset="0"/>
                </a:rPr>
              </a:br>
              <a:r>
                <a:rPr lang="fr-FR" sz="1200" b="1">
                  <a:solidFill>
                    <a:srgbClr val="FF9933"/>
                  </a:solidFill>
                  <a:latin typeface="Arial" charset="0"/>
                  <a:ea typeface="+mn-ea"/>
                  <a:cs typeface="Arial" charset="0"/>
                </a:rPr>
                <a:t>CTX</a:t>
              </a:r>
            </a:p>
            <a:p>
              <a:pPr defTabSz="914400"/>
              <a:r>
                <a:rPr lang="fr-FR" sz="1200">
                  <a:solidFill>
                    <a:srgbClr val="FF9933"/>
                  </a:solidFill>
                  <a:latin typeface="Arial" charset="0"/>
                  <a:ea typeface="+mn-ea"/>
                  <a:cs typeface="Arial" charset="0"/>
                </a:rPr>
                <a:t>318 événements (15,3/100 p-a)</a:t>
              </a:r>
            </a:p>
          </p:txBody>
        </p:sp>
      </p:grpSp>
      <p:sp>
        <p:nvSpPr>
          <p:cNvPr id="291872" name="ZoneTexte 69"/>
          <p:cNvSpPr txBox="1">
            <a:spLocks noChangeArrowheads="1"/>
          </p:cNvSpPr>
          <p:nvPr/>
        </p:nvSpPr>
        <p:spPr bwMode="auto">
          <a:xfrm>
            <a:off x="6356350" y="3094831"/>
            <a:ext cx="2787650" cy="646113"/>
          </a:xfrm>
          <a:prstGeom prst="rect">
            <a:avLst/>
          </a:prstGeom>
          <a:noFill/>
          <a:ln w="9525">
            <a:noFill/>
            <a:miter lim="800000"/>
            <a:headEnd/>
            <a:tailEnd/>
          </a:ln>
        </p:spPr>
        <p:txBody>
          <a:bodyPr>
            <a:spAutoFit/>
          </a:bodyPr>
          <a:lstStyle/>
          <a:p>
            <a:pPr defTabSz="914400"/>
            <a:r>
              <a:rPr lang="fr-FR" sz="1200" dirty="0">
                <a:solidFill>
                  <a:srgbClr val="FFFFFF"/>
                </a:solidFill>
                <a:latin typeface="Arial" charset="0"/>
                <a:ea typeface="+mn-ea"/>
                <a:cs typeface="Arial" charset="0"/>
              </a:rPr>
              <a:t>Evénement le plus fréquemment prévenu par CTX : bronchopneumonie </a:t>
            </a:r>
            <a:br>
              <a:rPr lang="fr-FR" sz="1200" dirty="0">
                <a:solidFill>
                  <a:srgbClr val="FFFFFF"/>
                </a:solidFill>
                <a:latin typeface="Arial" charset="0"/>
                <a:ea typeface="+mn-ea"/>
                <a:cs typeface="Arial" charset="0"/>
              </a:rPr>
            </a:br>
            <a:r>
              <a:rPr lang="fr-FR" sz="1200" dirty="0">
                <a:solidFill>
                  <a:srgbClr val="FFFFFF"/>
                </a:solidFill>
                <a:latin typeface="Arial" charset="0"/>
                <a:ea typeface="+mn-ea"/>
                <a:cs typeface="Arial" charset="0"/>
              </a:rPr>
              <a:t>(33 placebo vs 20 CTX)</a:t>
            </a:r>
          </a:p>
        </p:txBody>
      </p:sp>
      <p:sp>
        <p:nvSpPr>
          <p:cNvPr id="291873"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145</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447721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2600" dirty="0" smtClean="0"/>
              <a:t>Etude COSTOP : faut-il arrêter le </a:t>
            </a:r>
            <a:r>
              <a:rPr lang="fr-FR" sz="2600" dirty="0" err="1" smtClean="0"/>
              <a:t>cotrimoxazole</a:t>
            </a:r>
            <a:r>
              <a:rPr lang="fr-FR" sz="2600" dirty="0" smtClean="0"/>
              <a:t> chez les adultes sous ARV en Afrique ? (3)</a:t>
            </a:r>
            <a:endParaRPr lang="fr-FR" sz="2600" dirty="0"/>
          </a:p>
        </p:txBody>
      </p:sp>
      <p:sp>
        <p:nvSpPr>
          <p:cNvPr id="293890" name="Espace réservé du contenu 2"/>
          <p:cNvSpPr>
            <a:spLocks noGrp="1"/>
          </p:cNvSpPr>
          <p:nvPr>
            <p:ph idx="1"/>
          </p:nvPr>
        </p:nvSpPr>
        <p:spPr/>
        <p:txBody>
          <a:bodyPr>
            <a:normAutofit/>
          </a:bodyPr>
          <a:lstStyle/>
          <a:p>
            <a:r>
              <a:rPr lang="fr-FR" sz="1800" dirty="0" smtClean="0">
                <a:solidFill>
                  <a:srgbClr val="FFFF66"/>
                </a:solidFill>
              </a:rPr>
              <a:t>Toxicité hématologique : </a:t>
            </a:r>
            <a:r>
              <a:rPr lang="fr-FR" sz="1800" dirty="0" smtClean="0"/>
              <a:t>différence portant surtout sur neutropénie </a:t>
            </a:r>
            <a:br>
              <a:rPr lang="fr-FR" sz="1800" dirty="0" smtClean="0"/>
            </a:br>
            <a:r>
              <a:rPr lang="fr-FR" sz="1800" dirty="0" smtClean="0"/>
              <a:t>survenue neutropénie grade 4 : 8,2 % CTX vs 5 % placebo</a:t>
            </a:r>
          </a:p>
          <a:p>
            <a:r>
              <a:rPr lang="fr-FR" sz="1800" dirty="0" smtClean="0">
                <a:solidFill>
                  <a:srgbClr val="FFFF66"/>
                </a:solidFill>
              </a:rPr>
              <a:t>CD4 : </a:t>
            </a:r>
            <a:r>
              <a:rPr lang="fr-FR" sz="1800" dirty="0" smtClean="0"/>
              <a:t>effet modeste mais significatif (CD4 ajustés à S48 : CTX 470/mm</a:t>
            </a:r>
            <a:r>
              <a:rPr lang="fr-FR" sz="1800" baseline="30000" dirty="0" smtClean="0"/>
              <a:t>3</a:t>
            </a:r>
            <a:r>
              <a:rPr lang="fr-FR" sz="1800" dirty="0" smtClean="0"/>
              <a:t> vs placebo 495/mm</a:t>
            </a:r>
            <a:r>
              <a:rPr lang="fr-FR" sz="1800" baseline="30000" dirty="0" smtClean="0"/>
              <a:t>3</a:t>
            </a:r>
            <a:r>
              <a:rPr lang="fr-FR" sz="1800" dirty="0" smtClean="0"/>
              <a:t>)</a:t>
            </a:r>
          </a:p>
          <a:p>
            <a:r>
              <a:rPr lang="fr-FR" sz="1800" dirty="0" smtClean="0">
                <a:solidFill>
                  <a:srgbClr val="FFFF66"/>
                </a:solidFill>
              </a:rPr>
              <a:t>Décès : </a:t>
            </a:r>
            <a:r>
              <a:rPr lang="fr-FR" sz="1800" dirty="0" smtClean="0"/>
              <a:t>pas de différence CTX (n = 19) vs placebo (n = 18) ; p = 0,91</a:t>
            </a:r>
          </a:p>
          <a:p>
            <a:pPr>
              <a:buFontTx/>
              <a:buNone/>
            </a:pPr>
            <a:r>
              <a:rPr lang="fr-FR" sz="1800" dirty="0" smtClean="0"/>
              <a:t/>
            </a:r>
            <a:br>
              <a:rPr lang="fr-FR" sz="1800" dirty="0" smtClean="0"/>
            </a:br>
            <a:r>
              <a:rPr lang="fr-FR" sz="1800" dirty="0" smtClean="0"/>
              <a:t/>
            </a:r>
            <a:br>
              <a:rPr lang="fr-FR" sz="1800" dirty="0" smtClean="0"/>
            </a:br>
            <a:endParaRPr lang="fr-FR" sz="1800" dirty="0" smtClean="0"/>
          </a:p>
          <a:p>
            <a:endParaRPr lang="fr-FR" sz="1400" dirty="0" smtClean="0"/>
          </a:p>
        </p:txBody>
      </p:sp>
      <p:sp>
        <p:nvSpPr>
          <p:cNvPr id="293891" name="Text Box 3"/>
          <p:cNvSpPr txBox="1">
            <a:spLocks noChangeArrowheads="1"/>
          </p:cNvSpPr>
          <p:nvPr/>
        </p:nvSpPr>
        <p:spPr bwMode="auto">
          <a:xfrm>
            <a:off x="5910263" y="6583363"/>
            <a:ext cx="323373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Munderi P, CROI 2015, Abs. 94</a:t>
            </a:r>
          </a:p>
        </p:txBody>
      </p:sp>
      <p:graphicFrame>
        <p:nvGraphicFramePr>
          <p:cNvPr id="9" name="Tableau 8"/>
          <p:cNvGraphicFramePr>
            <a:graphicFrameLocks noGrp="1"/>
          </p:cNvGraphicFramePr>
          <p:nvPr/>
        </p:nvGraphicFramePr>
        <p:xfrm>
          <a:off x="952500" y="3181350"/>
          <a:ext cx="6134100" cy="1005840"/>
        </p:xfrm>
        <a:graphic>
          <a:graphicData uri="http://schemas.openxmlformats.org/drawingml/2006/table">
            <a:tbl>
              <a:tblPr firstRow="1" bandRow="1">
                <a:tableStyleId>{5C22544A-7EE6-4342-B048-85BDC9FD1C3A}</a:tableStyleId>
              </a:tblPr>
              <a:tblGrid>
                <a:gridCol w="3067050"/>
                <a:gridCol w="3067050"/>
              </a:tblGrid>
              <a:tr h="296020">
                <a:tc>
                  <a:txBody>
                    <a:bodyPr/>
                    <a:lstStyle/>
                    <a:p>
                      <a:pPr algn="ctr"/>
                      <a:r>
                        <a:rPr lang="fr-FR" sz="1600" b="1" dirty="0" smtClean="0">
                          <a:solidFill>
                            <a:schemeClr val="tx1"/>
                          </a:solidFill>
                        </a:rPr>
                        <a:t>CTX (n = 103)</a:t>
                      </a:r>
                      <a:endParaRPr lang="fr-FR" sz="1600" b="1" dirty="0">
                        <a:solidFill>
                          <a:schemeClr val="tx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FF9933"/>
                    </a:solidFill>
                  </a:tcPr>
                </a:tc>
                <a:tc>
                  <a:txBody>
                    <a:bodyPr/>
                    <a:lstStyle/>
                    <a:p>
                      <a:pPr algn="ctr"/>
                      <a:r>
                        <a:rPr lang="fr-FR" sz="1600" b="1" dirty="0" smtClean="0">
                          <a:solidFill>
                            <a:schemeClr val="tx1"/>
                          </a:solidFill>
                        </a:rPr>
                        <a:t>Placebo (n = 350)</a:t>
                      </a:r>
                      <a:endParaRPr lang="fr-FR" sz="1600" b="1" dirty="0">
                        <a:solidFill>
                          <a:schemeClr val="tx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chemeClr val="bg1">
                        <a:lumMod val="85000"/>
                      </a:schemeClr>
                    </a:solidFill>
                  </a:tcPr>
                </a:tc>
              </a:tr>
              <a:tr h="296020">
                <a:tc>
                  <a:txBody>
                    <a:bodyPr/>
                    <a:lstStyle/>
                    <a:p>
                      <a:pPr algn="ctr"/>
                      <a:r>
                        <a:rPr lang="fr-FR" sz="1600" b="0" dirty="0" smtClean="0">
                          <a:solidFill>
                            <a:schemeClr val="bg1"/>
                          </a:solidFill>
                        </a:rPr>
                        <a:t>4,1/100 </a:t>
                      </a:r>
                      <a:r>
                        <a:rPr lang="fr-FR" sz="1600" b="0" dirty="0" err="1" smtClean="0">
                          <a:solidFill>
                            <a:schemeClr val="bg1"/>
                          </a:solidFill>
                        </a:rPr>
                        <a:t>années-patient</a:t>
                      </a:r>
                      <a:endParaRPr lang="fr-FR" sz="16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13,9/100 </a:t>
                      </a:r>
                      <a:r>
                        <a:rPr lang="fr-FR" sz="1600" b="0" dirty="0" err="1" smtClean="0">
                          <a:solidFill>
                            <a:schemeClr val="bg1"/>
                          </a:solidFill>
                        </a:rPr>
                        <a:t>années-patient</a:t>
                      </a:r>
                      <a:endParaRPr lang="fr-FR" sz="16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96020">
                <a:tc gridSpan="2">
                  <a:txBody>
                    <a:bodyPr/>
                    <a:lstStyle/>
                    <a:p>
                      <a:pPr algn="ctr"/>
                      <a:r>
                        <a:rPr lang="fr-FR" sz="1600" b="0" dirty="0" err="1" smtClean="0">
                          <a:solidFill>
                            <a:schemeClr val="bg1"/>
                          </a:solidFill>
                        </a:rPr>
                        <a:t>HRa</a:t>
                      </a:r>
                      <a:r>
                        <a:rPr lang="fr-FR" sz="1600" b="0" baseline="0" dirty="0" smtClean="0">
                          <a:solidFill>
                            <a:schemeClr val="bg1"/>
                          </a:solidFill>
                        </a:rPr>
                        <a:t> placebo vs CTX = 3,43 (IC 95 % : 2,69-4,38)</a:t>
                      </a:r>
                      <a:endParaRPr lang="fr-FR" sz="16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1"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graphicFrame>
        <p:nvGraphicFramePr>
          <p:cNvPr id="10" name="Tableau 9"/>
          <p:cNvGraphicFramePr>
            <a:graphicFrameLocks noGrp="1"/>
          </p:cNvGraphicFramePr>
          <p:nvPr/>
        </p:nvGraphicFramePr>
        <p:xfrm>
          <a:off x="865188" y="4662488"/>
          <a:ext cx="6134100" cy="1249680"/>
        </p:xfrm>
        <a:graphic>
          <a:graphicData uri="http://schemas.openxmlformats.org/drawingml/2006/table">
            <a:tbl>
              <a:tblPr firstRow="1" bandRow="1">
                <a:tableStyleId>{5C22544A-7EE6-4342-B048-85BDC9FD1C3A}</a:tableStyleId>
              </a:tblPr>
              <a:tblGrid>
                <a:gridCol w="3067050"/>
                <a:gridCol w="3067050"/>
              </a:tblGrid>
              <a:tr h="495617">
                <a:tc>
                  <a:txBody>
                    <a:bodyPr/>
                    <a:lstStyle/>
                    <a:p>
                      <a:pPr algn="ctr"/>
                      <a:r>
                        <a:rPr lang="fr-FR" sz="1600" b="1" dirty="0" smtClean="0">
                          <a:solidFill>
                            <a:schemeClr val="tx1"/>
                          </a:solidFill>
                        </a:rPr>
                        <a:t>CTX (n = 53)</a:t>
                      </a:r>
                      <a:endParaRPr lang="fr-FR" sz="1600" b="1" dirty="0">
                        <a:solidFill>
                          <a:schemeClr val="tx1"/>
                        </a:solidFill>
                      </a:endParaRPr>
                    </a:p>
                    <a:p>
                      <a:pPr algn="ctr"/>
                      <a:r>
                        <a:rPr lang="fr-FR" sz="1600" b="0" dirty="0" smtClean="0">
                          <a:solidFill>
                            <a:schemeClr val="tx1"/>
                          </a:solidFill>
                        </a:rPr>
                        <a:t>dont paludisme = 13</a:t>
                      </a:r>
                      <a:endParaRPr lang="fr-FR" sz="1600" b="0" dirty="0">
                        <a:solidFill>
                          <a:schemeClr val="tx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FF9933"/>
                    </a:solidFill>
                  </a:tcPr>
                </a:tc>
                <a:tc>
                  <a:txBody>
                    <a:bodyPr/>
                    <a:lstStyle/>
                    <a:p>
                      <a:pPr algn="ctr"/>
                      <a:r>
                        <a:rPr lang="fr-FR" sz="1600" b="1" dirty="0" smtClean="0">
                          <a:solidFill>
                            <a:schemeClr val="tx1"/>
                          </a:solidFill>
                        </a:rPr>
                        <a:t>Placebo (n = 93)</a:t>
                      </a:r>
                      <a:endParaRPr lang="fr-FR" sz="1600" b="1" dirty="0">
                        <a:solidFill>
                          <a:schemeClr val="tx1"/>
                        </a:solidFill>
                      </a:endParaRPr>
                    </a:p>
                    <a:p>
                      <a:pPr algn="ctr"/>
                      <a:r>
                        <a:rPr lang="fr-FR" sz="1600" b="0" dirty="0" smtClean="0">
                          <a:solidFill>
                            <a:schemeClr val="tx1"/>
                          </a:solidFill>
                        </a:rPr>
                        <a:t>dont paludisme = 34</a:t>
                      </a:r>
                      <a:endParaRPr lang="fr-FR" sz="1600" b="0" dirty="0">
                        <a:solidFill>
                          <a:schemeClr val="tx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chemeClr val="bg1">
                        <a:lumMod val="85000"/>
                      </a:schemeClr>
                    </a:solidFill>
                  </a:tcPr>
                </a:tc>
              </a:tr>
              <a:tr h="317369">
                <a:tc>
                  <a:txBody>
                    <a:bodyPr/>
                    <a:lstStyle/>
                    <a:p>
                      <a:pPr algn="ctr"/>
                      <a:r>
                        <a:rPr lang="fr-FR" sz="1600" b="0" dirty="0" smtClean="0">
                          <a:solidFill>
                            <a:schemeClr val="bg1"/>
                          </a:solidFill>
                        </a:rPr>
                        <a:t>2,1/100 </a:t>
                      </a:r>
                      <a:r>
                        <a:rPr lang="fr-FR" sz="1600" b="0" dirty="0" err="1" smtClean="0">
                          <a:solidFill>
                            <a:schemeClr val="bg1"/>
                          </a:solidFill>
                        </a:rPr>
                        <a:t>années-patient</a:t>
                      </a:r>
                      <a:endParaRPr lang="fr-FR" sz="16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4/100 </a:t>
                      </a:r>
                      <a:r>
                        <a:rPr lang="fr-FR" sz="1600" b="0" dirty="0" err="1" smtClean="0">
                          <a:solidFill>
                            <a:schemeClr val="bg1"/>
                          </a:solidFill>
                        </a:rPr>
                        <a:t>années-patient</a:t>
                      </a:r>
                      <a:endParaRPr lang="fr-FR" sz="16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17369">
                <a:tc gridSpan="2">
                  <a:txBody>
                    <a:bodyPr/>
                    <a:lstStyle/>
                    <a:p>
                      <a:pPr algn="ctr"/>
                      <a:r>
                        <a:rPr lang="fr-FR" sz="1600" b="0" dirty="0" err="1" smtClean="0">
                          <a:solidFill>
                            <a:schemeClr val="bg1"/>
                          </a:solidFill>
                        </a:rPr>
                        <a:t>HRa</a:t>
                      </a:r>
                      <a:r>
                        <a:rPr lang="fr-FR" sz="1600" b="0" baseline="0" dirty="0" smtClean="0">
                          <a:solidFill>
                            <a:schemeClr val="bg1"/>
                          </a:solidFill>
                        </a:rPr>
                        <a:t> placebo vs CTX = 1,82 (IC 95 % : 1,30-2,5)</a:t>
                      </a:r>
                      <a:endParaRPr lang="fr-FR" sz="16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1"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
        <p:nvSpPr>
          <p:cNvPr id="293918" name="Rectangle 12"/>
          <p:cNvSpPr>
            <a:spLocks noChangeArrowheads="1"/>
          </p:cNvSpPr>
          <p:nvPr/>
        </p:nvSpPr>
        <p:spPr bwMode="auto">
          <a:xfrm>
            <a:off x="1274763" y="2792413"/>
            <a:ext cx="5178425" cy="369887"/>
          </a:xfrm>
          <a:prstGeom prst="rect">
            <a:avLst/>
          </a:prstGeom>
          <a:noFill/>
          <a:ln w="9525">
            <a:noFill/>
            <a:miter lim="800000"/>
            <a:headEnd/>
            <a:tailEnd/>
          </a:ln>
        </p:spPr>
        <p:txBody>
          <a:bodyPr>
            <a:spAutoFit/>
          </a:bodyPr>
          <a:lstStyle/>
          <a:p>
            <a:pPr defTabSz="914400"/>
            <a:r>
              <a:rPr lang="fr-FR" dirty="0">
                <a:solidFill>
                  <a:srgbClr val="FFFF66"/>
                </a:solidFill>
                <a:latin typeface="Arial" charset="0"/>
                <a:ea typeface="+mn-ea"/>
                <a:cs typeface="Arial" charset="0"/>
              </a:rPr>
              <a:t>Paludisme symptomatique (fièvre + </a:t>
            </a:r>
            <a:r>
              <a:rPr lang="fr-FR" dirty="0" err="1">
                <a:solidFill>
                  <a:srgbClr val="FFFF66"/>
                </a:solidFill>
                <a:latin typeface="Arial" charset="0"/>
                <a:ea typeface="+mn-ea"/>
                <a:cs typeface="Arial" charset="0"/>
              </a:rPr>
              <a:t>parasitémie</a:t>
            </a:r>
            <a:r>
              <a:rPr lang="fr-FR" dirty="0">
                <a:solidFill>
                  <a:srgbClr val="FFFF66"/>
                </a:solidFill>
                <a:latin typeface="Arial" charset="0"/>
                <a:ea typeface="+mn-ea"/>
                <a:cs typeface="Arial" charset="0"/>
              </a:rPr>
              <a:t>)</a:t>
            </a:r>
          </a:p>
        </p:txBody>
      </p:sp>
      <p:sp>
        <p:nvSpPr>
          <p:cNvPr id="14" name="Rectangle 13"/>
          <p:cNvSpPr/>
          <p:nvPr/>
        </p:nvSpPr>
        <p:spPr>
          <a:xfrm>
            <a:off x="3249613" y="4292600"/>
            <a:ext cx="1685925" cy="369888"/>
          </a:xfrm>
          <a:prstGeom prst="rect">
            <a:avLst/>
          </a:prstGeom>
        </p:spPr>
        <p:txBody>
          <a:bodyPr wrap="none">
            <a:spAutoFit/>
          </a:bodyPr>
          <a:lstStyle/>
          <a:p>
            <a:pPr defTabSz="914400">
              <a:defRPr/>
            </a:pPr>
            <a:r>
              <a:rPr lang="fr-FR" kern="0" dirty="0">
                <a:solidFill>
                  <a:srgbClr val="FFFF66"/>
                </a:solidFill>
                <a:latin typeface="Arial" charset="0"/>
                <a:ea typeface="+mn-ea"/>
                <a:cs typeface="Arial" charset="0"/>
              </a:rPr>
              <a:t>Hospitalisation</a:t>
            </a:r>
            <a:endParaRPr lang="fr-FR" dirty="0">
              <a:solidFill>
                <a:srgbClr val="FFFF66"/>
              </a:solidFill>
              <a:latin typeface="Arial" charset="0"/>
              <a:ea typeface="+mn-ea"/>
              <a:cs typeface="Arial" charset="0"/>
            </a:endParaRPr>
          </a:p>
        </p:txBody>
      </p:sp>
      <p:sp>
        <p:nvSpPr>
          <p:cNvPr id="15" name="Espace réservé du contenu 2"/>
          <p:cNvSpPr txBox="1">
            <a:spLocks/>
          </p:cNvSpPr>
          <p:nvPr/>
        </p:nvSpPr>
        <p:spPr bwMode="auto">
          <a:xfrm>
            <a:off x="457200" y="6002338"/>
            <a:ext cx="8469313" cy="701675"/>
          </a:xfrm>
          <a:prstGeom prst="rect">
            <a:avLst/>
          </a:prstGeom>
          <a:noFill/>
          <a:ln w="9525">
            <a:noFill/>
            <a:miter lim="800000"/>
            <a:headEnd/>
            <a:tailEnd/>
          </a:ln>
        </p:spPr>
        <p:txBody>
          <a:bodyPr/>
          <a:lstStyle/>
          <a:p>
            <a:pPr marL="342900" indent="-342900" defTabSz="914400" eaLnBrk="0" hangingPunct="0">
              <a:buClr>
                <a:srgbClr val="FFFF00"/>
              </a:buClr>
              <a:buFontTx/>
              <a:buChar char="•"/>
              <a:defRPr/>
            </a:pPr>
            <a:r>
              <a:rPr lang="fr-FR" kern="0" dirty="0">
                <a:solidFill>
                  <a:srgbClr val="FFFF66"/>
                </a:solidFill>
                <a:latin typeface="Arial"/>
                <a:ea typeface="+mn-ea"/>
                <a:cs typeface="Arial" charset="0"/>
              </a:rPr>
              <a:t>Conclusion : </a:t>
            </a:r>
            <a:r>
              <a:rPr lang="fr-FR" kern="0" dirty="0">
                <a:solidFill>
                  <a:srgbClr val="FFFFFF"/>
                </a:solidFill>
                <a:latin typeface="Arial"/>
                <a:ea typeface="+mn-ea"/>
                <a:cs typeface="Arial" charset="0"/>
              </a:rPr>
              <a:t>les résultats de cette étude n’incitent pas à arrêter le CTX chez les adultes sous ARV en Afrique </a:t>
            </a:r>
          </a:p>
          <a:p>
            <a:pPr marL="342900" indent="-342900" defTabSz="914400" eaLnBrk="0" hangingPunct="0">
              <a:buClr>
                <a:srgbClr val="FFFF00"/>
              </a:buClr>
              <a:defRPr/>
            </a:pPr>
            <a:r>
              <a:rPr lang="fr-FR" kern="0" dirty="0">
                <a:solidFill>
                  <a:srgbClr val="FFFFFF"/>
                </a:solidFill>
                <a:latin typeface="Arial"/>
                <a:ea typeface="+mn-ea"/>
                <a:cs typeface="Arial" charset="0"/>
              </a:rPr>
              <a:t/>
            </a:r>
            <a:br>
              <a:rPr lang="fr-FR" kern="0" dirty="0">
                <a:solidFill>
                  <a:srgbClr val="FFFFFF"/>
                </a:solidFill>
                <a:latin typeface="Arial"/>
                <a:ea typeface="+mn-ea"/>
                <a:cs typeface="Arial" charset="0"/>
              </a:rPr>
            </a:br>
            <a:r>
              <a:rPr lang="fr-FR" kern="0" dirty="0">
                <a:solidFill>
                  <a:srgbClr val="FFFFFF"/>
                </a:solidFill>
                <a:latin typeface="Arial"/>
                <a:ea typeface="+mn-ea"/>
                <a:cs typeface="Arial" charset="0"/>
              </a:rPr>
              <a:t/>
            </a:r>
            <a:br>
              <a:rPr lang="fr-FR" kern="0" dirty="0">
                <a:solidFill>
                  <a:srgbClr val="FFFFFF"/>
                </a:solidFill>
                <a:latin typeface="Arial"/>
                <a:ea typeface="+mn-ea"/>
                <a:cs typeface="Arial" charset="0"/>
              </a:rPr>
            </a:br>
            <a:endParaRPr lang="fr-FR" kern="0" dirty="0">
              <a:solidFill>
                <a:srgbClr val="FFFFFF"/>
              </a:solidFill>
              <a:latin typeface="Arial"/>
              <a:ea typeface="+mn-ea"/>
              <a:cs typeface="Arial" charset="0"/>
            </a:endParaRPr>
          </a:p>
          <a:p>
            <a:pPr marL="342900" indent="-342900" defTabSz="914400" eaLnBrk="0" hangingPunct="0">
              <a:buClr>
                <a:srgbClr val="FFFF00"/>
              </a:buClr>
              <a:buFontTx/>
              <a:buChar char="•"/>
              <a:defRPr/>
            </a:pPr>
            <a:endParaRPr lang="fr-FR" sz="1400" kern="0" dirty="0">
              <a:solidFill>
                <a:srgbClr val="FFFFFF"/>
              </a:solidFill>
              <a:latin typeface="Arial"/>
              <a:ea typeface="+mn-ea"/>
              <a:cs typeface="Arial" charset="0"/>
            </a:endParaRPr>
          </a:p>
        </p:txBody>
      </p:sp>
      <p:sp>
        <p:nvSpPr>
          <p:cNvPr id="293921"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146</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304448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2600" dirty="0" smtClean="0"/>
              <a:t>Essai TEMPRANO/ANRS 12136 : </a:t>
            </a:r>
            <a:br>
              <a:rPr lang="fr-FR" sz="2600" dirty="0" smtClean="0"/>
            </a:br>
            <a:r>
              <a:rPr lang="fr-FR" sz="2600" dirty="0" smtClean="0"/>
              <a:t>bénéfices d’un traitement ARV précoce </a:t>
            </a:r>
            <a:br>
              <a:rPr lang="fr-FR" sz="2600" dirty="0" smtClean="0"/>
            </a:br>
            <a:r>
              <a:rPr lang="fr-FR" sz="2600" dirty="0" smtClean="0"/>
              <a:t>et d’un traitement préventif par isoniazide (1)</a:t>
            </a:r>
            <a:endParaRPr lang="fr-FR" sz="2600" dirty="0"/>
          </a:p>
        </p:txBody>
      </p:sp>
      <p:sp>
        <p:nvSpPr>
          <p:cNvPr id="295938" name="Espace réservé du contenu 2"/>
          <p:cNvSpPr>
            <a:spLocks noGrp="1"/>
          </p:cNvSpPr>
          <p:nvPr>
            <p:ph idx="1"/>
          </p:nvPr>
        </p:nvSpPr>
        <p:spPr/>
        <p:txBody>
          <a:bodyPr>
            <a:normAutofit/>
          </a:bodyPr>
          <a:lstStyle/>
          <a:p>
            <a:pPr>
              <a:spcBef>
                <a:spcPts val="600"/>
              </a:spcBef>
            </a:pPr>
            <a:r>
              <a:rPr lang="fr-FR" sz="2000" dirty="0" smtClean="0"/>
              <a:t>Objectif : évaluer l’efficacité d’un traitement ARV précoce et/ou un traitement anti-tuberculose préventif par isoniazide (TPI) pour réduire la morbidité sévère chez des adultes VIH+</a:t>
            </a:r>
            <a:br>
              <a:rPr lang="fr-FR" sz="2000" dirty="0" smtClean="0"/>
            </a:br>
            <a:endParaRPr lang="fr-FR" sz="2000" dirty="0" smtClean="0"/>
          </a:p>
          <a:p>
            <a:pPr>
              <a:spcBef>
                <a:spcPts val="600"/>
              </a:spcBef>
            </a:pPr>
            <a:r>
              <a:rPr lang="fr-FR" sz="2000" dirty="0" smtClean="0"/>
              <a:t>Essai randomisé, de supériorité, avec plan factoriel 2 x 2 (4 bras) multicentrique (9 centres de soins VIH d’Abidjan, Côte d’Ivoire)</a:t>
            </a:r>
            <a:br>
              <a:rPr lang="fr-FR" sz="2000" dirty="0" smtClean="0"/>
            </a:br>
            <a:endParaRPr lang="fr-FR" sz="2000" dirty="0" smtClean="0"/>
          </a:p>
          <a:p>
            <a:pPr>
              <a:spcBef>
                <a:spcPts val="600"/>
              </a:spcBef>
            </a:pPr>
            <a:r>
              <a:rPr lang="fr-FR" sz="2000" dirty="0" smtClean="0"/>
              <a:t>Critères principaux d’inclusion</a:t>
            </a:r>
          </a:p>
          <a:p>
            <a:pPr lvl="1">
              <a:spcBef>
                <a:spcPts val="600"/>
              </a:spcBef>
            </a:pPr>
            <a:r>
              <a:rPr lang="fr-FR" sz="1800" dirty="0" smtClean="0"/>
              <a:t>CD4 &lt; 800/mm</a:t>
            </a:r>
            <a:r>
              <a:rPr lang="fr-FR" sz="1800" baseline="30000" dirty="0" smtClean="0"/>
              <a:t>3</a:t>
            </a:r>
          </a:p>
          <a:p>
            <a:pPr lvl="1">
              <a:spcBef>
                <a:spcPts val="600"/>
              </a:spcBef>
            </a:pPr>
            <a:r>
              <a:rPr lang="fr-FR" sz="1800" dirty="0" smtClean="0"/>
              <a:t>Absence de critère pour débuter un traitement antirétroviral </a:t>
            </a:r>
            <a:br>
              <a:rPr lang="fr-FR" sz="1800" dirty="0" smtClean="0"/>
            </a:br>
            <a:r>
              <a:rPr lang="fr-FR" sz="1800" dirty="0" smtClean="0"/>
              <a:t>selon les recommandations OMS les plus récentes </a:t>
            </a:r>
          </a:p>
          <a:p>
            <a:pPr lvl="2">
              <a:spcBef>
                <a:spcPts val="600"/>
              </a:spcBef>
            </a:pPr>
            <a:r>
              <a:rPr lang="fr-FR" sz="1600" dirty="0" smtClean="0"/>
              <a:t>CD4 &lt; 200/mm</a:t>
            </a:r>
            <a:r>
              <a:rPr lang="fr-FR" sz="1600" baseline="30000" dirty="0" smtClean="0"/>
              <a:t>3</a:t>
            </a:r>
            <a:r>
              <a:rPr lang="fr-FR" sz="1600" dirty="0" smtClean="0"/>
              <a:t> de mars 2008 à décembre 2009</a:t>
            </a:r>
          </a:p>
          <a:p>
            <a:pPr lvl="2">
              <a:spcBef>
                <a:spcPts val="600"/>
              </a:spcBef>
            </a:pPr>
            <a:r>
              <a:rPr lang="fr-FR" sz="1600" dirty="0" smtClean="0"/>
              <a:t>CD4 &lt; 350/mm</a:t>
            </a:r>
            <a:r>
              <a:rPr lang="fr-FR" sz="1600" baseline="30000" dirty="0" smtClean="0"/>
              <a:t>3</a:t>
            </a:r>
            <a:r>
              <a:rPr lang="fr-FR" sz="1600" dirty="0" smtClean="0"/>
              <a:t> de décembre 2009 à juillet 2012</a:t>
            </a:r>
          </a:p>
          <a:p>
            <a:pPr lvl="2">
              <a:spcBef>
                <a:spcPts val="600"/>
              </a:spcBef>
            </a:pPr>
            <a:r>
              <a:rPr lang="fr-FR" sz="1600" dirty="0" smtClean="0"/>
              <a:t>CD4 &lt; 500/mm</a:t>
            </a:r>
            <a:r>
              <a:rPr lang="fr-FR" sz="1600" baseline="30000" dirty="0" smtClean="0"/>
              <a:t>3</a:t>
            </a:r>
            <a:r>
              <a:rPr lang="fr-FR" sz="1600" dirty="0" smtClean="0"/>
              <a:t> de juillet 2012 à décembre 2014</a:t>
            </a:r>
          </a:p>
        </p:txBody>
      </p:sp>
      <p:sp>
        <p:nvSpPr>
          <p:cNvPr id="295939"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Danel C, CROI 2015, Abs. 115LB</a:t>
            </a:r>
          </a:p>
        </p:txBody>
      </p:sp>
      <p:sp>
        <p:nvSpPr>
          <p:cNvPr id="295940"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147</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1879492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2600" dirty="0" smtClean="0"/>
              <a:t>Essai TEMPRANO/ANRS 12136 : </a:t>
            </a:r>
            <a:br>
              <a:rPr lang="fr-FR" sz="2600" dirty="0" smtClean="0"/>
            </a:br>
            <a:r>
              <a:rPr lang="fr-FR" sz="2600" dirty="0" smtClean="0"/>
              <a:t>bénéfices d’un traitement ARV précoce </a:t>
            </a:r>
            <a:br>
              <a:rPr lang="fr-FR" sz="2600" dirty="0" smtClean="0"/>
            </a:br>
            <a:r>
              <a:rPr lang="fr-FR" sz="2600" dirty="0" smtClean="0"/>
              <a:t>et d’un traitement préventif par isoniazide (2)</a:t>
            </a:r>
            <a:endParaRPr lang="fr-FR" sz="2600" dirty="0"/>
          </a:p>
        </p:txBody>
      </p:sp>
      <p:sp>
        <p:nvSpPr>
          <p:cNvPr id="297986" name="Espace réservé du contenu 2"/>
          <p:cNvSpPr>
            <a:spLocks noGrp="1"/>
          </p:cNvSpPr>
          <p:nvPr>
            <p:ph idx="1"/>
          </p:nvPr>
        </p:nvSpPr>
        <p:spPr/>
        <p:txBody>
          <a:bodyPr/>
          <a:lstStyle/>
          <a:p>
            <a:pPr>
              <a:spcBef>
                <a:spcPts val="600"/>
              </a:spcBef>
            </a:pPr>
            <a:r>
              <a:rPr lang="fr-FR" sz="1600" smtClean="0"/>
              <a:t>Randomisation : 4 bras</a:t>
            </a:r>
          </a:p>
        </p:txBody>
      </p:sp>
      <p:sp>
        <p:nvSpPr>
          <p:cNvPr id="297987"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Danel C, CROI 2015, Abs. 115LB</a:t>
            </a:r>
          </a:p>
        </p:txBody>
      </p:sp>
      <p:sp>
        <p:nvSpPr>
          <p:cNvPr id="11" name="Espace réservé du contenu 2"/>
          <p:cNvSpPr txBox="1">
            <a:spLocks/>
          </p:cNvSpPr>
          <p:nvPr/>
        </p:nvSpPr>
        <p:spPr bwMode="auto">
          <a:xfrm>
            <a:off x="454025" y="3832225"/>
            <a:ext cx="8507413" cy="2770188"/>
          </a:xfrm>
          <a:prstGeom prst="rect">
            <a:avLst/>
          </a:prstGeom>
          <a:noFill/>
          <a:ln w="9525">
            <a:noFill/>
            <a:miter lim="800000"/>
            <a:headEnd/>
            <a:tailEnd/>
          </a:ln>
        </p:spPr>
        <p:txBody>
          <a:bodyPr/>
          <a:lstStyle/>
          <a:p>
            <a:pPr marL="342900" indent="-342900" defTabSz="914400" eaLnBrk="0" hangingPunct="0">
              <a:spcBef>
                <a:spcPts val="600"/>
              </a:spcBef>
              <a:buClr>
                <a:srgbClr val="FFFF00"/>
              </a:buClr>
              <a:buFontTx/>
              <a:buChar char="•"/>
              <a:defRPr/>
            </a:pPr>
            <a:r>
              <a:rPr lang="fr-FR" sz="1600" kern="0" dirty="0">
                <a:solidFill>
                  <a:srgbClr val="FFFFFF"/>
                </a:solidFill>
                <a:latin typeface="Arial"/>
                <a:ea typeface="+mn-ea"/>
                <a:cs typeface="Arial" charset="0"/>
              </a:rPr>
              <a:t>Traitements</a:t>
            </a:r>
          </a:p>
          <a:p>
            <a:pPr marL="742950" lvl="1" indent="-285750" defTabSz="914400" eaLnBrk="0" hangingPunct="0">
              <a:spcBef>
                <a:spcPts val="600"/>
              </a:spcBef>
              <a:buClr>
                <a:srgbClr val="FFFF00"/>
              </a:buClr>
              <a:buFontTx/>
              <a:buChar char="–"/>
              <a:defRPr/>
            </a:pPr>
            <a:r>
              <a:rPr lang="fr-FR" sz="1400" kern="0" dirty="0">
                <a:solidFill>
                  <a:srgbClr val="FFFFFF"/>
                </a:solidFill>
                <a:latin typeface="Arial"/>
                <a:ea typeface="+mn-ea"/>
                <a:cs typeface="Arial" charset="0"/>
              </a:rPr>
              <a:t>ARV 1</a:t>
            </a:r>
            <a:r>
              <a:rPr lang="fr-FR" sz="1400" kern="0" baseline="30000" dirty="0">
                <a:solidFill>
                  <a:srgbClr val="FFFFFF"/>
                </a:solidFill>
                <a:latin typeface="Arial"/>
                <a:ea typeface="+mn-ea"/>
                <a:cs typeface="Arial" charset="0"/>
              </a:rPr>
              <a:t>ère</a:t>
            </a:r>
            <a:r>
              <a:rPr lang="fr-FR" sz="1400" kern="0" dirty="0">
                <a:solidFill>
                  <a:srgbClr val="FFFFFF"/>
                </a:solidFill>
                <a:latin typeface="Arial"/>
                <a:ea typeface="+mn-ea"/>
                <a:cs typeface="Arial" charset="0"/>
              </a:rPr>
              <a:t> ligne : TDF + FTC + EFV </a:t>
            </a:r>
            <a:r>
              <a:rPr lang="fr-FR" sz="1400" kern="0" dirty="0" smtClean="0">
                <a:solidFill>
                  <a:srgbClr val="FFFFFF"/>
                </a:solidFill>
                <a:latin typeface="Arial"/>
                <a:ea typeface="+mn-ea"/>
                <a:cs typeface="Arial" charset="0"/>
              </a:rPr>
              <a:t> (Atripla®)</a:t>
            </a:r>
            <a:endParaRPr lang="fr-FR" sz="1400" kern="0" dirty="0">
              <a:solidFill>
                <a:srgbClr val="FFFFFF"/>
              </a:solidFill>
              <a:latin typeface="Arial"/>
              <a:ea typeface="+mn-ea"/>
              <a:cs typeface="Arial" charset="0"/>
            </a:endParaRPr>
          </a:p>
          <a:p>
            <a:pPr marL="1200150" lvl="2" indent="-285750" defTabSz="914400" eaLnBrk="0" hangingPunct="0">
              <a:spcBef>
                <a:spcPts val="600"/>
              </a:spcBef>
              <a:buClr>
                <a:srgbClr val="FFFF00"/>
              </a:buClr>
              <a:buFontTx/>
              <a:buChar char="–"/>
              <a:defRPr/>
            </a:pPr>
            <a:r>
              <a:rPr lang="fr-FR" sz="1400" kern="0" dirty="0">
                <a:solidFill>
                  <a:srgbClr val="FFFFFF"/>
                </a:solidFill>
                <a:latin typeface="Arial"/>
                <a:ea typeface="+mn-ea"/>
                <a:cs typeface="Arial" charset="0"/>
              </a:rPr>
              <a:t>si VIH-2, femme sous contraception orale ou antécédent de NVP pour transmission </a:t>
            </a:r>
            <a:r>
              <a:rPr lang="fr-FR" sz="1400" kern="0" dirty="0" err="1">
                <a:solidFill>
                  <a:srgbClr val="FFFFFF"/>
                </a:solidFill>
                <a:latin typeface="Arial"/>
                <a:ea typeface="+mn-ea"/>
                <a:cs typeface="Arial" charset="0"/>
              </a:rPr>
              <a:t>materno-foetale</a:t>
            </a:r>
            <a:r>
              <a:rPr lang="fr-FR" sz="1400" kern="0" dirty="0">
                <a:solidFill>
                  <a:srgbClr val="FFFFFF"/>
                </a:solidFill>
                <a:latin typeface="Arial"/>
                <a:ea typeface="+mn-ea"/>
                <a:cs typeface="Arial" charset="0"/>
              </a:rPr>
              <a:t> : TDF + FTC + LPV/r ou TDF + FTC + ZDV</a:t>
            </a:r>
          </a:p>
          <a:p>
            <a:pPr marL="742950" lvl="1" indent="-285750" defTabSz="914400" eaLnBrk="0" hangingPunct="0">
              <a:spcBef>
                <a:spcPts val="600"/>
              </a:spcBef>
              <a:buClr>
                <a:srgbClr val="FFFF00"/>
              </a:buClr>
              <a:buFontTx/>
              <a:buChar char="–"/>
              <a:defRPr/>
            </a:pPr>
            <a:r>
              <a:rPr lang="fr-FR" sz="1400" kern="0" dirty="0">
                <a:solidFill>
                  <a:srgbClr val="FFFFFF"/>
                </a:solidFill>
                <a:latin typeface="Arial"/>
                <a:ea typeface="+mn-ea"/>
                <a:cs typeface="Arial" charset="0"/>
              </a:rPr>
              <a:t>TPI : isoniazide 300 mg/j x 6 mois, débuté 1 mois après l’entrée dans l’essai</a:t>
            </a:r>
          </a:p>
          <a:p>
            <a:pPr marL="342900" indent="-342900" defTabSz="914400" eaLnBrk="0" hangingPunct="0">
              <a:spcBef>
                <a:spcPts val="600"/>
              </a:spcBef>
              <a:buClr>
                <a:srgbClr val="FFFF00"/>
              </a:buClr>
              <a:buFontTx/>
              <a:buChar char="•"/>
              <a:defRPr/>
            </a:pPr>
            <a:r>
              <a:rPr lang="fr-FR" sz="1600" kern="0" dirty="0">
                <a:solidFill>
                  <a:srgbClr val="FFFFFF"/>
                </a:solidFill>
                <a:latin typeface="Arial"/>
                <a:ea typeface="+mn-ea"/>
                <a:cs typeface="Arial" charset="0"/>
              </a:rPr>
              <a:t>Suivi 30 mois</a:t>
            </a:r>
          </a:p>
          <a:p>
            <a:pPr marL="342900" indent="-342900" defTabSz="914400" eaLnBrk="0" hangingPunct="0">
              <a:spcBef>
                <a:spcPts val="600"/>
              </a:spcBef>
              <a:buClr>
                <a:srgbClr val="FFFF00"/>
              </a:buClr>
              <a:buFontTx/>
              <a:buChar char="•"/>
              <a:defRPr/>
            </a:pPr>
            <a:r>
              <a:rPr lang="fr-FR" sz="1600" kern="0" dirty="0">
                <a:solidFill>
                  <a:srgbClr val="FFFFFF"/>
                </a:solidFill>
                <a:latin typeface="Arial"/>
                <a:ea typeface="+mn-ea"/>
                <a:cs typeface="Arial" charset="0"/>
              </a:rPr>
              <a:t>Critère d’évaluation :</a:t>
            </a:r>
          </a:p>
          <a:p>
            <a:pPr marL="800100" lvl="1" indent="-342900" defTabSz="914400" eaLnBrk="0" hangingPunct="0">
              <a:spcBef>
                <a:spcPts val="600"/>
              </a:spcBef>
              <a:buClr>
                <a:srgbClr val="FFFF00"/>
              </a:buClr>
              <a:buFont typeface="Verdana" pitchFamily="34" charset="0"/>
              <a:buChar char="–"/>
              <a:defRPr/>
            </a:pPr>
            <a:r>
              <a:rPr lang="fr-FR" sz="1400" kern="0" dirty="0">
                <a:solidFill>
                  <a:srgbClr val="FFFFFF"/>
                </a:solidFill>
                <a:latin typeface="Arial"/>
                <a:ea typeface="+mn-ea"/>
                <a:cs typeface="Arial" charset="0"/>
              </a:rPr>
              <a:t>Principal : morbidité sévère liée au VIH (décès toutes causes, événements </a:t>
            </a:r>
            <a:r>
              <a:rPr lang="fr-FR" sz="1400" kern="0" dirty="0" err="1">
                <a:solidFill>
                  <a:srgbClr val="FFFFFF"/>
                </a:solidFill>
                <a:latin typeface="Arial"/>
                <a:ea typeface="+mn-ea"/>
                <a:cs typeface="Arial" charset="0"/>
              </a:rPr>
              <a:t>classants</a:t>
            </a:r>
            <a:r>
              <a:rPr lang="fr-FR" sz="1400" kern="0" dirty="0">
                <a:solidFill>
                  <a:srgbClr val="FFFFFF"/>
                </a:solidFill>
                <a:latin typeface="Arial"/>
                <a:ea typeface="+mn-ea"/>
                <a:cs typeface="Arial" charset="0"/>
              </a:rPr>
              <a:t> sida, infections bactériennes sévères, cancers non sida)</a:t>
            </a:r>
          </a:p>
          <a:p>
            <a:pPr marL="800100" lvl="1" indent="-342900" defTabSz="914400" eaLnBrk="0" hangingPunct="0">
              <a:spcBef>
                <a:spcPts val="600"/>
              </a:spcBef>
              <a:buClr>
                <a:srgbClr val="FFFF00"/>
              </a:buClr>
              <a:buFont typeface="Verdana" pitchFamily="34" charset="0"/>
              <a:buChar char="–"/>
              <a:defRPr/>
            </a:pPr>
            <a:r>
              <a:rPr lang="fr-FR" sz="1400" kern="0" dirty="0">
                <a:solidFill>
                  <a:srgbClr val="FFFFFF"/>
                </a:solidFill>
                <a:latin typeface="Arial"/>
                <a:ea typeface="+mn-ea"/>
                <a:cs typeface="Arial" charset="0"/>
              </a:rPr>
              <a:t>Secondaire : autres événements de grade 3-4 </a:t>
            </a:r>
            <a:endParaRPr lang="fr-FR" sz="1600" kern="0" dirty="0">
              <a:solidFill>
                <a:srgbClr val="FFFFFF"/>
              </a:solidFill>
              <a:latin typeface="Arial"/>
              <a:ea typeface="+mn-ea"/>
              <a:cs typeface="Arial" charset="0"/>
            </a:endParaRPr>
          </a:p>
        </p:txBody>
      </p:sp>
      <p:grpSp>
        <p:nvGrpSpPr>
          <p:cNvPr id="16" name="Groupe 15"/>
          <p:cNvGrpSpPr/>
          <p:nvPr/>
        </p:nvGrpSpPr>
        <p:grpSpPr>
          <a:xfrm>
            <a:off x="665163" y="1768475"/>
            <a:ext cx="7739062" cy="2044700"/>
            <a:chOff x="665163" y="1768475"/>
            <a:chExt cx="7739062" cy="2044700"/>
          </a:xfrm>
        </p:grpSpPr>
        <p:sp>
          <p:nvSpPr>
            <p:cNvPr id="297988" name="ZoneTexte 5"/>
            <p:cNvSpPr txBox="1">
              <a:spLocks noChangeArrowheads="1"/>
            </p:cNvSpPr>
            <p:nvPr/>
          </p:nvSpPr>
          <p:spPr bwMode="auto">
            <a:xfrm>
              <a:off x="3278188" y="1768475"/>
              <a:ext cx="3092450" cy="523875"/>
            </a:xfrm>
            <a:prstGeom prst="rect">
              <a:avLst/>
            </a:prstGeom>
            <a:solidFill>
              <a:srgbClr val="000066"/>
            </a:solidFill>
            <a:ln w="9525">
              <a:solidFill>
                <a:schemeClr val="bg1"/>
              </a:solidFill>
              <a:miter lim="800000"/>
              <a:headEnd/>
              <a:tailEnd/>
            </a:ln>
          </p:spPr>
          <p:txBody>
            <a:bodyPr wrap="none">
              <a:spAutoFit/>
            </a:bodyPr>
            <a:lstStyle/>
            <a:p>
              <a:pPr algn="ctr" defTabSz="914400"/>
              <a:r>
                <a:rPr lang="fr-FR" sz="1400" b="1">
                  <a:solidFill>
                    <a:srgbClr val="FFFFFF"/>
                  </a:solidFill>
                  <a:latin typeface="Arial" charset="0"/>
                  <a:ea typeface="+mn-ea"/>
                  <a:cs typeface="Arial" charset="0"/>
                </a:rPr>
                <a:t>Adultes VIH+, CD4 &lt; 800/mm</a:t>
              </a:r>
              <a:r>
                <a:rPr lang="fr-FR" sz="1400" b="1" baseline="30000">
                  <a:solidFill>
                    <a:srgbClr val="FFFFFF"/>
                  </a:solidFill>
                  <a:latin typeface="Arial" charset="0"/>
                  <a:ea typeface="+mn-ea"/>
                  <a:cs typeface="Arial" charset="0"/>
                </a:rPr>
                <a:t>3</a:t>
              </a:r>
            </a:p>
            <a:p>
              <a:pPr algn="ctr" defTabSz="914400"/>
              <a:r>
                <a:rPr lang="fr-FR" sz="1400" b="1">
                  <a:solidFill>
                    <a:srgbClr val="FFFFFF"/>
                  </a:solidFill>
                  <a:latin typeface="Arial" charset="0"/>
                  <a:ea typeface="+mn-ea"/>
                  <a:cs typeface="Arial" charset="0"/>
                </a:rPr>
                <a:t>n = 2 076, mars 2008 - juillet 2012</a:t>
              </a:r>
            </a:p>
          </p:txBody>
        </p:sp>
        <p:sp>
          <p:nvSpPr>
            <p:cNvPr id="297989" name="ZoneTexte 6"/>
            <p:cNvSpPr txBox="1">
              <a:spLocks noChangeArrowheads="1"/>
            </p:cNvSpPr>
            <p:nvPr/>
          </p:nvSpPr>
          <p:spPr bwMode="auto">
            <a:xfrm>
              <a:off x="665163" y="2698750"/>
              <a:ext cx="1708150" cy="1114425"/>
            </a:xfrm>
            <a:prstGeom prst="rect">
              <a:avLst/>
            </a:prstGeom>
            <a:solidFill>
              <a:srgbClr val="000066"/>
            </a:solidFill>
            <a:ln w="9525">
              <a:solidFill>
                <a:srgbClr val="FFFF00"/>
              </a:solidFill>
              <a:miter lim="800000"/>
              <a:headEnd/>
              <a:tailEnd/>
            </a:ln>
          </p:spPr>
          <p:txBody>
            <a:bodyPr wrap="none"/>
            <a:lstStyle/>
            <a:p>
              <a:pPr algn="ctr" defTabSz="914400"/>
              <a:r>
                <a:rPr lang="fr-FR" sz="1400" b="1">
                  <a:solidFill>
                    <a:srgbClr val="FFFFFF"/>
                  </a:solidFill>
                  <a:latin typeface="Arial" charset="0"/>
                  <a:ea typeface="+mn-ea"/>
                  <a:cs typeface="Arial" charset="0"/>
                </a:rPr>
                <a:t>Bras 1 (n = 518)</a:t>
              </a:r>
              <a:br>
                <a:rPr lang="fr-FR" sz="1400" b="1">
                  <a:solidFill>
                    <a:srgbClr val="FFFFFF"/>
                  </a:solidFill>
                  <a:latin typeface="Arial" charset="0"/>
                  <a:ea typeface="+mn-ea"/>
                  <a:cs typeface="Arial" charset="0"/>
                </a:rPr>
              </a:br>
              <a:endParaRPr lang="fr-FR" sz="1400" b="1">
                <a:solidFill>
                  <a:srgbClr val="FFFFFF"/>
                </a:solidFill>
                <a:latin typeface="Arial" charset="0"/>
                <a:ea typeface="+mn-ea"/>
                <a:cs typeface="Arial" charset="0"/>
              </a:endParaRPr>
            </a:p>
            <a:p>
              <a:pPr algn="ctr" defTabSz="914400"/>
              <a:r>
                <a:rPr lang="fr-FR" sz="1400" b="1">
                  <a:solidFill>
                    <a:srgbClr val="00FFFF"/>
                  </a:solidFill>
                  <a:latin typeface="Arial" charset="0"/>
                  <a:ea typeface="+mn-ea"/>
                  <a:cs typeface="Arial" charset="0"/>
                </a:rPr>
                <a:t>ARV initiés</a:t>
              </a:r>
              <a:r>
                <a:rPr lang="fr-FR" sz="1400">
                  <a:solidFill>
                    <a:srgbClr val="FFFFFF"/>
                  </a:solidFill>
                  <a:latin typeface="Arial" charset="0"/>
                  <a:ea typeface="+mn-ea"/>
                  <a:cs typeface="Arial" charset="0"/>
                </a:rPr>
                <a:t/>
              </a:r>
              <a:br>
                <a:rPr lang="fr-FR" sz="1400">
                  <a:solidFill>
                    <a:srgbClr val="FFFFFF"/>
                  </a:solidFill>
                  <a:latin typeface="Arial" charset="0"/>
                  <a:ea typeface="+mn-ea"/>
                  <a:cs typeface="Arial" charset="0"/>
                </a:rPr>
              </a:br>
              <a:r>
                <a:rPr lang="fr-FR" sz="1400" b="1">
                  <a:solidFill>
                    <a:srgbClr val="00FFFF"/>
                  </a:solidFill>
                  <a:latin typeface="Arial" charset="0"/>
                  <a:ea typeface="+mn-ea"/>
                  <a:cs typeface="Arial" charset="0"/>
                </a:rPr>
                <a:t>selon critères OMS</a:t>
              </a:r>
            </a:p>
          </p:txBody>
        </p:sp>
        <p:sp>
          <p:nvSpPr>
            <p:cNvPr id="297990" name="ZoneTexte 7"/>
            <p:cNvSpPr txBox="1">
              <a:spLocks noChangeArrowheads="1"/>
            </p:cNvSpPr>
            <p:nvPr/>
          </p:nvSpPr>
          <p:spPr bwMode="auto">
            <a:xfrm>
              <a:off x="2832100" y="2698750"/>
              <a:ext cx="1708150" cy="1114425"/>
            </a:xfrm>
            <a:prstGeom prst="rect">
              <a:avLst/>
            </a:prstGeom>
            <a:solidFill>
              <a:srgbClr val="000066"/>
            </a:solidFill>
            <a:ln w="9525">
              <a:solidFill>
                <a:srgbClr val="FFFF00"/>
              </a:solidFill>
              <a:miter lim="800000"/>
              <a:headEnd/>
              <a:tailEnd/>
            </a:ln>
          </p:spPr>
          <p:txBody>
            <a:bodyPr wrap="none"/>
            <a:lstStyle/>
            <a:p>
              <a:pPr algn="ctr" defTabSz="914400"/>
              <a:r>
                <a:rPr lang="fr-FR" sz="1400" b="1">
                  <a:solidFill>
                    <a:srgbClr val="FFFFFF"/>
                  </a:solidFill>
                  <a:latin typeface="Arial" charset="0"/>
                  <a:ea typeface="+mn-ea"/>
                  <a:cs typeface="Arial" charset="0"/>
                </a:rPr>
                <a:t>Bras 2 (n = 517)</a:t>
              </a:r>
              <a:r>
                <a:rPr lang="fr-FR" sz="1400" b="1">
                  <a:solidFill>
                    <a:srgbClr val="FFC000"/>
                  </a:solidFill>
                  <a:latin typeface="Arial" charset="0"/>
                  <a:ea typeface="+mn-ea"/>
                  <a:cs typeface="Arial" charset="0"/>
                </a:rPr>
                <a:t/>
              </a:r>
              <a:br>
                <a:rPr lang="fr-FR" sz="1400" b="1">
                  <a:solidFill>
                    <a:srgbClr val="FFC000"/>
                  </a:solidFill>
                  <a:latin typeface="Arial" charset="0"/>
                  <a:ea typeface="+mn-ea"/>
                  <a:cs typeface="Arial" charset="0"/>
                </a:rPr>
              </a:br>
              <a:endParaRPr lang="fr-FR" sz="1400" b="1">
                <a:solidFill>
                  <a:srgbClr val="FFC000"/>
                </a:solidFill>
                <a:latin typeface="Arial" charset="0"/>
                <a:ea typeface="+mn-ea"/>
                <a:cs typeface="Arial" charset="0"/>
              </a:endParaRPr>
            </a:p>
            <a:p>
              <a:pPr algn="ctr" defTabSz="914400"/>
              <a:r>
                <a:rPr lang="fr-FR" sz="1400" b="1">
                  <a:solidFill>
                    <a:srgbClr val="00FFFF"/>
                  </a:solidFill>
                  <a:latin typeface="Arial" charset="0"/>
                  <a:ea typeface="+mn-ea"/>
                  <a:cs typeface="Arial" charset="0"/>
                </a:rPr>
                <a:t>ARV initiés </a:t>
              </a:r>
              <a:br>
                <a:rPr lang="fr-FR" sz="1400" b="1">
                  <a:solidFill>
                    <a:srgbClr val="00FFFF"/>
                  </a:solidFill>
                  <a:latin typeface="Arial" charset="0"/>
                  <a:ea typeface="+mn-ea"/>
                  <a:cs typeface="Arial" charset="0"/>
                </a:rPr>
              </a:br>
              <a:r>
                <a:rPr lang="fr-FR" sz="1400" b="1">
                  <a:solidFill>
                    <a:srgbClr val="00FFFF"/>
                  </a:solidFill>
                  <a:latin typeface="Arial" charset="0"/>
                  <a:ea typeface="+mn-ea"/>
                  <a:cs typeface="Arial" charset="0"/>
                </a:rPr>
                <a:t>selon critères OMS</a:t>
              </a:r>
            </a:p>
            <a:p>
              <a:pPr algn="ctr" defTabSz="914400"/>
              <a:r>
                <a:rPr lang="fr-FR" sz="1400" b="1">
                  <a:solidFill>
                    <a:srgbClr val="FFFF00"/>
                  </a:solidFill>
                  <a:latin typeface="Arial" charset="0"/>
                  <a:ea typeface="+mn-ea"/>
                  <a:cs typeface="Arial" charset="0"/>
                </a:rPr>
                <a:t>+ TPI 6 mois</a:t>
              </a:r>
            </a:p>
          </p:txBody>
        </p:sp>
        <p:sp>
          <p:nvSpPr>
            <p:cNvPr id="297991" name="ZoneTexte 8"/>
            <p:cNvSpPr txBox="1">
              <a:spLocks noChangeArrowheads="1"/>
            </p:cNvSpPr>
            <p:nvPr/>
          </p:nvSpPr>
          <p:spPr bwMode="auto">
            <a:xfrm>
              <a:off x="5000625" y="2698750"/>
              <a:ext cx="1471613" cy="1114425"/>
            </a:xfrm>
            <a:prstGeom prst="rect">
              <a:avLst/>
            </a:prstGeom>
            <a:solidFill>
              <a:srgbClr val="000066"/>
            </a:solidFill>
            <a:ln w="9525">
              <a:solidFill>
                <a:srgbClr val="FFFF00"/>
              </a:solidFill>
              <a:miter lim="800000"/>
              <a:headEnd/>
              <a:tailEnd/>
            </a:ln>
          </p:spPr>
          <p:txBody>
            <a:bodyPr wrap="none"/>
            <a:lstStyle/>
            <a:p>
              <a:pPr algn="ctr" defTabSz="914400"/>
              <a:r>
                <a:rPr lang="fr-FR" sz="1400" b="1">
                  <a:solidFill>
                    <a:srgbClr val="FFFFFF"/>
                  </a:solidFill>
                  <a:latin typeface="Arial" charset="0"/>
                  <a:ea typeface="+mn-ea"/>
                  <a:cs typeface="Arial" charset="0"/>
                </a:rPr>
                <a:t>Bras 3 (n = 520)</a:t>
              </a:r>
              <a:br>
                <a:rPr lang="fr-FR" sz="1400" b="1">
                  <a:solidFill>
                    <a:srgbClr val="FFFFFF"/>
                  </a:solidFill>
                  <a:latin typeface="Arial" charset="0"/>
                  <a:ea typeface="+mn-ea"/>
                  <a:cs typeface="Arial" charset="0"/>
                </a:rPr>
              </a:br>
              <a:endParaRPr lang="fr-FR" sz="1400" b="1">
                <a:solidFill>
                  <a:srgbClr val="FFFFFF"/>
                </a:solidFill>
                <a:latin typeface="Arial" charset="0"/>
                <a:ea typeface="+mn-ea"/>
                <a:cs typeface="Arial" charset="0"/>
              </a:endParaRPr>
            </a:p>
            <a:p>
              <a:pPr algn="ctr" defTabSz="914400"/>
              <a:r>
                <a:rPr lang="fr-FR" sz="1400" b="1">
                  <a:solidFill>
                    <a:srgbClr val="00FFFF"/>
                  </a:solidFill>
                  <a:latin typeface="Arial" charset="0"/>
                  <a:ea typeface="+mn-ea"/>
                  <a:cs typeface="Arial" charset="0"/>
                </a:rPr>
                <a:t>ARV immédiats</a:t>
              </a:r>
            </a:p>
          </p:txBody>
        </p:sp>
        <p:sp>
          <p:nvSpPr>
            <p:cNvPr id="297992" name="ZoneTexte 9"/>
            <p:cNvSpPr txBox="1">
              <a:spLocks noChangeArrowheads="1"/>
            </p:cNvSpPr>
            <p:nvPr/>
          </p:nvSpPr>
          <p:spPr bwMode="auto">
            <a:xfrm>
              <a:off x="6932613" y="2698750"/>
              <a:ext cx="1471612" cy="1114425"/>
            </a:xfrm>
            <a:prstGeom prst="rect">
              <a:avLst/>
            </a:prstGeom>
            <a:solidFill>
              <a:srgbClr val="000066"/>
            </a:solidFill>
            <a:ln w="9525">
              <a:solidFill>
                <a:srgbClr val="FFFF00"/>
              </a:solidFill>
              <a:miter lim="800000"/>
              <a:headEnd/>
              <a:tailEnd/>
            </a:ln>
          </p:spPr>
          <p:txBody>
            <a:bodyPr wrap="none"/>
            <a:lstStyle/>
            <a:p>
              <a:pPr algn="ctr" defTabSz="914400"/>
              <a:r>
                <a:rPr lang="fr-FR" sz="1400" b="1">
                  <a:solidFill>
                    <a:srgbClr val="FFFFFF"/>
                  </a:solidFill>
                  <a:latin typeface="Arial" charset="0"/>
                  <a:ea typeface="+mn-ea"/>
                  <a:cs typeface="Arial" charset="0"/>
                </a:rPr>
                <a:t>Bras 4 (n = 521)</a:t>
              </a:r>
              <a:r>
                <a:rPr lang="fr-FR" sz="1400" b="1">
                  <a:solidFill>
                    <a:srgbClr val="FFC000"/>
                  </a:solidFill>
                  <a:latin typeface="Arial" charset="0"/>
                  <a:ea typeface="+mn-ea"/>
                  <a:cs typeface="Arial" charset="0"/>
                </a:rPr>
                <a:t/>
              </a:r>
              <a:br>
                <a:rPr lang="fr-FR" sz="1400" b="1">
                  <a:solidFill>
                    <a:srgbClr val="FFC000"/>
                  </a:solidFill>
                  <a:latin typeface="Arial" charset="0"/>
                  <a:ea typeface="+mn-ea"/>
                  <a:cs typeface="Arial" charset="0"/>
                </a:rPr>
              </a:br>
              <a:endParaRPr lang="fr-FR" sz="1400" b="1">
                <a:solidFill>
                  <a:srgbClr val="FFC000"/>
                </a:solidFill>
                <a:latin typeface="Arial" charset="0"/>
                <a:ea typeface="+mn-ea"/>
                <a:cs typeface="Arial" charset="0"/>
              </a:endParaRPr>
            </a:p>
            <a:p>
              <a:pPr algn="ctr" defTabSz="914400"/>
              <a:r>
                <a:rPr lang="fr-FR" sz="1400" b="1">
                  <a:solidFill>
                    <a:srgbClr val="00FFFF"/>
                  </a:solidFill>
                  <a:latin typeface="Arial" charset="0"/>
                  <a:ea typeface="+mn-ea"/>
                  <a:cs typeface="Arial" charset="0"/>
                </a:rPr>
                <a:t>ARV immédiats</a:t>
              </a:r>
            </a:p>
            <a:p>
              <a:pPr algn="ctr" defTabSz="914400"/>
              <a:r>
                <a:rPr lang="fr-FR" sz="1400" b="1">
                  <a:solidFill>
                    <a:srgbClr val="FFFF00"/>
                  </a:solidFill>
                  <a:latin typeface="Arial" charset="0"/>
                  <a:ea typeface="+mn-ea"/>
                  <a:cs typeface="Arial" charset="0"/>
                </a:rPr>
                <a:t>+ TPI 6 mois</a:t>
              </a:r>
            </a:p>
          </p:txBody>
        </p:sp>
        <p:cxnSp>
          <p:nvCxnSpPr>
            <p:cNvPr id="297994" name="Connecteur en angle 14"/>
            <p:cNvCxnSpPr>
              <a:cxnSpLocks noChangeShapeType="1"/>
              <a:stCxn id="297988" idx="2"/>
              <a:endCxn id="297989" idx="0"/>
            </p:cNvCxnSpPr>
            <p:nvPr/>
          </p:nvCxnSpPr>
          <p:spPr bwMode="auto">
            <a:xfrm rot="5400000">
              <a:off x="2968626" y="842962"/>
              <a:ext cx="406400" cy="3305175"/>
            </a:xfrm>
            <a:prstGeom prst="bentConnector3">
              <a:avLst>
                <a:gd name="adj1" fmla="val 50000"/>
              </a:avLst>
            </a:prstGeom>
            <a:noFill/>
            <a:ln w="19050" algn="ctr">
              <a:solidFill>
                <a:srgbClr val="FFFF00"/>
              </a:solidFill>
              <a:round/>
              <a:headEnd/>
              <a:tailEnd type="triangle" w="med" len="med"/>
            </a:ln>
          </p:spPr>
        </p:cxnSp>
        <p:cxnSp>
          <p:nvCxnSpPr>
            <p:cNvPr id="297995" name="Connecteur en angle 16"/>
            <p:cNvCxnSpPr>
              <a:cxnSpLocks noChangeShapeType="1"/>
              <a:stCxn id="297988" idx="2"/>
              <a:endCxn id="297990" idx="0"/>
            </p:cNvCxnSpPr>
            <p:nvPr/>
          </p:nvCxnSpPr>
          <p:spPr bwMode="auto">
            <a:xfrm rot="5400000">
              <a:off x="4052094" y="1926431"/>
              <a:ext cx="406400" cy="1138238"/>
            </a:xfrm>
            <a:prstGeom prst="bentConnector3">
              <a:avLst>
                <a:gd name="adj1" fmla="val 50000"/>
              </a:avLst>
            </a:prstGeom>
            <a:noFill/>
            <a:ln w="19050" algn="ctr">
              <a:solidFill>
                <a:srgbClr val="FFFF00"/>
              </a:solidFill>
              <a:round/>
              <a:headEnd/>
              <a:tailEnd type="triangle" w="med" len="med"/>
            </a:ln>
          </p:spPr>
        </p:cxnSp>
        <p:cxnSp>
          <p:nvCxnSpPr>
            <p:cNvPr id="297996" name="Connecteur en angle 18"/>
            <p:cNvCxnSpPr>
              <a:cxnSpLocks noChangeShapeType="1"/>
              <a:stCxn id="297988" idx="2"/>
              <a:endCxn id="297991" idx="0"/>
            </p:cNvCxnSpPr>
            <p:nvPr/>
          </p:nvCxnSpPr>
          <p:spPr bwMode="auto">
            <a:xfrm rot="16200000" flipH="1">
              <a:off x="5076826" y="2039937"/>
              <a:ext cx="406400" cy="911225"/>
            </a:xfrm>
            <a:prstGeom prst="bentConnector3">
              <a:avLst>
                <a:gd name="adj1" fmla="val 50000"/>
              </a:avLst>
            </a:prstGeom>
            <a:noFill/>
            <a:ln w="19050" algn="ctr">
              <a:solidFill>
                <a:srgbClr val="FFFF00"/>
              </a:solidFill>
              <a:round/>
              <a:headEnd/>
              <a:tailEnd type="triangle" w="med" len="med"/>
            </a:ln>
          </p:spPr>
        </p:cxnSp>
        <p:cxnSp>
          <p:nvCxnSpPr>
            <p:cNvPr id="297997" name="Connecteur en angle 20"/>
            <p:cNvCxnSpPr>
              <a:cxnSpLocks noChangeShapeType="1"/>
              <a:stCxn id="297988" idx="2"/>
              <a:endCxn id="297992" idx="0"/>
            </p:cNvCxnSpPr>
            <p:nvPr/>
          </p:nvCxnSpPr>
          <p:spPr bwMode="auto">
            <a:xfrm rot="16200000" flipH="1">
              <a:off x="6043613" y="1073150"/>
              <a:ext cx="406400" cy="2844800"/>
            </a:xfrm>
            <a:prstGeom prst="bentConnector3">
              <a:avLst>
                <a:gd name="adj1" fmla="val 50000"/>
              </a:avLst>
            </a:prstGeom>
            <a:noFill/>
            <a:ln w="19050" algn="ctr">
              <a:solidFill>
                <a:srgbClr val="FFFF00"/>
              </a:solidFill>
              <a:round/>
              <a:headEnd/>
              <a:tailEnd type="triangle" w="med" len="med"/>
            </a:ln>
          </p:spPr>
        </p:cxnSp>
      </p:grpSp>
      <p:sp>
        <p:nvSpPr>
          <p:cNvPr id="297998"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148</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750648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584" y="115888"/>
            <a:ext cx="8661930" cy="936625"/>
          </a:xfrm>
        </p:spPr>
        <p:txBody>
          <a:bodyPr>
            <a:normAutofit fontScale="90000"/>
          </a:bodyPr>
          <a:lstStyle/>
          <a:p>
            <a:pPr>
              <a:defRPr/>
            </a:pPr>
            <a:r>
              <a:rPr lang="fr-FR" sz="2600" dirty="0" smtClean="0"/>
              <a:t>Essai TEMPRANO/ANRS 12136 : </a:t>
            </a:r>
            <a:br>
              <a:rPr lang="fr-FR" sz="2600" dirty="0" smtClean="0"/>
            </a:br>
            <a:r>
              <a:rPr lang="fr-FR" sz="2600" dirty="0" smtClean="0"/>
              <a:t>bénéfices d’un traitement ARV précoce </a:t>
            </a:r>
            <a:br>
              <a:rPr lang="fr-FR" sz="2600" dirty="0" smtClean="0"/>
            </a:br>
            <a:r>
              <a:rPr lang="fr-FR" sz="2600" dirty="0" smtClean="0"/>
              <a:t>et d’un traitement préventif par isoniazide (3)</a:t>
            </a:r>
            <a:endParaRPr lang="fr-FR" sz="2600" dirty="0"/>
          </a:p>
        </p:txBody>
      </p:sp>
      <p:sp>
        <p:nvSpPr>
          <p:cNvPr id="300034" name="Espace réservé du contenu 2"/>
          <p:cNvSpPr>
            <a:spLocks noGrp="1"/>
          </p:cNvSpPr>
          <p:nvPr>
            <p:ph idx="1"/>
          </p:nvPr>
        </p:nvSpPr>
        <p:spPr>
          <a:xfrm>
            <a:off x="457200" y="1143000"/>
            <a:ext cx="8507413" cy="5310188"/>
          </a:xfrm>
        </p:spPr>
        <p:txBody>
          <a:bodyPr/>
          <a:lstStyle/>
          <a:p>
            <a:pPr algn="ctr">
              <a:spcBef>
                <a:spcPts val="600"/>
              </a:spcBef>
              <a:buFontTx/>
              <a:buNone/>
            </a:pPr>
            <a:r>
              <a:rPr lang="fr-FR" sz="2000" dirty="0" smtClean="0">
                <a:solidFill>
                  <a:srgbClr val="FFFF66"/>
                </a:solidFill>
              </a:rPr>
              <a:t>Caractéristiques initiales (n = 2 056)</a:t>
            </a:r>
          </a:p>
        </p:txBody>
      </p:sp>
      <p:sp>
        <p:nvSpPr>
          <p:cNvPr id="300035"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Danel C, CROI 2015, Abs. 115LB</a:t>
            </a:r>
          </a:p>
        </p:txBody>
      </p:sp>
      <p:graphicFrame>
        <p:nvGraphicFramePr>
          <p:cNvPr id="18" name="Tableau 17"/>
          <p:cNvGraphicFramePr>
            <a:graphicFrameLocks noGrp="1"/>
          </p:cNvGraphicFramePr>
          <p:nvPr/>
        </p:nvGraphicFramePr>
        <p:xfrm>
          <a:off x="944563" y="1589088"/>
          <a:ext cx="6827837" cy="2263140"/>
        </p:xfrm>
        <a:graphic>
          <a:graphicData uri="http://schemas.openxmlformats.org/drawingml/2006/table">
            <a:tbl>
              <a:tblPr/>
              <a:tblGrid>
                <a:gridCol w="4727575"/>
                <a:gridCol w="2100262"/>
              </a:tblGrid>
              <a:tr h="244475">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cs typeface="Arial" charset="0"/>
                        </a:rPr>
                        <a:t>Femmes</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78 %</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Age, ans, médiane (IQR)</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35 (30-42)</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Stade clinique OMS 1 et 2</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90 %</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757238">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CD4/mm</a:t>
                      </a:r>
                      <a:r>
                        <a:rPr kumimoji="0" lang="fr-FR" sz="1400" b="0" i="0" u="none" strike="noStrike" cap="none" normalizeH="0" baseline="30000" smtClean="0">
                          <a:ln>
                            <a:noFill/>
                          </a:ln>
                          <a:solidFill>
                            <a:schemeClr val="bg1"/>
                          </a:solidFill>
                          <a:effectLst/>
                          <a:latin typeface="Arial" charset="0"/>
                          <a:cs typeface="Arial" charset="0"/>
                        </a:rPr>
                        <a:t>3</a:t>
                      </a:r>
                      <a:r>
                        <a:rPr kumimoji="0" lang="fr-FR" sz="1400" b="0" i="0" u="none" strike="noStrike" cap="none" normalizeH="0" baseline="0" smtClean="0">
                          <a:ln>
                            <a:noFill/>
                          </a:ln>
                          <a:solidFill>
                            <a:schemeClr val="bg1"/>
                          </a:solidFill>
                          <a:effectLst/>
                          <a:latin typeface="Arial" charset="0"/>
                          <a:cs typeface="Arial" charset="0"/>
                        </a:rPr>
                        <a:t>, médiane (IQR)</a:t>
                      </a:r>
                    </a:p>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&lt; 350</a:t>
                      </a:r>
                    </a:p>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350-499</a:t>
                      </a:r>
                    </a:p>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sng" strike="noStrike" cap="none" normalizeH="0" baseline="0" smtClean="0">
                          <a:ln>
                            <a:noFill/>
                          </a:ln>
                          <a:solidFill>
                            <a:schemeClr val="bg1"/>
                          </a:solidFill>
                          <a:effectLst/>
                          <a:latin typeface="Arial" charset="0"/>
                          <a:cs typeface="Arial" charset="0"/>
                        </a:rPr>
                        <a:t>&gt;</a:t>
                      </a:r>
                      <a:r>
                        <a:rPr kumimoji="0" lang="fr-FR" sz="1400" b="0" i="0" u="none" strike="noStrike" cap="none" normalizeH="0" baseline="0" smtClean="0">
                          <a:ln>
                            <a:noFill/>
                          </a:ln>
                          <a:solidFill>
                            <a:schemeClr val="bg1"/>
                          </a:solidFill>
                          <a:effectLst/>
                          <a:latin typeface="Arial" charset="0"/>
                          <a:cs typeface="Arial" charset="0"/>
                        </a:rPr>
                        <a:t> 500</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21 %</a:t>
                      </a:r>
                    </a:p>
                    <a:p>
                      <a:pPr marL="0" marR="0" lvl="0" indent="0" algn="ctr"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38 %</a:t>
                      </a:r>
                    </a:p>
                    <a:p>
                      <a:pPr marL="0" marR="0" lvl="0" indent="0" algn="ctr"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41 %</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CV, log</a:t>
                      </a:r>
                      <a:r>
                        <a:rPr kumimoji="0" lang="fr-FR" sz="1400" b="0" i="0" u="none" strike="noStrike" cap="none" normalizeH="0" baseline="-25000" smtClean="0">
                          <a:ln>
                            <a:noFill/>
                          </a:ln>
                          <a:solidFill>
                            <a:schemeClr val="bg1"/>
                          </a:solidFill>
                          <a:effectLst/>
                          <a:latin typeface="Arial" charset="0"/>
                          <a:cs typeface="Arial" charset="0"/>
                        </a:rPr>
                        <a:t>10</a:t>
                      </a:r>
                      <a:r>
                        <a:rPr kumimoji="0" lang="fr-FR" sz="1400" b="0" i="0" u="none" strike="noStrike" cap="none" normalizeH="0" baseline="0" smtClean="0">
                          <a:ln>
                            <a:noFill/>
                          </a:ln>
                          <a:solidFill>
                            <a:schemeClr val="bg1"/>
                          </a:solidFill>
                          <a:effectLst/>
                          <a:latin typeface="Arial" charset="0"/>
                          <a:cs typeface="Arial" charset="0"/>
                        </a:rPr>
                        <a:t> c/ml, médiane (IQR)</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smtClean="0">
                          <a:ln>
                            <a:noFill/>
                          </a:ln>
                          <a:solidFill>
                            <a:schemeClr val="bg1"/>
                          </a:solidFill>
                          <a:effectLst/>
                          <a:latin typeface="Arial" charset="0"/>
                          <a:cs typeface="Arial" charset="0"/>
                        </a:rPr>
                        <a:t>4,7 (4,0-5,3)</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cs typeface="Arial" charset="0"/>
                        </a:rPr>
                        <a:t>Test </a:t>
                      </a:r>
                      <a:r>
                        <a:rPr kumimoji="0" lang="fr-FR" sz="1400" b="0" i="0" u="none" strike="noStrike" cap="none" normalizeH="0" baseline="0" dirty="0" err="1" smtClean="0">
                          <a:ln>
                            <a:noFill/>
                          </a:ln>
                          <a:solidFill>
                            <a:schemeClr val="bg1"/>
                          </a:solidFill>
                          <a:effectLst/>
                          <a:latin typeface="Arial" charset="0"/>
                          <a:cs typeface="Arial" charset="0"/>
                        </a:rPr>
                        <a:t>QuantiFERON</a:t>
                      </a:r>
                      <a:r>
                        <a:rPr kumimoji="0" lang="fr-FR" sz="1400" b="0" i="0" u="none" strike="noStrike" cap="none" normalizeH="0" baseline="0" dirty="0" smtClean="0">
                          <a:ln>
                            <a:noFill/>
                          </a:ln>
                          <a:solidFill>
                            <a:schemeClr val="bg1"/>
                          </a:solidFill>
                          <a:effectLst/>
                          <a:latin typeface="Arial" charset="0"/>
                          <a:cs typeface="Arial" charset="0"/>
                        </a:rPr>
                        <a:t>-TB positif (sur 975 tests)</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charset="0"/>
                          <a:cs typeface="Arial" charset="0"/>
                        </a:rPr>
                        <a:t>35 %</a:t>
                      </a:r>
                    </a:p>
                  </a:txBody>
                  <a:tcPr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
        <p:nvSpPr>
          <p:cNvPr id="22" name="Espace réservé du contenu 2"/>
          <p:cNvSpPr txBox="1">
            <a:spLocks/>
          </p:cNvSpPr>
          <p:nvPr/>
        </p:nvSpPr>
        <p:spPr bwMode="auto">
          <a:xfrm>
            <a:off x="454025" y="4037013"/>
            <a:ext cx="8507413" cy="425450"/>
          </a:xfrm>
          <a:prstGeom prst="rect">
            <a:avLst/>
          </a:prstGeom>
          <a:noFill/>
          <a:ln w="9525">
            <a:noFill/>
            <a:miter lim="800000"/>
            <a:headEnd/>
            <a:tailEnd/>
          </a:ln>
        </p:spPr>
        <p:txBody>
          <a:bodyPr/>
          <a:lstStyle/>
          <a:p>
            <a:pPr marL="342900" indent="-342900" algn="ctr" defTabSz="914400" eaLnBrk="0" hangingPunct="0">
              <a:spcBef>
                <a:spcPts val="600"/>
              </a:spcBef>
              <a:buClr>
                <a:srgbClr val="FFFF00"/>
              </a:buClr>
              <a:defRPr/>
            </a:pPr>
            <a:r>
              <a:rPr lang="fr-FR" sz="2000" kern="0" dirty="0">
                <a:solidFill>
                  <a:srgbClr val="FFFF66"/>
                </a:solidFill>
                <a:latin typeface="Arial"/>
                <a:ea typeface="+mn-ea"/>
                <a:cs typeface="Arial" charset="0"/>
              </a:rPr>
              <a:t>Caractéristiques de suivi</a:t>
            </a:r>
          </a:p>
        </p:txBody>
      </p:sp>
      <p:graphicFrame>
        <p:nvGraphicFramePr>
          <p:cNvPr id="23" name="Tableau 22"/>
          <p:cNvGraphicFramePr>
            <a:graphicFrameLocks noGrp="1"/>
          </p:cNvGraphicFramePr>
          <p:nvPr/>
        </p:nvGraphicFramePr>
        <p:xfrm>
          <a:off x="939800" y="4495800"/>
          <a:ext cx="6831978" cy="1790700"/>
        </p:xfrm>
        <a:graphic>
          <a:graphicData uri="http://schemas.openxmlformats.org/drawingml/2006/table">
            <a:tbl>
              <a:tblPr firstRow="1" bandRow="1">
                <a:tableStyleId>{5C22544A-7EE6-4342-B048-85BDC9FD1C3A}</a:tableStyleId>
              </a:tblPr>
              <a:tblGrid>
                <a:gridCol w="4730224"/>
                <a:gridCol w="2101754"/>
              </a:tblGrid>
              <a:tr h="219512">
                <a:tc>
                  <a:txBody>
                    <a:bodyPr/>
                    <a:lstStyle/>
                    <a:p>
                      <a:pPr>
                        <a:lnSpc>
                          <a:spcPts val="1500"/>
                        </a:lnSpc>
                      </a:pPr>
                      <a:r>
                        <a:rPr lang="fr-FR" sz="1400" b="0" dirty="0" smtClean="0">
                          <a:solidFill>
                            <a:schemeClr val="bg1"/>
                          </a:solidFill>
                        </a:rPr>
                        <a:t>Durée de suivi, médiane (IQR)</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lnSpc>
                          <a:spcPts val="1500"/>
                        </a:lnSpc>
                      </a:pPr>
                      <a:r>
                        <a:rPr lang="fr-FR" sz="1400" b="0" dirty="0" smtClean="0">
                          <a:solidFill>
                            <a:schemeClr val="bg1"/>
                          </a:solidFill>
                        </a:rPr>
                        <a:t>29,9 mois (29,9-30)</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19512">
                <a:tc>
                  <a:txBody>
                    <a:bodyPr/>
                    <a:lstStyle/>
                    <a:p>
                      <a:pPr>
                        <a:lnSpc>
                          <a:spcPts val="1500"/>
                        </a:lnSpc>
                      </a:pPr>
                      <a:r>
                        <a:rPr lang="fr-FR" sz="1400" b="0" dirty="0" smtClean="0">
                          <a:solidFill>
                            <a:schemeClr val="bg1"/>
                          </a:solidFill>
                        </a:rPr>
                        <a:t>Perdus de vue</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lnSpc>
                          <a:spcPts val="1500"/>
                        </a:lnSpc>
                      </a:pPr>
                      <a:r>
                        <a:rPr lang="fr-FR" sz="1400" b="0" dirty="0" smtClean="0">
                          <a:solidFill>
                            <a:schemeClr val="bg1"/>
                          </a:solidFill>
                        </a:rPr>
                        <a:t>2,6 %</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19512">
                <a:tc>
                  <a:txBody>
                    <a:bodyPr/>
                    <a:lstStyle/>
                    <a:p>
                      <a:pPr>
                        <a:lnSpc>
                          <a:spcPts val="1500"/>
                        </a:lnSpc>
                      </a:pPr>
                      <a:r>
                        <a:rPr lang="fr-FR" sz="1400" b="0" dirty="0" smtClean="0">
                          <a:solidFill>
                            <a:schemeClr val="bg1"/>
                          </a:solidFill>
                        </a:rPr>
                        <a:t>Prise de </a:t>
                      </a:r>
                      <a:r>
                        <a:rPr lang="fr-FR" sz="1400" b="0" dirty="0" err="1" smtClean="0">
                          <a:solidFill>
                            <a:schemeClr val="bg1"/>
                          </a:solidFill>
                        </a:rPr>
                        <a:t>cotrimoxazole</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lnSpc>
                          <a:spcPts val="1500"/>
                        </a:lnSpc>
                      </a:pPr>
                      <a:r>
                        <a:rPr lang="fr-FR" sz="1400" b="0" dirty="0" smtClean="0">
                          <a:solidFill>
                            <a:schemeClr val="bg1"/>
                          </a:solidFill>
                        </a:rPr>
                        <a:t>90 %</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39024">
                <a:tc>
                  <a:txBody>
                    <a:bodyPr/>
                    <a:lstStyle/>
                    <a:p>
                      <a:pPr>
                        <a:lnSpc>
                          <a:spcPts val="1500"/>
                        </a:lnSpc>
                      </a:pPr>
                      <a:r>
                        <a:rPr lang="fr-FR" sz="1400" b="0" dirty="0" smtClean="0">
                          <a:solidFill>
                            <a:schemeClr val="bg1"/>
                          </a:solidFill>
                        </a:rPr>
                        <a:t>Prise ARV dans bras ARV selon critères OMS</a:t>
                      </a:r>
                    </a:p>
                    <a:p>
                      <a:pPr marL="358775" indent="0">
                        <a:lnSpc>
                          <a:spcPts val="1500"/>
                        </a:lnSpc>
                      </a:pPr>
                      <a:r>
                        <a:rPr lang="fr-FR" sz="1400" b="0" dirty="0" smtClean="0">
                          <a:solidFill>
                            <a:schemeClr val="bg1"/>
                          </a:solidFill>
                        </a:rPr>
                        <a:t>Temps sous ARV,</a:t>
                      </a:r>
                      <a:r>
                        <a:rPr lang="fr-FR" sz="1400" b="0" baseline="0" dirty="0" smtClean="0">
                          <a:solidFill>
                            <a:schemeClr val="bg1"/>
                          </a:solidFill>
                        </a:rPr>
                        <a:t> </a:t>
                      </a:r>
                      <a:r>
                        <a:rPr lang="fr-FR" sz="1400" b="0" dirty="0" smtClean="0">
                          <a:solidFill>
                            <a:schemeClr val="bg1"/>
                          </a:solidFill>
                        </a:rPr>
                        <a:t>médiane (IQR)</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lnSpc>
                          <a:spcPts val="1500"/>
                        </a:lnSpc>
                      </a:pPr>
                      <a:r>
                        <a:rPr lang="fr-FR" sz="1400" b="0" dirty="0" smtClean="0">
                          <a:solidFill>
                            <a:schemeClr val="bg1"/>
                          </a:solidFill>
                        </a:rPr>
                        <a:t>58 %</a:t>
                      </a:r>
                    </a:p>
                    <a:p>
                      <a:pPr algn="ctr">
                        <a:lnSpc>
                          <a:spcPts val="1500"/>
                        </a:lnSpc>
                      </a:pPr>
                      <a:r>
                        <a:rPr lang="fr-FR" sz="1400" b="0" dirty="0" smtClean="0">
                          <a:solidFill>
                            <a:schemeClr val="bg1"/>
                          </a:solidFill>
                        </a:rPr>
                        <a:t>14,8</a:t>
                      </a:r>
                      <a:r>
                        <a:rPr lang="fr-FR" sz="1400" b="0" baseline="0" dirty="0" smtClean="0">
                          <a:solidFill>
                            <a:schemeClr val="bg1"/>
                          </a:solidFill>
                        </a:rPr>
                        <a:t> mois</a:t>
                      </a:r>
                      <a:r>
                        <a:rPr lang="fr-FR" sz="1400" b="0" dirty="0" smtClean="0">
                          <a:solidFill>
                            <a:schemeClr val="bg1"/>
                          </a:solidFill>
                        </a:rPr>
                        <a:t> (9-21)</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39024">
                <a:tc>
                  <a:txBody>
                    <a:bodyPr/>
                    <a:lstStyle/>
                    <a:p>
                      <a:pPr>
                        <a:lnSpc>
                          <a:spcPts val="1500"/>
                        </a:lnSpc>
                      </a:pPr>
                      <a:r>
                        <a:rPr lang="fr-FR" sz="1400" b="0" dirty="0" smtClean="0">
                          <a:solidFill>
                            <a:schemeClr val="bg1"/>
                          </a:solidFill>
                        </a:rPr>
                        <a:t>Prise TPI dans le bras TPI</a:t>
                      </a:r>
                    </a:p>
                    <a:p>
                      <a:pPr marL="358775" indent="0">
                        <a:lnSpc>
                          <a:spcPts val="1500"/>
                        </a:lnSpc>
                      </a:pPr>
                      <a:r>
                        <a:rPr lang="fr-FR" sz="1400" b="0" dirty="0" smtClean="0">
                          <a:solidFill>
                            <a:schemeClr val="bg1"/>
                          </a:solidFill>
                        </a:rPr>
                        <a:t>% ayant terminé les 6 mois TPI</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lnSpc>
                          <a:spcPts val="1500"/>
                        </a:lnSpc>
                      </a:pPr>
                      <a:r>
                        <a:rPr lang="fr-FR" sz="1400" b="0" dirty="0" smtClean="0">
                          <a:solidFill>
                            <a:schemeClr val="bg1"/>
                          </a:solidFill>
                        </a:rPr>
                        <a:t>90 %</a:t>
                      </a:r>
                      <a:endParaRPr lang="fr-FR" sz="1400" b="0" dirty="0">
                        <a:solidFill>
                          <a:schemeClr val="bg1"/>
                        </a:solidFill>
                      </a:endParaRPr>
                    </a:p>
                    <a:p>
                      <a:pPr algn="ctr">
                        <a:lnSpc>
                          <a:spcPts val="1500"/>
                        </a:lnSpc>
                      </a:pPr>
                      <a:r>
                        <a:rPr lang="fr-FR" sz="1400" b="0" dirty="0" smtClean="0">
                          <a:solidFill>
                            <a:schemeClr val="bg1"/>
                          </a:solidFill>
                        </a:rPr>
                        <a:t>94 %</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
        <p:nvSpPr>
          <p:cNvPr id="300080"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149</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6808468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2600" dirty="0" smtClean="0"/>
              <a:t>Essai TEMPRANO/ANRS 12136 : </a:t>
            </a:r>
            <a:br>
              <a:rPr lang="fr-FR" sz="2600" dirty="0" smtClean="0"/>
            </a:br>
            <a:r>
              <a:rPr lang="fr-FR" sz="2600" dirty="0" smtClean="0"/>
              <a:t>bénéfices d’un traitement ARV précoce </a:t>
            </a:r>
            <a:br>
              <a:rPr lang="fr-FR" sz="2600" dirty="0" smtClean="0"/>
            </a:br>
            <a:r>
              <a:rPr lang="fr-FR" sz="2600" dirty="0" smtClean="0"/>
              <a:t>et d’un traitement préventif par isoniazide (4)</a:t>
            </a:r>
            <a:endParaRPr lang="fr-FR" sz="2600" dirty="0"/>
          </a:p>
        </p:txBody>
      </p:sp>
      <p:sp>
        <p:nvSpPr>
          <p:cNvPr id="302082" name="Espace réservé du contenu 2"/>
          <p:cNvSpPr>
            <a:spLocks noGrp="1"/>
          </p:cNvSpPr>
          <p:nvPr>
            <p:ph idx="1"/>
          </p:nvPr>
        </p:nvSpPr>
        <p:spPr>
          <a:xfrm>
            <a:off x="457200" y="1164167"/>
            <a:ext cx="8507413" cy="5289021"/>
          </a:xfrm>
        </p:spPr>
        <p:txBody>
          <a:bodyPr/>
          <a:lstStyle/>
          <a:p>
            <a:pPr algn="ctr">
              <a:spcBef>
                <a:spcPts val="600"/>
              </a:spcBef>
              <a:buFontTx/>
              <a:buNone/>
            </a:pPr>
            <a:r>
              <a:rPr lang="fr-FR" sz="2000" dirty="0" smtClean="0">
                <a:solidFill>
                  <a:srgbClr val="FFFF66"/>
                </a:solidFill>
              </a:rPr>
              <a:t>Morbidité sévère liée au VIH (critère principal)</a:t>
            </a:r>
          </a:p>
          <a:p>
            <a:pPr algn="ctr">
              <a:spcBef>
                <a:spcPts val="600"/>
              </a:spcBef>
              <a:buFontTx/>
              <a:buNone/>
            </a:pPr>
            <a:r>
              <a:rPr lang="fr-FR" sz="2000" dirty="0" smtClean="0">
                <a:solidFill>
                  <a:srgbClr val="FFFF66"/>
                </a:solidFill>
              </a:rPr>
              <a:t>Analyse sur population totale (n = 2 056)</a:t>
            </a:r>
          </a:p>
        </p:txBody>
      </p:sp>
      <p:sp>
        <p:nvSpPr>
          <p:cNvPr id="302083"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Danel C, CROI 2015, Abs. 115LB</a:t>
            </a:r>
          </a:p>
        </p:txBody>
      </p:sp>
      <p:graphicFrame>
        <p:nvGraphicFramePr>
          <p:cNvPr id="9" name="Tableau 8"/>
          <p:cNvGraphicFramePr>
            <a:graphicFrameLocks noGrp="1"/>
          </p:cNvGraphicFramePr>
          <p:nvPr/>
        </p:nvGraphicFramePr>
        <p:xfrm>
          <a:off x="255588" y="4646613"/>
          <a:ext cx="5021940" cy="1706879"/>
        </p:xfrm>
        <a:graphic>
          <a:graphicData uri="http://schemas.openxmlformats.org/drawingml/2006/table">
            <a:tbl>
              <a:tblPr firstRow="1" bandRow="1">
                <a:tableStyleId>{5C22544A-7EE6-4342-B048-85BDC9FD1C3A}</a:tableStyleId>
              </a:tblPr>
              <a:tblGrid>
                <a:gridCol w="1709691"/>
                <a:gridCol w="530072"/>
                <a:gridCol w="1307509"/>
                <a:gridCol w="659646"/>
                <a:gridCol w="815022"/>
              </a:tblGrid>
              <a:tr h="251607">
                <a:tc>
                  <a:txBody>
                    <a:bodyPr/>
                    <a:lstStyle/>
                    <a:p>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400" b="0" dirty="0" smtClean="0">
                          <a:solidFill>
                            <a:srgbClr val="FFFF66"/>
                          </a:solidFill>
                        </a:rPr>
                        <a:t>n</a:t>
                      </a:r>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400" b="0" dirty="0" smtClean="0">
                          <a:solidFill>
                            <a:srgbClr val="FFFF66"/>
                          </a:solidFill>
                        </a:rPr>
                        <a:t>Taux/100</a:t>
                      </a:r>
                      <a:r>
                        <a:rPr lang="fr-FR" sz="1400" b="0" baseline="0" dirty="0" smtClean="0">
                          <a:solidFill>
                            <a:srgbClr val="FFFF66"/>
                          </a:solidFill>
                        </a:rPr>
                        <a:t> a-p</a:t>
                      </a:r>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400" b="0" dirty="0" err="1" smtClean="0">
                          <a:solidFill>
                            <a:srgbClr val="FFFF66"/>
                          </a:solidFill>
                        </a:rPr>
                        <a:t>HRa</a:t>
                      </a:r>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400" b="0" dirty="0" smtClean="0">
                          <a:solidFill>
                            <a:srgbClr val="FFFF66"/>
                          </a:solidFill>
                        </a:rPr>
                        <a:t>p</a:t>
                      </a:r>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r>
              <a:tr h="251607">
                <a:tc>
                  <a:txBody>
                    <a:bodyPr/>
                    <a:lstStyle/>
                    <a:p>
                      <a:r>
                        <a:rPr lang="fr-FR" sz="1400" b="0" dirty="0" smtClean="0">
                          <a:solidFill>
                            <a:schemeClr val="bg1"/>
                          </a:solidFill>
                        </a:rPr>
                        <a:t>ARV « OMS »</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111</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4,9</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251607">
                <a:tc>
                  <a:txBody>
                    <a:bodyPr/>
                    <a:lstStyle/>
                    <a:p>
                      <a:r>
                        <a:rPr lang="fr-FR" sz="1400" b="0" dirty="0" smtClean="0">
                          <a:solidFill>
                            <a:schemeClr val="bg1"/>
                          </a:solidFill>
                        </a:rPr>
                        <a:t>ARV immédiat</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64</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2,8</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0,56</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0,0002</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150964">
                <a:tc gridSpan="5">
                  <a:txBody>
                    <a:bodyPr/>
                    <a:lstStyle/>
                    <a:p>
                      <a:endParaRPr lang="fr-FR" sz="6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hMerge="1">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noFill/>
                  </a:tcPr>
                </a:tc>
                <a:tc hMerge="1">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noFill/>
                  </a:tcPr>
                </a:tc>
                <a:tc hMerge="1">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noFill/>
                  </a:tcPr>
                </a:tc>
                <a:tc hMerge="1">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noFill/>
                  </a:tcPr>
                </a:tc>
              </a:tr>
              <a:tr h="251607">
                <a:tc>
                  <a:txBody>
                    <a:bodyPr/>
                    <a:lstStyle/>
                    <a:p>
                      <a:r>
                        <a:rPr lang="fr-FR" sz="1400" b="0" dirty="0" smtClean="0">
                          <a:solidFill>
                            <a:schemeClr val="bg1"/>
                          </a:solidFill>
                        </a:rPr>
                        <a:t>Pas de TPI</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104</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4,7</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251607">
                <a:tc>
                  <a:txBody>
                    <a:bodyPr/>
                    <a:lstStyle/>
                    <a:p>
                      <a:r>
                        <a:rPr lang="fr-FR" sz="1400" b="0" dirty="0" smtClean="0">
                          <a:solidFill>
                            <a:schemeClr val="bg1"/>
                          </a:solidFill>
                        </a:rPr>
                        <a:t>TPI</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71</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3,0</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0,65</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0" dirty="0" smtClean="0">
                          <a:solidFill>
                            <a:schemeClr val="bg1"/>
                          </a:solidFill>
                        </a:rPr>
                        <a:t>0,005</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Espace réservé du contenu 2"/>
          <p:cNvSpPr txBox="1">
            <a:spLocks/>
          </p:cNvSpPr>
          <p:nvPr/>
        </p:nvSpPr>
        <p:spPr bwMode="auto">
          <a:xfrm>
            <a:off x="5483225" y="4760913"/>
            <a:ext cx="3481388" cy="1822450"/>
          </a:xfrm>
          <a:prstGeom prst="rect">
            <a:avLst/>
          </a:prstGeom>
          <a:noFill/>
          <a:ln w="9525">
            <a:noFill/>
            <a:miter lim="800000"/>
            <a:headEnd/>
            <a:tailEnd/>
          </a:ln>
        </p:spPr>
        <p:txBody>
          <a:bodyPr/>
          <a:lstStyle/>
          <a:p>
            <a:pPr marL="342900" indent="-342900" defTabSz="914400" eaLnBrk="0" hangingPunct="0">
              <a:spcBef>
                <a:spcPts val="600"/>
              </a:spcBef>
              <a:buClr>
                <a:srgbClr val="FFFF00"/>
              </a:buClr>
              <a:buFontTx/>
              <a:buChar char="•"/>
              <a:defRPr/>
            </a:pPr>
            <a:r>
              <a:rPr lang="fr-FR" sz="1600" kern="0" dirty="0">
                <a:solidFill>
                  <a:srgbClr val="FFFFFF"/>
                </a:solidFill>
                <a:latin typeface="Arial"/>
                <a:ea typeface="+mn-ea"/>
                <a:cs typeface="Arial" charset="0"/>
              </a:rPr>
              <a:t>Pas d’interaction significative entre ARV immédiat et TPI</a:t>
            </a:r>
          </a:p>
          <a:p>
            <a:pPr marL="800100" lvl="1" indent="-342900" defTabSz="914400" eaLnBrk="0" hangingPunct="0">
              <a:spcBef>
                <a:spcPts val="600"/>
              </a:spcBef>
              <a:buClr>
                <a:srgbClr val="FFFF00"/>
              </a:buClr>
              <a:buFont typeface="Arial" panose="020B0604020202020204" pitchFamily="34" charset="0"/>
              <a:buChar char="→"/>
              <a:defRPr/>
            </a:pPr>
            <a:r>
              <a:rPr lang="fr-FR" sz="1600" kern="0" dirty="0">
                <a:solidFill>
                  <a:srgbClr val="FFFFFF"/>
                </a:solidFill>
                <a:latin typeface="Arial"/>
                <a:ea typeface="+mn-ea"/>
                <a:cs typeface="Arial" charset="0"/>
              </a:rPr>
              <a:t>44 % de réduction du risque avec ARV immédiat</a:t>
            </a:r>
          </a:p>
          <a:p>
            <a:pPr marL="800100" lvl="1" indent="-342900" defTabSz="914400" eaLnBrk="0" hangingPunct="0">
              <a:spcBef>
                <a:spcPts val="600"/>
              </a:spcBef>
              <a:buClr>
                <a:srgbClr val="FFFF00"/>
              </a:buClr>
              <a:buFont typeface="Arial" panose="020B0604020202020204" pitchFamily="34" charset="0"/>
              <a:buChar char="→"/>
              <a:defRPr/>
            </a:pPr>
            <a:r>
              <a:rPr lang="fr-FR" sz="1600" kern="0" dirty="0">
                <a:solidFill>
                  <a:srgbClr val="FFFFFF"/>
                </a:solidFill>
                <a:latin typeface="Arial"/>
                <a:ea typeface="+mn-ea"/>
                <a:cs typeface="Arial" charset="0"/>
              </a:rPr>
              <a:t>35 % de réduction du risque avec TPI</a:t>
            </a:r>
          </a:p>
        </p:txBody>
      </p:sp>
      <p:sp>
        <p:nvSpPr>
          <p:cNvPr id="302129" name="ZoneTexte 10"/>
          <p:cNvSpPr txBox="1">
            <a:spLocks noChangeArrowheads="1"/>
          </p:cNvSpPr>
          <p:nvPr/>
        </p:nvSpPr>
        <p:spPr bwMode="auto">
          <a:xfrm>
            <a:off x="446088" y="6353175"/>
            <a:ext cx="4248150" cy="276225"/>
          </a:xfrm>
          <a:prstGeom prst="rect">
            <a:avLst/>
          </a:prstGeom>
          <a:noFill/>
          <a:ln w="9525">
            <a:noFill/>
            <a:miter lim="800000"/>
            <a:headEnd/>
            <a:tailEnd/>
          </a:ln>
        </p:spPr>
        <p:txBody>
          <a:bodyPr wrap="none">
            <a:spAutoFit/>
          </a:bodyPr>
          <a:lstStyle/>
          <a:p>
            <a:pPr defTabSz="914400"/>
            <a:r>
              <a:rPr lang="fr-FR" sz="1200">
                <a:solidFill>
                  <a:srgbClr val="FFFFFF"/>
                </a:solidFill>
                <a:latin typeface="Arial" charset="0"/>
                <a:ea typeface="+mn-ea"/>
                <a:cs typeface="Arial" charset="0"/>
              </a:rPr>
              <a:t>HRa : hazard ratio ajusté (sur l’autre stratégie et par centre)</a:t>
            </a:r>
          </a:p>
        </p:txBody>
      </p:sp>
      <p:sp>
        <p:nvSpPr>
          <p:cNvPr id="302154" name="ZoneTexte 94"/>
          <p:cNvSpPr txBox="1">
            <a:spLocks noChangeArrowheads="1"/>
          </p:cNvSpPr>
          <p:nvPr/>
        </p:nvSpPr>
        <p:spPr bwMode="auto">
          <a:xfrm>
            <a:off x="2014538" y="4318000"/>
            <a:ext cx="595312"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Mois</a:t>
            </a:r>
          </a:p>
        </p:txBody>
      </p:sp>
      <p:sp>
        <p:nvSpPr>
          <p:cNvPr id="302180" name="ZoneTexte 120"/>
          <p:cNvSpPr txBox="1">
            <a:spLocks noChangeArrowheads="1"/>
          </p:cNvSpPr>
          <p:nvPr/>
        </p:nvSpPr>
        <p:spPr bwMode="auto">
          <a:xfrm>
            <a:off x="6316663" y="4318000"/>
            <a:ext cx="596900"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Mois</a:t>
            </a:r>
          </a:p>
        </p:txBody>
      </p:sp>
      <p:grpSp>
        <p:nvGrpSpPr>
          <p:cNvPr id="68" name="Groupe 67"/>
          <p:cNvGrpSpPr/>
          <p:nvPr/>
        </p:nvGrpSpPr>
        <p:grpSpPr>
          <a:xfrm>
            <a:off x="342900" y="1941513"/>
            <a:ext cx="4162425" cy="2509837"/>
            <a:chOff x="342900" y="1941513"/>
            <a:chExt cx="4162425" cy="2509837"/>
          </a:xfrm>
        </p:grpSpPr>
        <p:sp>
          <p:nvSpPr>
            <p:cNvPr id="302130" name="Forme libre 68"/>
            <p:cNvSpPr>
              <a:spLocks/>
            </p:cNvSpPr>
            <p:nvPr/>
          </p:nvSpPr>
          <p:spPr bwMode="auto">
            <a:xfrm>
              <a:off x="809625" y="2003425"/>
              <a:ext cx="2932113" cy="2020888"/>
            </a:xfrm>
            <a:custGeom>
              <a:avLst/>
              <a:gdLst>
                <a:gd name="T0" fmla="*/ 2932096 w 2503170"/>
                <a:gd name="T1" fmla="*/ 2020003 h 1402080"/>
                <a:gd name="T2" fmla="*/ 0 w 2503170"/>
                <a:gd name="T3" fmla="*/ 2020003 h 1402080"/>
                <a:gd name="T4" fmla="*/ 0 w 2503170"/>
                <a:gd name="T5" fmla="*/ 0 h 1402080"/>
                <a:gd name="T6" fmla="*/ 0 60000 65536"/>
                <a:gd name="T7" fmla="*/ 0 60000 65536"/>
                <a:gd name="T8" fmla="*/ 0 60000 65536"/>
              </a:gdLst>
              <a:ahLst/>
              <a:cxnLst>
                <a:cxn ang="T6">
                  <a:pos x="T0" y="T1"/>
                </a:cxn>
                <a:cxn ang="T7">
                  <a:pos x="T2" y="T3"/>
                </a:cxn>
                <a:cxn ang="T8">
                  <a:pos x="T4" y="T5"/>
                </a:cxn>
              </a:cxnLst>
              <a:rect l="0" t="0" r="r" b="b"/>
              <a:pathLst>
                <a:path w="2503170" h="1402080">
                  <a:moveTo>
                    <a:pt x="2503170" y="1402080"/>
                  </a:moveTo>
                  <a:lnTo>
                    <a:pt x="0" y="1402080"/>
                  </a:lnTo>
                  <a:lnTo>
                    <a:pt x="0" y="0"/>
                  </a:lnTo>
                </a:path>
              </a:pathLst>
            </a:custGeom>
            <a:noFill/>
            <a:ln w="9525" cap="flat" cmpd="sng" algn="ctr">
              <a:solidFill>
                <a:schemeClr val="bg1"/>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cxnSp>
          <p:nvCxnSpPr>
            <p:cNvPr id="302131" name="Connecteur droit 69"/>
            <p:cNvCxnSpPr>
              <a:cxnSpLocks noChangeShapeType="1"/>
              <a:stCxn id="302130" idx="0"/>
            </p:cNvCxnSpPr>
            <p:nvPr/>
          </p:nvCxnSpPr>
          <p:spPr bwMode="auto">
            <a:xfrm>
              <a:off x="3741738" y="4024313"/>
              <a:ext cx="0" cy="87312"/>
            </a:xfrm>
            <a:prstGeom prst="line">
              <a:avLst/>
            </a:prstGeom>
            <a:noFill/>
            <a:ln w="9525" algn="ctr">
              <a:solidFill>
                <a:schemeClr val="bg1"/>
              </a:solidFill>
              <a:round/>
              <a:headEnd/>
              <a:tailEnd/>
            </a:ln>
          </p:spPr>
        </p:cxnSp>
        <p:cxnSp>
          <p:nvCxnSpPr>
            <p:cNvPr id="302132" name="Connecteur droit 70"/>
            <p:cNvCxnSpPr>
              <a:cxnSpLocks noChangeShapeType="1"/>
            </p:cNvCxnSpPr>
            <p:nvPr/>
          </p:nvCxnSpPr>
          <p:spPr bwMode="auto">
            <a:xfrm>
              <a:off x="3157538" y="4024313"/>
              <a:ext cx="0" cy="87312"/>
            </a:xfrm>
            <a:prstGeom prst="line">
              <a:avLst/>
            </a:prstGeom>
            <a:noFill/>
            <a:ln w="9525" algn="ctr">
              <a:solidFill>
                <a:schemeClr val="bg1"/>
              </a:solidFill>
              <a:round/>
              <a:headEnd/>
              <a:tailEnd/>
            </a:ln>
          </p:spPr>
        </p:cxnSp>
        <p:cxnSp>
          <p:nvCxnSpPr>
            <p:cNvPr id="302133" name="Connecteur droit 71"/>
            <p:cNvCxnSpPr>
              <a:cxnSpLocks noChangeShapeType="1"/>
            </p:cNvCxnSpPr>
            <p:nvPr/>
          </p:nvCxnSpPr>
          <p:spPr bwMode="auto">
            <a:xfrm>
              <a:off x="2574925" y="4024313"/>
              <a:ext cx="0" cy="87312"/>
            </a:xfrm>
            <a:prstGeom prst="line">
              <a:avLst/>
            </a:prstGeom>
            <a:noFill/>
            <a:ln w="9525" algn="ctr">
              <a:solidFill>
                <a:schemeClr val="bg1"/>
              </a:solidFill>
              <a:round/>
              <a:headEnd/>
              <a:tailEnd/>
            </a:ln>
          </p:spPr>
        </p:cxnSp>
        <p:cxnSp>
          <p:nvCxnSpPr>
            <p:cNvPr id="302134" name="Connecteur droit 72"/>
            <p:cNvCxnSpPr>
              <a:cxnSpLocks noChangeShapeType="1"/>
            </p:cNvCxnSpPr>
            <p:nvPr/>
          </p:nvCxnSpPr>
          <p:spPr bwMode="auto">
            <a:xfrm>
              <a:off x="1995488" y="4024313"/>
              <a:ext cx="0" cy="87312"/>
            </a:xfrm>
            <a:prstGeom prst="line">
              <a:avLst/>
            </a:prstGeom>
            <a:noFill/>
            <a:ln w="9525" algn="ctr">
              <a:solidFill>
                <a:schemeClr val="bg1"/>
              </a:solidFill>
              <a:round/>
              <a:headEnd/>
              <a:tailEnd/>
            </a:ln>
          </p:spPr>
        </p:cxnSp>
        <p:cxnSp>
          <p:nvCxnSpPr>
            <p:cNvPr id="302135" name="Connecteur droit 73"/>
            <p:cNvCxnSpPr>
              <a:cxnSpLocks noChangeShapeType="1"/>
            </p:cNvCxnSpPr>
            <p:nvPr/>
          </p:nvCxnSpPr>
          <p:spPr bwMode="auto">
            <a:xfrm>
              <a:off x="1408113" y="4024313"/>
              <a:ext cx="0" cy="87312"/>
            </a:xfrm>
            <a:prstGeom prst="line">
              <a:avLst/>
            </a:prstGeom>
            <a:noFill/>
            <a:ln w="9525" algn="ctr">
              <a:solidFill>
                <a:schemeClr val="bg1"/>
              </a:solidFill>
              <a:round/>
              <a:headEnd/>
              <a:tailEnd/>
            </a:ln>
          </p:spPr>
        </p:cxnSp>
        <p:cxnSp>
          <p:nvCxnSpPr>
            <p:cNvPr id="302136" name="Connecteur droit 74"/>
            <p:cNvCxnSpPr>
              <a:cxnSpLocks noChangeShapeType="1"/>
            </p:cNvCxnSpPr>
            <p:nvPr/>
          </p:nvCxnSpPr>
          <p:spPr bwMode="auto">
            <a:xfrm>
              <a:off x="828675" y="4024313"/>
              <a:ext cx="0" cy="87312"/>
            </a:xfrm>
            <a:prstGeom prst="line">
              <a:avLst/>
            </a:prstGeom>
            <a:noFill/>
            <a:ln w="9525" algn="ctr">
              <a:solidFill>
                <a:schemeClr val="bg1"/>
              </a:solidFill>
              <a:round/>
              <a:headEnd/>
              <a:tailEnd/>
            </a:ln>
          </p:spPr>
        </p:cxnSp>
        <p:cxnSp>
          <p:nvCxnSpPr>
            <p:cNvPr id="302137" name="Connecteur droit 75"/>
            <p:cNvCxnSpPr>
              <a:cxnSpLocks noChangeShapeType="1"/>
            </p:cNvCxnSpPr>
            <p:nvPr/>
          </p:nvCxnSpPr>
          <p:spPr bwMode="auto">
            <a:xfrm flipH="1">
              <a:off x="742950" y="2076450"/>
              <a:ext cx="66675" cy="0"/>
            </a:xfrm>
            <a:prstGeom prst="line">
              <a:avLst/>
            </a:prstGeom>
            <a:noFill/>
            <a:ln w="9525" algn="ctr">
              <a:solidFill>
                <a:schemeClr val="bg1"/>
              </a:solidFill>
              <a:round/>
              <a:headEnd/>
              <a:tailEnd/>
            </a:ln>
          </p:spPr>
        </p:cxnSp>
        <p:cxnSp>
          <p:nvCxnSpPr>
            <p:cNvPr id="302138" name="Connecteur droit 76"/>
            <p:cNvCxnSpPr>
              <a:cxnSpLocks noChangeShapeType="1"/>
            </p:cNvCxnSpPr>
            <p:nvPr/>
          </p:nvCxnSpPr>
          <p:spPr bwMode="auto">
            <a:xfrm flipH="1">
              <a:off x="742950" y="2732088"/>
              <a:ext cx="66675" cy="0"/>
            </a:xfrm>
            <a:prstGeom prst="line">
              <a:avLst/>
            </a:prstGeom>
            <a:noFill/>
            <a:ln w="9525" algn="ctr">
              <a:solidFill>
                <a:schemeClr val="bg1"/>
              </a:solidFill>
              <a:round/>
              <a:headEnd/>
              <a:tailEnd/>
            </a:ln>
          </p:spPr>
        </p:cxnSp>
        <p:cxnSp>
          <p:nvCxnSpPr>
            <p:cNvPr id="302139" name="Connecteur droit 77"/>
            <p:cNvCxnSpPr>
              <a:cxnSpLocks noChangeShapeType="1"/>
            </p:cNvCxnSpPr>
            <p:nvPr/>
          </p:nvCxnSpPr>
          <p:spPr bwMode="auto">
            <a:xfrm flipH="1">
              <a:off x="742950" y="3376613"/>
              <a:ext cx="66675" cy="0"/>
            </a:xfrm>
            <a:prstGeom prst="line">
              <a:avLst/>
            </a:prstGeom>
            <a:noFill/>
            <a:ln w="9525" algn="ctr">
              <a:solidFill>
                <a:schemeClr val="bg1"/>
              </a:solidFill>
              <a:round/>
              <a:headEnd/>
              <a:tailEnd/>
            </a:ln>
          </p:spPr>
        </p:cxnSp>
        <p:cxnSp>
          <p:nvCxnSpPr>
            <p:cNvPr id="302140" name="Connecteur droit 78"/>
            <p:cNvCxnSpPr>
              <a:cxnSpLocks noChangeShapeType="1"/>
            </p:cNvCxnSpPr>
            <p:nvPr/>
          </p:nvCxnSpPr>
          <p:spPr bwMode="auto">
            <a:xfrm flipH="1">
              <a:off x="742950" y="4024313"/>
              <a:ext cx="66675" cy="0"/>
            </a:xfrm>
            <a:prstGeom prst="line">
              <a:avLst/>
            </a:prstGeom>
            <a:noFill/>
            <a:ln w="9525" algn="ctr">
              <a:solidFill>
                <a:schemeClr val="bg1"/>
              </a:solidFill>
              <a:round/>
              <a:headEnd/>
              <a:tailEnd/>
            </a:ln>
          </p:spPr>
        </p:cxnSp>
        <p:sp>
          <p:nvSpPr>
            <p:cNvPr id="302141" name="ZoneTexte 79"/>
            <p:cNvSpPr txBox="1">
              <a:spLocks noChangeArrowheads="1"/>
            </p:cNvSpPr>
            <p:nvPr/>
          </p:nvSpPr>
          <p:spPr bwMode="auto">
            <a:xfrm>
              <a:off x="342900" y="1941513"/>
              <a:ext cx="415925" cy="398462"/>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15</a:t>
              </a:r>
            </a:p>
          </p:txBody>
        </p:sp>
        <p:sp>
          <p:nvSpPr>
            <p:cNvPr id="302142" name="ZoneTexte 80"/>
            <p:cNvSpPr txBox="1">
              <a:spLocks noChangeArrowheads="1"/>
            </p:cNvSpPr>
            <p:nvPr/>
          </p:nvSpPr>
          <p:spPr bwMode="auto">
            <a:xfrm>
              <a:off x="342900" y="2559050"/>
              <a:ext cx="415925" cy="400050"/>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10</a:t>
              </a:r>
            </a:p>
          </p:txBody>
        </p:sp>
        <p:sp>
          <p:nvSpPr>
            <p:cNvPr id="302143" name="ZoneTexte 81"/>
            <p:cNvSpPr txBox="1">
              <a:spLocks noChangeArrowheads="1"/>
            </p:cNvSpPr>
            <p:nvPr/>
          </p:nvSpPr>
          <p:spPr bwMode="auto">
            <a:xfrm>
              <a:off x="442913" y="3197225"/>
              <a:ext cx="315912" cy="398463"/>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5</a:t>
              </a:r>
            </a:p>
          </p:txBody>
        </p:sp>
        <p:sp>
          <p:nvSpPr>
            <p:cNvPr id="302144" name="ZoneTexte 82"/>
            <p:cNvSpPr txBox="1">
              <a:spLocks noChangeArrowheads="1"/>
            </p:cNvSpPr>
            <p:nvPr/>
          </p:nvSpPr>
          <p:spPr bwMode="auto">
            <a:xfrm>
              <a:off x="442913" y="3865563"/>
              <a:ext cx="315912" cy="400050"/>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a:t>
              </a:r>
            </a:p>
          </p:txBody>
        </p:sp>
        <p:sp>
          <p:nvSpPr>
            <p:cNvPr id="302145" name="ZoneTexte 83"/>
            <p:cNvSpPr txBox="1">
              <a:spLocks noChangeArrowheads="1"/>
            </p:cNvSpPr>
            <p:nvPr/>
          </p:nvSpPr>
          <p:spPr bwMode="auto">
            <a:xfrm>
              <a:off x="3771900" y="2373313"/>
              <a:ext cx="733425" cy="307975"/>
            </a:xfrm>
            <a:prstGeom prst="rect">
              <a:avLst/>
            </a:prstGeom>
            <a:noFill/>
            <a:ln w="9525">
              <a:noFill/>
              <a:miter lim="800000"/>
              <a:headEnd/>
              <a:tailEnd/>
            </a:ln>
          </p:spPr>
          <p:txBody>
            <a:bodyPr wrap="none">
              <a:spAutoFit/>
            </a:bodyPr>
            <a:lstStyle/>
            <a:p>
              <a:pPr defTabSz="914400"/>
              <a:r>
                <a:rPr lang="fr-FR" sz="1400" b="1">
                  <a:solidFill>
                    <a:srgbClr val="FFFFFF"/>
                  </a:solidFill>
                  <a:latin typeface="Arial" charset="0"/>
                  <a:ea typeface="+mn-ea"/>
                  <a:cs typeface="Arial" charset="0"/>
                </a:rPr>
                <a:t>11,4 %</a:t>
              </a:r>
            </a:p>
          </p:txBody>
        </p:sp>
        <p:sp>
          <p:nvSpPr>
            <p:cNvPr id="302146" name="ZoneTexte 84"/>
            <p:cNvSpPr txBox="1">
              <a:spLocks noChangeArrowheads="1"/>
            </p:cNvSpPr>
            <p:nvPr/>
          </p:nvSpPr>
          <p:spPr bwMode="auto">
            <a:xfrm>
              <a:off x="3771900" y="2960688"/>
              <a:ext cx="644525" cy="307975"/>
            </a:xfrm>
            <a:prstGeom prst="rect">
              <a:avLst/>
            </a:prstGeom>
            <a:noFill/>
            <a:ln w="9525">
              <a:noFill/>
              <a:miter lim="800000"/>
              <a:headEnd/>
              <a:tailEnd/>
            </a:ln>
          </p:spPr>
          <p:txBody>
            <a:bodyPr wrap="none">
              <a:spAutoFit/>
            </a:bodyPr>
            <a:lstStyle/>
            <a:p>
              <a:pPr defTabSz="914400"/>
              <a:r>
                <a:rPr lang="fr-FR" sz="1400" b="1">
                  <a:solidFill>
                    <a:srgbClr val="FFFFFF"/>
                  </a:solidFill>
                  <a:latin typeface="Arial" charset="0"/>
                  <a:ea typeface="+mn-ea"/>
                  <a:cs typeface="Arial" charset="0"/>
                </a:rPr>
                <a:t>6,8 %</a:t>
              </a:r>
            </a:p>
          </p:txBody>
        </p:sp>
        <p:sp>
          <p:nvSpPr>
            <p:cNvPr id="302147" name="ZoneTexte 86"/>
            <p:cNvSpPr txBox="1">
              <a:spLocks noChangeArrowheads="1"/>
            </p:cNvSpPr>
            <p:nvPr/>
          </p:nvSpPr>
          <p:spPr bwMode="auto">
            <a:xfrm>
              <a:off x="669925" y="4051300"/>
              <a:ext cx="315913"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0</a:t>
              </a:r>
            </a:p>
          </p:txBody>
        </p:sp>
        <p:sp>
          <p:nvSpPr>
            <p:cNvPr id="302148" name="ZoneTexte 87"/>
            <p:cNvSpPr txBox="1">
              <a:spLocks noChangeArrowheads="1"/>
            </p:cNvSpPr>
            <p:nvPr/>
          </p:nvSpPr>
          <p:spPr bwMode="auto">
            <a:xfrm>
              <a:off x="1250950" y="4051300"/>
              <a:ext cx="315913"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6</a:t>
              </a:r>
            </a:p>
          </p:txBody>
        </p:sp>
        <p:sp>
          <p:nvSpPr>
            <p:cNvPr id="302149" name="ZoneTexte 88"/>
            <p:cNvSpPr txBox="1">
              <a:spLocks noChangeArrowheads="1"/>
            </p:cNvSpPr>
            <p:nvPr/>
          </p:nvSpPr>
          <p:spPr bwMode="auto">
            <a:xfrm>
              <a:off x="1787525" y="4051300"/>
              <a:ext cx="414338"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12</a:t>
              </a:r>
            </a:p>
          </p:txBody>
        </p:sp>
        <p:sp>
          <p:nvSpPr>
            <p:cNvPr id="302150" name="ZoneTexte 89"/>
            <p:cNvSpPr txBox="1">
              <a:spLocks noChangeArrowheads="1"/>
            </p:cNvSpPr>
            <p:nvPr/>
          </p:nvSpPr>
          <p:spPr bwMode="auto">
            <a:xfrm>
              <a:off x="2366963" y="4051300"/>
              <a:ext cx="415925"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18</a:t>
              </a:r>
            </a:p>
          </p:txBody>
        </p:sp>
        <p:sp>
          <p:nvSpPr>
            <p:cNvPr id="302151" name="ZoneTexte 90"/>
            <p:cNvSpPr txBox="1">
              <a:spLocks noChangeArrowheads="1"/>
            </p:cNvSpPr>
            <p:nvPr/>
          </p:nvSpPr>
          <p:spPr bwMode="auto">
            <a:xfrm>
              <a:off x="2951163" y="4051300"/>
              <a:ext cx="414337"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24</a:t>
              </a:r>
            </a:p>
          </p:txBody>
        </p:sp>
        <p:sp>
          <p:nvSpPr>
            <p:cNvPr id="302152" name="ZoneTexte 91"/>
            <p:cNvSpPr txBox="1">
              <a:spLocks noChangeArrowheads="1"/>
            </p:cNvSpPr>
            <p:nvPr/>
          </p:nvSpPr>
          <p:spPr bwMode="auto">
            <a:xfrm>
              <a:off x="3533775" y="4051300"/>
              <a:ext cx="414338"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30</a:t>
              </a:r>
            </a:p>
          </p:txBody>
        </p:sp>
        <p:sp>
          <p:nvSpPr>
            <p:cNvPr id="302153" name="ZoneTexte 92"/>
            <p:cNvSpPr txBox="1">
              <a:spLocks noChangeArrowheads="1"/>
            </p:cNvSpPr>
            <p:nvPr/>
          </p:nvSpPr>
          <p:spPr bwMode="auto">
            <a:xfrm>
              <a:off x="2085975" y="2289175"/>
              <a:ext cx="1655763" cy="276225"/>
            </a:xfrm>
            <a:prstGeom prst="rect">
              <a:avLst/>
            </a:prstGeom>
            <a:noFill/>
            <a:ln w="9525">
              <a:noFill/>
              <a:miter lim="800000"/>
              <a:headEnd/>
              <a:tailEnd/>
            </a:ln>
          </p:spPr>
          <p:txBody>
            <a:bodyPr wrap="none">
              <a:spAutoFit/>
            </a:bodyPr>
            <a:lstStyle/>
            <a:p>
              <a:pPr algn="ctr" defTabSz="914400"/>
              <a:r>
                <a:rPr lang="fr-FR" sz="1200" b="1" dirty="0">
                  <a:solidFill>
                    <a:srgbClr val="00FF00"/>
                  </a:solidFill>
                  <a:latin typeface="Arial" charset="0"/>
                  <a:ea typeface="+mn-ea"/>
                  <a:cs typeface="Arial" charset="0"/>
                </a:rPr>
                <a:t>Début critères OMS</a:t>
              </a:r>
            </a:p>
          </p:txBody>
        </p:sp>
        <p:sp>
          <p:nvSpPr>
            <p:cNvPr id="302155" name="ZoneTexte 95"/>
            <p:cNvSpPr txBox="1">
              <a:spLocks noChangeArrowheads="1"/>
            </p:cNvSpPr>
            <p:nvPr/>
          </p:nvSpPr>
          <p:spPr bwMode="auto">
            <a:xfrm>
              <a:off x="2335213" y="3525838"/>
              <a:ext cx="1338262" cy="276225"/>
            </a:xfrm>
            <a:prstGeom prst="rect">
              <a:avLst/>
            </a:prstGeom>
            <a:noFill/>
            <a:ln w="9525">
              <a:noFill/>
              <a:miter lim="800000"/>
              <a:headEnd/>
              <a:tailEnd/>
            </a:ln>
          </p:spPr>
          <p:txBody>
            <a:bodyPr wrap="none">
              <a:spAutoFit/>
            </a:bodyPr>
            <a:lstStyle/>
            <a:p>
              <a:pPr algn="ctr" defTabSz="914400"/>
              <a:r>
                <a:rPr lang="fr-FR" sz="1200" b="1">
                  <a:solidFill>
                    <a:srgbClr val="FFFFFF"/>
                  </a:solidFill>
                  <a:latin typeface="Arial" charset="0"/>
                  <a:ea typeface="+mn-ea"/>
                  <a:cs typeface="Arial" charset="0"/>
                </a:rPr>
                <a:t>Début immédiat</a:t>
              </a:r>
            </a:p>
          </p:txBody>
        </p:sp>
        <p:sp>
          <p:nvSpPr>
            <p:cNvPr id="302182" name="Forme libre 2"/>
            <p:cNvSpPr>
              <a:spLocks/>
            </p:cNvSpPr>
            <p:nvPr/>
          </p:nvSpPr>
          <p:spPr bwMode="auto">
            <a:xfrm>
              <a:off x="828675" y="2525713"/>
              <a:ext cx="2905125" cy="1490662"/>
            </a:xfrm>
            <a:custGeom>
              <a:avLst/>
              <a:gdLst/>
              <a:ahLst/>
              <a:cxnLst/>
              <a:rect l="0" t="0" r="r" b="b"/>
              <a:pathLst>
                <a:path w="2905760" h="1490980">
                  <a:moveTo>
                    <a:pt x="2905760" y="0"/>
                  </a:moveTo>
                  <a:lnTo>
                    <a:pt x="2875280" y="30480"/>
                  </a:lnTo>
                  <a:lnTo>
                    <a:pt x="2854960" y="50800"/>
                  </a:lnTo>
                  <a:lnTo>
                    <a:pt x="2768600" y="50800"/>
                  </a:lnTo>
                  <a:lnTo>
                    <a:pt x="2768600" y="68580"/>
                  </a:lnTo>
                  <a:lnTo>
                    <a:pt x="2705100" y="68580"/>
                  </a:lnTo>
                  <a:lnTo>
                    <a:pt x="2705100" y="96520"/>
                  </a:lnTo>
                  <a:lnTo>
                    <a:pt x="2616200" y="96520"/>
                  </a:lnTo>
                  <a:lnTo>
                    <a:pt x="2616200" y="127000"/>
                  </a:lnTo>
                  <a:lnTo>
                    <a:pt x="2509520" y="127000"/>
                  </a:lnTo>
                  <a:lnTo>
                    <a:pt x="2509520" y="162560"/>
                  </a:lnTo>
                  <a:lnTo>
                    <a:pt x="2423160" y="162560"/>
                  </a:lnTo>
                  <a:lnTo>
                    <a:pt x="2435860" y="175260"/>
                  </a:lnTo>
                  <a:lnTo>
                    <a:pt x="2346960" y="175260"/>
                  </a:lnTo>
                  <a:lnTo>
                    <a:pt x="2346960" y="195580"/>
                  </a:lnTo>
                  <a:lnTo>
                    <a:pt x="2316480" y="195580"/>
                  </a:lnTo>
                  <a:lnTo>
                    <a:pt x="2316480" y="220980"/>
                  </a:lnTo>
                  <a:lnTo>
                    <a:pt x="2263140" y="220980"/>
                  </a:lnTo>
                  <a:lnTo>
                    <a:pt x="2263140" y="251460"/>
                  </a:lnTo>
                  <a:lnTo>
                    <a:pt x="2207260" y="251460"/>
                  </a:lnTo>
                  <a:lnTo>
                    <a:pt x="2207260" y="284480"/>
                  </a:lnTo>
                  <a:lnTo>
                    <a:pt x="2136140" y="284480"/>
                  </a:lnTo>
                  <a:lnTo>
                    <a:pt x="2136140" y="307340"/>
                  </a:lnTo>
                  <a:lnTo>
                    <a:pt x="1943100" y="307340"/>
                  </a:lnTo>
                  <a:lnTo>
                    <a:pt x="1943100" y="337820"/>
                  </a:lnTo>
                  <a:lnTo>
                    <a:pt x="1894840" y="337820"/>
                  </a:lnTo>
                  <a:lnTo>
                    <a:pt x="1894840" y="365760"/>
                  </a:lnTo>
                  <a:lnTo>
                    <a:pt x="1861820" y="365760"/>
                  </a:lnTo>
                  <a:lnTo>
                    <a:pt x="1861820" y="391160"/>
                  </a:lnTo>
                  <a:lnTo>
                    <a:pt x="1821180" y="391160"/>
                  </a:lnTo>
                  <a:lnTo>
                    <a:pt x="1821180" y="419100"/>
                  </a:lnTo>
                  <a:lnTo>
                    <a:pt x="1780540" y="419100"/>
                  </a:lnTo>
                  <a:lnTo>
                    <a:pt x="1780540" y="439420"/>
                  </a:lnTo>
                  <a:lnTo>
                    <a:pt x="1724660" y="439420"/>
                  </a:lnTo>
                  <a:lnTo>
                    <a:pt x="1724660" y="482600"/>
                  </a:lnTo>
                  <a:lnTo>
                    <a:pt x="1648460" y="482600"/>
                  </a:lnTo>
                  <a:lnTo>
                    <a:pt x="1648460" y="508000"/>
                  </a:lnTo>
                  <a:lnTo>
                    <a:pt x="1557020" y="508000"/>
                  </a:lnTo>
                  <a:lnTo>
                    <a:pt x="1557020" y="530860"/>
                  </a:lnTo>
                  <a:lnTo>
                    <a:pt x="1531620" y="530860"/>
                  </a:lnTo>
                  <a:lnTo>
                    <a:pt x="1531620" y="551180"/>
                  </a:lnTo>
                  <a:lnTo>
                    <a:pt x="1470660" y="551180"/>
                  </a:lnTo>
                  <a:lnTo>
                    <a:pt x="1470660" y="581660"/>
                  </a:lnTo>
                  <a:lnTo>
                    <a:pt x="1374140" y="581660"/>
                  </a:lnTo>
                  <a:lnTo>
                    <a:pt x="1374140" y="604520"/>
                  </a:lnTo>
                  <a:lnTo>
                    <a:pt x="1282700" y="604520"/>
                  </a:lnTo>
                  <a:lnTo>
                    <a:pt x="1282700" y="640080"/>
                  </a:lnTo>
                  <a:lnTo>
                    <a:pt x="1242060" y="640080"/>
                  </a:lnTo>
                  <a:lnTo>
                    <a:pt x="1242060" y="683260"/>
                  </a:lnTo>
                  <a:lnTo>
                    <a:pt x="1170940" y="683260"/>
                  </a:lnTo>
                  <a:lnTo>
                    <a:pt x="1170940" y="706120"/>
                  </a:lnTo>
                  <a:lnTo>
                    <a:pt x="1132840" y="706120"/>
                  </a:lnTo>
                  <a:lnTo>
                    <a:pt x="1132840" y="744220"/>
                  </a:lnTo>
                  <a:lnTo>
                    <a:pt x="1023620" y="744220"/>
                  </a:lnTo>
                  <a:lnTo>
                    <a:pt x="1023620" y="769620"/>
                  </a:lnTo>
                  <a:lnTo>
                    <a:pt x="967740" y="769620"/>
                  </a:lnTo>
                  <a:lnTo>
                    <a:pt x="967740" y="800100"/>
                  </a:lnTo>
                  <a:lnTo>
                    <a:pt x="858520" y="800100"/>
                  </a:lnTo>
                  <a:lnTo>
                    <a:pt x="858520" y="828040"/>
                  </a:lnTo>
                  <a:lnTo>
                    <a:pt x="825500" y="828040"/>
                  </a:lnTo>
                  <a:lnTo>
                    <a:pt x="825500" y="853440"/>
                  </a:lnTo>
                  <a:lnTo>
                    <a:pt x="795020" y="853440"/>
                  </a:lnTo>
                  <a:lnTo>
                    <a:pt x="795020" y="876300"/>
                  </a:lnTo>
                  <a:lnTo>
                    <a:pt x="762000" y="876300"/>
                  </a:lnTo>
                  <a:lnTo>
                    <a:pt x="762000" y="911860"/>
                  </a:lnTo>
                  <a:lnTo>
                    <a:pt x="723900" y="911860"/>
                  </a:lnTo>
                  <a:lnTo>
                    <a:pt x="723900" y="934720"/>
                  </a:lnTo>
                  <a:lnTo>
                    <a:pt x="657860" y="934720"/>
                  </a:lnTo>
                  <a:lnTo>
                    <a:pt x="657860" y="957580"/>
                  </a:lnTo>
                  <a:lnTo>
                    <a:pt x="594360" y="957580"/>
                  </a:lnTo>
                  <a:lnTo>
                    <a:pt x="594360" y="990600"/>
                  </a:lnTo>
                  <a:lnTo>
                    <a:pt x="563880" y="990600"/>
                  </a:lnTo>
                  <a:lnTo>
                    <a:pt x="563880" y="1021080"/>
                  </a:lnTo>
                  <a:lnTo>
                    <a:pt x="508000" y="1021080"/>
                  </a:lnTo>
                  <a:lnTo>
                    <a:pt x="508000" y="1054100"/>
                  </a:lnTo>
                  <a:lnTo>
                    <a:pt x="457200" y="1054100"/>
                  </a:lnTo>
                  <a:lnTo>
                    <a:pt x="457200" y="1082040"/>
                  </a:lnTo>
                  <a:lnTo>
                    <a:pt x="424180" y="1082040"/>
                  </a:lnTo>
                  <a:lnTo>
                    <a:pt x="424180" y="1117600"/>
                  </a:lnTo>
                  <a:lnTo>
                    <a:pt x="375920" y="1117600"/>
                  </a:lnTo>
                  <a:lnTo>
                    <a:pt x="375920" y="1160780"/>
                  </a:lnTo>
                  <a:lnTo>
                    <a:pt x="347980" y="1160780"/>
                  </a:lnTo>
                  <a:lnTo>
                    <a:pt x="347980" y="1181100"/>
                  </a:lnTo>
                  <a:lnTo>
                    <a:pt x="309880" y="1181100"/>
                  </a:lnTo>
                  <a:lnTo>
                    <a:pt x="309880" y="1206500"/>
                  </a:lnTo>
                  <a:lnTo>
                    <a:pt x="266700" y="1206500"/>
                  </a:lnTo>
                  <a:lnTo>
                    <a:pt x="266700" y="1249680"/>
                  </a:lnTo>
                  <a:lnTo>
                    <a:pt x="223520" y="1249680"/>
                  </a:lnTo>
                  <a:lnTo>
                    <a:pt x="223520" y="1270000"/>
                  </a:lnTo>
                  <a:lnTo>
                    <a:pt x="142240" y="1270000"/>
                  </a:lnTo>
                  <a:lnTo>
                    <a:pt x="142240" y="1300480"/>
                  </a:lnTo>
                  <a:lnTo>
                    <a:pt x="111760" y="1300480"/>
                  </a:lnTo>
                  <a:lnTo>
                    <a:pt x="111760" y="1427480"/>
                  </a:lnTo>
                  <a:lnTo>
                    <a:pt x="73660" y="1427480"/>
                  </a:lnTo>
                  <a:lnTo>
                    <a:pt x="73660" y="1447800"/>
                  </a:lnTo>
                  <a:lnTo>
                    <a:pt x="33020" y="1447800"/>
                  </a:lnTo>
                  <a:lnTo>
                    <a:pt x="33020" y="1468120"/>
                  </a:lnTo>
                  <a:lnTo>
                    <a:pt x="0" y="1468120"/>
                  </a:lnTo>
                  <a:lnTo>
                    <a:pt x="0" y="1490980"/>
                  </a:lnTo>
                </a:path>
              </a:pathLst>
            </a:custGeom>
            <a:noFill/>
            <a:ln w="28575" cap="flat" cmpd="sng" algn="ctr">
              <a:solidFill>
                <a:srgbClr val="00FF00"/>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sp>
          <p:nvSpPr>
            <p:cNvPr id="302183" name="Forme libre 3"/>
            <p:cNvSpPr>
              <a:spLocks/>
            </p:cNvSpPr>
            <p:nvPr/>
          </p:nvSpPr>
          <p:spPr bwMode="auto">
            <a:xfrm>
              <a:off x="854075" y="3140075"/>
              <a:ext cx="2871788" cy="877888"/>
            </a:xfrm>
            <a:custGeom>
              <a:avLst/>
              <a:gdLst/>
              <a:ahLst/>
              <a:cxnLst/>
              <a:rect l="0" t="0" r="r" b="b"/>
              <a:pathLst>
                <a:path w="2872740" h="878205">
                  <a:moveTo>
                    <a:pt x="2872740" y="0"/>
                  </a:moveTo>
                  <a:lnTo>
                    <a:pt x="2813685" y="0"/>
                  </a:lnTo>
                  <a:lnTo>
                    <a:pt x="2813685" y="47625"/>
                  </a:lnTo>
                  <a:lnTo>
                    <a:pt x="2703195" y="47625"/>
                  </a:lnTo>
                  <a:lnTo>
                    <a:pt x="2703195" y="62865"/>
                  </a:lnTo>
                  <a:lnTo>
                    <a:pt x="2672715" y="62865"/>
                  </a:lnTo>
                  <a:lnTo>
                    <a:pt x="2672715" y="89535"/>
                  </a:lnTo>
                  <a:lnTo>
                    <a:pt x="2526030" y="89535"/>
                  </a:lnTo>
                  <a:lnTo>
                    <a:pt x="2526030" y="114300"/>
                  </a:lnTo>
                  <a:lnTo>
                    <a:pt x="2377440" y="114300"/>
                  </a:lnTo>
                  <a:lnTo>
                    <a:pt x="2377440" y="146685"/>
                  </a:lnTo>
                  <a:lnTo>
                    <a:pt x="2305050" y="146685"/>
                  </a:lnTo>
                  <a:lnTo>
                    <a:pt x="2305050" y="169545"/>
                  </a:lnTo>
                  <a:lnTo>
                    <a:pt x="2129790" y="169545"/>
                  </a:lnTo>
                  <a:lnTo>
                    <a:pt x="2129790" y="188595"/>
                  </a:lnTo>
                  <a:lnTo>
                    <a:pt x="2063115" y="188595"/>
                  </a:lnTo>
                  <a:lnTo>
                    <a:pt x="2063115" y="213360"/>
                  </a:lnTo>
                  <a:lnTo>
                    <a:pt x="1794510" y="213360"/>
                  </a:lnTo>
                  <a:lnTo>
                    <a:pt x="1794510" y="232410"/>
                  </a:lnTo>
                  <a:lnTo>
                    <a:pt x="1764030" y="232410"/>
                  </a:lnTo>
                  <a:lnTo>
                    <a:pt x="1764030" y="251460"/>
                  </a:lnTo>
                  <a:lnTo>
                    <a:pt x="1712595" y="251460"/>
                  </a:lnTo>
                  <a:lnTo>
                    <a:pt x="1712595" y="276225"/>
                  </a:lnTo>
                  <a:lnTo>
                    <a:pt x="1617345" y="276225"/>
                  </a:lnTo>
                  <a:lnTo>
                    <a:pt x="1617345" y="297180"/>
                  </a:lnTo>
                  <a:lnTo>
                    <a:pt x="1579245" y="297180"/>
                  </a:lnTo>
                  <a:lnTo>
                    <a:pt x="1562100" y="314325"/>
                  </a:lnTo>
                  <a:lnTo>
                    <a:pt x="1504950" y="314325"/>
                  </a:lnTo>
                  <a:lnTo>
                    <a:pt x="1504950" y="348615"/>
                  </a:lnTo>
                  <a:lnTo>
                    <a:pt x="1411605" y="348615"/>
                  </a:lnTo>
                  <a:lnTo>
                    <a:pt x="1411605" y="363855"/>
                  </a:lnTo>
                  <a:lnTo>
                    <a:pt x="1144905" y="363855"/>
                  </a:lnTo>
                  <a:lnTo>
                    <a:pt x="1144905" y="392430"/>
                  </a:lnTo>
                  <a:lnTo>
                    <a:pt x="1068705" y="392430"/>
                  </a:lnTo>
                  <a:lnTo>
                    <a:pt x="920115" y="392430"/>
                  </a:lnTo>
                  <a:lnTo>
                    <a:pt x="920115" y="432435"/>
                  </a:lnTo>
                  <a:lnTo>
                    <a:pt x="874395" y="432435"/>
                  </a:lnTo>
                  <a:lnTo>
                    <a:pt x="874395" y="453390"/>
                  </a:lnTo>
                  <a:lnTo>
                    <a:pt x="838200" y="453390"/>
                  </a:lnTo>
                  <a:lnTo>
                    <a:pt x="838200" y="476250"/>
                  </a:lnTo>
                  <a:lnTo>
                    <a:pt x="771525" y="476250"/>
                  </a:lnTo>
                  <a:lnTo>
                    <a:pt x="771525" y="504825"/>
                  </a:lnTo>
                  <a:lnTo>
                    <a:pt x="676275" y="504825"/>
                  </a:lnTo>
                  <a:lnTo>
                    <a:pt x="676275" y="533400"/>
                  </a:lnTo>
                  <a:lnTo>
                    <a:pt x="626745" y="533400"/>
                  </a:lnTo>
                  <a:lnTo>
                    <a:pt x="626745" y="565785"/>
                  </a:lnTo>
                  <a:lnTo>
                    <a:pt x="577215" y="565785"/>
                  </a:lnTo>
                  <a:lnTo>
                    <a:pt x="577215" y="592455"/>
                  </a:lnTo>
                  <a:lnTo>
                    <a:pt x="542925" y="592455"/>
                  </a:lnTo>
                  <a:lnTo>
                    <a:pt x="542925" y="624840"/>
                  </a:lnTo>
                  <a:lnTo>
                    <a:pt x="499110" y="624840"/>
                  </a:lnTo>
                  <a:lnTo>
                    <a:pt x="407670" y="624840"/>
                  </a:lnTo>
                  <a:lnTo>
                    <a:pt x="407670" y="647700"/>
                  </a:lnTo>
                  <a:lnTo>
                    <a:pt x="340995" y="647700"/>
                  </a:lnTo>
                  <a:lnTo>
                    <a:pt x="340995" y="691515"/>
                  </a:lnTo>
                  <a:lnTo>
                    <a:pt x="262890" y="691515"/>
                  </a:lnTo>
                  <a:lnTo>
                    <a:pt x="262890" y="727710"/>
                  </a:lnTo>
                  <a:lnTo>
                    <a:pt x="232410" y="727710"/>
                  </a:lnTo>
                  <a:lnTo>
                    <a:pt x="232410" y="750570"/>
                  </a:lnTo>
                  <a:lnTo>
                    <a:pt x="91440" y="750570"/>
                  </a:lnTo>
                  <a:lnTo>
                    <a:pt x="91440" y="777240"/>
                  </a:lnTo>
                  <a:lnTo>
                    <a:pt x="57150" y="777240"/>
                  </a:lnTo>
                  <a:lnTo>
                    <a:pt x="57150" y="803910"/>
                  </a:lnTo>
                  <a:lnTo>
                    <a:pt x="22860" y="803910"/>
                  </a:lnTo>
                  <a:lnTo>
                    <a:pt x="22860" y="826770"/>
                  </a:lnTo>
                  <a:lnTo>
                    <a:pt x="0" y="826770"/>
                  </a:lnTo>
                  <a:lnTo>
                    <a:pt x="0" y="878205"/>
                  </a:lnTo>
                </a:path>
              </a:pathLst>
            </a:custGeom>
            <a:noFill/>
            <a:ln w="28575" cap="flat" cmpd="sng" algn="ctr">
              <a:solidFill>
                <a:schemeClr val="bg1"/>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grpSp>
      <p:grpSp>
        <p:nvGrpSpPr>
          <p:cNvPr id="69" name="Groupe 68"/>
          <p:cNvGrpSpPr/>
          <p:nvPr/>
        </p:nvGrpSpPr>
        <p:grpSpPr>
          <a:xfrm>
            <a:off x="4646613" y="1978025"/>
            <a:ext cx="4119562" cy="2473325"/>
            <a:chOff x="4646613" y="1978025"/>
            <a:chExt cx="4119562" cy="2473325"/>
          </a:xfrm>
        </p:grpSpPr>
        <p:sp>
          <p:nvSpPr>
            <p:cNvPr id="302156" name="Forme libre 96"/>
            <p:cNvSpPr>
              <a:spLocks/>
            </p:cNvSpPr>
            <p:nvPr/>
          </p:nvSpPr>
          <p:spPr bwMode="auto">
            <a:xfrm>
              <a:off x="5113338" y="2003425"/>
              <a:ext cx="2932112" cy="2020888"/>
            </a:xfrm>
            <a:custGeom>
              <a:avLst/>
              <a:gdLst>
                <a:gd name="T0" fmla="*/ 2932096 w 2503170"/>
                <a:gd name="T1" fmla="*/ 2020003 h 1402080"/>
                <a:gd name="T2" fmla="*/ 0 w 2503170"/>
                <a:gd name="T3" fmla="*/ 2020003 h 1402080"/>
                <a:gd name="T4" fmla="*/ 0 w 2503170"/>
                <a:gd name="T5" fmla="*/ 0 h 1402080"/>
                <a:gd name="T6" fmla="*/ 0 60000 65536"/>
                <a:gd name="T7" fmla="*/ 0 60000 65536"/>
                <a:gd name="T8" fmla="*/ 0 60000 65536"/>
              </a:gdLst>
              <a:ahLst/>
              <a:cxnLst>
                <a:cxn ang="T6">
                  <a:pos x="T0" y="T1"/>
                </a:cxn>
                <a:cxn ang="T7">
                  <a:pos x="T2" y="T3"/>
                </a:cxn>
                <a:cxn ang="T8">
                  <a:pos x="T4" y="T5"/>
                </a:cxn>
              </a:cxnLst>
              <a:rect l="0" t="0" r="r" b="b"/>
              <a:pathLst>
                <a:path w="2503170" h="1402080">
                  <a:moveTo>
                    <a:pt x="2503170" y="1402080"/>
                  </a:moveTo>
                  <a:lnTo>
                    <a:pt x="0" y="1402080"/>
                  </a:lnTo>
                  <a:lnTo>
                    <a:pt x="0" y="0"/>
                  </a:lnTo>
                </a:path>
              </a:pathLst>
            </a:custGeom>
            <a:noFill/>
            <a:ln w="9525" cap="flat" cmpd="sng" algn="ctr">
              <a:solidFill>
                <a:schemeClr val="bg1"/>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cxnSp>
          <p:nvCxnSpPr>
            <p:cNvPr id="302157" name="Connecteur droit 97"/>
            <p:cNvCxnSpPr>
              <a:cxnSpLocks noChangeShapeType="1"/>
              <a:stCxn id="302156" idx="0"/>
            </p:cNvCxnSpPr>
            <p:nvPr/>
          </p:nvCxnSpPr>
          <p:spPr bwMode="auto">
            <a:xfrm>
              <a:off x="8045450" y="4024313"/>
              <a:ext cx="0" cy="87312"/>
            </a:xfrm>
            <a:prstGeom prst="line">
              <a:avLst/>
            </a:prstGeom>
            <a:noFill/>
            <a:ln w="9525" algn="ctr">
              <a:solidFill>
                <a:schemeClr val="bg1"/>
              </a:solidFill>
              <a:round/>
              <a:headEnd/>
              <a:tailEnd/>
            </a:ln>
          </p:spPr>
        </p:cxnSp>
        <p:cxnSp>
          <p:nvCxnSpPr>
            <p:cNvPr id="302158" name="Connecteur droit 98"/>
            <p:cNvCxnSpPr>
              <a:cxnSpLocks noChangeShapeType="1"/>
            </p:cNvCxnSpPr>
            <p:nvPr/>
          </p:nvCxnSpPr>
          <p:spPr bwMode="auto">
            <a:xfrm>
              <a:off x="7461250" y="4024313"/>
              <a:ext cx="0" cy="87312"/>
            </a:xfrm>
            <a:prstGeom prst="line">
              <a:avLst/>
            </a:prstGeom>
            <a:noFill/>
            <a:ln w="9525" algn="ctr">
              <a:solidFill>
                <a:schemeClr val="bg1"/>
              </a:solidFill>
              <a:round/>
              <a:headEnd/>
              <a:tailEnd/>
            </a:ln>
          </p:spPr>
        </p:cxnSp>
        <p:cxnSp>
          <p:nvCxnSpPr>
            <p:cNvPr id="302159" name="Connecteur droit 99"/>
            <p:cNvCxnSpPr>
              <a:cxnSpLocks noChangeShapeType="1"/>
            </p:cNvCxnSpPr>
            <p:nvPr/>
          </p:nvCxnSpPr>
          <p:spPr bwMode="auto">
            <a:xfrm>
              <a:off x="6878638" y="4024313"/>
              <a:ext cx="0" cy="87312"/>
            </a:xfrm>
            <a:prstGeom prst="line">
              <a:avLst/>
            </a:prstGeom>
            <a:noFill/>
            <a:ln w="9525" algn="ctr">
              <a:solidFill>
                <a:schemeClr val="bg1"/>
              </a:solidFill>
              <a:round/>
              <a:headEnd/>
              <a:tailEnd/>
            </a:ln>
          </p:spPr>
        </p:cxnSp>
        <p:cxnSp>
          <p:nvCxnSpPr>
            <p:cNvPr id="302160" name="Connecteur droit 100"/>
            <p:cNvCxnSpPr>
              <a:cxnSpLocks noChangeShapeType="1"/>
            </p:cNvCxnSpPr>
            <p:nvPr/>
          </p:nvCxnSpPr>
          <p:spPr bwMode="auto">
            <a:xfrm>
              <a:off x="6297613" y="4024313"/>
              <a:ext cx="0" cy="87312"/>
            </a:xfrm>
            <a:prstGeom prst="line">
              <a:avLst/>
            </a:prstGeom>
            <a:noFill/>
            <a:ln w="9525" algn="ctr">
              <a:solidFill>
                <a:schemeClr val="bg1"/>
              </a:solidFill>
              <a:round/>
              <a:headEnd/>
              <a:tailEnd/>
            </a:ln>
          </p:spPr>
        </p:cxnSp>
        <p:cxnSp>
          <p:nvCxnSpPr>
            <p:cNvPr id="302161" name="Connecteur droit 101"/>
            <p:cNvCxnSpPr>
              <a:cxnSpLocks noChangeShapeType="1"/>
            </p:cNvCxnSpPr>
            <p:nvPr/>
          </p:nvCxnSpPr>
          <p:spPr bwMode="auto">
            <a:xfrm>
              <a:off x="5711825" y="4024313"/>
              <a:ext cx="0" cy="87312"/>
            </a:xfrm>
            <a:prstGeom prst="line">
              <a:avLst/>
            </a:prstGeom>
            <a:noFill/>
            <a:ln w="9525" algn="ctr">
              <a:solidFill>
                <a:schemeClr val="bg1"/>
              </a:solidFill>
              <a:round/>
              <a:headEnd/>
              <a:tailEnd/>
            </a:ln>
          </p:spPr>
        </p:cxnSp>
        <p:cxnSp>
          <p:nvCxnSpPr>
            <p:cNvPr id="302162" name="Connecteur droit 102"/>
            <p:cNvCxnSpPr>
              <a:cxnSpLocks noChangeShapeType="1"/>
            </p:cNvCxnSpPr>
            <p:nvPr/>
          </p:nvCxnSpPr>
          <p:spPr bwMode="auto">
            <a:xfrm>
              <a:off x="5132388" y="4024313"/>
              <a:ext cx="0" cy="87312"/>
            </a:xfrm>
            <a:prstGeom prst="line">
              <a:avLst/>
            </a:prstGeom>
            <a:noFill/>
            <a:ln w="9525" algn="ctr">
              <a:solidFill>
                <a:schemeClr val="bg1"/>
              </a:solidFill>
              <a:round/>
              <a:headEnd/>
              <a:tailEnd/>
            </a:ln>
          </p:spPr>
        </p:cxnSp>
        <p:cxnSp>
          <p:nvCxnSpPr>
            <p:cNvPr id="302163" name="Connecteur droit 103"/>
            <p:cNvCxnSpPr>
              <a:cxnSpLocks noChangeShapeType="1"/>
            </p:cNvCxnSpPr>
            <p:nvPr/>
          </p:nvCxnSpPr>
          <p:spPr bwMode="auto">
            <a:xfrm flipH="1">
              <a:off x="5045075" y="2076450"/>
              <a:ext cx="68263" cy="0"/>
            </a:xfrm>
            <a:prstGeom prst="line">
              <a:avLst/>
            </a:prstGeom>
            <a:noFill/>
            <a:ln w="9525" algn="ctr">
              <a:solidFill>
                <a:schemeClr val="bg1"/>
              </a:solidFill>
              <a:round/>
              <a:headEnd/>
              <a:tailEnd/>
            </a:ln>
          </p:spPr>
        </p:cxnSp>
        <p:cxnSp>
          <p:nvCxnSpPr>
            <p:cNvPr id="302164" name="Connecteur droit 104"/>
            <p:cNvCxnSpPr>
              <a:cxnSpLocks noChangeShapeType="1"/>
            </p:cNvCxnSpPr>
            <p:nvPr/>
          </p:nvCxnSpPr>
          <p:spPr bwMode="auto">
            <a:xfrm flipH="1">
              <a:off x="5045075" y="2732088"/>
              <a:ext cx="68263" cy="0"/>
            </a:xfrm>
            <a:prstGeom prst="line">
              <a:avLst/>
            </a:prstGeom>
            <a:noFill/>
            <a:ln w="9525" algn="ctr">
              <a:solidFill>
                <a:schemeClr val="bg1"/>
              </a:solidFill>
              <a:round/>
              <a:headEnd/>
              <a:tailEnd/>
            </a:ln>
          </p:spPr>
        </p:cxnSp>
        <p:cxnSp>
          <p:nvCxnSpPr>
            <p:cNvPr id="302165" name="Connecteur droit 105"/>
            <p:cNvCxnSpPr>
              <a:cxnSpLocks noChangeShapeType="1"/>
            </p:cNvCxnSpPr>
            <p:nvPr/>
          </p:nvCxnSpPr>
          <p:spPr bwMode="auto">
            <a:xfrm flipH="1">
              <a:off x="5045075" y="3376613"/>
              <a:ext cx="68263" cy="0"/>
            </a:xfrm>
            <a:prstGeom prst="line">
              <a:avLst/>
            </a:prstGeom>
            <a:noFill/>
            <a:ln w="9525" algn="ctr">
              <a:solidFill>
                <a:schemeClr val="bg1"/>
              </a:solidFill>
              <a:round/>
              <a:headEnd/>
              <a:tailEnd/>
            </a:ln>
          </p:spPr>
        </p:cxnSp>
        <p:cxnSp>
          <p:nvCxnSpPr>
            <p:cNvPr id="302166" name="Connecteur droit 106"/>
            <p:cNvCxnSpPr>
              <a:cxnSpLocks noChangeShapeType="1"/>
            </p:cNvCxnSpPr>
            <p:nvPr/>
          </p:nvCxnSpPr>
          <p:spPr bwMode="auto">
            <a:xfrm flipH="1">
              <a:off x="5045075" y="4024313"/>
              <a:ext cx="68263" cy="0"/>
            </a:xfrm>
            <a:prstGeom prst="line">
              <a:avLst/>
            </a:prstGeom>
            <a:noFill/>
            <a:ln w="9525" algn="ctr">
              <a:solidFill>
                <a:schemeClr val="bg1"/>
              </a:solidFill>
              <a:round/>
              <a:headEnd/>
              <a:tailEnd/>
            </a:ln>
          </p:spPr>
        </p:cxnSp>
        <p:sp>
          <p:nvSpPr>
            <p:cNvPr id="302167" name="ZoneTexte 107"/>
            <p:cNvSpPr txBox="1">
              <a:spLocks noChangeArrowheads="1"/>
            </p:cNvSpPr>
            <p:nvPr/>
          </p:nvSpPr>
          <p:spPr bwMode="auto">
            <a:xfrm>
              <a:off x="4646613" y="1978025"/>
              <a:ext cx="415925" cy="398463"/>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15</a:t>
              </a:r>
            </a:p>
          </p:txBody>
        </p:sp>
        <p:sp>
          <p:nvSpPr>
            <p:cNvPr id="302168" name="ZoneTexte 108"/>
            <p:cNvSpPr txBox="1">
              <a:spLocks noChangeArrowheads="1"/>
            </p:cNvSpPr>
            <p:nvPr/>
          </p:nvSpPr>
          <p:spPr bwMode="auto">
            <a:xfrm>
              <a:off x="4646613" y="2597150"/>
              <a:ext cx="415925" cy="398463"/>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10</a:t>
              </a:r>
            </a:p>
          </p:txBody>
        </p:sp>
        <p:sp>
          <p:nvSpPr>
            <p:cNvPr id="302169" name="ZoneTexte 109"/>
            <p:cNvSpPr txBox="1">
              <a:spLocks noChangeArrowheads="1"/>
            </p:cNvSpPr>
            <p:nvPr/>
          </p:nvSpPr>
          <p:spPr bwMode="auto">
            <a:xfrm>
              <a:off x="4746625" y="3233738"/>
              <a:ext cx="315913" cy="398462"/>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5</a:t>
              </a:r>
            </a:p>
          </p:txBody>
        </p:sp>
        <p:sp>
          <p:nvSpPr>
            <p:cNvPr id="302170" name="ZoneTexte 110"/>
            <p:cNvSpPr txBox="1">
              <a:spLocks noChangeArrowheads="1"/>
            </p:cNvSpPr>
            <p:nvPr/>
          </p:nvSpPr>
          <p:spPr bwMode="auto">
            <a:xfrm>
              <a:off x="4746625" y="3902075"/>
              <a:ext cx="315913" cy="400050"/>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a:t>
              </a:r>
            </a:p>
          </p:txBody>
        </p:sp>
        <p:sp>
          <p:nvSpPr>
            <p:cNvPr id="302171" name="ZoneTexte 111"/>
            <p:cNvSpPr txBox="1">
              <a:spLocks noChangeArrowheads="1"/>
            </p:cNvSpPr>
            <p:nvPr/>
          </p:nvSpPr>
          <p:spPr bwMode="auto">
            <a:xfrm>
              <a:off x="8023225" y="2454275"/>
              <a:ext cx="742950" cy="307975"/>
            </a:xfrm>
            <a:prstGeom prst="rect">
              <a:avLst/>
            </a:prstGeom>
            <a:noFill/>
            <a:ln w="9525">
              <a:noFill/>
              <a:miter lim="800000"/>
              <a:headEnd/>
              <a:tailEnd/>
            </a:ln>
          </p:spPr>
          <p:txBody>
            <a:bodyPr wrap="none">
              <a:spAutoFit/>
            </a:bodyPr>
            <a:lstStyle/>
            <a:p>
              <a:pPr algn="r" defTabSz="914400"/>
              <a:r>
                <a:rPr lang="fr-FR" sz="1400" b="1">
                  <a:solidFill>
                    <a:srgbClr val="FFFFFF"/>
                  </a:solidFill>
                  <a:latin typeface="Arial" charset="0"/>
                  <a:ea typeface="+mn-ea"/>
                  <a:cs typeface="Arial" charset="0"/>
                </a:rPr>
                <a:t>10,7 %</a:t>
              </a:r>
            </a:p>
          </p:txBody>
        </p:sp>
        <p:sp>
          <p:nvSpPr>
            <p:cNvPr id="302172" name="ZoneTexte 112"/>
            <p:cNvSpPr txBox="1">
              <a:spLocks noChangeArrowheads="1"/>
            </p:cNvSpPr>
            <p:nvPr/>
          </p:nvSpPr>
          <p:spPr bwMode="auto">
            <a:xfrm>
              <a:off x="8023225" y="2930525"/>
              <a:ext cx="642938" cy="307975"/>
            </a:xfrm>
            <a:prstGeom prst="rect">
              <a:avLst/>
            </a:prstGeom>
            <a:noFill/>
            <a:ln w="9525">
              <a:noFill/>
              <a:miter lim="800000"/>
              <a:headEnd/>
              <a:tailEnd/>
            </a:ln>
          </p:spPr>
          <p:txBody>
            <a:bodyPr wrap="none">
              <a:spAutoFit/>
            </a:bodyPr>
            <a:lstStyle/>
            <a:p>
              <a:pPr algn="r" defTabSz="914400"/>
              <a:r>
                <a:rPr lang="fr-FR" sz="1400" b="1">
                  <a:solidFill>
                    <a:srgbClr val="FFFFFF"/>
                  </a:solidFill>
                  <a:latin typeface="Arial" charset="0"/>
                  <a:ea typeface="+mn-ea"/>
                  <a:cs typeface="Arial" charset="0"/>
                </a:rPr>
                <a:t>7,2 %</a:t>
              </a:r>
            </a:p>
          </p:txBody>
        </p:sp>
        <p:sp>
          <p:nvSpPr>
            <p:cNvPr id="302173" name="ZoneTexte 113"/>
            <p:cNvSpPr txBox="1">
              <a:spLocks noChangeArrowheads="1"/>
            </p:cNvSpPr>
            <p:nvPr/>
          </p:nvSpPr>
          <p:spPr bwMode="auto">
            <a:xfrm>
              <a:off x="4973638" y="4051300"/>
              <a:ext cx="315912"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0</a:t>
              </a:r>
            </a:p>
          </p:txBody>
        </p:sp>
        <p:sp>
          <p:nvSpPr>
            <p:cNvPr id="302174" name="ZoneTexte 114"/>
            <p:cNvSpPr txBox="1">
              <a:spLocks noChangeArrowheads="1"/>
            </p:cNvSpPr>
            <p:nvPr/>
          </p:nvSpPr>
          <p:spPr bwMode="auto">
            <a:xfrm>
              <a:off x="5554663" y="4051300"/>
              <a:ext cx="315912"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6</a:t>
              </a:r>
            </a:p>
          </p:txBody>
        </p:sp>
        <p:sp>
          <p:nvSpPr>
            <p:cNvPr id="302175" name="ZoneTexte 115"/>
            <p:cNvSpPr txBox="1">
              <a:spLocks noChangeArrowheads="1"/>
            </p:cNvSpPr>
            <p:nvPr/>
          </p:nvSpPr>
          <p:spPr bwMode="auto">
            <a:xfrm>
              <a:off x="6091238" y="4051300"/>
              <a:ext cx="414337"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12</a:t>
              </a:r>
            </a:p>
          </p:txBody>
        </p:sp>
        <p:sp>
          <p:nvSpPr>
            <p:cNvPr id="302176" name="ZoneTexte 116"/>
            <p:cNvSpPr txBox="1">
              <a:spLocks noChangeArrowheads="1"/>
            </p:cNvSpPr>
            <p:nvPr/>
          </p:nvSpPr>
          <p:spPr bwMode="auto">
            <a:xfrm>
              <a:off x="6670675" y="4051300"/>
              <a:ext cx="415925"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18</a:t>
              </a:r>
            </a:p>
          </p:txBody>
        </p:sp>
        <p:sp>
          <p:nvSpPr>
            <p:cNvPr id="302177" name="ZoneTexte 117"/>
            <p:cNvSpPr txBox="1">
              <a:spLocks noChangeArrowheads="1"/>
            </p:cNvSpPr>
            <p:nvPr/>
          </p:nvSpPr>
          <p:spPr bwMode="auto">
            <a:xfrm>
              <a:off x="7253288" y="4051300"/>
              <a:ext cx="415925"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24</a:t>
              </a:r>
            </a:p>
          </p:txBody>
        </p:sp>
        <p:sp>
          <p:nvSpPr>
            <p:cNvPr id="302178" name="ZoneTexte 118"/>
            <p:cNvSpPr txBox="1">
              <a:spLocks noChangeArrowheads="1"/>
            </p:cNvSpPr>
            <p:nvPr/>
          </p:nvSpPr>
          <p:spPr bwMode="auto">
            <a:xfrm>
              <a:off x="7837488" y="4051300"/>
              <a:ext cx="414337" cy="400050"/>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30</a:t>
              </a:r>
            </a:p>
          </p:txBody>
        </p:sp>
        <p:sp>
          <p:nvSpPr>
            <p:cNvPr id="302179" name="ZoneTexte 119"/>
            <p:cNvSpPr txBox="1">
              <a:spLocks noChangeArrowheads="1"/>
            </p:cNvSpPr>
            <p:nvPr/>
          </p:nvSpPr>
          <p:spPr bwMode="auto">
            <a:xfrm>
              <a:off x="6980238" y="2351088"/>
              <a:ext cx="963612" cy="276225"/>
            </a:xfrm>
            <a:prstGeom prst="rect">
              <a:avLst/>
            </a:prstGeom>
            <a:noFill/>
            <a:ln w="9525">
              <a:noFill/>
              <a:miter lim="800000"/>
              <a:headEnd/>
              <a:tailEnd/>
            </a:ln>
          </p:spPr>
          <p:txBody>
            <a:bodyPr wrap="none">
              <a:spAutoFit/>
            </a:bodyPr>
            <a:lstStyle/>
            <a:p>
              <a:pPr algn="ctr" defTabSz="914400"/>
              <a:r>
                <a:rPr lang="fr-FR" sz="1200" b="1">
                  <a:solidFill>
                    <a:srgbClr val="00FF00"/>
                  </a:solidFill>
                  <a:latin typeface="Arial" charset="0"/>
                  <a:ea typeface="+mn-ea"/>
                  <a:cs typeface="Arial" charset="0"/>
                </a:rPr>
                <a:t>Pas de TPI</a:t>
              </a:r>
            </a:p>
          </p:txBody>
        </p:sp>
        <p:sp>
          <p:nvSpPr>
            <p:cNvPr id="302181" name="ZoneTexte 121"/>
            <p:cNvSpPr txBox="1">
              <a:spLocks noChangeArrowheads="1"/>
            </p:cNvSpPr>
            <p:nvPr/>
          </p:nvSpPr>
          <p:spPr bwMode="auto">
            <a:xfrm>
              <a:off x="7678738" y="3194050"/>
              <a:ext cx="425450" cy="276225"/>
            </a:xfrm>
            <a:prstGeom prst="rect">
              <a:avLst/>
            </a:prstGeom>
            <a:noFill/>
            <a:ln w="9525">
              <a:noFill/>
              <a:miter lim="800000"/>
              <a:headEnd/>
              <a:tailEnd/>
            </a:ln>
          </p:spPr>
          <p:txBody>
            <a:bodyPr wrap="none">
              <a:spAutoFit/>
            </a:bodyPr>
            <a:lstStyle/>
            <a:p>
              <a:pPr algn="ctr" defTabSz="914400"/>
              <a:r>
                <a:rPr lang="fr-FR" sz="1200" b="1">
                  <a:solidFill>
                    <a:srgbClr val="FFFFFF"/>
                  </a:solidFill>
                  <a:latin typeface="Arial" charset="0"/>
                  <a:ea typeface="+mn-ea"/>
                  <a:cs typeface="Arial" charset="0"/>
                </a:rPr>
                <a:t>TPI</a:t>
              </a:r>
            </a:p>
          </p:txBody>
        </p:sp>
        <p:sp>
          <p:nvSpPr>
            <p:cNvPr id="302184" name="Forme libre 4"/>
            <p:cNvSpPr>
              <a:spLocks/>
            </p:cNvSpPr>
            <p:nvPr/>
          </p:nvSpPr>
          <p:spPr bwMode="auto">
            <a:xfrm>
              <a:off x="5148263" y="2627313"/>
              <a:ext cx="2903537" cy="1400175"/>
            </a:xfrm>
            <a:custGeom>
              <a:avLst/>
              <a:gdLst/>
              <a:ahLst/>
              <a:cxnLst/>
              <a:rect l="0" t="0" r="r" b="b"/>
              <a:pathLst>
                <a:path w="2903220" h="1399540">
                  <a:moveTo>
                    <a:pt x="2903220" y="0"/>
                  </a:moveTo>
                  <a:lnTo>
                    <a:pt x="2819400" y="0"/>
                  </a:lnTo>
                  <a:lnTo>
                    <a:pt x="2819400" y="25400"/>
                  </a:lnTo>
                  <a:lnTo>
                    <a:pt x="2705100" y="25400"/>
                  </a:lnTo>
                  <a:lnTo>
                    <a:pt x="2705100" y="58420"/>
                  </a:lnTo>
                  <a:lnTo>
                    <a:pt x="2613660" y="58420"/>
                  </a:lnTo>
                  <a:lnTo>
                    <a:pt x="2613660" y="93980"/>
                  </a:lnTo>
                  <a:lnTo>
                    <a:pt x="2555240" y="93980"/>
                  </a:lnTo>
                  <a:lnTo>
                    <a:pt x="2555240" y="134620"/>
                  </a:lnTo>
                  <a:lnTo>
                    <a:pt x="2413000" y="134620"/>
                  </a:lnTo>
                  <a:lnTo>
                    <a:pt x="2413000" y="157480"/>
                  </a:lnTo>
                  <a:lnTo>
                    <a:pt x="2301240" y="157480"/>
                  </a:lnTo>
                  <a:lnTo>
                    <a:pt x="2301240" y="198120"/>
                  </a:lnTo>
                  <a:lnTo>
                    <a:pt x="2141220" y="198120"/>
                  </a:lnTo>
                  <a:lnTo>
                    <a:pt x="2141220" y="256540"/>
                  </a:lnTo>
                  <a:lnTo>
                    <a:pt x="2087880" y="256540"/>
                  </a:lnTo>
                  <a:lnTo>
                    <a:pt x="2087880" y="279400"/>
                  </a:lnTo>
                  <a:lnTo>
                    <a:pt x="1811020" y="279400"/>
                  </a:lnTo>
                  <a:lnTo>
                    <a:pt x="1755140" y="279400"/>
                  </a:lnTo>
                  <a:lnTo>
                    <a:pt x="1757680" y="302260"/>
                  </a:lnTo>
                  <a:lnTo>
                    <a:pt x="1757680" y="332740"/>
                  </a:lnTo>
                  <a:lnTo>
                    <a:pt x="1709420" y="332740"/>
                  </a:lnTo>
                  <a:lnTo>
                    <a:pt x="1709420" y="368300"/>
                  </a:lnTo>
                  <a:lnTo>
                    <a:pt x="1645920" y="368300"/>
                  </a:lnTo>
                  <a:lnTo>
                    <a:pt x="1645920" y="406400"/>
                  </a:lnTo>
                  <a:lnTo>
                    <a:pt x="1526540" y="406400"/>
                  </a:lnTo>
                  <a:lnTo>
                    <a:pt x="1526540" y="444500"/>
                  </a:lnTo>
                  <a:lnTo>
                    <a:pt x="1457960" y="444500"/>
                  </a:lnTo>
                  <a:lnTo>
                    <a:pt x="1457960" y="482600"/>
                  </a:lnTo>
                  <a:lnTo>
                    <a:pt x="1353820" y="482600"/>
                  </a:lnTo>
                  <a:lnTo>
                    <a:pt x="1353820" y="508000"/>
                  </a:lnTo>
                  <a:lnTo>
                    <a:pt x="1308100" y="508000"/>
                  </a:lnTo>
                  <a:lnTo>
                    <a:pt x="1308100" y="525780"/>
                  </a:lnTo>
                  <a:lnTo>
                    <a:pt x="1259840" y="525780"/>
                  </a:lnTo>
                  <a:lnTo>
                    <a:pt x="1259840" y="563880"/>
                  </a:lnTo>
                  <a:lnTo>
                    <a:pt x="1201420" y="563880"/>
                  </a:lnTo>
                  <a:lnTo>
                    <a:pt x="1201420" y="594360"/>
                  </a:lnTo>
                  <a:lnTo>
                    <a:pt x="1150620" y="594360"/>
                  </a:lnTo>
                  <a:lnTo>
                    <a:pt x="1150620" y="627380"/>
                  </a:lnTo>
                  <a:lnTo>
                    <a:pt x="1117600" y="627380"/>
                  </a:lnTo>
                  <a:lnTo>
                    <a:pt x="1117600" y="660400"/>
                  </a:lnTo>
                  <a:lnTo>
                    <a:pt x="1069340" y="660400"/>
                  </a:lnTo>
                  <a:lnTo>
                    <a:pt x="1059180" y="670560"/>
                  </a:lnTo>
                  <a:lnTo>
                    <a:pt x="952500" y="670560"/>
                  </a:lnTo>
                  <a:lnTo>
                    <a:pt x="952500" y="688340"/>
                  </a:lnTo>
                  <a:lnTo>
                    <a:pt x="886460" y="688340"/>
                  </a:lnTo>
                  <a:lnTo>
                    <a:pt x="886460" y="734060"/>
                  </a:lnTo>
                  <a:lnTo>
                    <a:pt x="789940" y="734060"/>
                  </a:lnTo>
                  <a:lnTo>
                    <a:pt x="789940" y="772160"/>
                  </a:lnTo>
                  <a:lnTo>
                    <a:pt x="759460" y="772160"/>
                  </a:lnTo>
                  <a:lnTo>
                    <a:pt x="759460" y="817880"/>
                  </a:lnTo>
                  <a:lnTo>
                    <a:pt x="640080" y="817880"/>
                  </a:lnTo>
                  <a:lnTo>
                    <a:pt x="652780" y="830580"/>
                  </a:lnTo>
                  <a:lnTo>
                    <a:pt x="584200" y="830580"/>
                  </a:lnTo>
                  <a:lnTo>
                    <a:pt x="584200" y="868680"/>
                  </a:lnTo>
                  <a:lnTo>
                    <a:pt x="543560" y="868680"/>
                  </a:lnTo>
                  <a:lnTo>
                    <a:pt x="543560" y="911860"/>
                  </a:lnTo>
                  <a:lnTo>
                    <a:pt x="500380" y="911860"/>
                  </a:lnTo>
                  <a:lnTo>
                    <a:pt x="500380" y="939800"/>
                  </a:lnTo>
                  <a:lnTo>
                    <a:pt x="444500" y="939800"/>
                  </a:lnTo>
                  <a:lnTo>
                    <a:pt x="444500" y="977900"/>
                  </a:lnTo>
                  <a:lnTo>
                    <a:pt x="401320" y="977900"/>
                  </a:lnTo>
                  <a:lnTo>
                    <a:pt x="401320" y="1008380"/>
                  </a:lnTo>
                  <a:lnTo>
                    <a:pt x="350520" y="1008380"/>
                  </a:lnTo>
                  <a:lnTo>
                    <a:pt x="350520" y="1043940"/>
                  </a:lnTo>
                  <a:lnTo>
                    <a:pt x="325120" y="1043940"/>
                  </a:lnTo>
                  <a:lnTo>
                    <a:pt x="325120" y="1092200"/>
                  </a:lnTo>
                  <a:lnTo>
                    <a:pt x="269240" y="1092200"/>
                  </a:lnTo>
                  <a:lnTo>
                    <a:pt x="269240" y="1148080"/>
                  </a:lnTo>
                  <a:lnTo>
                    <a:pt x="246380" y="1148080"/>
                  </a:lnTo>
                  <a:lnTo>
                    <a:pt x="246380" y="1183640"/>
                  </a:lnTo>
                  <a:lnTo>
                    <a:pt x="139700" y="1183640"/>
                  </a:lnTo>
                  <a:lnTo>
                    <a:pt x="139700" y="1198880"/>
                  </a:lnTo>
                  <a:lnTo>
                    <a:pt x="91440" y="1198880"/>
                  </a:lnTo>
                  <a:lnTo>
                    <a:pt x="91440" y="1247140"/>
                  </a:lnTo>
                  <a:lnTo>
                    <a:pt x="66040" y="1247140"/>
                  </a:lnTo>
                  <a:lnTo>
                    <a:pt x="66040" y="1305560"/>
                  </a:lnTo>
                  <a:lnTo>
                    <a:pt x="30480" y="1305560"/>
                  </a:lnTo>
                  <a:lnTo>
                    <a:pt x="30480" y="1336040"/>
                  </a:lnTo>
                  <a:lnTo>
                    <a:pt x="0" y="1336040"/>
                  </a:lnTo>
                  <a:lnTo>
                    <a:pt x="0" y="1399540"/>
                  </a:lnTo>
                </a:path>
              </a:pathLst>
            </a:custGeom>
            <a:noFill/>
            <a:ln w="28575" cap="flat" cmpd="sng" algn="ctr">
              <a:solidFill>
                <a:srgbClr val="00FF00"/>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sp>
          <p:nvSpPr>
            <p:cNvPr id="302185" name="Forme libre 6"/>
            <p:cNvSpPr>
              <a:spLocks/>
            </p:cNvSpPr>
            <p:nvPr/>
          </p:nvSpPr>
          <p:spPr bwMode="auto">
            <a:xfrm>
              <a:off x="5153025" y="3100388"/>
              <a:ext cx="2895600" cy="923925"/>
            </a:xfrm>
            <a:custGeom>
              <a:avLst/>
              <a:gdLst/>
              <a:ahLst/>
              <a:cxnLst/>
              <a:rect l="0" t="0" r="r" b="b"/>
              <a:pathLst>
                <a:path w="2895600" h="924560">
                  <a:moveTo>
                    <a:pt x="2895600" y="0"/>
                  </a:moveTo>
                  <a:lnTo>
                    <a:pt x="2842260" y="0"/>
                  </a:lnTo>
                  <a:lnTo>
                    <a:pt x="2842260" y="22860"/>
                  </a:lnTo>
                  <a:lnTo>
                    <a:pt x="2781300" y="22860"/>
                  </a:lnTo>
                  <a:lnTo>
                    <a:pt x="2781300" y="50800"/>
                  </a:lnTo>
                  <a:lnTo>
                    <a:pt x="2509520" y="50800"/>
                  </a:lnTo>
                  <a:lnTo>
                    <a:pt x="2509520" y="78740"/>
                  </a:lnTo>
                  <a:lnTo>
                    <a:pt x="2418080" y="78740"/>
                  </a:lnTo>
                  <a:lnTo>
                    <a:pt x="2418080" y="101600"/>
                  </a:lnTo>
                  <a:lnTo>
                    <a:pt x="2339340" y="101600"/>
                  </a:lnTo>
                  <a:lnTo>
                    <a:pt x="2339340" y="134620"/>
                  </a:lnTo>
                  <a:lnTo>
                    <a:pt x="2255520" y="134620"/>
                  </a:lnTo>
                  <a:lnTo>
                    <a:pt x="2255520" y="180340"/>
                  </a:lnTo>
                  <a:lnTo>
                    <a:pt x="2207260" y="180340"/>
                  </a:lnTo>
                  <a:lnTo>
                    <a:pt x="2207260" y="203200"/>
                  </a:lnTo>
                  <a:lnTo>
                    <a:pt x="2100580" y="203200"/>
                  </a:lnTo>
                  <a:lnTo>
                    <a:pt x="2100580" y="218440"/>
                  </a:lnTo>
                  <a:lnTo>
                    <a:pt x="1897380" y="218440"/>
                  </a:lnTo>
                  <a:lnTo>
                    <a:pt x="1897380" y="243840"/>
                  </a:lnTo>
                  <a:lnTo>
                    <a:pt x="1846580" y="243840"/>
                  </a:lnTo>
                  <a:lnTo>
                    <a:pt x="1823720" y="266700"/>
                  </a:lnTo>
                  <a:lnTo>
                    <a:pt x="1795780" y="266700"/>
                  </a:lnTo>
                  <a:lnTo>
                    <a:pt x="1795780" y="302260"/>
                  </a:lnTo>
                  <a:lnTo>
                    <a:pt x="1755140" y="302260"/>
                  </a:lnTo>
                  <a:lnTo>
                    <a:pt x="1755140" y="322580"/>
                  </a:lnTo>
                  <a:lnTo>
                    <a:pt x="1719580" y="322580"/>
                  </a:lnTo>
                  <a:lnTo>
                    <a:pt x="1719580" y="353060"/>
                  </a:lnTo>
                  <a:lnTo>
                    <a:pt x="1617980" y="353060"/>
                  </a:lnTo>
                  <a:lnTo>
                    <a:pt x="1617980" y="373380"/>
                  </a:lnTo>
                  <a:lnTo>
                    <a:pt x="1546860" y="373380"/>
                  </a:lnTo>
                  <a:lnTo>
                    <a:pt x="1546860" y="393700"/>
                  </a:lnTo>
                  <a:lnTo>
                    <a:pt x="1430020" y="393700"/>
                  </a:lnTo>
                  <a:lnTo>
                    <a:pt x="1430020" y="419100"/>
                  </a:lnTo>
                  <a:lnTo>
                    <a:pt x="1148080" y="419100"/>
                  </a:lnTo>
                  <a:lnTo>
                    <a:pt x="1005840" y="419100"/>
                  </a:lnTo>
                  <a:lnTo>
                    <a:pt x="1005840" y="459740"/>
                  </a:lnTo>
                  <a:lnTo>
                    <a:pt x="906780" y="459740"/>
                  </a:lnTo>
                  <a:lnTo>
                    <a:pt x="906780" y="487680"/>
                  </a:lnTo>
                  <a:lnTo>
                    <a:pt x="838200" y="487680"/>
                  </a:lnTo>
                  <a:lnTo>
                    <a:pt x="838200" y="510540"/>
                  </a:lnTo>
                  <a:lnTo>
                    <a:pt x="800100" y="510540"/>
                  </a:lnTo>
                  <a:lnTo>
                    <a:pt x="800100" y="533400"/>
                  </a:lnTo>
                  <a:lnTo>
                    <a:pt x="764540" y="533400"/>
                  </a:lnTo>
                  <a:lnTo>
                    <a:pt x="764540" y="556260"/>
                  </a:lnTo>
                  <a:lnTo>
                    <a:pt x="728980" y="556260"/>
                  </a:lnTo>
                  <a:lnTo>
                    <a:pt x="728980" y="579120"/>
                  </a:lnTo>
                  <a:lnTo>
                    <a:pt x="668020" y="579120"/>
                  </a:lnTo>
                  <a:lnTo>
                    <a:pt x="668020" y="607060"/>
                  </a:lnTo>
                  <a:lnTo>
                    <a:pt x="642620" y="607060"/>
                  </a:lnTo>
                  <a:lnTo>
                    <a:pt x="642620" y="624840"/>
                  </a:lnTo>
                  <a:lnTo>
                    <a:pt x="622300" y="624840"/>
                  </a:lnTo>
                  <a:lnTo>
                    <a:pt x="622300" y="650240"/>
                  </a:lnTo>
                  <a:lnTo>
                    <a:pt x="563880" y="650240"/>
                  </a:lnTo>
                  <a:lnTo>
                    <a:pt x="563880" y="688340"/>
                  </a:lnTo>
                  <a:lnTo>
                    <a:pt x="477520" y="688340"/>
                  </a:lnTo>
                  <a:lnTo>
                    <a:pt x="477520" y="716280"/>
                  </a:lnTo>
                  <a:lnTo>
                    <a:pt x="388620" y="716280"/>
                  </a:lnTo>
                  <a:lnTo>
                    <a:pt x="325120" y="716280"/>
                  </a:lnTo>
                  <a:lnTo>
                    <a:pt x="325120" y="749300"/>
                  </a:lnTo>
                  <a:lnTo>
                    <a:pt x="205740" y="749300"/>
                  </a:lnTo>
                  <a:lnTo>
                    <a:pt x="205740" y="787400"/>
                  </a:lnTo>
                  <a:lnTo>
                    <a:pt x="116840" y="787400"/>
                  </a:lnTo>
                  <a:lnTo>
                    <a:pt x="116840" y="825500"/>
                  </a:lnTo>
                  <a:lnTo>
                    <a:pt x="86360" y="825500"/>
                  </a:lnTo>
                  <a:lnTo>
                    <a:pt x="86360" y="876300"/>
                  </a:lnTo>
                  <a:lnTo>
                    <a:pt x="55880" y="876300"/>
                  </a:lnTo>
                  <a:lnTo>
                    <a:pt x="55880" y="909320"/>
                  </a:lnTo>
                  <a:lnTo>
                    <a:pt x="0" y="909320"/>
                  </a:lnTo>
                  <a:lnTo>
                    <a:pt x="0" y="924560"/>
                  </a:lnTo>
                </a:path>
              </a:pathLst>
            </a:custGeom>
            <a:noFill/>
            <a:ln w="28575" cap="flat" cmpd="sng" algn="ctr">
              <a:solidFill>
                <a:schemeClr val="bg1"/>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grpSp>
      <p:sp>
        <p:nvSpPr>
          <p:cNvPr id="302186" name="ZoneTexte 63"/>
          <p:cNvSpPr txBox="1">
            <a:spLocks noChangeArrowheads="1"/>
          </p:cNvSpPr>
          <p:nvPr/>
        </p:nvSpPr>
        <p:spPr bwMode="auto">
          <a:xfrm>
            <a:off x="6170613" y="1965325"/>
            <a:ext cx="1193596" cy="369332"/>
          </a:xfrm>
          <a:prstGeom prst="rect">
            <a:avLst/>
          </a:prstGeom>
          <a:noFill/>
          <a:ln w="9525">
            <a:noFill/>
            <a:miter lim="800000"/>
            <a:headEnd/>
            <a:tailEnd/>
          </a:ln>
        </p:spPr>
        <p:txBody>
          <a:bodyPr wrap="none">
            <a:spAutoFit/>
          </a:bodyPr>
          <a:lstStyle/>
          <a:p>
            <a:pPr defTabSz="914400"/>
            <a:r>
              <a:rPr lang="fr-FR">
                <a:solidFill>
                  <a:srgbClr val="FFFF66"/>
                </a:solidFill>
                <a:latin typeface="Arial" charset="0"/>
                <a:ea typeface="+mn-ea"/>
                <a:cs typeface="Arial" charset="0"/>
              </a:rPr>
              <a:t>Selon TPI</a:t>
            </a:r>
          </a:p>
        </p:txBody>
      </p:sp>
      <p:sp>
        <p:nvSpPr>
          <p:cNvPr id="302187" name="ZoneTexte 64"/>
          <p:cNvSpPr txBox="1">
            <a:spLocks noChangeArrowheads="1"/>
          </p:cNvSpPr>
          <p:nvPr/>
        </p:nvSpPr>
        <p:spPr bwMode="auto">
          <a:xfrm>
            <a:off x="1408113" y="1949450"/>
            <a:ext cx="2386294" cy="369332"/>
          </a:xfrm>
          <a:prstGeom prst="rect">
            <a:avLst/>
          </a:prstGeom>
          <a:noFill/>
          <a:ln w="9525">
            <a:noFill/>
            <a:miter lim="800000"/>
            <a:headEnd/>
            <a:tailEnd/>
          </a:ln>
        </p:spPr>
        <p:txBody>
          <a:bodyPr wrap="none">
            <a:spAutoFit/>
          </a:bodyPr>
          <a:lstStyle/>
          <a:p>
            <a:pPr defTabSz="914400"/>
            <a:r>
              <a:rPr lang="fr-FR" dirty="0">
                <a:solidFill>
                  <a:srgbClr val="FFFF66"/>
                </a:solidFill>
                <a:latin typeface="Arial" charset="0"/>
                <a:ea typeface="+mn-ea"/>
                <a:cs typeface="Arial" charset="0"/>
              </a:rPr>
              <a:t>Selon traitement ARV</a:t>
            </a:r>
          </a:p>
        </p:txBody>
      </p:sp>
      <p:sp>
        <p:nvSpPr>
          <p:cNvPr id="302189"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150</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330235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a:defRPr/>
            </a:pPr>
            <a:r>
              <a:rPr lang="fr-FR" sz="2600" dirty="0"/>
              <a:t>Essai TEMPRANO/ANRS 12136 : </a:t>
            </a:r>
            <a:br>
              <a:rPr lang="fr-FR" sz="2600" dirty="0"/>
            </a:br>
            <a:r>
              <a:rPr lang="fr-FR" sz="2600" dirty="0"/>
              <a:t>bénéfices d’un traitement</a:t>
            </a:r>
            <a:r>
              <a:rPr lang="fr-FR" sz="2600" dirty="0" smtClean="0"/>
              <a:t> ARV précoce </a:t>
            </a:r>
            <a:r>
              <a:rPr lang="fr-FR" sz="2600" dirty="0"/>
              <a:t/>
            </a:r>
            <a:br>
              <a:rPr lang="fr-FR" sz="2600" dirty="0"/>
            </a:br>
            <a:r>
              <a:rPr lang="fr-FR" sz="2600" dirty="0"/>
              <a:t>et d’un traitement préventif par isoniazide </a:t>
            </a:r>
            <a:r>
              <a:rPr lang="fr-FR" sz="2600" dirty="0" smtClean="0"/>
              <a:t>(5)</a:t>
            </a:r>
            <a:endParaRPr lang="fr-FR" dirty="0"/>
          </a:p>
        </p:txBody>
      </p:sp>
      <p:sp>
        <p:nvSpPr>
          <p:cNvPr id="2" name="Espace réservé du contenu 1"/>
          <p:cNvSpPr>
            <a:spLocks noGrp="1"/>
          </p:cNvSpPr>
          <p:nvPr>
            <p:ph idx="1"/>
          </p:nvPr>
        </p:nvSpPr>
        <p:spPr/>
        <p:txBody>
          <a:bodyPr/>
          <a:lstStyle/>
          <a:p>
            <a:endParaRPr lang="fr-FR"/>
          </a:p>
        </p:txBody>
      </p:sp>
      <p:graphicFrame>
        <p:nvGraphicFramePr>
          <p:cNvPr id="6" name="Tableau 5"/>
          <p:cNvGraphicFramePr>
            <a:graphicFrameLocks noGrp="1"/>
          </p:cNvGraphicFramePr>
          <p:nvPr/>
        </p:nvGraphicFramePr>
        <p:xfrm>
          <a:off x="442913" y="1781175"/>
          <a:ext cx="8484098" cy="4477440"/>
        </p:xfrm>
        <a:graphic>
          <a:graphicData uri="http://schemas.openxmlformats.org/drawingml/2006/table">
            <a:tbl>
              <a:tblPr firstRow="1" bandRow="1">
                <a:tableStyleId>{5C22544A-7EE6-4342-B048-85BDC9FD1C3A}</a:tableStyleId>
              </a:tblPr>
              <a:tblGrid>
                <a:gridCol w="2525133"/>
                <a:gridCol w="1049657"/>
                <a:gridCol w="1179244"/>
                <a:gridCol w="1555046"/>
                <a:gridCol w="1049657"/>
                <a:gridCol w="1125361"/>
              </a:tblGrid>
              <a:tr h="644913">
                <a:tc>
                  <a:txBody>
                    <a:bodyPr/>
                    <a:lstStyle/>
                    <a:p>
                      <a:endParaRPr lang="fr-FR" sz="1600" b="0" noProof="0" dirty="0">
                        <a:solidFill>
                          <a:srgbClr val="FFFF66"/>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600" b="0" noProof="0" dirty="0" smtClean="0">
                          <a:solidFill>
                            <a:srgbClr val="FFFF66"/>
                          </a:solidFill>
                        </a:rPr>
                        <a:t>Total</a:t>
                      </a:r>
                      <a:endParaRPr lang="fr-FR" sz="1600" b="0" noProof="0" dirty="0">
                        <a:solidFill>
                          <a:srgbClr val="FFFF66"/>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600" b="0" noProof="0" dirty="0" smtClean="0">
                          <a:solidFill>
                            <a:srgbClr val="FFFF66"/>
                          </a:solidFill>
                        </a:rPr>
                        <a:t>ARV « OMS »</a:t>
                      </a:r>
                      <a:endParaRPr lang="fr-FR" sz="1600" b="0" noProof="0" dirty="0">
                        <a:solidFill>
                          <a:srgbClr val="FFFF66"/>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600" b="0" noProof="0" dirty="0" smtClean="0">
                          <a:solidFill>
                            <a:srgbClr val="FFFF66"/>
                          </a:solidFill>
                        </a:rPr>
                        <a:t>ARV « OMS »</a:t>
                      </a:r>
                    </a:p>
                    <a:p>
                      <a:pPr algn="ctr"/>
                      <a:r>
                        <a:rPr lang="fr-FR" sz="1600" b="0" noProof="0" dirty="0" smtClean="0">
                          <a:solidFill>
                            <a:srgbClr val="FFFF66"/>
                          </a:solidFill>
                        </a:rPr>
                        <a:t>+ TPI</a:t>
                      </a:r>
                      <a:endParaRPr lang="fr-FR" sz="1600" b="0" noProof="0" dirty="0">
                        <a:solidFill>
                          <a:srgbClr val="FFFF66"/>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600" b="0" noProof="0" dirty="0" smtClean="0">
                          <a:solidFill>
                            <a:srgbClr val="FFFF66"/>
                          </a:solidFill>
                        </a:rPr>
                        <a:t>ARV immédiats</a:t>
                      </a:r>
                      <a:endParaRPr lang="fr-FR" sz="1600" b="0" noProof="0" dirty="0">
                        <a:solidFill>
                          <a:srgbClr val="FFFF66"/>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600" b="0" noProof="0" dirty="0" smtClean="0">
                          <a:solidFill>
                            <a:srgbClr val="FFFF66"/>
                          </a:solidFill>
                        </a:rPr>
                        <a:t>ARV </a:t>
                      </a:r>
                      <a:br>
                        <a:rPr lang="fr-FR" sz="1600" b="0" noProof="0" dirty="0" smtClean="0">
                          <a:solidFill>
                            <a:srgbClr val="FFFF66"/>
                          </a:solidFill>
                        </a:rPr>
                      </a:br>
                      <a:r>
                        <a:rPr lang="fr-FR" sz="1600" b="0" noProof="0" dirty="0" smtClean="0">
                          <a:solidFill>
                            <a:srgbClr val="FFFF66"/>
                          </a:solidFill>
                        </a:rPr>
                        <a:t>immédiats</a:t>
                      </a:r>
                      <a:br>
                        <a:rPr lang="fr-FR" sz="1600" b="0" noProof="0" dirty="0" smtClean="0">
                          <a:solidFill>
                            <a:srgbClr val="FFFF66"/>
                          </a:solidFill>
                        </a:rPr>
                      </a:br>
                      <a:r>
                        <a:rPr lang="fr-FR" sz="1600" b="0" noProof="0" dirty="0" smtClean="0">
                          <a:solidFill>
                            <a:srgbClr val="FFFF66"/>
                          </a:solidFill>
                        </a:rPr>
                        <a:t> + TPI</a:t>
                      </a:r>
                      <a:endParaRPr lang="fr-FR" sz="1600" b="0" noProof="0" dirty="0">
                        <a:solidFill>
                          <a:srgbClr val="FFFF66"/>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258443">
                <a:tc>
                  <a:txBody>
                    <a:bodyPr/>
                    <a:lstStyle/>
                    <a:p>
                      <a:r>
                        <a:rPr lang="fr-FR" sz="1600" b="0" noProof="0" dirty="0" smtClean="0">
                          <a:solidFill>
                            <a:srgbClr val="FFFF00"/>
                          </a:solidFill>
                        </a:rPr>
                        <a:t>Total</a:t>
                      </a:r>
                      <a:endParaRPr lang="fr-FR" sz="1600" b="0" noProof="0" dirty="0">
                        <a:solidFill>
                          <a:srgbClr val="FFFF00"/>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rgbClr val="FFFF00"/>
                          </a:solidFill>
                        </a:rPr>
                        <a:t>204</a:t>
                      </a:r>
                      <a:endParaRPr lang="fr-FR" sz="1600" b="0" dirty="0">
                        <a:solidFill>
                          <a:srgbClr val="FFFF00"/>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rgbClr val="FFFF00"/>
                          </a:solidFill>
                        </a:rPr>
                        <a:t>75</a:t>
                      </a:r>
                      <a:endParaRPr lang="fr-FR" sz="1600" b="0" dirty="0">
                        <a:solidFill>
                          <a:srgbClr val="FFFF00"/>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rgbClr val="FFFF00"/>
                          </a:solidFill>
                        </a:rPr>
                        <a:t>60</a:t>
                      </a: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rgbClr val="FFFF00"/>
                          </a:solidFill>
                        </a:rPr>
                        <a:t>41</a:t>
                      </a: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rgbClr val="FFFF00"/>
                          </a:solidFill>
                        </a:rPr>
                        <a:t>28</a:t>
                      </a: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8443">
                <a:tc>
                  <a:txBody>
                    <a:bodyPr/>
                    <a:lstStyle/>
                    <a:p>
                      <a:r>
                        <a:rPr lang="fr-FR" sz="1600" b="0" noProof="0" dirty="0" smtClean="0">
                          <a:solidFill>
                            <a:schemeClr val="bg1"/>
                          </a:solidFill>
                        </a:rPr>
                        <a:t>Décès toutes causes</a:t>
                      </a:r>
                      <a:endParaRPr lang="fr-FR" sz="1600" b="0" noProof="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47</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16</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10</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13</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8</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775329">
                <a:tc>
                  <a:txBody>
                    <a:bodyPr/>
                    <a:lstStyle/>
                    <a:p>
                      <a:r>
                        <a:rPr lang="fr-FR" sz="1600" b="0" noProof="0" dirty="0" smtClean="0">
                          <a:solidFill>
                            <a:schemeClr val="bg1"/>
                          </a:solidFill>
                        </a:rPr>
                        <a:t>Tuberculose</a:t>
                      </a:r>
                      <a:endParaRPr lang="fr-FR" sz="1600" b="0" noProof="0" dirty="0">
                        <a:solidFill>
                          <a:schemeClr val="bg1"/>
                        </a:solidFill>
                      </a:endParaRPr>
                    </a:p>
                    <a:p>
                      <a:r>
                        <a:rPr lang="fr-FR" sz="1600" b="0" noProof="0" dirty="0" smtClean="0">
                          <a:solidFill>
                            <a:schemeClr val="bg1"/>
                          </a:solidFill>
                        </a:rPr>
                        <a:t>  Pulmonaire</a:t>
                      </a:r>
                      <a:endParaRPr lang="fr-FR" sz="1600" b="0" noProof="0" dirty="0">
                        <a:solidFill>
                          <a:schemeClr val="bg1"/>
                        </a:solidFill>
                      </a:endParaRPr>
                    </a:p>
                    <a:p>
                      <a:r>
                        <a:rPr lang="fr-FR" sz="1600" b="0" noProof="0" dirty="0" smtClean="0">
                          <a:solidFill>
                            <a:schemeClr val="bg1"/>
                          </a:solidFill>
                        </a:rPr>
                        <a:t>  Disséminée</a:t>
                      </a:r>
                      <a:endParaRPr lang="fr-FR" sz="1600" b="0" noProof="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85</a:t>
                      </a:r>
                      <a:endParaRPr lang="fr-FR" sz="1600" b="0" dirty="0">
                        <a:solidFill>
                          <a:schemeClr val="bg1"/>
                        </a:solidFill>
                      </a:endParaRPr>
                    </a:p>
                    <a:p>
                      <a:pPr algn="ctr"/>
                      <a:r>
                        <a:rPr lang="fr-FR" sz="1600" b="0" dirty="0" smtClean="0">
                          <a:solidFill>
                            <a:schemeClr val="bg1"/>
                          </a:solidFill>
                        </a:rPr>
                        <a:t>43</a:t>
                      </a:r>
                      <a:endParaRPr lang="fr-FR" sz="1600" b="0" dirty="0">
                        <a:solidFill>
                          <a:schemeClr val="bg1"/>
                        </a:solidFill>
                      </a:endParaRPr>
                    </a:p>
                    <a:p>
                      <a:pPr algn="ctr"/>
                      <a:r>
                        <a:rPr lang="fr-FR" sz="1600" b="0" dirty="0" smtClean="0">
                          <a:solidFill>
                            <a:schemeClr val="bg1"/>
                          </a:solidFill>
                        </a:rPr>
                        <a:t>42</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41</a:t>
                      </a:r>
                      <a:endParaRPr lang="fr-FR" sz="1600" b="0" dirty="0">
                        <a:solidFill>
                          <a:schemeClr val="bg1"/>
                        </a:solidFill>
                      </a:endParaRPr>
                    </a:p>
                    <a:p>
                      <a:pPr algn="ctr"/>
                      <a:r>
                        <a:rPr lang="fr-FR" sz="1600" b="0" dirty="0" smtClean="0">
                          <a:solidFill>
                            <a:schemeClr val="bg1"/>
                          </a:solidFill>
                        </a:rPr>
                        <a:t>20</a:t>
                      </a:r>
                      <a:endParaRPr lang="fr-FR" sz="1600" b="0" dirty="0">
                        <a:solidFill>
                          <a:schemeClr val="bg1"/>
                        </a:solidFill>
                      </a:endParaRPr>
                    </a:p>
                    <a:p>
                      <a:pPr algn="ctr"/>
                      <a:r>
                        <a:rPr lang="fr-FR" sz="1600" b="0" dirty="0" smtClean="0">
                          <a:solidFill>
                            <a:schemeClr val="bg1"/>
                          </a:solidFill>
                        </a:rPr>
                        <a:t>21</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16</a:t>
                      </a:r>
                      <a:endParaRPr lang="fr-FR" sz="1600" b="0" dirty="0">
                        <a:solidFill>
                          <a:schemeClr val="bg1"/>
                        </a:solidFill>
                      </a:endParaRPr>
                    </a:p>
                    <a:p>
                      <a:pPr algn="ctr"/>
                      <a:r>
                        <a:rPr lang="fr-FR" sz="1600" b="0" dirty="0" smtClean="0">
                          <a:solidFill>
                            <a:schemeClr val="bg1"/>
                          </a:solidFill>
                        </a:rPr>
                        <a:t>4</a:t>
                      </a:r>
                      <a:endParaRPr lang="fr-FR" sz="1600" b="0" dirty="0">
                        <a:solidFill>
                          <a:schemeClr val="bg1"/>
                        </a:solidFill>
                      </a:endParaRPr>
                    </a:p>
                    <a:p>
                      <a:pPr algn="ctr"/>
                      <a:r>
                        <a:rPr lang="fr-FR" sz="1600" b="0" dirty="0" smtClean="0">
                          <a:solidFill>
                            <a:schemeClr val="bg1"/>
                          </a:solidFill>
                        </a:rPr>
                        <a:t>12</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17</a:t>
                      </a:r>
                      <a:endParaRPr lang="fr-FR" sz="1600" b="0" dirty="0">
                        <a:solidFill>
                          <a:schemeClr val="bg1"/>
                        </a:solidFill>
                      </a:endParaRPr>
                    </a:p>
                    <a:p>
                      <a:pPr algn="ctr"/>
                      <a:r>
                        <a:rPr lang="fr-FR" sz="1600" b="0" dirty="0" smtClean="0">
                          <a:solidFill>
                            <a:schemeClr val="bg1"/>
                          </a:solidFill>
                        </a:rPr>
                        <a:t>11</a:t>
                      </a:r>
                      <a:endParaRPr lang="fr-FR" sz="1600" b="0" dirty="0">
                        <a:solidFill>
                          <a:schemeClr val="bg1"/>
                        </a:solidFill>
                      </a:endParaRPr>
                    </a:p>
                    <a:p>
                      <a:pPr algn="ctr"/>
                      <a:r>
                        <a:rPr lang="fr-FR" sz="1600" b="0" dirty="0" smtClean="0">
                          <a:solidFill>
                            <a:schemeClr val="bg1"/>
                          </a:solidFill>
                        </a:rPr>
                        <a:t>6</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11</a:t>
                      </a:r>
                      <a:endParaRPr lang="fr-FR" sz="1600" b="0" dirty="0">
                        <a:solidFill>
                          <a:schemeClr val="bg1"/>
                        </a:solidFill>
                      </a:endParaRPr>
                    </a:p>
                    <a:p>
                      <a:pPr algn="ctr"/>
                      <a:r>
                        <a:rPr lang="fr-FR" sz="1600" b="0" dirty="0" smtClean="0">
                          <a:solidFill>
                            <a:schemeClr val="bg1"/>
                          </a:solidFill>
                        </a:rPr>
                        <a:t>8</a:t>
                      </a:r>
                      <a:endParaRPr lang="fr-FR" sz="1600" b="0" dirty="0">
                        <a:solidFill>
                          <a:schemeClr val="bg1"/>
                        </a:solidFill>
                      </a:endParaRPr>
                    </a:p>
                    <a:p>
                      <a:pPr algn="ctr"/>
                      <a:r>
                        <a:rPr lang="fr-FR" sz="1600" b="0" dirty="0" smtClean="0">
                          <a:solidFill>
                            <a:schemeClr val="bg1"/>
                          </a:solidFill>
                        </a:rPr>
                        <a:t>3</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1201097">
                <a:tc>
                  <a:txBody>
                    <a:bodyPr/>
                    <a:lstStyle/>
                    <a:p>
                      <a:r>
                        <a:rPr lang="fr-FR" sz="1600" b="0" noProof="0" dirty="0" smtClean="0">
                          <a:solidFill>
                            <a:schemeClr val="bg1"/>
                          </a:solidFill>
                        </a:rPr>
                        <a:t>Inf.</a:t>
                      </a:r>
                      <a:r>
                        <a:rPr lang="fr-FR" sz="1600" b="0" baseline="0" noProof="0" dirty="0" smtClean="0">
                          <a:solidFill>
                            <a:schemeClr val="bg1"/>
                          </a:solidFill>
                        </a:rPr>
                        <a:t> bactériennes sévères</a:t>
                      </a:r>
                      <a:endParaRPr lang="fr-FR" sz="1600" b="0" noProof="0" dirty="0">
                        <a:solidFill>
                          <a:schemeClr val="bg1"/>
                        </a:solidFill>
                      </a:endParaRPr>
                    </a:p>
                    <a:p>
                      <a:r>
                        <a:rPr lang="fr-FR" sz="1600" b="0" noProof="0" dirty="0" smtClean="0">
                          <a:solidFill>
                            <a:schemeClr val="bg1"/>
                          </a:solidFill>
                        </a:rPr>
                        <a:t>  Pneumonie</a:t>
                      </a:r>
                      <a:endParaRPr lang="fr-FR" sz="1600" b="0" noProof="0" dirty="0">
                        <a:solidFill>
                          <a:schemeClr val="bg1"/>
                        </a:solidFill>
                      </a:endParaRPr>
                    </a:p>
                    <a:p>
                      <a:r>
                        <a:rPr lang="fr-FR" sz="1600" b="0" noProof="0" dirty="0" smtClean="0">
                          <a:solidFill>
                            <a:schemeClr val="bg1"/>
                          </a:solidFill>
                        </a:rPr>
                        <a:t>  Bactériémie isolée</a:t>
                      </a:r>
                      <a:endParaRPr lang="fr-FR" sz="1600" b="0" noProof="0" dirty="0">
                        <a:solidFill>
                          <a:schemeClr val="bg1"/>
                        </a:solidFill>
                      </a:endParaRPr>
                    </a:p>
                    <a:p>
                      <a:r>
                        <a:rPr lang="fr-FR" sz="1600" b="0" noProof="0" dirty="0" smtClean="0">
                          <a:solidFill>
                            <a:schemeClr val="bg1"/>
                          </a:solidFill>
                        </a:rPr>
                        <a:t>  Urogénitale isolée </a:t>
                      </a:r>
                      <a:endParaRPr lang="fr-FR" sz="1600" b="0" noProof="0" dirty="0">
                        <a:solidFill>
                          <a:schemeClr val="bg1"/>
                        </a:solidFill>
                      </a:endParaRPr>
                    </a:p>
                    <a:p>
                      <a:r>
                        <a:rPr lang="fr-FR" sz="1600" b="0" noProof="0" dirty="0" smtClean="0">
                          <a:solidFill>
                            <a:schemeClr val="bg1"/>
                          </a:solidFill>
                        </a:rPr>
                        <a:t>  Autres</a:t>
                      </a:r>
                      <a:endParaRPr lang="fr-FR" sz="1600" b="0" noProof="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56</a:t>
                      </a:r>
                      <a:endParaRPr lang="fr-FR" sz="1600" b="0" dirty="0">
                        <a:solidFill>
                          <a:schemeClr val="bg1"/>
                        </a:solidFill>
                      </a:endParaRPr>
                    </a:p>
                    <a:p>
                      <a:pPr algn="ctr"/>
                      <a:r>
                        <a:rPr lang="fr-FR" sz="1600" b="0" dirty="0" smtClean="0">
                          <a:solidFill>
                            <a:schemeClr val="bg1"/>
                          </a:solidFill>
                        </a:rPr>
                        <a:t>23</a:t>
                      </a:r>
                      <a:endParaRPr lang="fr-FR" sz="1600" b="0" dirty="0">
                        <a:solidFill>
                          <a:schemeClr val="bg1"/>
                        </a:solidFill>
                      </a:endParaRPr>
                    </a:p>
                    <a:p>
                      <a:pPr algn="ctr"/>
                      <a:r>
                        <a:rPr lang="fr-FR" sz="1600" b="0" dirty="0" smtClean="0">
                          <a:solidFill>
                            <a:schemeClr val="bg1"/>
                          </a:solidFill>
                        </a:rPr>
                        <a:t>13</a:t>
                      </a:r>
                      <a:endParaRPr lang="fr-FR" sz="1600" b="0" dirty="0">
                        <a:solidFill>
                          <a:schemeClr val="bg1"/>
                        </a:solidFill>
                      </a:endParaRPr>
                    </a:p>
                    <a:p>
                      <a:pPr algn="ctr"/>
                      <a:r>
                        <a:rPr lang="fr-FR" sz="1600" b="0" dirty="0" smtClean="0">
                          <a:solidFill>
                            <a:schemeClr val="bg1"/>
                          </a:solidFill>
                        </a:rPr>
                        <a:t>11</a:t>
                      </a:r>
                      <a:endParaRPr lang="fr-FR" sz="1600" b="0" dirty="0">
                        <a:solidFill>
                          <a:schemeClr val="bg1"/>
                        </a:solidFill>
                      </a:endParaRPr>
                    </a:p>
                    <a:p>
                      <a:pPr algn="ctr"/>
                      <a:r>
                        <a:rPr lang="fr-FR" sz="1600" b="0" dirty="0" smtClean="0">
                          <a:solidFill>
                            <a:schemeClr val="bg1"/>
                          </a:solidFill>
                        </a:rPr>
                        <a:t>9</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14</a:t>
                      </a:r>
                      <a:endParaRPr lang="fr-FR" sz="1600" b="0" dirty="0">
                        <a:solidFill>
                          <a:schemeClr val="bg1"/>
                        </a:solidFill>
                      </a:endParaRPr>
                    </a:p>
                    <a:p>
                      <a:pPr algn="ctr"/>
                      <a:r>
                        <a:rPr lang="fr-FR" sz="1600" b="0" dirty="0" smtClean="0">
                          <a:solidFill>
                            <a:schemeClr val="bg1"/>
                          </a:solidFill>
                        </a:rPr>
                        <a:t>4</a:t>
                      </a:r>
                      <a:endParaRPr lang="fr-FR" sz="1600" b="0" dirty="0">
                        <a:solidFill>
                          <a:schemeClr val="bg1"/>
                        </a:solidFill>
                      </a:endParaRPr>
                    </a:p>
                    <a:p>
                      <a:pPr algn="ctr"/>
                      <a:r>
                        <a:rPr lang="fr-FR" sz="1600" b="0" dirty="0" smtClean="0">
                          <a:solidFill>
                            <a:schemeClr val="bg1"/>
                          </a:solidFill>
                        </a:rPr>
                        <a:t>3</a:t>
                      </a:r>
                      <a:endParaRPr lang="fr-FR" sz="1600" b="0" dirty="0">
                        <a:solidFill>
                          <a:schemeClr val="bg1"/>
                        </a:solidFill>
                      </a:endParaRPr>
                    </a:p>
                    <a:p>
                      <a:pPr algn="ctr"/>
                      <a:r>
                        <a:rPr lang="fr-FR" sz="1600" b="0" dirty="0" smtClean="0">
                          <a:solidFill>
                            <a:schemeClr val="bg1"/>
                          </a:solidFill>
                        </a:rPr>
                        <a:t>5</a:t>
                      </a:r>
                      <a:endParaRPr lang="fr-FR" sz="1600" b="0" dirty="0">
                        <a:solidFill>
                          <a:schemeClr val="bg1"/>
                        </a:solidFill>
                      </a:endParaRPr>
                    </a:p>
                    <a:p>
                      <a:pPr algn="ctr"/>
                      <a:r>
                        <a:rPr lang="fr-FR" sz="1600" b="0" dirty="0" smtClean="0">
                          <a:solidFill>
                            <a:schemeClr val="bg1"/>
                          </a:solidFill>
                        </a:rPr>
                        <a:t>2</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28</a:t>
                      </a:r>
                      <a:endParaRPr lang="fr-FR" sz="1600" b="0" dirty="0">
                        <a:solidFill>
                          <a:schemeClr val="bg1"/>
                        </a:solidFill>
                      </a:endParaRPr>
                    </a:p>
                    <a:p>
                      <a:pPr algn="ctr"/>
                      <a:r>
                        <a:rPr lang="fr-FR" sz="1600" b="0" dirty="0" smtClean="0">
                          <a:solidFill>
                            <a:schemeClr val="bg1"/>
                          </a:solidFill>
                        </a:rPr>
                        <a:t>14</a:t>
                      </a:r>
                      <a:endParaRPr lang="fr-FR" sz="1600" b="0" dirty="0">
                        <a:solidFill>
                          <a:schemeClr val="bg1"/>
                        </a:solidFill>
                      </a:endParaRPr>
                    </a:p>
                    <a:p>
                      <a:pPr algn="ctr"/>
                      <a:r>
                        <a:rPr lang="fr-FR" sz="1600" b="0" dirty="0" smtClean="0">
                          <a:solidFill>
                            <a:schemeClr val="bg1"/>
                          </a:solidFill>
                        </a:rPr>
                        <a:t>5</a:t>
                      </a:r>
                      <a:endParaRPr lang="fr-FR" sz="1600" b="0" dirty="0">
                        <a:solidFill>
                          <a:schemeClr val="bg1"/>
                        </a:solidFill>
                      </a:endParaRPr>
                    </a:p>
                    <a:p>
                      <a:pPr algn="ctr"/>
                      <a:r>
                        <a:rPr lang="fr-FR" sz="1600" b="0" dirty="0" smtClean="0">
                          <a:solidFill>
                            <a:schemeClr val="bg1"/>
                          </a:solidFill>
                        </a:rPr>
                        <a:t>5</a:t>
                      </a:r>
                      <a:endParaRPr lang="fr-FR" sz="1600" b="0" dirty="0">
                        <a:solidFill>
                          <a:schemeClr val="bg1"/>
                        </a:solidFill>
                      </a:endParaRPr>
                    </a:p>
                    <a:p>
                      <a:pPr algn="ctr"/>
                      <a:r>
                        <a:rPr lang="fr-FR" sz="1600" b="0" dirty="0" smtClean="0">
                          <a:solidFill>
                            <a:schemeClr val="bg1"/>
                          </a:solidFill>
                        </a:rPr>
                        <a:t>4</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7</a:t>
                      </a:r>
                      <a:endParaRPr lang="fr-FR" sz="1600" b="0" dirty="0">
                        <a:solidFill>
                          <a:schemeClr val="bg1"/>
                        </a:solidFill>
                      </a:endParaRPr>
                    </a:p>
                    <a:p>
                      <a:pPr algn="ctr"/>
                      <a:r>
                        <a:rPr lang="fr-FR" sz="1600" b="0" dirty="0" smtClean="0">
                          <a:solidFill>
                            <a:schemeClr val="bg1"/>
                          </a:solidFill>
                        </a:rPr>
                        <a:t>5</a:t>
                      </a:r>
                      <a:endParaRPr lang="fr-FR" sz="1600" b="0" dirty="0">
                        <a:solidFill>
                          <a:schemeClr val="bg1"/>
                        </a:solidFill>
                      </a:endParaRPr>
                    </a:p>
                    <a:p>
                      <a:pPr algn="ctr"/>
                      <a:r>
                        <a:rPr lang="fr-FR" sz="1600" b="0" dirty="0" smtClean="0">
                          <a:solidFill>
                            <a:schemeClr val="bg1"/>
                          </a:solidFill>
                        </a:rPr>
                        <a:t>2</a:t>
                      </a:r>
                      <a:endParaRPr lang="fr-FR" sz="1600" b="0" dirty="0">
                        <a:solidFill>
                          <a:schemeClr val="bg1"/>
                        </a:solidFill>
                      </a:endParaRPr>
                    </a:p>
                    <a:p>
                      <a:pPr algn="ctr"/>
                      <a:r>
                        <a:rPr lang="fr-FR" sz="1600" b="0" dirty="0" smtClean="0">
                          <a:solidFill>
                            <a:schemeClr val="bg1"/>
                          </a:solidFill>
                        </a:rPr>
                        <a:t>0</a:t>
                      </a:r>
                      <a:endParaRPr lang="fr-FR" sz="1600" b="0" dirty="0">
                        <a:solidFill>
                          <a:schemeClr val="bg1"/>
                        </a:solidFill>
                      </a:endParaRPr>
                    </a:p>
                    <a:p>
                      <a:pPr algn="ctr"/>
                      <a:r>
                        <a:rPr lang="fr-FR" sz="1600" b="0" dirty="0" smtClean="0">
                          <a:solidFill>
                            <a:schemeClr val="bg1"/>
                          </a:solidFill>
                        </a:rPr>
                        <a:t>0</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7</a:t>
                      </a:r>
                      <a:endParaRPr lang="fr-FR" sz="1600" b="0" dirty="0">
                        <a:solidFill>
                          <a:schemeClr val="bg1"/>
                        </a:solidFill>
                      </a:endParaRPr>
                    </a:p>
                    <a:p>
                      <a:pPr algn="ctr"/>
                      <a:r>
                        <a:rPr lang="fr-FR" sz="1600" b="0" dirty="0" smtClean="0">
                          <a:solidFill>
                            <a:schemeClr val="bg1"/>
                          </a:solidFill>
                        </a:rPr>
                        <a:t>0</a:t>
                      </a:r>
                      <a:endParaRPr lang="fr-FR" sz="1600" b="0" dirty="0">
                        <a:solidFill>
                          <a:schemeClr val="bg1"/>
                        </a:solidFill>
                      </a:endParaRPr>
                    </a:p>
                    <a:p>
                      <a:pPr algn="ctr"/>
                      <a:r>
                        <a:rPr lang="fr-FR" sz="1600" b="0" dirty="0" smtClean="0">
                          <a:solidFill>
                            <a:schemeClr val="bg1"/>
                          </a:solidFill>
                        </a:rPr>
                        <a:t>3</a:t>
                      </a:r>
                      <a:endParaRPr lang="fr-FR" sz="1600" b="0" dirty="0">
                        <a:solidFill>
                          <a:schemeClr val="bg1"/>
                        </a:solidFill>
                      </a:endParaRPr>
                    </a:p>
                    <a:p>
                      <a:pPr algn="ctr"/>
                      <a:r>
                        <a:rPr lang="fr-FR" sz="1600" b="0" dirty="0" smtClean="0">
                          <a:solidFill>
                            <a:schemeClr val="bg1"/>
                          </a:solidFill>
                        </a:rPr>
                        <a:t>1</a:t>
                      </a:r>
                      <a:endParaRPr lang="fr-FR" sz="1600" b="0" dirty="0">
                        <a:solidFill>
                          <a:schemeClr val="bg1"/>
                        </a:solidFill>
                      </a:endParaRPr>
                    </a:p>
                    <a:p>
                      <a:pPr algn="ctr"/>
                      <a:r>
                        <a:rPr lang="fr-FR" sz="1600" b="0" dirty="0" smtClean="0">
                          <a:solidFill>
                            <a:schemeClr val="bg1"/>
                          </a:solidFill>
                        </a:rPr>
                        <a:t>3</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8443">
                <a:tc>
                  <a:txBody>
                    <a:bodyPr/>
                    <a:lstStyle/>
                    <a:p>
                      <a:r>
                        <a:rPr lang="fr-FR" sz="1600" b="0" noProof="0" dirty="0" smtClean="0">
                          <a:solidFill>
                            <a:schemeClr val="bg1"/>
                          </a:solidFill>
                        </a:rPr>
                        <a:t>Cancers non sida</a:t>
                      </a:r>
                      <a:endParaRPr lang="fr-FR" sz="1600" b="0" noProof="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5</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2</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8443">
                <a:tc>
                  <a:txBody>
                    <a:bodyPr/>
                    <a:lstStyle/>
                    <a:p>
                      <a:r>
                        <a:rPr lang="fr-FR" sz="1600" b="0" noProof="0" dirty="0" smtClean="0">
                          <a:solidFill>
                            <a:schemeClr val="bg1"/>
                          </a:solidFill>
                        </a:rPr>
                        <a:t>Cancers sida</a:t>
                      </a:r>
                      <a:endParaRPr lang="fr-FR" sz="1600" b="0" noProof="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4</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0</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3</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0</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8443">
                <a:tc>
                  <a:txBody>
                    <a:bodyPr/>
                    <a:lstStyle/>
                    <a:p>
                      <a:r>
                        <a:rPr lang="fr-FR" sz="1600" b="0" noProof="0" dirty="0" smtClean="0">
                          <a:solidFill>
                            <a:schemeClr val="bg1"/>
                          </a:solidFill>
                        </a:rPr>
                        <a:t>Autres événements sida</a:t>
                      </a:r>
                      <a:endParaRPr lang="fr-FR" sz="1600" b="0" noProof="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7</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3</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1</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3</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600" b="0" dirty="0" smtClean="0">
                          <a:solidFill>
                            <a:schemeClr val="bg1"/>
                          </a:solidFill>
                        </a:rPr>
                        <a:t>0</a:t>
                      </a:r>
                      <a:endParaRPr lang="fr-FR" sz="1600" b="0" dirty="0">
                        <a:solidFill>
                          <a:schemeClr val="bg1"/>
                        </a:solidFill>
                      </a:endParaRPr>
                    </a:p>
                  </a:txBody>
                  <a:tcPr marL="36000" marR="36000" marT="36000" marB="36000"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
        <p:nvSpPr>
          <p:cNvPr id="304195" name="ZoneTexte 6"/>
          <p:cNvSpPr txBox="1">
            <a:spLocks noChangeArrowheads="1"/>
          </p:cNvSpPr>
          <p:nvPr/>
        </p:nvSpPr>
        <p:spPr bwMode="auto">
          <a:xfrm>
            <a:off x="2704966" y="1156772"/>
            <a:ext cx="4262705" cy="369332"/>
          </a:xfrm>
          <a:prstGeom prst="rect">
            <a:avLst/>
          </a:prstGeom>
          <a:noFill/>
          <a:ln w="9525">
            <a:noFill/>
            <a:miter lim="800000"/>
            <a:headEnd/>
            <a:tailEnd/>
          </a:ln>
        </p:spPr>
        <p:txBody>
          <a:bodyPr wrap="none">
            <a:spAutoFit/>
          </a:bodyPr>
          <a:lstStyle/>
          <a:p>
            <a:pPr algn="ctr" defTabSz="914400"/>
            <a:r>
              <a:rPr lang="fr-FR" dirty="0">
                <a:solidFill>
                  <a:srgbClr val="FFFF66"/>
                </a:solidFill>
                <a:latin typeface="Arial" charset="0"/>
                <a:ea typeface="+mn-ea"/>
                <a:cs typeface="Arial" charset="0"/>
              </a:rPr>
              <a:t>Nombre d’épisodes de morbidité sévère</a:t>
            </a:r>
          </a:p>
        </p:txBody>
      </p:sp>
      <p:sp>
        <p:nvSpPr>
          <p:cNvPr id="304196"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Danel C, CROI 2015, Abs. 115LB</a:t>
            </a:r>
          </a:p>
        </p:txBody>
      </p:sp>
      <p:sp>
        <p:nvSpPr>
          <p:cNvPr id="304197"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151</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540402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sz="2600" dirty="0" smtClean="0"/>
              <a:t>Essai TEMPRANO/ANRS 12136 : </a:t>
            </a:r>
            <a:br>
              <a:rPr lang="fr-FR" sz="2600" dirty="0" smtClean="0"/>
            </a:br>
            <a:r>
              <a:rPr lang="fr-FR" sz="2600" dirty="0" smtClean="0"/>
              <a:t>bénéfices d’un traitement ARV précoce </a:t>
            </a:r>
            <a:br>
              <a:rPr lang="fr-FR" sz="2600" dirty="0" smtClean="0"/>
            </a:br>
            <a:r>
              <a:rPr lang="fr-FR" sz="2600" dirty="0" smtClean="0"/>
              <a:t>et d’un traitement préventif par isoniazide (6)</a:t>
            </a:r>
            <a:endParaRPr lang="fr-FR" dirty="0"/>
          </a:p>
        </p:txBody>
      </p:sp>
      <p:sp>
        <p:nvSpPr>
          <p:cNvPr id="306179" name="Espace réservé du contenu 2"/>
          <p:cNvSpPr>
            <a:spLocks noGrp="1"/>
          </p:cNvSpPr>
          <p:nvPr>
            <p:ph idx="1"/>
          </p:nvPr>
        </p:nvSpPr>
        <p:spPr/>
        <p:txBody>
          <a:bodyPr/>
          <a:lstStyle/>
          <a:p>
            <a:pPr algn="ctr">
              <a:spcBef>
                <a:spcPts val="600"/>
              </a:spcBef>
              <a:buFontTx/>
              <a:buNone/>
            </a:pPr>
            <a:r>
              <a:rPr lang="fr-FR" sz="2000" dirty="0" smtClean="0">
                <a:solidFill>
                  <a:srgbClr val="FFFF66"/>
                </a:solidFill>
              </a:rPr>
              <a:t>Morbidité sévère liée au VIH (critère principal)</a:t>
            </a:r>
          </a:p>
          <a:p>
            <a:pPr algn="ctr">
              <a:spcBef>
                <a:spcPts val="600"/>
              </a:spcBef>
              <a:buFontTx/>
              <a:buNone/>
            </a:pPr>
            <a:r>
              <a:rPr lang="fr-FR" sz="2000" dirty="0" smtClean="0">
                <a:solidFill>
                  <a:srgbClr val="FFFF66"/>
                </a:solidFill>
              </a:rPr>
              <a:t>Analyse sur population avec CD4 inclusion </a:t>
            </a:r>
            <a:r>
              <a:rPr lang="fr-FR" sz="2000" u="sng" dirty="0" smtClean="0">
                <a:solidFill>
                  <a:srgbClr val="FFFF66"/>
                </a:solidFill>
              </a:rPr>
              <a:t>&gt;</a:t>
            </a:r>
            <a:r>
              <a:rPr lang="fr-FR" sz="2000" dirty="0" smtClean="0">
                <a:solidFill>
                  <a:srgbClr val="FFFF66"/>
                </a:solidFill>
              </a:rPr>
              <a:t> 500/mm</a:t>
            </a:r>
            <a:r>
              <a:rPr lang="fr-FR" sz="2000" baseline="30000" dirty="0" smtClean="0">
                <a:solidFill>
                  <a:srgbClr val="FFFF66"/>
                </a:solidFill>
              </a:rPr>
              <a:t>3</a:t>
            </a:r>
            <a:r>
              <a:rPr lang="fr-FR" sz="2000" dirty="0" smtClean="0">
                <a:solidFill>
                  <a:srgbClr val="FFFF66"/>
                </a:solidFill>
              </a:rPr>
              <a:t>  (n = 849)</a:t>
            </a:r>
          </a:p>
        </p:txBody>
      </p:sp>
      <p:sp>
        <p:nvSpPr>
          <p:cNvPr id="306178"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Danel C, CROI 2015, Abs. 115LB</a:t>
            </a:r>
          </a:p>
        </p:txBody>
      </p:sp>
      <p:graphicFrame>
        <p:nvGraphicFramePr>
          <p:cNvPr id="6" name="Tableau 5"/>
          <p:cNvGraphicFramePr>
            <a:graphicFrameLocks noGrp="1"/>
          </p:cNvGraphicFramePr>
          <p:nvPr/>
        </p:nvGraphicFramePr>
        <p:xfrm>
          <a:off x="457200" y="4625975"/>
          <a:ext cx="4754138" cy="1661159"/>
        </p:xfrm>
        <a:graphic>
          <a:graphicData uri="http://schemas.openxmlformats.org/drawingml/2006/table">
            <a:tbl>
              <a:tblPr firstRow="1" bandRow="1">
                <a:tableStyleId>{5C22544A-7EE6-4342-B048-85BDC9FD1C3A}</a:tableStyleId>
              </a:tblPr>
              <a:tblGrid>
                <a:gridCol w="1618519"/>
                <a:gridCol w="501805"/>
                <a:gridCol w="1237785"/>
                <a:gridCol w="624469"/>
                <a:gridCol w="771560"/>
              </a:tblGrid>
              <a:tr h="267081">
                <a:tc>
                  <a:txBody>
                    <a:bodyPr/>
                    <a:lstStyle/>
                    <a:p>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400" b="0" dirty="0" smtClean="0">
                          <a:solidFill>
                            <a:srgbClr val="FFFF66"/>
                          </a:solidFill>
                        </a:rPr>
                        <a:t>n</a:t>
                      </a:r>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400" b="0" dirty="0" smtClean="0">
                          <a:solidFill>
                            <a:srgbClr val="FFFF66"/>
                          </a:solidFill>
                        </a:rPr>
                        <a:t>Taux/100</a:t>
                      </a:r>
                      <a:r>
                        <a:rPr lang="fr-FR" sz="1400" b="0" baseline="0" dirty="0" smtClean="0">
                          <a:solidFill>
                            <a:srgbClr val="FFFF66"/>
                          </a:solidFill>
                        </a:rPr>
                        <a:t> a-p</a:t>
                      </a:r>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400" b="0" dirty="0" err="1" smtClean="0">
                          <a:solidFill>
                            <a:srgbClr val="FFFF66"/>
                          </a:solidFill>
                        </a:rPr>
                        <a:t>HRa</a:t>
                      </a:r>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400" b="0" dirty="0" smtClean="0">
                          <a:solidFill>
                            <a:srgbClr val="FFFF66"/>
                          </a:solidFill>
                        </a:rPr>
                        <a:t>p</a:t>
                      </a:r>
                      <a:endParaRPr lang="fr-FR" sz="1400" b="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267081">
                <a:tc>
                  <a:txBody>
                    <a:bodyPr/>
                    <a:lstStyle/>
                    <a:p>
                      <a:r>
                        <a:rPr lang="fr-FR" sz="1400" b="0" dirty="0" smtClean="0">
                          <a:solidFill>
                            <a:schemeClr val="bg1"/>
                          </a:solidFill>
                        </a:rPr>
                        <a:t>ARV « OMS »</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38</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4,1</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67081">
                <a:tc>
                  <a:txBody>
                    <a:bodyPr/>
                    <a:lstStyle/>
                    <a:p>
                      <a:r>
                        <a:rPr lang="fr-FR" sz="1400" b="0" dirty="0" smtClean="0">
                          <a:solidFill>
                            <a:schemeClr val="bg1"/>
                          </a:solidFill>
                        </a:rPr>
                        <a:t>ARV</a:t>
                      </a:r>
                      <a:r>
                        <a:rPr lang="fr-FR" sz="1400" b="0" baseline="0" dirty="0" smtClean="0">
                          <a:solidFill>
                            <a:schemeClr val="bg1"/>
                          </a:solidFill>
                        </a:rPr>
                        <a:t> immédiats</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23</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2,4</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0,56</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0,03</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0">
                <a:tc gridSpan="5">
                  <a:txBody>
                    <a:bodyPr/>
                    <a:lstStyle/>
                    <a:p>
                      <a:endParaRPr lang="fr-FR" sz="3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hMerge="1">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67081">
                <a:tc>
                  <a:txBody>
                    <a:bodyPr/>
                    <a:lstStyle/>
                    <a:p>
                      <a:r>
                        <a:rPr lang="fr-FR" sz="1400" b="0" dirty="0" smtClean="0">
                          <a:solidFill>
                            <a:schemeClr val="bg1"/>
                          </a:solidFill>
                        </a:rPr>
                        <a:t>Pas de TPI</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37</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4,0</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67081">
                <a:tc>
                  <a:txBody>
                    <a:bodyPr/>
                    <a:lstStyle/>
                    <a:p>
                      <a:r>
                        <a:rPr lang="fr-FR" sz="1400" b="0" dirty="0" smtClean="0">
                          <a:solidFill>
                            <a:schemeClr val="bg1"/>
                          </a:solidFill>
                        </a:rPr>
                        <a:t>TPI</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24</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2,5</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0,61</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400" b="0" dirty="0" smtClean="0">
                          <a:solidFill>
                            <a:schemeClr val="bg1"/>
                          </a:solidFill>
                        </a:rPr>
                        <a:t>0,056</a:t>
                      </a:r>
                      <a:endParaRPr lang="fr-FR" sz="1400" b="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
        <p:nvSpPr>
          <p:cNvPr id="7" name="Espace réservé du contenu 2"/>
          <p:cNvSpPr txBox="1">
            <a:spLocks/>
          </p:cNvSpPr>
          <p:nvPr/>
        </p:nvSpPr>
        <p:spPr bwMode="auto">
          <a:xfrm>
            <a:off x="5483225" y="4760913"/>
            <a:ext cx="3516313" cy="1592262"/>
          </a:xfrm>
          <a:prstGeom prst="rect">
            <a:avLst/>
          </a:prstGeom>
          <a:noFill/>
          <a:ln w="9525">
            <a:noFill/>
            <a:miter lim="800000"/>
            <a:headEnd/>
            <a:tailEnd/>
          </a:ln>
        </p:spPr>
        <p:txBody>
          <a:bodyPr/>
          <a:lstStyle/>
          <a:p>
            <a:pPr marL="342900" indent="-342900" defTabSz="914400" eaLnBrk="0" hangingPunct="0">
              <a:spcBef>
                <a:spcPts val="600"/>
              </a:spcBef>
              <a:buClr>
                <a:srgbClr val="FFFF00"/>
              </a:buClr>
              <a:buFontTx/>
              <a:buChar char="•"/>
              <a:defRPr/>
            </a:pPr>
            <a:r>
              <a:rPr lang="fr-FR" sz="1600" kern="0" dirty="0">
                <a:solidFill>
                  <a:srgbClr val="FFFFFF"/>
                </a:solidFill>
                <a:latin typeface="Arial"/>
                <a:ea typeface="+mn-ea"/>
                <a:cs typeface="Arial" charset="0"/>
              </a:rPr>
              <a:t>Pas d’interaction significative entre ARV immédiats et TPI</a:t>
            </a:r>
          </a:p>
          <a:p>
            <a:pPr marL="800100" lvl="1" indent="-342900" defTabSz="914400" eaLnBrk="0" hangingPunct="0">
              <a:spcBef>
                <a:spcPts val="600"/>
              </a:spcBef>
              <a:buClr>
                <a:srgbClr val="FFFF00"/>
              </a:buClr>
              <a:buFont typeface="Arial" panose="020B0604020202020204" pitchFamily="34" charset="0"/>
              <a:buChar char="→"/>
              <a:defRPr/>
            </a:pPr>
            <a:r>
              <a:rPr lang="fr-FR" sz="1600" kern="0" dirty="0">
                <a:solidFill>
                  <a:srgbClr val="FFFFFF"/>
                </a:solidFill>
                <a:latin typeface="Arial"/>
                <a:ea typeface="+mn-ea"/>
                <a:cs typeface="Arial" charset="0"/>
              </a:rPr>
              <a:t>44 % de réduction du risque avec ARV immédiats</a:t>
            </a:r>
          </a:p>
          <a:p>
            <a:pPr marL="800100" lvl="1" indent="-342900" defTabSz="914400" eaLnBrk="0" hangingPunct="0">
              <a:spcBef>
                <a:spcPts val="600"/>
              </a:spcBef>
              <a:buClr>
                <a:srgbClr val="FFFF00"/>
              </a:buClr>
              <a:buFont typeface="Arial" panose="020B0604020202020204" pitchFamily="34" charset="0"/>
              <a:buChar char="→"/>
              <a:defRPr/>
            </a:pPr>
            <a:r>
              <a:rPr lang="fr-FR" sz="1600" kern="0" dirty="0">
                <a:solidFill>
                  <a:srgbClr val="FFFFFF"/>
                </a:solidFill>
                <a:latin typeface="Arial"/>
                <a:ea typeface="+mn-ea"/>
                <a:cs typeface="Arial" charset="0"/>
              </a:rPr>
              <a:t>39 % de réduction du risque avec TPI</a:t>
            </a:r>
          </a:p>
        </p:txBody>
      </p:sp>
      <p:sp>
        <p:nvSpPr>
          <p:cNvPr id="306225" name="ZoneTexte 10"/>
          <p:cNvSpPr txBox="1">
            <a:spLocks noChangeArrowheads="1"/>
          </p:cNvSpPr>
          <p:nvPr/>
        </p:nvSpPr>
        <p:spPr bwMode="auto">
          <a:xfrm>
            <a:off x="446088" y="6353175"/>
            <a:ext cx="4783137" cy="276225"/>
          </a:xfrm>
          <a:prstGeom prst="rect">
            <a:avLst/>
          </a:prstGeom>
          <a:noFill/>
          <a:ln w="9525">
            <a:noFill/>
            <a:miter lim="800000"/>
            <a:headEnd/>
            <a:tailEnd/>
          </a:ln>
        </p:spPr>
        <p:txBody>
          <a:bodyPr wrap="none">
            <a:spAutoFit/>
          </a:bodyPr>
          <a:lstStyle/>
          <a:p>
            <a:pPr defTabSz="914400"/>
            <a:r>
              <a:rPr lang="fr-FR" sz="1200">
                <a:solidFill>
                  <a:srgbClr val="FFFFFF"/>
                </a:solidFill>
                <a:latin typeface="Arial" charset="0"/>
                <a:ea typeface="+mn-ea"/>
                <a:cs typeface="Arial" charset="0"/>
              </a:rPr>
              <a:t>HRa : hazard ratio ajusté (ajusté pour l’autre stratégie et par centre)</a:t>
            </a:r>
          </a:p>
        </p:txBody>
      </p:sp>
      <p:sp>
        <p:nvSpPr>
          <p:cNvPr id="306226" name="ZoneTexte 64"/>
          <p:cNvSpPr txBox="1">
            <a:spLocks noChangeArrowheads="1"/>
          </p:cNvSpPr>
          <p:nvPr/>
        </p:nvSpPr>
        <p:spPr bwMode="auto">
          <a:xfrm>
            <a:off x="6084888" y="2212975"/>
            <a:ext cx="1080232" cy="338554"/>
          </a:xfrm>
          <a:prstGeom prst="rect">
            <a:avLst/>
          </a:prstGeom>
          <a:noFill/>
          <a:ln w="9525">
            <a:noFill/>
            <a:miter lim="800000"/>
            <a:headEnd/>
            <a:tailEnd/>
          </a:ln>
        </p:spPr>
        <p:txBody>
          <a:bodyPr wrap="none">
            <a:spAutoFit/>
          </a:bodyPr>
          <a:lstStyle/>
          <a:p>
            <a:pPr defTabSz="914400"/>
            <a:r>
              <a:rPr lang="fr-FR" sz="1600" dirty="0">
                <a:solidFill>
                  <a:srgbClr val="FFFF66"/>
                </a:solidFill>
                <a:latin typeface="Arial" charset="0"/>
                <a:ea typeface="+mn-ea"/>
                <a:cs typeface="Arial" charset="0"/>
              </a:rPr>
              <a:t>Selon TPI</a:t>
            </a:r>
          </a:p>
        </p:txBody>
      </p:sp>
      <p:sp>
        <p:nvSpPr>
          <p:cNvPr id="306227" name="ZoneTexte 65"/>
          <p:cNvSpPr txBox="1">
            <a:spLocks noChangeArrowheads="1"/>
          </p:cNvSpPr>
          <p:nvPr/>
        </p:nvSpPr>
        <p:spPr bwMode="auto">
          <a:xfrm>
            <a:off x="2127250" y="2185988"/>
            <a:ext cx="1169872" cy="338554"/>
          </a:xfrm>
          <a:prstGeom prst="rect">
            <a:avLst/>
          </a:prstGeom>
          <a:noFill/>
          <a:ln w="9525">
            <a:noFill/>
            <a:miter lim="800000"/>
            <a:headEnd/>
            <a:tailEnd/>
          </a:ln>
        </p:spPr>
        <p:txBody>
          <a:bodyPr wrap="none">
            <a:spAutoFit/>
          </a:bodyPr>
          <a:lstStyle/>
          <a:p>
            <a:pPr defTabSz="914400"/>
            <a:r>
              <a:rPr lang="fr-FR" sz="1600" dirty="0">
                <a:solidFill>
                  <a:srgbClr val="FFFF66"/>
                </a:solidFill>
                <a:latin typeface="Arial" charset="0"/>
                <a:ea typeface="+mn-ea"/>
                <a:cs typeface="Arial" charset="0"/>
              </a:rPr>
              <a:t>Selon ARV</a:t>
            </a:r>
          </a:p>
        </p:txBody>
      </p:sp>
      <p:grpSp>
        <p:nvGrpSpPr>
          <p:cNvPr id="68" name="Groupe 67"/>
          <p:cNvGrpSpPr/>
          <p:nvPr/>
        </p:nvGrpSpPr>
        <p:grpSpPr>
          <a:xfrm>
            <a:off x="4738688" y="2341563"/>
            <a:ext cx="3605212" cy="1971675"/>
            <a:chOff x="4738688" y="2341563"/>
            <a:chExt cx="3605212" cy="1971675"/>
          </a:xfrm>
        </p:grpSpPr>
        <p:sp>
          <p:nvSpPr>
            <p:cNvPr id="306254" name="Forme libre 94"/>
            <p:cNvSpPr>
              <a:spLocks/>
            </p:cNvSpPr>
            <p:nvPr/>
          </p:nvSpPr>
          <p:spPr bwMode="auto">
            <a:xfrm>
              <a:off x="5137150" y="2428875"/>
              <a:ext cx="2503488" cy="1401763"/>
            </a:xfrm>
            <a:custGeom>
              <a:avLst/>
              <a:gdLst>
                <a:gd name="T0" fmla="*/ 2503170 w 2503170"/>
                <a:gd name="T1" fmla="*/ 1402080 h 1402080"/>
                <a:gd name="T2" fmla="*/ 0 w 2503170"/>
                <a:gd name="T3" fmla="*/ 1402080 h 1402080"/>
                <a:gd name="T4" fmla="*/ 0 w 2503170"/>
                <a:gd name="T5" fmla="*/ 0 h 1402080"/>
                <a:gd name="T6" fmla="*/ 0 60000 65536"/>
                <a:gd name="T7" fmla="*/ 0 60000 65536"/>
                <a:gd name="T8" fmla="*/ 0 60000 65536"/>
              </a:gdLst>
              <a:ahLst/>
              <a:cxnLst>
                <a:cxn ang="T6">
                  <a:pos x="T0" y="T1"/>
                </a:cxn>
                <a:cxn ang="T7">
                  <a:pos x="T2" y="T3"/>
                </a:cxn>
                <a:cxn ang="T8">
                  <a:pos x="T4" y="T5"/>
                </a:cxn>
              </a:cxnLst>
              <a:rect l="0" t="0" r="r" b="b"/>
              <a:pathLst>
                <a:path w="2503170" h="1402080">
                  <a:moveTo>
                    <a:pt x="2503170" y="1402080"/>
                  </a:moveTo>
                  <a:lnTo>
                    <a:pt x="0" y="1402080"/>
                  </a:lnTo>
                  <a:lnTo>
                    <a:pt x="0" y="0"/>
                  </a:lnTo>
                </a:path>
              </a:pathLst>
            </a:custGeom>
            <a:noFill/>
            <a:ln w="9525" cap="flat" cmpd="sng" algn="ctr">
              <a:solidFill>
                <a:schemeClr val="bg1"/>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cxnSp>
          <p:nvCxnSpPr>
            <p:cNvPr id="306255" name="Connecteur droit 95"/>
            <p:cNvCxnSpPr>
              <a:cxnSpLocks noChangeShapeType="1"/>
              <a:stCxn id="306254" idx="0"/>
            </p:cNvCxnSpPr>
            <p:nvPr/>
          </p:nvCxnSpPr>
          <p:spPr bwMode="auto">
            <a:xfrm>
              <a:off x="7640638" y="3830638"/>
              <a:ext cx="0" cy="61912"/>
            </a:xfrm>
            <a:prstGeom prst="line">
              <a:avLst/>
            </a:prstGeom>
            <a:noFill/>
            <a:ln w="9525" algn="ctr">
              <a:solidFill>
                <a:schemeClr val="bg1"/>
              </a:solidFill>
              <a:round/>
              <a:headEnd/>
              <a:tailEnd/>
            </a:ln>
          </p:spPr>
        </p:cxnSp>
        <p:cxnSp>
          <p:nvCxnSpPr>
            <p:cNvPr id="306256" name="Connecteur droit 96"/>
            <p:cNvCxnSpPr>
              <a:cxnSpLocks noChangeShapeType="1"/>
            </p:cNvCxnSpPr>
            <p:nvPr/>
          </p:nvCxnSpPr>
          <p:spPr bwMode="auto">
            <a:xfrm>
              <a:off x="7142163" y="3830638"/>
              <a:ext cx="0" cy="61912"/>
            </a:xfrm>
            <a:prstGeom prst="line">
              <a:avLst/>
            </a:prstGeom>
            <a:noFill/>
            <a:ln w="9525" algn="ctr">
              <a:solidFill>
                <a:schemeClr val="bg1"/>
              </a:solidFill>
              <a:round/>
              <a:headEnd/>
              <a:tailEnd/>
            </a:ln>
          </p:spPr>
        </p:cxnSp>
        <p:cxnSp>
          <p:nvCxnSpPr>
            <p:cNvPr id="306257" name="Connecteur droit 97"/>
            <p:cNvCxnSpPr>
              <a:cxnSpLocks noChangeShapeType="1"/>
            </p:cNvCxnSpPr>
            <p:nvPr/>
          </p:nvCxnSpPr>
          <p:spPr bwMode="auto">
            <a:xfrm>
              <a:off x="6645275" y="3830638"/>
              <a:ext cx="0" cy="61912"/>
            </a:xfrm>
            <a:prstGeom prst="line">
              <a:avLst/>
            </a:prstGeom>
            <a:noFill/>
            <a:ln w="9525" algn="ctr">
              <a:solidFill>
                <a:schemeClr val="bg1"/>
              </a:solidFill>
              <a:round/>
              <a:headEnd/>
              <a:tailEnd/>
            </a:ln>
          </p:spPr>
        </p:cxnSp>
        <p:cxnSp>
          <p:nvCxnSpPr>
            <p:cNvPr id="306258" name="Connecteur droit 98"/>
            <p:cNvCxnSpPr>
              <a:cxnSpLocks noChangeShapeType="1"/>
            </p:cNvCxnSpPr>
            <p:nvPr/>
          </p:nvCxnSpPr>
          <p:spPr bwMode="auto">
            <a:xfrm>
              <a:off x="6149975" y="3830638"/>
              <a:ext cx="0" cy="61912"/>
            </a:xfrm>
            <a:prstGeom prst="line">
              <a:avLst/>
            </a:prstGeom>
            <a:noFill/>
            <a:ln w="9525" algn="ctr">
              <a:solidFill>
                <a:schemeClr val="bg1"/>
              </a:solidFill>
              <a:round/>
              <a:headEnd/>
              <a:tailEnd/>
            </a:ln>
          </p:spPr>
        </p:cxnSp>
        <p:cxnSp>
          <p:nvCxnSpPr>
            <p:cNvPr id="306259" name="Connecteur droit 99"/>
            <p:cNvCxnSpPr>
              <a:cxnSpLocks noChangeShapeType="1"/>
            </p:cNvCxnSpPr>
            <p:nvPr/>
          </p:nvCxnSpPr>
          <p:spPr bwMode="auto">
            <a:xfrm>
              <a:off x="5648325" y="3830638"/>
              <a:ext cx="0" cy="61912"/>
            </a:xfrm>
            <a:prstGeom prst="line">
              <a:avLst/>
            </a:prstGeom>
            <a:noFill/>
            <a:ln w="9525" algn="ctr">
              <a:solidFill>
                <a:schemeClr val="bg1"/>
              </a:solidFill>
              <a:round/>
              <a:headEnd/>
              <a:tailEnd/>
            </a:ln>
          </p:spPr>
        </p:cxnSp>
        <p:cxnSp>
          <p:nvCxnSpPr>
            <p:cNvPr id="306260" name="Connecteur droit 100"/>
            <p:cNvCxnSpPr>
              <a:cxnSpLocks noChangeShapeType="1"/>
            </p:cNvCxnSpPr>
            <p:nvPr/>
          </p:nvCxnSpPr>
          <p:spPr bwMode="auto">
            <a:xfrm>
              <a:off x="5153025" y="3830638"/>
              <a:ext cx="0" cy="61912"/>
            </a:xfrm>
            <a:prstGeom prst="line">
              <a:avLst/>
            </a:prstGeom>
            <a:noFill/>
            <a:ln w="9525" algn="ctr">
              <a:solidFill>
                <a:schemeClr val="bg1"/>
              </a:solidFill>
              <a:round/>
              <a:headEnd/>
              <a:tailEnd/>
            </a:ln>
          </p:spPr>
        </p:cxnSp>
        <p:cxnSp>
          <p:nvCxnSpPr>
            <p:cNvPr id="306261" name="Connecteur droit 101"/>
            <p:cNvCxnSpPr>
              <a:cxnSpLocks noChangeShapeType="1"/>
            </p:cNvCxnSpPr>
            <p:nvPr/>
          </p:nvCxnSpPr>
          <p:spPr bwMode="auto">
            <a:xfrm flipH="1">
              <a:off x="5080000" y="2479675"/>
              <a:ext cx="57150" cy="0"/>
            </a:xfrm>
            <a:prstGeom prst="line">
              <a:avLst/>
            </a:prstGeom>
            <a:noFill/>
            <a:ln w="9525" algn="ctr">
              <a:solidFill>
                <a:schemeClr val="bg1"/>
              </a:solidFill>
              <a:round/>
              <a:headEnd/>
              <a:tailEnd/>
            </a:ln>
          </p:spPr>
        </p:cxnSp>
        <p:cxnSp>
          <p:nvCxnSpPr>
            <p:cNvPr id="306262" name="Connecteur droit 102"/>
            <p:cNvCxnSpPr>
              <a:cxnSpLocks noChangeShapeType="1"/>
            </p:cNvCxnSpPr>
            <p:nvPr/>
          </p:nvCxnSpPr>
          <p:spPr bwMode="auto">
            <a:xfrm flipH="1">
              <a:off x="5080000" y="2935288"/>
              <a:ext cx="57150" cy="0"/>
            </a:xfrm>
            <a:prstGeom prst="line">
              <a:avLst/>
            </a:prstGeom>
            <a:noFill/>
            <a:ln w="9525" algn="ctr">
              <a:solidFill>
                <a:schemeClr val="bg1"/>
              </a:solidFill>
              <a:round/>
              <a:headEnd/>
              <a:tailEnd/>
            </a:ln>
          </p:spPr>
        </p:cxnSp>
        <p:cxnSp>
          <p:nvCxnSpPr>
            <p:cNvPr id="306263" name="Connecteur droit 103"/>
            <p:cNvCxnSpPr>
              <a:cxnSpLocks noChangeShapeType="1"/>
            </p:cNvCxnSpPr>
            <p:nvPr/>
          </p:nvCxnSpPr>
          <p:spPr bwMode="auto">
            <a:xfrm flipH="1">
              <a:off x="5080000" y="3381375"/>
              <a:ext cx="57150" cy="0"/>
            </a:xfrm>
            <a:prstGeom prst="line">
              <a:avLst/>
            </a:prstGeom>
            <a:noFill/>
            <a:ln w="9525" algn="ctr">
              <a:solidFill>
                <a:schemeClr val="bg1"/>
              </a:solidFill>
              <a:round/>
              <a:headEnd/>
              <a:tailEnd/>
            </a:ln>
          </p:spPr>
        </p:cxnSp>
        <p:cxnSp>
          <p:nvCxnSpPr>
            <p:cNvPr id="306264" name="Connecteur droit 104"/>
            <p:cNvCxnSpPr>
              <a:cxnSpLocks noChangeShapeType="1"/>
            </p:cNvCxnSpPr>
            <p:nvPr/>
          </p:nvCxnSpPr>
          <p:spPr bwMode="auto">
            <a:xfrm flipH="1">
              <a:off x="5080000" y="3830638"/>
              <a:ext cx="57150" cy="0"/>
            </a:xfrm>
            <a:prstGeom prst="line">
              <a:avLst/>
            </a:prstGeom>
            <a:noFill/>
            <a:ln w="9525" algn="ctr">
              <a:solidFill>
                <a:schemeClr val="bg1"/>
              </a:solidFill>
              <a:round/>
              <a:headEnd/>
              <a:tailEnd/>
            </a:ln>
          </p:spPr>
        </p:cxnSp>
        <p:sp>
          <p:nvSpPr>
            <p:cNvPr id="306265" name="ZoneTexte 105"/>
            <p:cNvSpPr txBox="1">
              <a:spLocks noChangeArrowheads="1"/>
            </p:cNvSpPr>
            <p:nvPr/>
          </p:nvSpPr>
          <p:spPr bwMode="auto">
            <a:xfrm>
              <a:off x="4738688" y="2341563"/>
              <a:ext cx="355600"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15</a:t>
              </a:r>
            </a:p>
          </p:txBody>
        </p:sp>
        <p:sp>
          <p:nvSpPr>
            <p:cNvPr id="306266" name="ZoneTexte 106"/>
            <p:cNvSpPr txBox="1">
              <a:spLocks noChangeArrowheads="1"/>
            </p:cNvSpPr>
            <p:nvPr/>
          </p:nvSpPr>
          <p:spPr bwMode="auto">
            <a:xfrm>
              <a:off x="4738688" y="2770188"/>
              <a:ext cx="355600" cy="277812"/>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10</a:t>
              </a:r>
            </a:p>
          </p:txBody>
        </p:sp>
        <p:sp>
          <p:nvSpPr>
            <p:cNvPr id="306267" name="ZoneTexte 107"/>
            <p:cNvSpPr txBox="1">
              <a:spLocks noChangeArrowheads="1"/>
            </p:cNvSpPr>
            <p:nvPr/>
          </p:nvSpPr>
          <p:spPr bwMode="auto">
            <a:xfrm>
              <a:off x="4824413" y="3213100"/>
              <a:ext cx="269875"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5</a:t>
              </a:r>
            </a:p>
          </p:txBody>
        </p:sp>
        <p:sp>
          <p:nvSpPr>
            <p:cNvPr id="306268" name="ZoneTexte 108"/>
            <p:cNvSpPr txBox="1">
              <a:spLocks noChangeArrowheads="1"/>
            </p:cNvSpPr>
            <p:nvPr/>
          </p:nvSpPr>
          <p:spPr bwMode="auto">
            <a:xfrm>
              <a:off x="4824413" y="3678238"/>
              <a:ext cx="269875"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a:t>
              </a:r>
            </a:p>
          </p:txBody>
        </p:sp>
        <p:sp>
          <p:nvSpPr>
            <p:cNvPr id="306269" name="ZoneTexte 109"/>
            <p:cNvSpPr txBox="1">
              <a:spLocks noChangeArrowheads="1"/>
            </p:cNvSpPr>
            <p:nvPr/>
          </p:nvSpPr>
          <p:spPr bwMode="auto">
            <a:xfrm>
              <a:off x="7700963" y="2749550"/>
              <a:ext cx="642937" cy="307975"/>
            </a:xfrm>
            <a:prstGeom prst="rect">
              <a:avLst/>
            </a:prstGeom>
            <a:noFill/>
            <a:ln w="9525">
              <a:noFill/>
              <a:miter lim="800000"/>
              <a:headEnd/>
              <a:tailEnd/>
            </a:ln>
          </p:spPr>
          <p:txBody>
            <a:bodyPr wrap="none">
              <a:spAutoFit/>
            </a:bodyPr>
            <a:lstStyle/>
            <a:p>
              <a:pPr defTabSz="914400"/>
              <a:r>
                <a:rPr lang="fr-FR" sz="1400" b="1">
                  <a:solidFill>
                    <a:srgbClr val="FFFFFF"/>
                  </a:solidFill>
                  <a:latin typeface="Arial" charset="0"/>
                  <a:ea typeface="+mn-ea"/>
                  <a:cs typeface="Arial" charset="0"/>
                </a:rPr>
                <a:t>9,7 %</a:t>
              </a:r>
            </a:p>
          </p:txBody>
        </p:sp>
        <p:sp>
          <p:nvSpPr>
            <p:cNvPr id="306270" name="ZoneTexte 110"/>
            <p:cNvSpPr txBox="1">
              <a:spLocks noChangeArrowheads="1"/>
            </p:cNvSpPr>
            <p:nvPr/>
          </p:nvSpPr>
          <p:spPr bwMode="auto">
            <a:xfrm>
              <a:off x="7700963" y="3149600"/>
              <a:ext cx="642937" cy="307975"/>
            </a:xfrm>
            <a:prstGeom prst="rect">
              <a:avLst/>
            </a:prstGeom>
            <a:noFill/>
            <a:ln w="9525">
              <a:noFill/>
              <a:miter lim="800000"/>
              <a:headEnd/>
              <a:tailEnd/>
            </a:ln>
          </p:spPr>
          <p:txBody>
            <a:bodyPr wrap="none">
              <a:spAutoFit/>
            </a:bodyPr>
            <a:lstStyle/>
            <a:p>
              <a:pPr defTabSz="914400"/>
              <a:r>
                <a:rPr lang="fr-FR" sz="1400" b="1">
                  <a:solidFill>
                    <a:srgbClr val="FFFFFF"/>
                  </a:solidFill>
                  <a:latin typeface="Arial" charset="0"/>
                  <a:ea typeface="+mn-ea"/>
                  <a:cs typeface="Arial" charset="0"/>
                </a:rPr>
                <a:t>6,1 %</a:t>
              </a:r>
            </a:p>
          </p:txBody>
        </p:sp>
        <p:sp>
          <p:nvSpPr>
            <p:cNvPr id="306271" name="ZoneTexte 111"/>
            <p:cNvSpPr txBox="1">
              <a:spLocks noChangeArrowheads="1"/>
            </p:cNvSpPr>
            <p:nvPr/>
          </p:nvSpPr>
          <p:spPr bwMode="auto">
            <a:xfrm>
              <a:off x="5018088" y="3851275"/>
              <a:ext cx="269875"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0</a:t>
              </a:r>
            </a:p>
          </p:txBody>
        </p:sp>
        <p:sp>
          <p:nvSpPr>
            <p:cNvPr id="306272" name="ZoneTexte 112"/>
            <p:cNvSpPr txBox="1">
              <a:spLocks noChangeArrowheads="1"/>
            </p:cNvSpPr>
            <p:nvPr/>
          </p:nvSpPr>
          <p:spPr bwMode="auto">
            <a:xfrm>
              <a:off x="5513388" y="3851275"/>
              <a:ext cx="269875"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6</a:t>
              </a:r>
            </a:p>
          </p:txBody>
        </p:sp>
        <p:sp>
          <p:nvSpPr>
            <p:cNvPr id="306273" name="ZoneTexte 113"/>
            <p:cNvSpPr txBox="1">
              <a:spLocks noChangeArrowheads="1"/>
            </p:cNvSpPr>
            <p:nvPr/>
          </p:nvSpPr>
          <p:spPr bwMode="auto">
            <a:xfrm>
              <a:off x="5972175" y="3851275"/>
              <a:ext cx="354013"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12</a:t>
              </a:r>
            </a:p>
          </p:txBody>
        </p:sp>
        <p:sp>
          <p:nvSpPr>
            <p:cNvPr id="306274" name="ZoneTexte 114"/>
            <p:cNvSpPr txBox="1">
              <a:spLocks noChangeArrowheads="1"/>
            </p:cNvSpPr>
            <p:nvPr/>
          </p:nvSpPr>
          <p:spPr bwMode="auto">
            <a:xfrm>
              <a:off x="6467475" y="3851275"/>
              <a:ext cx="354013"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18</a:t>
              </a:r>
            </a:p>
          </p:txBody>
        </p:sp>
        <p:sp>
          <p:nvSpPr>
            <p:cNvPr id="306275" name="ZoneTexte 115"/>
            <p:cNvSpPr txBox="1">
              <a:spLocks noChangeArrowheads="1"/>
            </p:cNvSpPr>
            <p:nvPr/>
          </p:nvSpPr>
          <p:spPr bwMode="auto">
            <a:xfrm>
              <a:off x="6964363" y="3851275"/>
              <a:ext cx="355600"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24</a:t>
              </a:r>
            </a:p>
          </p:txBody>
        </p:sp>
        <p:sp>
          <p:nvSpPr>
            <p:cNvPr id="306276" name="ZoneTexte 116"/>
            <p:cNvSpPr txBox="1">
              <a:spLocks noChangeArrowheads="1"/>
            </p:cNvSpPr>
            <p:nvPr/>
          </p:nvSpPr>
          <p:spPr bwMode="auto">
            <a:xfrm>
              <a:off x="7462838" y="3851275"/>
              <a:ext cx="354012"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30</a:t>
              </a:r>
            </a:p>
          </p:txBody>
        </p:sp>
        <p:sp>
          <p:nvSpPr>
            <p:cNvPr id="306277" name="ZoneTexte 117"/>
            <p:cNvSpPr txBox="1">
              <a:spLocks noChangeArrowheads="1"/>
            </p:cNvSpPr>
            <p:nvPr/>
          </p:nvSpPr>
          <p:spPr bwMode="auto">
            <a:xfrm>
              <a:off x="6797675" y="2617788"/>
              <a:ext cx="963613" cy="277812"/>
            </a:xfrm>
            <a:prstGeom prst="rect">
              <a:avLst/>
            </a:prstGeom>
            <a:noFill/>
            <a:ln w="9525">
              <a:noFill/>
              <a:miter lim="800000"/>
              <a:headEnd/>
              <a:tailEnd/>
            </a:ln>
          </p:spPr>
          <p:txBody>
            <a:bodyPr wrap="none">
              <a:spAutoFit/>
            </a:bodyPr>
            <a:lstStyle/>
            <a:p>
              <a:pPr algn="ctr" defTabSz="914400"/>
              <a:r>
                <a:rPr lang="fr-FR" sz="1200" b="1">
                  <a:solidFill>
                    <a:srgbClr val="00FF00"/>
                  </a:solidFill>
                  <a:latin typeface="Arial" charset="0"/>
                  <a:ea typeface="+mn-ea"/>
                  <a:cs typeface="Arial" charset="0"/>
                </a:rPr>
                <a:t>Pas de TPI</a:t>
              </a:r>
            </a:p>
          </p:txBody>
        </p:sp>
        <p:sp>
          <p:nvSpPr>
            <p:cNvPr id="306278" name="ZoneTexte 118"/>
            <p:cNvSpPr txBox="1">
              <a:spLocks noChangeArrowheads="1"/>
            </p:cNvSpPr>
            <p:nvPr/>
          </p:nvSpPr>
          <p:spPr bwMode="auto">
            <a:xfrm>
              <a:off x="6165850" y="4035425"/>
              <a:ext cx="508000" cy="277813"/>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Mois</a:t>
              </a:r>
            </a:p>
          </p:txBody>
        </p:sp>
        <p:sp>
          <p:nvSpPr>
            <p:cNvPr id="306279" name="ZoneTexte 119"/>
            <p:cNvSpPr txBox="1">
              <a:spLocks noChangeArrowheads="1"/>
            </p:cNvSpPr>
            <p:nvPr/>
          </p:nvSpPr>
          <p:spPr bwMode="auto">
            <a:xfrm>
              <a:off x="7099300" y="3351213"/>
              <a:ext cx="425450" cy="276225"/>
            </a:xfrm>
            <a:prstGeom prst="rect">
              <a:avLst/>
            </a:prstGeom>
            <a:noFill/>
            <a:ln w="9525">
              <a:noFill/>
              <a:miter lim="800000"/>
              <a:headEnd/>
              <a:tailEnd/>
            </a:ln>
          </p:spPr>
          <p:txBody>
            <a:bodyPr wrap="none">
              <a:spAutoFit/>
            </a:bodyPr>
            <a:lstStyle/>
            <a:p>
              <a:pPr algn="ctr" defTabSz="914400"/>
              <a:r>
                <a:rPr lang="fr-FR" sz="1200" b="1">
                  <a:solidFill>
                    <a:srgbClr val="FFFFFF"/>
                  </a:solidFill>
                  <a:latin typeface="Arial" charset="0"/>
                  <a:ea typeface="+mn-ea"/>
                  <a:cs typeface="Arial" charset="0"/>
                </a:rPr>
                <a:t>TPI</a:t>
              </a:r>
            </a:p>
          </p:txBody>
        </p:sp>
        <p:sp>
          <p:nvSpPr>
            <p:cNvPr id="306280" name="Forme libre 120"/>
            <p:cNvSpPr>
              <a:spLocks/>
            </p:cNvSpPr>
            <p:nvPr/>
          </p:nvSpPr>
          <p:spPr bwMode="auto">
            <a:xfrm>
              <a:off x="5160963" y="2933700"/>
              <a:ext cx="2490787" cy="881063"/>
            </a:xfrm>
            <a:custGeom>
              <a:avLst/>
              <a:gdLst/>
              <a:ahLst/>
              <a:cxnLst/>
              <a:rect l="0" t="0" r="r" b="b"/>
              <a:pathLst>
                <a:path w="2491740" h="880110">
                  <a:moveTo>
                    <a:pt x="2491740" y="0"/>
                  </a:moveTo>
                  <a:lnTo>
                    <a:pt x="2421255" y="0"/>
                  </a:lnTo>
                  <a:lnTo>
                    <a:pt x="2421255" y="30480"/>
                  </a:lnTo>
                  <a:lnTo>
                    <a:pt x="2348865" y="30480"/>
                  </a:lnTo>
                  <a:lnTo>
                    <a:pt x="2348865" y="51435"/>
                  </a:lnTo>
                  <a:lnTo>
                    <a:pt x="2327910" y="51435"/>
                  </a:lnTo>
                  <a:lnTo>
                    <a:pt x="2327910" y="80010"/>
                  </a:lnTo>
                  <a:lnTo>
                    <a:pt x="2238375" y="80010"/>
                  </a:lnTo>
                  <a:lnTo>
                    <a:pt x="2238375" y="108585"/>
                  </a:lnTo>
                  <a:lnTo>
                    <a:pt x="2217420" y="108585"/>
                  </a:lnTo>
                  <a:lnTo>
                    <a:pt x="2217420" y="125730"/>
                  </a:lnTo>
                  <a:lnTo>
                    <a:pt x="2171700" y="125730"/>
                  </a:lnTo>
                  <a:lnTo>
                    <a:pt x="2171700" y="158115"/>
                  </a:lnTo>
                  <a:lnTo>
                    <a:pt x="2074545" y="158115"/>
                  </a:lnTo>
                  <a:lnTo>
                    <a:pt x="2074545" y="180975"/>
                  </a:lnTo>
                  <a:lnTo>
                    <a:pt x="2057400" y="180975"/>
                  </a:lnTo>
                  <a:lnTo>
                    <a:pt x="2057400" y="200025"/>
                  </a:lnTo>
                  <a:lnTo>
                    <a:pt x="1990725" y="200025"/>
                  </a:lnTo>
                  <a:lnTo>
                    <a:pt x="1990725" y="220980"/>
                  </a:lnTo>
                  <a:lnTo>
                    <a:pt x="1527810" y="220980"/>
                  </a:lnTo>
                  <a:lnTo>
                    <a:pt x="1527810" y="247650"/>
                  </a:lnTo>
                  <a:lnTo>
                    <a:pt x="1489710" y="247650"/>
                  </a:lnTo>
                  <a:lnTo>
                    <a:pt x="1489710" y="289560"/>
                  </a:lnTo>
                  <a:lnTo>
                    <a:pt x="1318260" y="289560"/>
                  </a:lnTo>
                  <a:lnTo>
                    <a:pt x="1318260" y="316230"/>
                  </a:lnTo>
                  <a:lnTo>
                    <a:pt x="1247775" y="316230"/>
                  </a:lnTo>
                  <a:lnTo>
                    <a:pt x="1247775" y="360045"/>
                  </a:lnTo>
                  <a:lnTo>
                    <a:pt x="1141095" y="360045"/>
                  </a:lnTo>
                  <a:lnTo>
                    <a:pt x="1141095" y="386715"/>
                  </a:lnTo>
                  <a:lnTo>
                    <a:pt x="1082040" y="386715"/>
                  </a:lnTo>
                  <a:lnTo>
                    <a:pt x="1082040" y="409575"/>
                  </a:lnTo>
                  <a:lnTo>
                    <a:pt x="1042035" y="409575"/>
                  </a:lnTo>
                  <a:lnTo>
                    <a:pt x="1042035" y="430530"/>
                  </a:lnTo>
                  <a:lnTo>
                    <a:pt x="1002030" y="430530"/>
                  </a:lnTo>
                  <a:lnTo>
                    <a:pt x="1002030" y="478155"/>
                  </a:lnTo>
                  <a:lnTo>
                    <a:pt x="973455" y="478155"/>
                  </a:lnTo>
                  <a:lnTo>
                    <a:pt x="973455" y="497205"/>
                  </a:lnTo>
                  <a:lnTo>
                    <a:pt x="836295" y="497205"/>
                  </a:lnTo>
                  <a:lnTo>
                    <a:pt x="836295" y="521970"/>
                  </a:lnTo>
                  <a:lnTo>
                    <a:pt x="775335" y="521970"/>
                  </a:lnTo>
                  <a:lnTo>
                    <a:pt x="775335" y="575310"/>
                  </a:lnTo>
                  <a:lnTo>
                    <a:pt x="733425" y="575310"/>
                  </a:lnTo>
                  <a:lnTo>
                    <a:pt x="733425" y="594360"/>
                  </a:lnTo>
                  <a:lnTo>
                    <a:pt x="695325" y="594360"/>
                  </a:lnTo>
                  <a:lnTo>
                    <a:pt x="681990" y="607695"/>
                  </a:lnTo>
                  <a:lnTo>
                    <a:pt x="512445" y="607695"/>
                  </a:lnTo>
                  <a:lnTo>
                    <a:pt x="512445" y="655320"/>
                  </a:lnTo>
                  <a:lnTo>
                    <a:pt x="461010" y="655320"/>
                  </a:lnTo>
                  <a:lnTo>
                    <a:pt x="461010" y="689610"/>
                  </a:lnTo>
                  <a:lnTo>
                    <a:pt x="443865" y="689610"/>
                  </a:lnTo>
                  <a:lnTo>
                    <a:pt x="443865" y="704850"/>
                  </a:lnTo>
                  <a:lnTo>
                    <a:pt x="388620" y="704850"/>
                  </a:lnTo>
                  <a:lnTo>
                    <a:pt x="388620" y="729615"/>
                  </a:lnTo>
                  <a:lnTo>
                    <a:pt x="329565" y="729615"/>
                  </a:lnTo>
                  <a:lnTo>
                    <a:pt x="329565" y="746760"/>
                  </a:lnTo>
                  <a:lnTo>
                    <a:pt x="312420" y="746760"/>
                  </a:lnTo>
                  <a:lnTo>
                    <a:pt x="312420" y="811530"/>
                  </a:lnTo>
                  <a:lnTo>
                    <a:pt x="160020" y="811530"/>
                  </a:lnTo>
                  <a:lnTo>
                    <a:pt x="160020" y="836295"/>
                  </a:lnTo>
                  <a:lnTo>
                    <a:pt x="80010" y="836295"/>
                  </a:lnTo>
                  <a:lnTo>
                    <a:pt x="80010" y="859155"/>
                  </a:lnTo>
                  <a:lnTo>
                    <a:pt x="53340" y="859155"/>
                  </a:lnTo>
                  <a:lnTo>
                    <a:pt x="53340" y="880110"/>
                  </a:lnTo>
                  <a:lnTo>
                    <a:pt x="0" y="880110"/>
                  </a:lnTo>
                </a:path>
              </a:pathLst>
            </a:custGeom>
            <a:noFill/>
            <a:ln w="28575" cap="flat" cmpd="sng" algn="ctr">
              <a:solidFill>
                <a:srgbClr val="00FF00"/>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sp>
          <p:nvSpPr>
            <p:cNvPr id="306281" name="Forme libre 121"/>
            <p:cNvSpPr>
              <a:spLocks/>
            </p:cNvSpPr>
            <p:nvPr/>
          </p:nvSpPr>
          <p:spPr bwMode="auto">
            <a:xfrm>
              <a:off x="5172075" y="3257550"/>
              <a:ext cx="2478088" cy="554038"/>
            </a:xfrm>
            <a:custGeom>
              <a:avLst/>
              <a:gdLst>
                <a:gd name="T0" fmla="*/ 2478405 w 2478405"/>
                <a:gd name="T1" fmla="*/ 0 h 554355"/>
                <a:gd name="T2" fmla="*/ 2141221 w 2478405"/>
                <a:gd name="T3" fmla="*/ 0 h 554355"/>
                <a:gd name="T4" fmla="*/ 2141221 w 2478405"/>
                <a:gd name="T5" fmla="*/ 28575 h 554355"/>
                <a:gd name="T6" fmla="*/ 2021206 w 2478405"/>
                <a:gd name="T7" fmla="*/ 28575 h 554355"/>
                <a:gd name="T8" fmla="*/ 2021206 w 2478405"/>
                <a:gd name="T9" fmla="*/ 49530 h 554355"/>
                <a:gd name="T10" fmla="*/ 1939291 w 2478405"/>
                <a:gd name="T11" fmla="*/ 49530 h 554355"/>
                <a:gd name="T12" fmla="*/ 1939291 w 2478405"/>
                <a:gd name="T13" fmla="*/ 72390 h 554355"/>
                <a:gd name="T14" fmla="*/ 1899286 w 2478405"/>
                <a:gd name="T15" fmla="*/ 72390 h 554355"/>
                <a:gd name="T16" fmla="*/ 1899286 w 2478405"/>
                <a:gd name="T17" fmla="*/ 93345 h 554355"/>
                <a:gd name="T18" fmla="*/ 1802131 w 2478405"/>
                <a:gd name="T19" fmla="*/ 93345 h 554355"/>
                <a:gd name="T20" fmla="*/ 1802131 w 2478405"/>
                <a:gd name="T21" fmla="*/ 121920 h 554355"/>
                <a:gd name="T22" fmla="*/ 1630681 w 2478405"/>
                <a:gd name="T23" fmla="*/ 121920 h 554355"/>
                <a:gd name="T24" fmla="*/ 1630681 w 2478405"/>
                <a:gd name="T25" fmla="*/ 150495 h 554355"/>
                <a:gd name="T26" fmla="*/ 1592581 w 2478405"/>
                <a:gd name="T27" fmla="*/ 150495 h 554355"/>
                <a:gd name="T28" fmla="*/ 1592581 w 2478405"/>
                <a:gd name="T29" fmla="*/ 192405 h 554355"/>
                <a:gd name="T30" fmla="*/ 1562101 w 2478405"/>
                <a:gd name="T31" fmla="*/ 192405 h 554355"/>
                <a:gd name="T32" fmla="*/ 1562101 w 2478405"/>
                <a:gd name="T33" fmla="*/ 211455 h 554355"/>
                <a:gd name="T34" fmla="*/ 1533526 w 2478405"/>
                <a:gd name="T35" fmla="*/ 211455 h 554355"/>
                <a:gd name="T36" fmla="*/ 1533526 w 2478405"/>
                <a:gd name="T37" fmla="*/ 240030 h 554355"/>
                <a:gd name="T38" fmla="*/ 1487806 w 2478405"/>
                <a:gd name="T39" fmla="*/ 240030 h 554355"/>
                <a:gd name="T40" fmla="*/ 1487806 w 2478405"/>
                <a:gd name="T41" fmla="*/ 266700 h 554355"/>
                <a:gd name="T42" fmla="*/ 1384936 w 2478405"/>
                <a:gd name="T43" fmla="*/ 266700 h 554355"/>
                <a:gd name="T44" fmla="*/ 1384936 w 2478405"/>
                <a:gd name="T45" fmla="*/ 283845 h 554355"/>
                <a:gd name="T46" fmla="*/ 994410 w 2478405"/>
                <a:gd name="T47" fmla="*/ 283845 h 554355"/>
                <a:gd name="T48" fmla="*/ 994410 w 2478405"/>
                <a:gd name="T49" fmla="*/ 331470 h 554355"/>
                <a:gd name="T50" fmla="*/ 864870 w 2478405"/>
                <a:gd name="T51" fmla="*/ 331470 h 554355"/>
                <a:gd name="T52" fmla="*/ 864870 w 2478405"/>
                <a:gd name="T53" fmla="*/ 375285 h 554355"/>
                <a:gd name="T54" fmla="*/ 788670 w 2478405"/>
                <a:gd name="T55" fmla="*/ 375285 h 554355"/>
                <a:gd name="T56" fmla="*/ 788670 w 2478405"/>
                <a:gd name="T57" fmla="*/ 401955 h 554355"/>
                <a:gd name="T58" fmla="*/ 704850 w 2478405"/>
                <a:gd name="T59" fmla="*/ 401955 h 554355"/>
                <a:gd name="T60" fmla="*/ 704850 w 2478405"/>
                <a:gd name="T61" fmla="*/ 424815 h 554355"/>
                <a:gd name="T62" fmla="*/ 678180 w 2478405"/>
                <a:gd name="T63" fmla="*/ 424815 h 554355"/>
                <a:gd name="T64" fmla="*/ 678180 w 2478405"/>
                <a:gd name="T65" fmla="*/ 443865 h 554355"/>
                <a:gd name="T66" fmla="*/ 297180 w 2478405"/>
                <a:gd name="T67" fmla="*/ 443865 h 554355"/>
                <a:gd name="T68" fmla="*/ 297180 w 2478405"/>
                <a:gd name="T69" fmla="*/ 468630 h 554355"/>
                <a:gd name="T70" fmla="*/ 192405 w 2478405"/>
                <a:gd name="T71" fmla="*/ 468630 h 554355"/>
                <a:gd name="T72" fmla="*/ 192405 w 2478405"/>
                <a:gd name="T73" fmla="*/ 489585 h 554355"/>
                <a:gd name="T74" fmla="*/ 121920 w 2478405"/>
                <a:gd name="T75" fmla="*/ 489585 h 554355"/>
                <a:gd name="T76" fmla="*/ 121920 w 2478405"/>
                <a:gd name="T77" fmla="*/ 508635 h 554355"/>
                <a:gd name="T78" fmla="*/ 68580 w 2478405"/>
                <a:gd name="T79" fmla="*/ 508635 h 554355"/>
                <a:gd name="T80" fmla="*/ 68580 w 2478405"/>
                <a:gd name="T81" fmla="*/ 533400 h 554355"/>
                <a:gd name="T82" fmla="*/ 0 w 2478405"/>
                <a:gd name="T83" fmla="*/ 533400 h 554355"/>
                <a:gd name="T84" fmla="*/ 0 w 2478405"/>
                <a:gd name="T85" fmla="*/ 554355 h 5543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78405" h="554355">
                  <a:moveTo>
                    <a:pt x="2478405" y="0"/>
                  </a:moveTo>
                  <a:lnTo>
                    <a:pt x="2141220" y="0"/>
                  </a:lnTo>
                  <a:lnTo>
                    <a:pt x="2141220" y="28575"/>
                  </a:lnTo>
                  <a:lnTo>
                    <a:pt x="2021205" y="28575"/>
                  </a:lnTo>
                  <a:lnTo>
                    <a:pt x="2021205" y="49530"/>
                  </a:lnTo>
                  <a:lnTo>
                    <a:pt x="1939290" y="49530"/>
                  </a:lnTo>
                  <a:lnTo>
                    <a:pt x="1939290" y="72390"/>
                  </a:lnTo>
                  <a:lnTo>
                    <a:pt x="1899285" y="72390"/>
                  </a:lnTo>
                  <a:lnTo>
                    <a:pt x="1899285" y="93345"/>
                  </a:lnTo>
                  <a:lnTo>
                    <a:pt x="1802130" y="93345"/>
                  </a:lnTo>
                  <a:lnTo>
                    <a:pt x="1802130" y="121920"/>
                  </a:lnTo>
                  <a:lnTo>
                    <a:pt x="1630680" y="121920"/>
                  </a:lnTo>
                  <a:lnTo>
                    <a:pt x="1630680" y="150495"/>
                  </a:lnTo>
                  <a:lnTo>
                    <a:pt x="1592580" y="150495"/>
                  </a:lnTo>
                  <a:lnTo>
                    <a:pt x="1592580" y="192405"/>
                  </a:lnTo>
                  <a:lnTo>
                    <a:pt x="1562100" y="192405"/>
                  </a:lnTo>
                  <a:lnTo>
                    <a:pt x="1562100" y="211455"/>
                  </a:lnTo>
                  <a:lnTo>
                    <a:pt x="1533525" y="211455"/>
                  </a:lnTo>
                  <a:lnTo>
                    <a:pt x="1533525" y="240030"/>
                  </a:lnTo>
                  <a:lnTo>
                    <a:pt x="1487805" y="240030"/>
                  </a:lnTo>
                  <a:lnTo>
                    <a:pt x="1487805" y="266700"/>
                  </a:lnTo>
                  <a:lnTo>
                    <a:pt x="1384935" y="266700"/>
                  </a:lnTo>
                  <a:lnTo>
                    <a:pt x="1384935" y="283845"/>
                  </a:lnTo>
                  <a:lnTo>
                    <a:pt x="994410" y="283845"/>
                  </a:lnTo>
                  <a:lnTo>
                    <a:pt x="994410" y="331470"/>
                  </a:lnTo>
                  <a:lnTo>
                    <a:pt x="864870" y="331470"/>
                  </a:lnTo>
                  <a:lnTo>
                    <a:pt x="864870" y="375285"/>
                  </a:lnTo>
                  <a:lnTo>
                    <a:pt x="788670" y="375285"/>
                  </a:lnTo>
                  <a:lnTo>
                    <a:pt x="788670" y="401955"/>
                  </a:lnTo>
                  <a:lnTo>
                    <a:pt x="704850" y="401955"/>
                  </a:lnTo>
                  <a:lnTo>
                    <a:pt x="704850" y="424815"/>
                  </a:lnTo>
                  <a:lnTo>
                    <a:pt x="678180" y="424815"/>
                  </a:lnTo>
                  <a:lnTo>
                    <a:pt x="678180" y="443865"/>
                  </a:lnTo>
                  <a:lnTo>
                    <a:pt x="297180" y="443865"/>
                  </a:lnTo>
                  <a:lnTo>
                    <a:pt x="297180" y="468630"/>
                  </a:lnTo>
                  <a:lnTo>
                    <a:pt x="192405" y="468630"/>
                  </a:lnTo>
                  <a:lnTo>
                    <a:pt x="192405" y="489585"/>
                  </a:lnTo>
                  <a:lnTo>
                    <a:pt x="121920" y="489585"/>
                  </a:lnTo>
                  <a:lnTo>
                    <a:pt x="121920" y="508635"/>
                  </a:lnTo>
                  <a:lnTo>
                    <a:pt x="68580" y="508635"/>
                  </a:lnTo>
                  <a:lnTo>
                    <a:pt x="68580" y="533400"/>
                  </a:lnTo>
                  <a:lnTo>
                    <a:pt x="0" y="533400"/>
                  </a:lnTo>
                  <a:lnTo>
                    <a:pt x="0" y="554355"/>
                  </a:lnTo>
                </a:path>
              </a:pathLst>
            </a:custGeom>
            <a:noFill/>
            <a:ln w="28575" cap="flat" cmpd="sng" algn="ctr">
              <a:solidFill>
                <a:schemeClr val="bg1"/>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grpSp>
      <p:grpSp>
        <p:nvGrpSpPr>
          <p:cNvPr id="67" name="Groupe 66"/>
          <p:cNvGrpSpPr/>
          <p:nvPr/>
        </p:nvGrpSpPr>
        <p:grpSpPr>
          <a:xfrm>
            <a:off x="1065213" y="2341563"/>
            <a:ext cx="3708400" cy="1971675"/>
            <a:chOff x="1065213" y="2341563"/>
            <a:chExt cx="3708400" cy="1971675"/>
          </a:xfrm>
        </p:grpSpPr>
        <p:sp>
          <p:nvSpPr>
            <p:cNvPr id="306228" name="Forme libre 66"/>
            <p:cNvSpPr>
              <a:spLocks/>
            </p:cNvSpPr>
            <p:nvPr/>
          </p:nvSpPr>
          <p:spPr bwMode="auto">
            <a:xfrm>
              <a:off x="1463675" y="2428875"/>
              <a:ext cx="2501900" cy="1401763"/>
            </a:xfrm>
            <a:custGeom>
              <a:avLst/>
              <a:gdLst>
                <a:gd name="T0" fmla="*/ 2503170 w 2503170"/>
                <a:gd name="T1" fmla="*/ 1402080 h 1402080"/>
                <a:gd name="T2" fmla="*/ 0 w 2503170"/>
                <a:gd name="T3" fmla="*/ 1402080 h 1402080"/>
                <a:gd name="T4" fmla="*/ 0 w 2503170"/>
                <a:gd name="T5" fmla="*/ 0 h 1402080"/>
                <a:gd name="T6" fmla="*/ 0 60000 65536"/>
                <a:gd name="T7" fmla="*/ 0 60000 65536"/>
                <a:gd name="T8" fmla="*/ 0 60000 65536"/>
              </a:gdLst>
              <a:ahLst/>
              <a:cxnLst>
                <a:cxn ang="T6">
                  <a:pos x="T0" y="T1"/>
                </a:cxn>
                <a:cxn ang="T7">
                  <a:pos x="T2" y="T3"/>
                </a:cxn>
                <a:cxn ang="T8">
                  <a:pos x="T4" y="T5"/>
                </a:cxn>
              </a:cxnLst>
              <a:rect l="0" t="0" r="r" b="b"/>
              <a:pathLst>
                <a:path w="2503170" h="1402080">
                  <a:moveTo>
                    <a:pt x="2503170" y="1402080"/>
                  </a:moveTo>
                  <a:lnTo>
                    <a:pt x="0" y="1402080"/>
                  </a:lnTo>
                  <a:lnTo>
                    <a:pt x="0" y="0"/>
                  </a:lnTo>
                </a:path>
              </a:pathLst>
            </a:custGeom>
            <a:noFill/>
            <a:ln w="9525" cap="flat" cmpd="sng" algn="ctr">
              <a:solidFill>
                <a:schemeClr val="bg1"/>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cxnSp>
          <p:nvCxnSpPr>
            <p:cNvPr id="306229" name="Connecteur droit 67"/>
            <p:cNvCxnSpPr>
              <a:cxnSpLocks noChangeShapeType="1"/>
              <a:stCxn id="306228" idx="0"/>
            </p:cNvCxnSpPr>
            <p:nvPr/>
          </p:nvCxnSpPr>
          <p:spPr bwMode="auto">
            <a:xfrm>
              <a:off x="3965575" y="3830638"/>
              <a:ext cx="0" cy="61912"/>
            </a:xfrm>
            <a:prstGeom prst="line">
              <a:avLst/>
            </a:prstGeom>
            <a:noFill/>
            <a:ln w="9525" algn="ctr">
              <a:solidFill>
                <a:schemeClr val="bg1"/>
              </a:solidFill>
              <a:round/>
              <a:headEnd/>
              <a:tailEnd/>
            </a:ln>
          </p:spPr>
        </p:cxnSp>
        <p:cxnSp>
          <p:nvCxnSpPr>
            <p:cNvPr id="306230" name="Connecteur droit 68"/>
            <p:cNvCxnSpPr>
              <a:cxnSpLocks noChangeShapeType="1"/>
            </p:cNvCxnSpPr>
            <p:nvPr/>
          </p:nvCxnSpPr>
          <p:spPr bwMode="auto">
            <a:xfrm>
              <a:off x="3468688" y="3830638"/>
              <a:ext cx="0" cy="61912"/>
            </a:xfrm>
            <a:prstGeom prst="line">
              <a:avLst/>
            </a:prstGeom>
            <a:noFill/>
            <a:ln w="9525" algn="ctr">
              <a:solidFill>
                <a:schemeClr val="bg1"/>
              </a:solidFill>
              <a:round/>
              <a:headEnd/>
              <a:tailEnd/>
            </a:ln>
          </p:spPr>
        </p:cxnSp>
        <p:cxnSp>
          <p:nvCxnSpPr>
            <p:cNvPr id="306231" name="Connecteur droit 69"/>
            <p:cNvCxnSpPr>
              <a:cxnSpLocks noChangeShapeType="1"/>
            </p:cNvCxnSpPr>
            <p:nvPr/>
          </p:nvCxnSpPr>
          <p:spPr bwMode="auto">
            <a:xfrm>
              <a:off x="2970213" y="3830638"/>
              <a:ext cx="0" cy="61912"/>
            </a:xfrm>
            <a:prstGeom prst="line">
              <a:avLst/>
            </a:prstGeom>
            <a:noFill/>
            <a:ln w="9525" algn="ctr">
              <a:solidFill>
                <a:schemeClr val="bg1"/>
              </a:solidFill>
              <a:round/>
              <a:headEnd/>
              <a:tailEnd/>
            </a:ln>
          </p:spPr>
        </p:cxnSp>
        <p:cxnSp>
          <p:nvCxnSpPr>
            <p:cNvPr id="306232" name="Connecteur droit 70"/>
            <p:cNvCxnSpPr>
              <a:cxnSpLocks noChangeShapeType="1"/>
            </p:cNvCxnSpPr>
            <p:nvPr/>
          </p:nvCxnSpPr>
          <p:spPr bwMode="auto">
            <a:xfrm>
              <a:off x="2474913" y="3830638"/>
              <a:ext cx="0" cy="61912"/>
            </a:xfrm>
            <a:prstGeom prst="line">
              <a:avLst/>
            </a:prstGeom>
            <a:noFill/>
            <a:ln w="9525" algn="ctr">
              <a:solidFill>
                <a:schemeClr val="bg1"/>
              </a:solidFill>
              <a:round/>
              <a:headEnd/>
              <a:tailEnd/>
            </a:ln>
          </p:spPr>
        </p:cxnSp>
        <p:cxnSp>
          <p:nvCxnSpPr>
            <p:cNvPr id="306233" name="Connecteur droit 71"/>
            <p:cNvCxnSpPr>
              <a:cxnSpLocks noChangeShapeType="1"/>
            </p:cNvCxnSpPr>
            <p:nvPr/>
          </p:nvCxnSpPr>
          <p:spPr bwMode="auto">
            <a:xfrm>
              <a:off x="1974850" y="3830638"/>
              <a:ext cx="0" cy="61912"/>
            </a:xfrm>
            <a:prstGeom prst="line">
              <a:avLst/>
            </a:prstGeom>
            <a:noFill/>
            <a:ln w="9525" algn="ctr">
              <a:solidFill>
                <a:schemeClr val="bg1"/>
              </a:solidFill>
              <a:round/>
              <a:headEnd/>
              <a:tailEnd/>
            </a:ln>
          </p:spPr>
        </p:cxnSp>
        <p:cxnSp>
          <p:nvCxnSpPr>
            <p:cNvPr id="306234" name="Connecteur droit 72"/>
            <p:cNvCxnSpPr>
              <a:cxnSpLocks noChangeShapeType="1"/>
            </p:cNvCxnSpPr>
            <p:nvPr/>
          </p:nvCxnSpPr>
          <p:spPr bwMode="auto">
            <a:xfrm>
              <a:off x="1479550" y="3830638"/>
              <a:ext cx="0" cy="61912"/>
            </a:xfrm>
            <a:prstGeom prst="line">
              <a:avLst/>
            </a:prstGeom>
            <a:noFill/>
            <a:ln w="9525" algn="ctr">
              <a:solidFill>
                <a:schemeClr val="bg1"/>
              </a:solidFill>
              <a:round/>
              <a:headEnd/>
              <a:tailEnd/>
            </a:ln>
          </p:spPr>
        </p:cxnSp>
        <p:cxnSp>
          <p:nvCxnSpPr>
            <p:cNvPr id="306235" name="Connecteur droit 73"/>
            <p:cNvCxnSpPr>
              <a:cxnSpLocks noChangeShapeType="1"/>
            </p:cNvCxnSpPr>
            <p:nvPr/>
          </p:nvCxnSpPr>
          <p:spPr bwMode="auto">
            <a:xfrm flipH="1">
              <a:off x="1406525" y="2479675"/>
              <a:ext cx="57150" cy="0"/>
            </a:xfrm>
            <a:prstGeom prst="line">
              <a:avLst/>
            </a:prstGeom>
            <a:noFill/>
            <a:ln w="9525" algn="ctr">
              <a:solidFill>
                <a:schemeClr val="bg1"/>
              </a:solidFill>
              <a:round/>
              <a:headEnd/>
              <a:tailEnd/>
            </a:ln>
          </p:spPr>
        </p:cxnSp>
        <p:cxnSp>
          <p:nvCxnSpPr>
            <p:cNvPr id="306236" name="Connecteur droit 74"/>
            <p:cNvCxnSpPr>
              <a:cxnSpLocks noChangeShapeType="1"/>
            </p:cNvCxnSpPr>
            <p:nvPr/>
          </p:nvCxnSpPr>
          <p:spPr bwMode="auto">
            <a:xfrm flipH="1">
              <a:off x="1406525" y="2935288"/>
              <a:ext cx="57150" cy="0"/>
            </a:xfrm>
            <a:prstGeom prst="line">
              <a:avLst/>
            </a:prstGeom>
            <a:noFill/>
            <a:ln w="9525" algn="ctr">
              <a:solidFill>
                <a:schemeClr val="bg1"/>
              </a:solidFill>
              <a:round/>
              <a:headEnd/>
              <a:tailEnd/>
            </a:ln>
          </p:spPr>
        </p:cxnSp>
        <p:cxnSp>
          <p:nvCxnSpPr>
            <p:cNvPr id="306237" name="Connecteur droit 75"/>
            <p:cNvCxnSpPr>
              <a:cxnSpLocks noChangeShapeType="1"/>
            </p:cNvCxnSpPr>
            <p:nvPr/>
          </p:nvCxnSpPr>
          <p:spPr bwMode="auto">
            <a:xfrm flipH="1">
              <a:off x="1406525" y="3381375"/>
              <a:ext cx="57150" cy="0"/>
            </a:xfrm>
            <a:prstGeom prst="line">
              <a:avLst/>
            </a:prstGeom>
            <a:noFill/>
            <a:ln w="9525" algn="ctr">
              <a:solidFill>
                <a:schemeClr val="bg1"/>
              </a:solidFill>
              <a:round/>
              <a:headEnd/>
              <a:tailEnd/>
            </a:ln>
          </p:spPr>
        </p:cxnSp>
        <p:cxnSp>
          <p:nvCxnSpPr>
            <p:cNvPr id="306238" name="Connecteur droit 76"/>
            <p:cNvCxnSpPr>
              <a:cxnSpLocks noChangeShapeType="1"/>
            </p:cNvCxnSpPr>
            <p:nvPr/>
          </p:nvCxnSpPr>
          <p:spPr bwMode="auto">
            <a:xfrm flipH="1">
              <a:off x="1406525" y="3830638"/>
              <a:ext cx="57150" cy="0"/>
            </a:xfrm>
            <a:prstGeom prst="line">
              <a:avLst/>
            </a:prstGeom>
            <a:noFill/>
            <a:ln w="9525" algn="ctr">
              <a:solidFill>
                <a:schemeClr val="bg1"/>
              </a:solidFill>
              <a:round/>
              <a:headEnd/>
              <a:tailEnd/>
            </a:ln>
          </p:spPr>
        </p:cxnSp>
        <p:sp>
          <p:nvSpPr>
            <p:cNvPr id="306239" name="ZoneTexte 77"/>
            <p:cNvSpPr txBox="1">
              <a:spLocks noChangeArrowheads="1"/>
            </p:cNvSpPr>
            <p:nvPr/>
          </p:nvSpPr>
          <p:spPr bwMode="auto">
            <a:xfrm>
              <a:off x="1065213" y="2341563"/>
              <a:ext cx="354012"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15</a:t>
              </a:r>
            </a:p>
          </p:txBody>
        </p:sp>
        <p:sp>
          <p:nvSpPr>
            <p:cNvPr id="306240" name="ZoneTexte 78"/>
            <p:cNvSpPr txBox="1">
              <a:spLocks noChangeArrowheads="1"/>
            </p:cNvSpPr>
            <p:nvPr/>
          </p:nvSpPr>
          <p:spPr bwMode="auto">
            <a:xfrm>
              <a:off x="1065213" y="2770188"/>
              <a:ext cx="354012" cy="277812"/>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10</a:t>
              </a:r>
            </a:p>
          </p:txBody>
        </p:sp>
        <p:sp>
          <p:nvSpPr>
            <p:cNvPr id="306241" name="ZoneTexte 79"/>
            <p:cNvSpPr txBox="1">
              <a:spLocks noChangeArrowheads="1"/>
            </p:cNvSpPr>
            <p:nvPr/>
          </p:nvSpPr>
          <p:spPr bwMode="auto">
            <a:xfrm>
              <a:off x="1149350" y="3213100"/>
              <a:ext cx="269875"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5</a:t>
              </a:r>
            </a:p>
          </p:txBody>
        </p:sp>
        <p:sp>
          <p:nvSpPr>
            <p:cNvPr id="306242" name="ZoneTexte 80"/>
            <p:cNvSpPr txBox="1">
              <a:spLocks noChangeArrowheads="1"/>
            </p:cNvSpPr>
            <p:nvPr/>
          </p:nvSpPr>
          <p:spPr bwMode="auto">
            <a:xfrm>
              <a:off x="1149350" y="3678238"/>
              <a:ext cx="269875" cy="276225"/>
            </a:xfrm>
            <a:prstGeom prst="rect">
              <a:avLst/>
            </a:prstGeom>
            <a:noFill/>
            <a:ln w="9525">
              <a:noFill/>
              <a:miter lim="800000"/>
              <a:headEnd/>
              <a:tailEnd/>
            </a:ln>
          </p:spPr>
          <p:txBody>
            <a:bodyPr wrap="none">
              <a:spAutoFit/>
            </a:bodyPr>
            <a:lstStyle/>
            <a:p>
              <a:pPr algn="r" defTabSz="914400"/>
              <a:r>
                <a:rPr lang="fr-FR" sz="1200">
                  <a:solidFill>
                    <a:srgbClr val="FFFFFF"/>
                  </a:solidFill>
                  <a:latin typeface="Arial" charset="0"/>
                  <a:ea typeface="+mn-ea"/>
                  <a:cs typeface="Arial" charset="0"/>
                </a:rPr>
                <a:t>0</a:t>
              </a:r>
            </a:p>
          </p:txBody>
        </p:sp>
        <p:sp>
          <p:nvSpPr>
            <p:cNvPr id="306243" name="ZoneTexte 81"/>
            <p:cNvSpPr txBox="1">
              <a:spLocks noChangeArrowheads="1"/>
            </p:cNvSpPr>
            <p:nvPr/>
          </p:nvSpPr>
          <p:spPr bwMode="auto">
            <a:xfrm>
              <a:off x="4030663" y="2759075"/>
              <a:ext cx="742950" cy="307975"/>
            </a:xfrm>
            <a:prstGeom prst="rect">
              <a:avLst/>
            </a:prstGeom>
            <a:noFill/>
            <a:ln w="9525">
              <a:noFill/>
              <a:miter lim="800000"/>
              <a:headEnd/>
              <a:tailEnd/>
            </a:ln>
          </p:spPr>
          <p:txBody>
            <a:bodyPr wrap="none">
              <a:spAutoFit/>
            </a:bodyPr>
            <a:lstStyle/>
            <a:p>
              <a:pPr defTabSz="914400"/>
              <a:r>
                <a:rPr lang="fr-FR" sz="1400" b="1">
                  <a:solidFill>
                    <a:srgbClr val="FFFFFF"/>
                  </a:solidFill>
                  <a:latin typeface="Arial" charset="0"/>
                  <a:ea typeface="+mn-ea"/>
                  <a:cs typeface="Arial" charset="0"/>
                </a:rPr>
                <a:t>10,1 %</a:t>
              </a:r>
            </a:p>
          </p:txBody>
        </p:sp>
        <p:sp>
          <p:nvSpPr>
            <p:cNvPr id="306244" name="ZoneTexte 82"/>
            <p:cNvSpPr txBox="1">
              <a:spLocks noChangeArrowheads="1"/>
            </p:cNvSpPr>
            <p:nvPr/>
          </p:nvSpPr>
          <p:spPr bwMode="auto">
            <a:xfrm>
              <a:off x="4046538" y="3159125"/>
              <a:ext cx="642937" cy="307975"/>
            </a:xfrm>
            <a:prstGeom prst="rect">
              <a:avLst/>
            </a:prstGeom>
            <a:noFill/>
            <a:ln w="9525">
              <a:noFill/>
              <a:miter lim="800000"/>
              <a:headEnd/>
              <a:tailEnd/>
            </a:ln>
          </p:spPr>
          <p:txBody>
            <a:bodyPr wrap="none">
              <a:spAutoFit/>
            </a:bodyPr>
            <a:lstStyle/>
            <a:p>
              <a:pPr defTabSz="914400"/>
              <a:r>
                <a:rPr lang="fr-FR" sz="1400" b="1">
                  <a:solidFill>
                    <a:srgbClr val="FFFFFF"/>
                  </a:solidFill>
                  <a:latin typeface="Arial" charset="0"/>
                  <a:ea typeface="+mn-ea"/>
                  <a:cs typeface="Arial" charset="0"/>
                </a:rPr>
                <a:t>5,8 %</a:t>
              </a:r>
            </a:p>
          </p:txBody>
        </p:sp>
        <p:sp>
          <p:nvSpPr>
            <p:cNvPr id="306245" name="Forme libre 83"/>
            <p:cNvSpPr>
              <a:spLocks/>
            </p:cNvSpPr>
            <p:nvPr/>
          </p:nvSpPr>
          <p:spPr bwMode="auto">
            <a:xfrm>
              <a:off x="1465263" y="2922588"/>
              <a:ext cx="2505075" cy="908050"/>
            </a:xfrm>
            <a:custGeom>
              <a:avLst/>
              <a:gdLst/>
              <a:ahLst/>
              <a:cxnLst/>
              <a:rect l="0" t="0" r="r" b="b"/>
              <a:pathLst>
                <a:path w="2505075" h="908685">
                  <a:moveTo>
                    <a:pt x="2505075" y="0"/>
                  </a:moveTo>
                  <a:lnTo>
                    <a:pt x="2366010" y="0"/>
                  </a:lnTo>
                  <a:lnTo>
                    <a:pt x="2366010" y="20955"/>
                  </a:lnTo>
                  <a:lnTo>
                    <a:pt x="2341245" y="20955"/>
                  </a:lnTo>
                  <a:lnTo>
                    <a:pt x="2341245" y="55245"/>
                  </a:lnTo>
                  <a:lnTo>
                    <a:pt x="2257425" y="55245"/>
                  </a:lnTo>
                  <a:lnTo>
                    <a:pt x="2257425" y="80010"/>
                  </a:lnTo>
                  <a:lnTo>
                    <a:pt x="2228850" y="80010"/>
                  </a:lnTo>
                  <a:lnTo>
                    <a:pt x="2228850" y="102870"/>
                  </a:lnTo>
                  <a:lnTo>
                    <a:pt x="2171700" y="102870"/>
                  </a:lnTo>
                  <a:lnTo>
                    <a:pt x="2171700" y="129540"/>
                  </a:lnTo>
                  <a:lnTo>
                    <a:pt x="2004060" y="129540"/>
                  </a:lnTo>
                  <a:lnTo>
                    <a:pt x="2004060" y="152400"/>
                  </a:lnTo>
                  <a:lnTo>
                    <a:pt x="1964055" y="152400"/>
                  </a:lnTo>
                  <a:lnTo>
                    <a:pt x="1964055" y="175260"/>
                  </a:lnTo>
                  <a:lnTo>
                    <a:pt x="1924050" y="175260"/>
                  </a:lnTo>
                  <a:lnTo>
                    <a:pt x="1924050" y="205740"/>
                  </a:lnTo>
                  <a:lnTo>
                    <a:pt x="1832610" y="205740"/>
                  </a:lnTo>
                  <a:lnTo>
                    <a:pt x="1832610" y="222885"/>
                  </a:lnTo>
                  <a:lnTo>
                    <a:pt x="1664970" y="222885"/>
                  </a:lnTo>
                  <a:lnTo>
                    <a:pt x="1664970" y="245745"/>
                  </a:lnTo>
                  <a:lnTo>
                    <a:pt x="1617345" y="245745"/>
                  </a:lnTo>
                  <a:lnTo>
                    <a:pt x="1617345" y="293370"/>
                  </a:lnTo>
                  <a:lnTo>
                    <a:pt x="1541145" y="293370"/>
                  </a:lnTo>
                  <a:lnTo>
                    <a:pt x="1541145" y="321945"/>
                  </a:lnTo>
                  <a:lnTo>
                    <a:pt x="1499235" y="321945"/>
                  </a:lnTo>
                  <a:lnTo>
                    <a:pt x="1499235" y="358140"/>
                  </a:lnTo>
                  <a:lnTo>
                    <a:pt x="1274445" y="358140"/>
                  </a:lnTo>
                  <a:lnTo>
                    <a:pt x="1274445" y="409575"/>
                  </a:lnTo>
                  <a:lnTo>
                    <a:pt x="1104900" y="409575"/>
                  </a:lnTo>
                  <a:lnTo>
                    <a:pt x="1104900" y="432435"/>
                  </a:lnTo>
                  <a:lnTo>
                    <a:pt x="1064895" y="432435"/>
                  </a:lnTo>
                  <a:lnTo>
                    <a:pt x="1064895" y="461010"/>
                  </a:lnTo>
                  <a:lnTo>
                    <a:pt x="1013460" y="461010"/>
                  </a:lnTo>
                  <a:lnTo>
                    <a:pt x="1013460" y="506730"/>
                  </a:lnTo>
                  <a:lnTo>
                    <a:pt x="990600" y="506730"/>
                  </a:lnTo>
                  <a:lnTo>
                    <a:pt x="990600" y="525780"/>
                  </a:lnTo>
                  <a:lnTo>
                    <a:pt x="901065" y="525780"/>
                  </a:lnTo>
                  <a:lnTo>
                    <a:pt x="901065" y="567690"/>
                  </a:lnTo>
                  <a:lnTo>
                    <a:pt x="855345" y="567690"/>
                  </a:lnTo>
                  <a:lnTo>
                    <a:pt x="855345" y="600075"/>
                  </a:lnTo>
                  <a:lnTo>
                    <a:pt x="731520" y="600075"/>
                  </a:lnTo>
                  <a:lnTo>
                    <a:pt x="731520" y="624840"/>
                  </a:lnTo>
                  <a:lnTo>
                    <a:pt x="716280" y="624840"/>
                  </a:lnTo>
                  <a:lnTo>
                    <a:pt x="716280" y="645795"/>
                  </a:lnTo>
                  <a:lnTo>
                    <a:pt x="693420" y="645795"/>
                  </a:lnTo>
                  <a:lnTo>
                    <a:pt x="693420" y="666750"/>
                  </a:lnTo>
                  <a:lnTo>
                    <a:pt x="529590" y="666750"/>
                  </a:lnTo>
                  <a:lnTo>
                    <a:pt x="529590" y="708660"/>
                  </a:lnTo>
                  <a:lnTo>
                    <a:pt x="466725" y="708660"/>
                  </a:lnTo>
                  <a:lnTo>
                    <a:pt x="466725" y="733425"/>
                  </a:lnTo>
                  <a:lnTo>
                    <a:pt x="346710" y="733425"/>
                  </a:lnTo>
                  <a:lnTo>
                    <a:pt x="346710" y="763905"/>
                  </a:lnTo>
                  <a:lnTo>
                    <a:pt x="321945" y="763905"/>
                  </a:lnTo>
                  <a:lnTo>
                    <a:pt x="321945" y="796290"/>
                  </a:lnTo>
                  <a:lnTo>
                    <a:pt x="213360" y="796290"/>
                  </a:lnTo>
                  <a:lnTo>
                    <a:pt x="213360" y="817245"/>
                  </a:lnTo>
                  <a:lnTo>
                    <a:pt x="180975" y="817245"/>
                  </a:lnTo>
                  <a:lnTo>
                    <a:pt x="180975" y="832485"/>
                  </a:lnTo>
                  <a:lnTo>
                    <a:pt x="140970" y="832485"/>
                  </a:lnTo>
                  <a:lnTo>
                    <a:pt x="140970" y="866775"/>
                  </a:lnTo>
                  <a:lnTo>
                    <a:pt x="97155" y="866775"/>
                  </a:lnTo>
                  <a:lnTo>
                    <a:pt x="97155" y="908685"/>
                  </a:lnTo>
                  <a:lnTo>
                    <a:pt x="0" y="908685"/>
                  </a:lnTo>
                </a:path>
              </a:pathLst>
            </a:custGeom>
            <a:noFill/>
            <a:ln w="28575" cap="flat" cmpd="sng" algn="ctr">
              <a:solidFill>
                <a:srgbClr val="00FF00"/>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sp>
          <p:nvSpPr>
            <p:cNvPr id="306246" name="ZoneTexte 84"/>
            <p:cNvSpPr txBox="1">
              <a:spLocks noChangeArrowheads="1"/>
            </p:cNvSpPr>
            <p:nvPr/>
          </p:nvSpPr>
          <p:spPr bwMode="auto">
            <a:xfrm>
              <a:off x="1344613" y="3851275"/>
              <a:ext cx="269875"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0</a:t>
              </a:r>
            </a:p>
          </p:txBody>
        </p:sp>
        <p:sp>
          <p:nvSpPr>
            <p:cNvPr id="306247" name="ZoneTexte 85"/>
            <p:cNvSpPr txBox="1">
              <a:spLocks noChangeArrowheads="1"/>
            </p:cNvSpPr>
            <p:nvPr/>
          </p:nvSpPr>
          <p:spPr bwMode="auto">
            <a:xfrm>
              <a:off x="1839913" y="3851275"/>
              <a:ext cx="269875"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6</a:t>
              </a:r>
            </a:p>
          </p:txBody>
        </p:sp>
        <p:sp>
          <p:nvSpPr>
            <p:cNvPr id="306248" name="ZoneTexte 86"/>
            <p:cNvSpPr txBox="1">
              <a:spLocks noChangeArrowheads="1"/>
            </p:cNvSpPr>
            <p:nvPr/>
          </p:nvSpPr>
          <p:spPr bwMode="auto">
            <a:xfrm>
              <a:off x="2298700" y="3851275"/>
              <a:ext cx="354013"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12</a:t>
              </a:r>
            </a:p>
          </p:txBody>
        </p:sp>
        <p:sp>
          <p:nvSpPr>
            <p:cNvPr id="306249" name="ZoneTexte 87"/>
            <p:cNvSpPr txBox="1">
              <a:spLocks noChangeArrowheads="1"/>
            </p:cNvSpPr>
            <p:nvPr/>
          </p:nvSpPr>
          <p:spPr bwMode="auto">
            <a:xfrm>
              <a:off x="2794000" y="3851275"/>
              <a:ext cx="354013"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18</a:t>
              </a:r>
            </a:p>
          </p:txBody>
        </p:sp>
        <p:sp>
          <p:nvSpPr>
            <p:cNvPr id="306250" name="ZoneTexte 88"/>
            <p:cNvSpPr txBox="1">
              <a:spLocks noChangeArrowheads="1"/>
            </p:cNvSpPr>
            <p:nvPr/>
          </p:nvSpPr>
          <p:spPr bwMode="auto">
            <a:xfrm>
              <a:off x="3290888" y="3851275"/>
              <a:ext cx="354012"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24</a:t>
              </a:r>
            </a:p>
          </p:txBody>
        </p:sp>
        <p:sp>
          <p:nvSpPr>
            <p:cNvPr id="306251" name="ZoneTexte 89"/>
            <p:cNvSpPr txBox="1">
              <a:spLocks noChangeArrowheads="1"/>
            </p:cNvSpPr>
            <p:nvPr/>
          </p:nvSpPr>
          <p:spPr bwMode="auto">
            <a:xfrm>
              <a:off x="3789363" y="3851275"/>
              <a:ext cx="354012" cy="276225"/>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30</a:t>
              </a:r>
            </a:p>
          </p:txBody>
        </p:sp>
        <p:sp>
          <p:nvSpPr>
            <p:cNvPr id="306252" name="Forme libre 91"/>
            <p:cNvSpPr>
              <a:spLocks/>
            </p:cNvSpPr>
            <p:nvPr/>
          </p:nvSpPr>
          <p:spPr bwMode="auto">
            <a:xfrm>
              <a:off x="1465263" y="3284538"/>
              <a:ext cx="2500312" cy="550862"/>
            </a:xfrm>
            <a:custGeom>
              <a:avLst/>
              <a:gdLst>
                <a:gd name="T0" fmla="*/ 2501265 w 2501265"/>
                <a:gd name="T1" fmla="*/ 0 h 550545"/>
                <a:gd name="T2" fmla="*/ 2501265 w 2501265"/>
                <a:gd name="T3" fmla="*/ 34290 h 550545"/>
                <a:gd name="T4" fmla="*/ 2426971 w 2501265"/>
                <a:gd name="T5" fmla="*/ 34290 h 550545"/>
                <a:gd name="T6" fmla="*/ 2426971 w 2501265"/>
                <a:gd name="T7" fmla="*/ 53340 h 550545"/>
                <a:gd name="T8" fmla="*/ 2186941 w 2501265"/>
                <a:gd name="T9" fmla="*/ 53340 h 550545"/>
                <a:gd name="T10" fmla="*/ 2186941 w 2501265"/>
                <a:gd name="T11" fmla="*/ 80010 h 550545"/>
                <a:gd name="T12" fmla="*/ 2080261 w 2501265"/>
                <a:gd name="T13" fmla="*/ 80010 h 550545"/>
                <a:gd name="T14" fmla="*/ 2080261 w 2501265"/>
                <a:gd name="T15" fmla="*/ 121920 h 550545"/>
                <a:gd name="T16" fmla="*/ 2045971 w 2501265"/>
                <a:gd name="T17" fmla="*/ 121920 h 550545"/>
                <a:gd name="T18" fmla="*/ 2045971 w 2501265"/>
                <a:gd name="T19" fmla="*/ 142875 h 550545"/>
                <a:gd name="T20" fmla="*/ 1594486 w 2501265"/>
                <a:gd name="T21" fmla="*/ 142875 h 550545"/>
                <a:gd name="T22" fmla="*/ 1594486 w 2501265"/>
                <a:gd name="T23" fmla="*/ 161925 h 550545"/>
                <a:gd name="T24" fmla="*/ 1560196 w 2501265"/>
                <a:gd name="T25" fmla="*/ 161925 h 550545"/>
                <a:gd name="T26" fmla="*/ 1560196 w 2501265"/>
                <a:gd name="T27" fmla="*/ 192405 h 550545"/>
                <a:gd name="T28" fmla="*/ 1512571 w 2501265"/>
                <a:gd name="T29" fmla="*/ 192405 h 550545"/>
                <a:gd name="T30" fmla="*/ 1512571 w 2501265"/>
                <a:gd name="T31" fmla="*/ 217170 h 550545"/>
                <a:gd name="T32" fmla="*/ 1411606 w 2501265"/>
                <a:gd name="T33" fmla="*/ 217170 h 550545"/>
                <a:gd name="T34" fmla="*/ 1411606 w 2501265"/>
                <a:gd name="T35" fmla="*/ 238125 h 550545"/>
                <a:gd name="T36" fmla="*/ 1323976 w 2501265"/>
                <a:gd name="T37" fmla="*/ 238125 h 550545"/>
                <a:gd name="T38" fmla="*/ 1323976 w 2501265"/>
                <a:gd name="T39" fmla="*/ 259080 h 550545"/>
                <a:gd name="T40" fmla="*/ 1156336 w 2501265"/>
                <a:gd name="T41" fmla="*/ 259080 h 550545"/>
                <a:gd name="T42" fmla="*/ 1156336 w 2501265"/>
                <a:gd name="T43" fmla="*/ 281940 h 550545"/>
                <a:gd name="T44" fmla="*/ 1026795 w 2501265"/>
                <a:gd name="T45" fmla="*/ 281940 h 550545"/>
                <a:gd name="T46" fmla="*/ 1026795 w 2501265"/>
                <a:gd name="T47" fmla="*/ 304800 h 550545"/>
                <a:gd name="T48" fmla="*/ 998220 w 2501265"/>
                <a:gd name="T49" fmla="*/ 304800 h 550545"/>
                <a:gd name="T50" fmla="*/ 998220 w 2501265"/>
                <a:gd name="T51" fmla="*/ 325755 h 550545"/>
                <a:gd name="T52" fmla="*/ 828675 w 2501265"/>
                <a:gd name="T53" fmla="*/ 325755 h 550545"/>
                <a:gd name="T54" fmla="*/ 828675 w 2501265"/>
                <a:gd name="T55" fmla="*/ 350520 h 550545"/>
                <a:gd name="T56" fmla="*/ 790575 w 2501265"/>
                <a:gd name="T57" fmla="*/ 350520 h 550545"/>
                <a:gd name="T58" fmla="*/ 790575 w 2501265"/>
                <a:gd name="T59" fmla="*/ 398145 h 550545"/>
                <a:gd name="T60" fmla="*/ 750570 w 2501265"/>
                <a:gd name="T61" fmla="*/ 398145 h 550545"/>
                <a:gd name="T62" fmla="*/ 750570 w 2501265"/>
                <a:gd name="T63" fmla="*/ 424815 h 550545"/>
                <a:gd name="T64" fmla="*/ 461010 w 2501265"/>
                <a:gd name="T65" fmla="*/ 424815 h 550545"/>
                <a:gd name="T66" fmla="*/ 461010 w 2501265"/>
                <a:gd name="T67" fmla="*/ 447675 h 550545"/>
                <a:gd name="T68" fmla="*/ 400050 w 2501265"/>
                <a:gd name="T69" fmla="*/ 447675 h 550545"/>
                <a:gd name="T70" fmla="*/ 400050 w 2501265"/>
                <a:gd name="T71" fmla="*/ 466725 h 550545"/>
                <a:gd name="T72" fmla="*/ 320040 w 2501265"/>
                <a:gd name="T73" fmla="*/ 466725 h 550545"/>
                <a:gd name="T74" fmla="*/ 320040 w 2501265"/>
                <a:gd name="T75" fmla="*/ 504825 h 550545"/>
                <a:gd name="T76" fmla="*/ 72390 w 2501265"/>
                <a:gd name="T77" fmla="*/ 504825 h 550545"/>
                <a:gd name="T78" fmla="*/ 72390 w 2501265"/>
                <a:gd name="T79" fmla="*/ 529590 h 550545"/>
                <a:gd name="T80" fmla="*/ 28575 w 2501265"/>
                <a:gd name="T81" fmla="*/ 529590 h 550545"/>
                <a:gd name="T82" fmla="*/ 28575 w 2501265"/>
                <a:gd name="T83" fmla="*/ 550545 h 550545"/>
                <a:gd name="T84" fmla="*/ 0 w 2501265"/>
                <a:gd name="T85" fmla="*/ 550545 h 5505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01265" h="550545">
                  <a:moveTo>
                    <a:pt x="2501265" y="0"/>
                  </a:moveTo>
                  <a:lnTo>
                    <a:pt x="2501265" y="34290"/>
                  </a:lnTo>
                  <a:lnTo>
                    <a:pt x="2426970" y="34290"/>
                  </a:lnTo>
                  <a:lnTo>
                    <a:pt x="2426970" y="53340"/>
                  </a:lnTo>
                  <a:lnTo>
                    <a:pt x="2186940" y="53340"/>
                  </a:lnTo>
                  <a:lnTo>
                    <a:pt x="2186940" y="80010"/>
                  </a:lnTo>
                  <a:lnTo>
                    <a:pt x="2080260" y="80010"/>
                  </a:lnTo>
                  <a:lnTo>
                    <a:pt x="2080260" y="121920"/>
                  </a:lnTo>
                  <a:lnTo>
                    <a:pt x="2045970" y="121920"/>
                  </a:lnTo>
                  <a:lnTo>
                    <a:pt x="2045970" y="142875"/>
                  </a:lnTo>
                  <a:lnTo>
                    <a:pt x="1594485" y="142875"/>
                  </a:lnTo>
                  <a:lnTo>
                    <a:pt x="1594485" y="161925"/>
                  </a:lnTo>
                  <a:lnTo>
                    <a:pt x="1560195" y="161925"/>
                  </a:lnTo>
                  <a:lnTo>
                    <a:pt x="1560195" y="192405"/>
                  </a:lnTo>
                  <a:lnTo>
                    <a:pt x="1512570" y="192405"/>
                  </a:lnTo>
                  <a:lnTo>
                    <a:pt x="1512570" y="217170"/>
                  </a:lnTo>
                  <a:lnTo>
                    <a:pt x="1411605" y="217170"/>
                  </a:lnTo>
                  <a:lnTo>
                    <a:pt x="1411605" y="238125"/>
                  </a:lnTo>
                  <a:lnTo>
                    <a:pt x="1323975" y="238125"/>
                  </a:lnTo>
                  <a:lnTo>
                    <a:pt x="1323975" y="259080"/>
                  </a:lnTo>
                  <a:lnTo>
                    <a:pt x="1156335" y="259080"/>
                  </a:lnTo>
                  <a:lnTo>
                    <a:pt x="1156335" y="281940"/>
                  </a:lnTo>
                  <a:lnTo>
                    <a:pt x="1026795" y="281940"/>
                  </a:lnTo>
                  <a:lnTo>
                    <a:pt x="1026795" y="304800"/>
                  </a:lnTo>
                  <a:lnTo>
                    <a:pt x="998220" y="304800"/>
                  </a:lnTo>
                  <a:lnTo>
                    <a:pt x="998220" y="325755"/>
                  </a:lnTo>
                  <a:lnTo>
                    <a:pt x="828675" y="325755"/>
                  </a:lnTo>
                  <a:lnTo>
                    <a:pt x="828675" y="350520"/>
                  </a:lnTo>
                  <a:lnTo>
                    <a:pt x="790575" y="350520"/>
                  </a:lnTo>
                  <a:lnTo>
                    <a:pt x="790575" y="398145"/>
                  </a:lnTo>
                  <a:lnTo>
                    <a:pt x="750570" y="398145"/>
                  </a:lnTo>
                  <a:lnTo>
                    <a:pt x="750570" y="424815"/>
                  </a:lnTo>
                  <a:lnTo>
                    <a:pt x="461010" y="424815"/>
                  </a:lnTo>
                  <a:lnTo>
                    <a:pt x="461010" y="447675"/>
                  </a:lnTo>
                  <a:lnTo>
                    <a:pt x="400050" y="447675"/>
                  </a:lnTo>
                  <a:lnTo>
                    <a:pt x="400050" y="466725"/>
                  </a:lnTo>
                  <a:lnTo>
                    <a:pt x="320040" y="466725"/>
                  </a:lnTo>
                  <a:lnTo>
                    <a:pt x="320040" y="504825"/>
                  </a:lnTo>
                  <a:lnTo>
                    <a:pt x="72390" y="504825"/>
                  </a:lnTo>
                  <a:lnTo>
                    <a:pt x="72390" y="529590"/>
                  </a:lnTo>
                  <a:lnTo>
                    <a:pt x="28575" y="529590"/>
                  </a:lnTo>
                  <a:lnTo>
                    <a:pt x="28575" y="550545"/>
                  </a:lnTo>
                  <a:lnTo>
                    <a:pt x="0" y="550545"/>
                  </a:lnTo>
                </a:path>
              </a:pathLst>
            </a:custGeom>
            <a:noFill/>
            <a:ln w="28575" cap="flat" cmpd="sng" algn="ctr">
              <a:solidFill>
                <a:schemeClr val="bg1"/>
              </a:solidFill>
              <a:prstDash val="solid"/>
              <a:round/>
              <a:headEnd type="none" w="med" len="med"/>
              <a:tailEnd type="none" w="med" len="med"/>
            </a:ln>
          </p:spPr>
          <p:txBody>
            <a:bodyPr/>
            <a:lstStyle/>
            <a:p>
              <a:pPr defTabSz="914400"/>
              <a:endParaRPr lang="fr-FR">
                <a:solidFill>
                  <a:srgbClr val="FFFFFF"/>
                </a:solidFill>
                <a:latin typeface="Arial" charset="0"/>
                <a:ea typeface="+mn-ea"/>
                <a:cs typeface="Arial" charset="0"/>
              </a:endParaRPr>
            </a:p>
          </p:txBody>
        </p:sp>
        <p:sp>
          <p:nvSpPr>
            <p:cNvPr id="306253" name="ZoneTexte 92"/>
            <p:cNvSpPr txBox="1">
              <a:spLocks noChangeArrowheads="1"/>
            </p:cNvSpPr>
            <p:nvPr/>
          </p:nvSpPr>
          <p:spPr bwMode="auto">
            <a:xfrm>
              <a:off x="2490788" y="4035425"/>
              <a:ext cx="509587" cy="277813"/>
            </a:xfrm>
            <a:prstGeom prst="rect">
              <a:avLst/>
            </a:prstGeom>
            <a:noFill/>
            <a:ln w="9525">
              <a:noFill/>
              <a:miter lim="800000"/>
              <a:headEnd/>
              <a:tailEnd/>
            </a:ln>
          </p:spPr>
          <p:txBody>
            <a:bodyPr wrap="none">
              <a:spAutoFit/>
            </a:bodyPr>
            <a:lstStyle/>
            <a:p>
              <a:pPr algn="ctr" defTabSz="914400"/>
              <a:r>
                <a:rPr lang="fr-FR" sz="1200">
                  <a:solidFill>
                    <a:srgbClr val="FFFFFF"/>
                  </a:solidFill>
                  <a:latin typeface="Arial" charset="0"/>
                  <a:ea typeface="+mn-ea"/>
                  <a:cs typeface="Arial" charset="0"/>
                </a:rPr>
                <a:t>Mois</a:t>
              </a:r>
            </a:p>
          </p:txBody>
        </p:sp>
        <p:sp>
          <p:nvSpPr>
            <p:cNvPr id="306282" name="ZoneTexte 122"/>
            <p:cNvSpPr txBox="1">
              <a:spLocks noChangeArrowheads="1"/>
            </p:cNvSpPr>
            <p:nvPr/>
          </p:nvSpPr>
          <p:spPr bwMode="auto">
            <a:xfrm>
              <a:off x="2376488" y="2578100"/>
              <a:ext cx="1654175" cy="276225"/>
            </a:xfrm>
            <a:prstGeom prst="rect">
              <a:avLst/>
            </a:prstGeom>
            <a:noFill/>
            <a:ln w="9525">
              <a:noFill/>
              <a:miter lim="800000"/>
              <a:headEnd/>
              <a:tailEnd/>
            </a:ln>
          </p:spPr>
          <p:txBody>
            <a:bodyPr wrap="none">
              <a:spAutoFit/>
            </a:bodyPr>
            <a:lstStyle/>
            <a:p>
              <a:pPr algn="ctr" defTabSz="914400"/>
              <a:r>
                <a:rPr lang="fr-FR" sz="1200" b="1" dirty="0">
                  <a:solidFill>
                    <a:srgbClr val="00FF00"/>
                  </a:solidFill>
                  <a:latin typeface="Arial" charset="0"/>
                  <a:ea typeface="+mn-ea"/>
                  <a:cs typeface="Arial" charset="0"/>
                </a:rPr>
                <a:t>Début critères OMS</a:t>
              </a:r>
            </a:p>
          </p:txBody>
        </p:sp>
        <p:sp>
          <p:nvSpPr>
            <p:cNvPr id="306283" name="ZoneTexte 123"/>
            <p:cNvSpPr txBox="1">
              <a:spLocks noChangeArrowheads="1"/>
            </p:cNvSpPr>
            <p:nvPr/>
          </p:nvSpPr>
          <p:spPr bwMode="auto">
            <a:xfrm>
              <a:off x="2794000" y="3502025"/>
              <a:ext cx="1338263" cy="277813"/>
            </a:xfrm>
            <a:prstGeom prst="rect">
              <a:avLst/>
            </a:prstGeom>
            <a:noFill/>
            <a:ln w="9525">
              <a:noFill/>
              <a:miter lim="800000"/>
              <a:headEnd/>
              <a:tailEnd/>
            </a:ln>
          </p:spPr>
          <p:txBody>
            <a:bodyPr wrap="none">
              <a:spAutoFit/>
            </a:bodyPr>
            <a:lstStyle/>
            <a:p>
              <a:pPr algn="ctr" defTabSz="914400"/>
              <a:r>
                <a:rPr lang="fr-FR" sz="1200" b="1">
                  <a:solidFill>
                    <a:srgbClr val="FFFFFF"/>
                  </a:solidFill>
                  <a:latin typeface="Arial" charset="0"/>
                  <a:ea typeface="+mn-ea"/>
                  <a:cs typeface="Arial" charset="0"/>
                </a:rPr>
                <a:t>Début immédiat</a:t>
              </a:r>
            </a:p>
          </p:txBody>
        </p:sp>
      </p:grpSp>
      <p:sp>
        <p:nvSpPr>
          <p:cNvPr id="306284"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152</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913362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defRPr/>
            </a:pPr>
            <a:r>
              <a:rPr lang="fr-FR" dirty="0" smtClean="0"/>
              <a:t>Cryptococcose méningée démasquée </a:t>
            </a:r>
            <a:br>
              <a:rPr lang="fr-FR" dirty="0" smtClean="0"/>
            </a:br>
            <a:r>
              <a:rPr lang="fr-FR" dirty="0" smtClean="0"/>
              <a:t>par ARV en Ouganda : fréquent et grave (1)</a:t>
            </a:r>
            <a:endParaRPr lang="fr-FR" dirty="0"/>
          </a:p>
        </p:txBody>
      </p:sp>
      <p:sp>
        <p:nvSpPr>
          <p:cNvPr id="310274" name="Espace réservé du contenu 1"/>
          <p:cNvSpPr>
            <a:spLocks noGrp="1"/>
          </p:cNvSpPr>
          <p:nvPr>
            <p:ph idx="1"/>
          </p:nvPr>
        </p:nvSpPr>
        <p:spPr>
          <a:xfrm>
            <a:off x="457200" y="1341438"/>
            <a:ext cx="5817393" cy="5111750"/>
          </a:xfrm>
        </p:spPr>
        <p:txBody>
          <a:bodyPr>
            <a:normAutofit/>
          </a:bodyPr>
          <a:lstStyle/>
          <a:p>
            <a:r>
              <a:rPr lang="fr-FR" sz="2000" dirty="0" smtClean="0">
                <a:solidFill>
                  <a:srgbClr val="FFFF66"/>
                </a:solidFill>
              </a:rPr>
              <a:t>Objectifs</a:t>
            </a:r>
          </a:p>
          <a:p>
            <a:pPr lvl="1"/>
            <a:r>
              <a:rPr lang="fr-FR" sz="1800" dirty="0" smtClean="0"/>
              <a:t>Comparer les manifestations et l'évolution cliniques de la cryptococcose méningée (CM) chez des patients VIH+ sous ARV au moment du diagnostic</a:t>
            </a:r>
          </a:p>
        </p:txBody>
      </p:sp>
      <p:sp>
        <p:nvSpPr>
          <p:cNvPr id="310275" name="Espace réservé du contenu 1"/>
          <p:cNvSpPr>
            <a:spLocks noGrp="1"/>
          </p:cNvSpPr>
          <p:nvPr>
            <p:ph sz="half" idx="4294967295"/>
          </p:nvPr>
        </p:nvSpPr>
        <p:spPr>
          <a:xfrm>
            <a:off x="656166" y="4787900"/>
            <a:ext cx="7854421" cy="1709738"/>
          </a:xfrm>
        </p:spPr>
        <p:txBody>
          <a:bodyPr>
            <a:normAutofit/>
          </a:bodyPr>
          <a:lstStyle/>
          <a:p>
            <a:r>
              <a:rPr lang="fr-FR" sz="2000" dirty="0" smtClean="0">
                <a:solidFill>
                  <a:srgbClr val="FFFF66"/>
                </a:solidFill>
              </a:rPr>
              <a:t>Méthodes</a:t>
            </a:r>
          </a:p>
          <a:p>
            <a:pPr lvl="1"/>
            <a:r>
              <a:rPr lang="fr-FR" sz="1800" dirty="0" smtClean="0"/>
              <a:t>Suivi prospectif de 172 patients VIH + avec CM</a:t>
            </a:r>
          </a:p>
          <a:p>
            <a:pPr lvl="1"/>
            <a:r>
              <a:rPr lang="pt-BR" sz="1800" dirty="0" err="1" smtClean="0"/>
              <a:t>Étude</a:t>
            </a:r>
            <a:r>
              <a:rPr lang="pt-BR" sz="1800" dirty="0" smtClean="0"/>
              <a:t> monocentrique à Kampala, </a:t>
            </a:r>
            <a:r>
              <a:rPr lang="pt-BR" sz="1800" dirty="0" err="1" smtClean="0"/>
              <a:t>Ouganda</a:t>
            </a:r>
            <a:endParaRPr lang="pt-BR" sz="1800" dirty="0" smtClean="0"/>
          </a:p>
          <a:p>
            <a:pPr lvl="1"/>
            <a:r>
              <a:rPr lang="pt-BR" sz="1800" dirty="0" err="1" smtClean="0"/>
              <a:t>Août</a:t>
            </a:r>
            <a:r>
              <a:rPr lang="pt-BR" sz="1800" dirty="0" smtClean="0"/>
              <a:t> 2013 - </a:t>
            </a:r>
            <a:r>
              <a:rPr lang="pt-BR" sz="1800" dirty="0" err="1" smtClean="0"/>
              <a:t>Octobre</a:t>
            </a:r>
            <a:r>
              <a:rPr lang="pt-BR" sz="1800" dirty="0" smtClean="0"/>
              <a:t> 2014</a:t>
            </a:r>
          </a:p>
          <a:p>
            <a:pPr lvl="1"/>
            <a:r>
              <a:rPr lang="fr-FR" sz="1800" dirty="0" smtClean="0"/>
              <a:t>Critère de jugement : mortalité à J14</a:t>
            </a:r>
            <a:endParaRPr lang="fr-FR" sz="4800" dirty="0" smtClean="0"/>
          </a:p>
          <a:p>
            <a:endParaRPr lang="fr-FR" sz="2000" dirty="0" smtClean="0"/>
          </a:p>
        </p:txBody>
      </p:sp>
      <p:sp>
        <p:nvSpPr>
          <p:cNvPr id="310276"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Rhein J, CROI 2015, Abs. 836</a:t>
            </a:r>
          </a:p>
        </p:txBody>
      </p:sp>
      <p:grpSp>
        <p:nvGrpSpPr>
          <p:cNvPr id="25" name="Groupe 24"/>
          <p:cNvGrpSpPr/>
          <p:nvPr/>
        </p:nvGrpSpPr>
        <p:grpSpPr>
          <a:xfrm>
            <a:off x="3606006" y="1693863"/>
            <a:ext cx="5399088" cy="3094037"/>
            <a:chOff x="3705225" y="1487488"/>
            <a:chExt cx="5399088" cy="3094037"/>
          </a:xfrm>
        </p:grpSpPr>
        <p:sp>
          <p:nvSpPr>
            <p:cNvPr id="310277" name="Rectangle à coins arrondis 2"/>
            <p:cNvSpPr>
              <a:spLocks noChangeArrowheads="1"/>
            </p:cNvSpPr>
            <p:nvPr/>
          </p:nvSpPr>
          <p:spPr bwMode="auto">
            <a:xfrm>
              <a:off x="6588125" y="1487488"/>
              <a:ext cx="1644650" cy="565150"/>
            </a:xfrm>
            <a:prstGeom prst="roundRect">
              <a:avLst>
                <a:gd name="adj" fmla="val 16667"/>
              </a:avLst>
            </a:prstGeom>
            <a:solidFill>
              <a:srgbClr val="C00000"/>
            </a:solidFill>
            <a:ln w="9525" algn="ctr">
              <a:noFill/>
              <a:round/>
              <a:headEnd/>
              <a:tailEnd/>
            </a:ln>
          </p:spPr>
          <p:txBody>
            <a:bodyPr anchor="ctr"/>
            <a:lstStyle/>
            <a:p>
              <a:pPr algn="ctr" defTabSz="914400"/>
              <a:r>
                <a:rPr lang="fr-FR" sz="1200" b="1">
                  <a:solidFill>
                    <a:srgbClr val="FFFFFF"/>
                  </a:solidFill>
                  <a:latin typeface="Arial" charset="0"/>
                  <a:ea typeface="+mn-ea"/>
                  <a:cs typeface="Arial" charset="0"/>
                </a:rPr>
                <a:t>Ag Crypto LCR +</a:t>
              </a:r>
            </a:p>
            <a:p>
              <a:pPr algn="ctr" defTabSz="914400"/>
              <a:r>
                <a:rPr lang="fr-FR" sz="1200" b="1">
                  <a:solidFill>
                    <a:srgbClr val="FFFFFF"/>
                  </a:solidFill>
                  <a:latin typeface="Arial" charset="0"/>
                  <a:ea typeface="+mn-ea"/>
                  <a:cs typeface="Arial" charset="0"/>
                </a:rPr>
                <a:t>n = 172</a:t>
              </a:r>
            </a:p>
          </p:txBody>
        </p:sp>
        <p:sp>
          <p:nvSpPr>
            <p:cNvPr id="310278" name="Rectangle à coins arrondis 6"/>
            <p:cNvSpPr>
              <a:spLocks noChangeArrowheads="1"/>
            </p:cNvSpPr>
            <p:nvPr/>
          </p:nvSpPr>
          <p:spPr bwMode="auto">
            <a:xfrm>
              <a:off x="7458075" y="2322513"/>
              <a:ext cx="1646238" cy="563562"/>
            </a:xfrm>
            <a:prstGeom prst="roundRect">
              <a:avLst>
                <a:gd name="adj" fmla="val 16667"/>
              </a:avLst>
            </a:prstGeom>
            <a:solidFill>
              <a:srgbClr val="FF0000"/>
            </a:solidFill>
            <a:ln w="9525" algn="ctr">
              <a:noFill/>
              <a:round/>
              <a:headEnd/>
              <a:tailEnd/>
            </a:ln>
          </p:spPr>
          <p:txBody>
            <a:bodyPr anchor="ctr"/>
            <a:lstStyle/>
            <a:p>
              <a:pPr algn="ctr" defTabSz="914400"/>
              <a:r>
                <a:rPr lang="fr-FR" sz="1200" b="1">
                  <a:solidFill>
                    <a:srgbClr val="FFFFFF"/>
                  </a:solidFill>
                  <a:latin typeface="Arial" charset="0"/>
                  <a:ea typeface="+mn-ea"/>
                  <a:cs typeface="Arial" charset="0"/>
                </a:rPr>
                <a:t>Antécédent de CM</a:t>
              </a:r>
            </a:p>
            <a:p>
              <a:pPr algn="ctr" defTabSz="914400"/>
              <a:r>
                <a:rPr lang="fr-FR" sz="1200" b="1">
                  <a:solidFill>
                    <a:srgbClr val="FFFFFF"/>
                  </a:solidFill>
                  <a:latin typeface="Arial" charset="0"/>
                  <a:ea typeface="+mn-ea"/>
                  <a:cs typeface="Arial" charset="0"/>
                </a:rPr>
                <a:t>n = 22 (13 %)</a:t>
              </a:r>
            </a:p>
          </p:txBody>
        </p:sp>
        <p:sp>
          <p:nvSpPr>
            <p:cNvPr id="310279" name="Rectangle à coins arrondis 7"/>
            <p:cNvSpPr>
              <a:spLocks noChangeArrowheads="1"/>
            </p:cNvSpPr>
            <p:nvPr/>
          </p:nvSpPr>
          <p:spPr bwMode="auto">
            <a:xfrm>
              <a:off x="7226300" y="3168650"/>
              <a:ext cx="1270000" cy="565150"/>
            </a:xfrm>
            <a:prstGeom prst="roundRect">
              <a:avLst>
                <a:gd name="adj" fmla="val 16667"/>
              </a:avLst>
            </a:prstGeom>
            <a:solidFill>
              <a:srgbClr val="FFC000"/>
            </a:solidFill>
            <a:ln w="9525" algn="ctr">
              <a:noFill/>
              <a:round/>
              <a:headEnd/>
              <a:tailEnd/>
            </a:ln>
          </p:spPr>
          <p:txBody>
            <a:bodyPr anchor="ctr"/>
            <a:lstStyle/>
            <a:p>
              <a:pPr algn="ctr" defTabSz="914400"/>
              <a:r>
                <a:rPr lang="fr-FR" sz="1200" b="1">
                  <a:solidFill>
                    <a:srgbClr val="000000"/>
                  </a:solidFill>
                  <a:latin typeface="Arial" charset="0"/>
                  <a:ea typeface="+mn-ea"/>
                  <a:cs typeface="Arial" charset="0"/>
                </a:rPr>
                <a:t>Naïfs d'ARV</a:t>
              </a:r>
            </a:p>
            <a:p>
              <a:pPr algn="ctr" defTabSz="914400"/>
              <a:r>
                <a:rPr lang="fr-FR" sz="1200" b="1">
                  <a:solidFill>
                    <a:srgbClr val="000000"/>
                  </a:solidFill>
                  <a:latin typeface="Arial" charset="0"/>
                  <a:ea typeface="+mn-ea"/>
                  <a:cs typeface="Arial" charset="0"/>
                </a:rPr>
                <a:t>n = 88 (59 %)</a:t>
              </a:r>
            </a:p>
          </p:txBody>
        </p:sp>
        <p:sp>
          <p:nvSpPr>
            <p:cNvPr id="310280" name="Rectangle à coins arrondis 8"/>
            <p:cNvSpPr>
              <a:spLocks noChangeArrowheads="1"/>
            </p:cNvSpPr>
            <p:nvPr/>
          </p:nvSpPr>
          <p:spPr bwMode="auto">
            <a:xfrm>
              <a:off x="7637463" y="4016375"/>
              <a:ext cx="1316037" cy="565150"/>
            </a:xfrm>
            <a:prstGeom prst="roundRect">
              <a:avLst>
                <a:gd name="adj" fmla="val 16667"/>
              </a:avLst>
            </a:prstGeom>
            <a:solidFill>
              <a:schemeClr val="bg1"/>
            </a:solidFill>
            <a:ln w="9525" algn="ctr">
              <a:solidFill>
                <a:schemeClr val="bg1"/>
              </a:solidFill>
              <a:round/>
              <a:headEnd/>
              <a:tailEnd/>
            </a:ln>
          </p:spPr>
          <p:txBody>
            <a:bodyPr anchor="ctr"/>
            <a:lstStyle/>
            <a:p>
              <a:pPr algn="ctr" defTabSz="914400"/>
              <a:r>
                <a:rPr lang="fr-FR" sz="1200" b="1">
                  <a:solidFill>
                    <a:srgbClr val="000000"/>
                  </a:solidFill>
                  <a:latin typeface="Arial" charset="0"/>
                  <a:ea typeface="+mn-ea"/>
                  <a:cs typeface="Arial" charset="0"/>
                </a:rPr>
                <a:t>ARV &gt; 4 mois</a:t>
              </a:r>
            </a:p>
            <a:p>
              <a:pPr algn="ctr" defTabSz="914400"/>
              <a:r>
                <a:rPr lang="fr-FR" sz="1200" b="1">
                  <a:solidFill>
                    <a:srgbClr val="000000"/>
                  </a:solidFill>
                  <a:latin typeface="Arial" charset="0"/>
                  <a:ea typeface="+mn-ea"/>
                  <a:cs typeface="Arial" charset="0"/>
                </a:rPr>
                <a:t>n = 29 (47 %)</a:t>
              </a:r>
            </a:p>
          </p:txBody>
        </p:sp>
        <p:sp>
          <p:nvSpPr>
            <p:cNvPr id="310281" name="Rectangle à coins arrondis 9"/>
            <p:cNvSpPr>
              <a:spLocks noChangeArrowheads="1"/>
            </p:cNvSpPr>
            <p:nvPr/>
          </p:nvSpPr>
          <p:spPr bwMode="auto">
            <a:xfrm>
              <a:off x="5746750" y="2322513"/>
              <a:ext cx="1590675" cy="563562"/>
            </a:xfrm>
            <a:prstGeom prst="roundRect">
              <a:avLst>
                <a:gd name="adj" fmla="val 16667"/>
              </a:avLst>
            </a:prstGeom>
            <a:solidFill>
              <a:srgbClr val="FF0000"/>
            </a:solidFill>
            <a:ln w="9525" algn="ctr">
              <a:noFill/>
              <a:round/>
              <a:headEnd/>
              <a:tailEnd/>
            </a:ln>
          </p:spPr>
          <p:txBody>
            <a:bodyPr anchor="ctr"/>
            <a:lstStyle/>
            <a:p>
              <a:pPr algn="ctr" defTabSz="914400"/>
              <a:r>
                <a:rPr lang="fr-FR" sz="1200" b="1">
                  <a:solidFill>
                    <a:srgbClr val="FFFFFF"/>
                  </a:solidFill>
                  <a:latin typeface="Arial" charset="0"/>
                  <a:ea typeface="+mn-ea"/>
                  <a:cs typeface="Arial" charset="0"/>
                </a:rPr>
                <a:t>1</a:t>
              </a:r>
              <a:r>
                <a:rPr lang="fr-FR" sz="1200" b="1" baseline="30000">
                  <a:solidFill>
                    <a:srgbClr val="FFFFFF"/>
                  </a:solidFill>
                  <a:latin typeface="Arial" charset="0"/>
                  <a:ea typeface="+mn-ea"/>
                  <a:cs typeface="Arial" charset="0"/>
                </a:rPr>
                <a:t>er</a:t>
              </a:r>
              <a:r>
                <a:rPr lang="fr-FR" sz="1200" b="1">
                  <a:solidFill>
                    <a:srgbClr val="FFFFFF"/>
                  </a:solidFill>
                  <a:latin typeface="Arial" charset="0"/>
                  <a:ea typeface="+mn-ea"/>
                  <a:cs typeface="Arial" charset="0"/>
                </a:rPr>
                <a:t> épisode de CM</a:t>
              </a:r>
            </a:p>
            <a:p>
              <a:pPr algn="ctr" defTabSz="914400"/>
              <a:r>
                <a:rPr lang="fr-FR" sz="1200" b="1">
                  <a:solidFill>
                    <a:srgbClr val="FFFFFF"/>
                  </a:solidFill>
                  <a:latin typeface="Arial" charset="0"/>
                  <a:ea typeface="+mn-ea"/>
                  <a:cs typeface="Arial" charset="0"/>
                </a:rPr>
                <a:t>n = 150 (87 %)</a:t>
              </a:r>
            </a:p>
          </p:txBody>
        </p:sp>
        <p:sp>
          <p:nvSpPr>
            <p:cNvPr id="310282" name="Rectangle à coins arrondis 10"/>
            <p:cNvSpPr>
              <a:spLocks noChangeArrowheads="1"/>
            </p:cNvSpPr>
            <p:nvPr/>
          </p:nvSpPr>
          <p:spPr bwMode="auto">
            <a:xfrm>
              <a:off x="5746750" y="3168650"/>
              <a:ext cx="1262063" cy="565150"/>
            </a:xfrm>
            <a:prstGeom prst="roundRect">
              <a:avLst>
                <a:gd name="adj" fmla="val 16667"/>
              </a:avLst>
            </a:prstGeom>
            <a:solidFill>
              <a:srgbClr val="FFC000"/>
            </a:solidFill>
            <a:ln w="9525" algn="ctr">
              <a:noFill/>
              <a:round/>
              <a:headEnd/>
              <a:tailEnd/>
            </a:ln>
          </p:spPr>
          <p:txBody>
            <a:bodyPr anchor="ctr"/>
            <a:lstStyle/>
            <a:p>
              <a:pPr algn="ctr" defTabSz="914400"/>
              <a:r>
                <a:rPr lang="fr-FR" sz="1200" b="1">
                  <a:solidFill>
                    <a:srgbClr val="000000"/>
                  </a:solidFill>
                  <a:latin typeface="Arial" charset="0"/>
                  <a:ea typeface="+mn-ea"/>
                  <a:cs typeface="Arial" charset="0"/>
                </a:rPr>
                <a:t>Sous ARV</a:t>
              </a:r>
            </a:p>
            <a:p>
              <a:pPr algn="ctr" defTabSz="914400"/>
              <a:r>
                <a:rPr lang="fr-FR" sz="1200" b="1">
                  <a:solidFill>
                    <a:srgbClr val="000000"/>
                  </a:solidFill>
                  <a:latin typeface="Arial" charset="0"/>
                  <a:ea typeface="+mn-ea"/>
                  <a:cs typeface="Arial" charset="0"/>
                </a:rPr>
                <a:t>n = 62 (41 %)</a:t>
              </a:r>
            </a:p>
          </p:txBody>
        </p:sp>
        <p:sp>
          <p:nvSpPr>
            <p:cNvPr id="310283" name="Rectangle à coins arrondis 11"/>
            <p:cNvSpPr>
              <a:spLocks noChangeArrowheads="1"/>
            </p:cNvSpPr>
            <p:nvPr/>
          </p:nvSpPr>
          <p:spPr bwMode="auto">
            <a:xfrm>
              <a:off x="6265863" y="4016375"/>
              <a:ext cx="1271587" cy="565150"/>
            </a:xfrm>
            <a:prstGeom prst="roundRect">
              <a:avLst>
                <a:gd name="adj" fmla="val 16667"/>
              </a:avLst>
            </a:prstGeom>
            <a:solidFill>
              <a:schemeClr val="bg1"/>
            </a:solidFill>
            <a:ln w="9525" algn="ctr">
              <a:solidFill>
                <a:schemeClr val="bg1"/>
              </a:solidFill>
              <a:round/>
              <a:headEnd/>
              <a:tailEnd/>
            </a:ln>
          </p:spPr>
          <p:txBody>
            <a:bodyPr anchor="ctr"/>
            <a:lstStyle/>
            <a:p>
              <a:pPr algn="ctr" defTabSz="914400"/>
              <a:r>
                <a:rPr lang="fr-FR" sz="1200" b="1">
                  <a:solidFill>
                    <a:srgbClr val="000000"/>
                  </a:solidFill>
                  <a:latin typeface="Arial" charset="0"/>
                  <a:ea typeface="+mn-ea"/>
                  <a:cs typeface="Arial" charset="0"/>
                </a:rPr>
                <a:t>ARV 15-122 j.</a:t>
              </a:r>
            </a:p>
            <a:p>
              <a:pPr algn="ctr" defTabSz="914400"/>
              <a:r>
                <a:rPr lang="fr-FR" sz="1200" b="1">
                  <a:solidFill>
                    <a:srgbClr val="000000"/>
                  </a:solidFill>
                  <a:latin typeface="Arial" charset="0"/>
                  <a:ea typeface="+mn-ea"/>
                  <a:cs typeface="Arial" charset="0"/>
                </a:rPr>
                <a:t>n = 19 (31 %)</a:t>
              </a:r>
            </a:p>
          </p:txBody>
        </p:sp>
        <p:sp>
          <p:nvSpPr>
            <p:cNvPr id="310284" name="Rectangle à coins arrondis 12"/>
            <p:cNvSpPr>
              <a:spLocks noChangeArrowheads="1"/>
            </p:cNvSpPr>
            <p:nvPr/>
          </p:nvSpPr>
          <p:spPr bwMode="auto">
            <a:xfrm>
              <a:off x="4860925" y="4016375"/>
              <a:ext cx="1276350" cy="565150"/>
            </a:xfrm>
            <a:prstGeom prst="roundRect">
              <a:avLst>
                <a:gd name="adj" fmla="val 16667"/>
              </a:avLst>
            </a:prstGeom>
            <a:solidFill>
              <a:schemeClr val="bg1"/>
            </a:solidFill>
            <a:ln w="9525" algn="ctr">
              <a:solidFill>
                <a:schemeClr val="bg1"/>
              </a:solidFill>
              <a:round/>
              <a:headEnd/>
              <a:tailEnd/>
            </a:ln>
          </p:spPr>
          <p:txBody>
            <a:bodyPr anchor="ctr"/>
            <a:lstStyle/>
            <a:p>
              <a:pPr algn="ctr" defTabSz="914400"/>
              <a:r>
                <a:rPr lang="fr-FR" sz="1200" b="1">
                  <a:solidFill>
                    <a:srgbClr val="000000"/>
                  </a:solidFill>
                  <a:latin typeface="Arial" charset="0"/>
                  <a:ea typeface="+mn-ea"/>
                  <a:cs typeface="Arial" charset="0"/>
                </a:rPr>
                <a:t>ARV </a:t>
              </a:r>
              <a:r>
                <a:rPr lang="fr-FR" sz="1200" b="1" u="sng">
                  <a:solidFill>
                    <a:srgbClr val="000000"/>
                  </a:solidFill>
                  <a:latin typeface="Arial" charset="0"/>
                  <a:ea typeface="+mn-ea"/>
                  <a:cs typeface="Arial" charset="0"/>
                </a:rPr>
                <a:t>&lt;</a:t>
              </a:r>
              <a:r>
                <a:rPr lang="fr-FR" sz="1200" b="1">
                  <a:solidFill>
                    <a:srgbClr val="000000"/>
                  </a:solidFill>
                  <a:latin typeface="Arial" charset="0"/>
                  <a:ea typeface="+mn-ea"/>
                  <a:cs typeface="Arial" charset="0"/>
                </a:rPr>
                <a:t> 14 j.</a:t>
              </a:r>
            </a:p>
            <a:p>
              <a:pPr algn="ctr" defTabSz="914400"/>
              <a:r>
                <a:rPr lang="fr-FR" sz="1200" b="1">
                  <a:solidFill>
                    <a:srgbClr val="000000"/>
                  </a:solidFill>
                  <a:latin typeface="Arial" charset="0"/>
                  <a:ea typeface="+mn-ea"/>
                  <a:cs typeface="Arial" charset="0"/>
                </a:rPr>
                <a:t>n = 14 (23 %)</a:t>
              </a:r>
            </a:p>
          </p:txBody>
        </p:sp>
        <p:sp>
          <p:nvSpPr>
            <p:cNvPr id="310285" name="ZoneTexte 5"/>
            <p:cNvSpPr txBox="1">
              <a:spLocks noChangeArrowheads="1"/>
            </p:cNvSpPr>
            <p:nvPr/>
          </p:nvSpPr>
          <p:spPr bwMode="auto">
            <a:xfrm>
              <a:off x="4691063" y="2449513"/>
              <a:ext cx="989012" cy="307975"/>
            </a:xfrm>
            <a:prstGeom prst="rect">
              <a:avLst/>
            </a:prstGeom>
            <a:noFill/>
            <a:ln w="9525">
              <a:noFill/>
              <a:miter lim="800000"/>
              <a:headEnd/>
              <a:tailEnd/>
            </a:ln>
          </p:spPr>
          <p:txBody>
            <a:bodyPr wrap="none">
              <a:spAutoFit/>
            </a:bodyPr>
            <a:lstStyle/>
            <a:p>
              <a:pPr algn="r" defTabSz="914400"/>
              <a:r>
                <a:rPr lang="fr-FR" sz="1400">
                  <a:solidFill>
                    <a:srgbClr val="FFFFFF"/>
                  </a:solidFill>
                  <a:latin typeface="Arial" charset="0"/>
                  <a:ea typeface="+mn-ea"/>
                  <a:cs typeface="Arial" charset="0"/>
                </a:rPr>
                <a:t>ATCD CM</a:t>
              </a:r>
            </a:p>
          </p:txBody>
        </p:sp>
        <p:cxnSp>
          <p:nvCxnSpPr>
            <p:cNvPr id="310286" name="Connecteur en angle 14"/>
            <p:cNvCxnSpPr>
              <a:cxnSpLocks noChangeShapeType="1"/>
              <a:stCxn id="310277" idx="2"/>
              <a:endCxn id="310281" idx="0"/>
            </p:cNvCxnSpPr>
            <p:nvPr/>
          </p:nvCxnSpPr>
          <p:spPr bwMode="auto">
            <a:xfrm rot="5400000">
              <a:off x="6841331" y="1753395"/>
              <a:ext cx="269875" cy="868362"/>
            </a:xfrm>
            <a:prstGeom prst="bentConnector3">
              <a:avLst>
                <a:gd name="adj1" fmla="val 50000"/>
              </a:avLst>
            </a:prstGeom>
            <a:noFill/>
            <a:ln w="19050" algn="ctr">
              <a:solidFill>
                <a:schemeClr val="bg1"/>
              </a:solidFill>
              <a:round/>
              <a:headEnd/>
              <a:tailEnd type="triangle" w="med" len="med"/>
            </a:ln>
          </p:spPr>
        </p:cxnSp>
        <p:cxnSp>
          <p:nvCxnSpPr>
            <p:cNvPr id="310287" name="Connecteur en angle 16"/>
            <p:cNvCxnSpPr>
              <a:cxnSpLocks noChangeShapeType="1"/>
              <a:stCxn id="310277" idx="2"/>
              <a:endCxn id="310278" idx="0"/>
            </p:cNvCxnSpPr>
            <p:nvPr/>
          </p:nvCxnSpPr>
          <p:spPr bwMode="auto">
            <a:xfrm rot="16200000" flipH="1">
              <a:off x="7711281" y="1751807"/>
              <a:ext cx="269875" cy="871538"/>
            </a:xfrm>
            <a:prstGeom prst="bentConnector3">
              <a:avLst>
                <a:gd name="adj1" fmla="val 50000"/>
              </a:avLst>
            </a:prstGeom>
            <a:noFill/>
            <a:ln w="19050" algn="ctr">
              <a:solidFill>
                <a:schemeClr val="bg1"/>
              </a:solidFill>
              <a:round/>
              <a:headEnd/>
              <a:tailEnd type="triangle" w="med" len="med"/>
            </a:ln>
          </p:spPr>
        </p:cxnSp>
        <p:cxnSp>
          <p:nvCxnSpPr>
            <p:cNvPr id="310288" name="Connecteur en angle 19"/>
            <p:cNvCxnSpPr>
              <a:cxnSpLocks noChangeShapeType="1"/>
              <a:stCxn id="310281" idx="2"/>
              <a:endCxn id="310282" idx="0"/>
            </p:cNvCxnSpPr>
            <p:nvPr/>
          </p:nvCxnSpPr>
          <p:spPr bwMode="auto">
            <a:xfrm rot="5400000">
              <a:off x="6318250" y="2944813"/>
              <a:ext cx="282575" cy="165100"/>
            </a:xfrm>
            <a:prstGeom prst="bentConnector3">
              <a:avLst>
                <a:gd name="adj1" fmla="val 50000"/>
              </a:avLst>
            </a:prstGeom>
            <a:noFill/>
            <a:ln w="19050" algn="ctr">
              <a:solidFill>
                <a:schemeClr val="bg1"/>
              </a:solidFill>
              <a:round/>
              <a:headEnd/>
              <a:tailEnd type="triangle" w="med" len="med"/>
            </a:ln>
          </p:spPr>
        </p:cxnSp>
        <p:cxnSp>
          <p:nvCxnSpPr>
            <p:cNvPr id="310289" name="Connecteur en angle 22"/>
            <p:cNvCxnSpPr>
              <a:cxnSpLocks noChangeShapeType="1"/>
              <a:stCxn id="310281" idx="2"/>
              <a:endCxn id="310279" idx="0"/>
            </p:cNvCxnSpPr>
            <p:nvPr/>
          </p:nvCxnSpPr>
          <p:spPr bwMode="auto">
            <a:xfrm rot="16200000" flipH="1">
              <a:off x="7060406" y="2367757"/>
              <a:ext cx="282575" cy="1319212"/>
            </a:xfrm>
            <a:prstGeom prst="bentConnector3">
              <a:avLst>
                <a:gd name="adj1" fmla="val 50000"/>
              </a:avLst>
            </a:prstGeom>
            <a:noFill/>
            <a:ln w="19050" algn="ctr">
              <a:solidFill>
                <a:schemeClr val="bg1"/>
              </a:solidFill>
              <a:round/>
              <a:headEnd/>
              <a:tailEnd type="triangle" w="med" len="med"/>
            </a:ln>
          </p:spPr>
        </p:cxnSp>
        <p:cxnSp>
          <p:nvCxnSpPr>
            <p:cNvPr id="310290" name="Connecteur en angle 25"/>
            <p:cNvCxnSpPr>
              <a:cxnSpLocks noChangeShapeType="1"/>
              <a:stCxn id="310282" idx="2"/>
              <a:endCxn id="310280" idx="0"/>
            </p:cNvCxnSpPr>
            <p:nvPr/>
          </p:nvCxnSpPr>
          <p:spPr bwMode="auto">
            <a:xfrm rot="16200000" flipH="1">
              <a:off x="7195344" y="2915444"/>
              <a:ext cx="282575" cy="1919287"/>
            </a:xfrm>
            <a:prstGeom prst="bentConnector3">
              <a:avLst>
                <a:gd name="adj1" fmla="val 50000"/>
              </a:avLst>
            </a:prstGeom>
            <a:noFill/>
            <a:ln w="19050" algn="ctr">
              <a:solidFill>
                <a:schemeClr val="bg1"/>
              </a:solidFill>
              <a:round/>
              <a:headEnd/>
              <a:tailEnd type="triangle" w="med" len="med"/>
            </a:ln>
          </p:spPr>
        </p:cxnSp>
        <p:cxnSp>
          <p:nvCxnSpPr>
            <p:cNvPr id="310291" name="Connecteur en angle 26"/>
            <p:cNvCxnSpPr>
              <a:cxnSpLocks noChangeShapeType="1"/>
              <a:stCxn id="310282" idx="2"/>
              <a:endCxn id="310283" idx="0"/>
            </p:cNvCxnSpPr>
            <p:nvPr/>
          </p:nvCxnSpPr>
          <p:spPr bwMode="auto">
            <a:xfrm rot="16200000" flipH="1">
              <a:off x="6498431" y="3612357"/>
              <a:ext cx="282575" cy="525462"/>
            </a:xfrm>
            <a:prstGeom prst="bentConnector3">
              <a:avLst>
                <a:gd name="adj1" fmla="val 50000"/>
              </a:avLst>
            </a:prstGeom>
            <a:noFill/>
            <a:ln w="19050" algn="ctr">
              <a:solidFill>
                <a:schemeClr val="bg1"/>
              </a:solidFill>
              <a:round/>
              <a:headEnd/>
              <a:tailEnd type="triangle" w="med" len="med"/>
            </a:ln>
          </p:spPr>
        </p:cxnSp>
        <p:cxnSp>
          <p:nvCxnSpPr>
            <p:cNvPr id="310292" name="Connecteur en angle 27"/>
            <p:cNvCxnSpPr>
              <a:cxnSpLocks noChangeShapeType="1"/>
              <a:stCxn id="310282" idx="2"/>
              <a:endCxn id="310284" idx="0"/>
            </p:cNvCxnSpPr>
            <p:nvPr/>
          </p:nvCxnSpPr>
          <p:spPr bwMode="auto">
            <a:xfrm rot="5400000">
              <a:off x="5796756" y="3436144"/>
              <a:ext cx="282575" cy="877888"/>
            </a:xfrm>
            <a:prstGeom prst="bentConnector3">
              <a:avLst>
                <a:gd name="adj1" fmla="val 50000"/>
              </a:avLst>
            </a:prstGeom>
            <a:noFill/>
            <a:ln w="19050" algn="ctr">
              <a:solidFill>
                <a:schemeClr val="bg1"/>
              </a:solidFill>
              <a:round/>
              <a:headEnd/>
              <a:tailEnd type="triangle" w="med" len="med"/>
            </a:ln>
          </p:spPr>
        </p:cxnSp>
        <p:sp>
          <p:nvSpPr>
            <p:cNvPr id="310293" name="ZoneTexte 53"/>
            <p:cNvSpPr txBox="1">
              <a:spLocks noChangeArrowheads="1"/>
            </p:cNvSpPr>
            <p:nvPr/>
          </p:nvSpPr>
          <p:spPr bwMode="auto">
            <a:xfrm>
              <a:off x="4929188" y="3273425"/>
              <a:ext cx="539750" cy="307975"/>
            </a:xfrm>
            <a:prstGeom prst="rect">
              <a:avLst/>
            </a:prstGeom>
            <a:noFill/>
            <a:ln w="9525">
              <a:noFill/>
              <a:miter lim="800000"/>
              <a:headEnd/>
              <a:tailEnd/>
            </a:ln>
          </p:spPr>
          <p:txBody>
            <a:bodyPr wrap="none">
              <a:spAutoFit/>
            </a:bodyPr>
            <a:lstStyle/>
            <a:p>
              <a:pPr algn="r" defTabSz="914400"/>
              <a:r>
                <a:rPr lang="fr-FR" sz="1400">
                  <a:solidFill>
                    <a:srgbClr val="FFFFFF"/>
                  </a:solidFill>
                  <a:latin typeface="Arial" charset="0"/>
                  <a:ea typeface="+mn-ea"/>
                  <a:cs typeface="Arial" charset="0"/>
                </a:rPr>
                <a:t>ART</a:t>
              </a:r>
            </a:p>
          </p:txBody>
        </p:sp>
        <p:sp>
          <p:nvSpPr>
            <p:cNvPr id="310294" name="ZoneTexte 54"/>
            <p:cNvSpPr txBox="1">
              <a:spLocks noChangeArrowheads="1"/>
            </p:cNvSpPr>
            <p:nvPr/>
          </p:nvSpPr>
          <p:spPr bwMode="auto">
            <a:xfrm>
              <a:off x="3705225" y="4051300"/>
              <a:ext cx="1077913" cy="522288"/>
            </a:xfrm>
            <a:prstGeom prst="rect">
              <a:avLst/>
            </a:prstGeom>
            <a:noFill/>
            <a:ln w="9525">
              <a:noFill/>
              <a:miter lim="800000"/>
              <a:headEnd/>
              <a:tailEnd/>
            </a:ln>
          </p:spPr>
          <p:txBody>
            <a:bodyPr wrap="none">
              <a:spAutoFit/>
            </a:bodyPr>
            <a:lstStyle/>
            <a:p>
              <a:pPr algn="r" defTabSz="914400"/>
              <a:r>
                <a:rPr lang="fr-FR" sz="1400">
                  <a:solidFill>
                    <a:srgbClr val="FFFFFF"/>
                  </a:solidFill>
                  <a:latin typeface="Arial" charset="0"/>
                  <a:ea typeface="+mn-ea"/>
                  <a:cs typeface="Arial" charset="0"/>
                </a:rPr>
                <a:t>Durée ARV</a:t>
              </a:r>
              <a:br>
                <a:rPr lang="fr-FR" sz="1400">
                  <a:solidFill>
                    <a:srgbClr val="FFFFFF"/>
                  </a:solidFill>
                  <a:latin typeface="Arial" charset="0"/>
                  <a:ea typeface="+mn-ea"/>
                  <a:cs typeface="Arial" charset="0"/>
                </a:rPr>
              </a:br>
              <a:r>
                <a:rPr lang="fr-FR" sz="1400">
                  <a:solidFill>
                    <a:srgbClr val="FFFFFF"/>
                  </a:solidFill>
                  <a:latin typeface="Arial" charset="0"/>
                  <a:ea typeface="+mn-ea"/>
                  <a:cs typeface="Arial" charset="0"/>
                </a:rPr>
                <a:t>avant CM </a:t>
              </a:r>
            </a:p>
          </p:txBody>
        </p:sp>
      </p:grpSp>
      <p:sp>
        <p:nvSpPr>
          <p:cNvPr id="310295"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154</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677840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defRPr/>
            </a:pPr>
            <a:r>
              <a:rPr lang="fr-FR" dirty="0" smtClean="0"/>
              <a:t>Cryptococcose méningée démasquée </a:t>
            </a:r>
            <a:br>
              <a:rPr lang="fr-FR" dirty="0" smtClean="0"/>
            </a:br>
            <a:r>
              <a:rPr lang="fr-FR" dirty="0" smtClean="0"/>
              <a:t>par ARV en Ouganda : fréquent et grave (2)</a:t>
            </a:r>
            <a:endParaRPr lang="fr-FR" dirty="0"/>
          </a:p>
        </p:txBody>
      </p:sp>
      <p:sp>
        <p:nvSpPr>
          <p:cNvPr id="312322" name="Espace réservé du contenu 5"/>
          <p:cNvSpPr>
            <a:spLocks noGrp="1"/>
          </p:cNvSpPr>
          <p:nvPr>
            <p:ph idx="1"/>
          </p:nvPr>
        </p:nvSpPr>
        <p:spPr>
          <a:xfrm>
            <a:off x="457200" y="1270000"/>
            <a:ext cx="8507413" cy="5183188"/>
          </a:xfrm>
        </p:spPr>
        <p:txBody>
          <a:bodyPr/>
          <a:lstStyle/>
          <a:p>
            <a:r>
              <a:rPr lang="fr-FR" sz="1800" dirty="0" smtClean="0"/>
              <a:t>Les patients ayant débuté les ARV moins de 14 jours avant le diagnostic de cryptococcose méningée avaient une mortalité à J14 plus élevée que ceux exposés aux ARV depuis plus longtemps</a:t>
            </a:r>
          </a:p>
        </p:txBody>
      </p:sp>
      <p:sp>
        <p:nvSpPr>
          <p:cNvPr id="312323"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Rhein J, CROI 2015, Abs. 836</a:t>
            </a:r>
          </a:p>
        </p:txBody>
      </p:sp>
      <p:sp>
        <p:nvSpPr>
          <p:cNvPr id="312324" name="ZoneTexte 1"/>
          <p:cNvSpPr txBox="1">
            <a:spLocks noChangeArrowheads="1"/>
          </p:cNvSpPr>
          <p:nvPr/>
        </p:nvSpPr>
        <p:spPr bwMode="auto">
          <a:xfrm>
            <a:off x="6845662" y="2915169"/>
            <a:ext cx="1697901" cy="369332"/>
          </a:xfrm>
          <a:prstGeom prst="rect">
            <a:avLst/>
          </a:prstGeom>
          <a:noFill/>
          <a:ln w="9525">
            <a:noFill/>
            <a:miter lim="800000"/>
            <a:headEnd/>
            <a:tailEnd/>
          </a:ln>
        </p:spPr>
        <p:txBody>
          <a:bodyPr wrap="none">
            <a:spAutoFit/>
          </a:bodyPr>
          <a:lstStyle/>
          <a:p>
            <a:pPr defTabSz="914400"/>
            <a:r>
              <a:rPr lang="fr-FR" dirty="0">
                <a:solidFill>
                  <a:srgbClr val="FFFF66"/>
                </a:solidFill>
                <a:latin typeface="Arial" charset="0"/>
                <a:ea typeface="+mn-ea"/>
                <a:cs typeface="Arial" charset="0"/>
              </a:rPr>
              <a:t>Mortalité à J14</a:t>
            </a:r>
          </a:p>
        </p:txBody>
      </p:sp>
      <p:graphicFrame>
        <p:nvGraphicFramePr>
          <p:cNvPr id="37" name="Tableau 36"/>
          <p:cNvGraphicFramePr>
            <a:graphicFrameLocks noGrp="1"/>
          </p:cNvGraphicFramePr>
          <p:nvPr>
            <p:extLst>
              <p:ext uri="{D42A27DB-BD31-4B8C-83A1-F6EECF244321}">
                <p14:modId xmlns:p14="http://schemas.microsoft.com/office/powerpoint/2010/main" val="2055288072"/>
              </p:ext>
            </p:extLst>
          </p:nvPr>
        </p:nvGraphicFramePr>
        <p:xfrm>
          <a:off x="249760" y="3530879"/>
          <a:ext cx="5621394" cy="2675967"/>
        </p:xfrm>
        <a:graphic>
          <a:graphicData uri="http://schemas.openxmlformats.org/drawingml/2006/table">
            <a:tbl>
              <a:tblPr firstRow="1" bandRow="1">
                <a:tableStyleId>{5C22544A-7EE6-4342-B048-85BDC9FD1C3A}</a:tableStyleId>
              </a:tblPr>
              <a:tblGrid>
                <a:gridCol w="1526051"/>
                <a:gridCol w="739302"/>
                <a:gridCol w="639690"/>
                <a:gridCol w="951962"/>
                <a:gridCol w="951962"/>
                <a:gridCol w="812427"/>
              </a:tblGrid>
              <a:tr h="0">
                <a:tc>
                  <a:txBody>
                    <a:bodyPr/>
                    <a:lstStyle/>
                    <a:p>
                      <a:pPr algn="ctr"/>
                      <a:endParaRPr lang="fr-FR" sz="14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400" b="0" noProof="0" dirty="0" smtClean="0">
                          <a:solidFill>
                            <a:srgbClr val="FFFF66"/>
                          </a:solidFill>
                        </a:rPr>
                        <a:t>Sous ARV</a:t>
                      </a:r>
                      <a:endParaRPr lang="fr-FR" sz="14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noProof="0" dirty="0" smtClean="0">
                          <a:solidFill>
                            <a:srgbClr val="FFFF66"/>
                          </a:solidFill>
                        </a:rPr>
                        <a:t>Sans ARV</a:t>
                      </a:r>
                      <a:endParaRPr lang="fr-FR" sz="14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400" b="0" noProof="0" dirty="0" smtClean="0">
                          <a:solidFill>
                            <a:srgbClr val="FFFF66"/>
                          </a:solidFill>
                        </a:rPr>
                        <a:t>ARV &lt; 4 mois</a:t>
                      </a:r>
                      <a:endParaRPr lang="fr-FR" sz="14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400" b="0" noProof="0" dirty="0" smtClean="0">
                          <a:solidFill>
                            <a:srgbClr val="FFFF66"/>
                          </a:solidFill>
                        </a:rPr>
                        <a:t>ARV &gt; 4 mois</a:t>
                      </a:r>
                      <a:endParaRPr lang="fr-FR" sz="14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400" b="0" noProof="0" dirty="0" smtClean="0">
                          <a:solidFill>
                            <a:srgbClr val="FFFF66"/>
                          </a:solidFill>
                        </a:rPr>
                        <a:t>p</a:t>
                      </a:r>
                      <a:endParaRPr lang="fr-FR" sz="14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323671">
                <a:tc>
                  <a:txBody>
                    <a:bodyPr/>
                    <a:lstStyle/>
                    <a:p>
                      <a:pPr algn="l"/>
                      <a:r>
                        <a:rPr lang="fr-FR" sz="1200" b="0" noProof="0" dirty="0" smtClean="0">
                          <a:solidFill>
                            <a:schemeClr val="bg1"/>
                          </a:solidFill>
                        </a:rPr>
                        <a:t>CD4/mm</a:t>
                      </a:r>
                      <a:r>
                        <a:rPr lang="fr-FR" sz="1200" b="0" baseline="30000" noProof="0" dirty="0" smtClean="0">
                          <a:solidFill>
                            <a:schemeClr val="bg1"/>
                          </a:solidFill>
                        </a:rPr>
                        <a:t>3</a:t>
                      </a:r>
                      <a:endParaRPr lang="fr-FR" sz="1200" b="0" baseline="3000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32</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12</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&lt; 0,01</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755233">
                <a:tc>
                  <a:txBody>
                    <a:bodyPr/>
                    <a:lstStyle/>
                    <a:p>
                      <a:pPr algn="l"/>
                      <a:r>
                        <a:rPr lang="fr-FR" sz="1200" b="0" noProof="0" dirty="0" smtClean="0">
                          <a:solidFill>
                            <a:schemeClr val="bg1"/>
                          </a:solidFill>
                        </a:rPr>
                        <a:t>log</a:t>
                      </a:r>
                      <a:r>
                        <a:rPr lang="fr-FR" sz="1200" b="0" baseline="-25000" noProof="0" dirty="0" smtClean="0">
                          <a:solidFill>
                            <a:schemeClr val="bg1"/>
                          </a:solidFill>
                        </a:rPr>
                        <a:t>10</a:t>
                      </a:r>
                      <a:r>
                        <a:rPr lang="fr-FR" sz="1200" b="0" noProof="0" dirty="0" smtClean="0">
                          <a:solidFill>
                            <a:schemeClr val="bg1"/>
                          </a:solidFill>
                        </a:rPr>
                        <a:t> CFU </a:t>
                      </a:r>
                      <a:r>
                        <a:rPr lang="fr-FR" sz="1200" b="0" noProof="0" dirty="0" err="1" smtClean="0">
                          <a:solidFill>
                            <a:schemeClr val="bg1"/>
                          </a:solidFill>
                        </a:rPr>
                        <a:t>Cryptocoque</a:t>
                      </a:r>
                      <a:r>
                        <a:rPr lang="fr-FR" sz="1200" b="0" noProof="0" dirty="0" smtClean="0">
                          <a:solidFill>
                            <a:schemeClr val="bg1"/>
                          </a:solidFill>
                        </a:rPr>
                        <a:t> LCR</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4,0</a:t>
                      </a:r>
                    </a:p>
                    <a:p>
                      <a:pPr algn="ct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4,8</a:t>
                      </a:r>
                    </a:p>
                    <a:p>
                      <a:pPr algn="ct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endParaRPr lang="fr-FR" sz="1200" b="0" noProof="0" dirty="0" smtClean="0">
                        <a:solidFill>
                          <a:schemeClr val="bg1"/>
                        </a:solidFill>
                      </a:endParaRPr>
                    </a:p>
                    <a:p>
                      <a:pPr algn="ctr"/>
                      <a:r>
                        <a:rPr lang="fr-FR" sz="1200" b="0" noProof="0" dirty="0" smtClean="0">
                          <a:solidFill>
                            <a:schemeClr val="bg1"/>
                          </a:solidFill>
                        </a:rPr>
                        <a:t>3,7</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endParaRPr lang="fr-FR" sz="1200" b="0" noProof="0" dirty="0" smtClean="0">
                        <a:solidFill>
                          <a:schemeClr val="bg1"/>
                        </a:solidFill>
                      </a:endParaRPr>
                    </a:p>
                    <a:p>
                      <a:pPr algn="ctr"/>
                      <a:r>
                        <a:rPr lang="fr-FR" sz="1200" b="0" noProof="0" dirty="0" smtClean="0">
                          <a:solidFill>
                            <a:schemeClr val="bg1"/>
                          </a:solidFill>
                        </a:rPr>
                        <a:t>4,6</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&lt; 0,001</a:t>
                      </a:r>
                    </a:p>
                    <a:p>
                      <a:pPr algn="ctr"/>
                      <a:r>
                        <a:rPr lang="fr-FR" sz="1200" b="0" noProof="0" dirty="0" smtClean="0">
                          <a:solidFill>
                            <a:schemeClr val="bg1"/>
                          </a:solidFill>
                        </a:rPr>
                        <a:t>&lt; 0,04</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539452">
                <a:tc>
                  <a:txBody>
                    <a:bodyPr/>
                    <a:lstStyle/>
                    <a:p>
                      <a:pPr algn="l"/>
                      <a:r>
                        <a:rPr lang="fr-FR" sz="1200" b="0" noProof="0" dirty="0" smtClean="0">
                          <a:solidFill>
                            <a:schemeClr val="bg1"/>
                          </a:solidFill>
                        </a:rPr>
                        <a:t>Glasgow &lt; 15</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42 %</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17 %</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0,03</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539452">
                <a:tc>
                  <a:txBody>
                    <a:bodyPr/>
                    <a:lstStyle/>
                    <a:p>
                      <a:pPr algn="l"/>
                      <a:r>
                        <a:rPr lang="fr-FR" sz="1200" b="0" noProof="0" dirty="0" smtClean="0">
                          <a:solidFill>
                            <a:schemeClr val="bg1"/>
                          </a:solidFill>
                        </a:rPr>
                        <a:t>Mortalité à J14</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25 %</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19 %</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27 %</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10 %</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NS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grpSp>
        <p:nvGrpSpPr>
          <p:cNvPr id="44" name="Groupe 43"/>
          <p:cNvGrpSpPr/>
          <p:nvPr/>
        </p:nvGrpSpPr>
        <p:grpSpPr>
          <a:xfrm>
            <a:off x="6165850" y="3279750"/>
            <a:ext cx="2740025" cy="3103563"/>
            <a:chOff x="6165850" y="2060575"/>
            <a:chExt cx="2740025" cy="3103563"/>
          </a:xfrm>
        </p:grpSpPr>
        <p:sp>
          <p:nvSpPr>
            <p:cNvPr id="312325" name="Rectangle 2"/>
            <p:cNvSpPr>
              <a:spLocks noChangeArrowheads="1"/>
            </p:cNvSpPr>
            <p:nvPr/>
          </p:nvSpPr>
          <p:spPr bwMode="auto">
            <a:xfrm>
              <a:off x="6594475" y="4100513"/>
              <a:ext cx="461963" cy="646112"/>
            </a:xfrm>
            <a:prstGeom prst="rect">
              <a:avLst/>
            </a:prstGeom>
            <a:solidFill>
              <a:srgbClr val="C00000"/>
            </a:solidFill>
            <a:ln w="9525" algn="ctr">
              <a:noFill/>
              <a:round/>
              <a:headEnd/>
              <a:tailEnd/>
            </a:ln>
          </p:spPr>
          <p:txBody>
            <a:bodyPr/>
            <a:lstStyle/>
            <a:p>
              <a:pPr defTabSz="914400"/>
              <a:endParaRPr lang="fr-FR" sz="2400">
                <a:solidFill>
                  <a:srgbClr val="FFFFFF"/>
                </a:solidFill>
                <a:latin typeface="Arial" charset="0"/>
                <a:ea typeface="+mn-ea"/>
                <a:cs typeface="Arial" charset="0"/>
              </a:endParaRPr>
            </a:p>
          </p:txBody>
        </p:sp>
        <p:sp>
          <p:nvSpPr>
            <p:cNvPr id="312326" name="Rectangle 7"/>
            <p:cNvSpPr>
              <a:spLocks noChangeArrowheads="1"/>
            </p:cNvSpPr>
            <p:nvPr/>
          </p:nvSpPr>
          <p:spPr bwMode="auto">
            <a:xfrm>
              <a:off x="7161213" y="3633788"/>
              <a:ext cx="461962" cy="1112837"/>
            </a:xfrm>
            <a:prstGeom prst="rect">
              <a:avLst/>
            </a:prstGeom>
            <a:solidFill>
              <a:srgbClr val="FF0000"/>
            </a:solidFill>
            <a:ln w="9525" algn="ctr">
              <a:noFill/>
              <a:round/>
              <a:headEnd/>
              <a:tailEnd/>
            </a:ln>
          </p:spPr>
          <p:txBody>
            <a:bodyPr/>
            <a:lstStyle/>
            <a:p>
              <a:pPr defTabSz="914400"/>
              <a:endParaRPr lang="fr-FR" sz="2400">
                <a:solidFill>
                  <a:srgbClr val="FFFFFF"/>
                </a:solidFill>
                <a:latin typeface="Arial" charset="0"/>
                <a:ea typeface="+mn-ea"/>
                <a:cs typeface="Arial" charset="0"/>
              </a:endParaRPr>
            </a:p>
          </p:txBody>
        </p:sp>
        <p:sp>
          <p:nvSpPr>
            <p:cNvPr id="312327" name="Rectangle 8"/>
            <p:cNvSpPr>
              <a:spLocks noChangeArrowheads="1"/>
            </p:cNvSpPr>
            <p:nvPr/>
          </p:nvSpPr>
          <p:spPr bwMode="auto">
            <a:xfrm>
              <a:off x="7723188" y="4344988"/>
              <a:ext cx="461962" cy="401637"/>
            </a:xfrm>
            <a:prstGeom prst="rect">
              <a:avLst/>
            </a:prstGeom>
            <a:solidFill>
              <a:srgbClr val="FFC000"/>
            </a:solidFill>
            <a:ln w="9525" algn="ctr">
              <a:noFill/>
              <a:round/>
              <a:headEnd/>
              <a:tailEnd/>
            </a:ln>
          </p:spPr>
          <p:txBody>
            <a:bodyPr/>
            <a:lstStyle/>
            <a:p>
              <a:pPr defTabSz="914400"/>
              <a:endParaRPr lang="fr-FR" sz="2400">
                <a:solidFill>
                  <a:srgbClr val="FFFFFF"/>
                </a:solidFill>
                <a:latin typeface="Arial" charset="0"/>
                <a:ea typeface="+mn-ea"/>
                <a:cs typeface="Arial" charset="0"/>
              </a:endParaRPr>
            </a:p>
          </p:txBody>
        </p:sp>
        <p:sp>
          <p:nvSpPr>
            <p:cNvPr id="312328" name="Rectangle 9"/>
            <p:cNvSpPr>
              <a:spLocks noChangeArrowheads="1"/>
            </p:cNvSpPr>
            <p:nvPr/>
          </p:nvSpPr>
          <p:spPr bwMode="auto">
            <a:xfrm>
              <a:off x="8285163" y="4492625"/>
              <a:ext cx="461962" cy="254000"/>
            </a:xfrm>
            <a:prstGeom prst="rect">
              <a:avLst/>
            </a:prstGeom>
            <a:solidFill>
              <a:srgbClr val="FFFF00"/>
            </a:solidFill>
            <a:ln w="9525" algn="ctr">
              <a:noFill/>
              <a:round/>
              <a:headEnd/>
              <a:tailEnd/>
            </a:ln>
          </p:spPr>
          <p:txBody>
            <a:bodyPr/>
            <a:lstStyle/>
            <a:p>
              <a:pPr defTabSz="914400"/>
              <a:endParaRPr lang="fr-FR" sz="2400">
                <a:solidFill>
                  <a:srgbClr val="FFFFFF"/>
                </a:solidFill>
                <a:latin typeface="Arial" charset="0"/>
                <a:ea typeface="+mn-ea"/>
                <a:cs typeface="Arial" charset="0"/>
              </a:endParaRPr>
            </a:p>
          </p:txBody>
        </p:sp>
        <p:cxnSp>
          <p:nvCxnSpPr>
            <p:cNvPr id="312329" name="Connecteur droit 10"/>
            <p:cNvCxnSpPr>
              <a:cxnSpLocks noChangeShapeType="1"/>
            </p:cNvCxnSpPr>
            <p:nvPr/>
          </p:nvCxnSpPr>
          <p:spPr bwMode="auto">
            <a:xfrm flipV="1">
              <a:off x="6823075" y="3867150"/>
              <a:ext cx="0" cy="233363"/>
            </a:xfrm>
            <a:prstGeom prst="line">
              <a:avLst/>
            </a:prstGeom>
            <a:noFill/>
            <a:ln w="9525" algn="ctr">
              <a:solidFill>
                <a:schemeClr val="bg1"/>
              </a:solidFill>
              <a:round/>
              <a:headEnd/>
              <a:tailEnd/>
            </a:ln>
          </p:spPr>
        </p:cxnSp>
        <p:cxnSp>
          <p:nvCxnSpPr>
            <p:cNvPr id="312330" name="Connecteur droit 12"/>
            <p:cNvCxnSpPr>
              <a:cxnSpLocks noChangeShapeType="1"/>
            </p:cNvCxnSpPr>
            <p:nvPr/>
          </p:nvCxnSpPr>
          <p:spPr bwMode="auto">
            <a:xfrm>
              <a:off x="6791325" y="3867150"/>
              <a:ext cx="68263" cy="0"/>
            </a:xfrm>
            <a:prstGeom prst="line">
              <a:avLst/>
            </a:prstGeom>
            <a:noFill/>
            <a:ln w="9525" algn="ctr">
              <a:solidFill>
                <a:schemeClr val="bg1"/>
              </a:solidFill>
              <a:round/>
              <a:headEnd/>
              <a:tailEnd/>
            </a:ln>
          </p:spPr>
        </p:cxnSp>
        <p:cxnSp>
          <p:nvCxnSpPr>
            <p:cNvPr id="312331" name="Connecteur droit 14"/>
            <p:cNvCxnSpPr>
              <a:cxnSpLocks noChangeShapeType="1"/>
              <a:stCxn id="312326" idx="0"/>
            </p:cNvCxnSpPr>
            <p:nvPr/>
          </p:nvCxnSpPr>
          <p:spPr bwMode="auto">
            <a:xfrm flipV="1">
              <a:off x="7392988" y="2962275"/>
              <a:ext cx="1587" cy="671513"/>
            </a:xfrm>
            <a:prstGeom prst="line">
              <a:avLst/>
            </a:prstGeom>
            <a:noFill/>
            <a:ln w="9525" algn="ctr">
              <a:solidFill>
                <a:schemeClr val="bg1"/>
              </a:solidFill>
              <a:round/>
              <a:headEnd/>
              <a:tailEnd/>
            </a:ln>
          </p:spPr>
        </p:cxnSp>
        <p:cxnSp>
          <p:nvCxnSpPr>
            <p:cNvPr id="312332" name="Connecteur droit 15"/>
            <p:cNvCxnSpPr>
              <a:cxnSpLocks noChangeShapeType="1"/>
            </p:cNvCxnSpPr>
            <p:nvPr/>
          </p:nvCxnSpPr>
          <p:spPr bwMode="auto">
            <a:xfrm>
              <a:off x="7362825" y="2962275"/>
              <a:ext cx="66675" cy="0"/>
            </a:xfrm>
            <a:prstGeom prst="line">
              <a:avLst/>
            </a:prstGeom>
            <a:noFill/>
            <a:ln w="9525" algn="ctr">
              <a:solidFill>
                <a:schemeClr val="bg1"/>
              </a:solidFill>
              <a:round/>
              <a:headEnd/>
              <a:tailEnd/>
            </a:ln>
          </p:spPr>
        </p:cxnSp>
        <p:cxnSp>
          <p:nvCxnSpPr>
            <p:cNvPr id="312333" name="Connecteur droit 16"/>
            <p:cNvCxnSpPr>
              <a:cxnSpLocks noChangeShapeType="1"/>
              <a:stCxn id="312327" idx="0"/>
            </p:cNvCxnSpPr>
            <p:nvPr/>
          </p:nvCxnSpPr>
          <p:spPr bwMode="auto">
            <a:xfrm flipV="1">
              <a:off x="7954963" y="3908425"/>
              <a:ext cx="1587" cy="436563"/>
            </a:xfrm>
            <a:prstGeom prst="line">
              <a:avLst/>
            </a:prstGeom>
            <a:noFill/>
            <a:ln w="9525" algn="ctr">
              <a:solidFill>
                <a:schemeClr val="bg1"/>
              </a:solidFill>
              <a:round/>
              <a:headEnd/>
              <a:tailEnd/>
            </a:ln>
          </p:spPr>
        </p:cxnSp>
        <p:cxnSp>
          <p:nvCxnSpPr>
            <p:cNvPr id="312334" name="Connecteur droit 17"/>
            <p:cNvCxnSpPr>
              <a:cxnSpLocks noChangeShapeType="1"/>
            </p:cNvCxnSpPr>
            <p:nvPr/>
          </p:nvCxnSpPr>
          <p:spPr bwMode="auto">
            <a:xfrm>
              <a:off x="7924800" y="3908425"/>
              <a:ext cx="66675" cy="0"/>
            </a:xfrm>
            <a:prstGeom prst="line">
              <a:avLst/>
            </a:prstGeom>
            <a:noFill/>
            <a:ln w="9525" algn="ctr">
              <a:solidFill>
                <a:schemeClr val="bg1"/>
              </a:solidFill>
              <a:round/>
              <a:headEnd/>
              <a:tailEnd/>
            </a:ln>
          </p:spPr>
        </p:cxnSp>
        <p:cxnSp>
          <p:nvCxnSpPr>
            <p:cNvPr id="312335" name="Connecteur droit 18"/>
            <p:cNvCxnSpPr>
              <a:cxnSpLocks noChangeShapeType="1"/>
              <a:stCxn id="312328" idx="0"/>
            </p:cNvCxnSpPr>
            <p:nvPr/>
          </p:nvCxnSpPr>
          <p:spPr bwMode="auto">
            <a:xfrm flipH="1" flipV="1">
              <a:off x="8513763" y="4197350"/>
              <a:ext cx="3175" cy="295275"/>
            </a:xfrm>
            <a:prstGeom prst="line">
              <a:avLst/>
            </a:prstGeom>
            <a:noFill/>
            <a:ln w="9525" algn="ctr">
              <a:solidFill>
                <a:schemeClr val="bg1"/>
              </a:solidFill>
              <a:round/>
              <a:headEnd/>
              <a:tailEnd/>
            </a:ln>
          </p:spPr>
        </p:cxnSp>
        <p:cxnSp>
          <p:nvCxnSpPr>
            <p:cNvPr id="312336" name="Connecteur droit 19"/>
            <p:cNvCxnSpPr>
              <a:cxnSpLocks noChangeShapeType="1"/>
            </p:cNvCxnSpPr>
            <p:nvPr/>
          </p:nvCxnSpPr>
          <p:spPr bwMode="auto">
            <a:xfrm>
              <a:off x="8482013" y="4197350"/>
              <a:ext cx="68262" cy="0"/>
            </a:xfrm>
            <a:prstGeom prst="line">
              <a:avLst/>
            </a:prstGeom>
            <a:noFill/>
            <a:ln w="9525" algn="ctr">
              <a:solidFill>
                <a:schemeClr val="bg1"/>
              </a:solidFill>
              <a:round/>
              <a:headEnd/>
              <a:tailEnd/>
            </a:ln>
          </p:spPr>
        </p:cxnSp>
        <p:sp>
          <p:nvSpPr>
            <p:cNvPr id="312337" name="ZoneTexte 22"/>
            <p:cNvSpPr txBox="1">
              <a:spLocks noChangeArrowheads="1"/>
            </p:cNvSpPr>
            <p:nvPr/>
          </p:nvSpPr>
          <p:spPr bwMode="auto">
            <a:xfrm>
              <a:off x="6540500" y="4764088"/>
              <a:ext cx="563563" cy="400050"/>
            </a:xfrm>
            <a:prstGeom prst="rect">
              <a:avLst/>
            </a:prstGeom>
            <a:noFill/>
            <a:ln w="9525">
              <a:noFill/>
              <a:miter lim="800000"/>
              <a:headEnd/>
              <a:tailEnd/>
            </a:ln>
          </p:spPr>
          <p:txBody>
            <a:bodyPr wrap="none">
              <a:spAutoFit/>
            </a:bodyPr>
            <a:lstStyle/>
            <a:p>
              <a:pPr algn="ctr" defTabSz="914400"/>
              <a:r>
                <a:rPr lang="fr-FR" sz="1000" b="1">
                  <a:solidFill>
                    <a:srgbClr val="FFFFFF"/>
                  </a:solidFill>
                  <a:latin typeface="Arial" charset="0"/>
                  <a:ea typeface="+mn-ea"/>
                  <a:cs typeface="Arial" charset="0"/>
                </a:rPr>
                <a:t>Pas</a:t>
              </a:r>
              <a:br>
                <a:rPr lang="fr-FR" sz="1000" b="1">
                  <a:solidFill>
                    <a:srgbClr val="FFFFFF"/>
                  </a:solidFill>
                  <a:latin typeface="Arial" charset="0"/>
                  <a:ea typeface="+mn-ea"/>
                  <a:cs typeface="Arial" charset="0"/>
                </a:rPr>
              </a:br>
              <a:r>
                <a:rPr lang="fr-FR" sz="1000" b="1">
                  <a:solidFill>
                    <a:srgbClr val="FFFFFF"/>
                  </a:solidFill>
                  <a:latin typeface="Arial" charset="0"/>
                  <a:ea typeface="+mn-ea"/>
                  <a:cs typeface="Arial" charset="0"/>
                </a:rPr>
                <a:t>d'ARV</a:t>
              </a:r>
            </a:p>
          </p:txBody>
        </p:sp>
        <p:sp>
          <p:nvSpPr>
            <p:cNvPr id="312338" name="ZoneTexte 24"/>
            <p:cNvSpPr txBox="1">
              <a:spLocks noChangeArrowheads="1"/>
            </p:cNvSpPr>
            <p:nvPr/>
          </p:nvSpPr>
          <p:spPr bwMode="auto">
            <a:xfrm>
              <a:off x="7151688" y="4764088"/>
              <a:ext cx="542925" cy="246062"/>
            </a:xfrm>
            <a:prstGeom prst="rect">
              <a:avLst/>
            </a:prstGeom>
            <a:noFill/>
            <a:ln w="9525">
              <a:noFill/>
              <a:miter lim="800000"/>
              <a:headEnd/>
              <a:tailEnd/>
            </a:ln>
          </p:spPr>
          <p:txBody>
            <a:bodyPr wrap="none">
              <a:spAutoFit/>
            </a:bodyPr>
            <a:lstStyle/>
            <a:p>
              <a:pPr defTabSz="914400"/>
              <a:r>
                <a:rPr lang="fr-FR" sz="1000" b="1" u="sng">
                  <a:solidFill>
                    <a:srgbClr val="FFFFFF"/>
                  </a:solidFill>
                  <a:latin typeface="Arial" charset="0"/>
                  <a:ea typeface="+mn-ea"/>
                  <a:cs typeface="Arial" charset="0"/>
                </a:rPr>
                <a:t>&lt;</a:t>
              </a:r>
              <a:r>
                <a:rPr lang="fr-FR" sz="1000" b="1">
                  <a:solidFill>
                    <a:srgbClr val="FFFFFF"/>
                  </a:solidFill>
                  <a:latin typeface="Arial" charset="0"/>
                  <a:ea typeface="+mn-ea"/>
                  <a:cs typeface="Arial" charset="0"/>
                </a:rPr>
                <a:t> 14 j.</a:t>
              </a:r>
            </a:p>
          </p:txBody>
        </p:sp>
        <p:sp>
          <p:nvSpPr>
            <p:cNvPr id="312339" name="ZoneTexte 25"/>
            <p:cNvSpPr txBox="1">
              <a:spLocks noChangeArrowheads="1"/>
            </p:cNvSpPr>
            <p:nvPr/>
          </p:nvSpPr>
          <p:spPr bwMode="auto">
            <a:xfrm>
              <a:off x="7624763" y="4764088"/>
              <a:ext cx="687387" cy="246062"/>
            </a:xfrm>
            <a:prstGeom prst="rect">
              <a:avLst/>
            </a:prstGeom>
            <a:noFill/>
            <a:ln w="9525">
              <a:noFill/>
              <a:miter lim="800000"/>
              <a:headEnd/>
              <a:tailEnd/>
            </a:ln>
          </p:spPr>
          <p:txBody>
            <a:bodyPr wrap="none">
              <a:spAutoFit/>
            </a:bodyPr>
            <a:lstStyle/>
            <a:p>
              <a:pPr defTabSz="914400"/>
              <a:r>
                <a:rPr lang="fr-FR" sz="1000" b="1">
                  <a:solidFill>
                    <a:srgbClr val="FFFFFF"/>
                  </a:solidFill>
                  <a:latin typeface="Arial" charset="0"/>
                  <a:ea typeface="+mn-ea"/>
                  <a:cs typeface="Arial" charset="0"/>
                </a:rPr>
                <a:t>15-122 j.</a:t>
              </a:r>
            </a:p>
          </p:txBody>
        </p:sp>
        <p:sp>
          <p:nvSpPr>
            <p:cNvPr id="312340" name="ZoneTexte 26"/>
            <p:cNvSpPr txBox="1">
              <a:spLocks noChangeArrowheads="1"/>
            </p:cNvSpPr>
            <p:nvPr/>
          </p:nvSpPr>
          <p:spPr bwMode="auto">
            <a:xfrm>
              <a:off x="8207375" y="4764088"/>
              <a:ext cx="698500" cy="246062"/>
            </a:xfrm>
            <a:prstGeom prst="rect">
              <a:avLst/>
            </a:prstGeom>
            <a:noFill/>
            <a:ln w="9525">
              <a:noFill/>
              <a:miter lim="800000"/>
              <a:headEnd/>
              <a:tailEnd/>
            </a:ln>
          </p:spPr>
          <p:txBody>
            <a:bodyPr wrap="none">
              <a:spAutoFit/>
            </a:bodyPr>
            <a:lstStyle/>
            <a:p>
              <a:pPr defTabSz="914400"/>
              <a:r>
                <a:rPr lang="fr-FR" sz="1000" b="1">
                  <a:solidFill>
                    <a:srgbClr val="FFFFFF"/>
                  </a:solidFill>
                  <a:latin typeface="Arial" charset="0"/>
                  <a:ea typeface="+mn-ea"/>
                  <a:cs typeface="Arial" charset="0"/>
                </a:rPr>
                <a:t>&gt; 4 mois</a:t>
              </a:r>
            </a:p>
          </p:txBody>
        </p:sp>
        <p:sp>
          <p:nvSpPr>
            <p:cNvPr id="312341" name="ZoneTexte 35"/>
            <p:cNvSpPr txBox="1">
              <a:spLocks noChangeArrowheads="1"/>
            </p:cNvSpPr>
            <p:nvPr/>
          </p:nvSpPr>
          <p:spPr bwMode="auto">
            <a:xfrm>
              <a:off x="6291263" y="4622800"/>
              <a:ext cx="2254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0</a:t>
              </a:r>
            </a:p>
          </p:txBody>
        </p:sp>
        <p:cxnSp>
          <p:nvCxnSpPr>
            <p:cNvPr id="312342" name="Connecteur droit 2048"/>
            <p:cNvCxnSpPr>
              <a:cxnSpLocks noChangeShapeType="1"/>
            </p:cNvCxnSpPr>
            <p:nvPr/>
          </p:nvCxnSpPr>
          <p:spPr bwMode="auto">
            <a:xfrm>
              <a:off x="6521450" y="2168525"/>
              <a:ext cx="0" cy="2578100"/>
            </a:xfrm>
            <a:prstGeom prst="line">
              <a:avLst/>
            </a:prstGeom>
            <a:noFill/>
            <a:ln w="9525" algn="ctr">
              <a:solidFill>
                <a:schemeClr val="bg1"/>
              </a:solidFill>
              <a:round/>
              <a:headEnd/>
              <a:tailEnd/>
            </a:ln>
          </p:spPr>
        </p:cxnSp>
        <p:cxnSp>
          <p:nvCxnSpPr>
            <p:cNvPr id="312343" name="Connecteur droit 2051"/>
            <p:cNvCxnSpPr>
              <a:cxnSpLocks noChangeShapeType="1"/>
            </p:cNvCxnSpPr>
            <p:nvPr/>
          </p:nvCxnSpPr>
          <p:spPr bwMode="auto">
            <a:xfrm flipH="1">
              <a:off x="6488113" y="4741863"/>
              <a:ext cx="2366962" cy="0"/>
            </a:xfrm>
            <a:prstGeom prst="line">
              <a:avLst/>
            </a:prstGeom>
            <a:noFill/>
            <a:ln w="9525" algn="ctr">
              <a:solidFill>
                <a:schemeClr val="bg1"/>
              </a:solidFill>
              <a:round/>
              <a:headEnd/>
              <a:tailEnd/>
            </a:ln>
          </p:spPr>
        </p:cxnSp>
        <p:cxnSp>
          <p:nvCxnSpPr>
            <p:cNvPr id="312344" name="Connecteur droit 40"/>
            <p:cNvCxnSpPr>
              <a:cxnSpLocks noChangeShapeType="1"/>
            </p:cNvCxnSpPr>
            <p:nvPr/>
          </p:nvCxnSpPr>
          <p:spPr bwMode="auto">
            <a:xfrm flipH="1">
              <a:off x="6488113" y="4229100"/>
              <a:ext cx="33337" cy="0"/>
            </a:xfrm>
            <a:prstGeom prst="line">
              <a:avLst/>
            </a:prstGeom>
            <a:noFill/>
            <a:ln w="9525" algn="ctr">
              <a:solidFill>
                <a:schemeClr val="bg1"/>
              </a:solidFill>
              <a:round/>
              <a:headEnd/>
              <a:tailEnd/>
            </a:ln>
          </p:spPr>
        </p:cxnSp>
        <p:cxnSp>
          <p:nvCxnSpPr>
            <p:cNvPr id="312345" name="Connecteur droit 41"/>
            <p:cNvCxnSpPr>
              <a:cxnSpLocks noChangeShapeType="1"/>
            </p:cNvCxnSpPr>
            <p:nvPr/>
          </p:nvCxnSpPr>
          <p:spPr bwMode="auto">
            <a:xfrm flipH="1">
              <a:off x="6488113" y="3721100"/>
              <a:ext cx="33337" cy="0"/>
            </a:xfrm>
            <a:prstGeom prst="line">
              <a:avLst/>
            </a:prstGeom>
            <a:noFill/>
            <a:ln w="9525" algn="ctr">
              <a:solidFill>
                <a:schemeClr val="bg1"/>
              </a:solidFill>
              <a:round/>
              <a:headEnd/>
              <a:tailEnd/>
            </a:ln>
          </p:spPr>
        </p:cxnSp>
        <p:cxnSp>
          <p:nvCxnSpPr>
            <p:cNvPr id="312346" name="Connecteur droit 42"/>
            <p:cNvCxnSpPr>
              <a:cxnSpLocks noChangeShapeType="1"/>
            </p:cNvCxnSpPr>
            <p:nvPr/>
          </p:nvCxnSpPr>
          <p:spPr bwMode="auto">
            <a:xfrm flipH="1">
              <a:off x="6488113" y="3203575"/>
              <a:ext cx="33337" cy="0"/>
            </a:xfrm>
            <a:prstGeom prst="line">
              <a:avLst/>
            </a:prstGeom>
            <a:noFill/>
            <a:ln w="9525" algn="ctr">
              <a:solidFill>
                <a:schemeClr val="bg1"/>
              </a:solidFill>
              <a:round/>
              <a:headEnd/>
              <a:tailEnd/>
            </a:ln>
          </p:spPr>
        </p:cxnSp>
        <p:cxnSp>
          <p:nvCxnSpPr>
            <p:cNvPr id="312347" name="Connecteur droit 43"/>
            <p:cNvCxnSpPr>
              <a:cxnSpLocks noChangeShapeType="1"/>
            </p:cNvCxnSpPr>
            <p:nvPr/>
          </p:nvCxnSpPr>
          <p:spPr bwMode="auto">
            <a:xfrm flipH="1">
              <a:off x="6488113" y="2689225"/>
              <a:ext cx="33337" cy="0"/>
            </a:xfrm>
            <a:prstGeom prst="line">
              <a:avLst/>
            </a:prstGeom>
            <a:noFill/>
            <a:ln w="9525" algn="ctr">
              <a:solidFill>
                <a:schemeClr val="bg1"/>
              </a:solidFill>
              <a:round/>
              <a:headEnd/>
              <a:tailEnd/>
            </a:ln>
          </p:spPr>
        </p:cxnSp>
        <p:cxnSp>
          <p:nvCxnSpPr>
            <p:cNvPr id="312348" name="Connecteur droit 44"/>
            <p:cNvCxnSpPr>
              <a:cxnSpLocks noChangeShapeType="1"/>
            </p:cNvCxnSpPr>
            <p:nvPr/>
          </p:nvCxnSpPr>
          <p:spPr bwMode="auto">
            <a:xfrm flipH="1">
              <a:off x="6488113" y="2168525"/>
              <a:ext cx="33337" cy="0"/>
            </a:xfrm>
            <a:prstGeom prst="line">
              <a:avLst/>
            </a:prstGeom>
            <a:noFill/>
            <a:ln w="9525" algn="ctr">
              <a:solidFill>
                <a:schemeClr val="bg1"/>
              </a:solidFill>
              <a:round/>
              <a:headEnd/>
              <a:tailEnd/>
            </a:ln>
          </p:spPr>
        </p:cxnSp>
        <p:sp>
          <p:nvSpPr>
            <p:cNvPr id="312349" name="ZoneTexte 45"/>
            <p:cNvSpPr txBox="1">
              <a:spLocks noChangeArrowheads="1"/>
            </p:cNvSpPr>
            <p:nvPr/>
          </p:nvSpPr>
          <p:spPr bwMode="auto">
            <a:xfrm>
              <a:off x="6227763" y="4098925"/>
              <a:ext cx="2889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20</a:t>
              </a:r>
            </a:p>
          </p:txBody>
        </p:sp>
        <p:sp>
          <p:nvSpPr>
            <p:cNvPr id="312350" name="ZoneTexte 46"/>
            <p:cNvSpPr txBox="1">
              <a:spLocks noChangeArrowheads="1"/>
            </p:cNvSpPr>
            <p:nvPr/>
          </p:nvSpPr>
          <p:spPr bwMode="auto">
            <a:xfrm>
              <a:off x="6227763" y="3579813"/>
              <a:ext cx="288925"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40</a:t>
              </a:r>
            </a:p>
          </p:txBody>
        </p:sp>
        <p:sp>
          <p:nvSpPr>
            <p:cNvPr id="312351" name="ZoneTexte 47"/>
            <p:cNvSpPr txBox="1">
              <a:spLocks noChangeArrowheads="1"/>
            </p:cNvSpPr>
            <p:nvPr/>
          </p:nvSpPr>
          <p:spPr bwMode="auto">
            <a:xfrm>
              <a:off x="6227763" y="3060700"/>
              <a:ext cx="2889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60</a:t>
              </a:r>
            </a:p>
          </p:txBody>
        </p:sp>
        <p:sp>
          <p:nvSpPr>
            <p:cNvPr id="312352" name="ZoneTexte 48"/>
            <p:cNvSpPr txBox="1">
              <a:spLocks noChangeArrowheads="1"/>
            </p:cNvSpPr>
            <p:nvPr/>
          </p:nvSpPr>
          <p:spPr bwMode="auto">
            <a:xfrm>
              <a:off x="6227763" y="2565400"/>
              <a:ext cx="288925"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80</a:t>
              </a:r>
            </a:p>
          </p:txBody>
        </p:sp>
        <p:sp>
          <p:nvSpPr>
            <p:cNvPr id="312353" name="ZoneTexte 49"/>
            <p:cNvSpPr txBox="1">
              <a:spLocks noChangeArrowheads="1"/>
            </p:cNvSpPr>
            <p:nvPr/>
          </p:nvSpPr>
          <p:spPr bwMode="auto">
            <a:xfrm>
              <a:off x="6165850" y="2060575"/>
              <a:ext cx="350838" cy="246063"/>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100</a:t>
              </a:r>
            </a:p>
          </p:txBody>
        </p:sp>
        <p:sp>
          <p:nvSpPr>
            <p:cNvPr id="312398" name="Rectangle 3"/>
            <p:cNvSpPr>
              <a:spLocks noChangeArrowheads="1"/>
            </p:cNvSpPr>
            <p:nvPr/>
          </p:nvSpPr>
          <p:spPr bwMode="auto">
            <a:xfrm>
              <a:off x="7604125" y="2503488"/>
              <a:ext cx="835025" cy="307975"/>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p &lt; 0,05</a:t>
              </a:r>
            </a:p>
          </p:txBody>
        </p:sp>
        <p:sp>
          <p:nvSpPr>
            <p:cNvPr id="312399" name="ZoneTexte 37"/>
            <p:cNvSpPr txBox="1">
              <a:spLocks noChangeArrowheads="1"/>
            </p:cNvSpPr>
            <p:nvPr/>
          </p:nvSpPr>
          <p:spPr bwMode="auto">
            <a:xfrm>
              <a:off x="6584950" y="4502150"/>
              <a:ext cx="474663" cy="246063"/>
            </a:xfrm>
            <a:prstGeom prst="rect">
              <a:avLst/>
            </a:prstGeom>
            <a:noFill/>
            <a:ln w="9525">
              <a:noFill/>
              <a:miter lim="800000"/>
              <a:headEnd/>
              <a:tailEnd/>
            </a:ln>
          </p:spPr>
          <p:txBody>
            <a:bodyPr wrap="none">
              <a:spAutoFit/>
            </a:bodyPr>
            <a:lstStyle/>
            <a:p>
              <a:pPr algn="ctr" defTabSz="914400"/>
              <a:r>
                <a:rPr lang="fr-FR" sz="1000" b="1">
                  <a:solidFill>
                    <a:srgbClr val="FFFFFF"/>
                  </a:solidFill>
                  <a:latin typeface="Arial" charset="0"/>
                  <a:ea typeface="+mn-ea"/>
                  <a:cs typeface="Arial" charset="0"/>
                </a:rPr>
                <a:t>25 %</a:t>
              </a:r>
            </a:p>
          </p:txBody>
        </p:sp>
        <p:sp>
          <p:nvSpPr>
            <p:cNvPr id="312400" name="ZoneTexte 38"/>
            <p:cNvSpPr txBox="1">
              <a:spLocks noChangeArrowheads="1"/>
            </p:cNvSpPr>
            <p:nvPr/>
          </p:nvSpPr>
          <p:spPr bwMode="auto">
            <a:xfrm>
              <a:off x="7148513" y="4502150"/>
              <a:ext cx="474662" cy="246063"/>
            </a:xfrm>
            <a:prstGeom prst="rect">
              <a:avLst/>
            </a:prstGeom>
            <a:noFill/>
            <a:ln w="9525">
              <a:noFill/>
              <a:miter lim="800000"/>
              <a:headEnd/>
              <a:tailEnd/>
            </a:ln>
          </p:spPr>
          <p:txBody>
            <a:bodyPr wrap="none">
              <a:spAutoFit/>
            </a:bodyPr>
            <a:lstStyle/>
            <a:p>
              <a:pPr algn="ctr" defTabSz="914400"/>
              <a:r>
                <a:rPr lang="fr-FR" sz="1000" b="1">
                  <a:solidFill>
                    <a:srgbClr val="FFFFFF"/>
                  </a:solidFill>
                  <a:latin typeface="Arial" charset="0"/>
                  <a:ea typeface="+mn-ea"/>
                  <a:cs typeface="Arial" charset="0"/>
                </a:rPr>
                <a:t>43 %</a:t>
              </a:r>
            </a:p>
          </p:txBody>
        </p:sp>
        <p:sp>
          <p:nvSpPr>
            <p:cNvPr id="312401" name="ZoneTexte 39"/>
            <p:cNvSpPr txBox="1">
              <a:spLocks noChangeArrowheads="1"/>
            </p:cNvSpPr>
            <p:nvPr/>
          </p:nvSpPr>
          <p:spPr bwMode="auto">
            <a:xfrm>
              <a:off x="7715250" y="4502150"/>
              <a:ext cx="474663" cy="246063"/>
            </a:xfrm>
            <a:prstGeom prst="rect">
              <a:avLst/>
            </a:prstGeom>
            <a:noFill/>
            <a:ln w="9525">
              <a:noFill/>
              <a:miter lim="800000"/>
              <a:headEnd/>
              <a:tailEnd/>
            </a:ln>
          </p:spPr>
          <p:txBody>
            <a:bodyPr wrap="none">
              <a:spAutoFit/>
            </a:bodyPr>
            <a:lstStyle/>
            <a:p>
              <a:pPr algn="ctr" defTabSz="914400"/>
              <a:r>
                <a:rPr lang="fr-FR" sz="1000" b="1">
                  <a:solidFill>
                    <a:srgbClr val="000000"/>
                  </a:solidFill>
                  <a:latin typeface="Arial" charset="0"/>
                  <a:ea typeface="+mn-ea"/>
                  <a:cs typeface="Arial" charset="0"/>
                </a:rPr>
                <a:t>16 %</a:t>
              </a:r>
            </a:p>
          </p:txBody>
        </p:sp>
        <p:sp>
          <p:nvSpPr>
            <p:cNvPr id="312402" name="ZoneTexte 50"/>
            <p:cNvSpPr txBox="1">
              <a:spLocks noChangeArrowheads="1"/>
            </p:cNvSpPr>
            <p:nvPr/>
          </p:nvSpPr>
          <p:spPr bwMode="auto">
            <a:xfrm>
              <a:off x="8291513" y="4502150"/>
              <a:ext cx="474662" cy="246063"/>
            </a:xfrm>
            <a:prstGeom prst="rect">
              <a:avLst/>
            </a:prstGeom>
            <a:noFill/>
            <a:ln w="9525">
              <a:noFill/>
              <a:miter lim="800000"/>
              <a:headEnd/>
              <a:tailEnd/>
            </a:ln>
          </p:spPr>
          <p:txBody>
            <a:bodyPr wrap="none">
              <a:spAutoFit/>
            </a:bodyPr>
            <a:lstStyle/>
            <a:p>
              <a:pPr algn="ctr" defTabSz="914400"/>
              <a:r>
                <a:rPr lang="fr-FR" sz="1000" b="1">
                  <a:solidFill>
                    <a:srgbClr val="000000"/>
                  </a:solidFill>
                  <a:latin typeface="Arial" charset="0"/>
                  <a:ea typeface="+mn-ea"/>
                  <a:cs typeface="Arial" charset="0"/>
                </a:rPr>
                <a:t>10 %</a:t>
              </a:r>
            </a:p>
          </p:txBody>
        </p:sp>
        <p:sp>
          <p:nvSpPr>
            <p:cNvPr id="312403" name="Parenthèse ouvrante 6"/>
            <p:cNvSpPr>
              <a:spLocks/>
            </p:cNvSpPr>
            <p:nvPr/>
          </p:nvSpPr>
          <p:spPr bwMode="auto">
            <a:xfrm rot="5400000">
              <a:off x="7906545" y="2202656"/>
              <a:ext cx="100012" cy="1419225"/>
            </a:xfrm>
            <a:prstGeom prst="leftBracket">
              <a:avLst>
                <a:gd name="adj" fmla="val 8409"/>
              </a:avLst>
            </a:prstGeom>
            <a:noFill/>
            <a:ln w="9525" algn="ctr">
              <a:solidFill>
                <a:schemeClr val="bg1"/>
              </a:solidFill>
              <a:round/>
              <a:headEnd/>
              <a:tailEnd/>
            </a:ln>
          </p:spPr>
          <p:txBody>
            <a:bodyPr/>
            <a:lstStyle/>
            <a:p>
              <a:pPr defTabSz="914400"/>
              <a:endParaRPr lang="fr-FR" sz="2400">
                <a:solidFill>
                  <a:srgbClr val="FFFFFF"/>
                </a:solidFill>
                <a:latin typeface="Arial" charset="0"/>
                <a:ea typeface="+mn-ea"/>
                <a:cs typeface="Arial" charset="0"/>
              </a:endParaRPr>
            </a:p>
          </p:txBody>
        </p:sp>
      </p:grpSp>
      <p:sp>
        <p:nvSpPr>
          <p:cNvPr id="312404" name="ZoneTexte 52"/>
          <p:cNvSpPr txBox="1">
            <a:spLocks noChangeArrowheads="1"/>
          </p:cNvSpPr>
          <p:nvPr/>
        </p:nvSpPr>
        <p:spPr bwMode="auto">
          <a:xfrm>
            <a:off x="346075" y="2910418"/>
            <a:ext cx="5207579" cy="369332"/>
          </a:xfrm>
          <a:prstGeom prst="rect">
            <a:avLst/>
          </a:prstGeom>
          <a:noFill/>
          <a:ln w="9525">
            <a:noFill/>
            <a:miter lim="800000"/>
            <a:headEnd/>
            <a:tailEnd/>
          </a:ln>
        </p:spPr>
        <p:txBody>
          <a:bodyPr wrap="none">
            <a:spAutoFit/>
          </a:bodyPr>
          <a:lstStyle/>
          <a:p>
            <a:pPr defTabSz="914400"/>
            <a:r>
              <a:rPr lang="fr-FR" dirty="0">
                <a:solidFill>
                  <a:srgbClr val="FFFF66"/>
                </a:solidFill>
                <a:latin typeface="Arial" charset="0"/>
                <a:ea typeface="+mn-ea"/>
                <a:cs typeface="Arial" charset="0"/>
              </a:rPr>
              <a:t>Caractéristiques des patients selon ARV et durée</a:t>
            </a:r>
          </a:p>
        </p:txBody>
      </p:sp>
      <p:sp>
        <p:nvSpPr>
          <p:cNvPr id="312405"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155</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006392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defRPr/>
            </a:pPr>
            <a:r>
              <a:rPr lang="fr-FR" dirty="0" smtClean="0"/>
              <a:t>Survie après séroconversion VIH : </a:t>
            </a:r>
            <a:br>
              <a:rPr lang="fr-FR" dirty="0" smtClean="0"/>
            </a:br>
            <a:r>
              <a:rPr lang="fr-FR" dirty="0" smtClean="0"/>
              <a:t>évolution de 1997 à 2013 </a:t>
            </a:r>
            <a:endParaRPr lang="fr-FR" dirty="0"/>
          </a:p>
        </p:txBody>
      </p:sp>
      <p:sp>
        <p:nvSpPr>
          <p:cNvPr id="14338" name="Espace réservé du contenu 5"/>
          <p:cNvSpPr>
            <a:spLocks noGrp="1"/>
          </p:cNvSpPr>
          <p:nvPr>
            <p:ph idx="1"/>
          </p:nvPr>
        </p:nvSpPr>
        <p:spPr>
          <a:xfrm>
            <a:off x="419100" y="1140422"/>
            <a:ext cx="8507413" cy="5111750"/>
          </a:xfrm>
        </p:spPr>
        <p:txBody>
          <a:bodyPr>
            <a:normAutofit/>
          </a:bodyPr>
          <a:lstStyle/>
          <a:p>
            <a:r>
              <a:rPr lang="fr-FR" sz="1800" dirty="0" smtClean="0"/>
              <a:t>Cohorte CASCADE, 30 855 patients avec date de séroconversion correctement estimée (suivi : 234 249 années-personne)</a:t>
            </a:r>
          </a:p>
          <a:p>
            <a:r>
              <a:rPr lang="fr-FR" sz="1800" dirty="0" smtClean="0"/>
              <a:t>Modèle de Cox (Kaplan-Meier) estimant le délai entre séroconversion </a:t>
            </a:r>
            <a:br>
              <a:rPr lang="fr-FR" sz="1800" dirty="0" smtClean="0"/>
            </a:br>
            <a:r>
              <a:rPr lang="fr-FR" sz="1800" dirty="0" smtClean="0"/>
              <a:t>et décès, ajusté sur sexe, mode d’acquisition du VIH, âge à la séroconversion et primo-infection </a:t>
            </a:r>
          </a:p>
        </p:txBody>
      </p:sp>
      <p:sp>
        <p:nvSpPr>
          <p:cNvPr id="14339"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Olson A, CROI 2015, Abs. 1051</a:t>
            </a:r>
          </a:p>
        </p:txBody>
      </p:sp>
      <p:sp>
        <p:nvSpPr>
          <p:cNvPr id="14340" name="ZoneTexte 33"/>
          <p:cNvSpPr txBox="1">
            <a:spLocks noChangeArrowheads="1"/>
          </p:cNvSpPr>
          <p:nvPr/>
        </p:nvSpPr>
        <p:spPr bwMode="auto">
          <a:xfrm>
            <a:off x="711200" y="2557463"/>
            <a:ext cx="5032375" cy="368300"/>
          </a:xfrm>
          <a:prstGeom prst="rect">
            <a:avLst/>
          </a:prstGeom>
          <a:noFill/>
          <a:ln w="9525">
            <a:noFill/>
            <a:miter lim="800000"/>
            <a:headEnd/>
            <a:tailEnd/>
          </a:ln>
        </p:spPr>
        <p:txBody>
          <a:bodyPr wrap="none">
            <a:spAutoFit/>
          </a:bodyPr>
          <a:lstStyle/>
          <a:p>
            <a:pPr defTabSz="914400"/>
            <a:r>
              <a:rPr lang="fr-FR">
                <a:solidFill>
                  <a:srgbClr val="FFFF66"/>
                </a:solidFill>
                <a:latin typeface="Arial" charset="0"/>
                <a:ea typeface="+mn-ea"/>
                <a:cs typeface="Arial" charset="0"/>
              </a:rPr>
              <a:t>Survie estimée selon la date de séroconversion</a:t>
            </a:r>
          </a:p>
        </p:txBody>
      </p:sp>
      <p:grpSp>
        <p:nvGrpSpPr>
          <p:cNvPr id="14341" name="Groupe 44"/>
          <p:cNvGrpSpPr>
            <a:grpSpLocks/>
          </p:cNvGrpSpPr>
          <p:nvPr/>
        </p:nvGrpSpPr>
        <p:grpSpPr bwMode="auto">
          <a:xfrm>
            <a:off x="247650" y="2906713"/>
            <a:ext cx="5905500" cy="3730625"/>
            <a:chOff x="215493" y="2906831"/>
            <a:chExt cx="6153147" cy="3731049"/>
          </a:xfrm>
        </p:grpSpPr>
        <p:grpSp>
          <p:nvGrpSpPr>
            <p:cNvPr id="14370" name="Groupe 1"/>
            <p:cNvGrpSpPr>
              <a:grpSpLocks/>
            </p:cNvGrpSpPr>
            <p:nvPr/>
          </p:nvGrpSpPr>
          <p:grpSpPr bwMode="auto">
            <a:xfrm>
              <a:off x="215493" y="2906831"/>
              <a:ext cx="5884217" cy="3731049"/>
              <a:chOff x="3002646" y="2868055"/>
              <a:chExt cx="8147014" cy="5165833"/>
            </a:xfrm>
          </p:grpSpPr>
          <p:sp>
            <p:nvSpPr>
              <p:cNvPr id="14378" name="Freeform 338"/>
              <p:cNvSpPr>
                <a:spLocks/>
              </p:cNvSpPr>
              <p:nvPr/>
            </p:nvSpPr>
            <p:spPr bwMode="auto">
              <a:xfrm>
                <a:off x="3714149" y="3006672"/>
                <a:ext cx="3822354" cy="4078039"/>
              </a:xfrm>
              <a:custGeom>
                <a:avLst/>
                <a:gdLst>
                  <a:gd name="T0" fmla="*/ 2147483647 w 532"/>
                  <a:gd name="T1" fmla="*/ 0 h 568"/>
                  <a:gd name="T2" fmla="*/ 2147483647 w 532"/>
                  <a:gd name="T3" fmla="*/ 2147483647 h 568"/>
                  <a:gd name="T4" fmla="*/ 2147483647 w 532"/>
                  <a:gd name="T5" fmla="*/ 2147483647 h 568"/>
                  <a:gd name="T6" fmla="*/ 2147483647 w 532"/>
                  <a:gd name="T7" fmla="*/ 2147483647 h 568"/>
                  <a:gd name="T8" fmla="*/ 2147483647 w 532"/>
                  <a:gd name="T9" fmla="*/ 2147483647 h 568"/>
                  <a:gd name="T10" fmla="*/ 2147483647 w 532"/>
                  <a:gd name="T11" fmla="*/ 2147483647 h 568"/>
                  <a:gd name="T12" fmla="*/ 2147483647 w 532"/>
                  <a:gd name="T13" fmla="*/ 2147483647 h 568"/>
                  <a:gd name="T14" fmla="*/ 2147483647 w 532"/>
                  <a:gd name="T15" fmla="*/ 2147483647 h 568"/>
                  <a:gd name="T16" fmla="*/ 2147483647 w 532"/>
                  <a:gd name="T17" fmla="*/ 2147483647 h 568"/>
                  <a:gd name="T18" fmla="*/ 2147483647 w 532"/>
                  <a:gd name="T19" fmla="*/ 2147483647 h 568"/>
                  <a:gd name="T20" fmla="*/ 2147483647 w 532"/>
                  <a:gd name="T21" fmla="*/ 2147483647 h 568"/>
                  <a:gd name="T22" fmla="*/ 2147483647 w 532"/>
                  <a:gd name="T23" fmla="*/ 2147483647 h 568"/>
                  <a:gd name="T24" fmla="*/ 2147483647 w 532"/>
                  <a:gd name="T25" fmla="*/ 2147483647 h 568"/>
                  <a:gd name="T26" fmla="*/ 2147483647 w 532"/>
                  <a:gd name="T27" fmla="*/ 2147483647 h 568"/>
                  <a:gd name="T28" fmla="*/ 2147483647 w 532"/>
                  <a:gd name="T29" fmla="*/ 2147483647 h 568"/>
                  <a:gd name="T30" fmla="*/ 2147483647 w 532"/>
                  <a:gd name="T31" fmla="*/ 2147483647 h 568"/>
                  <a:gd name="T32" fmla="*/ 2147483647 w 532"/>
                  <a:gd name="T33" fmla="*/ 2147483647 h 568"/>
                  <a:gd name="T34" fmla="*/ 2147483647 w 532"/>
                  <a:gd name="T35" fmla="*/ 2147483647 h 568"/>
                  <a:gd name="T36" fmla="*/ 2147483647 w 532"/>
                  <a:gd name="T37" fmla="*/ 2147483647 h 568"/>
                  <a:gd name="T38" fmla="*/ 2147483647 w 532"/>
                  <a:gd name="T39" fmla="*/ 2147483647 h 568"/>
                  <a:gd name="T40" fmla="*/ 2147483647 w 532"/>
                  <a:gd name="T41" fmla="*/ 2147483647 h 568"/>
                  <a:gd name="T42" fmla="*/ 2147483647 w 532"/>
                  <a:gd name="T43" fmla="*/ 2147483647 h 568"/>
                  <a:gd name="T44" fmla="*/ 2147483647 w 532"/>
                  <a:gd name="T45" fmla="*/ 2147483647 h 568"/>
                  <a:gd name="T46" fmla="*/ 2147483647 w 532"/>
                  <a:gd name="T47" fmla="*/ 2147483647 h 568"/>
                  <a:gd name="T48" fmla="*/ 2147483647 w 532"/>
                  <a:gd name="T49" fmla="*/ 2147483647 h 568"/>
                  <a:gd name="T50" fmla="*/ 2147483647 w 532"/>
                  <a:gd name="T51" fmla="*/ 2147483647 h 568"/>
                  <a:gd name="T52" fmla="*/ 2147483647 w 532"/>
                  <a:gd name="T53" fmla="*/ 2147483647 h 568"/>
                  <a:gd name="T54" fmla="*/ 2147483647 w 532"/>
                  <a:gd name="T55" fmla="*/ 2147483647 h 568"/>
                  <a:gd name="T56" fmla="*/ 2147483647 w 532"/>
                  <a:gd name="T57" fmla="*/ 2147483647 h 568"/>
                  <a:gd name="T58" fmla="*/ 2147483647 w 532"/>
                  <a:gd name="T59" fmla="*/ 2147483647 h 568"/>
                  <a:gd name="T60" fmla="*/ 2147483647 w 532"/>
                  <a:gd name="T61" fmla="*/ 2147483647 h 568"/>
                  <a:gd name="T62" fmla="*/ 2147483647 w 532"/>
                  <a:gd name="T63" fmla="*/ 2147483647 h 568"/>
                  <a:gd name="T64" fmla="*/ 2147483647 w 532"/>
                  <a:gd name="T65" fmla="*/ 2147483647 h 568"/>
                  <a:gd name="T66" fmla="*/ 2147483647 w 532"/>
                  <a:gd name="T67" fmla="*/ 2147483647 h 568"/>
                  <a:gd name="T68" fmla="*/ 2147483647 w 532"/>
                  <a:gd name="T69" fmla="*/ 2147483647 h 568"/>
                  <a:gd name="T70" fmla="*/ 2147483647 w 532"/>
                  <a:gd name="T71" fmla="*/ 2147483647 h 568"/>
                  <a:gd name="T72" fmla="*/ 2147483647 w 532"/>
                  <a:gd name="T73" fmla="*/ 2147483647 h 568"/>
                  <a:gd name="T74" fmla="*/ 2147483647 w 532"/>
                  <a:gd name="T75" fmla="*/ 2147483647 h 568"/>
                  <a:gd name="T76" fmla="*/ 2147483647 w 532"/>
                  <a:gd name="T77" fmla="*/ 2147483647 h 568"/>
                  <a:gd name="T78" fmla="*/ 2147483647 w 532"/>
                  <a:gd name="T79" fmla="*/ 2147483647 h 568"/>
                  <a:gd name="T80" fmla="*/ 2147483647 w 532"/>
                  <a:gd name="T81" fmla="*/ 2147483647 h 568"/>
                  <a:gd name="T82" fmla="*/ 2147483647 w 532"/>
                  <a:gd name="T83" fmla="*/ 2147483647 h 568"/>
                  <a:gd name="T84" fmla="*/ 2147483647 w 532"/>
                  <a:gd name="T85" fmla="*/ 2147483647 h 568"/>
                  <a:gd name="T86" fmla="*/ 2147483647 w 532"/>
                  <a:gd name="T87" fmla="*/ 2147483647 h 568"/>
                  <a:gd name="T88" fmla="*/ 2147483647 w 532"/>
                  <a:gd name="T89" fmla="*/ 2147483647 h 568"/>
                  <a:gd name="T90" fmla="*/ 2147483647 w 532"/>
                  <a:gd name="T91" fmla="*/ 2147483647 h 568"/>
                  <a:gd name="T92" fmla="*/ 2147483647 w 532"/>
                  <a:gd name="T93" fmla="*/ 2147483647 h 568"/>
                  <a:gd name="T94" fmla="*/ 2147483647 w 532"/>
                  <a:gd name="T95" fmla="*/ 2147483647 h 568"/>
                  <a:gd name="T96" fmla="*/ 2147483647 w 532"/>
                  <a:gd name="T97" fmla="*/ 2147483647 h 568"/>
                  <a:gd name="T98" fmla="*/ 2147483647 w 532"/>
                  <a:gd name="T99" fmla="*/ 2147483647 h 568"/>
                  <a:gd name="T100" fmla="*/ 2147483647 w 532"/>
                  <a:gd name="T101" fmla="*/ 2147483647 h 568"/>
                  <a:gd name="T102" fmla="*/ 2147483647 w 532"/>
                  <a:gd name="T103" fmla="*/ 2147483647 h 568"/>
                  <a:gd name="T104" fmla="*/ 2147483647 w 532"/>
                  <a:gd name="T105" fmla="*/ 2147483647 h 568"/>
                  <a:gd name="T106" fmla="*/ 2147483647 w 532"/>
                  <a:gd name="T107" fmla="*/ 2147483647 h 568"/>
                  <a:gd name="T108" fmla="*/ 2147483647 w 532"/>
                  <a:gd name="T109" fmla="*/ 2147483647 h 568"/>
                  <a:gd name="T110" fmla="*/ 2147483647 w 532"/>
                  <a:gd name="T111" fmla="*/ 2147483647 h 568"/>
                  <a:gd name="T112" fmla="*/ 2147483647 w 532"/>
                  <a:gd name="T113" fmla="*/ 2147483647 h 568"/>
                  <a:gd name="T114" fmla="*/ 2147483647 w 532"/>
                  <a:gd name="T115" fmla="*/ 2147483647 h 568"/>
                  <a:gd name="T116" fmla="*/ 2147483647 w 532"/>
                  <a:gd name="T117" fmla="*/ 2147483647 h 568"/>
                  <a:gd name="T118" fmla="*/ 2147483647 w 532"/>
                  <a:gd name="T119" fmla="*/ 2147483647 h 568"/>
                  <a:gd name="T120" fmla="*/ 2147483647 w 532"/>
                  <a:gd name="T121" fmla="*/ 2147483647 h 568"/>
                  <a:gd name="T122" fmla="*/ 2147483647 w 532"/>
                  <a:gd name="T123" fmla="*/ 2147483647 h 568"/>
                  <a:gd name="T124" fmla="*/ 2147483647 w 532"/>
                  <a:gd name="T125" fmla="*/ 2147483647 h 5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2"/>
                  <a:gd name="T190" fmla="*/ 0 h 568"/>
                  <a:gd name="T191" fmla="*/ 532 w 532"/>
                  <a:gd name="T192" fmla="*/ 568 h 5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2" h="568">
                    <a:moveTo>
                      <a:pt x="0" y="0"/>
                    </a:moveTo>
                    <a:lnTo>
                      <a:pt x="0" y="0"/>
                    </a:lnTo>
                    <a:lnTo>
                      <a:pt x="1" y="0"/>
                    </a:lnTo>
                    <a:lnTo>
                      <a:pt x="2" y="0"/>
                    </a:lnTo>
                    <a:lnTo>
                      <a:pt x="3" y="0"/>
                    </a:lnTo>
                    <a:lnTo>
                      <a:pt x="4" y="0"/>
                    </a:lnTo>
                    <a:lnTo>
                      <a:pt x="5" y="0"/>
                    </a:lnTo>
                    <a:lnTo>
                      <a:pt x="6" y="0"/>
                    </a:lnTo>
                    <a:lnTo>
                      <a:pt x="7" y="0"/>
                    </a:lnTo>
                    <a:lnTo>
                      <a:pt x="8" y="0"/>
                    </a:lnTo>
                    <a:lnTo>
                      <a:pt x="9" y="0"/>
                    </a:lnTo>
                    <a:lnTo>
                      <a:pt x="9" y="1"/>
                    </a:lnTo>
                    <a:lnTo>
                      <a:pt x="10" y="1"/>
                    </a:lnTo>
                    <a:lnTo>
                      <a:pt x="11" y="1"/>
                    </a:lnTo>
                    <a:lnTo>
                      <a:pt x="12" y="1"/>
                    </a:lnTo>
                    <a:lnTo>
                      <a:pt x="13" y="1"/>
                    </a:lnTo>
                    <a:lnTo>
                      <a:pt x="14" y="1"/>
                    </a:lnTo>
                    <a:lnTo>
                      <a:pt x="15" y="1"/>
                    </a:lnTo>
                    <a:lnTo>
                      <a:pt x="16" y="1"/>
                    </a:lnTo>
                    <a:lnTo>
                      <a:pt x="17" y="1"/>
                    </a:lnTo>
                    <a:lnTo>
                      <a:pt x="18" y="1"/>
                    </a:lnTo>
                    <a:lnTo>
                      <a:pt x="18" y="2"/>
                    </a:lnTo>
                    <a:lnTo>
                      <a:pt x="19" y="2"/>
                    </a:lnTo>
                    <a:lnTo>
                      <a:pt x="20" y="2"/>
                    </a:lnTo>
                    <a:lnTo>
                      <a:pt x="21" y="2"/>
                    </a:lnTo>
                    <a:lnTo>
                      <a:pt x="22" y="2"/>
                    </a:lnTo>
                    <a:lnTo>
                      <a:pt x="23" y="2"/>
                    </a:lnTo>
                    <a:lnTo>
                      <a:pt x="23" y="3"/>
                    </a:lnTo>
                    <a:lnTo>
                      <a:pt x="24" y="3"/>
                    </a:lnTo>
                    <a:lnTo>
                      <a:pt x="25" y="3"/>
                    </a:lnTo>
                    <a:lnTo>
                      <a:pt x="26" y="3"/>
                    </a:lnTo>
                    <a:lnTo>
                      <a:pt x="27" y="3"/>
                    </a:lnTo>
                    <a:lnTo>
                      <a:pt x="28" y="3"/>
                    </a:lnTo>
                    <a:lnTo>
                      <a:pt x="29" y="3"/>
                    </a:lnTo>
                    <a:lnTo>
                      <a:pt x="30" y="3"/>
                    </a:lnTo>
                    <a:lnTo>
                      <a:pt x="31" y="3"/>
                    </a:lnTo>
                    <a:lnTo>
                      <a:pt x="32" y="3"/>
                    </a:lnTo>
                    <a:lnTo>
                      <a:pt x="33" y="3"/>
                    </a:lnTo>
                    <a:lnTo>
                      <a:pt x="34" y="3"/>
                    </a:lnTo>
                    <a:lnTo>
                      <a:pt x="34" y="4"/>
                    </a:lnTo>
                    <a:lnTo>
                      <a:pt x="35" y="4"/>
                    </a:lnTo>
                    <a:lnTo>
                      <a:pt x="36" y="4"/>
                    </a:lnTo>
                    <a:lnTo>
                      <a:pt x="37" y="4"/>
                    </a:lnTo>
                    <a:lnTo>
                      <a:pt x="38" y="4"/>
                    </a:lnTo>
                    <a:lnTo>
                      <a:pt x="39" y="4"/>
                    </a:lnTo>
                    <a:lnTo>
                      <a:pt x="40" y="4"/>
                    </a:lnTo>
                    <a:lnTo>
                      <a:pt x="40" y="5"/>
                    </a:lnTo>
                    <a:lnTo>
                      <a:pt x="41" y="5"/>
                    </a:lnTo>
                    <a:lnTo>
                      <a:pt x="42" y="5"/>
                    </a:lnTo>
                    <a:lnTo>
                      <a:pt x="43" y="5"/>
                    </a:lnTo>
                    <a:lnTo>
                      <a:pt x="44" y="5"/>
                    </a:lnTo>
                    <a:lnTo>
                      <a:pt x="45" y="5"/>
                    </a:lnTo>
                    <a:lnTo>
                      <a:pt x="45" y="6"/>
                    </a:lnTo>
                    <a:lnTo>
                      <a:pt x="46" y="6"/>
                    </a:lnTo>
                    <a:lnTo>
                      <a:pt x="47" y="6"/>
                    </a:lnTo>
                    <a:lnTo>
                      <a:pt x="48" y="6"/>
                    </a:lnTo>
                    <a:lnTo>
                      <a:pt x="49" y="6"/>
                    </a:lnTo>
                    <a:lnTo>
                      <a:pt x="49" y="7"/>
                    </a:lnTo>
                    <a:lnTo>
                      <a:pt x="50" y="7"/>
                    </a:lnTo>
                    <a:lnTo>
                      <a:pt x="51" y="7"/>
                    </a:lnTo>
                    <a:lnTo>
                      <a:pt x="52" y="7"/>
                    </a:lnTo>
                    <a:lnTo>
                      <a:pt x="53" y="7"/>
                    </a:lnTo>
                    <a:lnTo>
                      <a:pt x="53" y="8"/>
                    </a:lnTo>
                    <a:lnTo>
                      <a:pt x="54" y="8"/>
                    </a:lnTo>
                    <a:lnTo>
                      <a:pt x="55" y="8"/>
                    </a:lnTo>
                    <a:lnTo>
                      <a:pt x="56" y="8"/>
                    </a:lnTo>
                    <a:lnTo>
                      <a:pt x="57" y="8"/>
                    </a:lnTo>
                    <a:lnTo>
                      <a:pt x="58" y="8"/>
                    </a:lnTo>
                    <a:lnTo>
                      <a:pt x="58" y="9"/>
                    </a:lnTo>
                    <a:lnTo>
                      <a:pt x="59" y="9"/>
                    </a:lnTo>
                    <a:lnTo>
                      <a:pt x="60" y="9"/>
                    </a:lnTo>
                    <a:lnTo>
                      <a:pt x="61" y="9"/>
                    </a:lnTo>
                    <a:lnTo>
                      <a:pt x="61" y="10"/>
                    </a:lnTo>
                    <a:lnTo>
                      <a:pt x="62" y="10"/>
                    </a:lnTo>
                    <a:lnTo>
                      <a:pt x="63" y="10"/>
                    </a:lnTo>
                    <a:lnTo>
                      <a:pt x="64" y="10"/>
                    </a:lnTo>
                    <a:lnTo>
                      <a:pt x="65" y="10"/>
                    </a:lnTo>
                    <a:lnTo>
                      <a:pt x="65" y="11"/>
                    </a:lnTo>
                    <a:lnTo>
                      <a:pt x="66" y="11"/>
                    </a:lnTo>
                    <a:lnTo>
                      <a:pt x="67" y="11"/>
                    </a:lnTo>
                    <a:lnTo>
                      <a:pt x="68" y="11"/>
                    </a:lnTo>
                    <a:lnTo>
                      <a:pt x="69" y="11"/>
                    </a:lnTo>
                    <a:lnTo>
                      <a:pt x="70" y="11"/>
                    </a:lnTo>
                    <a:lnTo>
                      <a:pt x="70" y="12"/>
                    </a:lnTo>
                    <a:lnTo>
                      <a:pt x="71" y="12"/>
                    </a:lnTo>
                    <a:lnTo>
                      <a:pt x="72" y="12"/>
                    </a:lnTo>
                    <a:lnTo>
                      <a:pt x="73" y="12"/>
                    </a:lnTo>
                    <a:lnTo>
                      <a:pt x="74" y="12"/>
                    </a:lnTo>
                    <a:lnTo>
                      <a:pt x="74" y="13"/>
                    </a:lnTo>
                    <a:lnTo>
                      <a:pt x="75" y="13"/>
                    </a:lnTo>
                    <a:lnTo>
                      <a:pt x="76" y="13"/>
                    </a:lnTo>
                    <a:lnTo>
                      <a:pt x="77" y="13"/>
                    </a:lnTo>
                    <a:lnTo>
                      <a:pt x="78" y="13"/>
                    </a:lnTo>
                    <a:lnTo>
                      <a:pt x="78" y="14"/>
                    </a:lnTo>
                    <a:lnTo>
                      <a:pt x="79" y="14"/>
                    </a:lnTo>
                    <a:lnTo>
                      <a:pt x="80" y="14"/>
                    </a:lnTo>
                    <a:lnTo>
                      <a:pt x="81" y="14"/>
                    </a:lnTo>
                    <a:lnTo>
                      <a:pt x="81" y="15"/>
                    </a:lnTo>
                    <a:lnTo>
                      <a:pt x="82" y="15"/>
                    </a:lnTo>
                    <a:lnTo>
                      <a:pt x="83" y="15"/>
                    </a:lnTo>
                    <a:lnTo>
                      <a:pt x="84" y="15"/>
                    </a:lnTo>
                    <a:lnTo>
                      <a:pt x="84" y="16"/>
                    </a:lnTo>
                    <a:lnTo>
                      <a:pt x="85" y="16"/>
                    </a:lnTo>
                    <a:lnTo>
                      <a:pt x="86" y="16"/>
                    </a:lnTo>
                    <a:lnTo>
                      <a:pt x="87" y="16"/>
                    </a:lnTo>
                    <a:lnTo>
                      <a:pt x="88" y="16"/>
                    </a:lnTo>
                    <a:lnTo>
                      <a:pt x="88" y="17"/>
                    </a:lnTo>
                    <a:lnTo>
                      <a:pt x="89" y="17"/>
                    </a:lnTo>
                    <a:lnTo>
                      <a:pt x="90" y="17"/>
                    </a:lnTo>
                    <a:lnTo>
                      <a:pt x="91" y="17"/>
                    </a:lnTo>
                    <a:lnTo>
                      <a:pt x="92" y="17"/>
                    </a:lnTo>
                    <a:lnTo>
                      <a:pt x="93" y="17"/>
                    </a:lnTo>
                    <a:lnTo>
                      <a:pt x="94" y="17"/>
                    </a:lnTo>
                    <a:lnTo>
                      <a:pt x="94" y="18"/>
                    </a:lnTo>
                    <a:lnTo>
                      <a:pt x="95" y="18"/>
                    </a:lnTo>
                    <a:lnTo>
                      <a:pt x="96" y="18"/>
                    </a:lnTo>
                    <a:lnTo>
                      <a:pt x="96" y="19"/>
                    </a:lnTo>
                    <a:lnTo>
                      <a:pt x="97" y="19"/>
                    </a:lnTo>
                    <a:lnTo>
                      <a:pt x="98" y="19"/>
                    </a:lnTo>
                    <a:lnTo>
                      <a:pt x="99" y="19"/>
                    </a:lnTo>
                    <a:lnTo>
                      <a:pt x="100" y="19"/>
                    </a:lnTo>
                    <a:lnTo>
                      <a:pt x="100" y="20"/>
                    </a:lnTo>
                    <a:lnTo>
                      <a:pt x="101" y="20"/>
                    </a:lnTo>
                    <a:lnTo>
                      <a:pt x="102" y="20"/>
                    </a:lnTo>
                    <a:lnTo>
                      <a:pt x="102" y="21"/>
                    </a:lnTo>
                    <a:lnTo>
                      <a:pt x="103" y="21"/>
                    </a:lnTo>
                    <a:lnTo>
                      <a:pt x="104" y="21"/>
                    </a:lnTo>
                    <a:lnTo>
                      <a:pt x="105" y="21"/>
                    </a:lnTo>
                    <a:lnTo>
                      <a:pt x="105" y="22"/>
                    </a:lnTo>
                    <a:lnTo>
                      <a:pt x="106" y="22"/>
                    </a:lnTo>
                    <a:lnTo>
                      <a:pt x="107" y="22"/>
                    </a:lnTo>
                    <a:lnTo>
                      <a:pt x="107" y="23"/>
                    </a:lnTo>
                    <a:lnTo>
                      <a:pt x="108" y="23"/>
                    </a:lnTo>
                    <a:lnTo>
                      <a:pt x="109" y="23"/>
                    </a:lnTo>
                    <a:lnTo>
                      <a:pt x="109" y="24"/>
                    </a:lnTo>
                    <a:lnTo>
                      <a:pt x="110" y="24"/>
                    </a:lnTo>
                    <a:lnTo>
                      <a:pt x="111" y="24"/>
                    </a:lnTo>
                    <a:lnTo>
                      <a:pt x="112" y="24"/>
                    </a:lnTo>
                    <a:lnTo>
                      <a:pt x="112" y="25"/>
                    </a:lnTo>
                    <a:lnTo>
                      <a:pt x="113" y="25"/>
                    </a:lnTo>
                    <a:lnTo>
                      <a:pt x="114" y="25"/>
                    </a:lnTo>
                    <a:lnTo>
                      <a:pt x="114" y="26"/>
                    </a:lnTo>
                    <a:lnTo>
                      <a:pt x="115" y="26"/>
                    </a:lnTo>
                    <a:lnTo>
                      <a:pt x="116" y="26"/>
                    </a:lnTo>
                    <a:lnTo>
                      <a:pt x="116" y="27"/>
                    </a:lnTo>
                    <a:lnTo>
                      <a:pt x="117" y="27"/>
                    </a:lnTo>
                    <a:lnTo>
                      <a:pt x="118" y="27"/>
                    </a:lnTo>
                    <a:lnTo>
                      <a:pt x="118" y="28"/>
                    </a:lnTo>
                    <a:lnTo>
                      <a:pt x="119" y="28"/>
                    </a:lnTo>
                    <a:lnTo>
                      <a:pt x="120" y="28"/>
                    </a:lnTo>
                    <a:lnTo>
                      <a:pt x="121" y="28"/>
                    </a:lnTo>
                    <a:lnTo>
                      <a:pt x="121" y="29"/>
                    </a:lnTo>
                    <a:lnTo>
                      <a:pt x="122" y="29"/>
                    </a:lnTo>
                    <a:lnTo>
                      <a:pt x="123" y="29"/>
                    </a:lnTo>
                    <a:lnTo>
                      <a:pt x="123" y="30"/>
                    </a:lnTo>
                    <a:lnTo>
                      <a:pt x="124" y="30"/>
                    </a:lnTo>
                    <a:lnTo>
                      <a:pt x="124" y="31"/>
                    </a:lnTo>
                    <a:lnTo>
                      <a:pt x="125" y="31"/>
                    </a:lnTo>
                    <a:lnTo>
                      <a:pt x="126" y="31"/>
                    </a:lnTo>
                    <a:lnTo>
                      <a:pt x="127" y="31"/>
                    </a:lnTo>
                    <a:lnTo>
                      <a:pt x="127" y="32"/>
                    </a:lnTo>
                    <a:lnTo>
                      <a:pt x="128" y="32"/>
                    </a:lnTo>
                    <a:lnTo>
                      <a:pt x="128" y="33"/>
                    </a:lnTo>
                    <a:lnTo>
                      <a:pt x="129" y="33"/>
                    </a:lnTo>
                    <a:lnTo>
                      <a:pt x="129" y="34"/>
                    </a:lnTo>
                    <a:lnTo>
                      <a:pt x="130" y="34"/>
                    </a:lnTo>
                    <a:lnTo>
                      <a:pt x="130" y="35"/>
                    </a:lnTo>
                    <a:lnTo>
                      <a:pt x="131" y="35"/>
                    </a:lnTo>
                    <a:lnTo>
                      <a:pt x="131" y="36"/>
                    </a:lnTo>
                    <a:lnTo>
                      <a:pt x="132" y="36"/>
                    </a:lnTo>
                    <a:lnTo>
                      <a:pt x="133" y="36"/>
                    </a:lnTo>
                    <a:lnTo>
                      <a:pt x="133" y="37"/>
                    </a:lnTo>
                    <a:lnTo>
                      <a:pt x="134" y="37"/>
                    </a:lnTo>
                    <a:lnTo>
                      <a:pt x="135" y="37"/>
                    </a:lnTo>
                    <a:lnTo>
                      <a:pt x="135" y="38"/>
                    </a:lnTo>
                    <a:lnTo>
                      <a:pt x="136" y="38"/>
                    </a:lnTo>
                    <a:lnTo>
                      <a:pt x="137" y="38"/>
                    </a:lnTo>
                    <a:lnTo>
                      <a:pt x="137" y="39"/>
                    </a:lnTo>
                    <a:lnTo>
                      <a:pt x="138" y="39"/>
                    </a:lnTo>
                    <a:lnTo>
                      <a:pt x="138" y="40"/>
                    </a:lnTo>
                    <a:lnTo>
                      <a:pt x="139" y="40"/>
                    </a:lnTo>
                    <a:lnTo>
                      <a:pt x="139" y="41"/>
                    </a:lnTo>
                    <a:lnTo>
                      <a:pt x="140" y="41"/>
                    </a:lnTo>
                    <a:lnTo>
                      <a:pt x="140" y="42"/>
                    </a:lnTo>
                    <a:lnTo>
                      <a:pt x="141" y="42"/>
                    </a:lnTo>
                    <a:lnTo>
                      <a:pt x="142" y="42"/>
                    </a:lnTo>
                    <a:lnTo>
                      <a:pt x="142" y="43"/>
                    </a:lnTo>
                    <a:lnTo>
                      <a:pt x="142" y="44"/>
                    </a:lnTo>
                    <a:lnTo>
                      <a:pt x="143" y="44"/>
                    </a:lnTo>
                    <a:lnTo>
                      <a:pt x="143" y="45"/>
                    </a:lnTo>
                    <a:lnTo>
                      <a:pt x="144" y="45"/>
                    </a:lnTo>
                    <a:lnTo>
                      <a:pt x="144" y="46"/>
                    </a:lnTo>
                    <a:lnTo>
                      <a:pt x="145" y="46"/>
                    </a:lnTo>
                    <a:lnTo>
                      <a:pt x="146" y="46"/>
                    </a:lnTo>
                    <a:lnTo>
                      <a:pt x="146" y="47"/>
                    </a:lnTo>
                    <a:lnTo>
                      <a:pt x="147" y="47"/>
                    </a:lnTo>
                    <a:lnTo>
                      <a:pt x="148" y="47"/>
                    </a:lnTo>
                    <a:lnTo>
                      <a:pt x="148" y="48"/>
                    </a:lnTo>
                    <a:lnTo>
                      <a:pt x="149" y="48"/>
                    </a:lnTo>
                    <a:lnTo>
                      <a:pt x="150" y="48"/>
                    </a:lnTo>
                    <a:lnTo>
                      <a:pt x="150" y="49"/>
                    </a:lnTo>
                    <a:lnTo>
                      <a:pt x="151" y="49"/>
                    </a:lnTo>
                    <a:lnTo>
                      <a:pt x="151" y="50"/>
                    </a:lnTo>
                    <a:lnTo>
                      <a:pt x="152" y="50"/>
                    </a:lnTo>
                    <a:lnTo>
                      <a:pt x="152" y="51"/>
                    </a:lnTo>
                    <a:lnTo>
                      <a:pt x="153" y="51"/>
                    </a:lnTo>
                    <a:lnTo>
                      <a:pt x="153" y="52"/>
                    </a:lnTo>
                    <a:lnTo>
                      <a:pt x="154" y="52"/>
                    </a:lnTo>
                    <a:lnTo>
                      <a:pt x="155" y="52"/>
                    </a:lnTo>
                    <a:lnTo>
                      <a:pt x="155" y="53"/>
                    </a:lnTo>
                    <a:lnTo>
                      <a:pt x="156" y="53"/>
                    </a:lnTo>
                    <a:lnTo>
                      <a:pt x="157" y="53"/>
                    </a:lnTo>
                    <a:lnTo>
                      <a:pt x="157" y="54"/>
                    </a:lnTo>
                    <a:lnTo>
                      <a:pt x="158" y="54"/>
                    </a:lnTo>
                    <a:lnTo>
                      <a:pt x="158" y="55"/>
                    </a:lnTo>
                    <a:lnTo>
                      <a:pt x="159" y="55"/>
                    </a:lnTo>
                    <a:lnTo>
                      <a:pt x="160" y="55"/>
                    </a:lnTo>
                    <a:lnTo>
                      <a:pt x="160" y="56"/>
                    </a:lnTo>
                    <a:lnTo>
                      <a:pt x="161" y="56"/>
                    </a:lnTo>
                    <a:lnTo>
                      <a:pt x="161" y="57"/>
                    </a:lnTo>
                    <a:lnTo>
                      <a:pt x="162" y="57"/>
                    </a:lnTo>
                    <a:lnTo>
                      <a:pt x="162" y="58"/>
                    </a:lnTo>
                    <a:lnTo>
                      <a:pt x="163" y="58"/>
                    </a:lnTo>
                    <a:lnTo>
                      <a:pt x="164" y="58"/>
                    </a:lnTo>
                    <a:lnTo>
                      <a:pt x="164" y="59"/>
                    </a:lnTo>
                    <a:lnTo>
                      <a:pt x="165" y="59"/>
                    </a:lnTo>
                    <a:lnTo>
                      <a:pt x="165" y="60"/>
                    </a:lnTo>
                    <a:lnTo>
                      <a:pt x="166" y="60"/>
                    </a:lnTo>
                    <a:lnTo>
                      <a:pt x="166" y="61"/>
                    </a:lnTo>
                    <a:lnTo>
                      <a:pt x="167" y="61"/>
                    </a:lnTo>
                    <a:lnTo>
                      <a:pt x="168" y="61"/>
                    </a:lnTo>
                    <a:lnTo>
                      <a:pt x="168" y="62"/>
                    </a:lnTo>
                    <a:lnTo>
                      <a:pt x="169" y="62"/>
                    </a:lnTo>
                    <a:lnTo>
                      <a:pt x="170" y="62"/>
                    </a:lnTo>
                    <a:lnTo>
                      <a:pt x="170" y="63"/>
                    </a:lnTo>
                    <a:lnTo>
                      <a:pt x="170" y="64"/>
                    </a:lnTo>
                    <a:lnTo>
                      <a:pt x="171" y="64"/>
                    </a:lnTo>
                    <a:lnTo>
                      <a:pt x="171" y="65"/>
                    </a:lnTo>
                    <a:lnTo>
                      <a:pt x="172" y="65"/>
                    </a:lnTo>
                    <a:lnTo>
                      <a:pt x="172" y="66"/>
                    </a:lnTo>
                    <a:lnTo>
                      <a:pt x="172" y="67"/>
                    </a:lnTo>
                    <a:lnTo>
                      <a:pt x="173" y="67"/>
                    </a:lnTo>
                    <a:lnTo>
                      <a:pt x="173" y="68"/>
                    </a:lnTo>
                    <a:lnTo>
                      <a:pt x="174" y="68"/>
                    </a:lnTo>
                    <a:lnTo>
                      <a:pt x="175" y="68"/>
                    </a:lnTo>
                    <a:lnTo>
                      <a:pt x="175" y="69"/>
                    </a:lnTo>
                    <a:lnTo>
                      <a:pt x="175" y="70"/>
                    </a:lnTo>
                    <a:lnTo>
                      <a:pt x="176" y="70"/>
                    </a:lnTo>
                    <a:lnTo>
                      <a:pt x="176" y="71"/>
                    </a:lnTo>
                    <a:lnTo>
                      <a:pt x="177" y="71"/>
                    </a:lnTo>
                    <a:lnTo>
                      <a:pt x="177" y="72"/>
                    </a:lnTo>
                    <a:lnTo>
                      <a:pt x="178" y="72"/>
                    </a:lnTo>
                    <a:lnTo>
                      <a:pt x="178" y="73"/>
                    </a:lnTo>
                    <a:lnTo>
                      <a:pt x="179" y="73"/>
                    </a:lnTo>
                    <a:lnTo>
                      <a:pt x="179" y="74"/>
                    </a:lnTo>
                    <a:lnTo>
                      <a:pt x="180" y="74"/>
                    </a:lnTo>
                    <a:lnTo>
                      <a:pt x="180" y="75"/>
                    </a:lnTo>
                    <a:lnTo>
                      <a:pt x="181" y="75"/>
                    </a:lnTo>
                    <a:lnTo>
                      <a:pt x="181" y="76"/>
                    </a:lnTo>
                    <a:lnTo>
                      <a:pt x="182" y="76"/>
                    </a:lnTo>
                    <a:lnTo>
                      <a:pt x="182" y="77"/>
                    </a:lnTo>
                    <a:lnTo>
                      <a:pt x="183" y="77"/>
                    </a:lnTo>
                    <a:lnTo>
                      <a:pt x="183" y="78"/>
                    </a:lnTo>
                    <a:lnTo>
                      <a:pt x="183" y="79"/>
                    </a:lnTo>
                    <a:lnTo>
                      <a:pt x="184" y="79"/>
                    </a:lnTo>
                    <a:lnTo>
                      <a:pt x="184" y="80"/>
                    </a:lnTo>
                    <a:lnTo>
                      <a:pt x="185" y="80"/>
                    </a:lnTo>
                    <a:lnTo>
                      <a:pt x="185" y="81"/>
                    </a:lnTo>
                    <a:lnTo>
                      <a:pt x="186" y="81"/>
                    </a:lnTo>
                    <a:lnTo>
                      <a:pt x="186" y="82"/>
                    </a:lnTo>
                    <a:lnTo>
                      <a:pt x="186" y="83"/>
                    </a:lnTo>
                    <a:lnTo>
                      <a:pt x="187" y="83"/>
                    </a:lnTo>
                    <a:lnTo>
                      <a:pt x="187" y="84"/>
                    </a:lnTo>
                    <a:lnTo>
                      <a:pt x="188" y="84"/>
                    </a:lnTo>
                    <a:lnTo>
                      <a:pt x="188" y="85"/>
                    </a:lnTo>
                    <a:lnTo>
                      <a:pt x="189" y="85"/>
                    </a:lnTo>
                    <a:lnTo>
                      <a:pt x="189" y="86"/>
                    </a:lnTo>
                    <a:lnTo>
                      <a:pt x="190" y="86"/>
                    </a:lnTo>
                    <a:lnTo>
                      <a:pt x="190" y="87"/>
                    </a:lnTo>
                    <a:lnTo>
                      <a:pt x="191" y="87"/>
                    </a:lnTo>
                    <a:lnTo>
                      <a:pt x="191" y="88"/>
                    </a:lnTo>
                    <a:lnTo>
                      <a:pt x="192" y="88"/>
                    </a:lnTo>
                    <a:lnTo>
                      <a:pt x="192" y="89"/>
                    </a:lnTo>
                    <a:lnTo>
                      <a:pt x="193" y="89"/>
                    </a:lnTo>
                    <a:lnTo>
                      <a:pt x="193" y="90"/>
                    </a:lnTo>
                    <a:lnTo>
                      <a:pt x="194" y="90"/>
                    </a:lnTo>
                    <a:lnTo>
                      <a:pt x="195" y="90"/>
                    </a:lnTo>
                    <a:lnTo>
                      <a:pt x="195" y="91"/>
                    </a:lnTo>
                    <a:lnTo>
                      <a:pt x="196" y="91"/>
                    </a:lnTo>
                    <a:lnTo>
                      <a:pt x="196" y="92"/>
                    </a:lnTo>
                    <a:lnTo>
                      <a:pt x="197" y="92"/>
                    </a:lnTo>
                    <a:lnTo>
                      <a:pt x="198" y="92"/>
                    </a:lnTo>
                    <a:lnTo>
                      <a:pt x="198" y="93"/>
                    </a:lnTo>
                    <a:lnTo>
                      <a:pt x="198" y="94"/>
                    </a:lnTo>
                    <a:lnTo>
                      <a:pt x="199" y="94"/>
                    </a:lnTo>
                    <a:lnTo>
                      <a:pt x="199" y="95"/>
                    </a:lnTo>
                    <a:lnTo>
                      <a:pt x="200" y="95"/>
                    </a:lnTo>
                    <a:lnTo>
                      <a:pt x="201" y="95"/>
                    </a:lnTo>
                    <a:lnTo>
                      <a:pt x="201" y="96"/>
                    </a:lnTo>
                    <a:lnTo>
                      <a:pt x="201" y="97"/>
                    </a:lnTo>
                    <a:lnTo>
                      <a:pt x="202" y="97"/>
                    </a:lnTo>
                    <a:lnTo>
                      <a:pt x="202" y="98"/>
                    </a:lnTo>
                    <a:lnTo>
                      <a:pt x="203" y="98"/>
                    </a:lnTo>
                    <a:lnTo>
                      <a:pt x="203" y="99"/>
                    </a:lnTo>
                    <a:lnTo>
                      <a:pt x="204" y="99"/>
                    </a:lnTo>
                    <a:lnTo>
                      <a:pt x="204" y="100"/>
                    </a:lnTo>
                    <a:lnTo>
                      <a:pt x="204" y="101"/>
                    </a:lnTo>
                    <a:lnTo>
                      <a:pt x="205" y="101"/>
                    </a:lnTo>
                    <a:lnTo>
                      <a:pt x="205" y="102"/>
                    </a:lnTo>
                    <a:lnTo>
                      <a:pt x="206" y="102"/>
                    </a:lnTo>
                    <a:lnTo>
                      <a:pt x="207" y="102"/>
                    </a:lnTo>
                    <a:lnTo>
                      <a:pt x="207" y="103"/>
                    </a:lnTo>
                    <a:lnTo>
                      <a:pt x="208" y="103"/>
                    </a:lnTo>
                    <a:lnTo>
                      <a:pt x="208" y="104"/>
                    </a:lnTo>
                    <a:lnTo>
                      <a:pt x="208" y="105"/>
                    </a:lnTo>
                    <a:lnTo>
                      <a:pt x="209" y="105"/>
                    </a:lnTo>
                    <a:lnTo>
                      <a:pt x="209" y="106"/>
                    </a:lnTo>
                    <a:lnTo>
                      <a:pt x="209" y="107"/>
                    </a:lnTo>
                    <a:lnTo>
                      <a:pt x="210" y="107"/>
                    </a:lnTo>
                    <a:lnTo>
                      <a:pt x="210" y="108"/>
                    </a:lnTo>
                    <a:lnTo>
                      <a:pt x="211" y="108"/>
                    </a:lnTo>
                    <a:lnTo>
                      <a:pt x="211" y="109"/>
                    </a:lnTo>
                    <a:lnTo>
                      <a:pt x="211" y="110"/>
                    </a:lnTo>
                    <a:lnTo>
                      <a:pt x="212" y="110"/>
                    </a:lnTo>
                    <a:lnTo>
                      <a:pt x="213" y="110"/>
                    </a:lnTo>
                    <a:lnTo>
                      <a:pt x="214" y="110"/>
                    </a:lnTo>
                    <a:lnTo>
                      <a:pt x="214" y="111"/>
                    </a:lnTo>
                    <a:lnTo>
                      <a:pt x="215" y="111"/>
                    </a:lnTo>
                    <a:lnTo>
                      <a:pt x="215" y="112"/>
                    </a:lnTo>
                    <a:lnTo>
                      <a:pt x="215" y="113"/>
                    </a:lnTo>
                    <a:lnTo>
                      <a:pt x="216" y="113"/>
                    </a:lnTo>
                    <a:lnTo>
                      <a:pt x="217" y="113"/>
                    </a:lnTo>
                    <a:lnTo>
                      <a:pt x="217" y="114"/>
                    </a:lnTo>
                    <a:lnTo>
                      <a:pt x="217" y="115"/>
                    </a:lnTo>
                    <a:lnTo>
                      <a:pt x="218" y="115"/>
                    </a:lnTo>
                    <a:lnTo>
                      <a:pt x="218" y="116"/>
                    </a:lnTo>
                    <a:lnTo>
                      <a:pt x="219" y="116"/>
                    </a:lnTo>
                    <a:lnTo>
                      <a:pt x="219" y="117"/>
                    </a:lnTo>
                    <a:lnTo>
                      <a:pt x="220" y="117"/>
                    </a:lnTo>
                    <a:lnTo>
                      <a:pt x="220" y="118"/>
                    </a:lnTo>
                    <a:lnTo>
                      <a:pt x="221" y="118"/>
                    </a:lnTo>
                    <a:lnTo>
                      <a:pt x="221" y="119"/>
                    </a:lnTo>
                    <a:lnTo>
                      <a:pt x="222" y="119"/>
                    </a:lnTo>
                    <a:lnTo>
                      <a:pt x="222" y="120"/>
                    </a:lnTo>
                    <a:lnTo>
                      <a:pt x="223" y="120"/>
                    </a:lnTo>
                    <a:lnTo>
                      <a:pt x="223" y="121"/>
                    </a:lnTo>
                    <a:lnTo>
                      <a:pt x="224" y="121"/>
                    </a:lnTo>
                    <a:lnTo>
                      <a:pt x="224" y="122"/>
                    </a:lnTo>
                    <a:lnTo>
                      <a:pt x="225" y="122"/>
                    </a:lnTo>
                    <a:lnTo>
                      <a:pt x="226" y="122"/>
                    </a:lnTo>
                    <a:lnTo>
                      <a:pt x="226" y="123"/>
                    </a:lnTo>
                    <a:lnTo>
                      <a:pt x="227" y="123"/>
                    </a:lnTo>
                    <a:lnTo>
                      <a:pt x="228" y="123"/>
                    </a:lnTo>
                    <a:lnTo>
                      <a:pt x="228" y="124"/>
                    </a:lnTo>
                    <a:lnTo>
                      <a:pt x="228" y="125"/>
                    </a:lnTo>
                    <a:lnTo>
                      <a:pt x="229" y="125"/>
                    </a:lnTo>
                    <a:lnTo>
                      <a:pt x="229" y="126"/>
                    </a:lnTo>
                    <a:lnTo>
                      <a:pt x="230" y="126"/>
                    </a:lnTo>
                    <a:lnTo>
                      <a:pt x="231" y="126"/>
                    </a:lnTo>
                    <a:lnTo>
                      <a:pt x="231" y="127"/>
                    </a:lnTo>
                    <a:lnTo>
                      <a:pt x="232" y="127"/>
                    </a:lnTo>
                    <a:lnTo>
                      <a:pt x="232" y="128"/>
                    </a:lnTo>
                    <a:lnTo>
                      <a:pt x="232" y="129"/>
                    </a:lnTo>
                    <a:lnTo>
                      <a:pt x="233" y="129"/>
                    </a:lnTo>
                    <a:lnTo>
                      <a:pt x="234" y="129"/>
                    </a:lnTo>
                    <a:lnTo>
                      <a:pt x="234" y="130"/>
                    </a:lnTo>
                    <a:lnTo>
                      <a:pt x="235" y="130"/>
                    </a:lnTo>
                    <a:lnTo>
                      <a:pt x="235" y="131"/>
                    </a:lnTo>
                    <a:lnTo>
                      <a:pt x="236" y="131"/>
                    </a:lnTo>
                    <a:lnTo>
                      <a:pt x="236" y="132"/>
                    </a:lnTo>
                    <a:lnTo>
                      <a:pt x="237" y="132"/>
                    </a:lnTo>
                    <a:lnTo>
                      <a:pt x="237" y="133"/>
                    </a:lnTo>
                    <a:lnTo>
                      <a:pt x="238" y="133"/>
                    </a:lnTo>
                    <a:lnTo>
                      <a:pt x="238" y="134"/>
                    </a:lnTo>
                    <a:lnTo>
                      <a:pt x="238" y="135"/>
                    </a:lnTo>
                    <a:lnTo>
                      <a:pt x="239" y="135"/>
                    </a:lnTo>
                    <a:lnTo>
                      <a:pt x="239" y="136"/>
                    </a:lnTo>
                    <a:lnTo>
                      <a:pt x="239" y="137"/>
                    </a:lnTo>
                    <a:lnTo>
                      <a:pt x="240" y="137"/>
                    </a:lnTo>
                    <a:lnTo>
                      <a:pt x="241" y="137"/>
                    </a:lnTo>
                    <a:lnTo>
                      <a:pt x="241" y="138"/>
                    </a:lnTo>
                    <a:lnTo>
                      <a:pt x="241" y="139"/>
                    </a:lnTo>
                    <a:lnTo>
                      <a:pt x="242" y="139"/>
                    </a:lnTo>
                    <a:lnTo>
                      <a:pt x="242" y="140"/>
                    </a:lnTo>
                    <a:lnTo>
                      <a:pt x="243" y="140"/>
                    </a:lnTo>
                    <a:lnTo>
                      <a:pt x="243" y="141"/>
                    </a:lnTo>
                    <a:lnTo>
                      <a:pt x="244" y="141"/>
                    </a:lnTo>
                    <a:lnTo>
                      <a:pt x="244" y="142"/>
                    </a:lnTo>
                    <a:lnTo>
                      <a:pt x="245" y="142"/>
                    </a:lnTo>
                    <a:lnTo>
                      <a:pt x="245" y="143"/>
                    </a:lnTo>
                    <a:lnTo>
                      <a:pt x="246" y="143"/>
                    </a:lnTo>
                    <a:lnTo>
                      <a:pt x="246" y="144"/>
                    </a:lnTo>
                    <a:lnTo>
                      <a:pt x="247" y="144"/>
                    </a:lnTo>
                    <a:lnTo>
                      <a:pt x="247" y="145"/>
                    </a:lnTo>
                    <a:lnTo>
                      <a:pt x="248" y="145"/>
                    </a:lnTo>
                    <a:lnTo>
                      <a:pt x="248" y="146"/>
                    </a:lnTo>
                    <a:lnTo>
                      <a:pt x="248" y="147"/>
                    </a:lnTo>
                    <a:lnTo>
                      <a:pt x="249" y="147"/>
                    </a:lnTo>
                    <a:lnTo>
                      <a:pt x="250" y="147"/>
                    </a:lnTo>
                    <a:lnTo>
                      <a:pt x="250" y="148"/>
                    </a:lnTo>
                    <a:lnTo>
                      <a:pt x="251" y="148"/>
                    </a:lnTo>
                    <a:lnTo>
                      <a:pt x="251" y="149"/>
                    </a:lnTo>
                    <a:lnTo>
                      <a:pt x="252" y="149"/>
                    </a:lnTo>
                    <a:lnTo>
                      <a:pt x="253" y="149"/>
                    </a:lnTo>
                    <a:lnTo>
                      <a:pt x="253" y="150"/>
                    </a:lnTo>
                    <a:lnTo>
                      <a:pt x="253" y="151"/>
                    </a:lnTo>
                    <a:lnTo>
                      <a:pt x="254" y="151"/>
                    </a:lnTo>
                    <a:lnTo>
                      <a:pt x="254" y="152"/>
                    </a:lnTo>
                    <a:lnTo>
                      <a:pt x="255" y="152"/>
                    </a:lnTo>
                    <a:lnTo>
                      <a:pt x="255" y="153"/>
                    </a:lnTo>
                    <a:lnTo>
                      <a:pt x="255" y="154"/>
                    </a:lnTo>
                    <a:lnTo>
                      <a:pt x="256" y="154"/>
                    </a:lnTo>
                    <a:lnTo>
                      <a:pt x="256" y="155"/>
                    </a:lnTo>
                    <a:lnTo>
                      <a:pt x="256" y="156"/>
                    </a:lnTo>
                    <a:lnTo>
                      <a:pt x="257" y="156"/>
                    </a:lnTo>
                    <a:lnTo>
                      <a:pt x="258" y="156"/>
                    </a:lnTo>
                    <a:lnTo>
                      <a:pt x="258" y="157"/>
                    </a:lnTo>
                    <a:lnTo>
                      <a:pt x="258" y="158"/>
                    </a:lnTo>
                    <a:lnTo>
                      <a:pt x="259" y="158"/>
                    </a:lnTo>
                    <a:lnTo>
                      <a:pt x="259" y="159"/>
                    </a:lnTo>
                    <a:lnTo>
                      <a:pt x="259" y="160"/>
                    </a:lnTo>
                    <a:lnTo>
                      <a:pt x="260" y="160"/>
                    </a:lnTo>
                    <a:lnTo>
                      <a:pt x="261" y="160"/>
                    </a:lnTo>
                    <a:lnTo>
                      <a:pt x="261" y="161"/>
                    </a:lnTo>
                    <a:lnTo>
                      <a:pt x="262" y="161"/>
                    </a:lnTo>
                    <a:lnTo>
                      <a:pt x="262" y="162"/>
                    </a:lnTo>
                    <a:lnTo>
                      <a:pt x="262" y="163"/>
                    </a:lnTo>
                    <a:lnTo>
                      <a:pt x="263" y="163"/>
                    </a:lnTo>
                    <a:lnTo>
                      <a:pt x="263" y="164"/>
                    </a:lnTo>
                    <a:lnTo>
                      <a:pt x="264" y="164"/>
                    </a:lnTo>
                    <a:lnTo>
                      <a:pt x="264" y="165"/>
                    </a:lnTo>
                    <a:lnTo>
                      <a:pt x="264" y="166"/>
                    </a:lnTo>
                    <a:lnTo>
                      <a:pt x="265" y="166"/>
                    </a:lnTo>
                    <a:lnTo>
                      <a:pt x="265" y="167"/>
                    </a:lnTo>
                    <a:lnTo>
                      <a:pt x="266" y="167"/>
                    </a:lnTo>
                    <a:lnTo>
                      <a:pt x="267" y="167"/>
                    </a:lnTo>
                    <a:lnTo>
                      <a:pt x="267" y="168"/>
                    </a:lnTo>
                    <a:lnTo>
                      <a:pt x="267" y="169"/>
                    </a:lnTo>
                    <a:lnTo>
                      <a:pt x="268" y="169"/>
                    </a:lnTo>
                    <a:lnTo>
                      <a:pt x="268" y="170"/>
                    </a:lnTo>
                    <a:lnTo>
                      <a:pt x="268" y="171"/>
                    </a:lnTo>
                    <a:lnTo>
                      <a:pt x="269" y="171"/>
                    </a:lnTo>
                    <a:lnTo>
                      <a:pt x="269" y="172"/>
                    </a:lnTo>
                    <a:lnTo>
                      <a:pt x="269" y="173"/>
                    </a:lnTo>
                    <a:lnTo>
                      <a:pt x="270" y="173"/>
                    </a:lnTo>
                    <a:lnTo>
                      <a:pt x="270" y="174"/>
                    </a:lnTo>
                    <a:lnTo>
                      <a:pt x="270" y="175"/>
                    </a:lnTo>
                    <a:lnTo>
                      <a:pt x="271" y="175"/>
                    </a:lnTo>
                    <a:lnTo>
                      <a:pt x="272" y="175"/>
                    </a:lnTo>
                    <a:lnTo>
                      <a:pt x="272" y="176"/>
                    </a:lnTo>
                    <a:lnTo>
                      <a:pt x="273" y="176"/>
                    </a:lnTo>
                    <a:lnTo>
                      <a:pt x="273" y="177"/>
                    </a:lnTo>
                    <a:lnTo>
                      <a:pt x="273" y="178"/>
                    </a:lnTo>
                    <a:lnTo>
                      <a:pt x="274" y="178"/>
                    </a:lnTo>
                    <a:lnTo>
                      <a:pt x="274" y="179"/>
                    </a:lnTo>
                    <a:lnTo>
                      <a:pt x="274" y="180"/>
                    </a:lnTo>
                    <a:lnTo>
                      <a:pt x="275" y="180"/>
                    </a:lnTo>
                    <a:lnTo>
                      <a:pt x="275" y="181"/>
                    </a:lnTo>
                    <a:lnTo>
                      <a:pt x="276" y="181"/>
                    </a:lnTo>
                    <a:lnTo>
                      <a:pt x="276" y="182"/>
                    </a:lnTo>
                    <a:lnTo>
                      <a:pt x="276" y="183"/>
                    </a:lnTo>
                    <a:lnTo>
                      <a:pt x="277" y="183"/>
                    </a:lnTo>
                    <a:lnTo>
                      <a:pt x="277" y="184"/>
                    </a:lnTo>
                    <a:lnTo>
                      <a:pt x="278" y="184"/>
                    </a:lnTo>
                    <a:lnTo>
                      <a:pt x="279" y="184"/>
                    </a:lnTo>
                    <a:lnTo>
                      <a:pt x="279" y="185"/>
                    </a:lnTo>
                    <a:lnTo>
                      <a:pt x="280" y="185"/>
                    </a:lnTo>
                    <a:lnTo>
                      <a:pt x="280" y="186"/>
                    </a:lnTo>
                    <a:lnTo>
                      <a:pt x="281" y="186"/>
                    </a:lnTo>
                    <a:lnTo>
                      <a:pt x="281" y="187"/>
                    </a:lnTo>
                    <a:lnTo>
                      <a:pt x="282" y="187"/>
                    </a:lnTo>
                    <a:lnTo>
                      <a:pt x="282" y="188"/>
                    </a:lnTo>
                    <a:lnTo>
                      <a:pt x="283" y="188"/>
                    </a:lnTo>
                    <a:lnTo>
                      <a:pt x="283" y="189"/>
                    </a:lnTo>
                    <a:lnTo>
                      <a:pt x="284" y="189"/>
                    </a:lnTo>
                    <a:lnTo>
                      <a:pt x="284" y="190"/>
                    </a:lnTo>
                    <a:lnTo>
                      <a:pt x="285" y="190"/>
                    </a:lnTo>
                    <a:lnTo>
                      <a:pt x="285" y="191"/>
                    </a:lnTo>
                    <a:lnTo>
                      <a:pt x="286" y="191"/>
                    </a:lnTo>
                    <a:lnTo>
                      <a:pt x="286" y="192"/>
                    </a:lnTo>
                    <a:lnTo>
                      <a:pt x="287" y="192"/>
                    </a:lnTo>
                    <a:lnTo>
                      <a:pt x="287" y="193"/>
                    </a:lnTo>
                    <a:lnTo>
                      <a:pt x="288" y="193"/>
                    </a:lnTo>
                    <a:lnTo>
                      <a:pt x="289" y="193"/>
                    </a:lnTo>
                    <a:lnTo>
                      <a:pt x="289" y="194"/>
                    </a:lnTo>
                    <a:lnTo>
                      <a:pt x="290" y="194"/>
                    </a:lnTo>
                    <a:lnTo>
                      <a:pt x="290" y="195"/>
                    </a:lnTo>
                    <a:lnTo>
                      <a:pt x="291" y="195"/>
                    </a:lnTo>
                    <a:lnTo>
                      <a:pt x="291" y="196"/>
                    </a:lnTo>
                    <a:lnTo>
                      <a:pt x="291" y="197"/>
                    </a:lnTo>
                    <a:lnTo>
                      <a:pt x="292" y="197"/>
                    </a:lnTo>
                    <a:lnTo>
                      <a:pt x="292" y="198"/>
                    </a:lnTo>
                    <a:lnTo>
                      <a:pt x="293" y="198"/>
                    </a:lnTo>
                    <a:lnTo>
                      <a:pt x="293" y="199"/>
                    </a:lnTo>
                    <a:lnTo>
                      <a:pt x="293" y="200"/>
                    </a:lnTo>
                    <a:lnTo>
                      <a:pt x="294" y="200"/>
                    </a:lnTo>
                    <a:lnTo>
                      <a:pt x="294" y="201"/>
                    </a:lnTo>
                    <a:lnTo>
                      <a:pt x="295" y="201"/>
                    </a:lnTo>
                    <a:lnTo>
                      <a:pt x="295" y="202"/>
                    </a:lnTo>
                    <a:lnTo>
                      <a:pt x="295" y="203"/>
                    </a:lnTo>
                    <a:lnTo>
                      <a:pt x="296" y="203"/>
                    </a:lnTo>
                    <a:lnTo>
                      <a:pt x="297" y="203"/>
                    </a:lnTo>
                    <a:lnTo>
                      <a:pt x="297" y="204"/>
                    </a:lnTo>
                    <a:lnTo>
                      <a:pt x="298" y="204"/>
                    </a:lnTo>
                    <a:lnTo>
                      <a:pt x="298" y="205"/>
                    </a:lnTo>
                    <a:lnTo>
                      <a:pt x="298" y="206"/>
                    </a:lnTo>
                    <a:lnTo>
                      <a:pt x="299" y="206"/>
                    </a:lnTo>
                    <a:lnTo>
                      <a:pt x="299" y="207"/>
                    </a:lnTo>
                    <a:lnTo>
                      <a:pt x="300" y="207"/>
                    </a:lnTo>
                    <a:lnTo>
                      <a:pt x="300" y="208"/>
                    </a:lnTo>
                    <a:lnTo>
                      <a:pt x="301" y="208"/>
                    </a:lnTo>
                    <a:lnTo>
                      <a:pt x="301" y="209"/>
                    </a:lnTo>
                    <a:lnTo>
                      <a:pt x="302" y="209"/>
                    </a:lnTo>
                    <a:lnTo>
                      <a:pt x="303" y="209"/>
                    </a:lnTo>
                    <a:lnTo>
                      <a:pt x="303" y="210"/>
                    </a:lnTo>
                    <a:lnTo>
                      <a:pt x="303" y="211"/>
                    </a:lnTo>
                    <a:lnTo>
                      <a:pt x="304" y="211"/>
                    </a:lnTo>
                    <a:lnTo>
                      <a:pt x="304" y="212"/>
                    </a:lnTo>
                    <a:lnTo>
                      <a:pt x="304" y="213"/>
                    </a:lnTo>
                    <a:lnTo>
                      <a:pt x="305" y="213"/>
                    </a:lnTo>
                    <a:lnTo>
                      <a:pt x="305" y="214"/>
                    </a:lnTo>
                    <a:lnTo>
                      <a:pt x="305" y="215"/>
                    </a:lnTo>
                    <a:lnTo>
                      <a:pt x="306" y="215"/>
                    </a:lnTo>
                    <a:lnTo>
                      <a:pt x="306" y="216"/>
                    </a:lnTo>
                    <a:lnTo>
                      <a:pt x="307" y="216"/>
                    </a:lnTo>
                    <a:lnTo>
                      <a:pt x="308" y="216"/>
                    </a:lnTo>
                    <a:lnTo>
                      <a:pt x="308" y="217"/>
                    </a:lnTo>
                    <a:lnTo>
                      <a:pt x="308" y="218"/>
                    </a:lnTo>
                    <a:lnTo>
                      <a:pt x="309" y="218"/>
                    </a:lnTo>
                    <a:lnTo>
                      <a:pt x="309" y="219"/>
                    </a:lnTo>
                    <a:lnTo>
                      <a:pt x="310" y="219"/>
                    </a:lnTo>
                    <a:lnTo>
                      <a:pt x="310" y="220"/>
                    </a:lnTo>
                    <a:lnTo>
                      <a:pt x="311" y="220"/>
                    </a:lnTo>
                    <a:lnTo>
                      <a:pt x="311" y="221"/>
                    </a:lnTo>
                    <a:lnTo>
                      <a:pt x="311" y="222"/>
                    </a:lnTo>
                    <a:lnTo>
                      <a:pt x="312" y="222"/>
                    </a:lnTo>
                    <a:lnTo>
                      <a:pt x="312" y="223"/>
                    </a:lnTo>
                    <a:lnTo>
                      <a:pt x="313" y="223"/>
                    </a:lnTo>
                    <a:lnTo>
                      <a:pt x="313" y="224"/>
                    </a:lnTo>
                    <a:lnTo>
                      <a:pt x="314" y="224"/>
                    </a:lnTo>
                    <a:lnTo>
                      <a:pt x="314" y="225"/>
                    </a:lnTo>
                    <a:lnTo>
                      <a:pt x="314" y="226"/>
                    </a:lnTo>
                    <a:lnTo>
                      <a:pt x="315" y="226"/>
                    </a:lnTo>
                    <a:lnTo>
                      <a:pt x="316" y="226"/>
                    </a:lnTo>
                    <a:lnTo>
                      <a:pt x="316" y="227"/>
                    </a:lnTo>
                    <a:lnTo>
                      <a:pt x="316" y="228"/>
                    </a:lnTo>
                    <a:lnTo>
                      <a:pt x="317" y="228"/>
                    </a:lnTo>
                    <a:lnTo>
                      <a:pt x="317" y="229"/>
                    </a:lnTo>
                    <a:lnTo>
                      <a:pt x="318" y="229"/>
                    </a:lnTo>
                    <a:lnTo>
                      <a:pt x="318" y="230"/>
                    </a:lnTo>
                    <a:lnTo>
                      <a:pt x="319" y="230"/>
                    </a:lnTo>
                    <a:lnTo>
                      <a:pt x="319" y="231"/>
                    </a:lnTo>
                    <a:lnTo>
                      <a:pt x="320" y="231"/>
                    </a:lnTo>
                    <a:lnTo>
                      <a:pt x="320" y="232"/>
                    </a:lnTo>
                    <a:lnTo>
                      <a:pt x="320" y="233"/>
                    </a:lnTo>
                    <a:lnTo>
                      <a:pt x="321" y="233"/>
                    </a:lnTo>
                    <a:lnTo>
                      <a:pt x="321" y="234"/>
                    </a:lnTo>
                    <a:lnTo>
                      <a:pt x="322" y="234"/>
                    </a:lnTo>
                    <a:lnTo>
                      <a:pt x="322" y="235"/>
                    </a:lnTo>
                    <a:lnTo>
                      <a:pt x="323" y="235"/>
                    </a:lnTo>
                    <a:lnTo>
                      <a:pt x="324" y="235"/>
                    </a:lnTo>
                    <a:lnTo>
                      <a:pt x="325" y="235"/>
                    </a:lnTo>
                    <a:lnTo>
                      <a:pt x="325" y="236"/>
                    </a:lnTo>
                    <a:lnTo>
                      <a:pt x="326" y="236"/>
                    </a:lnTo>
                    <a:lnTo>
                      <a:pt x="326" y="237"/>
                    </a:lnTo>
                    <a:lnTo>
                      <a:pt x="327" y="237"/>
                    </a:lnTo>
                    <a:lnTo>
                      <a:pt x="327" y="238"/>
                    </a:lnTo>
                    <a:lnTo>
                      <a:pt x="328" y="238"/>
                    </a:lnTo>
                    <a:lnTo>
                      <a:pt x="328" y="239"/>
                    </a:lnTo>
                    <a:lnTo>
                      <a:pt x="328" y="240"/>
                    </a:lnTo>
                    <a:lnTo>
                      <a:pt x="329" y="240"/>
                    </a:lnTo>
                    <a:lnTo>
                      <a:pt x="329" y="241"/>
                    </a:lnTo>
                    <a:lnTo>
                      <a:pt x="330" y="241"/>
                    </a:lnTo>
                    <a:lnTo>
                      <a:pt x="330" y="242"/>
                    </a:lnTo>
                    <a:lnTo>
                      <a:pt x="330" y="243"/>
                    </a:lnTo>
                    <a:lnTo>
                      <a:pt x="331" y="243"/>
                    </a:lnTo>
                    <a:lnTo>
                      <a:pt x="331" y="244"/>
                    </a:lnTo>
                    <a:lnTo>
                      <a:pt x="331" y="246"/>
                    </a:lnTo>
                    <a:lnTo>
                      <a:pt x="332" y="246"/>
                    </a:lnTo>
                    <a:lnTo>
                      <a:pt x="332" y="247"/>
                    </a:lnTo>
                    <a:lnTo>
                      <a:pt x="332" y="248"/>
                    </a:lnTo>
                    <a:lnTo>
                      <a:pt x="333" y="248"/>
                    </a:lnTo>
                    <a:lnTo>
                      <a:pt x="333" y="250"/>
                    </a:lnTo>
                    <a:lnTo>
                      <a:pt x="334" y="250"/>
                    </a:lnTo>
                    <a:lnTo>
                      <a:pt x="335" y="250"/>
                    </a:lnTo>
                    <a:lnTo>
                      <a:pt x="335" y="251"/>
                    </a:lnTo>
                    <a:lnTo>
                      <a:pt x="336" y="251"/>
                    </a:lnTo>
                    <a:lnTo>
                      <a:pt x="336" y="252"/>
                    </a:lnTo>
                    <a:lnTo>
                      <a:pt x="337" y="252"/>
                    </a:lnTo>
                    <a:lnTo>
                      <a:pt x="338" y="252"/>
                    </a:lnTo>
                    <a:lnTo>
                      <a:pt x="338" y="253"/>
                    </a:lnTo>
                    <a:lnTo>
                      <a:pt x="339" y="253"/>
                    </a:lnTo>
                    <a:lnTo>
                      <a:pt x="340" y="253"/>
                    </a:lnTo>
                    <a:lnTo>
                      <a:pt x="340" y="254"/>
                    </a:lnTo>
                    <a:lnTo>
                      <a:pt x="341" y="254"/>
                    </a:lnTo>
                    <a:lnTo>
                      <a:pt x="341" y="255"/>
                    </a:lnTo>
                    <a:lnTo>
                      <a:pt x="342" y="255"/>
                    </a:lnTo>
                    <a:lnTo>
                      <a:pt x="342" y="256"/>
                    </a:lnTo>
                    <a:lnTo>
                      <a:pt x="342" y="257"/>
                    </a:lnTo>
                    <a:lnTo>
                      <a:pt x="343" y="257"/>
                    </a:lnTo>
                    <a:lnTo>
                      <a:pt x="343" y="258"/>
                    </a:lnTo>
                    <a:lnTo>
                      <a:pt x="344" y="258"/>
                    </a:lnTo>
                    <a:lnTo>
                      <a:pt x="344" y="259"/>
                    </a:lnTo>
                    <a:lnTo>
                      <a:pt x="345" y="259"/>
                    </a:lnTo>
                    <a:lnTo>
                      <a:pt x="346" y="259"/>
                    </a:lnTo>
                    <a:lnTo>
                      <a:pt x="346" y="260"/>
                    </a:lnTo>
                    <a:lnTo>
                      <a:pt x="347" y="260"/>
                    </a:lnTo>
                    <a:lnTo>
                      <a:pt x="347" y="261"/>
                    </a:lnTo>
                    <a:lnTo>
                      <a:pt x="347" y="262"/>
                    </a:lnTo>
                    <a:lnTo>
                      <a:pt x="348" y="262"/>
                    </a:lnTo>
                    <a:lnTo>
                      <a:pt x="349" y="262"/>
                    </a:lnTo>
                    <a:lnTo>
                      <a:pt x="350" y="262"/>
                    </a:lnTo>
                    <a:lnTo>
                      <a:pt x="350" y="263"/>
                    </a:lnTo>
                    <a:lnTo>
                      <a:pt x="350" y="264"/>
                    </a:lnTo>
                    <a:lnTo>
                      <a:pt x="351" y="264"/>
                    </a:lnTo>
                    <a:lnTo>
                      <a:pt x="351" y="265"/>
                    </a:lnTo>
                    <a:lnTo>
                      <a:pt x="352" y="265"/>
                    </a:lnTo>
                    <a:lnTo>
                      <a:pt x="352" y="266"/>
                    </a:lnTo>
                    <a:lnTo>
                      <a:pt x="352" y="267"/>
                    </a:lnTo>
                    <a:lnTo>
                      <a:pt x="353" y="267"/>
                    </a:lnTo>
                    <a:lnTo>
                      <a:pt x="354" y="267"/>
                    </a:lnTo>
                    <a:lnTo>
                      <a:pt x="355" y="267"/>
                    </a:lnTo>
                    <a:lnTo>
                      <a:pt x="355" y="268"/>
                    </a:lnTo>
                    <a:lnTo>
                      <a:pt x="355" y="269"/>
                    </a:lnTo>
                    <a:lnTo>
                      <a:pt x="356" y="269"/>
                    </a:lnTo>
                    <a:lnTo>
                      <a:pt x="356" y="270"/>
                    </a:lnTo>
                    <a:lnTo>
                      <a:pt x="357" y="270"/>
                    </a:lnTo>
                    <a:lnTo>
                      <a:pt x="358" y="270"/>
                    </a:lnTo>
                    <a:lnTo>
                      <a:pt x="358" y="271"/>
                    </a:lnTo>
                    <a:lnTo>
                      <a:pt x="358" y="272"/>
                    </a:lnTo>
                    <a:lnTo>
                      <a:pt x="359" y="272"/>
                    </a:lnTo>
                    <a:lnTo>
                      <a:pt x="359" y="273"/>
                    </a:lnTo>
                    <a:lnTo>
                      <a:pt x="360" y="273"/>
                    </a:lnTo>
                    <a:lnTo>
                      <a:pt x="360" y="274"/>
                    </a:lnTo>
                    <a:lnTo>
                      <a:pt x="361" y="274"/>
                    </a:lnTo>
                    <a:lnTo>
                      <a:pt x="361" y="275"/>
                    </a:lnTo>
                    <a:lnTo>
                      <a:pt x="362" y="275"/>
                    </a:lnTo>
                    <a:lnTo>
                      <a:pt x="362" y="276"/>
                    </a:lnTo>
                    <a:lnTo>
                      <a:pt x="363" y="276"/>
                    </a:lnTo>
                    <a:lnTo>
                      <a:pt x="364" y="276"/>
                    </a:lnTo>
                    <a:lnTo>
                      <a:pt x="365" y="276"/>
                    </a:lnTo>
                    <a:lnTo>
                      <a:pt x="365" y="277"/>
                    </a:lnTo>
                    <a:lnTo>
                      <a:pt x="366" y="277"/>
                    </a:lnTo>
                    <a:lnTo>
                      <a:pt x="367" y="277"/>
                    </a:lnTo>
                    <a:lnTo>
                      <a:pt x="367" y="278"/>
                    </a:lnTo>
                    <a:lnTo>
                      <a:pt x="368" y="278"/>
                    </a:lnTo>
                    <a:lnTo>
                      <a:pt x="369" y="278"/>
                    </a:lnTo>
                    <a:lnTo>
                      <a:pt x="369" y="279"/>
                    </a:lnTo>
                    <a:lnTo>
                      <a:pt x="370" y="279"/>
                    </a:lnTo>
                    <a:lnTo>
                      <a:pt x="371" y="279"/>
                    </a:lnTo>
                    <a:lnTo>
                      <a:pt x="371" y="280"/>
                    </a:lnTo>
                    <a:lnTo>
                      <a:pt x="371" y="281"/>
                    </a:lnTo>
                    <a:lnTo>
                      <a:pt x="372" y="281"/>
                    </a:lnTo>
                    <a:lnTo>
                      <a:pt x="373" y="281"/>
                    </a:lnTo>
                    <a:lnTo>
                      <a:pt x="373" y="282"/>
                    </a:lnTo>
                    <a:lnTo>
                      <a:pt x="373" y="283"/>
                    </a:lnTo>
                    <a:lnTo>
                      <a:pt x="374" y="283"/>
                    </a:lnTo>
                    <a:lnTo>
                      <a:pt x="374" y="284"/>
                    </a:lnTo>
                    <a:lnTo>
                      <a:pt x="375" y="284"/>
                    </a:lnTo>
                    <a:lnTo>
                      <a:pt x="376" y="284"/>
                    </a:lnTo>
                    <a:lnTo>
                      <a:pt x="376" y="286"/>
                    </a:lnTo>
                    <a:lnTo>
                      <a:pt x="377" y="286"/>
                    </a:lnTo>
                    <a:lnTo>
                      <a:pt x="377" y="287"/>
                    </a:lnTo>
                    <a:lnTo>
                      <a:pt x="377" y="288"/>
                    </a:lnTo>
                    <a:lnTo>
                      <a:pt x="378" y="288"/>
                    </a:lnTo>
                    <a:lnTo>
                      <a:pt x="378" y="289"/>
                    </a:lnTo>
                    <a:lnTo>
                      <a:pt x="379" y="289"/>
                    </a:lnTo>
                    <a:lnTo>
                      <a:pt x="380" y="289"/>
                    </a:lnTo>
                    <a:lnTo>
                      <a:pt x="381" y="289"/>
                    </a:lnTo>
                    <a:lnTo>
                      <a:pt x="381" y="291"/>
                    </a:lnTo>
                    <a:lnTo>
                      <a:pt x="382" y="291"/>
                    </a:lnTo>
                    <a:lnTo>
                      <a:pt x="382" y="292"/>
                    </a:lnTo>
                    <a:lnTo>
                      <a:pt x="382" y="293"/>
                    </a:lnTo>
                    <a:lnTo>
                      <a:pt x="383" y="293"/>
                    </a:lnTo>
                    <a:lnTo>
                      <a:pt x="384" y="293"/>
                    </a:lnTo>
                    <a:lnTo>
                      <a:pt x="385" y="293"/>
                    </a:lnTo>
                    <a:lnTo>
                      <a:pt x="385" y="295"/>
                    </a:lnTo>
                    <a:lnTo>
                      <a:pt x="386" y="295"/>
                    </a:lnTo>
                    <a:lnTo>
                      <a:pt x="386" y="296"/>
                    </a:lnTo>
                    <a:lnTo>
                      <a:pt x="387" y="296"/>
                    </a:lnTo>
                    <a:lnTo>
                      <a:pt x="387" y="297"/>
                    </a:lnTo>
                    <a:lnTo>
                      <a:pt x="387" y="299"/>
                    </a:lnTo>
                    <a:lnTo>
                      <a:pt x="388" y="299"/>
                    </a:lnTo>
                    <a:lnTo>
                      <a:pt x="388" y="300"/>
                    </a:lnTo>
                    <a:lnTo>
                      <a:pt x="388" y="302"/>
                    </a:lnTo>
                    <a:lnTo>
                      <a:pt x="389" y="302"/>
                    </a:lnTo>
                    <a:lnTo>
                      <a:pt x="389" y="303"/>
                    </a:lnTo>
                    <a:lnTo>
                      <a:pt x="389" y="305"/>
                    </a:lnTo>
                    <a:lnTo>
                      <a:pt x="390" y="305"/>
                    </a:lnTo>
                    <a:lnTo>
                      <a:pt x="390" y="306"/>
                    </a:lnTo>
                    <a:lnTo>
                      <a:pt x="390" y="307"/>
                    </a:lnTo>
                    <a:lnTo>
                      <a:pt x="391" y="307"/>
                    </a:lnTo>
                    <a:lnTo>
                      <a:pt x="391" y="309"/>
                    </a:lnTo>
                    <a:lnTo>
                      <a:pt x="392" y="309"/>
                    </a:lnTo>
                    <a:lnTo>
                      <a:pt x="393" y="309"/>
                    </a:lnTo>
                    <a:lnTo>
                      <a:pt x="394" y="309"/>
                    </a:lnTo>
                    <a:lnTo>
                      <a:pt x="394" y="311"/>
                    </a:lnTo>
                    <a:lnTo>
                      <a:pt x="395" y="311"/>
                    </a:lnTo>
                    <a:lnTo>
                      <a:pt x="396" y="311"/>
                    </a:lnTo>
                    <a:lnTo>
                      <a:pt x="396" y="312"/>
                    </a:lnTo>
                    <a:lnTo>
                      <a:pt x="397" y="312"/>
                    </a:lnTo>
                    <a:lnTo>
                      <a:pt x="398" y="312"/>
                    </a:lnTo>
                    <a:lnTo>
                      <a:pt x="398" y="314"/>
                    </a:lnTo>
                    <a:lnTo>
                      <a:pt x="399" y="314"/>
                    </a:lnTo>
                    <a:lnTo>
                      <a:pt x="399" y="316"/>
                    </a:lnTo>
                    <a:lnTo>
                      <a:pt x="401" y="316"/>
                    </a:lnTo>
                    <a:lnTo>
                      <a:pt x="402" y="316"/>
                    </a:lnTo>
                    <a:lnTo>
                      <a:pt x="403" y="316"/>
                    </a:lnTo>
                    <a:lnTo>
                      <a:pt x="404" y="316"/>
                    </a:lnTo>
                    <a:lnTo>
                      <a:pt x="405" y="316"/>
                    </a:lnTo>
                    <a:lnTo>
                      <a:pt x="406" y="316"/>
                    </a:lnTo>
                    <a:lnTo>
                      <a:pt x="406" y="318"/>
                    </a:lnTo>
                    <a:lnTo>
                      <a:pt x="407" y="318"/>
                    </a:lnTo>
                    <a:lnTo>
                      <a:pt x="408" y="318"/>
                    </a:lnTo>
                    <a:lnTo>
                      <a:pt x="409" y="318"/>
                    </a:lnTo>
                    <a:lnTo>
                      <a:pt x="411" y="318"/>
                    </a:lnTo>
                    <a:lnTo>
                      <a:pt x="412" y="318"/>
                    </a:lnTo>
                    <a:lnTo>
                      <a:pt x="412" y="320"/>
                    </a:lnTo>
                    <a:lnTo>
                      <a:pt x="413" y="320"/>
                    </a:lnTo>
                    <a:lnTo>
                      <a:pt x="413" y="322"/>
                    </a:lnTo>
                    <a:lnTo>
                      <a:pt x="414" y="322"/>
                    </a:lnTo>
                    <a:lnTo>
                      <a:pt x="414" y="324"/>
                    </a:lnTo>
                    <a:lnTo>
                      <a:pt x="415" y="324"/>
                    </a:lnTo>
                    <a:lnTo>
                      <a:pt x="417" y="324"/>
                    </a:lnTo>
                    <a:lnTo>
                      <a:pt x="418" y="324"/>
                    </a:lnTo>
                    <a:lnTo>
                      <a:pt x="418" y="327"/>
                    </a:lnTo>
                    <a:lnTo>
                      <a:pt x="419" y="327"/>
                    </a:lnTo>
                    <a:lnTo>
                      <a:pt x="420" y="327"/>
                    </a:lnTo>
                    <a:lnTo>
                      <a:pt x="421" y="327"/>
                    </a:lnTo>
                    <a:lnTo>
                      <a:pt x="422" y="327"/>
                    </a:lnTo>
                    <a:lnTo>
                      <a:pt x="422" y="332"/>
                    </a:lnTo>
                    <a:lnTo>
                      <a:pt x="423" y="332"/>
                    </a:lnTo>
                    <a:lnTo>
                      <a:pt x="424" y="332"/>
                    </a:lnTo>
                    <a:lnTo>
                      <a:pt x="425" y="332"/>
                    </a:lnTo>
                    <a:lnTo>
                      <a:pt x="426" y="332"/>
                    </a:lnTo>
                    <a:lnTo>
                      <a:pt x="427" y="332"/>
                    </a:lnTo>
                    <a:lnTo>
                      <a:pt x="429" y="332"/>
                    </a:lnTo>
                    <a:lnTo>
                      <a:pt x="430" y="332"/>
                    </a:lnTo>
                    <a:lnTo>
                      <a:pt x="430" y="335"/>
                    </a:lnTo>
                    <a:lnTo>
                      <a:pt x="431" y="335"/>
                    </a:lnTo>
                    <a:lnTo>
                      <a:pt x="432" y="335"/>
                    </a:lnTo>
                    <a:lnTo>
                      <a:pt x="432" y="341"/>
                    </a:lnTo>
                    <a:lnTo>
                      <a:pt x="433" y="341"/>
                    </a:lnTo>
                    <a:lnTo>
                      <a:pt x="434" y="341"/>
                    </a:lnTo>
                    <a:lnTo>
                      <a:pt x="436" y="341"/>
                    </a:lnTo>
                    <a:lnTo>
                      <a:pt x="437" y="341"/>
                    </a:lnTo>
                    <a:lnTo>
                      <a:pt x="437" y="345"/>
                    </a:lnTo>
                    <a:lnTo>
                      <a:pt x="440" y="345"/>
                    </a:lnTo>
                    <a:lnTo>
                      <a:pt x="441" y="345"/>
                    </a:lnTo>
                    <a:lnTo>
                      <a:pt x="442" y="345"/>
                    </a:lnTo>
                    <a:lnTo>
                      <a:pt x="443" y="345"/>
                    </a:lnTo>
                    <a:lnTo>
                      <a:pt x="444" y="345"/>
                    </a:lnTo>
                    <a:lnTo>
                      <a:pt x="445" y="345"/>
                    </a:lnTo>
                    <a:lnTo>
                      <a:pt x="445" y="350"/>
                    </a:lnTo>
                    <a:lnTo>
                      <a:pt x="445" y="354"/>
                    </a:lnTo>
                    <a:lnTo>
                      <a:pt x="446" y="354"/>
                    </a:lnTo>
                    <a:lnTo>
                      <a:pt x="447" y="354"/>
                    </a:lnTo>
                    <a:lnTo>
                      <a:pt x="449" y="354"/>
                    </a:lnTo>
                    <a:lnTo>
                      <a:pt x="450" y="354"/>
                    </a:lnTo>
                    <a:lnTo>
                      <a:pt x="451" y="354"/>
                    </a:lnTo>
                    <a:lnTo>
                      <a:pt x="451" y="360"/>
                    </a:lnTo>
                    <a:lnTo>
                      <a:pt x="453" y="360"/>
                    </a:lnTo>
                    <a:lnTo>
                      <a:pt x="455" y="360"/>
                    </a:lnTo>
                    <a:lnTo>
                      <a:pt x="455" y="366"/>
                    </a:lnTo>
                    <a:lnTo>
                      <a:pt x="456" y="366"/>
                    </a:lnTo>
                    <a:lnTo>
                      <a:pt x="460" y="366"/>
                    </a:lnTo>
                    <a:lnTo>
                      <a:pt x="461" y="366"/>
                    </a:lnTo>
                    <a:lnTo>
                      <a:pt x="462" y="366"/>
                    </a:lnTo>
                    <a:lnTo>
                      <a:pt x="464" y="366"/>
                    </a:lnTo>
                    <a:lnTo>
                      <a:pt x="465" y="366"/>
                    </a:lnTo>
                    <a:lnTo>
                      <a:pt x="467" y="366"/>
                    </a:lnTo>
                    <a:lnTo>
                      <a:pt x="467" y="376"/>
                    </a:lnTo>
                    <a:lnTo>
                      <a:pt x="468" y="376"/>
                    </a:lnTo>
                    <a:lnTo>
                      <a:pt x="469" y="376"/>
                    </a:lnTo>
                    <a:lnTo>
                      <a:pt x="472" y="376"/>
                    </a:lnTo>
                    <a:lnTo>
                      <a:pt x="480" y="376"/>
                    </a:lnTo>
                    <a:lnTo>
                      <a:pt x="480" y="393"/>
                    </a:lnTo>
                    <a:lnTo>
                      <a:pt x="481" y="393"/>
                    </a:lnTo>
                    <a:lnTo>
                      <a:pt x="483" y="393"/>
                    </a:lnTo>
                    <a:lnTo>
                      <a:pt x="489" y="393"/>
                    </a:lnTo>
                    <a:lnTo>
                      <a:pt x="495" y="393"/>
                    </a:lnTo>
                    <a:lnTo>
                      <a:pt x="497" y="393"/>
                    </a:lnTo>
                    <a:lnTo>
                      <a:pt x="504" y="393"/>
                    </a:lnTo>
                    <a:lnTo>
                      <a:pt x="517" y="393"/>
                    </a:lnTo>
                    <a:lnTo>
                      <a:pt x="518" y="393"/>
                    </a:lnTo>
                    <a:lnTo>
                      <a:pt x="532" y="393"/>
                    </a:lnTo>
                    <a:lnTo>
                      <a:pt x="532" y="568"/>
                    </a:lnTo>
                  </a:path>
                </a:pathLst>
              </a:custGeom>
              <a:noFill/>
              <a:ln w="38100">
                <a:solidFill>
                  <a:srgbClr val="FF000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79" name="Freeform 339"/>
              <p:cNvSpPr>
                <a:spLocks/>
              </p:cNvSpPr>
              <p:nvPr/>
            </p:nvSpPr>
            <p:spPr bwMode="auto">
              <a:xfrm>
                <a:off x="3714149" y="3006672"/>
                <a:ext cx="4404316" cy="1306832"/>
              </a:xfrm>
              <a:custGeom>
                <a:avLst/>
                <a:gdLst>
                  <a:gd name="T0" fmla="*/ 2147483647 w 613"/>
                  <a:gd name="T1" fmla="*/ 0 h 182"/>
                  <a:gd name="T2" fmla="*/ 2147483647 w 613"/>
                  <a:gd name="T3" fmla="*/ 2147483647 h 182"/>
                  <a:gd name="T4" fmla="*/ 2147483647 w 613"/>
                  <a:gd name="T5" fmla="*/ 2147483647 h 182"/>
                  <a:gd name="T6" fmla="*/ 2147483647 w 613"/>
                  <a:gd name="T7" fmla="*/ 2147483647 h 182"/>
                  <a:gd name="T8" fmla="*/ 2147483647 w 613"/>
                  <a:gd name="T9" fmla="*/ 2147483647 h 182"/>
                  <a:gd name="T10" fmla="*/ 2147483647 w 613"/>
                  <a:gd name="T11" fmla="*/ 2147483647 h 182"/>
                  <a:gd name="T12" fmla="*/ 2147483647 w 613"/>
                  <a:gd name="T13" fmla="*/ 2147483647 h 182"/>
                  <a:gd name="T14" fmla="*/ 2147483647 w 613"/>
                  <a:gd name="T15" fmla="*/ 2147483647 h 182"/>
                  <a:gd name="T16" fmla="*/ 2147483647 w 613"/>
                  <a:gd name="T17" fmla="*/ 2147483647 h 182"/>
                  <a:gd name="T18" fmla="*/ 2147483647 w 613"/>
                  <a:gd name="T19" fmla="*/ 2147483647 h 182"/>
                  <a:gd name="T20" fmla="*/ 2147483647 w 613"/>
                  <a:gd name="T21" fmla="*/ 2147483647 h 182"/>
                  <a:gd name="T22" fmla="*/ 2147483647 w 613"/>
                  <a:gd name="T23" fmla="*/ 2147483647 h 182"/>
                  <a:gd name="T24" fmla="*/ 2147483647 w 613"/>
                  <a:gd name="T25" fmla="*/ 2147483647 h 182"/>
                  <a:gd name="T26" fmla="*/ 2147483647 w 613"/>
                  <a:gd name="T27" fmla="*/ 2147483647 h 182"/>
                  <a:gd name="T28" fmla="*/ 2147483647 w 613"/>
                  <a:gd name="T29" fmla="*/ 2147483647 h 182"/>
                  <a:gd name="T30" fmla="*/ 2147483647 w 613"/>
                  <a:gd name="T31" fmla="*/ 2147483647 h 182"/>
                  <a:gd name="T32" fmla="*/ 2147483647 w 613"/>
                  <a:gd name="T33" fmla="*/ 2147483647 h 182"/>
                  <a:gd name="T34" fmla="*/ 2147483647 w 613"/>
                  <a:gd name="T35" fmla="*/ 2147483647 h 182"/>
                  <a:gd name="T36" fmla="*/ 2147483647 w 613"/>
                  <a:gd name="T37" fmla="*/ 2147483647 h 182"/>
                  <a:gd name="T38" fmla="*/ 2147483647 w 613"/>
                  <a:gd name="T39" fmla="*/ 2147483647 h 182"/>
                  <a:gd name="T40" fmla="*/ 2147483647 w 613"/>
                  <a:gd name="T41" fmla="*/ 2147483647 h 182"/>
                  <a:gd name="T42" fmla="*/ 2147483647 w 613"/>
                  <a:gd name="T43" fmla="*/ 2147483647 h 182"/>
                  <a:gd name="T44" fmla="*/ 2147483647 w 613"/>
                  <a:gd name="T45" fmla="*/ 2147483647 h 182"/>
                  <a:gd name="T46" fmla="*/ 2147483647 w 613"/>
                  <a:gd name="T47" fmla="*/ 2147483647 h 182"/>
                  <a:gd name="T48" fmla="*/ 2147483647 w 613"/>
                  <a:gd name="T49" fmla="*/ 2147483647 h 182"/>
                  <a:gd name="T50" fmla="*/ 2147483647 w 613"/>
                  <a:gd name="T51" fmla="*/ 2147483647 h 182"/>
                  <a:gd name="T52" fmla="*/ 2147483647 w 613"/>
                  <a:gd name="T53" fmla="*/ 2147483647 h 182"/>
                  <a:gd name="T54" fmla="*/ 2147483647 w 613"/>
                  <a:gd name="T55" fmla="*/ 2147483647 h 182"/>
                  <a:gd name="T56" fmla="*/ 2147483647 w 613"/>
                  <a:gd name="T57" fmla="*/ 2147483647 h 182"/>
                  <a:gd name="T58" fmla="*/ 2147483647 w 613"/>
                  <a:gd name="T59" fmla="*/ 2147483647 h 182"/>
                  <a:gd name="T60" fmla="*/ 2147483647 w 613"/>
                  <a:gd name="T61" fmla="*/ 2147483647 h 182"/>
                  <a:gd name="T62" fmla="*/ 2147483647 w 613"/>
                  <a:gd name="T63" fmla="*/ 2147483647 h 182"/>
                  <a:gd name="T64" fmla="*/ 2147483647 w 613"/>
                  <a:gd name="T65" fmla="*/ 2147483647 h 182"/>
                  <a:gd name="T66" fmla="*/ 2147483647 w 613"/>
                  <a:gd name="T67" fmla="*/ 2147483647 h 182"/>
                  <a:gd name="T68" fmla="*/ 2147483647 w 613"/>
                  <a:gd name="T69" fmla="*/ 2147483647 h 182"/>
                  <a:gd name="T70" fmla="*/ 2147483647 w 613"/>
                  <a:gd name="T71" fmla="*/ 2147483647 h 182"/>
                  <a:gd name="T72" fmla="*/ 2147483647 w 613"/>
                  <a:gd name="T73" fmla="*/ 2147483647 h 182"/>
                  <a:gd name="T74" fmla="*/ 2147483647 w 613"/>
                  <a:gd name="T75" fmla="*/ 2147483647 h 182"/>
                  <a:gd name="T76" fmla="*/ 2147483647 w 613"/>
                  <a:gd name="T77" fmla="*/ 2147483647 h 182"/>
                  <a:gd name="T78" fmla="*/ 2147483647 w 613"/>
                  <a:gd name="T79" fmla="*/ 2147483647 h 182"/>
                  <a:gd name="T80" fmla="*/ 2147483647 w 613"/>
                  <a:gd name="T81" fmla="*/ 2147483647 h 182"/>
                  <a:gd name="T82" fmla="*/ 2147483647 w 613"/>
                  <a:gd name="T83" fmla="*/ 2147483647 h 182"/>
                  <a:gd name="T84" fmla="*/ 2147483647 w 613"/>
                  <a:gd name="T85" fmla="*/ 2147483647 h 182"/>
                  <a:gd name="T86" fmla="*/ 2147483647 w 613"/>
                  <a:gd name="T87" fmla="*/ 2147483647 h 182"/>
                  <a:gd name="T88" fmla="*/ 2147483647 w 613"/>
                  <a:gd name="T89" fmla="*/ 2147483647 h 182"/>
                  <a:gd name="T90" fmla="*/ 2147483647 w 613"/>
                  <a:gd name="T91" fmla="*/ 2147483647 h 182"/>
                  <a:gd name="T92" fmla="*/ 2147483647 w 613"/>
                  <a:gd name="T93" fmla="*/ 2147483647 h 182"/>
                  <a:gd name="T94" fmla="*/ 2147483647 w 613"/>
                  <a:gd name="T95" fmla="*/ 2147483647 h 182"/>
                  <a:gd name="T96" fmla="*/ 2147483647 w 613"/>
                  <a:gd name="T97" fmla="*/ 2147483647 h 182"/>
                  <a:gd name="T98" fmla="*/ 2147483647 w 613"/>
                  <a:gd name="T99" fmla="*/ 2147483647 h 182"/>
                  <a:gd name="T100" fmla="*/ 2147483647 w 613"/>
                  <a:gd name="T101" fmla="*/ 2147483647 h 182"/>
                  <a:gd name="T102" fmla="*/ 2147483647 w 613"/>
                  <a:gd name="T103" fmla="*/ 2147483647 h 182"/>
                  <a:gd name="T104" fmla="*/ 2147483647 w 613"/>
                  <a:gd name="T105" fmla="*/ 2147483647 h 182"/>
                  <a:gd name="T106" fmla="*/ 2147483647 w 613"/>
                  <a:gd name="T107" fmla="*/ 2147483647 h 182"/>
                  <a:gd name="T108" fmla="*/ 2147483647 w 613"/>
                  <a:gd name="T109" fmla="*/ 2147483647 h 182"/>
                  <a:gd name="T110" fmla="*/ 2147483647 w 613"/>
                  <a:gd name="T111" fmla="*/ 2147483647 h 182"/>
                  <a:gd name="T112" fmla="*/ 2147483647 w 613"/>
                  <a:gd name="T113" fmla="*/ 2147483647 h 182"/>
                  <a:gd name="T114" fmla="*/ 2147483647 w 613"/>
                  <a:gd name="T115" fmla="*/ 2147483647 h 182"/>
                  <a:gd name="T116" fmla="*/ 2147483647 w 613"/>
                  <a:gd name="T117" fmla="*/ 2147483647 h 182"/>
                  <a:gd name="T118" fmla="*/ 2147483647 w 613"/>
                  <a:gd name="T119" fmla="*/ 2147483647 h 182"/>
                  <a:gd name="T120" fmla="*/ 2147483647 w 613"/>
                  <a:gd name="T121" fmla="*/ 2147483647 h 182"/>
                  <a:gd name="T122" fmla="*/ 2147483647 w 613"/>
                  <a:gd name="T123" fmla="*/ 2147483647 h 182"/>
                  <a:gd name="T124" fmla="*/ 2147483647 w 613"/>
                  <a:gd name="T125" fmla="*/ 2147483647 h 1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3"/>
                  <a:gd name="T190" fmla="*/ 0 h 182"/>
                  <a:gd name="T191" fmla="*/ 613 w 613"/>
                  <a:gd name="T192" fmla="*/ 182 h 1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3" h="182">
                    <a:moveTo>
                      <a:pt x="0" y="0"/>
                    </a:moveTo>
                    <a:lnTo>
                      <a:pt x="0" y="0"/>
                    </a:lnTo>
                    <a:lnTo>
                      <a:pt x="1" y="0"/>
                    </a:lnTo>
                    <a:lnTo>
                      <a:pt x="2" y="0"/>
                    </a:lnTo>
                    <a:lnTo>
                      <a:pt x="3" y="0"/>
                    </a:lnTo>
                    <a:lnTo>
                      <a:pt x="4" y="0"/>
                    </a:lnTo>
                    <a:lnTo>
                      <a:pt x="5" y="0"/>
                    </a:lnTo>
                    <a:lnTo>
                      <a:pt x="6" y="0"/>
                    </a:lnTo>
                    <a:lnTo>
                      <a:pt x="6" y="1"/>
                    </a:lnTo>
                    <a:lnTo>
                      <a:pt x="7" y="1"/>
                    </a:lnTo>
                    <a:lnTo>
                      <a:pt x="8" y="1"/>
                    </a:lnTo>
                    <a:lnTo>
                      <a:pt x="9" y="1"/>
                    </a:lnTo>
                    <a:lnTo>
                      <a:pt x="10" y="1"/>
                    </a:lnTo>
                    <a:lnTo>
                      <a:pt x="11" y="1"/>
                    </a:lnTo>
                    <a:lnTo>
                      <a:pt x="12" y="1"/>
                    </a:lnTo>
                    <a:lnTo>
                      <a:pt x="13" y="1"/>
                    </a:lnTo>
                    <a:lnTo>
                      <a:pt x="14" y="1"/>
                    </a:lnTo>
                    <a:lnTo>
                      <a:pt x="15" y="1"/>
                    </a:lnTo>
                    <a:lnTo>
                      <a:pt x="15" y="2"/>
                    </a:lnTo>
                    <a:lnTo>
                      <a:pt x="16" y="2"/>
                    </a:lnTo>
                    <a:lnTo>
                      <a:pt x="17" y="2"/>
                    </a:lnTo>
                    <a:lnTo>
                      <a:pt x="17" y="3"/>
                    </a:lnTo>
                    <a:lnTo>
                      <a:pt x="18" y="3"/>
                    </a:lnTo>
                    <a:lnTo>
                      <a:pt x="19" y="3"/>
                    </a:lnTo>
                    <a:lnTo>
                      <a:pt x="20" y="3"/>
                    </a:lnTo>
                    <a:lnTo>
                      <a:pt x="21" y="3"/>
                    </a:lnTo>
                    <a:lnTo>
                      <a:pt x="22" y="3"/>
                    </a:lnTo>
                    <a:lnTo>
                      <a:pt x="23" y="3"/>
                    </a:lnTo>
                    <a:lnTo>
                      <a:pt x="24" y="3"/>
                    </a:lnTo>
                    <a:lnTo>
                      <a:pt x="24" y="4"/>
                    </a:lnTo>
                    <a:lnTo>
                      <a:pt x="25" y="4"/>
                    </a:lnTo>
                    <a:lnTo>
                      <a:pt x="26" y="4"/>
                    </a:lnTo>
                    <a:lnTo>
                      <a:pt x="27" y="4"/>
                    </a:lnTo>
                    <a:lnTo>
                      <a:pt x="28" y="4"/>
                    </a:lnTo>
                    <a:lnTo>
                      <a:pt x="29" y="4"/>
                    </a:lnTo>
                    <a:lnTo>
                      <a:pt x="30" y="4"/>
                    </a:lnTo>
                    <a:lnTo>
                      <a:pt x="31" y="4"/>
                    </a:lnTo>
                    <a:lnTo>
                      <a:pt x="31" y="5"/>
                    </a:lnTo>
                    <a:lnTo>
                      <a:pt x="32" y="5"/>
                    </a:lnTo>
                    <a:lnTo>
                      <a:pt x="33" y="5"/>
                    </a:lnTo>
                    <a:lnTo>
                      <a:pt x="34" y="5"/>
                    </a:lnTo>
                    <a:lnTo>
                      <a:pt x="34" y="6"/>
                    </a:lnTo>
                    <a:lnTo>
                      <a:pt x="35" y="6"/>
                    </a:lnTo>
                    <a:lnTo>
                      <a:pt x="36" y="6"/>
                    </a:lnTo>
                    <a:lnTo>
                      <a:pt x="37" y="6"/>
                    </a:lnTo>
                    <a:lnTo>
                      <a:pt x="38" y="6"/>
                    </a:lnTo>
                    <a:lnTo>
                      <a:pt x="39" y="6"/>
                    </a:lnTo>
                    <a:lnTo>
                      <a:pt x="40" y="6"/>
                    </a:lnTo>
                    <a:lnTo>
                      <a:pt x="41" y="6"/>
                    </a:lnTo>
                    <a:lnTo>
                      <a:pt x="42" y="6"/>
                    </a:lnTo>
                    <a:lnTo>
                      <a:pt x="43" y="6"/>
                    </a:lnTo>
                    <a:lnTo>
                      <a:pt x="44" y="6"/>
                    </a:lnTo>
                    <a:lnTo>
                      <a:pt x="45" y="6"/>
                    </a:lnTo>
                    <a:lnTo>
                      <a:pt x="46" y="6"/>
                    </a:lnTo>
                    <a:lnTo>
                      <a:pt x="47" y="6"/>
                    </a:lnTo>
                    <a:lnTo>
                      <a:pt x="47" y="7"/>
                    </a:lnTo>
                    <a:lnTo>
                      <a:pt x="48" y="7"/>
                    </a:lnTo>
                    <a:lnTo>
                      <a:pt x="49" y="7"/>
                    </a:lnTo>
                    <a:lnTo>
                      <a:pt x="49" y="8"/>
                    </a:lnTo>
                    <a:lnTo>
                      <a:pt x="50" y="8"/>
                    </a:lnTo>
                    <a:lnTo>
                      <a:pt x="51" y="8"/>
                    </a:lnTo>
                    <a:lnTo>
                      <a:pt x="51" y="9"/>
                    </a:lnTo>
                    <a:lnTo>
                      <a:pt x="52" y="9"/>
                    </a:lnTo>
                    <a:lnTo>
                      <a:pt x="53" y="9"/>
                    </a:lnTo>
                    <a:lnTo>
                      <a:pt x="54" y="9"/>
                    </a:lnTo>
                    <a:lnTo>
                      <a:pt x="55" y="9"/>
                    </a:lnTo>
                    <a:lnTo>
                      <a:pt x="56" y="9"/>
                    </a:lnTo>
                    <a:lnTo>
                      <a:pt x="57" y="9"/>
                    </a:lnTo>
                    <a:lnTo>
                      <a:pt x="58" y="9"/>
                    </a:lnTo>
                    <a:lnTo>
                      <a:pt x="59" y="9"/>
                    </a:lnTo>
                    <a:lnTo>
                      <a:pt x="59" y="10"/>
                    </a:lnTo>
                    <a:lnTo>
                      <a:pt x="60" y="10"/>
                    </a:lnTo>
                    <a:lnTo>
                      <a:pt x="61" y="10"/>
                    </a:lnTo>
                    <a:lnTo>
                      <a:pt x="62" y="10"/>
                    </a:lnTo>
                    <a:lnTo>
                      <a:pt x="63" y="10"/>
                    </a:lnTo>
                    <a:lnTo>
                      <a:pt x="64" y="10"/>
                    </a:lnTo>
                    <a:lnTo>
                      <a:pt x="64" y="11"/>
                    </a:lnTo>
                    <a:lnTo>
                      <a:pt x="65" y="11"/>
                    </a:lnTo>
                    <a:lnTo>
                      <a:pt x="66" y="11"/>
                    </a:lnTo>
                    <a:lnTo>
                      <a:pt x="67" y="11"/>
                    </a:lnTo>
                    <a:lnTo>
                      <a:pt x="68" y="11"/>
                    </a:lnTo>
                    <a:lnTo>
                      <a:pt x="69" y="11"/>
                    </a:lnTo>
                    <a:lnTo>
                      <a:pt x="70" y="11"/>
                    </a:lnTo>
                    <a:lnTo>
                      <a:pt x="71" y="11"/>
                    </a:lnTo>
                    <a:lnTo>
                      <a:pt x="72" y="11"/>
                    </a:lnTo>
                    <a:lnTo>
                      <a:pt x="73" y="11"/>
                    </a:lnTo>
                    <a:lnTo>
                      <a:pt x="74" y="11"/>
                    </a:lnTo>
                    <a:lnTo>
                      <a:pt x="75" y="11"/>
                    </a:lnTo>
                    <a:lnTo>
                      <a:pt x="76" y="11"/>
                    </a:lnTo>
                    <a:lnTo>
                      <a:pt x="77" y="11"/>
                    </a:lnTo>
                    <a:lnTo>
                      <a:pt x="78" y="11"/>
                    </a:lnTo>
                    <a:lnTo>
                      <a:pt x="78" y="12"/>
                    </a:lnTo>
                    <a:lnTo>
                      <a:pt x="79" y="12"/>
                    </a:lnTo>
                    <a:lnTo>
                      <a:pt x="80" y="12"/>
                    </a:lnTo>
                    <a:lnTo>
                      <a:pt x="81" y="12"/>
                    </a:lnTo>
                    <a:lnTo>
                      <a:pt x="82" y="12"/>
                    </a:lnTo>
                    <a:lnTo>
                      <a:pt x="83" y="12"/>
                    </a:lnTo>
                    <a:lnTo>
                      <a:pt x="83" y="13"/>
                    </a:lnTo>
                    <a:lnTo>
                      <a:pt x="84" y="13"/>
                    </a:lnTo>
                    <a:lnTo>
                      <a:pt x="85" y="13"/>
                    </a:lnTo>
                    <a:lnTo>
                      <a:pt x="86" y="13"/>
                    </a:lnTo>
                    <a:lnTo>
                      <a:pt x="87" y="13"/>
                    </a:lnTo>
                    <a:lnTo>
                      <a:pt x="88" y="13"/>
                    </a:lnTo>
                    <a:lnTo>
                      <a:pt x="88" y="14"/>
                    </a:lnTo>
                    <a:lnTo>
                      <a:pt x="89" y="14"/>
                    </a:lnTo>
                    <a:lnTo>
                      <a:pt x="90" y="14"/>
                    </a:lnTo>
                    <a:lnTo>
                      <a:pt x="91" y="14"/>
                    </a:lnTo>
                    <a:lnTo>
                      <a:pt x="92" y="14"/>
                    </a:lnTo>
                    <a:lnTo>
                      <a:pt x="93" y="14"/>
                    </a:lnTo>
                    <a:lnTo>
                      <a:pt x="94" y="14"/>
                    </a:lnTo>
                    <a:lnTo>
                      <a:pt x="95" y="14"/>
                    </a:lnTo>
                    <a:lnTo>
                      <a:pt x="96" y="14"/>
                    </a:lnTo>
                    <a:lnTo>
                      <a:pt x="97" y="14"/>
                    </a:lnTo>
                    <a:lnTo>
                      <a:pt x="98" y="14"/>
                    </a:lnTo>
                    <a:lnTo>
                      <a:pt x="98" y="15"/>
                    </a:lnTo>
                    <a:lnTo>
                      <a:pt x="99" y="15"/>
                    </a:lnTo>
                    <a:lnTo>
                      <a:pt x="100" y="15"/>
                    </a:lnTo>
                    <a:lnTo>
                      <a:pt x="101" y="15"/>
                    </a:lnTo>
                    <a:lnTo>
                      <a:pt x="102" y="15"/>
                    </a:lnTo>
                    <a:lnTo>
                      <a:pt x="102" y="16"/>
                    </a:lnTo>
                    <a:lnTo>
                      <a:pt x="103" y="16"/>
                    </a:lnTo>
                    <a:lnTo>
                      <a:pt x="104" y="16"/>
                    </a:lnTo>
                    <a:lnTo>
                      <a:pt x="105" y="16"/>
                    </a:lnTo>
                    <a:lnTo>
                      <a:pt x="106" y="16"/>
                    </a:lnTo>
                    <a:lnTo>
                      <a:pt x="107" y="16"/>
                    </a:lnTo>
                    <a:lnTo>
                      <a:pt x="108" y="16"/>
                    </a:lnTo>
                    <a:lnTo>
                      <a:pt x="109" y="16"/>
                    </a:lnTo>
                    <a:lnTo>
                      <a:pt x="110" y="16"/>
                    </a:lnTo>
                    <a:lnTo>
                      <a:pt x="110" y="17"/>
                    </a:lnTo>
                    <a:lnTo>
                      <a:pt x="111" y="17"/>
                    </a:lnTo>
                    <a:lnTo>
                      <a:pt x="112" y="17"/>
                    </a:lnTo>
                    <a:lnTo>
                      <a:pt x="113" y="17"/>
                    </a:lnTo>
                    <a:lnTo>
                      <a:pt x="113" y="18"/>
                    </a:lnTo>
                    <a:lnTo>
                      <a:pt x="114" y="18"/>
                    </a:lnTo>
                    <a:lnTo>
                      <a:pt x="115" y="18"/>
                    </a:lnTo>
                    <a:lnTo>
                      <a:pt x="116" y="18"/>
                    </a:lnTo>
                    <a:lnTo>
                      <a:pt x="117" y="18"/>
                    </a:lnTo>
                    <a:lnTo>
                      <a:pt x="117" y="19"/>
                    </a:lnTo>
                    <a:lnTo>
                      <a:pt x="118" y="19"/>
                    </a:lnTo>
                    <a:lnTo>
                      <a:pt x="119" y="19"/>
                    </a:lnTo>
                    <a:lnTo>
                      <a:pt x="120" y="19"/>
                    </a:lnTo>
                    <a:lnTo>
                      <a:pt x="120" y="20"/>
                    </a:lnTo>
                    <a:lnTo>
                      <a:pt x="121" y="20"/>
                    </a:lnTo>
                    <a:lnTo>
                      <a:pt x="122" y="20"/>
                    </a:lnTo>
                    <a:lnTo>
                      <a:pt x="123" y="20"/>
                    </a:lnTo>
                    <a:lnTo>
                      <a:pt x="124" y="20"/>
                    </a:lnTo>
                    <a:lnTo>
                      <a:pt x="125" y="20"/>
                    </a:lnTo>
                    <a:lnTo>
                      <a:pt x="126" y="20"/>
                    </a:lnTo>
                    <a:lnTo>
                      <a:pt x="126" y="21"/>
                    </a:lnTo>
                    <a:lnTo>
                      <a:pt x="127" y="21"/>
                    </a:lnTo>
                    <a:lnTo>
                      <a:pt x="128" y="21"/>
                    </a:lnTo>
                    <a:lnTo>
                      <a:pt x="129" y="21"/>
                    </a:lnTo>
                    <a:lnTo>
                      <a:pt x="130" y="21"/>
                    </a:lnTo>
                    <a:lnTo>
                      <a:pt x="131" y="21"/>
                    </a:lnTo>
                    <a:lnTo>
                      <a:pt x="131" y="22"/>
                    </a:lnTo>
                    <a:lnTo>
                      <a:pt x="132" y="22"/>
                    </a:lnTo>
                    <a:lnTo>
                      <a:pt x="133" y="22"/>
                    </a:lnTo>
                    <a:lnTo>
                      <a:pt x="133" y="23"/>
                    </a:lnTo>
                    <a:lnTo>
                      <a:pt x="134" y="23"/>
                    </a:lnTo>
                    <a:lnTo>
                      <a:pt x="135" y="23"/>
                    </a:lnTo>
                    <a:lnTo>
                      <a:pt x="136" y="23"/>
                    </a:lnTo>
                    <a:lnTo>
                      <a:pt x="137" y="23"/>
                    </a:lnTo>
                    <a:lnTo>
                      <a:pt x="138" y="23"/>
                    </a:lnTo>
                    <a:lnTo>
                      <a:pt x="138" y="24"/>
                    </a:lnTo>
                    <a:lnTo>
                      <a:pt x="139" y="24"/>
                    </a:lnTo>
                    <a:lnTo>
                      <a:pt x="140" y="24"/>
                    </a:lnTo>
                    <a:lnTo>
                      <a:pt x="140" y="25"/>
                    </a:lnTo>
                    <a:lnTo>
                      <a:pt x="141" y="25"/>
                    </a:lnTo>
                    <a:lnTo>
                      <a:pt x="142" y="25"/>
                    </a:lnTo>
                    <a:lnTo>
                      <a:pt x="143" y="25"/>
                    </a:lnTo>
                    <a:lnTo>
                      <a:pt x="143" y="26"/>
                    </a:lnTo>
                    <a:lnTo>
                      <a:pt x="144" y="26"/>
                    </a:lnTo>
                    <a:lnTo>
                      <a:pt x="145" y="26"/>
                    </a:lnTo>
                    <a:lnTo>
                      <a:pt x="146" y="26"/>
                    </a:lnTo>
                    <a:lnTo>
                      <a:pt x="147" y="26"/>
                    </a:lnTo>
                    <a:lnTo>
                      <a:pt x="147" y="27"/>
                    </a:lnTo>
                    <a:lnTo>
                      <a:pt x="148" y="27"/>
                    </a:lnTo>
                    <a:lnTo>
                      <a:pt x="149" y="27"/>
                    </a:lnTo>
                    <a:lnTo>
                      <a:pt x="150" y="27"/>
                    </a:lnTo>
                    <a:lnTo>
                      <a:pt x="151" y="27"/>
                    </a:lnTo>
                    <a:lnTo>
                      <a:pt x="152" y="27"/>
                    </a:lnTo>
                    <a:lnTo>
                      <a:pt x="152" y="28"/>
                    </a:lnTo>
                    <a:lnTo>
                      <a:pt x="153" y="28"/>
                    </a:lnTo>
                    <a:lnTo>
                      <a:pt x="153" y="29"/>
                    </a:lnTo>
                    <a:lnTo>
                      <a:pt x="154" y="29"/>
                    </a:lnTo>
                    <a:lnTo>
                      <a:pt x="155" y="29"/>
                    </a:lnTo>
                    <a:lnTo>
                      <a:pt x="156" y="29"/>
                    </a:lnTo>
                    <a:lnTo>
                      <a:pt x="156" y="30"/>
                    </a:lnTo>
                    <a:lnTo>
                      <a:pt x="157" y="30"/>
                    </a:lnTo>
                    <a:lnTo>
                      <a:pt x="158" y="30"/>
                    </a:lnTo>
                    <a:lnTo>
                      <a:pt x="159" y="30"/>
                    </a:lnTo>
                    <a:lnTo>
                      <a:pt x="160" y="30"/>
                    </a:lnTo>
                    <a:lnTo>
                      <a:pt x="161" y="30"/>
                    </a:lnTo>
                    <a:lnTo>
                      <a:pt x="161" y="31"/>
                    </a:lnTo>
                    <a:lnTo>
                      <a:pt x="162" y="31"/>
                    </a:lnTo>
                    <a:lnTo>
                      <a:pt x="163" y="31"/>
                    </a:lnTo>
                    <a:lnTo>
                      <a:pt x="164" y="31"/>
                    </a:lnTo>
                    <a:lnTo>
                      <a:pt x="165" y="31"/>
                    </a:lnTo>
                    <a:lnTo>
                      <a:pt x="166" y="31"/>
                    </a:lnTo>
                    <a:lnTo>
                      <a:pt x="166" y="32"/>
                    </a:lnTo>
                    <a:lnTo>
                      <a:pt x="167" y="32"/>
                    </a:lnTo>
                    <a:lnTo>
                      <a:pt x="168" y="32"/>
                    </a:lnTo>
                    <a:lnTo>
                      <a:pt x="169" y="32"/>
                    </a:lnTo>
                    <a:lnTo>
                      <a:pt x="170" y="32"/>
                    </a:lnTo>
                    <a:lnTo>
                      <a:pt x="171" y="32"/>
                    </a:lnTo>
                    <a:lnTo>
                      <a:pt x="172" y="32"/>
                    </a:lnTo>
                    <a:lnTo>
                      <a:pt x="173" y="32"/>
                    </a:lnTo>
                    <a:lnTo>
                      <a:pt x="174" y="32"/>
                    </a:lnTo>
                    <a:lnTo>
                      <a:pt x="175" y="32"/>
                    </a:lnTo>
                    <a:lnTo>
                      <a:pt x="176" y="32"/>
                    </a:lnTo>
                    <a:lnTo>
                      <a:pt x="176" y="33"/>
                    </a:lnTo>
                    <a:lnTo>
                      <a:pt x="177" y="33"/>
                    </a:lnTo>
                    <a:lnTo>
                      <a:pt x="178" y="33"/>
                    </a:lnTo>
                    <a:lnTo>
                      <a:pt x="178" y="34"/>
                    </a:lnTo>
                    <a:lnTo>
                      <a:pt x="179" y="34"/>
                    </a:lnTo>
                    <a:lnTo>
                      <a:pt x="180" y="34"/>
                    </a:lnTo>
                    <a:lnTo>
                      <a:pt x="181" y="34"/>
                    </a:lnTo>
                    <a:lnTo>
                      <a:pt x="182" y="34"/>
                    </a:lnTo>
                    <a:lnTo>
                      <a:pt x="183" y="34"/>
                    </a:lnTo>
                    <a:lnTo>
                      <a:pt x="183" y="35"/>
                    </a:lnTo>
                    <a:lnTo>
                      <a:pt x="184" y="35"/>
                    </a:lnTo>
                    <a:lnTo>
                      <a:pt x="185" y="35"/>
                    </a:lnTo>
                    <a:lnTo>
                      <a:pt x="186" y="35"/>
                    </a:lnTo>
                    <a:lnTo>
                      <a:pt x="187" y="35"/>
                    </a:lnTo>
                    <a:lnTo>
                      <a:pt x="188" y="35"/>
                    </a:lnTo>
                    <a:lnTo>
                      <a:pt x="189" y="35"/>
                    </a:lnTo>
                    <a:lnTo>
                      <a:pt x="190" y="35"/>
                    </a:lnTo>
                    <a:lnTo>
                      <a:pt x="190" y="36"/>
                    </a:lnTo>
                    <a:lnTo>
                      <a:pt x="191" y="36"/>
                    </a:lnTo>
                    <a:lnTo>
                      <a:pt x="192" y="36"/>
                    </a:lnTo>
                    <a:lnTo>
                      <a:pt x="192" y="37"/>
                    </a:lnTo>
                    <a:lnTo>
                      <a:pt x="193" y="37"/>
                    </a:lnTo>
                    <a:lnTo>
                      <a:pt x="194" y="37"/>
                    </a:lnTo>
                    <a:lnTo>
                      <a:pt x="195" y="37"/>
                    </a:lnTo>
                    <a:lnTo>
                      <a:pt x="196" y="37"/>
                    </a:lnTo>
                    <a:lnTo>
                      <a:pt x="196" y="38"/>
                    </a:lnTo>
                    <a:lnTo>
                      <a:pt x="197" y="38"/>
                    </a:lnTo>
                    <a:lnTo>
                      <a:pt x="198" y="38"/>
                    </a:lnTo>
                    <a:lnTo>
                      <a:pt x="199" y="38"/>
                    </a:lnTo>
                    <a:lnTo>
                      <a:pt x="199" y="39"/>
                    </a:lnTo>
                    <a:lnTo>
                      <a:pt x="200" y="39"/>
                    </a:lnTo>
                    <a:lnTo>
                      <a:pt x="201" y="39"/>
                    </a:lnTo>
                    <a:lnTo>
                      <a:pt x="202" y="39"/>
                    </a:lnTo>
                    <a:lnTo>
                      <a:pt x="203" y="39"/>
                    </a:lnTo>
                    <a:lnTo>
                      <a:pt x="204" y="39"/>
                    </a:lnTo>
                    <a:lnTo>
                      <a:pt x="204" y="40"/>
                    </a:lnTo>
                    <a:lnTo>
                      <a:pt x="205" y="40"/>
                    </a:lnTo>
                    <a:lnTo>
                      <a:pt x="206" y="40"/>
                    </a:lnTo>
                    <a:lnTo>
                      <a:pt x="207" y="40"/>
                    </a:lnTo>
                    <a:lnTo>
                      <a:pt x="207" y="41"/>
                    </a:lnTo>
                    <a:lnTo>
                      <a:pt x="208" y="41"/>
                    </a:lnTo>
                    <a:lnTo>
                      <a:pt x="209" y="41"/>
                    </a:lnTo>
                    <a:lnTo>
                      <a:pt x="210" y="41"/>
                    </a:lnTo>
                    <a:lnTo>
                      <a:pt x="211" y="41"/>
                    </a:lnTo>
                    <a:lnTo>
                      <a:pt x="212" y="41"/>
                    </a:lnTo>
                    <a:lnTo>
                      <a:pt x="213" y="41"/>
                    </a:lnTo>
                    <a:lnTo>
                      <a:pt x="214" y="41"/>
                    </a:lnTo>
                    <a:lnTo>
                      <a:pt x="215" y="41"/>
                    </a:lnTo>
                    <a:lnTo>
                      <a:pt x="216" y="41"/>
                    </a:lnTo>
                    <a:lnTo>
                      <a:pt x="216" y="42"/>
                    </a:lnTo>
                    <a:lnTo>
                      <a:pt x="217" y="42"/>
                    </a:lnTo>
                    <a:lnTo>
                      <a:pt x="218" y="42"/>
                    </a:lnTo>
                    <a:lnTo>
                      <a:pt x="219" y="42"/>
                    </a:lnTo>
                    <a:lnTo>
                      <a:pt x="220" y="42"/>
                    </a:lnTo>
                    <a:lnTo>
                      <a:pt x="221" y="42"/>
                    </a:lnTo>
                    <a:lnTo>
                      <a:pt x="222" y="42"/>
                    </a:lnTo>
                    <a:lnTo>
                      <a:pt x="223" y="42"/>
                    </a:lnTo>
                    <a:lnTo>
                      <a:pt x="223" y="43"/>
                    </a:lnTo>
                    <a:lnTo>
                      <a:pt x="224" y="43"/>
                    </a:lnTo>
                    <a:lnTo>
                      <a:pt x="225" y="43"/>
                    </a:lnTo>
                    <a:lnTo>
                      <a:pt x="225" y="44"/>
                    </a:lnTo>
                    <a:lnTo>
                      <a:pt x="226" y="44"/>
                    </a:lnTo>
                    <a:lnTo>
                      <a:pt x="226" y="45"/>
                    </a:lnTo>
                    <a:lnTo>
                      <a:pt x="227" y="45"/>
                    </a:lnTo>
                    <a:lnTo>
                      <a:pt x="228" y="45"/>
                    </a:lnTo>
                    <a:lnTo>
                      <a:pt x="229" y="45"/>
                    </a:lnTo>
                    <a:lnTo>
                      <a:pt x="229" y="46"/>
                    </a:lnTo>
                    <a:lnTo>
                      <a:pt x="230" y="46"/>
                    </a:lnTo>
                    <a:lnTo>
                      <a:pt x="231" y="46"/>
                    </a:lnTo>
                    <a:lnTo>
                      <a:pt x="232" y="46"/>
                    </a:lnTo>
                    <a:lnTo>
                      <a:pt x="232" y="47"/>
                    </a:lnTo>
                    <a:lnTo>
                      <a:pt x="233" y="47"/>
                    </a:lnTo>
                    <a:lnTo>
                      <a:pt x="234" y="47"/>
                    </a:lnTo>
                    <a:lnTo>
                      <a:pt x="235" y="47"/>
                    </a:lnTo>
                    <a:lnTo>
                      <a:pt x="236" y="47"/>
                    </a:lnTo>
                    <a:lnTo>
                      <a:pt x="236" y="48"/>
                    </a:lnTo>
                    <a:lnTo>
                      <a:pt x="237" y="48"/>
                    </a:lnTo>
                    <a:lnTo>
                      <a:pt x="238" y="48"/>
                    </a:lnTo>
                    <a:lnTo>
                      <a:pt x="238" y="49"/>
                    </a:lnTo>
                    <a:lnTo>
                      <a:pt x="239" y="49"/>
                    </a:lnTo>
                    <a:lnTo>
                      <a:pt x="239" y="50"/>
                    </a:lnTo>
                    <a:lnTo>
                      <a:pt x="240" y="50"/>
                    </a:lnTo>
                    <a:lnTo>
                      <a:pt x="241" y="50"/>
                    </a:lnTo>
                    <a:lnTo>
                      <a:pt x="242" y="50"/>
                    </a:lnTo>
                    <a:lnTo>
                      <a:pt x="243" y="50"/>
                    </a:lnTo>
                    <a:lnTo>
                      <a:pt x="244" y="50"/>
                    </a:lnTo>
                    <a:lnTo>
                      <a:pt x="245" y="50"/>
                    </a:lnTo>
                    <a:lnTo>
                      <a:pt x="245" y="51"/>
                    </a:lnTo>
                    <a:lnTo>
                      <a:pt x="246" y="51"/>
                    </a:lnTo>
                    <a:lnTo>
                      <a:pt x="246" y="52"/>
                    </a:lnTo>
                    <a:lnTo>
                      <a:pt x="247" y="52"/>
                    </a:lnTo>
                    <a:lnTo>
                      <a:pt x="248" y="52"/>
                    </a:lnTo>
                    <a:lnTo>
                      <a:pt x="249" y="52"/>
                    </a:lnTo>
                    <a:lnTo>
                      <a:pt x="250" y="52"/>
                    </a:lnTo>
                    <a:lnTo>
                      <a:pt x="251" y="52"/>
                    </a:lnTo>
                    <a:lnTo>
                      <a:pt x="251" y="53"/>
                    </a:lnTo>
                    <a:lnTo>
                      <a:pt x="252" y="53"/>
                    </a:lnTo>
                    <a:lnTo>
                      <a:pt x="253" y="53"/>
                    </a:lnTo>
                    <a:lnTo>
                      <a:pt x="254" y="53"/>
                    </a:lnTo>
                    <a:lnTo>
                      <a:pt x="255" y="53"/>
                    </a:lnTo>
                    <a:lnTo>
                      <a:pt x="256" y="53"/>
                    </a:lnTo>
                    <a:lnTo>
                      <a:pt x="257" y="53"/>
                    </a:lnTo>
                    <a:lnTo>
                      <a:pt x="258" y="53"/>
                    </a:lnTo>
                    <a:lnTo>
                      <a:pt x="258" y="54"/>
                    </a:lnTo>
                    <a:lnTo>
                      <a:pt x="259" y="54"/>
                    </a:lnTo>
                    <a:lnTo>
                      <a:pt x="260" y="54"/>
                    </a:lnTo>
                    <a:lnTo>
                      <a:pt x="260" y="55"/>
                    </a:lnTo>
                    <a:lnTo>
                      <a:pt x="261" y="55"/>
                    </a:lnTo>
                    <a:lnTo>
                      <a:pt x="262" y="55"/>
                    </a:lnTo>
                    <a:lnTo>
                      <a:pt x="262" y="56"/>
                    </a:lnTo>
                    <a:lnTo>
                      <a:pt x="263" y="56"/>
                    </a:lnTo>
                    <a:lnTo>
                      <a:pt x="264" y="56"/>
                    </a:lnTo>
                    <a:lnTo>
                      <a:pt x="265" y="56"/>
                    </a:lnTo>
                    <a:lnTo>
                      <a:pt x="266" y="56"/>
                    </a:lnTo>
                    <a:lnTo>
                      <a:pt x="267" y="56"/>
                    </a:lnTo>
                    <a:lnTo>
                      <a:pt x="267" y="57"/>
                    </a:lnTo>
                    <a:lnTo>
                      <a:pt x="268" y="57"/>
                    </a:lnTo>
                    <a:lnTo>
                      <a:pt x="269" y="57"/>
                    </a:lnTo>
                    <a:lnTo>
                      <a:pt x="269" y="58"/>
                    </a:lnTo>
                    <a:lnTo>
                      <a:pt x="270" y="58"/>
                    </a:lnTo>
                    <a:lnTo>
                      <a:pt x="271" y="58"/>
                    </a:lnTo>
                    <a:lnTo>
                      <a:pt x="272" y="58"/>
                    </a:lnTo>
                    <a:lnTo>
                      <a:pt x="272" y="59"/>
                    </a:lnTo>
                    <a:lnTo>
                      <a:pt x="272" y="60"/>
                    </a:lnTo>
                    <a:lnTo>
                      <a:pt x="273" y="60"/>
                    </a:lnTo>
                    <a:lnTo>
                      <a:pt x="274" y="60"/>
                    </a:lnTo>
                    <a:lnTo>
                      <a:pt x="275" y="60"/>
                    </a:lnTo>
                    <a:lnTo>
                      <a:pt x="276" y="60"/>
                    </a:lnTo>
                    <a:lnTo>
                      <a:pt x="277" y="60"/>
                    </a:lnTo>
                    <a:lnTo>
                      <a:pt x="277" y="61"/>
                    </a:lnTo>
                    <a:lnTo>
                      <a:pt x="278" y="61"/>
                    </a:lnTo>
                    <a:lnTo>
                      <a:pt x="278" y="62"/>
                    </a:lnTo>
                    <a:lnTo>
                      <a:pt x="279" y="62"/>
                    </a:lnTo>
                    <a:lnTo>
                      <a:pt x="280" y="62"/>
                    </a:lnTo>
                    <a:lnTo>
                      <a:pt x="281" y="62"/>
                    </a:lnTo>
                    <a:lnTo>
                      <a:pt x="281" y="63"/>
                    </a:lnTo>
                    <a:lnTo>
                      <a:pt x="282" y="63"/>
                    </a:lnTo>
                    <a:lnTo>
                      <a:pt x="283" y="63"/>
                    </a:lnTo>
                    <a:lnTo>
                      <a:pt x="284" y="63"/>
                    </a:lnTo>
                    <a:lnTo>
                      <a:pt x="285" y="63"/>
                    </a:lnTo>
                    <a:lnTo>
                      <a:pt x="285" y="64"/>
                    </a:lnTo>
                    <a:lnTo>
                      <a:pt x="285" y="65"/>
                    </a:lnTo>
                    <a:lnTo>
                      <a:pt x="286" y="65"/>
                    </a:lnTo>
                    <a:lnTo>
                      <a:pt x="286" y="66"/>
                    </a:lnTo>
                    <a:lnTo>
                      <a:pt x="287" y="66"/>
                    </a:lnTo>
                    <a:lnTo>
                      <a:pt x="288" y="66"/>
                    </a:lnTo>
                    <a:lnTo>
                      <a:pt x="289" y="66"/>
                    </a:lnTo>
                    <a:lnTo>
                      <a:pt x="290" y="66"/>
                    </a:lnTo>
                    <a:lnTo>
                      <a:pt x="291" y="66"/>
                    </a:lnTo>
                    <a:lnTo>
                      <a:pt x="292" y="66"/>
                    </a:lnTo>
                    <a:lnTo>
                      <a:pt x="293" y="66"/>
                    </a:lnTo>
                    <a:lnTo>
                      <a:pt x="294" y="66"/>
                    </a:lnTo>
                    <a:lnTo>
                      <a:pt x="295" y="66"/>
                    </a:lnTo>
                    <a:lnTo>
                      <a:pt x="296" y="66"/>
                    </a:lnTo>
                    <a:lnTo>
                      <a:pt x="297" y="66"/>
                    </a:lnTo>
                    <a:lnTo>
                      <a:pt x="297" y="67"/>
                    </a:lnTo>
                    <a:lnTo>
                      <a:pt x="298" y="67"/>
                    </a:lnTo>
                    <a:lnTo>
                      <a:pt x="299" y="67"/>
                    </a:lnTo>
                    <a:lnTo>
                      <a:pt x="300" y="67"/>
                    </a:lnTo>
                    <a:lnTo>
                      <a:pt x="300" y="68"/>
                    </a:lnTo>
                    <a:lnTo>
                      <a:pt x="301" y="68"/>
                    </a:lnTo>
                    <a:lnTo>
                      <a:pt x="302" y="68"/>
                    </a:lnTo>
                    <a:lnTo>
                      <a:pt x="303" y="68"/>
                    </a:lnTo>
                    <a:lnTo>
                      <a:pt x="303" y="69"/>
                    </a:lnTo>
                    <a:lnTo>
                      <a:pt x="304" y="69"/>
                    </a:lnTo>
                    <a:lnTo>
                      <a:pt x="305" y="69"/>
                    </a:lnTo>
                    <a:lnTo>
                      <a:pt x="306" y="69"/>
                    </a:lnTo>
                    <a:lnTo>
                      <a:pt x="306" y="70"/>
                    </a:lnTo>
                    <a:lnTo>
                      <a:pt x="307" y="70"/>
                    </a:lnTo>
                    <a:lnTo>
                      <a:pt x="308" y="70"/>
                    </a:lnTo>
                    <a:lnTo>
                      <a:pt x="308" y="71"/>
                    </a:lnTo>
                    <a:lnTo>
                      <a:pt x="309" y="71"/>
                    </a:lnTo>
                    <a:lnTo>
                      <a:pt x="310" y="71"/>
                    </a:lnTo>
                    <a:lnTo>
                      <a:pt x="311" y="71"/>
                    </a:lnTo>
                    <a:lnTo>
                      <a:pt x="311" y="72"/>
                    </a:lnTo>
                    <a:lnTo>
                      <a:pt x="312" y="72"/>
                    </a:lnTo>
                    <a:lnTo>
                      <a:pt x="312" y="73"/>
                    </a:lnTo>
                    <a:lnTo>
                      <a:pt x="313" y="73"/>
                    </a:lnTo>
                    <a:lnTo>
                      <a:pt x="314" y="73"/>
                    </a:lnTo>
                    <a:lnTo>
                      <a:pt x="315" y="73"/>
                    </a:lnTo>
                    <a:lnTo>
                      <a:pt x="315" y="74"/>
                    </a:lnTo>
                    <a:lnTo>
                      <a:pt x="316" y="74"/>
                    </a:lnTo>
                    <a:lnTo>
                      <a:pt x="317" y="74"/>
                    </a:lnTo>
                    <a:lnTo>
                      <a:pt x="318" y="74"/>
                    </a:lnTo>
                    <a:lnTo>
                      <a:pt x="319" y="74"/>
                    </a:lnTo>
                    <a:lnTo>
                      <a:pt x="320" y="74"/>
                    </a:lnTo>
                    <a:lnTo>
                      <a:pt x="320" y="75"/>
                    </a:lnTo>
                    <a:lnTo>
                      <a:pt x="321" y="75"/>
                    </a:lnTo>
                    <a:lnTo>
                      <a:pt x="322" y="75"/>
                    </a:lnTo>
                    <a:lnTo>
                      <a:pt x="323" y="75"/>
                    </a:lnTo>
                    <a:lnTo>
                      <a:pt x="324" y="75"/>
                    </a:lnTo>
                    <a:lnTo>
                      <a:pt x="324" y="76"/>
                    </a:lnTo>
                    <a:lnTo>
                      <a:pt x="325" y="76"/>
                    </a:lnTo>
                    <a:lnTo>
                      <a:pt x="326" y="76"/>
                    </a:lnTo>
                    <a:lnTo>
                      <a:pt x="327" y="76"/>
                    </a:lnTo>
                    <a:lnTo>
                      <a:pt x="328" y="76"/>
                    </a:lnTo>
                    <a:lnTo>
                      <a:pt x="328" y="77"/>
                    </a:lnTo>
                    <a:lnTo>
                      <a:pt x="329" y="77"/>
                    </a:lnTo>
                    <a:lnTo>
                      <a:pt x="330" y="77"/>
                    </a:lnTo>
                    <a:lnTo>
                      <a:pt x="331" y="77"/>
                    </a:lnTo>
                    <a:lnTo>
                      <a:pt x="332" y="77"/>
                    </a:lnTo>
                    <a:lnTo>
                      <a:pt x="333" y="77"/>
                    </a:lnTo>
                    <a:lnTo>
                      <a:pt x="334" y="77"/>
                    </a:lnTo>
                    <a:lnTo>
                      <a:pt x="335" y="77"/>
                    </a:lnTo>
                    <a:lnTo>
                      <a:pt x="335" y="78"/>
                    </a:lnTo>
                    <a:lnTo>
                      <a:pt x="336" y="78"/>
                    </a:lnTo>
                    <a:lnTo>
                      <a:pt x="337" y="78"/>
                    </a:lnTo>
                    <a:lnTo>
                      <a:pt x="338" y="78"/>
                    </a:lnTo>
                    <a:lnTo>
                      <a:pt x="338" y="79"/>
                    </a:lnTo>
                    <a:lnTo>
                      <a:pt x="339" y="79"/>
                    </a:lnTo>
                    <a:lnTo>
                      <a:pt x="340" y="79"/>
                    </a:lnTo>
                    <a:lnTo>
                      <a:pt x="341" y="79"/>
                    </a:lnTo>
                    <a:lnTo>
                      <a:pt x="341" y="80"/>
                    </a:lnTo>
                    <a:lnTo>
                      <a:pt x="342" y="80"/>
                    </a:lnTo>
                    <a:lnTo>
                      <a:pt x="343" y="80"/>
                    </a:lnTo>
                    <a:lnTo>
                      <a:pt x="343" y="81"/>
                    </a:lnTo>
                    <a:lnTo>
                      <a:pt x="344" y="81"/>
                    </a:lnTo>
                    <a:lnTo>
                      <a:pt x="345" y="81"/>
                    </a:lnTo>
                    <a:lnTo>
                      <a:pt x="346" y="81"/>
                    </a:lnTo>
                    <a:lnTo>
                      <a:pt x="347" y="81"/>
                    </a:lnTo>
                    <a:lnTo>
                      <a:pt x="348" y="81"/>
                    </a:lnTo>
                    <a:lnTo>
                      <a:pt x="348" y="82"/>
                    </a:lnTo>
                    <a:lnTo>
                      <a:pt x="349" y="82"/>
                    </a:lnTo>
                    <a:lnTo>
                      <a:pt x="350" y="82"/>
                    </a:lnTo>
                    <a:lnTo>
                      <a:pt x="350" y="83"/>
                    </a:lnTo>
                    <a:lnTo>
                      <a:pt x="351" y="83"/>
                    </a:lnTo>
                    <a:lnTo>
                      <a:pt x="352" y="83"/>
                    </a:lnTo>
                    <a:lnTo>
                      <a:pt x="353" y="83"/>
                    </a:lnTo>
                    <a:lnTo>
                      <a:pt x="353" y="84"/>
                    </a:lnTo>
                    <a:lnTo>
                      <a:pt x="354" y="84"/>
                    </a:lnTo>
                    <a:lnTo>
                      <a:pt x="354" y="85"/>
                    </a:lnTo>
                    <a:lnTo>
                      <a:pt x="355" y="85"/>
                    </a:lnTo>
                    <a:lnTo>
                      <a:pt x="356" y="85"/>
                    </a:lnTo>
                    <a:lnTo>
                      <a:pt x="357" y="85"/>
                    </a:lnTo>
                    <a:lnTo>
                      <a:pt x="358" y="85"/>
                    </a:lnTo>
                    <a:lnTo>
                      <a:pt x="359" y="85"/>
                    </a:lnTo>
                    <a:lnTo>
                      <a:pt x="360" y="85"/>
                    </a:lnTo>
                    <a:lnTo>
                      <a:pt x="361" y="85"/>
                    </a:lnTo>
                    <a:lnTo>
                      <a:pt x="361" y="86"/>
                    </a:lnTo>
                    <a:lnTo>
                      <a:pt x="362" y="86"/>
                    </a:lnTo>
                    <a:lnTo>
                      <a:pt x="363" y="86"/>
                    </a:lnTo>
                    <a:lnTo>
                      <a:pt x="364" y="86"/>
                    </a:lnTo>
                    <a:lnTo>
                      <a:pt x="364" y="87"/>
                    </a:lnTo>
                    <a:lnTo>
                      <a:pt x="365" y="87"/>
                    </a:lnTo>
                    <a:lnTo>
                      <a:pt x="366" y="87"/>
                    </a:lnTo>
                    <a:lnTo>
                      <a:pt x="367" y="87"/>
                    </a:lnTo>
                    <a:lnTo>
                      <a:pt x="367" y="88"/>
                    </a:lnTo>
                    <a:lnTo>
                      <a:pt x="368" y="88"/>
                    </a:lnTo>
                    <a:lnTo>
                      <a:pt x="369" y="88"/>
                    </a:lnTo>
                    <a:lnTo>
                      <a:pt x="370" y="88"/>
                    </a:lnTo>
                    <a:lnTo>
                      <a:pt x="370" y="89"/>
                    </a:lnTo>
                    <a:lnTo>
                      <a:pt x="371" y="89"/>
                    </a:lnTo>
                    <a:lnTo>
                      <a:pt x="372" y="89"/>
                    </a:lnTo>
                    <a:lnTo>
                      <a:pt x="373" y="89"/>
                    </a:lnTo>
                    <a:lnTo>
                      <a:pt x="374" y="89"/>
                    </a:lnTo>
                    <a:lnTo>
                      <a:pt x="375" y="89"/>
                    </a:lnTo>
                    <a:lnTo>
                      <a:pt x="376" y="89"/>
                    </a:lnTo>
                    <a:lnTo>
                      <a:pt x="376" y="90"/>
                    </a:lnTo>
                    <a:lnTo>
                      <a:pt x="376" y="91"/>
                    </a:lnTo>
                    <a:lnTo>
                      <a:pt x="377" y="91"/>
                    </a:lnTo>
                    <a:lnTo>
                      <a:pt x="378" y="91"/>
                    </a:lnTo>
                    <a:lnTo>
                      <a:pt x="378" y="92"/>
                    </a:lnTo>
                    <a:lnTo>
                      <a:pt x="378" y="93"/>
                    </a:lnTo>
                    <a:lnTo>
                      <a:pt x="379" y="93"/>
                    </a:lnTo>
                    <a:lnTo>
                      <a:pt x="380" y="93"/>
                    </a:lnTo>
                    <a:lnTo>
                      <a:pt x="380" y="94"/>
                    </a:lnTo>
                    <a:lnTo>
                      <a:pt x="381" y="94"/>
                    </a:lnTo>
                    <a:lnTo>
                      <a:pt x="382" y="94"/>
                    </a:lnTo>
                    <a:lnTo>
                      <a:pt x="382" y="95"/>
                    </a:lnTo>
                    <a:lnTo>
                      <a:pt x="383" y="95"/>
                    </a:lnTo>
                    <a:lnTo>
                      <a:pt x="383" y="96"/>
                    </a:lnTo>
                    <a:lnTo>
                      <a:pt x="383" y="97"/>
                    </a:lnTo>
                    <a:lnTo>
                      <a:pt x="384" y="97"/>
                    </a:lnTo>
                    <a:lnTo>
                      <a:pt x="384" y="98"/>
                    </a:lnTo>
                    <a:lnTo>
                      <a:pt x="385" y="98"/>
                    </a:lnTo>
                    <a:lnTo>
                      <a:pt x="385" y="99"/>
                    </a:lnTo>
                    <a:lnTo>
                      <a:pt x="386" y="99"/>
                    </a:lnTo>
                    <a:lnTo>
                      <a:pt x="386" y="100"/>
                    </a:lnTo>
                    <a:lnTo>
                      <a:pt x="387" y="100"/>
                    </a:lnTo>
                    <a:lnTo>
                      <a:pt x="388" y="100"/>
                    </a:lnTo>
                    <a:lnTo>
                      <a:pt x="388" y="101"/>
                    </a:lnTo>
                    <a:lnTo>
                      <a:pt x="389" y="101"/>
                    </a:lnTo>
                    <a:lnTo>
                      <a:pt x="389" y="102"/>
                    </a:lnTo>
                    <a:lnTo>
                      <a:pt x="390" y="102"/>
                    </a:lnTo>
                    <a:lnTo>
                      <a:pt x="391" y="102"/>
                    </a:lnTo>
                    <a:lnTo>
                      <a:pt x="392" y="102"/>
                    </a:lnTo>
                    <a:lnTo>
                      <a:pt x="392" y="103"/>
                    </a:lnTo>
                    <a:lnTo>
                      <a:pt x="393" y="103"/>
                    </a:lnTo>
                    <a:lnTo>
                      <a:pt x="394" y="103"/>
                    </a:lnTo>
                    <a:lnTo>
                      <a:pt x="395" y="103"/>
                    </a:lnTo>
                    <a:lnTo>
                      <a:pt x="396" y="103"/>
                    </a:lnTo>
                    <a:lnTo>
                      <a:pt x="397" y="103"/>
                    </a:lnTo>
                    <a:lnTo>
                      <a:pt x="397" y="104"/>
                    </a:lnTo>
                    <a:lnTo>
                      <a:pt x="398" y="104"/>
                    </a:lnTo>
                    <a:lnTo>
                      <a:pt x="398" y="105"/>
                    </a:lnTo>
                    <a:lnTo>
                      <a:pt x="399" y="105"/>
                    </a:lnTo>
                    <a:lnTo>
                      <a:pt x="399" y="106"/>
                    </a:lnTo>
                    <a:lnTo>
                      <a:pt x="400" y="106"/>
                    </a:lnTo>
                    <a:lnTo>
                      <a:pt x="401" y="106"/>
                    </a:lnTo>
                    <a:lnTo>
                      <a:pt x="401" y="107"/>
                    </a:lnTo>
                    <a:lnTo>
                      <a:pt x="402" y="107"/>
                    </a:lnTo>
                    <a:lnTo>
                      <a:pt x="403" y="107"/>
                    </a:lnTo>
                    <a:lnTo>
                      <a:pt x="404" y="107"/>
                    </a:lnTo>
                    <a:lnTo>
                      <a:pt x="405" y="107"/>
                    </a:lnTo>
                    <a:lnTo>
                      <a:pt x="405" y="108"/>
                    </a:lnTo>
                    <a:lnTo>
                      <a:pt x="406" y="108"/>
                    </a:lnTo>
                    <a:lnTo>
                      <a:pt x="407" y="108"/>
                    </a:lnTo>
                    <a:lnTo>
                      <a:pt x="407" y="109"/>
                    </a:lnTo>
                    <a:lnTo>
                      <a:pt x="408" y="109"/>
                    </a:lnTo>
                    <a:lnTo>
                      <a:pt x="409" y="109"/>
                    </a:lnTo>
                    <a:lnTo>
                      <a:pt x="410" y="109"/>
                    </a:lnTo>
                    <a:lnTo>
                      <a:pt x="411" y="109"/>
                    </a:lnTo>
                    <a:lnTo>
                      <a:pt x="412" y="109"/>
                    </a:lnTo>
                    <a:lnTo>
                      <a:pt x="413" y="109"/>
                    </a:lnTo>
                    <a:lnTo>
                      <a:pt x="414" y="109"/>
                    </a:lnTo>
                    <a:lnTo>
                      <a:pt x="415" y="109"/>
                    </a:lnTo>
                    <a:lnTo>
                      <a:pt x="415" y="110"/>
                    </a:lnTo>
                    <a:lnTo>
                      <a:pt x="415" y="111"/>
                    </a:lnTo>
                    <a:lnTo>
                      <a:pt x="416" y="111"/>
                    </a:lnTo>
                    <a:lnTo>
                      <a:pt x="417" y="111"/>
                    </a:lnTo>
                    <a:lnTo>
                      <a:pt x="418" y="111"/>
                    </a:lnTo>
                    <a:lnTo>
                      <a:pt x="419" y="111"/>
                    </a:lnTo>
                    <a:lnTo>
                      <a:pt x="419" y="112"/>
                    </a:lnTo>
                    <a:lnTo>
                      <a:pt x="420" y="112"/>
                    </a:lnTo>
                    <a:lnTo>
                      <a:pt x="420" y="113"/>
                    </a:lnTo>
                    <a:lnTo>
                      <a:pt x="421" y="113"/>
                    </a:lnTo>
                    <a:lnTo>
                      <a:pt x="422" y="113"/>
                    </a:lnTo>
                    <a:lnTo>
                      <a:pt x="423" y="113"/>
                    </a:lnTo>
                    <a:lnTo>
                      <a:pt x="423" y="115"/>
                    </a:lnTo>
                    <a:lnTo>
                      <a:pt x="424" y="115"/>
                    </a:lnTo>
                    <a:lnTo>
                      <a:pt x="425" y="115"/>
                    </a:lnTo>
                    <a:lnTo>
                      <a:pt x="426" y="115"/>
                    </a:lnTo>
                    <a:lnTo>
                      <a:pt x="427" y="115"/>
                    </a:lnTo>
                    <a:lnTo>
                      <a:pt x="428" y="115"/>
                    </a:lnTo>
                    <a:lnTo>
                      <a:pt x="429" y="115"/>
                    </a:lnTo>
                    <a:lnTo>
                      <a:pt x="430" y="115"/>
                    </a:lnTo>
                    <a:lnTo>
                      <a:pt x="431" y="115"/>
                    </a:lnTo>
                    <a:lnTo>
                      <a:pt x="432" y="115"/>
                    </a:lnTo>
                    <a:lnTo>
                      <a:pt x="433" y="115"/>
                    </a:lnTo>
                    <a:lnTo>
                      <a:pt x="433" y="116"/>
                    </a:lnTo>
                    <a:lnTo>
                      <a:pt x="434" y="116"/>
                    </a:lnTo>
                    <a:lnTo>
                      <a:pt x="435" y="116"/>
                    </a:lnTo>
                    <a:lnTo>
                      <a:pt x="436" y="116"/>
                    </a:lnTo>
                    <a:lnTo>
                      <a:pt x="437" y="116"/>
                    </a:lnTo>
                    <a:lnTo>
                      <a:pt x="438" y="116"/>
                    </a:lnTo>
                    <a:lnTo>
                      <a:pt x="439" y="116"/>
                    </a:lnTo>
                    <a:lnTo>
                      <a:pt x="439" y="117"/>
                    </a:lnTo>
                    <a:lnTo>
                      <a:pt x="439" y="119"/>
                    </a:lnTo>
                    <a:lnTo>
                      <a:pt x="440" y="119"/>
                    </a:lnTo>
                    <a:lnTo>
                      <a:pt x="441" y="119"/>
                    </a:lnTo>
                    <a:lnTo>
                      <a:pt x="442" y="119"/>
                    </a:lnTo>
                    <a:lnTo>
                      <a:pt x="443" y="119"/>
                    </a:lnTo>
                    <a:lnTo>
                      <a:pt x="444" y="119"/>
                    </a:lnTo>
                    <a:lnTo>
                      <a:pt x="445" y="119"/>
                    </a:lnTo>
                    <a:lnTo>
                      <a:pt x="445" y="120"/>
                    </a:lnTo>
                    <a:lnTo>
                      <a:pt x="446" y="120"/>
                    </a:lnTo>
                    <a:lnTo>
                      <a:pt x="447" y="120"/>
                    </a:lnTo>
                    <a:lnTo>
                      <a:pt x="447" y="122"/>
                    </a:lnTo>
                    <a:lnTo>
                      <a:pt x="448" y="122"/>
                    </a:lnTo>
                    <a:lnTo>
                      <a:pt x="449" y="122"/>
                    </a:lnTo>
                    <a:lnTo>
                      <a:pt x="450" y="122"/>
                    </a:lnTo>
                    <a:lnTo>
                      <a:pt x="451" y="122"/>
                    </a:lnTo>
                    <a:lnTo>
                      <a:pt x="452" y="122"/>
                    </a:lnTo>
                    <a:lnTo>
                      <a:pt x="453" y="122"/>
                    </a:lnTo>
                    <a:lnTo>
                      <a:pt x="453" y="124"/>
                    </a:lnTo>
                    <a:lnTo>
                      <a:pt x="454" y="124"/>
                    </a:lnTo>
                    <a:lnTo>
                      <a:pt x="455" y="124"/>
                    </a:lnTo>
                    <a:lnTo>
                      <a:pt x="456" y="124"/>
                    </a:lnTo>
                    <a:lnTo>
                      <a:pt x="457" y="124"/>
                    </a:lnTo>
                    <a:lnTo>
                      <a:pt x="458" y="124"/>
                    </a:lnTo>
                    <a:lnTo>
                      <a:pt x="458" y="126"/>
                    </a:lnTo>
                    <a:lnTo>
                      <a:pt x="459" y="126"/>
                    </a:lnTo>
                    <a:lnTo>
                      <a:pt x="460" y="126"/>
                    </a:lnTo>
                    <a:lnTo>
                      <a:pt x="461" y="126"/>
                    </a:lnTo>
                    <a:lnTo>
                      <a:pt x="462" y="126"/>
                    </a:lnTo>
                    <a:lnTo>
                      <a:pt x="463" y="126"/>
                    </a:lnTo>
                    <a:lnTo>
                      <a:pt x="464" y="126"/>
                    </a:lnTo>
                    <a:lnTo>
                      <a:pt x="465" y="126"/>
                    </a:lnTo>
                    <a:lnTo>
                      <a:pt x="466" y="126"/>
                    </a:lnTo>
                    <a:lnTo>
                      <a:pt x="467" y="126"/>
                    </a:lnTo>
                    <a:lnTo>
                      <a:pt x="468" y="126"/>
                    </a:lnTo>
                    <a:lnTo>
                      <a:pt x="469" y="126"/>
                    </a:lnTo>
                    <a:lnTo>
                      <a:pt x="470" y="126"/>
                    </a:lnTo>
                    <a:lnTo>
                      <a:pt x="471" y="126"/>
                    </a:lnTo>
                    <a:lnTo>
                      <a:pt x="472" y="126"/>
                    </a:lnTo>
                    <a:lnTo>
                      <a:pt x="473" y="126"/>
                    </a:lnTo>
                    <a:lnTo>
                      <a:pt x="474" y="126"/>
                    </a:lnTo>
                    <a:lnTo>
                      <a:pt x="474" y="129"/>
                    </a:lnTo>
                    <a:lnTo>
                      <a:pt x="475" y="129"/>
                    </a:lnTo>
                    <a:lnTo>
                      <a:pt x="475" y="131"/>
                    </a:lnTo>
                    <a:lnTo>
                      <a:pt x="476" y="131"/>
                    </a:lnTo>
                    <a:lnTo>
                      <a:pt x="476" y="134"/>
                    </a:lnTo>
                    <a:lnTo>
                      <a:pt x="477" y="134"/>
                    </a:lnTo>
                    <a:lnTo>
                      <a:pt x="478" y="134"/>
                    </a:lnTo>
                    <a:lnTo>
                      <a:pt x="479" y="134"/>
                    </a:lnTo>
                    <a:lnTo>
                      <a:pt x="480" y="134"/>
                    </a:lnTo>
                    <a:lnTo>
                      <a:pt x="481" y="134"/>
                    </a:lnTo>
                    <a:lnTo>
                      <a:pt x="482" y="134"/>
                    </a:lnTo>
                    <a:lnTo>
                      <a:pt x="482" y="137"/>
                    </a:lnTo>
                    <a:lnTo>
                      <a:pt x="483" y="137"/>
                    </a:lnTo>
                    <a:lnTo>
                      <a:pt x="484" y="137"/>
                    </a:lnTo>
                    <a:lnTo>
                      <a:pt x="485" y="137"/>
                    </a:lnTo>
                    <a:lnTo>
                      <a:pt x="486" y="137"/>
                    </a:lnTo>
                    <a:lnTo>
                      <a:pt x="487" y="137"/>
                    </a:lnTo>
                    <a:lnTo>
                      <a:pt x="488" y="137"/>
                    </a:lnTo>
                    <a:lnTo>
                      <a:pt x="488" y="140"/>
                    </a:lnTo>
                    <a:lnTo>
                      <a:pt x="489" y="140"/>
                    </a:lnTo>
                    <a:lnTo>
                      <a:pt x="490" y="140"/>
                    </a:lnTo>
                    <a:lnTo>
                      <a:pt x="491" y="140"/>
                    </a:lnTo>
                    <a:lnTo>
                      <a:pt x="491" y="144"/>
                    </a:lnTo>
                    <a:lnTo>
                      <a:pt x="492" y="144"/>
                    </a:lnTo>
                    <a:lnTo>
                      <a:pt x="492" y="147"/>
                    </a:lnTo>
                    <a:lnTo>
                      <a:pt x="493" y="147"/>
                    </a:lnTo>
                    <a:lnTo>
                      <a:pt x="493" y="151"/>
                    </a:lnTo>
                    <a:lnTo>
                      <a:pt x="494" y="151"/>
                    </a:lnTo>
                    <a:lnTo>
                      <a:pt x="495" y="151"/>
                    </a:lnTo>
                    <a:lnTo>
                      <a:pt x="495" y="154"/>
                    </a:lnTo>
                    <a:lnTo>
                      <a:pt x="496" y="154"/>
                    </a:lnTo>
                    <a:lnTo>
                      <a:pt x="497" y="154"/>
                    </a:lnTo>
                    <a:lnTo>
                      <a:pt x="498" y="154"/>
                    </a:lnTo>
                    <a:lnTo>
                      <a:pt x="499" y="154"/>
                    </a:lnTo>
                    <a:lnTo>
                      <a:pt x="500" y="154"/>
                    </a:lnTo>
                    <a:lnTo>
                      <a:pt x="501" y="154"/>
                    </a:lnTo>
                    <a:lnTo>
                      <a:pt x="502" y="154"/>
                    </a:lnTo>
                    <a:lnTo>
                      <a:pt x="503" y="154"/>
                    </a:lnTo>
                    <a:lnTo>
                      <a:pt x="504" y="154"/>
                    </a:lnTo>
                    <a:lnTo>
                      <a:pt x="506" y="154"/>
                    </a:lnTo>
                    <a:lnTo>
                      <a:pt x="507" y="154"/>
                    </a:lnTo>
                    <a:lnTo>
                      <a:pt x="508" y="154"/>
                    </a:lnTo>
                    <a:lnTo>
                      <a:pt x="509" y="154"/>
                    </a:lnTo>
                    <a:lnTo>
                      <a:pt x="510" y="154"/>
                    </a:lnTo>
                    <a:lnTo>
                      <a:pt x="512" y="154"/>
                    </a:lnTo>
                    <a:lnTo>
                      <a:pt x="513" y="154"/>
                    </a:lnTo>
                    <a:lnTo>
                      <a:pt x="515" y="154"/>
                    </a:lnTo>
                    <a:lnTo>
                      <a:pt x="516" y="154"/>
                    </a:lnTo>
                    <a:lnTo>
                      <a:pt x="517" y="154"/>
                    </a:lnTo>
                    <a:lnTo>
                      <a:pt x="518" y="154"/>
                    </a:lnTo>
                    <a:lnTo>
                      <a:pt x="519" y="154"/>
                    </a:lnTo>
                    <a:lnTo>
                      <a:pt x="520" y="154"/>
                    </a:lnTo>
                    <a:lnTo>
                      <a:pt x="521" y="154"/>
                    </a:lnTo>
                    <a:lnTo>
                      <a:pt x="522" y="154"/>
                    </a:lnTo>
                    <a:lnTo>
                      <a:pt x="524" y="154"/>
                    </a:lnTo>
                    <a:lnTo>
                      <a:pt x="525" y="154"/>
                    </a:lnTo>
                    <a:lnTo>
                      <a:pt x="525" y="161"/>
                    </a:lnTo>
                    <a:lnTo>
                      <a:pt x="526" y="161"/>
                    </a:lnTo>
                    <a:lnTo>
                      <a:pt x="528" y="161"/>
                    </a:lnTo>
                    <a:lnTo>
                      <a:pt x="529" y="161"/>
                    </a:lnTo>
                    <a:lnTo>
                      <a:pt x="531" y="161"/>
                    </a:lnTo>
                    <a:lnTo>
                      <a:pt x="532" y="161"/>
                    </a:lnTo>
                    <a:lnTo>
                      <a:pt x="534" y="161"/>
                    </a:lnTo>
                    <a:lnTo>
                      <a:pt x="535" y="161"/>
                    </a:lnTo>
                    <a:lnTo>
                      <a:pt x="537" y="161"/>
                    </a:lnTo>
                    <a:lnTo>
                      <a:pt x="538" y="161"/>
                    </a:lnTo>
                    <a:lnTo>
                      <a:pt x="539" y="161"/>
                    </a:lnTo>
                    <a:lnTo>
                      <a:pt x="540" y="161"/>
                    </a:lnTo>
                    <a:lnTo>
                      <a:pt x="541" y="161"/>
                    </a:lnTo>
                    <a:lnTo>
                      <a:pt x="542" y="161"/>
                    </a:lnTo>
                    <a:lnTo>
                      <a:pt x="543" y="161"/>
                    </a:lnTo>
                    <a:lnTo>
                      <a:pt x="544" y="161"/>
                    </a:lnTo>
                    <a:lnTo>
                      <a:pt x="545" y="161"/>
                    </a:lnTo>
                    <a:lnTo>
                      <a:pt x="548" y="161"/>
                    </a:lnTo>
                    <a:lnTo>
                      <a:pt x="551" y="161"/>
                    </a:lnTo>
                    <a:lnTo>
                      <a:pt x="552" y="161"/>
                    </a:lnTo>
                    <a:lnTo>
                      <a:pt x="555" y="161"/>
                    </a:lnTo>
                    <a:lnTo>
                      <a:pt x="556" y="161"/>
                    </a:lnTo>
                    <a:lnTo>
                      <a:pt x="556" y="182"/>
                    </a:lnTo>
                    <a:lnTo>
                      <a:pt x="557" y="182"/>
                    </a:lnTo>
                    <a:lnTo>
                      <a:pt x="560" y="182"/>
                    </a:lnTo>
                    <a:lnTo>
                      <a:pt x="562" y="182"/>
                    </a:lnTo>
                    <a:lnTo>
                      <a:pt x="563" y="182"/>
                    </a:lnTo>
                    <a:lnTo>
                      <a:pt x="567" y="182"/>
                    </a:lnTo>
                    <a:lnTo>
                      <a:pt x="575" y="182"/>
                    </a:lnTo>
                    <a:lnTo>
                      <a:pt x="576" y="182"/>
                    </a:lnTo>
                    <a:lnTo>
                      <a:pt x="578" y="182"/>
                    </a:lnTo>
                    <a:lnTo>
                      <a:pt x="584" y="182"/>
                    </a:lnTo>
                    <a:lnTo>
                      <a:pt x="591" y="182"/>
                    </a:lnTo>
                    <a:lnTo>
                      <a:pt x="592" y="182"/>
                    </a:lnTo>
                    <a:lnTo>
                      <a:pt x="599" y="182"/>
                    </a:lnTo>
                    <a:lnTo>
                      <a:pt x="612" y="182"/>
                    </a:lnTo>
                    <a:lnTo>
                      <a:pt x="613" y="182"/>
                    </a:lnTo>
                  </a:path>
                </a:pathLst>
              </a:custGeom>
              <a:noFill/>
              <a:ln w="38100">
                <a:solidFill>
                  <a:srgbClr val="FF7F0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0" name="Freeform 340"/>
              <p:cNvSpPr>
                <a:spLocks/>
              </p:cNvSpPr>
              <p:nvPr/>
            </p:nvSpPr>
            <p:spPr bwMode="auto">
              <a:xfrm>
                <a:off x="3714149" y="3006672"/>
                <a:ext cx="5086141" cy="1773435"/>
              </a:xfrm>
              <a:custGeom>
                <a:avLst/>
                <a:gdLst>
                  <a:gd name="T0" fmla="*/ 2147483647 w 708"/>
                  <a:gd name="T1" fmla="*/ 2147483647 h 247"/>
                  <a:gd name="T2" fmla="*/ 2147483647 w 708"/>
                  <a:gd name="T3" fmla="*/ 2147483647 h 247"/>
                  <a:gd name="T4" fmla="*/ 2147483647 w 708"/>
                  <a:gd name="T5" fmla="*/ 2147483647 h 247"/>
                  <a:gd name="T6" fmla="*/ 2147483647 w 708"/>
                  <a:gd name="T7" fmla="*/ 2147483647 h 247"/>
                  <a:gd name="T8" fmla="*/ 2147483647 w 708"/>
                  <a:gd name="T9" fmla="*/ 2147483647 h 247"/>
                  <a:gd name="T10" fmla="*/ 2147483647 w 708"/>
                  <a:gd name="T11" fmla="*/ 2147483647 h 247"/>
                  <a:gd name="T12" fmla="*/ 2147483647 w 708"/>
                  <a:gd name="T13" fmla="*/ 2147483647 h 247"/>
                  <a:gd name="T14" fmla="*/ 2147483647 w 708"/>
                  <a:gd name="T15" fmla="*/ 2147483647 h 247"/>
                  <a:gd name="T16" fmla="*/ 2147483647 w 708"/>
                  <a:gd name="T17" fmla="*/ 2147483647 h 247"/>
                  <a:gd name="T18" fmla="*/ 2147483647 w 708"/>
                  <a:gd name="T19" fmla="*/ 2147483647 h 247"/>
                  <a:gd name="T20" fmla="*/ 2147483647 w 708"/>
                  <a:gd name="T21" fmla="*/ 2147483647 h 247"/>
                  <a:gd name="T22" fmla="*/ 2147483647 w 708"/>
                  <a:gd name="T23" fmla="*/ 2147483647 h 247"/>
                  <a:gd name="T24" fmla="*/ 2147483647 w 708"/>
                  <a:gd name="T25" fmla="*/ 2147483647 h 247"/>
                  <a:gd name="T26" fmla="*/ 2147483647 w 708"/>
                  <a:gd name="T27" fmla="*/ 2147483647 h 247"/>
                  <a:gd name="T28" fmla="*/ 2147483647 w 708"/>
                  <a:gd name="T29" fmla="*/ 2147483647 h 247"/>
                  <a:gd name="T30" fmla="*/ 2147483647 w 708"/>
                  <a:gd name="T31" fmla="*/ 2147483647 h 247"/>
                  <a:gd name="T32" fmla="*/ 2147483647 w 708"/>
                  <a:gd name="T33" fmla="*/ 2147483647 h 247"/>
                  <a:gd name="T34" fmla="*/ 2147483647 w 708"/>
                  <a:gd name="T35" fmla="*/ 2147483647 h 247"/>
                  <a:gd name="T36" fmla="*/ 2147483647 w 708"/>
                  <a:gd name="T37" fmla="*/ 2147483647 h 247"/>
                  <a:gd name="T38" fmla="*/ 2147483647 w 708"/>
                  <a:gd name="T39" fmla="*/ 2147483647 h 247"/>
                  <a:gd name="T40" fmla="*/ 2147483647 w 708"/>
                  <a:gd name="T41" fmla="*/ 2147483647 h 247"/>
                  <a:gd name="T42" fmla="*/ 2147483647 w 708"/>
                  <a:gd name="T43" fmla="*/ 2147483647 h 247"/>
                  <a:gd name="T44" fmla="*/ 2147483647 w 708"/>
                  <a:gd name="T45" fmla="*/ 2147483647 h 247"/>
                  <a:gd name="T46" fmla="*/ 2147483647 w 708"/>
                  <a:gd name="T47" fmla="*/ 2147483647 h 247"/>
                  <a:gd name="T48" fmla="*/ 2147483647 w 708"/>
                  <a:gd name="T49" fmla="*/ 2147483647 h 247"/>
                  <a:gd name="T50" fmla="*/ 2147483647 w 708"/>
                  <a:gd name="T51" fmla="*/ 2147483647 h 247"/>
                  <a:gd name="T52" fmla="*/ 2147483647 w 708"/>
                  <a:gd name="T53" fmla="*/ 2147483647 h 247"/>
                  <a:gd name="T54" fmla="*/ 2147483647 w 708"/>
                  <a:gd name="T55" fmla="*/ 2147483647 h 247"/>
                  <a:gd name="T56" fmla="*/ 2147483647 w 708"/>
                  <a:gd name="T57" fmla="*/ 2147483647 h 247"/>
                  <a:gd name="T58" fmla="*/ 2147483647 w 708"/>
                  <a:gd name="T59" fmla="*/ 2147483647 h 247"/>
                  <a:gd name="T60" fmla="*/ 2147483647 w 708"/>
                  <a:gd name="T61" fmla="*/ 2147483647 h 247"/>
                  <a:gd name="T62" fmla="*/ 2147483647 w 708"/>
                  <a:gd name="T63" fmla="*/ 2147483647 h 247"/>
                  <a:gd name="T64" fmla="*/ 2147483647 w 708"/>
                  <a:gd name="T65" fmla="*/ 2147483647 h 247"/>
                  <a:gd name="T66" fmla="*/ 2147483647 w 708"/>
                  <a:gd name="T67" fmla="*/ 2147483647 h 247"/>
                  <a:gd name="T68" fmla="*/ 2147483647 w 708"/>
                  <a:gd name="T69" fmla="*/ 2147483647 h 247"/>
                  <a:gd name="T70" fmla="*/ 2147483647 w 708"/>
                  <a:gd name="T71" fmla="*/ 2147483647 h 247"/>
                  <a:gd name="T72" fmla="*/ 2147483647 w 708"/>
                  <a:gd name="T73" fmla="*/ 2147483647 h 247"/>
                  <a:gd name="T74" fmla="*/ 2147483647 w 708"/>
                  <a:gd name="T75" fmla="*/ 2147483647 h 247"/>
                  <a:gd name="T76" fmla="*/ 2147483647 w 708"/>
                  <a:gd name="T77" fmla="*/ 2147483647 h 247"/>
                  <a:gd name="T78" fmla="*/ 2147483647 w 708"/>
                  <a:gd name="T79" fmla="*/ 2147483647 h 247"/>
                  <a:gd name="T80" fmla="*/ 2147483647 w 708"/>
                  <a:gd name="T81" fmla="*/ 2147483647 h 247"/>
                  <a:gd name="T82" fmla="*/ 2147483647 w 708"/>
                  <a:gd name="T83" fmla="*/ 2147483647 h 247"/>
                  <a:gd name="T84" fmla="*/ 2147483647 w 708"/>
                  <a:gd name="T85" fmla="*/ 2147483647 h 247"/>
                  <a:gd name="T86" fmla="*/ 2147483647 w 708"/>
                  <a:gd name="T87" fmla="*/ 2147483647 h 247"/>
                  <a:gd name="T88" fmla="*/ 2147483647 w 708"/>
                  <a:gd name="T89" fmla="*/ 2147483647 h 247"/>
                  <a:gd name="T90" fmla="*/ 2147483647 w 708"/>
                  <a:gd name="T91" fmla="*/ 2147483647 h 247"/>
                  <a:gd name="T92" fmla="*/ 2147483647 w 708"/>
                  <a:gd name="T93" fmla="*/ 2147483647 h 247"/>
                  <a:gd name="T94" fmla="*/ 2147483647 w 708"/>
                  <a:gd name="T95" fmla="*/ 2147483647 h 247"/>
                  <a:gd name="T96" fmla="*/ 2147483647 w 708"/>
                  <a:gd name="T97" fmla="*/ 2147483647 h 247"/>
                  <a:gd name="T98" fmla="*/ 2147483647 w 708"/>
                  <a:gd name="T99" fmla="*/ 2147483647 h 247"/>
                  <a:gd name="T100" fmla="*/ 2147483647 w 708"/>
                  <a:gd name="T101" fmla="*/ 2147483647 h 247"/>
                  <a:gd name="T102" fmla="*/ 2147483647 w 708"/>
                  <a:gd name="T103" fmla="*/ 2147483647 h 247"/>
                  <a:gd name="T104" fmla="*/ 2147483647 w 708"/>
                  <a:gd name="T105" fmla="*/ 2147483647 h 247"/>
                  <a:gd name="T106" fmla="*/ 2147483647 w 708"/>
                  <a:gd name="T107" fmla="*/ 2147483647 h 247"/>
                  <a:gd name="T108" fmla="*/ 2147483647 w 708"/>
                  <a:gd name="T109" fmla="*/ 2147483647 h 247"/>
                  <a:gd name="T110" fmla="*/ 2147483647 w 708"/>
                  <a:gd name="T111" fmla="*/ 2147483647 h 247"/>
                  <a:gd name="T112" fmla="*/ 2147483647 w 708"/>
                  <a:gd name="T113" fmla="*/ 2147483647 h 247"/>
                  <a:gd name="T114" fmla="*/ 2147483647 w 708"/>
                  <a:gd name="T115" fmla="*/ 2147483647 h 247"/>
                  <a:gd name="T116" fmla="*/ 2147483647 w 708"/>
                  <a:gd name="T117" fmla="*/ 2147483647 h 247"/>
                  <a:gd name="T118" fmla="*/ 2147483647 w 708"/>
                  <a:gd name="T119" fmla="*/ 2147483647 h 247"/>
                  <a:gd name="T120" fmla="*/ 2147483647 w 708"/>
                  <a:gd name="T121" fmla="*/ 2147483647 h 247"/>
                  <a:gd name="T122" fmla="*/ 2147483647 w 708"/>
                  <a:gd name="T123" fmla="*/ 2147483647 h 247"/>
                  <a:gd name="T124" fmla="*/ 2147483647 w 708"/>
                  <a:gd name="T125" fmla="*/ 2147483647 h 2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8"/>
                  <a:gd name="T190" fmla="*/ 0 h 247"/>
                  <a:gd name="T191" fmla="*/ 708 w 708"/>
                  <a:gd name="T192" fmla="*/ 247 h 2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8" h="247">
                    <a:moveTo>
                      <a:pt x="0" y="0"/>
                    </a:moveTo>
                    <a:lnTo>
                      <a:pt x="0" y="0"/>
                    </a:lnTo>
                    <a:lnTo>
                      <a:pt x="1" y="0"/>
                    </a:lnTo>
                    <a:lnTo>
                      <a:pt x="2" y="0"/>
                    </a:lnTo>
                    <a:lnTo>
                      <a:pt x="3" y="0"/>
                    </a:lnTo>
                    <a:lnTo>
                      <a:pt x="4" y="0"/>
                    </a:lnTo>
                    <a:lnTo>
                      <a:pt x="5" y="0"/>
                    </a:lnTo>
                    <a:lnTo>
                      <a:pt x="6" y="0"/>
                    </a:lnTo>
                    <a:lnTo>
                      <a:pt x="6" y="1"/>
                    </a:lnTo>
                    <a:lnTo>
                      <a:pt x="7" y="1"/>
                    </a:lnTo>
                    <a:lnTo>
                      <a:pt x="8" y="1"/>
                    </a:lnTo>
                    <a:lnTo>
                      <a:pt x="9" y="1"/>
                    </a:lnTo>
                    <a:lnTo>
                      <a:pt x="10" y="1"/>
                    </a:lnTo>
                    <a:lnTo>
                      <a:pt x="11" y="1"/>
                    </a:lnTo>
                    <a:lnTo>
                      <a:pt x="12" y="1"/>
                    </a:lnTo>
                    <a:lnTo>
                      <a:pt x="13" y="1"/>
                    </a:lnTo>
                    <a:lnTo>
                      <a:pt x="14" y="1"/>
                    </a:lnTo>
                    <a:lnTo>
                      <a:pt x="15" y="1"/>
                    </a:lnTo>
                    <a:lnTo>
                      <a:pt x="16" y="1"/>
                    </a:lnTo>
                    <a:lnTo>
                      <a:pt x="17" y="1"/>
                    </a:lnTo>
                    <a:lnTo>
                      <a:pt x="18" y="1"/>
                    </a:lnTo>
                    <a:lnTo>
                      <a:pt x="19" y="1"/>
                    </a:lnTo>
                    <a:lnTo>
                      <a:pt x="20" y="1"/>
                    </a:lnTo>
                    <a:lnTo>
                      <a:pt x="21" y="1"/>
                    </a:lnTo>
                    <a:lnTo>
                      <a:pt x="22" y="1"/>
                    </a:lnTo>
                    <a:lnTo>
                      <a:pt x="23" y="1"/>
                    </a:lnTo>
                    <a:lnTo>
                      <a:pt x="23" y="2"/>
                    </a:lnTo>
                    <a:lnTo>
                      <a:pt x="24" y="2"/>
                    </a:lnTo>
                    <a:lnTo>
                      <a:pt x="25" y="2"/>
                    </a:lnTo>
                    <a:lnTo>
                      <a:pt x="26" y="2"/>
                    </a:lnTo>
                    <a:lnTo>
                      <a:pt x="27" y="2"/>
                    </a:lnTo>
                    <a:lnTo>
                      <a:pt x="28" y="2"/>
                    </a:lnTo>
                    <a:lnTo>
                      <a:pt x="29" y="2"/>
                    </a:lnTo>
                    <a:lnTo>
                      <a:pt x="30" y="2"/>
                    </a:lnTo>
                    <a:lnTo>
                      <a:pt x="31" y="2"/>
                    </a:lnTo>
                    <a:lnTo>
                      <a:pt x="32" y="2"/>
                    </a:lnTo>
                    <a:lnTo>
                      <a:pt x="33" y="2"/>
                    </a:lnTo>
                    <a:lnTo>
                      <a:pt x="34" y="2"/>
                    </a:lnTo>
                    <a:lnTo>
                      <a:pt x="35" y="2"/>
                    </a:lnTo>
                    <a:lnTo>
                      <a:pt x="36" y="2"/>
                    </a:lnTo>
                    <a:lnTo>
                      <a:pt x="37" y="2"/>
                    </a:lnTo>
                    <a:lnTo>
                      <a:pt x="38" y="2"/>
                    </a:lnTo>
                    <a:lnTo>
                      <a:pt x="39" y="2"/>
                    </a:lnTo>
                    <a:lnTo>
                      <a:pt x="40" y="2"/>
                    </a:lnTo>
                    <a:lnTo>
                      <a:pt x="40" y="3"/>
                    </a:lnTo>
                    <a:lnTo>
                      <a:pt x="41" y="3"/>
                    </a:lnTo>
                    <a:lnTo>
                      <a:pt x="42" y="3"/>
                    </a:lnTo>
                    <a:lnTo>
                      <a:pt x="43" y="3"/>
                    </a:lnTo>
                    <a:lnTo>
                      <a:pt x="44" y="3"/>
                    </a:lnTo>
                    <a:lnTo>
                      <a:pt x="45" y="3"/>
                    </a:lnTo>
                    <a:lnTo>
                      <a:pt x="46" y="3"/>
                    </a:lnTo>
                    <a:lnTo>
                      <a:pt x="47" y="3"/>
                    </a:lnTo>
                    <a:lnTo>
                      <a:pt x="48" y="3"/>
                    </a:lnTo>
                    <a:lnTo>
                      <a:pt x="49" y="3"/>
                    </a:lnTo>
                    <a:lnTo>
                      <a:pt x="50" y="3"/>
                    </a:lnTo>
                    <a:lnTo>
                      <a:pt x="51" y="3"/>
                    </a:lnTo>
                    <a:lnTo>
                      <a:pt x="52" y="3"/>
                    </a:lnTo>
                    <a:lnTo>
                      <a:pt x="53" y="3"/>
                    </a:lnTo>
                    <a:lnTo>
                      <a:pt x="54" y="3"/>
                    </a:lnTo>
                    <a:lnTo>
                      <a:pt x="55" y="3"/>
                    </a:lnTo>
                    <a:lnTo>
                      <a:pt x="56" y="3"/>
                    </a:lnTo>
                    <a:lnTo>
                      <a:pt x="57" y="3"/>
                    </a:lnTo>
                    <a:lnTo>
                      <a:pt x="58" y="3"/>
                    </a:lnTo>
                    <a:lnTo>
                      <a:pt x="59" y="3"/>
                    </a:lnTo>
                    <a:lnTo>
                      <a:pt x="60" y="3"/>
                    </a:lnTo>
                    <a:lnTo>
                      <a:pt x="61" y="3"/>
                    </a:lnTo>
                    <a:lnTo>
                      <a:pt x="62" y="3"/>
                    </a:lnTo>
                    <a:lnTo>
                      <a:pt x="62" y="4"/>
                    </a:lnTo>
                    <a:lnTo>
                      <a:pt x="63" y="4"/>
                    </a:lnTo>
                    <a:lnTo>
                      <a:pt x="64" y="4"/>
                    </a:lnTo>
                    <a:lnTo>
                      <a:pt x="64" y="5"/>
                    </a:lnTo>
                    <a:lnTo>
                      <a:pt x="65" y="5"/>
                    </a:lnTo>
                    <a:lnTo>
                      <a:pt x="66" y="5"/>
                    </a:lnTo>
                    <a:lnTo>
                      <a:pt x="67" y="5"/>
                    </a:lnTo>
                    <a:lnTo>
                      <a:pt x="68" y="5"/>
                    </a:lnTo>
                    <a:lnTo>
                      <a:pt x="69" y="5"/>
                    </a:lnTo>
                    <a:lnTo>
                      <a:pt x="69" y="6"/>
                    </a:lnTo>
                    <a:lnTo>
                      <a:pt x="70" y="6"/>
                    </a:lnTo>
                    <a:lnTo>
                      <a:pt x="71" y="6"/>
                    </a:lnTo>
                    <a:lnTo>
                      <a:pt x="72" y="6"/>
                    </a:lnTo>
                    <a:lnTo>
                      <a:pt x="73" y="6"/>
                    </a:lnTo>
                    <a:lnTo>
                      <a:pt x="73" y="7"/>
                    </a:lnTo>
                    <a:lnTo>
                      <a:pt x="74" y="7"/>
                    </a:lnTo>
                    <a:lnTo>
                      <a:pt x="75" y="7"/>
                    </a:lnTo>
                    <a:lnTo>
                      <a:pt x="76" y="7"/>
                    </a:lnTo>
                    <a:lnTo>
                      <a:pt x="77" y="7"/>
                    </a:lnTo>
                    <a:lnTo>
                      <a:pt x="78" y="7"/>
                    </a:lnTo>
                    <a:lnTo>
                      <a:pt x="79" y="7"/>
                    </a:lnTo>
                    <a:lnTo>
                      <a:pt x="80" y="7"/>
                    </a:lnTo>
                    <a:lnTo>
                      <a:pt x="81" y="7"/>
                    </a:lnTo>
                    <a:lnTo>
                      <a:pt x="81" y="8"/>
                    </a:lnTo>
                    <a:lnTo>
                      <a:pt x="82" y="8"/>
                    </a:lnTo>
                    <a:lnTo>
                      <a:pt x="83" y="8"/>
                    </a:lnTo>
                    <a:lnTo>
                      <a:pt x="84" y="8"/>
                    </a:lnTo>
                    <a:lnTo>
                      <a:pt x="85" y="8"/>
                    </a:lnTo>
                    <a:lnTo>
                      <a:pt x="86" y="8"/>
                    </a:lnTo>
                    <a:lnTo>
                      <a:pt x="87" y="8"/>
                    </a:lnTo>
                    <a:lnTo>
                      <a:pt x="88" y="8"/>
                    </a:lnTo>
                    <a:lnTo>
                      <a:pt x="88" y="9"/>
                    </a:lnTo>
                    <a:lnTo>
                      <a:pt x="89" y="9"/>
                    </a:lnTo>
                    <a:lnTo>
                      <a:pt x="90" y="9"/>
                    </a:lnTo>
                    <a:lnTo>
                      <a:pt x="91" y="9"/>
                    </a:lnTo>
                    <a:lnTo>
                      <a:pt x="92" y="9"/>
                    </a:lnTo>
                    <a:lnTo>
                      <a:pt x="93" y="9"/>
                    </a:lnTo>
                    <a:lnTo>
                      <a:pt x="93" y="10"/>
                    </a:lnTo>
                    <a:lnTo>
                      <a:pt x="94" y="10"/>
                    </a:lnTo>
                    <a:lnTo>
                      <a:pt x="95" y="10"/>
                    </a:lnTo>
                    <a:lnTo>
                      <a:pt x="96" y="10"/>
                    </a:lnTo>
                    <a:lnTo>
                      <a:pt x="97" y="10"/>
                    </a:lnTo>
                    <a:lnTo>
                      <a:pt x="98" y="10"/>
                    </a:lnTo>
                    <a:lnTo>
                      <a:pt x="98" y="11"/>
                    </a:lnTo>
                    <a:lnTo>
                      <a:pt x="99" y="11"/>
                    </a:lnTo>
                    <a:lnTo>
                      <a:pt x="100" y="11"/>
                    </a:lnTo>
                    <a:lnTo>
                      <a:pt x="100" y="12"/>
                    </a:lnTo>
                    <a:lnTo>
                      <a:pt x="101" y="12"/>
                    </a:lnTo>
                    <a:lnTo>
                      <a:pt x="102" y="12"/>
                    </a:lnTo>
                    <a:lnTo>
                      <a:pt x="103" y="12"/>
                    </a:lnTo>
                    <a:lnTo>
                      <a:pt x="104" y="12"/>
                    </a:lnTo>
                    <a:lnTo>
                      <a:pt x="105" y="12"/>
                    </a:lnTo>
                    <a:lnTo>
                      <a:pt x="106" y="12"/>
                    </a:lnTo>
                    <a:lnTo>
                      <a:pt x="107" y="12"/>
                    </a:lnTo>
                    <a:lnTo>
                      <a:pt x="108" y="12"/>
                    </a:lnTo>
                    <a:lnTo>
                      <a:pt x="108" y="13"/>
                    </a:lnTo>
                    <a:lnTo>
                      <a:pt x="109" y="13"/>
                    </a:lnTo>
                    <a:lnTo>
                      <a:pt x="110" y="13"/>
                    </a:lnTo>
                    <a:lnTo>
                      <a:pt x="111" y="13"/>
                    </a:lnTo>
                    <a:lnTo>
                      <a:pt x="112" y="13"/>
                    </a:lnTo>
                    <a:lnTo>
                      <a:pt x="113" y="13"/>
                    </a:lnTo>
                    <a:lnTo>
                      <a:pt x="114" y="13"/>
                    </a:lnTo>
                    <a:lnTo>
                      <a:pt x="115" y="13"/>
                    </a:lnTo>
                    <a:lnTo>
                      <a:pt x="116" y="13"/>
                    </a:lnTo>
                    <a:lnTo>
                      <a:pt x="117" y="13"/>
                    </a:lnTo>
                    <a:lnTo>
                      <a:pt x="117" y="14"/>
                    </a:lnTo>
                    <a:lnTo>
                      <a:pt x="118" y="14"/>
                    </a:lnTo>
                    <a:lnTo>
                      <a:pt x="119" y="14"/>
                    </a:lnTo>
                    <a:lnTo>
                      <a:pt x="120" y="14"/>
                    </a:lnTo>
                    <a:lnTo>
                      <a:pt x="121" y="14"/>
                    </a:lnTo>
                    <a:lnTo>
                      <a:pt x="122" y="14"/>
                    </a:lnTo>
                    <a:lnTo>
                      <a:pt x="123" y="14"/>
                    </a:lnTo>
                    <a:lnTo>
                      <a:pt x="124" y="14"/>
                    </a:lnTo>
                    <a:lnTo>
                      <a:pt x="125" y="14"/>
                    </a:lnTo>
                    <a:lnTo>
                      <a:pt x="125" y="15"/>
                    </a:lnTo>
                    <a:lnTo>
                      <a:pt x="126" y="15"/>
                    </a:lnTo>
                    <a:lnTo>
                      <a:pt x="127" y="15"/>
                    </a:lnTo>
                    <a:lnTo>
                      <a:pt x="128" y="15"/>
                    </a:lnTo>
                    <a:lnTo>
                      <a:pt x="129" y="15"/>
                    </a:lnTo>
                    <a:lnTo>
                      <a:pt x="130" y="15"/>
                    </a:lnTo>
                    <a:lnTo>
                      <a:pt x="131" y="15"/>
                    </a:lnTo>
                    <a:lnTo>
                      <a:pt x="132" y="15"/>
                    </a:lnTo>
                    <a:lnTo>
                      <a:pt x="133" y="15"/>
                    </a:lnTo>
                    <a:lnTo>
                      <a:pt x="134" y="15"/>
                    </a:lnTo>
                    <a:lnTo>
                      <a:pt x="135" y="15"/>
                    </a:lnTo>
                    <a:lnTo>
                      <a:pt x="136" y="15"/>
                    </a:lnTo>
                    <a:lnTo>
                      <a:pt x="137" y="15"/>
                    </a:lnTo>
                    <a:lnTo>
                      <a:pt x="138" y="15"/>
                    </a:lnTo>
                    <a:lnTo>
                      <a:pt x="139" y="15"/>
                    </a:lnTo>
                    <a:lnTo>
                      <a:pt x="139" y="16"/>
                    </a:lnTo>
                    <a:lnTo>
                      <a:pt x="140" y="16"/>
                    </a:lnTo>
                    <a:lnTo>
                      <a:pt x="141" y="16"/>
                    </a:lnTo>
                    <a:lnTo>
                      <a:pt x="142" y="16"/>
                    </a:lnTo>
                    <a:lnTo>
                      <a:pt x="143" y="16"/>
                    </a:lnTo>
                    <a:lnTo>
                      <a:pt x="144" y="16"/>
                    </a:lnTo>
                    <a:lnTo>
                      <a:pt x="145" y="16"/>
                    </a:lnTo>
                    <a:lnTo>
                      <a:pt x="146" y="16"/>
                    </a:lnTo>
                    <a:lnTo>
                      <a:pt x="147" y="16"/>
                    </a:lnTo>
                    <a:lnTo>
                      <a:pt x="148" y="16"/>
                    </a:lnTo>
                    <a:lnTo>
                      <a:pt x="149" y="16"/>
                    </a:lnTo>
                    <a:lnTo>
                      <a:pt x="150" y="16"/>
                    </a:lnTo>
                    <a:lnTo>
                      <a:pt x="151" y="16"/>
                    </a:lnTo>
                    <a:lnTo>
                      <a:pt x="152" y="16"/>
                    </a:lnTo>
                    <a:lnTo>
                      <a:pt x="152" y="17"/>
                    </a:lnTo>
                    <a:lnTo>
                      <a:pt x="153" y="17"/>
                    </a:lnTo>
                    <a:lnTo>
                      <a:pt x="154" y="17"/>
                    </a:lnTo>
                    <a:lnTo>
                      <a:pt x="155" y="17"/>
                    </a:lnTo>
                    <a:lnTo>
                      <a:pt x="156" y="17"/>
                    </a:lnTo>
                    <a:lnTo>
                      <a:pt x="157" y="17"/>
                    </a:lnTo>
                    <a:lnTo>
                      <a:pt x="158" y="17"/>
                    </a:lnTo>
                    <a:lnTo>
                      <a:pt x="159" y="17"/>
                    </a:lnTo>
                    <a:lnTo>
                      <a:pt x="160" y="17"/>
                    </a:lnTo>
                    <a:lnTo>
                      <a:pt x="161" y="17"/>
                    </a:lnTo>
                    <a:lnTo>
                      <a:pt x="162" y="17"/>
                    </a:lnTo>
                    <a:lnTo>
                      <a:pt x="163" y="17"/>
                    </a:lnTo>
                    <a:lnTo>
                      <a:pt x="164" y="17"/>
                    </a:lnTo>
                    <a:lnTo>
                      <a:pt x="165" y="17"/>
                    </a:lnTo>
                    <a:lnTo>
                      <a:pt x="165" y="18"/>
                    </a:lnTo>
                    <a:lnTo>
                      <a:pt x="166" y="18"/>
                    </a:lnTo>
                    <a:lnTo>
                      <a:pt x="167" y="18"/>
                    </a:lnTo>
                    <a:lnTo>
                      <a:pt x="168" y="18"/>
                    </a:lnTo>
                    <a:lnTo>
                      <a:pt x="169" y="18"/>
                    </a:lnTo>
                    <a:lnTo>
                      <a:pt x="170" y="18"/>
                    </a:lnTo>
                    <a:lnTo>
                      <a:pt x="171" y="18"/>
                    </a:lnTo>
                    <a:lnTo>
                      <a:pt x="172" y="18"/>
                    </a:lnTo>
                    <a:lnTo>
                      <a:pt x="172" y="19"/>
                    </a:lnTo>
                    <a:lnTo>
                      <a:pt x="173" y="19"/>
                    </a:lnTo>
                    <a:lnTo>
                      <a:pt x="174" y="19"/>
                    </a:lnTo>
                    <a:lnTo>
                      <a:pt x="175" y="19"/>
                    </a:lnTo>
                    <a:lnTo>
                      <a:pt x="176" y="19"/>
                    </a:lnTo>
                    <a:lnTo>
                      <a:pt x="177" y="19"/>
                    </a:lnTo>
                    <a:lnTo>
                      <a:pt x="178" y="19"/>
                    </a:lnTo>
                    <a:lnTo>
                      <a:pt x="179" y="19"/>
                    </a:lnTo>
                    <a:lnTo>
                      <a:pt x="180" y="19"/>
                    </a:lnTo>
                    <a:lnTo>
                      <a:pt x="180" y="20"/>
                    </a:lnTo>
                    <a:lnTo>
                      <a:pt x="181" y="20"/>
                    </a:lnTo>
                    <a:lnTo>
                      <a:pt x="182" y="20"/>
                    </a:lnTo>
                    <a:lnTo>
                      <a:pt x="183" y="20"/>
                    </a:lnTo>
                    <a:lnTo>
                      <a:pt x="184" y="20"/>
                    </a:lnTo>
                    <a:lnTo>
                      <a:pt x="185" y="20"/>
                    </a:lnTo>
                    <a:lnTo>
                      <a:pt x="186" y="20"/>
                    </a:lnTo>
                    <a:lnTo>
                      <a:pt x="186" y="21"/>
                    </a:lnTo>
                    <a:lnTo>
                      <a:pt x="187" y="21"/>
                    </a:lnTo>
                    <a:lnTo>
                      <a:pt x="188" y="21"/>
                    </a:lnTo>
                    <a:lnTo>
                      <a:pt x="189" y="21"/>
                    </a:lnTo>
                    <a:lnTo>
                      <a:pt x="190" y="21"/>
                    </a:lnTo>
                    <a:lnTo>
                      <a:pt x="191" y="21"/>
                    </a:lnTo>
                    <a:lnTo>
                      <a:pt x="192" y="21"/>
                    </a:lnTo>
                    <a:lnTo>
                      <a:pt x="193" y="21"/>
                    </a:lnTo>
                    <a:lnTo>
                      <a:pt x="193" y="22"/>
                    </a:lnTo>
                    <a:lnTo>
                      <a:pt x="194" y="22"/>
                    </a:lnTo>
                    <a:lnTo>
                      <a:pt x="195" y="22"/>
                    </a:lnTo>
                    <a:lnTo>
                      <a:pt x="196" y="22"/>
                    </a:lnTo>
                    <a:lnTo>
                      <a:pt x="197" y="22"/>
                    </a:lnTo>
                    <a:lnTo>
                      <a:pt x="197" y="23"/>
                    </a:lnTo>
                    <a:lnTo>
                      <a:pt x="198" y="23"/>
                    </a:lnTo>
                    <a:lnTo>
                      <a:pt x="199" y="23"/>
                    </a:lnTo>
                    <a:lnTo>
                      <a:pt x="200" y="23"/>
                    </a:lnTo>
                    <a:lnTo>
                      <a:pt x="200" y="24"/>
                    </a:lnTo>
                    <a:lnTo>
                      <a:pt x="201" y="24"/>
                    </a:lnTo>
                    <a:lnTo>
                      <a:pt x="202" y="24"/>
                    </a:lnTo>
                    <a:lnTo>
                      <a:pt x="203" y="24"/>
                    </a:lnTo>
                    <a:lnTo>
                      <a:pt x="204" y="24"/>
                    </a:lnTo>
                    <a:lnTo>
                      <a:pt x="205" y="24"/>
                    </a:lnTo>
                    <a:lnTo>
                      <a:pt x="206" y="24"/>
                    </a:lnTo>
                    <a:lnTo>
                      <a:pt x="207" y="24"/>
                    </a:lnTo>
                    <a:lnTo>
                      <a:pt x="208" y="24"/>
                    </a:lnTo>
                    <a:lnTo>
                      <a:pt x="208" y="25"/>
                    </a:lnTo>
                    <a:lnTo>
                      <a:pt x="209" y="25"/>
                    </a:lnTo>
                    <a:lnTo>
                      <a:pt x="210" y="25"/>
                    </a:lnTo>
                    <a:lnTo>
                      <a:pt x="211" y="25"/>
                    </a:lnTo>
                    <a:lnTo>
                      <a:pt x="212" y="25"/>
                    </a:lnTo>
                    <a:lnTo>
                      <a:pt x="212" y="26"/>
                    </a:lnTo>
                    <a:lnTo>
                      <a:pt x="213" y="26"/>
                    </a:lnTo>
                    <a:lnTo>
                      <a:pt x="214" y="26"/>
                    </a:lnTo>
                    <a:lnTo>
                      <a:pt x="215" y="26"/>
                    </a:lnTo>
                    <a:lnTo>
                      <a:pt x="216" y="26"/>
                    </a:lnTo>
                    <a:lnTo>
                      <a:pt x="217" y="26"/>
                    </a:lnTo>
                    <a:lnTo>
                      <a:pt x="218" y="26"/>
                    </a:lnTo>
                    <a:lnTo>
                      <a:pt x="219" y="26"/>
                    </a:lnTo>
                    <a:lnTo>
                      <a:pt x="220" y="26"/>
                    </a:lnTo>
                    <a:lnTo>
                      <a:pt x="220" y="27"/>
                    </a:lnTo>
                    <a:lnTo>
                      <a:pt x="221" y="27"/>
                    </a:lnTo>
                    <a:lnTo>
                      <a:pt x="221" y="28"/>
                    </a:lnTo>
                    <a:lnTo>
                      <a:pt x="222" y="28"/>
                    </a:lnTo>
                    <a:lnTo>
                      <a:pt x="223" y="28"/>
                    </a:lnTo>
                    <a:lnTo>
                      <a:pt x="224" y="28"/>
                    </a:lnTo>
                    <a:lnTo>
                      <a:pt x="225" y="28"/>
                    </a:lnTo>
                    <a:lnTo>
                      <a:pt x="225" y="29"/>
                    </a:lnTo>
                    <a:lnTo>
                      <a:pt x="226" y="29"/>
                    </a:lnTo>
                    <a:lnTo>
                      <a:pt x="227" y="29"/>
                    </a:lnTo>
                    <a:lnTo>
                      <a:pt x="228" y="29"/>
                    </a:lnTo>
                    <a:lnTo>
                      <a:pt x="229" y="29"/>
                    </a:lnTo>
                    <a:lnTo>
                      <a:pt x="230" y="29"/>
                    </a:lnTo>
                    <a:lnTo>
                      <a:pt x="231" y="29"/>
                    </a:lnTo>
                    <a:lnTo>
                      <a:pt x="231" y="30"/>
                    </a:lnTo>
                    <a:lnTo>
                      <a:pt x="232" y="30"/>
                    </a:lnTo>
                    <a:lnTo>
                      <a:pt x="233" y="30"/>
                    </a:lnTo>
                    <a:lnTo>
                      <a:pt x="234" y="30"/>
                    </a:lnTo>
                    <a:lnTo>
                      <a:pt x="234" y="31"/>
                    </a:lnTo>
                    <a:lnTo>
                      <a:pt x="235" y="31"/>
                    </a:lnTo>
                    <a:lnTo>
                      <a:pt x="236" y="31"/>
                    </a:lnTo>
                    <a:lnTo>
                      <a:pt x="237" y="31"/>
                    </a:lnTo>
                    <a:lnTo>
                      <a:pt x="238" y="31"/>
                    </a:lnTo>
                    <a:lnTo>
                      <a:pt x="239" y="31"/>
                    </a:lnTo>
                    <a:lnTo>
                      <a:pt x="240" y="31"/>
                    </a:lnTo>
                    <a:lnTo>
                      <a:pt x="241" y="31"/>
                    </a:lnTo>
                    <a:lnTo>
                      <a:pt x="242" y="31"/>
                    </a:lnTo>
                    <a:lnTo>
                      <a:pt x="243" y="31"/>
                    </a:lnTo>
                    <a:lnTo>
                      <a:pt x="244" y="31"/>
                    </a:lnTo>
                    <a:lnTo>
                      <a:pt x="244" y="32"/>
                    </a:lnTo>
                    <a:lnTo>
                      <a:pt x="245" y="32"/>
                    </a:lnTo>
                    <a:lnTo>
                      <a:pt x="246" y="32"/>
                    </a:lnTo>
                    <a:lnTo>
                      <a:pt x="247" y="32"/>
                    </a:lnTo>
                    <a:lnTo>
                      <a:pt x="248" y="32"/>
                    </a:lnTo>
                    <a:lnTo>
                      <a:pt x="248" y="33"/>
                    </a:lnTo>
                    <a:lnTo>
                      <a:pt x="249" y="33"/>
                    </a:lnTo>
                    <a:lnTo>
                      <a:pt x="250" y="33"/>
                    </a:lnTo>
                    <a:lnTo>
                      <a:pt x="251" y="33"/>
                    </a:lnTo>
                    <a:lnTo>
                      <a:pt x="251" y="34"/>
                    </a:lnTo>
                    <a:lnTo>
                      <a:pt x="252" y="34"/>
                    </a:lnTo>
                    <a:lnTo>
                      <a:pt x="253" y="34"/>
                    </a:lnTo>
                    <a:lnTo>
                      <a:pt x="253" y="35"/>
                    </a:lnTo>
                    <a:lnTo>
                      <a:pt x="254" y="35"/>
                    </a:lnTo>
                    <a:lnTo>
                      <a:pt x="255" y="35"/>
                    </a:lnTo>
                    <a:lnTo>
                      <a:pt x="256" y="35"/>
                    </a:lnTo>
                    <a:lnTo>
                      <a:pt x="257" y="35"/>
                    </a:lnTo>
                    <a:lnTo>
                      <a:pt x="258" y="35"/>
                    </a:lnTo>
                    <a:lnTo>
                      <a:pt x="258" y="36"/>
                    </a:lnTo>
                    <a:lnTo>
                      <a:pt x="259" y="36"/>
                    </a:lnTo>
                    <a:lnTo>
                      <a:pt x="260" y="36"/>
                    </a:lnTo>
                    <a:lnTo>
                      <a:pt x="261" y="36"/>
                    </a:lnTo>
                    <a:lnTo>
                      <a:pt x="262" y="36"/>
                    </a:lnTo>
                    <a:lnTo>
                      <a:pt x="263" y="36"/>
                    </a:lnTo>
                    <a:lnTo>
                      <a:pt x="263" y="37"/>
                    </a:lnTo>
                    <a:lnTo>
                      <a:pt x="264" y="37"/>
                    </a:lnTo>
                    <a:lnTo>
                      <a:pt x="265" y="37"/>
                    </a:lnTo>
                    <a:lnTo>
                      <a:pt x="266" y="37"/>
                    </a:lnTo>
                    <a:lnTo>
                      <a:pt x="267" y="37"/>
                    </a:lnTo>
                    <a:lnTo>
                      <a:pt x="268" y="37"/>
                    </a:lnTo>
                    <a:lnTo>
                      <a:pt x="269" y="37"/>
                    </a:lnTo>
                    <a:lnTo>
                      <a:pt x="270" y="37"/>
                    </a:lnTo>
                    <a:lnTo>
                      <a:pt x="271" y="37"/>
                    </a:lnTo>
                    <a:lnTo>
                      <a:pt x="272" y="37"/>
                    </a:lnTo>
                    <a:lnTo>
                      <a:pt x="273" y="37"/>
                    </a:lnTo>
                    <a:lnTo>
                      <a:pt x="274" y="37"/>
                    </a:lnTo>
                    <a:lnTo>
                      <a:pt x="275" y="37"/>
                    </a:lnTo>
                    <a:lnTo>
                      <a:pt x="275" y="38"/>
                    </a:lnTo>
                    <a:lnTo>
                      <a:pt x="276" y="38"/>
                    </a:lnTo>
                    <a:lnTo>
                      <a:pt x="277" y="38"/>
                    </a:lnTo>
                    <a:lnTo>
                      <a:pt x="278" y="38"/>
                    </a:lnTo>
                    <a:lnTo>
                      <a:pt x="278" y="39"/>
                    </a:lnTo>
                    <a:lnTo>
                      <a:pt x="279" y="39"/>
                    </a:lnTo>
                    <a:lnTo>
                      <a:pt x="280" y="39"/>
                    </a:lnTo>
                    <a:lnTo>
                      <a:pt x="280" y="40"/>
                    </a:lnTo>
                    <a:lnTo>
                      <a:pt x="281" y="40"/>
                    </a:lnTo>
                    <a:lnTo>
                      <a:pt x="282" y="40"/>
                    </a:lnTo>
                    <a:lnTo>
                      <a:pt x="283" y="40"/>
                    </a:lnTo>
                    <a:lnTo>
                      <a:pt x="284" y="40"/>
                    </a:lnTo>
                    <a:lnTo>
                      <a:pt x="284" y="41"/>
                    </a:lnTo>
                    <a:lnTo>
                      <a:pt x="285" y="41"/>
                    </a:lnTo>
                    <a:lnTo>
                      <a:pt x="286" y="41"/>
                    </a:lnTo>
                    <a:lnTo>
                      <a:pt x="286" y="42"/>
                    </a:lnTo>
                    <a:lnTo>
                      <a:pt x="287" y="42"/>
                    </a:lnTo>
                    <a:lnTo>
                      <a:pt x="288" y="42"/>
                    </a:lnTo>
                    <a:lnTo>
                      <a:pt x="289" y="42"/>
                    </a:lnTo>
                    <a:lnTo>
                      <a:pt x="290" y="42"/>
                    </a:lnTo>
                    <a:lnTo>
                      <a:pt x="291" y="42"/>
                    </a:lnTo>
                    <a:lnTo>
                      <a:pt x="292" y="42"/>
                    </a:lnTo>
                    <a:lnTo>
                      <a:pt x="292" y="43"/>
                    </a:lnTo>
                    <a:lnTo>
                      <a:pt x="293" y="43"/>
                    </a:lnTo>
                    <a:lnTo>
                      <a:pt x="294" y="43"/>
                    </a:lnTo>
                    <a:lnTo>
                      <a:pt x="295" y="43"/>
                    </a:lnTo>
                    <a:lnTo>
                      <a:pt x="295" y="44"/>
                    </a:lnTo>
                    <a:lnTo>
                      <a:pt x="296" y="44"/>
                    </a:lnTo>
                    <a:lnTo>
                      <a:pt x="297" y="44"/>
                    </a:lnTo>
                    <a:lnTo>
                      <a:pt x="298" y="44"/>
                    </a:lnTo>
                    <a:lnTo>
                      <a:pt x="299" y="44"/>
                    </a:lnTo>
                    <a:lnTo>
                      <a:pt x="300" y="44"/>
                    </a:lnTo>
                    <a:lnTo>
                      <a:pt x="300" y="45"/>
                    </a:lnTo>
                    <a:lnTo>
                      <a:pt x="301" y="45"/>
                    </a:lnTo>
                    <a:lnTo>
                      <a:pt x="302" y="45"/>
                    </a:lnTo>
                    <a:lnTo>
                      <a:pt x="303" y="45"/>
                    </a:lnTo>
                    <a:lnTo>
                      <a:pt x="303" y="46"/>
                    </a:lnTo>
                    <a:lnTo>
                      <a:pt x="304" y="46"/>
                    </a:lnTo>
                    <a:lnTo>
                      <a:pt x="305" y="46"/>
                    </a:lnTo>
                    <a:lnTo>
                      <a:pt x="306" y="46"/>
                    </a:lnTo>
                    <a:lnTo>
                      <a:pt x="307" y="46"/>
                    </a:lnTo>
                    <a:lnTo>
                      <a:pt x="308" y="46"/>
                    </a:lnTo>
                    <a:lnTo>
                      <a:pt x="309" y="46"/>
                    </a:lnTo>
                    <a:lnTo>
                      <a:pt x="310" y="46"/>
                    </a:lnTo>
                    <a:lnTo>
                      <a:pt x="310" y="47"/>
                    </a:lnTo>
                    <a:lnTo>
                      <a:pt x="311" y="47"/>
                    </a:lnTo>
                    <a:lnTo>
                      <a:pt x="312" y="47"/>
                    </a:lnTo>
                    <a:lnTo>
                      <a:pt x="312" y="48"/>
                    </a:lnTo>
                    <a:lnTo>
                      <a:pt x="313" y="48"/>
                    </a:lnTo>
                    <a:lnTo>
                      <a:pt x="314" y="48"/>
                    </a:lnTo>
                    <a:lnTo>
                      <a:pt x="315" y="48"/>
                    </a:lnTo>
                    <a:lnTo>
                      <a:pt x="316" y="48"/>
                    </a:lnTo>
                    <a:lnTo>
                      <a:pt x="316" y="49"/>
                    </a:lnTo>
                    <a:lnTo>
                      <a:pt x="317" y="49"/>
                    </a:lnTo>
                    <a:lnTo>
                      <a:pt x="318" y="49"/>
                    </a:lnTo>
                    <a:lnTo>
                      <a:pt x="318" y="50"/>
                    </a:lnTo>
                    <a:lnTo>
                      <a:pt x="319" y="50"/>
                    </a:lnTo>
                    <a:lnTo>
                      <a:pt x="319" y="51"/>
                    </a:lnTo>
                    <a:lnTo>
                      <a:pt x="320" y="51"/>
                    </a:lnTo>
                    <a:lnTo>
                      <a:pt x="321" y="51"/>
                    </a:lnTo>
                    <a:lnTo>
                      <a:pt x="322" y="51"/>
                    </a:lnTo>
                    <a:lnTo>
                      <a:pt x="323" y="51"/>
                    </a:lnTo>
                    <a:lnTo>
                      <a:pt x="324" y="51"/>
                    </a:lnTo>
                    <a:lnTo>
                      <a:pt x="325" y="51"/>
                    </a:lnTo>
                    <a:lnTo>
                      <a:pt x="326" y="51"/>
                    </a:lnTo>
                    <a:lnTo>
                      <a:pt x="327" y="51"/>
                    </a:lnTo>
                    <a:lnTo>
                      <a:pt x="328" y="51"/>
                    </a:lnTo>
                    <a:lnTo>
                      <a:pt x="328" y="52"/>
                    </a:lnTo>
                    <a:lnTo>
                      <a:pt x="329" y="52"/>
                    </a:lnTo>
                    <a:lnTo>
                      <a:pt x="330" y="52"/>
                    </a:lnTo>
                    <a:lnTo>
                      <a:pt x="331" y="52"/>
                    </a:lnTo>
                    <a:lnTo>
                      <a:pt x="332" y="52"/>
                    </a:lnTo>
                    <a:lnTo>
                      <a:pt x="332" y="53"/>
                    </a:lnTo>
                    <a:lnTo>
                      <a:pt x="333" y="53"/>
                    </a:lnTo>
                    <a:lnTo>
                      <a:pt x="334" y="53"/>
                    </a:lnTo>
                    <a:lnTo>
                      <a:pt x="335" y="53"/>
                    </a:lnTo>
                    <a:lnTo>
                      <a:pt x="335" y="54"/>
                    </a:lnTo>
                    <a:lnTo>
                      <a:pt x="336" y="54"/>
                    </a:lnTo>
                    <a:lnTo>
                      <a:pt x="336" y="55"/>
                    </a:lnTo>
                    <a:lnTo>
                      <a:pt x="337" y="55"/>
                    </a:lnTo>
                    <a:lnTo>
                      <a:pt x="338" y="55"/>
                    </a:lnTo>
                    <a:lnTo>
                      <a:pt x="339" y="55"/>
                    </a:lnTo>
                    <a:lnTo>
                      <a:pt x="340" y="55"/>
                    </a:lnTo>
                    <a:lnTo>
                      <a:pt x="341" y="55"/>
                    </a:lnTo>
                    <a:lnTo>
                      <a:pt x="342" y="55"/>
                    </a:lnTo>
                    <a:lnTo>
                      <a:pt x="342" y="56"/>
                    </a:lnTo>
                    <a:lnTo>
                      <a:pt x="343" y="56"/>
                    </a:lnTo>
                    <a:lnTo>
                      <a:pt x="344" y="56"/>
                    </a:lnTo>
                    <a:lnTo>
                      <a:pt x="345" y="56"/>
                    </a:lnTo>
                    <a:lnTo>
                      <a:pt x="346" y="56"/>
                    </a:lnTo>
                    <a:lnTo>
                      <a:pt x="347" y="56"/>
                    </a:lnTo>
                    <a:lnTo>
                      <a:pt x="348" y="56"/>
                    </a:lnTo>
                    <a:lnTo>
                      <a:pt x="348" y="57"/>
                    </a:lnTo>
                    <a:lnTo>
                      <a:pt x="349" y="57"/>
                    </a:lnTo>
                    <a:lnTo>
                      <a:pt x="350" y="57"/>
                    </a:lnTo>
                    <a:lnTo>
                      <a:pt x="351" y="57"/>
                    </a:lnTo>
                    <a:lnTo>
                      <a:pt x="352" y="57"/>
                    </a:lnTo>
                    <a:lnTo>
                      <a:pt x="352" y="58"/>
                    </a:lnTo>
                    <a:lnTo>
                      <a:pt x="353" y="58"/>
                    </a:lnTo>
                    <a:lnTo>
                      <a:pt x="354" y="58"/>
                    </a:lnTo>
                    <a:lnTo>
                      <a:pt x="355" y="58"/>
                    </a:lnTo>
                    <a:lnTo>
                      <a:pt x="356" y="58"/>
                    </a:lnTo>
                    <a:lnTo>
                      <a:pt x="357" y="58"/>
                    </a:lnTo>
                    <a:lnTo>
                      <a:pt x="358" y="58"/>
                    </a:lnTo>
                    <a:lnTo>
                      <a:pt x="359" y="58"/>
                    </a:lnTo>
                    <a:lnTo>
                      <a:pt x="360" y="58"/>
                    </a:lnTo>
                    <a:lnTo>
                      <a:pt x="361" y="58"/>
                    </a:lnTo>
                    <a:lnTo>
                      <a:pt x="362" y="58"/>
                    </a:lnTo>
                    <a:lnTo>
                      <a:pt x="362" y="59"/>
                    </a:lnTo>
                    <a:lnTo>
                      <a:pt x="363" y="59"/>
                    </a:lnTo>
                    <a:lnTo>
                      <a:pt x="364" y="59"/>
                    </a:lnTo>
                    <a:lnTo>
                      <a:pt x="365" y="59"/>
                    </a:lnTo>
                    <a:lnTo>
                      <a:pt x="365" y="60"/>
                    </a:lnTo>
                    <a:lnTo>
                      <a:pt x="366" y="60"/>
                    </a:lnTo>
                    <a:lnTo>
                      <a:pt x="367" y="60"/>
                    </a:lnTo>
                    <a:lnTo>
                      <a:pt x="368" y="60"/>
                    </a:lnTo>
                    <a:lnTo>
                      <a:pt x="369" y="60"/>
                    </a:lnTo>
                    <a:lnTo>
                      <a:pt x="369" y="61"/>
                    </a:lnTo>
                    <a:lnTo>
                      <a:pt x="370" y="61"/>
                    </a:lnTo>
                    <a:lnTo>
                      <a:pt x="371" y="61"/>
                    </a:lnTo>
                    <a:lnTo>
                      <a:pt x="372" y="61"/>
                    </a:lnTo>
                    <a:lnTo>
                      <a:pt x="373" y="61"/>
                    </a:lnTo>
                    <a:lnTo>
                      <a:pt x="373" y="62"/>
                    </a:lnTo>
                    <a:lnTo>
                      <a:pt x="374" y="62"/>
                    </a:lnTo>
                    <a:lnTo>
                      <a:pt x="375" y="62"/>
                    </a:lnTo>
                    <a:lnTo>
                      <a:pt x="376" y="62"/>
                    </a:lnTo>
                    <a:lnTo>
                      <a:pt x="376" y="63"/>
                    </a:lnTo>
                    <a:lnTo>
                      <a:pt x="377" y="63"/>
                    </a:lnTo>
                    <a:lnTo>
                      <a:pt x="378" y="63"/>
                    </a:lnTo>
                    <a:lnTo>
                      <a:pt x="379" y="63"/>
                    </a:lnTo>
                    <a:lnTo>
                      <a:pt x="380" y="63"/>
                    </a:lnTo>
                    <a:lnTo>
                      <a:pt x="381" y="63"/>
                    </a:lnTo>
                    <a:lnTo>
                      <a:pt x="382" y="63"/>
                    </a:lnTo>
                    <a:lnTo>
                      <a:pt x="383" y="63"/>
                    </a:lnTo>
                    <a:lnTo>
                      <a:pt x="384" y="63"/>
                    </a:lnTo>
                    <a:lnTo>
                      <a:pt x="384" y="64"/>
                    </a:lnTo>
                    <a:lnTo>
                      <a:pt x="385" y="64"/>
                    </a:lnTo>
                    <a:lnTo>
                      <a:pt x="386" y="64"/>
                    </a:lnTo>
                    <a:lnTo>
                      <a:pt x="386" y="65"/>
                    </a:lnTo>
                    <a:lnTo>
                      <a:pt x="387" y="65"/>
                    </a:lnTo>
                    <a:lnTo>
                      <a:pt x="388" y="65"/>
                    </a:lnTo>
                    <a:lnTo>
                      <a:pt x="389" y="65"/>
                    </a:lnTo>
                    <a:lnTo>
                      <a:pt x="390" y="65"/>
                    </a:lnTo>
                    <a:lnTo>
                      <a:pt x="390" y="66"/>
                    </a:lnTo>
                    <a:lnTo>
                      <a:pt x="391" y="66"/>
                    </a:lnTo>
                    <a:lnTo>
                      <a:pt x="391" y="67"/>
                    </a:lnTo>
                    <a:lnTo>
                      <a:pt x="392" y="67"/>
                    </a:lnTo>
                    <a:lnTo>
                      <a:pt x="393" y="67"/>
                    </a:lnTo>
                    <a:lnTo>
                      <a:pt x="393" y="68"/>
                    </a:lnTo>
                    <a:lnTo>
                      <a:pt x="394" y="68"/>
                    </a:lnTo>
                    <a:lnTo>
                      <a:pt x="395" y="68"/>
                    </a:lnTo>
                    <a:lnTo>
                      <a:pt x="395" y="69"/>
                    </a:lnTo>
                    <a:lnTo>
                      <a:pt x="396" y="69"/>
                    </a:lnTo>
                    <a:lnTo>
                      <a:pt x="397" y="69"/>
                    </a:lnTo>
                    <a:lnTo>
                      <a:pt x="398" y="69"/>
                    </a:lnTo>
                    <a:lnTo>
                      <a:pt x="398" y="70"/>
                    </a:lnTo>
                    <a:lnTo>
                      <a:pt x="399" y="70"/>
                    </a:lnTo>
                    <a:lnTo>
                      <a:pt x="400" y="70"/>
                    </a:lnTo>
                    <a:lnTo>
                      <a:pt x="401" y="70"/>
                    </a:lnTo>
                    <a:lnTo>
                      <a:pt x="401" y="71"/>
                    </a:lnTo>
                    <a:lnTo>
                      <a:pt x="402" y="71"/>
                    </a:lnTo>
                    <a:lnTo>
                      <a:pt x="403" y="71"/>
                    </a:lnTo>
                    <a:lnTo>
                      <a:pt x="404" y="71"/>
                    </a:lnTo>
                    <a:lnTo>
                      <a:pt x="405" y="71"/>
                    </a:lnTo>
                    <a:lnTo>
                      <a:pt x="406" y="71"/>
                    </a:lnTo>
                    <a:lnTo>
                      <a:pt x="407" y="71"/>
                    </a:lnTo>
                    <a:lnTo>
                      <a:pt x="407" y="72"/>
                    </a:lnTo>
                    <a:lnTo>
                      <a:pt x="408" y="72"/>
                    </a:lnTo>
                    <a:lnTo>
                      <a:pt x="409" y="72"/>
                    </a:lnTo>
                    <a:lnTo>
                      <a:pt x="410" y="72"/>
                    </a:lnTo>
                    <a:lnTo>
                      <a:pt x="410" y="73"/>
                    </a:lnTo>
                    <a:lnTo>
                      <a:pt x="411" y="73"/>
                    </a:lnTo>
                    <a:lnTo>
                      <a:pt x="412" y="73"/>
                    </a:lnTo>
                    <a:lnTo>
                      <a:pt x="413" y="73"/>
                    </a:lnTo>
                    <a:lnTo>
                      <a:pt x="414" y="73"/>
                    </a:lnTo>
                    <a:lnTo>
                      <a:pt x="415" y="73"/>
                    </a:lnTo>
                    <a:lnTo>
                      <a:pt x="416" y="73"/>
                    </a:lnTo>
                    <a:lnTo>
                      <a:pt x="417" y="73"/>
                    </a:lnTo>
                    <a:lnTo>
                      <a:pt x="418" y="73"/>
                    </a:lnTo>
                    <a:lnTo>
                      <a:pt x="418" y="74"/>
                    </a:lnTo>
                    <a:lnTo>
                      <a:pt x="419" y="74"/>
                    </a:lnTo>
                    <a:lnTo>
                      <a:pt x="420" y="74"/>
                    </a:lnTo>
                    <a:lnTo>
                      <a:pt x="421" y="74"/>
                    </a:lnTo>
                    <a:lnTo>
                      <a:pt x="422" y="74"/>
                    </a:lnTo>
                    <a:lnTo>
                      <a:pt x="422" y="75"/>
                    </a:lnTo>
                    <a:lnTo>
                      <a:pt x="423" y="75"/>
                    </a:lnTo>
                    <a:lnTo>
                      <a:pt x="424" y="75"/>
                    </a:lnTo>
                    <a:lnTo>
                      <a:pt x="425" y="75"/>
                    </a:lnTo>
                    <a:lnTo>
                      <a:pt x="425" y="76"/>
                    </a:lnTo>
                    <a:lnTo>
                      <a:pt x="426" y="76"/>
                    </a:lnTo>
                    <a:lnTo>
                      <a:pt x="427" y="76"/>
                    </a:lnTo>
                    <a:lnTo>
                      <a:pt x="428" y="76"/>
                    </a:lnTo>
                    <a:lnTo>
                      <a:pt x="429" y="76"/>
                    </a:lnTo>
                    <a:lnTo>
                      <a:pt x="429" y="77"/>
                    </a:lnTo>
                    <a:lnTo>
                      <a:pt x="429" y="78"/>
                    </a:lnTo>
                    <a:lnTo>
                      <a:pt x="430" y="78"/>
                    </a:lnTo>
                    <a:lnTo>
                      <a:pt x="431" y="78"/>
                    </a:lnTo>
                    <a:lnTo>
                      <a:pt x="432" y="78"/>
                    </a:lnTo>
                    <a:lnTo>
                      <a:pt x="433" y="78"/>
                    </a:lnTo>
                    <a:lnTo>
                      <a:pt x="433" y="79"/>
                    </a:lnTo>
                    <a:lnTo>
                      <a:pt x="434" y="79"/>
                    </a:lnTo>
                    <a:lnTo>
                      <a:pt x="435" y="79"/>
                    </a:lnTo>
                    <a:lnTo>
                      <a:pt x="436" y="79"/>
                    </a:lnTo>
                    <a:lnTo>
                      <a:pt x="437" y="79"/>
                    </a:lnTo>
                    <a:lnTo>
                      <a:pt x="437" y="80"/>
                    </a:lnTo>
                    <a:lnTo>
                      <a:pt x="438" y="80"/>
                    </a:lnTo>
                    <a:lnTo>
                      <a:pt x="439" y="80"/>
                    </a:lnTo>
                    <a:lnTo>
                      <a:pt x="440" y="80"/>
                    </a:lnTo>
                    <a:lnTo>
                      <a:pt x="441" y="80"/>
                    </a:lnTo>
                    <a:lnTo>
                      <a:pt x="441" y="81"/>
                    </a:lnTo>
                    <a:lnTo>
                      <a:pt x="442" y="81"/>
                    </a:lnTo>
                    <a:lnTo>
                      <a:pt x="443" y="81"/>
                    </a:lnTo>
                    <a:lnTo>
                      <a:pt x="443" y="82"/>
                    </a:lnTo>
                    <a:lnTo>
                      <a:pt x="444" y="82"/>
                    </a:lnTo>
                    <a:lnTo>
                      <a:pt x="445" y="82"/>
                    </a:lnTo>
                    <a:lnTo>
                      <a:pt x="446" y="82"/>
                    </a:lnTo>
                    <a:lnTo>
                      <a:pt x="446" y="83"/>
                    </a:lnTo>
                    <a:lnTo>
                      <a:pt x="447" y="83"/>
                    </a:lnTo>
                    <a:lnTo>
                      <a:pt x="448" y="83"/>
                    </a:lnTo>
                    <a:lnTo>
                      <a:pt x="449" y="83"/>
                    </a:lnTo>
                    <a:lnTo>
                      <a:pt x="450" y="83"/>
                    </a:lnTo>
                    <a:lnTo>
                      <a:pt x="450" y="84"/>
                    </a:lnTo>
                    <a:lnTo>
                      <a:pt x="451" y="84"/>
                    </a:lnTo>
                    <a:lnTo>
                      <a:pt x="452" y="84"/>
                    </a:lnTo>
                    <a:lnTo>
                      <a:pt x="453" y="84"/>
                    </a:lnTo>
                    <a:lnTo>
                      <a:pt x="453" y="85"/>
                    </a:lnTo>
                    <a:lnTo>
                      <a:pt x="454" y="85"/>
                    </a:lnTo>
                    <a:lnTo>
                      <a:pt x="455" y="85"/>
                    </a:lnTo>
                    <a:lnTo>
                      <a:pt x="455" y="86"/>
                    </a:lnTo>
                    <a:lnTo>
                      <a:pt x="456" y="86"/>
                    </a:lnTo>
                    <a:lnTo>
                      <a:pt x="457" y="86"/>
                    </a:lnTo>
                    <a:lnTo>
                      <a:pt x="458" y="86"/>
                    </a:lnTo>
                    <a:lnTo>
                      <a:pt x="459" y="86"/>
                    </a:lnTo>
                    <a:lnTo>
                      <a:pt x="460" y="86"/>
                    </a:lnTo>
                    <a:lnTo>
                      <a:pt x="461" y="86"/>
                    </a:lnTo>
                    <a:lnTo>
                      <a:pt x="462" y="86"/>
                    </a:lnTo>
                    <a:lnTo>
                      <a:pt x="463" y="86"/>
                    </a:lnTo>
                    <a:lnTo>
                      <a:pt x="464" y="86"/>
                    </a:lnTo>
                    <a:lnTo>
                      <a:pt x="464" y="87"/>
                    </a:lnTo>
                    <a:lnTo>
                      <a:pt x="465" y="87"/>
                    </a:lnTo>
                    <a:lnTo>
                      <a:pt x="466" y="87"/>
                    </a:lnTo>
                    <a:lnTo>
                      <a:pt x="466" y="88"/>
                    </a:lnTo>
                    <a:lnTo>
                      <a:pt x="467" y="88"/>
                    </a:lnTo>
                    <a:lnTo>
                      <a:pt x="468" y="88"/>
                    </a:lnTo>
                    <a:lnTo>
                      <a:pt x="468" y="89"/>
                    </a:lnTo>
                    <a:lnTo>
                      <a:pt x="469" y="89"/>
                    </a:lnTo>
                    <a:lnTo>
                      <a:pt x="470" y="89"/>
                    </a:lnTo>
                    <a:lnTo>
                      <a:pt x="470" y="90"/>
                    </a:lnTo>
                    <a:lnTo>
                      <a:pt x="471" y="90"/>
                    </a:lnTo>
                    <a:lnTo>
                      <a:pt x="472" y="90"/>
                    </a:lnTo>
                    <a:lnTo>
                      <a:pt x="473" y="90"/>
                    </a:lnTo>
                    <a:lnTo>
                      <a:pt x="473" y="91"/>
                    </a:lnTo>
                    <a:lnTo>
                      <a:pt x="473" y="92"/>
                    </a:lnTo>
                    <a:lnTo>
                      <a:pt x="474" y="92"/>
                    </a:lnTo>
                    <a:lnTo>
                      <a:pt x="475" y="92"/>
                    </a:lnTo>
                    <a:lnTo>
                      <a:pt x="476" y="92"/>
                    </a:lnTo>
                    <a:lnTo>
                      <a:pt x="477" y="92"/>
                    </a:lnTo>
                    <a:lnTo>
                      <a:pt x="477" y="93"/>
                    </a:lnTo>
                    <a:lnTo>
                      <a:pt x="478" y="93"/>
                    </a:lnTo>
                    <a:lnTo>
                      <a:pt x="479" y="93"/>
                    </a:lnTo>
                    <a:lnTo>
                      <a:pt x="480" y="93"/>
                    </a:lnTo>
                    <a:lnTo>
                      <a:pt x="480" y="94"/>
                    </a:lnTo>
                    <a:lnTo>
                      <a:pt x="481" y="94"/>
                    </a:lnTo>
                    <a:lnTo>
                      <a:pt x="482" y="94"/>
                    </a:lnTo>
                    <a:lnTo>
                      <a:pt x="483" y="94"/>
                    </a:lnTo>
                    <a:lnTo>
                      <a:pt x="483" y="95"/>
                    </a:lnTo>
                    <a:lnTo>
                      <a:pt x="483" y="96"/>
                    </a:lnTo>
                    <a:lnTo>
                      <a:pt x="483" y="97"/>
                    </a:lnTo>
                    <a:lnTo>
                      <a:pt x="484" y="97"/>
                    </a:lnTo>
                    <a:lnTo>
                      <a:pt x="485" y="97"/>
                    </a:lnTo>
                    <a:lnTo>
                      <a:pt x="486" y="97"/>
                    </a:lnTo>
                    <a:lnTo>
                      <a:pt x="486" y="98"/>
                    </a:lnTo>
                    <a:lnTo>
                      <a:pt x="487" y="98"/>
                    </a:lnTo>
                    <a:lnTo>
                      <a:pt x="487" y="99"/>
                    </a:lnTo>
                    <a:lnTo>
                      <a:pt x="488" y="99"/>
                    </a:lnTo>
                    <a:lnTo>
                      <a:pt x="488" y="100"/>
                    </a:lnTo>
                    <a:lnTo>
                      <a:pt x="489" y="100"/>
                    </a:lnTo>
                    <a:lnTo>
                      <a:pt x="490" y="100"/>
                    </a:lnTo>
                    <a:lnTo>
                      <a:pt x="491" y="100"/>
                    </a:lnTo>
                    <a:lnTo>
                      <a:pt x="492" y="100"/>
                    </a:lnTo>
                    <a:lnTo>
                      <a:pt x="493" y="100"/>
                    </a:lnTo>
                    <a:lnTo>
                      <a:pt x="493" y="101"/>
                    </a:lnTo>
                    <a:lnTo>
                      <a:pt x="494" y="101"/>
                    </a:lnTo>
                    <a:lnTo>
                      <a:pt x="495" y="101"/>
                    </a:lnTo>
                    <a:lnTo>
                      <a:pt x="495" y="102"/>
                    </a:lnTo>
                    <a:lnTo>
                      <a:pt x="496" y="102"/>
                    </a:lnTo>
                    <a:lnTo>
                      <a:pt x="496" y="103"/>
                    </a:lnTo>
                    <a:lnTo>
                      <a:pt x="497" y="103"/>
                    </a:lnTo>
                    <a:lnTo>
                      <a:pt x="498" y="103"/>
                    </a:lnTo>
                    <a:lnTo>
                      <a:pt x="499" y="103"/>
                    </a:lnTo>
                    <a:lnTo>
                      <a:pt x="499" y="104"/>
                    </a:lnTo>
                    <a:lnTo>
                      <a:pt x="500" y="104"/>
                    </a:lnTo>
                    <a:lnTo>
                      <a:pt x="501" y="104"/>
                    </a:lnTo>
                    <a:lnTo>
                      <a:pt x="501" y="105"/>
                    </a:lnTo>
                    <a:lnTo>
                      <a:pt x="501" y="106"/>
                    </a:lnTo>
                    <a:lnTo>
                      <a:pt x="502" y="106"/>
                    </a:lnTo>
                    <a:lnTo>
                      <a:pt x="503" y="106"/>
                    </a:lnTo>
                    <a:lnTo>
                      <a:pt x="504" y="106"/>
                    </a:lnTo>
                    <a:lnTo>
                      <a:pt x="505" y="106"/>
                    </a:lnTo>
                    <a:lnTo>
                      <a:pt x="506" y="106"/>
                    </a:lnTo>
                    <a:lnTo>
                      <a:pt x="506" y="108"/>
                    </a:lnTo>
                    <a:lnTo>
                      <a:pt x="506" y="109"/>
                    </a:lnTo>
                    <a:lnTo>
                      <a:pt x="507" y="109"/>
                    </a:lnTo>
                    <a:lnTo>
                      <a:pt x="508" y="109"/>
                    </a:lnTo>
                    <a:lnTo>
                      <a:pt x="509" y="109"/>
                    </a:lnTo>
                    <a:lnTo>
                      <a:pt x="510" y="109"/>
                    </a:lnTo>
                    <a:lnTo>
                      <a:pt x="511" y="109"/>
                    </a:lnTo>
                    <a:lnTo>
                      <a:pt x="511" y="110"/>
                    </a:lnTo>
                    <a:lnTo>
                      <a:pt x="512" y="110"/>
                    </a:lnTo>
                    <a:lnTo>
                      <a:pt x="513" y="110"/>
                    </a:lnTo>
                    <a:lnTo>
                      <a:pt x="513" y="112"/>
                    </a:lnTo>
                    <a:lnTo>
                      <a:pt x="514" y="112"/>
                    </a:lnTo>
                    <a:lnTo>
                      <a:pt x="515" y="112"/>
                    </a:lnTo>
                    <a:lnTo>
                      <a:pt x="516" y="112"/>
                    </a:lnTo>
                    <a:lnTo>
                      <a:pt x="517" y="112"/>
                    </a:lnTo>
                    <a:lnTo>
                      <a:pt x="517" y="113"/>
                    </a:lnTo>
                    <a:lnTo>
                      <a:pt x="517" y="114"/>
                    </a:lnTo>
                    <a:lnTo>
                      <a:pt x="518" y="114"/>
                    </a:lnTo>
                    <a:lnTo>
                      <a:pt x="519" y="114"/>
                    </a:lnTo>
                    <a:lnTo>
                      <a:pt x="520" y="114"/>
                    </a:lnTo>
                    <a:lnTo>
                      <a:pt x="521" y="114"/>
                    </a:lnTo>
                    <a:lnTo>
                      <a:pt x="521" y="115"/>
                    </a:lnTo>
                    <a:lnTo>
                      <a:pt x="522" y="115"/>
                    </a:lnTo>
                    <a:lnTo>
                      <a:pt x="523" y="115"/>
                    </a:lnTo>
                    <a:lnTo>
                      <a:pt x="524" y="115"/>
                    </a:lnTo>
                    <a:lnTo>
                      <a:pt x="525" y="115"/>
                    </a:lnTo>
                    <a:lnTo>
                      <a:pt x="525" y="117"/>
                    </a:lnTo>
                    <a:lnTo>
                      <a:pt x="526" y="117"/>
                    </a:lnTo>
                    <a:lnTo>
                      <a:pt x="526" y="118"/>
                    </a:lnTo>
                    <a:lnTo>
                      <a:pt x="527" y="118"/>
                    </a:lnTo>
                    <a:lnTo>
                      <a:pt x="527" y="119"/>
                    </a:lnTo>
                    <a:lnTo>
                      <a:pt x="527" y="121"/>
                    </a:lnTo>
                    <a:lnTo>
                      <a:pt x="528" y="121"/>
                    </a:lnTo>
                    <a:lnTo>
                      <a:pt x="528" y="122"/>
                    </a:lnTo>
                    <a:lnTo>
                      <a:pt x="528" y="124"/>
                    </a:lnTo>
                    <a:lnTo>
                      <a:pt x="529" y="124"/>
                    </a:lnTo>
                    <a:lnTo>
                      <a:pt x="530" y="124"/>
                    </a:lnTo>
                    <a:lnTo>
                      <a:pt x="530" y="125"/>
                    </a:lnTo>
                    <a:lnTo>
                      <a:pt x="531" y="125"/>
                    </a:lnTo>
                    <a:lnTo>
                      <a:pt x="532" y="125"/>
                    </a:lnTo>
                    <a:lnTo>
                      <a:pt x="533" y="125"/>
                    </a:lnTo>
                    <a:lnTo>
                      <a:pt x="533" y="127"/>
                    </a:lnTo>
                    <a:lnTo>
                      <a:pt x="533" y="128"/>
                    </a:lnTo>
                    <a:lnTo>
                      <a:pt x="534" y="128"/>
                    </a:lnTo>
                    <a:lnTo>
                      <a:pt x="535" y="128"/>
                    </a:lnTo>
                    <a:lnTo>
                      <a:pt x="536" y="128"/>
                    </a:lnTo>
                    <a:lnTo>
                      <a:pt x="537" y="128"/>
                    </a:lnTo>
                    <a:lnTo>
                      <a:pt x="538" y="128"/>
                    </a:lnTo>
                    <a:lnTo>
                      <a:pt x="539" y="128"/>
                    </a:lnTo>
                    <a:lnTo>
                      <a:pt x="539" y="130"/>
                    </a:lnTo>
                    <a:lnTo>
                      <a:pt x="540" y="130"/>
                    </a:lnTo>
                    <a:lnTo>
                      <a:pt x="541" y="130"/>
                    </a:lnTo>
                    <a:lnTo>
                      <a:pt x="542" y="130"/>
                    </a:lnTo>
                    <a:lnTo>
                      <a:pt x="543" y="130"/>
                    </a:lnTo>
                    <a:lnTo>
                      <a:pt x="544" y="130"/>
                    </a:lnTo>
                    <a:lnTo>
                      <a:pt x="545" y="130"/>
                    </a:lnTo>
                    <a:lnTo>
                      <a:pt x="546" y="130"/>
                    </a:lnTo>
                    <a:lnTo>
                      <a:pt x="547" y="130"/>
                    </a:lnTo>
                    <a:lnTo>
                      <a:pt x="548" y="130"/>
                    </a:lnTo>
                    <a:lnTo>
                      <a:pt x="549" y="130"/>
                    </a:lnTo>
                    <a:lnTo>
                      <a:pt x="550" y="130"/>
                    </a:lnTo>
                    <a:lnTo>
                      <a:pt x="551" y="130"/>
                    </a:lnTo>
                    <a:lnTo>
                      <a:pt x="551" y="132"/>
                    </a:lnTo>
                    <a:lnTo>
                      <a:pt x="552" y="132"/>
                    </a:lnTo>
                    <a:lnTo>
                      <a:pt x="553" y="132"/>
                    </a:lnTo>
                    <a:lnTo>
                      <a:pt x="553" y="135"/>
                    </a:lnTo>
                    <a:lnTo>
                      <a:pt x="554" y="135"/>
                    </a:lnTo>
                    <a:lnTo>
                      <a:pt x="555" y="135"/>
                    </a:lnTo>
                    <a:lnTo>
                      <a:pt x="556" y="135"/>
                    </a:lnTo>
                    <a:lnTo>
                      <a:pt x="557" y="135"/>
                    </a:lnTo>
                    <a:lnTo>
                      <a:pt x="558" y="135"/>
                    </a:lnTo>
                    <a:lnTo>
                      <a:pt x="559" y="135"/>
                    </a:lnTo>
                    <a:lnTo>
                      <a:pt x="560" y="135"/>
                    </a:lnTo>
                    <a:lnTo>
                      <a:pt x="561" y="135"/>
                    </a:lnTo>
                    <a:lnTo>
                      <a:pt x="562" y="135"/>
                    </a:lnTo>
                    <a:lnTo>
                      <a:pt x="562" y="137"/>
                    </a:lnTo>
                    <a:lnTo>
                      <a:pt x="563" y="137"/>
                    </a:lnTo>
                    <a:lnTo>
                      <a:pt x="564" y="137"/>
                    </a:lnTo>
                    <a:lnTo>
                      <a:pt x="565" y="137"/>
                    </a:lnTo>
                    <a:lnTo>
                      <a:pt x="566" y="137"/>
                    </a:lnTo>
                    <a:lnTo>
                      <a:pt x="566" y="140"/>
                    </a:lnTo>
                    <a:lnTo>
                      <a:pt x="567" y="140"/>
                    </a:lnTo>
                    <a:lnTo>
                      <a:pt x="567" y="143"/>
                    </a:lnTo>
                    <a:lnTo>
                      <a:pt x="568" y="143"/>
                    </a:lnTo>
                    <a:lnTo>
                      <a:pt x="569" y="143"/>
                    </a:lnTo>
                    <a:lnTo>
                      <a:pt x="570" y="143"/>
                    </a:lnTo>
                    <a:lnTo>
                      <a:pt x="571" y="143"/>
                    </a:lnTo>
                    <a:lnTo>
                      <a:pt x="572" y="143"/>
                    </a:lnTo>
                    <a:lnTo>
                      <a:pt x="572" y="146"/>
                    </a:lnTo>
                    <a:lnTo>
                      <a:pt x="573" y="146"/>
                    </a:lnTo>
                    <a:lnTo>
                      <a:pt x="574" y="146"/>
                    </a:lnTo>
                    <a:lnTo>
                      <a:pt x="575" y="146"/>
                    </a:lnTo>
                    <a:lnTo>
                      <a:pt x="575" y="149"/>
                    </a:lnTo>
                    <a:lnTo>
                      <a:pt x="575" y="152"/>
                    </a:lnTo>
                    <a:lnTo>
                      <a:pt x="576" y="152"/>
                    </a:lnTo>
                    <a:lnTo>
                      <a:pt x="577" y="152"/>
                    </a:lnTo>
                    <a:lnTo>
                      <a:pt x="578" y="152"/>
                    </a:lnTo>
                    <a:lnTo>
                      <a:pt x="579" y="152"/>
                    </a:lnTo>
                    <a:lnTo>
                      <a:pt x="580" y="152"/>
                    </a:lnTo>
                    <a:lnTo>
                      <a:pt x="581" y="152"/>
                    </a:lnTo>
                    <a:lnTo>
                      <a:pt x="582" y="152"/>
                    </a:lnTo>
                    <a:lnTo>
                      <a:pt x="583" y="152"/>
                    </a:lnTo>
                    <a:lnTo>
                      <a:pt x="583" y="155"/>
                    </a:lnTo>
                    <a:lnTo>
                      <a:pt x="584" y="155"/>
                    </a:lnTo>
                    <a:lnTo>
                      <a:pt x="585" y="155"/>
                    </a:lnTo>
                    <a:lnTo>
                      <a:pt x="586" y="155"/>
                    </a:lnTo>
                    <a:lnTo>
                      <a:pt x="587" y="155"/>
                    </a:lnTo>
                    <a:lnTo>
                      <a:pt x="588" y="155"/>
                    </a:lnTo>
                    <a:lnTo>
                      <a:pt x="588" y="159"/>
                    </a:lnTo>
                    <a:lnTo>
                      <a:pt x="589" y="159"/>
                    </a:lnTo>
                    <a:lnTo>
                      <a:pt x="591" y="159"/>
                    </a:lnTo>
                    <a:lnTo>
                      <a:pt x="592" y="159"/>
                    </a:lnTo>
                    <a:lnTo>
                      <a:pt x="593" y="159"/>
                    </a:lnTo>
                    <a:lnTo>
                      <a:pt x="593" y="163"/>
                    </a:lnTo>
                    <a:lnTo>
                      <a:pt x="594" y="163"/>
                    </a:lnTo>
                    <a:lnTo>
                      <a:pt x="595" y="163"/>
                    </a:lnTo>
                    <a:lnTo>
                      <a:pt x="596" y="163"/>
                    </a:lnTo>
                    <a:lnTo>
                      <a:pt x="597" y="163"/>
                    </a:lnTo>
                    <a:lnTo>
                      <a:pt x="597" y="168"/>
                    </a:lnTo>
                    <a:lnTo>
                      <a:pt x="598" y="168"/>
                    </a:lnTo>
                    <a:lnTo>
                      <a:pt x="599" y="168"/>
                    </a:lnTo>
                    <a:lnTo>
                      <a:pt x="601" y="168"/>
                    </a:lnTo>
                    <a:lnTo>
                      <a:pt x="602" y="168"/>
                    </a:lnTo>
                    <a:lnTo>
                      <a:pt x="603" y="168"/>
                    </a:lnTo>
                    <a:lnTo>
                      <a:pt x="604" y="168"/>
                    </a:lnTo>
                    <a:lnTo>
                      <a:pt x="605" y="168"/>
                    </a:lnTo>
                    <a:lnTo>
                      <a:pt x="606" y="168"/>
                    </a:lnTo>
                    <a:lnTo>
                      <a:pt x="607" y="168"/>
                    </a:lnTo>
                    <a:lnTo>
                      <a:pt x="608" y="168"/>
                    </a:lnTo>
                    <a:lnTo>
                      <a:pt x="608" y="174"/>
                    </a:lnTo>
                    <a:lnTo>
                      <a:pt x="610" y="174"/>
                    </a:lnTo>
                    <a:lnTo>
                      <a:pt x="611" y="174"/>
                    </a:lnTo>
                    <a:lnTo>
                      <a:pt x="612" y="174"/>
                    </a:lnTo>
                    <a:lnTo>
                      <a:pt x="613" y="174"/>
                    </a:lnTo>
                    <a:lnTo>
                      <a:pt x="614" y="174"/>
                    </a:lnTo>
                    <a:lnTo>
                      <a:pt x="615" y="174"/>
                    </a:lnTo>
                    <a:lnTo>
                      <a:pt x="616" y="174"/>
                    </a:lnTo>
                    <a:lnTo>
                      <a:pt x="617" y="174"/>
                    </a:lnTo>
                    <a:lnTo>
                      <a:pt x="618" y="174"/>
                    </a:lnTo>
                    <a:lnTo>
                      <a:pt x="619" y="174"/>
                    </a:lnTo>
                    <a:lnTo>
                      <a:pt x="620" y="174"/>
                    </a:lnTo>
                    <a:lnTo>
                      <a:pt x="621" y="174"/>
                    </a:lnTo>
                    <a:lnTo>
                      <a:pt x="622" y="174"/>
                    </a:lnTo>
                    <a:lnTo>
                      <a:pt x="623" y="174"/>
                    </a:lnTo>
                    <a:lnTo>
                      <a:pt x="624" y="174"/>
                    </a:lnTo>
                    <a:lnTo>
                      <a:pt x="625" y="174"/>
                    </a:lnTo>
                    <a:lnTo>
                      <a:pt x="625" y="183"/>
                    </a:lnTo>
                    <a:lnTo>
                      <a:pt x="626" y="183"/>
                    </a:lnTo>
                    <a:lnTo>
                      <a:pt x="627" y="183"/>
                    </a:lnTo>
                    <a:lnTo>
                      <a:pt x="629" y="183"/>
                    </a:lnTo>
                    <a:lnTo>
                      <a:pt x="632" y="183"/>
                    </a:lnTo>
                    <a:lnTo>
                      <a:pt x="634" y="183"/>
                    </a:lnTo>
                    <a:lnTo>
                      <a:pt x="635" y="183"/>
                    </a:lnTo>
                    <a:lnTo>
                      <a:pt x="636" y="183"/>
                    </a:lnTo>
                    <a:lnTo>
                      <a:pt x="637" y="183"/>
                    </a:lnTo>
                    <a:lnTo>
                      <a:pt x="638" y="183"/>
                    </a:lnTo>
                    <a:lnTo>
                      <a:pt x="639" y="183"/>
                    </a:lnTo>
                    <a:lnTo>
                      <a:pt x="641" y="183"/>
                    </a:lnTo>
                    <a:lnTo>
                      <a:pt x="643" y="183"/>
                    </a:lnTo>
                    <a:lnTo>
                      <a:pt x="646" y="183"/>
                    </a:lnTo>
                    <a:lnTo>
                      <a:pt x="647" y="183"/>
                    </a:lnTo>
                    <a:lnTo>
                      <a:pt x="650" y="183"/>
                    </a:lnTo>
                    <a:lnTo>
                      <a:pt x="651" y="183"/>
                    </a:lnTo>
                    <a:lnTo>
                      <a:pt x="653" y="183"/>
                    </a:lnTo>
                    <a:lnTo>
                      <a:pt x="655" y="183"/>
                    </a:lnTo>
                    <a:lnTo>
                      <a:pt x="657" y="183"/>
                    </a:lnTo>
                    <a:lnTo>
                      <a:pt x="671" y="183"/>
                    </a:lnTo>
                    <a:lnTo>
                      <a:pt x="673" y="183"/>
                    </a:lnTo>
                    <a:lnTo>
                      <a:pt x="673" y="247"/>
                    </a:lnTo>
                    <a:lnTo>
                      <a:pt x="686" y="247"/>
                    </a:lnTo>
                    <a:lnTo>
                      <a:pt x="687" y="247"/>
                    </a:lnTo>
                    <a:lnTo>
                      <a:pt x="694" y="247"/>
                    </a:lnTo>
                    <a:lnTo>
                      <a:pt x="708" y="247"/>
                    </a:lnTo>
                  </a:path>
                </a:pathLst>
              </a:custGeom>
              <a:noFill/>
              <a:ln w="38100">
                <a:solidFill>
                  <a:srgbClr val="EAAB0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1" name="Freeform 341"/>
              <p:cNvSpPr>
                <a:spLocks/>
              </p:cNvSpPr>
              <p:nvPr/>
            </p:nvSpPr>
            <p:spPr bwMode="auto">
              <a:xfrm>
                <a:off x="3714149" y="3006672"/>
                <a:ext cx="5776576" cy="2613664"/>
              </a:xfrm>
              <a:custGeom>
                <a:avLst/>
                <a:gdLst>
                  <a:gd name="T0" fmla="*/ 2147483647 w 804"/>
                  <a:gd name="T1" fmla="*/ 0 h 364"/>
                  <a:gd name="T2" fmla="*/ 2147483647 w 804"/>
                  <a:gd name="T3" fmla="*/ 0 h 364"/>
                  <a:gd name="T4" fmla="*/ 2147483647 w 804"/>
                  <a:gd name="T5" fmla="*/ 0 h 364"/>
                  <a:gd name="T6" fmla="*/ 2147483647 w 804"/>
                  <a:gd name="T7" fmla="*/ 2147483647 h 364"/>
                  <a:gd name="T8" fmla="*/ 2147483647 w 804"/>
                  <a:gd name="T9" fmla="*/ 2147483647 h 364"/>
                  <a:gd name="T10" fmla="*/ 2147483647 w 804"/>
                  <a:gd name="T11" fmla="*/ 2147483647 h 364"/>
                  <a:gd name="T12" fmla="*/ 2147483647 w 804"/>
                  <a:gd name="T13" fmla="*/ 2147483647 h 364"/>
                  <a:gd name="T14" fmla="*/ 2147483647 w 804"/>
                  <a:gd name="T15" fmla="*/ 2147483647 h 364"/>
                  <a:gd name="T16" fmla="*/ 2147483647 w 804"/>
                  <a:gd name="T17" fmla="*/ 2147483647 h 364"/>
                  <a:gd name="T18" fmla="*/ 2147483647 w 804"/>
                  <a:gd name="T19" fmla="*/ 2147483647 h 364"/>
                  <a:gd name="T20" fmla="*/ 2147483647 w 804"/>
                  <a:gd name="T21" fmla="*/ 2147483647 h 364"/>
                  <a:gd name="T22" fmla="*/ 2147483647 w 804"/>
                  <a:gd name="T23" fmla="*/ 2147483647 h 364"/>
                  <a:gd name="T24" fmla="*/ 2147483647 w 804"/>
                  <a:gd name="T25" fmla="*/ 2147483647 h 364"/>
                  <a:gd name="T26" fmla="*/ 2147483647 w 804"/>
                  <a:gd name="T27" fmla="*/ 2147483647 h 364"/>
                  <a:gd name="T28" fmla="*/ 2147483647 w 804"/>
                  <a:gd name="T29" fmla="*/ 2147483647 h 364"/>
                  <a:gd name="T30" fmla="*/ 2147483647 w 804"/>
                  <a:gd name="T31" fmla="*/ 2147483647 h 364"/>
                  <a:gd name="T32" fmla="*/ 2147483647 w 804"/>
                  <a:gd name="T33" fmla="*/ 2147483647 h 364"/>
                  <a:gd name="T34" fmla="*/ 2147483647 w 804"/>
                  <a:gd name="T35" fmla="*/ 2147483647 h 364"/>
                  <a:gd name="T36" fmla="*/ 2147483647 w 804"/>
                  <a:gd name="T37" fmla="*/ 2147483647 h 364"/>
                  <a:gd name="T38" fmla="*/ 2147483647 w 804"/>
                  <a:gd name="T39" fmla="*/ 2147483647 h 364"/>
                  <a:gd name="T40" fmla="*/ 2147483647 w 804"/>
                  <a:gd name="T41" fmla="*/ 2147483647 h 364"/>
                  <a:gd name="T42" fmla="*/ 2147483647 w 804"/>
                  <a:gd name="T43" fmla="*/ 2147483647 h 364"/>
                  <a:gd name="T44" fmla="*/ 2147483647 w 804"/>
                  <a:gd name="T45" fmla="*/ 2147483647 h 364"/>
                  <a:gd name="T46" fmla="*/ 2147483647 w 804"/>
                  <a:gd name="T47" fmla="*/ 2147483647 h 364"/>
                  <a:gd name="T48" fmla="*/ 2147483647 w 804"/>
                  <a:gd name="T49" fmla="*/ 2147483647 h 364"/>
                  <a:gd name="T50" fmla="*/ 2147483647 w 804"/>
                  <a:gd name="T51" fmla="*/ 2147483647 h 364"/>
                  <a:gd name="T52" fmla="*/ 2147483647 w 804"/>
                  <a:gd name="T53" fmla="*/ 2147483647 h 364"/>
                  <a:gd name="T54" fmla="*/ 2147483647 w 804"/>
                  <a:gd name="T55" fmla="*/ 2147483647 h 364"/>
                  <a:gd name="T56" fmla="*/ 2147483647 w 804"/>
                  <a:gd name="T57" fmla="*/ 2147483647 h 364"/>
                  <a:gd name="T58" fmla="*/ 2147483647 w 804"/>
                  <a:gd name="T59" fmla="*/ 2147483647 h 364"/>
                  <a:gd name="T60" fmla="*/ 2147483647 w 804"/>
                  <a:gd name="T61" fmla="*/ 2147483647 h 364"/>
                  <a:gd name="T62" fmla="*/ 2147483647 w 804"/>
                  <a:gd name="T63" fmla="*/ 2147483647 h 364"/>
                  <a:gd name="T64" fmla="*/ 2147483647 w 804"/>
                  <a:gd name="T65" fmla="*/ 2147483647 h 364"/>
                  <a:gd name="T66" fmla="*/ 2147483647 w 804"/>
                  <a:gd name="T67" fmla="*/ 2147483647 h 364"/>
                  <a:gd name="T68" fmla="*/ 2147483647 w 804"/>
                  <a:gd name="T69" fmla="*/ 2147483647 h 364"/>
                  <a:gd name="T70" fmla="*/ 2147483647 w 804"/>
                  <a:gd name="T71" fmla="*/ 2147483647 h 364"/>
                  <a:gd name="T72" fmla="*/ 2147483647 w 804"/>
                  <a:gd name="T73" fmla="*/ 2147483647 h 364"/>
                  <a:gd name="T74" fmla="*/ 2147483647 w 804"/>
                  <a:gd name="T75" fmla="*/ 2147483647 h 364"/>
                  <a:gd name="T76" fmla="*/ 2147483647 w 804"/>
                  <a:gd name="T77" fmla="*/ 2147483647 h 364"/>
                  <a:gd name="T78" fmla="*/ 2147483647 w 804"/>
                  <a:gd name="T79" fmla="*/ 2147483647 h 364"/>
                  <a:gd name="T80" fmla="*/ 2147483647 w 804"/>
                  <a:gd name="T81" fmla="*/ 2147483647 h 364"/>
                  <a:gd name="T82" fmla="*/ 2147483647 w 804"/>
                  <a:gd name="T83" fmla="*/ 2147483647 h 364"/>
                  <a:gd name="T84" fmla="*/ 2147483647 w 804"/>
                  <a:gd name="T85" fmla="*/ 2147483647 h 364"/>
                  <a:gd name="T86" fmla="*/ 2147483647 w 804"/>
                  <a:gd name="T87" fmla="*/ 2147483647 h 364"/>
                  <a:gd name="T88" fmla="*/ 2147483647 w 804"/>
                  <a:gd name="T89" fmla="*/ 2147483647 h 364"/>
                  <a:gd name="T90" fmla="*/ 2147483647 w 804"/>
                  <a:gd name="T91" fmla="*/ 2147483647 h 364"/>
                  <a:gd name="T92" fmla="*/ 2147483647 w 804"/>
                  <a:gd name="T93" fmla="*/ 2147483647 h 364"/>
                  <a:gd name="T94" fmla="*/ 2147483647 w 804"/>
                  <a:gd name="T95" fmla="*/ 2147483647 h 364"/>
                  <a:gd name="T96" fmla="*/ 2147483647 w 804"/>
                  <a:gd name="T97" fmla="*/ 2147483647 h 364"/>
                  <a:gd name="T98" fmla="*/ 2147483647 w 804"/>
                  <a:gd name="T99" fmla="*/ 2147483647 h 364"/>
                  <a:gd name="T100" fmla="*/ 2147483647 w 804"/>
                  <a:gd name="T101" fmla="*/ 2147483647 h 364"/>
                  <a:gd name="T102" fmla="*/ 2147483647 w 804"/>
                  <a:gd name="T103" fmla="*/ 2147483647 h 364"/>
                  <a:gd name="T104" fmla="*/ 2147483647 w 804"/>
                  <a:gd name="T105" fmla="*/ 2147483647 h 364"/>
                  <a:gd name="T106" fmla="*/ 2147483647 w 804"/>
                  <a:gd name="T107" fmla="*/ 2147483647 h 364"/>
                  <a:gd name="T108" fmla="*/ 2147483647 w 804"/>
                  <a:gd name="T109" fmla="*/ 2147483647 h 364"/>
                  <a:gd name="T110" fmla="*/ 2147483647 w 804"/>
                  <a:gd name="T111" fmla="*/ 2147483647 h 364"/>
                  <a:gd name="T112" fmla="*/ 2147483647 w 804"/>
                  <a:gd name="T113" fmla="*/ 2147483647 h 364"/>
                  <a:gd name="T114" fmla="*/ 2147483647 w 804"/>
                  <a:gd name="T115" fmla="*/ 2147483647 h 364"/>
                  <a:gd name="T116" fmla="*/ 2147483647 w 804"/>
                  <a:gd name="T117" fmla="*/ 2147483647 h 364"/>
                  <a:gd name="T118" fmla="*/ 2147483647 w 804"/>
                  <a:gd name="T119" fmla="*/ 2147483647 h 364"/>
                  <a:gd name="T120" fmla="*/ 2147483647 w 804"/>
                  <a:gd name="T121" fmla="*/ 2147483647 h 364"/>
                  <a:gd name="T122" fmla="*/ 2147483647 w 804"/>
                  <a:gd name="T123" fmla="*/ 2147483647 h 364"/>
                  <a:gd name="T124" fmla="*/ 2147483647 w 804"/>
                  <a:gd name="T125" fmla="*/ 2147483647 h 3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4"/>
                  <a:gd name="T190" fmla="*/ 0 h 364"/>
                  <a:gd name="T191" fmla="*/ 804 w 804"/>
                  <a:gd name="T192" fmla="*/ 364 h 3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4" h="364">
                    <a:moveTo>
                      <a:pt x="0" y="0"/>
                    </a:move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6" y="0"/>
                    </a:lnTo>
                    <a:lnTo>
                      <a:pt x="17" y="0"/>
                    </a:lnTo>
                    <a:lnTo>
                      <a:pt x="18" y="0"/>
                    </a:lnTo>
                    <a:lnTo>
                      <a:pt x="19" y="0"/>
                    </a:lnTo>
                    <a:lnTo>
                      <a:pt x="20" y="0"/>
                    </a:lnTo>
                    <a:lnTo>
                      <a:pt x="21" y="0"/>
                    </a:lnTo>
                    <a:lnTo>
                      <a:pt x="22" y="0"/>
                    </a:lnTo>
                    <a:lnTo>
                      <a:pt x="23" y="0"/>
                    </a:lnTo>
                    <a:lnTo>
                      <a:pt x="24" y="0"/>
                    </a:lnTo>
                    <a:lnTo>
                      <a:pt x="25" y="0"/>
                    </a:lnTo>
                    <a:lnTo>
                      <a:pt x="25" y="1"/>
                    </a:lnTo>
                    <a:lnTo>
                      <a:pt x="26" y="1"/>
                    </a:lnTo>
                    <a:lnTo>
                      <a:pt x="27" y="1"/>
                    </a:lnTo>
                    <a:lnTo>
                      <a:pt x="28" y="1"/>
                    </a:lnTo>
                    <a:lnTo>
                      <a:pt x="29" y="1"/>
                    </a:lnTo>
                    <a:lnTo>
                      <a:pt x="30" y="1"/>
                    </a:lnTo>
                    <a:lnTo>
                      <a:pt x="31" y="1"/>
                    </a:lnTo>
                    <a:lnTo>
                      <a:pt x="32" y="1"/>
                    </a:lnTo>
                    <a:lnTo>
                      <a:pt x="33" y="1"/>
                    </a:lnTo>
                    <a:lnTo>
                      <a:pt x="34" y="1"/>
                    </a:lnTo>
                    <a:lnTo>
                      <a:pt x="35" y="1"/>
                    </a:lnTo>
                    <a:lnTo>
                      <a:pt x="36" y="1"/>
                    </a:lnTo>
                    <a:lnTo>
                      <a:pt x="37" y="1"/>
                    </a:lnTo>
                    <a:lnTo>
                      <a:pt x="38" y="1"/>
                    </a:lnTo>
                    <a:lnTo>
                      <a:pt x="39" y="1"/>
                    </a:lnTo>
                    <a:lnTo>
                      <a:pt x="40" y="1"/>
                    </a:lnTo>
                    <a:lnTo>
                      <a:pt x="41" y="1"/>
                    </a:lnTo>
                    <a:lnTo>
                      <a:pt x="42" y="1"/>
                    </a:lnTo>
                    <a:lnTo>
                      <a:pt x="43" y="1"/>
                    </a:lnTo>
                    <a:lnTo>
                      <a:pt x="44" y="1"/>
                    </a:lnTo>
                    <a:lnTo>
                      <a:pt x="45" y="1"/>
                    </a:lnTo>
                    <a:lnTo>
                      <a:pt x="46" y="1"/>
                    </a:lnTo>
                    <a:lnTo>
                      <a:pt x="47" y="1"/>
                    </a:lnTo>
                    <a:lnTo>
                      <a:pt x="47" y="2"/>
                    </a:lnTo>
                    <a:lnTo>
                      <a:pt x="48" y="2"/>
                    </a:lnTo>
                    <a:lnTo>
                      <a:pt x="49" y="2"/>
                    </a:lnTo>
                    <a:lnTo>
                      <a:pt x="50" y="2"/>
                    </a:lnTo>
                    <a:lnTo>
                      <a:pt x="51" y="2"/>
                    </a:lnTo>
                    <a:lnTo>
                      <a:pt x="52" y="2"/>
                    </a:lnTo>
                    <a:lnTo>
                      <a:pt x="53" y="2"/>
                    </a:lnTo>
                    <a:lnTo>
                      <a:pt x="54" y="2"/>
                    </a:lnTo>
                    <a:lnTo>
                      <a:pt x="55" y="2"/>
                    </a:lnTo>
                    <a:lnTo>
                      <a:pt x="56" y="2"/>
                    </a:lnTo>
                    <a:lnTo>
                      <a:pt x="57" y="2"/>
                    </a:lnTo>
                    <a:lnTo>
                      <a:pt x="58" y="2"/>
                    </a:lnTo>
                    <a:lnTo>
                      <a:pt x="59" y="2"/>
                    </a:lnTo>
                    <a:lnTo>
                      <a:pt x="60" y="2"/>
                    </a:lnTo>
                    <a:lnTo>
                      <a:pt x="61" y="2"/>
                    </a:lnTo>
                    <a:lnTo>
                      <a:pt x="62" y="2"/>
                    </a:lnTo>
                    <a:lnTo>
                      <a:pt x="62" y="3"/>
                    </a:lnTo>
                    <a:lnTo>
                      <a:pt x="63" y="3"/>
                    </a:lnTo>
                    <a:lnTo>
                      <a:pt x="64" y="3"/>
                    </a:lnTo>
                    <a:lnTo>
                      <a:pt x="65" y="3"/>
                    </a:lnTo>
                    <a:lnTo>
                      <a:pt x="66" y="3"/>
                    </a:lnTo>
                    <a:lnTo>
                      <a:pt x="67" y="3"/>
                    </a:lnTo>
                    <a:lnTo>
                      <a:pt x="68" y="3"/>
                    </a:lnTo>
                    <a:lnTo>
                      <a:pt x="69" y="3"/>
                    </a:lnTo>
                    <a:lnTo>
                      <a:pt x="70" y="3"/>
                    </a:lnTo>
                    <a:lnTo>
                      <a:pt x="71" y="3"/>
                    </a:lnTo>
                    <a:lnTo>
                      <a:pt x="72" y="3"/>
                    </a:lnTo>
                    <a:lnTo>
                      <a:pt x="73" y="3"/>
                    </a:lnTo>
                    <a:lnTo>
                      <a:pt x="74" y="3"/>
                    </a:lnTo>
                    <a:lnTo>
                      <a:pt x="75" y="3"/>
                    </a:lnTo>
                    <a:lnTo>
                      <a:pt x="76" y="3"/>
                    </a:lnTo>
                    <a:lnTo>
                      <a:pt x="77" y="3"/>
                    </a:lnTo>
                    <a:lnTo>
                      <a:pt x="78" y="3"/>
                    </a:lnTo>
                    <a:lnTo>
                      <a:pt x="79" y="3"/>
                    </a:lnTo>
                    <a:lnTo>
                      <a:pt x="80" y="3"/>
                    </a:lnTo>
                    <a:lnTo>
                      <a:pt x="80" y="4"/>
                    </a:lnTo>
                    <a:lnTo>
                      <a:pt x="81" y="4"/>
                    </a:lnTo>
                    <a:lnTo>
                      <a:pt x="82" y="4"/>
                    </a:lnTo>
                    <a:lnTo>
                      <a:pt x="83" y="4"/>
                    </a:lnTo>
                    <a:lnTo>
                      <a:pt x="84" y="4"/>
                    </a:lnTo>
                    <a:lnTo>
                      <a:pt x="85" y="4"/>
                    </a:lnTo>
                    <a:lnTo>
                      <a:pt x="86" y="4"/>
                    </a:lnTo>
                    <a:lnTo>
                      <a:pt x="87" y="4"/>
                    </a:lnTo>
                    <a:lnTo>
                      <a:pt x="88" y="4"/>
                    </a:lnTo>
                    <a:lnTo>
                      <a:pt x="89" y="4"/>
                    </a:lnTo>
                    <a:lnTo>
                      <a:pt x="90" y="4"/>
                    </a:lnTo>
                    <a:lnTo>
                      <a:pt x="91" y="4"/>
                    </a:lnTo>
                    <a:lnTo>
                      <a:pt x="92" y="4"/>
                    </a:lnTo>
                    <a:lnTo>
                      <a:pt x="93" y="4"/>
                    </a:lnTo>
                    <a:lnTo>
                      <a:pt x="94" y="4"/>
                    </a:lnTo>
                    <a:lnTo>
                      <a:pt x="95" y="4"/>
                    </a:lnTo>
                    <a:lnTo>
                      <a:pt x="96" y="4"/>
                    </a:lnTo>
                    <a:lnTo>
                      <a:pt x="97" y="4"/>
                    </a:lnTo>
                    <a:lnTo>
                      <a:pt x="98" y="4"/>
                    </a:lnTo>
                    <a:lnTo>
                      <a:pt x="98" y="5"/>
                    </a:lnTo>
                    <a:lnTo>
                      <a:pt x="99" y="5"/>
                    </a:lnTo>
                    <a:lnTo>
                      <a:pt x="100" y="5"/>
                    </a:lnTo>
                    <a:lnTo>
                      <a:pt x="101" y="5"/>
                    </a:lnTo>
                    <a:lnTo>
                      <a:pt x="102" y="5"/>
                    </a:lnTo>
                    <a:lnTo>
                      <a:pt x="103" y="5"/>
                    </a:lnTo>
                    <a:lnTo>
                      <a:pt x="104" y="5"/>
                    </a:lnTo>
                    <a:lnTo>
                      <a:pt x="105" y="5"/>
                    </a:lnTo>
                    <a:lnTo>
                      <a:pt x="106" y="5"/>
                    </a:lnTo>
                    <a:lnTo>
                      <a:pt x="107" y="5"/>
                    </a:lnTo>
                    <a:lnTo>
                      <a:pt x="108" y="5"/>
                    </a:lnTo>
                    <a:lnTo>
                      <a:pt x="109" y="5"/>
                    </a:lnTo>
                    <a:lnTo>
                      <a:pt x="109" y="6"/>
                    </a:lnTo>
                    <a:lnTo>
                      <a:pt x="110" y="6"/>
                    </a:lnTo>
                    <a:lnTo>
                      <a:pt x="111" y="6"/>
                    </a:lnTo>
                    <a:lnTo>
                      <a:pt x="112" y="6"/>
                    </a:lnTo>
                    <a:lnTo>
                      <a:pt x="113" y="6"/>
                    </a:lnTo>
                    <a:lnTo>
                      <a:pt x="114" y="6"/>
                    </a:lnTo>
                    <a:lnTo>
                      <a:pt x="115" y="6"/>
                    </a:lnTo>
                    <a:lnTo>
                      <a:pt x="116" y="6"/>
                    </a:lnTo>
                    <a:lnTo>
                      <a:pt x="117" y="6"/>
                    </a:lnTo>
                    <a:lnTo>
                      <a:pt x="118" y="6"/>
                    </a:lnTo>
                    <a:lnTo>
                      <a:pt x="119" y="6"/>
                    </a:lnTo>
                    <a:lnTo>
                      <a:pt x="120" y="6"/>
                    </a:lnTo>
                    <a:lnTo>
                      <a:pt x="121" y="6"/>
                    </a:lnTo>
                    <a:lnTo>
                      <a:pt x="122" y="6"/>
                    </a:lnTo>
                    <a:lnTo>
                      <a:pt x="122" y="7"/>
                    </a:lnTo>
                    <a:lnTo>
                      <a:pt x="123" y="7"/>
                    </a:lnTo>
                    <a:lnTo>
                      <a:pt x="124" y="7"/>
                    </a:lnTo>
                    <a:lnTo>
                      <a:pt x="124" y="8"/>
                    </a:lnTo>
                    <a:lnTo>
                      <a:pt x="125" y="8"/>
                    </a:lnTo>
                    <a:lnTo>
                      <a:pt x="126" y="8"/>
                    </a:lnTo>
                    <a:lnTo>
                      <a:pt x="127" y="8"/>
                    </a:lnTo>
                    <a:lnTo>
                      <a:pt x="128" y="8"/>
                    </a:lnTo>
                    <a:lnTo>
                      <a:pt x="129" y="8"/>
                    </a:lnTo>
                    <a:lnTo>
                      <a:pt x="130" y="8"/>
                    </a:lnTo>
                    <a:lnTo>
                      <a:pt x="131" y="8"/>
                    </a:lnTo>
                    <a:lnTo>
                      <a:pt x="132" y="8"/>
                    </a:lnTo>
                    <a:lnTo>
                      <a:pt x="133" y="8"/>
                    </a:lnTo>
                    <a:lnTo>
                      <a:pt x="134" y="8"/>
                    </a:lnTo>
                    <a:lnTo>
                      <a:pt x="135" y="8"/>
                    </a:lnTo>
                    <a:lnTo>
                      <a:pt x="135" y="9"/>
                    </a:lnTo>
                    <a:lnTo>
                      <a:pt x="136" y="9"/>
                    </a:lnTo>
                    <a:lnTo>
                      <a:pt x="137" y="9"/>
                    </a:lnTo>
                    <a:lnTo>
                      <a:pt x="138" y="9"/>
                    </a:lnTo>
                    <a:lnTo>
                      <a:pt x="139" y="9"/>
                    </a:lnTo>
                    <a:lnTo>
                      <a:pt x="140" y="9"/>
                    </a:lnTo>
                    <a:lnTo>
                      <a:pt x="140" y="10"/>
                    </a:lnTo>
                    <a:lnTo>
                      <a:pt x="141" y="10"/>
                    </a:lnTo>
                    <a:lnTo>
                      <a:pt x="142" y="10"/>
                    </a:lnTo>
                    <a:lnTo>
                      <a:pt x="143" y="10"/>
                    </a:lnTo>
                    <a:lnTo>
                      <a:pt x="144" y="10"/>
                    </a:lnTo>
                    <a:lnTo>
                      <a:pt x="145" y="10"/>
                    </a:lnTo>
                    <a:lnTo>
                      <a:pt x="146" y="10"/>
                    </a:lnTo>
                    <a:lnTo>
                      <a:pt x="147" y="10"/>
                    </a:lnTo>
                    <a:lnTo>
                      <a:pt x="148" y="10"/>
                    </a:lnTo>
                    <a:lnTo>
                      <a:pt x="148" y="11"/>
                    </a:lnTo>
                    <a:lnTo>
                      <a:pt x="149" y="11"/>
                    </a:lnTo>
                    <a:lnTo>
                      <a:pt x="150" y="11"/>
                    </a:lnTo>
                    <a:lnTo>
                      <a:pt x="151" y="11"/>
                    </a:lnTo>
                    <a:lnTo>
                      <a:pt x="152" y="11"/>
                    </a:lnTo>
                    <a:lnTo>
                      <a:pt x="153" y="11"/>
                    </a:lnTo>
                    <a:lnTo>
                      <a:pt x="154" y="11"/>
                    </a:lnTo>
                    <a:lnTo>
                      <a:pt x="154" y="12"/>
                    </a:lnTo>
                    <a:lnTo>
                      <a:pt x="155" y="12"/>
                    </a:lnTo>
                    <a:lnTo>
                      <a:pt x="156" y="12"/>
                    </a:lnTo>
                    <a:lnTo>
                      <a:pt x="157" y="12"/>
                    </a:lnTo>
                    <a:lnTo>
                      <a:pt x="158" y="12"/>
                    </a:lnTo>
                    <a:lnTo>
                      <a:pt x="159" y="12"/>
                    </a:lnTo>
                    <a:lnTo>
                      <a:pt x="160" y="12"/>
                    </a:lnTo>
                    <a:lnTo>
                      <a:pt x="161" y="12"/>
                    </a:lnTo>
                    <a:lnTo>
                      <a:pt x="162" y="12"/>
                    </a:lnTo>
                    <a:lnTo>
                      <a:pt x="163" y="12"/>
                    </a:lnTo>
                    <a:lnTo>
                      <a:pt x="164" y="12"/>
                    </a:lnTo>
                    <a:lnTo>
                      <a:pt x="165" y="12"/>
                    </a:lnTo>
                    <a:lnTo>
                      <a:pt x="165" y="13"/>
                    </a:lnTo>
                    <a:lnTo>
                      <a:pt x="166" y="13"/>
                    </a:lnTo>
                    <a:lnTo>
                      <a:pt x="167" y="13"/>
                    </a:lnTo>
                    <a:lnTo>
                      <a:pt x="168" y="13"/>
                    </a:lnTo>
                    <a:lnTo>
                      <a:pt x="168" y="14"/>
                    </a:lnTo>
                    <a:lnTo>
                      <a:pt x="169" y="14"/>
                    </a:lnTo>
                    <a:lnTo>
                      <a:pt x="170" y="14"/>
                    </a:lnTo>
                    <a:lnTo>
                      <a:pt x="171" y="14"/>
                    </a:lnTo>
                    <a:lnTo>
                      <a:pt x="172" y="14"/>
                    </a:lnTo>
                    <a:lnTo>
                      <a:pt x="173" y="14"/>
                    </a:lnTo>
                    <a:lnTo>
                      <a:pt x="174" y="14"/>
                    </a:lnTo>
                    <a:lnTo>
                      <a:pt x="175" y="14"/>
                    </a:lnTo>
                    <a:lnTo>
                      <a:pt x="176" y="14"/>
                    </a:lnTo>
                    <a:lnTo>
                      <a:pt x="177" y="14"/>
                    </a:lnTo>
                    <a:lnTo>
                      <a:pt x="178" y="14"/>
                    </a:lnTo>
                    <a:lnTo>
                      <a:pt x="178" y="15"/>
                    </a:lnTo>
                    <a:lnTo>
                      <a:pt x="179" y="15"/>
                    </a:lnTo>
                    <a:lnTo>
                      <a:pt x="180" y="15"/>
                    </a:lnTo>
                    <a:lnTo>
                      <a:pt x="181" y="15"/>
                    </a:lnTo>
                    <a:lnTo>
                      <a:pt x="182" y="15"/>
                    </a:lnTo>
                    <a:lnTo>
                      <a:pt x="183" y="15"/>
                    </a:lnTo>
                    <a:lnTo>
                      <a:pt x="184" y="15"/>
                    </a:lnTo>
                    <a:lnTo>
                      <a:pt x="185" y="15"/>
                    </a:lnTo>
                    <a:lnTo>
                      <a:pt x="186" y="15"/>
                    </a:lnTo>
                    <a:lnTo>
                      <a:pt x="187" y="15"/>
                    </a:lnTo>
                    <a:lnTo>
                      <a:pt x="188" y="15"/>
                    </a:lnTo>
                    <a:lnTo>
                      <a:pt x="189" y="15"/>
                    </a:lnTo>
                    <a:lnTo>
                      <a:pt x="190" y="15"/>
                    </a:lnTo>
                    <a:lnTo>
                      <a:pt x="190" y="16"/>
                    </a:lnTo>
                    <a:lnTo>
                      <a:pt x="191" y="16"/>
                    </a:lnTo>
                    <a:lnTo>
                      <a:pt x="192" y="16"/>
                    </a:lnTo>
                    <a:lnTo>
                      <a:pt x="193" y="16"/>
                    </a:lnTo>
                    <a:lnTo>
                      <a:pt x="194" y="16"/>
                    </a:lnTo>
                    <a:lnTo>
                      <a:pt x="195" y="16"/>
                    </a:lnTo>
                    <a:lnTo>
                      <a:pt x="196" y="16"/>
                    </a:lnTo>
                    <a:lnTo>
                      <a:pt x="197" y="16"/>
                    </a:lnTo>
                    <a:lnTo>
                      <a:pt x="198" y="16"/>
                    </a:lnTo>
                    <a:lnTo>
                      <a:pt x="199" y="16"/>
                    </a:lnTo>
                    <a:lnTo>
                      <a:pt x="200" y="16"/>
                    </a:lnTo>
                    <a:lnTo>
                      <a:pt x="201" y="16"/>
                    </a:lnTo>
                    <a:lnTo>
                      <a:pt x="202" y="16"/>
                    </a:lnTo>
                    <a:lnTo>
                      <a:pt x="203" y="16"/>
                    </a:lnTo>
                    <a:lnTo>
                      <a:pt x="204" y="16"/>
                    </a:lnTo>
                    <a:lnTo>
                      <a:pt x="205" y="16"/>
                    </a:lnTo>
                    <a:lnTo>
                      <a:pt x="206" y="16"/>
                    </a:lnTo>
                    <a:lnTo>
                      <a:pt x="206" y="17"/>
                    </a:lnTo>
                    <a:lnTo>
                      <a:pt x="207" y="17"/>
                    </a:lnTo>
                    <a:lnTo>
                      <a:pt x="208" y="17"/>
                    </a:lnTo>
                    <a:lnTo>
                      <a:pt x="209" y="17"/>
                    </a:lnTo>
                    <a:lnTo>
                      <a:pt x="209" y="18"/>
                    </a:lnTo>
                    <a:lnTo>
                      <a:pt x="210" y="18"/>
                    </a:lnTo>
                    <a:lnTo>
                      <a:pt x="211" y="18"/>
                    </a:lnTo>
                    <a:lnTo>
                      <a:pt x="212" y="18"/>
                    </a:lnTo>
                    <a:lnTo>
                      <a:pt x="213" y="18"/>
                    </a:lnTo>
                    <a:lnTo>
                      <a:pt x="214" y="18"/>
                    </a:lnTo>
                    <a:lnTo>
                      <a:pt x="215" y="18"/>
                    </a:lnTo>
                    <a:lnTo>
                      <a:pt x="216" y="18"/>
                    </a:lnTo>
                    <a:lnTo>
                      <a:pt x="217" y="18"/>
                    </a:lnTo>
                    <a:lnTo>
                      <a:pt x="218" y="18"/>
                    </a:lnTo>
                    <a:lnTo>
                      <a:pt x="219" y="18"/>
                    </a:lnTo>
                    <a:lnTo>
                      <a:pt x="220" y="18"/>
                    </a:lnTo>
                    <a:lnTo>
                      <a:pt x="221" y="18"/>
                    </a:lnTo>
                    <a:lnTo>
                      <a:pt x="221" y="19"/>
                    </a:lnTo>
                    <a:lnTo>
                      <a:pt x="222" y="19"/>
                    </a:lnTo>
                    <a:lnTo>
                      <a:pt x="223" y="19"/>
                    </a:lnTo>
                    <a:lnTo>
                      <a:pt x="224" y="19"/>
                    </a:lnTo>
                    <a:lnTo>
                      <a:pt x="224" y="20"/>
                    </a:lnTo>
                    <a:lnTo>
                      <a:pt x="225" y="20"/>
                    </a:lnTo>
                    <a:lnTo>
                      <a:pt x="226" y="20"/>
                    </a:lnTo>
                    <a:lnTo>
                      <a:pt x="227" y="20"/>
                    </a:lnTo>
                    <a:lnTo>
                      <a:pt x="228" y="20"/>
                    </a:lnTo>
                    <a:lnTo>
                      <a:pt x="229" y="20"/>
                    </a:lnTo>
                    <a:lnTo>
                      <a:pt x="230" y="20"/>
                    </a:lnTo>
                    <a:lnTo>
                      <a:pt x="231" y="20"/>
                    </a:lnTo>
                    <a:lnTo>
                      <a:pt x="232" y="20"/>
                    </a:lnTo>
                    <a:lnTo>
                      <a:pt x="232" y="21"/>
                    </a:lnTo>
                    <a:lnTo>
                      <a:pt x="233" y="21"/>
                    </a:lnTo>
                    <a:lnTo>
                      <a:pt x="234" y="21"/>
                    </a:lnTo>
                    <a:lnTo>
                      <a:pt x="235" y="21"/>
                    </a:lnTo>
                    <a:lnTo>
                      <a:pt x="236" y="21"/>
                    </a:lnTo>
                    <a:lnTo>
                      <a:pt x="237" y="21"/>
                    </a:lnTo>
                    <a:lnTo>
                      <a:pt x="238" y="21"/>
                    </a:lnTo>
                    <a:lnTo>
                      <a:pt x="239" y="21"/>
                    </a:lnTo>
                    <a:lnTo>
                      <a:pt x="240" y="21"/>
                    </a:lnTo>
                    <a:lnTo>
                      <a:pt x="240" y="22"/>
                    </a:lnTo>
                    <a:lnTo>
                      <a:pt x="241" y="22"/>
                    </a:lnTo>
                    <a:lnTo>
                      <a:pt x="242" y="22"/>
                    </a:lnTo>
                    <a:lnTo>
                      <a:pt x="243" y="22"/>
                    </a:lnTo>
                    <a:lnTo>
                      <a:pt x="244" y="22"/>
                    </a:lnTo>
                    <a:lnTo>
                      <a:pt x="245" y="22"/>
                    </a:lnTo>
                    <a:lnTo>
                      <a:pt x="246" y="22"/>
                    </a:lnTo>
                    <a:lnTo>
                      <a:pt x="246" y="23"/>
                    </a:lnTo>
                    <a:lnTo>
                      <a:pt x="247" y="23"/>
                    </a:lnTo>
                    <a:lnTo>
                      <a:pt x="248" y="23"/>
                    </a:lnTo>
                    <a:lnTo>
                      <a:pt x="249" y="23"/>
                    </a:lnTo>
                    <a:lnTo>
                      <a:pt x="250" y="23"/>
                    </a:lnTo>
                    <a:lnTo>
                      <a:pt x="251" y="23"/>
                    </a:lnTo>
                    <a:lnTo>
                      <a:pt x="252" y="23"/>
                    </a:lnTo>
                    <a:lnTo>
                      <a:pt x="253" y="23"/>
                    </a:lnTo>
                    <a:lnTo>
                      <a:pt x="253" y="24"/>
                    </a:lnTo>
                    <a:lnTo>
                      <a:pt x="254" y="24"/>
                    </a:lnTo>
                    <a:lnTo>
                      <a:pt x="255" y="24"/>
                    </a:lnTo>
                    <a:lnTo>
                      <a:pt x="256" y="24"/>
                    </a:lnTo>
                    <a:lnTo>
                      <a:pt x="257" y="24"/>
                    </a:lnTo>
                    <a:lnTo>
                      <a:pt x="258" y="24"/>
                    </a:lnTo>
                    <a:lnTo>
                      <a:pt x="258" y="25"/>
                    </a:lnTo>
                    <a:lnTo>
                      <a:pt x="259" y="25"/>
                    </a:lnTo>
                    <a:lnTo>
                      <a:pt x="260" y="25"/>
                    </a:lnTo>
                    <a:lnTo>
                      <a:pt x="261" y="25"/>
                    </a:lnTo>
                    <a:lnTo>
                      <a:pt x="262" y="25"/>
                    </a:lnTo>
                    <a:lnTo>
                      <a:pt x="262" y="26"/>
                    </a:lnTo>
                    <a:lnTo>
                      <a:pt x="263" y="26"/>
                    </a:lnTo>
                    <a:lnTo>
                      <a:pt x="264" y="26"/>
                    </a:lnTo>
                    <a:lnTo>
                      <a:pt x="265" y="26"/>
                    </a:lnTo>
                    <a:lnTo>
                      <a:pt x="266" y="26"/>
                    </a:lnTo>
                    <a:lnTo>
                      <a:pt x="267" y="26"/>
                    </a:lnTo>
                    <a:lnTo>
                      <a:pt x="267" y="27"/>
                    </a:lnTo>
                    <a:lnTo>
                      <a:pt x="268" y="27"/>
                    </a:lnTo>
                    <a:lnTo>
                      <a:pt x="269" y="27"/>
                    </a:lnTo>
                    <a:lnTo>
                      <a:pt x="270" y="27"/>
                    </a:lnTo>
                    <a:lnTo>
                      <a:pt x="271" y="27"/>
                    </a:lnTo>
                    <a:lnTo>
                      <a:pt x="271" y="28"/>
                    </a:lnTo>
                    <a:lnTo>
                      <a:pt x="272" y="28"/>
                    </a:lnTo>
                    <a:lnTo>
                      <a:pt x="273" y="28"/>
                    </a:lnTo>
                    <a:lnTo>
                      <a:pt x="274" y="28"/>
                    </a:lnTo>
                    <a:lnTo>
                      <a:pt x="275" y="28"/>
                    </a:lnTo>
                    <a:lnTo>
                      <a:pt x="275" y="29"/>
                    </a:lnTo>
                    <a:lnTo>
                      <a:pt x="276" y="29"/>
                    </a:lnTo>
                    <a:lnTo>
                      <a:pt x="277" y="29"/>
                    </a:lnTo>
                    <a:lnTo>
                      <a:pt x="277" y="30"/>
                    </a:lnTo>
                    <a:lnTo>
                      <a:pt x="278" y="30"/>
                    </a:lnTo>
                    <a:lnTo>
                      <a:pt x="279" y="30"/>
                    </a:lnTo>
                    <a:lnTo>
                      <a:pt x="279" y="31"/>
                    </a:lnTo>
                    <a:lnTo>
                      <a:pt x="280" y="31"/>
                    </a:lnTo>
                    <a:lnTo>
                      <a:pt x="281" y="31"/>
                    </a:lnTo>
                    <a:lnTo>
                      <a:pt x="282" y="31"/>
                    </a:lnTo>
                    <a:lnTo>
                      <a:pt x="283" y="31"/>
                    </a:lnTo>
                    <a:lnTo>
                      <a:pt x="284" y="31"/>
                    </a:lnTo>
                    <a:lnTo>
                      <a:pt x="284" y="32"/>
                    </a:lnTo>
                    <a:lnTo>
                      <a:pt x="285" y="32"/>
                    </a:lnTo>
                    <a:lnTo>
                      <a:pt x="286" y="32"/>
                    </a:lnTo>
                    <a:lnTo>
                      <a:pt x="287" y="32"/>
                    </a:lnTo>
                    <a:lnTo>
                      <a:pt x="288" y="32"/>
                    </a:lnTo>
                    <a:lnTo>
                      <a:pt x="288" y="33"/>
                    </a:lnTo>
                    <a:lnTo>
                      <a:pt x="289" y="33"/>
                    </a:lnTo>
                    <a:lnTo>
                      <a:pt x="290" y="33"/>
                    </a:lnTo>
                    <a:lnTo>
                      <a:pt x="291" y="33"/>
                    </a:lnTo>
                    <a:lnTo>
                      <a:pt x="292" y="33"/>
                    </a:lnTo>
                    <a:lnTo>
                      <a:pt x="293" y="33"/>
                    </a:lnTo>
                    <a:lnTo>
                      <a:pt x="294" y="33"/>
                    </a:lnTo>
                    <a:lnTo>
                      <a:pt x="295" y="33"/>
                    </a:lnTo>
                    <a:lnTo>
                      <a:pt x="296" y="33"/>
                    </a:lnTo>
                    <a:lnTo>
                      <a:pt x="297" y="33"/>
                    </a:lnTo>
                    <a:lnTo>
                      <a:pt x="298" y="33"/>
                    </a:lnTo>
                    <a:lnTo>
                      <a:pt x="298" y="34"/>
                    </a:lnTo>
                    <a:lnTo>
                      <a:pt x="299" y="34"/>
                    </a:lnTo>
                    <a:lnTo>
                      <a:pt x="300" y="34"/>
                    </a:lnTo>
                    <a:lnTo>
                      <a:pt x="301" y="34"/>
                    </a:lnTo>
                    <a:lnTo>
                      <a:pt x="302" y="34"/>
                    </a:lnTo>
                    <a:lnTo>
                      <a:pt x="303" y="34"/>
                    </a:lnTo>
                    <a:lnTo>
                      <a:pt x="304" y="34"/>
                    </a:lnTo>
                    <a:lnTo>
                      <a:pt x="304" y="35"/>
                    </a:lnTo>
                    <a:lnTo>
                      <a:pt x="305" y="35"/>
                    </a:lnTo>
                    <a:lnTo>
                      <a:pt x="306" y="35"/>
                    </a:lnTo>
                    <a:lnTo>
                      <a:pt x="307" y="35"/>
                    </a:lnTo>
                    <a:lnTo>
                      <a:pt x="308" y="35"/>
                    </a:lnTo>
                    <a:lnTo>
                      <a:pt x="308" y="36"/>
                    </a:lnTo>
                    <a:lnTo>
                      <a:pt x="309" y="36"/>
                    </a:lnTo>
                    <a:lnTo>
                      <a:pt x="310" y="36"/>
                    </a:lnTo>
                    <a:lnTo>
                      <a:pt x="311" y="36"/>
                    </a:lnTo>
                    <a:lnTo>
                      <a:pt x="312" y="36"/>
                    </a:lnTo>
                    <a:lnTo>
                      <a:pt x="312" y="37"/>
                    </a:lnTo>
                    <a:lnTo>
                      <a:pt x="313" y="37"/>
                    </a:lnTo>
                    <a:lnTo>
                      <a:pt x="314" y="37"/>
                    </a:lnTo>
                    <a:lnTo>
                      <a:pt x="315" y="37"/>
                    </a:lnTo>
                    <a:lnTo>
                      <a:pt x="316" y="37"/>
                    </a:lnTo>
                    <a:lnTo>
                      <a:pt x="317" y="37"/>
                    </a:lnTo>
                    <a:lnTo>
                      <a:pt x="318" y="37"/>
                    </a:lnTo>
                    <a:lnTo>
                      <a:pt x="319" y="37"/>
                    </a:lnTo>
                    <a:lnTo>
                      <a:pt x="320" y="37"/>
                    </a:lnTo>
                    <a:lnTo>
                      <a:pt x="321" y="37"/>
                    </a:lnTo>
                    <a:lnTo>
                      <a:pt x="322" y="37"/>
                    </a:lnTo>
                    <a:lnTo>
                      <a:pt x="323" y="37"/>
                    </a:lnTo>
                    <a:lnTo>
                      <a:pt x="324" y="37"/>
                    </a:lnTo>
                    <a:lnTo>
                      <a:pt x="325" y="37"/>
                    </a:lnTo>
                    <a:lnTo>
                      <a:pt x="325" y="38"/>
                    </a:lnTo>
                    <a:lnTo>
                      <a:pt x="326" y="38"/>
                    </a:lnTo>
                    <a:lnTo>
                      <a:pt x="327" y="38"/>
                    </a:lnTo>
                    <a:lnTo>
                      <a:pt x="328" y="38"/>
                    </a:lnTo>
                    <a:lnTo>
                      <a:pt x="329" y="38"/>
                    </a:lnTo>
                    <a:lnTo>
                      <a:pt x="329" y="39"/>
                    </a:lnTo>
                    <a:lnTo>
                      <a:pt x="330" y="39"/>
                    </a:lnTo>
                    <a:lnTo>
                      <a:pt x="331" y="39"/>
                    </a:lnTo>
                    <a:lnTo>
                      <a:pt x="332" y="39"/>
                    </a:lnTo>
                    <a:lnTo>
                      <a:pt x="333" y="39"/>
                    </a:lnTo>
                    <a:lnTo>
                      <a:pt x="334" y="39"/>
                    </a:lnTo>
                    <a:lnTo>
                      <a:pt x="335" y="39"/>
                    </a:lnTo>
                    <a:lnTo>
                      <a:pt x="336" y="39"/>
                    </a:lnTo>
                    <a:lnTo>
                      <a:pt x="336" y="40"/>
                    </a:lnTo>
                    <a:lnTo>
                      <a:pt x="337" y="40"/>
                    </a:lnTo>
                    <a:lnTo>
                      <a:pt x="338" y="40"/>
                    </a:lnTo>
                    <a:lnTo>
                      <a:pt x="339" y="40"/>
                    </a:lnTo>
                    <a:lnTo>
                      <a:pt x="340" y="40"/>
                    </a:lnTo>
                    <a:lnTo>
                      <a:pt x="341" y="40"/>
                    </a:lnTo>
                    <a:lnTo>
                      <a:pt x="342" y="40"/>
                    </a:lnTo>
                    <a:lnTo>
                      <a:pt x="343" y="40"/>
                    </a:lnTo>
                    <a:lnTo>
                      <a:pt x="343" y="41"/>
                    </a:lnTo>
                    <a:lnTo>
                      <a:pt x="344" y="41"/>
                    </a:lnTo>
                    <a:lnTo>
                      <a:pt x="344" y="42"/>
                    </a:lnTo>
                    <a:lnTo>
                      <a:pt x="345" y="42"/>
                    </a:lnTo>
                    <a:lnTo>
                      <a:pt x="346" y="42"/>
                    </a:lnTo>
                    <a:lnTo>
                      <a:pt x="347" y="42"/>
                    </a:lnTo>
                    <a:lnTo>
                      <a:pt x="348" y="42"/>
                    </a:lnTo>
                    <a:lnTo>
                      <a:pt x="349" y="42"/>
                    </a:lnTo>
                    <a:lnTo>
                      <a:pt x="350" y="42"/>
                    </a:lnTo>
                    <a:lnTo>
                      <a:pt x="350" y="43"/>
                    </a:lnTo>
                    <a:lnTo>
                      <a:pt x="351" y="43"/>
                    </a:lnTo>
                    <a:lnTo>
                      <a:pt x="352" y="43"/>
                    </a:lnTo>
                    <a:lnTo>
                      <a:pt x="353" y="43"/>
                    </a:lnTo>
                    <a:lnTo>
                      <a:pt x="354" y="43"/>
                    </a:lnTo>
                    <a:lnTo>
                      <a:pt x="355" y="43"/>
                    </a:lnTo>
                    <a:lnTo>
                      <a:pt x="356" y="43"/>
                    </a:lnTo>
                    <a:lnTo>
                      <a:pt x="356" y="44"/>
                    </a:lnTo>
                    <a:lnTo>
                      <a:pt x="357" y="44"/>
                    </a:lnTo>
                    <a:lnTo>
                      <a:pt x="358" y="44"/>
                    </a:lnTo>
                    <a:lnTo>
                      <a:pt x="359" y="44"/>
                    </a:lnTo>
                    <a:lnTo>
                      <a:pt x="360" y="44"/>
                    </a:lnTo>
                    <a:lnTo>
                      <a:pt x="360" y="45"/>
                    </a:lnTo>
                    <a:lnTo>
                      <a:pt x="361" y="45"/>
                    </a:lnTo>
                    <a:lnTo>
                      <a:pt x="362" y="45"/>
                    </a:lnTo>
                    <a:lnTo>
                      <a:pt x="363" y="45"/>
                    </a:lnTo>
                    <a:lnTo>
                      <a:pt x="364" y="45"/>
                    </a:lnTo>
                    <a:lnTo>
                      <a:pt x="365" y="45"/>
                    </a:lnTo>
                    <a:lnTo>
                      <a:pt x="365" y="46"/>
                    </a:lnTo>
                    <a:lnTo>
                      <a:pt x="366" y="46"/>
                    </a:lnTo>
                    <a:lnTo>
                      <a:pt x="367" y="46"/>
                    </a:lnTo>
                    <a:lnTo>
                      <a:pt x="368" y="46"/>
                    </a:lnTo>
                    <a:lnTo>
                      <a:pt x="369" y="46"/>
                    </a:lnTo>
                    <a:lnTo>
                      <a:pt x="370" y="46"/>
                    </a:lnTo>
                    <a:lnTo>
                      <a:pt x="371" y="46"/>
                    </a:lnTo>
                    <a:lnTo>
                      <a:pt x="372" y="46"/>
                    </a:lnTo>
                    <a:lnTo>
                      <a:pt x="372" y="47"/>
                    </a:lnTo>
                    <a:lnTo>
                      <a:pt x="373" y="47"/>
                    </a:lnTo>
                    <a:lnTo>
                      <a:pt x="374" y="47"/>
                    </a:lnTo>
                    <a:lnTo>
                      <a:pt x="375" y="47"/>
                    </a:lnTo>
                    <a:lnTo>
                      <a:pt x="376" y="47"/>
                    </a:lnTo>
                    <a:lnTo>
                      <a:pt x="377" y="47"/>
                    </a:lnTo>
                    <a:lnTo>
                      <a:pt x="378" y="47"/>
                    </a:lnTo>
                    <a:lnTo>
                      <a:pt x="378" y="48"/>
                    </a:lnTo>
                    <a:lnTo>
                      <a:pt x="379" y="48"/>
                    </a:lnTo>
                    <a:lnTo>
                      <a:pt x="380" y="48"/>
                    </a:lnTo>
                    <a:lnTo>
                      <a:pt x="381" y="48"/>
                    </a:lnTo>
                    <a:lnTo>
                      <a:pt x="382" y="48"/>
                    </a:lnTo>
                    <a:lnTo>
                      <a:pt x="382" y="49"/>
                    </a:lnTo>
                    <a:lnTo>
                      <a:pt x="383" y="49"/>
                    </a:lnTo>
                    <a:lnTo>
                      <a:pt x="384" y="49"/>
                    </a:lnTo>
                    <a:lnTo>
                      <a:pt x="385" y="49"/>
                    </a:lnTo>
                    <a:lnTo>
                      <a:pt x="385" y="50"/>
                    </a:lnTo>
                    <a:lnTo>
                      <a:pt x="386" y="50"/>
                    </a:lnTo>
                    <a:lnTo>
                      <a:pt x="387" y="50"/>
                    </a:lnTo>
                    <a:lnTo>
                      <a:pt x="387" y="51"/>
                    </a:lnTo>
                    <a:lnTo>
                      <a:pt x="388" y="51"/>
                    </a:lnTo>
                    <a:lnTo>
                      <a:pt x="389" y="51"/>
                    </a:lnTo>
                    <a:lnTo>
                      <a:pt x="389" y="52"/>
                    </a:lnTo>
                    <a:lnTo>
                      <a:pt x="390" y="52"/>
                    </a:lnTo>
                    <a:lnTo>
                      <a:pt x="390" y="53"/>
                    </a:lnTo>
                    <a:lnTo>
                      <a:pt x="391" y="53"/>
                    </a:lnTo>
                    <a:lnTo>
                      <a:pt x="392" y="53"/>
                    </a:lnTo>
                    <a:lnTo>
                      <a:pt x="393" y="53"/>
                    </a:lnTo>
                    <a:lnTo>
                      <a:pt x="394" y="53"/>
                    </a:lnTo>
                    <a:lnTo>
                      <a:pt x="395" y="53"/>
                    </a:lnTo>
                    <a:lnTo>
                      <a:pt x="395" y="54"/>
                    </a:lnTo>
                    <a:lnTo>
                      <a:pt x="396" y="54"/>
                    </a:lnTo>
                    <a:lnTo>
                      <a:pt x="396" y="55"/>
                    </a:lnTo>
                    <a:lnTo>
                      <a:pt x="397" y="55"/>
                    </a:lnTo>
                    <a:lnTo>
                      <a:pt x="398" y="55"/>
                    </a:lnTo>
                    <a:lnTo>
                      <a:pt x="399" y="55"/>
                    </a:lnTo>
                    <a:lnTo>
                      <a:pt x="399" y="56"/>
                    </a:lnTo>
                    <a:lnTo>
                      <a:pt x="400" y="56"/>
                    </a:lnTo>
                    <a:lnTo>
                      <a:pt x="401" y="56"/>
                    </a:lnTo>
                    <a:lnTo>
                      <a:pt x="402" y="56"/>
                    </a:lnTo>
                    <a:lnTo>
                      <a:pt x="403" y="56"/>
                    </a:lnTo>
                    <a:lnTo>
                      <a:pt x="404" y="56"/>
                    </a:lnTo>
                    <a:lnTo>
                      <a:pt x="405" y="56"/>
                    </a:lnTo>
                    <a:lnTo>
                      <a:pt x="406" y="56"/>
                    </a:lnTo>
                    <a:lnTo>
                      <a:pt x="407" y="56"/>
                    </a:lnTo>
                    <a:lnTo>
                      <a:pt x="408" y="56"/>
                    </a:lnTo>
                    <a:lnTo>
                      <a:pt x="409" y="56"/>
                    </a:lnTo>
                    <a:lnTo>
                      <a:pt x="409" y="57"/>
                    </a:lnTo>
                    <a:lnTo>
                      <a:pt x="410" y="57"/>
                    </a:lnTo>
                    <a:lnTo>
                      <a:pt x="411" y="57"/>
                    </a:lnTo>
                    <a:lnTo>
                      <a:pt x="412" y="57"/>
                    </a:lnTo>
                    <a:lnTo>
                      <a:pt x="413" y="57"/>
                    </a:lnTo>
                    <a:lnTo>
                      <a:pt x="413" y="58"/>
                    </a:lnTo>
                    <a:lnTo>
                      <a:pt x="414" y="58"/>
                    </a:lnTo>
                    <a:lnTo>
                      <a:pt x="415" y="58"/>
                    </a:lnTo>
                    <a:lnTo>
                      <a:pt x="416" y="58"/>
                    </a:lnTo>
                    <a:lnTo>
                      <a:pt x="417" y="58"/>
                    </a:lnTo>
                    <a:lnTo>
                      <a:pt x="418" y="58"/>
                    </a:lnTo>
                    <a:lnTo>
                      <a:pt x="419" y="58"/>
                    </a:lnTo>
                    <a:lnTo>
                      <a:pt x="419" y="59"/>
                    </a:lnTo>
                    <a:lnTo>
                      <a:pt x="420" y="59"/>
                    </a:lnTo>
                    <a:lnTo>
                      <a:pt x="421" y="59"/>
                    </a:lnTo>
                    <a:lnTo>
                      <a:pt x="422" y="59"/>
                    </a:lnTo>
                    <a:lnTo>
                      <a:pt x="423" y="59"/>
                    </a:lnTo>
                    <a:lnTo>
                      <a:pt x="424" y="59"/>
                    </a:lnTo>
                    <a:lnTo>
                      <a:pt x="425" y="59"/>
                    </a:lnTo>
                    <a:lnTo>
                      <a:pt x="425" y="60"/>
                    </a:lnTo>
                    <a:lnTo>
                      <a:pt x="426" y="60"/>
                    </a:lnTo>
                    <a:lnTo>
                      <a:pt x="426" y="61"/>
                    </a:lnTo>
                    <a:lnTo>
                      <a:pt x="427" y="61"/>
                    </a:lnTo>
                    <a:lnTo>
                      <a:pt x="428" y="61"/>
                    </a:lnTo>
                    <a:lnTo>
                      <a:pt x="429" y="61"/>
                    </a:lnTo>
                    <a:lnTo>
                      <a:pt x="430" y="61"/>
                    </a:lnTo>
                    <a:lnTo>
                      <a:pt x="431" y="61"/>
                    </a:lnTo>
                    <a:lnTo>
                      <a:pt x="432" y="61"/>
                    </a:lnTo>
                    <a:lnTo>
                      <a:pt x="432" y="62"/>
                    </a:lnTo>
                    <a:lnTo>
                      <a:pt x="433" y="62"/>
                    </a:lnTo>
                    <a:lnTo>
                      <a:pt x="434" y="62"/>
                    </a:lnTo>
                    <a:lnTo>
                      <a:pt x="435" y="62"/>
                    </a:lnTo>
                    <a:lnTo>
                      <a:pt x="436" y="62"/>
                    </a:lnTo>
                    <a:lnTo>
                      <a:pt x="437" y="62"/>
                    </a:lnTo>
                    <a:lnTo>
                      <a:pt x="437" y="63"/>
                    </a:lnTo>
                    <a:lnTo>
                      <a:pt x="437" y="64"/>
                    </a:lnTo>
                    <a:lnTo>
                      <a:pt x="438" y="64"/>
                    </a:lnTo>
                    <a:lnTo>
                      <a:pt x="439" y="64"/>
                    </a:lnTo>
                    <a:lnTo>
                      <a:pt x="440" y="64"/>
                    </a:lnTo>
                    <a:lnTo>
                      <a:pt x="441" y="64"/>
                    </a:lnTo>
                    <a:lnTo>
                      <a:pt x="442" y="64"/>
                    </a:lnTo>
                    <a:lnTo>
                      <a:pt x="443" y="64"/>
                    </a:lnTo>
                    <a:lnTo>
                      <a:pt x="444" y="64"/>
                    </a:lnTo>
                    <a:lnTo>
                      <a:pt x="445" y="64"/>
                    </a:lnTo>
                    <a:lnTo>
                      <a:pt x="446" y="64"/>
                    </a:lnTo>
                    <a:lnTo>
                      <a:pt x="447" y="64"/>
                    </a:lnTo>
                    <a:lnTo>
                      <a:pt x="447" y="65"/>
                    </a:lnTo>
                    <a:lnTo>
                      <a:pt x="448" y="65"/>
                    </a:lnTo>
                    <a:lnTo>
                      <a:pt x="449" y="65"/>
                    </a:lnTo>
                    <a:lnTo>
                      <a:pt x="450" y="65"/>
                    </a:lnTo>
                    <a:lnTo>
                      <a:pt x="451" y="65"/>
                    </a:lnTo>
                    <a:lnTo>
                      <a:pt x="452" y="65"/>
                    </a:lnTo>
                    <a:lnTo>
                      <a:pt x="452" y="66"/>
                    </a:lnTo>
                    <a:lnTo>
                      <a:pt x="453" y="66"/>
                    </a:lnTo>
                    <a:lnTo>
                      <a:pt x="454" y="66"/>
                    </a:lnTo>
                    <a:lnTo>
                      <a:pt x="455" y="66"/>
                    </a:lnTo>
                    <a:lnTo>
                      <a:pt x="455" y="67"/>
                    </a:lnTo>
                    <a:lnTo>
                      <a:pt x="456" y="67"/>
                    </a:lnTo>
                    <a:lnTo>
                      <a:pt x="457" y="67"/>
                    </a:lnTo>
                    <a:lnTo>
                      <a:pt x="458" y="67"/>
                    </a:lnTo>
                    <a:lnTo>
                      <a:pt x="459" y="67"/>
                    </a:lnTo>
                    <a:lnTo>
                      <a:pt x="460" y="67"/>
                    </a:lnTo>
                    <a:lnTo>
                      <a:pt x="460" y="68"/>
                    </a:lnTo>
                    <a:lnTo>
                      <a:pt x="461" y="68"/>
                    </a:lnTo>
                    <a:lnTo>
                      <a:pt x="462" y="68"/>
                    </a:lnTo>
                    <a:lnTo>
                      <a:pt x="463" y="68"/>
                    </a:lnTo>
                    <a:lnTo>
                      <a:pt x="464" y="68"/>
                    </a:lnTo>
                    <a:lnTo>
                      <a:pt x="464" y="69"/>
                    </a:lnTo>
                    <a:lnTo>
                      <a:pt x="465" y="69"/>
                    </a:lnTo>
                    <a:lnTo>
                      <a:pt x="466" y="69"/>
                    </a:lnTo>
                    <a:lnTo>
                      <a:pt x="466" y="70"/>
                    </a:lnTo>
                    <a:lnTo>
                      <a:pt x="467" y="70"/>
                    </a:lnTo>
                    <a:lnTo>
                      <a:pt x="467" y="71"/>
                    </a:lnTo>
                    <a:lnTo>
                      <a:pt x="468" y="71"/>
                    </a:lnTo>
                    <a:lnTo>
                      <a:pt x="469" y="71"/>
                    </a:lnTo>
                    <a:lnTo>
                      <a:pt x="470" y="71"/>
                    </a:lnTo>
                    <a:lnTo>
                      <a:pt x="470" y="72"/>
                    </a:lnTo>
                    <a:lnTo>
                      <a:pt x="471" y="72"/>
                    </a:lnTo>
                    <a:lnTo>
                      <a:pt x="472" y="72"/>
                    </a:lnTo>
                    <a:lnTo>
                      <a:pt x="472" y="73"/>
                    </a:lnTo>
                    <a:lnTo>
                      <a:pt x="473" y="73"/>
                    </a:lnTo>
                    <a:lnTo>
                      <a:pt x="474" y="73"/>
                    </a:lnTo>
                    <a:lnTo>
                      <a:pt x="475" y="73"/>
                    </a:lnTo>
                    <a:lnTo>
                      <a:pt x="475" y="74"/>
                    </a:lnTo>
                    <a:lnTo>
                      <a:pt x="476" y="74"/>
                    </a:lnTo>
                    <a:lnTo>
                      <a:pt x="476" y="75"/>
                    </a:lnTo>
                    <a:lnTo>
                      <a:pt x="477" y="75"/>
                    </a:lnTo>
                    <a:lnTo>
                      <a:pt x="478" y="75"/>
                    </a:lnTo>
                    <a:lnTo>
                      <a:pt x="478" y="76"/>
                    </a:lnTo>
                    <a:lnTo>
                      <a:pt x="479" y="76"/>
                    </a:lnTo>
                    <a:lnTo>
                      <a:pt x="480" y="76"/>
                    </a:lnTo>
                    <a:lnTo>
                      <a:pt x="481" y="76"/>
                    </a:lnTo>
                    <a:lnTo>
                      <a:pt x="481" y="77"/>
                    </a:lnTo>
                    <a:lnTo>
                      <a:pt x="482" y="77"/>
                    </a:lnTo>
                    <a:lnTo>
                      <a:pt x="483" y="77"/>
                    </a:lnTo>
                    <a:lnTo>
                      <a:pt x="484" y="77"/>
                    </a:lnTo>
                    <a:lnTo>
                      <a:pt x="484" y="78"/>
                    </a:lnTo>
                    <a:lnTo>
                      <a:pt x="485" y="78"/>
                    </a:lnTo>
                    <a:lnTo>
                      <a:pt x="486" y="78"/>
                    </a:lnTo>
                    <a:lnTo>
                      <a:pt x="487" y="78"/>
                    </a:lnTo>
                    <a:lnTo>
                      <a:pt x="488" y="78"/>
                    </a:lnTo>
                    <a:lnTo>
                      <a:pt x="489" y="78"/>
                    </a:lnTo>
                    <a:lnTo>
                      <a:pt x="490" y="78"/>
                    </a:lnTo>
                    <a:lnTo>
                      <a:pt x="490" y="79"/>
                    </a:lnTo>
                    <a:lnTo>
                      <a:pt x="491" y="79"/>
                    </a:lnTo>
                    <a:lnTo>
                      <a:pt x="492" y="79"/>
                    </a:lnTo>
                    <a:lnTo>
                      <a:pt x="492" y="80"/>
                    </a:lnTo>
                    <a:lnTo>
                      <a:pt x="493" y="80"/>
                    </a:lnTo>
                    <a:lnTo>
                      <a:pt x="494" y="80"/>
                    </a:lnTo>
                    <a:lnTo>
                      <a:pt x="495" y="80"/>
                    </a:lnTo>
                    <a:lnTo>
                      <a:pt x="495" y="81"/>
                    </a:lnTo>
                    <a:lnTo>
                      <a:pt x="496" y="81"/>
                    </a:lnTo>
                    <a:lnTo>
                      <a:pt x="497" y="81"/>
                    </a:lnTo>
                    <a:lnTo>
                      <a:pt x="498" y="81"/>
                    </a:lnTo>
                    <a:lnTo>
                      <a:pt x="499" y="81"/>
                    </a:lnTo>
                    <a:lnTo>
                      <a:pt x="499" y="82"/>
                    </a:lnTo>
                    <a:lnTo>
                      <a:pt x="500" y="82"/>
                    </a:lnTo>
                    <a:lnTo>
                      <a:pt x="501" y="82"/>
                    </a:lnTo>
                    <a:lnTo>
                      <a:pt x="502" y="82"/>
                    </a:lnTo>
                    <a:lnTo>
                      <a:pt x="503" y="82"/>
                    </a:lnTo>
                    <a:lnTo>
                      <a:pt x="504" y="82"/>
                    </a:lnTo>
                    <a:lnTo>
                      <a:pt x="504" y="83"/>
                    </a:lnTo>
                    <a:lnTo>
                      <a:pt x="505" y="83"/>
                    </a:lnTo>
                    <a:lnTo>
                      <a:pt x="506" y="83"/>
                    </a:lnTo>
                    <a:lnTo>
                      <a:pt x="507" y="83"/>
                    </a:lnTo>
                    <a:lnTo>
                      <a:pt x="508" y="83"/>
                    </a:lnTo>
                    <a:lnTo>
                      <a:pt x="508" y="84"/>
                    </a:lnTo>
                    <a:lnTo>
                      <a:pt x="509" y="84"/>
                    </a:lnTo>
                    <a:lnTo>
                      <a:pt x="510" y="84"/>
                    </a:lnTo>
                    <a:lnTo>
                      <a:pt x="510" y="85"/>
                    </a:lnTo>
                    <a:lnTo>
                      <a:pt x="511" y="85"/>
                    </a:lnTo>
                    <a:lnTo>
                      <a:pt x="512" y="85"/>
                    </a:lnTo>
                    <a:lnTo>
                      <a:pt x="513" y="85"/>
                    </a:lnTo>
                    <a:lnTo>
                      <a:pt x="514" y="85"/>
                    </a:lnTo>
                    <a:lnTo>
                      <a:pt x="515" y="85"/>
                    </a:lnTo>
                    <a:lnTo>
                      <a:pt x="515" y="86"/>
                    </a:lnTo>
                    <a:lnTo>
                      <a:pt x="516" y="86"/>
                    </a:lnTo>
                    <a:lnTo>
                      <a:pt x="517" y="86"/>
                    </a:lnTo>
                    <a:lnTo>
                      <a:pt x="518" y="86"/>
                    </a:lnTo>
                    <a:lnTo>
                      <a:pt x="519" y="86"/>
                    </a:lnTo>
                    <a:lnTo>
                      <a:pt x="520" y="86"/>
                    </a:lnTo>
                    <a:lnTo>
                      <a:pt x="521" y="86"/>
                    </a:lnTo>
                    <a:lnTo>
                      <a:pt x="521" y="87"/>
                    </a:lnTo>
                    <a:lnTo>
                      <a:pt x="522" y="87"/>
                    </a:lnTo>
                    <a:lnTo>
                      <a:pt x="523" y="87"/>
                    </a:lnTo>
                    <a:lnTo>
                      <a:pt x="524" y="87"/>
                    </a:lnTo>
                    <a:lnTo>
                      <a:pt x="525" y="87"/>
                    </a:lnTo>
                    <a:lnTo>
                      <a:pt x="526" y="87"/>
                    </a:lnTo>
                    <a:lnTo>
                      <a:pt x="527" y="87"/>
                    </a:lnTo>
                    <a:lnTo>
                      <a:pt x="528" y="87"/>
                    </a:lnTo>
                    <a:lnTo>
                      <a:pt x="528" y="88"/>
                    </a:lnTo>
                    <a:lnTo>
                      <a:pt x="529" y="88"/>
                    </a:lnTo>
                    <a:lnTo>
                      <a:pt x="529" y="89"/>
                    </a:lnTo>
                    <a:lnTo>
                      <a:pt x="530" y="89"/>
                    </a:lnTo>
                    <a:lnTo>
                      <a:pt x="531" y="89"/>
                    </a:lnTo>
                    <a:lnTo>
                      <a:pt x="532" y="89"/>
                    </a:lnTo>
                    <a:lnTo>
                      <a:pt x="533" y="89"/>
                    </a:lnTo>
                    <a:lnTo>
                      <a:pt x="534" y="89"/>
                    </a:lnTo>
                    <a:lnTo>
                      <a:pt x="535" y="89"/>
                    </a:lnTo>
                    <a:lnTo>
                      <a:pt x="535" y="90"/>
                    </a:lnTo>
                    <a:lnTo>
                      <a:pt x="536" y="90"/>
                    </a:lnTo>
                    <a:lnTo>
                      <a:pt x="537" y="90"/>
                    </a:lnTo>
                    <a:lnTo>
                      <a:pt x="538" y="90"/>
                    </a:lnTo>
                    <a:lnTo>
                      <a:pt x="538" y="91"/>
                    </a:lnTo>
                    <a:lnTo>
                      <a:pt x="539" y="91"/>
                    </a:lnTo>
                    <a:lnTo>
                      <a:pt x="540" y="91"/>
                    </a:lnTo>
                    <a:lnTo>
                      <a:pt x="541" y="91"/>
                    </a:lnTo>
                    <a:lnTo>
                      <a:pt x="542" y="91"/>
                    </a:lnTo>
                    <a:lnTo>
                      <a:pt x="543" y="91"/>
                    </a:lnTo>
                    <a:lnTo>
                      <a:pt x="544" y="91"/>
                    </a:lnTo>
                    <a:lnTo>
                      <a:pt x="545" y="91"/>
                    </a:lnTo>
                    <a:lnTo>
                      <a:pt x="546" y="91"/>
                    </a:lnTo>
                    <a:lnTo>
                      <a:pt x="547" y="91"/>
                    </a:lnTo>
                    <a:lnTo>
                      <a:pt x="547" y="92"/>
                    </a:lnTo>
                    <a:lnTo>
                      <a:pt x="547" y="93"/>
                    </a:lnTo>
                    <a:lnTo>
                      <a:pt x="548" y="93"/>
                    </a:lnTo>
                    <a:lnTo>
                      <a:pt x="549" y="93"/>
                    </a:lnTo>
                    <a:lnTo>
                      <a:pt x="550" y="93"/>
                    </a:lnTo>
                    <a:lnTo>
                      <a:pt x="551" y="93"/>
                    </a:lnTo>
                    <a:lnTo>
                      <a:pt x="552" y="93"/>
                    </a:lnTo>
                    <a:lnTo>
                      <a:pt x="553" y="93"/>
                    </a:lnTo>
                    <a:lnTo>
                      <a:pt x="554" y="93"/>
                    </a:lnTo>
                    <a:lnTo>
                      <a:pt x="555" y="93"/>
                    </a:lnTo>
                    <a:lnTo>
                      <a:pt x="556" y="93"/>
                    </a:lnTo>
                    <a:lnTo>
                      <a:pt x="557" y="93"/>
                    </a:lnTo>
                    <a:lnTo>
                      <a:pt x="558" y="93"/>
                    </a:lnTo>
                    <a:lnTo>
                      <a:pt x="559" y="93"/>
                    </a:lnTo>
                    <a:lnTo>
                      <a:pt x="560" y="93"/>
                    </a:lnTo>
                    <a:lnTo>
                      <a:pt x="560" y="94"/>
                    </a:lnTo>
                    <a:lnTo>
                      <a:pt x="561" y="94"/>
                    </a:lnTo>
                    <a:lnTo>
                      <a:pt x="562" y="94"/>
                    </a:lnTo>
                    <a:lnTo>
                      <a:pt x="562" y="95"/>
                    </a:lnTo>
                    <a:lnTo>
                      <a:pt x="563" y="95"/>
                    </a:lnTo>
                    <a:lnTo>
                      <a:pt x="564" y="95"/>
                    </a:lnTo>
                    <a:lnTo>
                      <a:pt x="565" y="95"/>
                    </a:lnTo>
                    <a:lnTo>
                      <a:pt x="566" y="95"/>
                    </a:lnTo>
                    <a:lnTo>
                      <a:pt x="567" y="95"/>
                    </a:lnTo>
                    <a:lnTo>
                      <a:pt x="568" y="95"/>
                    </a:lnTo>
                    <a:lnTo>
                      <a:pt x="569" y="95"/>
                    </a:lnTo>
                    <a:lnTo>
                      <a:pt x="570" y="95"/>
                    </a:lnTo>
                    <a:lnTo>
                      <a:pt x="571" y="95"/>
                    </a:lnTo>
                    <a:lnTo>
                      <a:pt x="571" y="96"/>
                    </a:lnTo>
                    <a:lnTo>
                      <a:pt x="571" y="97"/>
                    </a:lnTo>
                    <a:lnTo>
                      <a:pt x="572" y="97"/>
                    </a:lnTo>
                    <a:lnTo>
                      <a:pt x="573" y="97"/>
                    </a:lnTo>
                    <a:lnTo>
                      <a:pt x="574" y="97"/>
                    </a:lnTo>
                    <a:lnTo>
                      <a:pt x="575" y="97"/>
                    </a:lnTo>
                    <a:lnTo>
                      <a:pt x="576" y="97"/>
                    </a:lnTo>
                    <a:lnTo>
                      <a:pt x="577" y="97"/>
                    </a:lnTo>
                    <a:lnTo>
                      <a:pt x="577" y="98"/>
                    </a:lnTo>
                    <a:lnTo>
                      <a:pt x="578" y="98"/>
                    </a:lnTo>
                    <a:lnTo>
                      <a:pt x="579" y="98"/>
                    </a:lnTo>
                    <a:lnTo>
                      <a:pt x="580" y="98"/>
                    </a:lnTo>
                    <a:lnTo>
                      <a:pt x="581" y="98"/>
                    </a:lnTo>
                    <a:lnTo>
                      <a:pt x="582" y="98"/>
                    </a:lnTo>
                    <a:lnTo>
                      <a:pt x="583" y="98"/>
                    </a:lnTo>
                    <a:lnTo>
                      <a:pt x="584" y="98"/>
                    </a:lnTo>
                    <a:lnTo>
                      <a:pt x="585" y="98"/>
                    </a:lnTo>
                    <a:lnTo>
                      <a:pt x="586" y="98"/>
                    </a:lnTo>
                    <a:lnTo>
                      <a:pt x="587" y="98"/>
                    </a:lnTo>
                    <a:lnTo>
                      <a:pt x="588" y="98"/>
                    </a:lnTo>
                    <a:lnTo>
                      <a:pt x="589" y="98"/>
                    </a:lnTo>
                    <a:lnTo>
                      <a:pt x="589" y="99"/>
                    </a:lnTo>
                    <a:lnTo>
                      <a:pt x="590" y="99"/>
                    </a:lnTo>
                    <a:lnTo>
                      <a:pt x="591" y="99"/>
                    </a:lnTo>
                    <a:lnTo>
                      <a:pt x="591" y="100"/>
                    </a:lnTo>
                    <a:lnTo>
                      <a:pt x="592" y="100"/>
                    </a:lnTo>
                    <a:lnTo>
                      <a:pt x="593" y="100"/>
                    </a:lnTo>
                    <a:lnTo>
                      <a:pt x="593" y="101"/>
                    </a:lnTo>
                    <a:lnTo>
                      <a:pt x="594" y="101"/>
                    </a:lnTo>
                    <a:lnTo>
                      <a:pt x="595" y="101"/>
                    </a:lnTo>
                    <a:lnTo>
                      <a:pt x="596" y="101"/>
                    </a:lnTo>
                    <a:lnTo>
                      <a:pt x="597" y="101"/>
                    </a:lnTo>
                    <a:lnTo>
                      <a:pt x="598" y="101"/>
                    </a:lnTo>
                    <a:lnTo>
                      <a:pt x="598" y="102"/>
                    </a:lnTo>
                    <a:lnTo>
                      <a:pt x="599" y="102"/>
                    </a:lnTo>
                    <a:lnTo>
                      <a:pt x="600" y="102"/>
                    </a:lnTo>
                    <a:lnTo>
                      <a:pt x="601" y="102"/>
                    </a:lnTo>
                    <a:lnTo>
                      <a:pt x="602" y="102"/>
                    </a:lnTo>
                    <a:lnTo>
                      <a:pt x="603" y="102"/>
                    </a:lnTo>
                    <a:lnTo>
                      <a:pt x="603" y="103"/>
                    </a:lnTo>
                    <a:lnTo>
                      <a:pt x="604" y="103"/>
                    </a:lnTo>
                    <a:lnTo>
                      <a:pt x="604" y="104"/>
                    </a:lnTo>
                    <a:lnTo>
                      <a:pt x="605" y="104"/>
                    </a:lnTo>
                    <a:lnTo>
                      <a:pt x="606" y="104"/>
                    </a:lnTo>
                    <a:lnTo>
                      <a:pt x="607" y="104"/>
                    </a:lnTo>
                    <a:lnTo>
                      <a:pt x="608" y="104"/>
                    </a:lnTo>
                    <a:lnTo>
                      <a:pt x="609" y="104"/>
                    </a:lnTo>
                    <a:lnTo>
                      <a:pt x="609" y="105"/>
                    </a:lnTo>
                    <a:lnTo>
                      <a:pt x="610" y="105"/>
                    </a:lnTo>
                    <a:lnTo>
                      <a:pt x="611" y="105"/>
                    </a:lnTo>
                    <a:lnTo>
                      <a:pt x="611" y="107"/>
                    </a:lnTo>
                    <a:lnTo>
                      <a:pt x="612" y="107"/>
                    </a:lnTo>
                    <a:lnTo>
                      <a:pt x="612" y="108"/>
                    </a:lnTo>
                    <a:lnTo>
                      <a:pt x="613" y="108"/>
                    </a:lnTo>
                    <a:lnTo>
                      <a:pt x="613" y="110"/>
                    </a:lnTo>
                    <a:lnTo>
                      <a:pt x="614" y="110"/>
                    </a:lnTo>
                    <a:lnTo>
                      <a:pt x="615" y="110"/>
                    </a:lnTo>
                    <a:lnTo>
                      <a:pt x="616" y="110"/>
                    </a:lnTo>
                    <a:lnTo>
                      <a:pt x="616" y="111"/>
                    </a:lnTo>
                    <a:lnTo>
                      <a:pt x="617" y="111"/>
                    </a:lnTo>
                    <a:lnTo>
                      <a:pt x="618" y="111"/>
                    </a:lnTo>
                    <a:lnTo>
                      <a:pt x="619" y="111"/>
                    </a:lnTo>
                    <a:lnTo>
                      <a:pt x="619" y="113"/>
                    </a:lnTo>
                    <a:lnTo>
                      <a:pt x="620" y="113"/>
                    </a:lnTo>
                    <a:lnTo>
                      <a:pt x="620" y="116"/>
                    </a:lnTo>
                    <a:lnTo>
                      <a:pt x="621" y="116"/>
                    </a:lnTo>
                    <a:lnTo>
                      <a:pt x="622" y="116"/>
                    </a:lnTo>
                    <a:lnTo>
                      <a:pt x="623" y="116"/>
                    </a:lnTo>
                    <a:lnTo>
                      <a:pt x="623" y="117"/>
                    </a:lnTo>
                    <a:lnTo>
                      <a:pt x="624" y="117"/>
                    </a:lnTo>
                    <a:lnTo>
                      <a:pt x="625" y="117"/>
                    </a:lnTo>
                    <a:lnTo>
                      <a:pt x="626" y="117"/>
                    </a:lnTo>
                    <a:lnTo>
                      <a:pt x="627" y="117"/>
                    </a:lnTo>
                    <a:lnTo>
                      <a:pt x="628" y="117"/>
                    </a:lnTo>
                    <a:lnTo>
                      <a:pt x="629" y="117"/>
                    </a:lnTo>
                    <a:lnTo>
                      <a:pt x="629" y="119"/>
                    </a:lnTo>
                    <a:lnTo>
                      <a:pt x="630" y="119"/>
                    </a:lnTo>
                    <a:lnTo>
                      <a:pt x="631" y="119"/>
                    </a:lnTo>
                    <a:lnTo>
                      <a:pt x="632" y="119"/>
                    </a:lnTo>
                    <a:lnTo>
                      <a:pt x="633" y="119"/>
                    </a:lnTo>
                    <a:lnTo>
                      <a:pt x="634" y="119"/>
                    </a:lnTo>
                    <a:lnTo>
                      <a:pt x="635" y="119"/>
                    </a:lnTo>
                    <a:lnTo>
                      <a:pt x="636" y="119"/>
                    </a:lnTo>
                    <a:lnTo>
                      <a:pt x="637" y="119"/>
                    </a:lnTo>
                    <a:lnTo>
                      <a:pt x="638" y="119"/>
                    </a:lnTo>
                    <a:lnTo>
                      <a:pt x="639" y="119"/>
                    </a:lnTo>
                    <a:lnTo>
                      <a:pt x="639" y="122"/>
                    </a:lnTo>
                    <a:lnTo>
                      <a:pt x="640" y="122"/>
                    </a:lnTo>
                    <a:lnTo>
                      <a:pt x="640" y="124"/>
                    </a:lnTo>
                    <a:lnTo>
                      <a:pt x="640" y="127"/>
                    </a:lnTo>
                    <a:lnTo>
                      <a:pt x="641" y="127"/>
                    </a:lnTo>
                    <a:lnTo>
                      <a:pt x="641" y="129"/>
                    </a:lnTo>
                    <a:lnTo>
                      <a:pt x="642" y="129"/>
                    </a:lnTo>
                    <a:lnTo>
                      <a:pt x="643" y="129"/>
                    </a:lnTo>
                    <a:lnTo>
                      <a:pt x="644" y="129"/>
                    </a:lnTo>
                    <a:lnTo>
                      <a:pt x="645" y="129"/>
                    </a:lnTo>
                    <a:lnTo>
                      <a:pt x="645" y="132"/>
                    </a:lnTo>
                    <a:lnTo>
                      <a:pt x="646" y="132"/>
                    </a:lnTo>
                    <a:lnTo>
                      <a:pt x="647" y="132"/>
                    </a:lnTo>
                    <a:lnTo>
                      <a:pt x="648" y="132"/>
                    </a:lnTo>
                    <a:lnTo>
                      <a:pt x="649" y="132"/>
                    </a:lnTo>
                    <a:lnTo>
                      <a:pt x="650" y="132"/>
                    </a:lnTo>
                    <a:lnTo>
                      <a:pt x="651" y="132"/>
                    </a:lnTo>
                    <a:lnTo>
                      <a:pt x="652" y="132"/>
                    </a:lnTo>
                    <a:lnTo>
                      <a:pt x="653" y="132"/>
                    </a:lnTo>
                    <a:lnTo>
                      <a:pt x="655" y="132"/>
                    </a:lnTo>
                    <a:lnTo>
                      <a:pt x="656" y="132"/>
                    </a:lnTo>
                    <a:lnTo>
                      <a:pt x="657" y="132"/>
                    </a:lnTo>
                    <a:lnTo>
                      <a:pt x="658" y="132"/>
                    </a:lnTo>
                    <a:lnTo>
                      <a:pt x="659" y="132"/>
                    </a:lnTo>
                    <a:lnTo>
                      <a:pt x="660" y="132"/>
                    </a:lnTo>
                    <a:lnTo>
                      <a:pt x="660" y="135"/>
                    </a:lnTo>
                    <a:lnTo>
                      <a:pt x="661" y="135"/>
                    </a:lnTo>
                    <a:lnTo>
                      <a:pt x="663" y="135"/>
                    </a:lnTo>
                    <a:lnTo>
                      <a:pt x="663" y="139"/>
                    </a:lnTo>
                    <a:lnTo>
                      <a:pt x="664" y="139"/>
                    </a:lnTo>
                    <a:lnTo>
                      <a:pt x="665" y="139"/>
                    </a:lnTo>
                    <a:lnTo>
                      <a:pt x="666" y="139"/>
                    </a:lnTo>
                    <a:lnTo>
                      <a:pt x="666" y="142"/>
                    </a:lnTo>
                    <a:lnTo>
                      <a:pt x="667" y="142"/>
                    </a:lnTo>
                    <a:lnTo>
                      <a:pt x="667" y="146"/>
                    </a:lnTo>
                    <a:lnTo>
                      <a:pt x="668" y="146"/>
                    </a:lnTo>
                    <a:lnTo>
                      <a:pt x="669" y="146"/>
                    </a:lnTo>
                    <a:lnTo>
                      <a:pt x="670" y="146"/>
                    </a:lnTo>
                    <a:lnTo>
                      <a:pt x="671" y="146"/>
                    </a:lnTo>
                    <a:lnTo>
                      <a:pt x="672" y="146"/>
                    </a:lnTo>
                    <a:lnTo>
                      <a:pt x="673" y="146"/>
                    </a:lnTo>
                    <a:lnTo>
                      <a:pt x="674" y="146"/>
                    </a:lnTo>
                    <a:lnTo>
                      <a:pt x="675" y="146"/>
                    </a:lnTo>
                    <a:lnTo>
                      <a:pt x="676" y="146"/>
                    </a:lnTo>
                    <a:lnTo>
                      <a:pt x="677" y="146"/>
                    </a:lnTo>
                    <a:lnTo>
                      <a:pt x="678" y="146"/>
                    </a:lnTo>
                    <a:lnTo>
                      <a:pt x="679" y="146"/>
                    </a:lnTo>
                    <a:lnTo>
                      <a:pt x="679" y="150"/>
                    </a:lnTo>
                    <a:lnTo>
                      <a:pt x="680" y="150"/>
                    </a:lnTo>
                    <a:lnTo>
                      <a:pt x="681" y="150"/>
                    </a:lnTo>
                    <a:lnTo>
                      <a:pt x="682" y="150"/>
                    </a:lnTo>
                    <a:lnTo>
                      <a:pt x="684" y="150"/>
                    </a:lnTo>
                    <a:lnTo>
                      <a:pt x="685" y="150"/>
                    </a:lnTo>
                    <a:lnTo>
                      <a:pt x="685" y="155"/>
                    </a:lnTo>
                    <a:lnTo>
                      <a:pt x="686" y="155"/>
                    </a:lnTo>
                    <a:lnTo>
                      <a:pt x="686" y="160"/>
                    </a:lnTo>
                    <a:lnTo>
                      <a:pt x="687" y="160"/>
                    </a:lnTo>
                    <a:lnTo>
                      <a:pt x="687" y="165"/>
                    </a:lnTo>
                    <a:lnTo>
                      <a:pt x="688" y="165"/>
                    </a:lnTo>
                    <a:lnTo>
                      <a:pt x="689" y="165"/>
                    </a:lnTo>
                    <a:lnTo>
                      <a:pt x="690" y="165"/>
                    </a:lnTo>
                    <a:lnTo>
                      <a:pt x="691" y="165"/>
                    </a:lnTo>
                    <a:lnTo>
                      <a:pt x="691" y="171"/>
                    </a:lnTo>
                    <a:lnTo>
                      <a:pt x="692" y="171"/>
                    </a:lnTo>
                    <a:lnTo>
                      <a:pt x="693" y="171"/>
                    </a:lnTo>
                    <a:lnTo>
                      <a:pt x="694" y="171"/>
                    </a:lnTo>
                    <a:lnTo>
                      <a:pt x="694" y="177"/>
                    </a:lnTo>
                    <a:lnTo>
                      <a:pt x="696" y="177"/>
                    </a:lnTo>
                    <a:lnTo>
                      <a:pt x="696" y="182"/>
                    </a:lnTo>
                    <a:lnTo>
                      <a:pt x="697" y="182"/>
                    </a:lnTo>
                    <a:lnTo>
                      <a:pt x="698" y="182"/>
                    </a:lnTo>
                    <a:lnTo>
                      <a:pt x="698" y="189"/>
                    </a:lnTo>
                    <a:lnTo>
                      <a:pt x="699" y="189"/>
                    </a:lnTo>
                    <a:lnTo>
                      <a:pt x="699" y="195"/>
                    </a:lnTo>
                    <a:lnTo>
                      <a:pt x="700" y="195"/>
                    </a:lnTo>
                    <a:lnTo>
                      <a:pt x="701" y="195"/>
                    </a:lnTo>
                    <a:lnTo>
                      <a:pt x="703" y="195"/>
                    </a:lnTo>
                    <a:lnTo>
                      <a:pt x="705" y="195"/>
                    </a:lnTo>
                    <a:lnTo>
                      <a:pt x="706" y="195"/>
                    </a:lnTo>
                    <a:lnTo>
                      <a:pt x="708" y="195"/>
                    </a:lnTo>
                    <a:lnTo>
                      <a:pt x="709" y="195"/>
                    </a:lnTo>
                    <a:lnTo>
                      <a:pt x="710" y="195"/>
                    </a:lnTo>
                    <a:lnTo>
                      <a:pt x="711" y="195"/>
                    </a:lnTo>
                    <a:lnTo>
                      <a:pt x="712" y="195"/>
                    </a:lnTo>
                    <a:lnTo>
                      <a:pt x="714" y="195"/>
                    </a:lnTo>
                    <a:lnTo>
                      <a:pt x="715" y="195"/>
                    </a:lnTo>
                    <a:lnTo>
                      <a:pt x="717" y="195"/>
                    </a:lnTo>
                    <a:lnTo>
                      <a:pt x="718" y="195"/>
                    </a:lnTo>
                    <a:lnTo>
                      <a:pt x="719" y="195"/>
                    </a:lnTo>
                    <a:lnTo>
                      <a:pt x="721" y="195"/>
                    </a:lnTo>
                    <a:lnTo>
                      <a:pt x="722" y="195"/>
                    </a:lnTo>
                    <a:lnTo>
                      <a:pt x="724" y="195"/>
                    </a:lnTo>
                    <a:lnTo>
                      <a:pt x="727" y="195"/>
                    </a:lnTo>
                    <a:lnTo>
                      <a:pt x="729" y="195"/>
                    </a:lnTo>
                    <a:lnTo>
                      <a:pt x="730" y="195"/>
                    </a:lnTo>
                    <a:lnTo>
                      <a:pt x="731" y="195"/>
                    </a:lnTo>
                    <a:lnTo>
                      <a:pt x="733" y="195"/>
                    </a:lnTo>
                    <a:lnTo>
                      <a:pt x="734" y="195"/>
                    </a:lnTo>
                    <a:lnTo>
                      <a:pt x="736" y="195"/>
                    </a:lnTo>
                    <a:lnTo>
                      <a:pt x="738" y="195"/>
                    </a:lnTo>
                    <a:lnTo>
                      <a:pt x="741" y="195"/>
                    </a:lnTo>
                    <a:lnTo>
                      <a:pt x="742" y="195"/>
                    </a:lnTo>
                    <a:lnTo>
                      <a:pt x="744" y="195"/>
                    </a:lnTo>
                    <a:lnTo>
                      <a:pt x="744" y="218"/>
                    </a:lnTo>
                    <a:lnTo>
                      <a:pt x="745" y="218"/>
                    </a:lnTo>
                    <a:lnTo>
                      <a:pt x="746" y="218"/>
                    </a:lnTo>
                    <a:lnTo>
                      <a:pt x="748" y="218"/>
                    </a:lnTo>
                    <a:lnTo>
                      <a:pt x="750" y="218"/>
                    </a:lnTo>
                    <a:lnTo>
                      <a:pt x="753" y="218"/>
                    </a:lnTo>
                    <a:lnTo>
                      <a:pt x="755" y="218"/>
                    </a:lnTo>
                    <a:lnTo>
                      <a:pt x="755" y="262"/>
                    </a:lnTo>
                    <a:lnTo>
                      <a:pt x="767" y="262"/>
                    </a:lnTo>
                    <a:lnTo>
                      <a:pt x="768" y="262"/>
                    </a:lnTo>
                    <a:lnTo>
                      <a:pt x="781" y="262"/>
                    </a:lnTo>
                    <a:lnTo>
                      <a:pt x="782" y="262"/>
                    </a:lnTo>
                    <a:lnTo>
                      <a:pt x="788" y="262"/>
                    </a:lnTo>
                    <a:lnTo>
                      <a:pt x="788" y="364"/>
                    </a:lnTo>
                    <a:lnTo>
                      <a:pt x="790" y="364"/>
                    </a:lnTo>
                    <a:lnTo>
                      <a:pt x="804" y="364"/>
                    </a:lnTo>
                  </a:path>
                </a:pathLst>
              </a:custGeom>
              <a:noFill/>
              <a:ln w="38100">
                <a:solidFill>
                  <a:srgbClr val="FFFF0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2" name="Freeform 342"/>
              <p:cNvSpPr>
                <a:spLocks/>
              </p:cNvSpPr>
              <p:nvPr/>
            </p:nvSpPr>
            <p:spPr bwMode="auto">
              <a:xfrm>
                <a:off x="3714149" y="3006672"/>
                <a:ext cx="6458401" cy="954728"/>
              </a:xfrm>
              <a:custGeom>
                <a:avLst/>
                <a:gdLst>
                  <a:gd name="T0" fmla="*/ 2147483647 w 899"/>
                  <a:gd name="T1" fmla="*/ 2147483647 h 133"/>
                  <a:gd name="T2" fmla="*/ 2147483647 w 899"/>
                  <a:gd name="T3" fmla="*/ 2147483647 h 133"/>
                  <a:gd name="T4" fmla="*/ 2147483647 w 899"/>
                  <a:gd name="T5" fmla="*/ 2147483647 h 133"/>
                  <a:gd name="T6" fmla="*/ 2147483647 w 899"/>
                  <a:gd name="T7" fmla="*/ 2147483647 h 133"/>
                  <a:gd name="T8" fmla="*/ 2147483647 w 899"/>
                  <a:gd name="T9" fmla="*/ 2147483647 h 133"/>
                  <a:gd name="T10" fmla="*/ 2147483647 w 899"/>
                  <a:gd name="T11" fmla="*/ 2147483647 h 133"/>
                  <a:gd name="T12" fmla="*/ 2147483647 w 899"/>
                  <a:gd name="T13" fmla="*/ 2147483647 h 133"/>
                  <a:gd name="T14" fmla="*/ 2147483647 w 899"/>
                  <a:gd name="T15" fmla="*/ 2147483647 h 133"/>
                  <a:gd name="T16" fmla="*/ 2147483647 w 899"/>
                  <a:gd name="T17" fmla="*/ 2147483647 h 133"/>
                  <a:gd name="T18" fmla="*/ 2147483647 w 899"/>
                  <a:gd name="T19" fmla="*/ 2147483647 h 133"/>
                  <a:gd name="T20" fmla="*/ 2147483647 w 899"/>
                  <a:gd name="T21" fmla="*/ 2147483647 h 133"/>
                  <a:gd name="T22" fmla="*/ 2147483647 w 899"/>
                  <a:gd name="T23" fmla="*/ 2147483647 h 133"/>
                  <a:gd name="T24" fmla="*/ 2147483647 w 899"/>
                  <a:gd name="T25" fmla="*/ 2147483647 h 133"/>
                  <a:gd name="T26" fmla="*/ 2147483647 w 899"/>
                  <a:gd name="T27" fmla="*/ 2147483647 h 133"/>
                  <a:gd name="T28" fmla="*/ 2147483647 w 899"/>
                  <a:gd name="T29" fmla="*/ 2147483647 h 133"/>
                  <a:gd name="T30" fmla="*/ 2147483647 w 899"/>
                  <a:gd name="T31" fmla="*/ 2147483647 h 133"/>
                  <a:gd name="T32" fmla="*/ 2147483647 w 899"/>
                  <a:gd name="T33" fmla="*/ 2147483647 h 133"/>
                  <a:gd name="T34" fmla="*/ 2147483647 w 899"/>
                  <a:gd name="T35" fmla="*/ 2147483647 h 133"/>
                  <a:gd name="T36" fmla="*/ 2147483647 w 899"/>
                  <a:gd name="T37" fmla="*/ 2147483647 h 133"/>
                  <a:gd name="T38" fmla="*/ 2147483647 w 899"/>
                  <a:gd name="T39" fmla="*/ 2147483647 h 133"/>
                  <a:gd name="T40" fmla="*/ 2147483647 w 899"/>
                  <a:gd name="T41" fmla="*/ 2147483647 h 133"/>
                  <a:gd name="T42" fmla="*/ 2147483647 w 899"/>
                  <a:gd name="T43" fmla="*/ 2147483647 h 133"/>
                  <a:gd name="T44" fmla="*/ 2147483647 w 899"/>
                  <a:gd name="T45" fmla="*/ 2147483647 h 133"/>
                  <a:gd name="T46" fmla="*/ 2147483647 w 899"/>
                  <a:gd name="T47" fmla="*/ 2147483647 h 133"/>
                  <a:gd name="T48" fmla="*/ 2147483647 w 899"/>
                  <a:gd name="T49" fmla="*/ 2147483647 h 133"/>
                  <a:gd name="T50" fmla="*/ 2147483647 w 899"/>
                  <a:gd name="T51" fmla="*/ 2147483647 h 133"/>
                  <a:gd name="T52" fmla="*/ 2147483647 w 899"/>
                  <a:gd name="T53" fmla="*/ 2147483647 h 133"/>
                  <a:gd name="T54" fmla="*/ 2147483647 w 899"/>
                  <a:gd name="T55" fmla="*/ 2147483647 h 133"/>
                  <a:gd name="T56" fmla="*/ 2147483647 w 899"/>
                  <a:gd name="T57" fmla="*/ 2147483647 h 133"/>
                  <a:gd name="T58" fmla="*/ 2147483647 w 899"/>
                  <a:gd name="T59" fmla="*/ 2147483647 h 133"/>
                  <a:gd name="T60" fmla="*/ 2147483647 w 899"/>
                  <a:gd name="T61" fmla="*/ 2147483647 h 133"/>
                  <a:gd name="T62" fmla="*/ 2147483647 w 899"/>
                  <a:gd name="T63" fmla="*/ 2147483647 h 133"/>
                  <a:gd name="T64" fmla="*/ 2147483647 w 899"/>
                  <a:gd name="T65" fmla="*/ 2147483647 h 133"/>
                  <a:gd name="T66" fmla="*/ 2147483647 w 899"/>
                  <a:gd name="T67" fmla="*/ 2147483647 h 133"/>
                  <a:gd name="T68" fmla="*/ 2147483647 w 899"/>
                  <a:gd name="T69" fmla="*/ 2147483647 h 133"/>
                  <a:gd name="T70" fmla="*/ 2147483647 w 899"/>
                  <a:gd name="T71" fmla="*/ 2147483647 h 133"/>
                  <a:gd name="T72" fmla="*/ 2147483647 w 899"/>
                  <a:gd name="T73" fmla="*/ 2147483647 h 133"/>
                  <a:gd name="T74" fmla="*/ 2147483647 w 899"/>
                  <a:gd name="T75" fmla="*/ 2147483647 h 133"/>
                  <a:gd name="T76" fmla="*/ 2147483647 w 899"/>
                  <a:gd name="T77" fmla="*/ 2147483647 h 133"/>
                  <a:gd name="T78" fmla="*/ 2147483647 w 899"/>
                  <a:gd name="T79" fmla="*/ 2147483647 h 133"/>
                  <a:gd name="T80" fmla="*/ 2147483647 w 899"/>
                  <a:gd name="T81" fmla="*/ 2147483647 h 133"/>
                  <a:gd name="T82" fmla="*/ 2147483647 w 899"/>
                  <a:gd name="T83" fmla="*/ 2147483647 h 133"/>
                  <a:gd name="T84" fmla="*/ 2147483647 w 899"/>
                  <a:gd name="T85" fmla="*/ 2147483647 h 133"/>
                  <a:gd name="T86" fmla="*/ 2147483647 w 899"/>
                  <a:gd name="T87" fmla="*/ 2147483647 h 133"/>
                  <a:gd name="T88" fmla="*/ 2147483647 w 899"/>
                  <a:gd name="T89" fmla="*/ 2147483647 h 133"/>
                  <a:gd name="T90" fmla="*/ 2147483647 w 899"/>
                  <a:gd name="T91" fmla="*/ 2147483647 h 133"/>
                  <a:gd name="T92" fmla="*/ 2147483647 w 899"/>
                  <a:gd name="T93" fmla="*/ 2147483647 h 133"/>
                  <a:gd name="T94" fmla="*/ 2147483647 w 899"/>
                  <a:gd name="T95" fmla="*/ 2147483647 h 133"/>
                  <a:gd name="T96" fmla="*/ 2147483647 w 899"/>
                  <a:gd name="T97" fmla="*/ 2147483647 h 133"/>
                  <a:gd name="T98" fmla="*/ 2147483647 w 899"/>
                  <a:gd name="T99" fmla="*/ 2147483647 h 133"/>
                  <a:gd name="T100" fmla="*/ 2147483647 w 899"/>
                  <a:gd name="T101" fmla="*/ 2147483647 h 133"/>
                  <a:gd name="T102" fmla="*/ 2147483647 w 899"/>
                  <a:gd name="T103" fmla="*/ 2147483647 h 133"/>
                  <a:gd name="T104" fmla="*/ 2147483647 w 899"/>
                  <a:gd name="T105" fmla="*/ 2147483647 h 133"/>
                  <a:gd name="T106" fmla="*/ 2147483647 w 899"/>
                  <a:gd name="T107" fmla="*/ 2147483647 h 133"/>
                  <a:gd name="T108" fmla="*/ 2147483647 w 899"/>
                  <a:gd name="T109" fmla="*/ 2147483647 h 133"/>
                  <a:gd name="T110" fmla="*/ 2147483647 w 899"/>
                  <a:gd name="T111" fmla="*/ 2147483647 h 133"/>
                  <a:gd name="T112" fmla="*/ 2147483647 w 899"/>
                  <a:gd name="T113" fmla="*/ 2147483647 h 133"/>
                  <a:gd name="T114" fmla="*/ 2147483647 w 899"/>
                  <a:gd name="T115" fmla="*/ 2147483647 h 133"/>
                  <a:gd name="T116" fmla="*/ 2147483647 w 899"/>
                  <a:gd name="T117" fmla="*/ 2147483647 h 133"/>
                  <a:gd name="T118" fmla="*/ 2147483647 w 899"/>
                  <a:gd name="T119" fmla="*/ 2147483647 h 133"/>
                  <a:gd name="T120" fmla="*/ 2147483647 w 899"/>
                  <a:gd name="T121" fmla="*/ 2147483647 h 133"/>
                  <a:gd name="T122" fmla="*/ 2147483647 w 899"/>
                  <a:gd name="T123" fmla="*/ 2147483647 h 133"/>
                  <a:gd name="T124" fmla="*/ 2147483647 w 899"/>
                  <a:gd name="T125" fmla="*/ 2147483647 h 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9"/>
                  <a:gd name="T190" fmla="*/ 0 h 133"/>
                  <a:gd name="T191" fmla="*/ 899 w 899"/>
                  <a:gd name="T192" fmla="*/ 133 h 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9" h="133">
                    <a:moveTo>
                      <a:pt x="0" y="0"/>
                    </a:moveTo>
                    <a:lnTo>
                      <a:pt x="0" y="0"/>
                    </a:lnTo>
                    <a:lnTo>
                      <a:pt x="1" y="0"/>
                    </a:lnTo>
                    <a:lnTo>
                      <a:pt x="2" y="0"/>
                    </a:lnTo>
                    <a:lnTo>
                      <a:pt x="3" y="0"/>
                    </a:lnTo>
                    <a:lnTo>
                      <a:pt x="3" y="1"/>
                    </a:lnTo>
                    <a:lnTo>
                      <a:pt x="4" y="1"/>
                    </a:lnTo>
                    <a:lnTo>
                      <a:pt x="5" y="1"/>
                    </a:lnTo>
                    <a:lnTo>
                      <a:pt x="6" y="1"/>
                    </a:lnTo>
                    <a:lnTo>
                      <a:pt x="7" y="1"/>
                    </a:lnTo>
                    <a:lnTo>
                      <a:pt x="8" y="1"/>
                    </a:lnTo>
                    <a:lnTo>
                      <a:pt x="9" y="1"/>
                    </a:lnTo>
                    <a:lnTo>
                      <a:pt x="10" y="1"/>
                    </a:lnTo>
                    <a:lnTo>
                      <a:pt x="11" y="1"/>
                    </a:lnTo>
                    <a:lnTo>
                      <a:pt x="12" y="1"/>
                    </a:lnTo>
                    <a:lnTo>
                      <a:pt x="13" y="1"/>
                    </a:lnTo>
                    <a:lnTo>
                      <a:pt x="14" y="1"/>
                    </a:lnTo>
                    <a:lnTo>
                      <a:pt x="15" y="1"/>
                    </a:lnTo>
                    <a:lnTo>
                      <a:pt x="16" y="1"/>
                    </a:lnTo>
                    <a:lnTo>
                      <a:pt x="17" y="1"/>
                    </a:lnTo>
                    <a:lnTo>
                      <a:pt x="18" y="1"/>
                    </a:lnTo>
                    <a:lnTo>
                      <a:pt x="18" y="2"/>
                    </a:lnTo>
                    <a:lnTo>
                      <a:pt x="19" y="2"/>
                    </a:lnTo>
                    <a:lnTo>
                      <a:pt x="20" y="2"/>
                    </a:lnTo>
                    <a:lnTo>
                      <a:pt x="21" y="2"/>
                    </a:lnTo>
                    <a:lnTo>
                      <a:pt x="22" y="2"/>
                    </a:lnTo>
                    <a:lnTo>
                      <a:pt x="23" y="2"/>
                    </a:lnTo>
                    <a:lnTo>
                      <a:pt x="24" y="2"/>
                    </a:lnTo>
                    <a:lnTo>
                      <a:pt x="25" y="2"/>
                    </a:lnTo>
                    <a:lnTo>
                      <a:pt x="26" y="2"/>
                    </a:lnTo>
                    <a:lnTo>
                      <a:pt x="27" y="2"/>
                    </a:lnTo>
                    <a:lnTo>
                      <a:pt x="28" y="2"/>
                    </a:lnTo>
                    <a:lnTo>
                      <a:pt x="29" y="2"/>
                    </a:lnTo>
                    <a:lnTo>
                      <a:pt x="30" y="2"/>
                    </a:lnTo>
                    <a:lnTo>
                      <a:pt x="31" y="2"/>
                    </a:lnTo>
                    <a:lnTo>
                      <a:pt x="32" y="2"/>
                    </a:lnTo>
                    <a:lnTo>
                      <a:pt x="33" y="2"/>
                    </a:lnTo>
                    <a:lnTo>
                      <a:pt x="34" y="2"/>
                    </a:lnTo>
                    <a:lnTo>
                      <a:pt x="35" y="2"/>
                    </a:lnTo>
                    <a:lnTo>
                      <a:pt x="36" y="2"/>
                    </a:lnTo>
                    <a:lnTo>
                      <a:pt x="37" y="2"/>
                    </a:lnTo>
                    <a:lnTo>
                      <a:pt x="38" y="2"/>
                    </a:lnTo>
                    <a:lnTo>
                      <a:pt x="39" y="2"/>
                    </a:lnTo>
                    <a:lnTo>
                      <a:pt x="40" y="2"/>
                    </a:lnTo>
                    <a:lnTo>
                      <a:pt x="41" y="2"/>
                    </a:lnTo>
                    <a:lnTo>
                      <a:pt x="42" y="2"/>
                    </a:lnTo>
                    <a:lnTo>
                      <a:pt x="43" y="2"/>
                    </a:lnTo>
                    <a:lnTo>
                      <a:pt x="44" y="2"/>
                    </a:lnTo>
                    <a:lnTo>
                      <a:pt x="45" y="2"/>
                    </a:lnTo>
                    <a:lnTo>
                      <a:pt x="46" y="2"/>
                    </a:lnTo>
                    <a:lnTo>
                      <a:pt x="47" y="2"/>
                    </a:lnTo>
                    <a:lnTo>
                      <a:pt x="48" y="2"/>
                    </a:lnTo>
                    <a:lnTo>
                      <a:pt x="48" y="3"/>
                    </a:lnTo>
                    <a:lnTo>
                      <a:pt x="49" y="3"/>
                    </a:lnTo>
                    <a:lnTo>
                      <a:pt x="50" y="3"/>
                    </a:lnTo>
                    <a:lnTo>
                      <a:pt x="51" y="3"/>
                    </a:lnTo>
                    <a:lnTo>
                      <a:pt x="52" y="3"/>
                    </a:lnTo>
                    <a:lnTo>
                      <a:pt x="53" y="3"/>
                    </a:lnTo>
                    <a:lnTo>
                      <a:pt x="54" y="3"/>
                    </a:lnTo>
                    <a:lnTo>
                      <a:pt x="55" y="3"/>
                    </a:lnTo>
                    <a:lnTo>
                      <a:pt x="56" y="3"/>
                    </a:lnTo>
                    <a:lnTo>
                      <a:pt x="57" y="3"/>
                    </a:lnTo>
                    <a:lnTo>
                      <a:pt x="58" y="3"/>
                    </a:lnTo>
                    <a:lnTo>
                      <a:pt x="59" y="3"/>
                    </a:lnTo>
                    <a:lnTo>
                      <a:pt x="59" y="4"/>
                    </a:lnTo>
                    <a:lnTo>
                      <a:pt x="60" y="4"/>
                    </a:lnTo>
                    <a:lnTo>
                      <a:pt x="61" y="4"/>
                    </a:lnTo>
                    <a:lnTo>
                      <a:pt x="62" y="4"/>
                    </a:lnTo>
                    <a:lnTo>
                      <a:pt x="63" y="4"/>
                    </a:lnTo>
                    <a:lnTo>
                      <a:pt x="64" y="4"/>
                    </a:lnTo>
                    <a:lnTo>
                      <a:pt x="65" y="4"/>
                    </a:lnTo>
                    <a:lnTo>
                      <a:pt x="66" y="4"/>
                    </a:lnTo>
                    <a:lnTo>
                      <a:pt x="67" y="4"/>
                    </a:lnTo>
                    <a:lnTo>
                      <a:pt x="68" y="4"/>
                    </a:lnTo>
                    <a:lnTo>
                      <a:pt x="69" y="4"/>
                    </a:lnTo>
                    <a:lnTo>
                      <a:pt x="70" y="4"/>
                    </a:lnTo>
                    <a:lnTo>
                      <a:pt x="71" y="4"/>
                    </a:lnTo>
                    <a:lnTo>
                      <a:pt x="72" y="4"/>
                    </a:lnTo>
                    <a:lnTo>
                      <a:pt x="73" y="4"/>
                    </a:lnTo>
                    <a:lnTo>
                      <a:pt x="74" y="4"/>
                    </a:lnTo>
                    <a:lnTo>
                      <a:pt x="75" y="4"/>
                    </a:lnTo>
                    <a:lnTo>
                      <a:pt x="76" y="4"/>
                    </a:lnTo>
                    <a:lnTo>
                      <a:pt x="77" y="4"/>
                    </a:lnTo>
                    <a:lnTo>
                      <a:pt x="78" y="4"/>
                    </a:lnTo>
                    <a:lnTo>
                      <a:pt x="78" y="5"/>
                    </a:lnTo>
                    <a:lnTo>
                      <a:pt x="79" y="5"/>
                    </a:lnTo>
                    <a:lnTo>
                      <a:pt x="80" y="5"/>
                    </a:lnTo>
                    <a:lnTo>
                      <a:pt x="81" y="5"/>
                    </a:lnTo>
                    <a:lnTo>
                      <a:pt x="82" y="5"/>
                    </a:lnTo>
                    <a:lnTo>
                      <a:pt x="83" y="5"/>
                    </a:lnTo>
                    <a:lnTo>
                      <a:pt x="84" y="5"/>
                    </a:lnTo>
                    <a:lnTo>
                      <a:pt x="85" y="5"/>
                    </a:lnTo>
                    <a:lnTo>
                      <a:pt x="86" y="5"/>
                    </a:lnTo>
                    <a:lnTo>
                      <a:pt x="87" y="5"/>
                    </a:lnTo>
                    <a:lnTo>
                      <a:pt x="88" y="5"/>
                    </a:lnTo>
                    <a:lnTo>
                      <a:pt x="89" y="5"/>
                    </a:lnTo>
                    <a:lnTo>
                      <a:pt x="90" y="5"/>
                    </a:lnTo>
                    <a:lnTo>
                      <a:pt x="91" y="5"/>
                    </a:lnTo>
                    <a:lnTo>
                      <a:pt x="92" y="5"/>
                    </a:lnTo>
                    <a:lnTo>
                      <a:pt x="93" y="5"/>
                    </a:lnTo>
                    <a:lnTo>
                      <a:pt x="93" y="6"/>
                    </a:lnTo>
                    <a:lnTo>
                      <a:pt x="94" y="6"/>
                    </a:lnTo>
                    <a:lnTo>
                      <a:pt x="95" y="6"/>
                    </a:lnTo>
                    <a:lnTo>
                      <a:pt x="96" y="6"/>
                    </a:lnTo>
                    <a:lnTo>
                      <a:pt x="97" y="6"/>
                    </a:lnTo>
                    <a:lnTo>
                      <a:pt x="98" y="6"/>
                    </a:lnTo>
                    <a:lnTo>
                      <a:pt x="99" y="6"/>
                    </a:lnTo>
                    <a:lnTo>
                      <a:pt x="100" y="6"/>
                    </a:lnTo>
                    <a:lnTo>
                      <a:pt x="101" y="6"/>
                    </a:lnTo>
                    <a:lnTo>
                      <a:pt x="102" y="6"/>
                    </a:lnTo>
                    <a:lnTo>
                      <a:pt x="103" y="6"/>
                    </a:lnTo>
                    <a:lnTo>
                      <a:pt x="103" y="7"/>
                    </a:lnTo>
                    <a:lnTo>
                      <a:pt x="104" y="7"/>
                    </a:lnTo>
                    <a:lnTo>
                      <a:pt x="105" y="7"/>
                    </a:lnTo>
                    <a:lnTo>
                      <a:pt x="106" y="7"/>
                    </a:lnTo>
                    <a:lnTo>
                      <a:pt x="107" y="7"/>
                    </a:lnTo>
                    <a:lnTo>
                      <a:pt x="108" y="7"/>
                    </a:lnTo>
                    <a:lnTo>
                      <a:pt x="109" y="7"/>
                    </a:lnTo>
                    <a:lnTo>
                      <a:pt x="110" y="7"/>
                    </a:lnTo>
                    <a:lnTo>
                      <a:pt x="111" y="7"/>
                    </a:lnTo>
                    <a:lnTo>
                      <a:pt x="112" y="7"/>
                    </a:lnTo>
                    <a:lnTo>
                      <a:pt x="112" y="8"/>
                    </a:lnTo>
                    <a:lnTo>
                      <a:pt x="113" y="8"/>
                    </a:lnTo>
                    <a:lnTo>
                      <a:pt x="114" y="8"/>
                    </a:lnTo>
                    <a:lnTo>
                      <a:pt x="115" y="8"/>
                    </a:lnTo>
                    <a:lnTo>
                      <a:pt x="116" y="8"/>
                    </a:lnTo>
                    <a:lnTo>
                      <a:pt x="117" y="8"/>
                    </a:lnTo>
                    <a:lnTo>
                      <a:pt x="118" y="8"/>
                    </a:lnTo>
                    <a:lnTo>
                      <a:pt x="119" y="8"/>
                    </a:lnTo>
                    <a:lnTo>
                      <a:pt x="120" y="8"/>
                    </a:lnTo>
                    <a:lnTo>
                      <a:pt x="121" y="8"/>
                    </a:lnTo>
                    <a:lnTo>
                      <a:pt x="122" y="8"/>
                    </a:lnTo>
                    <a:lnTo>
                      <a:pt x="123" y="8"/>
                    </a:lnTo>
                    <a:lnTo>
                      <a:pt x="124" y="8"/>
                    </a:lnTo>
                    <a:lnTo>
                      <a:pt x="125" y="8"/>
                    </a:lnTo>
                    <a:lnTo>
                      <a:pt x="126" y="8"/>
                    </a:lnTo>
                    <a:lnTo>
                      <a:pt x="127" y="8"/>
                    </a:lnTo>
                    <a:lnTo>
                      <a:pt x="128" y="8"/>
                    </a:lnTo>
                    <a:lnTo>
                      <a:pt x="129" y="8"/>
                    </a:lnTo>
                    <a:lnTo>
                      <a:pt x="130" y="8"/>
                    </a:lnTo>
                    <a:lnTo>
                      <a:pt x="131" y="8"/>
                    </a:lnTo>
                    <a:lnTo>
                      <a:pt x="132" y="8"/>
                    </a:lnTo>
                    <a:lnTo>
                      <a:pt x="133" y="8"/>
                    </a:lnTo>
                    <a:lnTo>
                      <a:pt x="134" y="8"/>
                    </a:lnTo>
                    <a:lnTo>
                      <a:pt x="134" y="9"/>
                    </a:lnTo>
                    <a:lnTo>
                      <a:pt x="135" y="9"/>
                    </a:lnTo>
                    <a:lnTo>
                      <a:pt x="136" y="9"/>
                    </a:lnTo>
                    <a:lnTo>
                      <a:pt x="137" y="9"/>
                    </a:lnTo>
                    <a:lnTo>
                      <a:pt x="138" y="9"/>
                    </a:lnTo>
                    <a:lnTo>
                      <a:pt x="139" y="9"/>
                    </a:lnTo>
                    <a:lnTo>
                      <a:pt x="140" y="9"/>
                    </a:lnTo>
                    <a:lnTo>
                      <a:pt x="141" y="9"/>
                    </a:lnTo>
                    <a:lnTo>
                      <a:pt x="142" y="9"/>
                    </a:lnTo>
                    <a:lnTo>
                      <a:pt x="142" y="10"/>
                    </a:lnTo>
                    <a:lnTo>
                      <a:pt x="143" y="10"/>
                    </a:lnTo>
                    <a:lnTo>
                      <a:pt x="144" y="10"/>
                    </a:lnTo>
                    <a:lnTo>
                      <a:pt x="145" y="10"/>
                    </a:lnTo>
                    <a:lnTo>
                      <a:pt x="146" y="10"/>
                    </a:lnTo>
                    <a:lnTo>
                      <a:pt x="147" y="10"/>
                    </a:lnTo>
                    <a:lnTo>
                      <a:pt x="148" y="10"/>
                    </a:lnTo>
                    <a:lnTo>
                      <a:pt x="148" y="11"/>
                    </a:lnTo>
                    <a:lnTo>
                      <a:pt x="149" y="11"/>
                    </a:lnTo>
                    <a:lnTo>
                      <a:pt x="150" y="11"/>
                    </a:lnTo>
                    <a:lnTo>
                      <a:pt x="151" y="11"/>
                    </a:lnTo>
                    <a:lnTo>
                      <a:pt x="152" y="11"/>
                    </a:lnTo>
                    <a:lnTo>
                      <a:pt x="153" y="11"/>
                    </a:lnTo>
                    <a:lnTo>
                      <a:pt x="154" y="11"/>
                    </a:lnTo>
                    <a:lnTo>
                      <a:pt x="155" y="11"/>
                    </a:lnTo>
                    <a:lnTo>
                      <a:pt x="156" y="11"/>
                    </a:lnTo>
                    <a:lnTo>
                      <a:pt x="157" y="11"/>
                    </a:lnTo>
                    <a:lnTo>
                      <a:pt x="158" y="11"/>
                    </a:lnTo>
                    <a:lnTo>
                      <a:pt x="159" y="11"/>
                    </a:lnTo>
                    <a:lnTo>
                      <a:pt x="160" y="11"/>
                    </a:lnTo>
                    <a:lnTo>
                      <a:pt x="160" y="12"/>
                    </a:lnTo>
                    <a:lnTo>
                      <a:pt x="161" y="12"/>
                    </a:lnTo>
                    <a:lnTo>
                      <a:pt x="162" y="12"/>
                    </a:lnTo>
                    <a:lnTo>
                      <a:pt x="163" y="12"/>
                    </a:lnTo>
                    <a:lnTo>
                      <a:pt x="164" y="12"/>
                    </a:lnTo>
                    <a:lnTo>
                      <a:pt x="165" y="12"/>
                    </a:lnTo>
                    <a:lnTo>
                      <a:pt x="166" y="12"/>
                    </a:lnTo>
                    <a:lnTo>
                      <a:pt x="167" y="12"/>
                    </a:lnTo>
                    <a:lnTo>
                      <a:pt x="168" y="12"/>
                    </a:lnTo>
                    <a:lnTo>
                      <a:pt x="169" y="12"/>
                    </a:lnTo>
                    <a:lnTo>
                      <a:pt x="170" y="12"/>
                    </a:lnTo>
                    <a:lnTo>
                      <a:pt x="171" y="12"/>
                    </a:lnTo>
                    <a:lnTo>
                      <a:pt x="172" y="12"/>
                    </a:lnTo>
                    <a:lnTo>
                      <a:pt x="173" y="12"/>
                    </a:lnTo>
                    <a:lnTo>
                      <a:pt x="173" y="13"/>
                    </a:lnTo>
                    <a:lnTo>
                      <a:pt x="174" y="13"/>
                    </a:lnTo>
                    <a:lnTo>
                      <a:pt x="175" y="13"/>
                    </a:lnTo>
                    <a:lnTo>
                      <a:pt x="176" y="13"/>
                    </a:lnTo>
                    <a:lnTo>
                      <a:pt x="177" y="13"/>
                    </a:lnTo>
                    <a:lnTo>
                      <a:pt x="178" y="13"/>
                    </a:lnTo>
                    <a:lnTo>
                      <a:pt x="179" y="13"/>
                    </a:lnTo>
                    <a:lnTo>
                      <a:pt x="179" y="14"/>
                    </a:lnTo>
                    <a:lnTo>
                      <a:pt x="180" y="14"/>
                    </a:lnTo>
                    <a:lnTo>
                      <a:pt x="181" y="14"/>
                    </a:lnTo>
                    <a:lnTo>
                      <a:pt x="182" y="14"/>
                    </a:lnTo>
                    <a:lnTo>
                      <a:pt x="183" y="14"/>
                    </a:lnTo>
                    <a:lnTo>
                      <a:pt x="184" y="14"/>
                    </a:lnTo>
                    <a:lnTo>
                      <a:pt x="185" y="14"/>
                    </a:lnTo>
                    <a:lnTo>
                      <a:pt x="186" y="14"/>
                    </a:lnTo>
                    <a:lnTo>
                      <a:pt x="187" y="14"/>
                    </a:lnTo>
                    <a:lnTo>
                      <a:pt x="188" y="14"/>
                    </a:lnTo>
                    <a:lnTo>
                      <a:pt x="189" y="14"/>
                    </a:lnTo>
                    <a:lnTo>
                      <a:pt x="190" y="14"/>
                    </a:lnTo>
                    <a:lnTo>
                      <a:pt x="191" y="14"/>
                    </a:lnTo>
                    <a:lnTo>
                      <a:pt x="192" y="14"/>
                    </a:lnTo>
                    <a:lnTo>
                      <a:pt x="192" y="15"/>
                    </a:lnTo>
                    <a:lnTo>
                      <a:pt x="193" y="15"/>
                    </a:lnTo>
                    <a:lnTo>
                      <a:pt x="194" y="15"/>
                    </a:lnTo>
                    <a:lnTo>
                      <a:pt x="195" y="15"/>
                    </a:lnTo>
                    <a:lnTo>
                      <a:pt x="196" y="15"/>
                    </a:lnTo>
                    <a:lnTo>
                      <a:pt x="197" y="15"/>
                    </a:lnTo>
                    <a:lnTo>
                      <a:pt x="198" y="15"/>
                    </a:lnTo>
                    <a:lnTo>
                      <a:pt x="199" y="15"/>
                    </a:lnTo>
                    <a:lnTo>
                      <a:pt x="200" y="15"/>
                    </a:lnTo>
                    <a:lnTo>
                      <a:pt x="200" y="16"/>
                    </a:lnTo>
                    <a:lnTo>
                      <a:pt x="201" y="16"/>
                    </a:lnTo>
                    <a:lnTo>
                      <a:pt x="202" y="16"/>
                    </a:lnTo>
                    <a:lnTo>
                      <a:pt x="203" y="16"/>
                    </a:lnTo>
                    <a:lnTo>
                      <a:pt x="204" y="16"/>
                    </a:lnTo>
                    <a:lnTo>
                      <a:pt x="205" y="16"/>
                    </a:lnTo>
                    <a:lnTo>
                      <a:pt x="206" y="16"/>
                    </a:lnTo>
                    <a:lnTo>
                      <a:pt x="207" y="16"/>
                    </a:lnTo>
                    <a:lnTo>
                      <a:pt x="208" y="16"/>
                    </a:lnTo>
                    <a:lnTo>
                      <a:pt x="209" y="16"/>
                    </a:lnTo>
                    <a:lnTo>
                      <a:pt x="210" y="16"/>
                    </a:lnTo>
                    <a:lnTo>
                      <a:pt x="211" y="16"/>
                    </a:lnTo>
                    <a:lnTo>
                      <a:pt x="212" y="16"/>
                    </a:lnTo>
                    <a:lnTo>
                      <a:pt x="213" y="16"/>
                    </a:lnTo>
                    <a:lnTo>
                      <a:pt x="214" y="16"/>
                    </a:lnTo>
                    <a:lnTo>
                      <a:pt x="214" y="17"/>
                    </a:lnTo>
                    <a:lnTo>
                      <a:pt x="215" y="17"/>
                    </a:lnTo>
                    <a:lnTo>
                      <a:pt x="216" y="17"/>
                    </a:lnTo>
                    <a:lnTo>
                      <a:pt x="217" y="17"/>
                    </a:lnTo>
                    <a:lnTo>
                      <a:pt x="218" y="17"/>
                    </a:lnTo>
                    <a:lnTo>
                      <a:pt x="219" y="17"/>
                    </a:lnTo>
                    <a:lnTo>
                      <a:pt x="220" y="17"/>
                    </a:lnTo>
                    <a:lnTo>
                      <a:pt x="221" y="17"/>
                    </a:lnTo>
                    <a:lnTo>
                      <a:pt x="221" y="18"/>
                    </a:lnTo>
                    <a:lnTo>
                      <a:pt x="222" y="18"/>
                    </a:lnTo>
                    <a:lnTo>
                      <a:pt x="223" y="18"/>
                    </a:lnTo>
                    <a:lnTo>
                      <a:pt x="224" y="18"/>
                    </a:lnTo>
                    <a:lnTo>
                      <a:pt x="225" y="18"/>
                    </a:lnTo>
                    <a:lnTo>
                      <a:pt x="226" y="18"/>
                    </a:lnTo>
                    <a:lnTo>
                      <a:pt x="227" y="18"/>
                    </a:lnTo>
                    <a:lnTo>
                      <a:pt x="228" y="18"/>
                    </a:lnTo>
                    <a:lnTo>
                      <a:pt x="229" y="18"/>
                    </a:lnTo>
                    <a:lnTo>
                      <a:pt x="230" y="18"/>
                    </a:lnTo>
                    <a:lnTo>
                      <a:pt x="231" y="18"/>
                    </a:lnTo>
                    <a:lnTo>
                      <a:pt x="232" y="18"/>
                    </a:lnTo>
                    <a:lnTo>
                      <a:pt x="233" y="18"/>
                    </a:lnTo>
                    <a:lnTo>
                      <a:pt x="234" y="18"/>
                    </a:lnTo>
                    <a:lnTo>
                      <a:pt x="234" y="19"/>
                    </a:lnTo>
                    <a:lnTo>
                      <a:pt x="235" y="19"/>
                    </a:lnTo>
                    <a:lnTo>
                      <a:pt x="236" y="19"/>
                    </a:lnTo>
                    <a:lnTo>
                      <a:pt x="237" y="19"/>
                    </a:lnTo>
                    <a:lnTo>
                      <a:pt x="238" y="19"/>
                    </a:lnTo>
                    <a:lnTo>
                      <a:pt x="239" y="19"/>
                    </a:lnTo>
                    <a:lnTo>
                      <a:pt x="239" y="20"/>
                    </a:lnTo>
                    <a:lnTo>
                      <a:pt x="240" y="20"/>
                    </a:lnTo>
                    <a:lnTo>
                      <a:pt x="241" y="20"/>
                    </a:lnTo>
                    <a:lnTo>
                      <a:pt x="242" y="20"/>
                    </a:lnTo>
                    <a:lnTo>
                      <a:pt x="243" y="20"/>
                    </a:lnTo>
                    <a:lnTo>
                      <a:pt x="244" y="20"/>
                    </a:lnTo>
                    <a:lnTo>
                      <a:pt x="245" y="20"/>
                    </a:lnTo>
                    <a:lnTo>
                      <a:pt x="245" y="21"/>
                    </a:lnTo>
                    <a:lnTo>
                      <a:pt x="246" y="21"/>
                    </a:lnTo>
                    <a:lnTo>
                      <a:pt x="247" y="21"/>
                    </a:lnTo>
                    <a:lnTo>
                      <a:pt x="248" y="21"/>
                    </a:lnTo>
                    <a:lnTo>
                      <a:pt x="249" y="21"/>
                    </a:lnTo>
                    <a:lnTo>
                      <a:pt x="249" y="22"/>
                    </a:lnTo>
                    <a:lnTo>
                      <a:pt x="250" y="22"/>
                    </a:lnTo>
                    <a:lnTo>
                      <a:pt x="251" y="22"/>
                    </a:lnTo>
                    <a:lnTo>
                      <a:pt x="252" y="22"/>
                    </a:lnTo>
                    <a:lnTo>
                      <a:pt x="253" y="22"/>
                    </a:lnTo>
                    <a:lnTo>
                      <a:pt x="254" y="22"/>
                    </a:lnTo>
                    <a:lnTo>
                      <a:pt x="255" y="22"/>
                    </a:lnTo>
                    <a:lnTo>
                      <a:pt x="256" y="22"/>
                    </a:lnTo>
                    <a:lnTo>
                      <a:pt x="257" y="22"/>
                    </a:lnTo>
                    <a:lnTo>
                      <a:pt x="258" y="22"/>
                    </a:lnTo>
                    <a:lnTo>
                      <a:pt x="259" y="22"/>
                    </a:lnTo>
                    <a:lnTo>
                      <a:pt x="260" y="22"/>
                    </a:lnTo>
                    <a:lnTo>
                      <a:pt x="261" y="22"/>
                    </a:lnTo>
                    <a:lnTo>
                      <a:pt x="262" y="22"/>
                    </a:lnTo>
                    <a:lnTo>
                      <a:pt x="263" y="22"/>
                    </a:lnTo>
                    <a:lnTo>
                      <a:pt x="264" y="22"/>
                    </a:lnTo>
                    <a:lnTo>
                      <a:pt x="265" y="22"/>
                    </a:lnTo>
                    <a:lnTo>
                      <a:pt x="265" y="23"/>
                    </a:lnTo>
                    <a:lnTo>
                      <a:pt x="266" y="23"/>
                    </a:lnTo>
                    <a:lnTo>
                      <a:pt x="267" y="23"/>
                    </a:lnTo>
                    <a:lnTo>
                      <a:pt x="268" y="23"/>
                    </a:lnTo>
                    <a:lnTo>
                      <a:pt x="269" y="23"/>
                    </a:lnTo>
                    <a:lnTo>
                      <a:pt x="270" y="23"/>
                    </a:lnTo>
                    <a:lnTo>
                      <a:pt x="270" y="24"/>
                    </a:lnTo>
                    <a:lnTo>
                      <a:pt x="271" y="24"/>
                    </a:lnTo>
                    <a:lnTo>
                      <a:pt x="272" y="24"/>
                    </a:lnTo>
                    <a:lnTo>
                      <a:pt x="273" y="24"/>
                    </a:lnTo>
                    <a:lnTo>
                      <a:pt x="274" y="24"/>
                    </a:lnTo>
                    <a:lnTo>
                      <a:pt x="275" y="24"/>
                    </a:lnTo>
                    <a:lnTo>
                      <a:pt x="275" y="25"/>
                    </a:lnTo>
                    <a:lnTo>
                      <a:pt x="276" y="25"/>
                    </a:lnTo>
                    <a:lnTo>
                      <a:pt x="277" y="25"/>
                    </a:lnTo>
                    <a:lnTo>
                      <a:pt x="278" y="25"/>
                    </a:lnTo>
                    <a:lnTo>
                      <a:pt x="279" y="25"/>
                    </a:lnTo>
                    <a:lnTo>
                      <a:pt x="280" y="25"/>
                    </a:lnTo>
                    <a:lnTo>
                      <a:pt x="281" y="25"/>
                    </a:lnTo>
                    <a:lnTo>
                      <a:pt x="282" y="25"/>
                    </a:lnTo>
                    <a:lnTo>
                      <a:pt x="283" y="25"/>
                    </a:lnTo>
                    <a:lnTo>
                      <a:pt x="283" y="26"/>
                    </a:lnTo>
                    <a:lnTo>
                      <a:pt x="284" y="26"/>
                    </a:lnTo>
                    <a:lnTo>
                      <a:pt x="285" y="26"/>
                    </a:lnTo>
                    <a:lnTo>
                      <a:pt x="286" y="26"/>
                    </a:lnTo>
                    <a:lnTo>
                      <a:pt x="287" y="26"/>
                    </a:lnTo>
                    <a:lnTo>
                      <a:pt x="288" y="26"/>
                    </a:lnTo>
                    <a:lnTo>
                      <a:pt x="289" y="26"/>
                    </a:lnTo>
                    <a:lnTo>
                      <a:pt x="290" y="26"/>
                    </a:lnTo>
                    <a:lnTo>
                      <a:pt x="291" y="26"/>
                    </a:lnTo>
                    <a:lnTo>
                      <a:pt x="292" y="26"/>
                    </a:lnTo>
                    <a:lnTo>
                      <a:pt x="293" y="26"/>
                    </a:lnTo>
                    <a:lnTo>
                      <a:pt x="293" y="27"/>
                    </a:lnTo>
                    <a:lnTo>
                      <a:pt x="294" y="27"/>
                    </a:lnTo>
                    <a:lnTo>
                      <a:pt x="295" y="27"/>
                    </a:lnTo>
                    <a:lnTo>
                      <a:pt x="296" y="27"/>
                    </a:lnTo>
                    <a:lnTo>
                      <a:pt x="297" y="27"/>
                    </a:lnTo>
                    <a:lnTo>
                      <a:pt x="298" y="27"/>
                    </a:lnTo>
                    <a:lnTo>
                      <a:pt x="299" y="27"/>
                    </a:lnTo>
                    <a:lnTo>
                      <a:pt x="300" y="27"/>
                    </a:lnTo>
                    <a:lnTo>
                      <a:pt x="301" y="27"/>
                    </a:lnTo>
                    <a:lnTo>
                      <a:pt x="302" y="27"/>
                    </a:lnTo>
                    <a:lnTo>
                      <a:pt x="303" y="27"/>
                    </a:lnTo>
                    <a:lnTo>
                      <a:pt x="304" y="27"/>
                    </a:lnTo>
                    <a:lnTo>
                      <a:pt x="304" y="28"/>
                    </a:lnTo>
                    <a:lnTo>
                      <a:pt x="305" y="28"/>
                    </a:lnTo>
                    <a:lnTo>
                      <a:pt x="306" y="28"/>
                    </a:lnTo>
                    <a:lnTo>
                      <a:pt x="307" y="28"/>
                    </a:lnTo>
                    <a:lnTo>
                      <a:pt x="308" y="28"/>
                    </a:lnTo>
                    <a:lnTo>
                      <a:pt x="309" y="28"/>
                    </a:lnTo>
                    <a:lnTo>
                      <a:pt x="310" y="28"/>
                    </a:lnTo>
                    <a:lnTo>
                      <a:pt x="311" y="28"/>
                    </a:lnTo>
                    <a:lnTo>
                      <a:pt x="311" y="29"/>
                    </a:lnTo>
                    <a:lnTo>
                      <a:pt x="312" y="29"/>
                    </a:lnTo>
                    <a:lnTo>
                      <a:pt x="313" y="29"/>
                    </a:lnTo>
                    <a:lnTo>
                      <a:pt x="314" y="29"/>
                    </a:lnTo>
                    <a:lnTo>
                      <a:pt x="315" y="29"/>
                    </a:lnTo>
                    <a:lnTo>
                      <a:pt x="316" y="29"/>
                    </a:lnTo>
                    <a:lnTo>
                      <a:pt x="317" y="29"/>
                    </a:lnTo>
                    <a:lnTo>
                      <a:pt x="317" y="30"/>
                    </a:lnTo>
                    <a:lnTo>
                      <a:pt x="318" y="30"/>
                    </a:lnTo>
                    <a:lnTo>
                      <a:pt x="319" y="30"/>
                    </a:lnTo>
                    <a:lnTo>
                      <a:pt x="320" y="30"/>
                    </a:lnTo>
                    <a:lnTo>
                      <a:pt x="321" y="30"/>
                    </a:lnTo>
                    <a:lnTo>
                      <a:pt x="322" y="30"/>
                    </a:lnTo>
                    <a:lnTo>
                      <a:pt x="323" y="30"/>
                    </a:lnTo>
                    <a:lnTo>
                      <a:pt x="323" y="31"/>
                    </a:lnTo>
                    <a:lnTo>
                      <a:pt x="324" y="31"/>
                    </a:lnTo>
                    <a:lnTo>
                      <a:pt x="325" y="31"/>
                    </a:lnTo>
                    <a:lnTo>
                      <a:pt x="326" y="31"/>
                    </a:lnTo>
                    <a:lnTo>
                      <a:pt x="327" y="31"/>
                    </a:lnTo>
                    <a:lnTo>
                      <a:pt x="328" y="31"/>
                    </a:lnTo>
                    <a:lnTo>
                      <a:pt x="328" y="32"/>
                    </a:lnTo>
                    <a:lnTo>
                      <a:pt x="329" y="32"/>
                    </a:lnTo>
                    <a:lnTo>
                      <a:pt x="330" y="32"/>
                    </a:lnTo>
                    <a:lnTo>
                      <a:pt x="331" y="32"/>
                    </a:lnTo>
                    <a:lnTo>
                      <a:pt x="332" y="32"/>
                    </a:lnTo>
                    <a:lnTo>
                      <a:pt x="333" y="32"/>
                    </a:lnTo>
                    <a:lnTo>
                      <a:pt x="334" y="32"/>
                    </a:lnTo>
                    <a:lnTo>
                      <a:pt x="335" y="32"/>
                    </a:lnTo>
                    <a:lnTo>
                      <a:pt x="336" y="32"/>
                    </a:lnTo>
                    <a:lnTo>
                      <a:pt x="337" y="32"/>
                    </a:lnTo>
                    <a:lnTo>
                      <a:pt x="337" y="33"/>
                    </a:lnTo>
                    <a:lnTo>
                      <a:pt x="338" y="33"/>
                    </a:lnTo>
                    <a:lnTo>
                      <a:pt x="339" y="33"/>
                    </a:lnTo>
                    <a:lnTo>
                      <a:pt x="340" y="33"/>
                    </a:lnTo>
                    <a:lnTo>
                      <a:pt x="341" y="33"/>
                    </a:lnTo>
                    <a:lnTo>
                      <a:pt x="342" y="33"/>
                    </a:lnTo>
                    <a:lnTo>
                      <a:pt x="343" y="33"/>
                    </a:lnTo>
                    <a:lnTo>
                      <a:pt x="343" y="34"/>
                    </a:lnTo>
                    <a:lnTo>
                      <a:pt x="344" y="34"/>
                    </a:lnTo>
                    <a:lnTo>
                      <a:pt x="345" y="34"/>
                    </a:lnTo>
                    <a:lnTo>
                      <a:pt x="346" y="34"/>
                    </a:lnTo>
                    <a:lnTo>
                      <a:pt x="346" y="35"/>
                    </a:lnTo>
                    <a:lnTo>
                      <a:pt x="347" y="35"/>
                    </a:lnTo>
                    <a:lnTo>
                      <a:pt x="348" y="35"/>
                    </a:lnTo>
                    <a:lnTo>
                      <a:pt x="349" y="35"/>
                    </a:lnTo>
                    <a:lnTo>
                      <a:pt x="350" y="35"/>
                    </a:lnTo>
                    <a:lnTo>
                      <a:pt x="351" y="35"/>
                    </a:lnTo>
                    <a:lnTo>
                      <a:pt x="351" y="36"/>
                    </a:lnTo>
                    <a:lnTo>
                      <a:pt x="352" y="36"/>
                    </a:lnTo>
                    <a:lnTo>
                      <a:pt x="352" y="37"/>
                    </a:lnTo>
                    <a:lnTo>
                      <a:pt x="353" y="37"/>
                    </a:lnTo>
                    <a:lnTo>
                      <a:pt x="354" y="37"/>
                    </a:lnTo>
                    <a:lnTo>
                      <a:pt x="355" y="37"/>
                    </a:lnTo>
                    <a:lnTo>
                      <a:pt x="356" y="37"/>
                    </a:lnTo>
                    <a:lnTo>
                      <a:pt x="357" y="37"/>
                    </a:lnTo>
                    <a:lnTo>
                      <a:pt x="358" y="37"/>
                    </a:lnTo>
                    <a:lnTo>
                      <a:pt x="359" y="37"/>
                    </a:lnTo>
                    <a:lnTo>
                      <a:pt x="360" y="37"/>
                    </a:lnTo>
                    <a:lnTo>
                      <a:pt x="361" y="37"/>
                    </a:lnTo>
                    <a:lnTo>
                      <a:pt x="362" y="37"/>
                    </a:lnTo>
                    <a:lnTo>
                      <a:pt x="363" y="37"/>
                    </a:lnTo>
                    <a:lnTo>
                      <a:pt x="364" y="37"/>
                    </a:lnTo>
                    <a:lnTo>
                      <a:pt x="364" y="38"/>
                    </a:lnTo>
                    <a:lnTo>
                      <a:pt x="365" y="38"/>
                    </a:lnTo>
                    <a:lnTo>
                      <a:pt x="366" y="38"/>
                    </a:lnTo>
                    <a:lnTo>
                      <a:pt x="367" y="38"/>
                    </a:lnTo>
                    <a:lnTo>
                      <a:pt x="368" y="38"/>
                    </a:lnTo>
                    <a:lnTo>
                      <a:pt x="368" y="39"/>
                    </a:lnTo>
                    <a:lnTo>
                      <a:pt x="369" y="39"/>
                    </a:lnTo>
                    <a:lnTo>
                      <a:pt x="370" y="39"/>
                    </a:lnTo>
                    <a:lnTo>
                      <a:pt x="371" y="39"/>
                    </a:lnTo>
                    <a:lnTo>
                      <a:pt x="372" y="39"/>
                    </a:lnTo>
                    <a:lnTo>
                      <a:pt x="372" y="40"/>
                    </a:lnTo>
                    <a:lnTo>
                      <a:pt x="373" y="40"/>
                    </a:lnTo>
                    <a:lnTo>
                      <a:pt x="374" y="40"/>
                    </a:lnTo>
                    <a:lnTo>
                      <a:pt x="374" y="41"/>
                    </a:lnTo>
                    <a:lnTo>
                      <a:pt x="375" y="41"/>
                    </a:lnTo>
                    <a:lnTo>
                      <a:pt x="376" y="41"/>
                    </a:lnTo>
                    <a:lnTo>
                      <a:pt x="377" y="41"/>
                    </a:lnTo>
                    <a:lnTo>
                      <a:pt x="378" y="41"/>
                    </a:lnTo>
                    <a:lnTo>
                      <a:pt x="379" y="41"/>
                    </a:lnTo>
                    <a:lnTo>
                      <a:pt x="379" y="42"/>
                    </a:lnTo>
                    <a:lnTo>
                      <a:pt x="380" y="42"/>
                    </a:lnTo>
                    <a:lnTo>
                      <a:pt x="381" y="42"/>
                    </a:lnTo>
                    <a:lnTo>
                      <a:pt x="382" y="42"/>
                    </a:lnTo>
                    <a:lnTo>
                      <a:pt x="383" y="42"/>
                    </a:lnTo>
                    <a:lnTo>
                      <a:pt x="383" y="43"/>
                    </a:lnTo>
                    <a:lnTo>
                      <a:pt x="384" y="43"/>
                    </a:lnTo>
                    <a:lnTo>
                      <a:pt x="385" y="43"/>
                    </a:lnTo>
                    <a:lnTo>
                      <a:pt x="385" y="44"/>
                    </a:lnTo>
                    <a:lnTo>
                      <a:pt x="386" y="44"/>
                    </a:lnTo>
                    <a:lnTo>
                      <a:pt x="387" y="44"/>
                    </a:lnTo>
                    <a:lnTo>
                      <a:pt x="388" y="44"/>
                    </a:lnTo>
                    <a:lnTo>
                      <a:pt x="389" y="44"/>
                    </a:lnTo>
                    <a:lnTo>
                      <a:pt x="390" y="44"/>
                    </a:lnTo>
                    <a:lnTo>
                      <a:pt x="391" y="44"/>
                    </a:lnTo>
                    <a:lnTo>
                      <a:pt x="392" y="44"/>
                    </a:lnTo>
                    <a:lnTo>
                      <a:pt x="393" y="44"/>
                    </a:lnTo>
                    <a:lnTo>
                      <a:pt x="393" y="45"/>
                    </a:lnTo>
                    <a:lnTo>
                      <a:pt x="394" y="45"/>
                    </a:lnTo>
                    <a:lnTo>
                      <a:pt x="395" y="45"/>
                    </a:lnTo>
                    <a:lnTo>
                      <a:pt x="396" y="45"/>
                    </a:lnTo>
                    <a:lnTo>
                      <a:pt x="397" y="45"/>
                    </a:lnTo>
                    <a:lnTo>
                      <a:pt x="397" y="46"/>
                    </a:lnTo>
                    <a:lnTo>
                      <a:pt x="398" y="46"/>
                    </a:lnTo>
                    <a:lnTo>
                      <a:pt x="399" y="46"/>
                    </a:lnTo>
                    <a:lnTo>
                      <a:pt x="400" y="46"/>
                    </a:lnTo>
                    <a:lnTo>
                      <a:pt x="400" y="47"/>
                    </a:lnTo>
                    <a:lnTo>
                      <a:pt x="401" y="47"/>
                    </a:lnTo>
                    <a:lnTo>
                      <a:pt x="402" y="47"/>
                    </a:lnTo>
                    <a:lnTo>
                      <a:pt x="403" y="47"/>
                    </a:lnTo>
                    <a:lnTo>
                      <a:pt x="404" y="47"/>
                    </a:lnTo>
                    <a:lnTo>
                      <a:pt x="405" y="47"/>
                    </a:lnTo>
                    <a:lnTo>
                      <a:pt x="406" y="47"/>
                    </a:lnTo>
                    <a:lnTo>
                      <a:pt x="407" y="47"/>
                    </a:lnTo>
                    <a:lnTo>
                      <a:pt x="408" y="47"/>
                    </a:lnTo>
                    <a:lnTo>
                      <a:pt x="409" y="47"/>
                    </a:lnTo>
                    <a:lnTo>
                      <a:pt x="410" y="47"/>
                    </a:lnTo>
                    <a:lnTo>
                      <a:pt x="411" y="47"/>
                    </a:lnTo>
                    <a:lnTo>
                      <a:pt x="412" y="47"/>
                    </a:lnTo>
                    <a:lnTo>
                      <a:pt x="413" y="47"/>
                    </a:lnTo>
                    <a:lnTo>
                      <a:pt x="413" y="48"/>
                    </a:lnTo>
                    <a:lnTo>
                      <a:pt x="414" y="48"/>
                    </a:lnTo>
                    <a:lnTo>
                      <a:pt x="415" y="48"/>
                    </a:lnTo>
                    <a:lnTo>
                      <a:pt x="416" y="48"/>
                    </a:lnTo>
                    <a:lnTo>
                      <a:pt x="417" y="48"/>
                    </a:lnTo>
                    <a:lnTo>
                      <a:pt x="418" y="48"/>
                    </a:lnTo>
                    <a:lnTo>
                      <a:pt x="419" y="48"/>
                    </a:lnTo>
                    <a:lnTo>
                      <a:pt x="420" y="48"/>
                    </a:lnTo>
                    <a:lnTo>
                      <a:pt x="421" y="48"/>
                    </a:lnTo>
                    <a:lnTo>
                      <a:pt x="421" y="49"/>
                    </a:lnTo>
                    <a:lnTo>
                      <a:pt x="422" y="49"/>
                    </a:lnTo>
                    <a:lnTo>
                      <a:pt x="423" y="49"/>
                    </a:lnTo>
                    <a:lnTo>
                      <a:pt x="424" y="49"/>
                    </a:lnTo>
                    <a:lnTo>
                      <a:pt x="425" y="49"/>
                    </a:lnTo>
                    <a:lnTo>
                      <a:pt x="426" y="49"/>
                    </a:lnTo>
                    <a:lnTo>
                      <a:pt x="427" y="49"/>
                    </a:lnTo>
                    <a:lnTo>
                      <a:pt x="428" y="49"/>
                    </a:lnTo>
                    <a:lnTo>
                      <a:pt x="428" y="50"/>
                    </a:lnTo>
                    <a:lnTo>
                      <a:pt x="429" y="50"/>
                    </a:lnTo>
                    <a:lnTo>
                      <a:pt x="430" y="50"/>
                    </a:lnTo>
                    <a:lnTo>
                      <a:pt x="431" y="50"/>
                    </a:lnTo>
                    <a:lnTo>
                      <a:pt x="432" y="50"/>
                    </a:lnTo>
                    <a:lnTo>
                      <a:pt x="432" y="51"/>
                    </a:lnTo>
                    <a:lnTo>
                      <a:pt x="433" y="51"/>
                    </a:lnTo>
                    <a:lnTo>
                      <a:pt x="434" y="51"/>
                    </a:lnTo>
                    <a:lnTo>
                      <a:pt x="435" y="51"/>
                    </a:lnTo>
                    <a:lnTo>
                      <a:pt x="436" y="51"/>
                    </a:lnTo>
                    <a:lnTo>
                      <a:pt x="437" y="51"/>
                    </a:lnTo>
                    <a:lnTo>
                      <a:pt x="438" y="51"/>
                    </a:lnTo>
                    <a:lnTo>
                      <a:pt x="438" y="52"/>
                    </a:lnTo>
                    <a:lnTo>
                      <a:pt x="439" y="52"/>
                    </a:lnTo>
                    <a:lnTo>
                      <a:pt x="440" y="52"/>
                    </a:lnTo>
                    <a:lnTo>
                      <a:pt x="441" y="52"/>
                    </a:lnTo>
                    <a:lnTo>
                      <a:pt x="442" y="52"/>
                    </a:lnTo>
                    <a:lnTo>
                      <a:pt x="442" y="53"/>
                    </a:lnTo>
                    <a:lnTo>
                      <a:pt x="443" y="53"/>
                    </a:lnTo>
                    <a:lnTo>
                      <a:pt x="444" y="53"/>
                    </a:lnTo>
                    <a:lnTo>
                      <a:pt x="444" y="54"/>
                    </a:lnTo>
                    <a:lnTo>
                      <a:pt x="445" y="54"/>
                    </a:lnTo>
                    <a:lnTo>
                      <a:pt x="446" y="54"/>
                    </a:lnTo>
                    <a:lnTo>
                      <a:pt x="447" y="54"/>
                    </a:lnTo>
                    <a:lnTo>
                      <a:pt x="447" y="55"/>
                    </a:lnTo>
                    <a:lnTo>
                      <a:pt x="448" y="55"/>
                    </a:lnTo>
                    <a:lnTo>
                      <a:pt x="449" y="55"/>
                    </a:lnTo>
                    <a:lnTo>
                      <a:pt x="450" y="55"/>
                    </a:lnTo>
                    <a:lnTo>
                      <a:pt x="451" y="55"/>
                    </a:lnTo>
                    <a:lnTo>
                      <a:pt x="452" y="55"/>
                    </a:lnTo>
                    <a:lnTo>
                      <a:pt x="453" y="55"/>
                    </a:lnTo>
                    <a:lnTo>
                      <a:pt x="453" y="56"/>
                    </a:lnTo>
                    <a:lnTo>
                      <a:pt x="454" y="56"/>
                    </a:lnTo>
                    <a:lnTo>
                      <a:pt x="455" y="56"/>
                    </a:lnTo>
                    <a:lnTo>
                      <a:pt x="456" y="56"/>
                    </a:lnTo>
                    <a:lnTo>
                      <a:pt x="457" y="56"/>
                    </a:lnTo>
                    <a:lnTo>
                      <a:pt x="458" y="56"/>
                    </a:lnTo>
                    <a:lnTo>
                      <a:pt x="459" y="56"/>
                    </a:lnTo>
                    <a:lnTo>
                      <a:pt x="460" y="56"/>
                    </a:lnTo>
                    <a:lnTo>
                      <a:pt x="461" y="56"/>
                    </a:lnTo>
                    <a:lnTo>
                      <a:pt x="462" y="56"/>
                    </a:lnTo>
                    <a:lnTo>
                      <a:pt x="463" y="56"/>
                    </a:lnTo>
                    <a:lnTo>
                      <a:pt x="463" y="57"/>
                    </a:lnTo>
                    <a:lnTo>
                      <a:pt x="464" y="57"/>
                    </a:lnTo>
                    <a:lnTo>
                      <a:pt x="465" y="57"/>
                    </a:lnTo>
                    <a:lnTo>
                      <a:pt x="466" y="57"/>
                    </a:lnTo>
                    <a:lnTo>
                      <a:pt x="466" y="58"/>
                    </a:lnTo>
                    <a:lnTo>
                      <a:pt x="467" y="58"/>
                    </a:lnTo>
                    <a:lnTo>
                      <a:pt x="468" y="58"/>
                    </a:lnTo>
                    <a:lnTo>
                      <a:pt x="469" y="58"/>
                    </a:lnTo>
                    <a:lnTo>
                      <a:pt x="470" y="58"/>
                    </a:lnTo>
                    <a:lnTo>
                      <a:pt x="471" y="58"/>
                    </a:lnTo>
                    <a:lnTo>
                      <a:pt x="472" y="58"/>
                    </a:lnTo>
                    <a:lnTo>
                      <a:pt x="472" y="59"/>
                    </a:lnTo>
                    <a:lnTo>
                      <a:pt x="473" y="59"/>
                    </a:lnTo>
                    <a:lnTo>
                      <a:pt x="474" y="59"/>
                    </a:lnTo>
                    <a:lnTo>
                      <a:pt x="475" y="59"/>
                    </a:lnTo>
                    <a:lnTo>
                      <a:pt x="475" y="60"/>
                    </a:lnTo>
                    <a:lnTo>
                      <a:pt x="476" y="60"/>
                    </a:lnTo>
                    <a:lnTo>
                      <a:pt x="477" y="60"/>
                    </a:lnTo>
                    <a:lnTo>
                      <a:pt x="478" y="60"/>
                    </a:lnTo>
                    <a:lnTo>
                      <a:pt x="479" y="60"/>
                    </a:lnTo>
                    <a:lnTo>
                      <a:pt x="480" y="60"/>
                    </a:lnTo>
                    <a:lnTo>
                      <a:pt x="480" y="61"/>
                    </a:lnTo>
                    <a:lnTo>
                      <a:pt x="481" y="61"/>
                    </a:lnTo>
                    <a:lnTo>
                      <a:pt x="482" y="61"/>
                    </a:lnTo>
                    <a:lnTo>
                      <a:pt x="483" y="61"/>
                    </a:lnTo>
                    <a:lnTo>
                      <a:pt x="484" y="61"/>
                    </a:lnTo>
                    <a:lnTo>
                      <a:pt x="485" y="61"/>
                    </a:lnTo>
                    <a:lnTo>
                      <a:pt x="486" y="61"/>
                    </a:lnTo>
                    <a:lnTo>
                      <a:pt x="487" y="61"/>
                    </a:lnTo>
                    <a:lnTo>
                      <a:pt x="488" y="61"/>
                    </a:lnTo>
                    <a:lnTo>
                      <a:pt x="489" y="61"/>
                    </a:lnTo>
                    <a:lnTo>
                      <a:pt x="489" y="62"/>
                    </a:lnTo>
                    <a:lnTo>
                      <a:pt x="490" y="62"/>
                    </a:lnTo>
                    <a:lnTo>
                      <a:pt x="491" y="62"/>
                    </a:lnTo>
                    <a:lnTo>
                      <a:pt x="492" y="62"/>
                    </a:lnTo>
                    <a:lnTo>
                      <a:pt x="493" y="62"/>
                    </a:lnTo>
                    <a:lnTo>
                      <a:pt x="494" y="62"/>
                    </a:lnTo>
                    <a:lnTo>
                      <a:pt x="495" y="62"/>
                    </a:lnTo>
                    <a:lnTo>
                      <a:pt x="496" y="62"/>
                    </a:lnTo>
                    <a:lnTo>
                      <a:pt x="497" y="62"/>
                    </a:lnTo>
                    <a:lnTo>
                      <a:pt x="498" y="62"/>
                    </a:lnTo>
                    <a:lnTo>
                      <a:pt x="498" y="63"/>
                    </a:lnTo>
                    <a:lnTo>
                      <a:pt x="499" y="63"/>
                    </a:lnTo>
                    <a:lnTo>
                      <a:pt x="500" y="63"/>
                    </a:lnTo>
                    <a:lnTo>
                      <a:pt x="501" y="63"/>
                    </a:lnTo>
                    <a:lnTo>
                      <a:pt x="501" y="64"/>
                    </a:lnTo>
                    <a:lnTo>
                      <a:pt x="502" y="64"/>
                    </a:lnTo>
                    <a:lnTo>
                      <a:pt x="503" y="64"/>
                    </a:lnTo>
                    <a:lnTo>
                      <a:pt x="504" y="64"/>
                    </a:lnTo>
                    <a:lnTo>
                      <a:pt x="505" y="64"/>
                    </a:lnTo>
                    <a:lnTo>
                      <a:pt x="506" y="64"/>
                    </a:lnTo>
                    <a:lnTo>
                      <a:pt x="507" y="64"/>
                    </a:lnTo>
                    <a:lnTo>
                      <a:pt x="508" y="64"/>
                    </a:lnTo>
                    <a:lnTo>
                      <a:pt x="508" y="65"/>
                    </a:lnTo>
                    <a:lnTo>
                      <a:pt x="509" y="65"/>
                    </a:lnTo>
                    <a:lnTo>
                      <a:pt x="510" y="65"/>
                    </a:lnTo>
                    <a:lnTo>
                      <a:pt x="511" y="65"/>
                    </a:lnTo>
                    <a:lnTo>
                      <a:pt x="512" y="65"/>
                    </a:lnTo>
                    <a:lnTo>
                      <a:pt x="513" y="65"/>
                    </a:lnTo>
                    <a:lnTo>
                      <a:pt x="513" y="66"/>
                    </a:lnTo>
                    <a:lnTo>
                      <a:pt x="514" y="66"/>
                    </a:lnTo>
                    <a:lnTo>
                      <a:pt x="515" y="66"/>
                    </a:lnTo>
                    <a:lnTo>
                      <a:pt x="515" y="67"/>
                    </a:lnTo>
                    <a:lnTo>
                      <a:pt x="516" y="67"/>
                    </a:lnTo>
                    <a:lnTo>
                      <a:pt x="517" y="67"/>
                    </a:lnTo>
                    <a:lnTo>
                      <a:pt x="518" y="67"/>
                    </a:lnTo>
                    <a:lnTo>
                      <a:pt x="519" y="67"/>
                    </a:lnTo>
                    <a:lnTo>
                      <a:pt x="520" y="67"/>
                    </a:lnTo>
                    <a:lnTo>
                      <a:pt x="520" y="68"/>
                    </a:lnTo>
                    <a:lnTo>
                      <a:pt x="521" y="68"/>
                    </a:lnTo>
                    <a:lnTo>
                      <a:pt x="522" y="68"/>
                    </a:lnTo>
                    <a:lnTo>
                      <a:pt x="523" y="68"/>
                    </a:lnTo>
                    <a:lnTo>
                      <a:pt x="524" y="68"/>
                    </a:lnTo>
                    <a:lnTo>
                      <a:pt x="525" y="68"/>
                    </a:lnTo>
                    <a:lnTo>
                      <a:pt x="526" y="68"/>
                    </a:lnTo>
                    <a:lnTo>
                      <a:pt x="526" y="69"/>
                    </a:lnTo>
                    <a:lnTo>
                      <a:pt x="527" y="69"/>
                    </a:lnTo>
                    <a:lnTo>
                      <a:pt x="528" y="69"/>
                    </a:lnTo>
                    <a:lnTo>
                      <a:pt x="528" y="70"/>
                    </a:lnTo>
                    <a:lnTo>
                      <a:pt x="529" y="70"/>
                    </a:lnTo>
                    <a:lnTo>
                      <a:pt x="530" y="70"/>
                    </a:lnTo>
                    <a:lnTo>
                      <a:pt x="531" y="70"/>
                    </a:lnTo>
                    <a:lnTo>
                      <a:pt x="532" y="70"/>
                    </a:lnTo>
                    <a:lnTo>
                      <a:pt x="533" y="70"/>
                    </a:lnTo>
                    <a:lnTo>
                      <a:pt x="534" y="70"/>
                    </a:lnTo>
                    <a:lnTo>
                      <a:pt x="535" y="70"/>
                    </a:lnTo>
                    <a:lnTo>
                      <a:pt x="536" y="70"/>
                    </a:lnTo>
                    <a:lnTo>
                      <a:pt x="536" y="71"/>
                    </a:lnTo>
                    <a:lnTo>
                      <a:pt x="537" y="71"/>
                    </a:lnTo>
                    <a:lnTo>
                      <a:pt x="538" y="71"/>
                    </a:lnTo>
                    <a:lnTo>
                      <a:pt x="538" y="72"/>
                    </a:lnTo>
                    <a:lnTo>
                      <a:pt x="539" y="72"/>
                    </a:lnTo>
                    <a:lnTo>
                      <a:pt x="540" y="72"/>
                    </a:lnTo>
                    <a:lnTo>
                      <a:pt x="541" y="72"/>
                    </a:lnTo>
                    <a:lnTo>
                      <a:pt x="542" y="72"/>
                    </a:lnTo>
                    <a:lnTo>
                      <a:pt x="542" y="73"/>
                    </a:lnTo>
                    <a:lnTo>
                      <a:pt x="543" y="73"/>
                    </a:lnTo>
                    <a:lnTo>
                      <a:pt x="544" y="73"/>
                    </a:lnTo>
                    <a:lnTo>
                      <a:pt x="545" y="73"/>
                    </a:lnTo>
                    <a:lnTo>
                      <a:pt x="546" y="73"/>
                    </a:lnTo>
                    <a:lnTo>
                      <a:pt x="547" y="73"/>
                    </a:lnTo>
                    <a:lnTo>
                      <a:pt x="548" y="73"/>
                    </a:lnTo>
                    <a:lnTo>
                      <a:pt x="549" y="73"/>
                    </a:lnTo>
                    <a:lnTo>
                      <a:pt x="550" y="73"/>
                    </a:lnTo>
                    <a:lnTo>
                      <a:pt x="551" y="73"/>
                    </a:lnTo>
                    <a:lnTo>
                      <a:pt x="551" y="74"/>
                    </a:lnTo>
                    <a:lnTo>
                      <a:pt x="552" y="74"/>
                    </a:lnTo>
                    <a:lnTo>
                      <a:pt x="553" y="74"/>
                    </a:lnTo>
                    <a:lnTo>
                      <a:pt x="554" y="74"/>
                    </a:lnTo>
                    <a:lnTo>
                      <a:pt x="555" y="74"/>
                    </a:lnTo>
                    <a:lnTo>
                      <a:pt x="556" y="74"/>
                    </a:lnTo>
                    <a:lnTo>
                      <a:pt x="557" y="74"/>
                    </a:lnTo>
                    <a:lnTo>
                      <a:pt x="558" y="74"/>
                    </a:lnTo>
                    <a:lnTo>
                      <a:pt x="558" y="75"/>
                    </a:lnTo>
                    <a:lnTo>
                      <a:pt x="559" y="75"/>
                    </a:lnTo>
                    <a:lnTo>
                      <a:pt x="560" y="75"/>
                    </a:lnTo>
                    <a:lnTo>
                      <a:pt x="561" y="75"/>
                    </a:lnTo>
                    <a:lnTo>
                      <a:pt x="561" y="76"/>
                    </a:lnTo>
                    <a:lnTo>
                      <a:pt x="562" y="76"/>
                    </a:lnTo>
                    <a:lnTo>
                      <a:pt x="563" y="76"/>
                    </a:lnTo>
                    <a:lnTo>
                      <a:pt x="564" y="76"/>
                    </a:lnTo>
                    <a:lnTo>
                      <a:pt x="565" y="76"/>
                    </a:lnTo>
                    <a:lnTo>
                      <a:pt x="565" y="77"/>
                    </a:lnTo>
                    <a:lnTo>
                      <a:pt x="566" y="77"/>
                    </a:lnTo>
                    <a:lnTo>
                      <a:pt x="567" y="77"/>
                    </a:lnTo>
                    <a:lnTo>
                      <a:pt x="568" y="77"/>
                    </a:lnTo>
                    <a:lnTo>
                      <a:pt x="569" y="77"/>
                    </a:lnTo>
                    <a:lnTo>
                      <a:pt x="570" y="77"/>
                    </a:lnTo>
                    <a:lnTo>
                      <a:pt x="571" y="77"/>
                    </a:lnTo>
                    <a:lnTo>
                      <a:pt x="572" y="77"/>
                    </a:lnTo>
                    <a:lnTo>
                      <a:pt x="572" y="78"/>
                    </a:lnTo>
                    <a:lnTo>
                      <a:pt x="573" y="78"/>
                    </a:lnTo>
                    <a:lnTo>
                      <a:pt x="574" y="78"/>
                    </a:lnTo>
                    <a:lnTo>
                      <a:pt x="574" y="79"/>
                    </a:lnTo>
                    <a:lnTo>
                      <a:pt x="575" y="79"/>
                    </a:lnTo>
                    <a:lnTo>
                      <a:pt x="576" y="79"/>
                    </a:lnTo>
                    <a:lnTo>
                      <a:pt x="577" y="79"/>
                    </a:lnTo>
                    <a:lnTo>
                      <a:pt x="578" y="79"/>
                    </a:lnTo>
                    <a:lnTo>
                      <a:pt x="578" y="80"/>
                    </a:lnTo>
                    <a:lnTo>
                      <a:pt x="579" y="80"/>
                    </a:lnTo>
                    <a:lnTo>
                      <a:pt x="579" y="81"/>
                    </a:lnTo>
                    <a:lnTo>
                      <a:pt x="580" y="81"/>
                    </a:lnTo>
                    <a:lnTo>
                      <a:pt x="581" y="81"/>
                    </a:lnTo>
                    <a:lnTo>
                      <a:pt x="582" y="81"/>
                    </a:lnTo>
                    <a:lnTo>
                      <a:pt x="583" y="81"/>
                    </a:lnTo>
                    <a:lnTo>
                      <a:pt x="584" y="81"/>
                    </a:lnTo>
                    <a:lnTo>
                      <a:pt x="584" y="82"/>
                    </a:lnTo>
                    <a:lnTo>
                      <a:pt x="585" y="82"/>
                    </a:lnTo>
                    <a:lnTo>
                      <a:pt x="586" y="82"/>
                    </a:lnTo>
                    <a:lnTo>
                      <a:pt x="587" y="82"/>
                    </a:lnTo>
                    <a:lnTo>
                      <a:pt x="588" y="82"/>
                    </a:lnTo>
                    <a:lnTo>
                      <a:pt x="588" y="83"/>
                    </a:lnTo>
                    <a:lnTo>
                      <a:pt x="589" y="83"/>
                    </a:lnTo>
                    <a:lnTo>
                      <a:pt x="590" y="83"/>
                    </a:lnTo>
                    <a:lnTo>
                      <a:pt x="591" y="83"/>
                    </a:lnTo>
                    <a:lnTo>
                      <a:pt x="592" y="83"/>
                    </a:lnTo>
                    <a:lnTo>
                      <a:pt x="593" y="83"/>
                    </a:lnTo>
                    <a:lnTo>
                      <a:pt x="594" y="83"/>
                    </a:lnTo>
                    <a:lnTo>
                      <a:pt x="594" y="84"/>
                    </a:lnTo>
                    <a:lnTo>
                      <a:pt x="595" y="84"/>
                    </a:lnTo>
                    <a:lnTo>
                      <a:pt x="596" y="84"/>
                    </a:lnTo>
                    <a:lnTo>
                      <a:pt x="597" y="84"/>
                    </a:lnTo>
                    <a:lnTo>
                      <a:pt x="597" y="85"/>
                    </a:lnTo>
                    <a:lnTo>
                      <a:pt x="598" y="85"/>
                    </a:lnTo>
                    <a:lnTo>
                      <a:pt x="599" y="85"/>
                    </a:lnTo>
                    <a:lnTo>
                      <a:pt x="600" y="85"/>
                    </a:lnTo>
                    <a:lnTo>
                      <a:pt x="601" y="85"/>
                    </a:lnTo>
                    <a:lnTo>
                      <a:pt x="601" y="86"/>
                    </a:lnTo>
                    <a:lnTo>
                      <a:pt x="602" y="86"/>
                    </a:lnTo>
                    <a:lnTo>
                      <a:pt x="603" y="86"/>
                    </a:lnTo>
                    <a:lnTo>
                      <a:pt x="604" y="86"/>
                    </a:lnTo>
                    <a:lnTo>
                      <a:pt x="605" y="86"/>
                    </a:lnTo>
                    <a:lnTo>
                      <a:pt x="606" y="86"/>
                    </a:lnTo>
                    <a:lnTo>
                      <a:pt x="606" y="87"/>
                    </a:lnTo>
                    <a:lnTo>
                      <a:pt x="607" y="87"/>
                    </a:lnTo>
                    <a:lnTo>
                      <a:pt x="608" y="87"/>
                    </a:lnTo>
                    <a:lnTo>
                      <a:pt x="609" y="87"/>
                    </a:lnTo>
                    <a:lnTo>
                      <a:pt x="609" y="88"/>
                    </a:lnTo>
                    <a:lnTo>
                      <a:pt x="610" y="88"/>
                    </a:lnTo>
                    <a:lnTo>
                      <a:pt x="611" y="88"/>
                    </a:lnTo>
                    <a:lnTo>
                      <a:pt x="612" y="88"/>
                    </a:lnTo>
                    <a:lnTo>
                      <a:pt x="613" y="88"/>
                    </a:lnTo>
                    <a:lnTo>
                      <a:pt x="614" y="88"/>
                    </a:lnTo>
                    <a:lnTo>
                      <a:pt x="615" y="88"/>
                    </a:lnTo>
                    <a:lnTo>
                      <a:pt x="615" y="89"/>
                    </a:lnTo>
                    <a:lnTo>
                      <a:pt x="616" y="89"/>
                    </a:lnTo>
                    <a:lnTo>
                      <a:pt x="617" y="89"/>
                    </a:lnTo>
                    <a:lnTo>
                      <a:pt x="618" y="89"/>
                    </a:lnTo>
                    <a:lnTo>
                      <a:pt x="619" y="89"/>
                    </a:lnTo>
                    <a:lnTo>
                      <a:pt x="619" y="90"/>
                    </a:lnTo>
                    <a:lnTo>
                      <a:pt x="619" y="91"/>
                    </a:lnTo>
                    <a:lnTo>
                      <a:pt x="620" y="91"/>
                    </a:lnTo>
                    <a:lnTo>
                      <a:pt x="621" y="91"/>
                    </a:lnTo>
                    <a:lnTo>
                      <a:pt x="622" y="91"/>
                    </a:lnTo>
                    <a:lnTo>
                      <a:pt x="623" y="91"/>
                    </a:lnTo>
                    <a:lnTo>
                      <a:pt x="624" y="91"/>
                    </a:lnTo>
                    <a:lnTo>
                      <a:pt x="625" y="91"/>
                    </a:lnTo>
                    <a:lnTo>
                      <a:pt x="626" y="91"/>
                    </a:lnTo>
                    <a:lnTo>
                      <a:pt x="627" y="91"/>
                    </a:lnTo>
                    <a:lnTo>
                      <a:pt x="627" y="92"/>
                    </a:lnTo>
                    <a:lnTo>
                      <a:pt x="627" y="93"/>
                    </a:lnTo>
                    <a:lnTo>
                      <a:pt x="628" y="93"/>
                    </a:lnTo>
                    <a:lnTo>
                      <a:pt x="629" y="93"/>
                    </a:lnTo>
                    <a:lnTo>
                      <a:pt x="630" y="93"/>
                    </a:lnTo>
                    <a:lnTo>
                      <a:pt x="631" y="93"/>
                    </a:lnTo>
                    <a:lnTo>
                      <a:pt x="632" y="93"/>
                    </a:lnTo>
                    <a:lnTo>
                      <a:pt x="633" y="93"/>
                    </a:lnTo>
                    <a:lnTo>
                      <a:pt x="633" y="94"/>
                    </a:lnTo>
                    <a:lnTo>
                      <a:pt x="634" y="94"/>
                    </a:lnTo>
                    <a:lnTo>
                      <a:pt x="635" y="94"/>
                    </a:lnTo>
                    <a:lnTo>
                      <a:pt x="636" y="94"/>
                    </a:lnTo>
                    <a:lnTo>
                      <a:pt x="637" y="94"/>
                    </a:lnTo>
                    <a:lnTo>
                      <a:pt x="637" y="95"/>
                    </a:lnTo>
                    <a:lnTo>
                      <a:pt x="638" y="95"/>
                    </a:lnTo>
                    <a:lnTo>
                      <a:pt x="639" y="95"/>
                    </a:lnTo>
                    <a:lnTo>
                      <a:pt x="639" y="96"/>
                    </a:lnTo>
                    <a:lnTo>
                      <a:pt x="639" y="97"/>
                    </a:lnTo>
                    <a:lnTo>
                      <a:pt x="640" y="97"/>
                    </a:lnTo>
                    <a:lnTo>
                      <a:pt x="641" y="97"/>
                    </a:lnTo>
                    <a:lnTo>
                      <a:pt x="642" y="97"/>
                    </a:lnTo>
                    <a:lnTo>
                      <a:pt x="643" y="97"/>
                    </a:lnTo>
                    <a:lnTo>
                      <a:pt x="644" y="97"/>
                    </a:lnTo>
                    <a:lnTo>
                      <a:pt x="645" y="97"/>
                    </a:lnTo>
                    <a:lnTo>
                      <a:pt x="645" y="98"/>
                    </a:lnTo>
                    <a:lnTo>
                      <a:pt x="646" y="98"/>
                    </a:lnTo>
                    <a:lnTo>
                      <a:pt x="647" y="98"/>
                    </a:lnTo>
                    <a:lnTo>
                      <a:pt x="648" y="98"/>
                    </a:lnTo>
                    <a:lnTo>
                      <a:pt x="649" y="98"/>
                    </a:lnTo>
                    <a:lnTo>
                      <a:pt x="650" y="98"/>
                    </a:lnTo>
                    <a:lnTo>
                      <a:pt x="651" y="98"/>
                    </a:lnTo>
                    <a:lnTo>
                      <a:pt x="652" y="98"/>
                    </a:lnTo>
                    <a:lnTo>
                      <a:pt x="653" y="98"/>
                    </a:lnTo>
                    <a:lnTo>
                      <a:pt x="654" y="98"/>
                    </a:lnTo>
                    <a:lnTo>
                      <a:pt x="655" y="98"/>
                    </a:lnTo>
                    <a:lnTo>
                      <a:pt x="655" y="99"/>
                    </a:lnTo>
                    <a:lnTo>
                      <a:pt x="656" y="99"/>
                    </a:lnTo>
                    <a:lnTo>
                      <a:pt x="657" y="99"/>
                    </a:lnTo>
                    <a:lnTo>
                      <a:pt x="658" y="99"/>
                    </a:lnTo>
                    <a:lnTo>
                      <a:pt x="659" y="99"/>
                    </a:lnTo>
                    <a:lnTo>
                      <a:pt x="660" y="99"/>
                    </a:lnTo>
                    <a:lnTo>
                      <a:pt x="660" y="100"/>
                    </a:lnTo>
                    <a:lnTo>
                      <a:pt x="661" y="100"/>
                    </a:lnTo>
                    <a:lnTo>
                      <a:pt x="661" y="101"/>
                    </a:lnTo>
                    <a:lnTo>
                      <a:pt x="662" y="101"/>
                    </a:lnTo>
                    <a:lnTo>
                      <a:pt x="663" y="101"/>
                    </a:lnTo>
                    <a:lnTo>
                      <a:pt x="664" y="101"/>
                    </a:lnTo>
                    <a:lnTo>
                      <a:pt x="665" y="101"/>
                    </a:lnTo>
                    <a:lnTo>
                      <a:pt x="666" y="101"/>
                    </a:lnTo>
                    <a:lnTo>
                      <a:pt x="666" y="102"/>
                    </a:lnTo>
                    <a:lnTo>
                      <a:pt x="667" y="102"/>
                    </a:lnTo>
                    <a:lnTo>
                      <a:pt x="668" y="102"/>
                    </a:lnTo>
                    <a:lnTo>
                      <a:pt x="669" y="102"/>
                    </a:lnTo>
                    <a:lnTo>
                      <a:pt x="669" y="103"/>
                    </a:lnTo>
                    <a:lnTo>
                      <a:pt x="670" y="103"/>
                    </a:lnTo>
                    <a:lnTo>
                      <a:pt x="671" y="103"/>
                    </a:lnTo>
                    <a:lnTo>
                      <a:pt x="671" y="104"/>
                    </a:lnTo>
                    <a:lnTo>
                      <a:pt x="671" y="105"/>
                    </a:lnTo>
                    <a:lnTo>
                      <a:pt x="672" y="105"/>
                    </a:lnTo>
                    <a:lnTo>
                      <a:pt x="673" y="105"/>
                    </a:lnTo>
                    <a:lnTo>
                      <a:pt x="674" y="105"/>
                    </a:lnTo>
                    <a:lnTo>
                      <a:pt x="675" y="105"/>
                    </a:lnTo>
                    <a:lnTo>
                      <a:pt x="675" y="106"/>
                    </a:lnTo>
                    <a:lnTo>
                      <a:pt x="675" y="107"/>
                    </a:lnTo>
                    <a:lnTo>
                      <a:pt x="676" y="107"/>
                    </a:lnTo>
                    <a:lnTo>
                      <a:pt x="677" y="107"/>
                    </a:lnTo>
                    <a:lnTo>
                      <a:pt x="678" y="107"/>
                    </a:lnTo>
                    <a:lnTo>
                      <a:pt x="679" y="107"/>
                    </a:lnTo>
                    <a:lnTo>
                      <a:pt x="680" y="107"/>
                    </a:lnTo>
                    <a:lnTo>
                      <a:pt x="681" y="107"/>
                    </a:lnTo>
                    <a:lnTo>
                      <a:pt x="682" y="107"/>
                    </a:lnTo>
                    <a:lnTo>
                      <a:pt x="683" y="107"/>
                    </a:lnTo>
                    <a:lnTo>
                      <a:pt x="684" y="107"/>
                    </a:lnTo>
                    <a:lnTo>
                      <a:pt x="684" y="108"/>
                    </a:lnTo>
                    <a:lnTo>
                      <a:pt x="685" y="108"/>
                    </a:lnTo>
                    <a:lnTo>
                      <a:pt x="685" y="109"/>
                    </a:lnTo>
                    <a:lnTo>
                      <a:pt x="686" y="109"/>
                    </a:lnTo>
                    <a:lnTo>
                      <a:pt x="687" y="109"/>
                    </a:lnTo>
                    <a:lnTo>
                      <a:pt x="688" y="109"/>
                    </a:lnTo>
                    <a:lnTo>
                      <a:pt x="689" y="109"/>
                    </a:lnTo>
                    <a:lnTo>
                      <a:pt x="690" y="109"/>
                    </a:lnTo>
                    <a:lnTo>
                      <a:pt x="691" y="109"/>
                    </a:lnTo>
                    <a:lnTo>
                      <a:pt x="692" y="109"/>
                    </a:lnTo>
                    <a:lnTo>
                      <a:pt x="693" y="109"/>
                    </a:lnTo>
                    <a:lnTo>
                      <a:pt x="694" y="109"/>
                    </a:lnTo>
                    <a:lnTo>
                      <a:pt x="695" y="109"/>
                    </a:lnTo>
                    <a:lnTo>
                      <a:pt x="695" y="110"/>
                    </a:lnTo>
                    <a:lnTo>
                      <a:pt x="696" y="110"/>
                    </a:lnTo>
                    <a:lnTo>
                      <a:pt x="697" y="110"/>
                    </a:lnTo>
                    <a:lnTo>
                      <a:pt x="698" y="110"/>
                    </a:lnTo>
                    <a:lnTo>
                      <a:pt x="699" y="110"/>
                    </a:lnTo>
                    <a:lnTo>
                      <a:pt x="700" y="110"/>
                    </a:lnTo>
                    <a:lnTo>
                      <a:pt x="701" y="110"/>
                    </a:lnTo>
                    <a:lnTo>
                      <a:pt x="702" y="110"/>
                    </a:lnTo>
                    <a:lnTo>
                      <a:pt x="703" y="110"/>
                    </a:lnTo>
                    <a:lnTo>
                      <a:pt x="704" y="110"/>
                    </a:lnTo>
                    <a:lnTo>
                      <a:pt x="704" y="112"/>
                    </a:lnTo>
                    <a:lnTo>
                      <a:pt x="705" y="112"/>
                    </a:lnTo>
                    <a:lnTo>
                      <a:pt x="706" y="112"/>
                    </a:lnTo>
                    <a:lnTo>
                      <a:pt x="707" y="112"/>
                    </a:lnTo>
                    <a:lnTo>
                      <a:pt x="708" y="112"/>
                    </a:lnTo>
                    <a:lnTo>
                      <a:pt x="709" y="112"/>
                    </a:lnTo>
                    <a:lnTo>
                      <a:pt x="710" y="112"/>
                    </a:lnTo>
                    <a:lnTo>
                      <a:pt x="711" y="112"/>
                    </a:lnTo>
                    <a:lnTo>
                      <a:pt x="712" y="112"/>
                    </a:lnTo>
                    <a:lnTo>
                      <a:pt x="713" y="112"/>
                    </a:lnTo>
                    <a:lnTo>
                      <a:pt x="714" y="112"/>
                    </a:lnTo>
                    <a:lnTo>
                      <a:pt x="715" y="112"/>
                    </a:lnTo>
                    <a:lnTo>
                      <a:pt x="716" y="112"/>
                    </a:lnTo>
                    <a:lnTo>
                      <a:pt x="716" y="114"/>
                    </a:lnTo>
                    <a:lnTo>
                      <a:pt x="717" y="114"/>
                    </a:lnTo>
                    <a:lnTo>
                      <a:pt x="718" y="114"/>
                    </a:lnTo>
                    <a:lnTo>
                      <a:pt x="719" y="114"/>
                    </a:lnTo>
                    <a:lnTo>
                      <a:pt x="720" y="114"/>
                    </a:lnTo>
                    <a:lnTo>
                      <a:pt x="721" y="114"/>
                    </a:lnTo>
                    <a:lnTo>
                      <a:pt x="722" y="114"/>
                    </a:lnTo>
                    <a:lnTo>
                      <a:pt x="723" y="114"/>
                    </a:lnTo>
                    <a:lnTo>
                      <a:pt x="724" y="114"/>
                    </a:lnTo>
                    <a:lnTo>
                      <a:pt x="725" y="114"/>
                    </a:lnTo>
                    <a:lnTo>
                      <a:pt x="726" y="114"/>
                    </a:lnTo>
                    <a:lnTo>
                      <a:pt x="727" y="114"/>
                    </a:lnTo>
                    <a:lnTo>
                      <a:pt x="728" y="114"/>
                    </a:lnTo>
                    <a:lnTo>
                      <a:pt x="729" y="114"/>
                    </a:lnTo>
                    <a:lnTo>
                      <a:pt x="730" y="114"/>
                    </a:lnTo>
                    <a:lnTo>
                      <a:pt x="731" y="114"/>
                    </a:lnTo>
                    <a:lnTo>
                      <a:pt x="732" y="114"/>
                    </a:lnTo>
                    <a:lnTo>
                      <a:pt x="733" y="114"/>
                    </a:lnTo>
                    <a:lnTo>
                      <a:pt x="733" y="116"/>
                    </a:lnTo>
                    <a:lnTo>
                      <a:pt x="734" y="116"/>
                    </a:lnTo>
                    <a:lnTo>
                      <a:pt x="735" y="116"/>
                    </a:lnTo>
                    <a:lnTo>
                      <a:pt x="736" y="116"/>
                    </a:lnTo>
                    <a:lnTo>
                      <a:pt x="737" y="116"/>
                    </a:lnTo>
                    <a:lnTo>
                      <a:pt x="737" y="120"/>
                    </a:lnTo>
                    <a:lnTo>
                      <a:pt x="738" y="120"/>
                    </a:lnTo>
                    <a:lnTo>
                      <a:pt x="739" y="120"/>
                    </a:lnTo>
                    <a:lnTo>
                      <a:pt x="740" y="120"/>
                    </a:lnTo>
                    <a:lnTo>
                      <a:pt x="741" y="120"/>
                    </a:lnTo>
                    <a:lnTo>
                      <a:pt x="742" y="120"/>
                    </a:lnTo>
                    <a:lnTo>
                      <a:pt x="743" y="120"/>
                    </a:lnTo>
                    <a:lnTo>
                      <a:pt x="744" y="120"/>
                    </a:lnTo>
                    <a:lnTo>
                      <a:pt x="745" y="120"/>
                    </a:lnTo>
                    <a:lnTo>
                      <a:pt x="746" y="120"/>
                    </a:lnTo>
                    <a:lnTo>
                      <a:pt x="747" y="120"/>
                    </a:lnTo>
                    <a:lnTo>
                      <a:pt x="748" y="120"/>
                    </a:lnTo>
                    <a:lnTo>
                      <a:pt x="749" y="120"/>
                    </a:lnTo>
                    <a:lnTo>
                      <a:pt x="750" y="120"/>
                    </a:lnTo>
                    <a:lnTo>
                      <a:pt x="751" y="120"/>
                    </a:lnTo>
                    <a:lnTo>
                      <a:pt x="753" y="120"/>
                    </a:lnTo>
                    <a:lnTo>
                      <a:pt x="755" y="120"/>
                    </a:lnTo>
                    <a:lnTo>
                      <a:pt x="756" y="120"/>
                    </a:lnTo>
                    <a:lnTo>
                      <a:pt x="759" y="120"/>
                    </a:lnTo>
                    <a:lnTo>
                      <a:pt x="760" y="120"/>
                    </a:lnTo>
                    <a:lnTo>
                      <a:pt x="761" y="120"/>
                    </a:lnTo>
                    <a:lnTo>
                      <a:pt x="762" y="120"/>
                    </a:lnTo>
                    <a:lnTo>
                      <a:pt x="763" y="120"/>
                    </a:lnTo>
                    <a:lnTo>
                      <a:pt x="764" y="120"/>
                    </a:lnTo>
                    <a:lnTo>
                      <a:pt x="765" y="120"/>
                    </a:lnTo>
                    <a:lnTo>
                      <a:pt x="766" y="120"/>
                    </a:lnTo>
                    <a:lnTo>
                      <a:pt x="767" y="120"/>
                    </a:lnTo>
                    <a:lnTo>
                      <a:pt x="768" y="120"/>
                    </a:lnTo>
                    <a:lnTo>
                      <a:pt x="769" y="120"/>
                    </a:lnTo>
                    <a:lnTo>
                      <a:pt x="770" y="120"/>
                    </a:lnTo>
                    <a:lnTo>
                      <a:pt x="771" y="120"/>
                    </a:lnTo>
                    <a:lnTo>
                      <a:pt x="772" y="120"/>
                    </a:lnTo>
                    <a:lnTo>
                      <a:pt x="773" y="120"/>
                    </a:lnTo>
                    <a:lnTo>
                      <a:pt x="774" y="120"/>
                    </a:lnTo>
                    <a:lnTo>
                      <a:pt x="775" y="120"/>
                    </a:lnTo>
                    <a:lnTo>
                      <a:pt x="776" y="120"/>
                    </a:lnTo>
                    <a:lnTo>
                      <a:pt x="777" y="120"/>
                    </a:lnTo>
                    <a:lnTo>
                      <a:pt x="777" y="126"/>
                    </a:lnTo>
                    <a:lnTo>
                      <a:pt x="779" y="126"/>
                    </a:lnTo>
                    <a:lnTo>
                      <a:pt x="780" y="126"/>
                    </a:lnTo>
                    <a:lnTo>
                      <a:pt x="781" y="126"/>
                    </a:lnTo>
                    <a:lnTo>
                      <a:pt x="782" y="126"/>
                    </a:lnTo>
                    <a:lnTo>
                      <a:pt x="783" y="126"/>
                    </a:lnTo>
                    <a:lnTo>
                      <a:pt x="784" y="126"/>
                    </a:lnTo>
                    <a:lnTo>
                      <a:pt x="785" y="126"/>
                    </a:lnTo>
                    <a:lnTo>
                      <a:pt x="786" y="126"/>
                    </a:lnTo>
                    <a:lnTo>
                      <a:pt x="787" y="126"/>
                    </a:lnTo>
                    <a:lnTo>
                      <a:pt x="788" y="126"/>
                    </a:lnTo>
                    <a:lnTo>
                      <a:pt x="788" y="133"/>
                    </a:lnTo>
                    <a:lnTo>
                      <a:pt x="789" y="133"/>
                    </a:lnTo>
                    <a:lnTo>
                      <a:pt x="790" y="133"/>
                    </a:lnTo>
                    <a:lnTo>
                      <a:pt x="791" y="133"/>
                    </a:lnTo>
                    <a:lnTo>
                      <a:pt x="792" y="133"/>
                    </a:lnTo>
                    <a:lnTo>
                      <a:pt x="793" y="133"/>
                    </a:lnTo>
                    <a:lnTo>
                      <a:pt x="794" y="133"/>
                    </a:lnTo>
                    <a:lnTo>
                      <a:pt x="795" y="133"/>
                    </a:lnTo>
                    <a:lnTo>
                      <a:pt x="796" y="133"/>
                    </a:lnTo>
                    <a:lnTo>
                      <a:pt x="798" y="133"/>
                    </a:lnTo>
                    <a:lnTo>
                      <a:pt x="800" y="133"/>
                    </a:lnTo>
                    <a:lnTo>
                      <a:pt x="803" y="133"/>
                    </a:lnTo>
                    <a:lnTo>
                      <a:pt x="804" y="133"/>
                    </a:lnTo>
                    <a:lnTo>
                      <a:pt x="805" y="133"/>
                    </a:lnTo>
                    <a:lnTo>
                      <a:pt x="806" y="133"/>
                    </a:lnTo>
                    <a:lnTo>
                      <a:pt x="807" y="133"/>
                    </a:lnTo>
                    <a:lnTo>
                      <a:pt x="809" y="133"/>
                    </a:lnTo>
                    <a:lnTo>
                      <a:pt x="810" y="133"/>
                    </a:lnTo>
                    <a:lnTo>
                      <a:pt x="813" y="133"/>
                    </a:lnTo>
                    <a:lnTo>
                      <a:pt x="816" y="133"/>
                    </a:lnTo>
                    <a:lnTo>
                      <a:pt x="817" y="133"/>
                    </a:lnTo>
                    <a:lnTo>
                      <a:pt x="822" y="133"/>
                    </a:lnTo>
                    <a:lnTo>
                      <a:pt x="825" y="133"/>
                    </a:lnTo>
                    <a:lnTo>
                      <a:pt x="826" y="133"/>
                    </a:lnTo>
                    <a:lnTo>
                      <a:pt x="827" y="133"/>
                    </a:lnTo>
                    <a:lnTo>
                      <a:pt x="828" y="133"/>
                    </a:lnTo>
                    <a:lnTo>
                      <a:pt x="830" y="133"/>
                    </a:lnTo>
                    <a:lnTo>
                      <a:pt x="833" y="133"/>
                    </a:lnTo>
                    <a:lnTo>
                      <a:pt x="835" y="133"/>
                    </a:lnTo>
                    <a:lnTo>
                      <a:pt x="837" y="133"/>
                    </a:lnTo>
                    <a:lnTo>
                      <a:pt x="839" y="133"/>
                    </a:lnTo>
                    <a:lnTo>
                      <a:pt x="841" y="133"/>
                    </a:lnTo>
                    <a:lnTo>
                      <a:pt x="843" y="133"/>
                    </a:lnTo>
                    <a:lnTo>
                      <a:pt x="845" y="133"/>
                    </a:lnTo>
                    <a:lnTo>
                      <a:pt x="846" y="133"/>
                    </a:lnTo>
                    <a:lnTo>
                      <a:pt x="848" y="133"/>
                    </a:lnTo>
                    <a:lnTo>
                      <a:pt x="862" y="133"/>
                    </a:lnTo>
                    <a:lnTo>
                      <a:pt x="863" y="133"/>
                    </a:lnTo>
                    <a:lnTo>
                      <a:pt x="876" y="133"/>
                    </a:lnTo>
                    <a:lnTo>
                      <a:pt x="877" y="133"/>
                    </a:lnTo>
                    <a:lnTo>
                      <a:pt x="882" y="133"/>
                    </a:lnTo>
                    <a:lnTo>
                      <a:pt x="899" y="133"/>
                    </a:lnTo>
                  </a:path>
                </a:pathLst>
              </a:custGeom>
              <a:noFill/>
              <a:ln w="38100">
                <a:solidFill>
                  <a:srgbClr val="00B0F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3" name="Freeform 343"/>
              <p:cNvSpPr>
                <a:spLocks/>
              </p:cNvSpPr>
              <p:nvPr/>
            </p:nvSpPr>
            <p:spPr bwMode="auto">
              <a:xfrm>
                <a:off x="3714149" y="3006672"/>
                <a:ext cx="6882820" cy="774802"/>
              </a:xfrm>
              <a:custGeom>
                <a:avLst/>
                <a:gdLst>
                  <a:gd name="T0" fmla="*/ 2147483647 w 958"/>
                  <a:gd name="T1" fmla="*/ 2147483647 h 108"/>
                  <a:gd name="T2" fmla="*/ 2147483647 w 958"/>
                  <a:gd name="T3" fmla="*/ 2147483647 h 108"/>
                  <a:gd name="T4" fmla="*/ 2147483647 w 958"/>
                  <a:gd name="T5" fmla="*/ 2147483647 h 108"/>
                  <a:gd name="T6" fmla="*/ 2147483647 w 958"/>
                  <a:gd name="T7" fmla="*/ 2147483647 h 108"/>
                  <a:gd name="T8" fmla="*/ 2147483647 w 958"/>
                  <a:gd name="T9" fmla="*/ 2147483647 h 108"/>
                  <a:gd name="T10" fmla="*/ 2147483647 w 958"/>
                  <a:gd name="T11" fmla="*/ 2147483647 h 108"/>
                  <a:gd name="T12" fmla="*/ 2147483647 w 958"/>
                  <a:gd name="T13" fmla="*/ 2147483647 h 108"/>
                  <a:gd name="T14" fmla="*/ 2147483647 w 958"/>
                  <a:gd name="T15" fmla="*/ 2147483647 h 108"/>
                  <a:gd name="T16" fmla="*/ 2147483647 w 958"/>
                  <a:gd name="T17" fmla="*/ 2147483647 h 108"/>
                  <a:gd name="T18" fmla="*/ 2147483647 w 958"/>
                  <a:gd name="T19" fmla="*/ 2147483647 h 108"/>
                  <a:gd name="T20" fmla="*/ 2147483647 w 958"/>
                  <a:gd name="T21" fmla="*/ 2147483647 h 108"/>
                  <a:gd name="T22" fmla="*/ 2147483647 w 958"/>
                  <a:gd name="T23" fmla="*/ 2147483647 h 108"/>
                  <a:gd name="T24" fmla="*/ 2147483647 w 958"/>
                  <a:gd name="T25" fmla="*/ 2147483647 h 108"/>
                  <a:gd name="T26" fmla="*/ 2147483647 w 958"/>
                  <a:gd name="T27" fmla="*/ 2147483647 h 108"/>
                  <a:gd name="T28" fmla="*/ 2147483647 w 958"/>
                  <a:gd name="T29" fmla="*/ 2147483647 h 108"/>
                  <a:gd name="T30" fmla="*/ 2147483647 w 958"/>
                  <a:gd name="T31" fmla="*/ 2147483647 h 108"/>
                  <a:gd name="T32" fmla="*/ 2147483647 w 958"/>
                  <a:gd name="T33" fmla="*/ 2147483647 h 108"/>
                  <a:gd name="T34" fmla="*/ 2147483647 w 958"/>
                  <a:gd name="T35" fmla="*/ 2147483647 h 108"/>
                  <a:gd name="T36" fmla="*/ 2147483647 w 958"/>
                  <a:gd name="T37" fmla="*/ 2147483647 h 108"/>
                  <a:gd name="T38" fmla="*/ 2147483647 w 958"/>
                  <a:gd name="T39" fmla="*/ 2147483647 h 108"/>
                  <a:gd name="T40" fmla="*/ 2147483647 w 958"/>
                  <a:gd name="T41" fmla="*/ 2147483647 h 108"/>
                  <a:gd name="T42" fmla="*/ 2147483647 w 958"/>
                  <a:gd name="T43" fmla="*/ 2147483647 h 108"/>
                  <a:gd name="T44" fmla="*/ 2147483647 w 958"/>
                  <a:gd name="T45" fmla="*/ 2147483647 h 108"/>
                  <a:gd name="T46" fmla="*/ 2147483647 w 958"/>
                  <a:gd name="T47" fmla="*/ 2147483647 h 108"/>
                  <a:gd name="T48" fmla="*/ 2147483647 w 958"/>
                  <a:gd name="T49" fmla="*/ 2147483647 h 108"/>
                  <a:gd name="T50" fmla="*/ 2147483647 w 958"/>
                  <a:gd name="T51" fmla="*/ 2147483647 h 108"/>
                  <a:gd name="T52" fmla="*/ 2147483647 w 958"/>
                  <a:gd name="T53" fmla="*/ 2147483647 h 108"/>
                  <a:gd name="T54" fmla="*/ 2147483647 w 958"/>
                  <a:gd name="T55" fmla="*/ 2147483647 h 108"/>
                  <a:gd name="T56" fmla="*/ 2147483647 w 958"/>
                  <a:gd name="T57" fmla="*/ 2147483647 h 108"/>
                  <a:gd name="T58" fmla="*/ 2147483647 w 958"/>
                  <a:gd name="T59" fmla="*/ 2147483647 h 108"/>
                  <a:gd name="T60" fmla="*/ 2147483647 w 958"/>
                  <a:gd name="T61" fmla="*/ 2147483647 h 108"/>
                  <a:gd name="T62" fmla="*/ 2147483647 w 958"/>
                  <a:gd name="T63" fmla="*/ 2147483647 h 108"/>
                  <a:gd name="T64" fmla="*/ 2147483647 w 958"/>
                  <a:gd name="T65" fmla="*/ 2147483647 h 108"/>
                  <a:gd name="T66" fmla="*/ 2147483647 w 958"/>
                  <a:gd name="T67" fmla="*/ 2147483647 h 108"/>
                  <a:gd name="T68" fmla="*/ 2147483647 w 958"/>
                  <a:gd name="T69" fmla="*/ 2147483647 h 108"/>
                  <a:gd name="T70" fmla="*/ 2147483647 w 958"/>
                  <a:gd name="T71" fmla="*/ 2147483647 h 108"/>
                  <a:gd name="T72" fmla="*/ 2147483647 w 958"/>
                  <a:gd name="T73" fmla="*/ 2147483647 h 108"/>
                  <a:gd name="T74" fmla="*/ 2147483647 w 958"/>
                  <a:gd name="T75" fmla="*/ 2147483647 h 108"/>
                  <a:gd name="T76" fmla="*/ 2147483647 w 958"/>
                  <a:gd name="T77" fmla="*/ 2147483647 h 108"/>
                  <a:gd name="T78" fmla="*/ 2147483647 w 958"/>
                  <a:gd name="T79" fmla="*/ 2147483647 h 108"/>
                  <a:gd name="T80" fmla="*/ 2147483647 w 958"/>
                  <a:gd name="T81" fmla="*/ 2147483647 h 108"/>
                  <a:gd name="T82" fmla="*/ 2147483647 w 958"/>
                  <a:gd name="T83" fmla="*/ 2147483647 h 108"/>
                  <a:gd name="T84" fmla="*/ 2147483647 w 958"/>
                  <a:gd name="T85" fmla="*/ 2147483647 h 108"/>
                  <a:gd name="T86" fmla="*/ 2147483647 w 958"/>
                  <a:gd name="T87" fmla="*/ 2147483647 h 108"/>
                  <a:gd name="T88" fmla="*/ 2147483647 w 958"/>
                  <a:gd name="T89" fmla="*/ 2147483647 h 108"/>
                  <a:gd name="T90" fmla="*/ 2147483647 w 958"/>
                  <a:gd name="T91" fmla="*/ 2147483647 h 108"/>
                  <a:gd name="T92" fmla="*/ 2147483647 w 958"/>
                  <a:gd name="T93" fmla="*/ 2147483647 h 108"/>
                  <a:gd name="T94" fmla="*/ 2147483647 w 958"/>
                  <a:gd name="T95" fmla="*/ 2147483647 h 108"/>
                  <a:gd name="T96" fmla="*/ 2147483647 w 958"/>
                  <a:gd name="T97" fmla="*/ 2147483647 h 108"/>
                  <a:gd name="T98" fmla="*/ 2147483647 w 958"/>
                  <a:gd name="T99" fmla="*/ 2147483647 h 108"/>
                  <a:gd name="T100" fmla="*/ 2147483647 w 958"/>
                  <a:gd name="T101" fmla="*/ 2147483647 h 108"/>
                  <a:gd name="T102" fmla="*/ 2147483647 w 958"/>
                  <a:gd name="T103" fmla="*/ 2147483647 h 108"/>
                  <a:gd name="T104" fmla="*/ 2147483647 w 958"/>
                  <a:gd name="T105" fmla="*/ 2147483647 h 108"/>
                  <a:gd name="T106" fmla="*/ 2147483647 w 958"/>
                  <a:gd name="T107" fmla="*/ 2147483647 h 108"/>
                  <a:gd name="T108" fmla="*/ 2147483647 w 958"/>
                  <a:gd name="T109" fmla="*/ 2147483647 h 108"/>
                  <a:gd name="T110" fmla="*/ 2147483647 w 958"/>
                  <a:gd name="T111" fmla="*/ 2147483647 h 108"/>
                  <a:gd name="T112" fmla="*/ 2147483647 w 958"/>
                  <a:gd name="T113" fmla="*/ 2147483647 h 108"/>
                  <a:gd name="T114" fmla="*/ 2147483647 w 958"/>
                  <a:gd name="T115" fmla="*/ 2147483647 h 108"/>
                  <a:gd name="T116" fmla="*/ 2147483647 w 958"/>
                  <a:gd name="T117" fmla="*/ 2147483647 h 108"/>
                  <a:gd name="T118" fmla="*/ 2147483647 w 958"/>
                  <a:gd name="T119" fmla="*/ 2147483647 h 108"/>
                  <a:gd name="T120" fmla="*/ 2147483647 w 958"/>
                  <a:gd name="T121" fmla="*/ 2147483647 h 108"/>
                  <a:gd name="T122" fmla="*/ 2147483647 w 958"/>
                  <a:gd name="T123" fmla="*/ 2147483647 h 108"/>
                  <a:gd name="T124" fmla="*/ 2147483647 w 958"/>
                  <a:gd name="T125" fmla="*/ 2147483647 h 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58"/>
                  <a:gd name="T190" fmla="*/ 0 h 108"/>
                  <a:gd name="T191" fmla="*/ 958 w 958"/>
                  <a:gd name="T192" fmla="*/ 108 h 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58" h="108">
                    <a:moveTo>
                      <a:pt x="0" y="0"/>
                    </a:moveTo>
                    <a:lnTo>
                      <a:pt x="0" y="0"/>
                    </a:lnTo>
                    <a:lnTo>
                      <a:pt x="1" y="0"/>
                    </a:lnTo>
                    <a:lnTo>
                      <a:pt x="2" y="0"/>
                    </a:lnTo>
                    <a:lnTo>
                      <a:pt x="3" y="0"/>
                    </a:lnTo>
                    <a:lnTo>
                      <a:pt x="4" y="0"/>
                    </a:lnTo>
                    <a:lnTo>
                      <a:pt x="5" y="0"/>
                    </a:lnTo>
                    <a:lnTo>
                      <a:pt x="6" y="0"/>
                    </a:lnTo>
                    <a:lnTo>
                      <a:pt x="7" y="0"/>
                    </a:lnTo>
                    <a:lnTo>
                      <a:pt x="7" y="1"/>
                    </a:lnTo>
                    <a:lnTo>
                      <a:pt x="8" y="1"/>
                    </a:lnTo>
                    <a:lnTo>
                      <a:pt x="9" y="1"/>
                    </a:lnTo>
                    <a:lnTo>
                      <a:pt x="10" y="1"/>
                    </a:lnTo>
                    <a:lnTo>
                      <a:pt x="11" y="1"/>
                    </a:lnTo>
                    <a:lnTo>
                      <a:pt x="12" y="1"/>
                    </a:lnTo>
                    <a:lnTo>
                      <a:pt x="13" y="1"/>
                    </a:lnTo>
                    <a:lnTo>
                      <a:pt x="14" y="1"/>
                    </a:lnTo>
                    <a:lnTo>
                      <a:pt x="15" y="1"/>
                    </a:lnTo>
                    <a:lnTo>
                      <a:pt x="16" y="1"/>
                    </a:lnTo>
                    <a:lnTo>
                      <a:pt x="17" y="1"/>
                    </a:lnTo>
                    <a:lnTo>
                      <a:pt x="18" y="1"/>
                    </a:lnTo>
                    <a:lnTo>
                      <a:pt x="19" y="1"/>
                    </a:lnTo>
                    <a:lnTo>
                      <a:pt x="20" y="1"/>
                    </a:lnTo>
                    <a:lnTo>
                      <a:pt x="21" y="1"/>
                    </a:lnTo>
                    <a:lnTo>
                      <a:pt x="22" y="1"/>
                    </a:lnTo>
                    <a:lnTo>
                      <a:pt x="23" y="1"/>
                    </a:lnTo>
                    <a:lnTo>
                      <a:pt x="24" y="1"/>
                    </a:lnTo>
                    <a:lnTo>
                      <a:pt x="25" y="1"/>
                    </a:lnTo>
                    <a:lnTo>
                      <a:pt x="26" y="1"/>
                    </a:lnTo>
                    <a:lnTo>
                      <a:pt x="27" y="1"/>
                    </a:lnTo>
                    <a:lnTo>
                      <a:pt x="28" y="1"/>
                    </a:lnTo>
                    <a:lnTo>
                      <a:pt x="29" y="1"/>
                    </a:lnTo>
                    <a:lnTo>
                      <a:pt x="30" y="1"/>
                    </a:lnTo>
                    <a:lnTo>
                      <a:pt x="31" y="1"/>
                    </a:lnTo>
                    <a:lnTo>
                      <a:pt x="32" y="1"/>
                    </a:lnTo>
                    <a:lnTo>
                      <a:pt x="33" y="1"/>
                    </a:lnTo>
                    <a:lnTo>
                      <a:pt x="34" y="1"/>
                    </a:lnTo>
                    <a:lnTo>
                      <a:pt x="35" y="1"/>
                    </a:lnTo>
                    <a:lnTo>
                      <a:pt x="36" y="1"/>
                    </a:lnTo>
                    <a:lnTo>
                      <a:pt x="37" y="1"/>
                    </a:lnTo>
                    <a:lnTo>
                      <a:pt x="38" y="1"/>
                    </a:lnTo>
                    <a:lnTo>
                      <a:pt x="39" y="1"/>
                    </a:lnTo>
                    <a:lnTo>
                      <a:pt x="40" y="1"/>
                    </a:lnTo>
                    <a:lnTo>
                      <a:pt x="41" y="1"/>
                    </a:lnTo>
                    <a:lnTo>
                      <a:pt x="42" y="1"/>
                    </a:lnTo>
                    <a:lnTo>
                      <a:pt x="43" y="1"/>
                    </a:lnTo>
                    <a:lnTo>
                      <a:pt x="43" y="2"/>
                    </a:lnTo>
                    <a:lnTo>
                      <a:pt x="44" y="2"/>
                    </a:lnTo>
                    <a:lnTo>
                      <a:pt x="45" y="2"/>
                    </a:lnTo>
                    <a:lnTo>
                      <a:pt x="46" y="2"/>
                    </a:lnTo>
                    <a:lnTo>
                      <a:pt x="47" y="2"/>
                    </a:lnTo>
                    <a:lnTo>
                      <a:pt x="48" y="2"/>
                    </a:lnTo>
                    <a:lnTo>
                      <a:pt x="49" y="2"/>
                    </a:lnTo>
                    <a:lnTo>
                      <a:pt x="50" y="2"/>
                    </a:lnTo>
                    <a:lnTo>
                      <a:pt x="51" y="2"/>
                    </a:lnTo>
                    <a:lnTo>
                      <a:pt x="52" y="2"/>
                    </a:lnTo>
                    <a:lnTo>
                      <a:pt x="53" y="2"/>
                    </a:lnTo>
                    <a:lnTo>
                      <a:pt x="54" y="2"/>
                    </a:lnTo>
                    <a:lnTo>
                      <a:pt x="55" y="2"/>
                    </a:lnTo>
                    <a:lnTo>
                      <a:pt x="56" y="2"/>
                    </a:lnTo>
                    <a:lnTo>
                      <a:pt x="57" y="2"/>
                    </a:lnTo>
                    <a:lnTo>
                      <a:pt x="58" y="2"/>
                    </a:lnTo>
                    <a:lnTo>
                      <a:pt x="59" y="2"/>
                    </a:lnTo>
                    <a:lnTo>
                      <a:pt x="60" y="2"/>
                    </a:lnTo>
                    <a:lnTo>
                      <a:pt x="61" y="2"/>
                    </a:lnTo>
                    <a:lnTo>
                      <a:pt x="62" y="2"/>
                    </a:lnTo>
                    <a:lnTo>
                      <a:pt x="63" y="2"/>
                    </a:lnTo>
                    <a:lnTo>
                      <a:pt x="64" y="2"/>
                    </a:lnTo>
                    <a:lnTo>
                      <a:pt x="65" y="2"/>
                    </a:lnTo>
                    <a:lnTo>
                      <a:pt x="66" y="2"/>
                    </a:lnTo>
                    <a:lnTo>
                      <a:pt x="67" y="2"/>
                    </a:lnTo>
                    <a:lnTo>
                      <a:pt x="67" y="3"/>
                    </a:lnTo>
                    <a:lnTo>
                      <a:pt x="68" y="3"/>
                    </a:lnTo>
                    <a:lnTo>
                      <a:pt x="69" y="3"/>
                    </a:lnTo>
                    <a:lnTo>
                      <a:pt x="70" y="3"/>
                    </a:lnTo>
                    <a:lnTo>
                      <a:pt x="71" y="3"/>
                    </a:lnTo>
                    <a:lnTo>
                      <a:pt x="72" y="3"/>
                    </a:lnTo>
                    <a:lnTo>
                      <a:pt x="73" y="3"/>
                    </a:lnTo>
                    <a:lnTo>
                      <a:pt x="74" y="3"/>
                    </a:lnTo>
                    <a:lnTo>
                      <a:pt x="75" y="3"/>
                    </a:lnTo>
                    <a:lnTo>
                      <a:pt x="76" y="3"/>
                    </a:lnTo>
                    <a:lnTo>
                      <a:pt x="77" y="3"/>
                    </a:lnTo>
                    <a:lnTo>
                      <a:pt x="78" y="3"/>
                    </a:lnTo>
                    <a:lnTo>
                      <a:pt x="79" y="3"/>
                    </a:lnTo>
                    <a:lnTo>
                      <a:pt x="80" y="3"/>
                    </a:lnTo>
                    <a:lnTo>
                      <a:pt x="81" y="3"/>
                    </a:lnTo>
                    <a:lnTo>
                      <a:pt x="82" y="3"/>
                    </a:lnTo>
                    <a:lnTo>
                      <a:pt x="83" y="3"/>
                    </a:lnTo>
                    <a:lnTo>
                      <a:pt x="84" y="3"/>
                    </a:lnTo>
                    <a:lnTo>
                      <a:pt x="85" y="3"/>
                    </a:lnTo>
                    <a:lnTo>
                      <a:pt x="86" y="3"/>
                    </a:lnTo>
                    <a:lnTo>
                      <a:pt x="87" y="3"/>
                    </a:lnTo>
                    <a:lnTo>
                      <a:pt x="88" y="3"/>
                    </a:lnTo>
                    <a:lnTo>
                      <a:pt x="89" y="3"/>
                    </a:lnTo>
                    <a:lnTo>
                      <a:pt x="90" y="3"/>
                    </a:lnTo>
                    <a:lnTo>
                      <a:pt x="91" y="3"/>
                    </a:lnTo>
                    <a:lnTo>
                      <a:pt x="92" y="3"/>
                    </a:lnTo>
                    <a:lnTo>
                      <a:pt x="93" y="3"/>
                    </a:lnTo>
                    <a:lnTo>
                      <a:pt x="94" y="3"/>
                    </a:lnTo>
                    <a:lnTo>
                      <a:pt x="94" y="4"/>
                    </a:lnTo>
                    <a:lnTo>
                      <a:pt x="95" y="4"/>
                    </a:lnTo>
                    <a:lnTo>
                      <a:pt x="96" y="4"/>
                    </a:lnTo>
                    <a:lnTo>
                      <a:pt x="97" y="4"/>
                    </a:lnTo>
                    <a:lnTo>
                      <a:pt x="98" y="4"/>
                    </a:lnTo>
                    <a:lnTo>
                      <a:pt x="99" y="4"/>
                    </a:lnTo>
                    <a:lnTo>
                      <a:pt x="100" y="4"/>
                    </a:lnTo>
                    <a:lnTo>
                      <a:pt x="101" y="4"/>
                    </a:lnTo>
                    <a:lnTo>
                      <a:pt x="102" y="4"/>
                    </a:lnTo>
                    <a:lnTo>
                      <a:pt x="103" y="4"/>
                    </a:lnTo>
                    <a:lnTo>
                      <a:pt x="104" y="4"/>
                    </a:lnTo>
                    <a:lnTo>
                      <a:pt x="105" y="4"/>
                    </a:lnTo>
                    <a:lnTo>
                      <a:pt x="106" y="4"/>
                    </a:lnTo>
                    <a:lnTo>
                      <a:pt x="107" y="4"/>
                    </a:lnTo>
                    <a:lnTo>
                      <a:pt x="108" y="4"/>
                    </a:lnTo>
                    <a:lnTo>
                      <a:pt x="109" y="4"/>
                    </a:lnTo>
                    <a:lnTo>
                      <a:pt x="110" y="4"/>
                    </a:lnTo>
                    <a:lnTo>
                      <a:pt x="110" y="5"/>
                    </a:lnTo>
                    <a:lnTo>
                      <a:pt x="111" y="5"/>
                    </a:lnTo>
                    <a:lnTo>
                      <a:pt x="112" y="5"/>
                    </a:lnTo>
                    <a:lnTo>
                      <a:pt x="113" y="5"/>
                    </a:lnTo>
                    <a:lnTo>
                      <a:pt x="114" y="5"/>
                    </a:lnTo>
                    <a:lnTo>
                      <a:pt x="115" y="5"/>
                    </a:lnTo>
                    <a:lnTo>
                      <a:pt x="116" y="5"/>
                    </a:lnTo>
                    <a:lnTo>
                      <a:pt x="117" y="5"/>
                    </a:lnTo>
                    <a:lnTo>
                      <a:pt x="118" y="5"/>
                    </a:lnTo>
                    <a:lnTo>
                      <a:pt x="119" y="5"/>
                    </a:lnTo>
                    <a:lnTo>
                      <a:pt x="120" y="5"/>
                    </a:lnTo>
                    <a:lnTo>
                      <a:pt x="121" y="5"/>
                    </a:lnTo>
                    <a:lnTo>
                      <a:pt x="122" y="5"/>
                    </a:lnTo>
                    <a:lnTo>
                      <a:pt x="123" y="5"/>
                    </a:lnTo>
                    <a:lnTo>
                      <a:pt x="124" y="5"/>
                    </a:lnTo>
                    <a:lnTo>
                      <a:pt x="125" y="5"/>
                    </a:lnTo>
                    <a:lnTo>
                      <a:pt x="126" y="5"/>
                    </a:lnTo>
                    <a:lnTo>
                      <a:pt x="127" y="5"/>
                    </a:lnTo>
                    <a:lnTo>
                      <a:pt x="128" y="5"/>
                    </a:lnTo>
                    <a:lnTo>
                      <a:pt x="129" y="5"/>
                    </a:lnTo>
                    <a:lnTo>
                      <a:pt x="130" y="5"/>
                    </a:lnTo>
                    <a:lnTo>
                      <a:pt x="131" y="5"/>
                    </a:lnTo>
                    <a:lnTo>
                      <a:pt x="132" y="5"/>
                    </a:lnTo>
                    <a:lnTo>
                      <a:pt x="133" y="5"/>
                    </a:lnTo>
                    <a:lnTo>
                      <a:pt x="134" y="5"/>
                    </a:lnTo>
                    <a:lnTo>
                      <a:pt x="135" y="5"/>
                    </a:lnTo>
                    <a:lnTo>
                      <a:pt x="136" y="5"/>
                    </a:lnTo>
                    <a:lnTo>
                      <a:pt x="137" y="5"/>
                    </a:lnTo>
                    <a:lnTo>
                      <a:pt x="138" y="5"/>
                    </a:lnTo>
                    <a:lnTo>
                      <a:pt x="138" y="6"/>
                    </a:lnTo>
                    <a:lnTo>
                      <a:pt x="139" y="6"/>
                    </a:lnTo>
                    <a:lnTo>
                      <a:pt x="140" y="6"/>
                    </a:lnTo>
                    <a:lnTo>
                      <a:pt x="141" y="6"/>
                    </a:lnTo>
                    <a:lnTo>
                      <a:pt x="142" y="6"/>
                    </a:lnTo>
                    <a:lnTo>
                      <a:pt x="143" y="6"/>
                    </a:lnTo>
                    <a:lnTo>
                      <a:pt x="143" y="7"/>
                    </a:lnTo>
                    <a:lnTo>
                      <a:pt x="144" y="7"/>
                    </a:lnTo>
                    <a:lnTo>
                      <a:pt x="145" y="7"/>
                    </a:lnTo>
                    <a:lnTo>
                      <a:pt x="146" y="7"/>
                    </a:lnTo>
                    <a:lnTo>
                      <a:pt x="147" y="7"/>
                    </a:lnTo>
                    <a:lnTo>
                      <a:pt x="148" y="7"/>
                    </a:lnTo>
                    <a:lnTo>
                      <a:pt x="149" y="7"/>
                    </a:lnTo>
                    <a:lnTo>
                      <a:pt x="150" y="7"/>
                    </a:lnTo>
                    <a:lnTo>
                      <a:pt x="151" y="7"/>
                    </a:lnTo>
                    <a:lnTo>
                      <a:pt x="152" y="7"/>
                    </a:lnTo>
                    <a:lnTo>
                      <a:pt x="153" y="7"/>
                    </a:lnTo>
                    <a:lnTo>
                      <a:pt x="154" y="7"/>
                    </a:lnTo>
                    <a:lnTo>
                      <a:pt x="155" y="7"/>
                    </a:lnTo>
                    <a:lnTo>
                      <a:pt x="155" y="8"/>
                    </a:lnTo>
                    <a:lnTo>
                      <a:pt x="156" y="8"/>
                    </a:lnTo>
                    <a:lnTo>
                      <a:pt x="157" y="8"/>
                    </a:lnTo>
                    <a:lnTo>
                      <a:pt x="158" y="8"/>
                    </a:lnTo>
                    <a:lnTo>
                      <a:pt x="159" y="8"/>
                    </a:lnTo>
                    <a:lnTo>
                      <a:pt x="160" y="8"/>
                    </a:lnTo>
                    <a:lnTo>
                      <a:pt x="161" y="8"/>
                    </a:lnTo>
                    <a:lnTo>
                      <a:pt x="162" y="8"/>
                    </a:lnTo>
                    <a:lnTo>
                      <a:pt x="163" y="8"/>
                    </a:lnTo>
                    <a:lnTo>
                      <a:pt x="164" y="8"/>
                    </a:lnTo>
                    <a:lnTo>
                      <a:pt x="165" y="8"/>
                    </a:lnTo>
                    <a:lnTo>
                      <a:pt x="166" y="8"/>
                    </a:lnTo>
                    <a:lnTo>
                      <a:pt x="167" y="8"/>
                    </a:lnTo>
                    <a:lnTo>
                      <a:pt x="167" y="9"/>
                    </a:lnTo>
                    <a:lnTo>
                      <a:pt x="168" y="9"/>
                    </a:lnTo>
                    <a:lnTo>
                      <a:pt x="169" y="9"/>
                    </a:lnTo>
                    <a:lnTo>
                      <a:pt x="170" y="9"/>
                    </a:lnTo>
                    <a:lnTo>
                      <a:pt x="171" y="9"/>
                    </a:lnTo>
                    <a:lnTo>
                      <a:pt x="172" y="9"/>
                    </a:lnTo>
                    <a:lnTo>
                      <a:pt x="173" y="9"/>
                    </a:lnTo>
                    <a:lnTo>
                      <a:pt x="174" y="9"/>
                    </a:lnTo>
                    <a:lnTo>
                      <a:pt x="175" y="9"/>
                    </a:lnTo>
                    <a:lnTo>
                      <a:pt x="176" y="9"/>
                    </a:lnTo>
                    <a:lnTo>
                      <a:pt x="177" y="9"/>
                    </a:lnTo>
                    <a:lnTo>
                      <a:pt x="178" y="9"/>
                    </a:lnTo>
                    <a:lnTo>
                      <a:pt x="179" y="9"/>
                    </a:lnTo>
                    <a:lnTo>
                      <a:pt x="180" y="9"/>
                    </a:lnTo>
                    <a:lnTo>
                      <a:pt x="181" y="9"/>
                    </a:lnTo>
                    <a:lnTo>
                      <a:pt x="182" y="9"/>
                    </a:lnTo>
                    <a:lnTo>
                      <a:pt x="183" y="9"/>
                    </a:lnTo>
                    <a:lnTo>
                      <a:pt x="184" y="9"/>
                    </a:lnTo>
                    <a:lnTo>
                      <a:pt x="185" y="9"/>
                    </a:lnTo>
                    <a:lnTo>
                      <a:pt x="186" y="9"/>
                    </a:lnTo>
                    <a:lnTo>
                      <a:pt x="187" y="9"/>
                    </a:lnTo>
                    <a:lnTo>
                      <a:pt x="188" y="9"/>
                    </a:lnTo>
                    <a:lnTo>
                      <a:pt x="188" y="10"/>
                    </a:lnTo>
                    <a:lnTo>
                      <a:pt x="189" y="10"/>
                    </a:lnTo>
                    <a:lnTo>
                      <a:pt x="190" y="10"/>
                    </a:lnTo>
                    <a:lnTo>
                      <a:pt x="191" y="10"/>
                    </a:lnTo>
                    <a:lnTo>
                      <a:pt x="192" y="10"/>
                    </a:lnTo>
                    <a:lnTo>
                      <a:pt x="193" y="10"/>
                    </a:lnTo>
                    <a:lnTo>
                      <a:pt x="194" y="10"/>
                    </a:lnTo>
                    <a:lnTo>
                      <a:pt x="195" y="10"/>
                    </a:lnTo>
                    <a:lnTo>
                      <a:pt x="196" y="10"/>
                    </a:lnTo>
                    <a:lnTo>
                      <a:pt x="197" y="10"/>
                    </a:lnTo>
                    <a:lnTo>
                      <a:pt x="198" y="10"/>
                    </a:lnTo>
                    <a:lnTo>
                      <a:pt x="199" y="10"/>
                    </a:lnTo>
                    <a:lnTo>
                      <a:pt x="200" y="10"/>
                    </a:lnTo>
                    <a:lnTo>
                      <a:pt x="201" y="10"/>
                    </a:lnTo>
                    <a:lnTo>
                      <a:pt x="202" y="10"/>
                    </a:lnTo>
                    <a:lnTo>
                      <a:pt x="203" y="10"/>
                    </a:lnTo>
                    <a:lnTo>
                      <a:pt x="204" y="10"/>
                    </a:lnTo>
                    <a:lnTo>
                      <a:pt x="205" y="10"/>
                    </a:lnTo>
                    <a:lnTo>
                      <a:pt x="206" y="10"/>
                    </a:lnTo>
                    <a:lnTo>
                      <a:pt x="207" y="10"/>
                    </a:lnTo>
                    <a:lnTo>
                      <a:pt x="208" y="10"/>
                    </a:lnTo>
                    <a:lnTo>
                      <a:pt x="209" y="10"/>
                    </a:lnTo>
                    <a:lnTo>
                      <a:pt x="210" y="10"/>
                    </a:lnTo>
                    <a:lnTo>
                      <a:pt x="211" y="10"/>
                    </a:lnTo>
                    <a:lnTo>
                      <a:pt x="212" y="10"/>
                    </a:lnTo>
                    <a:lnTo>
                      <a:pt x="212" y="11"/>
                    </a:lnTo>
                    <a:lnTo>
                      <a:pt x="213" y="11"/>
                    </a:lnTo>
                    <a:lnTo>
                      <a:pt x="214" y="11"/>
                    </a:lnTo>
                    <a:lnTo>
                      <a:pt x="215" y="11"/>
                    </a:lnTo>
                    <a:lnTo>
                      <a:pt x="216" y="11"/>
                    </a:lnTo>
                    <a:lnTo>
                      <a:pt x="217" y="11"/>
                    </a:lnTo>
                    <a:lnTo>
                      <a:pt x="218" y="11"/>
                    </a:lnTo>
                    <a:lnTo>
                      <a:pt x="219" y="11"/>
                    </a:lnTo>
                    <a:lnTo>
                      <a:pt x="220" y="11"/>
                    </a:lnTo>
                    <a:lnTo>
                      <a:pt x="221" y="11"/>
                    </a:lnTo>
                    <a:lnTo>
                      <a:pt x="221" y="12"/>
                    </a:lnTo>
                    <a:lnTo>
                      <a:pt x="222" y="12"/>
                    </a:lnTo>
                    <a:lnTo>
                      <a:pt x="223" y="12"/>
                    </a:lnTo>
                    <a:lnTo>
                      <a:pt x="224" y="12"/>
                    </a:lnTo>
                    <a:lnTo>
                      <a:pt x="225" y="12"/>
                    </a:lnTo>
                    <a:lnTo>
                      <a:pt x="226" y="12"/>
                    </a:lnTo>
                    <a:lnTo>
                      <a:pt x="227" y="12"/>
                    </a:lnTo>
                    <a:lnTo>
                      <a:pt x="228" y="12"/>
                    </a:lnTo>
                    <a:lnTo>
                      <a:pt x="229" y="12"/>
                    </a:lnTo>
                    <a:lnTo>
                      <a:pt x="230" y="12"/>
                    </a:lnTo>
                    <a:lnTo>
                      <a:pt x="231" y="12"/>
                    </a:lnTo>
                    <a:lnTo>
                      <a:pt x="232" y="12"/>
                    </a:lnTo>
                    <a:lnTo>
                      <a:pt x="233" y="12"/>
                    </a:lnTo>
                    <a:lnTo>
                      <a:pt x="234" y="12"/>
                    </a:lnTo>
                    <a:lnTo>
                      <a:pt x="235" y="12"/>
                    </a:lnTo>
                    <a:lnTo>
                      <a:pt x="236" y="12"/>
                    </a:lnTo>
                    <a:lnTo>
                      <a:pt x="237" y="12"/>
                    </a:lnTo>
                    <a:lnTo>
                      <a:pt x="237" y="13"/>
                    </a:lnTo>
                    <a:lnTo>
                      <a:pt x="238" y="13"/>
                    </a:lnTo>
                    <a:lnTo>
                      <a:pt x="239" y="13"/>
                    </a:lnTo>
                    <a:lnTo>
                      <a:pt x="240" y="13"/>
                    </a:lnTo>
                    <a:lnTo>
                      <a:pt x="241" y="13"/>
                    </a:lnTo>
                    <a:lnTo>
                      <a:pt x="242" y="13"/>
                    </a:lnTo>
                    <a:lnTo>
                      <a:pt x="243" y="13"/>
                    </a:lnTo>
                    <a:lnTo>
                      <a:pt x="244" y="13"/>
                    </a:lnTo>
                    <a:lnTo>
                      <a:pt x="245" y="13"/>
                    </a:lnTo>
                    <a:lnTo>
                      <a:pt x="246" y="13"/>
                    </a:lnTo>
                    <a:lnTo>
                      <a:pt x="247" y="13"/>
                    </a:lnTo>
                    <a:lnTo>
                      <a:pt x="248" y="13"/>
                    </a:lnTo>
                    <a:lnTo>
                      <a:pt x="248" y="14"/>
                    </a:lnTo>
                    <a:lnTo>
                      <a:pt x="249" y="14"/>
                    </a:lnTo>
                    <a:lnTo>
                      <a:pt x="250" y="14"/>
                    </a:lnTo>
                    <a:lnTo>
                      <a:pt x="251" y="14"/>
                    </a:lnTo>
                    <a:lnTo>
                      <a:pt x="252" y="14"/>
                    </a:lnTo>
                    <a:lnTo>
                      <a:pt x="253" y="14"/>
                    </a:lnTo>
                    <a:lnTo>
                      <a:pt x="254" y="14"/>
                    </a:lnTo>
                    <a:lnTo>
                      <a:pt x="255" y="14"/>
                    </a:lnTo>
                    <a:lnTo>
                      <a:pt x="256" y="14"/>
                    </a:lnTo>
                    <a:lnTo>
                      <a:pt x="256" y="15"/>
                    </a:lnTo>
                    <a:lnTo>
                      <a:pt x="257" y="15"/>
                    </a:lnTo>
                    <a:lnTo>
                      <a:pt x="258" y="15"/>
                    </a:lnTo>
                    <a:lnTo>
                      <a:pt x="259" y="15"/>
                    </a:lnTo>
                    <a:lnTo>
                      <a:pt x="260" y="15"/>
                    </a:lnTo>
                    <a:lnTo>
                      <a:pt x="261" y="15"/>
                    </a:lnTo>
                    <a:lnTo>
                      <a:pt x="262" y="15"/>
                    </a:lnTo>
                    <a:lnTo>
                      <a:pt x="263" y="15"/>
                    </a:lnTo>
                    <a:lnTo>
                      <a:pt x="264" y="15"/>
                    </a:lnTo>
                    <a:lnTo>
                      <a:pt x="265" y="15"/>
                    </a:lnTo>
                    <a:lnTo>
                      <a:pt x="266" y="15"/>
                    </a:lnTo>
                    <a:lnTo>
                      <a:pt x="267" y="15"/>
                    </a:lnTo>
                    <a:lnTo>
                      <a:pt x="268" y="15"/>
                    </a:lnTo>
                    <a:lnTo>
                      <a:pt x="269" y="15"/>
                    </a:lnTo>
                    <a:lnTo>
                      <a:pt x="270" y="15"/>
                    </a:lnTo>
                    <a:lnTo>
                      <a:pt x="271" y="15"/>
                    </a:lnTo>
                    <a:lnTo>
                      <a:pt x="272" y="15"/>
                    </a:lnTo>
                    <a:lnTo>
                      <a:pt x="273" y="15"/>
                    </a:lnTo>
                    <a:lnTo>
                      <a:pt x="274" y="15"/>
                    </a:lnTo>
                    <a:lnTo>
                      <a:pt x="275" y="15"/>
                    </a:lnTo>
                    <a:lnTo>
                      <a:pt x="276" y="15"/>
                    </a:lnTo>
                    <a:lnTo>
                      <a:pt x="277" y="15"/>
                    </a:lnTo>
                    <a:lnTo>
                      <a:pt x="278" y="15"/>
                    </a:lnTo>
                    <a:lnTo>
                      <a:pt x="279" y="15"/>
                    </a:lnTo>
                    <a:lnTo>
                      <a:pt x="280" y="15"/>
                    </a:lnTo>
                    <a:lnTo>
                      <a:pt x="281" y="15"/>
                    </a:lnTo>
                    <a:lnTo>
                      <a:pt x="282" y="15"/>
                    </a:lnTo>
                    <a:lnTo>
                      <a:pt x="283" y="15"/>
                    </a:lnTo>
                    <a:lnTo>
                      <a:pt x="284" y="15"/>
                    </a:lnTo>
                    <a:lnTo>
                      <a:pt x="285" y="15"/>
                    </a:lnTo>
                    <a:lnTo>
                      <a:pt x="286" y="15"/>
                    </a:lnTo>
                    <a:lnTo>
                      <a:pt x="287" y="15"/>
                    </a:lnTo>
                    <a:lnTo>
                      <a:pt x="288" y="15"/>
                    </a:lnTo>
                    <a:lnTo>
                      <a:pt x="289" y="15"/>
                    </a:lnTo>
                    <a:lnTo>
                      <a:pt x="290" y="15"/>
                    </a:lnTo>
                    <a:lnTo>
                      <a:pt x="291" y="15"/>
                    </a:lnTo>
                    <a:lnTo>
                      <a:pt x="292" y="15"/>
                    </a:lnTo>
                    <a:lnTo>
                      <a:pt x="293" y="15"/>
                    </a:lnTo>
                    <a:lnTo>
                      <a:pt x="293" y="16"/>
                    </a:lnTo>
                    <a:lnTo>
                      <a:pt x="294" y="16"/>
                    </a:lnTo>
                    <a:lnTo>
                      <a:pt x="295" y="16"/>
                    </a:lnTo>
                    <a:lnTo>
                      <a:pt x="296" y="16"/>
                    </a:lnTo>
                    <a:lnTo>
                      <a:pt x="297" y="16"/>
                    </a:lnTo>
                    <a:lnTo>
                      <a:pt x="298" y="16"/>
                    </a:lnTo>
                    <a:lnTo>
                      <a:pt x="299" y="16"/>
                    </a:lnTo>
                    <a:lnTo>
                      <a:pt x="300" y="16"/>
                    </a:lnTo>
                    <a:lnTo>
                      <a:pt x="301" y="16"/>
                    </a:lnTo>
                    <a:lnTo>
                      <a:pt x="302" y="16"/>
                    </a:lnTo>
                    <a:lnTo>
                      <a:pt x="302" y="17"/>
                    </a:lnTo>
                    <a:lnTo>
                      <a:pt x="303" y="17"/>
                    </a:lnTo>
                    <a:lnTo>
                      <a:pt x="304" y="17"/>
                    </a:lnTo>
                    <a:lnTo>
                      <a:pt x="305" y="17"/>
                    </a:lnTo>
                    <a:lnTo>
                      <a:pt x="306" y="17"/>
                    </a:lnTo>
                    <a:lnTo>
                      <a:pt x="307" y="17"/>
                    </a:lnTo>
                    <a:lnTo>
                      <a:pt x="308" y="17"/>
                    </a:lnTo>
                    <a:lnTo>
                      <a:pt x="308" y="18"/>
                    </a:lnTo>
                    <a:lnTo>
                      <a:pt x="309" y="18"/>
                    </a:lnTo>
                    <a:lnTo>
                      <a:pt x="310" y="18"/>
                    </a:lnTo>
                    <a:lnTo>
                      <a:pt x="311" y="18"/>
                    </a:lnTo>
                    <a:lnTo>
                      <a:pt x="312" y="18"/>
                    </a:lnTo>
                    <a:lnTo>
                      <a:pt x="313" y="18"/>
                    </a:lnTo>
                    <a:lnTo>
                      <a:pt x="314" y="18"/>
                    </a:lnTo>
                    <a:lnTo>
                      <a:pt x="315" y="18"/>
                    </a:lnTo>
                    <a:lnTo>
                      <a:pt x="316" y="18"/>
                    </a:lnTo>
                    <a:lnTo>
                      <a:pt x="317" y="18"/>
                    </a:lnTo>
                    <a:lnTo>
                      <a:pt x="318" y="18"/>
                    </a:lnTo>
                    <a:lnTo>
                      <a:pt x="319" y="18"/>
                    </a:lnTo>
                    <a:lnTo>
                      <a:pt x="320" y="18"/>
                    </a:lnTo>
                    <a:lnTo>
                      <a:pt x="321" y="18"/>
                    </a:lnTo>
                    <a:lnTo>
                      <a:pt x="322" y="18"/>
                    </a:lnTo>
                    <a:lnTo>
                      <a:pt x="323" y="18"/>
                    </a:lnTo>
                    <a:lnTo>
                      <a:pt x="324" y="18"/>
                    </a:lnTo>
                    <a:lnTo>
                      <a:pt x="325" y="18"/>
                    </a:lnTo>
                    <a:lnTo>
                      <a:pt x="326" y="18"/>
                    </a:lnTo>
                    <a:lnTo>
                      <a:pt x="327" y="18"/>
                    </a:lnTo>
                    <a:lnTo>
                      <a:pt x="328" y="18"/>
                    </a:lnTo>
                    <a:lnTo>
                      <a:pt x="329" y="18"/>
                    </a:lnTo>
                    <a:lnTo>
                      <a:pt x="330" y="18"/>
                    </a:lnTo>
                    <a:lnTo>
                      <a:pt x="330" y="19"/>
                    </a:lnTo>
                    <a:lnTo>
                      <a:pt x="331" y="19"/>
                    </a:lnTo>
                    <a:lnTo>
                      <a:pt x="332" y="19"/>
                    </a:lnTo>
                    <a:lnTo>
                      <a:pt x="333" y="19"/>
                    </a:lnTo>
                    <a:lnTo>
                      <a:pt x="334" y="19"/>
                    </a:lnTo>
                    <a:lnTo>
                      <a:pt x="335" y="19"/>
                    </a:lnTo>
                    <a:lnTo>
                      <a:pt x="336" y="19"/>
                    </a:lnTo>
                    <a:lnTo>
                      <a:pt x="337" y="19"/>
                    </a:lnTo>
                    <a:lnTo>
                      <a:pt x="338" y="19"/>
                    </a:lnTo>
                    <a:lnTo>
                      <a:pt x="339" y="19"/>
                    </a:lnTo>
                    <a:lnTo>
                      <a:pt x="340" y="19"/>
                    </a:lnTo>
                    <a:lnTo>
                      <a:pt x="341" y="19"/>
                    </a:lnTo>
                    <a:lnTo>
                      <a:pt x="342" y="19"/>
                    </a:lnTo>
                    <a:lnTo>
                      <a:pt x="343" y="19"/>
                    </a:lnTo>
                    <a:lnTo>
                      <a:pt x="344" y="19"/>
                    </a:lnTo>
                    <a:lnTo>
                      <a:pt x="345" y="19"/>
                    </a:lnTo>
                    <a:lnTo>
                      <a:pt x="346" y="19"/>
                    </a:lnTo>
                    <a:lnTo>
                      <a:pt x="347" y="19"/>
                    </a:lnTo>
                    <a:lnTo>
                      <a:pt x="347" y="20"/>
                    </a:lnTo>
                    <a:lnTo>
                      <a:pt x="348" y="20"/>
                    </a:lnTo>
                    <a:lnTo>
                      <a:pt x="349" y="20"/>
                    </a:lnTo>
                    <a:lnTo>
                      <a:pt x="350" y="20"/>
                    </a:lnTo>
                    <a:lnTo>
                      <a:pt x="351" y="20"/>
                    </a:lnTo>
                    <a:lnTo>
                      <a:pt x="352" y="20"/>
                    </a:lnTo>
                    <a:lnTo>
                      <a:pt x="353" y="20"/>
                    </a:lnTo>
                    <a:lnTo>
                      <a:pt x="354" y="20"/>
                    </a:lnTo>
                    <a:lnTo>
                      <a:pt x="355" y="20"/>
                    </a:lnTo>
                    <a:lnTo>
                      <a:pt x="356" y="20"/>
                    </a:lnTo>
                    <a:lnTo>
                      <a:pt x="357" y="20"/>
                    </a:lnTo>
                    <a:lnTo>
                      <a:pt x="358" y="20"/>
                    </a:lnTo>
                    <a:lnTo>
                      <a:pt x="359" y="20"/>
                    </a:lnTo>
                    <a:lnTo>
                      <a:pt x="360" y="20"/>
                    </a:lnTo>
                    <a:lnTo>
                      <a:pt x="361" y="20"/>
                    </a:lnTo>
                    <a:lnTo>
                      <a:pt x="362" y="20"/>
                    </a:lnTo>
                    <a:lnTo>
                      <a:pt x="363" y="20"/>
                    </a:lnTo>
                    <a:lnTo>
                      <a:pt x="364" y="20"/>
                    </a:lnTo>
                    <a:lnTo>
                      <a:pt x="365" y="20"/>
                    </a:lnTo>
                    <a:lnTo>
                      <a:pt x="366" y="20"/>
                    </a:lnTo>
                    <a:lnTo>
                      <a:pt x="367" y="20"/>
                    </a:lnTo>
                    <a:lnTo>
                      <a:pt x="368" y="20"/>
                    </a:lnTo>
                    <a:lnTo>
                      <a:pt x="368" y="21"/>
                    </a:lnTo>
                    <a:lnTo>
                      <a:pt x="369" y="21"/>
                    </a:lnTo>
                    <a:lnTo>
                      <a:pt x="370" y="21"/>
                    </a:lnTo>
                    <a:lnTo>
                      <a:pt x="371" y="21"/>
                    </a:lnTo>
                    <a:lnTo>
                      <a:pt x="372" y="21"/>
                    </a:lnTo>
                    <a:lnTo>
                      <a:pt x="373" y="21"/>
                    </a:lnTo>
                    <a:lnTo>
                      <a:pt x="374" y="21"/>
                    </a:lnTo>
                    <a:lnTo>
                      <a:pt x="374" y="22"/>
                    </a:lnTo>
                    <a:lnTo>
                      <a:pt x="375" y="22"/>
                    </a:lnTo>
                    <a:lnTo>
                      <a:pt x="376" y="22"/>
                    </a:lnTo>
                    <a:lnTo>
                      <a:pt x="377" y="22"/>
                    </a:lnTo>
                    <a:lnTo>
                      <a:pt x="378" y="22"/>
                    </a:lnTo>
                    <a:lnTo>
                      <a:pt x="379" y="22"/>
                    </a:lnTo>
                    <a:lnTo>
                      <a:pt x="379" y="23"/>
                    </a:lnTo>
                    <a:lnTo>
                      <a:pt x="380" y="23"/>
                    </a:lnTo>
                    <a:lnTo>
                      <a:pt x="381" y="23"/>
                    </a:lnTo>
                    <a:lnTo>
                      <a:pt x="382" y="23"/>
                    </a:lnTo>
                    <a:lnTo>
                      <a:pt x="383" y="23"/>
                    </a:lnTo>
                    <a:lnTo>
                      <a:pt x="384" y="23"/>
                    </a:lnTo>
                    <a:lnTo>
                      <a:pt x="384" y="24"/>
                    </a:lnTo>
                    <a:lnTo>
                      <a:pt x="385" y="24"/>
                    </a:lnTo>
                    <a:lnTo>
                      <a:pt x="386" y="24"/>
                    </a:lnTo>
                    <a:lnTo>
                      <a:pt x="387" y="24"/>
                    </a:lnTo>
                    <a:lnTo>
                      <a:pt x="388" y="24"/>
                    </a:lnTo>
                    <a:lnTo>
                      <a:pt x="389" y="24"/>
                    </a:lnTo>
                    <a:lnTo>
                      <a:pt x="390" y="24"/>
                    </a:lnTo>
                    <a:lnTo>
                      <a:pt x="391" y="24"/>
                    </a:lnTo>
                    <a:lnTo>
                      <a:pt x="392" y="24"/>
                    </a:lnTo>
                    <a:lnTo>
                      <a:pt x="393" y="24"/>
                    </a:lnTo>
                    <a:lnTo>
                      <a:pt x="394" y="24"/>
                    </a:lnTo>
                    <a:lnTo>
                      <a:pt x="395" y="24"/>
                    </a:lnTo>
                    <a:lnTo>
                      <a:pt x="396" y="24"/>
                    </a:lnTo>
                    <a:lnTo>
                      <a:pt x="397" y="24"/>
                    </a:lnTo>
                    <a:lnTo>
                      <a:pt x="397" y="25"/>
                    </a:lnTo>
                    <a:lnTo>
                      <a:pt x="398" y="25"/>
                    </a:lnTo>
                    <a:lnTo>
                      <a:pt x="399" y="25"/>
                    </a:lnTo>
                    <a:lnTo>
                      <a:pt x="400" y="25"/>
                    </a:lnTo>
                    <a:lnTo>
                      <a:pt x="401" y="25"/>
                    </a:lnTo>
                    <a:lnTo>
                      <a:pt x="401" y="26"/>
                    </a:lnTo>
                    <a:lnTo>
                      <a:pt x="402" y="26"/>
                    </a:lnTo>
                    <a:lnTo>
                      <a:pt x="403" y="26"/>
                    </a:lnTo>
                    <a:lnTo>
                      <a:pt x="404" y="26"/>
                    </a:lnTo>
                    <a:lnTo>
                      <a:pt x="405" y="26"/>
                    </a:lnTo>
                    <a:lnTo>
                      <a:pt x="405" y="27"/>
                    </a:lnTo>
                    <a:lnTo>
                      <a:pt x="406" y="27"/>
                    </a:lnTo>
                    <a:lnTo>
                      <a:pt x="407" y="27"/>
                    </a:lnTo>
                    <a:lnTo>
                      <a:pt x="408" y="27"/>
                    </a:lnTo>
                    <a:lnTo>
                      <a:pt x="409" y="27"/>
                    </a:lnTo>
                    <a:lnTo>
                      <a:pt x="410" y="27"/>
                    </a:lnTo>
                    <a:lnTo>
                      <a:pt x="411" y="27"/>
                    </a:lnTo>
                    <a:lnTo>
                      <a:pt x="412" y="27"/>
                    </a:lnTo>
                    <a:lnTo>
                      <a:pt x="413" y="27"/>
                    </a:lnTo>
                    <a:lnTo>
                      <a:pt x="414" y="27"/>
                    </a:lnTo>
                    <a:lnTo>
                      <a:pt x="414" y="28"/>
                    </a:lnTo>
                    <a:lnTo>
                      <a:pt x="415" y="28"/>
                    </a:lnTo>
                    <a:lnTo>
                      <a:pt x="416" y="28"/>
                    </a:lnTo>
                    <a:lnTo>
                      <a:pt x="417" y="28"/>
                    </a:lnTo>
                    <a:lnTo>
                      <a:pt x="418" y="28"/>
                    </a:lnTo>
                    <a:lnTo>
                      <a:pt x="419" y="28"/>
                    </a:lnTo>
                    <a:lnTo>
                      <a:pt x="420" y="28"/>
                    </a:lnTo>
                    <a:lnTo>
                      <a:pt x="421" y="28"/>
                    </a:lnTo>
                    <a:lnTo>
                      <a:pt x="422" y="28"/>
                    </a:lnTo>
                    <a:lnTo>
                      <a:pt x="423" y="28"/>
                    </a:lnTo>
                    <a:lnTo>
                      <a:pt x="424" y="28"/>
                    </a:lnTo>
                    <a:lnTo>
                      <a:pt x="425" y="28"/>
                    </a:lnTo>
                    <a:lnTo>
                      <a:pt x="426" y="28"/>
                    </a:lnTo>
                    <a:lnTo>
                      <a:pt x="427" y="28"/>
                    </a:lnTo>
                    <a:lnTo>
                      <a:pt x="428" y="28"/>
                    </a:lnTo>
                    <a:lnTo>
                      <a:pt x="429" y="28"/>
                    </a:lnTo>
                    <a:lnTo>
                      <a:pt x="430" y="28"/>
                    </a:lnTo>
                    <a:lnTo>
                      <a:pt x="431" y="28"/>
                    </a:lnTo>
                    <a:lnTo>
                      <a:pt x="431" y="29"/>
                    </a:lnTo>
                    <a:lnTo>
                      <a:pt x="432" y="29"/>
                    </a:lnTo>
                    <a:lnTo>
                      <a:pt x="433" y="29"/>
                    </a:lnTo>
                    <a:lnTo>
                      <a:pt x="434" y="29"/>
                    </a:lnTo>
                    <a:lnTo>
                      <a:pt x="435" y="29"/>
                    </a:lnTo>
                    <a:lnTo>
                      <a:pt x="436" y="29"/>
                    </a:lnTo>
                    <a:lnTo>
                      <a:pt x="437" y="29"/>
                    </a:lnTo>
                    <a:lnTo>
                      <a:pt x="438" y="29"/>
                    </a:lnTo>
                    <a:lnTo>
                      <a:pt x="439" y="29"/>
                    </a:lnTo>
                    <a:lnTo>
                      <a:pt x="440" y="29"/>
                    </a:lnTo>
                    <a:lnTo>
                      <a:pt x="441" y="29"/>
                    </a:lnTo>
                    <a:lnTo>
                      <a:pt x="441" y="30"/>
                    </a:lnTo>
                    <a:lnTo>
                      <a:pt x="442" y="30"/>
                    </a:lnTo>
                    <a:lnTo>
                      <a:pt x="443" y="30"/>
                    </a:lnTo>
                    <a:lnTo>
                      <a:pt x="443" y="31"/>
                    </a:lnTo>
                    <a:lnTo>
                      <a:pt x="444" y="31"/>
                    </a:lnTo>
                    <a:lnTo>
                      <a:pt x="445" y="31"/>
                    </a:lnTo>
                    <a:lnTo>
                      <a:pt x="446" y="31"/>
                    </a:lnTo>
                    <a:lnTo>
                      <a:pt x="447" y="31"/>
                    </a:lnTo>
                    <a:lnTo>
                      <a:pt x="448" y="31"/>
                    </a:lnTo>
                    <a:lnTo>
                      <a:pt x="449" y="31"/>
                    </a:lnTo>
                    <a:lnTo>
                      <a:pt x="450" y="31"/>
                    </a:lnTo>
                    <a:lnTo>
                      <a:pt x="450" y="32"/>
                    </a:lnTo>
                    <a:lnTo>
                      <a:pt x="451" y="32"/>
                    </a:lnTo>
                    <a:lnTo>
                      <a:pt x="452" y="32"/>
                    </a:lnTo>
                    <a:lnTo>
                      <a:pt x="453" y="32"/>
                    </a:lnTo>
                    <a:lnTo>
                      <a:pt x="454" y="32"/>
                    </a:lnTo>
                    <a:lnTo>
                      <a:pt x="455" y="32"/>
                    </a:lnTo>
                    <a:lnTo>
                      <a:pt x="456" y="32"/>
                    </a:lnTo>
                    <a:lnTo>
                      <a:pt x="457" y="32"/>
                    </a:lnTo>
                    <a:lnTo>
                      <a:pt x="458" y="32"/>
                    </a:lnTo>
                    <a:lnTo>
                      <a:pt x="459" y="32"/>
                    </a:lnTo>
                    <a:lnTo>
                      <a:pt x="459" y="33"/>
                    </a:lnTo>
                    <a:lnTo>
                      <a:pt x="460" y="33"/>
                    </a:lnTo>
                    <a:lnTo>
                      <a:pt x="461" y="33"/>
                    </a:lnTo>
                    <a:lnTo>
                      <a:pt x="462" y="33"/>
                    </a:lnTo>
                    <a:lnTo>
                      <a:pt x="463" y="33"/>
                    </a:lnTo>
                    <a:lnTo>
                      <a:pt x="464" y="33"/>
                    </a:lnTo>
                    <a:lnTo>
                      <a:pt x="465" y="33"/>
                    </a:lnTo>
                    <a:lnTo>
                      <a:pt x="466" y="33"/>
                    </a:lnTo>
                    <a:lnTo>
                      <a:pt x="467" y="33"/>
                    </a:lnTo>
                    <a:lnTo>
                      <a:pt x="468" y="33"/>
                    </a:lnTo>
                    <a:lnTo>
                      <a:pt x="469" y="33"/>
                    </a:lnTo>
                    <a:lnTo>
                      <a:pt x="469" y="34"/>
                    </a:lnTo>
                    <a:lnTo>
                      <a:pt x="470" y="34"/>
                    </a:lnTo>
                    <a:lnTo>
                      <a:pt x="471" y="34"/>
                    </a:lnTo>
                    <a:lnTo>
                      <a:pt x="472" y="34"/>
                    </a:lnTo>
                    <a:lnTo>
                      <a:pt x="472" y="35"/>
                    </a:lnTo>
                    <a:lnTo>
                      <a:pt x="473" y="35"/>
                    </a:lnTo>
                    <a:lnTo>
                      <a:pt x="474" y="35"/>
                    </a:lnTo>
                    <a:lnTo>
                      <a:pt x="475" y="35"/>
                    </a:lnTo>
                    <a:lnTo>
                      <a:pt x="476" y="35"/>
                    </a:lnTo>
                    <a:lnTo>
                      <a:pt x="477" y="35"/>
                    </a:lnTo>
                    <a:lnTo>
                      <a:pt x="478" y="35"/>
                    </a:lnTo>
                    <a:lnTo>
                      <a:pt x="479" y="35"/>
                    </a:lnTo>
                    <a:lnTo>
                      <a:pt x="480" y="35"/>
                    </a:lnTo>
                    <a:lnTo>
                      <a:pt x="481" y="35"/>
                    </a:lnTo>
                    <a:lnTo>
                      <a:pt x="482" y="35"/>
                    </a:lnTo>
                    <a:lnTo>
                      <a:pt x="483" y="35"/>
                    </a:lnTo>
                    <a:lnTo>
                      <a:pt x="484" y="35"/>
                    </a:lnTo>
                    <a:lnTo>
                      <a:pt x="484" y="36"/>
                    </a:lnTo>
                    <a:lnTo>
                      <a:pt x="485" y="36"/>
                    </a:lnTo>
                    <a:lnTo>
                      <a:pt x="486" y="36"/>
                    </a:lnTo>
                    <a:lnTo>
                      <a:pt x="486" y="37"/>
                    </a:lnTo>
                    <a:lnTo>
                      <a:pt x="487" y="37"/>
                    </a:lnTo>
                    <a:lnTo>
                      <a:pt x="488" y="37"/>
                    </a:lnTo>
                    <a:lnTo>
                      <a:pt x="489" y="37"/>
                    </a:lnTo>
                    <a:lnTo>
                      <a:pt x="490" y="37"/>
                    </a:lnTo>
                    <a:lnTo>
                      <a:pt x="491" y="37"/>
                    </a:lnTo>
                    <a:lnTo>
                      <a:pt x="492" y="37"/>
                    </a:lnTo>
                    <a:lnTo>
                      <a:pt x="492" y="38"/>
                    </a:lnTo>
                    <a:lnTo>
                      <a:pt x="493" y="38"/>
                    </a:lnTo>
                    <a:lnTo>
                      <a:pt x="494" y="38"/>
                    </a:lnTo>
                    <a:lnTo>
                      <a:pt x="495" y="38"/>
                    </a:lnTo>
                    <a:lnTo>
                      <a:pt x="496" y="38"/>
                    </a:lnTo>
                    <a:lnTo>
                      <a:pt x="497" y="38"/>
                    </a:lnTo>
                    <a:lnTo>
                      <a:pt x="498" y="38"/>
                    </a:lnTo>
                    <a:lnTo>
                      <a:pt x="499" y="38"/>
                    </a:lnTo>
                    <a:lnTo>
                      <a:pt x="499" y="39"/>
                    </a:lnTo>
                    <a:lnTo>
                      <a:pt x="500" y="39"/>
                    </a:lnTo>
                    <a:lnTo>
                      <a:pt x="501" y="39"/>
                    </a:lnTo>
                    <a:lnTo>
                      <a:pt x="502" y="39"/>
                    </a:lnTo>
                    <a:lnTo>
                      <a:pt x="502" y="40"/>
                    </a:lnTo>
                    <a:lnTo>
                      <a:pt x="503" y="40"/>
                    </a:lnTo>
                    <a:lnTo>
                      <a:pt x="504" y="40"/>
                    </a:lnTo>
                    <a:lnTo>
                      <a:pt x="505" y="40"/>
                    </a:lnTo>
                    <a:lnTo>
                      <a:pt x="506" y="40"/>
                    </a:lnTo>
                    <a:lnTo>
                      <a:pt x="507" y="40"/>
                    </a:lnTo>
                    <a:lnTo>
                      <a:pt x="508" y="40"/>
                    </a:lnTo>
                    <a:lnTo>
                      <a:pt x="509" y="40"/>
                    </a:lnTo>
                    <a:lnTo>
                      <a:pt x="510" y="40"/>
                    </a:lnTo>
                    <a:lnTo>
                      <a:pt x="511" y="40"/>
                    </a:lnTo>
                    <a:lnTo>
                      <a:pt x="511" y="41"/>
                    </a:lnTo>
                    <a:lnTo>
                      <a:pt x="512" y="41"/>
                    </a:lnTo>
                    <a:lnTo>
                      <a:pt x="513" y="41"/>
                    </a:lnTo>
                    <a:lnTo>
                      <a:pt x="514" y="41"/>
                    </a:lnTo>
                    <a:lnTo>
                      <a:pt x="515" y="41"/>
                    </a:lnTo>
                    <a:lnTo>
                      <a:pt x="516" y="41"/>
                    </a:lnTo>
                    <a:lnTo>
                      <a:pt x="517" y="41"/>
                    </a:lnTo>
                    <a:lnTo>
                      <a:pt x="518" y="41"/>
                    </a:lnTo>
                    <a:lnTo>
                      <a:pt x="519" y="41"/>
                    </a:lnTo>
                    <a:lnTo>
                      <a:pt x="520" y="41"/>
                    </a:lnTo>
                    <a:lnTo>
                      <a:pt x="521" y="41"/>
                    </a:lnTo>
                    <a:lnTo>
                      <a:pt x="522" y="41"/>
                    </a:lnTo>
                    <a:lnTo>
                      <a:pt x="523" y="41"/>
                    </a:lnTo>
                    <a:lnTo>
                      <a:pt x="524" y="41"/>
                    </a:lnTo>
                    <a:lnTo>
                      <a:pt x="524" y="42"/>
                    </a:lnTo>
                    <a:lnTo>
                      <a:pt x="525" y="42"/>
                    </a:lnTo>
                    <a:lnTo>
                      <a:pt x="526" y="42"/>
                    </a:lnTo>
                    <a:lnTo>
                      <a:pt x="527" y="42"/>
                    </a:lnTo>
                    <a:lnTo>
                      <a:pt x="528" y="42"/>
                    </a:lnTo>
                    <a:lnTo>
                      <a:pt x="528" y="43"/>
                    </a:lnTo>
                    <a:lnTo>
                      <a:pt x="529" y="43"/>
                    </a:lnTo>
                    <a:lnTo>
                      <a:pt x="530" y="43"/>
                    </a:lnTo>
                    <a:lnTo>
                      <a:pt x="530" y="44"/>
                    </a:lnTo>
                    <a:lnTo>
                      <a:pt x="531" y="44"/>
                    </a:lnTo>
                    <a:lnTo>
                      <a:pt x="532" y="44"/>
                    </a:lnTo>
                    <a:lnTo>
                      <a:pt x="533" y="44"/>
                    </a:lnTo>
                    <a:lnTo>
                      <a:pt x="534" y="44"/>
                    </a:lnTo>
                    <a:lnTo>
                      <a:pt x="535" y="44"/>
                    </a:lnTo>
                    <a:lnTo>
                      <a:pt x="536" y="44"/>
                    </a:lnTo>
                    <a:lnTo>
                      <a:pt x="537" y="44"/>
                    </a:lnTo>
                    <a:lnTo>
                      <a:pt x="538" y="44"/>
                    </a:lnTo>
                    <a:lnTo>
                      <a:pt x="538" y="45"/>
                    </a:lnTo>
                    <a:lnTo>
                      <a:pt x="539" y="45"/>
                    </a:lnTo>
                    <a:lnTo>
                      <a:pt x="540" y="45"/>
                    </a:lnTo>
                    <a:lnTo>
                      <a:pt x="541" y="45"/>
                    </a:lnTo>
                    <a:lnTo>
                      <a:pt x="542" y="45"/>
                    </a:lnTo>
                    <a:lnTo>
                      <a:pt x="543" y="45"/>
                    </a:lnTo>
                    <a:lnTo>
                      <a:pt x="544" y="45"/>
                    </a:lnTo>
                    <a:lnTo>
                      <a:pt x="545" y="45"/>
                    </a:lnTo>
                    <a:lnTo>
                      <a:pt x="546" y="45"/>
                    </a:lnTo>
                    <a:lnTo>
                      <a:pt x="547" y="45"/>
                    </a:lnTo>
                    <a:lnTo>
                      <a:pt x="548" y="45"/>
                    </a:lnTo>
                    <a:lnTo>
                      <a:pt x="549" y="45"/>
                    </a:lnTo>
                    <a:lnTo>
                      <a:pt x="549" y="46"/>
                    </a:lnTo>
                    <a:lnTo>
                      <a:pt x="550" y="46"/>
                    </a:lnTo>
                    <a:lnTo>
                      <a:pt x="551" y="46"/>
                    </a:lnTo>
                    <a:lnTo>
                      <a:pt x="551" y="47"/>
                    </a:lnTo>
                    <a:lnTo>
                      <a:pt x="552" y="47"/>
                    </a:lnTo>
                    <a:lnTo>
                      <a:pt x="553" y="47"/>
                    </a:lnTo>
                    <a:lnTo>
                      <a:pt x="554" y="47"/>
                    </a:lnTo>
                    <a:lnTo>
                      <a:pt x="555" y="47"/>
                    </a:lnTo>
                    <a:lnTo>
                      <a:pt x="556" y="47"/>
                    </a:lnTo>
                    <a:lnTo>
                      <a:pt x="557" y="47"/>
                    </a:lnTo>
                    <a:lnTo>
                      <a:pt x="558" y="47"/>
                    </a:lnTo>
                    <a:lnTo>
                      <a:pt x="559" y="47"/>
                    </a:lnTo>
                    <a:lnTo>
                      <a:pt x="560" y="47"/>
                    </a:lnTo>
                    <a:lnTo>
                      <a:pt x="561" y="47"/>
                    </a:lnTo>
                    <a:lnTo>
                      <a:pt x="562" y="47"/>
                    </a:lnTo>
                    <a:lnTo>
                      <a:pt x="562" y="48"/>
                    </a:lnTo>
                    <a:lnTo>
                      <a:pt x="563" y="48"/>
                    </a:lnTo>
                    <a:lnTo>
                      <a:pt x="564" y="48"/>
                    </a:lnTo>
                    <a:lnTo>
                      <a:pt x="565" y="48"/>
                    </a:lnTo>
                    <a:lnTo>
                      <a:pt x="566" y="48"/>
                    </a:lnTo>
                    <a:lnTo>
                      <a:pt x="567" y="48"/>
                    </a:lnTo>
                    <a:lnTo>
                      <a:pt x="568" y="48"/>
                    </a:lnTo>
                    <a:lnTo>
                      <a:pt x="569" y="48"/>
                    </a:lnTo>
                    <a:lnTo>
                      <a:pt x="570" y="48"/>
                    </a:lnTo>
                    <a:lnTo>
                      <a:pt x="571" y="48"/>
                    </a:lnTo>
                    <a:lnTo>
                      <a:pt x="572" y="48"/>
                    </a:lnTo>
                    <a:lnTo>
                      <a:pt x="573" y="48"/>
                    </a:lnTo>
                    <a:lnTo>
                      <a:pt x="573" y="49"/>
                    </a:lnTo>
                    <a:lnTo>
                      <a:pt x="574" y="49"/>
                    </a:lnTo>
                    <a:lnTo>
                      <a:pt x="575" y="49"/>
                    </a:lnTo>
                    <a:lnTo>
                      <a:pt x="575" y="50"/>
                    </a:lnTo>
                    <a:lnTo>
                      <a:pt x="576" y="50"/>
                    </a:lnTo>
                    <a:lnTo>
                      <a:pt x="577" y="50"/>
                    </a:lnTo>
                    <a:lnTo>
                      <a:pt x="578" y="50"/>
                    </a:lnTo>
                    <a:lnTo>
                      <a:pt x="579" y="50"/>
                    </a:lnTo>
                    <a:lnTo>
                      <a:pt x="579" y="51"/>
                    </a:lnTo>
                    <a:lnTo>
                      <a:pt x="580" y="51"/>
                    </a:lnTo>
                    <a:lnTo>
                      <a:pt x="581" y="51"/>
                    </a:lnTo>
                    <a:lnTo>
                      <a:pt x="582" y="51"/>
                    </a:lnTo>
                    <a:lnTo>
                      <a:pt x="582" y="52"/>
                    </a:lnTo>
                    <a:lnTo>
                      <a:pt x="583" y="52"/>
                    </a:lnTo>
                    <a:lnTo>
                      <a:pt x="584" y="52"/>
                    </a:lnTo>
                    <a:lnTo>
                      <a:pt x="585" y="52"/>
                    </a:lnTo>
                    <a:lnTo>
                      <a:pt x="586" y="52"/>
                    </a:lnTo>
                    <a:lnTo>
                      <a:pt x="587" y="52"/>
                    </a:lnTo>
                    <a:lnTo>
                      <a:pt x="588" y="52"/>
                    </a:lnTo>
                    <a:lnTo>
                      <a:pt x="588" y="53"/>
                    </a:lnTo>
                    <a:lnTo>
                      <a:pt x="589" y="53"/>
                    </a:lnTo>
                    <a:lnTo>
                      <a:pt x="590" y="53"/>
                    </a:lnTo>
                    <a:lnTo>
                      <a:pt x="591" y="53"/>
                    </a:lnTo>
                    <a:lnTo>
                      <a:pt x="592" y="53"/>
                    </a:lnTo>
                    <a:lnTo>
                      <a:pt x="592" y="54"/>
                    </a:lnTo>
                    <a:lnTo>
                      <a:pt x="593" y="54"/>
                    </a:lnTo>
                    <a:lnTo>
                      <a:pt x="594" y="54"/>
                    </a:lnTo>
                    <a:lnTo>
                      <a:pt x="595" y="54"/>
                    </a:lnTo>
                    <a:lnTo>
                      <a:pt x="596" y="54"/>
                    </a:lnTo>
                    <a:lnTo>
                      <a:pt x="596" y="55"/>
                    </a:lnTo>
                    <a:lnTo>
                      <a:pt x="597" y="55"/>
                    </a:lnTo>
                    <a:lnTo>
                      <a:pt x="598" y="55"/>
                    </a:lnTo>
                    <a:lnTo>
                      <a:pt x="598" y="56"/>
                    </a:lnTo>
                    <a:lnTo>
                      <a:pt x="599" y="56"/>
                    </a:lnTo>
                    <a:lnTo>
                      <a:pt x="599" y="57"/>
                    </a:lnTo>
                    <a:lnTo>
                      <a:pt x="600" y="57"/>
                    </a:lnTo>
                    <a:lnTo>
                      <a:pt x="601" y="57"/>
                    </a:lnTo>
                    <a:lnTo>
                      <a:pt x="602" y="57"/>
                    </a:lnTo>
                    <a:lnTo>
                      <a:pt x="603" y="57"/>
                    </a:lnTo>
                    <a:lnTo>
                      <a:pt x="604" y="57"/>
                    </a:lnTo>
                    <a:lnTo>
                      <a:pt x="605" y="57"/>
                    </a:lnTo>
                    <a:lnTo>
                      <a:pt x="606" y="57"/>
                    </a:lnTo>
                    <a:lnTo>
                      <a:pt x="606" y="58"/>
                    </a:lnTo>
                    <a:lnTo>
                      <a:pt x="607" y="58"/>
                    </a:lnTo>
                    <a:lnTo>
                      <a:pt x="608" y="58"/>
                    </a:lnTo>
                    <a:lnTo>
                      <a:pt x="609" y="58"/>
                    </a:lnTo>
                    <a:lnTo>
                      <a:pt x="610" y="58"/>
                    </a:lnTo>
                    <a:lnTo>
                      <a:pt x="611" y="58"/>
                    </a:lnTo>
                    <a:lnTo>
                      <a:pt x="612" y="58"/>
                    </a:lnTo>
                    <a:lnTo>
                      <a:pt x="613" y="58"/>
                    </a:lnTo>
                    <a:lnTo>
                      <a:pt x="613" y="59"/>
                    </a:lnTo>
                    <a:lnTo>
                      <a:pt x="613" y="60"/>
                    </a:lnTo>
                    <a:lnTo>
                      <a:pt x="614" y="60"/>
                    </a:lnTo>
                    <a:lnTo>
                      <a:pt x="615" y="60"/>
                    </a:lnTo>
                    <a:lnTo>
                      <a:pt x="616" y="60"/>
                    </a:lnTo>
                    <a:lnTo>
                      <a:pt x="617" y="60"/>
                    </a:lnTo>
                    <a:lnTo>
                      <a:pt x="618" y="60"/>
                    </a:lnTo>
                    <a:lnTo>
                      <a:pt x="619" y="60"/>
                    </a:lnTo>
                    <a:lnTo>
                      <a:pt x="620" y="60"/>
                    </a:lnTo>
                    <a:lnTo>
                      <a:pt x="621" y="60"/>
                    </a:lnTo>
                    <a:lnTo>
                      <a:pt x="622" y="60"/>
                    </a:lnTo>
                    <a:lnTo>
                      <a:pt x="623" y="60"/>
                    </a:lnTo>
                    <a:lnTo>
                      <a:pt x="623" y="61"/>
                    </a:lnTo>
                    <a:lnTo>
                      <a:pt x="624" y="61"/>
                    </a:lnTo>
                    <a:lnTo>
                      <a:pt x="624" y="62"/>
                    </a:lnTo>
                    <a:lnTo>
                      <a:pt x="625" y="62"/>
                    </a:lnTo>
                    <a:lnTo>
                      <a:pt x="625" y="63"/>
                    </a:lnTo>
                    <a:lnTo>
                      <a:pt x="626" y="63"/>
                    </a:lnTo>
                    <a:lnTo>
                      <a:pt x="627" y="63"/>
                    </a:lnTo>
                    <a:lnTo>
                      <a:pt x="628" y="63"/>
                    </a:lnTo>
                    <a:lnTo>
                      <a:pt x="628" y="64"/>
                    </a:lnTo>
                    <a:lnTo>
                      <a:pt x="629" y="64"/>
                    </a:lnTo>
                    <a:lnTo>
                      <a:pt x="630" y="64"/>
                    </a:lnTo>
                    <a:lnTo>
                      <a:pt x="631" y="64"/>
                    </a:lnTo>
                    <a:lnTo>
                      <a:pt x="632" y="64"/>
                    </a:lnTo>
                    <a:lnTo>
                      <a:pt x="633" y="64"/>
                    </a:lnTo>
                    <a:lnTo>
                      <a:pt x="634" y="64"/>
                    </a:lnTo>
                    <a:lnTo>
                      <a:pt x="634" y="65"/>
                    </a:lnTo>
                    <a:lnTo>
                      <a:pt x="635" y="65"/>
                    </a:lnTo>
                    <a:lnTo>
                      <a:pt x="636" y="65"/>
                    </a:lnTo>
                    <a:lnTo>
                      <a:pt x="637" y="65"/>
                    </a:lnTo>
                    <a:lnTo>
                      <a:pt x="638" y="65"/>
                    </a:lnTo>
                    <a:lnTo>
                      <a:pt x="638" y="66"/>
                    </a:lnTo>
                    <a:lnTo>
                      <a:pt x="639" y="66"/>
                    </a:lnTo>
                    <a:lnTo>
                      <a:pt x="640" y="66"/>
                    </a:lnTo>
                    <a:lnTo>
                      <a:pt x="641" y="66"/>
                    </a:lnTo>
                    <a:lnTo>
                      <a:pt x="641" y="67"/>
                    </a:lnTo>
                    <a:lnTo>
                      <a:pt x="642" y="67"/>
                    </a:lnTo>
                    <a:lnTo>
                      <a:pt x="643" y="67"/>
                    </a:lnTo>
                    <a:lnTo>
                      <a:pt x="644" y="67"/>
                    </a:lnTo>
                    <a:lnTo>
                      <a:pt x="644" y="68"/>
                    </a:lnTo>
                    <a:lnTo>
                      <a:pt x="645" y="68"/>
                    </a:lnTo>
                    <a:lnTo>
                      <a:pt x="646" y="68"/>
                    </a:lnTo>
                    <a:lnTo>
                      <a:pt x="647" y="68"/>
                    </a:lnTo>
                    <a:lnTo>
                      <a:pt x="648" y="68"/>
                    </a:lnTo>
                    <a:lnTo>
                      <a:pt x="649" y="68"/>
                    </a:lnTo>
                    <a:lnTo>
                      <a:pt x="650" y="68"/>
                    </a:lnTo>
                    <a:lnTo>
                      <a:pt x="651" y="68"/>
                    </a:lnTo>
                    <a:lnTo>
                      <a:pt x="652" y="68"/>
                    </a:lnTo>
                    <a:lnTo>
                      <a:pt x="653" y="68"/>
                    </a:lnTo>
                    <a:lnTo>
                      <a:pt x="654" y="68"/>
                    </a:lnTo>
                    <a:lnTo>
                      <a:pt x="654" y="69"/>
                    </a:lnTo>
                    <a:lnTo>
                      <a:pt x="655" y="69"/>
                    </a:lnTo>
                    <a:lnTo>
                      <a:pt x="656" y="69"/>
                    </a:lnTo>
                    <a:lnTo>
                      <a:pt x="657" y="69"/>
                    </a:lnTo>
                    <a:lnTo>
                      <a:pt x="658" y="69"/>
                    </a:lnTo>
                    <a:lnTo>
                      <a:pt x="659" y="69"/>
                    </a:lnTo>
                    <a:lnTo>
                      <a:pt x="660" y="69"/>
                    </a:lnTo>
                    <a:lnTo>
                      <a:pt x="661" y="69"/>
                    </a:lnTo>
                    <a:lnTo>
                      <a:pt x="662" y="69"/>
                    </a:lnTo>
                    <a:lnTo>
                      <a:pt x="663" y="69"/>
                    </a:lnTo>
                    <a:lnTo>
                      <a:pt x="664" y="69"/>
                    </a:lnTo>
                    <a:lnTo>
                      <a:pt x="665" y="69"/>
                    </a:lnTo>
                    <a:lnTo>
                      <a:pt x="666" y="69"/>
                    </a:lnTo>
                    <a:lnTo>
                      <a:pt x="667" y="69"/>
                    </a:lnTo>
                    <a:lnTo>
                      <a:pt x="668" y="69"/>
                    </a:lnTo>
                    <a:lnTo>
                      <a:pt x="669" y="69"/>
                    </a:lnTo>
                    <a:lnTo>
                      <a:pt x="670" y="69"/>
                    </a:lnTo>
                    <a:lnTo>
                      <a:pt x="671" y="69"/>
                    </a:lnTo>
                    <a:lnTo>
                      <a:pt x="671" y="70"/>
                    </a:lnTo>
                    <a:lnTo>
                      <a:pt x="672" y="70"/>
                    </a:lnTo>
                    <a:lnTo>
                      <a:pt x="673" y="70"/>
                    </a:lnTo>
                    <a:lnTo>
                      <a:pt x="674" y="70"/>
                    </a:lnTo>
                    <a:lnTo>
                      <a:pt x="675" y="70"/>
                    </a:lnTo>
                    <a:lnTo>
                      <a:pt x="676" y="70"/>
                    </a:lnTo>
                    <a:lnTo>
                      <a:pt x="677" y="70"/>
                    </a:lnTo>
                    <a:lnTo>
                      <a:pt x="678" y="70"/>
                    </a:lnTo>
                    <a:lnTo>
                      <a:pt x="679" y="70"/>
                    </a:lnTo>
                    <a:lnTo>
                      <a:pt x="680" y="70"/>
                    </a:lnTo>
                    <a:lnTo>
                      <a:pt x="681" y="70"/>
                    </a:lnTo>
                    <a:lnTo>
                      <a:pt x="682" y="70"/>
                    </a:lnTo>
                    <a:lnTo>
                      <a:pt x="682" y="71"/>
                    </a:lnTo>
                    <a:lnTo>
                      <a:pt x="683" y="71"/>
                    </a:lnTo>
                    <a:lnTo>
                      <a:pt x="684" y="71"/>
                    </a:lnTo>
                    <a:lnTo>
                      <a:pt x="684" y="72"/>
                    </a:lnTo>
                    <a:lnTo>
                      <a:pt x="685" y="72"/>
                    </a:lnTo>
                    <a:lnTo>
                      <a:pt x="686" y="72"/>
                    </a:lnTo>
                    <a:lnTo>
                      <a:pt x="687" y="72"/>
                    </a:lnTo>
                    <a:lnTo>
                      <a:pt x="688" y="72"/>
                    </a:lnTo>
                    <a:lnTo>
                      <a:pt x="689" y="72"/>
                    </a:lnTo>
                    <a:lnTo>
                      <a:pt x="690" y="72"/>
                    </a:lnTo>
                    <a:lnTo>
                      <a:pt x="691" y="72"/>
                    </a:lnTo>
                    <a:lnTo>
                      <a:pt x="692" y="72"/>
                    </a:lnTo>
                    <a:lnTo>
                      <a:pt x="693" y="72"/>
                    </a:lnTo>
                    <a:lnTo>
                      <a:pt x="694" y="72"/>
                    </a:lnTo>
                    <a:lnTo>
                      <a:pt x="695" y="72"/>
                    </a:lnTo>
                    <a:lnTo>
                      <a:pt x="696" y="72"/>
                    </a:lnTo>
                    <a:lnTo>
                      <a:pt x="697" y="72"/>
                    </a:lnTo>
                    <a:lnTo>
                      <a:pt x="698" y="72"/>
                    </a:lnTo>
                    <a:lnTo>
                      <a:pt x="699" y="72"/>
                    </a:lnTo>
                    <a:lnTo>
                      <a:pt x="699" y="73"/>
                    </a:lnTo>
                    <a:lnTo>
                      <a:pt x="700" y="73"/>
                    </a:lnTo>
                    <a:lnTo>
                      <a:pt x="701" y="73"/>
                    </a:lnTo>
                    <a:lnTo>
                      <a:pt x="702" y="73"/>
                    </a:lnTo>
                    <a:lnTo>
                      <a:pt x="703" y="73"/>
                    </a:lnTo>
                    <a:lnTo>
                      <a:pt x="704" y="73"/>
                    </a:lnTo>
                    <a:lnTo>
                      <a:pt x="705" y="73"/>
                    </a:lnTo>
                    <a:lnTo>
                      <a:pt x="706" y="73"/>
                    </a:lnTo>
                    <a:lnTo>
                      <a:pt x="707" y="73"/>
                    </a:lnTo>
                    <a:lnTo>
                      <a:pt x="708" y="73"/>
                    </a:lnTo>
                    <a:lnTo>
                      <a:pt x="709" y="73"/>
                    </a:lnTo>
                    <a:lnTo>
                      <a:pt x="710" y="73"/>
                    </a:lnTo>
                    <a:lnTo>
                      <a:pt x="710" y="74"/>
                    </a:lnTo>
                    <a:lnTo>
                      <a:pt x="710" y="75"/>
                    </a:lnTo>
                    <a:lnTo>
                      <a:pt x="711" y="75"/>
                    </a:lnTo>
                    <a:lnTo>
                      <a:pt x="712" y="75"/>
                    </a:lnTo>
                    <a:lnTo>
                      <a:pt x="713" y="75"/>
                    </a:lnTo>
                    <a:lnTo>
                      <a:pt x="714" y="75"/>
                    </a:lnTo>
                    <a:lnTo>
                      <a:pt x="715" y="75"/>
                    </a:lnTo>
                    <a:lnTo>
                      <a:pt x="716" y="75"/>
                    </a:lnTo>
                    <a:lnTo>
                      <a:pt x="717" y="75"/>
                    </a:lnTo>
                    <a:lnTo>
                      <a:pt x="718" y="75"/>
                    </a:lnTo>
                    <a:lnTo>
                      <a:pt x="719" y="75"/>
                    </a:lnTo>
                    <a:lnTo>
                      <a:pt x="720" y="75"/>
                    </a:lnTo>
                    <a:lnTo>
                      <a:pt x="721" y="75"/>
                    </a:lnTo>
                    <a:lnTo>
                      <a:pt x="722" y="75"/>
                    </a:lnTo>
                    <a:lnTo>
                      <a:pt x="723" y="75"/>
                    </a:lnTo>
                    <a:lnTo>
                      <a:pt x="724" y="75"/>
                    </a:lnTo>
                    <a:lnTo>
                      <a:pt x="725" y="75"/>
                    </a:lnTo>
                    <a:lnTo>
                      <a:pt x="726" y="75"/>
                    </a:lnTo>
                    <a:lnTo>
                      <a:pt x="727" y="75"/>
                    </a:lnTo>
                    <a:lnTo>
                      <a:pt x="728" y="75"/>
                    </a:lnTo>
                    <a:lnTo>
                      <a:pt x="729" y="75"/>
                    </a:lnTo>
                    <a:lnTo>
                      <a:pt x="730" y="75"/>
                    </a:lnTo>
                    <a:lnTo>
                      <a:pt x="731" y="75"/>
                    </a:lnTo>
                    <a:lnTo>
                      <a:pt x="731" y="76"/>
                    </a:lnTo>
                    <a:lnTo>
                      <a:pt x="732" y="76"/>
                    </a:lnTo>
                    <a:lnTo>
                      <a:pt x="733" y="76"/>
                    </a:lnTo>
                    <a:lnTo>
                      <a:pt x="734" y="76"/>
                    </a:lnTo>
                    <a:lnTo>
                      <a:pt x="735" y="76"/>
                    </a:lnTo>
                    <a:lnTo>
                      <a:pt x="736" y="76"/>
                    </a:lnTo>
                    <a:lnTo>
                      <a:pt x="737" y="76"/>
                    </a:lnTo>
                    <a:lnTo>
                      <a:pt x="738" y="76"/>
                    </a:lnTo>
                    <a:lnTo>
                      <a:pt x="739" y="76"/>
                    </a:lnTo>
                    <a:lnTo>
                      <a:pt x="740" y="76"/>
                    </a:lnTo>
                    <a:lnTo>
                      <a:pt x="740" y="77"/>
                    </a:lnTo>
                    <a:lnTo>
                      <a:pt x="741" y="77"/>
                    </a:lnTo>
                    <a:lnTo>
                      <a:pt x="742" y="77"/>
                    </a:lnTo>
                    <a:lnTo>
                      <a:pt x="743" y="77"/>
                    </a:lnTo>
                    <a:lnTo>
                      <a:pt x="744" y="77"/>
                    </a:lnTo>
                    <a:lnTo>
                      <a:pt x="745" y="77"/>
                    </a:lnTo>
                    <a:lnTo>
                      <a:pt x="746" y="77"/>
                    </a:lnTo>
                    <a:lnTo>
                      <a:pt x="747" y="77"/>
                    </a:lnTo>
                    <a:lnTo>
                      <a:pt x="748" y="77"/>
                    </a:lnTo>
                    <a:lnTo>
                      <a:pt x="749" y="77"/>
                    </a:lnTo>
                    <a:lnTo>
                      <a:pt x="750" y="77"/>
                    </a:lnTo>
                    <a:lnTo>
                      <a:pt x="751" y="77"/>
                    </a:lnTo>
                    <a:lnTo>
                      <a:pt x="752" y="77"/>
                    </a:lnTo>
                    <a:lnTo>
                      <a:pt x="753" y="77"/>
                    </a:lnTo>
                    <a:lnTo>
                      <a:pt x="754" y="77"/>
                    </a:lnTo>
                    <a:lnTo>
                      <a:pt x="755" y="77"/>
                    </a:lnTo>
                    <a:lnTo>
                      <a:pt x="756" y="77"/>
                    </a:lnTo>
                    <a:lnTo>
                      <a:pt x="757" y="77"/>
                    </a:lnTo>
                    <a:lnTo>
                      <a:pt x="758" y="77"/>
                    </a:lnTo>
                    <a:lnTo>
                      <a:pt x="759" y="77"/>
                    </a:lnTo>
                    <a:lnTo>
                      <a:pt x="760" y="77"/>
                    </a:lnTo>
                    <a:lnTo>
                      <a:pt x="761" y="77"/>
                    </a:lnTo>
                    <a:lnTo>
                      <a:pt x="761" y="78"/>
                    </a:lnTo>
                    <a:lnTo>
                      <a:pt x="762" y="78"/>
                    </a:lnTo>
                    <a:lnTo>
                      <a:pt x="763" y="78"/>
                    </a:lnTo>
                    <a:lnTo>
                      <a:pt x="764" y="78"/>
                    </a:lnTo>
                    <a:lnTo>
                      <a:pt x="765" y="78"/>
                    </a:lnTo>
                    <a:lnTo>
                      <a:pt x="766" y="78"/>
                    </a:lnTo>
                    <a:lnTo>
                      <a:pt x="767" y="78"/>
                    </a:lnTo>
                    <a:lnTo>
                      <a:pt x="767" y="79"/>
                    </a:lnTo>
                    <a:lnTo>
                      <a:pt x="768" y="79"/>
                    </a:lnTo>
                    <a:lnTo>
                      <a:pt x="769" y="79"/>
                    </a:lnTo>
                    <a:lnTo>
                      <a:pt x="769" y="80"/>
                    </a:lnTo>
                    <a:lnTo>
                      <a:pt x="770" y="80"/>
                    </a:lnTo>
                    <a:lnTo>
                      <a:pt x="771" y="80"/>
                    </a:lnTo>
                    <a:lnTo>
                      <a:pt x="772" y="80"/>
                    </a:lnTo>
                    <a:lnTo>
                      <a:pt x="773" y="80"/>
                    </a:lnTo>
                    <a:lnTo>
                      <a:pt x="774" y="80"/>
                    </a:lnTo>
                    <a:lnTo>
                      <a:pt x="775" y="80"/>
                    </a:lnTo>
                    <a:lnTo>
                      <a:pt x="776" y="80"/>
                    </a:lnTo>
                    <a:lnTo>
                      <a:pt x="777" y="80"/>
                    </a:lnTo>
                    <a:lnTo>
                      <a:pt x="778" y="80"/>
                    </a:lnTo>
                    <a:lnTo>
                      <a:pt x="778" y="82"/>
                    </a:lnTo>
                    <a:lnTo>
                      <a:pt x="779" y="82"/>
                    </a:lnTo>
                    <a:lnTo>
                      <a:pt x="780" y="82"/>
                    </a:lnTo>
                    <a:lnTo>
                      <a:pt x="781" y="82"/>
                    </a:lnTo>
                    <a:lnTo>
                      <a:pt x="781" y="83"/>
                    </a:lnTo>
                    <a:lnTo>
                      <a:pt x="782" y="83"/>
                    </a:lnTo>
                    <a:lnTo>
                      <a:pt x="783" y="83"/>
                    </a:lnTo>
                    <a:lnTo>
                      <a:pt x="784" y="83"/>
                    </a:lnTo>
                    <a:lnTo>
                      <a:pt x="784" y="84"/>
                    </a:lnTo>
                    <a:lnTo>
                      <a:pt x="785" y="84"/>
                    </a:lnTo>
                    <a:lnTo>
                      <a:pt x="786" y="84"/>
                    </a:lnTo>
                    <a:lnTo>
                      <a:pt x="787" y="84"/>
                    </a:lnTo>
                    <a:lnTo>
                      <a:pt x="788" y="84"/>
                    </a:lnTo>
                    <a:lnTo>
                      <a:pt x="789" y="84"/>
                    </a:lnTo>
                    <a:lnTo>
                      <a:pt x="790" y="84"/>
                    </a:lnTo>
                    <a:lnTo>
                      <a:pt x="791" y="84"/>
                    </a:lnTo>
                    <a:lnTo>
                      <a:pt x="792" y="84"/>
                    </a:lnTo>
                    <a:lnTo>
                      <a:pt x="793" y="84"/>
                    </a:lnTo>
                    <a:lnTo>
                      <a:pt x="794" y="84"/>
                    </a:lnTo>
                    <a:lnTo>
                      <a:pt x="795" y="84"/>
                    </a:lnTo>
                    <a:lnTo>
                      <a:pt x="796" y="84"/>
                    </a:lnTo>
                    <a:lnTo>
                      <a:pt x="797" y="84"/>
                    </a:lnTo>
                    <a:lnTo>
                      <a:pt x="798" y="84"/>
                    </a:lnTo>
                    <a:lnTo>
                      <a:pt x="799" y="84"/>
                    </a:lnTo>
                    <a:lnTo>
                      <a:pt x="800" y="84"/>
                    </a:lnTo>
                    <a:lnTo>
                      <a:pt x="801" y="84"/>
                    </a:lnTo>
                    <a:lnTo>
                      <a:pt x="802" y="84"/>
                    </a:lnTo>
                    <a:lnTo>
                      <a:pt x="803" y="84"/>
                    </a:lnTo>
                    <a:lnTo>
                      <a:pt x="804" y="84"/>
                    </a:lnTo>
                    <a:lnTo>
                      <a:pt x="805" y="84"/>
                    </a:lnTo>
                    <a:lnTo>
                      <a:pt x="806" y="84"/>
                    </a:lnTo>
                    <a:lnTo>
                      <a:pt x="807" y="84"/>
                    </a:lnTo>
                    <a:lnTo>
                      <a:pt x="808" y="84"/>
                    </a:lnTo>
                    <a:lnTo>
                      <a:pt x="809" y="84"/>
                    </a:lnTo>
                    <a:lnTo>
                      <a:pt x="810" y="84"/>
                    </a:lnTo>
                    <a:lnTo>
                      <a:pt x="811" y="84"/>
                    </a:lnTo>
                    <a:lnTo>
                      <a:pt x="812" y="84"/>
                    </a:lnTo>
                    <a:lnTo>
                      <a:pt x="813" y="84"/>
                    </a:lnTo>
                    <a:lnTo>
                      <a:pt x="814" y="84"/>
                    </a:lnTo>
                    <a:lnTo>
                      <a:pt x="815" y="84"/>
                    </a:lnTo>
                    <a:lnTo>
                      <a:pt x="816" y="84"/>
                    </a:lnTo>
                    <a:lnTo>
                      <a:pt x="817" y="84"/>
                    </a:lnTo>
                    <a:lnTo>
                      <a:pt x="818" y="84"/>
                    </a:lnTo>
                    <a:lnTo>
                      <a:pt x="818" y="87"/>
                    </a:lnTo>
                    <a:lnTo>
                      <a:pt x="819" y="87"/>
                    </a:lnTo>
                    <a:lnTo>
                      <a:pt x="820" y="87"/>
                    </a:lnTo>
                    <a:lnTo>
                      <a:pt x="821" y="87"/>
                    </a:lnTo>
                    <a:lnTo>
                      <a:pt x="821" y="90"/>
                    </a:lnTo>
                    <a:lnTo>
                      <a:pt x="822" y="90"/>
                    </a:lnTo>
                    <a:lnTo>
                      <a:pt x="823" y="90"/>
                    </a:lnTo>
                    <a:lnTo>
                      <a:pt x="824" y="90"/>
                    </a:lnTo>
                    <a:lnTo>
                      <a:pt x="825" y="90"/>
                    </a:lnTo>
                    <a:lnTo>
                      <a:pt x="826" y="90"/>
                    </a:lnTo>
                    <a:lnTo>
                      <a:pt x="827" y="90"/>
                    </a:lnTo>
                    <a:lnTo>
                      <a:pt x="828" y="90"/>
                    </a:lnTo>
                    <a:lnTo>
                      <a:pt x="829" y="90"/>
                    </a:lnTo>
                    <a:lnTo>
                      <a:pt x="830" y="90"/>
                    </a:lnTo>
                    <a:lnTo>
                      <a:pt x="831" y="90"/>
                    </a:lnTo>
                    <a:lnTo>
                      <a:pt x="832" y="90"/>
                    </a:lnTo>
                    <a:lnTo>
                      <a:pt x="832" y="94"/>
                    </a:lnTo>
                    <a:lnTo>
                      <a:pt x="833" y="94"/>
                    </a:lnTo>
                    <a:lnTo>
                      <a:pt x="834" y="94"/>
                    </a:lnTo>
                    <a:lnTo>
                      <a:pt x="836" y="94"/>
                    </a:lnTo>
                    <a:lnTo>
                      <a:pt x="837" y="94"/>
                    </a:lnTo>
                    <a:lnTo>
                      <a:pt x="838" y="94"/>
                    </a:lnTo>
                    <a:lnTo>
                      <a:pt x="839" y="94"/>
                    </a:lnTo>
                    <a:lnTo>
                      <a:pt x="840" y="94"/>
                    </a:lnTo>
                    <a:lnTo>
                      <a:pt x="841" y="94"/>
                    </a:lnTo>
                    <a:lnTo>
                      <a:pt x="841" y="99"/>
                    </a:lnTo>
                    <a:lnTo>
                      <a:pt x="842" y="99"/>
                    </a:lnTo>
                    <a:lnTo>
                      <a:pt x="843" y="99"/>
                    </a:lnTo>
                    <a:lnTo>
                      <a:pt x="844" y="99"/>
                    </a:lnTo>
                    <a:lnTo>
                      <a:pt x="845" y="99"/>
                    </a:lnTo>
                    <a:lnTo>
                      <a:pt x="846" y="99"/>
                    </a:lnTo>
                    <a:lnTo>
                      <a:pt x="847" y="99"/>
                    </a:lnTo>
                    <a:lnTo>
                      <a:pt x="848" y="99"/>
                    </a:lnTo>
                    <a:lnTo>
                      <a:pt x="849" y="99"/>
                    </a:lnTo>
                    <a:lnTo>
                      <a:pt x="850" y="99"/>
                    </a:lnTo>
                    <a:lnTo>
                      <a:pt x="852" y="99"/>
                    </a:lnTo>
                    <a:lnTo>
                      <a:pt x="854" y="99"/>
                    </a:lnTo>
                    <a:lnTo>
                      <a:pt x="855" y="99"/>
                    </a:lnTo>
                    <a:lnTo>
                      <a:pt x="856" y="99"/>
                    </a:lnTo>
                    <a:lnTo>
                      <a:pt x="857" y="99"/>
                    </a:lnTo>
                    <a:lnTo>
                      <a:pt x="858" y="99"/>
                    </a:lnTo>
                    <a:lnTo>
                      <a:pt x="859" y="99"/>
                    </a:lnTo>
                    <a:lnTo>
                      <a:pt x="860" y="99"/>
                    </a:lnTo>
                    <a:lnTo>
                      <a:pt x="861" y="99"/>
                    </a:lnTo>
                    <a:lnTo>
                      <a:pt x="861" y="108"/>
                    </a:lnTo>
                    <a:lnTo>
                      <a:pt x="862" y="108"/>
                    </a:lnTo>
                    <a:lnTo>
                      <a:pt x="863" y="108"/>
                    </a:lnTo>
                    <a:lnTo>
                      <a:pt x="865" y="108"/>
                    </a:lnTo>
                    <a:lnTo>
                      <a:pt x="866" y="108"/>
                    </a:lnTo>
                    <a:lnTo>
                      <a:pt x="867" y="108"/>
                    </a:lnTo>
                    <a:lnTo>
                      <a:pt x="868" y="108"/>
                    </a:lnTo>
                    <a:lnTo>
                      <a:pt x="869" y="108"/>
                    </a:lnTo>
                    <a:lnTo>
                      <a:pt x="870" y="108"/>
                    </a:lnTo>
                    <a:lnTo>
                      <a:pt x="871" y="108"/>
                    </a:lnTo>
                    <a:lnTo>
                      <a:pt x="872" y="108"/>
                    </a:lnTo>
                    <a:lnTo>
                      <a:pt x="874" y="108"/>
                    </a:lnTo>
                    <a:lnTo>
                      <a:pt x="875" y="108"/>
                    </a:lnTo>
                    <a:lnTo>
                      <a:pt x="876" y="108"/>
                    </a:lnTo>
                    <a:lnTo>
                      <a:pt x="877" y="108"/>
                    </a:lnTo>
                    <a:lnTo>
                      <a:pt x="878" y="108"/>
                    </a:lnTo>
                    <a:lnTo>
                      <a:pt x="879" y="108"/>
                    </a:lnTo>
                    <a:lnTo>
                      <a:pt x="881" y="108"/>
                    </a:lnTo>
                    <a:lnTo>
                      <a:pt x="882" y="108"/>
                    </a:lnTo>
                    <a:lnTo>
                      <a:pt x="883" y="108"/>
                    </a:lnTo>
                    <a:lnTo>
                      <a:pt x="884" y="108"/>
                    </a:lnTo>
                    <a:lnTo>
                      <a:pt x="887" y="108"/>
                    </a:lnTo>
                    <a:lnTo>
                      <a:pt x="888" y="108"/>
                    </a:lnTo>
                    <a:lnTo>
                      <a:pt x="889" y="108"/>
                    </a:lnTo>
                    <a:lnTo>
                      <a:pt x="890" y="108"/>
                    </a:lnTo>
                    <a:lnTo>
                      <a:pt x="891" y="108"/>
                    </a:lnTo>
                    <a:lnTo>
                      <a:pt x="893" y="108"/>
                    </a:lnTo>
                    <a:lnTo>
                      <a:pt x="895" y="108"/>
                    </a:lnTo>
                    <a:lnTo>
                      <a:pt x="898" y="108"/>
                    </a:lnTo>
                    <a:lnTo>
                      <a:pt x="899" y="108"/>
                    </a:lnTo>
                    <a:lnTo>
                      <a:pt x="900" y="108"/>
                    </a:lnTo>
                    <a:lnTo>
                      <a:pt x="901" y="108"/>
                    </a:lnTo>
                    <a:lnTo>
                      <a:pt x="902" y="108"/>
                    </a:lnTo>
                    <a:lnTo>
                      <a:pt x="904" y="108"/>
                    </a:lnTo>
                    <a:lnTo>
                      <a:pt x="905" y="108"/>
                    </a:lnTo>
                    <a:lnTo>
                      <a:pt x="907" y="108"/>
                    </a:lnTo>
                    <a:lnTo>
                      <a:pt x="908" y="108"/>
                    </a:lnTo>
                    <a:lnTo>
                      <a:pt x="912" y="108"/>
                    </a:lnTo>
                    <a:lnTo>
                      <a:pt x="918" y="108"/>
                    </a:lnTo>
                    <a:lnTo>
                      <a:pt x="957" y="108"/>
                    </a:lnTo>
                    <a:lnTo>
                      <a:pt x="958" y="108"/>
                    </a:lnTo>
                  </a:path>
                </a:pathLst>
              </a:custGeom>
              <a:noFill/>
              <a:ln w="38100">
                <a:solidFill>
                  <a:srgbClr val="FF00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4" name="Freeform 344"/>
              <p:cNvSpPr>
                <a:spLocks/>
              </p:cNvSpPr>
              <p:nvPr/>
            </p:nvSpPr>
            <p:spPr bwMode="auto">
              <a:xfrm>
                <a:off x="3714149" y="3006672"/>
                <a:ext cx="7321013" cy="1579734"/>
              </a:xfrm>
              <a:custGeom>
                <a:avLst/>
                <a:gdLst>
                  <a:gd name="T0" fmla="*/ 2147483647 w 1019"/>
                  <a:gd name="T1" fmla="*/ 0 h 220"/>
                  <a:gd name="T2" fmla="*/ 2147483647 w 1019"/>
                  <a:gd name="T3" fmla="*/ 2147483647 h 220"/>
                  <a:gd name="T4" fmla="*/ 2147483647 w 1019"/>
                  <a:gd name="T5" fmla="*/ 2147483647 h 220"/>
                  <a:gd name="T6" fmla="*/ 2147483647 w 1019"/>
                  <a:gd name="T7" fmla="*/ 2147483647 h 220"/>
                  <a:gd name="T8" fmla="*/ 2147483647 w 1019"/>
                  <a:gd name="T9" fmla="*/ 2147483647 h 220"/>
                  <a:gd name="T10" fmla="*/ 2147483647 w 1019"/>
                  <a:gd name="T11" fmla="*/ 2147483647 h 220"/>
                  <a:gd name="T12" fmla="*/ 2147483647 w 1019"/>
                  <a:gd name="T13" fmla="*/ 2147483647 h 220"/>
                  <a:gd name="T14" fmla="*/ 2147483647 w 1019"/>
                  <a:gd name="T15" fmla="*/ 2147483647 h 220"/>
                  <a:gd name="T16" fmla="*/ 2147483647 w 1019"/>
                  <a:gd name="T17" fmla="*/ 2147483647 h 220"/>
                  <a:gd name="T18" fmla="*/ 2147483647 w 1019"/>
                  <a:gd name="T19" fmla="*/ 2147483647 h 220"/>
                  <a:gd name="T20" fmla="*/ 2147483647 w 1019"/>
                  <a:gd name="T21" fmla="*/ 2147483647 h 220"/>
                  <a:gd name="T22" fmla="*/ 2147483647 w 1019"/>
                  <a:gd name="T23" fmla="*/ 2147483647 h 220"/>
                  <a:gd name="T24" fmla="*/ 2147483647 w 1019"/>
                  <a:gd name="T25" fmla="*/ 2147483647 h 220"/>
                  <a:gd name="T26" fmla="*/ 2147483647 w 1019"/>
                  <a:gd name="T27" fmla="*/ 2147483647 h 220"/>
                  <a:gd name="T28" fmla="*/ 2147483647 w 1019"/>
                  <a:gd name="T29" fmla="*/ 2147483647 h 220"/>
                  <a:gd name="T30" fmla="*/ 2147483647 w 1019"/>
                  <a:gd name="T31" fmla="*/ 2147483647 h 220"/>
                  <a:gd name="T32" fmla="*/ 2147483647 w 1019"/>
                  <a:gd name="T33" fmla="*/ 2147483647 h 220"/>
                  <a:gd name="T34" fmla="*/ 2147483647 w 1019"/>
                  <a:gd name="T35" fmla="*/ 2147483647 h 220"/>
                  <a:gd name="T36" fmla="*/ 2147483647 w 1019"/>
                  <a:gd name="T37" fmla="*/ 2147483647 h 220"/>
                  <a:gd name="T38" fmla="*/ 2147483647 w 1019"/>
                  <a:gd name="T39" fmla="*/ 2147483647 h 220"/>
                  <a:gd name="T40" fmla="*/ 2147483647 w 1019"/>
                  <a:gd name="T41" fmla="*/ 2147483647 h 220"/>
                  <a:gd name="T42" fmla="*/ 2147483647 w 1019"/>
                  <a:gd name="T43" fmla="*/ 2147483647 h 220"/>
                  <a:gd name="T44" fmla="*/ 2147483647 w 1019"/>
                  <a:gd name="T45" fmla="*/ 2147483647 h 220"/>
                  <a:gd name="T46" fmla="*/ 2147483647 w 1019"/>
                  <a:gd name="T47" fmla="*/ 2147483647 h 220"/>
                  <a:gd name="T48" fmla="*/ 2147483647 w 1019"/>
                  <a:gd name="T49" fmla="*/ 2147483647 h 220"/>
                  <a:gd name="T50" fmla="*/ 2147483647 w 1019"/>
                  <a:gd name="T51" fmla="*/ 2147483647 h 220"/>
                  <a:gd name="T52" fmla="*/ 2147483647 w 1019"/>
                  <a:gd name="T53" fmla="*/ 2147483647 h 220"/>
                  <a:gd name="T54" fmla="*/ 2147483647 w 1019"/>
                  <a:gd name="T55" fmla="*/ 2147483647 h 220"/>
                  <a:gd name="T56" fmla="*/ 2147483647 w 1019"/>
                  <a:gd name="T57" fmla="*/ 2147483647 h 220"/>
                  <a:gd name="T58" fmla="*/ 2147483647 w 1019"/>
                  <a:gd name="T59" fmla="*/ 2147483647 h 220"/>
                  <a:gd name="T60" fmla="*/ 2147483647 w 1019"/>
                  <a:gd name="T61" fmla="*/ 2147483647 h 220"/>
                  <a:gd name="T62" fmla="*/ 2147483647 w 1019"/>
                  <a:gd name="T63" fmla="*/ 2147483647 h 220"/>
                  <a:gd name="T64" fmla="*/ 2147483647 w 1019"/>
                  <a:gd name="T65" fmla="*/ 2147483647 h 220"/>
                  <a:gd name="T66" fmla="*/ 2147483647 w 1019"/>
                  <a:gd name="T67" fmla="*/ 2147483647 h 220"/>
                  <a:gd name="T68" fmla="*/ 2147483647 w 1019"/>
                  <a:gd name="T69" fmla="*/ 2147483647 h 220"/>
                  <a:gd name="T70" fmla="*/ 2147483647 w 1019"/>
                  <a:gd name="T71" fmla="*/ 2147483647 h 220"/>
                  <a:gd name="T72" fmla="*/ 2147483647 w 1019"/>
                  <a:gd name="T73" fmla="*/ 2147483647 h 220"/>
                  <a:gd name="T74" fmla="*/ 2147483647 w 1019"/>
                  <a:gd name="T75" fmla="*/ 2147483647 h 220"/>
                  <a:gd name="T76" fmla="*/ 2147483647 w 1019"/>
                  <a:gd name="T77" fmla="*/ 2147483647 h 220"/>
                  <a:gd name="T78" fmla="*/ 2147483647 w 1019"/>
                  <a:gd name="T79" fmla="*/ 2147483647 h 220"/>
                  <a:gd name="T80" fmla="*/ 2147483647 w 1019"/>
                  <a:gd name="T81" fmla="*/ 2147483647 h 220"/>
                  <a:gd name="T82" fmla="*/ 2147483647 w 1019"/>
                  <a:gd name="T83" fmla="*/ 2147483647 h 220"/>
                  <a:gd name="T84" fmla="*/ 2147483647 w 1019"/>
                  <a:gd name="T85" fmla="*/ 2147483647 h 220"/>
                  <a:gd name="T86" fmla="*/ 2147483647 w 1019"/>
                  <a:gd name="T87" fmla="*/ 2147483647 h 220"/>
                  <a:gd name="T88" fmla="*/ 2147483647 w 1019"/>
                  <a:gd name="T89" fmla="*/ 2147483647 h 220"/>
                  <a:gd name="T90" fmla="*/ 2147483647 w 1019"/>
                  <a:gd name="T91" fmla="*/ 2147483647 h 220"/>
                  <a:gd name="T92" fmla="*/ 2147483647 w 1019"/>
                  <a:gd name="T93" fmla="*/ 2147483647 h 220"/>
                  <a:gd name="T94" fmla="*/ 2147483647 w 1019"/>
                  <a:gd name="T95" fmla="*/ 2147483647 h 220"/>
                  <a:gd name="T96" fmla="*/ 2147483647 w 1019"/>
                  <a:gd name="T97" fmla="*/ 2147483647 h 220"/>
                  <a:gd name="T98" fmla="*/ 2147483647 w 1019"/>
                  <a:gd name="T99" fmla="*/ 2147483647 h 220"/>
                  <a:gd name="T100" fmla="*/ 2147483647 w 1019"/>
                  <a:gd name="T101" fmla="*/ 2147483647 h 220"/>
                  <a:gd name="T102" fmla="*/ 2147483647 w 1019"/>
                  <a:gd name="T103" fmla="*/ 2147483647 h 220"/>
                  <a:gd name="T104" fmla="*/ 2147483647 w 1019"/>
                  <a:gd name="T105" fmla="*/ 2147483647 h 220"/>
                  <a:gd name="T106" fmla="*/ 2147483647 w 1019"/>
                  <a:gd name="T107" fmla="*/ 2147483647 h 220"/>
                  <a:gd name="T108" fmla="*/ 2147483647 w 1019"/>
                  <a:gd name="T109" fmla="*/ 2147483647 h 220"/>
                  <a:gd name="T110" fmla="*/ 2147483647 w 1019"/>
                  <a:gd name="T111" fmla="*/ 2147483647 h 220"/>
                  <a:gd name="T112" fmla="*/ 2147483647 w 1019"/>
                  <a:gd name="T113" fmla="*/ 2147483647 h 220"/>
                  <a:gd name="T114" fmla="*/ 2147483647 w 1019"/>
                  <a:gd name="T115" fmla="*/ 2147483647 h 220"/>
                  <a:gd name="T116" fmla="*/ 2147483647 w 1019"/>
                  <a:gd name="T117" fmla="*/ 2147483647 h 220"/>
                  <a:gd name="T118" fmla="*/ 2147483647 w 1019"/>
                  <a:gd name="T119" fmla="*/ 2147483647 h 220"/>
                  <a:gd name="T120" fmla="*/ 2147483647 w 1019"/>
                  <a:gd name="T121" fmla="*/ 2147483647 h 220"/>
                  <a:gd name="T122" fmla="*/ 2147483647 w 1019"/>
                  <a:gd name="T123" fmla="*/ 2147483647 h 220"/>
                  <a:gd name="T124" fmla="*/ 2147483647 w 1019"/>
                  <a:gd name="T125" fmla="*/ 2147483647 h 2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9"/>
                  <a:gd name="T190" fmla="*/ 0 h 220"/>
                  <a:gd name="T191" fmla="*/ 1019 w 1019"/>
                  <a:gd name="T192" fmla="*/ 220 h 2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9" h="220">
                    <a:moveTo>
                      <a:pt x="0" y="0"/>
                    </a:move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6" y="0"/>
                    </a:lnTo>
                    <a:lnTo>
                      <a:pt x="17" y="0"/>
                    </a:lnTo>
                    <a:lnTo>
                      <a:pt x="18" y="0"/>
                    </a:lnTo>
                    <a:lnTo>
                      <a:pt x="18" y="1"/>
                    </a:lnTo>
                    <a:lnTo>
                      <a:pt x="19" y="1"/>
                    </a:lnTo>
                    <a:lnTo>
                      <a:pt x="20" y="1"/>
                    </a:lnTo>
                    <a:lnTo>
                      <a:pt x="21" y="1"/>
                    </a:lnTo>
                    <a:lnTo>
                      <a:pt x="22" y="1"/>
                    </a:lnTo>
                    <a:lnTo>
                      <a:pt x="23" y="1"/>
                    </a:lnTo>
                    <a:lnTo>
                      <a:pt x="24" y="1"/>
                    </a:lnTo>
                    <a:lnTo>
                      <a:pt x="25" y="1"/>
                    </a:lnTo>
                    <a:lnTo>
                      <a:pt x="26" y="1"/>
                    </a:lnTo>
                    <a:lnTo>
                      <a:pt x="27" y="1"/>
                    </a:lnTo>
                    <a:lnTo>
                      <a:pt x="28" y="1"/>
                    </a:lnTo>
                    <a:lnTo>
                      <a:pt x="29" y="1"/>
                    </a:lnTo>
                    <a:lnTo>
                      <a:pt x="30" y="1"/>
                    </a:lnTo>
                    <a:lnTo>
                      <a:pt x="31" y="1"/>
                    </a:lnTo>
                    <a:lnTo>
                      <a:pt x="32" y="1"/>
                    </a:lnTo>
                    <a:lnTo>
                      <a:pt x="33" y="1"/>
                    </a:lnTo>
                    <a:lnTo>
                      <a:pt x="33" y="2"/>
                    </a:lnTo>
                    <a:lnTo>
                      <a:pt x="34" y="2"/>
                    </a:lnTo>
                    <a:lnTo>
                      <a:pt x="35" y="2"/>
                    </a:lnTo>
                    <a:lnTo>
                      <a:pt x="36" y="2"/>
                    </a:lnTo>
                    <a:lnTo>
                      <a:pt x="37" y="2"/>
                    </a:lnTo>
                    <a:lnTo>
                      <a:pt x="38" y="2"/>
                    </a:lnTo>
                    <a:lnTo>
                      <a:pt x="39" y="2"/>
                    </a:lnTo>
                    <a:lnTo>
                      <a:pt x="40" y="2"/>
                    </a:lnTo>
                    <a:lnTo>
                      <a:pt x="41" y="2"/>
                    </a:lnTo>
                    <a:lnTo>
                      <a:pt x="42" y="2"/>
                    </a:lnTo>
                    <a:lnTo>
                      <a:pt x="42" y="3"/>
                    </a:lnTo>
                    <a:lnTo>
                      <a:pt x="43" y="3"/>
                    </a:lnTo>
                    <a:lnTo>
                      <a:pt x="44" y="3"/>
                    </a:lnTo>
                    <a:lnTo>
                      <a:pt x="45" y="3"/>
                    </a:lnTo>
                    <a:lnTo>
                      <a:pt x="46" y="3"/>
                    </a:lnTo>
                    <a:lnTo>
                      <a:pt x="47" y="3"/>
                    </a:lnTo>
                    <a:lnTo>
                      <a:pt x="48" y="3"/>
                    </a:lnTo>
                    <a:lnTo>
                      <a:pt x="49" y="3"/>
                    </a:lnTo>
                    <a:lnTo>
                      <a:pt x="50" y="3"/>
                    </a:lnTo>
                    <a:lnTo>
                      <a:pt x="51" y="3"/>
                    </a:lnTo>
                    <a:lnTo>
                      <a:pt x="52" y="3"/>
                    </a:lnTo>
                    <a:lnTo>
                      <a:pt x="53" y="3"/>
                    </a:lnTo>
                    <a:lnTo>
                      <a:pt x="54" y="3"/>
                    </a:lnTo>
                    <a:lnTo>
                      <a:pt x="55" y="3"/>
                    </a:lnTo>
                    <a:lnTo>
                      <a:pt x="56" y="3"/>
                    </a:lnTo>
                    <a:lnTo>
                      <a:pt x="57" y="3"/>
                    </a:lnTo>
                    <a:lnTo>
                      <a:pt x="58" y="3"/>
                    </a:lnTo>
                    <a:lnTo>
                      <a:pt x="59" y="3"/>
                    </a:lnTo>
                    <a:lnTo>
                      <a:pt x="60" y="3"/>
                    </a:lnTo>
                    <a:lnTo>
                      <a:pt x="61" y="3"/>
                    </a:lnTo>
                    <a:lnTo>
                      <a:pt x="62" y="3"/>
                    </a:lnTo>
                    <a:lnTo>
                      <a:pt x="63" y="3"/>
                    </a:lnTo>
                    <a:lnTo>
                      <a:pt x="64" y="3"/>
                    </a:lnTo>
                    <a:lnTo>
                      <a:pt x="64" y="4"/>
                    </a:lnTo>
                    <a:lnTo>
                      <a:pt x="65" y="4"/>
                    </a:lnTo>
                    <a:lnTo>
                      <a:pt x="66" y="4"/>
                    </a:lnTo>
                    <a:lnTo>
                      <a:pt x="67" y="4"/>
                    </a:lnTo>
                    <a:lnTo>
                      <a:pt x="68" y="4"/>
                    </a:lnTo>
                    <a:lnTo>
                      <a:pt x="69" y="4"/>
                    </a:lnTo>
                    <a:lnTo>
                      <a:pt x="70" y="4"/>
                    </a:lnTo>
                    <a:lnTo>
                      <a:pt x="71" y="4"/>
                    </a:lnTo>
                    <a:lnTo>
                      <a:pt x="72" y="4"/>
                    </a:lnTo>
                    <a:lnTo>
                      <a:pt x="73" y="4"/>
                    </a:lnTo>
                    <a:lnTo>
                      <a:pt x="74" y="4"/>
                    </a:lnTo>
                    <a:lnTo>
                      <a:pt x="75" y="4"/>
                    </a:lnTo>
                    <a:lnTo>
                      <a:pt x="76" y="4"/>
                    </a:lnTo>
                    <a:lnTo>
                      <a:pt x="77" y="4"/>
                    </a:lnTo>
                    <a:lnTo>
                      <a:pt x="78" y="4"/>
                    </a:lnTo>
                    <a:lnTo>
                      <a:pt x="79" y="4"/>
                    </a:lnTo>
                    <a:lnTo>
                      <a:pt x="80" y="4"/>
                    </a:lnTo>
                    <a:lnTo>
                      <a:pt x="80" y="5"/>
                    </a:lnTo>
                    <a:lnTo>
                      <a:pt x="81" y="5"/>
                    </a:lnTo>
                    <a:lnTo>
                      <a:pt x="82" y="5"/>
                    </a:lnTo>
                    <a:lnTo>
                      <a:pt x="83" y="5"/>
                    </a:lnTo>
                    <a:lnTo>
                      <a:pt x="84" y="5"/>
                    </a:lnTo>
                    <a:lnTo>
                      <a:pt x="85" y="5"/>
                    </a:lnTo>
                    <a:lnTo>
                      <a:pt x="86" y="5"/>
                    </a:lnTo>
                    <a:lnTo>
                      <a:pt x="87" y="5"/>
                    </a:lnTo>
                    <a:lnTo>
                      <a:pt x="88" y="5"/>
                    </a:lnTo>
                    <a:lnTo>
                      <a:pt x="89" y="5"/>
                    </a:lnTo>
                    <a:lnTo>
                      <a:pt x="90" y="5"/>
                    </a:lnTo>
                    <a:lnTo>
                      <a:pt x="91" y="5"/>
                    </a:lnTo>
                    <a:lnTo>
                      <a:pt x="92" y="5"/>
                    </a:lnTo>
                    <a:lnTo>
                      <a:pt x="93" y="5"/>
                    </a:lnTo>
                    <a:lnTo>
                      <a:pt x="93" y="6"/>
                    </a:lnTo>
                    <a:lnTo>
                      <a:pt x="94" y="6"/>
                    </a:lnTo>
                    <a:lnTo>
                      <a:pt x="95" y="6"/>
                    </a:lnTo>
                    <a:lnTo>
                      <a:pt x="96" y="6"/>
                    </a:lnTo>
                    <a:lnTo>
                      <a:pt x="97" y="6"/>
                    </a:lnTo>
                    <a:lnTo>
                      <a:pt x="98" y="6"/>
                    </a:lnTo>
                    <a:lnTo>
                      <a:pt x="99" y="6"/>
                    </a:lnTo>
                    <a:lnTo>
                      <a:pt x="99" y="7"/>
                    </a:lnTo>
                    <a:lnTo>
                      <a:pt x="100" y="7"/>
                    </a:lnTo>
                    <a:lnTo>
                      <a:pt x="101" y="7"/>
                    </a:lnTo>
                    <a:lnTo>
                      <a:pt x="102" y="7"/>
                    </a:lnTo>
                    <a:lnTo>
                      <a:pt x="103" y="7"/>
                    </a:lnTo>
                    <a:lnTo>
                      <a:pt x="104" y="7"/>
                    </a:lnTo>
                    <a:lnTo>
                      <a:pt x="105" y="7"/>
                    </a:lnTo>
                    <a:lnTo>
                      <a:pt x="106" y="7"/>
                    </a:lnTo>
                    <a:lnTo>
                      <a:pt x="107" y="7"/>
                    </a:lnTo>
                    <a:lnTo>
                      <a:pt x="108" y="7"/>
                    </a:lnTo>
                    <a:lnTo>
                      <a:pt x="109" y="7"/>
                    </a:lnTo>
                    <a:lnTo>
                      <a:pt x="110" y="7"/>
                    </a:lnTo>
                    <a:lnTo>
                      <a:pt x="111" y="7"/>
                    </a:lnTo>
                    <a:lnTo>
                      <a:pt x="112" y="7"/>
                    </a:lnTo>
                    <a:lnTo>
                      <a:pt x="113" y="7"/>
                    </a:lnTo>
                    <a:lnTo>
                      <a:pt x="114" y="7"/>
                    </a:lnTo>
                    <a:lnTo>
                      <a:pt x="115" y="7"/>
                    </a:lnTo>
                    <a:lnTo>
                      <a:pt x="116" y="7"/>
                    </a:lnTo>
                    <a:lnTo>
                      <a:pt x="117" y="7"/>
                    </a:lnTo>
                    <a:lnTo>
                      <a:pt x="118" y="7"/>
                    </a:lnTo>
                    <a:lnTo>
                      <a:pt x="119" y="7"/>
                    </a:lnTo>
                    <a:lnTo>
                      <a:pt x="119" y="8"/>
                    </a:lnTo>
                    <a:lnTo>
                      <a:pt x="120" y="8"/>
                    </a:lnTo>
                    <a:lnTo>
                      <a:pt x="121" y="8"/>
                    </a:lnTo>
                    <a:lnTo>
                      <a:pt x="122" y="8"/>
                    </a:lnTo>
                    <a:lnTo>
                      <a:pt x="123" y="8"/>
                    </a:lnTo>
                    <a:lnTo>
                      <a:pt x="124" y="8"/>
                    </a:lnTo>
                    <a:lnTo>
                      <a:pt x="125" y="8"/>
                    </a:lnTo>
                    <a:lnTo>
                      <a:pt x="126" y="8"/>
                    </a:lnTo>
                    <a:lnTo>
                      <a:pt x="127" y="8"/>
                    </a:lnTo>
                    <a:lnTo>
                      <a:pt x="128" y="8"/>
                    </a:lnTo>
                    <a:lnTo>
                      <a:pt x="129" y="8"/>
                    </a:lnTo>
                    <a:lnTo>
                      <a:pt x="130" y="8"/>
                    </a:lnTo>
                    <a:lnTo>
                      <a:pt x="131" y="8"/>
                    </a:lnTo>
                    <a:lnTo>
                      <a:pt x="131" y="9"/>
                    </a:lnTo>
                    <a:lnTo>
                      <a:pt x="132" y="9"/>
                    </a:lnTo>
                    <a:lnTo>
                      <a:pt x="133" y="9"/>
                    </a:lnTo>
                    <a:lnTo>
                      <a:pt x="134" y="9"/>
                    </a:lnTo>
                    <a:lnTo>
                      <a:pt x="135" y="9"/>
                    </a:lnTo>
                    <a:lnTo>
                      <a:pt x="136" y="9"/>
                    </a:lnTo>
                    <a:lnTo>
                      <a:pt x="137" y="9"/>
                    </a:lnTo>
                    <a:lnTo>
                      <a:pt x="138" y="9"/>
                    </a:lnTo>
                    <a:lnTo>
                      <a:pt x="139" y="9"/>
                    </a:lnTo>
                    <a:lnTo>
                      <a:pt x="140" y="9"/>
                    </a:lnTo>
                    <a:lnTo>
                      <a:pt x="141" y="9"/>
                    </a:lnTo>
                    <a:lnTo>
                      <a:pt x="142" y="9"/>
                    </a:lnTo>
                    <a:lnTo>
                      <a:pt x="143" y="9"/>
                    </a:lnTo>
                    <a:lnTo>
                      <a:pt x="144" y="9"/>
                    </a:lnTo>
                    <a:lnTo>
                      <a:pt x="145" y="9"/>
                    </a:lnTo>
                    <a:lnTo>
                      <a:pt x="145" y="10"/>
                    </a:lnTo>
                    <a:lnTo>
                      <a:pt x="146" y="10"/>
                    </a:lnTo>
                    <a:lnTo>
                      <a:pt x="147" y="10"/>
                    </a:lnTo>
                    <a:lnTo>
                      <a:pt x="148" y="10"/>
                    </a:lnTo>
                    <a:lnTo>
                      <a:pt x="149" y="10"/>
                    </a:lnTo>
                    <a:lnTo>
                      <a:pt x="150" y="10"/>
                    </a:lnTo>
                    <a:lnTo>
                      <a:pt x="151" y="10"/>
                    </a:lnTo>
                    <a:lnTo>
                      <a:pt x="152" y="10"/>
                    </a:lnTo>
                    <a:lnTo>
                      <a:pt x="153" y="10"/>
                    </a:lnTo>
                    <a:lnTo>
                      <a:pt x="154" y="10"/>
                    </a:lnTo>
                    <a:lnTo>
                      <a:pt x="155" y="10"/>
                    </a:lnTo>
                    <a:lnTo>
                      <a:pt x="156" y="10"/>
                    </a:lnTo>
                    <a:lnTo>
                      <a:pt x="157" y="10"/>
                    </a:lnTo>
                    <a:lnTo>
                      <a:pt x="158" y="10"/>
                    </a:lnTo>
                    <a:lnTo>
                      <a:pt x="159" y="10"/>
                    </a:lnTo>
                    <a:lnTo>
                      <a:pt x="160" y="10"/>
                    </a:lnTo>
                    <a:lnTo>
                      <a:pt x="161" y="10"/>
                    </a:lnTo>
                    <a:lnTo>
                      <a:pt x="162" y="10"/>
                    </a:lnTo>
                    <a:lnTo>
                      <a:pt x="163" y="10"/>
                    </a:lnTo>
                    <a:lnTo>
                      <a:pt x="164" y="10"/>
                    </a:lnTo>
                    <a:lnTo>
                      <a:pt x="165" y="10"/>
                    </a:lnTo>
                    <a:lnTo>
                      <a:pt x="166" y="10"/>
                    </a:lnTo>
                    <a:lnTo>
                      <a:pt x="166" y="11"/>
                    </a:lnTo>
                    <a:lnTo>
                      <a:pt x="167" y="11"/>
                    </a:lnTo>
                    <a:lnTo>
                      <a:pt x="168" y="11"/>
                    </a:lnTo>
                    <a:lnTo>
                      <a:pt x="169" y="11"/>
                    </a:lnTo>
                    <a:lnTo>
                      <a:pt x="170" y="11"/>
                    </a:lnTo>
                    <a:lnTo>
                      <a:pt x="171" y="11"/>
                    </a:lnTo>
                    <a:lnTo>
                      <a:pt x="172" y="11"/>
                    </a:lnTo>
                    <a:lnTo>
                      <a:pt x="173" y="11"/>
                    </a:lnTo>
                    <a:lnTo>
                      <a:pt x="174" y="11"/>
                    </a:lnTo>
                    <a:lnTo>
                      <a:pt x="175" y="11"/>
                    </a:lnTo>
                    <a:lnTo>
                      <a:pt x="176" y="11"/>
                    </a:lnTo>
                    <a:lnTo>
                      <a:pt x="177" y="11"/>
                    </a:lnTo>
                    <a:lnTo>
                      <a:pt x="178" y="11"/>
                    </a:lnTo>
                    <a:lnTo>
                      <a:pt x="179" y="11"/>
                    </a:lnTo>
                    <a:lnTo>
                      <a:pt x="180" y="11"/>
                    </a:lnTo>
                    <a:lnTo>
                      <a:pt x="181" y="11"/>
                    </a:lnTo>
                    <a:lnTo>
                      <a:pt x="182" y="11"/>
                    </a:lnTo>
                    <a:lnTo>
                      <a:pt x="182" y="12"/>
                    </a:lnTo>
                    <a:lnTo>
                      <a:pt x="183" y="12"/>
                    </a:lnTo>
                    <a:lnTo>
                      <a:pt x="184" y="12"/>
                    </a:lnTo>
                    <a:lnTo>
                      <a:pt x="185" y="12"/>
                    </a:lnTo>
                    <a:lnTo>
                      <a:pt x="185" y="13"/>
                    </a:lnTo>
                    <a:lnTo>
                      <a:pt x="186" y="13"/>
                    </a:lnTo>
                    <a:lnTo>
                      <a:pt x="187" y="13"/>
                    </a:lnTo>
                    <a:lnTo>
                      <a:pt x="188" y="13"/>
                    </a:lnTo>
                    <a:lnTo>
                      <a:pt x="189" y="13"/>
                    </a:lnTo>
                    <a:lnTo>
                      <a:pt x="190" y="13"/>
                    </a:lnTo>
                    <a:lnTo>
                      <a:pt x="191" y="13"/>
                    </a:lnTo>
                    <a:lnTo>
                      <a:pt x="192" y="13"/>
                    </a:lnTo>
                    <a:lnTo>
                      <a:pt x="193" y="13"/>
                    </a:lnTo>
                    <a:lnTo>
                      <a:pt x="194" y="13"/>
                    </a:lnTo>
                    <a:lnTo>
                      <a:pt x="195" y="13"/>
                    </a:lnTo>
                    <a:lnTo>
                      <a:pt x="196" y="13"/>
                    </a:lnTo>
                    <a:lnTo>
                      <a:pt x="197" y="13"/>
                    </a:lnTo>
                    <a:lnTo>
                      <a:pt x="198" y="13"/>
                    </a:lnTo>
                    <a:lnTo>
                      <a:pt x="199" y="13"/>
                    </a:lnTo>
                    <a:lnTo>
                      <a:pt x="200" y="13"/>
                    </a:lnTo>
                    <a:lnTo>
                      <a:pt x="201" y="13"/>
                    </a:lnTo>
                    <a:lnTo>
                      <a:pt x="202" y="13"/>
                    </a:lnTo>
                    <a:lnTo>
                      <a:pt x="203" y="13"/>
                    </a:lnTo>
                    <a:lnTo>
                      <a:pt x="204" y="13"/>
                    </a:lnTo>
                    <a:lnTo>
                      <a:pt x="205" y="13"/>
                    </a:lnTo>
                    <a:lnTo>
                      <a:pt x="205" y="14"/>
                    </a:lnTo>
                    <a:lnTo>
                      <a:pt x="206" y="14"/>
                    </a:lnTo>
                    <a:lnTo>
                      <a:pt x="206" y="15"/>
                    </a:lnTo>
                    <a:lnTo>
                      <a:pt x="207" y="15"/>
                    </a:lnTo>
                    <a:lnTo>
                      <a:pt x="208" y="15"/>
                    </a:lnTo>
                    <a:lnTo>
                      <a:pt x="209" y="15"/>
                    </a:lnTo>
                    <a:lnTo>
                      <a:pt x="210" y="15"/>
                    </a:lnTo>
                    <a:lnTo>
                      <a:pt x="211" y="15"/>
                    </a:lnTo>
                    <a:lnTo>
                      <a:pt x="212" y="15"/>
                    </a:lnTo>
                    <a:lnTo>
                      <a:pt x="213" y="15"/>
                    </a:lnTo>
                    <a:lnTo>
                      <a:pt x="214" y="15"/>
                    </a:lnTo>
                    <a:lnTo>
                      <a:pt x="215" y="15"/>
                    </a:lnTo>
                    <a:lnTo>
                      <a:pt x="216" y="15"/>
                    </a:lnTo>
                    <a:lnTo>
                      <a:pt x="217" y="15"/>
                    </a:lnTo>
                    <a:lnTo>
                      <a:pt x="218" y="15"/>
                    </a:lnTo>
                    <a:lnTo>
                      <a:pt x="219" y="15"/>
                    </a:lnTo>
                    <a:lnTo>
                      <a:pt x="220" y="15"/>
                    </a:lnTo>
                    <a:lnTo>
                      <a:pt x="221" y="15"/>
                    </a:lnTo>
                    <a:lnTo>
                      <a:pt x="222" y="15"/>
                    </a:lnTo>
                    <a:lnTo>
                      <a:pt x="223" y="15"/>
                    </a:lnTo>
                    <a:lnTo>
                      <a:pt x="224" y="15"/>
                    </a:lnTo>
                    <a:lnTo>
                      <a:pt x="225" y="15"/>
                    </a:lnTo>
                    <a:lnTo>
                      <a:pt x="226" y="15"/>
                    </a:lnTo>
                    <a:lnTo>
                      <a:pt x="227" y="15"/>
                    </a:lnTo>
                    <a:lnTo>
                      <a:pt x="228" y="15"/>
                    </a:lnTo>
                    <a:lnTo>
                      <a:pt x="229" y="15"/>
                    </a:lnTo>
                    <a:lnTo>
                      <a:pt x="230" y="15"/>
                    </a:lnTo>
                    <a:lnTo>
                      <a:pt x="231" y="15"/>
                    </a:lnTo>
                    <a:lnTo>
                      <a:pt x="232" y="15"/>
                    </a:lnTo>
                    <a:lnTo>
                      <a:pt x="233" y="15"/>
                    </a:lnTo>
                    <a:lnTo>
                      <a:pt x="234" y="15"/>
                    </a:lnTo>
                    <a:lnTo>
                      <a:pt x="235" y="15"/>
                    </a:lnTo>
                    <a:lnTo>
                      <a:pt x="236" y="15"/>
                    </a:lnTo>
                    <a:lnTo>
                      <a:pt x="237" y="15"/>
                    </a:lnTo>
                    <a:lnTo>
                      <a:pt x="238" y="15"/>
                    </a:lnTo>
                    <a:lnTo>
                      <a:pt x="239" y="15"/>
                    </a:lnTo>
                    <a:lnTo>
                      <a:pt x="240" y="15"/>
                    </a:lnTo>
                    <a:lnTo>
                      <a:pt x="241" y="15"/>
                    </a:lnTo>
                    <a:lnTo>
                      <a:pt x="242" y="15"/>
                    </a:lnTo>
                    <a:lnTo>
                      <a:pt x="243" y="15"/>
                    </a:lnTo>
                    <a:lnTo>
                      <a:pt x="244" y="15"/>
                    </a:lnTo>
                    <a:lnTo>
                      <a:pt x="245" y="15"/>
                    </a:lnTo>
                    <a:lnTo>
                      <a:pt x="246" y="15"/>
                    </a:lnTo>
                    <a:lnTo>
                      <a:pt x="247" y="15"/>
                    </a:lnTo>
                    <a:lnTo>
                      <a:pt x="248" y="15"/>
                    </a:lnTo>
                    <a:lnTo>
                      <a:pt x="249" y="15"/>
                    </a:lnTo>
                    <a:lnTo>
                      <a:pt x="250" y="15"/>
                    </a:lnTo>
                    <a:lnTo>
                      <a:pt x="251" y="15"/>
                    </a:lnTo>
                    <a:lnTo>
                      <a:pt x="252" y="15"/>
                    </a:lnTo>
                    <a:lnTo>
                      <a:pt x="253" y="15"/>
                    </a:lnTo>
                    <a:lnTo>
                      <a:pt x="254" y="15"/>
                    </a:lnTo>
                    <a:lnTo>
                      <a:pt x="255" y="15"/>
                    </a:lnTo>
                    <a:lnTo>
                      <a:pt x="256" y="15"/>
                    </a:lnTo>
                    <a:lnTo>
                      <a:pt x="257" y="15"/>
                    </a:lnTo>
                    <a:lnTo>
                      <a:pt x="258" y="15"/>
                    </a:lnTo>
                    <a:lnTo>
                      <a:pt x="259" y="15"/>
                    </a:lnTo>
                    <a:lnTo>
                      <a:pt x="260" y="15"/>
                    </a:lnTo>
                    <a:lnTo>
                      <a:pt x="260" y="16"/>
                    </a:lnTo>
                    <a:lnTo>
                      <a:pt x="261" y="16"/>
                    </a:lnTo>
                    <a:lnTo>
                      <a:pt x="262" y="16"/>
                    </a:lnTo>
                    <a:lnTo>
                      <a:pt x="263" y="16"/>
                    </a:lnTo>
                    <a:lnTo>
                      <a:pt x="263" y="17"/>
                    </a:lnTo>
                    <a:lnTo>
                      <a:pt x="264" y="17"/>
                    </a:lnTo>
                    <a:lnTo>
                      <a:pt x="265" y="17"/>
                    </a:lnTo>
                    <a:lnTo>
                      <a:pt x="266" y="17"/>
                    </a:lnTo>
                    <a:lnTo>
                      <a:pt x="267" y="17"/>
                    </a:lnTo>
                    <a:lnTo>
                      <a:pt x="268" y="17"/>
                    </a:lnTo>
                    <a:lnTo>
                      <a:pt x="269" y="17"/>
                    </a:lnTo>
                    <a:lnTo>
                      <a:pt x="270" y="17"/>
                    </a:lnTo>
                    <a:lnTo>
                      <a:pt x="271" y="17"/>
                    </a:lnTo>
                    <a:lnTo>
                      <a:pt x="272" y="17"/>
                    </a:lnTo>
                    <a:lnTo>
                      <a:pt x="273" y="17"/>
                    </a:lnTo>
                    <a:lnTo>
                      <a:pt x="274" y="17"/>
                    </a:lnTo>
                    <a:lnTo>
                      <a:pt x="274" y="18"/>
                    </a:lnTo>
                    <a:lnTo>
                      <a:pt x="275" y="18"/>
                    </a:lnTo>
                    <a:lnTo>
                      <a:pt x="276" y="18"/>
                    </a:lnTo>
                    <a:lnTo>
                      <a:pt x="277" y="18"/>
                    </a:lnTo>
                    <a:lnTo>
                      <a:pt x="278" y="18"/>
                    </a:lnTo>
                    <a:lnTo>
                      <a:pt x="279" y="18"/>
                    </a:lnTo>
                    <a:lnTo>
                      <a:pt x="280" y="18"/>
                    </a:lnTo>
                    <a:lnTo>
                      <a:pt x="281" y="18"/>
                    </a:lnTo>
                    <a:lnTo>
                      <a:pt x="282" y="18"/>
                    </a:lnTo>
                    <a:lnTo>
                      <a:pt x="283" y="18"/>
                    </a:lnTo>
                    <a:lnTo>
                      <a:pt x="284" y="18"/>
                    </a:lnTo>
                    <a:lnTo>
                      <a:pt x="285" y="18"/>
                    </a:lnTo>
                    <a:lnTo>
                      <a:pt x="286" y="18"/>
                    </a:lnTo>
                    <a:lnTo>
                      <a:pt x="287" y="18"/>
                    </a:lnTo>
                    <a:lnTo>
                      <a:pt x="288" y="18"/>
                    </a:lnTo>
                    <a:lnTo>
                      <a:pt x="289" y="18"/>
                    </a:lnTo>
                    <a:lnTo>
                      <a:pt x="290" y="18"/>
                    </a:lnTo>
                    <a:lnTo>
                      <a:pt x="291" y="18"/>
                    </a:lnTo>
                    <a:lnTo>
                      <a:pt x="291" y="19"/>
                    </a:lnTo>
                    <a:lnTo>
                      <a:pt x="292" y="19"/>
                    </a:lnTo>
                    <a:lnTo>
                      <a:pt x="293" y="19"/>
                    </a:lnTo>
                    <a:lnTo>
                      <a:pt x="294" y="19"/>
                    </a:lnTo>
                    <a:lnTo>
                      <a:pt x="295" y="19"/>
                    </a:lnTo>
                    <a:lnTo>
                      <a:pt x="296" y="19"/>
                    </a:lnTo>
                    <a:lnTo>
                      <a:pt x="297" y="19"/>
                    </a:lnTo>
                    <a:lnTo>
                      <a:pt x="298" y="19"/>
                    </a:lnTo>
                    <a:lnTo>
                      <a:pt x="299" y="19"/>
                    </a:lnTo>
                    <a:lnTo>
                      <a:pt x="300" y="19"/>
                    </a:lnTo>
                    <a:lnTo>
                      <a:pt x="301" y="19"/>
                    </a:lnTo>
                    <a:lnTo>
                      <a:pt x="301" y="20"/>
                    </a:lnTo>
                    <a:lnTo>
                      <a:pt x="302" y="20"/>
                    </a:lnTo>
                    <a:lnTo>
                      <a:pt x="303" y="20"/>
                    </a:lnTo>
                    <a:lnTo>
                      <a:pt x="304" y="20"/>
                    </a:lnTo>
                    <a:lnTo>
                      <a:pt x="305" y="20"/>
                    </a:lnTo>
                    <a:lnTo>
                      <a:pt x="306" y="20"/>
                    </a:lnTo>
                    <a:lnTo>
                      <a:pt x="307" y="20"/>
                    </a:lnTo>
                    <a:lnTo>
                      <a:pt x="307" y="21"/>
                    </a:lnTo>
                    <a:lnTo>
                      <a:pt x="308" y="21"/>
                    </a:lnTo>
                    <a:lnTo>
                      <a:pt x="309" y="21"/>
                    </a:lnTo>
                    <a:lnTo>
                      <a:pt x="310" y="21"/>
                    </a:lnTo>
                    <a:lnTo>
                      <a:pt x="311" y="21"/>
                    </a:lnTo>
                    <a:lnTo>
                      <a:pt x="312" y="21"/>
                    </a:lnTo>
                    <a:lnTo>
                      <a:pt x="313" y="21"/>
                    </a:lnTo>
                    <a:lnTo>
                      <a:pt x="314" y="21"/>
                    </a:lnTo>
                    <a:lnTo>
                      <a:pt x="315" y="21"/>
                    </a:lnTo>
                    <a:lnTo>
                      <a:pt x="316" y="21"/>
                    </a:lnTo>
                    <a:lnTo>
                      <a:pt x="317" y="21"/>
                    </a:lnTo>
                    <a:lnTo>
                      <a:pt x="318" y="21"/>
                    </a:lnTo>
                    <a:lnTo>
                      <a:pt x="319" y="21"/>
                    </a:lnTo>
                    <a:lnTo>
                      <a:pt x="320" y="21"/>
                    </a:lnTo>
                    <a:lnTo>
                      <a:pt x="320" y="22"/>
                    </a:lnTo>
                    <a:lnTo>
                      <a:pt x="321" y="22"/>
                    </a:lnTo>
                    <a:lnTo>
                      <a:pt x="322" y="22"/>
                    </a:lnTo>
                    <a:lnTo>
                      <a:pt x="323" y="22"/>
                    </a:lnTo>
                    <a:lnTo>
                      <a:pt x="323" y="23"/>
                    </a:lnTo>
                    <a:lnTo>
                      <a:pt x="324" y="23"/>
                    </a:lnTo>
                    <a:lnTo>
                      <a:pt x="325" y="23"/>
                    </a:lnTo>
                    <a:lnTo>
                      <a:pt x="326" y="23"/>
                    </a:lnTo>
                    <a:lnTo>
                      <a:pt x="327" y="23"/>
                    </a:lnTo>
                    <a:lnTo>
                      <a:pt x="328" y="23"/>
                    </a:lnTo>
                    <a:lnTo>
                      <a:pt x="329" y="23"/>
                    </a:lnTo>
                    <a:lnTo>
                      <a:pt x="330" y="23"/>
                    </a:lnTo>
                    <a:lnTo>
                      <a:pt x="331" y="23"/>
                    </a:lnTo>
                    <a:lnTo>
                      <a:pt x="331" y="24"/>
                    </a:lnTo>
                    <a:lnTo>
                      <a:pt x="332" y="24"/>
                    </a:lnTo>
                    <a:lnTo>
                      <a:pt x="332" y="25"/>
                    </a:lnTo>
                    <a:lnTo>
                      <a:pt x="333" y="25"/>
                    </a:lnTo>
                    <a:lnTo>
                      <a:pt x="334" y="25"/>
                    </a:lnTo>
                    <a:lnTo>
                      <a:pt x="335" y="25"/>
                    </a:lnTo>
                    <a:lnTo>
                      <a:pt x="335" y="26"/>
                    </a:lnTo>
                    <a:lnTo>
                      <a:pt x="336" y="26"/>
                    </a:lnTo>
                    <a:lnTo>
                      <a:pt x="337" y="26"/>
                    </a:lnTo>
                    <a:lnTo>
                      <a:pt x="337" y="27"/>
                    </a:lnTo>
                    <a:lnTo>
                      <a:pt x="338" y="27"/>
                    </a:lnTo>
                    <a:lnTo>
                      <a:pt x="339" y="27"/>
                    </a:lnTo>
                    <a:lnTo>
                      <a:pt x="340" y="27"/>
                    </a:lnTo>
                    <a:lnTo>
                      <a:pt x="341" y="27"/>
                    </a:lnTo>
                    <a:lnTo>
                      <a:pt x="342" y="27"/>
                    </a:lnTo>
                    <a:lnTo>
                      <a:pt x="343" y="27"/>
                    </a:lnTo>
                    <a:lnTo>
                      <a:pt x="344" y="27"/>
                    </a:lnTo>
                    <a:lnTo>
                      <a:pt x="345" y="27"/>
                    </a:lnTo>
                    <a:lnTo>
                      <a:pt x="346" y="27"/>
                    </a:lnTo>
                    <a:lnTo>
                      <a:pt x="347" y="27"/>
                    </a:lnTo>
                    <a:lnTo>
                      <a:pt x="348" y="27"/>
                    </a:lnTo>
                    <a:lnTo>
                      <a:pt x="349" y="27"/>
                    </a:lnTo>
                    <a:lnTo>
                      <a:pt x="350" y="27"/>
                    </a:lnTo>
                    <a:lnTo>
                      <a:pt x="351" y="27"/>
                    </a:lnTo>
                    <a:lnTo>
                      <a:pt x="351" y="28"/>
                    </a:lnTo>
                    <a:lnTo>
                      <a:pt x="352" y="28"/>
                    </a:lnTo>
                    <a:lnTo>
                      <a:pt x="353" y="28"/>
                    </a:lnTo>
                    <a:lnTo>
                      <a:pt x="354" y="28"/>
                    </a:lnTo>
                    <a:lnTo>
                      <a:pt x="355" y="28"/>
                    </a:lnTo>
                    <a:lnTo>
                      <a:pt x="355" y="29"/>
                    </a:lnTo>
                    <a:lnTo>
                      <a:pt x="356" y="29"/>
                    </a:lnTo>
                    <a:lnTo>
                      <a:pt x="356" y="30"/>
                    </a:lnTo>
                    <a:lnTo>
                      <a:pt x="357" y="30"/>
                    </a:lnTo>
                    <a:lnTo>
                      <a:pt x="357" y="31"/>
                    </a:lnTo>
                    <a:lnTo>
                      <a:pt x="358" y="31"/>
                    </a:lnTo>
                    <a:lnTo>
                      <a:pt x="359" y="31"/>
                    </a:lnTo>
                    <a:lnTo>
                      <a:pt x="360" y="31"/>
                    </a:lnTo>
                    <a:lnTo>
                      <a:pt x="361" y="31"/>
                    </a:lnTo>
                    <a:lnTo>
                      <a:pt x="362" y="31"/>
                    </a:lnTo>
                    <a:lnTo>
                      <a:pt x="363" y="31"/>
                    </a:lnTo>
                    <a:lnTo>
                      <a:pt x="364" y="31"/>
                    </a:lnTo>
                    <a:lnTo>
                      <a:pt x="365" y="31"/>
                    </a:lnTo>
                    <a:lnTo>
                      <a:pt x="366" y="31"/>
                    </a:lnTo>
                    <a:lnTo>
                      <a:pt x="367" y="31"/>
                    </a:lnTo>
                    <a:lnTo>
                      <a:pt x="368" y="31"/>
                    </a:lnTo>
                    <a:lnTo>
                      <a:pt x="369" y="31"/>
                    </a:lnTo>
                    <a:lnTo>
                      <a:pt x="370" y="31"/>
                    </a:lnTo>
                    <a:lnTo>
                      <a:pt x="371" y="31"/>
                    </a:lnTo>
                    <a:lnTo>
                      <a:pt x="372" y="31"/>
                    </a:lnTo>
                    <a:lnTo>
                      <a:pt x="373" y="31"/>
                    </a:lnTo>
                    <a:lnTo>
                      <a:pt x="374" y="31"/>
                    </a:lnTo>
                    <a:lnTo>
                      <a:pt x="375" y="31"/>
                    </a:lnTo>
                    <a:lnTo>
                      <a:pt x="376" y="31"/>
                    </a:lnTo>
                    <a:lnTo>
                      <a:pt x="377" y="31"/>
                    </a:lnTo>
                    <a:lnTo>
                      <a:pt x="378" y="31"/>
                    </a:lnTo>
                    <a:lnTo>
                      <a:pt x="379" y="31"/>
                    </a:lnTo>
                    <a:lnTo>
                      <a:pt x="380" y="31"/>
                    </a:lnTo>
                    <a:lnTo>
                      <a:pt x="381" y="31"/>
                    </a:lnTo>
                    <a:lnTo>
                      <a:pt x="382" y="31"/>
                    </a:lnTo>
                    <a:lnTo>
                      <a:pt x="383" y="31"/>
                    </a:lnTo>
                    <a:lnTo>
                      <a:pt x="384" y="31"/>
                    </a:lnTo>
                    <a:lnTo>
                      <a:pt x="385" y="31"/>
                    </a:lnTo>
                    <a:lnTo>
                      <a:pt x="385" y="32"/>
                    </a:lnTo>
                    <a:lnTo>
                      <a:pt x="386" y="32"/>
                    </a:lnTo>
                    <a:lnTo>
                      <a:pt x="386" y="33"/>
                    </a:lnTo>
                    <a:lnTo>
                      <a:pt x="387" y="33"/>
                    </a:lnTo>
                    <a:lnTo>
                      <a:pt x="388" y="33"/>
                    </a:lnTo>
                    <a:lnTo>
                      <a:pt x="389" y="33"/>
                    </a:lnTo>
                    <a:lnTo>
                      <a:pt x="390" y="33"/>
                    </a:lnTo>
                    <a:lnTo>
                      <a:pt x="391" y="33"/>
                    </a:lnTo>
                    <a:lnTo>
                      <a:pt x="392" y="33"/>
                    </a:lnTo>
                    <a:lnTo>
                      <a:pt x="393" y="33"/>
                    </a:lnTo>
                    <a:lnTo>
                      <a:pt x="394" y="33"/>
                    </a:lnTo>
                    <a:lnTo>
                      <a:pt x="395" y="33"/>
                    </a:lnTo>
                    <a:lnTo>
                      <a:pt x="396" y="33"/>
                    </a:lnTo>
                    <a:lnTo>
                      <a:pt x="397" y="33"/>
                    </a:lnTo>
                    <a:lnTo>
                      <a:pt x="398" y="33"/>
                    </a:lnTo>
                    <a:lnTo>
                      <a:pt x="399" y="33"/>
                    </a:lnTo>
                    <a:lnTo>
                      <a:pt x="400" y="33"/>
                    </a:lnTo>
                    <a:lnTo>
                      <a:pt x="401" y="33"/>
                    </a:lnTo>
                    <a:lnTo>
                      <a:pt x="402" y="33"/>
                    </a:lnTo>
                    <a:lnTo>
                      <a:pt x="403" y="33"/>
                    </a:lnTo>
                    <a:lnTo>
                      <a:pt x="404" y="33"/>
                    </a:lnTo>
                    <a:lnTo>
                      <a:pt x="404" y="34"/>
                    </a:lnTo>
                    <a:lnTo>
                      <a:pt x="405" y="34"/>
                    </a:lnTo>
                    <a:lnTo>
                      <a:pt x="406" y="34"/>
                    </a:lnTo>
                    <a:lnTo>
                      <a:pt x="407" y="34"/>
                    </a:lnTo>
                    <a:lnTo>
                      <a:pt x="408" y="34"/>
                    </a:lnTo>
                    <a:lnTo>
                      <a:pt x="408" y="36"/>
                    </a:lnTo>
                    <a:lnTo>
                      <a:pt x="409" y="36"/>
                    </a:lnTo>
                    <a:lnTo>
                      <a:pt x="410" y="36"/>
                    </a:lnTo>
                    <a:lnTo>
                      <a:pt x="411" y="36"/>
                    </a:lnTo>
                    <a:lnTo>
                      <a:pt x="412" y="36"/>
                    </a:lnTo>
                    <a:lnTo>
                      <a:pt x="413" y="36"/>
                    </a:lnTo>
                    <a:lnTo>
                      <a:pt x="414" y="36"/>
                    </a:lnTo>
                    <a:lnTo>
                      <a:pt x="415" y="36"/>
                    </a:lnTo>
                    <a:lnTo>
                      <a:pt x="416" y="36"/>
                    </a:lnTo>
                    <a:lnTo>
                      <a:pt x="417" y="36"/>
                    </a:lnTo>
                    <a:lnTo>
                      <a:pt x="418" y="36"/>
                    </a:lnTo>
                    <a:lnTo>
                      <a:pt x="419" y="36"/>
                    </a:lnTo>
                    <a:lnTo>
                      <a:pt x="420" y="36"/>
                    </a:lnTo>
                    <a:lnTo>
                      <a:pt x="421" y="36"/>
                    </a:lnTo>
                    <a:lnTo>
                      <a:pt x="422" y="36"/>
                    </a:lnTo>
                    <a:lnTo>
                      <a:pt x="423" y="36"/>
                    </a:lnTo>
                    <a:lnTo>
                      <a:pt x="424" y="36"/>
                    </a:lnTo>
                    <a:lnTo>
                      <a:pt x="425" y="36"/>
                    </a:lnTo>
                    <a:lnTo>
                      <a:pt x="426" y="36"/>
                    </a:lnTo>
                    <a:lnTo>
                      <a:pt x="427" y="36"/>
                    </a:lnTo>
                    <a:lnTo>
                      <a:pt x="428" y="36"/>
                    </a:lnTo>
                    <a:lnTo>
                      <a:pt x="429" y="36"/>
                    </a:lnTo>
                    <a:lnTo>
                      <a:pt x="430" y="36"/>
                    </a:lnTo>
                    <a:lnTo>
                      <a:pt x="431" y="36"/>
                    </a:lnTo>
                    <a:lnTo>
                      <a:pt x="432" y="36"/>
                    </a:lnTo>
                    <a:lnTo>
                      <a:pt x="433" y="36"/>
                    </a:lnTo>
                    <a:lnTo>
                      <a:pt x="434" y="36"/>
                    </a:lnTo>
                    <a:lnTo>
                      <a:pt x="435" y="36"/>
                    </a:lnTo>
                    <a:lnTo>
                      <a:pt x="436" y="36"/>
                    </a:lnTo>
                    <a:lnTo>
                      <a:pt x="437" y="36"/>
                    </a:lnTo>
                    <a:lnTo>
                      <a:pt x="438" y="36"/>
                    </a:lnTo>
                    <a:lnTo>
                      <a:pt x="438" y="37"/>
                    </a:lnTo>
                    <a:lnTo>
                      <a:pt x="439" y="37"/>
                    </a:lnTo>
                    <a:lnTo>
                      <a:pt x="440" y="37"/>
                    </a:lnTo>
                    <a:lnTo>
                      <a:pt x="441" y="37"/>
                    </a:lnTo>
                    <a:lnTo>
                      <a:pt x="442" y="37"/>
                    </a:lnTo>
                    <a:lnTo>
                      <a:pt x="443" y="37"/>
                    </a:lnTo>
                    <a:lnTo>
                      <a:pt x="444" y="37"/>
                    </a:lnTo>
                    <a:lnTo>
                      <a:pt x="445" y="37"/>
                    </a:lnTo>
                    <a:lnTo>
                      <a:pt x="446" y="37"/>
                    </a:lnTo>
                    <a:lnTo>
                      <a:pt x="446" y="39"/>
                    </a:lnTo>
                    <a:lnTo>
                      <a:pt x="447" y="39"/>
                    </a:lnTo>
                    <a:lnTo>
                      <a:pt x="448" y="39"/>
                    </a:lnTo>
                    <a:lnTo>
                      <a:pt x="449" y="39"/>
                    </a:lnTo>
                    <a:lnTo>
                      <a:pt x="450" y="39"/>
                    </a:lnTo>
                    <a:lnTo>
                      <a:pt x="450" y="41"/>
                    </a:lnTo>
                    <a:lnTo>
                      <a:pt x="451" y="41"/>
                    </a:lnTo>
                    <a:lnTo>
                      <a:pt x="452" y="41"/>
                    </a:lnTo>
                    <a:lnTo>
                      <a:pt x="452" y="42"/>
                    </a:lnTo>
                    <a:lnTo>
                      <a:pt x="453" y="42"/>
                    </a:lnTo>
                    <a:lnTo>
                      <a:pt x="454" y="42"/>
                    </a:lnTo>
                    <a:lnTo>
                      <a:pt x="455" y="42"/>
                    </a:lnTo>
                    <a:lnTo>
                      <a:pt x="456" y="42"/>
                    </a:lnTo>
                    <a:lnTo>
                      <a:pt x="457" y="42"/>
                    </a:lnTo>
                    <a:lnTo>
                      <a:pt x="458" y="42"/>
                    </a:lnTo>
                    <a:lnTo>
                      <a:pt x="458" y="44"/>
                    </a:lnTo>
                    <a:lnTo>
                      <a:pt x="459" y="44"/>
                    </a:lnTo>
                    <a:lnTo>
                      <a:pt x="460" y="44"/>
                    </a:lnTo>
                    <a:lnTo>
                      <a:pt x="461" y="44"/>
                    </a:lnTo>
                    <a:lnTo>
                      <a:pt x="462" y="44"/>
                    </a:lnTo>
                    <a:lnTo>
                      <a:pt x="462" y="45"/>
                    </a:lnTo>
                    <a:lnTo>
                      <a:pt x="463" y="45"/>
                    </a:lnTo>
                    <a:lnTo>
                      <a:pt x="464" y="45"/>
                    </a:lnTo>
                    <a:lnTo>
                      <a:pt x="465" y="45"/>
                    </a:lnTo>
                    <a:lnTo>
                      <a:pt x="465" y="47"/>
                    </a:lnTo>
                    <a:lnTo>
                      <a:pt x="465" y="48"/>
                    </a:lnTo>
                    <a:lnTo>
                      <a:pt x="466" y="48"/>
                    </a:lnTo>
                    <a:lnTo>
                      <a:pt x="466" y="50"/>
                    </a:lnTo>
                    <a:lnTo>
                      <a:pt x="466" y="51"/>
                    </a:lnTo>
                    <a:lnTo>
                      <a:pt x="467" y="51"/>
                    </a:lnTo>
                    <a:lnTo>
                      <a:pt x="468" y="51"/>
                    </a:lnTo>
                    <a:lnTo>
                      <a:pt x="469" y="51"/>
                    </a:lnTo>
                    <a:lnTo>
                      <a:pt x="470" y="51"/>
                    </a:lnTo>
                    <a:lnTo>
                      <a:pt x="471" y="51"/>
                    </a:lnTo>
                    <a:lnTo>
                      <a:pt x="471" y="53"/>
                    </a:lnTo>
                    <a:lnTo>
                      <a:pt x="472" y="53"/>
                    </a:lnTo>
                    <a:lnTo>
                      <a:pt x="473" y="53"/>
                    </a:lnTo>
                    <a:lnTo>
                      <a:pt x="474" y="53"/>
                    </a:lnTo>
                    <a:lnTo>
                      <a:pt x="474" y="54"/>
                    </a:lnTo>
                    <a:lnTo>
                      <a:pt x="475" y="54"/>
                    </a:lnTo>
                    <a:lnTo>
                      <a:pt x="476" y="54"/>
                    </a:lnTo>
                    <a:lnTo>
                      <a:pt x="477" y="54"/>
                    </a:lnTo>
                    <a:lnTo>
                      <a:pt x="478" y="54"/>
                    </a:lnTo>
                    <a:lnTo>
                      <a:pt x="478" y="56"/>
                    </a:lnTo>
                    <a:lnTo>
                      <a:pt x="479" y="56"/>
                    </a:lnTo>
                    <a:lnTo>
                      <a:pt x="480" y="56"/>
                    </a:lnTo>
                    <a:lnTo>
                      <a:pt x="481" y="56"/>
                    </a:lnTo>
                    <a:lnTo>
                      <a:pt x="482" y="56"/>
                    </a:lnTo>
                    <a:lnTo>
                      <a:pt x="483" y="56"/>
                    </a:lnTo>
                    <a:lnTo>
                      <a:pt x="484" y="56"/>
                    </a:lnTo>
                    <a:lnTo>
                      <a:pt x="485" y="56"/>
                    </a:lnTo>
                    <a:lnTo>
                      <a:pt x="486" y="56"/>
                    </a:lnTo>
                    <a:lnTo>
                      <a:pt x="486" y="57"/>
                    </a:lnTo>
                    <a:lnTo>
                      <a:pt x="487" y="57"/>
                    </a:lnTo>
                    <a:lnTo>
                      <a:pt x="487" y="58"/>
                    </a:lnTo>
                    <a:lnTo>
                      <a:pt x="488" y="58"/>
                    </a:lnTo>
                    <a:lnTo>
                      <a:pt x="489" y="58"/>
                    </a:lnTo>
                    <a:lnTo>
                      <a:pt x="490" y="58"/>
                    </a:lnTo>
                    <a:lnTo>
                      <a:pt x="491" y="58"/>
                    </a:lnTo>
                    <a:lnTo>
                      <a:pt x="492" y="58"/>
                    </a:lnTo>
                    <a:lnTo>
                      <a:pt x="493" y="58"/>
                    </a:lnTo>
                    <a:lnTo>
                      <a:pt x="494" y="58"/>
                    </a:lnTo>
                    <a:lnTo>
                      <a:pt x="495" y="58"/>
                    </a:lnTo>
                    <a:lnTo>
                      <a:pt x="496" y="58"/>
                    </a:lnTo>
                    <a:lnTo>
                      <a:pt x="497" y="58"/>
                    </a:lnTo>
                    <a:lnTo>
                      <a:pt x="498" y="58"/>
                    </a:lnTo>
                    <a:lnTo>
                      <a:pt x="499" y="58"/>
                    </a:lnTo>
                    <a:lnTo>
                      <a:pt x="500" y="58"/>
                    </a:lnTo>
                    <a:lnTo>
                      <a:pt x="501" y="58"/>
                    </a:lnTo>
                    <a:lnTo>
                      <a:pt x="502" y="58"/>
                    </a:lnTo>
                    <a:lnTo>
                      <a:pt x="503" y="58"/>
                    </a:lnTo>
                    <a:lnTo>
                      <a:pt x="504" y="58"/>
                    </a:lnTo>
                    <a:lnTo>
                      <a:pt x="505" y="58"/>
                    </a:lnTo>
                    <a:lnTo>
                      <a:pt x="506" y="58"/>
                    </a:lnTo>
                    <a:lnTo>
                      <a:pt x="507" y="58"/>
                    </a:lnTo>
                    <a:lnTo>
                      <a:pt x="508" y="58"/>
                    </a:lnTo>
                    <a:lnTo>
                      <a:pt x="509" y="58"/>
                    </a:lnTo>
                    <a:lnTo>
                      <a:pt x="510" y="58"/>
                    </a:lnTo>
                    <a:lnTo>
                      <a:pt x="511" y="58"/>
                    </a:lnTo>
                    <a:lnTo>
                      <a:pt x="511" y="60"/>
                    </a:lnTo>
                    <a:lnTo>
                      <a:pt x="512" y="60"/>
                    </a:lnTo>
                    <a:lnTo>
                      <a:pt x="513" y="60"/>
                    </a:lnTo>
                    <a:lnTo>
                      <a:pt x="514" y="60"/>
                    </a:lnTo>
                    <a:lnTo>
                      <a:pt x="515" y="60"/>
                    </a:lnTo>
                    <a:lnTo>
                      <a:pt x="516" y="60"/>
                    </a:lnTo>
                    <a:lnTo>
                      <a:pt x="517" y="60"/>
                    </a:lnTo>
                    <a:lnTo>
                      <a:pt x="518" y="60"/>
                    </a:lnTo>
                    <a:lnTo>
                      <a:pt x="519" y="60"/>
                    </a:lnTo>
                    <a:lnTo>
                      <a:pt x="520" y="60"/>
                    </a:lnTo>
                    <a:lnTo>
                      <a:pt x="521" y="60"/>
                    </a:lnTo>
                    <a:lnTo>
                      <a:pt x="522" y="60"/>
                    </a:lnTo>
                    <a:lnTo>
                      <a:pt x="523" y="60"/>
                    </a:lnTo>
                    <a:lnTo>
                      <a:pt x="524" y="60"/>
                    </a:lnTo>
                    <a:lnTo>
                      <a:pt x="525" y="60"/>
                    </a:lnTo>
                    <a:lnTo>
                      <a:pt x="525" y="61"/>
                    </a:lnTo>
                    <a:lnTo>
                      <a:pt x="526" y="61"/>
                    </a:lnTo>
                    <a:lnTo>
                      <a:pt x="527" y="61"/>
                    </a:lnTo>
                    <a:lnTo>
                      <a:pt x="528" y="61"/>
                    </a:lnTo>
                    <a:lnTo>
                      <a:pt x="529" y="61"/>
                    </a:lnTo>
                    <a:lnTo>
                      <a:pt x="530" y="61"/>
                    </a:lnTo>
                    <a:lnTo>
                      <a:pt x="531" y="61"/>
                    </a:lnTo>
                    <a:lnTo>
                      <a:pt x="532" y="61"/>
                    </a:lnTo>
                    <a:lnTo>
                      <a:pt x="533" y="61"/>
                    </a:lnTo>
                    <a:lnTo>
                      <a:pt x="534" y="61"/>
                    </a:lnTo>
                    <a:lnTo>
                      <a:pt x="535" y="61"/>
                    </a:lnTo>
                    <a:lnTo>
                      <a:pt x="536" y="61"/>
                    </a:lnTo>
                    <a:lnTo>
                      <a:pt x="537" y="61"/>
                    </a:lnTo>
                    <a:lnTo>
                      <a:pt x="538" y="61"/>
                    </a:lnTo>
                    <a:lnTo>
                      <a:pt x="539" y="61"/>
                    </a:lnTo>
                    <a:lnTo>
                      <a:pt x="539" y="62"/>
                    </a:lnTo>
                    <a:lnTo>
                      <a:pt x="540" y="62"/>
                    </a:lnTo>
                    <a:lnTo>
                      <a:pt x="541" y="62"/>
                    </a:lnTo>
                    <a:lnTo>
                      <a:pt x="542" y="62"/>
                    </a:lnTo>
                    <a:lnTo>
                      <a:pt x="543" y="62"/>
                    </a:lnTo>
                    <a:lnTo>
                      <a:pt x="544" y="62"/>
                    </a:lnTo>
                    <a:lnTo>
                      <a:pt x="545" y="62"/>
                    </a:lnTo>
                    <a:lnTo>
                      <a:pt x="546" y="62"/>
                    </a:lnTo>
                    <a:lnTo>
                      <a:pt x="546" y="64"/>
                    </a:lnTo>
                    <a:lnTo>
                      <a:pt x="547" y="64"/>
                    </a:lnTo>
                    <a:lnTo>
                      <a:pt x="547" y="65"/>
                    </a:lnTo>
                    <a:lnTo>
                      <a:pt x="548" y="65"/>
                    </a:lnTo>
                    <a:lnTo>
                      <a:pt x="549" y="65"/>
                    </a:lnTo>
                    <a:lnTo>
                      <a:pt x="550" y="65"/>
                    </a:lnTo>
                    <a:lnTo>
                      <a:pt x="550" y="66"/>
                    </a:lnTo>
                    <a:lnTo>
                      <a:pt x="551" y="66"/>
                    </a:lnTo>
                    <a:lnTo>
                      <a:pt x="551" y="68"/>
                    </a:lnTo>
                    <a:lnTo>
                      <a:pt x="552" y="68"/>
                    </a:lnTo>
                    <a:lnTo>
                      <a:pt x="552" y="69"/>
                    </a:lnTo>
                    <a:lnTo>
                      <a:pt x="553" y="69"/>
                    </a:lnTo>
                    <a:lnTo>
                      <a:pt x="554" y="69"/>
                    </a:lnTo>
                    <a:lnTo>
                      <a:pt x="555" y="69"/>
                    </a:lnTo>
                    <a:lnTo>
                      <a:pt x="556" y="69"/>
                    </a:lnTo>
                    <a:lnTo>
                      <a:pt x="556" y="70"/>
                    </a:lnTo>
                    <a:lnTo>
                      <a:pt x="557" y="70"/>
                    </a:lnTo>
                    <a:lnTo>
                      <a:pt x="558" y="70"/>
                    </a:lnTo>
                    <a:lnTo>
                      <a:pt x="559" y="70"/>
                    </a:lnTo>
                    <a:lnTo>
                      <a:pt x="560" y="70"/>
                    </a:lnTo>
                    <a:lnTo>
                      <a:pt x="561" y="70"/>
                    </a:lnTo>
                    <a:lnTo>
                      <a:pt x="562" y="70"/>
                    </a:lnTo>
                    <a:lnTo>
                      <a:pt x="563" y="70"/>
                    </a:lnTo>
                    <a:lnTo>
                      <a:pt x="564" y="70"/>
                    </a:lnTo>
                    <a:lnTo>
                      <a:pt x="565" y="70"/>
                    </a:lnTo>
                    <a:lnTo>
                      <a:pt x="566" y="70"/>
                    </a:lnTo>
                    <a:lnTo>
                      <a:pt x="567" y="70"/>
                    </a:lnTo>
                    <a:lnTo>
                      <a:pt x="568" y="70"/>
                    </a:lnTo>
                    <a:lnTo>
                      <a:pt x="569" y="70"/>
                    </a:lnTo>
                    <a:lnTo>
                      <a:pt x="570" y="70"/>
                    </a:lnTo>
                    <a:lnTo>
                      <a:pt x="571" y="70"/>
                    </a:lnTo>
                    <a:lnTo>
                      <a:pt x="572" y="70"/>
                    </a:lnTo>
                    <a:lnTo>
                      <a:pt x="573" y="70"/>
                    </a:lnTo>
                    <a:lnTo>
                      <a:pt x="574" y="70"/>
                    </a:lnTo>
                    <a:lnTo>
                      <a:pt x="575" y="70"/>
                    </a:lnTo>
                    <a:lnTo>
                      <a:pt x="576" y="70"/>
                    </a:lnTo>
                    <a:lnTo>
                      <a:pt x="577" y="70"/>
                    </a:lnTo>
                    <a:lnTo>
                      <a:pt x="578" y="70"/>
                    </a:lnTo>
                    <a:lnTo>
                      <a:pt x="579" y="70"/>
                    </a:lnTo>
                    <a:lnTo>
                      <a:pt x="580" y="70"/>
                    </a:lnTo>
                    <a:lnTo>
                      <a:pt x="581" y="70"/>
                    </a:lnTo>
                    <a:lnTo>
                      <a:pt x="582" y="70"/>
                    </a:lnTo>
                    <a:lnTo>
                      <a:pt x="583" y="70"/>
                    </a:lnTo>
                    <a:lnTo>
                      <a:pt x="584" y="70"/>
                    </a:lnTo>
                    <a:lnTo>
                      <a:pt x="585" y="70"/>
                    </a:lnTo>
                    <a:lnTo>
                      <a:pt x="585" y="72"/>
                    </a:lnTo>
                    <a:lnTo>
                      <a:pt x="586" y="72"/>
                    </a:lnTo>
                    <a:lnTo>
                      <a:pt x="587" y="72"/>
                    </a:lnTo>
                    <a:lnTo>
                      <a:pt x="588" y="72"/>
                    </a:lnTo>
                    <a:lnTo>
                      <a:pt x="589" y="72"/>
                    </a:lnTo>
                    <a:lnTo>
                      <a:pt x="590" y="72"/>
                    </a:lnTo>
                    <a:lnTo>
                      <a:pt x="591" y="72"/>
                    </a:lnTo>
                    <a:lnTo>
                      <a:pt x="592" y="72"/>
                    </a:lnTo>
                    <a:lnTo>
                      <a:pt x="593" y="72"/>
                    </a:lnTo>
                    <a:lnTo>
                      <a:pt x="594" y="72"/>
                    </a:lnTo>
                    <a:lnTo>
                      <a:pt x="595" y="72"/>
                    </a:lnTo>
                    <a:lnTo>
                      <a:pt x="596" y="72"/>
                    </a:lnTo>
                    <a:lnTo>
                      <a:pt x="597" y="72"/>
                    </a:lnTo>
                    <a:lnTo>
                      <a:pt x="598" y="72"/>
                    </a:lnTo>
                    <a:lnTo>
                      <a:pt x="599" y="72"/>
                    </a:lnTo>
                    <a:lnTo>
                      <a:pt x="600" y="72"/>
                    </a:lnTo>
                    <a:lnTo>
                      <a:pt x="601" y="72"/>
                    </a:lnTo>
                    <a:lnTo>
                      <a:pt x="602" y="72"/>
                    </a:lnTo>
                    <a:lnTo>
                      <a:pt x="603" y="72"/>
                    </a:lnTo>
                    <a:lnTo>
                      <a:pt x="604" y="72"/>
                    </a:lnTo>
                    <a:lnTo>
                      <a:pt x="605" y="72"/>
                    </a:lnTo>
                    <a:lnTo>
                      <a:pt x="606" y="72"/>
                    </a:lnTo>
                    <a:lnTo>
                      <a:pt x="607" y="72"/>
                    </a:lnTo>
                    <a:lnTo>
                      <a:pt x="608" y="72"/>
                    </a:lnTo>
                    <a:lnTo>
                      <a:pt x="609" y="72"/>
                    </a:lnTo>
                    <a:lnTo>
                      <a:pt x="610" y="72"/>
                    </a:lnTo>
                    <a:lnTo>
                      <a:pt x="611" y="72"/>
                    </a:lnTo>
                    <a:lnTo>
                      <a:pt x="612" y="72"/>
                    </a:lnTo>
                    <a:lnTo>
                      <a:pt x="613" y="72"/>
                    </a:lnTo>
                    <a:lnTo>
                      <a:pt x="614" y="72"/>
                    </a:lnTo>
                    <a:lnTo>
                      <a:pt x="615" y="72"/>
                    </a:lnTo>
                    <a:lnTo>
                      <a:pt x="616" y="72"/>
                    </a:lnTo>
                    <a:lnTo>
                      <a:pt x="617" y="72"/>
                    </a:lnTo>
                    <a:lnTo>
                      <a:pt x="618" y="72"/>
                    </a:lnTo>
                    <a:lnTo>
                      <a:pt x="619" y="72"/>
                    </a:lnTo>
                    <a:lnTo>
                      <a:pt x="620" y="72"/>
                    </a:lnTo>
                    <a:lnTo>
                      <a:pt x="621" y="72"/>
                    </a:lnTo>
                    <a:lnTo>
                      <a:pt x="622" y="72"/>
                    </a:lnTo>
                    <a:lnTo>
                      <a:pt x="623" y="72"/>
                    </a:lnTo>
                    <a:lnTo>
                      <a:pt x="624" y="72"/>
                    </a:lnTo>
                    <a:lnTo>
                      <a:pt x="625" y="72"/>
                    </a:lnTo>
                    <a:lnTo>
                      <a:pt x="626" y="72"/>
                    </a:lnTo>
                    <a:lnTo>
                      <a:pt x="627" y="72"/>
                    </a:lnTo>
                    <a:lnTo>
                      <a:pt x="628" y="72"/>
                    </a:lnTo>
                    <a:lnTo>
                      <a:pt x="629" y="72"/>
                    </a:lnTo>
                    <a:lnTo>
                      <a:pt x="629" y="74"/>
                    </a:lnTo>
                    <a:lnTo>
                      <a:pt x="630" y="74"/>
                    </a:lnTo>
                    <a:lnTo>
                      <a:pt x="631" y="74"/>
                    </a:lnTo>
                    <a:lnTo>
                      <a:pt x="632" y="74"/>
                    </a:lnTo>
                    <a:lnTo>
                      <a:pt x="633" y="74"/>
                    </a:lnTo>
                    <a:lnTo>
                      <a:pt x="634" y="74"/>
                    </a:lnTo>
                    <a:lnTo>
                      <a:pt x="635" y="74"/>
                    </a:lnTo>
                    <a:lnTo>
                      <a:pt x="636" y="74"/>
                    </a:lnTo>
                    <a:lnTo>
                      <a:pt x="637" y="74"/>
                    </a:lnTo>
                    <a:lnTo>
                      <a:pt x="638" y="74"/>
                    </a:lnTo>
                    <a:lnTo>
                      <a:pt x="639" y="74"/>
                    </a:lnTo>
                    <a:lnTo>
                      <a:pt x="640" y="74"/>
                    </a:lnTo>
                    <a:lnTo>
                      <a:pt x="641" y="74"/>
                    </a:lnTo>
                    <a:lnTo>
                      <a:pt x="642" y="74"/>
                    </a:lnTo>
                    <a:lnTo>
                      <a:pt x="643" y="74"/>
                    </a:lnTo>
                    <a:lnTo>
                      <a:pt x="643" y="75"/>
                    </a:lnTo>
                    <a:lnTo>
                      <a:pt x="644" y="75"/>
                    </a:lnTo>
                    <a:lnTo>
                      <a:pt x="645" y="75"/>
                    </a:lnTo>
                    <a:lnTo>
                      <a:pt x="646" y="75"/>
                    </a:lnTo>
                    <a:lnTo>
                      <a:pt x="646" y="77"/>
                    </a:lnTo>
                    <a:lnTo>
                      <a:pt x="647" y="77"/>
                    </a:lnTo>
                    <a:lnTo>
                      <a:pt x="648" y="77"/>
                    </a:lnTo>
                    <a:lnTo>
                      <a:pt x="649" y="77"/>
                    </a:lnTo>
                    <a:lnTo>
                      <a:pt x="650" y="77"/>
                    </a:lnTo>
                    <a:lnTo>
                      <a:pt x="651" y="77"/>
                    </a:lnTo>
                    <a:lnTo>
                      <a:pt x="652" y="77"/>
                    </a:lnTo>
                    <a:lnTo>
                      <a:pt x="653" y="77"/>
                    </a:lnTo>
                    <a:lnTo>
                      <a:pt x="653" y="79"/>
                    </a:lnTo>
                    <a:lnTo>
                      <a:pt x="654" y="79"/>
                    </a:lnTo>
                    <a:lnTo>
                      <a:pt x="655" y="79"/>
                    </a:lnTo>
                    <a:lnTo>
                      <a:pt x="655" y="81"/>
                    </a:lnTo>
                    <a:lnTo>
                      <a:pt x="656" y="81"/>
                    </a:lnTo>
                    <a:lnTo>
                      <a:pt x="657" y="81"/>
                    </a:lnTo>
                    <a:lnTo>
                      <a:pt x="658" y="81"/>
                    </a:lnTo>
                    <a:lnTo>
                      <a:pt x="658" y="83"/>
                    </a:lnTo>
                    <a:lnTo>
                      <a:pt x="659" y="83"/>
                    </a:lnTo>
                    <a:lnTo>
                      <a:pt x="660" y="83"/>
                    </a:lnTo>
                    <a:lnTo>
                      <a:pt x="661" y="83"/>
                    </a:lnTo>
                    <a:lnTo>
                      <a:pt x="662" y="83"/>
                    </a:lnTo>
                    <a:lnTo>
                      <a:pt x="663" y="83"/>
                    </a:lnTo>
                    <a:lnTo>
                      <a:pt x="664" y="83"/>
                    </a:lnTo>
                    <a:lnTo>
                      <a:pt x="665" y="83"/>
                    </a:lnTo>
                    <a:lnTo>
                      <a:pt x="666" y="83"/>
                    </a:lnTo>
                    <a:lnTo>
                      <a:pt x="667" y="83"/>
                    </a:lnTo>
                    <a:lnTo>
                      <a:pt x="668" y="83"/>
                    </a:lnTo>
                    <a:lnTo>
                      <a:pt x="669" y="83"/>
                    </a:lnTo>
                    <a:lnTo>
                      <a:pt x="670" y="83"/>
                    </a:lnTo>
                    <a:lnTo>
                      <a:pt x="671" y="83"/>
                    </a:lnTo>
                    <a:lnTo>
                      <a:pt x="672" y="83"/>
                    </a:lnTo>
                    <a:lnTo>
                      <a:pt x="673" y="83"/>
                    </a:lnTo>
                    <a:lnTo>
                      <a:pt x="674" y="83"/>
                    </a:lnTo>
                    <a:lnTo>
                      <a:pt x="675" y="83"/>
                    </a:lnTo>
                    <a:lnTo>
                      <a:pt x="676" y="83"/>
                    </a:lnTo>
                    <a:lnTo>
                      <a:pt x="677" y="83"/>
                    </a:lnTo>
                    <a:lnTo>
                      <a:pt x="678" y="83"/>
                    </a:lnTo>
                    <a:lnTo>
                      <a:pt x="679" y="83"/>
                    </a:lnTo>
                    <a:lnTo>
                      <a:pt x="680" y="83"/>
                    </a:lnTo>
                    <a:lnTo>
                      <a:pt x="681" y="83"/>
                    </a:lnTo>
                    <a:lnTo>
                      <a:pt x="682" y="83"/>
                    </a:lnTo>
                    <a:lnTo>
                      <a:pt x="683" y="83"/>
                    </a:lnTo>
                    <a:lnTo>
                      <a:pt x="684" y="83"/>
                    </a:lnTo>
                    <a:lnTo>
                      <a:pt x="685" y="83"/>
                    </a:lnTo>
                    <a:lnTo>
                      <a:pt x="686" y="83"/>
                    </a:lnTo>
                    <a:lnTo>
                      <a:pt x="687" y="83"/>
                    </a:lnTo>
                    <a:lnTo>
                      <a:pt x="688" y="83"/>
                    </a:lnTo>
                    <a:lnTo>
                      <a:pt x="689" y="83"/>
                    </a:lnTo>
                    <a:lnTo>
                      <a:pt x="690" y="83"/>
                    </a:lnTo>
                    <a:lnTo>
                      <a:pt x="691" y="83"/>
                    </a:lnTo>
                    <a:lnTo>
                      <a:pt x="692" y="83"/>
                    </a:lnTo>
                    <a:lnTo>
                      <a:pt x="693" y="83"/>
                    </a:lnTo>
                    <a:lnTo>
                      <a:pt x="694" y="83"/>
                    </a:lnTo>
                    <a:lnTo>
                      <a:pt x="695" y="83"/>
                    </a:lnTo>
                    <a:lnTo>
                      <a:pt x="696" y="83"/>
                    </a:lnTo>
                    <a:lnTo>
                      <a:pt x="697" y="83"/>
                    </a:lnTo>
                    <a:lnTo>
                      <a:pt x="698" y="83"/>
                    </a:lnTo>
                    <a:lnTo>
                      <a:pt x="699" y="83"/>
                    </a:lnTo>
                    <a:lnTo>
                      <a:pt x="700" y="83"/>
                    </a:lnTo>
                    <a:lnTo>
                      <a:pt x="701" y="83"/>
                    </a:lnTo>
                    <a:lnTo>
                      <a:pt x="702" y="83"/>
                    </a:lnTo>
                    <a:lnTo>
                      <a:pt x="703" y="83"/>
                    </a:lnTo>
                    <a:lnTo>
                      <a:pt x="704" y="83"/>
                    </a:lnTo>
                    <a:lnTo>
                      <a:pt x="705" y="83"/>
                    </a:lnTo>
                    <a:lnTo>
                      <a:pt x="705" y="85"/>
                    </a:lnTo>
                    <a:lnTo>
                      <a:pt x="705" y="87"/>
                    </a:lnTo>
                    <a:lnTo>
                      <a:pt x="706" y="87"/>
                    </a:lnTo>
                    <a:lnTo>
                      <a:pt x="707" y="87"/>
                    </a:lnTo>
                    <a:lnTo>
                      <a:pt x="707" y="89"/>
                    </a:lnTo>
                    <a:lnTo>
                      <a:pt x="708" y="89"/>
                    </a:lnTo>
                    <a:lnTo>
                      <a:pt x="709" y="89"/>
                    </a:lnTo>
                    <a:lnTo>
                      <a:pt x="710" y="89"/>
                    </a:lnTo>
                    <a:lnTo>
                      <a:pt x="711" y="89"/>
                    </a:lnTo>
                    <a:lnTo>
                      <a:pt x="712" y="89"/>
                    </a:lnTo>
                    <a:lnTo>
                      <a:pt x="713" y="89"/>
                    </a:lnTo>
                    <a:lnTo>
                      <a:pt x="714" y="89"/>
                    </a:lnTo>
                    <a:lnTo>
                      <a:pt x="715" y="89"/>
                    </a:lnTo>
                    <a:lnTo>
                      <a:pt x="716" y="89"/>
                    </a:lnTo>
                    <a:lnTo>
                      <a:pt x="717" y="89"/>
                    </a:lnTo>
                    <a:lnTo>
                      <a:pt x="718" y="89"/>
                    </a:lnTo>
                    <a:lnTo>
                      <a:pt x="719" y="89"/>
                    </a:lnTo>
                    <a:lnTo>
                      <a:pt x="720" y="89"/>
                    </a:lnTo>
                    <a:lnTo>
                      <a:pt x="721" y="89"/>
                    </a:lnTo>
                    <a:lnTo>
                      <a:pt x="722" y="89"/>
                    </a:lnTo>
                    <a:lnTo>
                      <a:pt x="723" y="89"/>
                    </a:lnTo>
                    <a:lnTo>
                      <a:pt x="724" y="89"/>
                    </a:lnTo>
                    <a:lnTo>
                      <a:pt x="725" y="89"/>
                    </a:lnTo>
                    <a:lnTo>
                      <a:pt x="726" y="89"/>
                    </a:lnTo>
                    <a:lnTo>
                      <a:pt x="727" y="89"/>
                    </a:lnTo>
                    <a:lnTo>
                      <a:pt x="728" y="89"/>
                    </a:lnTo>
                    <a:lnTo>
                      <a:pt x="729" y="89"/>
                    </a:lnTo>
                    <a:lnTo>
                      <a:pt x="730" y="89"/>
                    </a:lnTo>
                    <a:lnTo>
                      <a:pt x="731" y="89"/>
                    </a:lnTo>
                    <a:lnTo>
                      <a:pt x="732" y="89"/>
                    </a:lnTo>
                    <a:lnTo>
                      <a:pt x="733" y="89"/>
                    </a:lnTo>
                    <a:lnTo>
                      <a:pt x="734" y="89"/>
                    </a:lnTo>
                    <a:lnTo>
                      <a:pt x="735" y="89"/>
                    </a:lnTo>
                    <a:lnTo>
                      <a:pt x="736" y="89"/>
                    </a:lnTo>
                    <a:lnTo>
                      <a:pt x="736" y="92"/>
                    </a:lnTo>
                    <a:lnTo>
                      <a:pt x="737" y="92"/>
                    </a:lnTo>
                    <a:lnTo>
                      <a:pt x="738" y="92"/>
                    </a:lnTo>
                    <a:lnTo>
                      <a:pt x="739" y="92"/>
                    </a:lnTo>
                    <a:lnTo>
                      <a:pt x="740" y="92"/>
                    </a:lnTo>
                    <a:lnTo>
                      <a:pt x="741" y="92"/>
                    </a:lnTo>
                    <a:lnTo>
                      <a:pt x="742" y="92"/>
                    </a:lnTo>
                    <a:lnTo>
                      <a:pt x="743" y="92"/>
                    </a:lnTo>
                    <a:lnTo>
                      <a:pt x="744" y="92"/>
                    </a:lnTo>
                    <a:lnTo>
                      <a:pt x="745" y="92"/>
                    </a:lnTo>
                    <a:lnTo>
                      <a:pt x="746" y="92"/>
                    </a:lnTo>
                    <a:lnTo>
                      <a:pt x="747" y="92"/>
                    </a:lnTo>
                    <a:lnTo>
                      <a:pt x="748" y="92"/>
                    </a:lnTo>
                    <a:lnTo>
                      <a:pt x="749" y="92"/>
                    </a:lnTo>
                    <a:lnTo>
                      <a:pt x="750" y="92"/>
                    </a:lnTo>
                    <a:lnTo>
                      <a:pt x="751" y="92"/>
                    </a:lnTo>
                    <a:lnTo>
                      <a:pt x="752" y="92"/>
                    </a:lnTo>
                    <a:lnTo>
                      <a:pt x="753" y="92"/>
                    </a:lnTo>
                    <a:lnTo>
                      <a:pt x="754" y="92"/>
                    </a:lnTo>
                    <a:lnTo>
                      <a:pt x="755" y="92"/>
                    </a:lnTo>
                    <a:lnTo>
                      <a:pt x="756" y="92"/>
                    </a:lnTo>
                    <a:lnTo>
                      <a:pt x="757" y="92"/>
                    </a:lnTo>
                    <a:lnTo>
                      <a:pt x="758" y="92"/>
                    </a:lnTo>
                    <a:lnTo>
                      <a:pt x="758" y="95"/>
                    </a:lnTo>
                    <a:lnTo>
                      <a:pt x="759" y="95"/>
                    </a:lnTo>
                    <a:lnTo>
                      <a:pt x="760" y="95"/>
                    </a:lnTo>
                    <a:lnTo>
                      <a:pt x="761" y="95"/>
                    </a:lnTo>
                    <a:lnTo>
                      <a:pt x="762" y="95"/>
                    </a:lnTo>
                    <a:lnTo>
                      <a:pt x="762" y="99"/>
                    </a:lnTo>
                    <a:lnTo>
                      <a:pt x="763" y="99"/>
                    </a:lnTo>
                    <a:lnTo>
                      <a:pt x="764" y="99"/>
                    </a:lnTo>
                    <a:lnTo>
                      <a:pt x="765" y="99"/>
                    </a:lnTo>
                    <a:lnTo>
                      <a:pt x="766" y="99"/>
                    </a:lnTo>
                    <a:lnTo>
                      <a:pt x="767" y="99"/>
                    </a:lnTo>
                    <a:lnTo>
                      <a:pt x="768" y="99"/>
                    </a:lnTo>
                    <a:lnTo>
                      <a:pt x="769" y="99"/>
                    </a:lnTo>
                    <a:lnTo>
                      <a:pt x="770" y="99"/>
                    </a:lnTo>
                    <a:lnTo>
                      <a:pt x="771" y="99"/>
                    </a:lnTo>
                    <a:lnTo>
                      <a:pt x="771" y="102"/>
                    </a:lnTo>
                    <a:lnTo>
                      <a:pt x="772" y="102"/>
                    </a:lnTo>
                    <a:lnTo>
                      <a:pt x="773" y="102"/>
                    </a:lnTo>
                    <a:lnTo>
                      <a:pt x="774" y="102"/>
                    </a:lnTo>
                    <a:lnTo>
                      <a:pt x="775" y="102"/>
                    </a:lnTo>
                    <a:lnTo>
                      <a:pt x="775" y="106"/>
                    </a:lnTo>
                    <a:lnTo>
                      <a:pt x="776" y="106"/>
                    </a:lnTo>
                    <a:lnTo>
                      <a:pt x="777" y="106"/>
                    </a:lnTo>
                    <a:lnTo>
                      <a:pt x="778" y="106"/>
                    </a:lnTo>
                    <a:lnTo>
                      <a:pt x="779" y="106"/>
                    </a:lnTo>
                    <a:lnTo>
                      <a:pt x="780" y="106"/>
                    </a:lnTo>
                    <a:lnTo>
                      <a:pt x="781" y="106"/>
                    </a:lnTo>
                    <a:lnTo>
                      <a:pt x="782" y="106"/>
                    </a:lnTo>
                    <a:lnTo>
                      <a:pt x="783" y="106"/>
                    </a:lnTo>
                    <a:lnTo>
                      <a:pt x="784" y="106"/>
                    </a:lnTo>
                    <a:lnTo>
                      <a:pt x="785" y="106"/>
                    </a:lnTo>
                    <a:lnTo>
                      <a:pt x="786" y="106"/>
                    </a:lnTo>
                    <a:lnTo>
                      <a:pt x="787" y="106"/>
                    </a:lnTo>
                    <a:lnTo>
                      <a:pt x="787" y="110"/>
                    </a:lnTo>
                    <a:lnTo>
                      <a:pt x="788" y="110"/>
                    </a:lnTo>
                    <a:lnTo>
                      <a:pt x="789" y="110"/>
                    </a:lnTo>
                    <a:lnTo>
                      <a:pt x="790" y="110"/>
                    </a:lnTo>
                    <a:lnTo>
                      <a:pt x="791" y="110"/>
                    </a:lnTo>
                    <a:lnTo>
                      <a:pt x="792" y="110"/>
                    </a:lnTo>
                    <a:lnTo>
                      <a:pt x="793" y="110"/>
                    </a:lnTo>
                    <a:lnTo>
                      <a:pt x="794" y="110"/>
                    </a:lnTo>
                    <a:lnTo>
                      <a:pt x="795" y="110"/>
                    </a:lnTo>
                    <a:lnTo>
                      <a:pt x="796" y="110"/>
                    </a:lnTo>
                    <a:lnTo>
                      <a:pt x="797" y="110"/>
                    </a:lnTo>
                    <a:lnTo>
                      <a:pt x="798" y="110"/>
                    </a:lnTo>
                    <a:lnTo>
                      <a:pt x="799" y="110"/>
                    </a:lnTo>
                    <a:lnTo>
                      <a:pt x="800" y="110"/>
                    </a:lnTo>
                    <a:lnTo>
                      <a:pt x="801" y="110"/>
                    </a:lnTo>
                    <a:lnTo>
                      <a:pt x="802" y="110"/>
                    </a:lnTo>
                    <a:lnTo>
                      <a:pt x="802" y="114"/>
                    </a:lnTo>
                    <a:lnTo>
                      <a:pt x="803" y="114"/>
                    </a:lnTo>
                    <a:lnTo>
                      <a:pt x="804" y="114"/>
                    </a:lnTo>
                    <a:lnTo>
                      <a:pt x="805" y="114"/>
                    </a:lnTo>
                    <a:lnTo>
                      <a:pt x="806" y="114"/>
                    </a:lnTo>
                    <a:lnTo>
                      <a:pt x="807" y="114"/>
                    </a:lnTo>
                    <a:lnTo>
                      <a:pt x="808" y="114"/>
                    </a:lnTo>
                    <a:lnTo>
                      <a:pt x="809" y="114"/>
                    </a:lnTo>
                    <a:lnTo>
                      <a:pt x="810" y="114"/>
                    </a:lnTo>
                    <a:lnTo>
                      <a:pt x="811" y="114"/>
                    </a:lnTo>
                    <a:lnTo>
                      <a:pt x="812" y="114"/>
                    </a:lnTo>
                    <a:lnTo>
                      <a:pt x="813" y="114"/>
                    </a:lnTo>
                    <a:lnTo>
                      <a:pt x="814" y="114"/>
                    </a:lnTo>
                    <a:lnTo>
                      <a:pt x="815" y="114"/>
                    </a:lnTo>
                    <a:lnTo>
                      <a:pt x="816" y="114"/>
                    </a:lnTo>
                    <a:lnTo>
                      <a:pt x="817" y="114"/>
                    </a:lnTo>
                    <a:lnTo>
                      <a:pt x="818" y="114"/>
                    </a:lnTo>
                    <a:lnTo>
                      <a:pt x="819" y="114"/>
                    </a:lnTo>
                    <a:lnTo>
                      <a:pt x="820" y="114"/>
                    </a:lnTo>
                    <a:lnTo>
                      <a:pt x="821" y="114"/>
                    </a:lnTo>
                    <a:lnTo>
                      <a:pt x="821" y="119"/>
                    </a:lnTo>
                    <a:lnTo>
                      <a:pt x="822" y="119"/>
                    </a:lnTo>
                    <a:lnTo>
                      <a:pt x="823" y="119"/>
                    </a:lnTo>
                    <a:lnTo>
                      <a:pt x="824" y="119"/>
                    </a:lnTo>
                    <a:lnTo>
                      <a:pt x="825" y="119"/>
                    </a:lnTo>
                    <a:lnTo>
                      <a:pt x="826" y="119"/>
                    </a:lnTo>
                    <a:lnTo>
                      <a:pt x="827" y="119"/>
                    </a:lnTo>
                    <a:lnTo>
                      <a:pt x="828" y="119"/>
                    </a:lnTo>
                    <a:lnTo>
                      <a:pt x="829" y="119"/>
                    </a:lnTo>
                    <a:lnTo>
                      <a:pt x="830" y="119"/>
                    </a:lnTo>
                    <a:lnTo>
                      <a:pt x="831" y="119"/>
                    </a:lnTo>
                    <a:lnTo>
                      <a:pt x="832" y="119"/>
                    </a:lnTo>
                    <a:lnTo>
                      <a:pt x="832" y="124"/>
                    </a:lnTo>
                    <a:lnTo>
                      <a:pt x="833" y="124"/>
                    </a:lnTo>
                    <a:lnTo>
                      <a:pt x="834" y="124"/>
                    </a:lnTo>
                    <a:lnTo>
                      <a:pt x="834" y="129"/>
                    </a:lnTo>
                    <a:lnTo>
                      <a:pt x="835" y="129"/>
                    </a:lnTo>
                    <a:lnTo>
                      <a:pt x="836" y="129"/>
                    </a:lnTo>
                    <a:lnTo>
                      <a:pt x="837" y="129"/>
                    </a:lnTo>
                    <a:lnTo>
                      <a:pt x="839" y="129"/>
                    </a:lnTo>
                    <a:lnTo>
                      <a:pt x="840" y="129"/>
                    </a:lnTo>
                    <a:lnTo>
                      <a:pt x="841" y="129"/>
                    </a:lnTo>
                    <a:lnTo>
                      <a:pt x="842" y="129"/>
                    </a:lnTo>
                    <a:lnTo>
                      <a:pt x="843" y="129"/>
                    </a:lnTo>
                    <a:lnTo>
                      <a:pt x="844" y="129"/>
                    </a:lnTo>
                    <a:lnTo>
                      <a:pt x="845" y="129"/>
                    </a:lnTo>
                    <a:lnTo>
                      <a:pt x="846" y="129"/>
                    </a:lnTo>
                    <a:lnTo>
                      <a:pt x="847" y="129"/>
                    </a:lnTo>
                    <a:lnTo>
                      <a:pt x="848" y="129"/>
                    </a:lnTo>
                    <a:lnTo>
                      <a:pt x="848" y="134"/>
                    </a:lnTo>
                    <a:lnTo>
                      <a:pt x="849" y="134"/>
                    </a:lnTo>
                    <a:lnTo>
                      <a:pt x="850" y="134"/>
                    </a:lnTo>
                    <a:lnTo>
                      <a:pt x="851" y="134"/>
                    </a:lnTo>
                    <a:lnTo>
                      <a:pt x="852" y="134"/>
                    </a:lnTo>
                    <a:lnTo>
                      <a:pt x="853" y="134"/>
                    </a:lnTo>
                    <a:lnTo>
                      <a:pt x="854" y="134"/>
                    </a:lnTo>
                    <a:lnTo>
                      <a:pt x="855" y="134"/>
                    </a:lnTo>
                    <a:lnTo>
                      <a:pt x="856" y="134"/>
                    </a:lnTo>
                    <a:lnTo>
                      <a:pt x="857" y="134"/>
                    </a:lnTo>
                    <a:lnTo>
                      <a:pt x="857" y="141"/>
                    </a:lnTo>
                    <a:lnTo>
                      <a:pt x="858" y="141"/>
                    </a:lnTo>
                    <a:lnTo>
                      <a:pt x="859" y="141"/>
                    </a:lnTo>
                    <a:lnTo>
                      <a:pt x="860" y="141"/>
                    </a:lnTo>
                    <a:lnTo>
                      <a:pt x="861" y="141"/>
                    </a:lnTo>
                    <a:lnTo>
                      <a:pt x="862" y="141"/>
                    </a:lnTo>
                    <a:lnTo>
                      <a:pt x="863" y="141"/>
                    </a:lnTo>
                    <a:lnTo>
                      <a:pt x="865" y="141"/>
                    </a:lnTo>
                    <a:lnTo>
                      <a:pt x="866" y="141"/>
                    </a:lnTo>
                    <a:lnTo>
                      <a:pt x="867" y="141"/>
                    </a:lnTo>
                    <a:lnTo>
                      <a:pt x="868" y="141"/>
                    </a:lnTo>
                    <a:lnTo>
                      <a:pt x="869" y="141"/>
                    </a:lnTo>
                    <a:lnTo>
                      <a:pt x="870" y="141"/>
                    </a:lnTo>
                    <a:lnTo>
                      <a:pt x="871" y="141"/>
                    </a:lnTo>
                    <a:lnTo>
                      <a:pt x="872" y="141"/>
                    </a:lnTo>
                    <a:lnTo>
                      <a:pt x="873" y="141"/>
                    </a:lnTo>
                    <a:lnTo>
                      <a:pt x="874" y="141"/>
                    </a:lnTo>
                    <a:lnTo>
                      <a:pt x="874" y="148"/>
                    </a:lnTo>
                    <a:lnTo>
                      <a:pt x="875" y="148"/>
                    </a:lnTo>
                    <a:lnTo>
                      <a:pt x="877" y="148"/>
                    </a:lnTo>
                    <a:lnTo>
                      <a:pt x="878" y="148"/>
                    </a:lnTo>
                    <a:lnTo>
                      <a:pt x="878" y="155"/>
                    </a:lnTo>
                    <a:lnTo>
                      <a:pt x="879" y="155"/>
                    </a:lnTo>
                    <a:lnTo>
                      <a:pt x="880" y="155"/>
                    </a:lnTo>
                    <a:lnTo>
                      <a:pt x="881" y="155"/>
                    </a:lnTo>
                    <a:lnTo>
                      <a:pt x="882" y="155"/>
                    </a:lnTo>
                    <a:lnTo>
                      <a:pt x="883" y="155"/>
                    </a:lnTo>
                    <a:lnTo>
                      <a:pt x="884" y="155"/>
                    </a:lnTo>
                    <a:lnTo>
                      <a:pt x="887" y="155"/>
                    </a:lnTo>
                    <a:lnTo>
                      <a:pt x="888" y="155"/>
                    </a:lnTo>
                    <a:lnTo>
                      <a:pt x="889" y="155"/>
                    </a:lnTo>
                    <a:lnTo>
                      <a:pt x="890" y="155"/>
                    </a:lnTo>
                    <a:lnTo>
                      <a:pt x="891" y="155"/>
                    </a:lnTo>
                    <a:lnTo>
                      <a:pt x="892" y="155"/>
                    </a:lnTo>
                    <a:lnTo>
                      <a:pt x="893" y="155"/>
                    </a:lnTo>
                    <a:lnTo>
                      <a:pt x="894" y="155"/>
                    </a:lnTo>
                    <a:lnTo>
                      <a:pt x="895" y="155"/>
                    </a:lnTo>
                    <a:lnTo>
                      <a:pt x="896" y="155"/>
                    </a:lnTo>
                    <a:lnTo>
                      <a:pt x="897" y="155"/>
                    </a:lnTo>
                    <a:lnTo>
                      <a:pt x="898" y="155"/>
                    </a:lnTo>
                    <a:lnTo>
                      <a:pt x="899" y="155"/>
                    </a:lnTo>
                    <a:lnTo>
                      <a:pt x="900" y="155"/>
                    </a:lnTo>
                    <a:lnTo>
                      <a:pt x="901" y="155"/>
                    </a:lnTo>
                    <a:lnTo>
                      <a:pt x="902" y="155"/>
                    </a:lnTo>
                    <a:lnTo>
                      <a:pt x="903" y="155"/>
                    </a:lnTo>
                    <a:lnTo>
                      <a:pt x="903" y="163"/>
                    </a:lnTo>
                    <a:lnTo>
                      <a:pt x="904" y="163"/>
                    </a:lnTo>
                    <a:lnTo>
                      <a:pt x="905" y="163"/>
                    </a:lnTo>
                    <a:lnTo>
                      <a:pt x="906" y="163"/>
                    </a:lnTo>
                    <a:lnTo>
                      <a:pt x="907" y="163"/>
                    </a:lnTo>
                    <a:lnTo>
                      <a:pt x="910" y="163"/>
                    </a:lnTo>
                    <a:lnTo>
                      <a:pt x="912" y="163"/>
                    </a:lnTo>
                    <a:lnTo>
                      <a:pt x="913" y="163"/>
                    </a:lnTo>
                    <a:lnTo>
                      <a:pt x="914" y="163"/>
                    </a:lnTo>
                    <a:lnTo>
                      <a:pt x="917" y="163"/>
                    </a:lnTo>
                    <a:lnTo>
                      <a:pt x="920" y="163"/>
                    </a:lnTo>
                    <a:lnTo>
                      <a:pt x="921" y="163"/>
                    </a:lnTo>
                    <a:lnTo>
                      <a:pt x="923" y="163"/>
                    </a:lnTo>
                    <a:lnTo>
                      <a:pt x="924" y="163"/>
                    </a:lnTo>
                    <a:lnTo>
                      <a:pt x="924" y="177"/>
                    </a:lnTo>
                    <a:lnTo>
                      <a:pt x="925" y="177"/>
                    </a:lnTo>
                    <a:lnTo>
                      <a:pt x="927" y="177"/>
                    </a:lnTo>
                    <a:lnTo>
                      <a:pt x="928" y="177"/>
                    </a:lnTo>
                    <a:lnTo>
                      <a:pt x="929" y="177"/>
                    </a:lnTo>
                    <a:lnTo>
                      <a:pt x="930" y="177"/>
                    </a:lnTo>
                    <a:lnTo>
                      <a:pt x="931" y="177"/>
                    </a:lnTo>
                    <a:lnTo>
                      <a:pt x="932" y="177"/>
                    </a:lnTo>
                    <a:lnTo>
                      <a:pt x="933" y="177"/>
                    </a:lnTo>
                    <a:lnTo>
                      <a:pt x="934" y="177"/>
                    </a:lnTo>
                    <a:lnTo>
                      <a:pt x="935" y="177"/>
                    </a:lnTo>
                    <a:lnTo>
                      <a:pt x="936" y="177"/>
                    </a:lnTo>
                    <a:lnTo>
                      <a:pt x="939" y="177"/>
                    </a:lnTo>
                    <a:lnTo>
                      <a:pt x="946" y="177"/>
                    </a:lnTo>
                    <a:lnTo>
                      <a:pt x="949" y="177"/>
                    </a:lnTo>
                    <a:lnTo>
                      <a:pt x="949" y="220"/>
                    </a:lnTo>
                    <a:lnTo>
                      <a:pt x="950" y="220"/>
                    </a:lnTo>
                    <a:lnTo>
                      <a:pt x="951" y="220"/>
                    </a:lnTo>
                    <a:lnTo>
                      <a:pt x="954" y="220"/>
                    </a:lnTo>
                    <a:lnTo>
                      <a:pt x="957" y="220"/>
                    </a:lnTo>
                    <a:lnTo>
                      <a:pt x="961" y="220"/>
                    </a:lnTo>
                    <a:lnTo>
                      <a:pt x="967" y="220"/>
                    </a:lnTo>
                    <a:lnTo>
                      <a:pt x="1019" y="220"/>
                    </a:lnTo>
                  </a:path>
                </a:pathLst>
              </a:custGeom>
              <a:noFill/>
              <a:ln w="38100">
                <a:solidFill>
                  <a:srgbClr val="00FF0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5" name="Line 345"/>
              <p:cNvSpPr>
                <a:spLocks noChangeShapeType="1"/>
              </p:cNvSpPr>
              <p:nvPr/>
            </p:nvSpPr>
            <p:spPr bwMode="auto">
              <a:xfrm flipV="1">
                <a:off x="3598789" y="2891312"/>
                <a:ext cx="0" cy="4315645"/>
              </a:xfrm>
              <a:prstGeom prst="line">
                <a:avLst/>
              </a:prstGeom>
              <a:noFill/>
              <a:ln w="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6" name="Line 346"/>
              <p:cNvSpPr>
                <a:spLocks noChangeShapeType="1"/>
              </p:cNvSpPr>
              <p:nvPr/>
            </p:nvSpPr>
            <p:spPr bwMode="auto">
              <a:xfrm flipH="1">
                <a:off x="3527335" y="7084710"/>
                <a:ext cx="71454" cy="0"/>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7" name="Rectangle 347"/>
              <p:cNvSpPr>
                <a:spLocks noChangeArrowheads="1"/>
              </p:cNvSpPr>
              <p:nvPr/>
            </p:nvSpPr>
            <p:spPr bwMode="auto">
              <a:xfrm>
                <a:off x="3346661" y="6946955"/>
                <a:ext cx="137605" cy="298294"/>
              </a:xfrm>
              <a:prstGeom prst="rect">
                <a:avLst/>
              </a:prstGeom>
              <a:noFill/>
              <a:ln w="9525">
                <a:noFill/>
                <a:miter lim="800000"/>
                <a:headEnd/>
                <a:tailEnd/>
              </a:ln>
            </p:spPr>
            <p:txBody>
              <a:bodyPr wrap="none" lIns="0" tIns="0" rIns="0" bIns="0">
                <a:spAutoFit/>
              </a:bodyPr>
              <a:lstStyle/>
              <a:p>
                <a:pPr algn="r" defTabSz="4876800"/>
                <a:r>
                  <a:rPr lang="en-US" altLang="fr-FR" sz="1400">
                    <a:solidFill>
                      <a:srgbClr val="FFFFFF"/>
                    </a:solidFill>
                    <a:latin typeface="Arial" charset="0"/>
                    <a:ea typeface="ＭＳ Ｐゴシック" pitchFamily="34" charset="-128"/>
                    <a:cs typeface="Arial" charset="0"/>
                  </a:rPr>
                  <a:t>0</a:t>
                </a:r>
              </a:p>
            </p:txBody>
          </p:sp>
          <p:sp>
            <p:nvSpPr>
              <p:cNvPr id="14388" name="Line 348"/>
              <p:cNvSpPr>
                <a:spLocks noChangeShapeType="1"/>
              </p:cNvSpPr>
              <p:nvPr/>
            </p:nvSpPr>
            <p:spPr bwMode="auto">
              <a:xfrm flipH="1">
                <a:off x="3527335" y="6065416"/>
                <a:ext cx="71454" cy="0"/>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89" name="Rectangle 349"/>
              <p:cNvSpPr>
                <a:spLocks noChangeArrowheads="1"/>
              </p:cNvSpPr>
              <p:nvPr/>
            </p:nvSpPr>
            <p:spPr bwMode="auto">
              <a:xfrm>
                <a:off x="3002646" y="5927661"/>
                <a:ext cx="481620" cy="298294"/>
              </a:xfrm>
              <a:prstGeom prst="rect">
                <a:avLst/>
              </a:prstGeom>
              <a:noFill/>
              <a:ln w="9525">
                <a:noFill/>
                <a:miter lim="800000"/>
                <a:headEnd/>
                <a:tailEnd/>
              </a:ln>
            </p:spPr>
            <p:txBody>
              <a:bodyPr wrap="none" lIns="0" tIns="0" rIns="0" bIns="0">
                <a:spAutoFit/>
              </a:bodyPr>
              <a:lstStyle/>
              <a:p>
                <a:pPr algn="r" defTabSz="4876800"/>
                <a:r>
                  <a:rPr lang="en-US" altLang="fr-FR" sz="1400">
                    <a:solidFill>
                      <a:srgbClr val="FFFFFF"/>
                    </a:solidFill>
                    <a:latin typeface="Arial" charset="0"/>
                    <a:ea typeface="ＭＳ Ｐゴシック" pitchFamily="34" charset="-128"/>
                    <a:cs typeface="Arial" charset="0"/>
                  </a:rPr>
                  <a:t>0,25</a:t>
                </a:r>
              </a:p>
            </p:txBody>
          </p:sp>
          <p:sp>
            <p:nvSpPr>
              <p:cNvPr id="14390" name="Line 350"/>
              <p:cNvSpPr>
                <a:spLocks noChangeShapeType="1"/>
              </p:cNvSpPr>
              <p:nvPr/>
            </p:nvSpPr>
            <p:spPr bwMode="auto">
              <a:xfrm flipH="1">
                <a:off x="3527335" y="5045260"/>
                <a:ext cx="71454" cy="0"/>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91" name="Rectangle 351"/>
              <p:cNvSpPr>
                <a:spLocks noChangeArrowheads="1"/>
              </p:cNvSpPr>
              <p:nvPr/>
            </p:nvSpPr>
            <p:spPr bwMode="auto">
              <a:xfrm>
                <a:off x="3002646" y="4907505"/>
                <a:ext cx="481620" cy="298294"/>
              </a:xfrm>
              <a:prstGeom prst="rect">
                <a:avLst/>
              </a:prstGeom>
              <a:noFill/>
              <a:ln w="9525">
                <a:noFill/>
                <a:miter lim="800000"/>
                <a:headEnd/>
                <a:tailEnd/>
              </a:ln>
            </p:spPr>
            <p:txBody>
              <a:bodyPr wrap="none" lIns="0" tIns="0" rIns="0" bIns="0">
                <a:spAutoFit/>
              </a:bodyPr>
              <a:lstStyle/>
              <a:p>
                <a:pPr algn="r" defTabSz="4876800"/>
                <a:r>
                  <a:rPr lang="en-US" altLang="fr-FR" sz="1400">
                    <a:solidFill>
                      <a:srgbClr val="FFFFFF"/>
                    </a:solidFill>
                    <a:latin typeface="Arial" charset="0"/>
                    <a:ea typeface="ＭＳ Ｐゴシック" pitchFamily="34" charset="-128"/>
                    <a:cs typeface="Arial" charset="0"/>
                  </a:rPr>
                  <a:t>0,50</a:t>
                </a:r>
              </a:p>
            </p:txBody>
          </p:sp>
          <p:sp>
            <p:nvSpPr>
              <p:cNvPr id="14392" name="Line 352"/>
              <p:cNvSpPr>
                <a:spLocks noChangeShapeType="1"/>
              </p:cNvSpPr>
              <p:nvPr/>
            </p:nvSpPr>
            <p:spPr bwMode="auto">
              <a:xfrm flipH="1">
                <a:off x="3527335" y="4025966"/>
                <a:ext cx="71454" cy="0"/>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93" name="Rectangle 353"/>
              <p:cNvSpPr>
                <a:spLocks noChangeArrowheads="1"/>
              </p:cNvSpPr>
              <p:nvPr/>
            </p:nvSpPr>
            <p:spPr bwMode="auto">
              <a:xfrm>
                <a:off x="3002646" y="3888211"/>
                <a:ext cx="481620" cy="298294"/>
              </a:xfrm>
              <a:prstGeom prst="rect">
                <a:avLst/>
              </a:prstGeom>
              <a:noFill/>
              <a:ln w="9525">
                <a:noFill/>
                <a:miter lim="800000"/>
                <a:headEnd/>
                <a:tailEnd/>
              </a:ln>
            </p:spPr>
            <p:txBody>
              <a:bodyPr wrap="none" lIns="0" tIns="0" rIns="0" bIns="0">
                <a:spAutoFit/>
              </a:bodyPr>
              <a:lstStyle/>
              <a:p>
                <a:pPr algn="r" defTabSz="4876800"/>
                <a:r>
                  <a:rPr lang="en-US" altLang="fr-FR" sz="1400">
                    <a:solidFill>
                      <a:srgbClr val="FFFFFF"/>
                    </a:solidFill>
                    <a:latin typeface="Arial" charset="0"/>
                    <a:ea typeface="ＭＳ Ｐゴシック" pitchFamily="34" charset="-128"/>
                    <a:cs typeface="Arial" charset="0"/>
                  </a:rPr>
                  <a:t>0,75</a:t>
                </a:r>
              </a:p>
            </p:txBody>
          </p:sp>
          <p:sp>
            <p:nvSpPr>
              <p:cNvPr id="14394" name="Line 354"/>
              <p:cNvSpPr>
                <a:spLocks noChangeShapeType="1"/>
              </p:cNvSpPr>
              <p:nvPr/>
            </p:nvSpPr>
            <p:spPr bwMode="auto">
              <a:xfrm flipH="1">
                <a:off x="3527335" y="3006672"/>
                <a:ext cx="71454" cy="0"/>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95" name="Rectangle 355"/>
              <p:cNvSpPr>
                <a:spLocks noChangeArrowheads="1"/>
              </p:cNvSpPr>
              <p:nvPr/>
            </p:nvSpPr>
            <p:spPr bwMode="auto">
              <a:xfrm>
                <a:off x="3002646" y="2868055"/>
                <a:ext cx="481620" cy="298294"/>
              </a:xfrm>
              <a:prstGeom prst="rect">
                <a:avLst/>
              </a:prstGeom>
              <a:noFill/>
              <a:ln w="9525">
                <a:noFill/>
                <a:miter lim="800000"/>
                <a:headEnd/>
                <a:tailEnd/>
              </a:ln>
            </p:spPr>
            <p:txBody>
              <a:bodyPr wrap="none" lIns="0" tIns="0" rIns="0" bIns="0">
                <a:spAutoFit/>
              </a:bodyPr>
              <a:lstStyle/>
              <a:p>
                <a:pPr algn="r" defTabSz="4876800"/>
                <a:r>
                  <a:rPr lang="en-US" altLang="fr-FR" sz="1400">
                    <a:solidFill>
                      <a:srgbClr val="FFFFFF"/>
                    </a:solidFill>
                    <a:latin typeface="Arial" charset="0"/>
                    <a:ea typeface="ＭＳ Ｐゴシック" pitchFamily="34" charset="-128"/>
                    <a:cs typeface="Arial" charset="0"/>
                  </a:rPr>
                  <a:t>1,00</a:t>
                </a:r>
              </a:p>
            </p:txBody>
          </p:sp>
          <p:sp>
            <p:nvSpPr>
              <p:cNvPr id="14396" name="Line 356"/>
              <p:cNvSpPr>
                <a:spLocks noChangeShapeType="1"/>
              </p:cNvSpPr>
              <p:nvPr/>
            </p:nvSpPr>
            <p:spPr bwMode="auto">
              <a:xfrm>
                <a:off x="3598789" y="7206957"/>
                <a:ext cx="7550871" cy="0"/>
              </a:xfrm>
              <a:prstGeom prst="line">
                <a:avLst/>
              </a:prstGeom>
              <a:noFill/>
              <a:ln w="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97" name="Line 357"/>
              <p:cNvSpPr>
                <a:spLocks noChangeShapeType="1"/>
              </p:cNvSpPr>
              <p:nvPr/>
            </p:nvSpPr>
            <p:spPr bwMode="auto">
              <a:xfrm>
                <a:off x="3714149" y="7206957"/>
                <a:ext cx="0" cy="72315"/>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398" name="Rectangle 358"/>
              <p:cNvSpPr>
                <a:spLocks noChangeArrowheads="1"/>
              </p:cNvSpPr>
              <p:nvPr/>
            </p:nvSpPr>
            <p:spPr bwMode="auto">
              <a:xfrm>
                <a:off x="3663355" y="7314568"/>
                <a:ext cx="137605" cy="298294"/>
              </a:xfrm>
              <a:prstGeom prst="rect">
                <a:avLst/>
              </a:prstGeom>
              <a:noFill/>
              <a:ln w="9525">
                <a:noFill/>
                <a:miter lim="800000"/>
                <a:headEnd/>
                <a:tailEnd/>
              </a:ln>
            </p:spPr>
            <p:txBody>
              <a:bodyPr wrap="none" lIns="0" tIns="0" rIns="0" bIns="0">
                <a:spAutoFit/>
              </a:bodyPr>
              <a:lstStyle/>
              <a:p>
                <a:pPr defTabSz="4876800"/>
                <a:r>
                  <a:rPr lang="en-US" altLang="fr-FR" sz="1400">
                    <a:solidFill>
                      <a:srgbClr val="FFFFFF"/>
                    </a:solidFill>
                    <a:latin typeface="Arial" charset="0"/>
                    <a:ea typeface="ＭＳ Ｐゴシック" pitchFamily="34" charset="-128"/>
                    <a:cs typeface="Arial" charset="0"/>
                  </a:rPr>
                  <a:t>0</a:t>
                </a:r>
              </a:p>
            </p:txBody>
          </p:sp>
          <p:sp>
            <p:nvSpPr>
              <p:cNvPr id="14399" name="Line 359"/>
              <p:cNvSpPr>
                <a:spLocks noChangeShapeType="1"/>
              </p:cNvSpPr>
              <p:nvPr/>
            </p:nvSpPr>
            <p:spPr bwMode="auto">
              <a:xfrm>
                <a:off x="5991204" y="7206957"/>
                <a:ext cx="0" cy="72315"/>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400" name="Rectangle 360"/>
              <p:cNvSpPr>
                <a:spLocks noChangeArrowheads="1"/>
              </p:cNvSpPr>
              <p:nvPr/>
            </p:nvSpPr>
            <p:spPr bwMode="auto">
              <a:xfrm>
                <a:off x="5890479" y="7314568"/>
                <a:ext cx="275211" cy="298294"/>
              </a:xfrm>
              <a:prstGeom prst="rect">
                <a:avLst/>
              </a:prstGeom>
              <a:noFill/>
              <a:ln w="9525">
                <a:noFill/>
                <a:miter lim="800000"/>
                <a:headEnd/>
                <a:tailEnd/>
              </a:ln>
            </p:spPr>
            <p:txBody>
              <a:bodyPr wrap="none" lIns="0" tIns="0" rIns="0" bIns="0">
                <a:spAutoFit/>
              </a:bodyPr>
              <a:lstStyle/>
              <a:p>
                <a:pPr defTabSz="4876800"/>
                <a:r>
                  <a:rPr lang="en-US" altLang="fr-FR" sz="1400">
                    <a:solidFill>
                      <a:srgbClr val="FFFFFF"/>
                    </a:solidFill>
                    <a:latin typeface="Arial" charset="0"/>
                    <a:ea typeface="ＭＳ Ｐゴシック" pitchFamily="34" charset="-128"/>
                    <a:cs typeface="Arial" charset="0"/>
                  </a:rPr>
                  <a:t>10</a:t>
                </a:r>
              </a:p>
            </p:txBody>
          </p:sp>
          <p:sp>
            <p:nvSpPr>
              <p:cNvPr id="14401" name="Line 361"/>
              <p:cNvSpPr>
                <a:spLocks noChangeShapeType="1"/>
              </p:cNvSpPr>
              <p:nvPr/>
            </p:nvSpPr>
            <p:spPr bwMode="auto">
              <a:xfrm>
                <a:off x="8276008" y="7206957"/>
                <a:ext cx="0" cy="72315"/>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402" name="Rectangle 362"/>
              <p:cNvSpPr>
                <a:spLocks noChangeArrowheads="1"/>
              </p:cNvSpPr>
              <p:nvPr/>
            </p:nvSpPr>
            <p:spPr bwMode="auto">
              <a:xfrm>
                <a:off x="8175284" y="7314568"/>
                <a:ext cx="275211" cy="298294"/>
              </a:xfrm>
              <a:prstGeom prst="rect">
                <a:avLst/>
              </a:prstGeom>
              <a:noFill/>
              <a:ln w="9525">
                <a:noFill/>
                <a:miter lim="800000"/>
                <a:headEnd/>
                <a:tailEnd/>
              </a:ln>
            </p:spPr>
            <p:txBody>
              <a:bodyPr wrap="none" lIns="0" tIns="0" rIns="0" bIns="0">
                <a:spAutoFit/>
              </a:bodyPr>
              <a:lstStyle/>
              <a:p>
                <a:pPr defTabSz="4876800"/>
                <a:r>
                  <a:rPr lang="en-US" altLang="fr-FR" sz="1400">
                    <a:solidFill>
                      <a:srgbClr val="FFFFFF"/>
                    </a:solidFill>
                    <a:latin typeface="Arial" charset="0"/>
                    <a:ea typeface="ＭＳ Ｐゴシック" pitchFamily="34" charset="-128"/>
                    <a:cs typeface="Arial" charset="0"/>
                  </a:rPr>
                  <a:t>20</a:t>
                </a:r>
              </a:p>
            </p:txBody>
          </p:sp>
          <p:sp>
            <p:nvSpPr>
              <p:cNvPr id="14403" name="Line 363"/>
              <p:cNvSpPr>
                <a:spLocks noChangeShapeType="1"/>
              </p:cNvSpPr>
              <p:nvPr/>
            </p:nvSpPr>
            <p:spPr bwMode="auto">
              <a:xfrm>
                <a:off x="10553924" y="7206957"/>
                <a:ext cx="0" cy="72315"/>
              </a:xfrm>
              <a:prstGeom prst="line">
                <a:avLst/>
              </a:prstGeom>
              <a:noFill/>
              <a:ln w="12700">
                <a:solidFill>
                  <a:srgbClr val="E0E0E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14404" name="Rectangle 364"/>
              <p:cNvSpPr>
                <a:spLocks noChangeArrowheads="1"/>
              </p:cNvSpPr>
              <p:nvPr/>
            </p:nvSpPr>
            <p:spPr bwMode="auto">
              <a:xfrm>
                <a:off x="10453200" y="7314568"/>
                <a:ext cx="275211" cy="298294"/>
              </a:xfrm>
              <a:prstGeom prst="rect">
                <a:avLst/>
              </a:prstGeom>
              <a:noFill/>
              <a:ln w="9525">
                <a:noFill/>
                <a:miter lim="800000"/>
                <a:headEnd/>
                <a:tailEnd/>
              </a:ln>
            </p:spPr>
            <p:txBody>
              <a:bodyPr wrap="none" lIns="0" tIns="0" rIns="0" bIns="0">
                <a:spAutoFit/>
              </a:bodyPr>
              <a:lstStyle/>
              <a:p>
                <a:pPr defTabSz="4876800"/>
                <a:r>
                  <a:rPr lang="en-US" altLang="fr-FR" sz="1400">
                    <a:solidFill>
                      <a:srgbClr val="FFFFFF"/>
                    </a:solidFill>
                    <a:latin typeface="Arial" charset="0"/>
                    <a:ea typeface="ＭＳ Ｐゴシック" pitchFamily="34" charset="-128"/>
                    <a:cs typeface="Arial" charset="0"/>
                  </a:rPr>
                  <a:t>30</a:t>
                </a:r>
              </a:p>
            </p:txBody>
          </p:sp>
          <p:sp>
            <p:nvSpPr>
              <p:cNvPr id="14405" name="Rectangle 365"/>
              <p:cNvSpPr>
                <a:spLocks noChangeArrowheads="1"/>
              </p:cNvSpPr>
              <p:nvPr/>
            </p:nvSpPr>
            <p:spPr bwMode="auto">
              <a:xfrm>
                <a:off x="5515899" y="7692982"/>
                <a:ext cx="4037169" cy="340906"/>
              </a:xfrm>
              <a:prstGeom prst="rect">
                <a:avLst/>
              </a:prstGeom>
              <a:noFill/>
              <a:ln w="9525">
                <a:noFill/>
                <a:miter lim="800000"/>
                <a:headEnd/>
                <a:tailEnd/>
              </a:ln>
            </p:spPr>
            <p:txBody>
              <a:bodyPr wrap="none" lIns="0" tIns="0" rIns="0" bIns="0">
                <a:spAutoFit/>
              </a:bodyPr>
              <a:lstStyle/>
              <a:p>
                <a:pPr algn="ctr" defTabSz="4876800"/>
                <a:r>
                  <a:rPr lang="fr-FR" altLang="fr-FR" sz="1600">
                    <a:solidFill>
                      <a:srgbClr val="FFFFFF"/>
                    </a:solidFill>
                    <a:latin typeface="Arial" charset="0"/>
                    <a:ea typeface="ＭＳ Ｐゴシック" pitchFamily="34" charset="-128"/>
                    <a:cs typeface="Arial" charset="0"/>
                  </a:rPr>
                  <a:t>Année depuis la séroconversion</a:t>
                </a:r>
              </a:p>
            </p:txBody>
          </p:sp>
        </p:grpSp>
        <p:sp>
          <p:nvSpPr>
            <p:cNvPr id="14371" name="ZoneTexte 34"/>
            <p:cNvSpPr txBox="1">
              <a:spLocks noChangeArrowheads="1"/>
            </p:cNvSpPr>
            <p:nvPr/>
          </p:nvSpPr>
          <p:spPr bwMode="auto">
            <a:xfrm>
              <a:off x="3490091" y="5668171"/>
              <a:ext cx="1087092"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Avant 1997</a:t>
              </a:r>
            </a:p>
          </p:txBody>
        </p:sp>
        <p:sp>
          <p:nvSpPr>
            <p:cNvPr id="14372" name="ZoneTexte 35"/>
            <p:cNvSpPr txBox="1">
              <a:spLocks noChangeArrowheads="1"/>
            </p:cNvSpPr>
            <p:nvPr/>
          </p:nvSpPr>
          <p:spPr bwMode="auto">
            <a:xfrm>
              <a:off x="2837273" y="3994030"/>
              <a:ext cx="1043249"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1997-1999</a:t>
              </a:r>
            </a:p>
          </p:txBody>
        </p:sp>
        <p:sp>
          <p:nvSpPr>
            <p:cNvPr id="14373" name="ZoneTexte 36"/>
            <p:cNvSpPr txBox="1">
              <a:spLocks noChangeArrowheads="1"/>
            </p:cNvSpPr>
            <p:nvPr/>
          </p:nvSpPr>
          <p:spPr bwMode="auto">
            <a:xfrm>
              <a:off x="3519985" y="4287501"/>
              <a:ext cx="1043249"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2000-2002</a:t>
              </a:r>
            </a:p>
          </p:txBody>
        </p:sp>
        <p:sp>
          <p:nvSpPr>
            <p:cNvPr id="14374" name="ZoneTexte 37"/>
            <p:cNvSpPr txBox="1">
              <a:spLocks noChangeArrowheads="1"/>
            </p:cNvSpPr>
            <p:nvPr/>
          </p:nvSpPr>
          <p:spPr bwMode="auto">
            <a:xfrm>
              <a:off x="4319739" y="4896895"/>
              <a:ext cx="1043249"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2003-2005</a:t>
              </a:r>
            </a:p>
          </p:txBody>
        </p:sp>
        <p:sp>
          <p:nvSpPr>
            <p:cNvPr id="14375" name="ZoneTexte 38"/>
            <p:cNvSpPr txBox="1">
              <a:spLocks noChangeArrowheads="1"/>
            </p:cNvSpPr>
            <p:nvPr/>
          </p:nvSpPr>
          <p:spPr bwMode="auto">
            <a:xfrm>
              <a:off x="5147812" y="3258776"/>
              <a:ext cx="1029924"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2009-2011</a:t>
              </a:r>
            </a:p>
          </p:txBody>
        </p:sp>
        <p:sp>
          <p:nvSpPr>
            <p:cNvPr id="14376" name="ZoneTexte 39"/>
            <p:cNvSpPr txBox="1">
              <a:spLocks noChangeArrowheads="1"/>
            </p:cNvSpPr>
            <p:nvPr/>
          </p:nvSpPr>
          <p:spPr bwMode="auto">
            <a:xfrm>
              <a:off x="5185564" y="4171551"/>
              <a:ext cx="1043249"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2006-2008</a:t>
              </a:r>
            </a:p>
          </p:txBody>
        </p:sp>
        <p:sp>
          <p:nvSpPr>
            <p:cNvPr id="14377" name="ZoneTexte 40"/>
            <p:cNvSpPr txBox="1">
              <a:spLocks noChangeArrowheads="1"/>
            </p:cNvSpPr>
            <p:nvPr/>
          </p:nvSpPr>
          <p:spPr bwMode="auto">
            <a:xfrm>
              <a:off x="5325391" y="3540055"/>
              <a:ext cx="1043249"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2012-2013</a:t>
              </a:r>
            </a:p>
          </p:txBody>
        </p:sp>
      </p:grpSp>
      <p:sp>
        <p:nvSpPr>
          <p:cNvPr id="14342" name="ZoneTexte 41"/>
          <p:cNvSpPr txBox="1">
            <a:spLocks noChangeArrowheads="1"/>
          </p:cNvSpPr>
          <p:nvPr/>
        </p:nvSpPr>
        <p:spPr bwMode="auto">
          <a:xfrm>
            <a:off x="6281738" y="2636838"/>
            <a:ext cx="2789237" cy="923925"/>
          </a:xfrm>
          <a:prstGeom prst="rect">
            <a:avLst/>
          </a:prstGeom>
          <a:noFill/>
          <a:ln w="9525">
            <a:noFill/>
            <a:miter lim="800000"/>
            <a:headEnd/>
            <a:tailEnd/>
          </a:ln>
        </p:spPr>
        <p:txBody>
          <a:bodyPr wrap="none">
            <a:spAutoFit/>
          </a:bodyPr>
          <a:lstStyle/>
          <a:p>
            <a:pPr algn="ctr" defTabSz="914400"/>
            <a:r>
              <a:rPr lang="fr-FR">
                <a:solidFill>
                  <a:srgbClr val="FFFF66"/>
                </a:solidFill>
                <a:latin typeface="Arial" charset="0"/>
                <a:ea typeface="+mn-ea"/>
                <a:cs typeface="Arial" charset="0"/>
              </a:rPr>
              <a:t>Probabilité de survie </a:t>
            </a:r>
          </a:p>
          <a:p>
            <a:pPr algn="ctr" defTabSz="914400"/>
            <a:r>
              <a:rPr lang="fr-FR">
                <a:solidFill>
                  <a:srgbClr val="FFFF66"/>
                </a:solidFill>
                <a:latin typeface="Arial" charset="0"/>
                <a:ea typeface="+mn-ea"/>
                <a:cs typeface="Arial" charset="0"/>
              </a:rPr>
              <a:t>10 ans après la </a:t>
            </a:r>
          </a:p>
          <a:p>
            <a:pPr algn="ctr" defTabSz="914400"/>
            <a:r>
              <a:rPr lang="fr-FR">
                <a:solidFill>
                  <a:srgbClr val="FFFF66"/>
                </a:solidFill>
                <a:latin typeface="Arial" charset="0"/>
                <a:ea typeface="+mn-ea"/>
                <a:cs typeface="Arial" charset="0"/>
              </a:rPr>
              <a:t>séroconversion (IC 95 %)</a:t>
            </a:r>
          </a:p>
        </p:txBody>
      </p:sp>
      <p:graphicFrame>
        <p:nvGraphicFramePr>
          <p:cNvPr id="43" name="Tableau 42"/>
          <p:cNvGraphicFramePr>
            <a:graphicFrameLocks noGrp="1"/>
          </p:cNvGraphicFramePr>
          <p:nvPr/>
        </p:nvGraphicFramePr>
        <p:xfrm>
          <a:off x="6313488" y="3630613"/>
          <a:ext cx="2745687" cy="2595880"/>
        </p:xfrm>
        <a:graphic>
          <a:graphicData uri="http://schemas.openxmlformats.org/drawingml/2006/table">
            <a:tbl>
              <a:tblPr firstRow="1" bandRow="1">
                <a:tableStyleId>{5C22544A-7EE6-4342-B048-85BDC9FD1C3A}</a:tableStyleId>
              </a:tblPr>
              <a:tblGrid>
                <a:gridCol w="1148125"/>
                <a:gridCol w="1597562"/>
              </a:tblGrid>
              <a:tr h="370840">
                <a:tc>
                  <a:txBody>
                    <a:bodyPr/>
                    <a:lstStyle/>
                    <a:p>
                      <a:r>
                        <a:rPr lang="fr-FR" sz="1400" b="0" dirty="0" smtClean="0">
                          <a:solidFill>
                            <a:schemeClr val="bg1"/>
                          </a:solidFill>
                        </a:rPr>
                        <a:t>&lt; 1997</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r>
                        <a:rPr lang="fr-FR" sz="1400" b="0" dirty="0" smtClean="0">
                          <a:solidFill>
                            <a:schemeClr val="bg1"/>
                          </a:solidFill>
                        </a:rPr>
                        <a:t>0,60 (0,58 - 0,62)</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70840">
                <a:tc>
                  <a:txBody>
                    <a:bodyPr/>
                    <a:lstStyle/>
                    <a:p>
                      <a:r>
                        <a:rPr lang="fr-FR" sz="1400" b="0" dirty="0" smtClean="0">
                          <a:solidFill>
                            <a:schemeClr val="bg1"/>
                          </a:solidFill>
                        </a:rPr>
                        <a:t>1997-1999</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r>
                        <a:rPr lang="fr-FR" sz="1400" b="0" dirty="0" smtClean="0">
                          <a:solidFill>
                            <a:schemeClr val="bg1"/>
                          </a:solidFill>
                        </a:rPr>
                        <a:t>0,87 (0,85 - 0,88)</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70840">
                <a:tc>
                  <a:txBody>
                    <a:bodyPr/>
                    <a:lstStyle/>
                    <a:p>
                      <a:r>
                        <a:rPr lang="fr-FR" sz="1400" b="0" dirty="0" smtClean="0">
                          <a:solidFill>
                            <a:schemeClr val="bg1"/>
                          </a:solidFill>
                        </a:rPr>
                        <a:t>2000-2002</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r>
                        <a:rPr lang="fr-FR" sz="1400" b="0" dirty="0" smtClean="0">
                          <a:solidFill>
                            <a:schemeClr val="bg1"/>
                          </a:solidFill>
                        </a:rPr>
                        <a:t>0,91 (0,90 - 0,92)</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70840">
                <a:tc>
                  <a:txBody>
                    <a:bodyPr/>
                    <a:lstStyle/>
                    <a:p>
                      <a:r>
                        <a:rPr lang="fr-FR" sz="1400" b="0" dirty="0" smtClean="0">
                          <a:solidFill>
                            <a:schemeClr val="bg1"/>
                          </a:solidFill>
                        </a:rPr>
                        <a:t>2003-2005</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r>
                        <a:rPr lang="fr-FR" sz="1400" b="0" dirty="0" smtClean="0">
                          <a:solidFill>
                            <a:schemeClr val="bg1"/>
                          </a:solidFill>
                        </a:rPr>
                        <a:t>0,94</a:t>
                      </a:r>
                      <a:r>
                        <a:rPr lang="fr-FR" sz="1400" b="0" baseline="0" dirty="0" smtClean="0">
                          <a:solidFill>
                            <a:schemeClr val="bg1"/>
                          </a:solidFill>
                        </a:rPr>
                        <a:t> (0,93 - 0,95)</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70840">
                <a:tc>
                  <a:txBody>
                    <a:bodyPr/>
                    <a:lstStyle/>
                    <a:p>
                      <a:r>
                        <a:rPr lang="fr-FR" sz="1400" b="0" dirty="0" smtClean="0">
                          <a:solidFill>
                            <a:schemeClr val="bg1"/>
                          </a:solidFill>
                        </a:rPr>
                        <a:t>2006-2008</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r>
                        <a:rPr lang="fr-FR" sz="1400" b="0" dirty="0" smtClean="0">
                          <a:solidFill>
                            <a:schemeClr val="bg1"/>
                          </a:solidFill>
                        </a:rPr>
                        <a:t>0,95 (0,94 - 0,96)</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70840">
                <a:tc>
                  <a:txBody>
                    <a:bodyPr/>
                    <a:lstStyle/>
                    <a:p>
                      <a:r>
                        <a:rPr lang="fr-FR" sz="1400" b="0" dirty="0" smtClean="0">
                          <a:solidFill>
                            <a:schemeClr val="bg1"/>
                          </a:solidFill>
                        </a:rPr>
                        <a:t>2009-2011</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r>
                        <a:rPr lang="fr-FR" sz="1400" b="0" dirty="0" smtClean="0">
                          <a:solidFill>
                            <a:schemeClr val="bg1"/>
                          </a:solidFill>
                        </a:rPr>
                        <a:t>0,97 (0,96 - 0,97)</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70840">
                <a:tc>
                  <a:txBody>
                    <a:bodyPr/>
                    <a:lstStyle/>
                    <a:p>
                      <a:r>
                        <a:rPr lang="fr-FR" sz="1400" b="0" dirty="0" smtClean="0">
                          <a:solidFill>
                            <a:schemeClr val="bg1"/>
                          </a:solidFill>
                        </a:rPr>
                        <a:t>2012-2013</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r>
                        <a:rPr lang="fr-FR" sz="1400" b="0" dirty="0" smtClean="0">
                          <a:solidFill>
                            <a:schemeClr val="bg1"/>
                          </a:solidFill>
                        </a:rPr>
                        <a:t>0,96 (0,95 - 0,97)</a:t>
                      </a: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
        <p:nvSpPr>
          <p:cNvPr id="14369" name="Text Box 5"/>
          <p:cNvSpPr txBox="1">
            <a:spLocks noChangeArrowheads="1"/>
          </p:cNvSpPr>
          <p:nvPr/>
        </p:nvSpPr>
        <p:spPr bwMode="auto">
          <a:xfrm>
            <a:off x="8832850" y="46038"/>
            <a:ext cx="255588" cy="246062"/>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ＭＳ Ｐゴシック" pitchFamily="34" charset="-128"/>
                <a:cs typeface="Arial" charset="0"/>
              </a:rPr>
              <a:t>2</a:t>
            </a:r>
          </a:p>
        </p:txBody>
      </p:sp>
    </p:spTree>
    <p:extLst>
      <p:ext uri="{BB962C8B-B14F-4D97-AF65-F5344CB8AC3E}">
        <p14:creationId xmlns:p14="http://schemas.microsoft.com/office/powerpoint/2010/main" val="2123868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Nouvelles pistes pour les ARV</a:t>
            </a:r>
            <a:endParaRPr lang="fr-FR" dirty="0"/>
          </a:p>
        </p:txBody>
      </p:sp>
      <p:sp>
        <p:nvSpPr>
          <p:cNvPr id="3" name="Espace réservé du texte 2"/>
          <p:cNvSpPr>
            <a:spLocks noGrp="1"/>
          </p:cNvSpPr>
          <p:nvPr>
            <p:ph type="body" idx="1"/>
          </p:nvPr>
        </p:nvSpPr>
        <p:spPr/>
        <p:txBody>
          <a:bodyPr/>
          <a:lstStyle/>
          <a:p>
            <a:endParaRPr lang="fr-FR"/>
          </a:p>
        </p:txBody>
      </p:sp>
      <p:pic>
        <p:nvPicPr>
          <p:cNvPr id="4" name="Image 3"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7653547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
            <a:ext cx="9228666" cy="6857999"/>
          </a:xfrm>
          <a:prstGeom prst="rect">
            <a:avLst/>
          </a:prstGeom>
          <a:solidFill>
            <a:schemeClr val="tx2">
              <a:lumMod val="7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endParaRPr lang="fr-FR" sz="900" dirty="0"/>
          </a:p>
        </p:txBody>
      </p:sp>
      <p:sp>
        <p:nvSpPr>
          <p:cNvPr id="7" name="Titre 6"/>
          <p:cNvSpPr>
            <a:spLocks noGrp="1"/>
          </p:cNvSpPr>
          <p:nvPr>
            <p:ph type="title"/>
          </p:nvPr>
        </p:nvSpPr>
        <p:spPr/>
        <p:txBody>
          <a:bodyPr/>
          <a:lstStyle/>
          <a:p>
            <a:r>
              <a:rPr lang="fr-FR" dirty="0" smtClean="0">
                <a:solidFill>
                  <a:schemeClr val="bg1"/>
                </a:solidFill>
              </a:rPr>
              <a:t>Une sorte de « vaccin  bizarre »</a:t>
            </a:r>
            <a:endParaRPr lang="fr-FR" dirty="0">
              <a:solidFill>
                <a:schemeClr val="bg1"/>
              </a:solidFill>
            </a:endParaRPr>
          </a:p>
        </p:txBody>
      </p:sp>
      <p:sp>
        <p:nvSpPr>
          <p:cNvPr id="4" name="Espace réservé du pied de page 3"/>
          <p:cNvSpPr>
            <a:spLocks noGrp="1"/>
          </p:cNvSpPr>
          <p:nvPr>
            <p:ph type="ftr" sz="quarter" idx="11"/>
          </p:nvPr>
        </p:nvSpPr>
        <p:spPr/>
        <p:txBody>
          <a:bodyPr/>
          <a:lstStyle/>
          <a:p>
            <a:endParaRPr lang="fr-FR">
              <a:solidFill>
                <a:schemeClr val="bg1"/>
              </a:solidFill>
            </a:endParaRP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solidFill>
                  <a:schemeClr val="bg1"/>
                </a:solidFill>
              </a:rPr>
              <a:pPr>
                <a:defRPr/>
              </a:pPr>
              <a:t>30</a:t>
            </a:fld>
            <a:endParaRPr lang="fr-FR" dirty="0">
              <a:solidFill>
                <a:schemeClr val="bg1"/>
              </a:solidFill>
            </a:endParaRPr>
          </a:p>
        </p:txBody>
      </p:sp>
      <p:grpSp>
        <p:nvGrpSpPr>
          <p:cNvPr id="9" name="Grouper 2048"/>
          <p:cNvGrpSpPr>
            <a:grpSpLocks/>
          </p:cNvGrpSpPr>
          <p:nvPr/>
        </p:nvGrpSpPr>
        <p:grpSpPr bwMode="auto">
          <a:xfrm>
            <a:off x="6621770" y="1431707"/>
            <a:ext cx="2335213" cy="2552700"/>
            <a:chOff x="6429942" y="1838761"/>
            <a:chExt cx="2336015" cy="2552290"/>
          </a:xfrm>
        </p:grpSpPr>
        <p:grpSp>
          <p:nvGrpSpPr>
            <p:cNvPr id="10" name="Groupe 32"/>
            <p:cNvGrpSpPr>
              <a:grpSpLocks/>
            </p:cNvGrpSpPr>
            <p:nvPr/>
          </p:nvGrpSpPr>
          <p:grpSpPr bwMode="auto">
            <a:xfrm>
              <a:off x="6429942" y="1842259"/>
              <a:ext cx="521834" cy="2099728"/>
              <a:chOff x="1328646" y="2057484"/>
              <a:chExt cx="521834" cy="2099728"/>
            </a:xfrm>
          </p:grpSpPr>
          <p:sp>
            <p:nvSpPr>
              <p:cNvPr id="25" name="Ellipse 12"/>
              <p:cNvSpPr>
                <a:spLocks noChangeArrowheads="1"/>
              </p:cNvSpPr>
              <p:nvPr/>
            </p:nvSpPr>
            <p:spPr bwMode="auto">
              <a:xfrm rot="3846541">
                <a:off x="1253563" y="2132567"/>
                <a:ext cx="431153" cy="280988"/>
              </a:xfrm>
              <a:prstGeom prst="ellipse">
                <a:avLst/>
              </a:prstGeom>
              <a:solidFill>
                <a:srgbClr val="00B0F0"/>
              </a:solidFill>
              <a:ln w="9525" algn="ctr">
                <a:solidFill>
                  <a:schemeClr val="bg1"/>
                </a:solidFill>
                <a:round/>
                <a:headEnd/>
                <a:tailEnd/>
              </a:ln>
            </p:spPr>
            <p:txBody>
              <a:bodyPr/>
              <a:lstStyle/>
              <a:p>
                <a:endParaRPr lang="fr-FR" sz="2400">
                  <a:solidFill>
                    <a:schemeClr val="bg1"/>
                  </a:solidFill>
                </a:endParaRPr>
              </a:p>
            </p:txBody>
          </p:sp>
          <p:sp>
            <p:nvSpPr>
              <p:cNvPr id="26" name="Ellipse 13"/>
              <p:cNvSpPr>
                <a:spLocks noChangeArrowheads="1"/>
              </p:cNvSpPr>
              <p:nvPr/>
            </p:nvSpPr>
            <p:spPr bwMode="auto">
              <a:xfrm rot="3846541">
                <a:off x="1474091" y="2518049"/>
                <a:ext cx="431153" cy="280988"/>
              </a:xfrm>
              <a:prstGeom prst="ellipse">
                <a:avLst/>
              </a:prstGeom>
              <a:solidFill>
                <a:srgbClr val="00B0F0"/>
              </a:solidFill>
              <a:ln w="9525" algn="ctr">
                <a:solidFill>
                  <a:schemeClr val="bg1"/>
                </a:solidFill>
                <a:round/>
                <a:headEnd/>
                <a:tailEnd/>
              </a:ln>
            </p:spPr>
            <p:txBody>
              <a:bodyPr/>
              <a:lstStyle/>
              <a:p>
                <a:endParaRPr lang="fr-FR" sz="2400">
                  <a:solidFill>
                    <a:schemeClr val="bg1"/>
                  </a:solidFill>
                </a:endParaRPr>
              </a:p>
            </p:txBody>
          </p:sp>
          <p:sp>
            <p:nvSpPr>
              <p:cNvPr id="27" name="Ellipse 26"/>
              <p:cNvSpPr/>
              <p:nvPr/>
            </p:nvSpPr>
            <p:spPr bwMode="auto">
              <a:xfrm rot="5400000">
                <a:off x="1495500" y="3028483"/>
                <a:ext cx="430143" cy="281084"/>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a:lstStyle/>
              <a:p>
                <a:pPr>
                  <a:defRPr/>
                </a:pPr>
                <a:endParaRPr lang="fr-FR" sz="2400">
                  <a:solidFill>
                    <a:schemeClr val="bg1"/>
                  </a:solidFill>
                  <a:cs typeface="+mn-cs"/>
                </a:endParaRPr>
              </a:p>
            </p:txBody>
          </p:sp>
          <p:sp>
            <p:nvSpPr>
              <p:cNvPr id="28" name="Ellipse 27"/>
              <p:cNvSpPr/>
              <p:nvPr/>
            </p:nvSpPr>
            <p:spPr bwMode="auto">
              <a:xfrm rot="5400000">
                <a:off x="1494706" y="3459420"/>
                <a:ext cx="431731" cy="281084"/>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a:lstStyle/>
              <a:p>
                <a:pPr>
                  <a:defRPr/>
                </a:pPr>
                <a:endParaRPr lang="fr-FR" sz="2400">
                  <a:solidFill>
                    <a:schemeClr val="bg1"/>
                  </a:solidFill>
                  <a:cs typeface="+mn-cs"/>
                </a:endParaRPr>
              </a:p>
            </p:txBody>
          </p:sp>
          <p:sp>
            <p:nvSpPr>
              <p:cNvPr id="29" name="Rectangle 16"/>
              <p:cNvSpPr>
                <a:spLocks noChangeArrowheads="1"/>
              </p:cNvSpPr>
              <p:nvPr/>
            </p:nvSpPr>
            <p:spPr bwMode="auto">
              <a:xfrm>
                <a:off x="1663818" y="3891280"/>
                <a:ext cx="92336" cy="265932"/>
              </a:xfrm>
              <a:prstGeom prst="rect">
                <a:avLst/>
              </a:prstGeom>
              <a:solidFill>
                <a:srgbClr val="C00000"/>
              </a:solidFill>
              <a:ln w="9525" algn="ctr">
                <a:solidFill>
                  <a:schemeClr val="bg1"/>
                </a:solidFill>
                <a:round/>
                <a:headEnd/>
                <a:tailEnd/>
              </a:ln>
            </p:spPr>
            <p:txBody>
              <a:bodyPr/>
              <a:lstStyle/>
              <a:p>
                <a:endParaRPr lang="fr-FR" sz="2400">
                  <a:solidFill>
                    <a:schemeClr val="bg1"/>
                  </a:solidFill>
                </a:endParaRPr>
              </a:p>
            </p:txBody>
          </p:sp>
          <p:sp>
            <p:nvSpPr>
              <p:cNvPr id="30" name="Rectangle 17"/>
              <p:cNvSpPr>
                <a:spLocks noChangeArrowheads="1"/>
              </p:cNvSpPr>
              <p:nvPr/>
            </p:nvSpPr>
            <p:spPr bwMode="auto">
              <a:xfrm>
                <a:off x="1687126" y="3815848"/>
                <a:ext cx="45719" cy="80512"/>
              </a:xfrm>
              <a:prstGeom prst="rect">
                <a:avLst/>
              </a:prstGeom>
              <a:solidFill>
                <a:srgbClr val="C00000"/>
              </a:solidFill>
              <a:ln w="9525" algn="ctr">
                <a:noFill/>
                <a:round/>
                <a:headEnd/>
                <a:tailEnd/>
              </a:ln>
            </p:spPr>
            <p:txBody>
              <a:bodyPr/>
              <a:lstStyle/>
              <a:p>
                <a:endParaRPr lang="fr-FR" sz="2400">
                  <a:solidFill>
                    <a:schemeClr val="bg1"/>
                  </a:solidFill>
                </a:endParaRPr>
              </a:p>
            </p:txBody>
          </p:sp>
          <p:cxnSp>
            <p:nvCxnSpPr>
              <p:cNvPr id="31" name="Connecteur droit 18"/>
              <p:cNvCxnSpPr>
                <a:cxnSpLocks noChangeShapeType="1"/>
              </p:cNvCxnSpPr>
              <p:nvPr/>
            </p:nvCxnSpPr>
            <p:spPr bwMode="auto">
              <a:xfrm flipV="1">
                <a:off x="1716336" y="2857950"/>
                <a:ext cx="0" cy="93500"/>
              </a:xfrm>
              <a:prstGeom prst="line">
                <a:avLst/>
              </a:prstGeom>
              <a:noFill/>
              <a:ln w="38100" algn="ctr">
                <a:solidFill>
                  <a:schemeClr val="bg1"/>
                </a:solidFill>
                <a:round/>
                <a:headEnd/>
                <a:tailEnd/>
              </a:ln>
            </p:spPr>
          </p:cxnSp>
        </p:grpSp>
        <p:grpSp>
          <p:nvGrpSpPr>
            <p:cNvPr id="11" name="Groupe 40"/>
            <p:cNvGrpSpPr>
              <a:grpSpLocks/>
            </p:cNvGrpSpPr>
            <p:nvPr/>
          </p:nvGrpSpPr>
          <p:grpSpPr bwMode="auto">
            <a:xfrm flipH="1">
              <a:off x="6982370" y="1838761"/>
              <a:ext cx="521834" cy="2099728"/>
              <a:chOff x="1328646" y="2057484"/>
              <a:chExt cx="521834" cy="2099728"/>
            </a:xfrm>
          </p:grpSpPr>
          <p:sp>
            <p:nvSpPr>
              <p:cNvPr id="18" name="Ellipse 20"/>
              <p:cNvSpPr>
                <a:spLocks noChangeArrowheads="1"/>
              </p:cNvSpPr>
              <p:nvPr/>
            </p:nvSpPr>
            <p:spPr bwMode="auto">
              <a:xfrm rot="3846541">
                <a:off x="1253563" y="2132567"/>
                <a:ext cx="431153" cy="280988"/>
              </a:xfrm>
              <a:prstGeom prst="ellipse">
                <a:avLst/>
              </a:prstGeom>
              <a:solidFill>
                <a:srgbClr val="00B0F0"/>
              </a:solidFill>
              <a:ln w="9525" algn="ctr">
                <a:solidFill>
                  <a:schemeClr val="bg1"/>
                </a:solidFill>
                <a:round/>
                <a:headEnd/>
                <a:tailEnd/>
              </a:ln>
            </p:spPr>
            <p:txBody>
              <a:bodyPr/>
              <a:lstStyle/>
              <a:p>
                <a:endParaRPr lang="fr-FR" sz="2400">
                  <a:solidFill>
                    <a:schemeClr val="bg1"/>
                  </a:solidFill>
                </a:endParaRPr>
              </a:p>
            </p:txBody>
          </p:sp>
          <p:sp>
            <p:nvSpPr>
              <p:cNvPr id="19" name="Ellipse 21"/>
              <p:cNvSpPr>
                <a:spLocks noChangeArrowheads="1"/>
              </p:cNvSpPr>
              <p:nvPr/>
            </p:nvSpPr>
            <p:spPr bwMode="auto">
              <a:xfrm rot="3846541">
                <a:off x="1474091" y="2518049"/>
                <a:ext cx="431153" cy="280988"/>
              </a:xfrm>
              <a:prstGeom prst="ellipse">
                <a:avLst/>
              </a:prstGeom>
              <a:solidFill>
                <a:srgbClr val="00B0F0"/>
              </a:solidFill>
              <a:ln w="9525" algn="ctr">
                <a:solidFill>
                  <a:schemeClr val="bg1"/>
                </a:solidFill>
                <a:round/>
                <a:headEnd/>
                <a:tailEnd/>
              </a:ln>
            </p:spPr>
            <p:txBody>
              <a:bodyPr/>
              <a:lstStyle/>
              <a:p>
                <a:endParaRPr lang="fr-FR" sz="2400">
                  <a:solidFill>
                    <a:schemeClr val="bg1"/>
                  </a:solidFill>
                </a:endParaRPr>
              </a:p>
            </p:txBody>
          </p:sp>
          <p:sp>
            <p:nvSpPr>
              <p:cNvPr id="20" name="Ellipse 19"/>
              <p:cNvSpPr/>
              <p:nvPr/>
            </p:nvSpPr>
            <p:spPr bwMode="auto">
              <a:xfrm rot="5400000">
                <a:off x="1494654" y="3028807"/>
                <a:ext cx="430143" cy="281084"/>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a:lstStyle/>
              <a:p>
                <a:pPr>
                  <a:defRPr/>
                </a:pPr>
                <a:endParaRPr lang="fr-FR" sz="2400">
                  <a:solidFill>
                    <a:schemeClr val="bg1"/>
                  </a:solidFill>
                  <a:cs typeface="+mn-cs"/>
                </a:endParaRPr>
              </a:p>
            </p:txBody>
          </p:sp>
          <p:sp>
            <p:nvSpPr>
              <p:cNvPr id="21" name="Ellipse 20"/>
              <p:cNvSpPr/>
              <p:nvPr/>
            </p:nvSpPr>
            <p:spPr bwMode="auto">
              <a:xfrm rot="5400000">
                <a:off x="1493860" y="3459744"/>
                <a:ext cx="431731" cy="281084"/>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a:lstStyle/>
              <a:p>
                <a:pPr>
                  <a:defRPr/>
                </a:pPr>
                <a:endParaRPr lang="fr-FR" sz="2400">
                  <a:solidFill>
                    <a:schemeClr val="bg1"/>
                  </a:solidFill>
                  <a:cs typeface="+mn-cs"/>
                </a:endParaRPr>
              </a:p>
            </p:txBody>
          </p:sp>
          <p:sp>
            <p:nvSpPr>
              <p:cNvPr id="22" name="Rectangle 24"/>
              <p:cNvSpPr>
                <a:spLocks noChangeArrowheads="1"/>
              </p:cNvSpPr>
              <p:nvPr/>
            </p:nvSpPr>
            <p:spPr bwMode="auto">
              <a:xfrm>
                <a:off x="1663818" y="3891280"/>
                <a:ext cx="92336" cy="265932"/>
              </a:xfrm>
              <a:prstGeom prst="rect">
                <a:avLst/>
              </a:prstGeom>
              <a:solidFill>
                <a:srgbClr val="C00000"/>
              </a:solidFill>
              <a:ln w="9525" algn="ctr">
                <a:solidFill>
                  <a:schemeClr val="bg1"/>
                </a:solidFill>
                <a:round/>
                <a:headEnd/>
                <a:tailEnd/>
              </a:ln>
            </p:spPr>
            <p:txBody>
              <a:bodyPr/>
              <a:lstStyle/>
              <a:p>
                <a:endParaRPr lang="fr-FR" sz="2400">
                  <a:solidFill>
                    <a:schemeClr val="bg1"/>
                  </a:solidFill>
                </a:endParaRPr>
              </a:p>
            </p:txBody>
          </p:sp>
          <p:sp>
            <p:nvSpPr>
              <p:cNvPr id="23" name="Rectangle 25"/>
              <p:cNvSpPr>
                <a:spLocks noChangeArrowheads="1"/>
              </p:cNvSpPr>
              <p:nvPr/>
            </p:nvSpPr>
            <p:spPr bwMode="auto">
              <a:xfrm>
                <a:off x="1687126" y="3815848"/>
                <a:ext cx="45719" cy="80512"/>
              </a:xfrm>
              <a:prstGeom prst="rect">
                <a:avLst/>
              </a:prstGeom>
              <a:solidFill>
                <a:srgbClr val="C00000"/>
              </a:solidFill>
              <a:ln w="9525" algn="ctr">
                <a:noFill/>
                <a:round/>
                <a:headEnd/>
                <a:tailEnd/>
              </a:ln>
            </p:spPr>
            <p:txBody>
              <a:bodyPr/>
              <a:lstStyle/>
              <a:p>
                <a:endParaRPr lang="fr-FR" sz="2400">
                  <a:solidFill>
                    <a:schemeClr val="bg1"/>
                  </a:solidFill>
                </a:endParaRPr>
              </a:p>
            </p:txBody>
          </p:sp>
          <p:cxnSp>
            <p:nvCxnSpPr>
              <p:cNvPr id="24" name="Connecteur droit 26"/>
              <p:cNvCxnSpPr>
                <a:cxnSpLocks noChangeShapeType="1"/>
              </p:cNvCxnSpPr>
              <p:nvPr/>
            </p:nvCxnSpPr>
            <p:spPr bwMode="auto">
              <a:xfrm flipV="1">
                <a:off x="1716336" y="2857950"/>
                <a:ext cx="0" cy="93500"/>
              </a:xfrm>
              <a:prstGeom prst="line">
                <a:avLst/>
              </a:prstGeom>
              <a:noFill/>
              <a:ln w="38100" algn="ctr">
                <a:solidFill>
                  <a:schemeClr val="bg1"/>
                </a:solidFill>
                <a:round/>
                <a:headEnd/>
                <a:tailEnd/>
              </a:ln>
            </p:spPr>
          </p:cxnSp>
        </p:grpSp>
        <p:sp>
          <p:nvSpPr>
            <p:cNvPr id="12" name="Parenthèse fermante 27"/>
            <p:cNvSpPr>
              <a:spLocks/>
            </p:cNvSpPr>
            <p:nvPr/>
          </p:nvSpPr>
          <p:spPr bwMode="auto">
            <a:xfrm>
              <a:off x="7307829" y="3023935"/>
              <a:ext cx="55880" cy="330200"/>
            </a:xfrm>
            <a:prstGeom prst="rightBracket">
              <a:avLst>
                <a:gd name="adj" fmla="val 8344"/>
              </a:avLst>
            </a:prstGeom>
            <a:noFill/>
            <a:ln w="9525" algn="ctr">
              <a:solidFill>
                <a:schemeClr val="bg1"/>
              </a:solidFill>
              <a:round/>
              <a:headEnd/>
              <a:tailEnd/>
            </a:ln>
          </p:spPr>
          <p:txBody>
            <a:bodyPr/>
            <a:lstStyle/>
            <a:p>
              <a:endParaRPr lang="fr-FR" sz="2400">
                <a:solidFill>
                  <a:schemeClr val="bg1"/>
                </a:solidFill>
              </a:endParaRPr>
            </a:p>
          </p:txBody>
        </p:sp>
        <p:sp>
          <p:nvSpPr>
            <p:cNvPr id="13" name="Parenthèse fermante 28"/>
            <p:cNvSpPr>
              <a:spLocks/>
            </p:cNvSpPr>
            <p:nvPr/>
          </p:nvSpPr>
          <p:spPr bwMode="auto">
            <a:xfrm rot="1620000">
              <a:off x="7435618" y="2223605"/>
              <a:ext cx="55880" cy="330200"/>
            </a:xfrm>
            <a:prstGeom prst="rightBracket">
              <a:avLst>
                <a:gd name="adj" fmla="val 8344"/>
              </a:avLst>
            </a:prstGeom>
            <a:noFill/>
            <a:ln w="9525" algn="ctr">
              <a:solidFill>
                <a:schemeClr val="bg1"/>
              </a:solidFill>
              <a:round/>
              <a:headEnd/>
              <a:tailEnd/>
            </a:ln>
          </p:spPr>
          <p:txBody>
            <a:bodyPr/>
            <a:lstStyle/>
            <a:p>
              <a:endParaRPr lang="fr-FR" sz="2400">
                <a:solidFill>
                  <a:schemeClr val="bg1"/>
                </a:solidFill>
              </a:endParaRPr>
            </a:p>
          </p:txBody>
        </p:sp>
        <p:sp>
          <p:nvSpPr>
            <p:cNvPr id="14" name="ZoneTexte 31"/>
            <p:cNvSpPr txBox="1">
              <a:spLocks noChangeArrowheads="1"/>
            </p:cNvSpPr>
            <p:nvPr/>
          </p:nvSpPr>
          <p:spPr bwMode="auto">
            <a:xfrm>
              <a:off x="6443445" y="4021719"/>
              <a:ext cx="1056825" cy="369332"/>
            </a:xfrm>
            <a:prstGeom prst="rect">
              <a:avLst/>
            </a:prstGeom>
            <a:noFill/>
            <a:ln w="9525">
              <a:noFill/>
              <a:miter lim="800000"/>
              <a:headEnd/>
              <a:tailEnd/>
            </a:ln>
          </p:spPr>
          <p:txBody>
            <a:bodyPr wrap="none">
              <a:spAutoFit/>
            </a:bodyPr>
            <a:lstStyle/>
            <a:p>
              <a:pPr algn="ctr"/>
              <a:r>
                <a:rPr lang="fr-FR" b="1">
                  <a:solidFill>
                    <a:schemeClr val="bg1"/>
                  </a:solidFill>
                </a:rPr>
                <a:t>eCD4-Ig</a:t>
              </a:r>
            </a:p>
          </p:txBody>
        </p:sp>
        <p:sp>
          <p:nvSpPr>
            <p:cNvPr id="15" name="ZoneTexte 34"/>
            <p:cNvSpPr txBox="1">
              <a:spLocks noChangeArrowheads="1"/>
            </p:cNvSpPr>
            <p:nvPr/>
          </p:nvSpPr>
          <p:spPr bwMode="auto">
            <a:xfrm>
              <a:off x="7384762" y="2984817"/>
              <a:ext cx="903012" cy="338554"/>
            </a:xfrm>
            <a:prstGeom prst="rect">
              <a:avLst/>
            </a:prstGeom>
            <a:noFill/>
            <a:ln w="9525">
              <a:noFill/>
              <a:miter lim="800000"/>
              <a:headEnd/>
              <a:tailEnd/>
            </a:ln>
          </p:spPr>
          <p:txBody>
            <a:bodyPr wrap="none">
              <a:spAutoFit/>
            </a:bodyPr>
            <a:lstStyle/>
            <a:p>
              <a:r>
                <a:rPr lang="fr-FR" sz="1600">
                  <a:solidFill>
                    <a:schemeClr val="bg1"/>
                  </a:solidFill>
                </a:rPr>
                <a:t>lgG1 Fc</a:t>
              </a:r>
            </a:p>
          </p:txBody>
        </p:sp>
        <p:sp>
          <p:nvSpPr>
            <p:cNvPr id="16" name="ZoneTexte 35"/>
            <p:cNvSpPr txBox="1">
              <a:spLocks noChangeArrowheads="1"/>
            </p:cNvSpPr>
            <p:nvPr/>
          </p:nvSpPr>
          <p:spPr bwMode="auto">
            <a:xfrm>
              <a:off x="7190085" y="3597125"/>
              <a:ext cx="1575872" cy="471924"/>
            </a:xfrm>
            <a:prstGeom prst="rect">
              <a:avLst/>
            </a:prstGeom>
            <a:noFill/>
            <a:ln w="9525">
              <a:noFill/>
              <a:miter lim="800000"/>
              <a:headEnd/>
              <a:tailEnd/>
            </a:ln>
          </p:spPr>
          <p:txBody>
            <a:bodyPr wrap="none">
              <a:spAutoFit/>
            </a:bodyPr>
            <a:lstStyle/>
            <a:p>
              <a:pPr>
                <a:lnSpc>
                  <a:spcPct val="75000"/>
                </a:lnSpc>
              </a:pPr>
              <a:r>
                <a:rPr lang="fr-FR" sz="1600">
                  <a:solidFill>
                    <a:schemeClr val="bg1"/>
                  </a:solidFill>
                </a:rPr>
                <a:t>CCR5 tyrosine</a:t>
              </a:r>
            </a:p>
            <a:p>
              <a:pPr>
                <a:lnSpc>
                  <a:spcPct val="75000"/>
                </a:lnSpc>
              </a:pPr>
              <a:r>
                <a:rPr lang="fr-FR" sz="1600">
                  <a:solidFill>
                    <a:schemeClr val="bg1"/>
                  </a:solidFill>
                </a:rPr>
                <a:t>sulfate « mim »</a:t>
              </a:r>
            </a:p>
          </p:txBody>
        </p:sp>
        <p:sp>
          <p:nvSpPr>
            <p:cNvPr id="17" name="ZoneTexte 36"/>
            <p:cNvSpPr txBox="1">
              <a:spLocks noChangeArrowheads="1"/>
            </p:cNvSpPr>
            <p:nvPr/>
          </p:nvSpPr>
          <p:spPr bwMode="auto">
            <a:xfrm>
              <a:off x="7465445" y="2269909"/>
              <a:ext cx="595135" cy="338554"/>
            </a:xfrm>
            <a:prstGeom prst="rect">
              <a:avLst/>
            </a:prstGeom>
            <a:noFill/>
            <a:ln w="9525">
              <a:noFill/>
              <a:miter lim="800000"/>
              <a:headEnd/>
              <a:tailEnd/>
            </a:ln>
          </p:spPr>
          <p:txBody>
            <a:bodyPr wrap="none">
              <a:spAutoFit/>
            </a:bodyPr>
            <a:lstStyle/>
            <a:p>
              <a:r>
                <a:rPr lang="fr-FR" sz="1600">
                  <a:solidFill>
                    <a:schemeClr val="bg1"/>
                  </a:solidFill>
                </a:rPr>
                <a:t>CD4</a:t>
              </a:r>
            </a:p>
          </p:txBody>
        </p:sp>
      </p:grpSp>
      <p:grpSp>
        <p:nvGrpSpPr>
          <p:cNvPr id="197" name="Groupe 169"/>
          <p:cNvGrpSpPr/>
          <p:nvPr/>
        </p:nvGrpSpPr>
        <p:grpSpPr>
          <a:xfrm>
            <a:off x="0" y="2332362"/>
            <a:ext cx="6808037" cy="3901221"/>
            <a:chOff x="696913" y="1874585"/>
            <a:chExt cx="8308840" cy="4132515"/>
          </a:xfrm>
        </p:grpSpPr>
        <p:sp>
          <p:nvSpPr>
            <p:cNvPr id="198" name="ZoneTexte 19"/>
            <p:cNvSpPr txBox="1">
              <a:spLocks noChangeArrowheads="1"/>
            </p:cNvSpPr>
            <p:nvPr/>
          </p:nvSpPr>
          <p:spPr bwMode="auto">
            <a:xfrm rot="-5400000">
              <a:off x="731044" y="3731419"/>
              <a:ext cx="1401763"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ARN SIV (c/ml)</a:t>
              </a:r>
              <a:endParaRPr kumimoji="0" lang="fr-FR" sz="1400" b="0" i="0" u="none" strike="noStrike" kern="0" cap="none" spc="0" normalizeH="0" baseline="30000" noProof="0">
                <a:ln>
                  <a:noFill/>
                </a:ln>
                <a:solidFill>
                  <a:schemeClr val="bg1"/>
                </a:solidFill>
                <a:effectLst/>
                <a:uLnTx/>
                <a:uFillTx/>
              </a:endParaRPr>
            </a:p>
          </p:txBody>
        </p:sp>
        <p:sp>
          <p:nvSpPr>
            <p:cNvPr id="199" name="ZoneTexte 35"/>
            <p:cNvSpPr txBox="1">
              <a:spLocks noChangeArrowheads="1"/>
            </p:cNvSpPr>
            <p:nvPr/>
          </p:nvSpPr>
          <p:spPr bwMode="auto">
            <a:xfrm>
              <a:off x="6469062" y="2557463"/>
              <a:ext cx="877887" cy="123031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bg1"/>
                  </a:solidFill>
                  <a:effectLst/>
                  <a:uLnTx/>
                  <a:uFillTx/>
                </a:rPr>
                <a:t>Contrôle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     173-10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     198-10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     277-10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     322-10</a:t>
              </a:r>
            </a:p>
          </p:txBody>
        </p:sp>
        <p:sp>
          <p:nvSpPr>
            <p:cNvPr id="200" name="ZoneTexte 42"/>
            <p:cNvSpPr txBox="1">
              <a:spLocks noChangeArrowheads="1"/>
            </p:cNvSpPr>
            <p:nvPr/>
          </p:nvSpPr>
          <p:spPr bwMode="auto">
            <a:xfrm>
              <a:off x="7178539" y="5591175"/>
              <a:ext cx="1827214"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Semaines post-eCD4-Ig</a:t>
              </a:r>
              <a:endParaRPr kumimoji="0" lang="fr-FR" sz="1200" b="0" i="0" u="none" strike="noStrike" kern="0" cap="none" spc="0" normalizeH="0" baseline="30000" noProof="0" dirty="0">
                <a:ln>
                  <a:noFill/>
                </a:ln>
                <a:solidFill>
                  <a:schemeClr val="bg1"/>
                </a:solidFill>
                <a:effectLst/>
                <a:uLnTx/>
                <a:uFillTx/>
              </a:endParaRPr>
            </a:p>
          </p:txBody>
        </p:sp>
        <p:sp>
          <p:nvSpPr>
            <p:cNvPr id="201" name="ZoneTexte 43"/>
            <p:cNvSpPr txBox="1">
              <a:spLocks noChangeArrowheads="1"/>
            </p:cNvSpPr>
            <p:nvPr/>
          </p:nvSpPr>
          <p:spPr bwMode="auto">
            <a:xfrm>
              <a:off x="6473584" y="3973023"/>
              <a:ext cx="1143000" cy="12319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bg1"/>
                  </a:solidFill>
                  <a:effectLst/>
                  <a:uLnTx/>
                  <a:uFillTx/>
                </a:rPr>
                <a:t>Rh-eCD4-Ig</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     180-10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     181-10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     265-10</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chemeClr val="bg1"/>
                  </a:solidFill>
                  <a:effectLst/>
                  <a:uLnTx/>
                  <a:uFillTx/>
                </a:rPr>
                <a:t>     431-10</a:t>
              </a:r>
            </a:p>
          </p:txBody>
        </p:sp>
        <p:cxnSp>
          <p:nvCxnSpPr>
            <p:cNvPr id="202" name="Connecteur droit avec flèche 44"/>
            <p:cNvCxnSpPr>
              <a:cxnSpLocks noChangeShapeType="1"/>
            </p:cNvCxnSpPr>
            <p:nvPr/>
          </p:nvCxnSpPr>
          <p:spPr bwMode="auto">
            <a:xfrm>
              <a:off x="5667375" y="2389188"/>
              <a:ext cx="0" cy="379412"/>
            </a:xfrm>
            <a:prstGeom prst="straightConnector1">
              <a:avLst/>
            </a:prstGeom>
            <a:noFill/>
            <a:ln w="28575" algn="ctr">
              <a:solidFill>
                <a:srgbClr val="FFFFFF"/>
              </a:solidFill>
              <a:round/>
              <a:headEnd/>
              <a:tailEnd type="triangle" w="med" len="med"/>
            </a:ln>
          </p:spPr>
        </p:cxnSp>
        <p:cxnSp>
          <p:nvCxnSpPr>
            <p:cNvPr id="203" name="Connecteur droit avec flèche 45"/>
            <p:cNvCxnSpPr>
              <a:cxnSpLocks noChangeShapeType="1"/>
            </p:cNvCxnSpPr>
            <p:nvPr/>
          </p:nvCxnSpPr>
          <p:spPr bwMode="auto">
            <a:xfrm>
              <a:off x="5953125" y="2389188"/>
              <a:ext cx="0" cy="379412"/>
            </a:xfrm>
            <a:prstGeom prst="straightConnector1">
              <a:avLst/>
            </a:prstGeom>
            <a:noFill/>
            <a:ln w="28575" algn="ctr">
              <a:solidFill>
                <a:srgbClr val="FFFFFF"/>
              </a:solidFill>
              <a:round/>
              <a:headEnd/>
              <a:tailEnd type="triangle" w="med" len="med"/>
            </a:ln>
          </p:spPr>
        </p:cxnSp>
        <p:cxnSp>
          <p:nvCxnSpPr>
            <p:cNvPr id="204" name="Connecteur droit avec flèche 46"/>
            <p:cNvCxnSpPr>
              <a:cxnSpLocks noChangeShapeType="1"/>
            </p:cNvCxnSpPr>
            <p:nvPr/>
          </p:nvCxnSpPr>
          <p:spPr bwMode="auto">
            <a:xfrm>
              <a:off x="4333875" y="2389188"/>
              <a:ext cx="0" cy="379412"/>
            </a:xfrm>
            <a:prstGeom prst="straightConnector1">
              <a:avLst/>
            </a:prstGeom>
            <a:noFill/>
            <a:ln w="28575" algn="ctr">
              <a:solidFill>
                <a:srgbClr val="FFFFFF"/>
              </a:solidFill>
              <a:round/>
              <a:headEnd/>
              <a:tailEnd type="triangle" w="med" len="med"/>
            </a:ln>
          </p:spPr>
        </p:cxnSp>
        <p:cxnSp>
          <p:nvCxnSpPr>
            <p:cNvPr id="205" name="Connecteur droit avec flèche 47"/>
            <p:cNvCxnSpPr>
              <a:cxnSpLocks noChangeShapeType="1"/>
            </p:cNvCxnSpPr>
            <p:nvPr/>
          </p:nvCxnSpPr>
          <p:spPr bwMode="auto">
            <a:xfrm>
              <a:off x="3744913" y="2389188"/>
              <a:ext cx="0" cy="379412"/>
            </a:xfrm>
            <a:prstGeom prst="straightConnector1">
              <a:avLst/>
            </a:prstGeom>
            <a:noFill/>
            <a:ln w="28575" algn="ctr">
              <a:solidFill>
                <a:srgbClr val="FFFFFF"/>
              </a:solidFill>
              <a:round/>
              <a:headEnd/>
              <a:tailEnd type="triangle" w="med" len="med"/>
            </a:ln>
          </p:spPr>
        </p:cxnSp>
        <p:cxnSp>
          <p:nvCxnSpPr>
            <p:cNvPr id="206" name="Connecteur droit avec flèche 48"/>
            <p:cNvCxnSpPr>
              <a:cxnSpLocks noChangeShapeType="1"/>
            </p:cNvCxnSpPr>
            <p:nvPr/>
          </p:nvCxnSpPr>
          <p:spPr bwMode="auto">
            <a:xfrm>
              <a:off x="3221038" y="2389188"/>
              <a:ext cx="0" cy="379412"/>
            </a:xfrm>
            <a:prstGeom prst="straightConnector1">
              <a:avLst/>
            </a:prstGeom>
            <a:noFill/>
            <a:ln w="28575" algn="ctr">
              <a:solidFill>
                <a:srgbClr val="FFFFFF"/>
              </a:solidFill>
              <a:round/>
              <a:headEnd/>
              <a:tailEnd type="triangle" w="med" len="med"/>
            </a:ln>
          </p:spPr>
        </p:cxnSp>
        <p:cxnSp>
          <p:nvCxnSpPr>
            <p:cNvPr id="207" name="Connecteur droit avec flèche 49"/>
            <p:cNvCxnSpPr>
              <a:cxnSpLocks noChangeShapeType="1"/>
            </p:cNvCxnSpPr>
            <p:nvPr/>
          </p:nvCxnSpPr>
          <p:spPr bwMode="auto">
            <a:xfrm>
              <a:off x="2833688" y="2389188"/>
              <a:ext cx="0" cy="379412"/>
            </a:xfrm>
            <a:prstGeom prst="straightConnector1">
              <a:avLst/>
            </a:prstGeom>
            <a:noFill/>
            <a:ln w="28575" algn="ctr">
              <a:solidFill>
                <a:srgbClr val="FFFFFF"/>
              </a:solidFill>
              <a:round/>
              <a:headEnd/>
              <a:tailEnd type="triangle" w="med" len="med"/>
            </a:ln>
          </p:spPr>
        </p:cxnSp>
        <p:cxnSp>
          <p:nvCxnSpPr>
            <p:cNvPr id="208" name="Connecteur droit avec flèche 50"/>
            <p:cNvCxnSpPr>
              <a:cxnSpLocks noChangeShapeType="1"/>
            </p:cNvCxnSpPr>
            <p:nvPr/>
          </p:nvCxnSpPr>
          <p:spPr bwMode="auto">
            <a:xfrm>
              <a:off x="2478088" y="2389188"/>
              <a:ext cx="0" cy="379412"/>
            </a:xfrm>
            <a:prstGeom prst="straightConnector1">
              <a:avLst/>
            </a:prstGeom>
            <a:noFill/>
            <a:ln w="28575" algn="ctr">
              <a:solidFill>
                <a:srgbClr val="FFFFFF"/>
              </a:solidFill>
              <a:round/>
              <a:headEnd/>
              <a:tailEnd type="triangle" w="med" len="med"/>
            </a:ln>
          </p:spPr>
        </p:cxnSp>
        <p:cxnSp>
          <p:nvCxnSpPr>
            <p:cNvPr id="209" name="Connecteur droit avec flèche 51"/>
            <p:cNvCxnSpPr>
              <a:cxnSpLocks noChangeShapeType="1"/>
            </p:cNvCxnSpPr>
            <p:nvPr/>
          </p:nvCxnSpPr>
          <p:spPr bwMode="auto">
            <a:xfrm>
              <a:off x="2276475" y="2389188"/>
              <a:ext cx="0" cy="379412"/>
            </a:xfrm>
            <a:prstGeom prst="straightConnector1">
              <a:avLst/>
            </a:prstGeom>
            <a:noFill/>
            <a:ln w="28575" algn="ctr">
              <a:solidFill>
                <a:srgbClr val="FFFFFF"/>
              </a:solidFill>
              <a:round/>
              <a:headEnd/>
              <a:tailEnd type="triangle" w="med" len="med"/>
            </a:ln>
          </p:spPr>
        </p:cxnSp>
        <p:sp>
          <p:nvSpPr>
            <p:cNvPr id="210" name="ZoneTexte 52"/>
            <p:cNvSpPr txBox="1">
              <a:spLocks noChangeArrowheads="1"/>
            </p:cNvSpPr>
            <p:nvPr/>
          </p:nvSpPr>
          <p:spPr bwMode="auto">
            <a:xfrm>
              <a:off x="696913" y="1874585"/>
              <a:ext cx="971551" cy="3063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bg1"/>
                  </a:solidFill>
                  <a:effectLst/>
                  <a:uLnTx/>
                  <a:uFillTx/>
                </a:rPr>
                <a:t>Dose (</a:t>
              </a:r>
              <a:r>
                <a:rPr kumimoji="0" lang="fr-FR" sz="1400" b="0" i="0" u="none" strike="noStrike" kern="0" cap="none" spc="0" normalizeH="0" baseline="0" noProof="0" dirty="0" err="1">
                  <a:ln>
                    <a:noFill/>
                  </a:ln>
                  <a:solidFill>
                    <a:schemeClr val="bg1"/>
                  </a:solidFill>
                  <a:effectLst/>
                  <a:uLnTx/>
                  <a:uFillTx/>
                </a:rPr>
                <a:t>pg</a:t>
              </a:r>
              <a:r>
                <a:rPr kumimoji="0" lang="fr-FR" sz="1400" b="0" i="0" u="none" strike="noStrike" kern="0" cap="none" spc="0" normalizeH="0" baseline="0" noProof="0" dirty="0">
                  <a:ln>
                    <a:noFill/>
                  </a:ln>
                  <a:solidFill>
                    <a:schemeClr val="bg1"/>
                  </a:solidFill>
                  <a:effectLst/>
                  <a:uLnTx/>
                  <a:uFillTx/>
                </a:rPr>
                <a:t>)</a:t>
              </a:r>
            </a:p>
          </p:txBody>
        </p:sp>
        <p:sp>
          <p:nvSpPr>
            <p:cNvPr id="211" name="ZoneTexte 53"/>
            <p:cNvSpPr txBox="1">
              <a:spLocks noChangeArrowheads="1"/>
            </p:cNvSpPr>
            <p:nvPr/>
          </p:nvSpPr>
          <p:spPr bwMode="auto">
            <a:xfrm>
              <a:off x="1581150" y="2139950"/>
              <a:ext cx="484188" cy="3063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p27 </a:t>
              </a:r>
            </a:p>
          </p:txBody>
        </p:sp>
        <p:sp>
          <p:nvSpPr>
            <p:cNvPr id="212" name="ZoneTexte 54"/>
            <p:cNvSpPr txBox="1">
              <a:spLocks noChangeArrowheads="1"/>
            </p:cNvSpPr>
            <p:nvPr/>
          </p:nvSpPr>
          <p:spPr bwMode="ltGray">
            <a:xfrm>
              <a:off x="2108200" y="2143125"/>
              <a:ext cx="269875" cy="27622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2</a:t>
              </a:r>
            </a:p>
          </p:txBody>
        </p:sp>
        <p:sp>
          <p:nvSpPr>
            <p:cNvPr id="213" name="ZoneTexte 55"/>
            <p:cNvSpPr txBox="1">
              <a:spLocks noChangeArrowheads="1"/>
            </p:cNvSpPr>
            <p:nvPr/>
          </p:nvSpPr>
          <p:spPr bwMode="ltGray">
            <a:xfrm>
              <a:off x="2335213" y="2143125"/>
              <a:ext cx="355600"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20</a:t>
              </a:r>
            </a:p>
          </p:txBody>
        </p:sp>
        <p:sp>
          <p:nvSpPr>
            <p:cNvPr id="214" name="ZoneTexte 56"/>
            <p:cNvSpPr txBox="1">
              <a:spLocks noChangeArrowheads="1"/>
            </p:cNvSpPr>
            <p:nvPr/>
          </p:nvSpPr>
          <p:spPr bwMode="ltGray">
            <a:xfrm>
              <a:off x="2598738" y="2143125"/>
              <a:ext cx="438150"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200</a:t>
              </a:r>
            </a:p>
          </p:txBody>
        </p:sp>
        <p:sp>
          <p:nvSpPr>
            <p:cNvPr id="215" name="ZoneTexte 57"/>
            <p:cNvSpPr txBox="1">
              <a:spLocks noChangeArrowheads="1"/>
            </p:cNvSpPr>
            <p:nvPr/>
          </p:nvSpPr>
          <p:spPr bwMode="ltGray">
            <a:xfrm>
              <a:off x="3022600" y="2143125"/>
              <a:ext cx="439738"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400</a:t>
              </a:r>
            </a:p>
          </p:txBody>
        </p:sp>
        <p:sp>
          <p:nvSpPr>
            <p:cNvPr id="216" name="ZoneTexte 58"/>
            <p:cNvSpPr txBox="1">
              <a:spLocks noChangeArrowheads="1"/>
            </p:cNvSpPr>
            <p:nvPr/>
          </p:nvSpPr>
          <p:spPr bwMode="ltGray">
            <a:xfrm>
              <a:off x="3524250" y="2143125"/>
              <a:ext cx="439738"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400</a:t>
              </a:r>
            </a:p>
          </p:txBody>
        </p:sp>
        <p:sp>
          <p:nvSpPr>
            <p:cNvPr id="217" name="ZoneTexte 59"/>
            <p:cNvSpPr txBox="1">
              <a:spLocks noChangeArrowheads="1"/>
            </p:cNvSpPr>
            <p:nvPr/>
          </p:nvSpPr>
          <p:spPr bwMode="ltGray">
            <a:xfrm>
              <a:off x="4105275" y="2143125"/>
              <a:ext cx="439738" cy="27622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800</a:t>
              </a:r>
            </a:p>
          </p:txBody>
        </p:sp>
        <p:sp>
          <p:nvSpPr>
            <p:cNvPr id="218" name="ZoneTexte 60"/>
            <p:cNvSpPr txBox="1">
              <a:spLocks noChangeArrowheads="1"/>
            </p:cNvSpPr>
            <p:nvPr/>
          </p:nvSpPr>
          <p:spPr bwMode="ltGray">
            <a:xfrm>
              <a:off x="5337175" y="2143125"/>
              <a:ext cx="566738"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1 600</a:t>
              </a:r>
            </a:p>
          </p:txBody>
        </p:sp>
        <p:sp>
          <p:nvSpPr>
            <p:cNvPr id="219" name="ZoneTexte 61"/>
            <p:cNvSpPr txBox="1">
              <a:spLocks noChangeArrowheads="1"/>
            </p:cNvSpPr>
            <p:nvPr/>
          </p:nvSpPr>
          <p:spPr bwMode="ltGray">
            <a:xfrm>
              <a:off x="5759450" y="2143125"/>
              <a:ext cx="566738"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3 200</a:t>
              </a:r>
            </a:p>
          </p:txBody>
        </p:sp>
        <p:sp>
          <p:nvSpPr>
            <p:cNvPr id="220" name="Ellipse 66"/>
            <p:cNvSpPr>
              <a:spLocks noChangeArrowheads="1"/>
            </p:cNvSpPr>
            <p:nvPr/>
          </p:nvSpPr>
          <p:spPr bwMode="auto">
            <a:xfrm>
              <a:off x="7604125" y="2840038"/>
              <a:ext cx="141288" cy="141287"/>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21" name="Rectangle 82"/>
            <p:cNvSpPr>
              <a:spLocks noChangeArrowheads="1"/>
            </p:cNvSpPr>
            <p:nvPr/>
          </p:nvSpPr>
          <p:spPr bwMode="auto">
            <a:xfrm>
              <a:off x="7604125" y="3111500"/>
              <a:ext cx="107950"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22" name="Triangle isocèle 102"/>
            <p:cNvSpPr>
              <a:spLocks noChangeArrowheads="1"/>
            </p:cNvSpPr>
            <p:nvPr/>
          </p:nvSpPr>
          <p:spPr bwMode="auto">
            <a:xfrm flipV="1">
              <a:off x="7588250" y="3375025"/>
              <a:ext cx="134938"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23" name="Triangle isocèle 128"/>
            <p:cNvSpPr>
              <a:spLocks noChangeArrowheads="1"/>
            </p:cNvSpPr>
            <p:nvPr/>
          </p:nvSpPr>
          <p:spPr bwMode="auto">
            <a:xfrm>
              <a:off x="7588250" y="3597275"/>
              <a:ext cx="134938" cy="115888"/>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cxnSp>
          <p:nvCxnSpPr>
            <p:cNvPr id="224" name="Connecteur droit 129"/>
            <p:cNvCxnSpPr>
              <a:cxnSpLocks noChangeShapeType="1"/>
            </p:cNvCxnSpPr>
            <p:nvPr/>
          </p:nvCxnSpPr>
          <p:spPr bwMode="auto">
            <a:xfrm>
              <a:off x="7527925" y="2909888"/>
              <a:ext cx="292100" cy="0"/>
            </a:xfrm>
            <a:prstGeom prst="line">
              <a:avLst/>
            </a:prstGeom>
            <a:noFill/>
            <a:ln w="28575" algn="ctr">
              <a:solidFill>
                <a:srgbClr val="44D929"/>
              </a:solidFill>
              <a:round/>
              <a:headEnd/>
              <a:tailEnd/>
            </a:ln>
          </p:spPr>
        </p:cxnSp>
        <p:cxnSp>
          <p:nvCxnSpPr>
            <p:cNvPr id="225" name="Connecteur droit 130"/>
            <p:cNvCxnSpPr>
              <a:cxnSpLocks noChangeShapeType="1"/>
            </p:cNvCxnSpPr>
            <p:nvPr/>
          </p:nvCxnSpPr>
          <p:spPr bwMode="auto">
            <a:xfrm>
              <a:off x="7527925" y="3162300"/>
              <a:ext cx="292100" cy="0"/>
            </a:xfrm>
            <a:prstGeom prst="line">
              <a:avLst/>
            </a:prstGeom>
            <a:noFill/>
            <a:ln w="28575" algn="ctr">
              <a:solidFill>
                <a:srgbClr val="44D929"/>
              </a:solidFill>
              <a:round/>
              <a:headEnd/>
              <a:tailEnd/>
            </a:ln>
          </p:spPr>
        </p:cxnSp>
        <p:cxnSp>
          <p:nvCxnSpPr>
            <p:cNvPr id="226" name="Connecteur droit 131"/>
            <p:cNvCxnSpPr>
              <a:cxnSpLocks noChangeShapeType="1"/>
            </p:cNvCxnSpPr>
            <p:nvPr/>
          </p:nvCxnSpPr>
          <p:spPr bwMode="auto">
            <a:xfrm>
              <a:off x="7527925" y="3411538"/>
              <a:ext cx="292100" cy="0"/>
            </a:xfrm>
            <a:prstGeom prst="line">
              <a:avLst/>
            </a:prstGeom>
            <a:noFill/>
            <a:ln w="28575" algn="ctr">
              <a:solidFill>
                <a:srgbClr val="44D929"/>
              </a:solidFill>
              <a:round/>
              <a:headEnd/>
              <a:tailEnd/>
            </a:ln>
          </p:spPr>
        </p:cxnSp>
        <p:cxnSp>
          <p:nvCxnSpPr>
            <p:cNvPr id="227" name="Connecteur droit 132"/>
            <p:cNvCxnSpPr>
              <a:cxnSpLocks noChangeShapeType="1"/>
            </p:cNvCxnSpPr>
            <p:nvPr/>
          </p:nvCxnSpPr>
          <p:spPr bwMode="auto">
            <a:xfrm>
              <a:off x="7527925" y="3670300"/>
              <a:ext cx="292100" cy="0"/>
            </a:xfrm>
            <a:prstGeom prst="line">
              <a:avLst/>
            </a:prstGeom>
            <a:noFill/>
            <a:ln w="28575" algn="ctr">
              <a:solidFill>
                <a:srgbClr val="44D929"/>
              </a:solidFill>
              <a:round/>
              <a:headEnd/>
              <a:tailEnd/>
            </a:ln>
          </p:spPr>
        </p:cxnSp>
        <p:sp>
          <p:nvSpPr>
            <p:cNvPr id="228" name="Ellipse 133"/>
            <p:cNvSpPr>
              <a:spLocks noChangeArrowheads="1"/>
            </p:cNvSpPr>
            <p:nvPr/>
          </p:nvSpPr>
          <p:spPr bwMode="auto">
            <a:xfrm>
              <a:off x="7604125" y="4275138"/>
              <a:ext cx="141288" cy="139700"/>
            </a:xfrm>
            <a:prstGeom prst="ellipse">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29" name="Rectangle 134"/>
            <p:cNvSpPr>
              <a:spLocks noChangeArrowheads="1"/>
            </p:cNvSpPr>
            <p:nvPr/>
          </p:nvSpPr>
          <p:spPr bwMode="auto">
            <a:xfrm>
              <a:off x="7604125" y="4537075"/>
              <a:ext cx="107950" cy="106363"/>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30" name="Triangle isocèle 135"/>
            <p:cNvSpPr>
              <a:spLocks noChangeArrowheads="1"/>
            </p:cNvSpPr>
            <p:nvPr/>
          </p:nvSpPr>
          <p:spPr bwMode="auto">
            <a:xfrm flipV="1">
              <a:off x="7588250" y="4791075"/>
              <a:ext cx="134938" cy="117475"/>
            </a:xfrm>
            <a:prstGeom prst="triangle">
              <a:avLst>
                <a:gd name="adj" fmla="val 50000"/>
              </a:avLst>
            </a:prstGeom>
            <a:solidFill>
              <a:srgbClr val="FFFF00"/>
            </a:solidFill>
            <a:ln w="9525" algn="ctr">
              <a:solidFill>
                <a:srgbClr val="FFFF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31" name="Triangle isocèle 136"/>
            <p:cNvSpPr>
              <a:spLocks noChangeArrowheads="1"/>
            </p:cNvSpPr>
            <p:nvPr/>
          </p:nvSpPr>
          <p:spPr bwMode="auto">
            <a:xfrm>
              <a:off x="7588250" y="4994275"/>
              <a:ext cx="134938" cy="117475"/>
            </a:xfrm>
            <a:prstGeom prst="triangle">
              <a:avLst>
                <a:gd name="adj" fmla="val 50000"/>
              </a:avLst>
            </a:prstGeom>
            <a:solidFill>
              <a:srgbClr val="FFFF00"/>
            </a:solidFill>
            <a:ln w="9525" algn="ctr">
              <a:solidFill>
                <a:srgbClr val="FFFF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cxnSp>
          <p:nvCxnSpPr>
            <p:cNvPr id="232" name="Connecteur droit 137"/>
            <p:cNvCxnSpPr>
              <a:cxnSpLocks noChangeShapeType="1"/>
            </p:cNvCxnSpPr>
            <p:nvPr/>
          </p:nvCxnSpPr>
          <p:spPr bwMode="auto">
            <a:xfrm>
              <a:off x="7527925" y="4344988"/>
              <a:ext cx="292100" cy="0"/>
            </a:xfrm>
            <a:prstGeom prst="line">
              <a:avLst/>
            </a:prstGeom>
            <a:noFill/>
            <a:ln w="28575" algn="ctr">
              <a:solidFill>
                <a:srgbClr val="FFFF00"/>
              </a:solidFill>
              <a:round/>
              <a:headEnd/>
              <a:tailEnd/>
            </a:ln>
          </p:spPr>
        </p:cxnSp>
        <p:cxnSp>
          <p:nvCxnSpPr>
            <p:cNvPr id="233" name="Connecteur droit 138"/>
            <p:cNvCxnSpPr>
              <a:cxnSpLocks noChangeShapeType="1"/>
            </p:cNvCxnSpPr>
            <p:nvPr/>
          </p:nvCxnSpPr>
          <p:spPr bwMode="auto">
            <a:xfrm>
              <a:off x="7527925" y="4587875"/>
              <a:ext cx="292100" cy="0"/>
            </a:xfrm>
            <a:prstGeom prst="line">
              <a:avLst/>
            </a:prstGeom>
            <a:noFill/>
            <a:ln w="28575" algn="ctr">
              <a:solidFill>
                <a:srgbClr val="FFFF00"/>
              </a:solidFill>
              <a:round/>
              <a:headEnd/>
              <a:tailEnd/>
            </a:ln>
          </p:spPr>
        </p:cxnSp>
        <p:cxnSp>
          <p:nvCxnSpPr>
            <p:cNvPr id="234" name="Connecteur droit 139"/>
            <p:cNvCxnSpPr>
              <a:cxnSpLocks noChangeShapeType="1"/>
            </p:cNvCxnSpPr>
            <p:nvPr/>
          </p:nvCxnSpPr>
          <p:spPr bwMode="auto">
            <a:xfrm>
              <a:off x="7527925" y="4829175"/>
              <a:ext cx="292100" cy="0"/>
            </a:xfrm>
            <a:prstGeom prst="line">
              <a:avLst/>
            </a:prstGeom>
            <a:noFill/>
            <a:ln w="28575" algn="ctr">
              <a:solidFill>
                <a:srgbClr val="FFFF00"/>
              </a:solidFill>
              <a:round/>
              <a:headEnd/>
              <a:tailEnd/>
            </a:ln>
          </p:spPr>
        </p:cxnSp>
        <p:cxnSp>
          <p:nvCxnSpPr>
            <p:cNvPr id="235" name="Connecteur droit 140"/>
            <p:cNvCxnSpPr>
              <a:cxnSpLocks noChangeShapeType="1"/>
            </p:cNvCxnSpPr>
            <p:nvPr/>
          </p:nvCxnSpPr>
          <p:spPr bwMode="auto">
            <a:xfrm>
              <a:off x="7527925" y="5067300"/>
              <a:ext cx="292100" cy="0"/>
            </a:xfrm>
            <a:prstGeom prst="line">
              <a:avLst/>
            </a:prstGeom>
            <a:noFill/>
            <a:ln w="28575" algn="ctr">
              <a:solidFill>
                <a:srgbClr val="FFFF00"/>
              </a:solidFill>
              <a:round/>
              <a:headEnd/>
              <a:tailEnd/>
            </a:ln>
          </p:spPr>
        </p:cxnSp>
        <p:sp>
          <p:nvSpPr>
            <p:cNvPr id="236" name="Forme libre 174"/>
            <p:cNvSpPr>
              <a:spLocks/>
            </p:cNvSpPr>
            <p:nvPr/>
          </p:nvSpPr>
          <p:spPr bwMode="auto">
            <a:xfrm>
              <a:off x="2160588" y="2711450"/>
              <a:ext cx="4481512" cy="2976563"/>
            </a:xfrm>
            <a:custGeom>
              <a:avLst/>
              <a:gdLst>
                <a:gd name="T0" fmla="*/ 0 w 4482353"/>
                <a:gd name="T1" fmla="*/ 0 h 2976283"/>
                <a:gd name="T2" fmla="*/ 0 w 4482353"/>
                <a:gd name="T3" fmla="*/ 2976283 h 2976283"/>
                <a:gd name="T4" fmla="*/ 4482353 w 4482353"/>
                <a:gd name="T5" fmla="*/ 2976283 h 2976283"/>
                <a:gd name="T6" fmla="*/ 0 60000 65536"/>
                <a:gd name="T7" fmla="*/ 0 60000 65536"/>
                <a:gd name="T8" fmla="*/ 0 60000 65536"/>
              </a:gdLst>
              <a:ahLst/>
              <a:cxnLst>
                <a:cxn ang="T6">
                  <a:pos x="T0" y="T1"/>
                </a:cxn>
                <a:cxn ang="T7">
                  <a:pos x="T2" y="T3"/>
                </a:cxn>
                <a:cxn ang="T8">
                  <a:pos x="T4" y="T5"/>
                </a:cxn>
              </a:cxnLst>
              <a:rect l="0" t="0" r="r" b="b"/>
              <a:pathLst>
                <a:path w="4482353" h="2976283">
                  <a:moveTo>
                    <a:pt x="0" y="0"/>
                  </a:moveTo>
                  <a:lnTo>
                    <a:pt x="0" y="2976283"/>
                  </a:lnTo>
                  <a:lnTo>
                    <a:pt x="4482353" y="2976283"/>
                  </a:lnTo>
                </a:path>
              </a:pathLst>
            </a:custGeom>
            <a:noFill/>
            <a:ln w="12700" cap="flat" cmpd="sng" algn="ctr">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cxnSp>
          <p:nvCxnSpPr>
            <p:cNvPr id="237" name="Connecteur droit 175"/>
            <p:cNvCxnSpPr>
              <a:cxnSpLocks noChangeShapeType="1"/>
            </p:cNvCxnSpPr>
            <p:nvPr/>
          </p:nvCxnSpPr>
          <p:spPr bwMode="auto">
            <a:xfrm flipH="1">
              <a:off x="2092325" y="2711450"/>
              <a:ext cx="68263" cy="0"/>
            </a:xfrm>
            <a:prstGeom prst="line">
              <a:avLst/>
            </a:prstGeom>
            <a:noFill/>
            <a:ln w="12700" algn="ctr">
              <a:solidFill>
                <a:srgbClr val="FFFFFF"/>
              </a:solidFill>
              <a:round/>
              <a:headEnd/>
              <a:tailEnd/>
            </a:ln>
          </p:spPr>
        </p:cxnSp>
        <p:cxnSp>
          <p:nvCxnSpPr>
            <p:cNvPr id="238" name="Connecteur droit 176"/>
            <p:cNvCxnSpPr>
              <a:cxnSpLocks noChangeShapeType="1"/>
            </p:cNvCxnSpPr>
            <p:nvPr/>
          </p:nvCxnSpPr>
          <p:spPr bwMode="auto">
            <a:xfrm flipH="1">
              <a:off x="2092325" y="3117850"/>
              <a:ext cx="68263" cy="0"/>
            </a:xfrm>
            <a:prstGeom prst="line">
              <a:avLst/>
            </a:prstGeom>
            <a:noFill/>
            <a:ln w="12700" algn="ctr">
              <a:solidFill>
                <a:srgbClr val="FFFFFF"/>
              </a:solidFill>
              <a:round/>
              <a:headEnd/>
              <a:tailEnd/>
            </a:ln>
          </p:spPr>
        </p:cxnSp>
        <p:cxnSp>
          <p:nvCxnSpPr>
            <p:cNvPr id="239" name="Connecteur droit 177"/>
            <p:cNvCxnSpPr>
              <a:cxnSpLocks noChangeShapeType="1"/>
            </p:cNvCxnSpPr>
            <p:nvPr/>
          </p:nvCxnSpPr>
          <p:spPr bwMode="auto">
            <a:xfrm flipH="1">
              <a:off x="2092325" y="3533775"/>
              <a:ext cx="68263" cy="0"/>
            </a:xfrm>
            <a:prstGeom prst="line">
              <a:avLst/>
            </a:prstGeom>
            <a:noFill/>
            <a:ln w="12700" algn="ctr">
              <a:solidFill>
                <a:srgbClr val="FFFFFF"/>
              </a:solidFill>
              <a:round/>
              <a:headEnd/>
              <a:tailEnd/>
            </a:ln>
          </p:spPr>
        </p:cxnSp>
        <p:cxnSp>
          <p:nvCxnSpPr>
            <p:cNvPr id="240" name="Connecteur droit 178"/>
            <p:cNvCxnSpPr>
              <a:cxnSpLocks noChangeShapeType="1"/>
            </p:cNvCxnSpPr>
            <p:nvPr/>
          </p:nvCxnSpPr>
          <p:spPr bwMode="auto">
            <a:xfrm flipH="1">
              <a:off x="2092325" y="3935413"/>
              <a:ext cx="68263" cy="0"/>
            </a:xfrm>
            <a:prstGeom prst="line">
              <a:avLst/>
            </a:prstGeom>
            <a:noFill/>
            <a:ln w="12700" algn="ctr">
              <a:solidFill>
                <a:srgbClr val="FFFFFF"/>
              </a:solidFill>
              <a:round/>
              <a:headEnd/>
              <a:tailEnd/>
            </a:ln>
          </p:spPr>
        </p:cxnSp>
        <p:cxnSp>
          <p:nvCxnSpPr>
            <p:cNvPr id="241" name="Connecteur droit 179"/>
            <p:cNvCxnSpPr>
              <a:cxnSpLocks noChangeShapeType="1"/>
            </p:cNvCxnSpPr>
            <p:nvPr/>
          </p:nvCxnSpPr>
          <p:spPr bwMode="auto">
            <a:xfrm flipH="1">
              <a:off x="2092325" y="4346575"/>
              <a:ext cx="68263" cy="0"/>
            </a:xfrm>
            <a:prstGeom prst="line">
              <a:avLst/>
            </a:prstGeom>
            <a:noFill/>
            <a:ln w="12700" algn="ctr">
              <a:solidFill>
                <a:srgbClr val="FFFFFF"/>
              </a:solidFill>
              <a:round/>
              <a:headEnd/>
              <a:tailEnd/>
            </a:ln>
          </p:spPr>
        </p:cxnSp>
        <p:cxnSp>
          <p:nvCxnSpPr>
            <p:cNvPr id="242" name="Connecteur droit 180"/>
            <p:cNvCxnSpPr>
              <a:cxnSpLocks noChangeShapeType="1"/>
            </p:cNvCxnSpPr>
            <p:nvPr/>
          </p:nvCxnSpPr>
          <p:spPr bwMode="auto">
            <a:xfrm flipH="1">
              <a:off x="2092325" y="4752975"/>
              <a:ext cx="68263" cy="0"/>
            </a:xfrm>
            <a:prstGeom prst="line">
              <a:avLst/>
            </a:prstGeom>
            <a:noFill/>
            <a:ln w="12700" algn="ctr">
              <a:solidFill>
                <a:srgbClr val="FFFFFF"/>
              </a:solidFill>
              <a:round/>
              <a:headEnd/>
              <a:tailEnd/>
            </a:ln>
          </p:spPr>
        </p:cxnSp>
        <p:cxnSp>
          <p:nvCxnSpPr>
            <p:cNvPr id="243" name="Connecteur droit 181"/>
            <p:cNvCxnSpPr>
              <a:cxnSpLocks noChangeShapeType="1"/>
            </p:cNvCxnSpPr>
            <p:nvPr/>
          </p:nvCxnSpPr>
          <p:spPr bwMode="auto">
            <a:xfrm flipH="1">
              <a:off x="2092325" y="5164138"/>
              <a:ext cx="68263" cy="0"/>
            </a:xfrm>
            <a:prstGeom prst="line">
              <a:avLst/>
            </a:prstGeom>
            <a:noFill/>
            <a:ln w="12700" algn="ctr">
              <a:solidFill>
                <a:srgbClr val="FFFFFF"/>
              </a:solidFill>
              <a:round/>
              <a:headEnd/>
              <a:tailEnd/>
            </a:ln>
          </p:spPr>
        </p:cxnSp>
        <p:cxnSp>
          <p:nvCxnSpPr>
            <p:cNvPr id="244" name="Connecteur droit 182"/>
            <p:cNvCxnSpPr>
              <a:cxnSpLocks noChangeShapeType="1"/>
            </p:cNvCxnSpPr>
            <p:nvPr/>
          </p:nvCxnSpPr>
          <p:spPr bwMode="auto">
            <a:xfrm flipH="1">
              <a:off x="2092325" y="5561013"/>
              <a:ext cx="68263" cy="0"/>
            </a:xfrm>
            <a:prstGeom prst="line">
              <a:avLst/>
            </a:prstGeom>
            <a:noFill/>
            <a:ln w="12700" algn="ctr">
              <a:solidFill>
                <a:srgbClr val="FFFFFF"/>
              </a:solidFill>
              <a:round/>
              <a:headEnd/>
              <a:tailEnd/>
            </a:ln>
          </p:spPr>
        </p:cxnSp>
        <p:sp>
          <p:nvSpPr>
            <p:cNvPr id="245" name="ZoneTexte 183"/>
            <p:cNvSpPr txBox="1">
              <a:spLocks noChangeArrowheads="1"/>
            </p:cNvSpPr>
            <p:nvPr/>
          </p:nvSpPr>
          <p:spPr bwMode="auto">
            <a:xfrm>
              <a:off x="1662113" y="2541588"/>
              <a:ext cx="450850"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10</a:t>
              </a:r>
              <a:r>
                <a:rPr kumimoji="0" lang="fr-FR" sz="1400" b="0" i="0" u="none" strike="noStrike" kern="0" cap="none" spc="0" normalizeH="0" baseline="30000" noProof="0">
                  <a:ln>
                    <a:noFill/>
                  </a:ln>
                  <a:solidFill>
                    <a:schemeClr val="bg1"/>
                  </a:solidFill>
                  <a:effectLst/>
                  <a:uLnTx/>
                  <a:uFillTx/>
                </a:rPr>
                <a:t>8</a:t>
              </a:r>
            </a:p>
          </p:txBody>
        </p:sp>
        <p:sp>
          <p:nvSpPr>
            <p:cNvPr id="246" name="ZoneTexte 184"/>
            <p:cNvSpPr txBox="1">
              <a:spLocks noChangeArrowheads="1"/>
            </p:cNvSpPr>
            <p:nvPr/>
          </p:nvSpPr>
          <p:spPr bwMode="auto">
            <a:xfrm>
              <a:off x="1662113" y="2946400"/>
              <a:ext cx="450850"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10</a:t>
              </a:r>
              <a:r>
                <a:rPr kumimoji="0" lang="fr-FR" sz="1400" b="0" i="0" u="none" strike="noStrike" kern="0" cap="none" spc="0" normalizeH="0" baseline="30000" noProof="0">
                  <a:ln>
                    <a:noFill/>
                  </a:ln>
                  <a:solidFill>
                    <a:schemeClr val="bg1"/>
                  </a:solidFill>
                  <a:effectLst/>
                  <a:uLnTx/>
                  <a:uFillTx/>
                </a:rPr>
                <a:t>7</a:t>
              </a:r>
            </a:p>
          </p:txBody>
        </p:sp>
        <p:sp>
          <p:nvSpPr>
            <p:cNvPr id="247" name="ZoneTexte 185"/>
            <p:cNvSpPr txBox="1">
              <a:spLocks noChangeArrowheads="1"/>
            </p:cNvSpPr>
            <p:nvPr/>
          </p:nvSpPr>
          <p:spPr bwMode="auto">
            <a:xfrm>
              <a:off x="1662113" y="3351213"/>
              <a:ext cx="450850"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10</a:t>
              </a:r>
              <a:r>
                <a:rPr kumimoji="0" lang="fr-FR" sz="1400" b="0" i="0" u="none" strike="noStrike" kern="0" cap="none" spc="0" normalizeH="0" baseline="30000" noProof="0">
                  <a:ln>
                    <a:noFill/>
                  </a:ln>
                  <a:solidFill>
                    <a:schemeClr val="bg1"/>
                  </a:solidFill>
                  <a:effectLst/>
                  <a:uLnTx/>
                  <a:uFillTx/>
                </a:rPr>
                <a:t>6</a:t>
              </a:r>
            </a:p>
          </p:txBody>
        </p:sp>
        <p:sp>
          <p:nvSpPr>
            <p:cNvPr id="248" name="ZoneTexte 186"/>
            <p:cNvSpPr txBox="1">
              <a:spLocks noChangeArrowheads="1"/>
            </p:cNvSpPr>
            <p:nvPr/>
          </p:nvSpPr>
          <p:spPr bwMode="auto">
            <a:xfrm>
              <a:off x="1662113" y="3756025"/>
              <a:ext cx="450850"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10</a:t>
              </a:r>
              <a:r>
                <a:rPr kumimoji="0" lang="fr-FR" sz="1400" b="0" i="0" u="none" strike="noStrike" kern="0" cap="none" spc="0" normalizeH="0" baseline="30000" noProof="0">
                  <a:ln>
                    <a:noFill/>
                  </a:ln>
                  <a:solidFill>
                    <a:schemeClr val="bg1"/>
                  </a:solidFill>
                  <a:effectLst/>
                  <a:uLnTx/>
                  <a:uFillTx/>
                </a:rPr>
                <a:t>5</a:t>
              </a:r>
            </a:p>
          </p:txBody>
        </p:sp>
        <p:sp>
          <p:nvSpPr>
            <p:cNvPr id="249" name="ZoneTexte 187"/>
            <p:cNvSpPr txBox="1">
              <a:spLocks noChangeArrowheads="1"/>
            </p:cNvSpPr>
            <p:nvPr/>
          </p:nvSpPr>
          <p:spPr bwMode="auto">
            <a:xfrm>
              <a:off x="1662113" y="4160838"/>
              <a:ext cx="450850"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10</a:t>
              </a:r>
              <a:r>
                <a:rPr kumimoji="0" lang="fr-FR" sz="1400" b="0" i="0" u="none" strike="noStrike" kern="0" cap="none" spc="0" normalizeH="0" baseline="30000" noProof="0">
                  <a:ln>
                    <a:noFill/>
                  </a:ln>
                  <a:solidFill>
                    <a:schemeClr val="bg1"/>
                  </a:solidFill>
                  <a:effectLst/>
                  <a:uLnTx/>
                  <a:uFillTx/>
                </a:rPr>
                <a:t>4</a:t>
              </a:r>
            </a:p>
          </p:txBody>
        </p:sp>
        <p:sp>
          <p:nvSpPr>
            <p:cNvPr id="250" name="ZoneTexte 188"/>
            <p:cNvSpPr txBox="1">
              <a:spLocks noChangeArrowheads="1"/>
            </p:cNvSpPr>
            <p:nvPr/>
          </p:nvSpPr>
          <p:spPr bwMode="auto">
            <a:xfrm>
              <a:off x="1662113" y="4565650"/>
              <a:ext cx="450850"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10</a:t>
              </a:r>
              <a:r>
                <a:rPr kumimoji="0" lang="fr-FR" sz="1400" b="0" i="0" u="none" strike="noStrike" kern="0" cap="none" spc="0" normalizeH="0" baseline="30000" noProof="0">
                  <a:ln>
                    <a:noFill/>
                  </a:ln>
                  <a:solidFill>
                    <a:schemeClr val="bg1"/>
                  </a:solidFill>
                  <a:effectLst/>
                  <a:uLnTx/>
                  <a:uFillTx/>
                </a:rPr>
                <a:t>3</a:t>
              </a:r>
            </a:p>
          </p:txBody>
        </p:sp>
        <p:sp>
          <p:nvSpPr>
            <p:cNvPr id="251" name="ZoneTexte 189"/>
            <p:cNvSpPr txBox="1">
              <a:spLocks noChangeArrowheads="1"/>
            </p:cNvSpPr>
            <p:nvPr/>
          </p:nvSpPr>
          <p:spPr bwMode="auto">
            <a:xfrm>
              <a:off x="1662113" y="4972050"/>
              <a:ext cx="450850" cy="3063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10</a:t>
              </a:r>
              <a:r>
                <a:rPr kumimoji="0" lang="fr-FR" sz="1400" b="0" i="0" u="none" strike="noStrike" kern="0" cap="none" spc="0" normalizeH="0" baseline="30000" noProof="0">
                  <a:ln>
                    <a:noFill/>
                  </a:ln>
                  <a:solidFill>
                    <a:schemeClr val="bg1"/>
                  </a:solidFill>
                  <a:effectLst/>
                  <a:uLnTx/>
                  <a:uFillTx/>
                </a:rPr>
                <a:t>2</a:t>
              </a:r>
            </a:p>
          </p:txBody>
        </p:sp>
        <p:sp>
          <p:nvSpPr>
            <p:cNvPr id="252" name="ZoneTexte 190"/>
            <p:cNvSpPr txBox="1">
              <a:spLocks noChangeArrowheads="1"/>
            </p:cNvSpPr>
            <p:nvPr/>
          </p:nvSpPr>
          <p:spPr bwMode="auto">
            <a:xfrm>
              <a:off x="1662113" y="5376863"/>
              <a:ext cx="450850" cy="3079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chemeClr val="bg1"/>
                  </a:solidFill>
                  <a:effectLst/>
                  <a:uLnTx/>
                  <a:uFillTx/>
                </a:rPr>
                <a:t>10</a:t>
              </a:r>
              <a:r>
                <a:rPr kumimoji="0" lang="fr-FR" sz="1400" b="0" i="0" u="none" strike="noStrike" kern="0" cap="none" spc="0" normalizeH="0" baseline="30000" noProof="0">
                  <a:ln>
                    <a:noFill/>
                  </a:ln>
                  <a:solidFill>
                    <a:schemeClr val="bg1"/>
                  </a:solidFill>
                  <a:effectLst/>
                  <a:uLnTx/>
                  <a:uFillTx/>
                </a:rPr>
                <a:t>1</a:t>
              </a:r>
            </a:p>
          </p:txBody>
        </p:sp>
        <p:cxnSp>
          <p:nvCxnSpPr>
            <p:cNvPr id="253" name="Connecteur droit 191"/>
            <p:cNvCxnSpPr>
              <a:cxnSpLocks noChangeShapeType="1"/>
            </p:cNvCxnSpPr>
            <p:nvPr/>
          </p:nvCxnSpPr>
          <p:spPr bwMode="auto">
            <a:xfrm>
              <a:off x="2209800" y="5688013"/>
              <a:ext cx="0" cy="65087"/>
            </a:xfrm>
            <a:prstGeom prst="line">
              <a:avLst/>
            </a:prstGeom>
            <a:noFill/>
            <a:ln w="9525" algn="ctr">
              <a:solidFill>
                <a:srgbClr val="FFFFFF"/>
              </a:solidFill>
              <a:round/>
              <a:headEnd/>
              <a:tailEnd/>
            </a:ln>
          </p:spPr>
        </p:cxnSp>
        <p:cxnSp>
          <p:nvCxnSpPr>
            <p:cNvPr id="254" name="Connecteur droit 192"/>
            <p:cNvCxnSpPr>
              <a:cxnSpLocks noChangeShapeType="1"/>
            </p:cNvCxnSpPr>
            <p:nvPr/>
          </p:nvCxnSpPr>
          <p:spPr bwMode="auto">
            <a:xfrm>
              <a:off x="2559050" y="5688013"/>
              <a:ext cx="0" cy="65087"/>
            </a:xfrm>
            <a:prstGeom prst="line">
              <a:avLst/>
            </a:prstGeom>
            <a:noFill/>
            <a:ln w="9525" algn="ctr">
              <a:solidFill>
                <a:srgbClr val="FFFFFF"/>
              </a:solidFill>
              <a:round/>
              <a:headEnd/>
              <a:tailEnd/>
            </a:ln>
          </p:spPr>
        </p:cxnSp>
        <p:cxnSp>
          <p:nvCxnSpPr>
            <p:cNvPr id="255" name="Connecteur droit 193"/>
            <p:cNvCxnSpPr>
              <a:cxnSpLocks noChangeShapeType="1"/>
            </p:cNvCxnSpPr>
            <p:nvPr/>
          </p:nvCxnSpPr>
          <p:spPr bwMode="auto">
            <a:xfrm>
              <a:off x="2895600" y="5688013"/>
              <a:ext cx="0" cy="65087"/>
            </a:xfrm>
            <a:prstGeom prst="line">
              <a:avLst/>
            </a:prstGeom>
            <a:noFill/>
            <a:ln w="9525" algn="ctr">
              <a:solidFill>
                <a:srgbClr val="FFFFFF"/>
              </a:solidFill>
              <a:round/>
              <a:headEnd/>
              <a:tailEnd/>
            </a:ln>
          </p:spPr>
        </p:cxnSp>
        <p:cxnSp>
          <p:nvCxnSpPr>
            <p:cNvPr id="256" name="Connecteur droit 194"/>
            <p:cNvCxnSpPr>
              <a:cxnSpLocks noChangeShapeType="1"/>
            </p:cNvCxnSpPr>
            <p:nvPr/>
          </p:nvCxnSpPr>
          <p:spPr bwMode="auto">
            <a:xfrm>
              <a:off x="3243263" y="5688013"/>
              <a:ext cx="0" cy="65087"/>
            </a:xfrm>
            <a:prstGeom prst="line">
              <a:avLst/>
            </a:prstGeom>
            <a:noFill/>
            <a:ln w="9525" algn="ctr">
              <a:solidFill>
                <a:srgbClr val="FFFFFF"/>
              </a:solidFill>
              <a:round/>
              <a:headEnd/>
              <a:tailEnd/>
            </a:ln>
          </p:spPr>
        </p:cxnSp>
        <p:cxnSp>
          <p:nvCxnSpPr>
            <p:cNvPr id="257" name="Connecteur droit 195"/>
            <p:cNvCxnSpPr>
              <a:cxnSpLocks noChangeShapeType="1"/>
            </p:cNvCxnSpPr>
            <p:nvPr/>
          </p:nvCxnSpPr>
          <p:spPr bwMode="auto">
            <a:xfrm>
              <a:off x="3578225" y="5688013"/>
              <a:ext cx="0" cy="65087"/>
            </a:xfrm>
            <a:prstGeom prst="line">
              <a:avLst/>
            </a:prstGeom>
            <a:noFill/>
            <a:ln w="9525" algn="ctr">
              <a:solidFill>
                <a:srgbClr val="FFFFFF"/>
              </a:solidFill>
              <a:round/>
              <a:headEnd/>
              <a:tailEnd/>
            </a:ln>
          </p:spPr>
        </p:cxnSp>
        <p:cxnSp>
          <p:nvCxnSpPr>
            <p:cNvPr id="258" name="Connecteur droit 196"/>
            <p:cNvCxnSpPr>
              <a:cxnSpLocks noChangeShapeType="1"/>
            </p:cNvCxnSpPr>
            <p:nvPr/>
          </p:nvCxnSpPr>
          <p:spPr bwMode="auto">
            <a:xfrm>
              <a:off x="3924300" y="5688013"/>
              <a:ext cx="0" cy="65087"/>
            </a:xfrm>
            <a:prstGeom prst="line">
              <a:avLst/>
            </a:prstGeom>
            <a:noFill/>
            <a:ln w="9525" algn="ctr">
              <a:solidFill>
                <a:srgbClr val="FFFFFF"/>
              </a:solidFill>
              <a:round/>
              <a:headEnd/>
              <a:tailEnd/>
            </a:ln>
          </p:spPr>
        </p:cxnSp>
        <p:cxnSp>
          <p:nvCxnSpPr>
            <p:cNvPr id="259" name="Connecteur droit 197"/>
            <p:cNvCxnSpPr>
              <a:cxnSpLocks noChangeShapeType="1"/>
            </p:cNvCxnSpPr>
            <p:nvPr/>
          </p:nvCxnSpPr>
          <p:spPr bwMode="auto">
            <a:xfrm>
              <a:off x="4256088" y="5688013"/>
              <a:ext cx="0" cy="65087"/>
            </a:xfrm>
            <a:prstGeom prst="line">
              <a:avLst/>
            </a:prstGeom>
            <a:noFill/>
            <a:ln w="9525" algn="ctr">
              <a:solidFill>
                <a:srgbClr val="FFFFFF"/>
              </a:solidFill>
              <a:round/>
              <a:headEnd/>
              <a:tailEnd/>
            </a:ln>
          </p:spPr>
        </p:cxnSp>
        <p:cxnSp>
          <p:nvCxnSpPr>
            <p:cNvPr id="260" name="Connecteur droit 198"/>
            <p:cNvCxnSpPr>
              <a:cxnSpLocks noChangeShapeType="1"/>
            </p:cNvCxnSpPr>
            <p:nvPr/>
          </p:nvCxnSpPr>
          <p:spPr bwMode="auto">
            <a:xfrm>
              <a:off x="4597400" y="5688013"/>
              <a:ext cx="0" cy="65087"/>
            </a:xfrm>
            <a:prstGeom prst="line">
              <a:avLst/>
            </a:prstGeom>
            <a:noFill/>
            <a:ln w="9525" algn="ctr">
              <a:solidFill>
                <a:srgbClr val="FFFFFF"/>
              </a:solidFill>
              <a:round/>
              <a:headEnd/>
              <a:tailEnd/>
            </a:ln>
          </p:spPr>
        </p:cxnSp>
        <p:cxnSp>
          <p:nvCxnSpPr>
            <p:cNvPr id="261" name="Connecteur droit 199"/>
            <p:cNvCxnSpPr>
              <a:cxnSpLocks noChangeShapeType="1"/>
            </p:cNvCxnSpPr>
            <p:nvPr/>
          </p:nvCxnSpPr>
          <p:spPr bwMode="auto">
            <a:xfrm>
              <a:off x="4940300" y="5688013"/>
              <a:ext cx="0" cy="65087"/>
            </a:xfrm>
            <a:prstGeom prst="line">
              <a:avLst/>
            </a:prstGeom>
            <a:noFill/>
            <a:ln w="9525" algn="ctr">
              <a:solidFill>
                <a:srgbClr val="FFFFFF"/>
              </a:solidFill>
              <a:round/>
              <a:headEnd/>
              <a:tailEnd/>
            </a:ln>
          </p:spPr>
        </p:cxnSp>
        <p:cxnSp>
          <p:nvCxnSpPr>
            <p:cNvPr id="262" name="Connecteur droit 200"/>
            <p:cNvCxnSpPr>
              <a:cxnSpLocks noChangeShapeType="1"/>
            </p:cNvCxnSpPr>
            <p:nvPr/>
          </p:nvCxnSpPr>
          <p:spPr bwMode="auto">
            <a:xfrm>
              <a:off x="5276850" y="5688013"/>
              <a:ext cx="0" cy="65087"/>
            </a:xfrm>
            <a:prstGeom prst="line">
              <a:avLst/>
            </a:prstGeom>
            <a:noFill/>
            <a:ln w="9525" algn="ctr">
              <a:solidFill>
                <a:srgbClr val="FFFFFF"/>
              </a:solidFill>
              <a:round/>
              <a:headEnd/>
              <a:tailEnd/>
            </a:ln>
          </p:spPr>
        </p:cxnSp>
        <p:cxnSp>
          <p:nvCxnSpPr>
            <p:cNvPr id="263" name="Connecteur droit 201"/>
            <p:cNvCxnSpPr>
              <a:cxnSpLocks noChangeShapeType="1"/>
            </p:cNvCxnSpPr>
            <p:nvPr/>
          </p:nvCxnSpPr>
          <p:spPr bwMode="auto">
            <a:xfrm>
              <a:off x="5619750" y="5688013"/>
              <a:ext cx="0" cy="65087"/>
            </a:xfrm>
            <a:prstGeom prst="line">
              <a:avLst/>
            </a:prstGeom>
            <a:noFill/>
            <a:ln w="9525" algn="ctr">
              <a:solidFill>
                <a:srgbClr val="FFFFFF"/>
              </a:solidFill>
              <a:round/>
              <a:headEnd/>
              <a:tailEnd/>
            </a:ln>
          </p:spPr>
        </p:cxnSp>
        <p:cxnSp>
          <p:nvCxnSpPr>
            <p:cNvPr id="264" name="Connecteur droit 202"/>
            <p:cNvCxnSpPr>
              <a:cxnSpLocks noChangeShapeType="1"/>
            </p:cNvCxnSpPr>
            <p:nvPr/>
          </p:nvCxnSpPr>
          <p:spPr bwMode="auto">
            <a:xfrm>
              <a:off x="5953125" y="5688013"/>
              <a:ext cx="0" cy="65087"/>
            </a:xfrm>
            <a:prstGeom prst="line">
              <a:avLst/>
            </a:prstGeom>
            <a:noFill/>
            <a:ln w="9525" algn="ctr">
              <a:solidFill>
                <a:srgbClr val="FFFFFF"/>
              </a:solidFill>
              <a:round/>
              <a:headEnd/>
              <a:tailEnd/>
            </a:ln>
          </p:spPr>
        </p:cxnSp>
        <p:cxnSp>
          <p:nvCxnSpPr>
            <p:cNvPr id="265" name="Connecteur droit 203"/>
            <p:cNvCxnSpPr>
              <a:cxnSpLocks noChangeShapeType="1"/>
            </p:cNvCxnSpPr>
            <p:nvPr/>
          </p:nvCxnSpPr>
          <p:spPr bwMode="auto">
            <a:xfrm>
              <a:off x="6299200" y="5688013"/>
              <a:ext cx="0" cy="65087"/>
            </a:xfrm>
            <a:prstGeom prst="line">
              <a:avLst/>
            </a:prstGeom>
            <a:noFill/>
            <a:ln w="9525" algn="ctr">
              <a:solidFill>
                <a:srgbClr val="FFFFFF"/>
              </a:solidFill>
              <a:round/>
              <a:headEnd/>
              <a:tailEnd/>
            </a:ln>
          </p:spPr>
        </p:cxnSp>
        <p:cxnSp>
          <p:nvCxnSpPr>
            <p:cNvPr id="266" name="Connecteur droit 204"/>
            <p:cNvCxnSpPr>
              <a:cxnSpLocks noChangeShapeType="1"/>
            </p:cNvCxnSpPr>
            <p:nvPr/>
          </p:nvCxnSpPr>
          <p:spPr bwMode="auto">
            <a:xfrm>
              <a:off x="6645275" y="5688013"/>
              <a:ext cx="0" cy="65087"/>
            </a:xfrm>
            <a:prstGeom prst="line">
              <a:avLst/>
            </a:prstGeom>
            <a:noFill/>
            <a:ln w="9525" algn="ctr">
              <a:solidFill>
                <a:srgbClr val="FFFFFF"/>
              </a:solidFill>
              <a:round/>
              <a:headEnd/>
              <a:tailEnd/>
            </a:ln>
          </p:spPr>
        </p:cxnSp>
        <p:sp>
          <p:nvSpPr>
            <p:cNvPr id="267" name="Forme libre 205"/>
            <p:cNvSpPr>
              <a:spLocks/>
            </p:cNvSpPr>
            <p:nvPr/>
          </p:nvSpPr>
          <p:spPr bwMode="auto">
            <a:xfrm>
              <a:off x="2352675" y="2746375"/>
              <a:ext cx="3946525" cy="2717800"/>
            </a:xfrm>
            <a:custGeom>
              <a:avLst/>
              <a:gdLst>
                <a:gd name="T0" fmla="*/ 3947160 w 3947160"/>
                <a:gd name="T1" fmla="*/ 1330960 h 2717800"/>
                <a:gd name="T2" fmla="*/ 3622040 w 3947160"/>
                <a:gd name="T3" fmla="*/ 1305560 h 2717800"/>
                <a:gd name="T4" fmla="*/ 3342640 w 3947160"/>
                <a:gd name="T5" fmla="*/ 1112520 h 2717800"/>
                <a:gd name="T6" fmla="*/ 2504440 w 3947160"/>
                <a:gd name="T7" fmla="*/ 701040 h 2717800"/>
                <a:gd name="T8" fmla="*/ 2331720 w 3947160"/>
                <a:gd name="T9" fmla="*/ 0 h 2717800"/>
                <a:gd name="T10" fmla="*/ 2164080 w 3947160"/>
                <a:gd name="T11" fmla="*/ 2128520 h 2717800"/>
                <a:gd name="T12" fmla="*/ 1899920 w 3947160"/>
                <a:gd name="T13" fmla="*/ 2717800 h 2717800"/>
                <a:gd name="T14" fmla="*/ 0 w 3947160"/>
                <a:gd name="T15" fmla="*/ 2717800 h 2717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7160" h="2717800">
                  <a:moveTo>
                    <a:pt x="3947160" y="1330960"/>
                  </a:moveTo>
                  <a:lnTo>
                    <a:pt x="3622040" y="1305560"/>
                  </a:lnTo>
                  <a:lnTo>
                    <a:pt x="3342640" y="1112520"/>
                  </a:lnTo>
                  <a:lnTo>
                    <a:pt x="2504440" y="701040"/>
                  </a:lnTo>
                  <a:lnTo>
                    <a:pt x="2331720" y="0"/>
                  </a:lnTo>
                  <a:lnTo>
                    <a:pt x="2164080" y="2128520"/>
                  </a:lnTo>
                  <a:lnTo>
                    <a:pt x="1899920" y="2717800"/>
                  </a:lnTo>
                  <a:lnTo>
                    <a:pt x="0" y="2717800"/>
                  </a:lnTo>
                </a:path>
              </a:pathLst>
            </a:custGeom>
            <a:noFill/>
            <a:ln w="28575" cap="flat" cmpd="sng" algn="ctr">
              <a:solidFill>
                <a:srgbClr val="44D929"/>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68" name="Forme libre 206"/>
            <p:cNvSpPr>
              <a:spLocks/>
            </p:cNvSpPr>
            <p:nvPr/>
          </p:nvSpPr>
          <p:spPr bwMode="auto">
            <a:xfrm>
              <a:off x="2336800" y="3222625"/>
              <a:ext cx="3962400" cy="2241550"/>
            </a:xfrm>
            <a:custGeom>
              <a:avLst/>
              <a:gdLst>
                <a:gd name="T0" fmla="*/ 3962400 w 3962400"/>
                <a:gd name="T1" fmla="*/ 919480 h 2240280"/>
                <a:gd name="T2" fmla="*/ 3632200 w 3962400"/>
                <a:gd name="T3" fmla="*/ 883920 h 2240280"/>
                <a:gd name="T4" fmla="*/ 3347720 w 3962400"/>
                <a:gd name="T5" fmla="*/ 777240 h 2240280"/>
                <a:gd name="T6" fmla="*/ 2514600 w 3962400"/>
                <a:gd name="T7" fmla="*/ 624840 h 2240280"/>
                <a:gd name="T8" fmla="*/ 2331720 w 3962400"/>
                <a:gd name="T9" fmla="*/ 568960 h 2240280"/>
                <a:gd name="T10" fmla="*/ 2169160 w 3962400"/>
                <a:gd name="T11" fmla="*/ 472440 h 2240280"/>
                <a:gd name="T12" fmla="*/ 1915160 w 3962400"/>
                <a:gd name="T13" fmla="*/ 365760 h 2240280"/>
                <a:gd name="T14" fmla="*/ 1752600 w 3962400"/>
                <a:gd name="T15" fmla="*/ 345440 h 2240280"/>
                <a:gd name="T16" fmla="*/ 1554480 w 3962400"/>
                <a:gd name="T17" fmla="*/ 294640 h 2240280"/>
                <a:gd name="T18" fmla="*/ 1417320 w 3962400"/>
                <a:gd name="T19" fmla="*/ 228600 h 2240280"/>
                <a:gd name="T20" fmla="*/ 1239520 w 3962400"/>
                <a:gd name="T21" fmla="*/ 254000 h 2240280"/>
                <a:gd name="T22" fmla="*/ 1071880 w 3962400"/>
                <a:gd name="T23" fmla="*/ 0 h 2240280"/>
                <a:gd name="T24" fmla="*/ 889000 w 3962400"/>
                <a:gd name="T25" fmla="*/ 2240280 h 2240280"/>
                <a:gd name="T26" fmla="*/ 0 w 3962400"/>
                <a:gd name="T27" fmla="*/ 2235200 h 2240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2400" h="2240280">
                  <a:moveTo>
                    <a:pt x="3962400" y="919480"/>
                  </a:moveTo>
                  <a:lnTo>
                    <a:pt x="3632200" y="883920"/>
                  </a:lnTo>
                  <a:lnTo>
                    <a:pt x="3347720" y="777240"/>
                  </a:lnTo>
                  <a:lnTo>
                    <a:pt x="2514600" y="624840"/>
                  </a:lnTo>
                  <a:lnTo>
                    <a:pt x="2331720" y="568960"/>
                  </a:lnTo>
                  <a:lnTo>
                    <a:pt x="2169160" y="472440"/>
                  </a:lnTo>
                  <a:lnTo>
                    <a:pt x="1915160" y="365760"/>
                  </a:lnTo>
                  <a:lnTo>
                    <a:pt x="1752600" y="345440"/>
                  </a:lnTo>
                  <a:lnTo>
                    <a:pt x="1554480" y="294640"/>
                  </a:lnTo>
                  <a:lnTo>
                    <a:pt x="1417320" y="228600"/>
                  </a:lnTo>
                  <a:lnTo>
                    <a:pt x="1239520" y="254000"/>
                  </a:lnTo>
                  <a:lnTo>
                    <a:pt x="1071880" y="0"/>
                  </a:lnTo>
                  <a:lnTo>
                    <a:pt x="889000" y="2240280"/>
                  </a:lnTo>
                  <a:lnTo>
                    <a:pt x="0" y="2235200"/>
                  </a:lnTo>
                </a:path>
              </a:pathLst>
            </a:custGeom>
            <a:noFill/>
            <a:ln w="28575" cap="flat" cmpd="sng" algn="ctr">
              <a:solidFill>
                <a:srgbClr val="44D929"/>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69" name="Forme libre 207"/>
            <p:cNvSpPr>
              <a:spLocks/>
            </p:cNvSpPr>
            <p:nvPr/>
          </p:nvSpPr>
          <p:spPr bwMode="auto">
            <a:xfrm>
              <a:off x="2905125" y="3060700"/>
              <a:ext cx="3394075" cy="2408238"/>
            </a:xfrm>
            <a:custGeom>
              <a:avLst/>
              <a:gdLst>
                <a:gd name="T0" fmla="*/ 3393440 w 3393440"/>
                <a:gd name="T1" fmla="*/ 1341120 h 2407920"/>
                <a:gd name="T2" fmla="*/ 3053080 w 3393440"/>
                <a:gd name="T3" fmla="*/ 1214120 h 2407920"/>
                <a:gd name="T4" fmla="*/ 2799080 w 3393440"/>
                <a:gd name="T5" fmla="*/ 1168400 h 2407920"/>
                <a:gd name="T6" fmla="*/ 1945640 w 3393440"/>
                <a:gd name="T7" fmla="*/ 1056640 h 2407920"/>
                <a:gd name="T8" fmla="*/ 1772920 w 3393440"/>
                <a:gd name="T9" fmla="*/ 995680 h 2407920"/>
                <a:gd name="T10" fmla="*/ 1600200 w 3393440"/>
                <a:gd name="T11" fmla="*/ 919480 h 2407920"/>
                <a:gd name="T12" fmla="*/ 1351280 w 3393440"/>
                <a:gd name="T13" fmla="*/ 858520 h 2407920"/>
                <a:gd name="T14" fmla="*/ 1168400 w 3393440"/>
                <a:gd name="T15" fmla="*/ 944880 h 2407920"/>
                <a:gd name="T16" fmla="*/ 1010920 w 3393440"/>
                <a:gd name="T17" fmla="*/ 812800 h 2407920"/>
                <a:gd name="T18" fmla="*/ 848360 w 3393440"/>
                <a:gd name="T19" fmla="*/ 762000 h 2407920"/>
                <a:gd name="T20" fmla="*/ 665480 w 3393440"/>
                <a:gd name="T21" fmla="*/ 929640 h 2407920"/>
                <a:gd name="T22" fmla="*/ 497840 w 3393440"/>
                <a:gd name="T23" fmla="*/ 889000 h 2407920"/>
                <a:gd name="T24" fmla="*/ 325120 w 3393440"/>
                <a:gd name="T25" fmla="*/ 0 h 2407920"/>
                <a:gd name="T26" fmla="*/ 167640 w 3393440"/>
                <a:gd name="T27" fmla="*/ 960120 h 2407920"/>
                <a:gd name="T28" fmla="*/ 0 w 3393440"/>
                <a:gd name="T29" fmla="*/ 2407920 h 2407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93440" h="2407920">
                  <a:moveTo>
                    <a:pt x="3393440" y="1341120"/>
                  </a:moveTo>
                  <a:lnTo>
                    <a:pt x="3053080" y="1214120"/>
                  </a:lnTo>
                  <a:lnTo>
                    <a:pt x="2799080" y="1168400"/>
                  </a:lnTo>
                  <a:lnTo>
                    <a:pt x="1945640" y="1056640"/>
                  </a:lnTo>
                  <a:lnTo>
                    <a:pt x="1772920" y="995680"/>
                  </a:lnTo>
                  <a:lnTo>
                    <a:pt x="1600200" y="919480"/>
                  </a:lnTo>
                  <a:lnTo>
                    <a:pt x="1351280" y="858520"/>
                  </a:lnTo>
                  <a:lnTo>
                    <a:pt x="1168400" y="944880"/>
                  </a:lnTo>
                  <a:lnTo>
                    <a:pt x="1010920" y="812800"/>
                  </a:lnTo>
                  <a:lnTo>
                    <a:pt x="848360" y="762000"/>
                  </a:lnTo>
                  <a:lnTo>
                    <a:pt x="665480" y="929640"/>
                  </a:lnTo>
                  <a:lnTo>
                    <a:pt x="497840" y="889000"/>
                  </a:lnTo>
                  <a:lnTo>
                    <a:pt x="325120" y="0"/>
                  </a:lnTo>
                  <a:lnTo>
                    <a:pt x="167640" y="960120"/>
                  </a:lnTo>
                  <a:lnTo>
                    <a:pt x="0" y="2407920"/>
                  </a:lnTo>
                </a:path>
              </a:pathLst>
            </a:custGeom>
            <a:noFill/>
            <a:ln w="28575" cap="flat" cmpd="sng" algn="ctr">
              <a:solidFill>
                <a:srgbClr val="44D929"/>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70" name="Forme libre 208"/>
            <p:cNvSpPr>
              <a:spLocks/>
            </p:cNvSpPr>
            <p:nvPr/>
          </p:nvSpPr>
          <p:spPr bwMode="auto">
            <a:xfrm>
              <a:off x="2916238" y="2882900"/>
              <a:ext cx="3373437" cy="2581275"/>
            </a:xfrm>
            <a:custGeom>
              <a:avLst/>
              <a:gdLst>
                <a:gd name="T0" fmla="*/ 3373120 w 3373120"/>
                <a:gd name="T1" fmla="*/ 1696720 h 2580640"/>
                <a:gd name="T2" fmla="*/ 3032760 w 3373120"/>
                <a:gd name="T3" fmla="*/ 1468120 h 2580640"/>
                <a:gd name="T4" fmla="*/ 2788920 w 3373120"/>
                <a:gd name="T5" fmla="*/ 1473200 h 2580640"/>
                <a:gd name="T6" fmla="*/ 1925320 w 3373120"/>
                <a:gd name="T7" fmla="*/ 1422400 h 2580640"/>
                <a:gd name="T8" fmla="*/ 1772920 w 3373120"/>
                <a:gd name="T9" fmla="*/ 1341120 h 2580640"/>
                <a:gd name="T10" fmla="*/ 1595120 w 3373120"/>
                <a:gd name="T11" fmla="*/ 1320800 h 2580640"/>
                <a:gd name="T12" fmla="*/ 1341120 w 3373120"/>
                <a:gd name="T13" fmla="*/ 1224280 h 2580640"/>
                <a:gd name="T14" fmla="*/ 1178560 w 3373120"/>
                <a:gd name="T15" fmla="*/ 904240 h 2580640"/>
                <a:gd name="T16" fmla="*/ 1000760 w 3373120"/>
                <a:gd name="T17" fmla="*/ 706120 h 2580640"/>
                <a:gd name="T18" fmla="*/ 822960 w 3373120"/>
                <a:gd name="T19" fmla="*/ 635000 h 2580640"/>
                <a:gd name="T20" fmla="*/ 675640 w 3373120"/>
                <a:gd name="T21" fmla="*/ 650240 h 2580640"/>
                <a:gd name="T22" fmla="*/ 502920 w 3373120"/>
                <a:gd name="T23" fmla="*/ 584200 h 2580640"/>
                <a:gd name="T24" fmla="*/ 325120 w 3373120"/>
                <a:gd name="T25" fmla="*/ 0 h 2580640"/>
                <a:gd name="T26" fmla="*/ 152400 w 3373120"/>
                <a:gd name="T27" fmla="*/ 1767840 h 2580640"/>
                <a:gd name="T28" fmla="*/ 0 w 3373120"/>
                <a:gd name="T29" fmla="*/ 2580640 h 2580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3120" h="2580640">
                  <a:moveTo>
                    <a:pt x="3373120" y="1696720"/>
                  </a:moveTo>
                  <a:lnTo>
                    <a:pt x="3032760" y="1468120"/>
                  </a:lnTo>
                  <a:lnTo>
                    <a:pt x="2788920" y="1473200"/>
                  </a:lnTo>
                  <a:lnTo>
                    <a:pt x="1925320" y="1422400"/>
                  </a:lnTo>
                  <a:lnTo>
                    <a:pt x="1772920" y="1341120"/>
                  </a:lnTo>
                  <a:lnTo>
                    <a:pt x="1595120" y="1320800"/>
                  </a:lnTo>
                  <a:lnTo>
                    <a:pt x="1341120" y="1224280"/>
                  </a:lnTo>
                  <a:lnTo>
                    <a:pt x="1178560" y="904240"/>
                  </a:lnTo>
                  <a:lnTo>
                    <a:pt x="1000760" y="706120"/>
                  </a:lnTo>
                  <a:lnTo>
                    <a:pt x="822960" y="635000"/>
                  </a:lnTo>
                  <a:lnTo>
                    <a:pt x="675640" y="650240"/>
                  </a:lnTo>
                  <a:lnTo>
                    <a:pt x="502920" y="584200"/>
                  </a:lnTo>
                  <a:lnTo>
                    <a:pt x="325120" y="0"/>
                  </a:lnTo>
                  <a:lnTo>
                    <a:pt x="152400" y="1767840"/>
                  </a:lnTo>
                  <a:lnTo>
                    <a:pt x="0" y="2580640"/>
                  </a:lnTo>
                </a:path>
              </a:pathLst>
            </a:custGeom>
            <a:noFill/>
            <a:ln w="28575" cap="flat" cmpd="sng" algn="ctr">
              <a:solidFill>
                <a:srgbClr val="44D929"/>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sp>
          <p:nvSpPr>
            <p:cNvPr id="271" name="Ellipse 209"/>
            <p:cNvSpPr>
              <a:spLocks noChangeArrowheads="1"/>
            </p:cNvSpPr>
            <p:nvPr/>
          </p:nvSpPr>
          <p:spPr bwMode="auto">
            <a:xfrm>
              <a:off x="6242050" y="4495800"/>
              <a:ext cx="141288" cy="141288"/>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72" name="Ellipse 210"/>
            <p:cNvSpPr>
              <a:spLocks noChangeArrowheads="1"/>
            </p:cNvSpPr>
            <p:nvPr/>
          </p:nvSpPr>
          <p:spPr bwMode="auto">
            <a:xfrm>
              <a:off x="5883275" y="4276725"/>
              <a:ext cx="141288" cy="141288"/>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73" name="Ellipse 211"/>
            <p:cNvSpPr>
              <a:spLocks noChangeArrowheads="1"/>
            </p:cNvSpPr>
            <p:nvPr/>
          </p:nvSpPr>
          <p:spPr bwMode="auto">
            <a:xfrm>
              <a:off x="5638800" y="4287838"/>
              <a:ext cx="141288" cy="141287"/>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74" name="Ellipse 212"/>
            <p:cNvSpPr>
              <a:spLocks noChangeArrowheads="1"/>
            </p:cNvSpPr>
            <p:nvPr/>
          </p:nvSpPr>
          <p:spPr bwMode="auto">
            <a:xfrm>
              <a:off x="4797425" y="4256088"/>
              <a:ext cx="141288" cy="141287"/>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75" name="Ellipse 213"/>
            <p:cNvSpPr>
              <a:spLocks noChangeArrowheads="1"/>
            </p:cNvSpPr>
            <p:nvPr/>
          </p:nvSpPr>
          <p:spPr bwMode="auto">
            <a:xfrm>
              <a:off x="4625975" y="4151313"/>
              <a:ext cx="141288" cy="141287"/>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76" name="Ellipse 214"/>
            <p:cNvSpPr>
              <a:spLocks noChangeArrowheads="1"/>
            </p:cNvSpPr>
            <p:nvPr/>
          </p:nvSpPr>
          <p:spPr bwMode="auto">
            <a:xfrm>
              <a:off x="4448175" y="4135438"/>
              <a:ext cx="141288" cy="141287"/>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77" name="Ellipse 215"/>
            <p:cNvSpPr>
              <a:spLocks noChangeArrowheads="1"/>
            </p:cNvSpPr>
            <p:nvPr/>
          </p:nvSpPr>
          <p:spPr bwMode="auto">
            <a:xfrm>
              <a:off x="4192588" y="4022725"/>
              <a:ext cx="141287" cy="141288"/>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78" name="Ellipse 216"/>
            <p:cNvSpPr>
              <a:spLocks noChangeArrowheads="1"/>
            </p:cNvSpPr>
            <p:nvPr/>
          </p:nvSpPr>
          <p:spPr bwMode="auto">
            <a:xfrm>
              <a:off x="4033838" y="3721100"/>
              <a:ext cx="141287" cy="141288"/>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79" name="Ellipse 217"/>
            <p:cNvSpPr>
              <a:spLocks noChangeArrowheads="1"/>
            </p:cNvSpPr>
            <p:nvPr/>
          </p:nvSpPr>
          <p:spPr bwMode="auto">
            <a:xfrm>
              <a:off x="3852863" y="3533775"/>
              <a:ext cx="141287" cy="141288"/>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0" name="Ellipse 218"/>
            <p:cNvSpPr>
              <a:spLocks noChangeArrowheads="1"/>
            </p:cNvSpPr>
            <p:nvPr/>
          </p:nvSpPr>
          <p:spPr bwMode="auto">
            <a:xfrm>
              <a:off x="3673475" y="3463925"/>
              <a:ext cx="141288" cy="141288"/>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1" name="Ellipse 219"/>
            <p:cNvSpPr>
              <a:spLocks noChangeArrowheads="1"/>
            </p:cNvSpPr>
            <p:nvPr/>
          </p:nvSpPr>
          <p:spPr bwMode="auto">
            <a:xfrm>
              <a:off x="3524250" y="3463925"/>
              <a:ext cx="141288" cy="141288"/>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2" name="Ellipse 220"/>
            <p:cNvSpPr>
              <a:spLocks noChangeArrowheads="1"/>
            </p:cNvSpPr>
            <p:nvPr/>
          </p:nvSpPr>
          <p:spPr bwMode="auto">
            <a:xfrm>
              <a:off x="3333750" y="3392488"/>
              <a:ext cx="141288" cy="141287"/>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3" name="Ellipse 221"/>
            <p:cNvSpPr>
              <a:spLocks noChangeArrowheads="1"/>
            </p:cNvSpPr>
            <p:nvPr/>
          </p:nvSpPr>
          <p:spPr bwMode="auto">
            <a:xfrm>
              <a:off x="3187700" y="2840038"/>
              <a:ext cx="141288" cy="141287"/>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4" name="Ellipse 222"/>
            <p:cNvSpPr>
              <a:spLocks noChangeArrowheads="1"/>
            </p:cNvSpPr>
            <p:nvPr/>
          </p:nvSpPr>
          <p:spPr bwMode="auto">
            <a:xfrm>
              <a:off x="3009900" y="4565650"/>
              <a:ext cx="141288" cy="141288"/>
            </a:xfrm>
            <a:prstGeom prst="ellipse">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5" name="Rectangle 223"/>
            <p:cNvSpPr>
              <a:spLocks noChangeArrowheads="1"/>
            </p:cNvSpPr>
            <p:nvPr/>
          </p:nvSpPr>
          <p:spPr bwMode="auto">
            <a:xfrm>
              <a:off x="6245225" y="4019550"/>
              <a:ext cx="106363"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6" name="Rectangle 224"/>
            <p:cNvSpPr>
              <a:spLocks noChangeArrowheads="1"/>
            </p:cNvSpPr>
            <p:nvPr/>
          </p:nvSpPr>
          <p:spPr bwMode="auto">
            <a:xfrm>
              <a:off x="5916613" y="4000500"/>
              <a:ext cx="107950" cy="107950"/>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7" name="Rectangle 225"/>
            <p:cNvSpPr>
              <a:spLocks noChangeArrowheads="1"/>
            </p:cNvSpPr>
            <p:nvPr/>
          </p:nvSpPr>
          <p:spPr bwMode="auto">
            <a:xfrm>
              <a:off x="5638800" y="3808413"/>
              <a:ext cx="106363" cy="106362"/>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8" name="Rectangle 226"/>
            <p:cNvSpPr>
              <a:spLocks noChangeArrowheads="1"/>
            </p:cNvSpPr>
            <p:nvPr/>
          </p:nvSpPr>
          <p:spPr bwMode="auto">
            <a:xfrm>
              <a:off x="4797425" y="3409950"/>
              <a:ext cx="107950"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89" name="Rectangle 227"/>
            <p:cNvSpPr>
              <a:spLocks noChangeArrowheads="1"/>
            </p:cNvSpPr>
            <p:nvPr/>
          </p:nvSpPr>
          <p:spPr bwMode="auto">
            <a:xfrm>
              <a:off x="4625975" y="2692400"/>
              <a:ext cx="106363"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0" name="Rectangle 228"/>
            <p:cNvSpPr>
              <a:spLocks noChangeArrowheads="1"/>
            </p:cNvSpPr>
            <p:nvPr/>
          </p:nvSpPr>
          <p:spPr bwMode="auto">
            <a:xfrm>
              <a:off x="4460875" y="4810125"/>
              <a:ext cx="106363"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1" name="Rectangle 229"/>
            <p:cNvSpPr>
              <a:spLocks noChangeArrowheads="1"/>
            </p:cNvSpPr>
            <p:nvPr/>
          </p:nvSpPr>
          <p:spPr bwMode="auto">
            <a:xfrm>
              <a:off x="4192588" y="5410200"/>
              <a:ext cx="106362"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2" name="Rectangle 230"/>
            <p:cNvSpPr>
              <a:spLocks noChangeArrowheads="1"/>
            </p:cNvSpPr>
            <p:nvPr/>
          </p:nvSpPr>
          <p:spPr bwMode="auto">
            <a:xfrm>
              <a:off x="4033838" y="5410200"/>
              <a:ext cx="107950"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3" name="Rectangle 231"/>
            <p:cNvSpPr>
              <a:spLocks noChangeArrowheads="1"/>
            </p:cNvSpPr>
            <p:nvPr/>
          </p:nvSpPr>
          <p:spPr bwMode="auto">
            <a:xfrm>
              <a:off x="3857625" y="5410200"/>
              <a:ext cx="106363"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4" name="Rectangle 232"/>
            <p:cNvSpPr>
              <a:spLocks noChangeArrowheads="1"/>
            </p:cNvSpPr>
            <p:nvPr/>
          </p:nvSpPr>
          <p:spPr bwMode="auto">
            <a:xfrm>
              <a:off x="3690938" y="5410200"/>
              <a:ext cx="106362"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5" name="Rectangle 233"/>
            <p:cNvSpPr>
              <a:spLocks noChangeArrowheads="1"/>
            </p:cNvSpPr>
            <p:nvPr/>
          </p:nvSpPr>
          <p:spPr bwMode="auto">
            <a:xfrm>
              <a:off x="3524250" y="5410200"/>
              <a:ext cx="107950"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6" name="Rectangle 234"/>
            <p:cNvSpPr>
              <a:spLocks noChangeArrowheads="1"/>
            </p:cNvSpPr>
            <p:nvPr/>
          </p:nvSpPr>
          <p:spPr bwMode="auto">
            <a:xfrm>
              <a:off x="3357563" y="5410200"/>
              <a:ext cx="106362"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7" name="Rectangle 235"/>
            <p:cNvSpPr>
              <a:spLocks noChangeArrowheads="1"/>
            </p:cNvSpPr>
            <p:nvPr/>
          </p:nvSpPr>
          <p:spPr bwMode="auto">
            <a:xfrm>
              <a:off x="3189288" y="5410200"/>
              <a:ext cx="106362"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8" name="Rectangle 236"/>
            <p:cNvSpPr>
              <a:spLocks noChangeArrowheads="1"/>
            </p:cNvSpPr>
            <p:nvPr/>
          </p:nvSpPr>
          <p:spPr bwMode="auto">
            <a:xfrm>
              <a:off x="3009900" y="5410200"/>
              <a:ext cx="106363"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299" name="Rectangle 237"/>
            <p:cNvSpPr>
              <a:spLocks noChangeArrowheads="1"/>
            </p:cNvSpPr>
            <p:nvPr/>
          </p:nvSpPr>
          <p:spPr bwMode="auto">
            <a:xfrm>
              <a:off x="2862263" y="5410200"/>
              <a:ext cx="106362"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0" name="Rectangle 238"/>
            <p:cNvSpPr>
              <a:spLocks noChangeArrowheads="1"/>
            </p:cNvSpPr>
            <p:nvPr/>
          </p:nvSpPr>
          <p:spPr bwMode="auto">
            <a:xfrm>
              <a:off x="2690813" y="5410200"/>
              <a:ext cx="106362"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1" name="Rectangle 239"/>
            <p:cNvSpPr>
              <a:spLocks noChangeArrowheads="1"/>
            </p:cNvSpPr>
            <p:nvPr/>
          </p:nvSpPr>
          <p:spPr bwMode="auto">
            <a:xfrm>
              <a:off x="2559050" y="5410200"/>
              <a:ext cx="107950"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2" name="Rectangle 240"/>
            <p:cNvSpPr>
              <a:spLocks noChangeArrowheads="1"/>
            </p:cNvSpPr>
            <p:nvPr/>
          </p:nvSpPr>
          <p:spPr bwMode="auto">
            <a:xfrm>
              <a:off x="2379663" y="5410200"/>
              <a:ext cx="107950"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3" name="Rectangle 241"/>
            <p:cNvSpPr>
              <a:spLocks noChangeArrowheads="1"/>
            </p:cNvSpPr>
            <p:nvPr/>
          </p:nvSpPr>
          <p:spPr bwMode="auto">
            <a:xfrm>
              <a:off x="2305050" y="5410200"/>
              <a:ext cx="106363" cy="106363"/>
            </a:xfrm>
            <a:prstGeom prst="rect">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4" name="Triangle isocèle 242"/>
            <p:cNvSpPr>
              <a:spLocks noChangeArrowheads="1"/>
            </p:cNvSpPr>
            <p:nvPr/>
          </p:nvSpPr>
          <p:spPr bwMode="auto">
            <a:xfrm>
              <a:off x="6216650" y="4311650"/>
              <a:ext cx="134938"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5" name="Triangle isocèle 243"/>
            <p:cNvSpPr>
              <a:spLocks noChangeArrowheads="1"/>
            </p:cNvSpPr>
            <p:nvPr/>
          </p:nvSpPr>
          <p:spPr bwMode="auto">
            <a:xfrm>
              <a:off x="5883275" y="4194175"/>
              <a:ext cx="134938"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6" name="Triangle isocèle 244"/>
            <p:cNvSpPr>
              <a:spLocks noChangeArrowheads="1"/>
            </p:cNvSpPr>
            <p:nvPr/>
          </p:nvSpPr>
          <p:spPr bwMode="auto">
            <a:xfrm>
              <a:off x="5627688" y="4154488"/>
              <a:ext cx="136525" cy="115887"/>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7" name="Triangle isocèle 245"/>
            <p:cNvSpPr>
              <a:spLocks noChangeArrowheads="1"/>
            </p:cNvSpPr>
            <p:nvPr/>
          </p:nvSpPr>
          <p:spPr bwMode="auto">
            <a:xfrm>
              <a:off x="4791075" y="4054475"/>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8" name="Triangle isocèle 246"/>
            <p:cNvSpPr>
              <a:spLocks noChangeArrowheads="1"/>
            </p:cNvSpPr>
            <p:nvPr/>
          </p:nvSpPr>
          <p:spPr bwMode="auto">
            <a:xfrm>
              <a:off x="4597400" y="3992563"/>
              <a:ext cx="134938" cy="115887"/>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09" name="Triangle isocèle 247"/>
            <p:cNvSpPr>
              <a:spLocks noChangeArrowheads="1"/>
            </p:cNvSpPr>
            <p:nvPr/>
          </p:nvSpPr>
          <p:spPr bwMode="auto">
            <a:xfrm>
              <a:off x="4459288" y="3910013"/>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0" name="Triangle isocèle 248"/>
            <p:cNvSpPr>
              <a:spLocks noChangeArrowheads="1"/>
            </p:cNvSpPr>
            <p:nvPr/>
          </p:nvSpPr>
          <p:spPr bwMode="auto">
            <a:xfrm>
              <a:off x="4189413" y="3848100"/>
              <a:ext cx="134937" cy="115888"/>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1" name="Triangle isocèle 249"/>
            <p:cNvSpPr>
              <a:spLocks noChangeArrowheads="1"/>
            </p:cNvSpPr>
            <p:nvPr/>
          </p:nvSpPr>
          <p:spPr bwMode="auto">
            <a:xfrm>
              <a:off x="4033838" y="3922713"/>
              <a:ext cx="136525" cy="115887"/>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2" name="Triangle isocèle 250"/>
            <p:cNvSpPr>
              <a:spLocks noChangeArrowheads="1"/>
            </p:cNvSpPr>
            <p:nvPr/>
          </p:nvSpPr>
          <p:spPr bwMode="auto">
            <a:xfrm>
              <a:off x="3852863" y="3794125"/>
              <a:ext cx="136525" cy="115888"/>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3" name="Triangle isocèle 251"/>
            <p:cNvSpPr>
              <a:spLocks noChangeArrowheads="1"/>
            </p:cNvSpPr>
            <p:nvPr/>
          </p:nvSpPr>
          <p:spPr bwMode="auto">
            <a:xfrm>
              <a:off x="3690938" y="3749675"/>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4" name="Triangle isocèle 252"/>
            <p:cNvSpPr>
              <a:spLocks noChangeArrowheads="1"/>
            </p:cNvSpPr>
            <p:nvPr/>
          </p:nvSpPr>
          <p:spPr bwMode="auto">
            <a:xfrm>
              <a:off x="3509963" y="3906838"/>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5" name="Triangle isocèle 253"/>
            <p:cNvSpPr>
              <a:spLocks noChangeArrowheads="1"/>
            </p:cNvSpPr>
            <p:nvPr/>
          </p:nvSpPr>
          <p:spPr bwMode="auto">
            <a:xfrm>
              <a:off x="3348038" y="3867150"/>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6" name="Triangle isocèle 254"/>
            <p:cNvSpPr>
              <a:spLocks noChangeArrowheads="1"/>
            </p:cNvSpPr>
            <p:nvPr/>
          </p:nvSpPr>
          <p:spPr bwMode="auto">
            <a:xfrm>
              <a:off x="3154363" y="2984500"/>
              <a:ext cx="134937" cy="115888"/>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7" name="Triangle isocèle 255"/>
            <p:cNvSpPr>
              <a:spLocks noChangeArrowheads="1"/>
            </p:cNvSpPr>
            <p:nvPr/>
          </p:nvSpPr>
          <p:spPr bwMode="auto">
            <a:xfrm>
              <a:off x="2987675" y="3956050"/>
              <a:ext cx="134938" cy="115888"/>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8" name="Triangle isocèle 256"/>
            <p:cNvSpPr>
              <a:spLocks noChangeArrowheads="1"/>
            </p:cNvSpPr>
            <p:nvPr/>
          </p:nvSpPr>
          <p:spPr bwMode="auto">
            <a:xfrm flipV="1">
              <a:off x="6216650" y="4108450"/>
              <a:ext cx="134938" cy="115888"/>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19" name="Triangle isocèle 257"/>
            <p:cNvSpPr>
              <a:spLocks noChangeArrowheads="1"/>
            </p:cNvSpPr>
            <p:nvPr/>
          </p:nvSpPr>
          <p:spPr bwMode="auto">
            <a:xfrm flipV="1">
              <a:off x="5888038" y="4057650"/>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0" name="Triangle isocèle 258"/>
            <p:cNvSpPr>
              <a:spLocks noChangeArrowheads="1"/>
            </p:cNvSpPr>
            <p:nvPr/>
          </p:nvSpPr>
          <p:spPr bwMode="auto">
            <a:xfrm flipV="1">
              <a:off x="5618163" y="3956050"/>
              <a:ext cx="134937" cy="115888"/>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1" name="Triangle isocèle 259"/>
            <p:cNvSpPr>
              <a:spLocks noChangeArrowheads="1"/>
            </p:cNvSpPr>
            <p:nvPr/>
          </p:nvSpPr>
          <p:spPr bwMode="auto">
            <a:xfrm flipV="1">
              <a:off x="4792663" y="3808413"/>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2" name="Triangle isocèle 260"/>
            <p:cNvSpPr>
              <a:spLocks noChangeArrowheads="1"/>
            </p:cNvSpPr>
            <p:nvPr/>
          </p:nvSpPr>
          <p:spPr bwMode="auto">
            <a:xfrm flipV="1">
              <a:off x="4597400" y="3754438"/>
              <a:ext cx="134938"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3" name="Triangle isocèle 261"/>
            <p:cNvSpPr>
              <a:spLocks noChangeArrowheads="1"/>
            </p:cNvSpPr>
            <p:nvPr/>
          </p:nvSpPr>
          <p:spPr bwMode="auto">
            <a:xfrm flipV="1">
              <a:off x="4437063" y="3640138"/>
              <a:ext cx="134937" cy="115887"/>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4" name="Triangle isocèle 262"/>
            <p:cNvSpPr>
              <a:spLocks noChangeArrowheads="1"/>
            </p:cNvSpPr>
            <p:nvPr/>
          </p:nvSpPr>
          <p:spPr bwMode="auto">
            <a:xfrm flipV="1">
              <a:off x="4197350" y="3533775"/>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5" name="Triangle isocèle 263"/>
            <p:cNvSpPr>
              <a:spLocks noChangeArrowheads="1"/>
            </p:cNvSpPr>
            <p:nvPr/>
          </p:nvSpPr>
          <p:spPr bwMode="auto">
            <a:xfrm flipV="1">
              <a:off x="4033838" y="3516313"/>
              <a:ext cx="134937" cy="115887"/>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6" name="Triangle isocèle 264"/>
            <p:cNvSpPr>
              <a:spLocks noChangeArrowheads="1"/>
            </p:cNvSpPr>
            <p:nvPr/>
          </p:nvSpPr>
          <p:spPr bwMode="auto">
            <a:xfrm flipV="1">
              <a:off x="3856038" y="3482975"/>
              <a:ext cx="134937"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7" name="Triangle isocèle 265"/>
            <p:cNvSpPr>
              <a:spLocks noChangeArrowheads="1"/>
            </p:cNvSpPr>
            <p:nvPr/>
          </p:nvSpPr>
          <p:spPr bwMode="auto">
            <a:xfrm flipV="1">
              <a:off x="3690938" y="3395663"/>
              <a:ext cx="136525" cy="117475"/>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8" name="Triangle isocèle 266"/>
            <p:cNvSpPr>
              <a:spLocks noChangeArrowheads="1"/>
            </p:cNvSpPr>
            <p:nvPr/>
          </p:nvSpPr>
          <p:spPr bwMode="auto">
            <a:xfrm flipV="1">
              <a:off x="3563938" y="3417888"/>
              <a:ext cx="134937" cy="115887"/>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29" name="Triangle isocèle 267"/>
            <p:cNvSpPr>
              <a:spLocks noChangeArrowheads="1"/>
            </p:cNvSpPr>
            <p:nvPr/>
          </p:nvSpPr>
          <p:spPr bwMode="auto">
            <a:xfrm flipV="1">
              <a:off x="3327400" y="3187700"/>
              <a:ext cx="134938" cy="115888"/>
            </a:xfrm>
            <a:prstGeom prst="triangle">
              <a:avLst>
                <a:gd name="adj" fmla="val 50000"/>
              </a:avLst>
            </a:prstGeom>
            <a:solidFill>
              <a:srgbClr val="44D929"/>
            </a:solidFill>
            <a:ln w="9525" algn="ctr">
              <a:solidFill>
                <a:srgbClr val="44D92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cxnSp>
          <p:nvCxnSpPr>
            <p:cNvPr id="330" name="Connecteur droit 268"/>
            <p:cNvCxnSpPr>
              <a:cxnSpLocks noChangeShapeType="1"/>
              <a:endCxn id="303" idx="1"/>
            </p:cNvCxnSpPr>
            <p:nvPr/>
          </p:nvCxnSpPr>
          <p:spPr bwMode="auto">
            <a:xfrm flipH="1" flipV="1">
              <a:off x="2305050" y="5464175"/>
              <a:ext cx="4046538" cy="23813"/>
            </a:xfrm>
            <a:prstGeom prst="line">
              <a:avLst/>
            </a:prstGeom>
            <a:noFill/>
            <a:ln w="28575" algn="ctr">
              <a:solidFill>
                <a:srgbClr val="FFFF00"/>
              </a:solidFill>
              <a:round/>
              <a:headEnd/>
              <a:tailEnd/>
            </a:ln>
          </p:spPr>
        </p:cxnSp>
        <p:sp>
          <p:nvSpPr>
            <p:cNvPr id="331" name="Rectangle 269"/>
            <p:cNvSpPr>
              <a:spLocks noChangeArrowheads="1"/>
            </p:cNvSpPr>
            <p:nvPr/>
          </p:nvSpPr>
          <p:spPr bwMode="auto">
            <a:xfrm>
              <a:off x="6235700" y="5424488"/>
              <a:ext cx="106363"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32" name="Rectangle 270"/>
            <p:cNvSpPr>
              <a:spLocks noChangeArrowheads="1"/>
            </p:cNvSpPr>
            <p:nvPr/>
          </p:nvSpPr>
          <p:spPr bwMode="auto">
            <a:xfrm>
              <a:off x="5899150" y="5434013"/>
              <a:ext cx="107950"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33" name="Rectangle 271"/>
            <p:cNvSpPr>
              <a:spLocks noChangeArrowheads="1"/>
            </p:cNvSpPr>
            <p:nvPr/>
          </p:nvSpPr>
          <p:spPr bwMode="auto">
            <a:xfrm>
              <a:off x="5651500" y="5434013"/>
              <a:ext cx="106363"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34" name="Rectangle 272"/>
            <p:cNvSpPr>
              <a:spLocks noChangeArrowheads="1"/>
            </p:cNvSpPr>
            <p:nvPr/>
          </p:nvSpPr>
          <p:spPr bwMode="auto">
            <a:xfrm>
              <a:off x="4805363" y="5434013"/>
              <a:ext cx="106362"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35" name="Rectangle 273"/>
            <p:cNvSpPr>
              <a:spLocks noChangeArrowheads="1"/>
            </p:cNvSpPr>
            <p:nvPr/>
          </p:nvSpPr>
          <p:spPr bwMode="auto">
            <a:xfrm>
              <a:off x="4643438" y="5434013"/>
              <a:ext cx="106362"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36" name="Rectangle 274"/>
            <p:cNvSpPr>
              <a:spLocks noChangeArrowheads="1"/>
            </p:cNvSpPr>
            <p:nvPr/>
          </p:nvSpPr>
          <p:spPr bwMode="auto">
            <a:xfrm>
              <a:off x="4475163" y="5434013"/>
              <a:ext cx="106362"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37" name="Rectangle 275"/>
            <p:cNvSpPr>
              <a:spLocks noChangeArrowheads="1"/>
            </p:cNvSpPr>
            <p:nvPr/>
          </p:nvSpPr>
          <p:spPr bwMode="auto">
            <a:xfrm>
              <a:off x="4227513" y="5434013"/>
              <a:ext cx="106362"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38" name="Rectangle 276"/>
            <p:cNvSpPr>
              <a:spLocks noChangeArrowheads="1"/>
            </p:cNvSpPr>
            <p:nvPr/>
          </p:nvSpPr>
          <p:spPr bwMode="auto">
            <a:xfrm>
              <a:off x="4048125" y="5434013"/>
              <a:ext cx="106363"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39" name="Rectangle 277"/>
            <p:cNvSpPr>
              <a:spLocks noChangeArrowheads="1"/>
            </p:cNvSpPr>
            <p:nvPr/>
          </p:nvSpPr>
          <p:spPr bwMode="auto">
            <a:xfrm>
              <a:off x="3863975" y="5434013"/>
              <a:ext cx="106363"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0" name="Rectangle 278"/>
            <p:cNvSpPr>
              <a:spLocks noChangeArrowheads="1"/>
            </p:cNvSpPr>
            <p:nvPr/>
          </p:nvSpPr>
          <p:spPr bwMode="auto">
            <a:xfrm>
              <a:off x="3706813" y="5434013"/>
              <a:ext cx="106362"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1" name="Rectangle 279"/>
            <p:cNvSpPr>
              <a:spLocks noChangeArrowheads="1"/>
            </p:cNvSpPr>
            <p:nvPr/>
          </p:nvSpPr>
          <p:spPr bwMode="auto">
            <a:xfrm>
              <a:off x="3538538" y="5434013"/>
              <a:ext cx="107950"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2" name="Rectangle 280"/>
            <p:cNvSpPr>
              <a:spLocks noChangeArrowheads="1"/>
            </p:cNvSpPr>
            <p:nvPr/>
          </p:nvSpPr>
          <p:spPr bwMode="auto">
            <a:xfrm>
              <a:off x="3355975" y="5434013"/>
              <a:ext cx="106363"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3" name="Rectangle 281"/>
            <p:cNvSpPr>
              <a:spLocks noChangeArrowheads="1"/>
            </p:cNvSpPr>
            <p:nvPr/>
          </p:nvSpPr>
          <p:spPr bwMode="auto">
            <a:xfrm>
              <a:off x="3189288" y="5434013"/>
              <a:ext cx="106362"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4" name="Rectangle 282"/>
            <p:cNvSpPr>
              <a:spLocks noChangeArrowheads="1"/>
            </p:cNvSpPr>
            <p:nvPr/>
          </p:nvSpPr>
          <p:spPr bwMode="auto">
            <a:xfrm>
              <a:off x="3022600" y="5434013"/>
              <a:ext cx="107950"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5" name="Rectangle 283"/>
            <p:cNvSpPr>
              <a:spLocks noChangeArrowheads="1"/>
            </p:cNvSpPr>
            <p:nvPr/>
          </p:nvSpPr>
          <p:spPr bwMode="auto">
            <a:xfrm>
              <a:off x="2881313" y="5434013"/>
              <a:ext cx="106362"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6" name="Rectangle 284"/>
            <p:cNvSpPr>
              <a:spLocks noChangeArrowheads="1"/>
            </p:cNvSpPr>
            <p:nvPr/>
          </p:nvSpPr>
          <p:spPr bwMode="auto">
            <a:xfrm>
              <a:off x="2690813" y="5434013"/>
              <a:ext cx="106362"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7" name="Rectangle 285"/>
            <p:cNvSpPr>
              <a:spLocks noChangeArrowheads="1"/>
            </p:cNvSpPr>
            <p:nvPr/>
          </p:nvSpPr>
          <p:spPr bwMode="auto">
            <a:xfrm>
              <a:off x="2582863" y="5434013"/>
              <a:ext cx="107950"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8" name="Rectangle 286"/>
            <p:cNvSpPr>
              <a:spLocks noChangeArrowheads="1"/>
            </p:cNvSpPr>
            <p:nvPr/>
          </p:nvSpPr>
          <p:spPr bwMode="auto">
            <a:xfrm>
              <a:off x="2411413" y="5434013"/>
              <a:ext cx="107950"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49" name="Rectangle 287"/>
            <p:cNvSpPr>
              <a:spLocks noChangeArrowheads="1"/>
            </p:cNvSpPr>
            <p:nvPr/>
          </p:nvSpPr>
          <p:spPr bwMode="auto">
            <a:xfrm>
              <a:off x="2305050" y="5434013"/>
              <a:ext cx="106363" cy="106362"/>
            </a:xfrm>
            <a:prstGeom prst="rect">
              <a:avLst/>
            </a:prstGeom>
            <a:solidFill>
              <a:srgbClr val="FFFF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chemeClr val="bg1"/>
                </a:solidFill>
                <a:effectLst/>
                <a:uLnTx/>
                <a:uFillTx/>
              </a:endParaRPr>
            </a:p>
          </p:txBody>
        </p:sp>
        <p:sp>
          <p:nvSpPr>
            <p:cNvPr id="350" name="Forme libre 288"/>
            <p:cNvSpPr>
              <a:spLocks/>
            </p:cNvSpPr>
            <p:nvPr/>
          </p:nvSpPr>
          <p:spPr bwMode="auto">
            <a:xfrm>
              <a:off x="2357438" y="5494338"/>
              <a:ext cx="3971925" cy="46037"/>
            </a:xfrm>
            <a:custGeom>
              <a:avLst/>
              <a:gdLst>
                <a:gd name="T0" fmla="*/ 3972560 w 3972560"/>
                <a:gd name="T1" fmla="*/ 0 h 45720"/>
                <a:gd name="T2" fmla="*/ 2484120 w 3972560"/>
                <a:gd name="T3" fmla="*/ 0 h 45720"/>
                <a:gd name="T4" fmla="*/ 2484120 w 3972560"/>
                <a:gd name="T5" fmla="*/ 45720 h 45720"/>
                <a:gd name="T6" fmla="*/ 0 w 3972560"/>
                <a:gd name="T7" fmla="*/ 45720 h 45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72560" h="45720">
                  <a:moveTo>
                    <a:pt x="3972560" y="0"/>
                  </a:moveTo>
                  <a:lnTo>
                    <a:pt x="2484120" y="0"/>
                  </a:lnTo>
                  <a:lnTo>
                    <a:pt x="2484120" y="45720"/>
                  </a:lnTo>
                  <a:lnTo>
                    <a:pt x="0" y="45720"/>
                  </a:lnTo>
                </a:path>
              </a:pathLst>
            </a:custGeom>
            <a:solidFill>
              <a:srgbClr val="BBE0E3"/>
            </a:solidFill>
            <a:ln w="28575" cap="flat" cmpd="sng" algn="ctr">
              <a:solidFill>
                <a:srgbClr val="FFFF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bg1"/>
                </a:solidFill>
                <a:effectLst/>
                <a:uLnTx/>
                <a:uFillTx/>
              </a:endParaRPr>
            </a:p>
          </p:txBody>
        </p:sp>
        <p:cxnSp>
          <p:nvCxnSpPr>
            <p:cNvPr id="351" name="Connecteur droit 289"/>
            <p:cNvCxnSpPr>
              <a:cxnSpLocks noChangeShapeType="1"/>
            </p:cNvCxnSpPr>
            <p:nvPr/>
          </p:nvCxnSpPr>
          <p:spPr bwMode="auto">
            <a:xfrm>
              <a:off x="2160588" y="5376863"/>
              <a:ext cx="4484687" cy="0"/>
            </a:xfrm>
            <a:prstGeom prst="line">
              <a:avLst/>
            </a:prstGeom>
            <a:noFill/>
            <a:ln w="12700" algn="ctr">
              <a:solidFill>
                <a:srgbClr val="FFFFFF"/>
              </a:solidFill>
              <a:prstDash val="dash"/>
              <a:round/>
              <a:headEnd/>
              <a:tailEnd/>
            </a:ln>
          </p:spPr>
        </p:cxnSp>
        <p:sp>
          <p:nvSpPr>
            <p:cNvPr id="352" name="ZoneTexte 290"/>
            <p:cNvSpPr txBox="1">
              <a:spLocks noChangeArrowheads="1"/>
            </p:cNvSpPr>
            <p:nvPr/>
          </p:nvSpPr>
          <p:spPr bwMode="auto">
            <a:xfrm>
              <a:off x="2101850" y="5730875"/>
              <a:ext cx="269875" cy="27622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8</a:t>
              </a:r>
              <a:endParaRPr kumimoji="0" lang="fr-FR" sz="1200" b="0" i="0" u="none" strike="noStrike" kern="0" cap="none" spc="0" normalizeH="0" baseline="30000" noProof="0">
                <a:ln>
                  <a:noFill/>
                </a:ln>
                <a:solidFill>
                  <a:schemeClr val="bg1"/>
                </a:solidFill>
                <a:effectLst/>
                <a:uLnTx/>
                <a:uFillTx/>
              </a:endParaRPr>
            </a:p>
          </p:txBody>
        </p:sp>
        <p:sp>
          <p:nvSpPr>
            <p:cNvPr id="353" name="ZoneTexte 291"/>
            <p:cNvSpPr txBox="1">
              <a:spLocks noChangeArrowheads="1"/>
            </p:cNvSpPr>
            <p:nvPr/>
          </p:nvSpPr>
          <p:spPr bwMode="auto">
            <a:xfrm>
              <a:off x="3455988" y="5730875"/>
              <a:ext cx="355600"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24</a:t>
              </a:r>
              <a:endParaRPr kumimoji="0" lang="fr-FR" sz="1200" b="0" i="0" u="none" strike="noStrike" kern="0" cap="none" spc="0" normalizeH="0" baseline="30000" noProof="0">
                <a:ln>
                  <a:noFill/>
                </a:ln>
                <a:solidFill>
                  <a:schemeClr val="bg1"/>
                </a:solidFill>
                <a:effectLst/>
                <a:uLnTx/>
                <a:uFillTx/>
              </a:endParaRPr>
            </a:p>
          </p:txBody>
        </p:sp>
        <p:sp>
          <p:nvSpPr>
            <p:cNvPr id="354" name="ZoneTexte 292"/>
            <p:cNvSpPr txBox="1">
              <a:spLocks noChangeArrowheads="1"/>
            </p:cNvSpPr>
            <p:nvPr/>
          </p:nvSpPr>
          <p:spPr bwMode="auto">
            <a:xfrm>
              <a:off x="4133850" y="5730875"/>
              <a:ext cx="355600"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32</a:t>
              </a:r>
              <a:endParaRPr kumimoji="0" lang="fr-FR" sz="1200" b="0" i="0" u="none" strike="noStrike" kern="0" cap="none" spc="0" normalizeH="0" baseline="30000" noProof="0">
                <a:ln>
                  <a:noFill/>
                </a:ln>
                <a:solidFill>
                  <a:schemeClr val="bg1"/>
                </a:solidFill>
                <a:effectLst/>
                <a:uLnTx/>
                <a:uFillTx/>
              </a:endParaRPr>
            </a:p>
          </p:txBody>
        </p:sp>
        <p:sp>
          <p:nvSpPr>
            <p:cNvPr id="355" name="ZoneTexte 293"/>
            <p:cNvSpPr txBox="1">
              <a:spLocks noChangeArrowheads="1"/>
            </p:cNvSpPr>
            <p:nvPr/>
          </p:nvSpPr>
          <p:spPr bwMode="auto">
            <a:xfrm>
              <a:off x="4794250" y="5730875"/>
              <a:ext cx="355600"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40</a:t>
              </a:r>
              <a:endParaRPr kumimoji="0" lang="fr-FR" sz="1200" b="0" i="0" u="none" strike="noStrike" kern="0" cap="none" spc="0" normalizeH="0" baseline="30000" noProof="0">
                <a:ln>
                  <a:noFill/>
                </a:ln>
                <a:solidFill>
                  <a:schemeClr val="bg1"/>
                </a:solidFill>
                <a:effectLst/>
                <a:uLnTx/>
                <a:uFillTx/>
              </a:endParaRPr>
            </a:p>
          </p:txBody>
        </p:sp>
        <p:sp>
          <p:nvSpPr>
            <p:cNvPr id="356" name="ZoneTexte 294"/>
            <p:cNvSpPr txBox="1">
              <a:spLocks noChangeArrowheads="1"/>
            </p:cNvSpPr>
            <p:nvPr/>
          </p:nvSpPr>
          <p:spPr bwMode="auto">
            <a:xfrm>
              <a:off x="5470525" y="5730875"/>
              <a:ext cx="355600"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48</a:t>
              </a:r>
              <a:endParaRPr kumimoji="0" lang="fr-FR" sz="1200" b="0" i="0" u="none" strike="noStrike" kern="0" cap="none" spc="0" normalizeH="0" baseline="30000" noProof="0">
                <a:ln>
                  <a:noFill/>
                </a:ln>
                <a:solidFill>
                  <a:schemeClr val="bg1"/>
                </a:solidFill>
                <a:effectLst/>
                <a:uLnTx/>
                <a:uFillTx/>
              </a:endParaRPr>
            </a:p>
          </p:txBody>
        </p:sp>
        <p:sp>
          <p:nvSpPr>
            <p:cNvPr id="357" name="ZoneTexte 295"/>
            <p:cNvSpPr txBox="1">
              <a:spLocks noChangeArrowheads="1"/>
            </p:cNvSpPr>
            <p:nvPr/>
          </p:nvSpPr>
          <p:spPr bwMode="auto">
            <a:xfrm>
              <a:off x="6111875" y="5730875"/>
              <a:ext cx="357188"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56</a:t>
              </a:r>
              <a:endParaRPr kumimoji="0" lang="fr-FR" sz="1200" b="0" i="0" u="none" strike="noStrike" kern="0" cap="none" spc="0" normalizeH="0" baseline="30000" noProof="0">
                <a:ln>
                  <a:noFill/>
                </a:ln>
                <a:solidFill>
                  <a:schemeClr val="bg1"/>
                </a:solidFill>
                <a:effectLst/>
                <a:uLnTx/>
                <a:uFillTx/>
              </a:endParaRPr>
            </a:p>
          </p:txBody>
        </p:sp>
        <p:sp>
          <p:nvSpPr>
            <p:cNvPr id="358" name="ZoneTexte 296"/>
            <p:cNvSpPr txBox="1">
              <a:spLocks noChangeArrowheads="1"/>
            </p:cNvSpPr>
            <p:nvPr/>
          </p:nvSpPr>
          <p:spPr bwMode="auto">
            <a:xfrm>
              <a:off x="6453188" y="5730875"/>
              <a:ext cx="355600"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60</a:t>
              </a:r>
              <a:endParaRPr kumimoji="0" lang="fr-FR" sz="1200" b="0" i="0" u="none" strike="noStrike" kern="0" cap="none" spc="0" normalizeH="0" baseline="30000" noProof="0">
                <a:ln>
                  <a:noFill/>
                </a:ln>
                <a:solidFill>
                  <a:schemeClr val="bg1"/>
                </a:solidFill>
                <a:effectLst/>
                <a:uLnTx/>
                <a:uFillTx/>
              </a:endParaRPr>
            </a:p>
          </p:txBody>
        </p:sp>
        <p:sp>
          <p:nvSpPr>
            <p:cNvPr id="359" name="ZoneTexte 297"/>
            <p:cNvSpPr txBox="1">
              <a:spLocks noChangeArrowheads="1"/>
            </p:cNvSpPr>
            <p:nvPr/>
          </p:nvSpPr>
          <p:spPr bwMode="auto">
            <a:xfrm>
              <a:off x="2744788" y="5730875"/>
              <a:ext cx="355600" cy="27622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bg1"/>
                  </a:solidFill>
                  <a:effectLst/>
                  <a:uLnTx/>
                  <a:uFillTx/>
                </a:rPr>
                <a:t>16</a:t>
              </a:r>
              <a:endParaRPr kumimoji="0" lang="fr-FR" sz="1200" b="0" i="0" u="none" strike="noStrike" kern="0" cap="none" spc="0" normalizeH="0" baseline="30000" noProof="0">
                <a:ln>
                  <a:noFill/>
                </a:ln>
                <a:solidFill>
                  <a:schemeClr val="bg1"/>
                </a:solidFill>
                <a:effectLst/>
                <a:uLnTx/>
                <a:uFillTx/>
              </a:endParaRPr>
            </a:p>
          </p:txBody>
        </p:sp>
      </p:grpSp>
      <p:sp>
        <p:nvSpPr>
          <p:cNvPr id="360" name="Rectangle 359"/>
          <p:cNvSpPr/>
          <p:nvPr/>
        </p:nvSpPr>
        <p:spPr>
          <a:xfrm>
            <a:off x="1121250" y="1417638"/>
            <a:ext cx="4572000" cy="954107"/>
          </a:xfrm>
          <a:prstGeom prst="rect">
            <a:avLst/>
          </a:prstGeom>
        </p:spPr>
        <p:txBody>
          <a:bodyPr>
            <a:spAutoFit/>
          </a:bodyPr>
          <a:lstStyle/>
          <a:p>
            <a:pPr marL="285750" indent="-285750">
              <a:buFont typeface="Arial"/>
              <a:buChar char="•"/>
              <a:defRPr/>
            </a:pPr>
            <a:r>
              <a:rPr lang="fr-FR" sz="1400" dirty="0">
                <a:solidFill>
                  <a:srgbClr val="FFFFFF"/>
                </a:solidFill>
              </a:rPr>
              <a:t>Protéine de fusion entre une </a:t>
            </a:r>
            <a:r>
              <a:rPr lang="fr-FR" sz="1400" dirty="0" err="1">
                <a:solidFill>
                  <a:srgbClr val="FFFFFF"/>
                </a:solidFill>
              </a:rPr>
              <a:t>Ig</a:t>
            </a:r>
            <a:r>
              <a:rPr lang="fr-FR" sz="1400" dirty="0">
                <a:solidFill>
                  <a:srgbClr val="FFFFFF"/>
                </a:solidFill>
              </a:rPr>
              <a:t> CD4 </a:t>
            </a:r>
            <a:r>
              <a:rPr lang="fr-FR" sz="1400" dirty="0" smtClean="0">
                <a:solidFill>
                  <a:srgbClr val="FFFFFF"/>
                </a:solidFill>
              </a:rPr>
              <a:t> et </a:t>
            </a:r>
            <a:r>
              <a:rPr lang="fr-FR" sz="1400" dirty="0">
                <a:solidFill>
                  <a:srgbClr val="FFFFFF"/>
                </a:solidFill>
              </a:rPr>
              <a:t>une </a:t>
            </a:r>
            <a:r>
              <a:rPr lang="fr-FR" sz="1400" dirty="0" smtClean="0">
                <a:solidFill>
                  <a:srgbClr val="FFFFFF"/>
                </a:solidFill>
              </a:rPr>
              <a:t>petite molécule </a:t>
            </a:r>
            <a:r>
              <a:rPr lang="fr-FR" sz="1400" dirty="0" err="1">
                <a:solidFill>
                  <a:srgbClr val="FFFFFF"/>
                </a:solidFill>
              </a:rPr>
              <a:t>sulfopeptide</a:t>
            </a:r>
            <a:r>
              <a:rPr lang="fr-FR" sz="1400" dirty="0">
                <a:solidFill>
                  <a:srgbClr val="FFFFFF"/>
                </a:solidFill>
              </a:rPr>
              <a:t> </a:t>
            </a:r>
            <a:r>
              <a:rPr lang="fr-FR" sz="1400" dirty="0" smtClean="0">
                <a:solidFill>
                  <a:srgbClr val="FFFFFF"/>
                </a:solidFill>
              </a:rPr>
              <a:t> mimétique </a:t>
            </a:r>
            <a:r>
              <a:rPr lang="fr-FR" sz="1400" dirty="0">
                <a:solidFill>
                  <a:srgbClr val="FFFFFF"/>
                </a:solidFill>
              </a:rPr>
              <a:t>du </a:t>
            </a:r>
            <a:r>
              <a:rPr lang="fr-FR" sz="1400" dirty="0" smtClean="0">
                <a:solidFill>
                  <a:srgbClr val="FFFFFF"/>
                </a:solidFill>
              </a:rPr>
              <a:t>CCR5</a:t>
            </a:r>
          </a:p>
          <a:p>
            <a:pPr marL="285750" indent="-285750">
              <a:buFont typeface="Arial"/>
              <a:buChar char="•"/>
              <a:defRPr/>
            </a:pPr>
            <a:r>
              <a:rPr lang="fr-FR" sz="1400" dirty="0" smtClean="0">
                <a:solidFill>
                  <a:srgbClr val="FFFFFF"/>
                </a:solidFill>
              </a:rPr>
              <a:t>Vectorisée par un  adénovirus</a:t>
            </a:r>
          </a:p>
          <a:p>
            <a:pPr marL="285750" indent="-285750">
              <a:buFont typeface="Arial"/>
              <a:buChar char="•"/>
              <a:defRPr/>
            </a:pPr>
            <a:r>
              <a:rPr lang="fr-FR" sz="1400" dirty="0" smtClean="0">
                <a:solidFill>
                  <a:srgbClr val="FFFFFF"/>
                </a:solidFill>
              </a:rPr>
              <a:t>Injectée chez le singe (une seule dose)</a:t>
            </a:r>
            <a:endParaRPr lang="fr-FR" sz="1400" dirty="0">
              <a:solidFill>
                <a:srgbClr val="FFFFFF"/>
              </a:solidFill>
            </a:endParaRPr>
          </a:p>
        </p:txBody>
      </p:sp>
    </p:spTree>
    <p:extLst>
      <p:ext uri="{BB962C8B-B14F-4D97-AF65-F5344CB8AC3E}">
        <p14:creationId xmlns:p14="http://schemas.microsoft.com/office/powerpoint/2010/main" val="17475162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Cabotegravir (inhibiteur d’intégrase)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Avantage : sera disponible en forme injectable à libération prolongée</a:t>
            </a:r>
          </a:p>
          <a:p>
            <a:r>
              <a:rPr lang="fr-FR" dirty="0" smtClean="0"/>
              <a:t>Essai LATTE : comparaison CAB + 2 INTI </a:t>
            </a:r>
            <a:r>
              <a:rPr lang="fr-FR" dirty="0"/>
              <a:t> </a:t>
            </a:r>
            <a:r>
              <a:rPr lang="fr-FR" dirty="0" smtClean="0"/>
              <a:t>puis CAB + Rilpivirine, versus efavirenz + 2 INTI</a:t>
            </a:r>
          </a:p>
          <a:p>
            <a:pPr lvl="1"/>
            <a:r>
              <a:rPr lang="fr-FR" dirty="0" smtClean="0"/>
              <a:t>Bonne tolérance CAB+RPV</a:t>
            </a:r>
          </a:p>
          <a:p>
            <a:pPr lvl="1"/>
            <a:r>
              <a:rPr lang="fr-FR" dirty="0" smtClean="0"/>
              <a:t>Meilleure efficacité avec doses plus élevées (30 mg dose de choix)</a:t>
            </a:r>
          </a:p>
          <a:p>
            <a:pPr lvl="1"/>
            <a:r>
              <a:rPr lang="fr-FR" dirty="0" smtClean="0">
                <a:sym typeface="Wingdings"/>
              </a:rPr>
              <a:t> essais futurs en association délivrance prolongée CAB/RPV</a:t>
            </a:r>
            <a:endParaRPr lang="fr-FR" dirty="0" smtClean="0"/>
          </a:p>
        </p:txBody>
      </p:sp>
      <p:sp>
        <p:nvSpPr>
          <p:cNvPr id="4" name="Espace réservé du pied de page 3"/>
          <p:cNvSpPr>
            <a:spLocks noGrp="1"/>
          </p:cNvSpPr>
          <p:nvPr>
            <p:ph type="ftr" sz="quarter" idx="11"/>
          </p:nvPr>
        </p:nvSpPr>
        <p:spPr>
          <a:xfrm>
            <a:off x="0" y="6396014"/>
            <a:ext cx="2895600" cy="365125"/>
          </a:xfrm>
        </p:spPr>
        <p:txBody>
          <a:bodyPr/>
          <a:lstStyle/>
          <a:p>
            <a:r>
              <a:rPr lang="fr-FR" dirty="0" err="1" smtClean="0"/>
              <a:t>Margolis</a:t>
            </a:r>
            <a:r>
              <a:rPr lang="fr-FR" dirty="0" smtClean="0"/>
              <a:t> </a:t>
            </a:r>
            <a:r>
              <a:rPr lang="fr-FR" dirty="0"/>
              <a:t>et al. Abs 554 </a:t>
            </a:r>
            <a:r>
              <a:rPr lang="fr-FR" dirty="0" smtClean="0"/>
              <a:t>LB</a:t>
            </a:r>
            <a:endParaRPr lang="fr-FR" dirty="0"/>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pPr>
                <a:defRPr/>
              </a:pPr>
              <a:t>31</a:t>
            </a:fld>
            <a:endParaRPr lang="fr-FR" dirty="0"/>
          </a:p>
        </p:txBody>
      </p:sp>
    </p:spTree>
    <p:extLst>
      <p:ext uri="{BB962C8B-B14F-4D97-AF65-F5344CB8AC3E}">
        <p14:creationId xmlns:p14="http://schemas.microsoft.com/office/powerpoint/2010/main" val="12787830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Risque cardio vasculaire</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pPr>
                <a:defRPr/>
              </a:pPr>
              <a:t>32</a:t>
            </a:fld>
            <a:endParaRPr lang="fr-FR" dirty="0"/>
          </a:p>
        </p:txBody>
      </p:sp>
      <p:pic>
        <p:nvPicPr>
          <p:cNvPr id="6" name="Image 5"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130145905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Risque CV</a:t>
            </a:r>
            <a:endParaRPr lang="fr-FR" dirty="0"/>
          </a:p>
        </p:txBody>
      </p:sp>
      <p:sp>
        <p:nvSpPr>
          <p:cNvPr id="7" name="Espace réservé du contenu 6"/>
          <p:cNvSpPr>
            <a:spLocks noGrp="1"/>
          </p:cNvSpPr>
          <p:nvPr>
            <p:ph idx="1"/>
          </p:nvPr>
        </p:nvSpPr>
        <p:spPr/>
        <p:txBody>
          <a:bodyPr/>
          <a:lstStyle/>
          <a:p>
            <a:r>
              <a:rPr lang="fr-FR" dirty="0" smtClean="0">
                <a:latin typeface="Wingdings"/>
                <a:ea typeface="Wingdings"/>
                <a:cs typeface="Wingdings"/>
                <a:sym typeface="Wingdings"/>
              </a:rPr>
              <a:t></a:t>
            </a:r>
            <a:r>
              <a:rPr lang="fr-FR" dirty="0" smtClean="0">
                <a:latin typeface="+mj-lt"/>
                <a:ea typeface="Wingdings"/>
                <a:cs typeface="Wingdings"/>
                <a:sym typeface="Wingdings"/>
              </a:rPr>
              <a:t> évènements CV « logique »</a:t>
            </a:r>
          </a:p>
          <a:p>
            <a:pPr lvl="1"/>
            <a:r>
              <a:rPr lang="fr-FR" dirty="0" smtClean="0">
                <a:latin typeface="Wingdings"/>
                <a:ea typeface="Wingdings"/>
                <a:cs typeface="Wingdings"/>
                <a:sym typeface="Wingdings"/>
              </a:rPr>
              <a:t></a:t>
            </a:r>
            <a:r>
              <a:rPr lang="fr-FR" dirty="0">
                <a:latin typeface="+mj-lt"/>
                <a:ea typeface="Wingdings"/>
                <a:cs typeface="Wingdings"/>
                <a:sym typeface="Wingdings"/>
              </a:rPr>
              <a:t>d</a:t>
            </a:r>
            <a:r>
              <a:rPr lang="fr-FR" dirty="0" smtClean="0">
                <a:latin typeface="+mj-lt"/>
                <a:ea typeface="Wingdings"/>
                <a:cs typeface="Wingdings"/>
                <a:sym typeface="Wingdings"/>
              </a:rPr>
              <a:t>urée de vie</a:t>
            </a:r>
          </a:p>
          <a:p>
            <a:pPr lvl="1"/>
            <a:r>
              <a:rPr lang="fr-FR" dirty="0" smtClean="0">
                <a:latin typeface="Wingdings"/>
                <a:ea typeface="Wingdings"/>
                <a:cs typeface="Wingdings"/>
                <a:sym typeface="Wingdings"/>
              </a:rPr>
              <a:t></a:t>
            </a:r>
            <a:r>
              <a:rPr lang="fr-FR" dirty="0" smtClean="0">
                <a:sym typeface="Wingdings"/>
              </a:rPr>
              <a:t> des autres facteurs de morbi/mortalité (infections…) </a:t>
            </a:r>
          </a:p>
          <a:p>
            <a:r>
              <a:rPr lang="fr-FR" dirty="0" smtClean="0">
                <a:sym typeface="Wingdings"/>
              </a:rPr>
              <a:t>Poids du tabac +++++</a:t>
            </a:r>
          </a:p>
          <a:p>
            <a:r>
              <a:rPr lang="fr-FR" dirty="0" smtClean="0">
                <a:sym typeface="Wingdings"/>
              </a:rPr>
              <a:t>Responsabilité intrinsèque du virus</a:t>
            </a:r>
          </a:p>
          <a:p>
            <a:r>
              <a:rPr lang="fr-FR" dirty="0" smtClean="0">
                <a:sym typeface="Wingdings"/>
              </a:rPr>
              <a:t>Rôle « paradoxal » des traitements</a:t>
            </a:r>
          </a:p>
          <a:p>
            <a:endParaRPr lang="fr-FR" dirty="0"/>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pPr>
                <a:defRPr/>
              </a:pPr>
              <a:t>33</a:t>
            </a:fld>
            <a:endParaRPr lang="fr-FR" dirty="0"/>
          </a:p>
        </p:txBody>
      </p:sp>
    </p:spTree>
    <p:extLst>
      <p:ext uri="{BB962C8B-B14F-4D97-AF65-F5344CB8AC3E}">
        <p14:creationId xmlns:p14="http://schemas.microsoft.com/office/powerpoint/2010/main" val="1162460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smtClean="0"/>
              <a:t>Le poids du tabagisme </a:t>
            </a:r>
            <a:br>
              <a:rPr lang="fr-FR" dirty="0" smtClean="0"/>
            </a:br>
            <a:r>
              <a:rPr lang="fr-FR" dirty="0" smtClean="0"/>
              <a:t>dans les cancers non-classant sida</a:t>
            </a:r>
            <a:endParaRPr lang="fr-FR" dirty="0"/>
          </a:p>
        </p:txBody>
      </p:sp>
      <p:sp>
        <p:nvSpPr>
          <p:cNvPr id="13314" name="Espace réservé du contenu 12"/>
          <p:cNvSpPr>
            <a:spLocks noGrp="1"/>
          </p:cNvSpPr>
          <p:nvPr>
            <p:ph idx="1"/>
          </p:nvPr>
        </p:nvSpPr>
        <p:spPr/>
        <p:txBody>
          <a:bodyPr>
            <a:normAutofit/>
          </a:bodyPr>
          <a:lstStyle/>
          <a:p>
            <a:pPr>
              <a:defRPr/>
            </a:pPr>
            <a:r>
              <a:rPr lang="fr-FR" sz="1600" dirty="0" smtClean="0">
                <a:solidFill>
                  <a:srgbClr val="FFFF66"/>
                </a:solidFill>
              </a:rPr>
              <a:t>Objectif : </a:t>
            </a:r>
            <a:r>
              <a:rPr lang="fr-FR" sz="1600" dirty="0" smtClean="0"/>
              <a:t>estimer la part attribuable du tabagisme et des facteurs de risque modifiables liés au VIH dans les cancers non-classant sida (CNCS)</a:t>
            </a:r>
            <a:br>
              <a:rPr lang="fr-FR" sz="1600" dirty="0" smtClean="0"/>
            </a:br>
            <a:endParaRPr lang="fr-FR" sz="1600" dirty="0" smtClean="0">
              <a:solidFill>
                <a:srgbClr val="FFFF00"/>
              </a:solidFill>
            </a:endParaRPr>
          </a:p>
          <a:p>
            <a:pPr>
              <a:defRPr/>
            </a:pPr>
            <a:r>
              <a:rPr lang="fr-FR" sz="1600" dirty="0" smtClean="0">
                <a:solidFill>
                  <a:srgbClr val="FFFF66"/>
                </a:solidFill>
              </a:rPr>
              <a:t>Population étudiée : </a:t>
            </a:r>
            <a:r>
              <a:rPr lang="fr-FR" sz="1600" dirty="0" smtClean="0"/>
              <a:t>patients VIH+</a:t>
            </a:r>
            <a:r>
              <a:rPr lang="fr-FR" sz="1600" dirty="0" smtClean="0">
                <a:solidFill>
                  <a:srgbClr val="FFFF00"/>
                </a:solidFill>
              </a:rPr>
              <a:t> </a:t>
            </a:r>
            <a:r>
              <a:rPr lang="fr-FR" sz="1600" dirty="0" smtClean="0"/>
              <a:t>des 16 cohortes nord-américaines NA-ACCORD sur la période 2000-2009</a:t>
            </a:r>
            <a:br>
              <a:rPr lang="fr-FR" sz="1600" dirty="0" smtClean="0"/>
            </a:br>
            <a:r>
              <a:rPr lang="fr-FR" sz="1600" dirty="0" smtClean="0"/>
              <a:t>Parmi les 39 554 adultes (159 914 a-p) survenue de 592 CNCS dont les plus fréquents :</a:t>
            </a:r>
          </a:p>
          <a:p>
            <a:pPr marL="361950" lvl="1" indent="0">
              <a:buFontTx/>
              <a:buNone/>
              <a:defRPr/>
            </a:pPr>
            <a:r>
              <a:rPr lang="fr-FR" sz="1600" dirty="0" smtClean="0"/>
              <a:t>poumons : 17 % ; anal : 16 % ; prostate : 10 % ; Hodgkin : 9 % ; foie : 7 % ; sein : 7 %</a:t>
            </a:r>
            <a:br>
              <a:rPr lang="fr-FR" sz="1600" dirty="0" smtClean="0"/>
            </a:br>
            <a:endParaRPr lang="fr-FR" sz="1600" dirty="0" smtClean="0"/>
          </a:p>
          <a:p>
            <a:pPr marL="0" indent="0" algn="ctr">
              <a:buFontTx/>
              <a:buNone/>
              <a:defRPr/>
            </a:pPr>
            <a:r>
              <a:rPr lang="fr-FR" sz="1800" dirty="0" smtClean="0">
                <a:solidFill>
                  <a:srgbClr val="FFFF66"/>
                </a:solidFill>
              </a:rPr>
              <a:t>Fraction attribuable en incluant ou non le cancer du poumon </a:t>
            </a:r>
            <a:br>
              <a:rPr lang="fr-FR" sz="1800" dirty="0" smtClean="0">
                <a:solidFill>
                  <a:srgbClr val="FFFF66"/>
                </a:solidFill>
              </a:rPr>
            </a:br>
            <a:r>
              <a:rPr lang="fr-FR" sz="1400" dirty="0" smtClean="0">
                <a:solidFill>
                  <a:srgbClr val="FFFF66"/>
                </a:solidFill>
              </a:rPr>
              <a:t>(proportion des CNCS qui serait évitée chez PVVIH si tous les participants n’avaient pas le FDR)</a:t>
            </a:r>
          </a:p>
        </p:txBody>
      </p:sp>
      <p:sp>
        <p:nvSpPr>
          <p:cNvPr id="338947" name="Text Box 3"/>
          <p:cNvSpPr txBox="1">
            <a:spLocks noChangeArrowheads="1"/>
          </p:cNvSpPr>
          <p:nvPr/>
        </p:nvSpPr>
        <p:spPr bwMode="auto">
          <a:xfrm>
            <a:off x="5910263" y="6583363"/>
            <a:ext cx="323373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Althoff KN, CROI 2015, Abs. 726</a:t>
            </a:r>
          </a:p>
        </p:txBody>
      </p:sp>
      <p:sp>
        <p:nvSpPr>
          <p:cNvPr id="66" name="Espace réservé du contenu 12"/>
          <p:cNvSpPr txBox="1">
            <a:spLocks/>
          </p:cNvSpPr>
          <p:nvPr/>
        </p:nvSpPr>
        <p:spPr bwMode="auto">
          <a:xfrm>
            <a:off x="460375" y="6200775"/>
            <a:ext cx="8507413" cy="401638"/>
          </a:xfrm>
          <a:prstGeom prst="rect">
            <a:avLst/>
          </a:prstGeom>
          <a:noFill/>
          <a:ln w="9525">
            <a:noFill/>
            <a:miter lim="800000"/>
            <a:headEnd/>
            <a:tailEnd/>
          </a:ln>
        </p:spPr>
        <p:txBody>
          <a:bodyPr/>
          <a:lstStyle/>
          <a:p>
            <a:pPr marL="342900" indent="-342900" defTabSz="914400" eaLnBrk="0" hangingPunct="0">
              <a:buClr>
                <a:srgbClr val="FFFF00"/>
              </a:buClr>
              <a:buFontTx/>
              <a:buChar char="•"/>
              <a:defRPr/>
            </a:pPr>
            <a:r>
              <a:rPr lang="fr-FR" sz="1600" kern="0" dirty="0">
                <a:solidFill>
                  <a:srgbClr val="FFFF66"/>
                </a:solidFill>
                <a:latin typeface="Arial"/>
                <a:ea typeface="+mn-ea"/>
                <a:cs typeface="Arial" charset="0"/>
              </a:rPr>
              <a:t>Conclusion : </a:t>
            </a:r>
            <a:r>
              <a:rPr lang="fr-FR" sz="1600" dirty="0">
                <a:solidFill>
                  <a:srgbClr val="FFFFFF"/>
                </a:solidFill>
                <a:latin typeface="Arial" charset="0"/>
                <a:ea typeface="+mn-ea"/>
                <a:cs typeface="Arial" charset="0"/>
              </a:rPr>
              <a:t>le poids du tabagisme est supérieur à celui des facteurs liés au VIH</a:t>
            </a:r>
            <a:r>
              <a:rPr lang="fr-FR" sz="1600" kern="0" dirty="0">
                <a:solidFill>
                  <a:srgbClr val="FFFF00"/>
                </a:solidFill>
                <a:latin typeface="Arial"/>
                <a:ea typeface="+mn-ea"/>
                <a:cs typeface="Arial" charset="0"/>
              </a:rPr>
              <a:t> </a:t>
            </a:r>
            <a:endParaRPr lang="fr-FR" sz="1600" kern="0" dirty="0">
              <a:solidFill>
                <a:srgbClr val="FFFFFF"/>
              </a:solidFill>
              <a:latin typeface="Arial"/>
              <a:ea typeface="+mn-ea"/>
              <a:cs typeface="Arial" charset="0"/>
            </a:endParaRPr>
          </a:p>
        </p:txBody>
      </p:sp>
      <p:grpSp>
        <p:nvGrpSpPr>
          <p:cNvPr id="58" name="Groupe 57"/>
          <p:cNvGrpSpPr/>
          <p:nvPr/>
        </p:nvGrpSpPr>
        <p:grpSpPr>
          <a:xfrm>
            <a:off x="892175" y="3805238"/>
            <a:ext cx="7371706" cy="2286000"/>
            <a:chOff x="1057275" y="3805238"/>
            <a:chExt cx="7371706" cy="2286000"/>
          </a:xfrm>
        </p:grpSpPr>
        <p:sp>
          <p:nvSpPr>
            <p:cNvPr id="338948" name="Rectangle 9"/>
            <p:cNvSpPr>
              <a:spLocks noChangeArrowheads="1"/>
            </p:cNvSpPr>
            <p:nvPr/>
          </p:nvSpPr>
          <p:spPr bwMode="auto">
            <a:xfrm>
              <a:off x="1865313" y="4572000"/>
              <a:ext cx="357187" cy="1101725"/>
            </a:xfrm>
            <a:prstGeom prst="rect">
              <a:avLst/>
            </a:prstGeom>
            <a:solidFill>
              <a:srgbClr val="CC00FF"/>
            </a:solidFill>
            <a:ln w="9525">
              <a:solidFill>
                <a:srgbClr val="CC00FF"/>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49" name="Rectangle 10"/>
            <p:cNvSpPr>
              <a:spLocks noChangeArrowheads="1"/>
            </p:cNvSpPr>
            <p:nvPr/>
          </p:nvSpPr>
          <p:spPr bwMode="auto">
            <a:xfrm>
              <a:off x="3117850" y="5588000"/>
              <a:ext cx="357188" cy="85725"/>
            </a:xfrm>
            <a:prstGeom prst="rect">
              <a:avLst/>
            </a:prstGeom>
            <a:solidFill>
              <a:srgbClr val="CC00FF"/>
            </a:solidFill>
            <a:ln w="9525">
              <a:solidFill>
                <a:srgbClr val="CC00FF"/>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0" name="Rectangle 11"/>
            <p:cNvSpPr>
              <a:spLocks noChangeArrowheads="1"/>
            </p:cNvSpPr>
            <p:nvPr/>
          </p:nvSpPr>
          <p:spPr bwMode="auto">
            <a:xfrm>
              <a:off x="4386263" y="5434013"/>
              <a:ext cx="357187" cy="239712"/>
            </a:xfrm>
            <a:prstGeom prst="rect">
              <a:avLst/>
            </a:prstGeom>
            <a:solidFill>
              <a:srgbClr val="CC00FF"/>
            </a:solidFill>
            <a:ln w="9525">
              <a:solidFill>
                <a:srgbClr val="CC00FF"/>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1" name="Rectangle 12"/>
            <p:cNvSpPr>
              <a:spLocks noChangeArrowheads="1"/>
            </p:cNvSpPr>
            <p:nvPr/>
          </p:nvSpPr>
          <p:spPr bwMode="auto">
            <a:xfrm>
              <a:off x="5638800" y="5559425"/>
              <a:ext cx="357188" cy="114300"/>
            </a:xfrm>
            <a:prstGeom prst="rect">
              <a:avLst/>
            </a:prstGeom>
            <a:solidFill>
              <a:srgbClr val="CC00FF"/>
            </a:solidFill>
            <a:ln w="9525">
              <a:solidFill>
                <a:srgbClr val="CC00FF"/>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2" name="Rectangle 13"/>
            <p:cNvSpPr>
              <a:spLocks noChangeArrowheads="1"/>
            </p:cNvSpPr>
            <p:nvPr/>
          </p:nvSpPr>
          <p:spPr bwMode="auto">
            <a:xfrm>
              <a:off x="6891338" y="5491163"/>
              <a:ext cx="357187" cy="182562"/>
            </a:xfrm>
            <a:prstGeom prst="rect">
              <a:avLst/>
            </a:prstGeom>
            <a:solidFill>
              <a:srgbClr val="CC00FF"/>
            </a:solidFill>
            <a:ln w="9525">
              <a:solidFill>
                <a:srgbClr val="CC00FF"/>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3" name="Rectangle 14"/>
            <p:cNvSpPr>
              <a:spLocks noChangeArrowheads="1"/>
            </p:cNvSpPr>
            <p:nvPr/>
          </p:nvSpPr>
          <p:spPr bwMode="auto">
            <a:xfrm>
              <a:off x="2222500" y="4811713"/>
              <a:ext cx="357188" cy="862012"/>
            </a:xfrm>
            <a:prstGeom prst="rect">
              <a:avLst/>
            </a:prstGeom>
            <a:solidFill>
              <a:srgbClr val="00FF00"/>
            </a:solidFill>
            <a:ln w="9525">
              <a:solidFill>
                <a:srgbClr val="00FF00"/>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4" name="Rectangle 15"/>
            <p:cNvSpPr>
              <a:spLocks noChangeArrowheads="1"/>
            </p:cNvSpPr>
            <p:nvPr/>
          </p:nvSpPr>
          <p:spPr bwMode="auto">
            <a:xfrm>
              <a:off x="3475038" y="5559425"/>
              <a:ext cx="357187" cy="114300"/>
            </a:xfrm>
            <a:prstGeom prst="rect">
              <a:avLst/>
            </a:prstGeom>
            <a:solidFill>
              <a:srgbClr val="00FF00"/>
            </a:solidFill>
            <a:ln w="9525">
              <a:solidFill>
                <a:srgbClr val="00FF00"/>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5" name="Rectangle 16"/>
            <p:cNvSpPr>
              <a:spLocks noChangeArrowheads="1"/>
            </p:cNvSpPr>
            <p:nvPr/>
          </p:nvSpPr>
          <p:spPr bwMode="auto">
            <a:xfrm>
              <a:off x="4743450" y="5434013"/>
              <a:ext cx="358775" cy="239712"/>
            </a:xfrm>
            <a:prstGeom prst="rect">
              <a:avLst/>
            </a:prstGeom>
            <a:solidFill>
              <a:srgbClr val="00FF00"/>
            </a:solidFill>
            <a:ln w="9525">
              <a:solidFill>
                <a:srgbClr val="00FF00"/>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6" name="Rectangle 17"/>
            <p:cNvSpPr>
              <a:spLocks noChangeArrowheads="1"/>
            </p:cNvSpPr>
            <p:nvPr/>
          </p:nvSpPr>
          <p:spPr bwMode="auto">
            <a:xfrm>
              <a:off x="5995988" y="5530850"/>
              <a:ext cx="357187" cy="142875"/>
            </a:xfrm>
            <a:prstGeom prst="rect">
              <a:avLst/>
            </a:prstGeom>
            <a:solidFill>
              <a:srgbClr val="00FF00"/>
            </a:solidFill>
            <a:ln w="9525">
              <a:solidFill>
                <a:srgbClr val="00FF00"/>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7" name="Rectangle 18"/>
            <p:cNvSpPr>
              <a:spLocks noChangeArrowheads="1"/>
            </p:cNvSpPr>
            <p:nvPr/>
          </p:nvSpPr>
          <p:spPr bwMode="auto">
            <a:xfrm>
              <a:off x="7248525" y="5530850"/>
              <a:ext cx="357188" cy="142875"/>
            </a:xfrm>
            <a:prstGeom prst="rect">
              <a:avLst/>
            </a:prstGeom>
            <a:solidFill>
              <a:srgbClr val="00FF00"/>
            </a:solidFill>
            <a:ln w="9525">
              <a:solidFill>
                <a:srgbClr val="00FF00"/>
              </a:solidFill>
              <a:miter lim="800000"/>
              <a:headEnd/>
              <a:tailEnd/>
            </a:ln>
          </p:spPr>
          <p:txBody>
            <a:bodyPr/>
            <a:lstStyle/>
            <a:p>
              <a:pPr defTabSz="914400"/>
              <a:endParaRPr lang="fr-FR" sz="1200">
                <a:solidFill>
                  <a:srgbClr val="FFFFFF"/>
                </a:solidFill>
                <a:latin typeface="Arial" charset="0"/>
                <a:ea typeface="+mn-ea"/>
                <a:cs typeface="Arial" charset="0"/>
              </a:endParaRPr>
            </a:p>
          </p:txBody>
        </p:sp>
        <p:sp>
          <p:nvSpPr>
            <p:cNvPr id="338958" name="Line 19"/>
            <p:cNvSpPr>
              <a:spLocks noChangeShapeType="1"/>
            </p:cNvSpPr>
            <p:nvPr/>
          </p:nvSpPr>
          <p:spPr bwMode="auto">
            <a:xfrm>
              <a:off x="1601788" y="3890963"/>
              <a:ext cx="0" cy="1782762"/>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59" name="Line 20"/>
            <p:cNvSpPr>
              <a:spLocks noChangeShapeType="1"/>
            </p:cNvSpPr>
            <p:nvPr/>
          </p:nvSpPr>
          <p:spPr bwMode="auto">
            <a:xfrm>
              <a:off x="1558925" y="5673725"/>
              <a:ext cx="42863" cy="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0" name="Line 21"/>
            <p:cNvSpPr>
              <a:spLocks noChangeShapeType="1"/>
            </p:cNvSpPr>
            <p:nvPr/>
          </p:nvSpPr>
          <p:spPr bwMode="auto">
            <a:xfrm>
              <a:off x="1558925" y="5376863"/>
              <a:ext cx="42863" cy="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1" name="Line 22"/>
            <p:cNvSpPr>
              <a:spLocks noChangeShapeType="1"/>
            </p:cNvSpPr>
            <p:nvPr/>
          </p:nvSpPr>
          <p:spPr bwMode="auto">
            <a:xfrm>
              <a:off x="1558925" y="5080000"/>
              <a:ext cx="42863" cy="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2" name="Line 23"/>
            <p:cNvSpPr>
              <a:spLocks noChangeShapeType="1"/>
            </p:cNvSpPr>
            <p:nvPr/>
          </p:nvSpPr>
          <p:spPr bwMode="auto">
            <a:xfrm>
              <a:off x="1558925" y="4783138"/>
              <a:ext cx="42863" cy="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3" name="Line 24"/>
            <p:cNvSpPr>
              <a:spLocks noChangeShapeType="1"/>
            </p:cNvSpPr>
            <p:nvPr/>
          </p:nvSpPr>
          <p:spPr bwMode="auto">
            <a:xfrm>
              <a:off x="1558925" y="4484688"/>
              <a:ext cx="42863" cy="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4" name="Line 25"/>
            <p:cNvSpPr>
              <a:spLocks noChangeShapeType="1"/>
            </p:cNvSpPr>
            <p:nvPr/>
          </p:nvSpPr>
          <p:spPr bwMode="auto">
            <a:xfrm>
              <a:off x="1558925" y="4187825"/>
              <a:ext cx="42863" cy="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5" name="Line 26"/>
            <p:cNvSpPr>
              <a:spLocks noChangeShapeType="1"/>
            </p:cNvSpPr>
            <p:nvPr/>
          </p:nvSpPr>
          <p:spPr bwMode="auto">
            <a:xfrm>
              <a:off x="1558925" y="3890963"/>
              <a:ext cx="42863" cy="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6" name="Line 27"/>
            <p:cNvSpPr>
              <a:spLocks noChangeShapeType="1"/>
            </p:cNvSpPr>
            <p:nvPr/>
          </p:nvSpPr>
          <p:spPr bwMode="auto">
            <a:xfrm>
              <a:off x="1601788" y="5673725"/>
              <a:ext cx="6270625" cy="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7" name="Line 28"/>
            <p:cNvSpPr>
              <a:spLocks noChangeShapeType="1"/>
            </p:cNvSpPr>
            <p:nvPr/>
          </p:nvSpPr>
          <p:spPr bwMode="auto">
            <a:xfrm flipV="1">
              <a:off x="1601788" y="5673725"/>
              <a:ext cx="0" cy="3810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8" name="Line 29"/>
            <p:cNvSpPr>
              <a:spLocks noChangeShapeType="1"/>
            </p:cNvSpPr>
            <p:nvPr/>
          </p:nvSpPr>
          <p:spPr bwMode="auto">
            <a:xfrm flipV="1">
              <a:off x="2854325" y="5673725"/>
              <a:ext cx="0" cy="3810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69" name="Line 30"/>
            <p:cNvSpPr>
              <a:spLocks noChangeShapeType="1"/>
            </p:cNvSpPr>
            <p:nvPr/>
          </p:nvSpPr>
          <p:spPr bwMode="auto">
            <a:xfrm flipV="1">
              <a:off x="4106863" y="5673725"/>
              <a:ext cx="0" cy="3810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70" name="Line 31"/>
            <p:cNvSpPr>
              <a:spLocks noChangeShapeType="1"/>
            </p:cNvSpPr>
            <p:nvPr/>
          </p:nvSpPr>
          <p:spPr bwMode="auto">
            <a:xfrm flipV="1">
              <a:off x="5367338" y="5673725"/>
              <a:ext cx="0" cy="3810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71" name="Line 32"/>
            <p:cNvSpPr>
              <a:spLocks noChangeShapeType="1"/>
            </p:cNvSpPr>
            <p:nvPr/>
          </p:nvSpPr>
          <p:spPr bwMode="auto">
            <a:xfrm flipV="1">
              <a:off x="6619875" y="5673725"/>
              <a:ext cx="0" cy="3810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72" name="Line 33"/>
            <p:cNvSpPr>
              <a:spLocks noChangeShapeType="1"/>
            </p:cNvSpPr>
            <p:nvPr/>
          </p:nvSpPr>
          <p:spPr bwMode="auto">
            <a:xfrm flipV="1">
              <a:off x="7872413" y="5673725"/>
              <a:ext cx="0" cy="38100"/>
            </a:xfrm>
            <a:prstGeom prst="line">
              <a:avLst/>
            </a:prstGeom>
            <a:noFill/>
            <a:ln w="9525">
              <a:solidFill>
                <a:schemeClr val="bg1"/>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338973" name="Rectangle 35"/>
            <p:cNvSpPr>
              <a:spLocks noChangeArrowheads="1"/>
            </p:cNvSpPr>
            <p:nvPr/>
          </p:nvSpPr>
          <p:spPr bwMode="auto">
            <a:xfrm>
              <a:off x="1412875" y="5588000"/>
              <a:ext cx="93663" cy="184150"/>
            </a:xfrm>
            <a:prstGeom prst="rect">
              <a:avLst/>
            </a:prstGeom>
            <a:noFill/>
            <a:ln w="9525">
              <a:noFill/>
              <a:miter lim="800000"/>
              <a:headEnd/>
              <a:tailEnd/>
            </a:ln>
          </p:spPr>
          <p:txBody>
            <a:bodyPr wrap="none" lIns="0" tIns="0" rIns="0" bIns="0">
              <a:spAutoFit/>
            </a:bodyPr>
            <a:lstStyle/>
            <a:p>
              <a:pPr defTabSz="914400"/>
              <a:r>
                <a:rPr lang="fr-FR" sz="1200">
                  <a:solidFill>
                    <a:srgbClr val="FFFFFF"/>
                  </a:solidFill>
                  <a:latin typeface="Arial" charset="0"/>
                  <a:ea typeface="+mn-ea"/>
                  <a:cs typeface="Arial" charset="0"/>
                </a:rPr>
                <a:t>0</a:t>
              </a:r>
            </a:p>
          </p:txBody>
        </p:sp>
        <p:sp>
          <p:nvSpPr>
            <p:cNvPr id="338974" name="Rectangle 36"/>
            <p:cNvSpPr>
              <a:spLocks noChangeArrowheads="1"/>
            </p:cNvSpPr>
            <p:nvPr/>
          </p:nvSpPr>
          <p:spPr bwMode="auto">
            <a:xfrm>
              <a:off x="1328738" y="5291138"/>
              <a:ext cx="187325" cy="184150"/>
            </a:xfrm>
            <a:prstGeom prst="rect">
              <a:avLst/>
            </a:prstGeom>
            <a:noFill/>
            <a:ln w="9525">
              <a:noFill/>
              <a:miter lim="800000"/>
              <a:headEnd/>
              <a:tailEnd/>
            </a:ln>
          </p:spPr>
          <p:txBody>
            <a:bodyPr wrap="none" lIns="0" tIns="0" rIns="0" bIns="0">
              <a:spAutoFit/>
            </a:bodyPr>
            <a:lstStyle/>
            <a:p>
              <a:pPr defTabSz="914400"/>
              <a:r>
                <a:rPr lang="fr-FR" sz="1200">
                  <a:solidFill>
                    <a:srgbClr val="FFFFFF"/>
                  </a:solidFill>
                  <a:latin typeface="Arial" charset="0"/>
                  <a:ea typeface="+mn-ea"/>
                  <a:cs typeface="Arial" charset="0"/>
                </a:rPr>
                <a:t>10</a:t>
              </a:r>
            </a:p>
          </p:txBody>
        </p:sp>
        <p:sp>
          <p:nvSpPr>
            <p:cNvPr id="338975" name="Rectangle 37"/>
            <p:cNvSpPr>
              <a:spLocks noChangeArrowheads="1"/>
            </p:cNvSpPr>
            <p:nvPr/>
          </p:nvSpPr>
          <p:spPr bwMode="auto">
            <a:xfrm>
              <a:off x="1328738" y="4992688"/>
              <a:ext cx="187325" cy="184150"/>
            </a:xfrm>
            <a:prstGeom prst="rect">
              <a:avLst/>
            </a:prstGeom>
            <a:noFill/>
            <a:ln w="9525">
              <a:noFill/>
              <a:miter lim="800000"/>
              <a:headEnd/>
              <a:tailEnd/>
            </a:ln>
          </p:spPr>
          <p:txBody>
            <a:bodyPr wrap="none" lIns="0" tIns="0" rIns="0" bIns="0">
              <a:spAutoFit/>
            </a:bodyPr>
            <a:lstStyle/>
            <a:p>
              <a:pPr defTabSz="914400"/>
              <a:r>
                <a:rPr lang="fr-FR" sz="1200">
                  <a:solidFill>
                    <a:srgbClr val="FFFFFF"/>
                  </a:solidFill>
                  <a:latin typeface="Arial" charset="0"/>
                  <a:ea typeface="+mn-ea"/>
                  <a:cs typeface="Arial" charset="0"/>
                </a:rPr>
                <a:t>20</a:t>
              </a:r>
            </a:p>
          </p:txBody>
        </p:sp>
        <p:sp>
          <p:nvSpPr>
            <p:cNvPr id="338976" name="Rectangle 38"/>
            <p:cNvSpPr>
              <a:spLocks noChangeArrowheads="1"/>
            </p:cNvSpPr>
            <p:nvPr/>
          </p:nvSpPr>
          <p:spPr bwMode="auto">
            <a:xfrm>
              <a:off x="1328738" y="4695825"/>
              <a:ext cx="187325" cy="184150"/>
            </a:xfrm>
            <a:prstGeom prst="rect">
              <a:avLst/>
            </a:prstGeom>
            <a:noFill/>
            <a:ln w="9525">
              <a:noFill/>
              <a:miter lim="800000"/>
              <a:headEnd/>
              <a:tailEnd/>
            </a:ln>
          </p:spPr>
          <p:txBody>
            <a:bodyPr wrap="none" lIns="0" tIns="0" rIns="0" bIns="0">
              <a:spAutoFit/>
            </a:bodyPr>
            <a:lstStyle/>
            <a:p>
              <a:pPr defTabSz="914400"/>
              <a:r>
                <a:rPr lang="fr-FR" sz="1200">
                  <a:solidFill>
                    <a:srgbClr val="FFFFFF"/>
                  </a:solidFill>
                  <a:latin typeface="Arial" charset="0"/>
                  <a:ea typeface="+mn-ea"/>
                  <a:cs typeface="Arial" charset="0"/>
                </a:rPr>
                <a:t>30</a:t>
              </a:r>
            </a:p>
          </p:txBody>
        </p:sp>
        <p:sp>
          <p:nvSpPr>
            <p:cNvPr id="338977" name="Rectangle 39"/>
            <p:cNvSpPr>
              <a:spLocks noChangeArrowheads="1"/>
            </p:cNvSpPr>
            <p:nvPr/>
          </p:nvSpPr>
          <p:spPr bwMode="auto">
            <a:xfrm>
              <a:off x="1328738" y="4398963"/>
              <a:ext cx="187325" cy="184150"/>
            </a:xfrm>
            <a:prstGeom prst="rect">
              <a:avLst/>
            </a:prstGeom>
            <a:noFill/>
            <a:ln w="9525">
              <a:noFill/>
              <a:miter lim="800000"/>
              <a:headEnd/>
              <a:tailEnd/>
            </a:ln>
          </p:spPr>
          <p:txBody>
            <a:bodyPr wrap="none" lIns="0" tIns="0" rIns="0" bIns="0">
              <a:spAutoFit/>
            </a:bodyPr>
            <a:lstStyle/>
            <a:p>
              <a:pPr defTabSz="914400"/>
              <a:r>
                <a:rPr lang="fr-FR" sz="1200">
                  <a:solidFill>
                    <a:srgbClr val="FFFFFF"/>
                  </a:solidFill>
                  <a:latin typeface="Arial" charset="0"/>
                  <a:ea typeface="+mn-ea"/>
                  <a:cs typeface="Arial" charset="0"/>
                </a:rPr>
                <a:t>40</a:t>
              </a:r>
            </a:p>
          </p:txBody>
        </p:sp>
        <p:sp>
          <p:nvSpPr>
            <p:cNvPr id="338978" name="Rectangle 40"/>
            <p:cNvSpPr>
              <a:spLocks noChangeArrowheads="1"/>
            </p:cNvSpPr>
            <p:nvPr/>
          </p:nvSpPr>
          <p:spPr bwMode="auto">
            <a:xfrm>
              <a:off x="1328738" y="4102100"/>
              <a:ext cx="187325" cy="184150"/>
            </a:xfrm>
            <a:prstGeom prst="rect">
              <a:avLst/>
            </a:prstGeom>
            <a:noFill/>
            <a:ln w="9525">
              <a:noFill/>
              <a:miter lim="800000"/>
              <a:headEnd/>
              <a:tailEnd/>
            </a:ln>
          </p:spPr>
          <p:txBody>
            <a:bodyPr wrap="none" lIns="0" tIns="0" rIns="0" bIns="0">
              <a:spAutoFit/>
            </a:bodyPr>
            <a:lstStyle/>
            <a:p>
              <a:pPr defTabSz="914400"/>
              <a:r>
                <a:rPr lang="fr-FR" sz="1200">
                  <a:solidFill>
                    <a:srgbClr val="FFFFFF"/>
                  </a:solidFill>
                  <a:latin typeface="Arial" charset="0"/>
                  <a:ea typeface="+mn-ea"/>
                  <a:cs typeface="Arial" charset="0"/>
                </a:rPr>
                <a:t>50</a:t>
              </a:r>
            </a:p>
          </p:txBody>
        </p:sp>
        <p:sp>
          <p:nvSpPr>
            <p:cNvPr id="338979" name="Rectangle 41"/>
            <p:cNvSpPr>
              <a:spLocks noChangeArrowheads="1"/>
            </p:cNvSpPr>
            <p:nvPr/>
          </p:nvSpPr>
          <p:spPr bwMode="auto">
            <a:xfrm>
              <a:off x="1328738" y="3805238"/>
              <a:ext cx="187325" cy="184150"/>
            </a:xfrm>
            <a:prstGeom prst="rect">
              <a:avLst/>
            </a:prstGeom>
            <a:noFill/>
            <a:ln w="9525">
              <a:noFill/>
              <a:miter lim="800000"/>
              <a:headEnd/>
              <a:tailEnd/>
            </a:ln>
          </p:spPr>
          <p:txBody>
            <a:bodyPr wrap="none" lIns="0" tIns="0" rIns="0" bIns="0">
              <a:spAutoFit/>
            </a:bodyPr>
            <a:lstStyle/>
            <a:p>
              <a:pPr defTabSz="914400"/>
              <a:r>
                <a:rPr lang="fr-FR" sz="1200">
                  <a:solidFill>
                    <a:srgbClr val="FFFFFF"/>
                  </a:solidFill>
                  <a:latin typeface="Arial" charset="0"/>
                  <a:ea typeface="+mn-ea"/>
                  <a:cs typeface="Arial" charset="0"/>
                </a:rPr>
                <a:t>60</a:t>
              </a:r>
            </a:p>
          </p:txBody>
        </p:sp>
        <p:sp>
          <p:nvSpPr>
            <p:cNvPr id="338980" name="Rectangle 42"/>
            <p:cNvSpPr>
              <a:spLocks noChangeArrowheads="1"/>
            </p:cNvSpPr>
            <p:nvPr/>
          </p:nvSpPr>
          <p:spPr bwMode="auto">
            <a:xfrm>
              <a:off x="1812925" y="5722938"/>
              <a:ext cx="815975" cy="368300"/>
            </a:xfrm>
            <a:prstGeom prst="rect">
              <a:avLst/>
            </a:prstGeom>
            <a:noFill/>
            <a:ln w="9525">
              <a:noFill/>
              <a:miter lim="800000"/>
              <a:headEnd/>
              <a:tailEnd/>
            </a:ln>
          </p:spPr>
          <p:txBody>
            <a:bodyPr wrap="none" lIns="0" tIns="0" rIns="0" bIns="0">
              <a:spAutoFit/>
            </a:bodyPr>
            <a:lstStyle/>
            <a:p>
              <a:pPr algn="ctr" defTabSz="914400"/>
              <a:r>
                <a:rPr lang="fr-FR" sz="1200">
                  <a:solidFill>
                    <a:srgbClr val="FFFFFF"/>
                  </a:solidFill>
                  <a:latin typeface="Arial" charset="0"/>
                  <a:ea typeface="+mn-ea"/>
                  <a:cs typeface="Arial" charset="0"/>
                </a:rPr>
                <a:t>Tabagisme</a:t>
              </a:r>
            </a:p>
            <a:p>
              <a:pPr algn="ctr" defTabSz="914400"/>
              <a:r>
                <a:rPr lang="fr-FR" sz="1200">
                  <a:solidFill>
                    <a:srgbClr val="FFFFFF"/>
                  </a:solidFill>
                  <a:latin typeface="Arial" charset="0"/>
                  <a:ea typeface="+mn-ea"/>
                  <a:cs typeface="Arial" charset="0"/>
                </a:rPr>
                <a:t>(vs jamais)</a:t>
              </a:r>
            </a:p>
          </p:txBody>
        </p:sp>
        <p:sp>
          <p:nvSpPr>
            <p:cNvPr id="44" name="ZoneTexte 43"/>
            <p:cNvSpPr txBox="1"/>
            <p:nvPr/>
          </p:nvSpPr>
          <p:spPr>
            <a:xfrm>
              <a:off x="1782763" y="4300538"/>
              <a:ext cx="555625" cy="261937"/>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37 %</a:t>
              </a:r>
            </a:p>
          </p:txBody>
        </p:sp>
        <p:sp>
          <p:nvSpPr>
            <p:cNvPr id="45" name="ZoneTexte 44"/>
            <p:cNvSpPr txBox="1"/>
            <p:nvPr/>
          </p:nvSpPr>
          <p:spPr>
            <a:xfrm>
              <a:off x="2243138" y="4548188"/>
              <a:ext cx="539750"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29 %</a:t>
              </a:r>
            </a:p>
          </p:txBody>
        </p:sp>
        <p:sp>
          <p:nvSpPr>
            <p:cNvPr id="46" name="ZoneTexte 45"/>
            <p:cNvSpPr txBox="1"/>
            <p:nvPr/>
          </p:nvSpPr>
          <p:spPr>
            <a:xfrm>
              <a:off x="3073400" y="5337175"/>
              <a:ext cx="458788"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3 %</a:t>
              </a:r>
            </a:p>
          </p:txBody>
        </p:sp>
        <p:sp>
          <p:nvSpPr>
            <p:cNvPr id="47" name="ZoneTexte 46"/>
            <p:cNvSpPr txBox="1"/>
            <p:nvPr/>
          </p:nvSpPr>
          <p:spPr>
            <a:xfrm>
              <a:off x="3451225" y="5287963"/>
              <a:ext cx="458788"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4 %</a:t>
              </a:r>
            </a:p>
          </p:txBody>
        </p:sp>
        <p:sp>
          <p:nvSpPr>
            <p:cNvPr id="50" name="ZoneTexte 49"/>
            <p:cNvSpPr txBox="1"/>
            <p:nvPr/>
          </p:nvSpPr>
          <p:spPr>
            <a:xfrm>
              <a:off x="4365625" y="5180013"/>
              <a:ext cx="458788"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8 %</a:t>
              </a:r>
            </a:p>
          </p:txBody>
        </p:sp>
        <p:sp>
          <p:nvSpPr>
            <p:cNvPr id="51" name="ZoneTexte 50"/>
            <p:cNvSpPr txBox="1"/>
            <p:nvPr/>
          </p:nvSpPr>
          <p:spPr>
            <a:xfrm>
              <a:off x="4743450" y="5180013"/>
              <a:ext cx="458788"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8 %</a:t>
              </a:r>
            </a:p>
          </p:txBody>
        </p:sp>
        <p:sp>
          <p:nvSpPr>
            <p:cNvPr id="52" name="ZoneTexte 51"/>
            <p:cNvSpPr txBox="1"/>
            <p:nvPr/>
          </p:nvSpPr>
          <p:spPr>
            <a:xfrm>
              <a:off x="5608638" y="5311775"/>
              <a:ext cx="458787"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4 %</a:t>
              </a:r>
            </a:p>
          </p:txBody>
        </p:sp>
        <p:sp>
          <p:nvSpPr>
            <p:cNvPr id="53" name="ZoneTexte 52"/>
            <p:cNvSpPr txBox="1"/>
            <p:nvPr/>
          </p:nvSpPr>
          <p:spPr>
            <a:xfrm>
              <a:off x="5986463" y="5311775"/>
              <a:ext cx="457200"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5 %</a:t>
              </a:r>
            </a:p>
          </p:txBody>
        </p:sp>
        <p:sp>
          <p:nvSpPr>
            <p:cNvPr id="54" name="ZoneTexte 53"/>
            <p:cNvSpPr txBox="1"/>
            <p:nvPr/>
          </p:nvSpPr>
          <p:spPr>
            <a:xfrm>
              <a:off x="6870700" y="5249863"/>
              <a:ext cx="458788"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6 %</a:t>
              </a:r>
            </a:p>
          </p:txBody>
        </p:sp>
        <p:sp>
          <p:nvSpPr>
            <p:cNvPr id="55" name="ZoneTexte 54"/>
            <p:cNvSpPr txBox="1"/>
            <p:nvPr/>
          </p:nvSpPr>
          <p:spPr>
            <a:xfrm>
              <a:off x="7248525" y="5249863"/>
              <a:ext cx="458788" cy="254000"/>
            </a:xfrm>
            <a:prstGeom prst="rect">
              <a:avLst/>
            </a:prstGeom>
            <a:noFill/>
          </p:spPr>
          <p:txBody>
            <a:bodyPr wrap="none">
              <a:spAutoFit/>
            </a:bodyPr>
            <a:lstStyle/>
            <a:p>
              <a:pPr defTabSz="914400">
                <a:defRPr/>
              </a:pPr>
              <a:r>
                <a:rPr lang="fr-FR" sz="1050" b="1" dirty="0">
                  <a:solidFill>
                    <a:srgbClr val="FFFFFF"/>
                  </a:solidFill>
                  <a:latin typeface="Arial" charset="0"/>
                  <a:ea typeface="+mn-ea"/>
                  <a:cs typeface="Arial" charset="0"/>
                </a:rPr>
                <a:t>5 %</a:t>
              </a:r>
            </a:p>
          </p:txBody>
        </p:sp>
        <p:sp>
          <p:nvSpPr>
            <p:cNvPr id="338991" name="Rectangle 42"/>
            <p:cNvSpPr>
              <a:spLocks noChangeArrowheads="1"/>
            </p:cNvSpPr>
            <p:nvPr/>
          </p:nvSpPr>
          <p:spPr bwMode="auto">
            <a:xfrm>
              <a:off x="3084513" y="5722938"/>
              <a:ext cx="733425" cy="368300"/>
            </a:xfrm>
            <a:prstGeom prst="rect">
              <a:avLst/>
            </a:prstGeom>
            <a:noFill/>
            <a:ln w="9525">
              <a:noFill/>
              <a:miter lim="800000"/>
              <a:headEnd/>
              <a:tailEnd/>
            </a:ln>
          </p:spPr>
          <p:txBody>
            <a:bodyPr wrap="none" lIns="0" tIns="0" rIns="0" bIns="0">
              <a:spAutoFit/>
            </a:bodyPr>
            <a:lstStyle/>
            <a:p>
              <a:pPr algn="ctr" defTabSz="914400"/>
              <a:r>
                <a:rPr lang="fr-FR" sz="1200">
                  <a:solidFill>
                    <a:srgbClr val="FFFFFF"/>
                  </a:solidFill>
                  <a:latin typeface="Arial" charset="0"/>
                  <a:ea typeface="+mn-ea"/>
                  <a:cs typeface="Arial" charset="0"/>
                </a:rPr>
                <a:t>VHB+ </a:t>
              </a:r>
            </a:p>
            <a:p>
              <a:pPr algn="ctr" defTabSz="914400"/>
              <a:r>
                <a:rPr lang="fr-FR" sz="1200">
                  <a:solidFill>
                    <a:srgbClr val="FFFFFF"/>
                  </a:solidFill>
                  <a:latin typeface="Arial" charset="0"/>
                  <a:ea typeface="+mn-ea"/>
                  <a:cs typeface="Arial" charset="0"/>
                </a:rPr>
                <a:t>(vs VHB-)</a:t>
              </a:r>
            </a:p>
          </p:txBody>
        </p:sp>
        <p:sp>
          <p:nvSpPr>
            <p:cNvPr id="338992" name="Rectangle 42"/>
            <p:cNvSpPr>
              <a:spLocks noChangeArrowheads="1"/>
            </p:cNvSpPr>
            <p:nvPr/>
          </p:nvSpPr>
          <p:spPr bwMode="auto">
            <a:xfrm>
              <a:off x="4195763" y="5722938"/>
              <a:ext cx="1050925" cy="368300"/>
            </a:xfrm>
            <a:prstGeom prst="rect">
              <a:avLst/>
            </a:prstGeom>
            <a:noFill/>
            <a:ln w="9525">
              <a:noFill/>
              <a:miter lim="800000"/>
              <a:headEnd/>
              <a:tailEnd/>
            </a:ln>
          </p:spPr>
          <p:txBody>
            <a:bodyPr wrap="none" lIns="0" tIns="0" rIns="0" bIns="0">
              <a:spAutoFit/>
            </a:bodyPr>
            <a:lstStyle/>
            <a:p>
              <a:pPr algn="ctr" defTabSz="914400"/>
              <a:r>
                <a:rPr lang="fr-FR" sz="1200">
                  <a:solidFill>
                    <a:srgbClr val="FFFFFF"/>
                  </a:solidFill>
                  <a:latin typeface="Arial" charset="0"/>
                  <a:ea typeface="+mn-ea"/>
                  <a:cs typeface="Arial" charset="0"/>
                </a:rPr>
                <a:t>CD4 &lt; 200</a:t>
              </a:r>
            </a:p>
            <a:p>
              <a:pPr algn="ctr" defTabSz="914400"/>
              <a:r>
                <a:rPr lang="fr-FR" sz="1200">
                  <a:solidFill>
                    <a:srgbClr val="FFFFFF"/>
                  </a:solidFill>
                  <a:latin typeface="Arial" charset="0"/>
                  <a:ea typeface="+mn-ea"/>
                  <a:cs typeface="Arial" charset="0"/>
                </a:rPr>
                <a:t>(vs </a:t>
              </a:r>
              <a:r>
                <a:rPr lang="fr-FR" sz="1200" u="sng">
                  <a:solidFill>
                    <a:srgbClr val="FFFFFF"/>
                  </a:solidFill>
                  <a:latin typeface="Arial" charset="0"/>
                  <a:ea typeface="+mn-ea"/>
                  <a:cs typeface="Arial" charset="0"/>
                </a:rPr>
                <a:t>&gt;</a:t>
              </a:r>
              <a:r>
                <a:rPr lang="fr-FR" sz="1200">
                  <a:solidFill>
                    <a:srgbClr val="FFFFFF"/>
                  </a:solidFill>
                  <a:latin typeface="Arial" charset="0"/>
                  <a:ea typeface="+mn-ea"/>
                  <a:cs typeface="Arial" charset="0"/>
                </a:rPr>
                <a:t> 200/mm</a:t>
              </a:r>
              <a:r>
                <a:rPr lang="fr-FR" sz="1200" baseline="30000">
                  <a:solidFill>
                    <a:srgbClr val="FFFFFF"/>
                  </a:solidFill>
                  <a:latin typeface="Arial" charset="0"/>
                  <a:ea typeface="+mn-ea"/>
                  <a:cs typeface="Arial" charset="0"/>
                </a:rPr>
                <a:t>3</a:t>
              </a:r>
              <a:r>
                <a:rPr lang="fr-FR" sz="1200">
                  <a:solidFill>
                    <a:srgbClr val="FFFFFF"/>
                  </a:solidFill>
                  <a:latin typeface="Arial" charset="0"/>
                  <a:ea typeface="+mn-ea"/>
                  <a:cs typeface="Arial" charset="0"/>
                </a:rPr>
                <a:t>)</a:t>
              </a:r>
            </a:p>
          </p:txBody>
        </p:sp>
        <p:sp>
          <p:nvSpPr>
            <p:cNvPr id="338993" name="Rectangle 42"/>
            <p:cNvSpPr>
              <a:spLocks noChangeArrowheads="1"/>
            </p:cNvSpPr>
            <p:nvPr/>
          </p:nvSpPr>
          <p:spPr bwMode="auto">
            <a:xfrm>
              <a:off x="5468938" y="5722938"/>
              <a:ext cx="1012825" cy="368300"/>
            </a:xfrm>
            <a:prstGeom prst="rect">
              <a:avLst/>
            </a:prstGeom>
            <a:noFill/>
            <a:ln w="9525">
              <a:noFill/>
              <a:miter lim="800000"/>
              <a:headEnd/>
              <a:tailEnd/>
            </a:ln>
          </p:spPr>
          <p:txBody>
            <a:bodyPr wrap="none" lIns="0" tIns="0" rIns="0" bIns="0">
              <a:spAutoFit/>
            </a:bodyPr>
            <a:lstStyle/>
            <a:p>
              <a:pPr algn="ctr" defTabSz="914400"/>
              <a:r>
                <a:rPr lang="fr-FR" sz="1200">
                  <a:solidFill>
                    <a:srgbClr val="FFFFFF"/>
                  </a:solidFill>
                  <a:latin typeface="Arial" charset="0"/>
                  <a:ea typeface="+mn-ea"/>
                  <a:cs typeface="Arial" charset="0"/>
                </a:rPr>
                <a:t>CV &gt; 400</a:t>
              </a:r>
            </a:p>
            <a:p>
              <a:pPr algn="ctr" defTabSz="914400"/>
              <a:r>
                <a:rPr lang="fr-FR" sz="1200">
                  <a:solidFill>
                    <a:srgbClr val="FFFFFF"/>
                  </a:solidFill>
                  <a:latin typeface="Arial" charset="0"/>
                  <a:ea typeface="+mn-ea"/>
                  <a:cs typeface="Arial" charset="0"/>
                </a:rPr>
                <a:t>(vs </a:t>
              </a:r>
              <a:r>
                <a:rPr lang="fr-FR" sz="1200" u="sng">
                  <a:solidFill>
                    <a:srgbClr val="FFFFFF"/>
                  </a:solidFill>
                  <a:latin typeface="Arial" charset="0"/>
                  <a:ea typeface="+mn-ea"/>
                  <a:cs typeface="Arial" charset="0"/>
                </a:rPr>
                <a:t>&lt;</a:t>
              </a:r>
              <a:r>
                <a:rPr lang="fr-FR" sz="1200">
                  <a:solidFill>
                    <a:srgbClr val="FFFFFF"/>
                  </a:solidFill>
                  <a:latin typeface="Arial" charset="0"/>
                  <a:ea typeface="+mn-ea"/>
                  <a:cs typeface="Arial" charset="0"/>
                </a:rPr>
                <a:t> 400 c/ml)</a:t>
              </a:r>
              <a:endParaRPr lang="fr-FR" sz="1200" baseline="30000">
                <a:solidFill>
                  <a:srgbClr val="FFFFFF"/>
                </a:solidFill>
                <a:latin typeface="Arial" charset="0"/>
                <a:ea typeface="+mn-ea"/>
                <a:cs typeface="Arial" charset="0"/>
              </a:endParaRPr>
            </a:p>
          </p:txBody>
        </p:sp>
        <p:sp>
          <p:nvSpPr>
            <p:cNvPr id="338994" name="Rectangle 42"/>
            <p:cNvSpPr>
              <a:spLocks noChangeArrowheads="1"/>
            </p:cNvSpPr>
            <p:nvPr/>
          </p:nvSpPr>
          <p:spPr bwMode="auto">
            <a:xfrm>
              <a:off x="6829425" y="5722938"/>
              <a:ext cx="898525" cy="368300"/>
            </a:xfrm>
            <a:prstGeom prst="rect">
              <a:avLst/>
            </a:prstGeom>
            <a:noFill/>
            <a:ln w="9525">
              <a:noFill/>
              <a:miter lim="800000"/>
              <a:headEnd/>
              <a:tailEnd/>
            </a:ln>
          </p:spPr>
          <p:txBody>
            <a:bodyPr wrap="none" lIns="0" tIns="0" rIns="0" bIns="0">
              <a:spAutoFit/>
            </a:bodyPr>
            <a:lstStyle/>
            <a:p>
              <a:pPr algn="ctr" defTabSz="914400"/>
              <a:r>
                <a:rPr lang="fr-FR" sz="1200">
                  <a:solidFill>
                    <a:srgbClr val="FFFFFF"/>
                  </a:solidFill>
                  <a:latin typeface="Arial" charset="0"/>
                  <a:ea typeface="+mn-ea"/>
                  <a:cs typeface="Arial" charset="0"/>
                </a:rPr>
                <a:t>Stade </a:t>
              </a:r>
              <a:br>
                <a:rPr lang="fr-FR" sz="1200">
                  <a:solidFill>
                    <a:srgbClr val="FFFFFF"/>
                  </a:solidFill>
                  <a:latin typeface="Arial" charset="0"/>
                  <a:ea typeface="+mn-ea"/>
                  <a:cs typeface="Arial" charset="0"/>
                </a:rPr>
              </a:br>
              <a:r>
                <a:rPr lang="fr-FR" sz="1200">
                  <a:solidFill>
                    <a:srgbClr val="FFFFFF"/>
                  </a:solidFill>
                  <a:latin typeface="Arial" charset="0"/>
                  <a:ea typeface="+mn-ea"/>
                  <a:cs typeface="Arial" charset="0"/>
                </a:rPr>
                <a:t>sida (vs pas)</a:t>
              </a:r>
              <a:endParaRPr lang="fr-FR" sz="1200" baseline="30000">
                <a:solidFill>
                  <a:srgbClr val="FFFFFF"/>
                </a:solidFill>
                <a:latin typeface="Arial" charset="0"/>
                <a:ea typeface="+mn-ea"/>
                <a:cs typeface="Arial" charset="0"/>
              </a:endParaRPr>
            </a:p>
          </p:txBody>
        </p:sp>
        <p:sp>
          <p:nvSpPr>
            <p:cNvPr id="338995" name="Rectangle 62"/>
            <p:cNvSpPr>
              <a:spLocks noChangeArrowheads="1"/>
            </p:cNvSpPr>
            <p:nvPr/>
          </p:nvSpPr>
          <p:spPr bwMode="auto">
            <a:xfrm>
              <a:off x="2908300" y="4102100"/>
              <a:ext cx="203200" cy="184150"/>
            </a:xfrm>
            <a:prstGeom prst="rect">
              <a:avLst/>
            </a:prstGeom>
            <a:solidFill>
              <a:srgbClr val="FF00FF"/>
            </a:solidFill>
            <a:ln w="9525" algn="ctr">
              <a:noFill/>
              <a:round/>
              <a:headEnd/>
              <a:tailEnd/>
            </a:ln>
          </p:spPr>
          <p:txBody>
            <a:bodyPr/>
            <a:lstStyle/>
            <a:p>
              <a:pPr defTabSz="914400"/>
              <a:endParaRPr lang="fr-FR" sz="2400">
                <a:solidFill>
                  <a:srgbClr val="FFFFFF"/>
                </a:solidFill>
                <a:latin typeface="Arial" charset="0"/>
                <a:ea typeface="+mn-ea"/>
                <a:cs typeface="Arial" charset="0"/>
              </a:endParaRPr>
            </a:p>
          </p:txBody>
        </p:sp>
        <p:sp>
          <p:nvSpPr>
            <p:cNvPr id="338996" name="Rectangle 63"/>
            <p:cNvSpPr>
              <a:spLocks noChangeArrowheads="1"/>
            </p:cNvSpPr>
            <p:nvPr/>
          </p:nvSpPr>
          <p:spPr bwMode="auto">
            <a:xfrm>
              <a:off x="2908300" y="4346575"/>
              <a:ext cx="203200" cy="185738"/>
            </a:xfrm>
            <a:prstGeom prst="rect">
              <a:avLst/>
            </a:prstGeom>
            <a:solidFill>
              <a:srgbClr val="00FF00"/>
            </a:solidFill>
            <a:ln w="9525" algn="ctr">
              <a:noFill/>
              <a:round/>
              <a:headEnd/>
              <a:tailEnd/>
            </a:ln>
          </p:spPr>
          <p:txBody>
            <a:bodyPr/>
            <a:lstStyle/>
            <a:p>
              <a:pPr defTabSz="914400"/>
              <a:endParaRPr lang="fr-FR" sz="2400">
                <a:solidFill>
                  <a:srgbClr val="FFFFFF"/>
                </a:solidFill>
                <a:latin typeface="Arial" charset="0"/>
                <a:ea typeface="+mn-ea"/>
                <a:cs typeface="Arial" charset="0"/>
              </a:endParaRPr>
            </a:p>
          </p:txBody>
        </p:sp>
        <p:sp>
          <p:nvSpPr>
            <p:cNvPr id="338997" name="ZoneTexte 64"/>
            <p:cNvSpPr txBox="1">
              <a:spLocks noChangeArrowheads="1"/>
            </p:cNvSpPr>
            <p:nvPr/>
          </p:nvSpPr>
          <p:spPr bwMode="auto">
            <a:xfrm>
              <a:off x="3111500" y="4033838"/>
              <a:ext cx="5317481" cy="600164"/>
            </a:xfrm>
            <a:prstGeom prst="rect">
              <a:avLst/>
            </a:prstGeom>
            <a:noFill/>
            <a:ln w="9525">
              <a:noFill/>
              <a:miter lim="800000"/>
              <a:headEnd/>
              <a:tailEnd/>
            </a:ln>
          </p:spPr>
          <p:txBody>
            <a:bodyPr wrap="none">
              <a:spAutoFit/>
            </a:bodyPr>
            <a:lstStyle/>
            <a:p>
              <a:pPr defTabSz="914400">
                <a:spcBef>
                  <a:spcPts val="600"/>
                </a:spcBef>
              </a:pPr>
              <a:r>
                <a:rPr lang="fr-FR" sz="1400" dirty="0">
                  <a:solidFill>
                    <a:srgbClr val="FFFFFF"/>
                  </a:solidFill>
                  <a:latin typeface="Arial" charset="0"/>
                  <a:ea typeface="+mn-ea"/>
                  <a:cs typeface="Arial" charset="0"/>
                </a:rPr>
                <a:t>Part attribuable en incluant le cancer du poumon dans l’analyse</a:t>
              </a:r>
            </a:p>
            <a:p>
              <a:pPr defTabSz="914400">
                <a:spcBef>
                  <a:spcPts val="600"/>
                </a:spcBef>
              </a:pPr>
              <a:r>
                <a:rPr lang="fr-FR" sz="1400" dirty="0">
                  <a:solidFill>
                    <a:srgbClr val="FFFFFF"/>
                  </a:solidFill>
                  <a:latin typeface="Arial" charset="0"/>
                  <a:ea typeface="+mn-ea"/>
                  <a:cs typeface="Arial" charset="0"/>
                </a:rPr>
                <a:t>Part attribuable en excluant  le cancer du poumon dans l’analyse</a:t>
              </a:r>
            </a:p>
          </p:txBody>
        </p:sp>
        <p:sp>
          <p:nvSpPr>
            <p:cNvPr id="338999" name="Rectangle 41"/>
            <p:cNvSpPr>
              <a:spLocks noChangeArrowheads="1"/>
            </p:cNvSpPr>
            <p:nvPr/>
          </p:nvSpPr>
          <p:spPr bwMode="auto">
            <a:xfrm>
              <a:off x="1057275" y="3951288"/>
              <a:ext cx="134938" cy="184150"/>
            </a:xfrm>
            <a:prstGeom prst="rect">
              <a:avLst/>
            </a:prstGeom>
            <a:noFill/>
            <a:ln w="9525">
              <a:noFill/>
              <a:miter lim="800000"/>
              <a:headEnd/>
              <a:tailEnd/>
            </a:ln>
          </p:spPr>
          <p:txBody>
            <a:bodyPr wrap="none" lIns="0" tIns="0" rIns="0" bIns="0">
              <a:spAutoFit/>
            </a:bodyPr>
            <a:lstStyle/>
            <a:p>
              <a:pPr defTabSz="914400"/>
              <a:r>
                <a:rPr lang="fr-FR" sz="1200">
                  <a:solidFill>
                    <a:srgbClr val="FFFFFF"/>
                  </a:solidFill>
                  <a:latin typeface="Arial" charset="0"/>
                  <a:ea typeface="+mn-ea"/>
                  <a:cs typeface="Arial" charset="0"/>
                </a:rPr>
                <a:t>%</a:t>
              </a:r>
            </a:p>
          </p:txBody>
        </p:sp>
      </p:grpSp>
      <p:sp>
        <p:nvSpPr>
          <p:cNvPr id="339000"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164</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249382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Hépatites C</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pPr>
                <a:defRPr/>
              </a:pPr>
              <a:t>35</a:t>
            </a:fld>
            <a:endParaRPr lang="fr-FR" dirty="0"/>
          </a:p>
        </p:txBody>
      </p:sp>
      <p:pic>
        <p:nvPicPr>
          <p:cNvPr id="6" name="Image 5"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2453324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4"/>
          <p:cNvSpPr>
            <a:spLocks noGrp="1"/>
          </p:cNvSpPr>
          <p:nvPr>
            <p:ph type="title"/>
          </p:nvPr>
        </p:nvSpPr>
        <p:spPr/>
        <p:txBody>
          <a:bodyPr>
            <a:normAutofit fontScale="90000"/>
          </a:bodyPr>
          <a:lstStyle/>
          <a:p>
            <a:pPr eaLnBrk="1" hangingPunct="1"/>
            <a:r>
              <a:rPr lang="fr-FR">
                <a:latin typeface="Arial" charset="0"/>
                <a:ea typeface="ＭＳ Ｐゴシック" charset="0"/>
              </a:rPr>
              <a:t>Essai ALLY-2 : sofosbuvir + daclatasvir qd </a:t>
            </a:r>
            <a:br>
              <a:rPr lang="fr-FR">
                <a:latin typeface="Arial" charset="0"/>
                <a:ea typeface="ＭＳ Ｐゴシック" charset="0"/>
              </a:rPr>
            </a:br>
            <a:r>
              <a:rPr lang="fr-FR">
                <a:latin typeface="Arial" charset="0"/>
                <a:ea typeface="ＭＳ Ｐゴシック" charset="0"/>
              </a:rPr>
              <a:t>pour 8 ou 12 semaines chez des patients</a:t>
            </a:r>
            <a:br>
              <a:rPr lang="fr-FR">
                <a:latin typeface="Arial" charset="0"/>
                <a:ea typeface="ＭＳ Ｐゴシック" charset="0"/>
              </a:rPr>
            </a:br>
            <a:r>
              <a:rPr lang="fr-FR">
                <a:latin typeface="Arial" charset="0"/>
                <a:ea typeface="ＭＳ Ｐゴシック" charset="0"/>
              </a:rPr>
              <a:t>co-infectés VIH/VHC G1-4 (1)</a:t>
            </a:r>
          </a:p>
        </p:txBody>
      </p:sp>
      <p:sp>
        <p:nvSpPr>
          <p:cNvPr id="27650" name="Espace réservé du contenu 5"/>
          <p:cNvSpPr>
            <a:spLocks noGrp="1"/>
          </p:cNvSpPr>
          <p:nvPr>
            <p:ph idx="1"/>
          </p:nvPr>
        </p:nvSpPr>
        <p:spPr/>
        <p:txBody>
          <a:bodyPr/>
          <a:lstStyle/>
          <a:p>
            <a:pPr eaLnBrk="1" hangingPunct="1"/>
            <a:r>
              <a:rPr lang="fr-FR" sz="1600">
                <a:solidFill>
                  <a:srgbClr val="FFFF66"/>
                </a:solidFill>
                <a:latin typeface="Arial" charset="0"/>
                <a:ea typeface="ＭＳ Ｐゴシック" charset="0"/>
              </a:rPr>
              <a:t>Objectif : </a:t>
            </a:r>
            <a:r>
              <a:rPr lang="fr-FR" sz="1600">
                <a:latin typeface="Arial" charset="0"/>
                <a:ea typeface="ＭＳ Ｐゴシック" charset="0"/>
              </a:rPr>
              <a:t>réduire la durée de traitement en combinant des anti-VHC oraux d</a:t>
            </a:r>
            <a:r>
              <a:rPr lang="ja-JP" altLang="fr-FR" sz="1600">
                <a:latin typeface="Arial" charset="0"/>
                <a:ea typeface="ＭＳ Ｐゴシック" charset="0"/>
              </a:rPr>
              <a:t>’</a:t>
            </a:r>
            <a:r>
              <a:rPr lang="fr-FR" altLang="ja-JP" sz="1600">
                <a:latin typeface="Arial" charset="0"/>
                <a:ea typeface="ＭＳ Ｐゴシック" charset="0"/>
              </a:rPr>
              <a:t>activité pangénotypique, agissant à différentes étapes du cycle du VHC</a:t>
            </a:r>
          </a:p>
          <a:p>
            <a:pPr lvl="1" eaLnBrk="1" hangingPunct="1"/>
            <a:r>
              <a:rPr lang="fr-FR" sz="1600">
                <a:latin typeface="Arial" charset="0"/>
                <a:ea typeface="ＭＳ Ｐゴシック" charset="0"/>
              </a:rPr>
              <a:t>Sofosbuvir (SOF, inhibiteur nucléotidique NS5B) 400 mg qd p.o.</a:t>
            </a:r>
          </a:p>
          <a:p>
            <a:pPr lvl="1" eaLnBrk="1" hangingPunct="1"/>
            <a:r>
              <a:rPr lang="fr-FR" sz="1600">
                <a:latin typeface="Arial" charset="0"/>
                <a:ea typeface="ＭＳ Ｐゴシック" charset="0"/>
              </a:rPr>
              <a:t>Daclatasvir (DCV, inhibiteur NS5A) 30, 60 ou 90 mg qd p.o. selon interactions avec les ARV</a:t>
            </a:r>
          </a:p>
          <a:p>
            <a:pPr eaLnBrk="1" hangingPunct="1"/>
            <a:r>
              <a:rPr lang="fr-FR" sz="1600">
                <a:latin typeface="Arial" charset="0"/>
                <a:ea typeface="ＭＳ Ｐゴシック" charset="0"/>
              </a:rPr>
              <a:t>203 patients co-infectés VIH-VHC génotypes 1-4 inclus dans 3 cohortes</a:t>
            </a:r>
          </a:p>
        </p:txBody>
      </p:sp>
      <p:sp>
        <p:nvSpPr>
          <p:cNvPr id="27651" name="Text Box 3"/>
          <p:cNvSpPr txBox="1">
            <a:spLocks noChangeArrowheads="1"/>
          </p:cNvSpPr>
          <p:nvPr/>
        </p:nvSpPr>
        <p:spPr bwMode="auto">
          <a:xfrm>
            <a:off x="6335713" y="6583363"/>
            <a:ext cx="280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a:r>
              <a:rPr lang="en-GB" sz="1200" i="1" smtClean="0">
                <a:solidFill>
                  <a:srgbClr val="FFFFFF"/>
                </a:solidFill>
              </a:rPr>
              <a:t>Wyles DL, CROI 2015, Abs. 151LB</a:t>
            </a:r>
          </a:p>
        </p:txBody>
      </p:sp>
      <p:sp>
        <p:nvSpPr>
          <p:cNvPr id="27652" name="Espace réservé du contenu 5"/>
          <p:cNvSpPr txBox="1">
            <a:spLocks/>
          </p:cNvSpPr>
          <p:nvPr/>
        </p:nvSpPr>
        <p:spPr bwMode="auto">
          <a:xfrm>
            <a:off x="457200" y="5303838"/>
            <a:ext cx="86375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buClr>
                <a:srgbClr val="FFFF00"/>
              </a:buClr>
              <a:buFontTx/>
              <a:buChar char="•"/>
            </a:pPr>
            <a:r>
              <a:rPr lang="fr-FR" sz="1600" smtClean="0">
                <a:solidFill>
                  <a:srgbClr val="FFFFFF"/>
                </a:solidFill>
              </a:rPr>
              <a:t>Infection VIH-1 </a:t>
            </a:r>
          </a:p>
          <a:p>
            <a:pPr lvl="1" defTabSz="914400">
              <a:buClr>
                <a:srgbClr val="FFFF00"/>
              </a:buClr>
              <a:buFontTx/>
              <a:buChar char="•"/>
            </a:pPr>
            <a:r>
              <a:rPr lang="fr-FR" sz="1600" smtClean="0">
                <a:solidFill>
                  <a:srgbClr val="FFFFFF"/>
                </a:solidFill>
                <a:cs typeface="ＭＳ Ｐゴシック" charset="0"/>
              </a:rPr>
              <a:t>Si ARV (199/203 patients = 98 %) : CV &lt; 50 c/ml et CD4 </a:t>
            </a:r>
            <a:r>
              <a:rPr lang="fr-FR" sz="1600" u="sng" smtClean="0">
                <a:solidFill>
                  <a:srgbClr val="FFFFFF"/>
                </a:solidFill>
                <a:cs typeface="ＭＳ Ｐゴシック" charset="0"/>
              </a:rPr>
              <a:t>&gt;</a:t>
            </a:r>
            <a:r>
              <a:rPr lang="fr-FR" sz="1600" smtClean="0">
                <a:solidFill>
                  <a:srgbClr val="FFFFFF"/>
                </a:solidFill>
                <a:cs typeface="ＭＳ Ｐゴシック" charset="0"/>
              </a:rPr>
              <a:t> 100/mm</a:t>
            </a:r>
            <a:r>
              <a:rPr lang="fr-FR" sz="1600" baseline="30000" smtClean="0">
                <a:solidFill>
                  <a:srgbClr val="FFFFFF"/>
                </a:solidFill>
                <a:cs typeface="ＭＳ Ｐゴシック" charset="0"/>
              </a:rPr>
              <a:t>3</a:t>
            </a:r>
          </a:p>
          <a:p>
            <a:pPr lvl="1" defTabSz="914400">
              <a:buClr>
                <a:srgbClr val="FFFF00"/>
              </a:buClr>
              <a:buFontTx/>
              <a:buChar char="•"/>
            </a:pPr>
            <a:r>
              <a:rPr lang="fr-FR" sz="1600" smtClean="0">
                <a:solidFill>
                  <a:srgbClr val="FFFFFF"/>
                </a:solidFill>
                <a:cs typeface="ＭＳ Ｐゴシック" charset="0"/>
              </a:rPr>
              <a:t>Si pas d</a:t>
            </a:r>
            <a:r>
              <a:rPr lang="ja-JP" altLang="fr-FR" sz="1600" smtClean="0">
                <a:solidFill>
                  <a:srgbClr val="FFFFFF"/>
                </a:solidFill>
                <a:cs typeface="ＭＳ Ｐゴシック" charset="0"/>
              </a:rPr>
              <a:t>’</a:t>
            </a:r>
            <a:r>
              <a:rPr lang="fr-FR" altLang="ja-JP" sz="1600" smtClean="0">
                <a:solidFill>
                  <a:srgbClr val="FFFFFF"/>
                </a:solidFill>
                <a:cs typeface="ＭＳ Ｐゴシック" charset="0"/>
              </a:rPr>
              <a:t>ARV : CD4 </a:t>
            </a:r>
            <a:r>
              <a:rPr lang="fr-FR" altLang="ja-JP" sz="1600" u="sng" smtClean="0">
                <a:solidFill>
                  <a:srgbClr val="FFFFFF"/>
                </a:solidFill>
                <a:cs typeface="ＭＳ Ｐゴシック" charset="0"/>
              </a:rPr>
              <a:t>&gt;</a:t>
            </a:r>
            <a:r>
              <a:rPr lang="fr-FR" altLang="ja-JP" sz="1600" smtClean="0">
                <a:solidFill>
                  <a:srgbClr val="FFFFFF"/>
                </a:solidFill>
                <a:cs typeface="ＭＳ Ｐゴシック" charset="0"/>
              </a:rPr>
              <a:t> 350/mm</a:t>
            </a:r>
            <a:r>
              <a:rPr lang="fr-FR" altLang="ja-JP" sz="1600" baseline="30000" smtClean="0">
                <a:solidFill>
                  <a:srgbClr val="FFFFFF"/>
                </a:solidFill>
                <a:cs typeface="ＭＳ Ｐゴシック" charset="0"/>
              </a:rPr>
              <a:t>3</a:t>
            </a:r>
            <a:endParaRPr lang="fr-FR" altLang="ja-JP" sz="1600" smtClean="0">
              <a:solidFill>
                <a:srgbClr val="FFFFFF"/>
              </a:solidFill>
              <a:cs typeface="ＭＳ Ｐゴシック" charset="0"/>
            </a:endParaRPr>
          </a:p>
          <a:p>
            <a:pPr lvl="1" defTabSz="914400">
              <a:buClr>
                <a:srgbClr val="FFFF00"/>
              </a:buClr>
              <a:buFontTx/>
              <a:buChar char="•"/>
            </a:pPr>
            <a:r>
              <a:rPr lang="fr-FR" sz="1600" smtClean="0">
                <a:solidFill>
                  <a:srgbClr val="FFFFFF"/>
                </a:solidFill>
                <a:cs typeface="ＭＳ Ｐゴシック" charset="0"/>
              </a:rPr>
              <a:t>Tous ARV admis sauf association IP/r + INNTI (en dehors de RPV)</a:t>
            </a:r>
            <a:endParaRPr lang="fr-FR" sz="1600" baseline="30000" smtClean="0">
              <a:solidFill>
                <a:srgbClr val="FFFFFF"/>
              </a:solidFill>
              <a:cs typeface="ＭＳ Ｐゴシック" charset="0"/>
            </a:endParaRPr>
          </a:p>
        </p:txBody>
      </p:sp>
      <p:sp>
        <p:nvSpPr>
          <p:cNvPr id="27653" name="Rectangle à coins arrondis 20"/>
          <p:cNvSpPr>
            <a:spLocks noChangeArrowheads="1"/>
          </p:cNvSpPr>
          <p:nvPr/>
        </p:nvSpPr>
        <p:spPr bwMode="auto">
          <a:xfrm>
            <a:off x="2251075" y="2997200"/>
            <a:ext cx="2484438" cy="396875"/>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72000" tIns="36000" rIns="36000" bIns="36000" anchor="ctr"/>
          <a:lstStyle/>
          <a:p>
            <a:pPr defTabSz="914400" eaLnBrk="0" hangingPunct="0"/>
            <a:r>
              <a:rPr lang="fr-FR" sz="1200" b="1" smtClean="0">
                <a:solidFill>
                  <a:srgbClr val="000000"/>
                </a:solidFill>
                <a:latin typeface="Arial" charset="0"/>
                <a:ea typeface="ＭＳ Ｐゴシック" charset="0"/>
                <a:cs typeface="Arial" charset="0"/>
              </a:rPr>
              <a:t>DCV 60 mg *</a:t>
            </a:r>
            <a:br>
              <a:rPr lang="fr-FR" sz="1200" b="1" smtClean="0">
                <a:solidFill>
                  <a:srgbClr val="000000"/>
                </a:solidFill>
                <a:latin typeface="Arial" charset="0"/>
                <a:ea typeface="ＭＳ Ｐゴシック" charset="0"/>
                <a:cs typeface="Arial" charset="0"/>
              </a:rPr>
            </a:br>
            <a:r>
              <a:rPr lang="fr-FR" sz="1200" b="1" smtClean="0">
                <a:solidFill>
                  <a:srgbClr val="000000"/>
                </a:solidFill>
                <a:latin typeface="Arial" charset="0"/>
                <a:ea typeface="ＭＳ Ｐゴシック" charset="0"/>
                <a:cs typeface="Arial" charset="0"/>
              </a:rPr>
              <a:t>+ SOF 400 mg qd</a:t>
            </a:r>
          </a:p>
        </p:txBody>
      </p:sp>
      <p:sp>
        <p:nvSpPr>
          <p:cNvPr id="27654" name="Rectangle à coins arrondis 20"/>
          <p:cNvSpPr>
            <a:spLocks noChangeArrowheads="1"/>
          </p:cNvSpPr>
          <p:nvPr/>
        </p:nvSpPr>
        <p:spPr bwMode="auto">
          <a:xfrm>
            <a:off x="2251075" y="3432175"/>
            <a:ext cx="1619250" cy="396875"/>
          </a:xfrm>
          <a:prstGeom prst="roundRect">
            <a:avLst>
              <a:gd name="adj" fmla="val 16667"/>
            </a:avLst>
          </a:pr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lIns="72000" tIns="36000" rIns="36000" bIns="36000" anchor="ctr"/>
          <a:lstStyle/>
          <a:p>
            <a:pPr defTabSz="914400" eaLnBrk="0" hangingPunct="0"/>
            <a:r>
              <a:rPr lang="fr-FR" sz="1200" b="1" smtClean="0">
                <a:solidFill>
                  <a:srgbClr val="000000"/>
                </a:solidFill>
                <a:latin typeface="Arial" charset="0"/>
                <a:ea typeface="ＭＳ Ｐゴシック" charset="0"/>
                <a:cs typeface="Arial" charset="0"/>
              </a:rPr>
              <a:t>DCV 60 mg *</a:t>
            </a:r>
            <a:br>
              <a:rPr lang="fr-FR" sz="1200" b="1" smtClean="0">
                <a:solidFill>
                  <a:srgbClr val="000000"/>
                </a:solidFill>
                <a:latin typeface="Arial" charset="0"/>
                <a:ea typeface="ＭＳ Ｐゴシック" charset="0"/>
                <a:cs typeface="Arial" charset="0"/>
              </a:rPr>
            </a:br>
            <a:r>
              <a:rPr lang="fr-FR" sz="1200" b="1" smtClean="0">
                <a:solidFill>
                  <a:srgbClr val="000000"/>
                </a:solidFill>
                <a:latin typeface="Arial" charset="0"/>
                <a:ea typeface="ＭＳ Ｐゴシック" charset="0"/>
                <a:cs typeface="Arial" charset="0"/>
              </a:rPr>
              <a:t>+ SOF 400 mg qd</a:t>
            </a:r>
          </a:p>
        </p:txBody>
      </p:sp>
      <p:sp>
        <p:nvSpPr>
          <p:cNvPr id="27655" name="Rectangle à coins arrondis 20"/>
          <p:cNvSpPr>
            <a:spLocks noChangeArrowheads="1"/>
          </p:cNvSpPr>
          <p:nvPr/>
        </p:nvSpPr>
        <p:spPr bwMode="auto">
          <a:xfrm>
            <a:off x="2251075" y="3867150"/>
            <a:ext cx="2484438" cy="396875"/>
          </a:xfrm>
          <a:prstGeom prst="roundRect">
            <a:avLst>
              <a:gd name="adj" fmla="val 16667"/>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72000" tIns="36000" rIns="36000" bIns="36000" anchor="ctr"/>
          <a:lstStyle/>
          <a:p>
            <a:pPr defTabSz="914400" eaLnBrk="0" hangingPunct="0">
              <a:spcBef>
                <a:spcPct val="50000"/>
              </a:spcBef>
            </a:pPr>
            <a:r>
              <a:rPr lang="fr-FR" sz="1200" b="1" smtClean="0">
                <a:solidFill>
                  <a:srgbClr val="000000"/>
                </a:solidFill>
                <a:latin typeface="Arial" charset="0"/>
                <a:ea typeface="ＭＳ Ｐゴシック" charset="0"/>
                <a:cs typeface="Arial" charset="0"/>
              </a:rPr>
              <a:t>DCV 60 mg *</a:t>
            </a:r>
            <a:br>
              <a:rPr lang="fr-FR" sz="1200" b="1" smtClean="0">
                <a:solidFill>
                  <a:srgbClr val="000000"/>
                </a:solidFill>
                <a:latin typeface="Arial" charset="0"/>
                <a:ea typeface="ＭＳ Ｐゴシック" charset="0"/>
                <a:cs typeface="Arial" charset="0"/>
              </a:rPr>
            </a:br>
            <a:r>
              <a:rPr lang="fr-FR" sz="1200" b="1" smtClean="0">
                <a:solidFill>
                  <a:srgbClr val="000000"/>
                </a:solidFill>
                <a:latin typeface="Arial" charset="0"/>
                <a:ea typeface="ＭＳ Ｐゴシック" charset="0"/>
                <a:cs typeface="Arial" charset="0"/>
              </a:rPr>
              <a:t>+ SOF 400 mg qd</a:t>
            </a:r>
          </a:p>
        </p:txBody>
      </p:sp>
      <p:sp>
        <p:nvSpPr>
          <p:cNvPr id="27656" name="Rectangle 36"/>
          <p:cNvSpPr>
            <a:spLocks noChangeArrowheads="1"/>
          </p:cNvSpPr>
          <p:nvPr/>
        </p:nvSpPr>
        <p:spPr bwMode="auto">
          <a:xfrm>
            <a:off x="708025" y="3213100"/>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a:r>
              <a:rPr lang="fr-FR" sz="1400" smtClean="0">
                <a:solidFill>
                  <a:srgbClr val="FFFFFF"/>
                </a:solidFill>
                <a:latin typeface="Arial" charset="0"/>
                <a:ea typeface="ＭＳ Ｐゴシック" charset="0"/>
                <a:cs typeface="Arial" charset="0"/>
              </a:rPr>
              <a:t>Naïfs</a:t>
            </a:r>
            <a:endParaRPr lang="fr-FR" smtClean="0">
              <a:solidFill>
                <a:srgbClr val="FFFFFF"/>
              </a:solidFill>
              <a:latin typeface="Arial" charset="0"/>
              <a:ea typeface="ＭＳ Ｐゴシック" charset="0"/>
              <a:cs typeface="Arial" charset="0"/>
            </a:endParaRPr>
          </a:p>
        </p:txBody>
      </p:sp>
      <p:sp>
        <p:nvSpPr>
          <p:cNvPr id="27657" name="Rectangle 37"/>
          <p:cNvSpPr>
            <a:spLocks noChangeArrowheads="1"/>
          </p:cNvSpPr>
          <p:nvPr/>
        </p:nvSpPr>
        <p:spPr bwMode="auto">
          <a:xfrm>
            <a:off x="727075" y="3884613"/>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a:r>
              <a:rPr lang="fr-FR" sz="1400" smtClean="0">
                <a:solidFill>
                  <a:srgbClr val="FFFFFF"/>
                </a:solidFill>
                <a:latin typeface="Arial" charset="0"/>
                <a:ea typeface="ＭＳ Ｐゴシック" charset="0"/>
                <a:cs typeface="Arial" charset="0"/>
              </a:rPr>
              <a:t>Prétraités</a:t>
            </a:r>
            <a:endParaRPr lang="fr-FR" smtClean="0">
              <a:solidFill>
                <a:srgbClr val="FFFFFF"/>
              </a:solidFill>
              <a:latin typeface="Arial" charset="0"/>
              <a:ea typeface="ＭＳ Ｐゴシック" charset="0"/>
              <a:cs typeface="Arial" charset="0"/>
            </a:endParaRPr>
          </a:p>
        </p:txBody>
      </p:sp>
      <p:cxnSp>
        <p:nvCxnSpPr>
          <p:cNvPr id="27658" name="Connecteur droit avec flèche 2051"/>
          <p:cNvCxnSpPr>
            <a:cxnSpLocks noChangeShapeType="1"/>
          </p:cNvCxnSpPr>
          <p:nvPr/>
        </p:nvCxnSpPr>
        <p:spPr bwMode="auto">
          <a:xfrm flipV="1">
            <a:off x="3897313" y="3586163"/>
            <a:ext cx="4591050" cy="20637"/>
          </a:xfrm>
          <a:prstGeom prst="straightConnector1">
            <a:avLst/>
          </a:prstGeom>
          <a:noFill/>
          <a:ln w="38100">
            <a:solidFill>
              <a:schemeClr val="bg1"/>
            </a:solidFill>
            <a:round/>
            <a:headEnd type="oval" w="med" len="med"/>
            <a:tailEnd type="triangle" w="med" len="med"/>
          </a:ln>
          <a:extLst>
            <a:ext uri="{909E8E84-426E-40dd-AFC4-6F175D3DCCD1}">
              <a14:hiddenFill xmlns:a14="http://schemas.microsoft.com/office/drawing/2010/main">
                <a:noFill/>
              </a14:hiddenFill>
            </a:ext>
          </a:extLst>
        </p:spPr>
      </p:cxnSp>
      <p:cxnSp>
        <p:nvCxnSpPr>
          <p:cNvPr id="27659" name="Connecteur droit avec flèche 42"/>
          <p:cNvCxnSpPr>
            <a:cxnSpLocks noChangeShapeType="1"/>
          </p:cNvCxnSpPr>
          <p:nvPr/>
        </p:nvCxnSpPr>
        <p:spPr bwMode="auto">
          <a:xfrm flipV="1">
            <a:off x="4773613" y="4025900"/>
            <a:ext cx="3714750" cy="12700"/>
          </a:xfrm>
          <a:prstGeom prst="straightConnector1">
            <a:avLst/>
          </a:prstGeom>
          <a:noFill/>
          <a:ln w="38100">
            <a:solidFill>
              <a:schemeClr val="bg1"/>
            </a:solidFill>
            <a:round/>
            <a:headEnd type="oval" w="med" len="med"/>
            <a:tailEnd type="triangle" w="med" len="med"/>
          </a:ln>
          <a:extLst>
            <a:ext uri="{909E8E84-426E-40dd-AFC4-6F175D3DCCD1}">
              <a14:hiddenFill xmlns:a14="http://schemas.microsoft.com/office/drawing/2010/main">
                <a:noFill/>
              </a14:hiddenFill>
            </a:ext>
          </a:extLst>
        </p:spPr>
      </p:cxnSp>
      <p:sp>
        <p:nvSpPr>
          <p:cNvPr id="27660" name="Rectangle 43"/>
          <p:cNvSpPr>
            <a:spLocks noChangeArrowheads="1"/>
          </p:cNvSpPr>
          <p:nvPr/>
        </p:nvSpPr>
        <p:spPr bwMode="auto">
          <a:xfrm>
            <a:off x="2049463" y="4271963"/>
            <a:ext cx="40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fr-FR" sz="1400" smtClean="0">
                <a:solidFill>
                  <a:srgbClr val="FFFFFF"/>
                </a:solidFill>
                <a:latin typeface="Arial" charset="0"/>
                <a:ea typeface="ＭＳ Ｐゴシック" charset="0"/>
                <a:cs typeface="Arial" charset="0"/>
              </a:rPr>
              <a:t>S0</a:t>
            </a:r>
            <a:endParaRPr lang="fr-FR" smtClean="0">
              <a:solidFill>
                <a:srgbClr val="FFFFFF"/>
              </a:solidFill>
              <a:latin typeface="Arial" charset="0"/>
              <a:ea typeface="ＭＳ Ｐゴシック" charset="0"/>
              <a:cs typeface="Arial" charset="0"/>
            </a:endParaRPr>
          </a:p>
        </p:txBody>
      </p:sp>
      <p:cxnSp>
        <p:nvCxnSpPr>
          <p:cNvPr id="21" name="Straight Connector 14"/>
          <p:cNvCxnSpPr/>
          <p:nvPr/>
        </p:nvCxnSpPr>
        <p:spPr bwMode="auto">
          <a:xfrm>
            <a:off x="2228850" y="4673600"/>
            <a:ext cx="6259513" cy="0"/>
          </a:xfrm>
          <a:prstGeom prst="line">
            <a:avLst/>
          </a:prstGeom>
          <a:ln w="28575">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16"/>
          <p:cNvCxnSpPr/>
          <p:nvPr/>
        </p:nvCxnSpPr>
        <p:spPr bwMode="auto">
          <a:xfrm>
            <a:off x="4735513" y="4530725"/>
            <a:ext cx="0" cy="2063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663" name="TextBox 21"/>
          <p:cNvSpPr txBox="1">
            <a:spLocks noChangeArrowheads="1"/>
          </p:cNvSpPr>
          <p:nvPr/>
        </p:nvSpPr>
        <p:spPr bwMode="auto">
          <a:xfrm>
            <a:off x="4486275" y="4260850"/>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GB" sz="1400" smtClean="0">
                <a:solidFill>
                  <a:srgbClr val="FFFFFF"/>
                </a:solidFill>
              </a:rPr>
              <a:t>S12</a:t>
            </a:r>
          </a:p>
        </p:txBody>
      </p:sp>
      <p:cxnSp>
        <p:nvCxnSpPr>
          <p:cNvPr id="26" name="Straight Connector 33"/>
          <p:cNvCxnSpPr/>
          <p:nvPr/>
        </p:nvCxnSpPr>
        <p:spPr bwMode="auto">
          <a:xfrm>
            <a:off x="6681788" y="4530725"/>
            <a:ext cx="0" cy="2063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665" name="TextBox 34"/>
          <p:cNvSpPr txBox="1">
            <a:spLocks noChangeArrowheads="1"/>
          </p:cNvSpPr>
          <p:nvPr/>
        </p:nvSpPr>
        <p:spPr bwMode="auto">
          <a:xfrm>
            <a:off x="6391275" y="4260850"/>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GB" sz="1400" smtClean="0">
                <a:solidFill>
                  <a:srgbClr val="FFFFFF"/>
                </a:solidFill>
              </a:rPr>
              <a:t>S24</a:t>
            </a:r>
          </a:p>
        </p:txBody>
      </p:sp>
      <p:cxnSp>
        <p:nvCxnSpPr>
          <p:cNvPr id="28" name="Straight Connector 39"/>
          <p:cNvCxnSpPr/>
          <p:nvPr/>
        </p:nvCxnSpPr>
        <p:spPr bwMode="auto">
          <a:xfrm>
            <a:off x="3870325" y="4530725"/>
            <a:ext cx="0" cy="2063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667" name="TextBox 19"/>
          <p:cNvSpPr txBox="1">
            <a:spLocks noChangeArrowheads="1"/>
          </p:cNvSpPr>
          <p:nvPr/>
        </p:nvSpPr>
        <p:spPr bwMode="auto">
          <a:xfrm>
            <a:off x="3563938" y="4260850"/>
            <a:ext cx="598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GB" sz="1400" smtClean="0">
                <a:solidFill>
                  <a:srgbClr val="FFFFFF"/>
                </a:solidFill>
              </a:rPr>
              <a:t>S8</a:t>
            </a:r>
          </a:p>
        </p:txBody>
      </p:sp>
      <p:cxnSp>
        <p:nvCxnSpPr>
          <p:cNvPr id="31" name="Straight Connector 39"/>
          <p:cNvCxnSpPr/>
          <p:nvPr/>
        </p:nvCxnSpPr>
        <p:spPr bwMode="auto">
          <a:xfrm>
            <a:off x="2244725" y="4524375"/>
            <a:ext cx="0" cy="2063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669" name="Rectangle 36"/>
          <p:cNvSpPr>
            <a:spLocks noChangeArrowheads="1"/>
          </p:cNvSpPr>
          <p:nvPr/>
        </p:nvSpPr>
        <p:spPr bwMode="auto">
          <a:xfrm>
            <a:off x="1827213" y="27813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a:r>
              <a:rPr lang="fr-FR" sz="1400" smtClean="0">
                <a:solidFill>
                  <a:srgbClr val="FFFFFF"/>
                </a:solidFill>
                <a:latin typeface="Arial" charset="0"/>
                <a:ea typeface="ＭＳ Ｐゴシック" charset="0"/>
                <a:cs typeface="Arial" charset="0"/>
              </a:rPr>
              <a:t>n</a:t>
            </a:r>
            <a:endParaRPr lang="fr-FR" smtClean="0">
              <a:solidFill>
                <a:srgbClr val="FFFFFF"/>
              </a:solidFill>
              <a:latin typeface="Arial" charset="0"/>
              <a:ea typeface="ＭＳ Ｐゴシック" charset="0"/>
              <a:cs typeface="Arial" charset="0"/>
            </a:endParaRPr>
          </a:p>
        </p:txBody>
      </p:sp>
      <p:sp>
        <p:nvSpPr>
          <p:cNvPr id="27670" name="Rectangle 36"/>
          <p:cNvSpPr>
            <a:spLocks noChangeArrowheads="1"/>
          </p:cNvSpPr>
          <p:nvPr/>
        </p:nvSpPr>
        <p:spPr bwMode="auto">
          <a:xfrm>
            <a:off x="1677988" y="3022600"/>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a:r>
              <a:rPr lang="fr-FR" sz="1400" smtClean="0">
                <a:solidFill>
                  <a:srgbClr val="FFFFFF"/>
                </a:solidFill>
                <a:latin typeface="Arial" charset="0"/>
                <a:ea typeface="ＭＳ Ｐゴシック" charset="0"/>
                <a:cs typeface="Arial" charset="0"/>
              </a:rPr>
              <a:t>101</a:t>
            </a:r>
            <a:endParaRPr lang="fr-FR" smtClean="0">
              <a:solidFill>
                <a:srgbClr val="FFFFFF"/>
              </a:solidFill>
              <a:latin typeface="Arial" charset="0"/>
              <a:ea typeface="ＭＳ Ｐゴシック" charset="0"/>
              <a:cs typeface="Arial" charset="0"/>
            </a:endParaRPr>
          </a:p>
        </p:txBody>
      </p:sp>
      <p:sp>
        <p:nvSpPr>
          <p:cNvPr id="27671" name="Rectangle 36"/>
          <p:cNvSpPr>
            <a:spLocks noChangeArrowheads="1"/>
          </p:cNvSpPr>
          <p:nvPr/>
        </p:nvSpPr>
        <p:spPr bwMode="auto">
          <a:xfrm>
            <a:off x="1727200" y="34417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a:r>
              <a:rPr lang="fr-FR" sz="1400" smtClean="0">
                <a:solidFill>
                  <a:srgbClr val="FFFFFF"/>
                </a:solidFill>
                <a:latin typeface="Arial" charset="0"/>
                <a:ea typeface="ＭＳ Ｐゴシック" charset="0"/>
                <a:cs typeface="Arial" charset="0"/>
              </a:rPr>
              <a:t>50</a:t>
            </a:r>
            <a:endParaRPr lang="fr-FR" smtClean="0">
              <a:solidFill>
                <a:srgbClr val="FFFFFF"/>
              </a:solidFill>
              <a:latin typeface="Arial" charset="0"/>
              <a:ea typeface="ＭＳ Ｐゴシック" charset="0"/>
              <a:cs typeface="Arial" charset="0"/>
            </a:endParaRPr>
          </a:p>
        </p:txBody>
      </p:sp>
      <p:sp>
        <p:nvSpPr>
          <p:cNvPr id="27672" name="Rectangle 36"/>
          <p:cNvSpPr>
            <a:spLocks noChangeArrowheads="1"/>
          </p:cNvSpPr>
          <p:nvPr/>
        </p:nvSpPr>
        <p:spPr bwMode="auto">
          <a:xfrm>
            <a:off x="1727200" y="38608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914400"/>
            <a:r>
              <a:rPr lang="fr-FR" sz="1400" smtClean="0">
                <a:solidFill>
                  <a:srgbClr val="FFFFFF"/>
                </a:solidFill>
                <a:latin typeface="Arial" charset="0"/>
                <a:ea typeface="ＭＳ Ｐゴシック" charset="0"/>
                <a:cs typeface="Arial" charset="0"/>
              </a:rPr>
              <a:t>52</a:t>
            </a:r>
            <a:endParaRPr lang="fr-FR" smtClean="0">
              <a:solidFill>
                <a:srgbClr val="FFFFFF"/>
              </a:solidFill>
              <a:latin typeface="Arial" charset="0"/>
              <a:ea typeface="ＭＳ Ｐゴシック" charset="0"/>
              <a:cs typeface="Arial" charset="0"/>
            </a:endParaRPr>
          </a:p>
        </p:txBody>
      </p:sp>
      <p:cxnSp>
        <p:nvCxnSpPr>
          <p:cNvPr id="27673" name="Connecteur droit avec flèche 3"/>
          <p:cNvCxnSpPr>
            <a:cxnSpLocks noChangeShapeType="1"/>
            <a:stCxn id="27656" idx="3"/>
            <a:endCxn id="27670" idx="1"/>
          </p:cNvCxnSpPr>
          <p:nvPr/>
        </p:nvCxnSpPr>
        <p:spPr bwMode="auto">
          <a:xfrm flipV="1">
            <a:off x="1311275" y="3176588"/>
            <a:ext cx="366713" cy="190500"/>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27674" name="Connecteur droit avec flèche 37"/>
          <p:cNvCxnSpPr>
            <a:cxnSpLocks noChangeShapeType="1"/>
            <a:stCxn id="27656" idx="3"/>
            <a:endCxn id="27671" idx="1"/>
          </p:cNvCxnSpPr>
          <p:nvPr/>
        </p:nvCxnSpPr>
        <p:spPr bwMode="auto">
          <a:xfrm>
            <a:off x="1311275" y="3367088"/>
            <a:ext cx="415925" cy="228600"/>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7675" name="ZoneTexte 6"/>
          <p:cNvSpPr txBox="1">
            <a:spLocks noChangeArrowheads="1"/>
          </p:cNvSpPr>
          <p:nvPr/>
        </p:nvSpPr>
        <p:spPr bwMode="auto">
          <a:xfrm>
            <a:off x="442913" y="3433763"/>
            <a:ext cx="11668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100" smtClean="0">
                <a:solidFill>
                  <a:srgbClr val="FFFFFF"/>
                </a:solidFill>
                <a:cs typeface="Arial" charset="0"/>
              </a:rPr>
              <a:t>Randomisation </a:t>
            </a:r>
            <a:br>
              <a:rPr lang="fr-FR" sz="1100" smtClean="0">
                <a:solidFill>
                  <a:srgbClr val="FFFFFF"/>
                </a:solidFill>
                <a:cs typeface="Arial" charset="0"/>
              </a:rPr>
            </a:br>
            <a:r>
              <a:rPr lang="fr-FR" sz="1100" smtClean="0">
                <a:solidFill>
                  <a:srgbClr val="FFFFFF"/>
                </a:solidFill>
                <a:cs typeface="Arial" charset="0"/>
              </a:rPr>
              <a:t>2 : 1</a:t>
            </a:r>
          </a:p>
        </p:txBody>
      </p:sp>
      <p:cxnSp>
        <p:nvCxnSpPr>
          <p:cNvPr id="27676" name="Connecteur droit avec flèche 2051"/>
          <p:cNvCxnSpPr>
            <a:cxnSpLocks noChangeShapeType="1"/>
          </p:cNvCxnSpPr>
          <p:nvPr/>
        </p:nvCxnSpPr>
        <p:spPr bwMode="auto">
          <a:xfrm flipV="1">
            <a:off x="4773613" y="3148013"/>
            <a:ext cx="3714750" cy="15875"/>
          </a:xfrm>
          <a:prstGeom prst="straightConnector1">
            <a:avLst/>
          </a:prstGeom>
          <a:noFill/>
          <a:ln w="38100">
            <a:solidFill>
              <a:schemeClr val="bg1"/>
            </a:solidFill>
            <a:round/>
            <a:headEnd type="oval" w="med" len="med"/>
            <a:tailEnd type="triangle" w="med" len="med"/>
          </a:ln>
          <a:extLst>
            <a:ext uri="{909E8E84-426E-40dd-AFC4-6F175D3DCCD1}">
              <a14:hiddenFill xmlns:a14="http://schemas.microsoft.com/office/drawing/2010/main">
                <a:noFill/>
              </a14:hiddenFill>
            </a:ext>
          </a:extLst>
        </p:spPr>
      </p:cxnSp>
      <p:sp>
        <p:nvSpPr>
          <p:cNvPr id="27677" name="Rectangle 2"/>
          <p:cNvSpPr>
            <a:spLocks noChangeArrowheads="1"/>
          </p:cNvSpPr>
          <p:nvPr/>
        </p:nvSpPr>
        <p:spPr bwMode="auto">
          <a:xfrm>
            <a:off x="560388" y="4841875"/>
            <a:ext cx="813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fr-FR" sz="1200" smtClean="0">
                <a:solidFill>
                  <a:srgbClr val="FFFFFF"/>
                </a:solidFill>
                <a:latin typeface="Arial" charset="0"/>
                <a:ea typeface="ＭＳ Ｐゴシック" charset="0"/>
                <a:cs typeface="Arial" charset="0"/>
              </a:rPr>
              <a:t> * Réduction de la dose de DCV à 30 mg qd avec IP/r ; DCV 90mg qd avec INNTI (sauf RPV : 60 mg)</a:t>
            </a:r>
          </a:p>
        </p:txBody>
      </p:sp>
      <p:sp>
        <p:nvSpPr>
          <p:cNvPr id="27678" name="Text Box 5"/>
          <p:cNvSpPr txBox="1">
            <a:spLocks noChangeArrowheads="1"/>
          </p:cNvSpPr>
          <p:nvPr/>
        </p:nvSpPr>
        <p:spPr bwMode="auto">
          <a:xfrm>
            <a:off x="8691563" y="460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r>
              <a:rPr lang="fr-FR" sz="1000" smtClean="0">
                <a:solidFill>
                  <a:srgbClr val="FFFFFF"/>
                </a:solidFill>
              </a:rPr>
              <a:t>136</a:t>
            </a:r>
          </a:p>
        </p:txBody>
      </p:sp>
      <p:sp>
        <p:nvSpPr>
          <p:cNvPr id="27679" name="Rectangle 35"/>
          <p:cNvSpPr>
            <a:spLocks noChangeArrowheads="1"/>
          </p:cNvSpPr>
          <p:nvPr/>
        </p:nvSpPr>
        <p:spPr bwMode="auto">
          <a:xfrm>
            <a:off x="6307138" y="2782888"/>
            <a:ext cx="7493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fr-FR" sz="1400" smtClean="0">
                <a:solidFill>
                  <a:srgbClr val="FFFFFF"/>
                </a:solidFill>
                <a:latin typeface="Arial" charset="0"/>
                <a:ea typeface="ＭＳ Ｐゴシック" charset="0"/>
                <a:cs typeface="Arial" charset="0"/>
              </a:rPr>
              <a:t>RVS12</a:t>
            </a:r>
            <a:endParaRPr lang="fr-FR" smtClean="0">
              <a:solidFill>
                <a:srgbClr val="FFFFFF"/>
              </a:solidFill>
              <a:latin typeface="Arial" charset="0"/>
              <a:ea typeface="ＭＳ Ｐゴシック" charset="0"/>
              <a:cs typeface="Arial" charset="0"/>
            </a:endParaRPr>
          </a:p>
        </p:txBody>
      </p:sp>
      <p:sp>
        <p:nvSpPr>
          <p:cNvPr id="27680" name="Rectangle 35"/>
          <p:cNvSpPr>
            <a:spLocks noChangeArrowheads="1"/>
          </p:cNvSpPr>
          <p:nvPr/>
        </p:nvSpPr>
        <p:spPr bwMode="auto">
          <a:xfrm>
            <a:off x="5370513" y="3227388"/>
            <a:ext cx="750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fr-FR" sz="1400" smtClean="0">
                <a:solidFill>
                  <a:srgbClr val="FFFFFF"/>
                </a:solidFill>
                <a:latin typeface="Arial" charset="0"/>
                <a:ea typeface="ＭＳ Ｐゴシック" charset="0"/>
                <a:cs typeface="Arial" charset="0"/>
              </a:rPr>
              <a:t>RVS12</a:t>
            </a:r>
            <a:endParaRPr lang="fr-FR" smtClean="0">
              <a:solidFill>
                <a:srgbClr val="FFFFFF"/>
              </a:solidFill>
              <a:latin typeface="Arial" charset="0"/>
              <a:ea typeface="ＭＳ Ｐゴシック" charset="0"/>
              <a:cs typeface="Arial" charset="0"/>
            </a:endParaRPr>
          </a:p>
        </p:txBody>
      </p:sp>
      <p:sp>
        <p:nvSpPr>
          <p:cNvPr id="27681" name="Rectangle 35"/>
          <p:cNvSpPr>
            <a:spLocks noChangeArrowheads="1"/>
          </p:cNvSpPr>
          <p:nvPr/>
        </p:nvSpPr>
        <p:spPr bwMode="auto">
          <a:xfrm>
            <a:off x="6345238" y="3640138"/>
            <a:ext cx="750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fr-FR" sz="1400" smtClean="0">
                <a:solidFill>
                  <a:srgbClr val="FFFFFF"/>
                </a:solidFill>
                <a:latin typeface="Arial" charset="0"/>
                <a:ea typeface="ＭＳ Ｐゴシック" charset="0"/>
                <a:cs typeface="Arial" charset="0"/>
              </a:rPr>
              <a:t>RVS12</a:t>
            </a:r>
            <a:endParaRPr lang="fr-FR" smtClean="0">
              <a:solidFill>
                <a:srgbClr val="FFFFFF"/>
              </a:solidFill>
              <a:latin typeface="Arial" charset="0"/>
              <a:ea typeface="ＭＳ Ｐゴシック" charset="0"/>
              <a:cs typeface="Arial" charset="0"/>
            </a:endParaRPr>
          </a:p>
        </p:txBody>
      </p:sp>
      <p:sp>
        <p:nvSpPr>
          <p:cNvPr id="27682" name="Ellipse 43"/>
          <p:cNvSpPr>
            <a:spLocks noChangeArrowheads="1"/>
          </p:cNvSpPr>
          <p:nvPr/>
        </p:nvSpPr>
        <p:spPr bwMode="auto">
          <a:xfrm>
            <a:off x="6626225" y="3965575"/>
            <a:ext cx="142875" cy="142875"/>
          </a:xfrm>
          <a:prstGeom prst="ellipse">
            <a:avLst/>
          </a:prstGeom>
          <a:solidFill>
            <a:schemeClr val="bg1"/>
          </a:solidFill>
          <a:ln w="9525">
            <a:solidFill>
              <a:schemeClr val="bg1"/>
            </a:solidFill>
            <a:round/>
            <a:headEnd/>
            <a:tailEnd/>
          </a:ln>
        </p:spPr>
        <p:txBody>
          <a:bodyPr/>
          <a:lstStyle/>
          <a:p>
            <a:pPr defTabSz="914400"/>
            <a:endParaRPr lang="fr-FR" sz="2400" smtClean="0">
              <a:solidFill>
                <a:srgbClr val="FFFFFF"/>
              </a:solidFill>
              <a:latin typeface="Arial" charset="0"/>
              <a:ea typeface="ＭＳ Ｐゴシック" charset="0"/>
              <a:cs typeface="Arial" charset="0"/>
            </a:endParaRPr>
          </a:p>
        </p:txBody>
      </p:sp>
      <p:sp>
        <p:nvSpPr>
          <p:cNvPr id="27683" name="Ellipse 44"/>
          <p:cNvSpPr>
            <a:spLocks noChangeArrowheads="1"/>
          </p:cNvSpPr>
          <p:nvPr/>
        </p:nvSpPr>
        <p:spPr bwMode="auto">
          <a:xfrm>
            <a:off x="6618288" y="3094038"/>
            <a:ext cx="142875" cy="144462"/>
          </a:xfrm>
          <a:prstGeom prst="ellipse">
            <a:avLst/>
          </a:prstGeom>
          <a:solidFill>
            <a:schemeClr val="bg1"/>
          </a:solidFill>
          <a:ln w="9525">
            <a:solidFill>
              <a:schemeClr val="bg1"/>
            </a:solidFill>
            <a:round/>
            <a:headEnd/>
            <a:tailEnd/>
          </a:ln>
        </p:spPr>
        <p:txBody>
          <a:bodyPr/>
          <a:lstStyle/>
          <a:p>
            <a:pPr defTabSz="914400"/>
            <a:endParaRPr lang="fr-FR" sz="2400" smtClean="0">
              <a:solidFill>
                <a:srgbClr val="FFFFFF"/>
              </a:solidFill>
              <a:latin typeface="Arial" charset="0"/>
              <a:ea typeface="ＭＳ Ｐゴシック" charset="0"/>
              <a:cs typeface="Arial" charset="0"/>
            </a:endParaRPr>
          </a:p>
        </p:txBody>
      </p:sp>
      <p:sp>
        <p:nvSpPr>
          <p:cNvPr id="27684" name="Ellipse 47"/>
          <p:cNvSpPr>
            <a:spLocks noChangeArrowheads="1"/>
          </p:cNvSpPr>
          <p:nvPr/>
        </p:nvSpPr>
        <p:spPr bwMode="auto">
          <a:xfrm>
            <a:off x="5656263" y="3525838"/>
            <a:ext cx="144462" cy="144462"/>
          </a:xfrm>
          <a:prstGeom prst="ellipse">
            <a:avLst/>
          </a:prstGeom>
          <a:solidFill>
            <a:schemeClr val="bg1"/>
          </a:solidFill>
          <a:ln w="9525">
            <a:solidFill>
              <a:schemeClr val="bg1"/>
            </a:solidFill>
            <a:round/>
            <a:headEnd/>
            <a:tailEnd/>
          </a:ln>
        </p:spPr>
        <p:txBody>
          <a:bodyPr/>
          <a:lstStyle/>
          <a:p>
            <a:pPr defTabSz="914400"/>
            <a:endParaRPr lang="fr-FR" sz="2400" smtClean="0">
              <a:solidFill>
                <a:srgbClr val="FFFFFF"/>
              </a:solidFill>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343665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4"/>
          <p:cNvSpPr>
            <a:spLocks noGrp="1"/>
          </p:cNvSpPr>
          <p:nvPr>
            <p:ph type="title"/>
          </p:nvPr>
        </p:nvSpPr>
        <p:spPr/>
        <p:txBody>
          <a:bodyPr>
            <a:normAutofit/>
          </a:bodyPr>
          <a:lstStyle/>
          <a:p>
            <a:pPr eaLnBrk="1" hangingPunct="1"/>
            <a:r>
              <a:rPr lang="fr-FR" sz="2000" dirty="0">
                <a:latin typeface="Arial" charset="0"/>
                <a:ea typeface="ＭＳ Ｐゴシック" charset="0"/>
              </a:rPr>
              <a:t>Essai ALLY-2 : sofosbuvir + daclatasvir qd </a:t>
            </a:r>
            <a:br>
              <a:rPr lang="fr-FR" sz="2000" dirty="0">
                <a:latin typeface="Arial" charset="0"/>
                <a:ea typeface="ＭＳ Ｐゴシック" charset="0"/>
              </a:rPr>
            </a:br>
            <a:r>
              <a:rPr lang="fr-FR" sz="2000" dirty="0">
                <a:latin typeface="Arial" charset="0"/>
                <a:ea typeface="ＭＳ Ｐゴシック" charset="0"/>
              </a:rPr>
              <a:t>pour 8 ou 12 semaines chez des patients</a:t>
            </a:r>
            <a:br>
              <a:rPr lang="fr-FR" sz="2000" dirty="0">
                <a:latin typeface="Arial" charset="0"/>
                <a:ea typeface="ＭＳ Ｐゴシック" charset="0"/>
              </a:rPr>
            </a:br>
            <a:r>
              <a:rPr lang="fr-FR" sz="2000" dirty="0">
                <a:latin typeface="Arial" charset="0"/>
                <a:ea typeface="ＭＳ Ｐゴシック" charset="0"/>
              </a:rPr>
              <a:t>co-infectés VIH/VHC G1-</a:t>
            </a:r>
            <a:r>
              <a:rPr lang="fr-FR" sz="2000" dirty="0" smtClean="0">
                <a:latin typeface="Arial" charset="0"/>
                <a:ea typeface="ＭＳ Ｐゴシック" charset="0"/>
              </a:rPr>
              <a:t>4</a:t>
            </a:r>
            <a:endParaRPr lang="fr-FR" sz="2000" dirty="0">
              <a:latin typeface="Arial" charset="0"/>
              <a:ea typeface="ＭＳ Ｐゴシック" charset="0"/>
            </a:endParaRPr>
          </a:p>
        </p:txBody>
      </p:sp>
      <p:sp>
        <p:nvSpPr>
          <p:cNvPr id="31746" name="Text Box 3"/>
          <p:cNvSpPr txBox="1">
            <a:spLocks noChangeArrowheads="1"/>
          </p:cNvSpPr>
          <p:nvPr/>
        </p:nvSpPr>
        <p:spPr bwMode="auto">
          <a:xfrm>
            <a:off x="6335713" y="6583363"/>
            <a:ext cx="280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a:r>
              <a:rPr lang="en-GB" sz="1200" i="1" smtClean="0">
                <a:solidFill>
                  <a:srgbClr val="FFFFFF"/>
                </a:solidFill>
              </a:rPr>
              <a:t>Wyles DL, CROI 2015, Abs. 151LB</a:t>
            </a:r>
          </a:p>
        </p:txBody>
      </p:sp>
      <p:sp>
        <p:nvSpPr>
          <p:cNvPr id="31747" name="ZoneTexte 35"/>
          <p:cNvSpPr txBox="1">
            <a:spLocks noChangeArrowheads="1"/>
          </p:cNvSpPr>
          <p:nvPr/>
        </p:nvSpPr>
        <p:spPr bwMode="auto">
          <a:xfrm>
            <a:off x="1403350" y="1093788"/>
            <a:ext cx="6153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800" smtClean="0">
                <a:solidFill>
                  <a:srgbClr val="FFFF66"/>
                </a:solidFill>
                <a:cs typeface="Arial" charset="0"/>
              </a:rPr>
              <a:t>% RVS12 selon le génotype VHC</a:t>
            </a:r>
          </a:p>
        </p:txBody>
      </p:sp>
      <p:sp>
        <p:nvSpPr>
          <p:cNvPr id="31748" name="ZoneTexte 7"/>
          <p:cNvSpPr txBox="1">
            <a:spLocks noChangeArrowheads="1"/>
          </p:cNvSpPr>
          <p:nvPr/>
        </p:nvSpPr>
        <p:spPr bwMode="auto">
          <a:xfrm>
            <a:off x="1555750" y="3983038"/>
            <a:ext cx="6153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800" smtClean="0">
                <a:solidFill>
                  <a:srgbClr val="FFFF66"/>
                </a:solidFill>
                <a:cs typeface="Arial" charset="0"/>
              </a:rPr>
              <a:t>% RVS12 du groupe de traitement 8 semaines</a:t>
            </a:r>
          </a:p>
        </p:txBody>
      </p:sp>
      <p:graphicFrame>
        <p:nvGraphicFramePr>
          <p:cNvPr id="31749" name="Object 6"/>
          <p:cNvGraphicFramePr>
            <a:graphicFrameLocks/>
          </p:cNvGraphicFramePr>
          <p:nvPr/>
        </p:nvGraphicFramePr>
        <p:xfrm>
          <a:off x="623888" y="1368425"/>
          <a:ext cx="8080375" cy="2481263"/>
        </p:xfrm>
        <a:graphic>
          <a:graphicData uri="http://schemas.openxmlformats.org/presentationml/2006/ole">
            <mc:AlternateContent xmlns:mc="http://schemas.openxmlformats.org/markup-compatibility/2006">
              <mc:Choice xmlns:v="urn:schemas-microsoft-com:vml" Requires="v">
                <p:oleObj spid="_x0000_s25614" r:id="rId6" imgW="8083997" imgH="2487384" progId="Excel.Sheet.8">
                  <p:embed/>
                </p:oleObj>
              </mc:Choice>
              <mc:Fallback>
                <p:oleObj r:id="rId6" imgW="8083997" imgH="2487384"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88" y="1368425"/>
                        <a:ext cx="80803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0" name="ZoneTexte 4"/>
          <p:cNvSpPr txBox="1">
            <a:spLocks noChangeArrowheads="1"/>
          </p:cNvSpPr>
          <p:nvPr/>
        </p:nvSpPr>
        <p:spPr bwMode="auto">
          <a:xfrm>
            <a:off x="1639888" y="3568700"/>
            <a:ext cx="984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100" smtClean="0">
                <a:solidFill>
                  <a:srgbClr val="FFFFFF"/>
                </a:solidFill>
                <a:cs typeface="Arial" charset="0"/>
              </a:rPr>
              <a:t>12 semaines</a:t>
            </a:r>
            <a:br>
              <a:rPr lang="fr-FR" sz="1100" smtClean="0">
                <a:solidFill>
                  <a:srgbClr val="FFFFFF"/>
                </a:solidFill>
                <a:cs typeface="Arial" charset="0"/>
              </a:rPr>
            </a:br>
            <a:r>
              <a:rPr lang="fr-FR" sz="1100" smtClean="0">
                <a:solidFill>
                  <a:srgbClr val="FFFFFF"/>
                </a:solidFill>
                <a:cs typeface="Arial" charset="0"/>
              </a:rPr>
              <a:t>Naïfs</a:t>
            </a:r>
          </a:p>
        </p:txBody>
      </p:sp>
      <p:sp>
        <p:nvSpPr>
          <p:cNvPr id="31751" name="ZoneTexte 9"/>
          <p:cNvSpPr txBox="1">
            <a:spLocks noChangeArrowheads="1"/>
          </p:cNvSpPr>
          <p:nvPr/>
        </p:nvSpPr>
        <p:spPr bwMode="auto">
          <a:xfrm>
            <a:off x="2487613" y="3568700"/>
            <a:ext cx="984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100" smtClean="0">
                <a:solidFill>
                  <a:srgbClr val="FFFFFF"/>
                </a:solidFill>
                <a:cs typeface="Arial" charset="0"/>
              </a:rPr>
              <a:t>12 semaines</a:t>
            </a:r>
            <a:br>
              <a:rPr lang="fr-FR" sz="1100" smtClean="0">
                <a:solidFill>
                  <a:srgbClr val="FFFFFF"/>
                </a:solidFill>
                <a:cs typeface="Arial" charset="0"/>
              </a:rPr>
            </a:br>
            <a:r>
              <a:rPr lang="fr-FR" sz="1100" smtClean="0">
                <a:solidFill>
                  <a:srgbClr val="FFFFFF"/>
                </a:solidFill>
                <a:cs typeface="Arial" charset="0"/>
              </a:rPr>
              <a:t>Prétraités</a:t>
            </a:r>
          </a:p>
        </p:txBody>
      </p:sp>
      <p:sp>
        <p:nvSpPr>
          <p:cNvPr id="31752" name="ZoneTexte 10"/>
          <p:cNvSpPr txBox="1">
            <a:spLocks noChangeArrowheads="1"/>
          </p:cNvSpPr>
          <p:nvPr/>
        </p:nvSpPr>
        <p:spPr bwMode="auto">
          <a:xfrm>
            <a:off x="3406775" y="3568700"/>
            <a:ext cx="904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100" smtClean="0">
                <a:solidFill>
                  <a:srgbClr val="FFFFFF"/>
                </a:solidFill>
                <a:cs typeface="Arial" charset="0"/>
              </a:rPr>
              <a:t>8 semaines</a:t>
            </a:r>
            <a:br>
              <a:rPr lang="fr-FR" sz="1100" smtClean="0">
                <a:solidFill>
                  <a:srgbClr val="FFFFFF"/>
                </a:solidFill>
                <a:cs typeface="Arial" charset="0"/>
              </a:rPr>
            </a:br>
            <a:r>
              <a:rPr lang="fr-FR" sz="1100" smtClean="0">
                <a:solidFill>
                  <a:srgbClr val="FFFFFF"/>
                </a:solidFill>
                <a:cs typeface="Arial" charset="0"/>
              </a:rPr>
              <a:t>Naïfs</a:t>
            </a:r>
          </a:p>
        </p:txBody>
      </p:sp>
      <p:cxnSp>
        <p:nvCxnSpPr>
          <p:cNvPr id="31753" name="Connecteur droit 11"/>
          <p:cNvCxnSpPr>
            <a:cxnSpLocks noChangeShapeType="1"/>
          </p:cNvCxnSpPr>
          <p:nvPr/>
        </p:nvCxnSpPr>
        <p:spPr bwMode="auto">
          <a:xfrm>
            <a:off x="3795713" y="2130425"/>
            <a:ext cx="0" cy="42386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1754" name="Connecteur droit 12"/>
          <p:cNvCxnSpPr>
            <a:cxnSpLocks noChangeShapeType="1"/>
          </p:cNvCxnSpPr>
          <p:nvPr/>
        </p:nvCxnSpPr>
        <p:spPr bwMode="auto">
          <a:xfrm>
            <a:off x="2151063" y="1901825"/>
            <a:ext cx="0" cy="22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1755" name="Connecteur droit 13"/>
          <p:cNvCxnSpPr>
            <a:cxnSpLocks noChangeShapeType="1"/>
          </p:cNvCxnSpPr>
          <p:nvPr/>
        </p:nvCxnSpPr>
        <p:spPr bwMode="auto">
          <a:xfrm>
            <a:off x="2979738" y="1901825"/>
            <a:ext cx="0" cy="22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1756" name="Connecteur droit 17"/>
          <p:cNvCxnSpPr>
            <a:cxnSpLocks noChangeShapeType="1"/>
          </p:cNvCxnSpPr>
          <p:nvPr/>
        </p:nvCxnSpPr>
        <p:spPr bwMode="auto">
          <a:xfrm>
            <a:off x="7464425" y="2130425"/>
            <a:ext cx="0" cy="42386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1757" name="Connecteur droit 18"/>
          <p:cNvCxnSpPr>
            <a:cxnSpLocks noChangeShapeType="1"/>
          </p:cNvCxnSpPr>
          <p:nvPr/>
        </p:nvCxnSpPr>
        <p:spPr bwMode="auto">
          <a:xfrm>
            <a:off x="5818188" y="1901825"/>
            <a:ext cx="0" cy="22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1758" name="Connecteur droit 19"/>
          <p:cNvCxnSpPr>
            <a:cxnSpLocks noChangeShapeType="1"/>
          </p:cNvCxnSpPr>
          <p:nvPr/>
        </p:nvCxnSpPr>
        <p:spPr bwMode="auto">
          <a:xfrm>
            <a:off x="6646863" y="1901825"/>
            <a:ext cx="0" cy="228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759" name="ZoneTexte 23"/>
          <p:cNvSpPr txBox="1">
            <a:spLocks noChangeArrowheads="1"/>
          </p:cNvSpPr>
          <p:nvPr/>
        </p:nvSpPr>
        <p:spPr bwMode="auto">
          <a:xfrm>
            <a:off x="1866900" y="3248025"/>
            <a:ext cx="5667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000000"/>
                </a:solidFill>
                <a:cs typeface="Arial" charset="0"/>
              </a:rPr>
              <a:t>80/83</a:t>
            </a:r>
          </a:p>
        </p:txBody>
      </p:sp>
      <p:sp>
        <p:nvSpPr>
          <p:cNvPr id="31760" name="ZoneTexte 24"/>
          <p:cNvSpPr txBox="1">
            <a:spLocks noChangeArrowheads="1"/>
          </p:cNvSpPr>
          <p:nvPr/>
        </p:nvSpPr>
        <p:spPr bwMode="auto">
          <a:xfrm>
            <a:off x="2695575" y="3248025"/>
            <a:ext cx="5667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000000"/>
                </a:solidFill>
                <a:cs typeface="Arial" charset="0"/>
              </a:rPr>
              <a:t>43/44</a:t>
            </a:r>
          </a:p>
        </p:txBody>
      </p:sp>
      <p:sp>
        <p:nvSpPr>
          <p:cNvPr id="31761" name="ZoneTexte 25"/>
          <p:cNvSpPr txBox="1">
            <a:spLocks noChangeArrowheads="1"/>
          </p:cNvSpPr>
          <p:nvPr/>
        </p:nvSpPr>
        <p:spPr bwMode="auto">
          <a:xfrm>
            <a:off x="3511550" y="3248025"/>
            <a:ext cx="568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000000"/>
                </a:solidFill>
                <a:cs typeface="Arial" charset="0"/>
              </a:rPr>
              <a:t>31/41</a:t>
            </a:r>
          </a:p>
        </p:txBody>
      </p:sp>
      <p:sp>
        <p:nvSpPr>
          <p:cNvPr id="31762" name="ZoneTexte 26"/>
          <p:cNvSpPr txBox="1">
            <a:spLocks noChangeArrowheads="1"/>
          </p:cNvSpPr>
          <p:nvPr/>
        </p:nvSpPr>
        <p:spPr bwMode="auto">
          <a:xfrm>
            <a:off x="5535613" y="3248025"/>
            <a:ext cx="652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000000"/>
                </a:solidFill>
                <a:cs typeface="Arial" charset="0"/>
              </a:rPr>
              <a:t>98/101</a:t>
            </a:r>
          </a:p>
        </p:txBody>
      </p:sp>
      <p:sp>
        <p:nvSpPr>
          <p:cNvPr id="31763" name="ZoneTexte 27"/>
          <p:cNvSpPr txBox="1">
            <a:spLocks noChangeArrowheads="1"/>
          </p:cNvSpPr>
          <p:nvPr/>
        </p:nvSpPr>
        <p:spPr bwMode="auto">
          <a:xfrm>
            <a:off x="6407150" y="3248025"/>
            <a:ext cx="568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000000"/>
                </a:solidFill>
                <a:cs typeface="Arial" charset="0"/>
              </a:rPr>
              <a:t>51/52</a:t>
            </a:r>
          </a:p>
        </p:txBody>
      </p:sp>
      <p:sp>
        <p:nvSpPr>
          <p:cNvPr id="31764" name="ZoneTexte 28"/>
          <p:cNvSpPr txBox="1">
            <a:spLocks noChangeArrowheads="1"/>
          </p:cNvSpPr>
          <p:nvPr/>
        </p:nvSpPr>
        <p:spPr bwMode="auto">
          <a:xfrm>
            <a:off x="7223125" y="3248025"/>
            <a:ext cx="568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000000"/>
                </a:solidFill>
                <a:cs typeface="Arial" charset="0"/>
              </a:rPr>
              <a:t>38/50</a:t>
            </a:r>
          </a:p>
        </p:txBody>
      </p:sp>
      <p:graphicFrame>
        <p:nvGraphicFramePr>
          <p:cNvPr id="31765" name="Object 22"/>
          <p:cNvGraphicFramePr>
            <a:graphicFrameLocks/>
          </p:cNvGraphicFramePr>
          <p:nvPr/>
        </p:nvGraphicFramePr>
        <p:xfrm>
          <a:off x="536575" y="4068763"/>
          <a:ext cx="8167688" cy="2230437"/>
        </p:xfrm>
        <a:graphic>
          <a:graphicData uri="http://schemas.openxmlformats.org/presentationml/2006/ole">
            <mc:AlternateContent xmlns:mc="http://schemas.openxmlformats.org/markup-compatibility/2006">
              <mc:Choice xmlns:v="urn:schemas-microsoft-com:vml" Requires="v">
                <p:oleObj spid="_x0000_s25615" name="Feuille de calcul" r:id="rId9" imgW="8169348" imgH="2231329" progId="Excel.Sheet.8">
                  <p:embed/>
                </p:oleObj>
              </mc:Choice>
              <mc:Fallback>
                <p:oleObj name="Feuille de calcul" r:id="rId9" imgW="8169348" imgH="2231329" progId="Excel.Shee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575" y="4068763"/>
                        <a:ext cx="8167688"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6" name="ZoneTexte 15"/>
          <p:cNvSpPr txBox="1">
            <a:spLocks noChangeArrowheads="1"/>
          </p:cNvSpPr>
          <p:nvPr/>
        </p:nvSpPr>
        <p:spPr bwMode="auto">
          <a:xfrm>
            <a:off x="903288" y="6061075"/>
            <a:ext cx="912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Caucasien</a:t>
            </a:r>
          </a:p>
        </p:txBody>
      </p:sp>
      <p:sp>
        <p:nvSpPr>
          <p:cNvPr id="31767" name="ZoneTexte 31"/>
          <p:cNvSpPr txBox="1">
            <a:spLocks noChangeArrowheads="1"/>
          </p:cNvSpPr>
          <p:nvPr/>
        </p:nvSpPr>
        <p:spPr bwMode="auto">
          <a:xfrm>
            <a:off x="1749425" y="6061075"/>
            <a:ext cx="465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Noir</a:t>
            </a:r>
          </a:p>
        </p:txBody>
      </p:sp>
      <p:sp>
        <p:nvSpPr>
          <p:cNvPr id="31768" name="ZoneTexte 32"/>
          <p:cNvSpPr txBox="1">
            <a:spLocks noChangeArrowheads="1"/>
          </p:cNvSpPr>
          <p:nvPr/>
        </p:nvSpPr>
        <p:spPr bwMode="auto">
          <a:xfrm>
            <a:off x="2266950" y="6061075"/>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&lt; 2 10</a:t>
            </a:r>
            <a:r>
              <a:rPr lang="fr-FR" sz="1200" baseline="30000" smtClean="0">
                <a:solidFill>
                  <a:srgbClr val="FFFFFF"/>
                </a:solidFill>
                <a:cs typeface="Arial" charset="0"/>
              </a:rPr>
              <a:t>6</a:t>
            </a:r>
          </a:p>
        </p:txBody>
      </p:sp>
      <p:sp>
        <p:nvSpPr>
          <p:cNvPr id="31769" name="ZoneTexte 33"/>
          <p:cNvSpPr txBox="1">
            <a:spLocks noChangeArrowheads="1"/>
          </p:cNvSpPr>
          <p:nvPr/>
        </p:nvSpPr>
        <p:spPr bwMode="auto">
          <a:xfrm>
            <a:off x="2887663" y="6061075"/>
            <a:ext cx="674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u="sng" smtClean="0">
                <a:solidFill>
                  <a:srgbClr val="FFFFFF"/>
                </a:solidFill>
                <a:cs typeface="Arial" charset="0"/>
              </a:rPr>
              <a:t>&gt;</a:t>
            </a:r>
            <a:r>
              <a:rPr lang="fr-FR" sz="1200" smtClean="0">
                <a:solidFill>
                  <a:srgbClr val="FFFFFF"/>
                </a:solidFill>
                <a:cs typeface="Arial" charset="0"/>
              </a:rPr>
              <a:t> 2 10</a:t>
            </a:r>
            <a:r>
              <a:rPr lang="fr-FR" sz="1200" baseline="30000" smtClean="0">
                <a:solidFill>
                  <a:srgbClr val="FFFFFF"/>
                </a:solidFill>
                <a:cs typeface="Arial" charset="0"/>
              </a:rPr>
              <a:t>6</a:t>
            </a:r>
          </a:p>
        </p:txBody>
      </p:sp>
      <p:sp>
        <p:nvSpPr>
          <p:cNvPr id="31770" name="ZoneTexte 34"/>
          <p:cNvSpPr txBox="1">
            <a:spLocks noChangeArrowheads="1"/>
          </p:cNvSpPr>
          <p:nvPr/>
        </p:nvSpPr>
        <p:spPr bwMode="auto">
          <a:xfrm>
            <a:off x="3509963" y="6061075"/>
            <a:ext cx="674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&lt; 6 10</a:t>
            </a:r>
            <a:r>
              <a:rPr lang="fr-FR" sz="1200" baseline="30000" smtClean="0">
                <a:solidFill>
                  <a:srgbClr val="FFFFFF"/>
                </a:solidFill>
                <a:cs typeface="Arial" charset="0"/>
              </a:rPr>
              <a:t>6</a:t>
            </a:r>
          </a:p>
        </p:txBody>
      </p:sp>
      <p:sp>
        <p:nvSpPr>
          <p:cNvPr id="31771" name="ZoneTexte 36"/>
          <p:cNvSpPr txBox="1">
            <a:spLocks noChangeArrowheads="1"/>
          </p:cNvSpPr>
          <p:nvPr/>
        </p:nvSpPr>
        <p:spPr bwMode="auto">
          <a:xfrm>
            <a:off x="4132263" y="6061075"/>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u="sng" smtClean="0">
                <a:solidFill>
                  <a:srgbClr val="FFFFFF"/>
                </a:solidFill>
                <a:cs typeface="Arial" charset="0"/>
              </a:rPr>
              <a:t>&gt;</a:t>
            </a:r>
            <a:r>
              <a:rPr lang="fr-FR" sz="1200" smtClean="0">
                <a:solidFill>
                  <a:srgbClr val="FFFFFF"/>
                </a:solidFill>
                <a:cs typeface="Arial" charset="0"/>
              </a:rPr>
              <a:t> 6 10</a:t>
            </a:r>
            <a:r>
              <a:rPr lang="fr-FR" sz="1200" baseline="30000" smtClean="0">
                <a:solidFill>
                  <a:srgbClr val="FFFFFF"/>
                </a:solidFill>
                <a:cs typeface="Arial" charset="0"/>
              </a:rPr>
              <a:t>6</a:t>
            </a:r>
          </a:p>
        </p:txBody>
      </p:sp>
      <p:sp>
        <p:nvSpPr>
          <p:cNvPr id="31772" name="ZoneTexte 37"/>
          <p:cNvSpPr txBox="1">
            <a:spLocks noChangeArrowheads="1"/>
          </p:cNvSpPr>
          <p:nvPr/>
        </p:nvSpPr>
        <p:spPr bwMode="auto">
          <a:xfrm>
            <a:off x="4878388" y="6061075"/>
            <a:ext cx="423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Oui</a:t>
            </a:r>
          </a:p>
        </p:txBody>
      </p:sp>
      <p:sp>
        <p:nvSpPr>
          <p:cNvPr id="31773" name="ZoneTexte 38"/>
          <p:cNvSpPr txBox="1">
            <a:spLocks noChangeArrowheads="1"/>
          </p:cNvSpPr>
          <p:nvPr/>
        </p:nvSpPr>
        <p:spPr bwMode="auto">
          <a:xfrm>
            <a:off x="5480050" y="6061075"/>
            <a:ext cx="465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Non</a:t>
            </a:r>
          </a:p>
        </p:txBody>
      </p:sp>
      <p:sp>
        <p:nvSpPr>
          <p:cNvPr id="31774" name="ZoneTexte 39"/>
          <p:cNvSpPr txBox="1">
            <a:spLocks noChangeArrowheads="1"/>
          </p:cNvSpPr>
          <p:nvPr/>
        </p:nvSpPr>
        <p:spPr bwMode="auto">
          <a:xfrm>
            <a:off x="6081713" y="6061075"/>
            <a:ext cx="506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DRV</a:t>
            </a:r>
          </a:p>
        </p:txBody>
      </p:sp>
      <p:sp>
        <p:nvSpPr>
          <p:cNvPr id="31775" name="ZoneTexte 40"/>
          <p:cNvSpPr txBox="1">
            <a:spLocks noChangeArrowheads="1"/>
          </p:cNvSpPr>
          <p:nvPr/>
        </p:nvSpPr>
        <p:spPr bwMode="auto">
          <a:xfrm>
            <a:off x="6542088" y="6061075"/>
            <a:ext cx="828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Autres IP</a:t>
            </a:r>
          </a:p>
        </p:txBody>
      </p:sp>
      <p:sp>
        <p:nvSpPr>
          <p:cNvPr id="31776" name="ZoneTexte 41"/>
          <p:cNvSpPr txBox="1">
            <a:spLocks noChangeArrowheads="1"/>
          </p:cNvSpPr>
          <p:nvPr/>
        </p:nvSpPr>
        <p:spPr bwMode="auto">
          <a:xfrm>
            <a:off x="7285038" y="6061075"/>
            <a:ext cx="585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INNTI</a:t>
            </a:r>
          </a:p>
        </p:txBody>
      </p:sp>
      <p:sp>
        <p:nvSpPr>
          <p:cNvPr id="31777" name="ZoneTexte 42"/>
          <p:cNvSpPr txBox="1">
            <a:spLocks noChangeArrowheads="1"/>
          </p:cNvSpPr>
          <p:nvPr/>
        </p:nvSpPr>
        <p:spPr bwMode="auto">
          <a:xfrm>
            <a:off x="7877175" y="6061075"/>
            <a:ext cx="646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Autres</a:t>
            </a:r>
          </a:p>
        </p:txBody>
      </p:sp>
      <p:sp>
        <p:nvSpPr>
          <p:cNvPr id="31778" name="ZoneTexte 43"/>
          <p:cNvSpPr txBox="1">
            <a:spLocks noChangeArrowheads="1"/>
          </p:cNvSpPr>
          <p:nvPr/>
        </p:nvSpPr>
        <p:spPr bwMode="auto">
          <a:xfrm>
            <a:off x="1112838" y="5805488"/>
            <a:ext cx="5032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20/28</a:t>
            </a:r>
          </a:p>
        </p:txBody>
      </p:sp>
      <p:cxnSp>
        <p:nvCxnSpPr>
          <p:cNvPr id="31779" name="Connecteur droit 45"/>
          <p:cNvCxnSpPr>
            <a:cxnSpLocks noChangeShapeType="1"/>
          </p:cNvCxnSpPr>
          <p:nvPr/>
        </p:nvCxnSpPr>
        <p:spPr bwMode="auto">
          <a:xfrm>
            <a:off x="2316163" y="6324600"/>
            <a:ext cx="23161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1780" name="Connecteur droit 47"/>
          <p:cNvCxnSpPr>
            <a:cxnSpLocks noChangeShapeType="1"/>
          </p:cNvCxnSpPr>
          <p:nvPr/>
        </p:nvCxnSpPr>
        <p:spPr bwMode="auto">
          <a:xfrm>
            <a:off x="4908550" y="6324600"/>
            <a:ext cx="10366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1781" name="Connecteur droit 48"/>
          <p:cNvCxnSpPr>
            <a:cxnSpLocks noChangeShapeType="1"/>
          </p:cNvCxnSpPr>
          <p:nvPr/>
        </p:nvCxnSpPr>
        <p:spPr bwMode="auto">
          <a:xfrm>
            <a:off x="6100763" y="6324600"/>
            <a:ext cx="231616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31782" name="ZoneTexte 50"/>
          <p:cNvSpPr txBox="1">
            <a:spLocks noChangeArrowheads="1"/>
          </p:cNvSpPr>
          <p:nvPr/>
        </p:nvSpPr>
        <p:spPr bwMode="auto">
          <a:xfrm>
            <a:off x="2967038" y="6335713"/>
            <a:ext cx="120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CV VHC, UI/ml</a:t>
            </a:r>
          </a:p>
        </p:txBody>
      </p:sp>
      <p:sp>
        <p:nvSpPr>
          <p:cNvPr id="31783" name="ZoneTexte 51"/>
          <p:cNvSpPr txBox="1">
            <a:spLocks noChangeArrowheads="1"/>
          </p:cNvSpPr>
          <p:nvPr/>
        </p:nvSpPr>
        <p:spPr bwMode="auto">
          <a:xfrm>
            <a:off x="6667500" y="6335713"/>
            <a:ext cx="1262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Traitement ARV</a:t>
            </a:r>
          </a:p>
        </p:txBody>
      </p:sp>
      <p:sp>
        <p:nvSpPr>
          <p:cNvPr id="31784" name="ZoneTexte 52"/>
          <p:cNvSpPr txBox="1">
            <a:spLocks noChangeArrowheads="1"/>
          </p:cNvSpPr>
          <p:nvPr/>
        </p:nvSpPr>
        <p:spPr bwMode="auto">
          <a:xfrm>
            <a:off x="5027613" y="6335713"/>
            <a:ext cx="765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Cirrhose</a:t>
            </a:r>
          </a:p>
        </p:txBody>
      </p:sp>
      <p:sp>
        <p:nvSpPr>
          <p:cNvPr id="31785" name="ZoneTexte 53"/>
          <p:cNvSpPr txBox="1">
            <a:spLocks noChangeArrowheads="1"/>
          </p:cNvSpPr>
          <p:nvPr/>
        </p:nvSpPr>
        <p:spPr bwMode="auto">
          <a:xfrm>
            <a:off x="1730375" y="5805488"/>
            <a:ext cx="501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15/19</a:t>
            </a:r>
          </a:p>
        </p:txBody>
      </p:sp>
      <p:sp>
        <p:nvSpPr>
          <p:cNvPr id="31786" name="ZoneTexte 54"/>
          <p:cNvSpPr txBox="1">
            <a:spLocks noChangeArrowheads="1"/>
          </p:cNvSpPr>
          <p:nvPr/>
        </p:nvSpPr>
        <p:spPr bwMode="auto">
          <a:xfrm>
            <a:off x="2378075" y="5805488"/>
            <a:ext cx="501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18/18</a:t>
            </a:r>
          </a:p>
        </p:txBody>
      </p:sp>
      <p:sp>
        <p:nvSpPr>
          <p:cNvPr id="31787" name="ZoneTexte 55"/>
          <p:cNvSpPr txBox="1">
            <a:spLocks noChangeArrowheads="1"/>
          </p:cNvSpPr>
          <p:nvPr/>
        </p:nvSpPr>
        <p:spPr bwMode="auto">
          <a:xfrm>
            <a:off x="2978150" y="5805488"/>
            <a:ext cx="501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20/32</a:t>
            </a:r>
          </a:p>
        </p:txBody>
      </p:sp>
      <p:sp>
        <p:nvSpPr>
          <p:cNvPr id="31788" name="ZoneTexte 56"/>
          <p:cNvSpPr txBox="1">
            <a:spLocks noChangeArrowheads="1"/>
          </p:cNvSpPr>
          <p:nvPr/>
        </p:nvSpPr>
        <p:spPr bwMode="auto">
          <a:xfrm>
            <a:off x="3595688" y="5805488"/>
            <a:ext cx="5032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27/34</a:t>
            </a:r>
          </a:p>
        </p:txBody>
      </p:sp>
      <p:sp>
        <p:nvSpPr>
          <p:cNvPr id="31789" name="ZoneTexte 57"/>
          <p:cNvSpPr txBox="1">
            <a:spLocks noChangeArrowheads="1"/>
          </p:cNvSpPr>
          <p:nvPr/>
        </p:nvSpPr>
        <p:spPr bwMode="auto">
          <a:xfrm>
            <a:off x="4229100" y="5805488"/>
            <a:ext cx="501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11/16</a:t>
            </a:r>
          </a:p>
        </p:txBody>
      </p:sp>
      <p:sp>
        <p:nvSpPr>
          <p:cNvPr id="31790" name="ZoneTexte 58"/>
          <p:cNvSpPr txBox="1">
            <a:spLocks noChangeArrowheads="1"/>
          </p:cNvSpPr>
          <p:nvPr/>
        </p:nvSpPr>
        <p:spPr bwMode="auto">
          <a:xfrm>
            <a:off x="4910138" y="5805488"/>
            <a:ext cx="361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3/5</a:t>
            </a:r>
          </a:p>
        </p:txBody>
      </p:sp>
      <p:sp>
        <p:nvSpPr>
          <p:cNvPr id="31791" name="ZoneTexte 59"/>
          <p:cNvSpPr txBox="1">
            <a:spLocks noChangeArrowheads="1"/>
          </p:cNvSpPr>
          <p:nvPr/>
        </p:nvSpPr>
        <p:spPr bwMode="auto">
          <a:xfrm>
            <a:off x="5461000" y="5805488"/>
            <a:ext cx="5032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34/44</a:t>
            </a:r>
          </a:p>
        </p:txBody>
      </p:sp>
      <p:sp>
        <p:nvSpPr>
          <p:cNvPr id="31792" name="ZoneTexte 60"/>
          <p:cNvSpPr txBox="1">
            <a:spLocks noChangeArrowheads="1"/>
          </p:cNvSpPr>
          <p:nvPr/>
        </p:nvSpPr>
        <p:spPr bwMode="auto">
          <a:xfrm>
            <a:off x="6061075" y="5805488"/>
            <a:ext cx="501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14/21</a:t>
            </a:r>
          </a:p>
        </p:txBody>
      </p:sp>
      <p:sp>
        <p:nvSpPr>
          <p:cNvPr id="31793" name="ZoneTexte 61"/>
          <p:cNvSpPr txBox="1">
            <a:spLocks noChangeArrowheads="1"/>
          </p:cNvSpPr>
          <p:nvPr/>
        </p:nvSpPr>
        <p:spPr bwMode="auto">
          <a:xfrm>
            <a:off x="6775450" y="5805488"/>
            <a:ext cx="361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7/8</a:t>
            </a:r>
          </a:p>
        </p:txBody>
      </p:sp>
      <p:sp>
        <p:nvSpPr>
          <p:cNvPr id="31794" name="ZoneTexte 62"/>
          <p:cNvSpPr txBox="1">
            <a:spLocks noChangeArrowheads="1"/>
          </p:cNvSpPr>
          <p:nvPr/>
        </p:nvSpPr>
        <p:spPr bwMode="auto">
          <a:xfrm>
            <a:off x="7370763" y="5805488"/>
            <a:ext cx="431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8/10</a:t>
            </a:r>
          </a:p>
        </p:txBody>
      </p:sp>
      <p:sp>
        <p:nvSpPr>
          <p:cNvPr id="31795" name="ZoneTexte 63"/>
          <p:cNvSpPr txBox="1">
            <a:spLocks noChangeArrowheads="1"/>
          </p:cNvSpPr>
          <p:nvPr/>
        </p:nvSpPr>
        <p:spPr bwMode="auto">
          <a:xfrm>
            <a:off x="7985125" y="5805488"/>
            <a:ext cx="4302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9/11</a:t>
            </a:r>
          </a:p>
        </p:txBody>
      </p:sp>
      <p:sp>
        <p:nvSpPr>
          <p:cNvPr id="31796" name="ZoneTexte 66"/>
          <p:cNvSpPr txBox="1">
            <a:spLocks noChangeArrowheads="1"/>
          </p:cNvSpPr>
          <p:nvPr/>
        </p:nvSpPr>
        <p:spPr bwMode="auto">
          <a:xfrm>
            <a:off x="2439988" y="1404938"/>
            <a:ext cx="1062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b="1" smtClean="0">
                <a:solidFill>
                  <a:srgbClr val="FFFFFF"/>
                </a:solidFill>
                <a:cs typeface="Arial" charset="0"/>
              </a:rPr>
              <a:t>G1 (n = 168)</a:t>
            </a:r>
          </a:p>
        </p:txBody>
      </p:sp>
      <p:sp>
        <p:nvSpPr>
          <p:cNvPr id="31797" name="ZoneTexte 67"/>
          <p:cNvSpPr txBox="1">
            <a:spLocks noChangeArrowheads="1"/>
          </p:cNvSpPr>
          <p:nvPr/>
        </p:nvSpPr>
        <p:spPr bwMode="auto">
          <a:xfrm>
            <a:off x="5703888" y="1404938"/>
            <a:ext cx="1846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b="1" smtClean="0">
                <a:solidFill>
                  <a:srgbClr val="FFFFFF"/>
                </a:solidFill>
                <a:cs typeface="Arial" charset="0"/>
              </a:rPr>
              <a:t>Tous patients (n = 203)</a:t>
            </a:r>
          </a:p>
        </p:txBody>
      </p:sp>
      <p:sp>
        <p:nvSpPr>
          <p:cNvPr id="31798" name="ZoneTexte 70"/>
          <p:cNvSpPr txBox="1">
            <a:spLocks noChangeArrowheads="1"/>
          </p:cNvSpPr>
          <p:nvPr/>
        </p:nvSpPr>
        <p:spPr bwMode="auto">
          <a:xfrm>
            <a:off x="5251450" y="3575050"/>
            <a:ext cx="1063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100" smtClean="0">
                <a:solidFill>
                  <a:srgbClr val="FFFFFF"/>
                </a:solidFill>
                <a:cs typeface="Arial" charset="0"/>
              </a:rPr>
              <a:t>12 semaines</a:t>
            </a:r>
            <a:br>
              <a:rPr lang="fr-FR" sz="1100" smtClean="0">
                <a:solidFill>
                  <a:srgbClr val="FFFFFF"/>
                </a:solidFill>
                <a:cs typeface="Arial" charset="0"/>
              </a:rPr>
            </a:br>
            <a:r>
              <a:rPr lang="fr-FR" sz="1100" smtClean="0">
                <a:solidFill>
                  <a:srgbClr val="FFFFFF"/>
                </a:solidFill>
                <a:cs typeface="Arial" charset="0"/>
              </a:rPr>
              <a:t>Naïfs</a:t>
            </a:r>
          </a:p>
        </p:txBody>
      </p:sp>
      <p:sp>
        <p:nvSpPr>
          <p:cNvPr id="31799" name="ZoneTexte 71"/>
          <p:cNvSpPr txBox="1">
            <a:spLocks noChangeArrowheads="1"/>
          </p:cNvSpPr>
          <p:nvPr/>
        </p:nvSpPr>
        <p:spPr bwMode="auto">
          <a:xfrm>
            <a:off x="6164263" y="3586163"/>
            <a:ext cx="1055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100" smtClean="0">
                <a:solidFill>
                  <a:srgbClr val="FFFFFF"/>
                </a:solidFill>
                <a:cs typeface="Arial" charset="0"/>
              </a:rPr>
              <a:t>12 semaines</a:t>
            </a:r>
            <a:br>
              <a:rPr lang="fr-FR" sz="1100" smtClean="0">
                <a:solidFill>
                  <a:srgbClr val="FFFFFF"/>
                </a:solidFill>
                <a:cs typeface="Arial" charset="0"/>
              </a:rPr>
            </a:br>
            <a:r>
              <a:rPr lang="fr-FR" sz="1100" smtClean="0">
                <a:solidFill>
                  <a:srgbClr val="FFFFFF"/>
                </a:solidFill>
                <a:cs typeface="Arial" charset="0"/>
              </a:rPr>
              <a:t>Prétraités</a:t>
            </a:r>
          </a:p>
        </p:txBody>
      </p:sp>
      <p:sp>
        <p:nvSpPr>
          <p:cNvPr id="31800" name="ZoneTexte 72"/>
          <p:cNvSpPr txBox="1">
            <a:spLocks noChangeArrowheads="1"/>
          </p:cNvSpPr>
          <p:nvPr/>
        </p:nvSpPr>
        <p:spPr bwMode="auto">
          <a:xfrm>
            <a:off x="6962775" y="3575050"/>
            <a:ext cx="1185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100" smtClean="0">
                <a:solidFill>
                  <a:srgbClr val="FFFFFF"/>
                </a:solidFill>
                <a:cs typeface="Arial" charset="0"/>
              </a:rPr>
              <a:t>8 semaines</a:t>
            </a:r>
            <a:br>
              <a:rPr lang="fr-FR" sz="1100" smtClean="0">
                <a:solidFill>
                  <a:srgbClr val="FFFFFF"/>
                </a:solidFill>
                <a:cs typeface="Arial" charset="0"/>
              </a:rPr>
            </a:br>
            <a:r>
              <a:rPr lang="fr-FR" sz="1100" smtClean="0">
                <a:solidFill>
                  <a:srgbClr val="FFFFFF"/>
                </a:solidFill>
                <a:cs typeface="Arial" charset="0"/>
              </a:rPr>
              <a:t>Naïfs</a:t>
            </a:r>
          </a:p>
        </p:txBody>
      </p:sp>
      <p:sp>
        <p:nvSpPr>
          <p:cNvPr id="31801" name="ZoneTexte 2"/>
          <p:cNvSpPr txBox="1">
            <a:spLocks noChangeArrowheads="1"/>
          </p:cNvSpPr>
          <p:nvPr/>
        </p:nvSpPr>
        <p:spPr bwMode="auto">
          <a:xfrm>
            <a:off x="903288" y="1235075"/>
            <a:ext cx="34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fr-FR" sz="1400" smtClean="0">
                <a:solidFill>
                  <a:srgbClr val="FFFFFF"/>
                </a:solidFill>
                <a:cs typeface="Arial" charset="0"/>
              </a:rPr>
              <a:t>%</a:t>
            </a:r>
          </a:p>
        </p:txBody>
      </p:sp>
      <p:sp>
        <p:nvSpPr>
          <p:cNvPr id="31802" name="ZoneTexte 68"/>
          <p:cNvSpPr txBox="1">
            <a:spLocks noChangeArrowheads="1"/>
          </p:cNvSpPr>
          <p:nvPr/>
        </p:nvSpPr>
        <p:spPr bwMode="auto">
          <a:xfrm>
            <a:off x="879475" y="3967163"/>
            <a:ext cx="344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fr-FR" sz="1400" smtClean="0">
                <a:solidFill>
                  <a:srgbClr val="FFFFFF"/>
                </a:solidFill>
                <a:cs typeface="Arial" charset="0"/>
              </a:rPr>
              <a:t>%</a:t>
            </a:r>
          </a:p>
        </p:txBody>
      </p:sp>
      <p:sp>
        <p:nvSpPr>
          <p:cNvPr id="31803" name="Text Box 5"/>
          <p:cNvSpPr txBox="1">
            <a:spLocks noChangeArrowheads="1"/>
          </p:cNvSpPr>
          <p:nvPr/>
        </p:nvSpPr>
        <p:spPr bwMode="auto">
          <a:xfrm>
            <a:off x="8691563" y="460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r>
              <a:rPr lang="fr-FR" sz="1000" smtClean="0">
                <a:solidFill>
                  <a:srgbClr val="FFFFFF"/>
                </a:solidFill>
              </a:rPr>
              <a:t>138</a:t>
            </a:r>
          </a:p>
        </p:txBody>
      </p:sp>
    </p:spTree>
    <p:custDataLst>
      <p:tags r:id="rId2"/>
    </p:custDataLst>
    <p:extLst>
      <p:ext uri="{BB962C8B-B14F-4D97-AF65-F5344CB8AC3E}">
        <p14:creationId xmlns:p14="http://schemas.microsoft.com/office/powerpoint/2010/main" val="38590162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4"/>
          <p:cNvSpPr>
            <a:spLocks noGrp="1"/>
          </p:cNvSpPr>
          <p:nvPr>
            <p:ph type="title"/>
          </p:nvPr>
        </p:nvSpPr>
        <p:spPr/>
        <p:txBody>
          <a:bodyPr>
            <a:normAutofit/>
          </a:bodyPr>
          <a:lstStyle/>
          <a:p>
            <a:pPr eaLnBrk="1" hangingPunct="1"/>
            <a:r>
              <a:rPr lang="fr-FR" sz="2000" dirty="0">
                <a:latin typeface="Arial" charset="0"/>
                <a:ea typeface="ＭＳ Ｐゴシック" charset="0"/>
              </a:rPr>
              <a:t>Essai ALLY-2 : sofosbuvir + daclatasvir qd </a:t>
            </a:r>
            <a:br>
              <a:rPr lang="fr-FR" sz="2000" dirty="0">
                <a:latin typeface="Arial" charset="0"/>
                <a:ea typeface="ＭＳ Ｐゴシック" charset="0"/>
              </a:rPr>
            </a:br>
            <a:r>
              <a:rPr lang="fr-FR" sz="2000" dirty="0">
                <a:latin typeface="Arial" charset="0"/>
                <a:ea typeface="ＭＳ Ｐゴシック" charset="0"/>
              </a:rPr>
              <a:t>pour 8 ou 12 semaines chez des patients</a:t>
            </a:r>
            <a:br>
              <a:rPr lang="fr-FR" sz="2000" dirty="0">
                <a:latin typeface="Arial" charset="0"/>
                <a:ea typeface="ＭＳ Ｐゴシック" charset="0"/>
              </a:rPr>
            </a:br>
            <a:r>
              <a:rPr lang="fr-FR" sz="2000" dirty="0">
                <a:latin typeface="Arial" charset="0"/>
                <a:ea typeface="ＭＳ Ｐゴシック" charset="0"/>
              </a:rPr>
              <a:t>co-infectés VIH/VHC G1-</a:t>
            </a:r>
            <a:r>
              <a:rPr lang="fr-FR" sz="2000" dirty="0" smtClean="0">
                <a:latin typeface="Arial" charset="0"/>
                <a:ea typeface="ＭＳ Ｐゴシック" charset="0"/>
              </a:rPr>
              <a:t>4</a:t>
            </a:r>
            <a:endParaRPr lang="fr-FR" sz="2000" dirty="0">
              <a:latin typeface="Arial" charset="0"/>
              <a:ea typeface="ＭＳ Ｐゴシック" charset="0"/>
            </a:endParaRPr>
          </a:p>
        </p:txBody>
      </p:sp>
      <p:sp>
        <p:nvSpPr>
          <p:cNvPr id="33794" name="Text Box 3"/>
          <p:cNvSpPr txBox="1">
            <a:spLocks noChangeArrowheads="1"/>
          </p:cNvSpPr>
          <p:nvPr/>
        </p:nvSpPr>
        <p:spPr bwMode="auto">
          <a:xfrm>
            <a:off x="6335713" y="6583363"/>
            <a:ext cx="280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a:r>
              <a:rPr lang="en-GB" sz="1200" i="1" smtClean="0">
                <a:solidFill>
                  <a:srgbClr val="FFFFFF"/>
                </a:solidFill>
              </a:rPr>
              <a:t>Wyles DL, CROI 2015, Abs. 151LB</a:t>
            </a:r>
          </a:p>
        </p:txBody>
      </p:sp>
      <p:sp>
        <p:nvSpPr>
          <p:cNvPr id="33795" name="ZoneTexte 8"/>
          <p:cNvSpPr txBox="1">
            <a:spLocks noChangeArrowheads="1"/>
          </p:cNvSpPr>
          <p:nvPr/>
        </p:nvSpPr>
        <p:spPr bwMode="auto">
          <a:xfrm>
            <a:off x="1339850" y="1158875"/>
            <a:ext cx="6927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800" smtClean="0">
                <a:solidFill>
                  <a:srgbClr val="FFFF66"/>
                </a:solidFill>
                <a:cs typeface="Arial" charset="0"/>
              </a:rPr>
              <a:t>% RVS12 des groupes de traitement 12 semaines</a:t>
            </a:r>
          </a:p>
        </p:txBody>
      </p:sp>
      <p:graphicFrame>
        <p:nvGraphicFramePr>
          <p:cNvPr id="33796" name="Object 5"/>
          <p:cNvGraphicFramePr>
            <a:graphicFrameLocks/>
          </p:cNvGraphicFramePr>
          <p:nvPr>
            <p:extLst>
              <p:ext uri="{D42A27DB-BD31-4B8C-83A1-F6EECF244321}">
                <p14:modId xmlns:p14="http://schemas.microsoft.com/office/powerpoint/2010/main" val="740483244"/>
              </p:ext>
            </p:extLst>
          </p:nvPr>
        </p:nvGraphicFramePr>
        <p:xfrm>
          <a:off x="276225" y="1362075"/>
          <a:ext cx="8701088" cy="2230438"/>
        </p:xfrm>
        <a:graphic>
          <a:graphicData uri="http://schemas.openxmlformats.org/presentationml/2006/ole">
            <mc:AlternateContent xmlns:mc="http://schemas.openxmlformats.org/markup-compatibility/2006">
              <mc:Choice xmlns:v="urn:schemas-microsoft-com:vml" Requires="v">
                <p:oleObj spid="_x0000_s27662" r:id="rId6" imgW="8705843" imgH="2231329" progId="Excel.Sheet.8">
                  <p:embed/>
                </p:oleObj>
              </mc:Choice>
              <mc:Fallback>
                <p:oleObj r:id="rId6" imgW="8705843" imgH="2231329" progId="Excel.Shee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25" y="1362075"/>
                        <a:ext cx="870108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ZoneTexte 7"/>
          <p:cNvSpPr txBox="1">
            <a:spLocks noChangeArrowheads="1"/>
          </p:cNvSpPr>
          <p:nvPr/>
        </p:nvSpPr>
        <p:spPr bwMode="auto">
          <a:xfrm>
            <a:off x="674688" y="3327400"/>
            <a:ext cx="912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Caucasien</a:t>
            </a:r>
          </a:p>
        </p:txBody>
      </p:sp>
      <p:sp>
        <p:nvSpPr>
          <p:cNvPr id="33798" name="ZoneTexte 9"/>
          <p:cNvSpPr txBox="1">
            <a:spLocks noChangeArrowheads="1"/>
          </p:cNvSpPr>
          <p:nvPr/>
        </p:nvSpPr>
        <p:spPr bwMode="auto">
          <a:xfrm>
            <a:off x="1552575" y="3327400"/>
            <a:ext cx="4651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Noir</a:t>
            </a:r>
          </a:p>
        </p:txBody>
      </p:sp>
      <p:sp>
        <p:nvSpPr>
          <p:cNvPr id="33799" name="ZoneTexte 10"/>
          <p:cNvSpPr txBox="1">
            <a:spLocks noChangeArrowheads="1"/>
          </p:cNvSpPr>
          <p:nvPr/>
        </p:nvSpPr>
        <p:spPr bwMode="auto">
          <a:xfrm>
            <a:off x="2114550" y="3327400"/>
            <a:ext cx="673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&lt; 2 10</a:t>
            </a:r>
            <a:r>
              <a:rPr lang="fr-FR" sz="1200" baseline="30000" smtClean="0">
                <a:solidFill>
                  <a:srgbClr val="FFFFFF"/>
                </a:solidFill>
                <a:cs typeface="Arial" charset="0"/>
              </a:rPr>
              <a:t>6</a:t>
            </a:r>
          </a:p>
        </p:txBody>
      </p:sp>
      <p:sp>
        <p:nvSpPr>
          <p:cNvPr id="33800" name="ZoneTexte 11"/>
          <p:cNvSpPr txBox="1">
            <a:spLocks noChangeArrowheads="1"/>
          </p:cNvSpPr>
          <p:nvPr/>
        </p:nvSpPr>
        <p:spPr bwMode="auto">
          <a:xfrm>
            <a:off x="2790825" y="3327400"/>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u="sng" smtClean="0">
                <a:solidFill>
                  <a:srgbClr val="FFFFFF"/>
                </a:solidFill>
                <a:cs typeface="Arial" charset="0"/>
              </a:rPr>
              <a:t>&gt;</a:t>
            </a:r>
            <a:r>
              <a:rPr lang="fr-FR" sz="1200" smtClean="0">
                <a:solidFill>
                  <a:srgbClr val="FFFFFF"/>
                </a:solidFill>
                <a:cs typeface="Arial" charset="0"/>
              </a:rPr>
              <a:t> 2 10</a:t>
            </a:r>
            <a:r>
              <a:rPr lang="fr-FR" sz="1200" baseline="30000" smtClean="0">
                <a:solidFill>
                  <a:srgbClr val="FFFFFF"/>
                </a:solidFill>
                <a:cs typeface="Arial" charset="0"/>
              </a:rPr>
              <a:t>6</a:t>
            </a:r>
          </a:p>
          <a:p>
            <a:pPr algn="ctr" defTabSz="914400" eaLnBrk="1" hangingPunct="1"/>
            <a:endParaRPr lang="fr-FR" sz="1200" smtClean="0">
              <a:solidFill>
                <a:srgbClr val="FFFFFF"/>
              </a:solidFill>
              <a:cs typeface="Arial" charset="0"/>
            </a:endParaRPr>
          </a:p>
        </p:txBody>
      </p:sp>
      <p:sp>
        <p:nvSpPr>
          <p:cNvPr id="33801" name="ZoneTexte 12"/>
          <p:cNvSpPr txBox="1">
            <a:spLocks noChangeArrowheads="1"/>
          </p:cNvSpPr>
          <p:nvPr/>
        </p:nvSpPr>
        <p:spPr bwMode="auto">
          <a:xfrm>
            <a:off x="3444875" y="3327400"/>
            <a:ext cx="67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&lt; 6 10</a:t>
            </a:r>
            <a:r>
              <a:rPr lang="fr-FR" sz="1200" baseline="30000" smtClean="0">
                <a:solidFill>
                  <a:srgbClr val="FFFFFF"/>
                </a:solidFill>
                <a:cs typeface="Arial" charset="0"/>
              </a:rPr>
              <a:t>6</a:t>
            </a:r>
          </a:p>
          <a:p>
            <a:pPr algn="ctr" defTabSz="914400" eaLnBrk="1" hangingPunct="1"/>
            <a:endParaRPr lang="fr-FR" sz="1200" smtClean="0">
              <a:solidFill>
                <a:srgbClr val="FFFFFF"/>
              </a:solidFill>
              <a:cs typeface="Arial" charset="0"/>
            </a:endParaRPr>
          </a:p>
        </p:txBody>
      </p:sp>
      <p:sp>
        <p:nvSpPr>
          <p:cNvPr id="33802" name="ZoneTexte 13"/>
          <p:cNvSpPr txBox="1">
            <a:spLocks noChangeArrowheads="1"/>
          </p:cNvSpPr>
          <p:nvPr/>
        </p:nvSpPr>
        <p:spPr bwMode="auto">
          <a:xfrm>
            <a:off x="4132263" y="3327400"/>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u="sng" smtClean="0">
                <a:solidFill>
                  <a:srgbClr val="FFFFFF"/>
                </a:solidFill>
                <a:cs typeface="Arial" charset="0"/>
              </a:rPr>
              <a:t>&gt;</a:t>
            </a:r>
            <a:r>
              <a:rPr lang="fr-FR" sz="1200" smtClean="0">
                <a:solidFill>
                  <a:srgbClr val="FFFFFF"/>
                </a:solidFill>
                <a:cs typeface="Arial" charset="0"/>
              </a:rPr>
              <a:t> 6 10</a:t>
            </a:r>
            <a:r>
              <a:rPr lang="fr-FR" sz="1200" baseline="30000" smtClean="0">
                <a:solidFill>
                  <a:srgbClr val="FFFFFF"/>
                </a:solidFill>
                <a:cs typeface="Arial" charset="0"/>
              </a:rPr>
              <a:t>6</a:t>
            </a:r>
          </a:p>
          <a:p>
            <a:pPr algn="ctr" defTabSz="914400" eaLnBrk="1" hangingPunct="1"/>
            <a:endParaRPr lang="fr-FR" sz="1200" smtClean="0">
              <a:solidFill>
                <a:srgbClr val="FFFFFF"/>
              </a:solidFill>
              <a:cs typeface="Arial" charset="0"/>
            </a:endParaRPr>
          </a:p>
        </p:txBody>
      </p:sp>
      <p:sp>
        <p:nvSpPr>
          <p:cNvPr id="33803" name="ZoneTexte 14"/>
          <p:cNvSpPr txBox="1">
            <a:spLocks noChangeArrowheads="1"/>
          </p:cNvSpPr>
          <p:nvPr/>
        </p:nvSpPr>
        <p:spPr bwMode="auto">
          <a:xfrm>
            <a:off x="4922838" y="3327400"/>
            <a:ext cx="423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Oui</a:t>
            </a:r>
          </a:p>
        </p:txBody>
      </p:sp>
      <p:sp>
        <p:nvSpPr>
          <p:cNvPr id="33804" name="ZoneTexte 15"/>
          <p:cNvSpPr txBox="1">
            <a:spLocks noChangeArrowheads="1"/>
          </p:cNvSpPr>
          <p:nvPr/>
        </p:nvSpPr>
        <p:spPr bwMode="auto">
          <a:xfrm>
            <a:off x="5545138" y="3327400"/>
            <a:ext cx="465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Non</a:t>
            </a:r>
          </a:p>
        </p:txBody>
      </p:sp>
      <p:sp>
        <p:nvSpPr>
          <p:cNvPr id="33805" name="ZoneTexte 16"/>
          <p:cNvSpPr txBox="1">
            <a:spLocks noChangeArrowheads="1"/>
          </p:cNvSpPr>
          <p:nvPr/>
        </p:nvSpPr>
        <p:spPr bwMode="auto">
          <a:xfrm>
            <a:off x="6211888" y="3327400"/>
            <a:ext cx="506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DRV</a:t>
            </a:r>
          </a:p>
        </p:txBody>
      </p:sp>
      <p:sp>
        <p:nvSpPr>
          <p:cNvPr id="33806" name="ZoneTexte 17"/>
          <p:cNvSpPr txBox="1">
            <a:spLocks noChangeArrowheads="1"/>
          </p:cNvSpPr>
          <p:nvPr/>
        </p:nvSpPr>
        <p:spPr bwMode="auto">
          <a:xfrm>
            <a:off x="6716713" y="3327400"/>
            <a:ext cx="827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Autres IP</a:t>
            </a:r>
          </a:p>
        </p:txBody>
      </p:sp>
      <p:sp>
        <p:nvSpPr>
          <p:cNvPr id="33807" name="ZoneTexte 18"/>
          <p:cNvSpPr txBox="1">
            <a:spLocks noChangeArrowheads="1"/>
          </p:cNvSpPr>
          <p:nvPr/>
        </p:nvSpPr>
        <p:spPr bwMode="auto">
          <a:xfrm>
            <a:off x="7491413" y="3327400"/>
            <a:ext cx="587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INNTI</a:t>
            </a:r>
          </a:p>
        </p:txBody>
      </p:sp>
      <p:sp>
        <p:nvSpPr>
          <p:cNvPr id="33808" name="ZoneTexte 19"/>
          <p:cNvSpPr txBox="1">
            <a:spLocks noChangeArrowheads="1"/>
          </p:cNvSpPr>
          <p:nvPr/>
        </p:nvSpPr>
        <p:spPr bwMode="auto">
          <a:xfrm>
            <a:off x="8128000" y="3327400"/>
            <a:ext cx="646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Autres</a:t>
            </a:r>
          </a:p>
        </p:txBody>
      </p:sp>
      <p:sp>
        <p:nvSpPr>
          <p:cNvPr id="33809" name="ZoneTexte 20"/>
          <p:cNvSpPr txBox="1">
            <a:spLocks noChangeArrowheads="1"/>
          </p:cNvSpPr>
          <p:nvPr/>
        </p:nvSpPr>
        <p:spPr bwMode="auto">
          <a:xfrm>
            <a:off x="739775"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63/66</a:t>
            </a:r>
          </a:p>
        </p:txBody>
      </p:sp>
      <p:cxnSp>
        <p:nvCxnSpPr>
          <p:cNvPr id="33810" name="Connecteur droit 23"/>
          <p:cNvCxnSpPr>
            <a:cxnSpLocks noChangeShapeType="1"/>
          </p:cNvCxnSpPr>
          <p:nvPr/>
        </p:nvCxnSpPr>
        <p:spPr bwMode="auto">
          <a:xfrm>
            <a:off x="4821238" y="3592513"/>
            <a:ext cx="123031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33811" name="Connecteur droit 24"/>
          <p:cNvCxnSpPr>
            <a:cxnSpLocks noChangeShapeType="1"/>
          </p:cNvCxnSpPr>
          <p:nvPr/>
        </p:nvCxnSpPr>
        <p:spPr bwMode="auto">
          <a:xfrm>
            <a:off x="6154738" y="3592513"/>
            <a:ext cx="25812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33812" name="ZoneTexte 26"/>
          <p:cNvSpPr txBox="1">
            <a:spLocks noChangeArrowheads="1"/>
          </p:cNvSpPr>
          <p:nvPr/>
        </p:nvSpPr>
        <p:spPr bwMode="auto">
          <a:xfrm>
            <a:off x="2825750" y="3603625"/>
            <a:ext cx="120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CV VHC, IU/ml</a:t>
            </a:r>
          </a:p>
        </p:txBody>
      </p:sp>
      <p:sp>
        <p:nvSpPr>
          <p:cNvPr id="33813" name="ZoneTexte 27"/>
          <p:cNvSpPr txBox="1">
            <a:spLocks noChangeArrowheads="1"/>
          </p:cNvSpPr>
          <p:nvPr/>
        </p:nvSpPr>
        <p:spPr bwMode="auto">
          <a:xfrm>
            <a:off x="6819900" y="3603625"/>
            <a:ext cx="1262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Traitement ARV</a:t>
            </a:r>
          </a:p>
        </p:txBody>
      </p:sp>
      <p:sp>
        <p:nvSpPr>
          <p:cNvPr id="33814" name="ZoneTexte 28"/>
          <p:cNvSpPr txBox="1">
            <a:spLocks noChangeArrowheads="1"/>
          </p:cNvSpPr>
          <p:nvPr/>
        </p:nvSpPr>
        <p:spPr bwMode="auto">
          <a:xfrm>
            <a:off x="5070475" y="3603625"/>
            <a:ext cx="766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Cirrhose</a:t>
            </a:r>
          </a:p>
        </p:txBody>
      </p:sp>
      <p:sp>
        <p:nvSpPr>
          <p:cNvPr id="33815" name="ZoneTexte 29"/>
          <p:cNvSpPr txBox="1">
            <a:spLocks noChangeArrowheads="1"/>
          </p:cNvSpPr>
          <p:nvPr/>
        </p:nvSpPr>
        <p:spPr bwMode="auto">
          <a:xfrm>
            <a:off x="1073150"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31/31</a:t>
            </a:r>
          </a:p>
        </p:txBody>
      </p:sp>
      <p:sp>
        <p:nvSpPr>
          <p:cNvPr id="33816" name="ZoneTexte 30"/>
          <p:cNvSpPr txBox="1">
            <a:spLocks noChangeArrowheads="1"/>
          </p:cNvSpPr>
          <p:nvPr/>
        </p:nvSpPr>
        <p:spPr bwMode="auto">
          <a:xfrm>
            <a:off x="1731963"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19/20</a:t>
            </a:r>
          </a:p>
        </p:txBody>
      </p:sp>
      <p:sp>
        <p:nvSpPr>
          <p:cNvPr id="33817" name="ZoneTexte 31"/>
          <p:cNvSpPr txBox="1">
            <a:spLocks noChangeArrowheads="1"/>
          </p:cNvSpPr>
          <p:nvPr/>
        </p:nvSpPr>
        <p:spPr bwMode="auto">
          <a:xfrm>
            <a:off x="2397125"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17/17</a:t>
            </a:r>
          </a:p>
        </p:txBody>
      </p:sp>
      <p:sp>
        <p:nvSpPr>
          <p:cNvPr id="33818" name="ZoneTexte 32"/>
          <p:cNvSpPr txBox="1">
            <a:spLocks noChangeArrowheads="1"/>
          </p:cNvSpPr>
          <p:nvPr/>
        </p:nvSpPr>
        <p:spPr bwMode="auto">
          <a:xfrm>
            <a:off x="3090863"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34/35</a:t>
            </a:r>
          </a:p>
        </p:txBody>
      </p:sp>
      <p:sp>
        <p:nvSpPr>
          <p:cNvPr id="33819" name="ZoneTexte 33"/>
          <p:cNvSpPr txBox="1">
            <a:spLocks noChangeArrowheads="1"/>
          </p:cNvSpPr>
          <p:nvPr/>
        </p:nvSpPr>
        <p:spPr bwMode="auto">
          <a:xfrm>
            <a:off x="3735388"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33/33</a:t>
            </a:r>
          </a:p>
        </p:txBody>
      </p:sp>
      <p:sp>
        <p:nvSpPr>
          <p:cNvPr id="33820" name="ZoneTexte 34"/>
          <p:cNvSpPr txBox="1">
            <a:spLocks noChangeArrowheads="1"/>
          </p:cNvSpPr>
          <p:nvPr/>
        </p:nvSpPr>
        <p:spPr bwMode="auto">
          <a:xfrm>
            <a:off x="4400550"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18/19</a:t>
            </a:r>
          </a:p>
        </p:txBody>
      </p:sp>
      <p:sp>
        <p:nvSpPr>
          <p:cNvPr id="33821" name="ZoneTexte 35"/>
          <p:cNvSpPr txBox="1">
            <a:spLocks noChangeArrowheads="1"/>
          </p:cNvSpPr>
          <p:nvPr/>
        </p:nvSpPr>
        <p:spPr bwMode="auto">
          <a:xfrm>
            <a:off x="4786313" y="3073400"/>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8/9</a:t>
            </a:r>
          </a:p>
        </p:txBody>
      </p:sp>
      <p:sp>
        <p:nvSpPr>
          <p:cNvPr id="33822" name="ZoneTexte 36"/>
          <p:cNvSpPr txBox="1">
            <a:spLocks noChangeArrowheads="1"/>
          </p:cNvSpPr>
          <p:nvPr/>
        </p:nvSpPr>
        <p:spPr bwMode="auto">
          <a:xfrm>
            <a:off x="5394325" y="3073400"/>
            <a:ext cx="4429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88/90</a:t>
            </a:r>
          </a:p>
        </p:txBody>
      </p:sp>
      <p:sp>
        <p:nvSpPr>
          <p:cNvPr id="33823" name="ZoneTexte 37"/>
          <p:cNvSpPr txBox="1">
            <a:spLocks noChangeArrowheads="1"/>
          </p:cNvSpPr>
          <p:nvPr/>
        </p:nvSpPr>
        <p:spPr bwMode="auto">
          <a:xfrm>
            <a:off x="6059488"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18/19</a:t>
            </a:r>
          </a:p>
        </p:txBody>
      </p:sp>
      <p:sp>
        <p:nvSpPr>
          <p:cNvPr id="33824" name="ZoneTexte 38"/>
          <p:cNvSpPr txBox="1">
            <a:spLocks noChangeArrowheads="1"/>
          </p:cNvSpPr>
          <p:nvPr/>
        </p:nvSpPr>
        <p:spPr bwMode="auto">
          <a:xfrm>
            <a:off x="6745288" y="3073400"/>
            <a:ext cx="442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28/28</a:t>
            </a:r>
          </a:p>
        </p:txBody>
      </p:sp>
      <p:sp>
        <p:nvSpPr>
          <p:cNvPr id="33825" name="ZoneTexte 39"/>
          <p:cNvSpPr txBox="1">
            <a:spLocks noChangeArrowheads="1"/>
          </p:cNvSpPr>
          <p:nvPr/>
        </p:nvSpPr>
        <p:spPr bwMode="auto">
          <a:xfrm>
            <a:off x="7412038"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23/25</a:t>
            </a:r>
          </a:p>
        </p:txBody>
      </p:sp>
      <p:cxnSp>
        <p:nvCxnSpPr>
          <p:cNvPr id="33826" name="Connecteur droit 44"/>
          <p:cNvCxnSpPr>
            <a:cxnSpLocks noChangeShapeType="1"/>
          </p:cNvCxnSpPr>
          <p:nvPr/>
        </p:nvCxnSpPr>
        <p:spPr bwMode="auto">
          <a:xfrm>
            <a:off x="2124075" y="3592513"/>
            <a:ext cx="25796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33827" name="ZoneTexte 45"/>
          <p:cNvSpPr txBox="1">
            <a:spLocks noChangeArrowheads="1"/>
          </p:cNvSpPr>
          <p:nvPr/>
        </p:nvSpPr>
        <p:spPr bwMode="auto">
          <a:xfrm>
            <a:off x="1414463"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30/30</a:t>
            </a:r>
          </a:p>
        </p:txBody>
      </p:sp>
      <p:sp>
        <p:nvSpPr>
          <p:cNvPr id="33828" name="ZoneTexte 46"/>
          <p:cNvSpPr txBox="1">
            <a:spLocks noChangeArrowheads="1"/>
          </p:cNvSpPr>
          <p:nvPr/>
        </p:nvSpPr>
        <p:spPr bwMode="auto">
          <a:xfrm>
            <a:off x="2082800"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33/35</a:t>
            </a:r>
          </a:p>
        </p:txBody>
      </p:sp>
      <p:sp>
        <p:nvSpPr>
          <p:cNvPr id="33829" name="ZoneTexte 47"/>
          <p:cNvSpPr txBox="1">
            <a:spLocks noChangeArrowheads="1"/>
          </p:cNvSpPr>
          <p:nvPr/>
        </p:nvSpPr>
        <p:spPr bwMode="auto">
          <a:xfrm>
            <a:off x="2736850"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65/66</a:t>
            </a:r>
          </a:p>
        </p:txBody>
      </p:sp>
      <p:sp>
        <p:nvSpPr>
          <p:cNvPr id="33830" name="ZoneTexte 48"/>
          <p:cNvSpPr txBox="1">
            <a:spLocks noChangeArrowheads="1"/>
          </p:cNvSpPr>
          <p:nvPr/>
        </p:nvSpPr>
        <p:spPr bwMode="auto">
          <a:xfrm>
            <a:off x="3414713"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56/58</a:t>
            </a:r>
          </a:p>
        </p:txBody>
      </p:sp>
      <p:sp>
        <p:nvSpPr>
          <p:cNvPr id="33831" name="ZoneTexte 49"/>
          <p:cNvSpPr txBox="1">
            <a:spLocks noChangeArrowheads="1"/>
          </p:cNvSpPr>
          <p:nvPr/>
        </p:nvSpPr>
        <p:spPr bwMode="auto">
          <a:xfrm>
            <a:off x="4057650"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42/43</a:t>
            </a:r>
          </a:p>
        </p:txBody>
      </p:sp>
      <p:sp>
        <p:nvSpPr>
          <p:cNvPr id="33832" name="ZoneTexte 50"/>
          <p:cNvSpPr txBox="1">
            <a:spLocks noChangeArrowheads="1"/>
          </p:cNvSpPr>
          <p:nvPr/>
        </p:nvSpPr>
        <p:spPr bwMode="auto">
          <a:xfrm>
            <a:off x="5059363"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14/15</a:t>
            </a:r>
          </a:p>
        </p:txBody>
      </p:sp>
      <p:sp>
        <p:nvSpPr>
          <p:cNvPr id="33833" name="ZoneTexte 51"/>
          <p:cNvSpPr txBox="1">
            <a:spLocks noChangeArrowheads="1"/>
          </p:cNvSpPr>
          <p:nvPr/>
        </p:nvSpPr>
        <p:spPr bwMode="auto">
          <a:xfrm>
            <a:off x="5754688"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34/34</a:t>
            </a:r>
          </a:p>
        </p:txBody>
      </p:sp>
      <p:sp>
        <p:nvSpPr>
          <p:cNvPr id="33834" name="ZoneTexte 52"/>
          <p:cNvSpPr txBox="1">
            <a:spLocks noChangeArrowheads="1"/>
          </p:cNvSpPr>
          <p:nvPr/>
        </p:nvSpPr>
        <p:spPr bwMode="auto">
          <a:xfrm>
            <a:off x="6405563"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10/11</a:t>
            </a:r>
          </a:p>
        </p:txBody>
      </p:sp>
      <p:sp>
        <p:nvSpPr>
          <p:cNvPr id="33835" name="ZoneTexte 53"/>
          <p:cNvSpPr txBox="1">
            <a:spLocks noChangeArrowheads="1"/>
          </p:cNvSpPr>
          <p:nvPr/>
        </p:nvSpPr>
        <p:spPr bwMode="auto">
          <a:xfrm>
            <a:off x="7075488"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12/12</a:t>
            </a:r>
          </a:p>
        </p:txBody>
      </p:sp>
      <p:sp>
        <p:nvSpPr>
          <p:cNvPr id="33836" name="ZoneTexte 54"/>
          <p:cNvSpPr txBox="1">
            <a:spLocks noChangeArrowheads="1"/>
          </p:cNvSpPr>
          <p:nvPr/>
        </p:nvSpPr>
        <p:spPr bwMode="auto">
          <a:xfrm>
            <a:off x="7732713" y="3073400"/>
            <a:ext cx="442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16/16</a:t>
            </a:r>
          </a:p>
        </p:txBody>
      </p:sp>
      <p:sp>
        <p:nvSpPr>
          <p:cNvPr id="33837" name="ZoneTexte 55"/>
          <p:cNvSpPr txBox="1">
            <a:spLocks noChangeArrowheads="1"/>
          </p:cNvSpPr>
          <p:nvPr/>
        </p:nvSpPr>
        <p:spPr bwMode="auto">
          <a:xfrm>
            <a:off x="8075613"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24/26</a:t>
            </a:r>
          </a:p>
        </p:txBody>
      </p:sp>
      <p:sp>
        <p:nvSpPr>
          <p:cNvPr id="33838" name="ZoneTexte 56"/>
          <p:cNvSpPr txBox="1">
            <a:spLocks noChangeArrowheads="1"/>
          </p:cNvSpPr>
          <p:nvPr/>
        </p:nvSpPr>
        <p:spPr bwMode="auto">
          <a:xfrm>
            <a:off x="8408988" y="3073400"/>
            <a:ext cx="444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800" smtClean="0">
                <a:solidFill>
                  <a:srgbClr val="000000"/>
                </a:solidFill>
                <a:cs typeface="Arial" charset="0"/>
              </a:rPr>
              <a:t>17/17</a:t>
            </a:r>
          </a:p>
        </p:txBody>
      </p:sp>
      <p:graphicFrame>
        <p:nvGraphicFramePr>
          <p:cNvPr id="33839" name="Object 48"/>
          <p:cNvGraphicFramePr>
            <a:graphicFrameLocks/>
          </p:cNvGraphicFramePr>
          <p:nvPr/>
        </p:nvGraphicFramePr>
        <p:xfrm>
          <a:off x="276225" y="3957638"/>
          <a:ext cx="8701088" cy="2230437"/>
        </p:xfrm>
        <a:graphic>
          <a:graphicData uri="http://schemas.openxmlformats.org/presentationml/2006/ole">
            <mc:AlternateContent xmlns:mc="http://schemas.openxmlformats.org/markup-compatibility/2006">
              <mc:Choice xmlns:v="urn:schemas-microsoft-com:vml" Requires="v">
                <p:oleObj spid="_x0000_s27663" name="Feuille de calcul" r:id="rId9" imgW="8705843" imgH="2231329" progId="Excel.Sheet.8">
                  <p:embed/>
                </p:oleObj>
              </mc:Choice>
              <mc:Fallback>
                <p:oleObj name="Feuille de calcul" r:id="rId9" imgW="8705843" imgH="2231329" progId="Excel.Shee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225" y="3957638"/>
                        <a:ext cx="8701088"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40" name="ZoneTexte 58"/>
          <p:cNvSpPr txBox="1">
            <a:spLocks noChangeArrowheads="1"/>
          </p:cNvSpPr>
          <p:nvPr/>
        </p:nvSpPr>
        <p:spPr bwMode="auto">
          <a:xfrm>
            <a:off x="1414463" y="596423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1a</a:t>
            </a:r>
          </a:p>
        </p:txBody>
      </p:sp>
      <p:sp>
        <p:nvSpPr>
          <p:cNvPr id="33841" name="ZoneTexte 70"/>
          <p:cNvSpPr txBox="1">
            <a:spLocks noChangeArrowheads="1"/>
          </p:cNvSpPr>
          <p:nvPr/>
        </p:nvSpPr>
        <p:spPr bwMode="auto">
          <a:xfrm>
            <a:off x="1027113" y="5656263"/>
            <a:ext cx="501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68/71</a:t>
            </a:r>
          </a:p>
        </p:txBody>
      </p:sp>
      <p:sp>
        <p:nvSpPr>
          <p:cNvPr id="33842" name="ZoneTexte 74"/>
          <p:cNvSpPr txBox="1">
            <a:spLocks noChangeArrowheads="1"/>
          </p:cNvSpPr>
          <p:nvPr/>
        </p:nvSpPr>
        <p:spPr bwMode="auto">
          <a:xfrm>
            <a:off x="4125913" y="6164263"/>
            <a:ext cx="12620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b="1" smtClean="0">
                <a:solidFill>
                  <a:srgbClr val="FFFFFF"/>
                </a:solidFill>
                <a:cs typeface="Arial" charset="0"/>
              </a:rPr>
              <a:t>Génotype VHC</a:t>
            </a:r>
          </a:p>
        </p:txBody>
      </p:sp>
      <p:sp>
        <p:nvSpPr>
          <p:cNvPr id="33843" name="ZoneTexte 78"/>
          <p:cNvSpPr txBox="1">
            <a:spLocks noChangeArrowheads="1"/>
          </p:cNvSpPr>
          <p:nvPr/>
        </p:nvSpPr>
        <p:spPr bwMode="auto">
          <a:xfrm>
            <a:off x="1636713" y="5656263"/>
            <a:ext cx="501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32/33</a:t>
            </a:r>
          </a:p>
        </p:txBody>
      </p:sp>
      <p:sp>
        <p:nvSpPr>
          <p:cNvPr id="33844" name="ZoneTexte 79"/>
          <p:cNvSpPr txBox="1">
            <a:spLocks noChangeArrowheads="1"/>
          </p:cNvSpPr>
          <p:nvPr/>
        </p:nvSpPr>
        <p:spPr bwMode="auto">
          <a:xfrm>
            <a:off x="3233738" y="5656263"/>
            <a:ext cx="501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11/11</a:t>
            </a:r>
          </a:p>
        </p:txBody>
      </p:sp>
      <p:sp>
        <p:nvSpPr>
          <p:cNvPr id="33845" name="ZoneTexte 80"/>
          <p:cNvSpPr txBox="1">
            <a:spLocks noChangeArrowheads="1"/>
          </p:cNvSpPr>
          <p:nvPr/>
        </p:nvSpPr>
        <p:spPr bwMode="auto">
          <a:xfrm>
            <a:off x="4902200" y="5656263"/>
            <a:ext cx="360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2/2</a:t>
            </a:r>
          </a:p>
        </p:txBody>
      </p:sp>
      <p:sp>
        <p:nvSpPr>
          <p:cNvPr id="33846" name="ZoneTexte 81"/>
          <p:cNvSpPr txBox="1">
            <a:spLocks noChangeArrowheads="1"/>
          </p:cNvSpPr>
          <p:nvPr/>
        </p:nvSpPr>
        <p:spPr bwMode="auto">
          <a:xfrm>
            <a:off x="6475413" y="5656263"/>
            <a:ext cx="360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4/4</a:t>
            </a:r>
          </a:p>
        </p:txBody>
      </p:sp>
      <p:sp>
        <p:nvSpPr>
          <p:cNvPr id="33847" name="ZoneTexte 82"/>
          <p:cNvSpPr txBox="1">
            <a:spLocks noChangeArrowheads="1"/>
          </p:cNvSpPr>
          <p:nvPr/>
        </p:nvSpPr>
        <p:spPr bwMode="auto">
          <a:xfrm>
            <a:off x="8097838" y="5656263"/>
            <a:ext cx="360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2/2</a:t>
            </a:r>
          </a:p>
        </p:txBody>
      </p:sp>
      <p:sp>
        <p:nvSpPr>
          <p:cNvPr id="33848" name="ZoneTexte 91"/>
          <p:cNvSpPr txBox="1">
            <a:spLocks noChangeArrowheads="1"/>
          </p:cNvSpPr>
          <p:nvPr/>
        </p:nvSpPr>
        <p:spPr bwMode="auto">
          <a:xfrm>
            <a:off x="2644775" y="5656263"/>
            <a:ext cx="501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12/12</a:t>
            </a:r>
          </a:p>
        </p:txBody>
      </p:sp>
      <p:sp>
        <p:nvSpPr>
          <p:cNvPr id="33849" name="ZoneTexte 92"/>
          <p:cNvSpPr txBox="1">
            <a:spLocks noChangeArrowheads="1"/>
          </p:cNvSpPr>
          <p:nvPr/>
        </p:nvSpPr>
        <p:spPr bwMode="auto">
          <a:xfrm>
            <a:off x="4249738" y="5656263"/>
            <a:ext cx="5032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11/11</a:t>
            </a:r>
          </a:p>
        </p:txBody>
      </p:sp>
      <p:sp>
        <p:nvSpPr>
          <p:cNvPr id="33850" name="ZoneTexte 93"/>
          <p:cNvSpPr txBox="1">
            <a:spLocks noChangeArrowheads="1"/>
          </p:cNvSpPr>
          <p:nvPr/>
        </p:nvSpPr>
        <p:spPr bwMode="auto">
          <a:xfrm>
            <a:off x="5921375" y="5656263"/>
            <a:ext cx="361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6/6</a:t>
            </a:r>
          </a:p>
        </p:txBody>
      </p:sp>
      <p:sp>
        <p:nvSpPr>
          <p:cNvPr id="33851" name="ZoneTexte 94"/>
          <p:cNvSpPr txBox="1">
            <a:spLocks noChangeArrowheads="1"/>
          </p:cNvSpPr>
          <p:nvPr/>
        </p:nvSpPr>
        <p:spPr bwMode="auto">
          <a:xfrm>
            <a:off x="7516813" y="5656263"/>
            <a:ext cx="361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000" smtClean="0">
                <a:solidFill>
                  <a:srgbClr val="000000"/>
                </a:solidFill>
                <a:cs typeface="Arial" charset="0"/>
              </a:rPr>
              <a:t>1/1</a:t>
            </a:r>
          </a:p>
        </p:txBody>
      </p:sp>
      <p:sp>
        <p:nvSpPr>
          <p:cNvPr id="33852" name="ZoneTexte 103"/>
          <p:cNvSpPr txBox="1">
            <a:spLocks noChangeArrowheads="1"/>
          </p:cNvSpPr>
          <p:nvPr/>
        </p:nvSpPr>
        <p:spPr bwMode="auto">
          <a:xfrm>
            <a:off x="3005138" y="596423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1b</a:t>
            </a:r>
          </a:p>
        </p:txBody>
      </p:sp>
      <p:sp>
        <p:nvSpPr>
          <p:cNvPr id="33853" name="ZoneTexte 104"/>
          <p:cNvSpPr txBox="1">
            <a:spLocks noChangeArrowheads="1"/>
          </p:cNvSpPr>
          <p:nvPr/>
        </p:nvSpPr>
        <p:spPr bwMode="auto">
          <a:xfrm>
            <a:off x="4668838" y="5964238"/>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2</a:t>
            </a:r>
          </a:p>
        </p:txBody>
      </p:sp>
      <p:sp>
        <p:nvSpPr>
          <p:cNvPr id="33854" name="ZoneTexte 105"/>
          <p:cNvSpPr txBox="1">
            <a:spLocks noChangeArrowheads="1"/>
          </p:cNvSpPr>
          <p:nvPr/>
        </p:nvSpPr>
        <p:spPr bwMode="auto">
          <a:xfrm>
            <a:off x="6245225" y="5964238"/>
            <a:ext cx="268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3</a:t>
            </a:r>
          </a:p>
        </p:txBody>
      </p:sp>
      <p:sp>
        <p:nvSpPr>
          <p:cNvPr id="33855" name="ZoneTexte 106"/>
          <p:cNvSpPr txBox="1">
            <a:spLocks noChangeArrowheads="1"/>
          </p:cNvSpPr>
          <p:nvPr/>
        </p:nvSpPr>
        <p:spPr bwMode="auto">
          <a:xfrm>
            <a:off x="7827963" y="5964238"/>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fr-FR" sz="1200" smtClean="0">
                <a:solidFill>
                  <a:srgbClr val="FFFFFF"/>
                </a:solidFill>
                <a:cs typeface="Arial" charset="0"/>
              </a:rPr>
              <a:t>4</a:t>
            </a:r>
          </a:p>
        </p:txBody>
      </p:sp>
      <p:sp>
        <p:nvSpPr>
          <p:cNvPr id="33856" name="Rectangle 5"/>
          <p:cNvSpPr>
            <a:spLocks noChangeArrowheads="1"/>
          </p:cNvSpPr>
          <p:nvPr/>
        </p:nvSpPr>
        <p:spPr bwMode="auto">
          <a:xfrm>
            <a:off x="327025" y="6488113"/>
            <a:ext cx="171450" cy="171450"/>
          </a:xfrm>
          <a:prstGeom prst="rect">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2400" smtClean="0">
              <a:solidFill>
                <a:srgbClr val="FFFFFF"/>
              </a:solidFill>
              <a:latin typeface="Arial" charset="0"/>
              <a:ea typeface="ＭＳ Ｐゴシック" charset="0"/>
              <a:cs typeface="Arial" charset="0"/>
            </a:endParaRPr>
          </a:p>
        </p:txBody>
      </p:sp>
      <p:sp>
        <p:nvSpPr>
          <p:cNvPr id="33857" name="Rectangle 108"/>
          <p:cNvSpPr>
            <a:spLocks noChangeArrowheads="1"/>
          </p:cNvSpPr>
          <p:nvPr/>
        </p:nvSpPr>
        <p:spPr bwMode="auto">
          <a:xfrm>
            <a:off x="1249363" y="6488113"/>
            <a:ext cx="171450" cy="171450"/>
          </a:xfrm>
          <a:prstGeom prst="rect">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2400" smtClean="0">
              <a:solidFill>
                <a:srgbClr val="FFFFFF"/>
              </a:solidFill>
              <a:latin typeface="Arial" charset="0"/>
              <a:ea typeface="ＭＳ Ｐゴシック" charset="0"/>
              <a:cs typeface="Arial" charset="0"/>
            </a:endParaRPr>
          </a:p>
        </p:txBody>
      </p:sp>
      <p:sp>
        <p:nvSpPr>
          <p:cNvPr id="33858" name="ZoneTexte 109"/>
          <p:cNvSpPr txBox="1">
            <a:spLocks noChangeArrowheads="1"/>
          </p:cNvSpPr>
          <p:nvPr/>
        </p:nvSpPr>
        <p:spPr bwMode="auto">
          <a:xfrm>
            <a:off x="522288" y="6410325"/>
            <a:ext cx="60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fr-FR" sz="1400" smtClean="0">
                <a:solidFill>
                  <a:srgbClr val="FFFFFF"/>
                </a:solidFill>
                <a:cs typeface="Arial" charset="0"/>
              </a:rPr>
              <a:t>Naïfs</a:t>
            </a:r>
          </a:p>
        </p:txBody>
      </p:sp>
      <p:sp>
        <p:nvSpPr>
          <p:cNvPr id="33859" name="ZoneTexte 110"/>
          <p:cNvSpPr txBox="1">
            <a:spLocks noChangeArrowheads="1"/>
          </p:cNvSpPr>
          <p:nvPr/>
        </p:nvSpPr>
        <p:spPr bwMode="auto">
          <a:xfrm>
            <a:off x="1420813" y="6410325"/>
            <a:ext cx="950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fr-FR" sz="1400" smtClean="0">
                <a:solidFill>
                  <a:srgbClr val="FFFFFF"/>
                </a:solidFill>
                <a:cs typeface="Arial" charset="0"/>
              </a:rPr>
              <a:t>Prétraités</a:t>
            </a:r>
          </a:p>
        </p:txBody>
      </p:sp>
      <p:sp>
        <p:nvSpPr>
          <p:cNvPr id="33860" name="ZoneTexte 72"/>
          <p:cNvSpPr txBox="1">
            <a:spLocks noChangeArrowheads="1"/>
          </p:cNvSpPr>
          <p:nvPr/>
        </p:nvSpPr>
        <p:spPr bwMode="auto">
          <a:xfrm>
            <a:off x="630238" y="1235075"/>
            <a:ext cx="344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fr-FR" sz="1400" smtClean="0">
                <a:solidFill>
                  <a:srgbClr val="FFFFFF"/>
                </a:solidFill>
                <a:cs typeface="Arial" charset="0"/>
              </a:rPr>
              <a:t>%</a:t>
            </a:r>
          </a:p>
        </p:txBody>
      </p:sp>
      <p:sp>
        <p:nvSpPr>
          <p:cNvPr id="33861" name="ZoneTexte 73"/>
          <p:cNvSpPr txBox="1">
            <a:spLocks noChangeArrowheads="1"/>
          </p:cNvSpPr>
          <p:nvPr/>
        </p:nvSpPr>
        <p:spPr bwMode="auto">
          <a:xfrm>
            <a:off x="630238" y="3851275"/>
            <a:ext cx="344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fr-FR" sz="1400" smtClean="0">
                <a:solidFill>
                  <a:srgbClr val="FFFFFF"/>
                </a:solidFill>
                <a:cs typeface="Arial" charset="0"/>
              </a:rPr>
              <a:t>%</a:t>
            </a:r>
          </a:p>
        </p:txBody>
      </p:sp>
      <p:sp>
        <p:nvSpPr>
          <p:cNvPr id="33862" name="Text Box 5"/>
          <p:cNvSpPr txBox="1">
            <a:spLocks noChangeArrowheads="1"/>
          </p:cNvSpPr>
          <p:nvPr/>
        </p:nvSpPr>
        <p:spPr bwMode="auto">
          <a:xfrm>
            <a:off x="8691563" y="460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r>
              <a:rPr lang="fr-FR" sz="1000" smtClean="0">
                <a:solidFill>
                  <a:srgbClr val="FFFFFF"/>
                </a:solidFill>
              </a:rPr>
              <a:t>139</a:t>
            </a:r>
          </a:p>
        </p:txBody>
      </p:sp>
    </p:spTree>
    <p:custDataLst>
      <p:tags r:id="rId2"/>
    </p:custDataLst>
    <p:extLst>
      <p:ext uri="{BB962C8B-B14F-4D97-AF65-F5344CB8AC3E}">
        <p14:creationId xmlns:p14="http://schemas.microsoft.com/office/powerpoint/2010/main" val="251804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722313" y="4406900"/>
            <a:ext cx="8315854" cy="1362075"/>
          </a:xfrm>
        </p:spPr>
        <p:txBody>
          <a:bodyPr>
            <a:normAutofit fontScale="90000"/>
          </a:bodyPr>
          <a:lstStyle/>
          <a:p>
            <a:r>
              <a:rPr lang="fr-FR" dirty="0" smtClean="0"/>
              <a:t>Prévention pré-exposition (PrEP) dans les pays à ressources limitées</a:t>
            </a:r>
            <a:endParaRPr lang="fr-FR" dirty="0"/>
          </a:p>
        </p:txBody>
      </p:sp>
      <p:sp>
        <p:nvSpPr>
          <p:cNvPr id="11" name="Espace réservé du texte 10"/>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pPr>
                <a:defRPr/>
              </a:pPr>
              <a:t>3</a:t>
            </a:fld>
            <a:endParaRPr lang="fr-FR" dirty="0"/>
          </a:p>
        </p:txBody>
      </p:sp>
      <p:pic>
        <p:nvPicPr>
          <p:cNvPr id="12" name="Image 11"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41191356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4"/>
          <p:cNvSpPr>
            <a:spLocks noGrp="1"/>
          </p:cNvSpPr>
          <p:nvPr>
            <p:ph type="title"/>
          </p:nvPr>
        </p:nvSpPr>
        <p:spPr/>
        <p:txBody>
          <a:bodyPr>
            <a:normAutofit fontScale="90000"/>
          </a:bodyPr>
          <a:lstStyle/>
          <a:p>
            <a:pPr eaLnBrk="1" hangingPunct="1"/>
            <a:r>
              <a:rPr lang="fr-FR">
                <a:latin typeface="Arial" charset="0"/>
                <a:ea typeface="ＭＳ Ｐゴシック" charset="0"/>
              </a:rPr>
              <a:t>Essai ALLY-2 : sofosbuvir + daclatasvir qd </a:t>
            </a:r>
            <a:br>
              <a:rPr lang="fr-FR">
                <a:latin typeface="Arial" charset="0"/>
                <a:ea typeface="ＭＳ Ｐゴシック" charset="0"/>
              </a:rPr>
            </a:br>
            <a:r>
              <a:rPr lang="fr-FR">
                <a:latin typeface="Arial" charset="0"/>
                <a:ea typeface="ＭＳ Ｐゴシック" charset="0"/>
              </a:rPr>
              <a:t>pour 8 ou 12 semaines chez des patients</a:t>
            </a:r>
            <a:br>
              <a:rPr lang="fr-FR">
                <a:latin typeface="Arial" charset="0"/>
                <a:ea typeface="ＭＳ Ｐゴシック" charset="0"/>
              </a:rPr>
            </a:br>
            <a:r>
              <a:rPr lang="fr-FR">
                <a:latin typeface="Arial" charset="0"/>
                <a:ea typeface="ＭＳ Ｐゴシック" charset="0"/>
              </a:rPr>
              <a:t>co-infectés VIH/VHC G1-4 (5)</a:t>
            </a:r>
          </a:p>
        </p:txBody>
      </p:sp>
      <p:sp>
        <p:nvSpPr>
          <p:cNvPr id="35842" name="Espace réservé du contenu 5"/>
          <p:cNvSpPr>
            <a:spLocks noGrp="1"/>
          </p:cNvSpPr>
          <p:nvPr>
            <p:ph idx="1"/>
          </p:nvPr>
        </p:nvSpPr>
        <p:spPr/>
        <p:txBody>
          <a:bodyPr/>
          <a:lstStyle/>
          <a:p>
            <a:pPr eaLnBrk="1" hangingPunct="1">
              <a:buFontTx/>
              <a:buNone/>
            </a:pPr>
            <a:r>
              <a:rPr lang="fr-FR" dirty="0">
                <a:solidFill>
                  <a:srgbClr val="FFFF66"/>
                </a:solidFill>
                <a:latin typeface="Arial" charset="0"/>
                <a:ea typeface="ＭＳ Ｐゴシック" charset="0"/>
              </a:rPr>
              <a:t>Conclusion </a:t>
            </a:r>
            <a:r>
              <a:rPr lang="fr-FR" sz="2000" dirty="0">
                <a:solidFill>
                  <a:srgbClr val="FFFF66"/>
                </a:solidFill>
                <a:latin typeface="Arial" charset="0"/>
                <a:ea typeface="ＭＳ Ｐゴシック" charset="0"/>
              </a:rPr>
              <a:t/>
            </a:r>
            <a:br>
              <a:rPr lang="fr-FR" sz="2000" dirty="0">
                <a:solidFill>
                  <a:srgbClr val="FFFF66"/>
                </a:solidFill>
                <a:latin typeface="Arial" charset="0"/>
                <a:ea typeface="ＭＳ Ｐゴシック" charset="0"/>
              </a:rPr>
            </a:br>
            <a:endParaRPr lang="fr-FR" sz="2000" dirty="0">
              <a:solidFill>
                <a:srgbClr val="FFFF66"/>
              </a:solidFill>
              <a:latin typeface="Arial" charset="0"/>
              <a:ea typeface="ＭＳ Ｐゴシック" charset="0"/>
            </a:endParaRPr>
          </a:p>
          <a:p>
            <a:pPr eaLnBrk="1" hangingPunct="1">
              <a:lnSpc>
                <a:spcPct val="140000"/>
              </a:lnSpc>
            </a:pPr>
            <a:r>
              <a:rPr lang="fr-FR" sz="2000" dirty="0">
                <a:latin typeface="Arial" charset="0"/>
                <a:ea typeface="ＭＳ Ｐゴシック" charset="0"/>
              </a:rPr>
              <a:t>Au total, 97 % de RVS12 après 12 semaines de traitement par DCV </a:t>
            </a:r>
            <a:br>
              <a:rPr lang="fr-FR" sz="2000" dirty="0">
                <a:latin typeface="Arial" charset="0"/>
                <a:ea typeface="ＭＳ Ｐゴシック" charset="0"/>
              </a:rPr>
            </a:br>
            <a:r>
              <a:rPr lang="fr-FR" sz="2000" dirty="0">
                <a:latin typeface="Arial" charset="0"/>
                <a:ea typeface="ＭＳ Ｐゴシック" charset="0"/>
              </a:rPr>
              <a:t>+ SOF qd chez des patients co-infectés VIH/</a:t>
            </a:r>
            <a:r>
              <a:rPr lang="fr-FR" sz="2000" dirty="0" smtClean="0">
                <a:latin typeface="Arial" charset="0"/>
                <a:ea typeface="ＭＳ Ｐゴシック" charset="0"/>
              </a:rPr>
              <a:t>VHC</a:t>
            </a:r>
          </a:p>
          <a:p>
            <a:pPr lvl="1" eaLnBrk="1" hangingPunct="1">
              <a:lnSpc>
                <a:spcPct val="140000"/>
              </a:lnSpc>
            </a:pPr>
            <a:r>
              <a:rPr lang="fr-FR" sz="2000" dirty="0" smtClean="0">
                <a:latin typeface="Arial" charset="0"/>
                <a:ea typeface="ＭＳ Ｐゴシック" charset="0"/>
              </a:rPr>
              <a:t>Et 100 % pour les génotypes 1b, 2, 3 et 4 !</a:t>
            </a:r>
            <a:endParaRPr lang="fr-FR" sz="2000" dirty="0">
              <a:latin typeface="Arial" charset="0"/>
              <a:ea typeface="ＭＳ Ｐゴシック" charset="0"/>
            </a:endParaRPr>
          </a:p>
          <a:p>
            <a:pPr eaLnBrk="1" hangingPunct="1">
              <a:lnSpc>
                <a:spcPct val="140000"/>
              </a:lnSpc>
            </a:pPr>
            <a:r>
              <a:rPr lang="fr-FR" sz="2000" dirty="0" smtClean="0">
                <a:latin typeface="Arial" charset="0"/>
                <a:ea typeface="ＭＳ Ｐゴシック" charset="0"/>
              </a:rPr>
              <a:t>76 </a:t>
            </a:r>
            <a:r>
              <a:rPr lang="fr-FR" sz="2000" dirty="0">
                <a:latin typeface="Arial" charset="0"/>
                <a:ea typeface="ＭＳ Ｐゴシック" charset="0"/>
              </a:rPr>
              <a:t>% de RVS12 après 8 semaines de </a:t>
            </a:r>
            <a:r>
              <a:rPr lang="fr-FR" sz="2000" dirty="0" smtClean="0">
                <a:latin typeface="Arial" charset="0"/>
                <a:ea typeface="ＭＳ Ｐゴシック" charset="0"/>
              </a:rPr>
              <a:t>traitement</a:t>
            </a:r>
          </a:p>
          <a:p>
            <a:pPr lvl="1" eaLnBrk="1" hangingPunct="1">
              <a:lnSpc>
                <a:spcPct val="140000"/>
              </a:lnSpc>
            </a:pPr>
            <a:r>
              <a:rPr lang="fr-FR" sz="1800" dirty="0" smtClean="0">
                <a:latin typeface="+mj-lt"/>
                <a:ea typeface="ＭＳ Ｐゴシック" charset="0"/>
                <a:sym typeface="Wingdings" charset="0"/>
              </a:rPr>
              <a:t>Mais 100% succès si la CV est basse</a:t>
            </a:r>
            <a:endParaRPr lang="fr-FR" sz="1800" dirty="0">
              <a:latin typeface="+mj-lt"/>
              <a:ea typeface="ＭＳ Ｐゴシック" charset="0"/>
              <a:sym typeface="Wingdings" charset="0"/>
            </a:endParaRPr>
          </a:p>
          <a:p>
            <a:pPr eaLnBrk="1" hangingPunct="1">
              <a:lnSpc>
                <a:spcPct val="140000"/>
              </a:lnSpc>
            </a:pPr>
            <a:r>
              <a:rPr lang="fr-FR" sz="2000" dirty="0" smtClean="0">
                <a:latin typeface="Arial" charset="0"/>
                <a:ea typeface="ＭＳ Ｐゴシック" charset="0"/>
              </a:rPr>
              <a:t>Bonne </a:t>
            </a:r>
            <a:r>
              <a:rPr lang="fr-FR" sz="2000" dirty="0">
                <a:latin typeface="Arial" charset="0"/>
                <a:ea typeface="ＭＳ Ｐゴシック" charset="0"/>
              </a:rPr>
              <a:t>tolérance de DCV + SOF </a:t>
            </a:r>
          </a:p>
        </p:txBody>
      </p:sp>
      <p:sp>
        <p:nvSpPr>
          <p:cNvPr id="35843" name="Text Box 3"/>
          <p:cNvSpPr txBox="1">
            <a:spLocks noChangeArrowheads="1"/>
          </p:cNvSpPr>
          <p:nvPr/>
        </p:nvSpPr>
        <p:spPr bwMode="auto">
          <a:xfrm>
            <a:off x="6335713" y="6583363"/>
            <a:ext cx="280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a:r>
              <a:rPr lang="en-GB" sz="1200" i="1" smtClean="0">
                <a:solidFill>
                  <a:srgbClr val="FFFFFF"/>
                </a:solidFill>
              </a:rPr>
              <a:t>Wyles DL, CROI 2015, Abs. 151LB</a:t>
            </a:r>
          </a:p>
        </p:txBody>
      </p:sp>
      <p:sp>
        <p:nvSpPr>
          <p:cNvPr id="35844" name="Text Box 5"/>
          <p:cNvSpPr txBox="1">
            <a:spLocks noChangeArrowheads="1"/>
          </p:cNvSpPr>
          <p:nvPr/>
        </p:nvSpPr>
        <p:spPr bwMode="auto">
          <a:xfrm>
            <a:off x="8691563" y="460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r>
              <a:rPr lang="fr-FR" sz="1000" smtClean="0">
                <a:solidFill>
                  <a:srgbClr val="FFFFFF"/>
                </a:solidFill>
              </a:rPr>
              <a:t>140</a:t>
            </a:r>
          </a:p>
        </p:txBody>
      </p:sp>
    </p:spTree>
    <p:custDataLst>
      <p:tags r:id="rId1"/>
    </p:custDataLst>
    <p:extLst>
      <p:ext uri="{BB962C8B-B14F-4D97-AF65-F5344CB8AC3E}">
        <p14:creationId xmlns:p14="http://schemas.microsoft.com/office/powerpoint/2010/main" val="3754140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p:txBody>
          <a:bodyPr>
            <a:normAutofit/>
          </a:bodyPr>
          <a:lstStyle/>
          <a:p>
            <a:pPr eaLnBrk="1" hangingPunct="1"/>
            <a:r>
              <a:rPr lang="fr-FR">
                <a:latin typeface="Arial" charset="0"/>
                <a:ea typeface="ＭＳ Ｐゴシック" charset="0"/>
              </a:rPr>
              <a:t>Essai ION-4 : sofosbuvir/ledipasvir chez </a:t>
            </a:r>
            <a:br>
              <a:rPr lang="fr-FR">
                <a:latin typeface="Arial" charset="0"/>
                <a:ea typeface="ＭＳ Ｐゴシック" charset="0"/>
              </a:rPr>
            </a:br>
            <a:r>
              <a:rPr lang="fr-FR">
                <a:latin typeface="Arial" charset="0"/>
                <a:ea typeface="ＭＳ Ｐゴシック" charset="0"/>
              </a:rPr>
              <a:t>les co-infectés VIH/VHC génotypes 1 et 4 (1)</a:t>
            </a:r>
          </a:p>
        </p:txBody>
      </p:sp>
      <p:sp>
        <p:nvSpPr>
          <p:cNvPr id="37890" name="Espace réservé du contenu 2"/>
          <p:cNvSpPr>
            <a:spLocks noGrp="1"/>
          </p:cNvSpPr>
          <p:nvPr>
            <p:ph idx="1"/>
          </p:nvPr>
        </p:nvSpPr>
        <p:spPr/>
        <p:txBody>
          <a:bodyPr/>
          <a:lstStyle/>
          <a:p>
            <a:pPr eaLnBrk="1" hangingPunct="1">
              <a:spcBef>
                <a:spcPts val="600"/>
              </a:spcBef>
            </a:pPr>
            <a:r>
              <a:rPr lang="fr-FR" sz="1800">
                <a:latin typeface="Arial" charset="0"/>
                <a:ea typeface="ＭＳ Ｐゴシック" charset="0"/>
              </a:rPr>
              <a:t>Phase 3, ouverte, multicentrique (Etats-Unis, Canada, Nouvelle-Zélande)</a:t>
            </a:r>
            <a:endParaRPr lang="fr-FR" sz="1200">
              <a:latin typeface="Arial" charset="0"/>
              <a:ea typeface="ＭＳ Ｐゴシック" charset="0"/>
            </a:endParaRPr>
          </a:p>
        </p:txBody>
      </p:sp>
      <p:sp>
        <p:nvSpPr>
          <p:cNvPr id="37891" name="Text Box 3"/>
          <p:cNvSpPr txBox="1">
            <a:spLocks noChangeArrowheads="1"/>
          </p:cNvSpPr>
          <p:nvPr/>
        </p:nvSpPr>
        <p:spPr bwMode="auto">
          <a:xfrm>
            <a:off x="6335713" y="6583363"/>
            <a:ext cx="280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GB" sz="1200" i="1">
                <a:solidFill>
                  <a:schemeClr val="bg1"/>
                </a:solidFill>
                <a:cs typeface="Arial" charset="0"/>
              </a:rPr>
              <a:t>Naggie S, CROI 2015, Abs. 152LB</a:t>
            </a:r>
          </a:p>
        </p:txBody>
      </p:sp>
      <p:sp>
        <p:nvSpPr>
          <p:cNvPr id="37892" name="Espace réservé du contenu 2"/>
          <p:cNvSpPr txBox="1">
            <a:spLocks/>
          </p:cNvSpPr>
          <p:nvPr/>
        </p:nvSpPr>
        <p:spPr bwMode="auto">
          <a:xfrm>
            <a:off x="457200" y="3441700"/>
            <a:ext cx="85074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buClr>
                <a:srgbClr val="FFFF00"/>
              </a:buClr>
              <a:buFontTx/>
              <a:buChar char="•"/>
            </a:pPr>
            <a:r>
              <a:rPr lang="fr-FR" sz="1800">
                <a:solidFill>
                  <a:schemeClr val="bg1"/>
                </a:solidFill>
                <a:cs typeface="Arial" charset="0"/>
              </a:rPr>
              <a:t>Hommes : 82 % ; noirs : 34 %</a:t>
            </a:r>
          </a:p>
          <a:p>
            <a:pPr>
              <a:spcBef>
                <a:spcPts val="600"/>
              </a:spcBef>
              <a:buClr>
                <a:srgbClr val="FFFF00"/>
              </a:buClr>
              <a:buFontTx/>
              <a:buChar char="•"/>
            </a:pPr>
            <a:r>
              <a:rPr lang="fr-FR" sz="1800">
                <a:solidFill>
                  <a:schemeClr val="bg1"/>
                </a:solidFill>
                <a:cs typeface="Arial" charset="0"/>
              </a:rPr>
              <a:t>Génotype 1 (n = 327 ; 98 %) ou 4 (n  = 8 ; 2 %)</a:t>
            </a:r>
          </a:p>
          <a:p>
            <a:pPr>
              <a:spcBef>
                <a:spcPts val="600"/>
              </a:spcBef>
              <a:buClr>
                <a:srgbClr val="FFFF00"/>
              </a:buClr>
              <a:buFontTx/>
              <a:buChar char="•"/>
            </a:pPr>
            <a:r>
              <a:rPr lang="fr-FR" sz="1800">
                <a:solidFill>
                  <a:schemeClr val="bg1"/>
                </a:solidFill>
                <a:cs typeface="Arial" charset="0"/>
              </a:rPr>
              <a:t>20 % (n = 67) avec cirrhose compensée </a:t>
            </a:r>
          </a:p>
          <a:p>
            <a:pPr>
              <a:spcBef>
                <a:spcPts val="600"/>
              </a:spcBef>
              <a:buClr>
                <a:srgbClr val="FFFF00"/>
              </a:buClr>
              <a:buFontTx/>
              <a:buChar char="•"/>
            </a:pPr>
            <a:r>
              <a:rPr lang="fr-FR" sz="1800">
                <a:solidFill>
                  <a:schemeClr val="bg1"/>
                </a:solidFill>
                <a:cs typeface="Arial" charset="0"/>
              </a:rPr>
              <a:t>Plaquettes </a:t>
            </a:r>
            <a:r>
              <a:rPr lang="fr-FR" sz="1800" u="sng">
                <a:solidFill>
                  <a:schemeClr val="bg1"/>
                </a:solidFill>
                <a:cs typeface="Arial" charset="0"/>
              </a:rPr>
              <a:t>&gt;</a:t>
            </a:r>
            <a:r>
              <a:rPr lang="fr-FR" sz="1800">
                <a:solidFill>
                  <a:schemeClr val="bg1"/>
                </a:solidFill>
                <a:cs typeface="Arial" charset="0"/>
              </a:rPr>
              <a:t> 50 000/mm</a:t>
            </a:r>
            <a:r>
              <a:rPr lang="fr-FR" sz="1800" baseline="30000">
                <a:solidFill>
                  <a:schemeClr val="bg1"/>
                </a:solidFill>
                <a:cs typeface="Arial" charset="0"/>
              </a:rPr>
              <a:t>3</a:t>
            </a:r>
            <a:r>
              <a:rPr lang="fr-FR" sz="1800">
                <a:solidFill>
                  <a:schemeClr val="bg1"/>
                </a:solidFill>
                <a:cs typeface="Arial" charset="0"/>
              </a:rPr>
              <a:t>, Hb </a:t>
            </a:r>
            <a:r>
              <a:rPr lang="fr-FR" sz="1800" u="sng">
                <a:solidFill>
                  <a:schemeClr val="bg1"/>
                </a:solidFill>
                <a:cs typeface="Arial" charset="0"/>
              </a:rPr>
              <a:t>&gt;</a:t>
            </a:r>
            <a:r>
              <a:rPr lang="fr-FR" sz="1800">
                <a:solidFill>
                  <a:schemeClr val="bg1"/>
                </a:solidFill>
                <a:cs typeface="Arial" charset="0"/>
              </a:rPr>
              <a:t> 10 g/dl, Cl Cr </a:t>
            </a:r>
            <a:r>
              <a:rPr lang="fr-FR" sz="1800" u="sng">
                <a:solidFill>
                  <a:schemeClr val="bg1"/>
                </a:solidFill>
                <a:cs typeface="Arial" charset="0"/>
              </a:rPr>
              <a:t>&gt;</a:t>
            </a:r>
            <a:r>
              <a:rPr lang="fr-FR" sz="1800">
                <a:solidFill>
                  <a:schemeClr val="bg1"/>
                </a:solidFill>
                <a:cs typeface="Arial" charset="0"/>
              </a:rPr>
              <a:t> 60 ml/min</a:t>
            </a:r>
          </a:p>
          <a:p>
            <a:pPr>
              <a:spcBef>
                <a:spcPts val="600"/>
              </a:spcBef>
              <a:buClr>
                <a:srgbClr val="FFFF00"/>
              </a:buClr>
              <a:buFontTx/>
              <a:buChar char="•"/>
            </a:pPr>
            <a:r>
              <a:rPr lang="fr-FR" sz="1800">
                <a:solidFill>
                  <a:schemeClr val="bg1"/>
                </a:solidFill>
                <a:cs typeface="Arial" charset="0"/>
              </a:rPr>
              <a:t>CV VIH-1 &lt; 50 c/ml, CD4 &gt; 100/mm</a:t>
            </a:r>
            <a:r>
              <a:rPr lang="fr-FR" sz="1800" baseline="30000">
                <a:solidFill>
                  <a:schemeClr val="bg1"/>
                </a:solidFill>
                <a:cs typeface="Arial" charset="0"/>
              </a:rPr>
              <a:t>3</a:t>
            </a:r>
            <a:r>
              <a:rPr lang="fr-FR" sz="1800">
                <a:solidFill>
                  <a:schemeClr val="bg1"/>
                </a:solidFill>
                <a:cs typeface="Arial" charset="0"/>
              </a:rPr>
              <a:t> (médiane : 628/mm</a:t>
            </a:r>
            <a:r>
              <a:rPr lang="fr-FR" sz="1800" baseline="30000">
                <a:solidFill>
                  <a:schemeClr val="bg1"/>
                </a:solidFill>
                <a:cs typeface="Arial" charset="0"/>
              </a:rPr>
              <a:t>3</a:t>
            </a:r>
            <a:r>
              <a:rPr lang="fr-FR" sz="1800">
                <a:solidFill>
                  <a:schemeClr val="bg1"/>
                </a:solidFill>
                <a:cs typeface="Arial" charset="0"/>
              </a:rPr>
              <a:t>) </a:t>
            </a:r>
          </a:p>
          <a:p>
            <a:pPr>
              <a:spcBef>
                <a:spcPts val="600"/>
              </a:spcBef>
              <a:buClr>
                <a:srgbClr val="FFFF00"/>
              </a:buClr>
              <a:buFontTx/>
              <a:buChar char="•"/>
            </a:pPr>
            <a:r>
              <a:rPr lang="fr-FR" sz="1800">
                <a:solidFill>
                  <a:schemeClr val="bg1"/>
                </a:solidFill>
                <a:cs typeface="Arial" charset="0"/>
              </a:rPr>
              <a:t>Traitement ARV : TDF/FTC + EFV 48 %</a:t>
            </a:r>
            <a:br>
              <a:rPr lang="fr-FR" sz="1800">
                <a:solidFill>
                  <a:schemeClr val="bg1"/>
                </a:solidFill>
                <a:cs typeface="Arial" charset="0"/>
              </a:rPr>
            </a:br>
            <a:r>
              <a:rPr lang="fr-FR" sz="1800">
                <a:solidFill>
                  <a:schemeClr val="bg1"/>
                </a:solidFill>
                <a:cs typeface="Arial" charset="0"/>
              </a:rPr>
              <a:t>		     TDF/FTC + RAL 44 %</a:t>
            </a:r>
            <a:br>
              <a:rPr lang="fr-FR" sz="1800">
                <a:solidFill>
                  <a:schemeClr val="bg1"/>
                </a:solidFill>
                <a:cs typeface="Arial" charset="0"/>
              </a:rPr>
            </a:br>
            <a:r>
              <a:rPr lang="fr-FR" sz="1800">
                <a:solidFill>
                  <a:schemeClr val="bg1"/>
                </a:solidFill>
                <a:cs typeface="Arial" charset="0"/>
              </a:rPr>
              <a:t>		     TDF/FTC + RPV 9 %</a:t>
            </a:r>
          </a:p>
        </p:txBody>
      </p:sp>
      <p:grpSp>
        <p:nvGrpSpPr>
          <p:cNvPr id="37893" name="Groupe 16"/>
          <p:cNvGrpSpPr>
            <a:grpSpLocks/>
          </p:cNvGrpSpPr>
          <p:nvPr/>
        </p:nvGrpSpPr>
        <p:grpSpPr bwMode="auto">
          <a:xfrm>
            <a:off x="195263" y="2262188"/>
            <a:ext cx="8755062" cy="1011237"/>
            <a:chOff x="195263" y="2262188"/>
            <a:chExt cx="8755062" cy="1011237"/>
          </a:xfrm>
        </p:grpSpPr>
        <p:sp>
          <p:nvSpPr>
            <p:cNvPr id="37895" name="ZoneTexte 2"/>
            <p:cNvSpPr txBox="1">
              <a:spLocks noChangeArrowheads="1"/>
            </p:cNvSpPr>
            <p:nvPr/>
          </p:nvSpPr>
          <p:spPr bwMode="auto">
            <a:xfrm>
              <a:off x="2673350" y="2997200"/>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S0</a:t>
              </a:r>
            </a:p>
          </p:txBody>
        </p:sp>
        <p:sp>
          <p:nvSpPr>
            <p:cNvPr id="37896" name="ZoneTexte 6"/>
            <p:cNvSpPr txBox="1">
              <a:spLocks noChangeArrowheads="1"/>
            </p:cNvSpPr>
            <p:nvPr/>
          </p:nvSpPr>
          <p:spPr bwMode="auto">
            <a:xfrm>
              <a:off x="5502275" y="299720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S12</a:t>
              </a:r>
            </a:p>
          </p:txBody>
        </p:sp>
        <p:sp>
          <p:nvSpPr>
            <p:cNvPr id="37897" name="ZoneTexte 7"/>
            <p:cNvSpPr txBox="1">
              <a:spLocks noChangeArrowheads="1"/>
            </p:cNvSpPr>
            <p:nvPr/>
          </p:nvSpPr>
          <p:spPr bwMode="auto">
            <a:xfrm>
              <a:off x="8304213" y="2997200"/>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a:solidFill>
                    <a:schemeClr val="bg1"/>
                  </a:solidFill>
                  <a:cs typeface="Arial" charset="0"/>
                </a:rPr>
                <a:t>S24</a:t>
              </a:r>
            </a:p>
          </p:txBody>
        </p:sp>
        <p:cxnSp>
          <p:nvCxnSpPr>
            <p:cNvPr id="37898" name="Connecteur droit avec flèche 9"/>
            <p:cNvCxnSpPr>
              <a:cxnSpLocks noChangeShapeType="1"/>
            </p:cNvCxnSpPr>
            <p:nvPr/>
          </p:nvCxnSpPr>
          <p:spPr bwMode="auto">
            <a:xfrm>
              <a:off x="2843213" y="2928938"/>
              <a:ext cx="5918200" cy="0"/>
            </a:xfrm>
            <a:prstGeom prst="straightConnector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7899" name="Connecteur droit 11"/>
            <p:cNvCxnSpPr>
              <a:cxnSpLocks noChangeShapeType="1"/>
            </p:cNvCxnSpPr>
            <p:nvPr/>
          </p:nvCxnSpPr>
          <p:spPr bwMode="auto">
            <a:xfrm>
              <a:off x="2843213" y="2928938"/>
              <a:ext cx="0" cy="85725"/>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cxnSp>
        <p:cxnSp>
          <p:nvCxnSpPr>
            <p:cNvPr id="37900" name="Connecteur droit 14"/>
            <p:cNvCxnSpPr>
              <a:cxnSpLocks noChangeShapeType="1"/>
            </p:cNvCxnSpPr>
            <p:nvPr/>
          </p:nvCxnSpPr>
          <p:spPr bwMode="auto">
            <a:xfrm>
              <a:off x="5741988" y="2928938"/>
              <a:ext cx="0" cy="85725"/>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cxnSp>
        <p:cxnSp>
          <p:nvCxnSpPr>
            <p:cNvPr id="37901" name="Connecteur droit 15"/>
            <p:cNvCxnSpPr>
              <a:cxnSpLocks noChangeShapeType="1"/>
            </p:cNvCxnSpPr>
            <p:nvPr/>
          </p:nvCxnSpPr>
          <p:spPr bwMode="auto">
            <a:xfrm>
              <a:off x="8542338" y="2928938"/>
              <a:ext cx="0" cy="85725"/>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cxnSp>
        <p:sp>
          <p:nvSpPr>
            <p:cNvPr id="37902" name="Rectangle à coins arrondis 12"/>
            <p:cNvSpPr>
              <a:spLocks noChangeArrowheads="1"/>
            </p:cNvSpPr>
            <p:nvPr/>
          </p:nvSpPr>
          <p:spPr bwMode="auto">
            <a:xfrm>
              <a:off x="2843213" y="2262188"/>
              <a:ext cx="2898775" cy="411162"/>
            </a:xfrm>
            <a:prstGeom prst="roundRect">
              <a:avLst>
                <a:gd name="adj" fmla="val 16667"/>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fr-FR" sz="1600" b="1">
                  <a:cs typeface="Arial" charset="0"/>
                </a:rPr>
                <a:t>SOF 400 mg/LDV 90 mg qd</a:t>
              </a:r>
            </a:p>
          </p:txBody>
        </p:sp>
        <p:sp>
          <p:nvSpPr>
            <p:cNvPr id="37903" name="ZoneTexte 17"/>
            <p:cNvSpPr txBox="1">
              <a:spLocks noChangeArrowheads="1"/>
            </p:cNvSpPr>
            <p:nvPr/>
          </p:nvSpPr>
          <p:spPr bwMode="auto">
            <a:xfrm>
              <a:off x="195263" y="2351088"/>
              <a:ext cx="2365375" cy="830262"/>
            </a:xfrm>
            <a:prstGeom prst="rect">
              <a:avLst/>
            </a:prstGeom>
            <a:solidFill>
              <a:srgbClr val="000066"/>
            </a:solidFill>
            <a:ln w="9525">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a:solidFill>
                    <a:schemeClr val="bg1"/>
                  </a:solidFill>
                  <a:cs typeface="Arial" charset="0"/>
                </a:rPr>
                <a:t>n = 335</a:t>
              </a:r>
            </a:p>
            <a:p>
              <a:pPr eaLnBrk="1" hangingPunct="1">
                <a:buFont typeface="Arial" charset="0"/>
                <a:buChar char="•"/>
              </a:pPr>
              <a:r>
                <a:rPr lang="fr-FR" sz="1600">
                  <a:solidFill>
                    <a:schemeClr val="bg1"/>
                  </a:solidFill>
                  <a:cs typeface="Arial" charset="0"/>
                </a:rPr>
                <a:t>Naïfs : 45 %</a:t>
              </a:r>
            </a:p>
            <a:p>
              <a:pPr eaLnBrk="1" hangingPunct="1">
                <a:buFont typeface="Arial" charset="0"/>
                <a:buChar char="•"/>
              </a:pPr>
              <a:r>
                <a:rPr lang="fr-FR" sz="1600">
                  <a:solidFill>
                    <a:schemeClr val="bg1"/>
                  </a:solidFill>
                  <a:cs typeface="Arial" charset="0"/>
                </a:rPr>
                <a:t>Prétraités VHC : 55 %</a:t>
              </a:r>
            </a:p>
          </p:txBody>
        </p:sp>
        <p:sp>
          <p:nvSpPr>
            <p:cNvPr id="37904" name="ZoneTexte 19"/>
            <p:cNvSpPr txBox="1">
              <a:spLocks noChangeArrowheads="1"/>
            </p:cNvSpPr>
            <p:nvPr/>
          </p:nvSpPr>
          <p:spPr bwMode="auto">
            <a:xfrm>
              <a:off x="8199438" y="2522538"/>
              <a:ext cx="750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400">
                  <a:solidFill>
                    <a:schemeClr val="bg1"/>
                  </a:solidFill>
                  <a:cs typeface="Arial" charset="0"/>
                </a:rPr>
                <a:t>RVS12</a:t>
              </a:r>
            </a:p>
          </p:txBody>
        </p:sp>
      </p:grpSp>
      <p:sp>
        <p:nvSpPr>
          <p:cNvPr id="37894" name="Text Box 5"/>
          <p:cNvSpPr txBox="1">
            <a:spLocks noChangeArrowheads="1"/>
          </p:cNvSpPr>
          <p:nvPr/>
        </p:nvSpPr>
        <p:spPr bwMode="auto">
          <a:xfrm>
            <a:off x="8691563" y="460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000">
                <a:solidFill>
                  <a:schemeClr val="bg1"/>
                </a:solidFill>
              </a:rPr>
              <a:t>141</a:t>
            </a:r>
          </a:p>
        </p:txBody>
      </p:sp>
    </p:spTree>
    <p:extLst>
      <p:ext uri="{BB962C8B-B14F-4D97-AF65-F5344CB8AC3E}">
        <p14:creationId xmlns:p14="http://schemas.microsoft.com/office/powerpoint/2010/main" val="1833621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re 1"/>
          <p:cNvSpPr>
            <a:spLocks noGrp="1"/>
          </p:cNvSpPr>
          <p:nvPr>
            <p:ph type="title"/>
          </p:nvPr>
        </p:nvSpPr>
        <p:spPr/>
        <p:txBody>
          <a:bodyPr>
            <a:normAutofit/>
          </a:bodyPr>
          <a:lstStyle/>
          <a:p>
            <a:pPr eaLnBrk="1" hangingPunct="1"/>
            <a:r>
              <a:rPr lang="fr-FR">
                <a:latin typeface="Arial" charset="0"/>
                <a:ea typeface="ＭＳ Ｐゴシック" charset="0"/>
              </a:rPr>
              <a:t>Essai ION-4 : sofosbuvir/ledipasvir chez </a:t>
            </a:r>
            <a:br>
              <a:rPr lang="fr-FR">
                <a:latin typeface="Arial" charset="0"/>
                <a:ea typeface="ＭＳ Ｐゴシック" charset="0"/>
              </a:rPr>
            </a:br>
            <a:r>
              <a:rPr lang="fr-FR">
                <a:latin typeface="Arial" charset="0"/>
                <a:ea typeface="ＭＳ Ｐゴシック" charset="0"/>
              </a:rPr>
              <a:t>les co-infectés VIH/VHC génotypes 1 et 4 (2)</a:t>
            </a:r>
          </a:p>
        </p:txBody>
      </p:sp>
      <p:sp>
        <p:nvSpPr>
          <p:cNvPr id="39937" name="Espace réservé du contenu 2"/>
          <p:cNvSpPr>
            <a:spLocks noGrp="1"/>
          </p:cNvSpPr>
          <p:nvPr>
            <p:ph idx="1"/>
          </p:nvPr>
        </p:nvSpPr>
        <p:spPr/>
        <p:txBody>
          <a:bodyPr>
            <a:normAutofit/>
          </a:bodyPr>
          <a:lstStyle/>
          <a:p>
            <a:pPr lvl="1" eaLnBrk="1" hangingPunct="1"/>
            <a:r>
              <a:rPr lang="fr-FR" sz="1600" dirty="0">
                <a:latin typeface="Arial" charset="0"/>
                <a:ea typeface="ＭＳ Ｐゴシック" charset="0"/>
              </a:rPr>
              <a:t>2 échecs sous traitement (non observance d</a:t>
            </a:r>
            <a:r>
              <a:rPr lang="ja-JP" altLang="fr-FR" sz="1600" dirty="0">
                <a:latin typeface="Arial" charset="0"/>
                <a:ea typeface="ＭＳ Ｐゴシック" charset="0"/>
              </a:rPr>
              <a:t>’</a:t>
            </a:r>
            <a:r>
              <a:rPr lang="fr-FR" altLang="ja-JP" sz="1600" dirty="0">
                <a:latin typeface="Arial" charset="0"/>
                <a:ea typeface="ＭＳ Ｐゴシック" charset="0"/>
              </a:rPr>
              <a:t>après investigateurs)</a:t>
            </a:r>
          </a:p>
          <a:p>
            <a:pPr lvl="1" eaLnBrk="1" hangingPunct="1"/>
            <a:r>
              <a:rPr lang="fr-FR" sz="1600" dirty="0">
                <a:latin typeface="Arial" charset="0"/>
                <a:ea typeface="ＭＳ Ｐゴシック" charset="0"/>
              </a:rPr>
              <a:t>10 rechutes</a:t>
            </a:r>
          </a:p>
          <a:p>
            <a:pPr lvl="1" eaLnBrk="1" hangingPunct="1"/>
            <a:r>
              <a:rPr lang="fr-FR" sz="1600" dirty="0">
                <a:latin typeface="Arial" charset="0"/>
                <a:ea typeface="ＭＳ Ｐゴシック" charset="0"/>
              </a:rPr>
              <a:t>1 perdu de vue</a:t>
            </a:r>
          </a:p>
          <a:p>
            <a:pPr lvl="1" eaLnBrk="1" hangingPunct="1"/>
            <a:r>
              <a:rPr lang="fr-FR" sz="1600" dirty="0">
                <a:latin typeface="Arial" charset="0"/>
                <a:ea typeface="ＭＳ Ｐゴシック" charset="0"/>
              </a:rPr>
              <a:t>1 décès (toxicomanie iv, endocardite, sepsis)</a:t>
            </a:r>
          </a:p>
          <a:p>
            <a:pPr lvl="1" eaLnBrk="1" hangingPunct="1"/>
            <a:r>
              <a:rPr lang="fr-FR" sz="1600" dirty="0">
                <a:latin typeface="Arial" charset="0"/>
                <a:ea typeface="ＭＳ Ｐゴシック" charset="0"/>
              </a:rPr>
              <a:t>En analyse multivariée, le taux de RVS12 était significativement moindre chez les sujets noirs (RVS12 = 90 %)</a:t>
            </a:r>
            <a:br>
              <a:rPr lang="fr-FR" sz="1600" dirty="0">
                <a:latin typeface="Arial" charset="0"/>
                <a:ea typeface="ＭＳ Ｐゴシック" charset="0"/>
              </a:rPr>
            </a:br>
            <a:endParaRPr lang="fr-FR" sz="1600" dirty="0">
              <a:latin typeface="Arial" charset="0"/>
              <a:ea typeface="ＭＳ Ｐゴシック" charset="0"/>
            </a:endParaRPr>
          </a:p>
          <a:p>
            <a:pPr eaLnBrk="1" hangingPunct="1"/>
            <a:r>
              <a:rPr lang="fr-FR" sz="1600" b="1" dirty="0">
                <a:solidFill>
                  <a:srgbClr val="FFFF66"/>
                </a:solidFill>
                <a:latin typeface="Arial" charset="0"/>
                <a:ea typeface="ＭＳ Ｐゴシック" charset="0"/>
              </a:rPr>
              <a:t>Tolérance</a:t>
            </a:r>
          </a:p>
          <a:p>
            <a:pPr lvl="1" eaLnBrk="1" hangingPunct="1"/>
            <a:r>
              <a:rPr lang="fr-FR" sz="1600" dirty="0">
                <a:latin typeface="Arial" charset="0"/>
                <a:ea typeface="ＭＳ Ｐゴシック" charset="0"/>
              </a:rPr>
              <a:t>Pas d</a:t>
            </a:r>
            <a:r>
              <a:rPr lang="ja-JP" altLang="fr-FR" sz="1600" dirty="0">
                <a:latin typeface="Arial" charset="0"/>
                <a:ea typeface="ＭＳ Ｐゴシック" charset="0"/>
              </a:rPr>
              <a:t>’</a:t>
            </a:r>
            <a:r>
              <a:rPr lang="fr-FR" altLang="ja-JP" sz="1600" dirty="0">
                <a:latin typeface="Arial" charset="0"/>
                <a:ea typeface="ＭＳ Ｐゴシック" charset="0"/>
              </a:rPr>
              <a:t>arrêt pour EI</a:t>
            </a:r>
          </a:p>
          <a:p>
            <a:pPr lvl="1" eaLnBrk="1" hangingPunct="1"/>
            <a:r>
              <a:rPr lang="fr-FR" sz="1600" dirty="0">
                <a:latin typeface="Arial" charset="0"/>
                <a:ea typeface="ＭＳ Ｐゴシック" charset="0"/>
              </a:rPr>
              <a:t>EI les plus fréquents (</a:t>
            </a:r>
            <a:r>
              <a:rPr lang="fr-FR" sz="1600" u="sng" dirty="0">
                <a:latin typeface="Arial" charset="0"/>
                <a:ea typeface="ＭＳ Ｐゴシック" charset="0"/>
              </a:rPr>
              <a:t>&gt;</a:t>
            </a:r>
            <a:r>
              <a:rPr lang="fr-FR" sz="1600" dirty="0">
                <a:latin typeface="Arial" charset="0"/>
                <a:ea typeface="ＭＳ Ｐゴシック" charset="0"/>
              </a:rPr>
              <a:t> 10 %) : céphalées (25 %), fatigue (21 %), diarrhée (11 %), nausées (10 %)</a:t>
            </a:r>
          </a:p>
        </p:txBody>
      </p:sp>
      <p:sp>
        <p:nvSpPr>
          <p:cNvPr id="39938" name="Text Box 3"/>
          <p:cNvSpPr txBox="1">
            <a:spLocks noChangeArrowheads="1"/>
          </p:cNvSpPr>
          <p:nvPr/>
        </p:nvSpPr>
        <p:spPr bwMode="auto">
          <a:xfrm>
            <a:off x="6335713" y="6583363"/>
            <a:ext cx="280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fr-FR" sz="1200" i="1">
                <a:solidFill>
                  <a:schemeClr val="bg1"/>
                </a:solidFill>
                <a:cs typeface="Arial" charset="0"/>
              </a:rPr>
              <a:t>Naggie S, CROI 2015, Abs. 152LB</a:t>
            </a:r>
          </a:p>
        </p:txBody>
      </p:sp>
      <p:sp>
        <p:nvSpPr>
          <p:cNvPr id="34" name="TextBox 26"/>
          <p:cNvSpPr txBox="1">
            <a:spLocks noChangeArrowheads="1"/>
          </p:cNvSpPr>
          <p:nvPr/>
        </p:nvSpPr>
        <p:spPr bwMode="auto">
          <a:xfrm>
            <a:off x="3871913" y="1006475"/>
            <a:ext cx="1566862" cy="400050"/>
          </a:xfrm>
          <a:prstGeom prst="rect">
            <a:avLst/>
          </a:prstGeom>
          <a:noFill/>
          <a:ln>
            <a:noFill/>
          </a:ln>
          <a:extLst/>
        </p:spPr>
        <p:txBody>
          <a:bodyPr anchor="ctr">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fr-FR" sz="2000" b="0" kern="0" dirty="0" smtClean="0">
                <a:solidFill>
                  <a:srgbClr val="FFFF66"/>
                </a:solidFill>
                <a:ea typeface="+mn-ea"/>
              </a:rPr>
              <a:t>RVS12 (%)</a:t>
            </a:r>
          </a:p>
        </p:txBody>
      </p:sp>
      <p:grpSp>
        <p:nvGrpSpPr>
          <p:cNvPr id="39941" name="Groupe 51"/>
          <p:cNvGrpSpPr>
            <a:grpSpLocks/>
          </p:cNvGrpSpPr>
          <p:nvPr/>
        </p:nvGrpSpPr>
        <p:grpSpPr bwMode="auto">
          <a:xfrm>
            <a:off x="773113" y="4111625"/>
            <a:ext cx="7192962" cy="2663825"/>
            <a:chOff x="1154113" y="1317625"/>
            <a:chExt cx="7192962" cy="2663825"/>
          </a:xfrm>
        </p:grpSpPr>
        <p:sp>
          <p:nvSpPr>
            <p:cNvPr id="39943" name="TextBox 7"/>
            <p:cNvSpPr txBox="1">
              <a:spLocks noChangeArrowheads="1"/>
            </p:cNvSpPr>
            <p:nvPr/>
          </p:nvSpPr>
          <p:spPr bwMode="auto">
            <a:xfrm>
              <a:off x="3035300" y="1317625"/>
              <a:ext cx="2422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400">
                  <a:solidFill>
                    <a:schemeClr val="bg1"/>
                  </a:solidFill>
                  <a:cs typeface="Arial" charset="0"/>
                </a:rPr>
                <a:t>Selon traitement antérieur</a:t>
              </a:r>
            </a:p>
          </p:txBody>
        </p:sp>
        <p:sp>
          <p:nvSpPr>
            <p:cNvPr id="39944" name="TextBox 8"/>
            <p:cNvSpPr txBox="1">
              <a:spLocks noChangeArrowheads="1"/>
            </p:cNvSpPr>
            <p:nvPr/>
          </p:nvSpPr>
          <p:spPr bwMode="auto">
            <a:xfrm>
              <a:off x="1682750" y="1317625"/>
              <a:ext cx="94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400">
                  <a:solidFill>
                    <a:schemeClr val="bg1"/>
                  </a:solidFill>
                  <a:cs typeface="Arial" charset="0"/>
                </a:rPr>
                <a:t>Tous</a:t>
              </a:r>
            </a:p>
          </p:txBody>
        </p:sp>
        <p:sp>
          <p:nvSpPr>
            <p:cNvPr id="39945" name="TextBox 9"/>
            <p:cNvSpPr txBox="1">
              <a:spLocks noChangeArrowheads="1"/>
            </p:cNvSpPr>
            <p:nvPr/>
          </p:nvSpPr>
          <p:spPr bwMode="auto">
            <a:xfrm>
              <a:off x="5734050" y="1317625"/>
              <a:ext cx="2422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400">
                  <a:solidFill>
                    <a:schemeClr val="bg1"/>
                  </a:solidFill>
                  <a:cs typeface="Arial" charset="0"/>
                </a:rPr>
                <a:t>Selon statut cirrhose</a:t>
              </a:r>
            </a:p>
          </p:txBody>
        </p:sp>
        <p:sp>
          <p:nvSpPr>
            <p:cNvPr id="24" name="TextBox 17"/>
            <p:cNvSpPr txBox="1"/>
            <p:nvPr/>
          </p:nvSpPr>
          <p:spPr>
            <a:xfrm>
              <a:off x="1682750" y="3524250"/>
              <a:ext cx="1039813" cy="457200"/>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fr-FR" sz="1200" b="1" kern="0" dirty="0" smtClean="0">
                  <a:solidFill>
                    <a:schemeClr val="bg1"/>
                  </a:solidFill>
                  <a:cs typeface="Arial" pitchFamily="34" charset="0"/>
                </a:rPr>
                <a:t>SOF/LDV</a:t>
              </a:r>
              <a:br>
                <a:rPr lang="fr-FR" sz="1200" b="1" kern="0" dirty="0" smtClean="0">
                  <a:solidFill>
                    <a:schemeClr val="bg1"/>
                  </a:solidFill>
                  <a:cs typeface="Arial" pitchFamily="34" charset="0"/>
                </a:rPr>
              </a:br>
              <a:r>
                <a:rPr lang="fr-FR" sz="1200" b="1" kern="0" dirty="0" smtClean="0">
                  <a:solidFill>
                    <a:schemeClr val="bg1"/>
                  </a:solidFill>
                  <a:cs typeface="Arial" pitchFamily="34" charset="0"/>
                </a:rPr>
                <a:t>12 sem.</a:t>
              </a:r>
              <a:endParaRPr lang="fr-FR" sz="1200" b="1" kern="0" dirty="0">
                <a:solidFill>
                  <a:schemeClr val="bg1"/>
                </a:solidFill>
                <a:cs typeface="Arial" pitchFamily="34" charset="0"/>
              </a:endParaRPr>
            </a:p>
          </p:txBody>
        </p:sp>
        <p:sp>
          <p:nvSpPr>
            <p:cNvPr id="39947" name="TextBox 11"/>
            <p:cNvSpPr txBox="1">
              <a:spLocks noChangeArrowheads="1"/>
            </p:cNvSpPr>
            <p:nvPr/>
          </p:nvSpPr>
          <p:spPr bwMode="auto">
            <a:xfrm>
              <a:off x="4262438" y="3540125"/>
              <a:ext cx="1338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a:solidFill>
                    <a:schemeClr val="bg1"/>
                  </a:solidFill>
                  <a:cs typeface="Arial" charset="0"/>
                </a:rPr>
                <a:t>Prétraité</a:t>
              </a:r>
            </a:p>
          </p:txBody>
        </p:sp>
        <p:sp>
          <p:nvSpPr>
            <p:cNvPr id="39948" name="TextBox 23"/>
            <p:cNvSpPr txBox="1">
              <a:spLocks noChangeArrowheads="1"/>
            </p:cNvSpPr>
            <p:nvPr/>
          </p:nvSpPr>
          <p:spPr bwMode="auto">
            <a:xfrm>
              <a:off x="3224213" y="3540125"/>
              <a:ext cx="688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a:solidFill>
                    <a:schemeClr val="bg1"/>
                  </a:solidFill>
                  <a:cs typeface="Arial" charset="0"/>
                </a:rPr>
                <a:t>Naïf</a:t>
              </a:r>
            </a:p>
          </p:txBody>
        </p:sp>
        <p:sp>
          <p:nvSpPr>
            <p:cNvPr id="27" name="TextBox 23"/>
            <p:cNvSpPr txBox="1">
              <a:spLocks noChangeArrowheads="1"/>
            </p:cNvSpPr>
            <p:nvPr/>
          </p:nvSpPr>
          <p:spPr bwMode="auto">
            <a:xfrm>
              <a:off x="5657850" y="3540125"/>
              <a:ext cx="1328738" cy="276225"/>
            </a:xfrm>
            <a:prstGeom prst="rect">
              <a:avLst/>
            </a:prstGeom>
            <a:noFill/>
            <a:ln>
              <a:noFill/>
            </a:ln>
            <a:extLst/>
          </p:spPr>
          <p:txBody>
            <a:bodyPr anchor="ctr">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fr-FR" altLang="en-US" sz="1200" kern="0" dirty="0" smtClean="0">
                  <a:solidFill>
                    <a:schemeClr val="bg1"/>
                  </a:solidFill>
                  <a:ea typeface="+mn-ea"/>
                </a:rPr>
                <a:t>Pas de cirrhose</a:t>
              </a:r>
            </a:p>
          </p:txBody>
        </p:sp>
        <p:sp>
          <p:nvSpPr>
            <p:cNvPr id="28" name="TextBox 23"/>
            <p:cNvSpPr txBox="1">
              <a:spLocks noChangeArrowheads="1"/>
            </p:cNvSpPr>
            <p:nvPr/>
          </p:nvSpPr>
          <p:spPr bwMode="auto">
            <a:xfrm>
              <a:off x="7213600" y="3540125"/>
              <a:ext cx="885825" cy="276225"/>
            </a:xfrm>
            <a:prstGeom prst="rect">
              <a:avLst/>
            </a:prstGeom>
            <a:noFill/>
            <a:ln>
              <a:noFill/>
            </a:ln>
            <a:extLst/>
          </p:spPr>
          <p:txBody>
            <a:bodyPr anchor="ctr">
              <a:spAutoFit/>
            </a:bodyPr>
            <a:lstStyle>
              <a:lvl1pPr eaLnBrk="0" hangingPunct="0">
                <a:defRPr sz="2200" b="1">
                  <a:solidFill>
                    <a:schemeClr val="tx1"/>
                  </a:solidFill>
                  <a:latin typeface="Arial" pitchFamily="34" charset="0"/>
                  <a:cs typeface="Arial" pitchFamily="34" charset="0"/>
                </a:defRPr>
              </a:lvl1pPr>
              <a:lvl2pPr marL="742950" indent="-285750" eaLnBrk="0" hangingPunct="0">
                <a:defRPr sz="2200" b="1">
                  <a:solidFill>
                    <a:schemeClr val="tx1"/>
                  </a:solidFill>
                  <a:latin typeface="Arial" pitchFamily="34" charset="0"/>
                  <a:cs typeface="Arial" pitchFamily="34" charset="0"/>
                </a:defRPr>
              </a:lvl2pPr>
              <a:lvl3pPr marL="1143000" indent="-228600" eaLnBrk="0" hangingPunct="0">
                <a:defRPr sz="2200" b="1">
                  <a:solidFill>
                    <a:schemeClr val="tx1"/>
                  </a:solidFill>
                  <a:latin typeface="Arial" pitchFamily="34" charset="0"/>
                  <a:cs typeface="Arial" pitchFamily="34" charset="0"/>
                </a:defRPr>
              </a:lvl3pPr>
              <a:lvl4pPr marL="1600200" indent="-228600" eaLnBrk="0" hangingPunct="0">
                <a:defRPr sz="2200" b="1">
                  <a:solidFill>
                    <a:schemeClr val="tx1"/>
                  </a:solidFill>
                  <a:latin typeface="Arial" pitchFamily="34" charset="0"/>
                  <a:cs typeface="Arial" pitchFamily="34" charset="0"/>
                </a:defRPr>
              </a:lvl4pPr>
              <a:lvl5pPr marL="2057400" indent="-228600" eaLnBrk="0" hangingPunct="0">
                <a:defRPr sz="2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b="1">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fr-FR" altLang="en-US" sz="1200" kern="0" dirty="0" smtClean="0">
                  <a:solidFill>
                    <a:schemeClr val="bg1"/>
                  </a:solidFill>
                  <a:ea typeface="+mn-ea"/>
                </a:rPr>
                <a:t>Cirrhose</a:t>
              </a:r>
            </a:p>
          </p:txBody>
        </p:sp>
        <p:cxnSp>
          <p:nvCxnSpPr>
            <p:cNvPr id="39951" name="Connecteur droit 36"/>
            <p:cNvCxnSpPr>
              <a:cxnSpLocks noChangeShapeType="1"/>
            </p:cNvCxnSpPr>
            <p:nvPr/>
          </p:nvCxnSpPr>
          <p:spPr bwMode="auto">
            <a:xfrm>
              <a:off x="3159125" y="1682750"/>
              <a:ext cx="21971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cxnSp>
          <p:nvCxnSpPr>
            <p:cNvPr id="39952" name="Connecteur droit 37"/>
            <p:cNvCxnSpPr>
              <a:cxnSpLocks noChangeShapeType="1"/>
            </p:cNvCxnSpPr>
            <p:nvPr/>
          </p:nvCxnSpPr>
          <p:spPr bwMode="auto">
            <a:xfrm>
              <a:off x="5967413" y="1682750"/>
              <a:ext cx="2033587"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39953" name="Rectangle 24"/>
            <p:cNvSpPr>
              <a:spLocks noChangeArrowheads="1"/>
            </p:cNvSpPr>
            <p:nvPr/>
          </p:nvSpPr>
          <p:spPr bwMode="auto">
            <a:xfrm>
              <a:off x="1689100" y="2005013"/>
              <a:ext cx="1049338" cy="1503362"/>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bg1"/>
                </a:solidFill>
                <a:cs typeface="Arial" charset="0"/>
              </a:endParaRPr>
            </a:p>
          </p:txBody>
        </p:sp>
        <p:sp>
          <p:nvSpPr>
            <p:cNvPr id="39954" name="Rectangle 25"/>
            <p:cNvSpPr>
              <a:spLocks noChangeArrowheads="1"/>
            </p:cNvSpPr>
            <p:nvPr/>
          </p:nvSpPr>
          <p:spPr bwMode="auto">
            <a:xfrm>
              <a:off x="3052763" y="2024063"/>
              <a:ext cx="1047750" cy="1484312"/>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bg1"/>
                </a:solidFill>
                <a:cs typeface="Arial" charset="0"/>
              </a:endParaRPr>
            </a:p>
          </p:txBody>
        </p:sp>
        <p:sp>
          <p:nvSpPr>
            <p:cNvPr id="39955" name="Rectangle 26"/>
            <p:cNvSpPr>
              <a:spLocks noChangeArrowheads="1"/>
            </p:cNvSpPr>
            <p:nvPr/>
          </p:nvSpPr>
          <p:spPr bwMode="auto">
            <a:xfrm>
              <a:off x="4414838" y="1985963"/>
              <a:ext cx="1049337" cy="15224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bg1"/>
                </a:solidFill>
                <a:cs typeface="Arial" charset="0"/>
              </a:endParaRPr>
            </a:p>
          </p:txBody>
        </p:sp>
        <p:sp>
          <p:nvSpPr>
            <p:cNvPr id="39956" name="Rectangle 27"/>
            <p:cNvSpPr>
              <a:spLocks noChangeArrowheads="1"/>
            </p:cNvSpPr>
            <p:nvPr/>
          </p:nvSpPr>
          <p:spPr bwMode="auto">
            <a:xfrm>
              <a:off x="5778500" y="1995488"/>
              <a:ext cx="1047750" cy="1512887"/>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bg1"/>
                </a:solidFill>
                <a:cs typeface="Arial" charset="0"/>
              </a:endParaRPr>
            </a:p>
          </p:txBody>
        </p:sp>
        <p:sp>
          <p:nvSpPr>
            <p:cNvPr id="39957" name="Rectangle 28"/>
            <p:cNvSpPr>
              <a:spLocks noChangeArrowheads="1"/>
            </p:cNvSpPr>
            <p:nvPr/>
          </p:nvSpPr>
          <p:spPr bwMode="auto">
            <a:xfrm>
              <a:off x="7142163" y="2033588"/>
              <a:ext cx="1047750" cy="147478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solidFill>
                  <a:schemeClr val="bg1"/>
                </a:solidFill>
                <a:cs typeface="Arial" charset="0"/>
              </a:endParaRPr>
            </a:p>
          </p:txBody>
        </p:sp>
        <p:sp>
          <p:nvSpPr>
            <p:cNvPr id="39958" name="Freeform 29"/>
            <p:cNvSpPr>
              <a:spLocks noEditPoints="1"/>
            </p:cNvSpPr>
            <p:nvPr/>
          </p:nvSpPr>
          <p:spPr bwMode="auto">
            <a:xfrm>
              <a:off x="2181225" y="1981200"/>
              <a:ext cx="57150" cy="66675"/>
            </a:xfrm>
            <a:custGeom>
              <a:avLst/>
              <a:gdLst>
                <a:gd name="T0" fmla="*/ 45362813 w 36"/>
                <a:gd name="T1" fmla="*/ 105846563 h 42"/>
                <a:gd name="T2" fmla="*/ 45362813 w 36"/>
                <a:gd name="T3" fmla="*/ 45362813 h 42"/>
                <a:gd name="T4" fmla="*/ 45362813 w 36"/>
                <a:gd name="T5" fmla="*/ 0 h 42"/>
                <a:gd name="T6" fmla="*/ 45362813 w 36"/>
                <a:gd name="T7" fmla="*/ 105846563 h 42"/>
                <a:gd name="T8" fmla="*/ 0 w 36"/>
                <a:gd name="T9" fmla="*/ 105846563 h 42"/>
                <a:gd name="T10" fmla="*/ 90725625 w 36"/>
                <a:gd name="T11" fmla="*/ 105846563 h 42"/>
                <a:gd name="T12" fmla="*/ 0 w 36"/>
                <a:gd name="T13" fmla="*/ 105846563 h 42"/>
                <a:gd name="T14" fmla="*/ 0 w 36"/>
                <a:gd name="T15" fmla="*/ 0 h 42"/>
                <a:gd name="T16" fmla="*/ 90725625 w 36"/>
                <a:gd name="T17" fmla="*/ 0 h 42"/>
                <a:gd name="T18" fmla="*/ 0 w 36"/>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2"/>
                <a:gd name="T32" fmla="*/ 36 w 36"/>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2">
                  <a:moveTo>
                    <a:pt x="18" y="42"/>
                  </a:moveTo>
                  <a:lnTo>
                    <a:pt x="18" y="18"/>
                  </a:lnTo>
                  <a:lnTo>
                    <a:pt x="18" y="0"/>
                  </a:lnTo>
                  <a:lnTo>
                    <a:pt x="18" y="42"/>
                  </a:lnTo>
                  <a:close/>
                  <a:moveTo>
                    <a:pt x="0" y="42"/>
                  </a:moveTo>
                  <a:lnTo>
                    <a:pt x="36" y="42"/>
                  </a:lnTo>
                  <a:lnTo>
                    <a:pt x="0" y="42"/>
                  </a:lnTo>
                  <a:close/>
                  <a:moveTo>
                    <a:pt x="0" y="0"/>
                  </a:moveTo>
                  <a:lnTo>
                    <a:pt x="36" y="0"/>
                  </a:lnTo>
                  <a:lnTo>
                    <a:pt x="0" y="0"/>
                  </a:lnTo>
                  <a:close/>
                </a:path>
              </a:pathLst>
            </a:custGeom>
            <a:solidFill>
              <a:srgbClr val="000000"/>
            </a:solidFill>
            <a:ln w="9525">
              <a:solidFill>
                <a:schemeClr val="bg1"/>
              </a:solidFill>
              <a:round/>
              <a:headEnd/>
              <a:tailEnd/>
            </a:ln>
          </p:spPr>
          <p:txBody>
            <a:bodyPr/>
            <a:lstStyle/>
            <a:p>
              <a:endParaRPr lang="fr-FR"/>
            </a:p>
          </p:txBody>
        </p:sp>
        <p:sp>
          <p:nvSpPr>
            <p:cNvPr id="39959" name="Freeform 30"/>
            <p:cNvSpPr>
              <a:spLocks noEditPoints="1"/>
            </p:cNvSpPr>
            <p:nvPr/>
          </p:nvSpPr>
          <p:spPr bwMode="auto">
            <a:xfrm>
              <a:off x="2181225" y="1976438"/>
              <a:ext cx="57150" cy="76200"/>
            </a:xfrm>
            <a:custGeom>
              <a:avLst/>
              <a:gdLst>
                <a:gd name="T0" fmla="*/ 37801550 w 36"/>
                <a:gd name="T1" fmla="*/ 113407825 h 48"/>
                <a:gd name="T2" fmla="*/ 37801550 w 36"/>
                <a:gd name="T3" fmla="*/ 52924075 h 48"/>
                <a:gd name="T4" fmla="*/ 37801550 w 36"/>
                <a:gd name="T5" fmla="*/ 7561263 h 48"/>
                <a:gd name="T6" fmla="*/ 52922488 w 36"/>
                <a:gd name="T7" fmla="*/ 7561263 h 48"/>
                <a:gd name="T8" fmla="*/ 52922488 w 36"/>
                <a:gd name="T9" fmla="*/ 52924075 h 48"/>
                <a:gd name="T10" fmla="*/ 52922488 w 36"/>
                <a:gd name="T11" fmla="*/ 113407825 h 48"/>
                <a:gd name="T12" fmla="*/ 37801550 w 36"/>
                <a:gd name="T13" fmla="*/ 113407825 h 48"/>
                <a:gd name="T14" fmla="*/ 0 w 36"/>
                <a:gd name="T15" fmla="*/ 105846563 h 48"/>
                <a:gd name="T16" fmla="*/ 90725625 w 36"/>
                <a:gd name="T17" fmla="*/ 105846563 h 48"/>
                <a:gd name="T18" fmla="*/ 90725625 w 36"/>
                <a:gd name="T19" fmla="*/ 120967500 h 48"/>
                <a:gd name="T20" fmla="*/ 0 w 36"/>
                <a:gd name="T21" fmla="*/ 120967500 h 48"/>
                <a:gd name="T22" fmla="*/ 0 w 36"/>
                <a:gd name="T23" fmla="*/ 105846563 h 48"/>
                <a:gd name="T24" fmla="*/ 0 w 36"/>
                <a:gd name="T25" fmla="*/ 0 h 48"/>
                <a:gd name="T26" fmla="*/ 90725625 w 36"/>
                <a:gd name="T27" fmla="*/ 0 h 48"/>
                <a:gd name="T28" fmla="*/ 90725625 w 36"/>
                <a:gd name="T29" fmla="*/ 15120938 h 48"/>
                <a:gd name="T30" fmla="*/ 0 w 36"/>
                <a:gd name="T31" fmla="*/ 15120938 h 48"/>
                <a:gd name="T32" fmla="*/ 0 w 36"/>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15" y="45"/>
                  </a:moveTo>
                  <a:lnTo>
                    <a:pt x="15" y="21"/>
                  </a:lnTo>
                  <a:lnTo>
                    <a:pt x="15" y="3"/>
                  </a:lnTo>
                  <a:lnTo>
                    <a:pt x="21" y="3"/>
                  </a:lnTo>
                  <a:lnTo>
                    <a:pt x="21" y="21"/>
                  </a:lnTo>
                  <a:lnTo>
                    <a:pt x="21" y="45"/>
                  </a:lnTo>
                  <a:lnTo>
                    <a:pt x="15" y="45"/>
                  </a:lnTo>
                  <a:close/>
                  <a:moveTo>
                    <a:pt x="0" y="42"/>
                  </a:moveTo>
                  <a:lnTo>
                    <a:pt x="36" y="42"/>
                  </a:lnTo>
                  <a:lnTo>
                    <a:pt x="36" y="48"/>
                  </a:lnTo>
                  <a:lnTo>
                    <a:pt x="0" y="48"/>
                  </a:lnTo>
                  <a:lnTo>
                    <a:pt x="0" y="42"/>
                  </a:lnTo>
                  <a:close/>
                  <a:moveTo>
                    <a:pt x="0" y="0"/>
                  </a:moveTo>
                  <a:lnTo>
                    <a:pt x="36" y="0"/>
                  </a:lnTo>
                  <a:lnTo>
                    <a:pt x="36" y="6"/>
                  </a:lnTo>
                  <a:lnTo>
                    <a:pt x="0" y="6"/>
                  </a:lnTo>
                  <a:lnTo>
                    <a:pt x="0" y="0"/>
                  </a:lnTo>
                  <a:close/>
                </a:path>
              </a:pathLst>
            </a:custGeom>
            <a:solidFill>
              <a:srgbClr val="7F7F7F"/>
            </a:solidFill>
            <a:ln w="0" cap="flat">
              <a:solidFill>
                <a:schemeClr val="bg1"/>
              </a:solidFill>
              <a:prstDash val="solid"/>
              <a:round/>
              <a:headEnd/>
              <a:tailEnd/>
            </a:ln>
          </p:spPr>
          <p:txBody>
            <a:bodyPr/>
            <a:lstStyle/>
            <a:p>
              <a:endParaRPr lang="fr-FR"/>
            </a:p>
          </p:txBody>
        </p:sp>
        <p:sp>
          <p:nvSpPr>
            <p:cNvPr id="39960" name="Freeform 31"/>
            <p:cNvSpPr>
              <a:spLocks noEditPoints="1"/>
            </p:cNvSpPr>
            <p:nvPr/>
          </p:nvSpPr>
          <p:spPr bwMode="auto">
            <a:xfrm>
              <a:off x="3543300" y="1981200"/>
              <a:ext cx="57150" cy="123825"/>
            </a:xfrm>
            <a:custGeom>
              <a:avLst/>
              <a:gdLst>
                <a:gd name="T0" fmla="*/ 45362813 w 36"/>
                <a:gd name="T1" fmla="*/ 196572188 h 78"/>
                <a:gd name="T2" fmla="*/ 45362813 w 36"/>
                <a:gd name="T3" fmla="*/ 75604688 h 78"/>
                <a:gd name="T4" fmla="*/ 45362813 w 36"/>
                <a:gd name="T5" fmla="*/ 0 h 78"/>
                <a:gd name="T6" fmla="*/ 45362813 w 36"/>
                <a:gd name="T7" fmla="*/ 196572188 h 78"/>
                <a:gd name="T8" fmla="*/ 0 w 36"/>
                <a:gd name="T9" fmla="*/ 196572188 h 78"/>
                <a:gd name="T10" fmla="*/ 90725625 w 36"/>
                <a:gd name="T11" fmla="*/ 196572188 h 78"/>
                <a:gd name="T12" fmla="*/ 0 w 36"/>
                <a:gd name="T13" fmla="*/ 196572188 h 78"/>
                <a:gd name="T14" fmla="*/ 0 w 36"/>
                <a:gd name="T15" fmla="*/ 0 h 78"/>
                <a:gd name="T16" fmla="*/ 90725625 w 36"/>
                <a:gd name="T17" fmla="*/ 0 h 78"/>
                <a:gd name="T18" fmla="*/ 0 w 36"/>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78"/>
                <a:gd name="T32" fmla="*/ 36 w 36"/>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78">
                  <a:moveTo>
                    <a:pt x="18" y="78"/>
                  </a:moveTo>
                  <a:lnTo>
                    <a:pt x="18" y="30"/>
                  </a:lnTo>
                  <a:lnTo>
                    <a:pt x="18" y="0"/>
                  </a:lnTo>
                  <a:lnTo>
                    <a:pt x="18" y="78"/>
                  </a:lnTo>
                  <a:close/>
                  <a:moveTo>
                    <a:pt x="0" y="78"/>
                  </a:moveTo>
                  <a:lnTo>
                    <a:pt x="36" y="78"/>
                  </a:lnTo>
                  <a:lnTo>
                    <a:pt x="0" y="78"/>
                  </a:lnTo>
                  <a:close/>
                  <a:moveTo>
                    <a:pt x="0" y="0"/>
                  </a:moveTo>
                  <a:lnTo>
                    <a:pt x="36" y="0"/>
                  </a:lnTo>
                  <a:lnTo>
                    <a:pt x="0" y="0"/>
                  </a:lnTo>
                  <a:close/>
                </a:path>
              </a:pathLst>
            </a:custGeom>
            <a:solidFill>
              <a:srgbClr val="000000"/>
            </a:solidFill>
            <a:ln w="9525">
              <a:solidFill>
                <a:schemeClr val="bg1"/>
              </a:solidFill>
              <a:round/>
              <a:headEnd/>
              <a:tailEnd/>
            </a:ln>
          </p:spPr>
          <p:txBody>
            <a:bodyPr/>
            <a:lstStyle/>
            <a:p>
              <a:endParaRPr lang="fr-FR"/>
            </a:p>
          </p:txBody>
        </p:sp>
        <p:sp>
          <p:nvSpPr>
            <p:cNvPr id="39961" name="Freeform 32"/>
            <p:cNvSpPr>
              <a:spLocks noEditPoints="1"/>
            </p:cNvSpPr>
            <p:nvPr/>
          </p:nvSpPr>
          <p:spPr bwMode="auto">
            <a:xfrm>
              <a:off x="3543300" y="1976438"/>
              <a:ext cx="57150" cy="133350"/>
            </a:xfrm>
            <a:custGeom>
              <a:avLst/>
              <a:gdLst>
                <a:gd name="T0" fmla="*/ 37801550 w 36"/>
                <a:gd name="T1" fmla="*/ 204133450 h 84"/>
                <a:gd name="T2" fmla="*/ 37801550 w 36"/>
                <a:gd name="T3" fmla="*/ 83165950 h 84"/>
                <a:gd name="T4" fmla="*/ 37801550 w 36"/>
                <a:gd name="T5" fmla="*/ 7559675 h 84"/>
                <a:gd name="T6" fmla="*/ 52922488 w 36"/>
                <a:gd name="T7" fmla="*/ 7559675 h 84"/>
                <a:gd name="T8" fmla="*/ 52922488 w 36"/>
                <a:gd name="T9" fmla="*/ 83165950 h 84"/>
                <a:gd name="T10" fmla="*/ 52922488 w 36"/>
                <a:gd name="T11" fmla="*/ 204133450 h 84"/>
                <a:gd name="T12" fmla="*/ 37801550 w 36"/>
                <a:gd name="T13" fmla="*/ 204133450 h 84"/>
                <a:gd name="T14" fmla="*/ 0 w 36"/>
                <a:gd name="T15" fmla="*/ 196572188 h 84"/>
                <a:gd name="T16" fmla="*/ 90725625 w 36"/>
                <a:gd name="T17" fmla="*/ 196572188 h 84"/>
                <a:gd name="T18" fmla="*/ 90725625 w 36"/>
                <a:gd name="T19" fmla="*/ 211693125 h 84"/>
                <a:gd name="T20" fmla="*/ 0 w 36"/>
                <a:gd name="T21" fmla="*/ 211693125 h 84"/>
                <a:gd name="T22" fmla="*/ 0 w 36"/>
                <a:gd name="T23" fmla="*/ 196572188 h 84"/>
                <a:gd name="T24" fmla="*/ 0 w 36"/>
                <a:gd name="T25" fmla="*/ 0 h 84"/>
                <a:gd name="T26" fmla="*/ 90725625 w 36"/>
                <a:gd name="T27" fmla="*/ 0 h 84"/>
                <a:gd name="T28" fmla="*/ 90725625 w 36"/>
                <a:gd name="T29" fmla="*/ 15120938 h 84"/>
                <a:gd name="T30" fmla="*/ 0 w 36"/>
                <a:gd name="T31" fmla="*/ 15120938 h 84"/>
                <a:gd name="T32" fmla="*/ 0 w 36"/>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84"/>
                <a:gd name="T53" fmla="*/ 36 w 36"/>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84">
                  <a:moveTo>
                    <a:pt x="15" y="81"/>
                  </a:moveTo>
                  <a:lnTo>
                    <a:pt x="15" y="33"/>
                  </a:lnTo>
                  <a:lnTo>
                    <a:pt x="15" y="3"/>
                  </a:lnTo>
                  <a:lnTo>
                    <a:pt x="21" y="3"/>
                  </a:lnTo>
                  <a:lnTo>
                    <a:pt x="21" y="33"/>
                  </a:lnTo>
                  <a:lnTo>
                    <a:pt x="21" y="81"/>
                  </a:lnTo>
                  <a:lnTo>
                    <a:pt x="15" y="81"/>
                  </a:lnTo>
                  <a:close/>
                  <a:moveTo>
                    <a:pt x="0" y="78"/>
                  </a:moveTo>
                  <a:lnTo>
                    <a:pt x="36" y="78"/>
                  </a:lnTo>
                  <a:lnTo>
                    <a:pt x="36" y="84"/>
                  </a:lnTo>
                  <a:lnTo>
                    <a:pt x="0" y="84"/>
                  </a:lnTo>
                  <a:lnTo>
                    <a:pt x="0" y="78"/>
                  </a:lnTo>
                  <a:close/>
                  <a:moveTo>
                    <a:pt x="0" y="0"/>
                  </a:moveTo>
                  <a:lnTo>
                    <a:pt x="36" y="0"/>
                  </a:lnTo>
                  <a:lnTo>
                    <a:pt x="36" y="6"/>
                  </a:lnTo>
                  <a:lnTo>
                    <a:pt x="0" y="6"/>
                  </a:lnTo>
                  <a:lnTo>
                    <a:pt x="0" y="0"/>
                  </a:lnTo>
                  <a:close/>
                </a:path>
              </a:pathLst>
            </a:custGeom>
            <a:solidFill>
              <a:srgbClr val="7F7F7F"/>
            </a:solidFill>
            <a:ln w="0" cap="flat">
              <a:solidFill>
                <a:schemeClr val="bg1"/>
              </a:solidFill>
              <a:prstDash val="solid"/>
              <a:round/>
              <a:headEnd/>
              <a:tailEnd/>
            </a:ln>
          </p:spPr>
          <p:txBody>
            <a:bodyPr/>
            <a:lstStyle/>
            <a:p>
              <a:endParaRPr lang="fr-FR"/>
            </a:p>
          </p:txBody>
        </p:sp>
        <p:sp>
          <p:nvSpPr>
            <p:cNvPr id="39962" name="Freeform 33"/>
            <p:cNvSpPr>
              <a:spLocks noEditPoints="1"/>
            </p:cNvSpPr>
            <p:nvPr/>
          </p:nvSpPr>
          <p:spPr bwMode="auto">
            <a:xfrm>
              <a:off x="4916488" y="1962150"/>
              <a:ext cx="57150" cy="85725"/>
            </a:xfrm>
            <a:custGeom>
              <a:avLst/>
              <a:gdLst>
                <a:gd name="T0" fmla="*/ 45362813 w 36"/>
                <a:gd name="T1" fmla="*/ 136088438 h 54"/>
                <a:gd name="T2" fmla="*/ 45362813 w 36"/>
                <a:gd name="T3" fmla="*/ 47883763 h 54"/>
                <a:gd name="T4" fmla="*/ 45362813 w 36"/>
                <a:gd name="T5" fmla="*/ 0 h 54"/>
                <a:gd name="T6" fmla="*/ 45362813 w 36"/>
                <a:gd name="T7" fmla="*/ 136088438 h 54"/>
                <a:gd name="T8" fmla="*/ 0 w 36"/>
                <a:gd name="T9" fmla="*/ 136088438 h 54"/>
                <a:gd name="T10" fmla="*/ 90725625 w 36"/>
                <a:gd name="T11" fmla="*/ 136088438 h 54"/>
                <a:gd name="T12" fmla="*/ 0 w 36"/>
                <a:gd name="T13" fmla="*/ 136088438 h 54"/>
                <a:gd name="T14" fmla="*/ 0 w 36"/>
                <a:gd name="T15" fmla="*/ 0 h 54"/>
                <a:gd name="T16" fmla="*/ 90725625 w 36"/>
                <a:gd name="T17" fmla="*/ 0 h 54"/>
                <a:gd name="T18" fmla="*/ 0 w 3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4"/>
                <a:gd name="T32" fmla="*/ 36 w 3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4">
                  <a:moveTo>
                    <a:pt x="18" y="54"/>
                  </a:moveTo>
                  <a:lnTo>
                    <a:pt x="18" y="19"/>
                  </a:lnTo>
                  <a:lnTo>
                    <a:pt x="18" y="0"/>
                  </a:lnTo>
                  <a:lnTo>
                    <a:pt x="18" y="54"/>
                  </a:lnTo>
                  <a:close/>
                  <a:moveTo>
                    <a:pt x="0" y="54"/>
                  </a:moveTo>
                  <a:lnTo>
                    <a:pt x="36" y="54"/>
                  </a:lnTo>
                  <a:lnTo>
                    <a:pt x="0" y="54"/>
                  </a:lnTo>
                  <a:close/>
                  <a:moveTo>
                    <a:pt x="0" y="0"/>
                  </a:moveTo>
                  <a:lnTo>
                    <a:pt x="36" y="0"/>
                  </a:lnTo>
                  <a:lnTo>
                    <a:pt x="0" y="0"/>
                  </a:lnTo>
                  <a:close/>
                </a:path>
              </a:pathLst>
            </a:custGeom>
            <a:solidFill>
              <a:srgbClr val="000000"/>
            </a:solidFill>
            <a:ln w="9525">
              <a:solidFill>
                <a:schemeClr val="bg1"/>
              </a:solidFill>
              <a:round/>
              <a:headEnd/>
              <a:tailEnd/>
            </a:ln>
          </p:spPr>
          <p:txBody>
            <a:bodyPr/>
            <a:lstStyle/>
            <a:p>
              <a:endParaRPr lang="fr-FR"/>
            </a:p>
          </p:txBody>
        </p:sp>
        <p:sp>
          <p:nvSpPr>
            <p:cNvPr id="39963" name="Freeform 34"/>
            <p:cNvSpPr>
              <a:spLocks noEditPoints="1"/>
            </p:cNvSpPr>
            <p:nvPr/>
          </p:nvSpPr>
          <p:spPr bwMode="auto">
            <a:xfrm>
              <a:off x="4916488" y="1957388"/>
              <a:ext cx="57150" cy="95250"/>
            </a:xfrm>
            <a:custGeom>
              <a:avLst/>
              <a:gdLst>
                <a:gd name="T0" fmla="*/ 37801550 w 36"/>
                <a:gd name="T1" fmla="*/ 143649700 h 60"/>
                <a:gd name="T2" fmla="*/ 37801550 w 36"/>
                <a:gd name="T3" fmla="*/ 55443438 h 60"/>
                <a:gd name="T4" fmla="*/ 37801550 w 36"/>
                <a:gd name="T5" fmla="*/ 7561263 h 60"/>
                <a:gd name="T6" fmla="*/ 52922488 w 36"/>
                <a:gd name="T7" fmla="*/ 7561263 h 60"/>
                <a:gd name="T8" fmla="*/ 52922488 w 36"/>
                <a:gd name="T9" fmla="*/ 55443438 h 60"/>
                <a:gd name="T10" fmla="*/ 52922488 w 36"/>
                <a:gd name="T11" fmla="*/ 143649700 h 60"/>
                <a:gd name="T12" fmla="*/ 37801550 w 36"/>
                <a:gd name="T13" fmla="*/ 143649700 h 60"/>
                <a:gd name="T14" fmla="*/ 0 w 36"/>
                <a:gd name="T15" fmla="*/ 136088438 h 60"/>
                <a:gd name="T16" fmla="*/ 90725625 w 36"/>
                <a:gd name="T17" fmla="*/ 136088438 h 60"/>
                <a:gd name="T18" fmla="*/ 90725625 w 36"/>
                <a:gd name="T19" fmla="*/ 151209375 h 60"/>
                <a:gd name="T20" fmla="*/ 0 w 36"/>
                <a:gd name="T21" fmla="*/ 151209375 h 60"/>
                <a:gd name="T22" fmla="*/ 0 w 36"/>
                <a:gd name="T23" fmla="*/ 136088438 h 60"/>
                <a:gd name="T24" fmla="*/ 0 w 36"/>
                <a:gd name="T25" fmla="*/ 0 h 60"/>
                <a:gd name="T26" fmla="*/ 90725625 w 36"/>
                <a:gd name="T27" fmla="*/ 0 h 60"/>
                <a:gd name="T28" fmla="*/ 90725625 w 36"/>
                <a:gd name="T29" fmla="*/ 15120938 h 60"/>
                <a:gd name="T30" fmla="*/ 0 w 36"/>
                <a:gd name="T31" fmla="*/ 15120938 h 60"/>
                <a:gd name="T32" fmla="*/ 0 w 36"/>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15" y="57"/>
                  </a:moveTo>
                  <a:lnTo>
                    <a:pt x="15" y="22"/>
                  </a:lnTo>
                  <a:lnTo>
                    <a:pt x="15" y="3"/>
                  </a:lnTo>
                  <a:lnTo>
                    <a:pt x="21" y="3"/>
                  </a:lnTo>
                  <a:lnTo>
                    <a:pt x="21" y="22"/>
                  </a:lnTo>
                  <a:lnTo>
                    <a:pt x="21" y="57"/>
                  </a:lnTo>
                  <a:lnTo>
                    <a:pt x="15" y="57"/>
                  </a:lnTo>
                  <a:close/>
                  <a:moveTo>
                    <a:pt x="0" y="54"/>
                  </a:moveTo>
                  <a:lnTo>
                    <a:pt x="36" y="54"/>
                  </a:lnTo>
                  <a:lnTo>
                    <a:pt x="36" y="60"/>
                  </a:lnTo>
                  <a:lnTo>
                    <a:pt x="0" y="60"/>
                  </a:lnTo>
                  <a:lnTo>
                    <a:pt x="0" y="54"/>
                  </a:lnTo>
                  <a:close/>
                  <a:moveTo>
                    <a:pt x="0" y="0"/>
                  </a:moveTo>
                  <a:lnTo>
                    <a:pt x="36" y="0"/>
                  </a:lnTo>
                  <a:lnTo>
                    <a:pt x="36" y="6"/>
                  </a:lnTo>
                  <a:lnTo>
                    <a:pt x="0" y="6"/>
                  </a:lnTo>
                  <a:lnTo>
                    <a:pt x="0" y="0"/>
                  </a:lnTo>
                  <a:close/>
                </a:path>
              </a:pathLst>
            </a:custGeom>
            <a:solidFill>
              <a:srgbClr val="7F7F7F"/>
            </a:solidFill>
            <a:ln w="0" cap="flat">
              <a:solidFill>
                <a:schemeClr val="bg1"/>
              </a:solidFill>
              <a:prstDash val="solid"/>
              <a:round/>
              <a:headEnd/>
              <a:tailEnd/>
            </a:ln>
          </p:spPr>
          <p:txBody>
            <a:bodyPr/>
            <a:lstStyle/>
            <a:p>
              <a:endParaRPr lang="fr-FR"/>
            </a:p>
          </p:txBody>
        </p:sp>
        <p:sp>
          <p:nvSpPr>
            <p:cNvPr id="39964" name="Freeform 35"/>
            <p:cNvSpPr>
              <a:spLocks noEditPoints="1"/>
            </p:cNvSpPr>
            <p:nvPr/>
          </p:nvSpPr>
          <p:spPr bwMode="auto">
            <a:xfrm>
              <a:off x="6278563" y="1971675"/>
              <a:ext cx="57150" cy="76200"/>
            </a:xfrm>
            <a:custGeom>
              <a:avLst/>
              <a:gdLst>
                <a:gd name="T0" fmla="*/ 45362813 w 36"/>
                <a:gd name="T1" fmla="*/ 120967500 h 48"/>
                <a:gd name="T2" fmla="*/ 45362813 w 36"/>
                <a:gd name="T3" fmla="*/ 45362813 h 48"/>
                <a:gd name="T4" fmla="*/ 45362813 w 36"/>
                <a:gd name="T5" fmla="*/ 0 h 48"/>
                <a:gd name="T6" fmla="*/ 45362813 w 36"/>
                <a:gd name="T7" fmla="*/ 120967500 h 48"/>
                <a:gd name="T8" fmla="*/ 0 w 36"/>
                <a:gd name="T9" fmla="*/ 120967500 h 48"/>
                <a:gd name="T10" fmla="*/ 90725625 w 36"/>
                <a:gd name="T11" fmla="*/ 120967500 h 48"/>
                <a:gd name="T12" fmla="*/ 0 w 36"/>
                <a:gd name="T13" fmla="*/ 120967500 h 48"/>
                <a:gd name="T14" fmla="*/ 0 w 36"/>
                <a:gd name="T15" fmla="*/ 0 h 48"/>
                <a:gd name="T16" fmla="*/ 90725625 w 36"/>
                <a:gd name="T17" fmla="*/ 0 h 48"/>
                <a:gd name="T18" fmla="*/ 0 w 36"/>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18" y="48"/>
                  </a:moveTo>
                  <a:lnTo>
                    <a:pt x="18" y="18"/>
                  </a:lnTo>
                  <a:lnTo>
                    <a:pt x="18" y="0"/>
                  </a:lnTo>
                  <a:lnTo>
                    <a:pt x="18" y="48"/>
                  </a:lnTo>
                  <a:close/>
                  <a:moveTo>
                    <a:pt x="0" y="48"/>
                  </a:moveTo>
                  <a:lnTo>
                    <a:pt x="36" y="48"/>
                  </a:lnTo>
                  <a:lnTo>
                    <a:pt x="0" y="48"/>
                  </a:lnTo>
                  <a:close/>
                  <a:moveTo>
                    <a:pt x="0" y="0"/>
                  </a:moveTo>
                  <a:lnTo>
                    <a:pt x="36" y="0"/>
                  </a:lnTo>
                  <a:lnTo>
                    <a:pt x="0" y="0"/>
                  </a:lnTo>
                  <a:close/>
                </a:path>
              </a:pathLst>
            </a:custGeom>
            <a:solidFill>
              <a:srgbClr val="000000"/>
            </a:solidFill>
            <a:ln w="9525">
              <a:solidFill>
                <a:schemeClr val="bg1"/>
              </a:solidFill>
              <a:round/>
              <a:headEnd/>
              <a:tailEnd/>
            </a:ln>
          </p:spPr>
          <p:txBody>
            <a:bodyPr/>
            <a:lstStyle/>
            <a:p>
              <a:endParaRPr lang="fr-FR"/>
            </a:p>
          </p:txBody>
        </p:sp>
        <p:sp>
          <p:nvSpPr>
            <p:cNvPr id="39965" name="Freeform 36"/>
            <p:cNvSpPr>
              <a:spLocks noEditPoints="1"/>
            </p:cNvSpPr>
            <p:nvPr/>
          </p:nvSpPr>
          <p:spPr bwMode="auto">
            <a:xfrm>
              <a:off x="6278563" y="1966913"/>
              <a:ext cx="57150" cy="85725"/>
            </a:xfrm>
            <a:custGeom>
              <a:avLst/>
              <a:gdLst>
                <a:gd name="T0" fmla="*/ 37801550 w 36"/>
                <a:gd name="T1" fmla="*/ 128528763 h 54"/>
                <a:gd name="T2" fmla="*/ 37801550 w 36"/>
                <a:gd name="T3" fmla="*/ 52924075 h 54"/>
                <a:gd name="T4" fmla="*/ 37801550 w 36"/>
                <a:gd name="T5" fmla="*/ 7561263 h 54"/>
                <a:gd name="T6" fmla="*/ 52922488 w 36"/>
                <a:gd name="T7" fmla="*/ 7561263 h 54"/>
                <a:gd name="T8" fmla="*/ 52922488 w 36"/>
                <a:gd name="T9" fmla="*/ 52924075 h 54"/>
                <a:gd name="T10" fmla="*/ 52922488 w 36"/>
                <a:gd name="T11" fmla="*/ 128528763 h 54"/>
                <a:gd name="T12" fmla="*/ 37801550 w 36"/>
                <a:gd name="T13" fmla="*/ 128528763 h 54"/>
                <a:gd name="T14" fmla="*/ 0 w 36"/>
                <a:gd name="T15" fmla="*/ 120967500 h 54"/>
                <a:gd name="T16" fmla="*/ 90725625 w 36"/>
                <a:gd name="T17" fmla="*/ 120967500 h 54"/>
                <a:gd name="T18" fmla="*/ 90725625 w 36"/>
                <a:gd name="T19" fmla="*/ 136088438 h 54"/>
                <a:gd name="T20" fmla="*/ 0 w 36"/>
                <a:gd name="T21" fmla="*/ 136088438 h 54"/>
                <a:gd name="T22" fmla="*/ 0 w 36"/>
                <a:gd name="T23" fmla="*/ 120967500 h 54"/>
                <a:gd name="T24" fmla="*/ 0 w 36"/>
                <a:gd name="T25" fmla="*/ 0 h 54"/>
                <a:gd name="T26" fmla="*/ 90725625 w 36"/>
                <a:gd name="T27" fmla="*/ 0 h 54"/>
                <a:gd name="T28" fmla="*/ 90725625 w 36"/>
                <a:gd name="T29" fmla="*/ 15120938 h 54"/>
                <a:gd name="T30" fmla="*/ 0 w 36"/>
                <a:gd name="T31" fmla="*/ 15120938 h 54"/>
                <a:gd name="T32" fmla="*/ 0 w 36"/>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4"/>
                <a:gd name="T53" fmla="*/ 36 w 3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4">
                  <a:moveTo>
                    <a:pt x="15" y="51"/>
                  </a:moveTo>
                  <a:lnTo>
                    <a:pt x="15" y="21"/>
                  </a:lnTo>
                  <a:lnTo>
                    <a:pt x="15" y="3"/>
                  </a:lnTo>
                  <a:lnTo>
                    <a:pt x="21" y="3"/>
                  </a:lnTo>
                  <a:lnTo>
                    <a:pt x="21" y="21"/>
                  </a:lnTo>
                  <a:lnTo>
                    <a:pt x="21" y="51"/>
                  </a:lnTo>
                  <a:lnTo>
                    <a:pt x="15" y="51"/>
                  </a:lnTo>
                  <a:close/>
                  <a:moveTo>
                    <a:pt x="0" y="48"/>
                  </a:moveTo>
                  <a:lnTo>
                    <a:pt x="36" y="48"/>
                  </a:lnTo>
                  <a:lnTo>
                    <a:pt x="36" y="54"/>
                  </a:lnTo>
                  <a:lnTo>
                    <a:pt x="0" y="54"/>
                  </a:lnTo>
                  <a:lnTo>
                    <a:pt x="0" y="48"/>
                  </a:lnTo>
                  <a:close/>
                  <a:moveTo>
                    <a:pt x="0" y="0"/>
                  </a:moveTo>
                  <a:lnTo>
                    <a:pt x="36" y="0"/>
                  </a:lnTo>
                  <a:lnTo>
                    <a:pt x="36" y="6"/>
                  </a:lnTo>
                  <a:lnTo>
                    <a:pt x="0" y="6"/>
                  </a:lnTo>
                  <a:lnTo>
                    <a:pt x="0" y="0"/>
                  </a:lnTo>
                  <a:close/>
                </a:path>
              </a:pathLst>
            </a:custGeom>
            <a:solidFill>
              <a:srgbClr val="7F7F7F"/>
            </a:solidFill>
            <a:ln w="0" cap="flat">
              <a:solidFill>
                <a:schemeClr val="bg1"/>
              </a:solidFill>
              <a:prstDash val="solid"/>
              <a:round/>
              <a:headEnd/>
              <a:tailEnd/>
            </a:ln>
          </p:spPr>
          <p:txBody>
            <a:bodyPr/>
            <a:lstStyle/>
            <a:p>
              <a:endParaRPr lang="fr-FR"/>
            </a:p>
          </p:txBody>
        </p:sp>
        <p:sp>
          <p:nvSpPr>
            <p:cNvPr id="39966" name="Freeform 37"/>
            <p:cNvSpPr>
              <a:spLocks noEditPoints="1"/>
            </p:cNvSpPr>
            <p:nvPr/>
          </p:nvSpPr>
          <p:spPr bwMode="auto">
            <a:xfrm>
              <a:off x="7642225" y="1971675"/>
              <a:ext cx="57150" cy="200025"/>
            </a:xfrm>
            <a:custGeom>
              <a:avLst/>
              <a:gdLst>
                <a:gd name="T0" fmla="*/ 45362813 w 36"/>
                <a:gd name="T1" fmla="*/ 317539688 h 126"/>
                <a:gd name="T2" fmla="*/ 45362813 w 36"/>
                <a:gd name="T3" fmla="*/ 105846563 h 126"/>
                <a:gd name="T4" fmla="*/ 45362813 w 36"/>
                <a:gd name="T5" fmla="*/ 0 h 126"/>
                <a:gd name="T6" fmla="*/ 45362813 w 36"/>
                <a:gd name="T7" fmla="*/ 317539688 h 126"/>
                <a:gd name="T8" fmla="*/ 0 w 36"/>
                <a:gd name="T9" fmla="*/ 317539688 h 126"/>
                <a:gd name="T10" fmla="*/ 90725625 w 36"/>
                <a:gd name="T11" fmla="*/ 317539688 h 126"/>
                <a:gd name="T12" fmla="*/ 0 w 36"/>
                <a:gd name="T13" fmla="*/ 317539688 h 126"/>
                <a:gd name="T14" fmla="*/ 0 w 36"/>
                <a:gd name="T15" fmla="*/ 0 h 126"/>
                <a:gd name="T16" fmla="*/ 90725625 w 36"/>
                <a:gd name="T17" fmla="*/ 0 h 126"/>
                <a:gd name="T18" fmla="*/ 0 w 36"/>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26"/>
                <a:gd name="T32" fmla="*/ 36 w 3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26">
                  <a:moveTo>
                    <a:pt x="18" y="126"/>
                  </a:moveTo>
                  <a:lnTo>
                    <a:pt x="18" y="42"/>
                  </a:lnTo>
                  <a:lnTo>
                    <a:pt x="18" y="0"/>
                  </a:lnTo>
                  <a:lnTo>
                    <a:pt x="18" y="126"/>
                  </a:lnTo>
                  <a:close/>
                  <a:moveTo>
                    <a:pt x="0" y="126"/>
                  </a:moveTo>
                  <a:lnTo>
                    <a:pt x="36" y="126"/>
                  </a:lnTo>
                  <a:lnTo>
                    <a:pt x="0" y="126"/>
                  </a:lnTo>
                  <a:close/>
                  <a:moveTo>
                    <a:pt x="0" y="0"/>
                  </a:moveTo>
                  <a:lnTo>
                    <a:pt x="36" y="0"/>
                  </a:lnTo>
                  <a:lnTo>
                    <a:pt x="0" y="0"/>
                  </a:lnTo>
                  <a:close/>
                </a:path>
              </a:pathLst>
            </a:custGeom>
            <a:solidFill>
              <a:srgbClr val="000000"/>
            </a:solidFill>
            <a:ln w="9525">
              <a:solidFill>
                <a:schemeClr val="bg1"/>
              </a:solidFill>
              <a:round/>
              <a:headEnd/>
              <a:tailEnd/>
            </a:ln>
          </p:spPr>
          <p:txBody>
            <a:bodyPr/>
            <a:lstStyle/>
            <a:p>
              <a:endParaRPr lang="fr-FR"/>
            </a:p>
          </p:txBody>
        </p:sp>
        <p:sp>
          <p:nvSpPr>
            <p:cNvPr id="39967" name="Freeform 38"/>
            <p:cNvSpPr>
              <a:spLocks noEditPoints="1"/>
            </p:cNvSpPr>
            <p:nvPr/>
          </p:nvSpPr>
          <p:spPr bwMode="auto">
            <a:xfrm>
              <a:off x="7642225" y="1966913"/>
              <a:ext cx="57150" cy="209550"/>
            </a:xfrm>
            <a:custGeom>
              <a:avLst/>
              <a:gdLst>
                <a:gd name="T0" fmla="*/ 37801550 w 36"/>
                <a:gd name="T1" fmla="*/ 325100950 h 132"/>
                <a:gd name="T2" fmla="*/ 37801550 w 36"/>
                <a:gd name="T3" fmla="*/ 113406238 h 132"/>
                <a:gd name="T4" fmla="*/ 37801550 w 36"/>
                <a:gd name="T5" fmla="*/ 7559675 h 132"/>
                <a:gd name="T6" fmla="*/ 52922488 w 36"/>
                <a:gd name="T7" fmla="*/ 7559675 h 132"/>
                <a:gd name="T8" fmla="*/ 52922488 w 36"/>
                <a:gd name="T9" fmla="*/ 113406238 h 132"/>
                <a:gd name="T10" fmla="*/ 52922488 w 36"/>
                <a:gd name="T11" fmla="*/ 325100950 h 132"/>
                <a:gd name="T12" fmla="*/ 37801550 w 36"/>
                <a:gd name="T13" fmla="*/ 325100950 h 132"/>
                <a:gd name="T14" fmla="*/ 0 w 36"/>
                <a:gd name="T15" fmla="*/ 317539688 h 132"/>
                <a:gd name="T16" fmla="*/ 90725625 w 36"/>
                <a:gd name="T17" fmla="*/ 317539688 h 132"/>
                <a:gd name="T18" fmla="*/ 90725625 w 36"/>
                <a:gd name="T19" fmla="*/ 332660625 h 132"/>
                <a:gd name="T20" fmla="*/ 0 w 36"/>
                <a:gd name="T21" fmla="*/ 332660625 h 132"/>
                <a:gd name="T22" fmla="*/ 0 w 36"/>
                <a:gd name="T23" fmla="*/ 317539688 h 132"/>
                <a:gd name="T24" fmla="*/ 0 w 36"/>
                <a:gd name="T25" fmla="*/ 0 h 132"/>
                <a:gd name="T26" fmla="*/ 90725625 w 36"/>
                <a:gd name="T27" fmla="*/ 0 h 132"/>
                <a:gd name="T28" fmla="*/ 90725625 w 36"/>
                <a:gd name="T29" fmla="*/ 15120938 h 132"/>
                <a:gd name="T30" fmla="*/ 0 w 36"/>
                <a:gd name="T31" fmla="*/ 15120938 h 132"/>
                <a:gd name="T32" fmla="*/ 0 w 36"/>
                <a:gd name="T33" fmla="*/ 0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32"/>
                <a:gd name="T53" fmla="*/ 36 w 36"/>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32">
                  <a:moveTo>
                    <a:pt x="15" y="129"/>
                  </a:moveTo>
                  <a:lnTo>
                    <a:pt x="15" y="45"/>
                  </a:lnTo>
                  <a:lnTo>
                    <a:pt x="15" y="3"/>
                  </a:lnTo>
                  <a:lnTo>
                    <a:pt x="21" y="3"/>
                  </a:lnTo>
                  <a:lnTo>
                    <a:pt x="21" y="45"/>
                  </a:lnTo>
                  <a:lnTo>
                    <a:pt x="21" y="129"/>
                  </a:lnTo>
                  <a:lnTo>
                    <a:pt x="15" y="129"/>
                  </a:lnTo>
                  <a:close/>
                  <a:moveTo>
                    <a:pt x="0" y="126"/>
                  </a:moveTo>
                  <a:lnTo>
                    <a:pt x="36" y="126"/>
                  </a:lnTo>
                  <a:lnTo>
                    <a:pt x="36" y="132"/>
                  </a:lnTo>
                  <a:lnTo>
                    <a:pt x="0" y="132"/>
                  </a:lnTo>
                  <a:lnTo>
                    <a:pt x="0" y="126"/>
                  </a:lnTo>
                  <a:close/>
                  <a:moveTo>
                    <a:pt x="0" y="0"/>
                  </a:moveTo>
                  <a:lnTo>
                    <a:pt x="36" y="0"/>
                  </a:lnTo>
                  <a:lnTo>
                    <a:pt x="36" y="6"/>
                  </a:lnTo>
                  <a:lnTo>
                    <a:pt x="0" y="6"/>
                  </a:lnTo>
                  <a:lnTo>
                    <a:pt x="0" y="0"/>
                  </a:lnTo>
                  <a:close/>
                </a:path>
              </a:pathLst>
            </a:custGeom>
            <a:solidFill>
              <a:srgbClr val="7F7F7F"/>
            </a:solidFill>
            <a:ln w="0" cap="flat">
              <a:solidFill>
                <a:schemeClr val="bg1"/>
              </a:solidFill>
              <a:prstDash val="solid"/>
              <a:round/>
              <a:headEnd/>
              <a:tailEnd/>
            </a:ln>
          </p:spPr>
          <p:txBody>
            <a:bodyPr/>
            <a:lstStyle/>
            <a:p>
              <a:endParaRPr lang="fr-FR"/>
            </a:p>
          </p:txBody>
        </p:sp>
        <p:sp>
          <p:nvSpPr>
            <p:cNvPr id="39968" name="Rectangle 39"/>
            <p:cNvSpPr>
              <a:spLocks noChangeArrowheads="1"/>
            </p:cNvSpPr>
            <p:nvPr/>
          </p:nvSpPr>
          <p:spPr bwMode="auto">
            <a:xfrm>
              <a:off x="1517650" y="1943100"/>
              <a:ext cx="9525" cy="1560513"/>
            </a:xfrm>
            <a:prstGeom prst="rect">
              <a:avLst/>
            </a:prstGeom>
            <a:solidFill>
              <a:srgbClr val="FFFFFF"/>
            </a:solidFill>
            <a:ln w="9525">
              <a:solidFill>
                <a:srgbClr val="FFFFFF"/>
              </a:solidFill>
              <a:bevel/>
              <a:headEnd/>
              <a:tailEnd/>
            </a:ln>
          </p:spPr>
          <p:txBody>
            <a:bodyPr/>
            <a:lstStyle/>
            <a:p>
              <a:endParaRPr lang="fr-FR">
                <a:solidFill>
                  <a:schemeClr val="bg1"/>
                </a:solidFill>
                <a:cs typeface="Arial" charset="0"/>
              </a:endParaRPr>
            </a:p>
          </p:txBody>
        </p:sp>
        <p:sp>
          <p:nvSpPr>
            <p:cNvPr id="39969" name="Freeform 40"/>
            <p:cNvSpPr>
              <a:spLocks noEditPoints="1"/>
            </p:cNvSpPr>
            <p:nvPr/>
          </p:nvSpPr>
          <p:spPr bwMode="auto">
            <a:xfrm>
              <a:off x="1474788" y="1938338"/>
              <a:ext cx="47625" cy="1570037"/>
            </a:xfrm>
            <a:custGeom>
              <a:avLst/>
              <a:gdLst>
                <a:gd name="T0" fmla="*/ 0 w 30"/>
                <a:gd name="T1" fmla="*/ 2147483647 h 989"/>
                <a:gd name="T2" fmla="*/ 75604688 w 30"/>
                <a:gd name="T3" fmla="*/ 2147483647 h 989"/>
                <a:gd name="T4" fmla="*/ 75604688 w 30"/>
                <a:gd name="T5" fmla="*/ 2147483647 h 989"/>
                <a:gd name="T6" fmla="*/ 0 w 30"/>
                <a:gd name="T7" fmla="*/ 2147483647 h 989"/>
                <a:gd name="T8" fmla="*/ 0 w 30"/>
                <a:gd name="T9" fmla="*/ 2147483647 h 989"/>
                <a:gd name="T10" fmla="*/ 0 w 30"/>
                <a:gd name="T11" fmla="*/ 1975801871 h 989"/>
                <a:gd name="T12" fmla="*/ 75604688 w 30"/>
                <a:gd name="T13" fmla="*/ 1975801871 h 989"/>
                <a:gd name="T14" fmla="*/ 75604688 w 30"/>
                <a:gd name="T15" fmla="*/ 1990922803 h 989"/>
                <a:gd name="T16" fmla="*/ 0 w 30"/>
                <a:gd name="T17" fmla="*/ 1990922803 h 989"/>
                <a:gd name="T18" fmla="*/ 0 w 30"/>
                <a:gd name="T19" fmla="*/ 1975801871 h 989"/>
                <a:gd name="T20" fmla="*/ 0 w 30"/>
                <a:gd name="T21" fmla="*/ 1489411076 h 989"/>
                <a:gd name="T22" fmla="*/ 75604688 w 30"/>
                <a:gd name="T23" fmla="*/ 1489411076 h 989"/>
                <a:gd name="T24" fmla="*/ 75604688 w 30"/>
                <a:gd name="T25" fmla="*/ 1504532008 h 989"/>
                <a:gd name="T26" fmla="*/ 0 w 30"/>
                <a:gd name="T27" fmla="*/ 1504532008 h 989"/>
                <a:gd name="T28" fmla="*/ 0 w 30"/>
                <a:gd name="T29" fmla="*/ 1489411076 h 989"/>
                <a:gd name="T30" fmla="*/ 0 w 30"/>
                <a:gd name="T31" fmla="*/ 987900935 h 989"/>
                <a:gd name="T32" fmla="*/ 75604688 w 30"/>
                <a:gd name="T33" fmla="*/ 987900935 h 989"/>
                <a:gd name="T34" fmla="*/ 75604688 w 30"/>
                <a:gd name="T35" fmla="*/ 1003021868 h 989"/>
                <a:gd name="T36" fmla="*/ 0 w 30"/>
                <a:gd name="T37" fmla="*/ 1003021868 h 989"/>
                <a:gd name="T38" fmla="*/ 0 w 30"/>
                <a:gd name="T39" fmla="*/ 987900935 h 989"/>
                <a:gd name="T40" fmla="*/ 0 w 30"/>
                <a:gd name="T41" fmla="*/ 486389208 h 989"/>
                <a:gd name="T42" fmla="*/ 75604688 w 30"/>
                <a:gd name="T43" fmla="*/ 486389208 h 989"/>
                <a:gd name="T44" fmla="*/ 75604688 w 30"/>
                <a:gd name="T45" fmla="*/ 501510140 h 989"/>
                <a:gd name="T46" fmla="*/ 0 w 30"/>
                <a:gd name="T47" fmla="*/ 501510140 h 989"/>
                <a:gd name="T48" fmla="*/ 0 w 30"/>
                <a:gd name="T49" fmla="*/ 486389208 h 989"/>
                <a:gd name="T50" fmla="*/ 0 w 30"/>
                <a:gd name="T51" fmla="*/ 0 h 989"/>
                <a:gd name="T52" fmla="*/ 75604688 w 30"/>
                <a:gd name="T53" fmla="*/ 0 h 989"/>
                <a:gd name="T54" fmla="*/ 75604688 w 30"/>
                <a:gd name="T55" fmla="*/ 15120933 h 989"/>
                <a:gd name="T56" fmla="*/ 0 w 30"/>
                <a:gd name="T57" fmla="*/ 15120933 h 989"/>
                <a:gd name="T58" fmla="*/ 0 w 30"/>
                <a:gd name="T59" fmla="*/ 0 h 9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89"/>
                <a:gd name="T92" fmla="*/ 30 w 30"/>
                <a:gd name="T93" fmla="*/ 989 h 9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89">
                  <a:moveTo>
                    <a:pt x="0" y="983"/>
                  </a:moveTo>
                  <a:lnTo>
                    <a:pt x="30" y="983"/>
                  </a:lnTo>
                  <a:lnTo>
                    <a:pt x="30" y="989"/>
                  </a:lnTo>
                  <a:lnTo>
                    <a:pt x="0" y="989"/>
                  </a:lnTo>
                  <a:lnTo>
                    <a:pt x="0" y="983"/>
                  </a:lnTo>
                  <a:close/>
                  <a:moveTo>
                    <a:pt x="0" y="784"/>
                  </a:moveTo>
                  <a:lnTo>
                    <a:pt x="30" y="784"/>
                  </a:lnTo>
                  <a:lnTo>
                    <a:pt x="30" y="790"/>
                  </a:lnTo>
                  <a:lnTo>
                    <a:pt x="0" y="790"/>
                  </a:lnTo>
                  <a:lnTo>
                    <a:pt x="0" y="784"/>
                  </a:lnTo>
                  <a:close/>
                  <a:moveTo>
                    <a:pt x="0" y="591"/>
                  </a:moveTo>
                  <a:lnTo>
                    <a:pt x="30" y="591"/>
                  </a:lnTo>
                  <a:lnTo>
                    <a:pt x="30" y="597"/>
                  </a:lnTo>
                  <a:lnTo>
                    <a:pt x="0" y="597"/>
                  </a:lnTo>
                  <a:lnTo>
                    <a:pt x="0" y="591"/>
                  </a:lnTo>
                  <a:close/>
                  <a:moveTo>
                    <a:pt x="0" y="392"/>
                  </a:moveTo>
                  <a:lnTo>
                    <a:pt x="30" y="392"/>
                  </a:lnTo>
                  <a:lnTo>
                    <a:pt x="30" y="398"/>
                  </a:lnTo>
                  <a:lnTo>
                    <a:pt x="0" y="398"/>
                  </a:lnTo>
                  <a:lnTo>
                    <a:pt x="0" y="392"/>
                  </a:lnTo>
                  <a:close/>
                  <a:moveTo>
                    <a:pt x="0" y="193"/>
                  </a:moveTo>
                  <a:lnTo>
                    <a:pt x="30" y="193"/>
                  </a:lnTo>
                  <a:lnTo>
                    <a:pt x="30" y="199"/>
                  </a:lnTo>
                  <a:lnTo>
                    <a:pt x="0" y="199"/>
                  </a:lnTo>
                  <a:lnTo>
                    <a:pt x="0" y="193"/>
                  </a:lnTo>
                  <a:close/>
                  <a:moveTo>
                    <a:pt x="0" y="0"/>
                  </a:moveTo>
                  <a:lnTo>
                    <a:pt x="30" y="0"/>
                  </a:lnTo>
                  <a:lnTo>
                    <a:pt x="30" y="6"/>
                  </a:lnTo>
                  <a:lnTo>
                    <a:pt x="0" y="6"/>
                  </a:lnTo>
                  <a:lnTo>
                    <a:pt x="0" y="0"/>
                  </a:lnTo>
                  <a:close/>
                </a:path>
              </a:pathLst>
            </a:custGeom>
            <a:solidFill>
              <a:srgbClr val="FFFFFF"/>
            </a:solidFill>
            <a:ln w="9525" cap="flat">
              <a:solidFill>
                <a:srgbClr val="FFFFFF"/>
              </a:solidFill>
              <a:prstDash val="solid"/>
              <a:bevel/>
              <a:headEnd/>
              <a:tailEnd/>
            </a:ln>
          </p:spPr>
          <p:txBody>
            <a:bodyPr/>
            <a:lstStyle/>
            <a:p>
              <a:endParaRPr lang="fr-FR"/>
            </a:p>
          </p:txBody>
        </p:sp>
        <p:sp>
          <p:nvSpPr>
            <p:cNvPr id="39970" name="Rectangle 42"/>
            <p:cNvSpPr>
              <a:spLocks noChangeArrowheads="1"/>
            </p:cNvSpPr>
            <p:nvPr/>
          </p:nvSpPr>
          <p:spPr bwMode="auto">
            <a:xfrm>
              <a:off x="2112963" y="174148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FFFFFF"/>
                  </a:solidFill>
                  <a:cs typeface="Arial" charset="0"/>
                </a:rPr>
                <a:t>96</a:t>
              </a:r>
              <a:endParaRPr lang="fr-FR" b="1">
                <a:solidFill>
                  <a:schemeClr val="bg1"/>
                </a:solidFill>
                <a:cs typeface="Arial" charset="0"/>
              </a:endParaRPr>
            </a:p>
          </p:txBody>
        </p:sp>
        <p:sp>
          <p:nvSpPr>
            <p:cNvPr id="39971" name="Rectangle 43"/>
            <p:cNvSpPr>
              <a:spLocks noChangeArrowheads="1"/>
            </p:cNvSpPr>
            <p:nvPr/>
          </p:nvSpPr>
          <p:spPr bwMode="auto">
            <a:xfrm>
              <a:off x="3476625" y="174148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FFFFFF"/>
                  </a:solidFill>
                  <a:cs typeface="Arial" charset="0"/>
                </a:rPr>
                <a:t>95</a:t>
              </a:r>
              <a:endParaRPr lang="fr-FR" b="1">
                <a:solidFill>
                  <a:schemeClr val="bg1"/>
                </a:solidFill>
                <a:cs typeface="Arial" charset="0"/>
              </a:endParaRPr>
            </a:p>
          </p:txBody>
        </p:sp>
        <p:sp>
          <p:nvSpPr>
            <p:cNvPr id="39972" name="Rectangle 44"/>
            <p:cNvSpPr>
              <a:spLocks noChangeArrowheads="1"/>
            </p:cNvSpPr>
            <p:nvPr/>
          </p:nvSpPr>
          <p:spPr bwMode="auto">
            <a:xfrm>
              <a:off x="4840288" y="174148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FFFFFF"/>
                  </a:solidFill>
                  <a:cs typeface="Arial" charset="0"/>
                </a:rPr>
                <a:t>97</a:t>
              </a:r>
              <a:endParaRPr lang="fr-FR" b="1">
                <a:solidFill>
                  <a:schemeClr val="bg1"/>
                </a:solidFill>
                <a:cs typeface="Arial" charset="0"/>
              </a:endParaRPr>
            </a:p>
          </p:txBody>
        </p:sp>
        <p:sp>
          <p:nvSpPr>
            <p:cNvPr id="39973" name="Rectangle 45"/>
            <p:cNvSpPr>
              <a:spLocks noChangeArrowheads="1"/>
            </p:cNvSpPr>
            <p:nvPr/>
          </p:nvSpPr>
          <p:spPr bwMode="auto">
            <a:xfrm>
              <a:off x="6203950" y="174148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FFFFFF"/>
                  </a:solidFill>
                  <a:cs typeface="Arial" charset="0"/>
                </a:rPr>
                <a:t>96</a:t>
              </a:r>
              <a:endParaRPr lang="fr-FR" b="1">
                <a:solidFill>
                  <a:schemeClr val="bg1"/>
                </a:solidFill>
                <a:cs typeface="Arial" charset="0"/>
              </a:endParaRPr>
            </a:p>
          </p:txBody>
        </p:sp>
        <p:sp>
          <p:nvSpPr>
            <p:cNvPr id="39974" name="Rectangle 46"/>
            <p:cNvSpPr>
              <a:spLocks noChangeArrowheads="1"/>
            </p:cNvSpPr>
            <p:nvPr/>
          </p:nvSpPr>
          <p:spPr bwMode="auto">
            <a:xfrm>
              <a:off x="7566025" y="174148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FFFFFF"/>
                  </a:solidFill>
                  <a:cs typeface="Arial" charset="0"/>
                </a:rPr>
                <a:t>94</a:t>
              </a:r>
              <a:endParaRPr lang="fr-FR" b="1">
                <a:solidFill>
                  <a:schemeClr val="bg1"/>
                </a:solidFill>
                <a:cs typeface="Arial" charset="0"/>
              </a:endParaRPr>
            </a:p>
          </p:txBody>
        </p:sp>
        <p:sp>
          <p:nvSpPr>
            <p:cNvPr id="39975" name="Rectangle 50"/>
            <p:cNvSpPr>
              <a:spLocks noChangeArrowheads="1"/>
            </p:cNvSpPr>
            <p:nvPr/>
          </p:nvSpPr>
          <p:spPr bwMode="auto">
            <a:xfrm>
              <a:off x="1230313" y="246697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FFFF"/>
                  </a:solidFill>
                  <a:cs typeface="Arial" charset="0"/>
                </a:rPr>
                <a:t>60</a:t>
              </a:r>
              <a:endParaRPr lang="fr-FR">
                <a:solidFill>
                  <a:schemeClr val="bg1"/>
                </a:solidFill>
                <a:cs typeface="Arial" charset="0"/>
              </a:endParaRPr>
            </a:p>
          </p:txBody>
        </p:sp>
        <p:sp>
          <p:nvSpPr>
            <p:cNvPr id="39976" name="Rectangle 51"/>
            <p:cNvSpPr>
              <a:spLocks noChangeArrowheads="1"/>
            </p:cNvSpPr>
            <p:nvPr/>
          </p:nvSpPr>
          <p:spPr bwMode="auto">
            <a:xfrm>
              <a:off x="1230313" y="215423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FFFF"/>
                  </a:solidFill>
                  <a:cs typeface="Arial" charset="0"/>
                </a:rPr>
                <a:t>80</a:t>
              </a:r>
              <a:endParaRPr lang="fr-FR">
                <a:solidFill>
                  <a:schemeClr val="bg1"/>
                </a:solidFill>
                <a:cs typeface="Arial" charset="0"/>
              </a:endParaRPr>
            </a:p>
          </p:txBody>
        </p:sp>
        <p:sp>
          <p:nvSpPr>
            <p:cNvPr id="39977" name="Rectangle 52"/>
            <p:cNvSpPr>
              <a:spLocks noChangeArrowheads="1"/>
            </p:cNvSpPr>
            <p:nvPr/>
          </p:nvSpPr>
          <p:spPr bwMode="auto">
            <a:xfrm>
              <a:off x="1154113" y="1843088"/>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FFFF"/>
                  </a:solidFill>
                  <a:cs typeface="Arial" charset="0"/>
                </a:rPr>
                <a:t>100</a:t>
              </a:r>
              <a:endParaRPr lang="fr-FR">
                <a:solidFill>
                  <a:schemeClr val="bg1"/>
                </a:solidFill>
                <a:cs typeface="Arial" charset="0"/>
              </a:endParaRPr>
            </a:p>
          </p:txBody>
        </p:sp>
        <p:sp>
          <p:nvSpPr>
            <p:cNvPr id="29" name="TextBox 7"/>
            <p:cNvSpPr txBox="1">
              <a:spLocks noChangeArrowheads="1"/>
            </p:cNvSpPr>
            <p:nvPr/>
          </p:nvSpPr>
          <p:spPr bwMode="auto">
            <a:xfrm>
              <a:off x="1706563" y="3035300"/>
              <a:ext cx="1016000" cy="474663"/>
            </a:xfrm>
            <a:prstGeom prst="rect">
              <a:avLst/>
            </a:prstGeom>
            <a:noFill/>
            <a:ln>
              <a:noFill/>
            </a:ln>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fr-FR" altLang="en-US" sz="1200" b="1" kern="0" dirty="0" smtClean="0">
                  <a:ea typeface="+mn-ea"/>
                </a:rPr>
                <a:t>321/335</a:t>
              </a:r>
              <a:endParaRPr lang="fr-FR" altLang="en-US" sz="1200" b="1" kern="0" dirty="0">
                <a:ea typeface="+mn-ea"/>
              </a:endParaRPr>
            </a:p>
          </p:txBody>
        </p:sp>
        <p:sp>
          <p:nvSpPr>
            <p:cNvPr id="30" name="TextBox 7"/>
            <p:cNvSpPr txBox="1">
              <a:spLocks noChangeArrowheads="1"/>
            </p:cNvSpPr>
            <p:nvPr/>
          </p:nvSpPr>
          <p:spPr bwMode="auto">
            <a:xfrm>
              <a:off x="3060700" y="3035300"/>
              <a:ext cx="1016000" cy="474663"/>
            </a:xfrm>
            <a:prstGeom prst="rect">
              <a:avLst/>
            </a:prstGeom>
            <a:noFill/>
            <a:ln>
              <a:noFill/>
            </a:ln>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fr-FR" altLang="en-US" sz="1200" b="1" kern="0" dirty="0" smtClean="0">
                  <a:ea typeface="+mn-ea"/>
                </a:rPr>
                <a:t>142/150</a:t>
              </a:r>
              <a:endParaRPr lang="fr-FR" altLang="en-US" sz="1200" b="1" kern="0" dirty="0">
                <a:ea typeface="+mn-ea"/>
              </a:endParaRPr>
            </a:p>
          </p:txBody>
        </p:sp>
        <p:sp>
          <p:nvSpPr>
            <p:cNvPr id="31" name="TextBox 7"/>
            <p:cNvSpPr txBox="1">
              <a:spLocks noChangeArrowheads="1"/>
            </p:cNvSpPr>
            <p:nvPr/>
          </p:nvSpPr>
          <p:spPr bwMode="auto">
            <a:xfrm>
              <a:off x="4424363" y="3035300"/>
              <a:ext cx="1014412" cy="474663"/>
            </a:xfrm>
            <a:prstGeom prst="rect">
              <a:avLst/>
            </a:prstGeom>
            <a:noFill/>
            <a:ln>
              <a:noFill/>
            </a:ln>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fr-FR" altLang="en-US" sz="1200" b="1" kern="0" dirty="0" smtClean="0">
                  <a:ea typeface="+mn-ea"/>
                </a:rPr>
                <a:t>179/185</a:t>
              </a:r>
              <a:endParaRPr lang="fr-FR" altLang="en-US" sz="1200" b="1" kern="0" dirty="0">
                <a:ea typeface="+mn-ea"/>
              </a:endParaRPr>
            </a:p>
          </p:txBody>
        </p:sp>
        <p:sp>
          <p:nvSpPr>
            <p:cNvPr id="39981" name="TextBox 18"/>
            <p:cNvSpPr txBox="1">
              <a:spLocks noChangeArrowheads="1"/>
            </p:cNvSpPr>
            <p:nvPr/>
          </p:nvSpPr>
          <p:spPr bwMode="auto">
            <a:xfrm>
              <a:off x="7148513" y="3160713"/>
              <a:ext cx="1016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a:cs typeface="Arial" charset="0"/>
                </a:rPr>
                <a:t>63/67</a:t>
              </a:r>
            </a:p>
          </p:txBody>
        </p:sp>
        <p:sp>
          <p:nvSpPr>
            <p:cNvPr id="39982" name="TextBox 19"/>
            <p:cNvSpPr txBox="1">
              <a:spLocks noChangeArrowheads="1"/>
            </p:cNvSpPr>
            <p:nvPr/>
          </p:nvSpPr>
          <p:spPr bwMode="auto">
            <a:xfrm>
              <a:off x="5773738" y="3160713"/>
              <a:ext cx="10160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b="1">
                  <a:cs typeface="Arial" charset="0"/>
                </a:rPr>
                <a:t>258/268</a:t>
              </a:r>
            </a:p>
          </p:txBody>
        </p:sp>
        <p:sp>
          <p:nvSpPr>
            <p:cNvPr id="39983" name="Rectangle 41"/>
            <p:cNvSpPr>
              <a:spLocks noChangeArrowheads="1"/>
            </p:cNvSpPr>
            <p:nvPr/>
          </p:nvSpPr>
          <p:spPr bwMode="auto">
            <a:xfrm>
              <a:off x="1522413" y="3498850"/>
              <a:ext cx="6824662" cy="9525"/>
            </a:xfrm>
            <a:prstGeom prst="rect">
              <a:avLst/>
            </a:prstGeom>
            <a:solidFill>
              <a:srgbClr val="FFFFFF"/>
            </a:solidFill>
            <a:ln w="9525">
              <a:solidFill>
                <a:srgbClr val="FFFFFF"/>
              </a:solidFill>
              <a:bevel/>
              <a:headEnd/>
              <a:tailEnd/>
            </a:ln>
          </p:spPr>
          <p:txBody>
            <a:bodyPr/>
            <a:lstStyle/>
            <a:p>
              <a:endParaRPr lang="fr-FR">
                <a:solidFill>
                  <a:schemeClr val="bg1"/>
                </a:solidFill>
                <a:cs typeface="Arial" charset="0"/>
              </a:endParaRPr>
            </a:p>
          </p:txBody>
        </p:sp>
        <p:sp>
          <p:nvSpPr>
            <p:cNvPr id="39984" name="Rectangle 47"/>
            <p:cNvSpPr>
              <a:spLocks noChangeArrowheads="1"/>
            </p:cNvSpPr>
            <p:nvPr/>
          </p:nvSpPr>
          <p:spPr bwMode="auto">
            <a:xfrm>
              <a:off x="1308100" y="340518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FFFF"/>
                  </a:solidFill>
                  <a:cs typeface="Arial" charset="0"/>
                </a:rPr>
                <a:t>0</a:t>
              </a:r>
              <a:endParaRPr lang="fr-FR">
                <a:solidFill>
                  <a:schemeClr val="bg1"/>
                </a:solidFill>
                <a:cs typeface="Arial" charset="0"/>
              </a:endParaRPr>
            </a:p>
          </p:txBody>
        </p:sp>
        <p:sp>
          <p:nvSpPr>
            <p:cNvPr id="39985" name="Rectangle 48"/>
            <p:cNvSpPr>
              <a:spLocks noChangeArrowheads="1"/>
            </p:cNvSpPr>
            <p:nvPr/>
          </p:nvSpPr>
          <p:spPr bwMode="auto">
            <a:xfrm>
              <a:off x="1230313" y="3092450"/>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FFFF"/>
                  </a:solidFill>
                  <a:cs typeface="Arial" charset="0"/>
                </a:rPr>
                <a:t>20</a:t>
              </a:r>
              <a:endParaRPr lang="fr-FR">
                <a:solidFill>
                  <a:schemeClr val="bg1"/>
                </a:solidFill>
                <a:cs typeface="Arial" charset="0"/>
              </a:endParaRPr>
            </a:p>
          </p:txBody>
        </p:sp>
        <p:sp>
          <p:nvSpPr>
            <p:cNvPr id="39986" name="Rectangle 49"/>
            <p:cNvSpPr>
              <a:spLocks noChangeArrowheads="1"/>
            </p:cNvSpPr>
            <p:nvPr/>
          </p:nvSpPr>
          <p:spPr bwMode="auto">
            <a:xfrm>
              <a:off x="1230313" y="2779713"/>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a:solidFill>
                    <a:srgbClr val="FFFFFF"/>
                  </a:solidFill>
                  <a:cs typeface="Arial" charset="0"/>
                </a:rPr>
                <a:t>40</a:t>
              </a:r>
              <a:endParaRPr lang="fr-FR">
                <a:solidFill>
                  <a:schemeClr val="bg1"/>
                </a:solidFill>
                <a:cs typeface="Arial" charset="0"/>
              </a:endParaRPr>
            </a:p>
          </p:txBody>
        </p:sp>
      </p:grpSp>
      <p:sp>
        <p:nvSpPr>
          <p:cNvPr id="39942" name="Text Box 5"/>
          <p:cNvSpPr txBox="1">
            <a:spLocks noChangeArrowheads="1"/>
          </p:cNvSpPr>
          <p:nvPr/>
        </p:nvSpPr>
        <p:spPr bwMode="auto">
          <a:xfrm>
            <a:off x="8691563" y="4603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fr-FR" sz="1000">
                <a:solidFill>
                  <a:schemeClr val="bg1"/>
                </a:solidFill>
              </a:rPr>
              <a:t>142</a:t>
            </a:r>
          </a:p>
        </p:txBody>
      </p:sp>
    </p:spTree>
    <p:extLst>
      <p:ext uri="{BB962C8B-B14F-4D97-AF65-F5344CB8AC3E}">
        <p14:creationId xmlns:p14="http://schemas.microsoft.com/office/powerpoint/2010/main" val="26638244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Merci !</a:t>
            </a:r>
            <a:endParaRPr lang="fr-FR" dirty="0"/>
          </a:p>
        </p:txBody>
      </p:sp>
      <p:sp>
        <p:nvSpPr>
          <p:cNvPr id="7" name="Espace réservé du texte 6"/>
          <p:cNvSpPr>
            <a:spLocks noGrp="1"/>
          </p:cNvSpPr>
          <p:nvPr>
            <p:ph type="body" idx="1"/>
          </p:nvPr>
        </p:nvSpPr>
        <p:spPr>
          <a:xfrm>
            <a:off x="722313" y="4856163"/>
            <a:ext cx="7772400" cy="1500187"/>
          </a:xfrm>
        </p:spPr>
        <p:txBody>
          <a:bodyPr/>
          <a:lstStyle/>
          <a:p>
            <a:r>
              <a:rPr lang="fr-FR" dirty="0" smtClean="0"/>
              <a:t>Retrouver les comptes-rendus… </a:t>
            </a:r>
            <a:r>
              <a:rPr lang="fr-FR" dirty="0" err="1" smtClean="0"/>
              <a:t>www.corevih-bretagne.fr</a:t>
            </a:r>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pPr>
                <a:defRPr/>
              </a:pPr>
              <a:t>42</a:t>
            </a:fld>
            <a:endParaRPr lang="fr-FR" dirty="0"/>
          </a:p>
        </p:txBody>
      </p:sp>
      <p:pic>
        <p:nvPicPr>
          <p:cNvPr id="8" name="Image 7"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22278831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Prévention chez les HSH</a:t>
            </a:r>
            <a:endParaRPr lang="fr-FR" dirty="0"/>
          </a:p>
        </p:txBody>
      </p:sp>
      <p:sp>
        <p:nvSpPr>
          <p:cNvPr id="4" name="Espace réservé du texte 3"/>
          <p:cNvSpPr>
            <a:spLocks noGrp="1"/>
          </p:cNvSpPr>
          <p:nvPr>
            <p:ph type="body" idx="1"/>
          </p:nvPr>
        </p:nvSpPr>
        <p:spPr/>
        <p:txBody>
          <a:bodyPr/>
          <a:lstStyle/>
          <a:p>
            <a:endParaRPr lang="fr-FR"/>
          </a:p>
        </p:txBody>
      </p:sp>
      <p:pic>
        <p:nvPicPr>
          <p:cNvPr id="5" name="Image 4"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146104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PrEP 2015</a:t>
            </a:r>
            <a:endParaRPr lang="fr-FR" dirty="0"/>
          </a:p>
        </p:txBody>
      </p:sp>
      <p:sp>
        <p:nvSpPr>
          <p:cNvPr id="410626" name="Espace réservé du contenu 2"/>
          <p:cNvSpPr>
            <a:spLocks noGrp="1"/>
          </p:cNvSpPr>
          <p:nvPr>
            <p:ph idx="1"/>
          </p:nvPr>
        </p:nvSpPr>
        <p:spPr>
          <a:xfrm>
            <a:off x="419100" y="1011238"/>
            <a:ext cx="8724900" cy="5111750"/>
          </a:xfrm>
        </p:spPr>
        <p:txBody>
          <a:bodyPr>
            <a:normAutofit fontScale="92500" lnSpcReduction="20000"/>
          </a:bodyPr>
          <a:lstStyle/>
          <a:p>
            <a:r>
              <a:rPr lang="fr-FR" sz="2000" dirty="0" smtClean="0"/>
              <a:t>Les données acquises</a:t>
            </a:r>
          </a:p>
          <a:p>
            <a:pPr lvl="1"/>
            <a:r>
              <a:rPr lang="fr-FR" sz="1800" dirty="0" smtClean="0"/>
              <a:t>Modèle primate</a:t>
            </a:r>
          </a:p>
          <a:p>
            <a:pPr lvl="2"/>
            <a:r>
              <a:rPr lang="fr-FR" sz="1600" dirty="0" smtClean="0"/>
              <a:t>Protection pré-exposition : TDF + FTC &gt; TDF</a:t>
            </a:r>
          </a:p>
          <a:p>
            <a:pPr lvl="2"/>
            <a:r>
              <a:rPr lang="fr-FR" sz="1600" dirty="0" smtClean="0"/>
              <a:t>TDF + FTC efficace pour protection que l’inoculation soit IV,</a:t>
            </a:r>
            <a:br>
              <a:rPr lang="fr-FR" sz="1600" dirty="0" smtClean="0"/>
            </a:br>
            <a:r>
              <a:rPr lang="fr-FR" sz="1600" dirty="0" smtClean="0"/>
              <a:t>rectale ou vaginale</a:t>
            </a:r>
          </a:p>
          <a:p>
            <a:pPr lvl="2"/>
            <a:r>
              <a:rPr lang="fr-FR" sz="1600" dirty="0" smtClean="0"/>
              <a:t>Concentrations TFV 10 à 100 fois plus faibles dans le tissu </a:t>
            </a:r>
            <a:r>
              <a:rPr lang="fr-FR" sz="1600" dirty="0" err="1" smtClean="0"/>
              <a:t>cervico-vaginal</a:t>
            </a:r>
            <a:r>
              <a:rPr lang="fr-FR" sz="1600" dirty="0" smtClean="0"/>
              <a:t> </a:t>
            </a:r>
            <a:br>
              <a:rPr lang="fr-FR" sz="1600" dirty="0" smtClean="0"/>
            </a:br>
            <a:r>
              <a:rPr lang="fr-FR" sz="1600" dirty="0" smtClean="0"/>
              <a:t>que dans la muqueuse rectale</a:t>
            </a:r>
          </a:p>
          <a:p>
            <a:pPr lvl="2"/>
            <a:r>
              <a:rPr lang="fr-FR" sz="1600" dirty="0" smtClean="0"/>
              <a:t>Administration intermittente possible</a:t>
            </a:r>
          </a:p>
          <a:p>
            <a:pPr lvl="1"/>
            <a:r>
              <a:rPr lang="fr-FR" sz="1800" dirty="0" smtClean="0"/>
              <a:t>Relation étroite entre observance et efficacité dans les études PrEP</a:t>
            </a:r>
            <a:br>
              <a:rPr lang="fr-FR" sz="1800" dirty="0" smtClean="0"/>
            </a:br>
            <a:endParaRPr lang="fr-FR" sz="1800" dirty="0" smtClean="0"/>
          </a:p>
          <a:p>
            <a:pPr lvl="1"/>
            <a:endParaRPr lang="fr-FR" sz="2000" dirty="0" smtClean="0"/>
          </a:p>
          <a:p>
            <a:pPr lvl="1"/>
            <a:endParaRPr lang="fr-FR" sz="2000" dirty="0" smtClean="0"/>
          </a:p>
          <a:p>
            <a:pPr lvl="1"/>
            <a:endParaRPr lang="fr-FR" sz="2000" dirty="0" smtClean="0"/>
          </a:p>
          <a:p>
            <a:pPr lvl="1"/>
            <a:endParaRPr lang="fr-FR" sz="2000" dirty="0" smtClean="0"/>
          </a:p>
          <a:p>
            <a:pPr lvl="1"/>
            <a:endParaRPr lang="fr-FR" sz="2000" dirty="0" smtClean="0"/>
          </a:p>
          <a:p>
            <a:pPr lvl="1"/>
            <a:endParaRPr lang="fr-FR" sz="2000" dirty="0" smtClean="0"/>
          </a:p>
          <a:p>
            <a:pPr lvl="1"/>
            <a:endParaRPr lang="fr-FR" sz="2000" dirty="0" smtClean="0"/>
          </a:p>
          <a:p>
            <a:pPr lvl="1"/>
            <a:endParaRPr lang="fr-FR" sz="2000" dirty="0" smtClean="0"/>
          </a:p>
          <a:p>
            <a:pPr lvl="1"/>
            <a:r>
              <a:rPr lang="fr-FR" sz="1800" dirty="0" smtClean="0"/>
              <a:t>TDF/FDC approuvé aux USA en PrEP depuis juillet 2012</a:t>
            </a:r>
          </a:p>
        </p:txBody>
      </p:sp>
      <p:sp>
        <p:nvSpPr>
          <p:cNvPr id="410627" name="Text Box 3"/>
          <p:cNvSpPr txBox="1">
            <a:spLocks noChangeArrowheads="1"/>
          </p:cNvSpPr>
          <p:nvPr/>
        </p:nvSpPr>
        <p:spPr bwMode="auto">
          <a:xfrm>
            <a:off x="5559425" y="6583363"/>
            <a:ext cx="3584575"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ＭＳ Ｐゴシック" pitchFamily="34" charset="-128"/>
                <a:cs typeface="Arial" charset="0"/>
              </a:rPr>
              <a:t>Landovitz RJ, CROI 2015, Abs. 20</a:t>
            </a:r>
          </a:p>
        </p:txBody>
      </p:sp>
      <p:grpSp>
        <p:nvGrpSpPr>
          <p:cNvPr id="410628" name="Grouper 82"/>
          <p:cNvGrpSpPr>
            <a:grpSpLocks/>
          </p:cNvGrpSpPr>
          <p:nvPr/>
        </p:nvGrpSpPr>
        <p:grpSpPr bwMode="auto">
          <a:xfrm>
            <a:off x="2078038" y="3441700"/>
            <a:ext cx="5226050" cy="2549525"/>
            <a:chOff x="3437342" y="3473351"/>
            <a:chExt cx="5225731" cy="2549977"/>
          </a:xfrm>
        </p:grpSpPr>
        <p:grpSp>
          <p:nvGrpSpPr>
            <p:cNvPr id="410630" name="Grouper 5"/>
            <p:cNvGrpSpPr>
              <a:grpSpLocks/>
            </p:cNvGrpSpPr>
            <p:nvPr/>
          </p:nvGrpSpPr>
          <p:grpSpPr bwMode="auto">
            <a:xfrm>
              <a:off x="3437342" y="3473351"/>
              <a:ext cx="5225731" cy="2314020"/>
              <a:chOff x="3924962" y="3790871"/>
              <a:chExt cx="5225731" cy="2314020"/>
            </a:xfrm>
          </p:grpSpPr>
          <p:sp>
            <p:nvSpPr>
              <p:cNvPr id="410633" name="ZoneTexte 6"/>
              <p:cNvSpPr txBox="1">
                <a:spLocks noChangeArrowheads="1"/>
              </p:cNvSpPr>
              <p:nvPr/>
            </p:nvSpPr>
            <p:spPr bwMode="auto">
              <a:xfrm>
                <a:off x="7493519" y="4703904"/>
                <a:ext cx="1657174"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Partners PrEP (TDF/FTC)</a:t>
                </a:r>
              </a:p>
            </p:txBody>
          </p:sp>
          <p:grpSp>
            <p:nvGrpSpPr>
              <p:cNvPr id="410634" name="Groupe 2068"/>
              <p:cNvGrpSpPr>
                <a:grpSpLocks/>
              </p:cNvGrpSpPr>
              <p:nvPr/>
            </p:nvGrpSpPr>
            <p:grpSpPr bwMode="auto">
              <a:xfrm>
                <a:off x="3924962" y="3790871"/>
                <a:ext cx="4940823" cy="2314020"/>
                <a:chOff x="3924962" y="3790871"/>
                <a:chExt cx="4940823" cy="2314020"/>
              </a:xfrm>
            </p:grpSpPr>
            <p:grpSp>
              <p:nvGrpSpPr>
                <p:cNvPr id="410635" name="Groupe 2066"/>
                <p:cNvGrpSpPr>
                  <a:grpSpLocks/>
                </p:cNvGrpSpPr>
                <p:nvPr/>
              </p:nvGrpSpPr>
              <p:grpSpPr bwMode="auto">
                <a:xfrm>
                  <a:off x="4507431" y="3894932"/>
                  <a:ext cx="2986088" cy="1963738"/>
                  <a:chOff x="3463132" y="3692526"/>
                  <a:chExt cx="2986088" cy="1963738"/>
                </a:xfrm>
              </p:grpSpPr>
              <p:sp>
                <p:nvSpPr>
                  <p:cNvPr id="410664" name="Line 8"/>
                  <p:cNvSpPr>
                    <a:spLocks noChangeShapeType="1"/>
                  </p:cNvSpPr>
                  <p:nvPr/>
                </p:nvSpPr>
                <p:spPr bwMode="auto">
                  <a:xfrm flipV="1">
                    <a:off x="3510757" y="3692526"/>
                    <a:ext cx="0" cy="11842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65" name="Line 9"/>
                  <p:cNvSpPr>
                    <a:spLocks noChangeShapeType="1"/>
                  </p:cNvSpPr>
                  <p:nvPr/>
                </p:nvSpPr>
                <p:spPr bwMode="auto">
                  <a:xfrm>
                    <a:off x="3510757" y="4876801"/>
                    <a:ext cx="2795588"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66" name="Freeform 10"/>
                  <p:cNvSpPr>
                    <a:spLocks/>
                  </p:cNvSpPr>
                  <p:nvPr/>
                </p:nvSpPr>
                <p:spPr bwMode="auto">
                  <a:xfrm>
                    <a:off x="3510757" y="4876801"/>
                    <a:ext cx="2795588" cy="725488"/>
                  </a:xfrm>
                  <a:custGeom>
                    <a:avLst/>
                    <a:gdLst>
                      <a:gd name="T0" fmla="*/ 2795588 w 1761"/>
                      <a:gd name="T1" fmla="*/ 725488 h 457"/>
                      <a:gd name="T2" fmla="*/ 0 w 1761"/>
                      <a:gd name="T3" fmla="*/ 725488 h 457"/>
                      <a:gd name="T4" fmla="*/ 0 w 1761"/>
                      <a:gd name="T5" fmla="*/ 0 h 457"/>
                      <a:gd name="T6" fmla="*/ 0 60000 65536"/>
                      <a:gd name="T7" fmla="*/ 0 60000 65536"/>
                      <a:gd name="T8" fmla="*/ 0 60000 65536"/>
                      <a:gd name="T9" fmla="*/ 0 w 1761"/>
                      <a:gd name="T10" fmla="*/ 0 h 457"/>
                      <a:gd name="T11" fmla="*/ 1761 w 1761"/>
                      <a:gd name="T12" fmla="*/ 457 h 457"/>
                    </a:gdLst>
                    <a:ahLst/>
                    <a:cxnLst>
                      <a:cxn ang="T6">
                        <a:pos x="T0" y="T1"/>
                      </a:cxn>
                      <a:cxn ang="T7">
                        <a:pos x="T2" y="T3"/>
                      </a:cxn>
                      <a:cxn ang="T8">
                        <a:pos x="T4" y="T5"/>
                      </a:cxn>
                    </a:cxnLst>
                    <a:rect l="T9" t="T10" r="T11" b="T12"/>
                    <a:pathLst>
                      <a:path w="1761" h="457">
                        <a:moveTo>
                          <a:pt x="1761" y="457"/>
                        </a:moveTo>
                        <a:lnTo>
                          <a:pt x="0" y="457"/>
                        </a:lnTo>
                        <a:lnTo>
                          <a:pt x="0" y="0"/>
                        </a:lnTo>
                      </a:path>
                    </a:pathLst>
                  </a:custGeom>
                  <a:noFill/>
                  <a:ln w="6350">
                    <a:solidFill>
                      <a:srgbClr val="FFFFFF"/>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67" name="Line 11"/>
                  <p:cNvSpPr>
                    <a:spLocks noChangeShapeType="1"/>
                  </p:cNvSpPr>
                  <p:nvPr/>
                </p:nvSpPr>
                <p:spPr bwMode="auto">
                  <a:xfrm flipV="1">
                    <a:off x="6296820"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68" name="Line 12"/>
                  <p:cNvSpPr>
                    <a:spLocks noChangeShapeType="1"/>
                  </p:cNvSpPr>
                  <p:nvPr/>
                </p:nvSpPr>
                <p:spPr bwMode="auto">
                  <a:xfrm flipV="1">
                    <a:off x="5985670"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69" name="Line 13"/>
                  <p:cNvSpPr>
                    <a:spLocks noChangeShapeType="1"/>
                  </p:cNvSpPr>
                  <p:nvPr/>
                </p:nvSpPr>
                <p:spPr bwMode="auto">
                  <a:xfrm flipV="1">
                    <a:off x="5676107"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0" name="Line 14"/>
                  <p:cNvSpPr>
                    <a:spLocks noChangeShapeType="1"/>
                  </p:cNvSpPr>
                  <p:nvPr/>
                </p:nvSpPr>
                <p:spPr bwMode="auto">
                  <a:xfrm flipV="1">
                    <a:off x="5368132"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1" name="Line 15"/>
                  <p:cNvSpPr>
                    <a:spLocks noChangeShapeType="1"/>
                  </p:cNvSpPr>
                  <p:nvPr/>
                </p:nvSpPr>
                <p:spPr bwMode="auto">
                  <a:xfrm flipV="1">
                    <a:off x="5058570"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2" name="Line 16"/>
                  <p:cNvSpPr>
                    <a:spLocks noChangeShapeType="1"/>
                  </p:cNvSpPr>
                  <p:nvPr/>
                </p:nvSpPr>
                <p:spPr bwMode="auto">
                  <a:xfrm flipV="1">
                    <a:off x="4749007"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3" name="Line 17"/>
                  <p:cNvSpPr>
                    <a:spLocks noChangeShapeType="1"/>
                  </p:cNvSpPr>
                  <p:nvPr/>
                </p:nvSpPr>
                <p:spPr bwMode="auto">
                  <a:xfrm flipV="1">
                    <a:off x="4439445"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4" name="Line 18"/>
                  <p:cNvSpPr>
                    <a:spLocks noChangeShapeType="1"/>
                  </p:cNvSpPr>
                  <p:nvPr/>
                </p:nvSpPr>
                <p:spPr bwMode="auto">
                  <a:xfrm flipV="1">
                    <a:off x="4129882"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5" name="Line 19"/>
                  <p:cNvSpPr>
                    <a:spLocks noChangeShapeType="1"/>
                  </p:cNvSpPr>
                  <p:nvPr/>
                </p:nvSpPr>
                <p:spPr bwMode="auto">
                  <a:xfrm flipV="1">
                    <a:off x="3821907"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6" name="Line 20"/>
                  <p:cNvSpPr>
                    <a:spLocks noChangeShapeType="1"/>
                  </p:cNvSpPr>
                  <p:nvPr/>
                </p:nvSpPr>
                <p:spPr bwMode="auto">
                  <a:xfrm flipV="1">
                    <a:off x="3510757" y="5602289"/>
                    <a:ext cx="0" cy="53975"/>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7" name="Line 21"/>
                  <p:cNvSpPr>
                    <a:spLocks noChangeShapeType="1"/>
                  </p:cNvSpPr>
                  <p:nvPr/>
                </p:nvSpPr>
                <p:spPr bwMode="auto">
                  <a:xfrm>
                    <a:off x="3463132" y="3702051"/>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8" name="Line 22"/>
                  <p:cNvSpPr>
                    <a:spLocks noChangeShapeType="1"/>
                  </p:cNvSpPr>
                  <p:nvPr/>
                </p:nvSpPr>
                <p:spPr bwMode="auto">
                  <a:xfrm>
                    <a:off x="3463132" y="3937001"/>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79" name="Line 23"/>
                  <p:cNvSpPr>
                    <a:spLocks noChangeShapeType="1"/>
                  </p:cNvSpPr>
                  <p:nvPr/>
                </p:nvSpPr>
                <p:spPr bwMode="auto">
                  <a:xfrm>
                    <a:off x="3463132" y="4171951"/>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80" name="Line 24"/>
                  <p:cNvSpPr>
                    <a:spLocks noChangeShapeType="1"/>
                  </p:cNvSpPr>
                  <p:nvPr/>
                </p:nvSpPr>
                <p:spPr bwMode="auto">
                  <a:xfrm>
                    <a:off x="3463132" y="4641851"/>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81" name="Line 25"/>
                  <p:cNvSpPr>
                    <a:spLocks noChangeShapeType="1"/>
                  </p:cNvSpPr>
                  <p:nvPr/>
                </p:nvSpPr>
                <p:spPr bwMode="auto">
                  <a:xfrm>
                    <a:off x="3463132" y="4405314"/>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82" name="Line 26"/>
                  <p:cNvSpPr>
                    <a:spLocks noChangeShapeType="1"/>
                  </p:cNvSpPr>
                  <p:nvPr/>
                </p:nvSpPr>
                <p:spPr bwMode="auto">
                  <a:xfrm>
                    <a:off x="3463132" y="4876801"/>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83" name="Line 27"/>
                  <p:cNvSpPr>
                    <a:spLocks noChangeShapeType="1"/>
                  </p:cNvSpPr>
                  <p:nvPr/>
                </p:nvSpPr>
                <p:spPr bwMode="auto">
                  <a:xfrm>
                    <a:off x="3463132" y="5119689"/>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84" name="Line 28"/>
                  <p:cNvSpPr>
                    <a:spLocks noChangeShapeType="1"/>
                  </p:cNvSpPr>
                  <p:nvPr/>
                </p:nvSpPr>
                <p:spPr bwMode="auto">
                  <a:xfrm>
                    <a:off x="3463132" y="5602289"/>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85" name="Line 29"/>
                  <p:cNvSpPr>
                    <a:spLocks noChangeShapeType="1"/>
                  </p:cNvSpPr>
                  <p:nvPr/>
                </p:nvSpPr>
                <p:spPr bwMode="auto">
                  <a:xfrm>
                    <a:off x="3463132" y="5360989"/>
                    <a:ext cx="47625" cy="0"/>
                  </a:xfrm>
                  <a:prstGeom prst="line">
                    <a:avLst/>
                  </a:prstGeom>
                  <a:noFill/>
                  <a:ln w="6350">
                    <a:solidFill>
                      <a:srgbClr val="FFFFFF"/>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86" name="Line 30"/>
                  <p:cNvSpPr>
                    <a:spLocks noChangeShapeType="1"/>
                  </p:cNvSpPr>
                  <p:nvPr/>
                </p:nvSpPr>
                <p:spPr bwMode="auto">
                  <a:xfrm flipH="1">
                    <a:off x="3769520" y="3946526"/>
                    <a:ext cx="2465388" cy="1273175"/>
                  </a:xfrm>
                  <a:prstGeom prst="line">
                    <a:avLst/>
                  </a:prstGeom>
                  <a:noFill/>
                  <a:ln w="19050">
                    <a:solidFill>
                      <a:srgbClr val="FF0000"/>
                    </a:solidFill>
                    <a:round/>
                    <a:headEnd/>
                    <a:tailEnd/>
                  </a:ln>
                </p:spPr>
                <p:txBody>
                  <a:bodyPr/>
                  <a:lstStyle/>
                  <a:p>
                    <a:pPr defTabSz="914400"/>
                    <a:endParaRPr lang="fr-FR">
                      <a:solidFill>
                        <a:srgbClr val="FFFFFF"/>
                      </a:solidFill>
                      <a:latin typeface="Arial" charset="0"/>
                      <a:ea typeface="+mn-ea"/>
                      <a:cs typeface="Arial" charset="0"/>
                    </a:endParaRPr>
                  </a:p>
                </p:txBody>
              </p:sp>
              <p:sp>
                <p:nvSpPr>
                  <p:cNvPr id="410687" name="Freeform 31"/>
                  <p:cNvSpPr>
                    <a:spLocks/>
                  </p:cNvSpPr>
                  <p:nvPr/>
                </p:nvSpPr>
                <p:spPr bwMode="auto">
                  <a:xfrm>
                    <a:off x="6373020" y="3927476"/>
                    <a:ext cx="76200" cy="76200"/>
                  </a:xfrm>
                  <a:custGeom>
                    <a:avLst/>
                    <a:gdLst>
                      <a:gd name="T0" fmla="*/ 76200 w 48"/>
                      <a:gd name="T1" fmla="*/ 38100 h 48"/>
                      <a:gd name="T2" fmla="*/ 76200 w 48"/>
                      <a:gd name="T3" fmla="*/ 28575 h 48"/>
                      <a:gd name="T4" fmla="*/ 73025 w 48"/>
                      <a:gd name="T5" fmla="*/ 19050 h 48"/>
                      <a:gd name="T6" fmla="*/ 65088 w 48"/>
                      <a:gd name="T7" fmla="*/ 11112 h 48"/>
                      <a:gd name="T8" fmla="*/ 57150 w 48"/>
                      <a:gd name="T9" fmla="*/ 4763 h 48"/>
                      <a:gd name="T10" fmla="*/ 47625 w 48"/>
                      <a:gd name="T11" fmla="*/ 1588 h 48"/>
                      <a:gd name="T12" fmla="*/ 38100 w 48"/>
                      <a:gd name="T13" fmla="*/ 0 h 48"/>
                      <a:gd name="T14" fmla="*/ 28575 w 48"/>
                      <a:gd name="T15" fmla="*/ 1588 h 48"/>
                      <a:gd name="T16" fmla="*/ 19050 w 48"/>
                      <a:gd name="T17" fmla="*/ 4763 h 48"/>
                      <a:gd name="T18" fmla="*/ 11112 w 48"/>
                      <a:gd name="T19" fmla="*/ 11112 h 48"/>
                      <a:gd name="T20" fmla="*/ 6350 w 48"/>
                      <a:gd name="T21" fmla="*/ 19050 h 48"/>
                      <a:gd name="T22" fmla="*/ 1588 w 48"/>
                      <a:gd name="T23" fmla="*/ 28575 h 48"/>
                      <a:gd name="T24" fmla="*/ 0 w 48"/>
                      <a:gd name="T25" fmla="*/ 38100 h 48"/>
                      <a:gd name="T26" fmla="*/ 1588 w 48"/>
                      <a:gd name="T27" fmla="*/ 47625 h 48"/>
                      <a:gd name="T28" fmla="*/ 6350 w 48"/>
                      <a:gd name="T29" fmla="*/ 57150 h 48"/>
                      <a:gd name="T30" fmla="*/ 11112 w 48"/>
                      <a:gd name="T31" fmla="*/ 63500 h 48"/>
                      <a:gd name="T32" fmla="*/ 19050 w 48"/>
                      <a:gd name="T33" fmla="*/ 71438 h 48"/>
                      <a:gd name="T34" fmla="*/ 28575 w 48"/>
                      <a:gd name="T35" fmla="*/ 76200 h 48"/>
                      <a:gd name="T36" fmla="*/ 38100 w 48"/>
                      <a:gd name="T37" fmla="*/ 76200 h 48"/>
                      <a:gd name="T38" fmla="*/ 47625 w 48"/>
                      <a:gd name="T39" fmla="*/ 76200 h 48"/>
                      <a:gd name="T40" fmla="*/ 57150 w 48"/>
                      <a:gd name="T41" fmla="*/ 71438 h 48"/>
                      <a:gd name="T42" fmla="*/ 65088 w 48"/>
                      <a:gd name="T43" fmla="*/ 63500 h 48"/>
                      <a:gd name="T44" fmla="*/ 73025 w 48"/>
                      <a:gd name="T45" fmla="*/ 57150 h 48"/>
                      <a:gd name="T46" fmla="*/ 76200 w 48"/>
                      <a:gd name="T47" fmla="*/ 47625 h 48"/>
                      <a:gd name="T48" fmla="*/ 76200 w 48"/>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8" y="18"/>
                        </a:lnTo>
                        <a:lnTo>
                          <a:pt x="46" y="12"/>
                        </a:lnTo>
                        <a:lnTo>
                          <a:pt x="41" y="7"/>
                        </a:lnTo>
                        <a:lnTo>
                          <a:pt x="36" y="3"/>
                        </a:lnTo>
                        <a:lnTo>
                          <a:pt x="30" y="1"/>
                        </a:lnTo>
                        <a:lnTo>
                          <a:pt x="24" y="0"/>
                        </a:lnTo>
                        <a:lnTo>
                          <a:pt x="18" y="1"/>
                        </a:lnTo>
                        <a:lnTo>
                          <a:pt x="12" y="3"/>
                        </a:lnTo>
                        <a:lnTo>
                          <a:pt x="7" y="7"/>
                        </a:lnTo>
                        <a:lnTo>
                          <a:pt x="4" y="12"/>
                        </a:lnTo>
                        <a:lnTo>
                          <a:pt x="1" y="18"/>
                        </a:lnTo>
                        <a:lnTo>
                          <a:pt x="0" y="24"/>
                        </a:lnTo>
                        <a:lnTo>
                          <a:pt x="1" y="30"/>
                        </a:lnTo>
                        <a:lnTo>
                          <a:pt x="4" y="36"/>
                        </a:lnTo>
                        <a:lnTo>
                          <a:pt x="7" y="40"/>
                        </a:lnTo>
                        <a:lnTo>
                          <a:pt x="12" y="45"/>
                        </a:lnTo>
                        <a:lnTo>
                          <a:pt x="18" y="48"/>
                        </a:lnTo>
                        <a:lnTo>
                          <a:pt x="24" y="48"/>
                        </a:lnTo>
                        <a:lnTo>
                          <a:pt x="30" y="48"/>
                        </a:lnTo>
                        <a:lnTo>
                          <a:pt x="36" y="45"/>
                        </a:lnTo>
                        <a:lnTo>
                          <a:pt x="41" y="40"/>
                        </a:lnTo>
                        <a:lnTo>
                          <a:pt x="46" y="36"/>
                        </a:lnTo>
                        <a:lnTo>
                          <a:pt x="48" y="30"/>
                        </a:lnTo>
                        <a:lnTo>
                          <a:pt x="48" y="24"/>
                        </a:lnTo>
                        <a:close/>
                      </a:path>
                    </a:pathLst>
                  </a:custGeom>
                  <a:solidFill>
                    <a:srgbClr val="00B0F0"/>
                  </a:solidFill>
                  <a:ln w="0">
                    <a:solidFill>
                      <a:srgbClr val="00B0F0"/>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88" name="Freeform 32"/>
                  <p:cNvSpPr>
                    <a:spLocks/>
                  </p:cNvSpPr>
                  <p:nvPr/>
                </p:nvSpPr>
                <p:spPr bwMode="auto">
                  <a:xfrm>
                    <a:off x="6373020" y="4089401"/>
                    <a:ext cx="76200" cy="77788"/>
                  </a:xfrm>
                  <a:custGeom>
                    <a:avLst/>
                    <a:gdLst>
                      <a:gd name="T0" fmla="*/ 76200 w 48"/>
                      <a:gd name="T1" fmla="*/ 39688 h 49"/>
                      <a:gd name="T2" fmla="*/ 76200 w 48"/>
                      <a:gd name="T3" fmla="*/ 28575 h 49"/>
                      <a:gd name="T4" fmla="*/ 73025 w 48"/>
                      <a:gd name="T5" fmla="*/ 20638 h 49"/>
                      <a:gd name="T6" fmla="*/ 65088 w 48"/>
                      <a:gd name="T7" fmla="*/ 11113 h 49"/>
                      <a:gd name="T8" fmla="*/ 57150 w 48"/>
                      <a:gd name="T9" fmla="*/ 4763 h 49"/>
                      <a:gd name="T10" fmla="*/ 47625 w 48"/>
                      <a:gd name="T11" fmla="*/ 1588 h 49"/>
                      <a:gd name="T12" fmla="*/ 38100 w 48"/>
                      <a:gd name="T13" fmla="*/ 0 h 49"/>
                      <a:gd name="T14" fmla="*/ 28575 w 48"/>
                      <a:gd name="T15" fmla="*/ 1588 h 49"/>
                      <a:gd name="T16" fmla="*/ 19050 w 48"/>
                      <a:gd name="T17" fmla="*/ 4763 h 49"/>
                      <a:gd name="T18" fmla="*/ 11112 w 48"/>
                      <a:gd name="T19" fmla="*/ 11113 h 49"/>
                      <a:gd name="T20" fmla="*/ 6350 w 48"/>
                      <a:gd name="T21" fmla="*/ 20638 h 49"/>
                      <a:gd name="T22" fmla="*/ 1588 w 48"/>
                      <a:gd name="T23" fmla="*/ 28575 h 49"/>
                      <a:gd name="T24" fmla="*/ 0 w 48"/>
                      <a:gd name="T25" fmla="*/ 39688 h 49"/>
                      <a:gd name="T26" fmla="*/ 1588 w 48"/>
                      <a:gd name="T27" fmla="*/ 49213 h 49"/>
                      <a:gd name="T28" fmla="*/ 6350 w 48"/>
                      <a:gd name="T29" fmla="*/ 58738 h 49"/>
                      <a:gd name="T30" fmla="*/ 11112 w 48"/>
                      <a:gd name="T31" fmla="*/ 66675 h 49"/>
                      <a:gd name="T32" fmla="*/ 19050 w 48"/>
                      <a:gd name="T33" fmla="*/ 71438 h 49"/>
                      <a:gd name="T34" fmla="*/ 28575 w 48"/>
                      <a:gd name="T35" fmla="*/ 76200 h 49"/>
                      <a:gd name="T36" fmla="*/ 38100 w 48"/>
                      <a:gd name="T37" fmla="*/ 77788 h 49"/>
                      <a:gd name="T38" fmla="*/ 47625 w 48"/>
                      <a:gd name="T39" fmla="*/ 76200 h 49"/>
                      <a:gd name="T40" fmla="*/ 57150 w 48"/>
                      <a:gd name="T41" fmla="*/ 71438 h 49"/>
                      <a:gd name="T42" fmla="*/ 65088 w 48"/>
                      <a:gd name="T43" fmla="*/ 66675 h 49"/>
                      <a:gd name="T44" fmla="*/ 73025 w 48"/>
                      <a:gd name="T45" fmla="*/ 58738 h 49"/>
                      <a:gd name="T46" fmla="*/ 76200 w 48"/>
                      <a:gd name="T47" fmla="*/ 49213 h 49"/>
                      <a:gd name="T48" fmla="*/ 76200 w 48"/>
                      <a:gd name="T49" fmla="*/ 3968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48" y="25"/>
                        </a:moveTo>
                        <a:lnTo>
                          <a:pt x="48" y="18"/>
                        </a:lnTo>
                        <a:lnTo>
                          <a:pt x="46" y="13"/>
                        </a:lnTo>
                        <a:lnTo>
                          <a:pt x="41" y="7"/>
                        </a:lnTo>
                        <a:lnTo>
                          <a:pt x="36" y="3"/>
                        </a:lnTo>
                        <a:lnTo>
                          <a:pt x="30" y="1"/>
                        </a:lnTo>
                        <a:lnTo>
                          <a:pt x="24" y="0"/>
                        </a:lnTo>
                        <a:lnTo>
                          <a:pt x="18" y="1"/>
                        </a:lnTo>
                        <a:lnTo>
                          <a:pt x="12" y="3"/>
                        </a:lnTo>
                        <a:lnTo>
                          <a:pt x="7" y="7"/>
                        </a:lnTo>
                        <a:lnTo>
                          <a:pt x="4" y="13"/>
                        </a:lnTo>
                        <a:lnTo>
                          <a:pt x="1" y="18"/>
                        </a:lnTo>
                        <a:lnTo>
                          <a:pt x="0" y="25"/>
                        </a:lnTo>
                        <a:lnTo>
                          <a:pt x="1" y="31"/>
                        </a:lnTo>
                        <a:lnTo>
                          <a:pt x="4" y="37"/>
                        </a:lnTo>
                        <a:lnTo>
                          <a:pt x="7" y="42"/>
                        </a:lnTo>
                        <a:lnTo>
                          <a:pt x="12" y="45"/>
                        </a:lnTo>
                        <a:lnTo>
                          <a:pt x="18" y="48"/>
                        </a:lnTo>
                        <a:lnTo>
                          <a:pt x="24" y="49"/>
                        </a:lnTo>
                        <a:lnTo>
                          <a:pt x="30" y="48"/>
                        </a:lnTo>
                        <a:lnTo>
                          <a:pt x="36" y="45"/>
                        </a:lnTo>
                        <a:lnTo>
                          <a:pt x="41" y="42"/>
                        </a:lnTo>
                        <a:lnTo>
                          <a:pt x="46" y="37"/>
                        </a:lnTo>
                        <a:lnTo>
                          <a:pt x="48" y="31"/>
                        </a:lnTo>
                        <a:lnTo>
                          <a:pt x="48" y="25"/>
                        </a:lnTo>
                        <a:close/>
                      </a:path>
                    </a:pathLst>
                  </a:custGeom>
                  <a:solidFill>
                    <a:srgbClr val="00FF00"/>
                  </a:solidFill>
                  <a:ln w="0">
                    <a:solidFill>
                      <a:srgbClr val="00FF00"/>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89" name="Freeform 33"/>
                  <p:cNvSpPr>
                    <a:spLocks/>
                  </p:cNvSpPr>
                  <p:nvPr/>
                </p:nvSpPr>
                <p:spPr bwMode="auto">
                  <a:xfrm>
                    <a:off x="6373020" y="4252914"/>
                    <a:ext cx="76200" cy="76200"/>
                  </a:xfrm>
                  <a:custGeom>
                    <a:avLst/>
                    <a:gdLst>
                      <a:gd name="T0" fmla="*/ 76200 w 48"/>
                      <a:gd name="T1" fmla="*/ 38100 h 48"/>
                      <a:gd name="T2" fmla="*/ 76200 w 48"/>
                      <a:gd name="T3" fmla="*/ 28575 h 48"/>
                      <a:gd name="T4" fmla="*/ 73025 w 48"/>
                      <a:gd name="T5" fmla="*/ 19050 h 48"/>
                      <a:gd name="T6" fmla="*/ 65088 w 48"/>
                      <a:gd name="T7" fmla="*/ 11112 h 48"/>
                      <a:gd name="T8" fmla="*/ 57150 w 48"/>
                      <a:gd name="T9" fmla="*/ 6350 h 48"/>
                      <a:gd name="T10" fmla="*/ 47625 w 48"/>
                      <a:gd name="T11" fmla="*/ 1588 h 48"/>
                      <a:gd name="T12" fmla="*/ 38100 w 48"/>
                      <a:gd name="T13" fmla="*/ 0 h 48"/>
                      <a:gd name="T14" fmla="*/ 28575 w 48"/>
                      <a:gd name="T15" fmla="*/ 1588 h 48"/>
                      <a:gd name="T16" fmla="*/ 19050 w 48"/>
                      <a:gd name="T17" fmla="*/ 6350 h 48"/>
                      <a:gd name="T18" fmla="*/ 11112 w 48"/>
                      <a:gd name="T19" fmla="*/ 11112 h 48"/>
                      <a:gd name="T20" fmla="*/ 6350 w 48"/>
                      <a:gd name="T21" fmla="*/ 19050 h 48"/>
                      <a:gd name="T22" fmla="*/ 1588 w 48"/>
                      <a:gd name="T23" fmla="*/ 28575 h 48"/>
                      <a:gd name="T24" fmla="*/ 0 w 48"/>
                      <a:gd name="T25" fmla="*/ 38100 h 48"/>
                      <a:gd name="T26" fmla="*/ 1588 w 48"/>
                      <a:gd name="T27" fmla="*/ 47625 h 48"/>
                      <a:gd name="T28" fmla="*/ 6350 w 48"/>
                      <a:gd name="T29" fmla="*/ 57150 h 48"/>
                      <a:gd name="T30" fmla="*/ 11112 w 48"/>
                      <a:gd name="T31" fmla="*/ 65088 h 48"/>
                      <a:gd name="T32" fmla="*/ 19050 w 48"/>
                      <a:gd name="T33" fmla="*/ 73025 h 48"/>
                      <a:gd name="T34" fmla="*/ 28575 w 48"/>
                      <a:gd name="T35" fmla="*/ 74613 h 48"/>
                      <a:gd name="T36" fmla="*/ 38100 w 48"/>
                      <a:gd name="T37" fmla="*/ 76200 h 48"/>
                      <a:gd name="T38" fmla="*/ 47625 w 48"/>
                      <a:gd name="T39" fmla="*/ 74613 h 48"/>
                      <a:gd name="T40" fmla="*/ 57150 w 48"/>
                      <a:gd name="T41" fmla="*/ 73025 h 48"/>
                      <a:gd name="T42" fmla="*/ 65088 w 48"/>
                      <a:gd name="T43" fmla="*/ 65088 h 48"/>
                      <a:gd name="T44" fmla="*/ 73025 w 48"/>
                      <a:gd name="T45" fmla="*/ 57150 h 48"/>
                      <a:gd name="T46" fmla="*/ 76200 w 48"/>
                      <a:gd name="T47" fmla="*/ 47625 h 48"/>
                      <a:gd name="T48" fmla="*/ 76200 w 48"/>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8" y="18"/>
                        </a:lnTo>
                        <a:lnTo>
                          <a:pt x="46" y="12"/>
                        </a:lnTo>
                        <a:lnTo>
                          <a:pt x="41" y="7"/>
                        </a:lnTo>
                        <a:lnTo>
                          <a:pt x="36" y="4"/>
                        </a:lnTo>
                        <a:lnTo>
                          <a:pt x="30" y="1"/>
                        </a:lnTo>
                        <a:lnTo>
                          <a:pt x="24" y="0"/>
                        </a:lnTo>
                        <a:lnTo>
                          <a:pt x="18" y="1"/>
                        </a:lnTo>
                        <a:lnTo>
                          <a:pt x="12" y="4"/>
                        </a:lnTo>
                        <a:lnTo>
                          <a:pt x="7" y="7"/>
                        </a:lnTo>
                        <a:lnTo>
                          <a:pt x="4" y="12"/>
                        </a:lnTo>
                        <a:lnTo>
                          <a:pt x="1" y="18"/>
                        </a:lnTo>
                        <a:lnTo>
                          <a:pt x="0" y="24"/>
                        </a:lnTo>
                        <a:lnTo>
                          <a:pt x="1" y="30"/>
                        </a:lnTo>
                        <a:lnTo>
                          <a:pt x="4" y="36"/>
                        </a:lnTo>
                        <a:lnTo>
                          <a:pt x="7" y="41"/>
                        </a:lnTo>
                        <a:lnTo>
                          <a:pt x="12" y="46"/>
                        </a:lnTo>
                        <a:lnTo>
                          <a:pt x="18" y="47"/>
                        </a:lnTo>
                        <a:lnTo>
                          <a:pt x="24" y="48"/>
                        </a:lnTo>
                        <a:lnTo>
                          <a:pt x="30" y="47"/>
                        </a:lnTo>
                        <a:lnTo>
                          <a:pt x="36" y="46"/>
                        </a:lnTo>
                        <a:lnTo>
                          <a:pt x="41" y="41"/>
                        </a:lnTo>
                        <a:lnTo>
                          <a:pt x="46" y="36"/>
                        </a:lnTo>
                        <a:lnTo>
                          <a:pt x="48" y="30"/>
                        </a:lnTo>
                        <a:lnTo>
                          <a:pt x="48" y="24"/>
                        </a:lnTo>
                        <a:close/>
                      </a:path>
                    </a:pathLst>
                  </a:custGeom>
                  <a:solidFill>
                    <a:srgbClr val="7A1979"/>
                  </a:solidFill>
                  <a:ln w="0">
                    <a:solidFill>
                      <a:srgbClr val="7A1979"/>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0" name="Freeform 34"/>
                  <p:cNvSpPr>
                    <a:spLocks/>
                  </p:cNvSpPr>
                  <p:nvPr/>
                </p:nvSpPr>
                <p:spPr bwMode="auto">
                  <a:xfrm>
                    <a:off x="6373020" y="4414839"/>
                    <a:ext cx="76200" cy="79375"/>
                  </a:xfrm>
                  <a:custGeom>
                    <a:avLst/>
                    <a:gdLst>
                      <a:gd name="T0" fmla="*/ 11112 w 48"/>
                      <a:gd name="T1" fmla="*/ 12700 h 50"/>
                      <a:gd name="T2" fmla="*/ 6350 w 48"/>
                      <a:gd name="T3" fmla="*/ 19050 h 50"/>
                      <a:gd name="T4" fmla="*/ 1588 w 48"/>
                      <a:gd name="T5" fmla="*/ 28575 h 50"/>
                      <a:gd name="T6" fmla="*/ 0 w 48"/>
                      <a:gd name="T7" fmla="*/ 41275 h 50"/>
                      <a:gd name="T8" fmla="*/ 1588 w 48"/>
                      <a:gd name="T9" fmla="*/ 50800 h 50"/>
                      <a:gd name="T10" fmla="*/ 6350 w 48"/>
                      <a:gd name="T11" fmla="*/ 57150 h 50"/>
                      <a:gd name="T12" fmla="*/ 11112 w 48"/>
                      <a:gd name="T13" fmla="*/ 66675 h 50"/>
                      <a:gd name="T14" fmla="*/ 19050 w 48"/>
                      <a:gd name="T15" fmla="*/ 73025 h 50"/>
                      <a:gd name="T16" fmla="*/ 28575 w 48"/>
                      <a:gd name="T17" fmla="*/ 77788 h 50"/>
                      <a:gd name="T18" fmla="*/ 38100 w 48"/>
                      <a:gd name="T19" fmla="*/ 79375 h 50"/>
                      <a:gd name="T20" fmla="*/ 47625 w 48"/>
                      <a:gd name="T21" fmla="*/ 77788 h 50"/>
                      <a:gd name="T22" fmla="*/ 57150 w 48"/>
                      <a:gd name="T23" fmla="*/ 73025 h 50"/>
                      <a:gd name="T24" fmla="*/ 65088 w 48"/>
                      <a:gd name="T25" fmla="*/ 66675 h 50"/>
                      <a:gd name="T26" fmla="*/ 73025 w 48"/>
                      <a:gd name="T27" fmla="*/ 57150 h 50"/>
                      <a:gd name="T28" fmla="*/ 76200 w 48"/>
                      <a:gd name="T29" fmla="*/ 50800 h 50"/>
                      <a:gd name="T30" fmla="*/ 76200 w 48"/>
                      <a:gd name="T31" fmla="*/ 41275 h 50"/>
                      <a:gd name="T32" fmla="*/ 76200 w 48"/>
                      <a:gd name="T33" fmla="*/ 28575 h 50"/>
                      <a:gd name="T34" fmla="*/ 73025 w 48"/>
                      <a:gd name="T35" fmla="*/ 19050 h 50"/>
                      <a:gd name="T36" fmla="*/ 65088 w 48"/>
                      <a:gd name="T37" fmla="*/ 12700 h 50"/>
                      <a:gd name="T38" fmla="*/ 57150 w 48"/>
                      <a:gd name="T39" fmla="*/ 6350 h 50"/>
                      <a:gd name="T40" fmla="*/ 47625 w 48"/>
                      <a:gd name="T41" fmla="*/ 3175 h 50"/>
                      <a:gd name="T42" fmla="*/ 38100 w 48"/>
                      <a:gd name="T43" fmla="*/ 0 h 50"/>
                      <a:gd name="T44" fmla="*/ 28575 w 48"/>
                      <a:gd name="T45" fmla="*/ 3175 h 50"/>
                      <a:gd name="T46" fmla="*/ 19050 w 48"/>
                      <a:gd name="T47" fmla="*/ 6350 h 50"/>
                      <a:gd name="T48" fmla="*/ 11112 w 48"/>
                      <a:gd name="T49" fmla="*/ 1270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50"/>
                      <a:gd name="T77" fmla="*/ 48 w 48"/>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50">
                        <a:moveTo>
                          <a:pt x="7" y="8"/>
                        </a:moveTo>
                        <a:lnTo>
                          <a:pt x="4" y="12"/>
                        </a:lnTo>
                        <a:lnTo>
                          <a:pt x="1" y="18"/>
                        </a:lnTo>
                        <a:lnTo>
                          <a:pt x="0" y="26"/>
                        </a:lnTo>
                        <a:lnTo>
                          <a:pt x="1" y="32"/>
                        </a:lnTo>
                        <a:lnTo>
                          <a:pt x="4" y="36"/>
                        </a:lnTo>
                        <a:lnTo>
                          <a:pt x="7" y="42"/>
                        </a:lnTo>
                        <a:lnTo>
                          <a:pt x="12" y="46"/>
                        </a:lnTo>
                        <a:lnTo>
                          <a:pt x="18" y="49"/>
                        </a:lnTo>
                        <a:lnTo>
                          <a:pt x="24" y="50"/>
                        </a:lnTo>
                        <a:lnTo>
                          <a:pt x="30" y="49"/>
                        </a:lnTo>
                        <a:lnTo>
                          <a:pt x="36" y="46"/>
                        </a:lnTo>
                        <a:lnTo>
                          <a:pt x="41" y="42"/>
                        </a:lnTo>
                        <a:lnTo>
                          <a:pt x="46" y="36"/>
                        </a:lnTo>
                        <a:lnTo>
                          <a:pt x="48" y="32"/>
                        </a:lnTo>
                        <a:lnTo>
                          <a:pt x="48" y="26"/>
                        </a:lnTo>
                        <a:lnTo>
                          <a:pt x="48" y="18"/>
                        </a:lnTo>
                        <a:lnTo>
                          <a:pt x="46" y="12"/>
                        </a:lnTo>
                        <a:lnTo>
                          <a:pt x="41" y="8"/>
                        </a:lnTo>
                        <a:lnTo>
                          <a:pt x="36" y="4"/>
                        </a:lnTo>
                        <a:lnTo>
                          <a:pt x="30" y="2"/>
                        </a:lnTo>
                        <a:lnTo>
                          <a:pt x="24" y="0"/>
                        </a:lnTo>
                        <a:lnTo>
                          <a:pt x="18" y="2"/>
                        </a:lnTo>
                        <a:lnTo>
                          <a:pt x="12" y="4"/>
                        </a:lnTo>
                        <a:lnTo>
                          <a:pt x="7" y="8"/>
                        </a:lnTo>
                        <a:close/>
                      </a:path>
                    </a:pathLst>
                  </a:custGeom>
                  <a:solidFill>
                    <a:srgbClr val="B5B7EE"/>
                  </a:solidFill>
                  <a:ln w="0">
                    <a:solidFill>
                      <a:srgbClr val="B5B7EE"/>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1" name="Freeform 35"/>
                  <p:cNvSpPr>
                    <a:spLocks/>
                  </p:cNvSpPr>
                  <p:nvPr/>
                </p:nvSpPr>
                <p:spPr bwMode="auto">
                  <a:xfrm>
                    <a:off x="6373020" y="4579939"/>
                    <a:ext cx="76200" cy="76200"/>
                  </a:xfrm>
                  <a:custGeom>
                    <a:avLst/>
                    <a:gdLst>
                      <a:gd name="T0" fmla="*/ 11112 w 48"/>
                      <a:gd name="T1" fmla="*/ 11112 h 48"/>
                      <a:gd name="T2" fmla="*/ 6350 w 48"/>
                      <a:gd name="T3" fmla="*/ 19050 h 48"/>
                      <a:gd name="T4" fmla="*/ 1588 w 48"/>
                      <a:gd name="T5" fmla="*/ 28575 h 48"/>
                      <a:gd name="T6" fmla="*/ 0 w 48"/>
                      <a:gd name="T7" fmla="*/ 38100 h 48"/>
                      <a:gd name="T8" fmla="*/ 1588 w 48"/>
                      <a:gd name="T9" fmla="*/ 47625 h 48"/>
                      <a:gd name="T10" fmla="*/ 6350 w 48"/>
                      <a:gd name="T11" fmla="*/ 57150 h 48"/>
                      <a:gd name="T12" fmla="*/ 11112 w 48"/>
                      <a:gd name="T13" fmla="*/ 65088 h 48"/>
                      <a:gd name="T14" fmla="*/ 19050 w 48"/>
                      <a:gd name="T15" fmla="*/ 69850 h 48"/>
                      <a:gd name="T16" fmla="*/ 28575 w 48"/>
                      <a:gd name="T17" fmla="*/ 74613 h 48"/>
                      <a:gd name="T18" fmla="*/ 38100 w 48"/>
                      <a:gd name="T19" fmla="*/ 76200 h 48"/>
                      <a:gd name="T20" fmla="*/ 47625 w 48"/>
                      <a:gd name="T21" fmla="*/ 74613 h 48"/>
                      <a:gd name="T22" fmla="*/ 57150 w 48"/>
                      <a:gd name="T23" fmla="*/ 69850 h 48"/>
                      <a:gd name="T24" fmla="*/ 65088 w 48"/>
                      <a:gd name="T25" fmla="*/ 65088 h 48"/>
                      <a:gd name="T26" fmla="*/ 73025 w 48"/>
                      <a:gd name="T27" fmla="*/ 57150 h 48"/>
                      <a:gd name="T28" fmla="*/ 76200 w 48"/>
                      <a:gd name="T29" fmla="*/ 47625 h 48"/>
                      <a:gd name="T30" fmla="*/ 76200 w 48"/>
                      <a:gd name="T31" fmla="*/ 38100 h 48"/>
                      <a:gd name="T32" fmla="*/ 76200 w 48"/>
                      <a:gd name="T33" fmla="*/ 28575 h 48"/>
                      <a:gd name="T34" fmla="*/ 73025 w 48"/>
                      <a:gd name="T35" fmla="*/ 19050 h 48"/>
                      <a:gd name="T36" fmla="*/ 65088 w 48"/>
                      <a:gd name="T37" fmla="*/ 11112 h 48"/>
                      <a:gd name="T38" fmla="*/ 57150 w 48"/>
                      <a:gd name="T39" fmla="*/ 3175 h 48"/>
                      <a:gd name="T40" fmla="*/ 47625 w 48"/>
                      <a:gd name="T41" fmla="*/ 1588 h 48"/>
                      <a:gd name="T42" fmla="*/ 38100 w 48"/>
                      <a:gd name="T43" fmla="*/ 0 h 48"/>
                      <a:gd name="T44" fmla="*/ 28575 w 48"/>
                      <a:gd name="T45" fmla="*/ 1588 h 48"/>
                      <a:gd name="T46" fmla="*/ 19050 w 48"/>
                      <a:gd name="T47" fmla="*/ 3175 h 48"/>
                      <a:gd name="T48" fmla="*/ 11112 w 48"/>
                      <a:gd name="T49" fmla="*/ 11112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7" y="7"/>
                        </a:moveTo>
                        <a:lnTo>
                          <a:pt x="4" y="12"/>
                        </a:lnTo>
                        <a:lnTo>
                          <a:pt x="1" y="18"/>
                        </a:lnTo>
                        <a:lnTo>
                          <a:pt x="0" y="24"/>
                        </a:lnTo>
                        <a:lnTo>
                          <a:pt x="1" y="30"/>
                        </a:lnTo>
                        <a:lnTo>
                          <a:pt x="4" y="36"/>
                        </a:lnTo>
                        <a:lnTo>
                          <a:pt x="7" y="41"/>
                        </a:lnTo>
                        <a:lnTo>
                          <a:pt x="12" y="44"/>
                        </a:lnTo>
                        <a:lnTo>
                          <a:pt x="18" y="47"/>
                        </a:lnTo>
                        <a:lnTo>
                          <a:pt x="24" y="48"/>
                        </a:lnTo>
                        <a:lnTo>
                          <a:pt x="30" y="47"/>
                        </a:lnTo>
                        <a:lnTo>
                          <a:pt x="36" y="44"/>
                        </a:lnTo>
                        <a:lnTo>
                          <a:pt x="41" y="41"/>
                        </a:lnTo>
                        <a:lnTo>
                          <a:pt x="46" y="36"/>
                        </a:lnTo>
                        <a:lnTo>
                          <a:pt x="48" y="30"/>
                        </a:lnTo>
                        <a:lnTo>
                          <a:pt x="48" y="24"/>
                        </a:lnTo>
                        <a:lnTo>
                          <a:pt x="48" y="18"/>
                        </a:lnTo>
                        <a:lnTo>
                          <a:pt x="46" y="12"/>
                        </a:lnTo>
                        <a:lnTo>
                          <a:pt x="41" y="7"/>
                        </a:lnTo>
                        <a:lnTo>
                          <a:pt x="36" y="2"/>
                        </a:lnTo>
                        <a:lnTo>
                          <a:pt x="30" y="1"/>
                        </a:lnTo>
                        <a:lnTo>
                          <a:pt x="24" y="0"/>
                        </a:lnTo>
                        <a:lnTo>
                          <a:pt x="18" y="1"/>
                        </a:lnTo>
                        <a:lnTo>
                          <a:pt x="12" y="2"/>
                        </a:lnTo>
                        <a:lnTo>
                          <a:pt x="7" y="7"/>
                        </a:lnTo>
                        <a:close/>
                      </a:path>
                    </a:pathLst>
                  </a:custGeom>
                  <a:solidFill>
                    <a:srgbClr val="FFFB0C"/>
                  </a:solidFill>
                  <a:ln w="0">
                    <a:solidFill>
                      <a:srgbClr val="FFFB0C"/>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2" name="Freeform 36"/>
                  <p:cNvSpPr>
                    <a:spLocks/>
                  </p:cNvSpPr>
                  <p:nvPr/>
                </p:nvSpPr>
                <p:spPr bwMode="auto">
                  <a:xfrm>
                    <a:off x="6373020" y="4741864"/>
                    <a:ext cx="76200" cy="77788"/>
                  </a:xfrm>
                  <a:custGeom>
                    <a:avLst/>
                    <a:gdLst>
                      <a:gd name="T0" fmla="*/ 11112 w 48"/>
                      <a:gd name="T1" fmla="*/ 11113 h 49"/>
                      <a:gd name="T2" fmla="*/ 6350 w 48"/>
                      <a:gd name="T3" fmla="*/ 19050 h 49"/>
                      <a:gd name="T4" fmla="*/ 1588 w 48"/>
                      <a:gd name="T5" fmla="*/ 28575 h 49"/>
                      <a:gd name="T6" fmla="*/ 0 w 48"/>
                      <a:gd name="T7" fmla="*/ 38100 h 49"/>
                      <a:gd name="T8" fmla="*/ 1588 w 48"/>
                      <a:gd name="T9" fmla="*/ 49213 h 49"/>
                      <a:gd name="T10" fmla="*/ 6350 w 48"/>
                      <a:gd name="T11" fmla="*/ 57150 h 49"/>
                      <a:gd name="T12" fmla="*/ 11112 w 48"/>
                      <a:gd name="T13" fmla="*/ 66675 h 49"/>
                      <a:gd name="T14" fmla="*/ 19050 w 48"/>
                      <a:gd name="T15" fmla="*/ 73025 h 49"/>
                      <a:gd name="T16" fmla="*/ 28575 w 48"/>
                      <a:gd name="T17" fmla="*/ 76200 h 49"/>
                      <a:gd name="T18" fmla="*/ 38100 w 48"/>
                      <a:gd name="T19" fmla="*/ 77788 h 49"/>
                      <a:gd name="T20" fmla="*/ 47625 w 48"/>
                      <a:gd name="T21" fmla="*/ 76200 h 49"/>
                      <a:gd name="T22" fmla="*/ 57150 w 48"/>
                      <a:gd name="T23" fmla="*/ 73025 h 49"/>
                      <a:gd name="T24" fmla="*/ 65088 w 48"/>
                      <a:gd name="T25" fmla="*/ 66675 h 49"/>
                      <a:gd name="T26" fmla="*/ 73025 w 48"/>
                      <a:gd name="T27" fmla="*/ 57150 h 49"/>
                      <a:gd name="T28" fmla="*/ 76200 w 48"/>
                      <a:gd name="T29" fmla="*/ 49213 h 49"/>
                      <a:gd name="T30" fmla="*/ 76200 w 48"/>
                      <a:gd name="T31" fmla="*/ 38100 h 49"/>
                      <a:gd name="T32" fmla="*/ 76200 w 48"/>
                      <a:gd name="T33" fmla="*/ 28575 h 49"/>
                      <a:gd name="T34" fmla="*/ 73025 w 48"/>
                      <a:gd name="T35" fmla="*/ 19050 h 49"/>
                      <a:gd name="T36" fmla="*/ 65088 w 48"/>
                      <a:gd name="T37" fmla="*/ 11113 h 49"/>
                      <a:gd name="T38" fmla="*/ 57150 w 48"/>
                      <a:gd name="T39" fmla="*/ 6350 h 49"/>
                      <a:gd name="T40" fmla="*/ 47625 w 48"/>
                      <a:gd name="T41" fmla="*/ 1588 h 49"/>
                      <a:gd name="T42" fmla="*/ 38100 w 48"/>
                      <a:gd name="T43" fmla="*/ 0 h 49"/>
                      <a:gd name="T44" fmla="*/ 28575 w 48"/>
                      <a:gd name="T45" fmla="*/ 1588 h 49"/>
                      <a:gd name="T46" fmla="*/ 19050 w 48"/>
                      <a:gd name="T47" fmla="*/ 6350 h 49"/>
                      <a:gd name="T48" fmla="*/ 11112 w 48"/>
                      <a:gd name="T49" fmla="*/ 11113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7" y="7"/>
                        </a:moveTo>
                        <a:lnTo>
                          <a:pt x="4" y="12"/>
                        </a:lnTo>
                        <a:lnTo>
                          <a:pt x="1" y="18"/>
                        </a:lnTo>
                        <a:lnTo>
                          <a:pt x="0" y="24"/>
                        </a:lnTo>
                        <a:lnTo>
                          <a:pt x="1" y="31"/>
                        </a:lnTo>
                        <a:lnTo>
                          <a:pt x="4" y="36"/>
                        </a:lnTo>
                        <a:lnTo>
                          <a:pt x="7" y="42"/>
                        </a:lnTo>
                        <a:lnTo>
                          <a:pt x="12" y="46"/>
                        </a:lnTo>
                        <a:lnTo>
                          <a:pt x="18" y="48"/>
                        </a:lnTo>
                        <a:lnTo>
                          <a:pt x="24" y="49"/>
                        </a:lnTo>
                        <a:lnTo>
                          <a:pt x="30" y="48"/>
                        </a:lnTo>
                        <a:lnTo>
                          <a:pt x="36" y="46"/>
                        </a:lnTo>
                        <a:lnTo>
                          <a:pt x="41" y="42"/>
                        </a:lnTo>
                        <a:lnTo>
                          <a:pt x="46" y="36"/>
                        </a:lnTo>
                        <a:lnTo>
                          <a:pt x="48" y="31"/>
                        </a:lnTo>
                        <a:lnTo>
                          <a:pt x="48" y="24"/>
                        </a:lnTo>
                        <a:lnTo>
                          <a:pt x="48" y="18"/>
                        </a:lnTo>
                        <a:lnTo>
                          <a:pt x="46" y="12"/>
                        </a:lnTo>
                        <a:lnTo>
                          <a:pt x="41" y="7"/>
                        </a:lnTo>
                        <a:lnTo>
                          <a:pt x="36" y="4"/>
                        </a:lnTo>
                        <a:lnTo>
                          <a:pt x="30" y="1"/>
                        </a:lnTo>
                        <a:lnTo>
                          <a:pt x="24" y="0"/>
                        </a:lnTo>
                        <a:lnTo>
                          <a:pt x="18" y="1"/>
                        </a:lnTo>
                        <a:lnTo>
                          <a:pt x="12" y="4"/>
                        </a:lnTo>
                        <a:lnTo>
                          <a:pt x="7" y="7"/>
                        </a:lnTo>
                        <a:close/>
                      </a:path>
                    </a:pathLst>
                  </a:custGeom>
                  <a:solidFill>
                    <a:srgbClr val="F8F8F8"/>
                  </a:solidFill>
                  <a:ln w="0">
                    <a:solidFill>
                      <a:schemeClr val="bg1"/>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3" name="Freeform 37"/>
                  <p:cNvSpPr>
                    <a:spLocks/>
                  </p:cNvSpPr>
                  <p:nvPr/>
                </p:nvSpPr>
                <p:spPr bwMode="auto">
                  <a:xfrm>
                    <a:off x="6373020" y="4905376"/>
                    <a:ext cx="76200" cy="77788"/>
                  </a:xfrm>
                  <a:custGeom>
                    <a:avLst/>
                    <a:gdLst>
                      <a:gd name="T0" fmla="*/ 11112 w 48"/>
                      <a:gd name="T1" fmla="*/ 12700 h 49"/>
                      <a:gd name="T2" fmla="*/ 6350 w 48"/>
                      <a:gd name="T3" fmla="*/ 19050 h 49"/>
                      <a:gd name="T4" fmla="*/ 1588 w 48"/>
                      <a:gd name="T5" fmla="*/ 28575 h 49"/>
                      <a:gd name="T6" fmla="*/ 0 w 48"/>
                      <a:gd name="T7" fmla="*/ 38100 h 49"/>
                      <a:gd name="T8" fmla="*/ 1588 w 48"/>
                      <a:gd name="T9" fmla="*/ 47625 h 49"/>
                      <a:gd name="T10" fmla="*/ 6350 w 48"/>
                      <a:gd name="T11" fmla="*/ 58738 h 49"/>
                      <a:gd name="T12" fmla="*/ 11112 w 48"/>
                      <a:gd name="T13" fmla="*/ 65088 h 49"/>
                      <a:gd name="T14" fmla="*/ 19050 w 48"/>
                      <a:gd name="T15" fmla="*/ 71438 h 49"/>
                      <a:gd name="T16" fmla="*/ 28575 w 48"/>
                      <a:gd name="T17" fmla="*/ 74613 h 49"/>
                      <a:gd name="T18" fmla="*/ 38100 w 48"/>
                      <a:gd name="T19" fmla="*/ 77788 h 49"/>
                      <a:gd name="T20" fmla="*/ 47625 w 48"/>
                      <a:gd name="T21" fmla="*/ 74613 h 49"/>
                      <a:gd name="T22" fmla="*/ 57150 w 48"/>
                      <a:gd name="T23" fmla="*/ 71438 h 49"/>
                      <a:gd name="T24" fmla="*/ 65088 w 48"/>
                      <a:gd name="T25" fmla="*/ 65088 h 49"/>
                      <a:gd name="T26" fmla="*/ 73025 w 48"/>
                      <a:gd name="T27" fmla="*/ 58738 h 49"/>
                      <a:gd name="T28" fmla="*/ 76200 w 48"/>
                      <a:gd name="T29" fmla="*/ 47625 h 49"/>
                      <a:gd name="T30" fmla="*/ 76200 w 48"/>
                      <a:gd name="T31" fmla="*/ 38100 h 49"/>
                      <a:gd name="T32" fmla="*/ 76200 w 48"/>
                      <a:gd name="T33" fmla="*/ 28575 h 49"/>
                      <a:gd name="T34" fmla="*/ 73025 w 48"/>
                      <a:gd name="T35" fmla="*/ 19050 h 49"/>
                      <a:gd name="T36" fmla="*/ 65088 w 48"/>
                      <a:gd name="T37" fmla="*/ 12700 h 49"/>
                      <a:gd name="T38" fmla="*/ 57150 w 48"/>
                      <a:gd name="T39" fmla="*/ 4763 h 49"/>
                      <a:gd name="T40" fmla="*/ 47625 w 48"/>
                      <a:gd name="T41" fmla="*/ 0 h 49"/>
                      <a:gd name="T42" fmla="*/ 38100 w 48"/>
                      <a:gd name="T43" fmla="*/ 0 h 49"/>
                      <a:gd name="T44" fmla="*/ 28575 w 48"/>
                      <a:gd name="T45" fmla="*/ 0 h 49"/>
                      <a:gd name="T46" fmla="*/ 19050 w 48"/>
                      <a:gd name="T47" fmla="*/ 4763 h 49"/>
                      <a:gd name="T48" fmla="*/ 11112 w 48"/>
                      <a:gd name="T49" fmla="*/ 1270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7" y="8"/>
                        </a:moveTo>
                        <a:lnTo>
                          <a:pt x="4" y="12"/>
                        </a:lnTo>
                        <a:lnTo>
                          <a:pt x="1" y="18"/>
                        </a:lnTo>
                        <a:lnTo>
                          <a:pt x="0" y="24"/>
                        </a:lnTo>
                        <a:lnTo>
                          <a:pt x="1" y="30"/>
                        </a:lnTo>
                        <a:lnTo>
                          <a:pt x="4" y="37"/>
                        </a:lnTo>
                        <a:lnTo>
                          <a:pt x="7" y="41"/>
                        </a:lnTo>
                        <a:lnTo>
                          <a:pt x="12" y="45"/>
                        </a:lnTo>
                        <a:lnTo>
                          <a:pt x="18" y="47"/>
                        </a:lnTo>
                        <a:lnTo>
                          <a:pt x="24" y="49"/>
                        </a:lnTo>
                        <a:lnTo>
                          <a:pt x="30" y="47"/>
                        </a:lnTo>
                        <a:lnTo>
                          <a:pt x="36" y="45"/>
                        </a:lnTo>
                        <a:lnTo>
                          <a:pt x="41" y="41"/>
                        </a:lnTo>
                        <a:lnTo>
                          <a:pt x="46" y="37"/>
                        </a:lnTo>
                        <a:lnTo>
                          <a:pt x="48" y="30"/>
                        </a:lnTo>
                        <a:lnTo>
                          <a:pt x="48" y="24"/>
                        </a:lnTo>
                        <a:lnTo>
                          <a:pt x="48" y="18"/>
                        </a:lnTo>
                        <a:lnTo>
                          <a:pt x="46" y="12"/>
                        </a:lnTo>
                        <a:lnTo>
                          <a:pt x="41" y="8"/>
                        </a:lnTo>
                        <a:lnTo>
                          <a:pt x="36" y="3"/>
                        </a:lnTo>
                        <a:lnTo>
                          <a:pt x="30" y="0"/>
                        </a:lnTo>
                        <a:lnTo>
                          <a:pt x="24" y="0"/>
                        </a:lnTo>
                        <a:lnTo>
                          <a:pt x="18" y="0"/>
                        </a:lnTo>
                        <a:lnTo>
                          <a:pt x="12" y="3"/>
                        </a:lnTo>
                        <a:lnTo>
                          <a:pt x="7" y="8"/>
                        </a:lnTo>
                        <a:close/>
                      </a:path>
                    </a:pathLst>
                  </a:custGeom>
                  <a:solidFill>
                    <a:srgbClr val="D02DDF"/>
                  </a:solidFill>
                  <a:ln w="0">
                    <a:solidFill>
                      <a:srgbClr val="D02DDF"/>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4" name="Freeform 38"/>
                  <p:cNvSpPr>
                    <a:spLocks/>
                  </p:cNvSpPr>
                  <p:nvPr/>
                </p:nvSpPr>
                <p:spPr bwMode="auto">
                  <a:xfrm>
                    <a:off x="6373020" y="5068889"/>
                    <a:ext cx="76200" cy="76200"/>
                  </a:xfrm>
                  <a:custGeom>
                    <a:avLst/>
                    <a:gdLst>
                      <a:gd name="T0" fmla="*/ 11112 w 48"/>
                      <a:gd name="T1" fmla="*/ 11112 h 48"/>
                      <a:gd name="T2" fmla="*/ 6350 w 48"/>
                      <a:gd name="T3" fmla="*/ 19050 h 48"/>
                      <a:gd name="T4" fmla="*/ 1588 w 48"/>
                      <a:gd name="T5" fmla="*/ 28575 h 48"/>
                      <a:gd name="T6" fmla="*/ 0 w 48"/>
                      <a:gd name="T7" fmla="*/ 38100 h 48"/>
                      <a:gd name="T8" fmla="*/ 1588 w 48"/>
                      <a:gd name="T9" fmla="*/ 49212 h 48"/>
                      <a:gd name="T10" fmla="*/ 6350 w 48"/>
                      <a:gd name="T11" fmla="*/ 57150 h 48"/>
                      <a:gd name="T12" fmla="*/ 11112 w 48"/>
                      <a:gd name="T13" fmla="*/ 65088 h 48"/>
                      <a:gd name="T14" fmla="*/ 19050 w 48"/>
                      <a:gd name="T15" fmla="*/ 71438 h 48"/>
                      <a:gd name="T16" fmla="*/ 28575 w 48"/>
                      <a:gd name="T17" fmla="*/ 76200 h 48"/>
                      <a:gd name="T18" fmla="*/ 38100 w 48"/>
                      <a:gd name="T19" fmla="*/ 76200 h 48"/>
                      <a:gd name="T20" fmla="*/ 47625 w 48"/>
                      <a:gd name="T21" fmla="*/ 76200 h 48"/>
                      <a:gd name="T22" fmla="*/ 57150 w 48"/>
                      <a:gd name="T23" fmla="*/ 71438 h 48"/>
                      <a:gd name="T24" fmla="*/ 65088 w 48"/>
                      <a:gd name="T25" fmla="*/ 65088 h 48"/>
                      <a:gd name="T26" fmla="*/ 73025 w 48"/>
                      <a:gd name="T27" fmla="*/ 57150 h 48"/>
                      <a:gd name="T28" fmla="*/ 76200 w 48"/>
                      <a:gd name="T29" fmla="*/ 49212 h 48"/>
                      <a:gd name="T30" fmla="*/ 76200 w 48"/>
                      <a:gd name="T31" fmla="*/ 38100 h 48"/>
                      <a:gd name="T32" fmla="*/ 76200 w 48"/>
                      <a:gd name="T33" fmla="*/ 28575 h 48"/>
                      <a:gd name="T34" fmla="*/ 73025 w 48"/>
                      <a:gd name="T35" fmla="*/ 19050 h 48"/>
                      <a:gd name="T36" fmla="*/ 65088 w 48"/>
                      <a:gd name="T37" fmla="*/ 11112 h 48"/>
                      <a:gd name="T38" fmla="*/ 57150 w 48"/>
                      <a:gd name="T39" fmla="*/ 4763 h 48"/>
                      <a:gd name="T40" fmla="*/ 47625 w 48"/>
                      <a:gd name="T41" fmla="*/ 1588 h 48"/>
                      <a:gd name="T42" fmla="*/ 38100 w 48"/>
                      <a:gd name="T43" fmla="*/ 0 h 48"/>
                      <a:gd name="T44" fmla="*/ 28575 w 48"/>
                      <a:gd name="T45" fmla="*/ 1588 h 48"/>
                      <a:gd name="T46" fmla="*/ 19050 w 48"/>
                      <a:gd name="T47" fmla="*/ 4763 h 48"/>
                      <a:gd name="T48" fmla="*/ 11112 w 48"/>
                      <a:gd name="T49" fmla="*/ 11112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7" y="7"/>
                        </a:moveTo>
                        <a:lnTo>
                          <a:pt x="4" y="12"/>
                        </a:lnTo>
                        <a:lnTo>
                          <a:pt x="1" y="18"/>
                        </a:lnTo>
                        <a:lnTo>
                          <a:pt x="0" y="24"/>
                        </a:lnTo>
                        <a:lnTo>
                          <a:pt x="1" y="31"/>
                        </a:lnTo>
                        <a:lnTo>
                          <a:pt x="4" y="36"/>
                        </a:lnTo>
                        <a:lnTo>
                          <a:pt x="7" y="41"/>
                        </a:lnTo>
                        <a:lnTo>
                          <a:pt x="12" y="45"/>
                        </a:lnTo>
                        <a:lnTo>
                          <a:pt x="18" y="48"/>
                        </a:lnTo>
                        <a:lnTo>
                          <a:pt x="24" y="48"/>
                        </a:lnTo>
                        <a:lnTo>
                          <a:pt x="30" y="48"/>
                        </a:lnTo>
                        <a:lnTo>
                          <a:pt x="36" y="45"/>
                        </a:lnTo>
                        <a:lnTo>
                          <a:pt x="41" y="41"/>
                        </a:lnTo>
                        <a:lnTo>
                          <a:pt x="46" y="36"/>
                        </a:lnTo>
                        <a:lnTo>
                          <a:pt x="48" y="31"/>
                        </a:lnTo>
                        <a:lnTo>
                          <a:pt x="48" y="24"/>
                        </a:lnTo>
                        <a:lnTo>
                          <a:pt x="48" y="18"/>
                        </a:lnTo>
                        <a:lnTo>
                          <a:pt x="46" y="12"/>
                        </a:lnTo>
                        <a:lnTo>
                          <a:pt x="41" y="7"/>
                        </a:lnTo>
                        <a:lnTo>
                          <a:pt x="36" y="3"/>
                        </a:lnTo>
                        <a:lnTo>
                          <a:pt x="30" y="1"/>
                        </a:lnTo>
                        <a:lnTo>
                          <a:pt x="24" y="0"/>
                        </a:lnTo>
                        <a:lnTo>
                          <a:pt x="18" y="1"/>
                        </a:lnTo>
                        <a:lnTo>
                          <a:pt x="12" y="3"/>
                        </a:lnTo>
                        <a:lnTo>
                          <a:pt x="7" y="7"/>
                        </a:lnTo>
                        <a:close/>
                      </a:path>
                    </a:pathLst>
                  </a:custGeom>
                  <a:solidFill>
                    <a:srgbClr val="FF7C80"/>
                  </a:solidFill>
                  <a:ln w="0">
                    <a:solidFill>
                      <a:srgbClr val="FF7C80"/>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5" name="Freeform 39"/>
                  <p:cNvSpPr>
                    <a:spLocks/>
                  </p:cNvSpPr>
                  <p:nvPr/>
                </p:nvSpPr>
                <p:spPr bwMode="auto">
                  <a:xfrm>
                    <a:off x="6373020" y="5232401"/>
                    <a:ext cx="76200" cy="77788"/>
                  </a:xfrm>
                  <a:custGeom>
                    <a:avLst/>
                    <a:gdLst>
                      <a:gd name="T0" fmla="*/ 11112 w 48"/>
                      <a:gd name="T1" fmla="*/ 11113 h 49"/>
                      <a:gd name="T2" fmla="*/ 6350 w 48"/>
                      <a:gd name="T3" fmla="*/ 19050 h 49"/>
                      <a:gd name="T4" fmla="*/ 1588 w 48"/>
                      <a:gd name="T5" fmla="*/ 28575 h 49"/>
                      <a:gd name="T6" fmla="*/ 0 w 48"/>
                      <a:gd name="T7" fmla="*/ 38100 h 49"/>
                      <a:gd name="T8" fmla="*/ 1588 w 48"/>
                      <a:gd name="T9" fmla="*/ 49213 h 49"/>
                      <a:gd name="T10" fmla="*/ 6350 w 48"/>
                      <a:gd name="T11" fmla="*/ 57150 h 49"/>
                      <a:gd name="T12" fmla="*/ 11112 w 48"/>
                      <a:gd name="T13" fmla="*/ 66675 h 49"/>
                      <a:gd name="T14" fmla="*/ 19050 w 48"/>
                      <a:gd name="T15" fmla="*/ 73025 h 49"/>
                      <a:gd name="T16" fmla="*/ 28575 w 48"/>
                      <a:gd name="T17" fmla="*/ 76200 h 49"/>
                      <a:gd name="T18" fmla="*/ 38100 w 48"/>
                      <a:gd name="T19" fmla="*/ 77788 h 49"/>
                      <a:gd name="T20" fmla="*/ 47625 w 48"/>
                      <a:gd name="T21" fmla="*/ 76200 h 49"/>
                      <a:gd name="T22" fmla="*/ 57150 w 48"/>
                      <a:gd name="T23" fmla="*/ 73025 h 49"/>
                      <a:gd name="T24" fmla="*/ 65088 w 48"/>
                      <a:gd name="T25" fmla="*/ 66675 h 49"/>
                      <a:gd name="T26" fmla="*/ 73025 w 48"/>
                      <a:gd name="T27" fmla="*/ 57150 h 49"/>
                      <a:gd name="T28" fmla="*/ 76200 w 48"/>
                      <a:gd name="T29" fmla="*/ 49213 h 49"/>
                      <a:gd name="T30" fmla="*/ 76200 w 48"/>
                      <a:gd name="T31" fmla="*/ 38100 h 49"/>
                      <a:gd name="T32" fmla="*/ 76200 w 48"/>
                      <a:gd name="T33" fmla="*/ 28575 h 49"/>
                      <a:gd name="T34" fmla="*/ 73025 w 48"/>
                      <a:gd name="T35" fmla="*/ 19050 h 49"/>
                      <a:gd name="T36" fmla="*/ 65088 w 48"/>
                      <a:gd name="T37" fmla="*/ 11113 h 49"/>
                      <a:gd name="T38" fmla="*/ 57150 w 48"/>
                      <a:gd name="T39" fmla="*/ 6350 h 49"/>
                      <a:gd name="T40" fmla="*/ 47625 w 48"/>
                      <a:gd name="T41" fmla="*/ 1588 h 49"/>
                      <a:gd name="T42" fmla="*/ 38100 w 48"/>
                      <a:gd name="T43" fmla="*/ 0 h 49"/>
                      <a:gd name="T44" fmla="*/ 28575 w 48"/>
                      <a:gd name="T45" fmla="*/ 1588 h 49"/>
                      <a:gd name="T46" fmla="*/ 19050 w 48"/>
                      <a:gd name="T47" fmla="*/ 6350 h 49"/>
                      <a:gd name="T48" fmla="*/ 11112 w 48"/>
                      <a:gd name="T49" fmla="*/ 11113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7" y="7"/>
                        </a:moveTo>
                        <a:lnTo>
                          <a:pt x="4" y="12"/>
                        </a:lnTo>
                        <a:lnTo>
                          <a:pt x="1" y="18"/>
                        </a:lnTo>
                        <a:lnTo>
                          <a:pt x="0" y="24"/>
                        </a:lnTo>
                        <a:lnTo>
                          <a:pt x="1" y="31"/>
                        </a:lnTo>
                        <a:lnTo>
                          <a:pt x="4" y="36"/>
                        </a:lnTo>
                        <a:lnTo>
                          <a:pt x="7" y="42"/>
                        </a:lnTo>
                        <a:lnTo>
                          <a:pt x="12" y="46"/>
                        </a:lnTo>
                        <a:lnTo>
                          <a:pt x="18" y="48"/>
                        </a:lnTo>
                        <a:lnTo>
                          <a:pt x="24" y="49"/>
                        </a:lnTo>
                        <a:lnTo>
                          <a:pt x="30" y="48"/>
                        </a:lnTo>
                        <a:lnTo>
                          <a:pt x="36" y="46"/>
                        </a:lnTo>
                        <a:lnTo>
                          <a:pt x="41" y="42"/>
                        </a:lnTo>
                        <a:lnTo>
                          <a:pt x="46" y="36"/>
                        </a:lnTo>
                        <a:lnTo>
                          <a:pt x="48" y="31"/>
                        </a:lnTo>
                        <a:lnTo>
                          <a:pt x="48" y="24"/>
                        </a:lnTo>
                        <a:lnTo>
                          <a:pt x="48" y="18"/>
                        </a:lnTo>
                        <a:lnTo>
                          <a:pt x="46" y="12"/>
                        </a:lnTo>
                        <a:lnTo>
                          <a:pt x="41" y="7"/>
                        </a:lnTo>
                        <a:lnTo>
                          <a:pt x="36" y="4"/>
                        </a:lnTo>
                        <a:lnTo>
                          <a:pt x="30" y="1"/>
                        </a:lnTo>
                        <a:lnTo>
                          <a:pt x="24" y="0"/>
                        </a:lnTo>
                        <a:lnTo>
                          <a:pt x="18" y="1"/>
                        </a:lnTo>
                        <a:lnTo>
                          <a:pt x="12" y="4"/>
                        </a:lnTo>
                        <a:lnTo>
                          <a:pt x="7" y="7"/>
                        </a:lnTo>
                        <a:close/>
                      </a:path>
                    </a:pathLst>
                  </a:custGeom>
                  <a:solidFill>
                    <a:srgbClr val="FF1F0B"/>
                  </a:solidFill>
                  <a:ln w="0">
                    <a:solidFill>
                      <a:srgbClr val="FF1F0B"/>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6" name="Freeform 40"/>
                  <p:cNvSpPr>
                    <a:spLocks/>
                  </p:cNvSpPr>
                  <p:nvPr/>
                </p:nvSpPr>
                <p:spPr bwMode="auto">
                  <a:xfrm>
                    <a:off x="4344195" y="5429251"/>
                    <a:ext cx="76200" cy="76200"/>
                  </a:xfrm>
                  <a:custGeom>
                    <a:avLst/>
                    <a:gdLst>
                      <a:gd name="T0" fmla="*/ 9525 w 48"/>
                      <a:gd name="T1" fmla="*/ 11112 h 48"/>
                      <a:gd name="T2" fmla="*/ 4763 w 48"/>
                      <a:gd name="T3" fmla="*/ 19050 h 48"/>
                      <a:gd name="T4" fmla="*/ 0 w 48"/>
                      <a:gd name="T5" fmla="*/ 28575 h 48"/>
                      <a:gd name="T6" fmla="*/ 0 w 48"/>
                      <a:gd name="T7" fmla="*/ 38100 h 48"/>
                      <a:gd name="T8" fmla="*/ 0 w 48"/>
                      <a:gd name="T9" fmla="*/ 47625 h 48"/>
                      <a:gd name="T10" fmla="*/ 4763 w 48"/>
                      <a:gd name="T11" fmla="*/ 57150 h 48"/>
                      <a:gd name="T12" fmla="*/ 9525 w 48"/>
                      <a:gd name="T13" fmla="*/ 65088 h 48"/>
                      <a:gd name="T14" fmla="*/ 19050 w 48"/>
                      <a:gd name="T15" fmla="*/ 73025 h 48"/>
                      <a:gd name="T16" fmla="*/ 26988 w 48"/>
                      <a:gd name="T17" fmla="*/ 76200 h 48"/>
                      <a:gd name="T18" fmla="*/ 38100 w 48"/>
                      <a:gd name="T19" fmla="*/ 76200 h 48"/>
                      <a:gd name="T20" fmla="*/ 47625 w 48"/>
                      <a:gd name="T21" fmla="*/ 76200 h 48"/>
                      <a:gd name="T22" fmla="*/ 57150 w 48"/>
                      <a:gd name="T23" fmla="*/ 73025 h 48"/>
                      <a:gd name="T24" fmla="*/ 65088 w 48"/>
                      <a:gd name="T25" fmla="*/ 65088 h 48"/>
                      <a:gd name="T26" fmla="*/ 71438 w 48"/>
                      <a:gd name="T27" fmla="*/ 57150 h 48"/>
                      <a:gd name="T28" fmla="*/ 74613 w 48"/>
                      <a:gd name="T29" fmla="*/ 47625 h 48"/>
                      <a:gd name="T30" fmla="*/ 76200 w 48"/>
                      <a:gd name="T31" fmla="*/ 38100 h 48"/>
                      <a:gd name="T32" fmla="*/ 74613 w 48"/>
                      <a:gd name="T33" fmla="*/ 28575 h 48"/>
                      <a:gd name="T34" fmla="*/ 71438 w 48"/>
                      <a:gd name="T35" fmla="*/ 19050 h 48"/>
                      <a:gd name="T36" fmla="*/ 65088 w 48"/>
                      <a:gd name="T37" fmla="*/ 11112 h 48"/>
                      <a:gd name="T38" fmla="*/ 57150 w 48"/>
                      <a:gd name="T39" fmla="*/ 6350 h 48"/>
                      <a:gd name="T40" fmla="*/ 47625 w 48"/>
                      <a:gd name="T41" fmla="*/ 1588 h 48"/>
                      <a:gd name="T42" fmla="*/ 38100 w 48"/>
                      <a:gd name="T43" fmla="*/ 0 h 48"/>
                      <a:gd name="T44" fmla="*/ 26988 w 48"/>
                      <a:gd name="T45" fmla="*/ 1588 h 48"/>
                      <a:gd name="T46" fmla="*/ 19050 w 48"/>
                      <a:gd name="T47" fmla="*/ 6350 h 48"/>
                      <a:gd name="T48" fmla="*/ 9525 w 48"/>
                      <a:gd name="T49" fmla="*/ 11112 h 48"/>
                      <a:gd name="T50" fmla="*/ 9525 w 48"/>
                      <a:gd name="T51" fmla="*/ 11112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8"/>
                      <a:gd name="T80" fmla="*/ 48 w 48"/>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8">
                        <a:moveTo>
                          <a:pt x="6" y="7"/>
                        </a:moveTo>
                        <a:lnTo>
                          <a:pt x="3" y="12"/>
                        </a:lnTo>
                        <a:lnTo>
                          <a:pt x="0" y="18"/>
                        </a:lnTo>
                        <a:lnTo>
                          <a:pt x="0" y="24"/>
                        </a:lnTo>
                        <a:lnTo>
                          <a:pt x="0" y="30"/>
                        </a:lnTo>
                        <a:lnTo>
                          <a:pt x="3" y="36"/>
                        </a:lnTo>
                        <a:lnTo>
                          <a:pt x="6" y="41"/>
                        </a:lnTo>
                        <a:lnTo>
                          <a:pt x="12" y="46"/>
                        </a:lnTo>
                        <a:lnTo>
                          <a:pt x="17" y="48"/>
                        </a:lnTo>
                        <a:lnTo>
                          <a:pt x="24" y="48"/>
                        </a:lnTo>
                        <a:lnTo>
                          <a:pt x="30" y="48"/>
                        </a:lnTo>
                        <a:lnTo>
                          <a:pt x="36" y="46"/>
                        </a:lnTo>
                        <a:lnTo>
                          <a:pt x="41" y="41"/>
                        </a:lnTo>
                        <a:lnTo>
                          <a:pt x="45" y="36"/>
                        </a:lnTo>
                        <a:lnTo>
                          <a:pt x="47" y="30"/>
                        </a:lnTo>
                        <a:lnTo>
                          <a:pt x="48" y="24"/>
                        </a:lnTo>
                        <a:lnTo>
                          <a:pt x="47" y="18"/>
                        </a:lnTo>
                        <a:lnTo>
                          <a:pt x="45" y="12"/>
                        </a:lnTo>
                        <a:lnTo>
                          <a:pt x="41" y="7"/>
                        </a:lnTo>
                        <a:lnTo>
                          <a:pt x="36" y="4"/>
                        </a:lnTo>
                        <a:lnTo>
                          <a:pt x="30" y="1"/>
                        </a:lnTo>
                        <a:lnTo>
                          <a:pt x="24" y="0"/>
                        </a:lnTo>
                        <a:lnTo>
                          <a:pt x="17" y="1"/>
                        </a:lnTo>
                        <a:lnTo>
                          <a:pt x="12" y="4"/>
                        </a:lnTo>
                        <a:lnTo>
                          <a:pt x="6" y="7"/>
                        </a:lnTo>
                        <a:close/>
                      </a:path>
                    </a:pathLst>
                  </a:custGeom>
                  <a:solidFill>
                    <a:srgbClr val="D02DDF"/>
                  </a:solidFill>
                  <a:ln w="0">
                    <a:solidFill>
                      <a:srgbClr val="D02DDF"/>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7" name="Freeform 41"/>
                  <p:cNvSpPr>
                    <a:spLocks/>
                  </p:cNvSpPr>
                  <p:nvPr/>
                </p:nvSpPr>
                <p:spPr bwMode="auto">
                  <a:xfrm>
                    <a:off x="5972970" y="4100514"/>
                    <a:ext cx="76200" cy="76200"/>
                  </a:xfrm>
                  <a:custGeom>
                    <a:avLst/>
                    <a:gdLst>
                      <a:gd name="T0" fmla="*/ 76200 w 48"/>
                      <a:gd name="T1" fmla="*/ 38100 h 48"/>
                      <a:gd name="T2" fmla="*/ 74613 w 48"/>
                      <a:gd name="T3" fmla="*/ 28575 h 48"/>
                      <a:gd name="T4" fmla="*/ 69850 w 48"/>
                      <a:gd name="T5" fmla="*/ 19050 h 48"/>
                      <a:gd name="T6" fmla="*/ 65088 w 48"/>
                      <a:gd name="T7" fmla="*/ 11112 h 48"/>
                      <a:gd name="T8" fmla="*/ 57150 w 48"/>
                      <a:gd name="T9" fmla="*/ 3175 h 48"/>
                      <a:gd name="T10" fmla="*/ 47625 w 48"/>
                      <a:gd name="T11" fmla="*/ 0 h 48"/>
                      <a:gd name="T12" fmla="*/ 38100 w 48"/>
                      <a:gd name="T13" fmla="*/ 0 h 48"/>
                      <a:gd name="T14" fmla="*/ 28575 w 48"/>
                      <a:gd name="T15" fmla="*/ 0 h 48"/>
                      <a:gd name="T16" fmla="*/ 19050 w 48"/>
                      <a:gd name="T17" fmla="*/ 3175 h 48"/>
                      <a:gd name="T18" fmla="*/ 11112 w 48"/>
                      <a:gd name="T19" fmla="*/ 11112 h 48"/>
                      <a:gd name="T20" fmla="*/ 3175 w 48"/>
                      <a:gd name="T21" fmla="*/ 19050 h 48"/>
                      <a:gd name="T22" fmla="*/ 0 w 48"/>
                      <a:gd name="T23" fmla="*/ 28575 h 48"/>
                      <a:gd name="T24" fmla="*/ 0 w 48"/>
                      <a:gd name="T25" fmla="*/ 38100 h 48"/>
                      <a:gd name="T26" fmla="*/ 0 w 48"/>
                      <a:gd name="T27" fmla="*/ 47625 h 48"/>
                      <a:gd name="T28" fmla="*/ 3175 w 48"/>
                      <a:gd name="T29" fmla="*/ 57150 h 48"/>
                      <a:gd name="T30" fmla="*/ 11112 w 48"/>
                      <a:gd name="T31" fmla="*/ 65088 h 48"/>
                      <a:gd name="T32" fmla="*/ 19050 w 48"/>
                      <a:gd name="T33" fmla="*/ 71438 h 48"/>
                      <a:gd name="T34" fmla="*/ 28575 w 48"/>
                      <a:gd name="T35" fmla="*/ 74613 h 48"/>
                      <a:gd name="T36" fmla="*/ 38100 w 48"/>
                      <a:gd name="T37" fmla="*/ 76200 h 48"/>
                      <a:gd name="T38" fmla="*/ 47625 w 48"/>
                      <a:gd name="T39" fmla="*/ 74613 h 48"/>
                      <a:gd name="T40" fmla="*/ 57150 w 48"/>
                      <a:gd name="T41" fmla="*/ 71438 h 48"/>
                      <a:gd name="T42" fmla="*/ 65088 w 48"/>
                      <a:gd name="T43" fmla="*/ 65088 h 48"/>
                      <a:gd name="T44" fmla="*/ 69850 w 48"/>
                      <a:gd name="T45" fmla="*/ 57150 h 48"/>
                      <a:gd name="T46" fmla="*/ 74613 w 48"/>
                      <a:gd name="T47" fmla="*/ 47625 h 48"/>
                      <a:gd name="T48" fmla="*/ 76200 w 48"/>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18"/>
                        </a:lnTo>
                        <a:lnTo>
                          <a:pt x="44" y="12"/>
                        </a:lnTo>
                        <a:lnTo>
                          <a:pt x="41" y="7"/>
                        </a:lnTo>
                        <a:lnTo>
                          <a:pt x="36" y="2"/>
                        </a:lnTo>
                        <a:lnTo>
                          <a:pt x="30" y="0"/>
                        </a:lnTo>
                        <a:lnTo>
                          <a:pt x="24" y="0"/>
                        </a:lnTo>
                        <a:lnTo>
                          <a:pt x="18" y="0"/>
                        </a:lnTo>
                        <a:lnTo>
                          <a:pt x="12" y="2"/>
                        </a:lnTo>
                        <a:lnTo>
                          <a:pt x="7" y="7"/>
                        </a:lnTo>
                        <a:lnTo>
                          <a:pt x="2" y="12"/>
                        </a:lnTo>
                        <a:lnTo>
                          <a:pt x="0" y="18"/>
                        </a:lnTo>
                        <a:lnTo>
                          <a:pt x="0" y="24"/>
                        </a:lnTo>
                        <a:lnTo>
                          <a:pt x="0" y="30"/>
                        </a:lnTo>
                        <a:lnTo>
                          <a:pt x="2" y="36"/>
                        </a:lnTo>
                        <a:lnTo>
                          <a:pt x="7" y="41"/>
                        </a:lnTo>
                        <a:lnTo>
                          <a:pt x="12" y="45"/>
                        </a:lnTo>
                        <a:lnTo>
                          <a:pt x="18" y="47"/>
                        </a:lnTo>
                        <a:lnTo>
                          <a:pt x="24" y="48"/>
                        </a:lnTo>
                        <a:lnTo>
                          <a:pt x="30" y="47"/>
                        </a:lnTo>
                        <a:lnTo>
                          <a:pt x="36" y="45"/>
                        </a:lnTo>
                        <a:lnTo>
                          <a:pt x="41" y="41"/>
                        </a:lnTo>
                        <a:lnTo>
                          <a:pt x="44" y="36"/>
                        </a:lnTo>
                        <a:lnTo>
                          <a:pt x="47" y="30"/>
                        </a:lnTo>
                        <a:lnTo>
                          <a:pt x="48" y="24"/>
                        </a:lnTo>
                        <a:close/>
                      </a:path>
                    </a:pathLst>
                  </a:custGeom>
                  <a:solidFill>
                    <a:srgbClr val="7A1979"/>
                  </a:solidFill>
                  <a:ln w="0">
                    <a:solidFill>
                      <a:srgbClr val="7A1979"/>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8" name="Freeform 42"/>
                  <p:cNvSpPr>
                    <a:spLocks/>
                  </p:cNvSpPr>
                  <p:nvPr/>
                </p:nvSpPr>
                <p:spPr bwMode="auto">
                  <a:xfrm>
                    <a:off x="6053932" y="4056064"/>
                    <a:ext cx="77788" cy="76200"/>
                  </a:xfrm>
                  <a:custGeom>
                    <a:avLst/>
                    <a:gdLst>
                      <a:gd name="T0" fmla="*/ 9525 w 49"/>
                      <a:gd name="T1" fmla="*/ 12700 h 48"/>
                      <a:gd name="T2" fmla="*/ 4763 w 49"/>
                      <a:gd name="T3" fmla="*/ 19050 h 48"/>
                      <a:gd name="T4" fmla="*/ 0 w 49"/>
                      <a:gd name="T5" fmla="*/ 28575 h 48"/>
                      <a:gd name="T6" fmla="*/ 0 w 49"/>
                      <a:gd name="T7" fmla="*/ 38100 h 48"/>
                      <a:gd name="T8" fmla="*/ 0 w 49"/>
                      <a:gd name="T9" fmla="*/ 47625 h 48"/>
                      <a:gd name="T10" fmla="*/ 4763 w 49"/>
                      <a:gd name="T11" fmla="*/ 57150 h 48"/>
                      <a:gd name="T12" fmla="*/ 9525 w 49"/>
                      <a:gd name="T13" fmla="*/ 65088 h 48"/>
                      <a:gd name="T14" fmla="*/ 20638 w 49"/>
                      <a:gd name="T15" fmla="*/ 73025 h 48"/>
                      <a:gd name="T16" fmla="*/ 26988 w 49"/>
                      <a:gd name="T17" fmla="*/ 76200 h 48"/>
                      <a:gd name="T18" fmla="*/ 39688 w 49"/>
                      <a:gd name="T19" fmla="*/ 76200 h 48"/>
                      <a:gd name="T20" fmla="*/ 49213 w 49"/>
                      <a:gd name="T21" fmla="*/ 76200 h 48"/>
                      <a:gd name="T22" fmla="*/ 58738 w 49"/>
                      <a:gd name="T23" fmla="*/ 73025 h 48"/>
                      <a:gd name="T24" fmla="*/ 65088 w 49"/>
                      <a:gd name="T25" fmla="*/ 65088 h 48"/>
                      <a:gd name="T26" fmla="*/ 71438 w 49"/>
                      <a:gd name="T27" fmla="*/ 57150 h 48"/>
                      <a:gd name="T28" fmla="*/ 74613 w 49"/>
                      <a:gd name="T29" fmla="*/ 47625 h 48"/>
                      <a:gd name="T30" fmla="*/ 77788 w 49"/>
                      <a:gd name="T31" fmla="*/ 38100 h 48"/>
                      <a:gd name="T32" fmla="*/ 74613 w 49"/>
                      <a:gd name="T33" fmla="*/ 28575 h 48"/>
                      <a:gd name="T34" fmla="*/ 71438 w 49"/>
                      <a:gd name="T35" fmla="*/ 19050 h 48"/>
                      <a:gd name="T36" fmla="*/ 65088 w 49"/>
                      <a:gd name="T37" fmla="*/ 12700 h 48"/>
                      <a:gd name="T38" fmla="*/ 58738 w 49"/>
                      <a:gd name="T39" fmla="*/ 6350 h 48"/>
                      <a:gd name="T40" fmla="*/ 49213 w 49"/>
                      <a:gd name="T41" fmla="*/ 3175 h 48"/>
                      <a:gd name="T42" fmla="*/ 39688 w 49"/>
                      <a:gd name="T43" fmla="*/ 0 h 48"/>
                      <a:gd name="T44" fmla="*/ 26988 w 49"/>
                      <a:gd name="T45" fmla="*/ 3175 h 48"/>
                      <a:gd name="T46" fmla="*/ 20638 w 49"/>
                      <a:gd name="T47" fmla="*/ 6350 h 48"/>
                      <a:gd name="T48" fmla="*/ 9525 w 49"/>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8"/>
                      <a:gd name="T77" fmla="*/ 49 w 49"/>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8">
                        <a:moveTo>
                          <a:pt x="6" y="8"/>
                        </a:moveTo>
                        <a:lnTo>
                          <a:pt x="3" y="12"/>
                        </a:lnTo>
                        <a:lnTo>
                          <a:pt x="0" y="18"/>
                        </a:lnTo>
                        <a:lnTo>
                          <a:pt x="0" y="24"/>
                        </a:lnTo>
                        <a:lnTo>
                          <a:pt x="0" y="30"/>
                        </a:lnTo>
                        <a:lnTo>
                          <a:pt x="3" y="36"/>
                        </a:lnTo>
                        <a:lnTo>
                          <a:pt x="6" y="41"/>
                        </a:lnTo>
                        <a:lnTo>
                          <a:pt x="13" y="46"/>
                        </a:lnTo>
                        <a:lnTo>
                          <a:pt x="17" y="48"/>
                        </a:lnTo>
                        <a:lnTo>
                          <a:pt x="25" y="48"/>
                        </a:lnTo>
                        <a:lnTo>
                          <a:pt x="31" y="48"/>
                        </a:lnTo>
                        <a:lnTo>
                          <a:pt x="37" y="46"/>
                        </a:lnTo>
                        <a:lnTo>
                          <a:pt x="41" y="41"/>
                        </a:lnTo>
                        <a:lnTo>
                          <a:pt x="45" y="36"/>
                        </a:lnTo>
                        <a:lnTo>
                          <a:pt x="47" y="30"/>
                        </a:lnTo>
                        <a:lnTo>
                          <a:pt x="49" y="24"/>
                        </a:lnTo>
                        <a:lnTo>
                          <a:pt x="47" y="18"/>
                        </a:lnTo>
                        <a:lnTo>
                          <a:pt x="45" y="12"/>
                        </a:lnTo>
                        <a:lnTo>
                          <a:pt x="41" y="8"/>
                        </a:lnTo>
                        <a:lnTo>
                          <a:pt x="37" y="4"/>
                        </a:lnTo>
                        <a:lnTo>
                          <a:pt x="31" y="2"/>
                        </a:lnTo>
                        <a:lnTo>
                          <a:pt x="25" y="0"/>
                        </a:lnTo>
                        <a:lnTo>
                          <a:pt x="17" y="2"/>
                        </a:lnTo>
                        <a:lnTo>
                          <a:pt x="13" y="4"/>
                        </a:lnTo>
                        <a:lnTo>
                          <a:pt x="6" y="8"/>
                        </a:lnTo>
                        <a:close/>
                      </a:path>
                    </a:pathLst>
                  </a:custGeom>
                  <a:solidFill>
                    <a:srgbClr val="B5B7EE"/>
                  </a:solidFill>
                  <a:ln w="0">
                    <a:solidFill>
                      <a:srgbClr val="B5B7EE"/>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699" name="Freeform 43"/>
                  <p:cNvSpPr>
                    <a:spLocks/>
                  </p:cNvSpPr>
                  <p:nvPr/>
                </p:nvSpPr>
                <p:spPr bwMode="auto">
                  <a:xfrm>
                    <a:off x="5974557" y="3960814"/>
                    <a:ext cx="76200" cy="76200"/>
                  </a:xfrm>
                  <a:custGeom>
                    <a:avLst/>
                    <a:gdLst>
                      <a:gd name="T0" fmla="*/ 11112 w 48"/>
                      <a:gd name="T1" fmla="*/ 11112 h 48"/>
                      <a:gd name="T2" fmla="*/ 6350 w 48"/>
                      <a:gd name="T3" fmla="*/ 19050 h 48"/>
                      <a:gd name="T4" fmla="*/ 1588 w 48"/>
                      <a:gd name="T5" fmla="*/ 28575 h 48"/>
                      <a:gd name="T6" fmla="*/ 0 w 48"/>
                      <a:gd name="T7" fmla="*/ 38100 h 48"/>
                      <a:gd name="T8" fmla="*/ 1588 w 48"/>
                      <a:gd name="T9" fmla="*/ 47625 h 48"/>
                      <a:gd name="T10" fmla="*/ 6350 w 48"/>
                      <a:gd name="T11" fmla="*/ 57150 h 48"/>
                      <a:gd name="T12" fmla="*/ 11112 w 48"/>
                      <a:gd name="T13" fmla="*/ 65088 h 48"/>
                      <a:gd name="T14" fmla="*/ 19050 w 48"/>
                      <a:gd name="T15" fmla="*/ 71438 h 48"/>
                      <a:gd name="T16" fmla="*/ 28575 w 48"/>
                      <a:gd name="T17" fmla="*/ 74613 h 48"/>
                      <a:gd name="T18" fmla="*/ 38100 w 48"/>
                      <a:gd name="T19" fmla="*/ 76200 h 48"/>
                      <a:gd name="T20" fmla="*/ 47625 w 48"/>
                      <a:gd name="T21" fmla="*/ 74613 h 48"/>
                      <a:gd name="T22" fmla="*/ 57150 w 48"/>
                      <a:gd name="T23" fmla="*/ 71438 h 48"/>
                      <a:gd name="T24" fmla="*/ 65088 w 48"/>
                      <a:gd name="T25" fmla="*/ 65088 h 48"/>
                      <a:gd name="T26" fmla="*/ 73025 w 48"/>
                      <a:gd name="T27" fmla="*/ 57150 h 48"/>
                      <a:gd name="T28" fmla="*/ 76200 w 48"/>
                      <a:gd name="T29" fmla="*/ 47625 h 48"/>
                      <a:gd name="T30" fmla="*/ 76200 w 48"/>
                      <a:gd name="T31" fmla="*/ 38100 h 48"/>
                      <a:gd name="T32" fmla="*/ 76200 w 48"/>
                      <a:gd name="T33" fmla="*/ 28575 h 48"/>
                      <a:gd name="T34" fmla="*/ 73025 w 48"/>
                      <a:gd name="T35" fmla="*/ 19050 h 48"/>
                      <a:gd name="T36" fmla="*/ 65088 w 48"/>
                      <a:gd name="T37" fmla="*/ 11112 h 48"/>
                      <a:gd name="T38" fmla="*/ 57150 w 48"/>
                      <a:gd name="T39" fmla="*/ 4763 h 48"/>
                      <a:gd name="T40" fmla="*/ 47625 w 48"/>
                      <a:gd name="T41" fmla="*/ 0 h 48"/>
                      <a:gd name="T42" fmla="*/ 38100 w 48"/>
                      <a:gd name="T43" fmla="*/ 0 h 48"/>
                      <a:gd name="T44" fmla="*/ 28575 w 48"/>
                      <a:gd name="T45" fmla="*/ 0 h 48"/>
                      <a:gd name="T46" fmla="*/ 19050 w 48"/>
                      <a:gd name="T47" fmla="*/ 4763 h 48"/>
                      <a:gd name="T48" fmla="*/ 11112 w 48"/>
                      <a:gd name="T49" fmla="*/ 11112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7" y="7"/>
                        </a:moveTo>
                        <a:lnTo>
                          <a:pt x="4" y="12"/>
                        </a:lnTo>
                        <a:lnTo>
                          <a:pt x="1" y="18"/>
                        </a:lnTo>
                        <a:lnTo>
                          <a:pt x="0" y="24"/>
                        </a:lnTo>
                        <a:lnTo>
                          <a:pt x="1" y="30"/>
                        </a:lnTo>
                        <a:lnTo>
                          <a:pt x="4" y="36"/>
                        </a:lnTo>
                        <a:lnTo>
                          <a:pt x="7" y="41"/>
                        </a:lnTo>
                        <a:lnTo>
                          <a:pt x="12" y="45"/>
                        </a:lnTo>
                        <a:lnTo>
                          <a:pt x="18" y="47"/>
                        </a:lnTo>
                        <a:lnTo>
                          <a:pt x="24" y="48"/>
                        </a:lnTo>
                        <a:lnTo>
                          <a:pt x="30" y="47"/>
                        </a:lnTo>
                        <a:lnTo>
                          <a:pt x="36" y="45"/>
                        </a:lnTo>
                        <a:lnTo>
                          <a:pt x="41" y="41"/>
                        </a:lnTo>
                        <a:lnTo>
                          <a:pt x="46" y="36"/>
                        </a:lnTo>
                        <a:lnTo>
                          <a:pt x="48" y="30"/>
                        </a:lnTo>
                        <a:lnTo>
                          <a:pt x="48" y="24"/>
                        </a:lnTo>
                        <a:lnTo>
                          <a:pt x="48" y="18"/>
                        </a:lnTo>
                        <a:lnTo>
                          <a:pt x="46" y="12"/>
                        </a:lnTo>
                        <a:lnTo>
                          <a:pt x="41" y="7"/>
                        </a:lnTo>
                        <a:lnTo>
                          <a:pt x="36" y="3"/>
                        </a:lnTo>
                        <a:lnTo>
                          <a:pt x="30" y="0"/>
                        </a:lnTo>
                        <a:lnTo>
                          <a:pt x="24" y="0"/>
                        </a:lnTo>
                        <a:lnTo>
                          <a:pt x="18" y="0"/>
                        </a:lnTo>
                        <a:lnTo>
                          <a:pt x="12" y="3"/>
                        </a:lnTo>
                        <a:lnTo>
                          <a:pt x="7" y="7"/>
                        </a:lnTo>
                        <a:close/>
                      </a:path>
                    </a:pathLst>
                  </a:custGeom>
                  <a:solidFill>
                    <a:srgbClr val="FFFB0C"/>
                  </a:solidFill>
                  <a:ln w="0">
                    <a:solidFill>
                      <a:srgbClr val="FFFB0C"/>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700" name="Freeform 44"/>
                  <p:cNvSpPr>
                    <a:spLocks/>
                  </p:cNvSpPr>
                  <p:nvPr/>
                </p:nvSpPr>
                <p:spPr bwMode="auto">
                  <a:xfrm>
                    <a:off x="5052220" y="4329114"/>
                    <a:ext cx="79375" cy="76200"/>
                  </a:xfrm>
                  <a:custGeom>
                    <a:avLst/>
                    <a:gdLst>
                      <a:gd name="T0" fmla="*/ 79375 w 50"/>
                      <a:gd name="T1" fmla="*/ 38100 h 48"/>
                      <a:gd name="T2" fmla="*/ 76200 w 50"/>
                      <a:gd name="T3" fmla="*/ 28575 h 48"/>
                      <a:gd name="T4" fmla="*/ 73025 w 50"/>
                      <a:gd name="T5" fmla="*/ 19050 h 48"/>
                      <a:gd name="T6" fmla="*/ 66675 w 50"/>
                      <a:gd name="T7" fmla="*/ 12700 h 48"/>
                      <a:gd name="T8" fmla="*/ 58738 w 50"/>
                      <a:gd name="T9" fmla="*/ 6350 h 48"/>
                      <a:gd name="T10" fmla="*/ 49212 w 50"/>
                      <a:gd name="T11" fmla="*/ 3175 h 48"/>
                      <a:gd name="T12" fmla="*/ 39688 w 50"/>
                      <a:gd name="T13" fmla="*/ 0 h 48"/>
                      <a:gd name="T14" fmla="*/ 28575 w 50"/>
                      <a:gd name="T15" fmla="*/ 3175 h 48"/>
                      <a:gd name="T16" fmla="*/ 20637 w 50"/>
                      <a:gd name="T17" fmla="*/ 6350 h 48"/>
                      <a:gd name="T18" fmla="*/ 11112 w 50"/>
                      <a:gd name="T19" fmla="*/ 12700 h 48"/>
                      <a:gd name="T20" fmla="*/ 6350 w 50"/>
                      <a:gd name="T21" fmla="*/ 19050 h 48"/>
                      <a:gd name="T22" fmla="*/ 1588 w 50"/>
                      <a:gd name="T23" fmla="*/ 28575 h 48"/>
                      <a:gd name="T24" fmla="*/ 0 w 50"/>
                      <a:gd name="T25" fmla="*/ 38100 h 48"/>
                      <a:gd name="T26" fmla="*/ 1588 w 50"/>
                      <a:gd name="T27" fmla="*/ 50800 h 48"/>
                      <a:gd name="T28" fmla="*/ 6350 w 50"/>
                      <a:gd name="T29" fmla="*/ 57150 h 48"/>
                      <a:gd name="T30" fmla="*/ 11112 w 50"/>
                      <a:gd name="T31" fmla="*/ 65088 h 48"/>
                      <a:gd name="T32" fmla="*/ 20637 w 50"/>
                      <a:gd name="T33" fmla="*/ 73025 h 48"/>
                      <a:gd name="T34" fmla="*/ 28575 w 50"/>
                      <a:gd name="T35" fmla="*/ 74613 h 48"/>
                      <a:gd name="T36" fmla="*/ 39688 w 50"/>
                      <a:gd name="T37" fmla="*/ 76200 h 48"/>
                      <a:gd name="T38" fmla="*/ 49212 w 50"/>
                      <a:gd name="T39" fmla="*/ 74613 h 48"/>
                      <a:gd name="T40" fmla="*/ 58738 w 50"/>
                      <a:gd name="T41" fmla="*/ 73025 h 48"/>
                      <a:gd name="T42" fmla="*/ 66675 w 50"/>
                      <a:gd name="T43" fmla="*/ 65088 h 48"/>
                      <a:gd name="T44" fmla="*/ 73025 w 50"/>
                      <a:gd name="T45" fmla="*/ 57150 h 48"/>
                      <a:gd name="T46" fmla="*/ 76200 w 50"/>
                      <a:gd name="T47" fmla="*/ 50800 h 48"/>
                      <a:gd name="T48" fmla="*/ 79375 w 50"/>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8"/>
                      <a:gd name="T77" fmla="*/ 50 w 5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8">
                        <a:moveTo>
                          <a:pt x="50" y="24"/>
                        </a:moveTo>
                        <a:lnTo>
                          <a:pt x="48" y="18"/>
                        </a:lnTo>
                        <a:lnTo>
                          <a:pt x="46" y="12"/>
                        </a:lnTo>
                        <a:lnTo>
                          <a:pt x="42" y="8"/>
                        </a:lnTo>
                        <a:lnTo>
                          <a:pt x="37" y="4"/>
                        </a:lnTo>
                        <a:lnTo>
                          <a:pt x="31" y="2"/>
                        </a:lnTo>
                        <a:lnTo>
                          <a:pt x="25" y="0"/>
                        </a:lnTo>
                        <a:lnTo>
                          <a:pt x="18" y="2"/>
                        </a:lnTo>
                        <a:lnTo>
                          <a:pt x="13" y="4"/>
                        </a:lnTo>
                        <a:lnTo>
                          <a:pt x="7" y="8"/>
                        </a:lnTo>
                        <a:lnTo>
                          <a:pt x="4" y="12"/>
                        </a:lnTo>
                        <a:lnTo>
                          <a:pt x="1" y="18"/>
                        </a:lnTo>
                        <a:lnTo>
                          <a:pt x="0" y="24"/>
                        </a:lnTo>
                        <a:lnTo>
                          <a:pt x="1" y="32"/>
                        </a:lnTo>
                        <a:lnTo>
                          <a:pt x="4" y="36"/>
                        </a:lnTo>
                        <a:lnTo>
                          <a:pt x="7" y="41"/>
                        </a:lnTo>
                        <a:lnTo>
                          <a:pt x="13" y="46"/>
                        </a:lnTo>
                        <a:lnTo>
                          <a:pt x="18" y="47"/>
                        </a:lnTo>
                        <a:lnTo>
                          <a:pt x="25" y="48"/>
                        </a:lnTo>
                        <a:lnTo>
                          <a:pt x="31" y="47"/>
                        </a:lnTo>
                        <a:lnTo>
                          <a:pt x="37" y="46"/>
                        </a:lnTo>
                        <a:lnTo>
                          <a:pt x="42" y="41"/>
                        </a:lnTo>
                        <a:lnTo>
                          <a:pt x="46" y="36"/>
                        </a:lnTo>
                        <a:lnTo>
                          <a:pt x="48" y="32"/>
                        </a:lnTo>
                        <a:lnTo>
                          <a:pt x="50" y="24"/>
                        </a:lnTo>
                        <a:close/>
                      </a:path>
                    </a:pathLst>
                  </a:custGeom>
                  <a:solidFill>
                    <a:srgbClr val="00FF00"/>
                  </a:solidFill>
                  <a:ln w="0">
                    <a:solidFill>
                      <a:srgbClr val="00FF00"/>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701" name="Freeform 45"/>
                  <p:cNvSpPr>
                    <a:spLocks/>
                  </p:cNvSpPr>
                  <p:nvPr/>
                </p:nvSpPr>
                <p:spPr bwMode="auto">
                  <a:xfrm>
                    <a:off x="5050632" y="4391026"/>
                    <a:ext cx="76200" cy="76200"/>
                  </a:xfrm>
                  <a:custGeom>
                    <a:avLst/>
                    <a:gdLst>
                      <a:gd name="T0" fmla="*/ 76200 w 48"/>
                      <a:gd name="T1" fmla="*/ 38100 h 48"/>
                      <a:gd name="T2" fmla="*/ 76200 w 48"/>
                      <a:gd name="T3" fmla="*/ 28575 h 48"/>
                      <a:gd name="T4" fmla="*/ 73025 w 48"/>
                      <a:gd name="T5" fmla="*/ 19050 h 48"/>
                      <a:gd name="T6" fmla="*/ 65088 w 48"/>
                      <a:gd name="T7" fmla="*/ 11112 h 48"/>
                      <a:gd name="T8" fmla="*/ 57150 w 48"/>
                      <a:gd name="T9" fmla="*/ 4763 h 48"/>
                      <a:gd name="T10" fmla="*/ 47625 w 48"/>
                      <a:gd name="T11" fmla="*/ 1588 h 48"/>
                      <a:gd name="T12" fmla="*/ 38100 w 48"/>
                      <a:gd name="T13" fmla="*/ 0 h 48"/>
                      <a:gd name="T14" fmla="*/ 28575 w 48"/>
                      <a:gd name="T15" fmla="*/ 1588 h 48"/>
                      <a:gd name="T16" fmla="*/ 19050 w 48"/>
                      <a:gd name="T17" fmla="*/ 4763 h 48"/>
                      <a:gd name="T18" fmla="*/ 11112 w 48"/>
                      <a:gd name="T19" fmla="*/ 11112 h 48"/>
                      <a:gd name="T20" fmla="*/ 6350 w 48"/>
                      <a:gd name="T21" fmla="*/ 19050 h 48"/>
                      <a:gd name="T22" fmla="*/ 1588 w 48"/>
                      <a:gd name="T23" fmla="*/ 28575 h 48"/>
                      <a:gd name="T24" fmla="*/ 0 w 48"/>
                      <a:gd name="T25" fmla="*/ 38100 h 48"/>
                      <a:gd name="T26" fmla="*/ 1588 w 48"/>
                      <a:gd name="T27" fmla="*/ 47625 h 48"/>
                      <a:gd name="T28" fmla="*/ 6350 w 48"/>
                      <a:gd name="T29" fmla="*/ 57150 h 48"/>
                      <a:gd name="T30" fmla="*/ 11112 w 48"/>
                      <a:gd name="T31" fmla="*/ 65088 h 48"/>
                      <a:gd name="T32" fmla="*/ 19050 w 48"/>
                      <a:gd name="T33" fmla="*/ 69850 h 48"/>
                      <a:gd name="T34" fmla="*/ 28575 w 48"/>
                      <a:gd name="T35" fmla="*/ 74613 h 48"/>
                      <a:gd name="T36" fmla="*/ 38100 w 48"/>
                      <a:gd name="T37" fmla="*/ 76200 h 48"/>
                      <a:gd name="T38" fmla="*/ 47625 w 48"/>
                      <a:gd name="T39" fmla="*/ 74613 h 48"/>
                      <a:gd name="T40" fmla="*/ 57150 w 48"/>
                      <a:gd name="T41" fmla="*/ 69850 h 48"/>
                      <a:gd name="T42" fmla="*/ 65088 w 48"/>
                      <a:gd name="T43" fmla="*/ 65088 h 48"/>
                      <a:gd name="T44" fmla="*/ 73025 w 48"/>
                      <a:gd name="T45" fmla="*/ 57150 h 48"/>
                      <a:gd name="T46" fmla="*/ 76200 w 48"/>
                      <a:gd name="T47" fmla="*/ 47625 h 48"/>
                      <a:gd name="T48" fmla="*/ 76200 w 48"/>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8" y="18"/>
                        </a:lnTo>
                        <a:lnTo>
                          <a:pt x="46" y="12"/>
                        </a:lnTo>
                        <a:lnTo>
                          <a:pt x="41" y="7"/>
                        </a:lnTo>
                        <a:lnTo>
                          <a:pt x="36" y="3"/>
                        </a:lnTo>
                        <a:lnTo>
                          <a:pt x="30" y="1"/>
                        </a:lnTo>
                        <a:lnTo>
                          <a:pt x="24" y="0"/>
                        </a:lnTo>
                        <a:lnTo>
                          <a:pt x="18" y="1"/>
                        </a:lnTo>
                        <a:lnTo>
                          <a:pt x="12" y="3"/>
                        </a:lnTo>
                        <a:lnTo>
                          <a:pt x="7" y="7"/>
                        </a:lnTo>
                        <a:lnTo>
                          <a:pt x="4" y="12"/>
                        </a:lnTo>
                        <a:lnTo>
                          <a:pt x="1" y="18"/>
                        </a:lnTo>
                        <a:lnTo>
                          <a:pt x="0" y="24"/>
                        </a:lnTo>
                        <a:lnTo>
                          <a:pt x="1" y="30"/>
                        </a:lnTo>
                        <a:lnTo>
                          <a:pt x="4" y="36"/>
                        </a:lnTo>
                        <a:lnTo>
                          <a:pt x="7" y="41"/>
                        </a:lnTo>
                        <a:lnTo>
                          <a:pt x="12" y="44"/>
                        </a:lnTo>
                        <a:lnTo>
                          <a:pt x="18" y="47"/>
                        </a:lnTo>
                        <a:lnTo>
                          <a:pt x="24" y="48"/>
                        </a:lnTo>
                        <a:lnTo>
                          <a:pt x="30" y="47"/>
                        </a:lnTo>
                        <a:lnTo>
                          <a:pt x="36" y="44"/>
                        </a:lnTo>
                        <a:lnTo>
                          <a:pt x="41" y="41"/>
                        </a:lnTo>
                        <a:lnTo>
                          <a:pt x="46" y="36"/>
                        </a:lnTo>
                        <a:lnTo>
                          <a:pt x="48" y="30"/>
                        </a:lnTo>
                        <a:lnTo>
                          <a:pt x="48" y="24"/>
                        </a:lnTo>
                        <a:close/>
                      </a:path>
                    </a:pathLst>
                  </a:custGeom>
                  <a:solidFill>
                    <a:srgbClr val="00B0F0"/>
                  </a:solidFill>
                  <a:ln w="0">
                    <a:solidFill>
                      <a:srgbClr val="00B0F0"/>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702" name="Freeform 46"/>
                  <p:cNvSpPr>
                    <a:spLocks/>
                  </p:cNvSpPr>
                  <p:nvPr/>
                </p:nvSpPr>
                <p:spPr bwMode="auto">
                  <a:xfrm>
                    <a:off x="4188620" y="4681539"/>
                    <a:ext cx="76200" cy="76200"/>
                  </a:xfrm>
                  <a:custGeom>
                    <a:avLst/>
                    <a:gdLst>
                      <a:gd name="T0" fmla="*/ 11112 w 48"/>
                      <a:gd name="T1" fmla="*/ 9525 h 48"/>
                      <a:gd name="T2" fmla="*/ 4763 w 48"/>
                      <a:gd name="T3" fmla="*/ 19050 h 48"/>
                      <a:gd name="T4" fmla="*/ 1588 w 48"/>
                      <a:gd name="T5" fmla="*/ 25400 h 48"/>
                      <a:gd name="T6" fmla="*/ 0 w 48"/>
                      <a:gd name="T7" fmla="*/ 38100 h 48"/>
                      <a:gd name="T8" fmla="*/ 1588 w 48"/>
                      <a:gd name="T9" fmla="*/ 47625 h 48"/>
                      <a:gd name="T10" fmla="*/ 4763 w 48"/>
                      <a:gd name="T11" fmla="*/ 57150 h 48"/>
                      <a:gd name="T12" fmla="*/ 11112 w 48"/>
                      <a:gd name="T13" fmla="*/ 63500 h 48"/>
                      <a:gd name="T14" fmla="*/ 19050 w 48"/>
                      <a:gd name="T15" fmla="*/ 69850 h 48"/>
                      <a:gd name="T16" fmla="*/ 28575 w 48"/>
                      <a:gd name="T17" fmla="*/ 73025 h 48"/>
                      <a:gd name="T18" fmla="*/ 38100 w 48"/>
                      <a:gd name="T19" fmla="*/ 76200 h 48"/>
                      <a:gd name="T20" fmla="*/ 49212 w 48"/>
                      <a:gd name="T21" fmla="*/ 73025 h 48"/>
                      <a:gd name="T22" fmla="*/ 57150 w 48"/>
                      <a:gd name="T23" fmla="*/ 69850 h 48"/>
                      <a:gd name="T24" fmla="*/ 63500 w 48"/>
                      <a:gd name="T25" fmla="*/ 63500 h 48"/>
                      <a:gd name="T26" fmla="*/ 71438 w 48"/>
                      <a:gd name="T27" fmla="*/ 57150 h 48"/>
                      <a:gd name="T28" fmla="*/ 76200 w 48"/>
                      <a:gd name="T29" fmla="*/ 47625 h 48"/>
                      <a:gd name="T30" fmla="*/ 76200 w 48"/>
                      <a:gd name="T31" fmla="*/ 38100 h 48"/>
                      <a:gd name="T32" fmla="*/ 76200 w 48"/>
                      <a:gd name="T33" fmla="*/ 25400 h 48"/>
                      <a:gd name="T34" fmla="*/ 71438 w 48"/>
                      <a:gd name="T35" fmla="*/ 19050 h 48"/>
                      <a:gd name="T36" fmla="*/ 63500 w 48"/>
                      <a:gd name="T37" fmla="*/ 9525 h 48"/>
                      <a:gd name="T38" fmla="*/ 57150 w 48"/>
                      <a:gd name="T39" fmla="*/ 3175 h 48"/>
                      <a:gd name="T40" fmla="*/ 49212 w 48"/>
                      <a:gd name="T41" fmla="*/ 0 h 48"/>
                      <a:gd name="T42" fmla="*/ 38100 w 48"/>
                      <a:gd name="T43" fmla="*/ 0 h 48"/>
                      <a:gd name="T44" fmla="*/ 28575 w 48"/>
                      <a:gd name="T45" fmla="*/ 0 h 48"/>
                      <a:gd name="T46" fmla="*/ 19050 w 48"/>
                      <a:gd name="T47" fmla="*/ 3175 h 48"/>
                      <a:gd name="T48" fmla="*/ 11112 w 48"/>
                      <a:gd name="T49" fmla="*/ 9525 h 48"/>
                      <a:gd name="T50" fmla="*/ 11112 w 48"/>
                      <a:gd name="T51" fmla="*/ 9525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8"/>
                      <a:gd name="T80" fmla="*/ 48 w 48"/>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8">
                        <a:moveTo>
                          <a:pt x="7" y="6"/>
                        </a:moveTo>
                        <a:lnTo>
                          <a:pt x="3" y="12"/>
                        </a:lnTo>
                        <a:lnTo>
                          <a:pt x="1" y="16"/>
                        </a:lnTo>
                        <a:lnTo>
                          <a:pt x="0" y="24"/>
                        </a:lnTo>
                        <a:lnTo>
                          <a:pt x="1" y="30"/>
                        </a:lnTo>
                        <a:lnTo>
                          <a:pt x="3" y="36"/>
                        </a:lnTo>
                        <a:lnTo>
                          <a:pt x="7" y="40"/>
                        </a:lnTo>
                        <a:lnTo>
                          <a:pt x="12" y="44"/>
                        </a:lnTo>
                        <a:lnTo>
                          <a:pt x="18" y="46"/>
                        </a:lnTo>
                        <a:lnTo>
                          <a:pt x="24" y="48"/>
                        </a:lnTo>
                        <a:lnTo>
                          <a:pt x="31" y="46"/>
                        </a:lnTo>
                        <a:lnTo>
                          <a:pt x="36" y="44"/>
                        </a:lnTo>
                        <a:lnTo>
                          <a:pt x="40" y="40"/>
                        </a:lnTo>
                        <a:lnTo>
                          <a:pt x="45" y="36"/>
                        </a:lnTo>
                        <a:lnTo>
                          <a:pt x="48" y="30"/>
                        </a:lnTo>
                        <a:lnTo>
                          <a:pt x="48" y="24"/>
                        </a:lnTo>
                        <a:lnTo>
                          <a:pt x="48" y="16"/>
                        </a:lnTo>
                        <a:lnTo>
                          <a:pt x="45" y="12"/>
                        </a:lnTo>
                        <a:lnTo>
                          <a:pt x="40" y="6"/>
                        </a:lnTo>
                        <a:lnTo>
                          <a:pt x="36" y="2"/>
                        </a:lnTo>
                        <a:lnTo>
                          <a:pt x="31" y="0"/>
                        </a:lnTo>
                        <a:lnTo>
                          <a:pt x="24" y="0"/>
                        </a:lnTo>
                        <a:lnTo>
                          <a:pt x="18" y="0"/>
                        </a:lnTo>
                        <a:lnTo>
                          <a:pt x="12" y="2"/>
                        </a:lnTo>
                        <a:lnTo>
                          <a:pt x="7" y="6"/>
                        </a:lnTo>
                        <a:close/>
                      </a:path>
                    </a:pathLst>
                  </a:custGeom>
                  <a:solidFill>
                    <a:srgbClr val="FF1F0B"/>
                  </a:solidFill>
                  <a:ln w="0">
                    <a:solidFill>
                      <a:srgbClr val="FF1F0B"/>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703" name="Freeform 47"/>
                  <p:cNvSpPr>
                    <a:spLocks/>
                  </p:cNvSpPr>
                  <p:nvPr/>
                </p:nvSpPr>
                <p:spPr bwMode="auto">
                  <a:xfrm>
                    <a:off x="4217195" y="4778376"/>
                    <a:ext cx="76200" cy="76200"/>
                  </a:xfrm>
                  <a:custGeom>
                    <a:avLst/>
                    <a:gdLst>
                      <a:gd name="T0" fmla="*/ 11112 w 48"/>
                      <a:gd name="T1" fmla="*/ 11112 h 48"/>
                      <a:gd name="T2" fmla="*/ 4763 w 48"/>
                      <a:gd name="T3" fmla="*/ 19050 h 48"/>
                      <a:gd name="T4" fmla="*/ 1588 w 48"/>
                      <a:gd name="T5" fmla="*/ 28575 h 48"/>
                      <a:gd name="T6" fmla="*/ 0 w 48"/>
                      <a:gd name="T7" fmla="*/ 38100 h 48"/>
                      <a:gd name="T8" fmla="*/ 1588 w 48"/>
                      <a:gd name="T9" fmla="*/ 47625 h 48"/>
                      <a:gd name="T10" fmla="*/ 4763 w 48"/>
                      <a:gd name="T11" fmla="*/ 57150 h 48"/>
                      <a:gd name="T12" fmla="*/ 11112 w 48"/>
                      <a:gd name="T13" fmla="*/ 65088 h 48"/>
                      <a:gd name="T14" fmla="*/ 19050 w 48"/>
                      <a:gd name="T15" fmla="*/ 69850 h 48"/>
                      <a:gd name="T16" fmla="*/ 28575 w 48"/>
                      <a:gd name="T17" fmla="*/ 74613 h 48"/>
                      <a:gd name="T18" fmla="*/ 38100 w 48"/>
                      <a:gd name="T19" fmla="*/ 76200 h 48"/>
                      <a:gd name="T20" fmla="*/ 47625 w 48"/>
                      <a:gd name="T21" fmla="*/ 74613 h 48"/>
                      <a:gd name="T22" fmla="*/ 57150 w 48"/>
                      <a:gd name="T23" fmla="*/ 69850 h 48"/>
                      <a:gd name="T24" fmla="*/ 63500 w 48"/>
                      <a:gd name="T25" fmla="*/ 65088 h 48"/>
                      <a:gd name="T26" fmla="*/ 71438 w 48"/>
                      <a:gd name="T27" fmla="*/ 57150 h 48"/>
                      <a:gd name="T28" fmla="*/ 76200 w 48"/>
                      <a:gd name="T29" fmla="*/ 47625 h 48"/>
                      <a:gd name="T30" fmla="*/ 76200 w 48"/>
                      <a:gd name="T31" fmla="*/ 38100 h 48"/>
                      <a:gd name="T32" fmla="*/ 76200 w 48"/>
                      <a:gd name="T33" fmla="*/ 28575 h 48"/>
                      <a:gd name="T34" fmla="*/ 71438 w 48"/>
                      <a:gd name="T35" fmla="*/ 19050 h 48"/>
                      <a:gd name="T36" fmla="*/ 63500 w 48"/>
                      <a:gd name="T37" fmla="*/ 11112 h 48"/>
                      <a:gd name="T38" fmla="*/ 57150 w 48"/>
                      <a:gd name="T39" fmla="*/ 3175 h 48"/>
                      <a:gd name="T40" fmla="*/ 47625 w 48"/>
                      <a:gd name="T41" fmla="*/ 0 h 48"/>
                      <a:gd name="T42" fmla="*/ 38100 w 48"/>
                      <a:gd name="T43" fmla="*/ 0 h 48"/>
                      <a:gd name="T44" fmla="*/ 28575 w 48"/>
                      <a:gd name="T45" fmla="*/ 0 h 48"/>
                      <a:gd name="T46" fmla="*/ 19050 w 48"/>
                      <a:gd name="T47" fmla="*/ 3175 h 48"/>
                      <a:gd name="T48" fmla="*/ 11112 w 48"/>
                      <a:gd name="T49" fmla="*/ 11112 h 48"/>
                      <a:gd name="T50" fmla="*/ 11112 w 48"/>
                      <a:gd name="T51" fmla="*/ 11112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8"/>
                      <a:gd name="T80" fmla="*/ 48 w 48"/>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8">
                        <a:moveTo>
                          <a:pt x="7" y="7"/>
                        </a:moveTo>
                        <a:lnTo>
                          <a:pt x="3" y="12"/>
                        </a:lnTo>
                        <a:lnTo>
                          <a:pt x="1" y="18"/>
                        </a:lnTo>
                        <a:lnTo>
                          <a:pt x="0" y="24"/>
                        </a:lnTo>
                        <a:lnTo>
                          <a:pt x="1" y="30"/>
                        </a:lnTo>
                        <a:lnTo>
                          <a:pt x="3" y="36"/>
                        </a:lnTo>
                        <a:lnTo>
                          <a:pt x="7" y="41"/>
                        </a:lnTo>
                        <a:lnTo>
                          <a:pt x="12" y="44"/>
                        </a:lnTo>
                        <a:lnTo>
                          <a:pt x="18" y="47"/>
                        </a:lnTo>
                        <a:lnTo>
                          <a:pt x="24" y="48"/>
                        </a:lnTo>
                        <a:lnTo>
                          <a:pt x="30" y="47"/>
                        </a:lnTo>
                        <a:lnTo>
                          <a:pt x="36" y="44"/>
                        </a:lnTo>
                        <a:lnTo>
                          <a:pt x="40" y="41"/>
                        </a:lnTo>
                        <a:lnTo>
                          <a:pt x="45" y="36"/>
                        </a:lnTo>
                        <a:lnTo>
                          <a:pt x="48" y="30"/>
                        </a:lnTo>
                        <a:lnTo>
                          <a:pt x="48" y="24"/>
                        </a:lnTo>
                        <a:lnTo>
                          <a:pt x="48" y="18"/>
                        </a:lnTo>
                        <a:lnTo>
                          <a:pt x="45" y="12"/>
                        </a:lnTo>
                        <a:lnTo>
                          <a:pt x="40" y="7"/>
                        </a:lnTo>
                        <a:lnTo>
                          <a:pt x="36" y="2"/>
                        </a:lnTo>
                        <a:lnTo>
                          <a:pt x="30" y="0"/>
                        </a:lnTo>
                        <a:lnTo>
                          <a:pt x="24" y="0"/>
                        </a:lnTo>
                        <a:lnTo>
                          <a:pt x="18" y="0"/>
                        </a:lnTo>
                        <a:lnTo>
                          <a:pt x="12" y="2"/>
                        </a:lnTo>
                        <a:lnTo>
                          <a:pt x="7" y="7"/>
                        </a:lnTo>
                        <a:close/>
                      </a:path>
                    </a:pathLst>
                  </a:custGeom>
                  <a:solidFill>
                    <a:srgbClr val="F8F8F8"/>
                  </a:solidFill>
                  <a:ln w="0">
                    <a:solidFill>
                      <a:schemeClr val="bg1"/>
                    </a:solidFill>
                    <a:prstDash val="solid"/>
                    <a:round/>
                    <a:headEnd/>
                    <a:tailEnd/>
                  </a:ln>
                </p:spPr>
                <p:txBody>
                  <a:bodyPr/>
                  <a:lstStyle/>
                  <a:p>
                    <a:pPr defTabSz="914400"/>
                    <a:endParaRPr lang="fr-FR">
                      <a:solidFill>
                        <a:srgbClr val="FFFFFF"/>
                      </a:solidFill>
                      <a:latin typeface="Arial" charset="0"/>
                      <a:ea typeface="+mn-ea"/>
                      <a:cs typeface="Arial" charset="0"/>
                    </a:endParaRPr>
                  </a:p>
                </p:txBody>
              </p:sp>
              <p:sp>
                <p:nvSpPr>
                  <p:cNvPr id="410704" name="Freeform 48"/>
                  <p:cNvSpPr>
                    <a:spLocks/>
                  </p:cNvSpPr>
                  <p:nvPr/>
                </p:nvSpPr>
                <p:spPr bwMode="auto">
                  <a:xfrm>
                    <a:off x="4371182" y="4905376"/>
                    <a:ext cx="76200" cy="77788"/>
                  </a:xfrm>
                  <a:custGeom>
                    <a:avLst/>
                    <a:gdLst>
                      <a:gd name="T0" fmla="*/ 11112 w 48"/>
                      <a:gd name="T1" fmla="*/ 12700 h 49"/>
                      <a:gd name="T2" fmla="*/ 6350 w 48"/>
                      <a:gd name="T3" fmla="*/ 19050 h 49"/>
                      <a:gd name="T4" fmla="*/ 1588 w 48"/>
                      <a:gd name="T5" fmla="*/ 28575 h 49"/>
                      <a:gd name="T6" fmla="*/ 0 w 48"/>
                      <a:gd name="T7" fmla="*/ 38100 h 49"/>
                      <a:gd name="T8" fmla="*/ 1588 w 48"/>
                      <a:gd name="T9" fmla="*/ 47625 h 49"/>
                      <a:gd name="T10" fmla="*/ 6350 w 48"/>
                      <a:gd name="T11" fmla="*/ 58738 h 49"/>
                      <a:gd name="T12" fmla="*/ 11112 w 48"/>
                      <a:gd name="T13" fmla="*/ 65088 h 49"/>
                      <a:gd name="T14" fmla="*/ 19050 w 48"/>
                      <a:gd name="T15" fmla="*/ 73025 h 49"/>
                      <a:gd name="T16" fmla="*/ 28575 w 48"/>
                      <a:gd name="T17" fmla="*/ 77788 h 49"/>
                      <a:gd name="T18" fmla="*/ 38100 w 48"/>
                      <a:gd name="T19" fmla="*/ 77788 h 49"/>
                      <a:gd name="T20" fmla="*/ 47625 w 48"/>
                      <a:gd name="T21" fmla="*/ 77788 h 49"/>
                      <a:gd name="T22" fmla="*/ 57150 w 48"/>
                      <a:gd name="T23" fmla="*/ 73025 h 49"/>
                      <a:gd name="T24" fmla="*/ 65088 w 48"/>
                      <a:gd name="T25" fmla="*/ 65088 h 49"/>
                      <a:gd name="T26" fmla="*/ 73025 w 48"/>
                      <a:gd name="T27" fmla="*/ 58738 h 49"/>
                      <a:gd name="T28" fmla="*/ 76200 w 48"/>
                      <a:gd name="T29" fmla="*/ 47625 h 49"/>
                      <a:gd name="T30" fmla="*/ 76200 w 48"/>
                      <a:gd name="T31" fmla="*/ 38100 h 49"/>
                      <a:gd name="T32" fmla="*/ 76200 w 48"/>
                      <a:gd name="T33" fmla="*/ 28575 h 49"/>
                      <a:gd name="T34" fmla="*/ 73025 w 48"/>
                      <a:gd name="T35" fmla="*/ 19050 h 49"/>
                      <a:gd name="T36" fmla="*/ 65088 w 48"/>
                      <a:gd name="T37" fmla="*/ 12700 h 49"/>
                      <a:gd name="T38" fmla="*/ 57150 w 48"/>
                      <a:gd name="T39" fmla="*/ 6350 h 49"/>
                      <a:gd name="T40" fmla="*/ 47625 w 48"/>
                      <a:gd name="T41" fmla="*/ 3175 h 49"/>
                      <a:gd name="T42" fmla="*/ 38100 w 48"/>
                      <a:gd name="T43" fmla="*/ 0 h 49"/>
                      <a:gd name="T44" fmla="*/ 28575 w 48"/>
                      <a:gd name="T45" fmla="*/ 3175 h 49"/>
                      <a:gd name="T46" fmla="*/ 19050 w 48"/>
                      <a:gd name="T47" fmla="*/ 6350 h 49"/>
                      <a:gd name="T48" fmla="*/ 11112 w 48"/>
                      <a:gd name="T49" fmla="*/ 12700 h 49"/>
                      <a:gd name="T50" fmla="*/ 11112 w 48"/>
                      <a:gd name="T51" fmla="*/ 1270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9"/>
                      <a:gd name="T80" fmla="*/ 48 w 4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9">
                        <a:moveTo>
                          <a:pt x="7" y="8"/>
                        </a:moveTo>
                        <a:lnTo>
                          <a:pt x="4" y="12"/>
                        </a:lnTo>
                        <a:lnTo>
                          <a:pt x="1" y="18"/>
                        </a:lnTo>
                        <a:lnTo>
                          <a:pt x="0" y="24"/>
                        </a:lnTo>
                        <a:lnTo>
                          <a:pt x="1" y="30"/>
                        </a:lnTo>
                        <a:lnTo>
                          <a:pt x="4" y="37"/>
                        </a:lnTo>
                        <a:lnTo>
                          <a:pt x="7" y="41"/>
                        </a:lnTo>
                        <a:lnTo>
                          <a:pt x="12" y="46"/>
                        </a:lnTo>
                        <a:lnTo>
                          <a:pt x="18" y="49"/>
                        </a:lnTo>
                        <a:lnTo>
                          <a:pt x="24" y="49"/>
                        </a:lnTo>
                        <a:lnTo>
                          <a:pt x="30" y="49"/>
                        </a:lnTo>
                        <a:lnTo>
                          <a:pt x="36" y="46"/>
                        </a:lnTo>
                        <a:lnTo>
                          <a:pt x="41" y="41"/>
                        </a:lnTo>
                        <a:lnTo>
                          <a:pt x="46" y="37"/>
                        </a:lnTo>
                        <a:lnTo>
                          <a:pt x="48" y="30"/>
                        </a:lnTo>
                        <a:lnTo>
                          <a:pt x="48" y="24"/>
                        </a:lnTo>
                        <a:lnTo>
                          <a:pt x="48" y="18"/>
                        </a:lnTo>
                        <a:lnTo>
                          <a:pt x="46" y="12"/>
                        </a:lnTo>
                        <a:lnTo>
                          <a:pt x="41" y="8"/>
                        </a:lnTo>
                        <a:lnTo>
                          <a:pt x="36" y="4"/>
                        </a:lnTo>
                        <a:lnTo>
                          <a:pt x="30" y="2"/>
                        </a:lnTo>
                        <a:lnTo>
                          <a:pt x="24" y="0"/>
                        </a:lnTo>
                        <a:lnTo>
                          <a:pt x="18" y="2"/>
                        </a:lnTo>
                        <a:lnTo>
                          <a:pt x="12" y="4"/>
                        </a:lnTo>
                        <a:lnTo>
                          <a:pt x="7" y="8"/>
                        </a:lnTo>
                        <a:close/>
                      </a:path>
                    </a:pathLst>
                  </a:custGeom>
                  <a:solidFill>
                    <a:srgbClr val="FF7C80"/>
                  </a:solidFill>
                  <a:ln w="0">
                    <a:solidFill>
                      <a:srgbClr val="FF7C80"/>
                    </a:solidFill>
                    <a:prstDash val="solid"/>
                    <a:round/>
                    <a:headEnd/>
                    <a:tailEnd/>
                  </a:ln>
                </p:spPr>
                <p:txBody>
                  <a:bodyPr/>
                  <a:lstStyle/>
                  <a:p>
                    <a:pPr defTabSz="914400"/>
                    <a:endParaRPr lang="fr-FR">
                      <a:solidFill>
                        <a:srgbClr val="FFFFFF"/>
                      </a:solidFill>
                      <a:latin typeface="Arial" charset="0"/>
                      <a:ea typeface="+mn-ea"/>
                      <a:cs typeface="Arial" charset="0"/>
                    </a:endParaRPr>
                  </a:p>
                </p:txBody>
              </p:sp>
            </p:grpSp>
            <p:sp>
              <p:nvSpPr>
                <p:cNvPr id="410636" name="ZoneTexte 9"/>
                <p:cNvSpPr txBox="1">
                  <a:spLocks noChangeArrowheads="1"/>
                </p:cNvSpPr>
                <p:nvPr/>
              </p:nvSpPr>
              <p:spPr bwMode="auto">
                <a:xfrm>
                  <a:off x="7493519" y="4051052"/>
                  <a:ext cx="992579"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CAPRISA 004</a:t>
                  </a:r>
                </a:p>
              </p:txBody>
            </p:sp>
            <p:sp>
              <p:nvSpPr>
                <p:cNvPr id="410637" name="ZoneTexte 10"/>
                <p:cNvSpPr txBox="1">
                  <a:spLocks noChangeArrowheads="1"/>
                </p:cNvSpPr>
                <p:nvPr/>
              </p:nvSpPr>
              <p:spPr bwMode="auto">
                <a:xfrm>
                  <a:off x="7493519" y="4214265"/>
                  <a:ext cx="511679"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iPrEX</a:t>
                  </a:r>
                </a:p>
              </p:txBody>
            </p:sp>
            <p:sp>
              <p:nvSpPr>
                <p:cNvPr id="410638" name="ZoneTexte 11"/>
                <p:cNvSpPr txBox="1">
                  <a:spLocks noChangeArrowheads="1"/>
                </p:cNvSpPr>
                <p:nvPr/>
              </p:nvSpPr>
              <p:spPr bwMode="auto">
                <a:xfrm>
                  <a:off x="7493519" y="4377478"/>
                  <a:ext cx="505267"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TDF2</a:t>
                  </a:r>
                </a:p>
              </p:txBody>
            </p:sp>
            <p:sp>
              <p:nvSpPr>
                <p:cNvPr id="410639" name="ZoneTexte 12"/>
                <p:cNvSpPr txBox="1">
                  <a:spLocks noChangeArrowheads="1"/>
                </p:cNvSpPr>
                <p:nvPr/>
              </p:nvSpPr>
              <p:spPr bwMode="auto">
                <a:xfrm>
                  <a:off x="7493519" y="4540691"/>
                  <a:ext cx="1372266"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Partners PrEP (TDF)</a:t>
                  </a:r>
                </a:p>
              </p:txBody>
            </p:sp>
            <p:sp>
              <p:nvSpPr>
                <p:cNvPr id="410640" name="ZoneTexte 13"/>
                <p:cNvSpPr txBox="1">
                  <a:spLocks noChangeArrowheads="1"/>
                </p:cNvSpPr>
                <p:nvPr/>
              </p:nvSpPr>
              <p:spPr bwMode="auto">
                <a:xfrm>
                  <a:off x="7493519" y="4867117"/>
                  <a:ext cx="739305"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FemPrEP</a:t>
                  </a:r>
                </a:p>
              </p:txBody>
            </p:sp>
            <p:sp>
              <p:nvSpPr>
                <p:cNvPr id="410641" name="ZoneTexte 14"/>
                <p:cNvSpPr txBox="1">
                  <a:spLocks noChangeArrowheads="1"/>
                </p:cNvSpPr>
                <p:nvPr/>
              </p:nvSpPr>
              <p:spPr bwMode="auto">
                <a:xfrm>
                  <a:off x="7493519" y="5030330"/>
                  <a:ext cx="954107"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VOICE (TDF)</a:t>
                  </a:r>
                </a:p>
              </p:txBody>
            </p:sp>
            <p:sp>
              <p:nvSpPr>
                <p:cNvPr id="410642" name="ZoneTexte 15"/>
                <p:cNvSpPr txBox="1">
                  <a:spLocks noChangeArrowheads="1"/>
                </p:cNvSpPr>
                <p:nvPr/>
              </p:nvSpPr>
              <p:spPr bwMode="auto">
                <a:xfrm>
                  <a:off x="7493519" y="5193543"/>
                  <a:ext cx="1238953"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VOICE (TDF/FTC)</a:t>
                  </a:r>
                </a:p>
              </p:txBody>
            </p:sp>
            <p:sp>
              <p:nvSpPr>
                <p:cNvPr id="410643" name="ZoneTexte 16"/>
                <p:cNvSpPr txBox="1">
                  <a:spLocks noChangeArrowheads="1"/>
                </p:cNvSpPr>
                <p:nvPr/>
              </p:nvSpPr>
              <p:spPr bwMode="auto">
                <a:xfrm>
                  <a:off x="7493519" y="5356756"/>
                  <a:ext cx="1151277" cy="246221"/>
                </a:xfrm>
                <a:prstGeom prst="rect">
                  <a:avLst/>
                </a:prstGeom>
                <a:noFill/>
                <a:ln w="9525">
                  <a:noFill/>
                  <a:miter lim="800000"/>
                  <a:headEnd/>
                  <a:tailEnd/>
                </a:ln>
              </p:spPr>
              <p:txBody>
                <a:bodyPr wrap="none">
                  <a:spAutoFit/>
                </a:bodyPr>
                <a:lstStyle/>
                <a:p>
                  <a:pPr defTabSz="914400"/>
                  <a:r>
                    <a:rPr lang="fr-FR" sz="1000">
                      <a:solidFill>
                        <a:srgbClr val="FFFFFF"/>
                      </a:solidFill>
                      <a:latin typeface="Arial" charset="0"/>
                      <a:ea typeface="+mn-ea"/>
                      <a:cs typeface="Arial" charset="0"/>
                    </a:rPr>
                    <a:t>VOICE (TFV gel)</a:t>
                  </a:r>
                </a:p>
              </p:txBody>
            </p:sp>
            <p:sp>
              <p:nvSpPr>
                <p:cNvPr id="410644" name="ZoneTexte 17"/>
                <p:cNvSpPr txBox="1">
                  <a:spLocks noChangeArrowheads="1"/>
                </p:cNvSpPr>
                <p:nvPr/>
              </p:nvSpPr>
              <p:spPr bwMode="auto">
                <a:xfrm>
                  <a:off x="4427457" y="5858670"/>
                  <a:ext cx="255198"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0</a:t>
                  </a:r>
                </a:p>
              </p:txBody>
            </p:sp>
            <p:sp>
              <p:nvSpPr>
                <p:cNvPr id="410645" name="ZoneTexte 18"/>
                <p:cNvSpPr txBox="1">
                  <a:spLocks noChangeArrowheads="1"/>
                </p:cNvSpPr>
                <p:nvPr/>
              </p:nvSpPr>
              <p:spPr bwMode="auto">
                <a:xfrm>
                  <a:off x="4703341"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10</a:t>
                  </a:r>
                </a:p>
              </p:txBody>
            </p:sp>
            <p:sp>
              <p:nvSpPr>
                <p:cNvPr id="410646" name="ZoneTexte 19"/>
                <p:cNvSpPr txBox="1">
                  <a:spLocks noChangeArrowheads="1"/>
                </p:cNvSpPr>
                <p:nvPr/>
              </p:nvSpPr>
              <p:spPr bwMode="auto">
                <a:xfrm>
                  <a:off x="5018655"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20</a:t>
                  </a:r>
                </a:p>
              </p:txBody>
            </p:sp>
            <p:sp>
              <p:nvSpPr>
                <p:cNvPr id="410647" name="ZoneTexte 20"/>
                <p:cNvSpPr txBox="1">
                  <a:spLocks noChangeArrowheads="1"/>
                </p:cNvSpPr>
                <p:nvPr/>
              </p:nvSpPr>
              <p:spPr bwMode="auto">
                <a:xfrm>
                  <a:off x="5328816"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30</a:t>
                  </a:r>
                </a:p>
              </p:txBody>
            </p:sp>
            <p:sp>
              <p:nvSpPr>
                <p:cNvPr id="410648" name="ZoneTexte 21"/>
                <p:cNvSpPr txBox="1">
                  <a:spLocks noChangeArrowheads="1"/>
                </p:cNvSpPr>
                <p:nvPr/>
              </p:nvSpPr>
              <p:spPr bwMode="auto">
                <a:xfrm>
                  <a:off x="5630441"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40</a:t>
                  </a:r>
                </a:p>
              </p:txBody>
            </p:sp>
            <p:sp>
              <p:nvSpPr>
                <p:cNvPr id="410649" name="ZoneTexte 22"/>
                <p:cNvSpPr txBox="1">
                  <a:spLocks noChangeArrowheads="1"/>
                </p:cNvSpPr>
                <p:nvPr/>
              </p:nvSpPr>
              <p:spPr bwMode="auto">
                <a:xfrm>
                  <a:off x="5948265"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50</a:t>
                  </a:r>
                </a:p>
              </p:txBody>
            </p:sp>
            <p:sp>
              <p:nvSpPr>
                <p:cNvPr id="410650" name="ZoneTexte 23"/>
                <p:cNvSpPr txBox="1">
                  <a:spLocks noChangeArrowheads="1"/>
                </p:cNvSpPr>
                <p:nvPr/>
              </p:nvSpPr>
              <p:spPr bwMode="auto">
                <a:xfrm>
                  <a:off x="6249566"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60</a:t>
                  </a:r>
                </a:p>
              </p:txBody>
            </p:sp>
            <p:sp>
              <p:nvSpPr>
                <p:cNvPr id="410651" name="ZoneTexte 24"/>
                <p:cNvSpPr txBox="1">
                  <a:spLocks noChangeArrowheads="1"/>
                </p:cNvSpPr>
                <p:nvPr/>
              </p:nvSpPr>
              <p:spPr bwMode="auto">
                <a:xfrm>
                  <a:off x="6557541"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70</a:t>
                  </a:r>
                </a:p>
              </p:txBody>
            </p:sp>
            <p:sp>
              <p:nvSpPr>
                <p:cNvPr id="410652" name="ZoneTexte 25"/>
                <p:cNvSpPr txBox="1">
                  <a:spLocks noChangeArrowheads="1"/>
                </p:cNvSpPr>
                <p:nvPr/>
              </p:nvSpPr>
              <p:spPr bwMode="auto">
                <a:xfrm>
                  <a:off x="6867104"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80</a:t>
                  </a:r>
                </a:p>
              </p:txBody>
            </p:sp>
            <p:sp>
              <p:nvSpPr>
                <p:cNvPr id="410653" name="ZoneTexte 26"/>
                <p:cNvSpPr txBox="1">
                  <a:spLocks noChangeArrowheads="1"/>
                </p:cNvSpPr>
                <p:nvPr/>
              </p:nvSpPr>
              <p:spPr bwMode="auto">
                <a:xfrm>
                  <a:off x="7178254" y="5858670"/>
                  <a:ext cx="325731" cy="246221"/>
                </a:xfrm>
                <a:prstGeom prst="rect">
                  <a:avLst/>
                </a:prstGeom>
                <a:noFill/>
                <a:ln w="9525">
                  <a:noFill/>
                  <a:miter lim="800000"/>
                  <a:headEnd/>
                  <a:tailEnd/>
                </a:ln>
              </p:spPr>
              <p:txBody>
                <a:bodyPr wrap="none">
                  <a:spAutoFit/>
                </a:bodyPr>
                <a:lstStyle/>
                <a:p>
                  <a:pPr algn="ctr" defTabSz="914400"/>
                  <a:r>
                    <a:rPr lang="fr-FR" sz="1000">
                      <a:solidFill>
                        <a:srgbClr val="FFFFFF"/>
                      </a:solidFill>
                      <a:latin typeface="Arial" charset="0"/>
                      <a:ea typeface="+mn-ea"/>
                      <a:cs typeface="Arial" charset="0"/>
                    </a:rPr>
                    <a:t>90</a:t>
                  </a:r>
                </a:p>
              </p:txBody>
            </p:sp>
            <p:sp>
              <p:nvSpPr>
                <p:cNvPr id="410654" name="ZoneTexte 27"/>
                <p:cNvSpPr txBox="1">
                  <a:spLocks noChangeArrowheads="1"/>
                </p:cNvSpPr>
                <p:nvPr/>
              </p:nvSpPr>
              <p:spPr bwMode="auto">
                <a:xfrm>
                  <a:off x="4173863" y="5681584"/>
                  <a:ext cx="369012"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-60</a:t>
                  </a:r>
                </a:p>
              </p:txBody>
            </p:sp>
            <p:sp>
              <p:nvSpPr>
                <p:cNvPr id="410655" name="ZoneTexte 28"/>
                <p:cNvSpPr txBox="1">
                  <a:spLocks noChangeArrowheads="1"/>
                </p:cNvSpPr>
                <p:nvPr/>
              </p:nvSpPr>
              <p:spPr bwMode="auto">
                <a:xfrm>
                  <a:off x="4173864" y="5445244"/>
                  <a:ext cx="369011"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-40</a:t>
                  </a:r>
                </a:p>
              </p:txBody>
            </p:sp>
            <p:sp>
              <p:nvSpPr>
                <p:cNvPr id="410656" name="ZoneTexte 29"/>
                <p:cNvSpPr txBox="1">
                  <a:spLocks noChangeArrowheads="1"/>
                </p:cNvSpPr>
                <p:nvPr/>
              </p:nvSpPr>
              <p:spPr bwMode="auto">
                <a:xfrm>
                  <a:off x="4173863" y="5208905"/>
                  <a:ext cx="369012"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-20</a:t>
                  </a:r>
                </a:p>
              </p:txBody>
            </p:sp>
            <p:sp>
              <p:nvSpPr>
                <p:cNvPr id="410657" name="ZoneTexte 30"/>
                <p:cNvSpPr txBox="1">
                  <a:spLocks noChangeArrowheads="1"/>
                </p:cNvSpPr>
                <p:nvPr/>
              </p:nvSpPr>
              <p:spPr bwMode="auto">
                <a:xfrm>
                  <a:off x="4287677" y="4972566"/>
                  <a:ext cx="255198"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0</a:t>
                  </a:r>
                </a:p>
              </p:txBody>
            </p:sp>
            <p:sp>
              <p:nvSpPr>
                <p:cNvPr id="410658" name="ZoneTexte 31"/>
                <p:cNvSpPr txBox="1">
                  <a:spLocks noChangeArrowheads="1"/>
                </p:cNvSpPr>
                <p:nvPr/>
              </p:nvSpPr>
              <p:spPr bwMode="auto">
                <a:xfrm>
                  <a:off x="4217145" y="4736227"/>
                  <a:ext cx="325730"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20</a:t>
                  </a:r>
                </a:p>
              </p:txBody>
            </p:sp>
            <p:sp>
              <p:nvSpPr>
                <p:cNvPr id="410659" name="ZoneTexte 32"/>
                <p:cNvSpPr txBox="1">
                  <a:spLocks noChangeArrowheads="1"/>
                </p:cNvSpPr>
                <p:nvPr/>
              </p:nvSpPr>
              <p:spPr bwMode="auto">
                <a:xfrm>
                  <a:off x="4217145" y="4499888"/>
                  <a:ext cx="325730"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40</a:t>
                  </a:r>
                </a:p>
              </p:txBody>
            </p:sp>
            <p:sp>
              <p:nvSpPr>
                <p:cNvPr id="410660" name="ZoneTexte 33"/>
                <p:cNvSpPr txBox="1">
                  <a:spLocks noChangeArrowheads="1"/>
                </p:cNvSpPr>
                <p:nvPr/>
              </p:nvSpPr>
              <p:spPr bwMode="auto">
                <a:xfrm>
                  <a:off x="4217145" y="4263549"/>
                  <a:ext cx="325730"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60</a:t>
                  </a:r>
                </a:p>
              </p:txBody>
            </p:sp>
            <p:sp>
              <p:nvSpPr>
                <p:cNvPr id="410661" name="ZoneTexte 34"/>
                <p:cNvSpPr txBox="1">
                  <a:spLocks noChangeArrowheads="1"/>
                </p:cNvSpPr>
                <p:nvPr/>
              </p:nvSpPr>
              <p:spPr bwMode="auto">
                <a:xfrm>
                  <a:off x="4217145" y="4027210"/>
                  <a:ext cx="325730"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80</a:t>
                  </a:r>
                </a:p>
              </p:txBody>
            </p:sp>
            <p:sp>
              <p:nvSpPr>
                <p:cNvPr id="410662" name="ZoneTexte 35"/>
                <p:cNvSpPr txBox="1">
                  <a:spLocks noChangeArrowheads="1"/>
                </p:cNvSpPr>
                <p:nvPr/>
              </p:nvSpPr>
              <p:spPr bwMode="auto">
                <a:xfrm>
                  <a:off x="4146613" y="3790871"/>
                  <a:ext cx="396262" cy="246221"/>
                </a:xfrm>
                <a:prstGeom prst="rect">
                  <a:avLst/>
                </a:prstGeom>
                <a:noFill/>
                <a:ln w="9525">
                  <a:noFill/>
                  <a:miter lim="800000"/>
                  <a:headEnd/>
                  <a:tailEnd/>
                </a:ln>
              </p:spPr>
              <p:txBody>
                <a:bodyPr wrap="none">
                  <a:spAutoFit/>
                </a:bodyPr>
                <a:lstStyle/>
                <a:p>
                  <a:pPr algn="r" defTabSz="914400"/>
                  <a:r>
                    <a:rPr lang="fr-FR" sz="1000">
                      <a:solidFill>
                        <a:srgbClr val="FFFFFF"/>
                      </a:solidFill>
                      <a:latin typeface="Arial" charset="0"/>
                      <a:ea typeface="+mn-ea"/>
                      <a:cs typeface="Arial" charset="0"/>
                    </a:rPr>
                    <a:t>100</a:t>
                  </a:r>
                </a:p>
              </p:txBody>
            </p:sp>
            <p:sp>
              <p:nvSpPr>
                <p:cNvPr id="410663" name="ZoneTexte 36"/>
                <p:cNvSpPr txBox="1">
                  <a:spLocks noChangeArrowheads="1"/>
                </p:cNvSpPr>
                <p:nvPr/>
              </p:nvSpPr>
              <p:spPr bwMode="auto">
                <a:xfrm rot="-5400000">
                  <a:off x="3399477" y="4692142"/>
                  <a:ext cx="1389523" cy="338554"/>
                </a:xfrm>
                <a:prstGeom prst="rect">
                  <a:avLst/>
                </a:prstGeom>
                <a:noFill/>
                <a:ln w="9525">
                  <a:noFill/>
                  <a:miter lim="800000"/>
                  <a:headEnd/>
                  <a:tailEnd/>
                </a:ln>
              </p:spPr>
              <p:txBody>
                <a:bodyPr wrap="none">
                  <a:spAutoFit/>
                </a:bodyPr>
                <a:lstStyle/>
                <a:p>
                  <a:pPr algn="ctr" defTabSz="914400"/>
                  <a:r>
                    <a:rPr lang="fr-FR" sz="1600">
                      <a:solidFill>
                        <a:srgbClr val="FFFFFF"/>
                      </a:solidFill>
                      <a:latin typeface="Arial" charset="0"/>
                      <a:ea typeface="+mn-ea"/>
                      <a:cs typeface="Arial" charset="0"/>
                    </a:rPr>
                    <a:t>Efficacité (%)</a:t>
                  </a:r>
                </a:p>
              </p:txBody>
            </p:sp>
          </p:grpSp>
        </p:grpSp>
        <p:sp>
          <p:nvSpPr>
            <p:cNvPr id="410631" name="ZoneTexte 79"/>
            <p:cNvSpPr txBox="1">
              <a:spLocks noChangeArrowheads="1"/>
            </p:cNvSpPr>
            <p:nvPr/>
          </p:nvSpPr>
          <p:spPr bwMode="auto">
            <a:xfrm>
              <a:off x="4454750" y="3787061"/>
              <a:ext cx="1701871"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r = 0,56 ; p = 0,003</a:t>
              </a:r>
            </a:p>
          </p:txBody>
        </p:sp>
        <p:sp>
          <p:nvSpPr>
            <p:cNvPr id="410632" name="ZoneTexte 80"/>
            <p:cNvSpPr txBox="1">
              <a:spLocks noChangeArrowheads="1"/>
            </p:cNvSpPr>
            <p:nvPr/>
          </p:nvSpPr>
          <p:spPr bwMode="auto">
            <a:xfrm>
              <a:off x="3634066" y="5715551"/>
              <a:ext cx="3807453" cy="307777"/>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Échantillons avec médicament détectable (%)</a:t>
              </a:r>
            </a:p>
          </p:txBody>
        </p:sp>
      </p:grpSp>
      <p:sp>
        <p:nvSpPr>
          <p:cNvPr id="410629" name="Text Box 5"/>
          <p:cNvSpPr txBox="1">
            <a:spLocks noChangeArrowheads="1"/>
          </p:cNvSpPr>
          <p:nvPr/>
        </p:nvSpPr>
        <p:spPr bwMode="auto">
          <a:xfrm>
            <a:off x="8692176" y="46038"/>
            <a:ext cx="396262"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204</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85230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dirty="0" smtClean="0"/>
              <a:t>La situation « aujourd'hui en France »</a:t>
            </a:r>
            <a:endParaRPr lang="fr-FR" sz="3600" dirty="0"/>
          </a:p>
        </p:txBody>
      </p:sp>
      <p:sp>
        <p:nvSpPr>
          <p:cNvPr id="4" name="Espace réservé du contenu 3"/>
          <p:cNvSpPr>
            <a:spLocks noGrp="1"/>
          </p:cNvSpPr>
          <p:nvPr>
            <p:ph idx="1"/>
          </p:nvPr>
        </p:nvSpPr>
        <p:spPr/>
        <p:txBody>
          <a:bodyPr/>
          <a:lstStyle/>
          <a:p>
            <a:r>
              <a:rPr lang="fr-FR" dirty="0" smtClean="0"/>
              <a:t>7 HSH se contaminent chaque jour</a:t>
            </a:r>
          </a:p>
          <a:p>
            <a:r>
              <a:rPr lang="fr-FR" dirty="0" smtClean="0"/>
              <a:t>Prévalence estimée en 2010 (INVS) :</a:t>
            </a:r>
          </a:p>
          <a:p>
            <a:pPr lvl="1"/>
            <a:r>
              <a:rPr lang="fr-FR" dirty="0" smtClean="0"/>
              <a:t>17 % [15,93-20,62]</a:t>
            </a:r>
          </a:p>
          <a:p>
            <a:r>
              <a:rPr lang="fr-FR" dirty="0" smtClean="0"/>
              <a:t>Forte augmentation de l’incidence de la syphilis chez les HSH</a:t>
            </a:r>
            <a:endParaRPr lang="fr-FR" dirty="0"/>
          </a:p>
        </p:txBody>
      </p:sp>
      <p:pic>
        <p:nvPicPr>
          <p:cNvPr id="5" name="Image 4"/>
          <p:cNvPicPr>
            <a:picLocks noChangeAspect="1"/>
          </p:cNvPicPr>
          <p:nvPr/>
        </p:nvPicPr>
        <p:blipFill>
          <a:blip r:embed="rId3"/>
          <a:stretch>
            <a:fillRect/>
          </a:stretch>
        </p:blipFill>
        <p:spPr>
          <a:xfrm>
            <a:off x="5947833" y="4004733"/>
            <a:ext cx="2661200" cy="27262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024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Essais « IPERGAY » et « PROUD »</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7D04ED-770A-CD47-9726-191781E18A8C}" type="slidenum">
              <a:rPr lang="fr-FR" smtClean="0"/>
              <a:t>46</a:t>
            </a:fld>
            <a:endParaRPr lang="fr-FR"/>
          </a:p>
        </p:txBody>
      </p:sp>
      <p:pic>
        <p:nvPicPr>
          <p:cNvPr id="8" name="Image 7"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1650035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contenu 2"/>
          <p:cNvSpPr txBox="1">
            <a:spLocks/>
          </p:cNvSpPr>
          <p:nvPr/>
        </p:nvSpPr>
        <p:spPr>
          <a:xfrm>
            <a:off x="687782" y="1066098"/>
            <a:ext cx="7647708" cy="1047860"/>
          </a:xfrm>
          <a:prstGeom prst="rect">
            <a:avLst/>
          </a:prstGeom>
        </p:spPr>
        <p:txBody>
          <a:bodyPr lIns="0" tIns="0" rIns="0" bIns="0"/>
          <a:lstStyle/>
          <a:p>
            <a:pPr marL="206375" marR="0" lvl="0" indent="-206375" algn="l" defTabSz="457200" rtl="0" eaLnBrk="0" fontAlgn="base" latinLnBrk="0" hangingPunct="0">
              <a:lnSpc>
                <a:spcPct val="100000"/>
              </a:lnSpc>
              <a:spcBef>
                <a:spcPts val="800"/>
              </a:spcBef>
              <a:spcAft>
                <a:spcPct val="0"/>
              </a:spcAft>
              <a:buClr>
                <a:schemeClr val="accent6">
                  <a:lumMod val="75000"/>
                </a:schemeClr>
              </a:buClr>
              <a:buSzPct val="100000"/>
              <a:buFont typeface="Lucida Grande"/>
              <a:buChar char="•"/>
              <a:tabLst/>
              <a:defRPr/>
            </a:pPr>
            <a:r>
              <a:rPr kumimoji="0" lang="fr-FR" sz="1200" b="0" i="0" u="none" strike="noStrike" kern="1200" cap="none" spc="0" normalizeH="0" baseline="0" smtClean="0">
                <a:ln>
                  <a:noFill/>
                </a:ln>
                <a:solidFill>
                  <a:srgbClr val="000000"/>
                </a:solidFill>
                <a:effectLst/>
                <a:uLnTx/>
                <a:uFillTx/>
                <a:latin typeface="Arial"/>
                <a:ea typeface="ＭＳ Ｐゴシック" charset="-128"/>
                <a:cs typeface="Arial"/>
              </a:rPr>
              <a:t>2 comprimés (TDF/FTC ou  placebo), 2-24 heures avant les rapports sexuels</a:t>
            </a:r>
          </a:p>
          <a:p>
            <a:pPr marL="206375" marR="0" lvl="0" indent="-206375" algn="l" defTabSz="457200" rtl="0" eaLnBrk="0" fontAlgn="base" latinLnBrk="0" hangingPunct="0">
              <a:lnSpc>
                <a:spcPct val="100000"/>
              </a:lnSpc>
              <a:spcBef>
                <a:spcPts val="800"/>
              </a:spcBef>
              <a:spcAft>
                <a:spcPct val="0"/>
              </a:spcAft>
              <a:buClr>
                <a:schemeClr val="accent6">
                  <a:lumMod val="75000"/>
                </a:schemeClr>
              </a:buClr>
              <a:buSzPct val="100000"/>
              <a:buFont typeface="Lucida Grande"/>
              <a:buChar char="•"/>
              <a:tabLst/>
              <a:defRPr/>
            </a:pPr>
            <a:r>
              <a:rPr kumimoji="0" lang="fr-FR" sz="1200" b="0" i="0" u="none" strike="noStrike" kern="1200" cap="none" spc="0" normalizeH="0" baseline="0" smtClean="0">
                <a:ln>
                  <a:noFill/>
                </a:ln>
                <a:solidFill>
                  <a:srgbClr val="000000"/>
                </a:solidFill>
                <a:effectLst/>
                <a:uLnTx/>
                <a:uFillTx/>
                <a:latin typeface="Arial"/>
                <a:ea typeface="ＭＳ Ｐゴシック" charset="-128"/>
                <a:cs typeface="Arial"/>
              </a:rPr>
              <a:t>1 comprimé (TDF/FTC ou placebo), 24 heures après</a:t>
            </a:r>
          </a:p>
          <a:p>
            <a:pPr marL="206375" marR="0" lvl="0" indent="-206375" algn="l" defTabSz="457200" rtl="0" eaLnBrk="0" fontAlgn="base" latinLnBrk="0" hangingPunct="0">
              <a:lnSpc>
                <a:spcPct val="100000"/>
              </a:lnSpc>
              <a:spcBef>
                <a:spcPts val="800"/>
              </a:spcBef>
              <a:spcAft>
                <a:spcPct val="0"/>
              </a:spcAft>
              <a:buClr>
                <a:schemeClr val="accent6">
                  <a:lumMod val="75000"/>
                </a:schemeClr>
              </a:buClr>
              <a:buSzPct val="100000"/>
              <a:buFont typeface="Lucida Grande"/>
              <a:buChar char="•"/>
              <a:tabLst/>
              <a:defRPr/>
            </a:pPr>
            <a:r>
              <a:rPr kumimoji="0" lang="fr-FR" sz="1200" b="0" i="0" u="none" strike="noStrike" kern="1200" cap="none" spc="0" normalizeH="0" baseline="0" smtClean="0">
                <a:ln>
                  <a:noFill/>
                </a:ln>
                <a:solidFill>
                  <a:srgbClr val="000000"/>
                </a:solidFill>
                <a:effectLst/>
                <a:uLnTx/>
                <a:uFillTx/>
                <a:latin typeface="Arial"/>
                <a:ea typeface="ＭＳ Ｐゴシック" charset="-128"/>
                <a:cs typeface="Arial"/>
              </a:rPr>
              <a:t>1 comprimé (TDF/FTC ou placebo), 48 heures après 1</a:t>
            </a:r>
            <a:r>
              <a:rPr kumimoji="0" lang="fr-FR" sz="1200" b="0" i="0" u="none" strike="noStrike" kern="1200" cap="none" spc="0" normalizeH="0" baseline="30000" smtClean="0">
                <a:ln>
                  <a:noFill/>
                </a:ln>
                <a:solidFill>
                  <a:srgbClr val="000000"/>
                </a:solidFill>
                <a:effectLst/>
                <a:uLnTx/>
                <a:uFillTx/>
                <a:latin typeface="Arial"/>
                <a:ea typeface="ＭＳ Ｐゴシック" charset="-128"/>
                <a:cs typeface="Arial"/>
              </a:rPr>
              <a:t>re</a:t>
            </a:r>
            <a:r>
              <a:rPr kumimoji="0" lang="fr-FR" sz="1200" b="0" i="0" u="none" strike="noStrike" kern="1200" cap="none" spc="0" normalizeH="0" baseline="0" smtClean="0">
                <a:ln>
                  <a:noFill/>
                </a:ln>
                <a:solidFill>
                  <a:srgbClr val="000000"/>
                </a:solidFill>
                <a:effectLst/>
                <a:uLnTx/>
                <a:uFillTx/>
                <a:latin typeface="Arial"/>
                <a:ea typeface="ＭＳ Ｐゴシック" charset="-128"/>
                <a:cs typeface="Arial"/>
              </a:rPr>
              <a:t> prise</a:t>
            </a:r>
            <a:endParaRPr kumimoji="0" lang="fr-FR" sz="1400" b="0" i="0" u="none" strike="noStrike" kern="1200" cap="none" spc="0" normalizeH="0" baseline="0">
              <a:ln>
                <a:noFill/>
              </a:ln>
              <a:solidFill>
                <a:srgbClr val="000000"/>
              </a:solidFill>
              <a:effectLst/>
              <a:uLnTx/>
              <a:uFillTx/>
              <a:latin typeface="Arial"/>
              <a:ea typeface="ＭＳ Ｐゴシック" charset="-128"/>
              <a:cs typeface="Arial"/>
            </a:endParaRPr>
          </a:p>
        </p:txBody>
      </p:sp>
      <p:graphicFrame>
        <p:nvGraphicFramePr>
          <p:cNvPr id="27" name="Diagramme 26"/>
          <p:cNvGraphicFramePr/>
          <p:nvPr/>
        </p:nvGraphicFramePr>
        <p:xfrm>
          <a:off x="801077" y="2961542"/>
          <a:ext cx="8173212" cy="540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 87"/>
          <p:cNvGrpSpPr>
            <a:grpSpLocks/>
          </p:cNvGrpSpPr>
          <p:nvPr/>
        </p:nvGrpSpPr>
        <p:grpSpPr bwMode="auto">
          <a:xfrm>
            <a:off x="5230769" y="1798661"/>
            <a:ext cx="408033" cy="1270022"/>
            <a:chOff x="4937887" y="1268762"/>
            <a:chExt cx="436775" cy="2027790"/>
          </a:xfrm>
        </p:grpSpPr>
        <p:sp>
          <p:nvSpPr>
            <p:cNvPr id="41" name="Émoticône 16"/>
            <p:cNvSpPr/>
            <p:nvPr/>
          </p:nvSpPr>
          <p:spPr>
            <a:xfrm>
              <a:off x="4937887" y="1268762"/>
              <a:ext cx="436775" cy="503421"/>
            </a:xfrm>
            <a:prstGeom prst="smileyFace">
              <a:avLst/>
            </a:prstGeom>
            <a:solidFill>
              <a:srgbClr val="FF6600"/>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cxnSp>
          <p:nvCxnSpPr>
            <p:cNvPr id="42" name="Connecteur droit avec flèche 41"/>
            <p:cNvCxnSpPr>
              <a:cxnSpLocks noChangeShapeType="1"/>
            </p:cNvCxnSpPr>
            <p:nvPr/>
          </p:nvCxnSpPr>
          <p:spPr bwMode="auto">
            <a:xfrm rot="16200000" flipH="1">
              <a:off x="4111381" y="2446232"/>
              <a:ext cx="1676826" cy="23813"/>
            </a:xfrm>
            <a:prstGeom prst="straightConnector1">
              <a:avLst/>
            </a:prstGeom>
            <a:noFill/>
            <a:ln w="25400">
              <a:solidFill>
                <a:srgbClr val="7F7F7F"/>
              </a:solidFill>
              <a:round/>
              <a:headEnd/>
              <a:tailEnd type="triangle" w="med" len="med"/>
            </a:ln>
            <a:effectLst/>
            <a:extLst>
              <a:ext uri="{909E8E84-426E-40dd-AFC4-6F175D3DCCD1}">
                <a14:hiddenFill xmlns:a14="http://schemas.microsoft.com/office/drawing/2010/main">
                  <a:noFill/>
                </a14:hiddenFill>
              </a:ext>
            </a:extLst>
          </p:spPr>
        </p:cxnSp>
      </p:grpSp>
      <p:sp>
        <p:nvSpPr>
          <p:cNvPr id="29" name="Émoticône 91"/>
          <p:cNvSpPr/>
          <p:nvPr/>
        </p:nvSpPr>
        <p:spPr bwMode="auto">
          <a:xfrm>
            <a:off x="4800599" y="1809601"/>
            <a:ext cx="430167" cy="315296"/>
          </a:xfrm>
          <a:prstGeom prst="smileyFace">
            <a:avLst/>
          </a:prstGeom>
          <a:solidFill>
            <a:srgbClr val="FF660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grpSp>
        <p:nvGrpSpPr>
          <p:cNvPr id="4" name="Groupe 103"/>
          <p:cNvGrpSpPr>
            <a:grpSpLocks/>
          </p:cNvGrpSpPr>
          <p:nvPr/>
        </p:nvGrpSpPr>
        <p:grpSpPr bwMode="auto">
          <a:xfrm>
            <a:off x="5433974" y="2588282"/>
            <a:ext cx="516125" cy="480402"/>
            <a:chOff x="7403387" y="4139152"/>
            <a:chExt cx="334507" cy="379430"/>
          </a:xfrm>
        </p:grpSpPr>
        <p:sp>
          <p:nvSpPr>
            <p:cNvPr id="39" name="Flèche vers le bas 38"/>
            <p:cNvSpPr/>
            <p:nvPr/>
          </p:nvSpPr>
          <p:spPr>
            <a:xfrm>
              <a:off x="7570640" y="4297051"/>
              <a:ext cx="97084" cy="221531"/>
            </a:xfrm>
            <a:prstGeom prst="down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pic>
          <p:nvPicPr>
            <p:cNvPr id="40" name="Picture 2" descr="http://yagg.com/files/2012/05/Truvada-preventif-fda.jpg"/>
            <p:cNvPicPr>
              <a:picLocks noChangeAspect="1" noChangeArrowheads="1"/>
            </p:cNvPicPr>
            <p:nvPr/>
          </p:nvPicPr>
          <p:blipFill>
            <a:blip r:embed="rId8"/>
            <a:srcRect/>
            <a:stretch>
              <a:fillRect/>
            </a:stretch>
          </p:blipFill>
          <p:spPr bwMode="auto">
            <a:xfrm rot="19881550">
              <a:off x="7403387" y="4139152"/>
              <a:ext cx="334507" cy="200704"/>
            </a:xfrm>
            <a:prstGeom prst="rect">
              <a:avLst/>
            </a:prstGeom>
            <a:noFill/>
            <a:ln w="9525">
              <a:noFill/>
              <a:miter lim="800000"/>
              <a:headEnd/>
              <a:tailEnd/>
            </a:ln>
          </p:spPr>
        </p:pic>
      </p:grpSp>
      <p:grpSp>
        <p:nvGrpSpPr>
          <p:cNvPr id="5" name="Groupe 150"/>
          <p:cNvGrpSpPr>
            <a:grpSpLocks/>
          </p:cNvGrpSpPr>
          <p:nvPr/>
        </p:nvGrpSpPr>
        <p:grpSpPr bwMode="auto">
          <a:xfrm>
            <a:off x="4647902" y="2520650"/>
            <a:ext cx="522056" cy="555994"/>
            <a:chOff x="7403387" y="4144398"/>
            <a:chExt cx="334507" cy="379430"/>
          </a:xfrm>
        </p:grpSpPr>
        <p:sp>
          <p:nvSpPr>
            <p:cNvPr id="37" name="Flèche vers le bas 36"/>
            <p:cNvSpPr/>
            <p:nvPr/>
          </p:nvSpPr>
          <p:spPr>
            <a:xfrm>
              <a:off x="7570641" y="4302550"/>
              <a:ext cx="96931" cy="221278"/>
            </a:xfrm>
            <a:prstGeom prst="down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pic>
          <p:nvPicPr>
            <p:cNvPr id="38" name="Picture 2" descr="http://yagg.com/files/2012/05/Truvada-preventif-fda.jpg"/>
            <p:cNvPicPr>
              <a:picLocks noChangeAspect="1" noChangeArrowheads="1"/>
            </p:cNvPicPr>
            <p:nvPr/>
          </p:nvPicPr>
          <p:blipFill>
            <a:blip r:embed="rId8"/>
            <a:srcRect/>
            <a:stretch>
              <a:fillRect/>
            </a:stretch>
          </p:blipFill>
          <p:spPr bwMode="auto">
            <a:xfrm rot="19881550">
              <a:off x="7403387" y="4144398"/>
              <a:ext cx="334507" cy="200704"/>
            </a:xfrm>
            <a:prstGeom prst="rect">
              <a:avLst/>
            </a:prstGeom>
            <a:noFill/>
            <a:ln w="9525">
              <a:noFill/>
              <a:miter lim="800000"/>
              <a:headEnd/>
              <a:tailEnd/>
            </a:ln>
          </p:spPr>
        </p:pic>
      </p:grpSp>
      <p:grpSp>
        <p:nvGrpSpPr>
          <p:cNvPr id="10" name="Groupe 103"/>
          <p:cNvGrpSpPr>
            <a:grpSpLocks/>
          </p:cNvGrpSpPr>
          <p:nvPr/>
        </p:nvGrpSpPr>
        <p:grpSpPr bwMode="auto">
          <a:xfrm>
            <a:off x="6295665" y="2579335"/>
            <a:ext cx="516125" cy="480402"/>
            <a:chOff x="7403387" y="4139151"/>
            <a:chExt cx="334507" cy="379429"/>
          </a:xfrm>
        </p:grpSpPr>
        <p:sp>
          <p:nvSpPr>
            <p:cNvPr id="35" name="Flèche vers le bas 34"/>
            <p:cNvSpPr/>
            <p:nvPr/>
          </p:nvSpPr>
          <p:spPr>
            <a:xfrm>
              <a:off x="7570641" y="4297049"/>
              <a:ext cx="97084" cy="221531"/>
            </a:xfrm>
            <a:prstGeom prst="down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pic>
          <p:nvPicPr>
            <p:cNvPr id="36" name="Picture 2" descr="http://yagg.com/files/2012/05/Truvada-preventif-fda.jpg"/>
            <p:cNvPicPr>
              <a:picLocks noChangeAspect="1" noChangeArrowheads="1"/>
            </p:cNvPicPr>
            <p:nvPr/>
          </p:nvPicPr>
          <p:blipFill>
            <a:blip r:embed="rId8"/>
            <a:srcRect/>
            <a:stretch>
              <a:fillRect/>
            </a:stretch>
          </p:blipFill>
          <p:spPr bwMode="auto">
            <a:xfrm rot="19881550">
              <a:off x="7403387" y="4139151"/>
              <a:ext cx="334507" cy="200704"/>
            </a:xfrm>
            <a:prstGeom prst="rect">
              <a:avLst/>
            </a:prstGeom>
            <a:noFill/>
            <a:ln w="9525">
              <a:noFill/>
              <a:miter lim="800000"/>
              <a:headEnd/>
              <a:tailEnd/>
            </a:ln>
          </p:spPr>
        </p:pic>
      </p:grpSp>
      <p:pic>
        <p:nvPicPr>
          <p:cNvPr id="34" name="Picture 2" descr="http://yagg.com/files/2012/05/Truvada-preventif-fda.jpg"/>
          <p:cNvPicPr>
            <a:picLocks noChangeAspect="1" noChangeArrowheads="1"/>
          </p:cNvPicPr>
          <p:nvPr/>
        </p:nvPicPr>
        <p:blipFill>
          <a:blip r:embed="rId8"/>
          <a:srcRect/>
          <a:stretch>
            <a:fillRect/>
          </a:stretch>
        </p:blipFill>
        <p:spPr bwMode="auto">
          <a:xfrm rot="19881550">
            <a:off x="4550017" y="2278956"/>
            <a:ext cx="522056" cy="293415"/>
          </a:xfrm>
          <a:prstGeom prst="rect">
            <a:avLst/>
          </a:prstGeom>
          <a:noFill/>
          <a:ln w="9525">
            <a:noFill/>
            <a:miter lim="800000"/>
            <a:headEnd/>
            <a:tailEnd/>
          </a:ln>
        </p:spPr>
      </p:pic>
      <p:sp>
        <p:nvSpPr>
          <p:cNvPr id="9" name="Espace réservé du contenu 8"/>
          <p:cNvSpPr>
            <a:spLocks noGrp="1"/>
          </p:cNvSpPr>
          <p:nvPr>
            <p:ph idx="1"/>
          </p:nvPr>
        </p:nvSpPr>
        <p:spPr>
          <a:xfrm>
            <a:off x="988838" y="3866499"/>
            <a:ext cx="7623522" cy="2191587"/>
          </a:xfrm>
        </p:spPr>
        <p:txBody>
          <a:bodyPr>
            <a:normAutofit/>
          </a:bodyPr>
          <a:lstStyle/>
          <a:p>
            <a:r>
              <a:rPr lang="fr-FR" smtClean="0"/>
              <a:t>Critère principal : taux de séroconversion VIH-1</a:t>
            </a:r>
          </a:p>
          <a:p>
            <a:r>
              <a:rPr lang="fr-FR" smtClean="0"/>
              <a:t>Critères secondaires</a:t>
            </a:r>
          </a:p>
          <a:p>
            <a:pPr lvl="1"/>
            <a:r>
              <a:rPr lang="fr-FR" smtClean="0"/>
              <a:t>Tolérance, survenue d’effets indésirables</a:t>
            </a:r>
          </a:p>
          <a:p>
            <a:pPr lvl="1"/>
            <a:r>
              <a:rPr lang="fr-FR" smtClean="0"/>
              <a:t>Appropriation du schéma de traitement, niveau d’observance, dosages</a:t>
            </a:r>
          </a:p>
          <a:p>
            <a:pPr lvl="1"/>
            <a:r>
              <a:rPr lang="fr-FR" smtClean="0"/>
              <a:t>Comportements sexuels à risque au cours de la participation à l’essai </a:t>
            </a:r>
          </a:p>
          <a:p>
            <a:pPr lvl="1"/>
            <a:r>
              <a:rPr lang="fr-FR" smtClean="0"/>
              <a:t>IST</a:t>
            </a:r>
          </a:p>
          <a:p>
            <a:pPr lvl="1"/>
            <a:r>
              <a:rPr lang="fr-FR" smtClean="0"/>
              <a:t>Coût-efficacité</a:t>
            </a:r>
            <a:endParaRPr lang="fr-FR"/>
          </a:p>
        </p:txBody>
      </p:sp>
      <p:sp>
        <p:nvSpPr>
          <p:cNvPr id="7" name="Titre 6"/>
          <p:cNvSpPr>
            <a:spLocks noGrp="1"/>
          </p:cNvSpPr>
          <p:nvPr>
            <p:ph type="title"/>
          </p:nvPr>
        </p:nvSpPr>
        <p:spPr/>
        <p:txBody>
          <a:bodyPr/>
          <a:lstStyle/>
          <a:p>
            <a:r>
              <a:rPr lang="fr-FR" sz="3600" dirty="0"/>
              <a:t>IPERGAY</a:t>
            </a:r>
            <a:endParaRPr lang="fr-FR" dirty="0"/>
          </a:p>
        </p:txBody>
      </p:sp>
      <p:sp>
        <p:nvSpPr>
          <p:cNvPr id="11" name="Espace réservé du numéro de diapositive 10"/>
          <p:cNvSpPr>
            <a:spLocks noGrp="1"/>
          </p:cNvSpPr>
          <p:nvPr>
            <p:ph type="sldNum" sz="quarter" idx="4"/>
          </p:nvPr>
        </p:nvSpPr>
        <p:spPr/>
        <p:txBody>
          <a:bodyPr/>
          <a:lstStyle/>
          <a:p>
            <a:pPr>
              <a:defRPr/>
            </a:pPr>
            <a:fld id="{C1265A62-3229-2D4B-8DAA-B1F424831F0E}" type="slidenum">
              <a:rPr lang="fr-FR" smtClean="0"/>
              <a:pPr>
                <a:defRPr/>
              </a:pPr>
              <a:t>47</a:t>
            </a:fld>
            <a:endParaRPr lang="fr-FR"/>
          </a:p>
        </p:txBody>
      </p:sp>
      <p:sp>
        <p:nvSpPr>
          <p:cNvPr id="28" name="Espace réservé du pied de page 7"/>
          <p:cNvSpPr txBox="1">
            <a:spLocks/>
          </p:cNvSpPr>
          <p:nvPr/>
        </p:nvSpPr>
        <p:spPr>
          <a:xfrm>
            <a:off x="2770263" y="6400800"/>
            <a:ext cx="5916536" cy="470333"/>
          </a:xfrm>
          <a:prstGeom prst="rect">
            <a:avLst/>
          </a:prstGeom>
        </p:spPr>
        <p:txBody>
          <a:bodyPr vert="horz" lIns="91440" tIns="45720" rIns="91440" bIns="45720" rtlCol="0" anchor="ctr"/>
          <a:lstStyle>
            <a:defPPr>
              <a:defRPr lang="fr-FR"/>
            </a:defPPr>
            <a:lvl1pPr marL="0" marR="0" indent="0" algn="r" defTabSz="457200" rtl="0" eaLnBrk="1" fontAlgn="base" latinLnBrk="0" hangingPunct="1">
              <a:lnSpc>
                <a:spcPct val="100000"/>
              </a:lnSpc>
              <a:spcBef>
                <a:spcPct val="0"/>
              </a:spcBef>
              <a:spcAft>
                <a:spcPct val="0"/>
              </a:spcAft>
              <a:buClrTx/>
              <a:buSzTx/>
              <a:buFontTx/>
              <a:buNone/>
              <a:tabLst/>
              <a:defRPr sz="1000" i="1" kern="1200">
                <a:solidFill>
                  <a:srgbClr val="595959"/>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r>
              <a:rPr lang="fr-FR" smtClean="0"/>
              <a:t>CROI 2015 - D’après Molina JM et al., abstr. 23LB, actualisé </a:t>
            </a:r>
          </a:p>
          <a:p>
            <a:endParaRPr lang="fr-FR"/>
          </a:p>
        </p:txBody>
      </p:sp>
      <p:pic>
        <p:nvPicPr>
          <p:cNvPr id="6" name="Image 5"/>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016909" y="2124897"/>
            <a:ext cx="472212" cy="517493"/>
          </a:xfrm>
          <a:prstGeom prst="rect">
            <a:avLst/>
          </a:prstGeom>
        </p:spPr>
      </p:pic>
    </p:spTree>
    <p:extLst>
      <p:ext uri="{BB962C8B-B14F-4D97-AF65-F5344CB8AC3E}">
        <p14:creationId xmlns:p14="http://schemas.microsoft.com/office/powerpoint/2010/main" val="274492620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contenu 27"/>
          <p:cNvSpPr>
            <a:spLocks noGrp="1"/>
          </p:cNvSpPr>
          <p:nvPr>
            <p:ph idx="1"/>
          </p:nvPr>
        </p:nvSpPr>
        <p:spPr>
          <a:xfrm>
            <a:off x="606077" y="4564552"/>
            <a:ext cx="7623522" cy="1119738"/>
          </a:xfrm>
        </p:spPr>
        <p:txBody>
          <a:bodyPr>
            <a:normAutofit/>
          </a:bodyPr>
          <a:lstStyle/>
          <a:p>
            <a:r>
              <a:rPr lang="fr-FR" smtClean="0"/>
              <a:t>Visites de suivi : M 1, 2 puis tous les 2 mois</a:t>
            </a:r>
          </a:p>
          <a:p>
            <a:endParaRPr lang="fr-FR" smtClean="0"/>
          </a:p>
          <a:p>
            <a:endParaRPr lang="fr-FR"/>
          </a:p>
        </p:txBody>
      </p:sp>
      <p:sp>
        <p:nvSpPr>
          <p:cNvPr id="24" name="Espace réservé du texte 23"/>
          <p:cNvSpPr>
            <a:spLocks noGrp="1"/>
          </p:cNvSpPr>
          <p:nvPr>
            <p:ph type="body" sz="quarter" idx="13"/>
          </p:nvPr>
        </p:nvSpPr>
        <p:spPr>
          <a:xfrm>
            <a:off x="896472" y="1279871"/>
            <a:ext cx="7623522" cy="635289"/>
          </a:xfrm>
        </p:spPr>
        <p:txBody>
          <a:bodyPr/>
          <a:lstStyle/>
          <a:p>
            <a:r>
              <a:rPr lang="fr-FR" smtClean="0"/>
              <a:t>Étude randomisée en double insu contrôlée versus placebo</a:t>
            </a:r>
          </a:p>
          <a:p>
            <a:endParaRPr lang="fr-FR"/>
          </a:p>
        </p:txBody>
      </p:sp>
      <p:sp>
        <p:nvSpPr>
          <p:cNvPr id="22" name="Titre 21"/>
          <p:cNvSpPr>
            <a:spLocks noGrp="1"/>
          </p:cNvSpPr>
          <p:nvPr>
            <p:ph type="title"/>
          </p:nvPr>
        </p:nvSpPr>
        <p:spPr/>
        <p:txBody>
          <a:bodyPr>
            <a:normAutofit/>
          </a:bodyPr>
          <a:lstStyle/>
          <a:p>
            <a:r>
              <a:rPr lang="fr-FR" sz="3600" dirty="0" smtClean="0"/>
              <a:t>IPERGAY</a:t>
            </a:r>
            <a:endParaRPr lang="fr-FR" sz="3600" dirty="0"/>
          </a:p>
        </p:txBody>
      </p:sp>
      <p:sp>
        <p:nvSpPr>
          <p:cNvPr id="3" name="Espace réservé du numéro de diapositive 2"/>
          <p:cNvSpPr>
            <a:spLocks noGrp="1"/>
          </p:cNvSpPr>
          <p:nvPr>
            <p:ph type="sldNum" sz="quarter" idx="4"/>
          </p:nvPr>
        </p:nvSpPr>
        <p:spPr>
          <a:xfrm>
            <a:off x="0" y="6424655"/>
            <a:ext cx="381000" cy="381000"/>
          </a:xfrm>
        </p:spPr>
        <p:txBody>
          <a:bodyPr/>
          <a:lstStyle/>
          <a:p>
            <a:pPr>
              <a:defRPr/>
            </a:pPr>
            <a:fld id="{C1265A62-3229-2D4B-8DAA-B1F424831F0E}" type="slidenum">
              <a:rPr lang="fr-FR" smtClean="0"/>
              <a:pPr>
                <a:defRPr/>
              </a:pPr>
              <a:t>48</a:t>
            </a:fld>
            <a:endParaRPr lang="fr-FR"/>
          </a:p>
        </p:txBody>
      </p:sp>
      <p:sp>
        <p:nvSpPr>
          <p:cNvPr id="39" name="Espace réservé du pied de page 7"/>
          <p:cNvSpPr>
            <a:spLocks noGrp="1"/>
          </p:cNvSpPr>
          <p:nvPr>
            <p:ph type="ftr" sz="quarter" idx="16"/>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sp>
        <p:nvSpPr>
          <p:cNvPr id="39938" name="Line 3"/>
          <p:cNvSpPr>
            <a:spLocks noChangeShapeType="1"/>
          </p:cNvSpPr>
          <p:nvPr/>
        </p:nvSpPr>
        <p:spPr bwMode="auto">
          <a:xfrm>
            <a:off x="6805613" y="4985385"/>
            <a:ext cx="0" cy="365125"/>
          </a:xfrm>
          <a:prstGeom prst="line">
            <a:avLst/>
          </a:prstGeom>
          <a:noFill/>
          <a:ln w="9525">
            <a:noFill/>
            <a:round/>
            <a:headEnd/>
            <a:tailEnd/>
          </a:ln>
        </p:spPr>
        <p:txBody>
          <a:bodyPr anchor="ctr">
            <a:prstTxWarp prst="textNoShape">
              <a:avLst/>
            </a:prstTxWarp>
            <a:spAutoFit/>
          </a:bodyPr>
          <a:lstStyle/>
          <a:p>
            <a:endParaRPr lang="fr-FR"/>
          </a:p>
        </p:txBody>
      </p:sp>
      <p:grpSp>
        <p:nvGrpSpPr>
          <p:cNvPr id="2" name="Group 4"/>
          <p:cNvGrpSpPr>
            <a:grpSpLocks/>
          </p:cNvGrpSpPr>
          <p:nvPr/>
        </p:nvGrpSpPr>
        <p:grpSpPr bwMode="auto">
          <a:xfrm>
            <a:off x="783346" y="2143760"/>
            <a:ext cx="7903454" cy="2625725"/>
            <a:chOff x="754" y="1468"/>
            <a:chExt cx="3821" cy="1538"/>
          </a:xfrm>
        </p:grpSpPr>
        <p:sp>
          <p:nvSpPr>
            <p:cNvPr id="20491" name="AutoShape 5"/>
            <p:cNvSpPr>
              <a:spLocks noChangeArrowheads="1"/>
            </p:cNvSpPr>
            <p:nvPr/>
          </p:nvSpPr>
          <p:spPr bwMode="auto">
            <a:xfrm>
              <a:off x="754" y="1625"/>
              <a:ext cx="1674" cy="935"/>
            </a:xfrm>
            <a:prstGeom prst="roundRect">
              <a:avLst>
                <a:gd name="adj" fmla="val 16667"/>
              </a:avLst>
            </a:prstGeom>
            <a:solidFill>
              <a:srgbClr val="005294"/>
            </a:solidFill>
            <a:ln>
              <a:noFill/>
            </a:ln>
            <a:extLst/>
          </p:spPr>
          <p:txBody>
            <a:bodyPr wrap="square">
              <a:prstTxWarp prst="textNoShape">
                <a:avLst/>
              </a:prstTxWarp>
              <a:spAutoFit/>
            </a:bodyPr>
            <a:lstStyle/>
            <a:p>
              <a:pPr marL="114300" indent="-114300">
                <a:lnSpc>
                  <a:spcPct val="110000"/>
                </a:lnSpc>
                <a:buFontTx/>
                <a:buChar char="•"/>
              </a:pPr>
              <a:r>
                <a:rPr lang="fr-FR" sz="1600" b="1" smtClean="0">
                  <a:solidFill>
                    <a:schemeClr val="bg1"/>
                  </a:solidFill>
                  <a:ea typeface="Arial" pitchFamily="-83" charset="0"/>
                  <a:cs typeface="Arial" pitchFamily="-83" charset="0"/>
                </a:rPr>
                <a:t>HSH VIH- à haut risque</a:t>
              </a:r>
            </a:p>
            <a:p>
              <a:pPr marL="114300" indent="-114300">
                <a:lnSpc>
                  <a:spcPct val="110000"/>
                </a:lnSpc>
                <a:buFontTx/>
                <a:buChar char="•"/>
              </a:pPr>
              <a:r>
                <a:rPr lang="fr-FR" sz="1600" b="1" smtClean="0">
                  <a:solidFill>
                    <a:schemeClr val="bg1"/>
                  </a:solidFill>
                  <a:ea typeface="Arial" pitchFamily="-83" charset="0"/>
                  <a:cs typeface="Arial" pitchFamily="-83" charset="0"/>
                </a:rPr>
                <a:t>Rapports anaux non protégés avec  ≥ 2 partenaires</a:t>
              </a:r>
              <a:br>
                <a:rPr lang="fr-FR" sz="1600" b="1" smtClean="0">
                  <a:solidFill>
                    <a:schemeClr val="bg1"/>
                  </a:solidFill>
                  <a:ea typeface="Arial" pitchFamily="-83" charset="0"/>
                  <a:cs typeface="Arial" pitchFamily="-83" charset="0"/>
                </a:rPr>
              </a:br>
              <a:r>
                <a:rPr lang="fr-FR" sz="1600" b="1" smtClean="0">
                  <a:solidFill>
                    <a:schemeClr val="bg1"/>
                  </a:solidFill>
                  <a:ea typeface="Arial" pitchFamily="-83" charset="0"/>
                  <a:cs typeface="Arial" pitchFamily="-83" charset="0"/>
                </a:rPr>
                <a:t>dans les 6 mois</a:t>
              </a:r>
            </a:p>
            <a:p>
              <a:pPr marL="114300" indent="-114300">
                <a:lnSpc>
                  <a:spcPct val="110000"/>
                </a:lnSpc>
                <a:buFontTx/>
                <a:buChar char="•"/>
              </a:pPr>
              <a:r>
                <a:rPr lang="fr-FR" sz="1600" b="1" smtClean="0">
                  <a:solidFill>
                    <a:schemeClr val="bg1"/>
                  </a:solidFill>
                  <a:ea typeface="Arial" pitchFamily="-83" charset="0"/>
                  <a:cs typeface="Arial" pitchFamily="-83" charset="0"/>
                </a:rPr>
                <a:t>DFGe &gt; 60 ml/mn</a:t>
              </a:r>
              <a:endParaRPr lang="fr-FR" sz="1600" b="1">
                <a:solidFill>
                  <a:schemeClr val="bg1"/>
                </a:solidFill>
                <a:ea typeface="Arial" pitchFamily="-83" charset="0"/>
                <a:cs typeface="Arial" pitchFamily="-83" charset="0"/>
              </a:endParaRPr>
            </a:p>
          </p:txBody>
        </p:sp>
        <p:sp>
          <p:nvSpPr>
            <p:cNvPr id="39945" name="Line 6"/>
            <p:cNvSpPr>
              <a:spLocks noChangeShapeType="1"/>
            </p:cNvSpPr>
            <p:nvPr/>
          </p:nvSpPr>
          <p:spPr bwMode="auto">
            <a:xfrm>
              <a:off x="3076" y="2942"/>
              <a:ext cx="1499" cy="0"/>
            </a:xfrm>
            <a:prstGeom prst="line">
              <a:avLst/>
            </a:prstGeom>
            <a:noFill/>
            <a:ln w="9525">
              <a:noFill/>
              <a:round/>
              <a:headEnd/>
              <a:tailEnd/>
            </a:ln>
          </p:spPr>
          <p:txBody>
            <a:bodyPr anchor="ctr">
              <a:prstTxWarp prst="textNoShape">
                <a:avLst/>
              </a:prstTxWarp>
              <a:spAutoFit/>
            </a:bodyPr>
            <a:lstStyle/>
            <a:p>
              <a:endParaRPr lang="fr-FR" sz="1600"/>
            </a:p>
          </p:txBody>
        </p:sp>
        <p:sp>
          <p:nvSpPr>
            <p:cNvPr id="39946" name="Line 7"/>
            <p:cNvSpPr>
              <a:spLocks noChangeShapeType="1"/>
            </p:cNvSpPr>
            <p:nvPr/>
          </p:nvSpPr>
          <p:spPr bwMode="auto">
            <a:xfrm>
              <a:off x="3076" y="3006"/>
              <a:ext cx="1499" cy="0"/>
            </a:xfrm>
            <a:prstGeom prst="line">
              <a:avLst/>
            </a:prstGeom>
            <a:noFill/>
            <a:ln w="9525">
              <a:noFill/>
              <a:round/>
              <a:headEnd/>
              <a:tailEnd/>
            </a:ln>
          </p:spPr>
          <p:txBody>
            <a:bodyPr anchor="ctr">
              <a:prstTxWarp prst="textNoShape">
                <a:avLst/>
              </a:prstTxWarp>
              <a:spAutoFit/>
            </a:bodyPr>
            <a:lstStyle/>
            <a:p>
              <a:endParaRPr lang="fr-FR" sz="1600"/>
            </a:p>
          </p:txBody>
        </p:sp>
        <p:sp>
          <p:nvSpPr>
            <p:cNvPr id="39947" name="Line 8"/>
            <p:cNvSpPr>
              <a:spLocks noChangeShapeType="1"/>
            </p:cNvSpPr>
            <p:nvPr/>
          </p:nvSpPr>
          <p:spPr bwMode="auto">
            <a:xfrm>
              <a:off x="3924" y="2510"/>
              <a:ext cx="0" cy="230"/>
            </a:xfrm>
            <a:prstGeom prst="line">
              <a:avLst/>
            </a:prstGeom>
            <a:noFill/>
            <a:ln w="9525">
              <a:noFill/>
              <a:round/>
              <a:headEnd/>
              <a:tailEnd/>
            </a:ln>
          </p:spPr>
          <p:txBody>
            <a:bodyPr anchor="ctr">
              <a:prstTxWarp prst="textNoShape">
                <a:avLst/>
              </a:prstTxWarp>
              <a:spAutoFit/>
            </a:bodyPr>
            <a:lstStyle/>
            <a:p>
              <a:endParaRPr lang="fr-FR" sz="1600"/>
            </a:p>
          </p:txBody>
        </p:sp>
        <p:sp>
          <p:nvSpPr>
            <p:cNvPr id="39948" name="Line 9"/>
            <p:cNvSpPr>
              <a:spLocks noChangeShapeType="1"/>
            </p:cNvSpPr>
            <p:nvPr/>
          </p:nvSpPr>
          <p:spPr bwMode="auto">
            <a:xfrm>
              <a:off x="3924" y="2344"/>
              <a:ext cx="0" cy="230"/>
            </a:xfrm>
            <a:prstGeom prst="line">
              <a:avLst/>
            </a:prstGeom>
            <a:noFill/>
            <a:ln w="9525">
              <a:noFill/>
              <a:round/>
              <a:headEnd/>
              <a:tailEnd/>
            </a:ln>
          </p:spPr>
          <p:txBody>
            <a:bodyPr anchor="ctr">
              <a:prstTxWarp prst="textNoShape">
                <a:avLst/>
              </a:prstTxWarp>
              <a:spAutoFit/>
            </a:bodyPr>
            <a:lstStyle/>
            <a:p>
              <a:endParaRPr lang="fr-FR" sz="1600"/>
            </a:p>
          </p:txBody>
        </p:sp>
        <p:sp>
          <p:nvSpPr>
            <p:cNvPr id="39949" name="Line 10"/>
            <p:cNvSpPr>
              <a:spLocks noChangeShapeType="1"/>
            </p:cNvSpPr>
            <p:nvPr/>
          </p:nvSpPr>
          <p:spPr bwMode="auto">
            <a:xfrm>
              <a:off x="4575" y="2776"/>
              <a:ext cx="0" cy="230"/>
            </a:xfrm>
            <a:prstGeom prst="line">
              <a:avLst/>
            </a:prstGeom>
            <a:noFill/>
            <a:ln w="9525">
              <a:noFill/>
              <a:round/>
              <a:headEnd/>
              <a:tailEnd/>
            </a:ln>
          </p:spPr>
          <p:txBody>
            <a:bodyPr anchor="ctr">
              <a:prstTxWarp prst="textNoShape">
                <a:avLst/>
              </a:prstTxWarp>
              <a:spAutoFit/>
            </a:bodyPr>
            <a:lstStyle/>
            <a:p>
              <a:endParaRPr lang="fr-FR" sz="1600"/>
            </a:p>
          </p:txBody>
        </p:sp>
        <p:cxnSp>
          <p:nvCxnSpPr>
            <p:cNvPr id="39950" name="AutoShape 11"/>
            <p:cNvCxnSpPr>
              <a:cxnSpLocks noChangeShapeType="1"/>
            </p:cNvCxnSpPr>
            <p:nvPr/>
          </p:nvCxnSpPr>
          <p:spPr bwMode="auto">
            <a:xfrm flipV="1">
              <a:off x="2428" y="1733"/>
              <a:ext cx="551" cy="357"/>
            </a:xfrm>
            <a:prstGeom prst="bentConnector3">
              <a:avLst>
                <a:gd name="adj1" fmla="val 50000"/>
              </a:avLst>
            </a:prstGeom>
            <a:noFill/>
            <a:ln w="19050" cap="flat" cmpd="sng" algn="ctr">
              <a:solidFill>
                <a:schemeClr val="bg1">
                  <a:lumMod val="50000"/>
                </a:schemeClr>
              </a:solidFill>
              <a:prstDash val="solid"/>
              <a:miter lim="800000"/>
              <a:headEnd type="none" w="med" len="med"/>
              <a:tailEnd type="triangle" w="med" len="med"/>
            </a:ln>
          </p:spPr>
        </p:cxnSp>
        <p:cxnSp>
          <p:nvCxnSpPr>
            <p:cNvPr id="39951" name="AutoShape 12"/>
            <p:cNvCxnSpPr>
              <a:cxnSpLocks noChangeShapeType="1"/>
            </p:cNvCxnSpPr>
            <p:nvPr/>
          </p:nvCxnSpPr>
          <p:spPr bwMode="auto">
            <a:xfrm>
              <a:off x="2428" y="2090"/>
              <a:ext cx="551" cy="366"/>
            </a:xfrm>
            <a:prstGeom prst="bentConnector3">
              <a:avLst>
                <a:gd name="adj1" fmla="val 50000"/>
              </a:avLst>
            </a:prstGeom>
            <a:noFill/>
            <a:ln w="19050" cap="flat" cmpd="sng" algn="ctr">
              <a:solidFill>
                <a:schemeClr val="bg1">
                  <a:lumMod val="50000"/>
                </a:schemeClr>
              </a:solidFill>
              <a:prstDash val="solid"/>
              <a:miter lim="800000"/>
              <a:headEnd type="none" w="med" len="med"/>
              <a:tailEnd type="triangle" w="med" len="med"/>
            </a:ln>
          </p:spPr>
        </p:cxnSp>
        <p:sp>
          <p:nvSpPr>
            <p:cNvPr id="39952" name="Rectangle 13"/>
            <p:cNvSpPr>
              <a:spLocks noChangeArrowheads="1"/>
            </p:cNvSpPr>
            <p:nvPr/>
          </p:nvSpPr>
          <p:spPr bwMode="auto">
            <a:xfrm>
              <a:off x="2979" y="1468"/>
              <a:ext cx="1467" cy="496"/>
            </a:xfrm>
            <a:prstGeom prst="rect">
              <a:avLst/>
            </a:prstGeom>
            <a:solidFill>
              <a:schemeClr val="accent6">
                <a:lumMod val="60000"/>
                <a:lumOff val="40000"/>
              </a:schemeClr>
            </a:solidFill>
            <a:ln w="9525">
              <a:noFill/>
              <a:miter lim="800000"/>
              <a:headEnd/>
              <a:tailEnd/>
            </a:ln>
          </p:spPr>
          <p:txBody>
            <a:bodyPr anchor="ctr">
              <a:prstTxWarp prst="textNoShape">
                <a:avLst/>
              </a:prstTxWarp>
            </a:bodyPr>
            <a:lstStyle/>
            <a:p>
              <a:pPr algn="ctr">
                <a:spcBef>
                  <a:spcPts val="600"/>
                </a:spcBef>
                <a:spcAft>
                  <a:spcPct val="25000"/>
                </a:spcAft>
                <a:buClr>
                  <a:schemeClr val="accent2"/>
                </a:buClr>
                <a:buFont typeface="Wingdings" pitchFamily="-83" charset="2"/>
                <a:buNone/>
              </a:pPr>
              <a:r>
                <a:rPr lang="fr-FR" sz="1600" b="1" smtClean="0">
                  <a:ea typeface="Arial" pitchFamily="-83" charset="0"/>
                  <a:cs typeface="Arial" pitchFamily="-83" charset="0"/>
                </a:rPr>
                <a:t>Offre globale de prévention*</a:t>
              </a:r>
              <a:br>
                <a:rPr lang="fr-FR" sz="1600" b="1" smtClean="0">
                  <a:ea typeface="Arial" pitchFamily="-83" charset="0"/>
                  <a:cs typeface="Arial" pitchFamily="-83" charset="0"/>
                </a:rPr>
              </a:br>
              <a:r>
                <a:rPr lang="fr-FR" sz="1600" b="1" smtClean="0">
                  <a:ea typeface="Arial" pitchFamily="-83" charset="0"/>
                  <a:cs typeface="Arial" pitchFamily="-83" charset="0"/>
                </a:rPr>
                <a:t>TDF/FTC avant et après rapports sexuels</a:t>
              </a:r>
              <a:endParaRPr lang="fr-FR" sz="1600" b="1">
                <a:ea typeface="Arial" pitchFamily="-83" charset="0"/>
                <a:cs typeface="Arial" pitchFamily="-83" charset="0"/>
              </a:endParaRPr>
            </a:p>
          </p:txBody>
        </p:sp>
        <p:sp>
          <p:nvSpPr>
            <p:cNvPr id="39953" name="Rectangle 14"/>
            <p:cNvSpPr>
              <a:spLocks noChangeArrowheads="1"/>
            </p:cNvSpPr>
            <p:nvPr/>
          </p:nvSpPr>
          <p:spPr bwMode="auto">
            <a:xfrm>
              <a:off x="2979" y="2228"/>
              <a:ext cx="1473" cy="496"/>
            </a:xfrm>
            <a:prstGeom prst="rect">
              <a:avLst/>
            </a:prstGeom>
            <a:solidFill>
              <a:srgbClr val="FF6600"/>
            </a:solidFill>
            <a:ln w="9525">
              <a:noFill/>
              <a:miter lim="800000"/>
              <a:headEnd/>
              <a:tailEnd/>
            </a:ln>
          </p:spPr>
          <p:txBody>
            <a:bodyPr anchor="ctr">
              <a:prstTxWarp prst="textNoShape">
                <a:avLst/>
              </a:prstTxWarp>
            </a:bodyPr>
            <a:lstStyle/>
            <a:p>
              <a:pPr algn="ctr">
                <a:spcBef>
                  <a:spcPts val="600"/>
                </a:spcBef>
                <a:spcAft>
                  <a:spcPct val="25000"/>
                </a:spcAft>
                <a:buClr>
                  <a:schemeClr val="accent2"/>
                </a:buClr>
                <a:buFont typeface="Wingdings" pitchFamily="-83" charset="2"/>
                <a:buNone/>
              </a:pPr>
              <a:r>
                <a:rPr lang="fr-FR" sz="1600" b="1" smtClean="0">
                  <a:solidFill>
                    <a:schemeClr val="bg1"/>
                  </a:solidFill>
                  <a:ea typeface="Arial" pitchFamily="-83" charset="0"/>
                  <a:cs typeface="Arial" pitchFamily="-83" charset="0"/>
                </a:rPr>
                <a:t>Offre globale de prévention*  Placebo avant et après rapports sexuels</a:t>
              </a:r>
              <a:endParaRPr lang="fr-FR" sz="1600" b="1">
                <a:solidFill>
                  <a:schemeClr val="bg1"/>
                </a:solidFill>
                <a:ea typeface="Arial" pitchFamily="-83" charset="0"/>
                <a:cs typeface="Arial" pitchFamily="-83" charset="0"/>
              </a:endParaRPr>
            </a:p>
          </p:txBody>
        </p:sp>
      </p:grpSp>
      <p:sp>
        <p:nvSpPr>
          <p:cNvPr id="39941" name="Rectangle 16"/>
          <p:cNvSpPr>
            <a:spLocks noChangeArrowheads="1"/>
          </p:cNvSpPr>
          <p:nvPr/>
        </p:nvSpPr>
        <p:spPr bwMode="auto">
          <a:xfrm>
            <a:off x="0" y="1915160"/>
            <a:ext cx="3352800" cy="1295400"/>
          </a:xfrm>
          <a:prstGeom prst="rect">
            <a:avLst/>
          </a:prstGeom>
          <a:noFill/>
          <a:ln w="9525">
            <a:noFill/>
            <a:miter lim="800000"/>
            <a:headEnd/>
            <a:tailEnd/>
          </a:ln>
        </p:spPr>
        <p:txBody>
          <a:bodyPr>
            <a:prstTxWarp prst="textNoShape">
              <a:avLst/>
            </a:prstTxWarp>
          </a:bodyPr>
          <a:lstStyle/>
          <a:p>
            <a:pPr marL="742950" lvl="1" indent="-285750">
              <a:lnSpc>
                <a:spcPct val="90000"/>
              </a:lnSpc>
              <a:spcBef>
                <a:spcPct val="35000"/>
              </a:spcBef>
              <a:spcAft>
                <a:spcPct val="20000"/>
              </a:spcAft>
              <a:buClr>
                <a:schemeClr val="accent2"/>
              </a:buClr>
              <a:buFontTx/>
              <a:buChar char="–"/>
            </a:pPr>
            <a:endParaRPr lang="fr-FR" sz="1300">
              <a:ea typeface="Arial" pitchFamily="-83" charset="0"/>
              <a:cs typeface="Arial" pitchFamily="-83" charset="0"/>
            </a:endParaRPr>
          </a:p>
        </p:txBody>
      </p:sp>
      <p:sp>
        <p:nvSpPr>
          <p:cNvPr id="20" name="ZoneTexte 19"/>
          <p:cNvSpPr txBox="1"/>
          <p:nvPr/>
        </p:nvSpPr>
        <p:spPr>
          <a:xfrm>
            <a:off x="1039090" y="5887720"/>
            <a:ext cx="7848723" cy="276999"/>
          </a:xfrm>
          <a:prstGeom prst="rect">
            <a:avLst/>
          </a:prstGeom>
          <a:noFill/>
        </p:spPr>
        <p:txBody>
          <a:bodyPr wrap="none" rtlCol="0">
            <a:spAutoFit/>
          </a:bodyPr>
          <a:lstStyle/>
          <a:p>
            <a:r>
              <a:rPr lang="fr-FR" sz="1200" smtClean="0"/>
              <a:t>* Conseils, préservatifs et gel, dépistage et traitement des IST, vaccination pour le VHB et le VHA, PPE si besoin</a:t>
            </a:r>
          </a:p>
        </p:txBody>
      </p:sp>
    </p:spTree>
    <p:extLst>
      <p:ext uri="{BB962C8B-B14F-4D97-AF65-F5344CB8AC3E}">
        <p14:creationId xmlns:p14="http://schemas.microsoft.com/office/powerpoint/2010/main" val="25670943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14637" y="1385147"/>
            <a:ext cx="7623522" cy="3014132"/>
          </a:xfrm>
        </p:spPr>
        <p:txBody>
          <a:bodyPr>
            <a:normAutofit/>
          </a:bodyPr>
          <a:lstStyle/>
          <a:p>
            <a:r>
              <a:rPr lang="fr-FR" dirty="0" smtClean="0"/>
              <a:t>Etude </a:t>
            </a:r>
            <a:r>
              <a:rPr lang="fr-FR" dirty="0" err="1" smtClean="0"/>
              <a:t>Partners</a:t>
            </a:r>
            <a:r>
              <a:rPr lang="fr-FR" dirty="0" smtClean="0"/>
              <a:t> PrEP</a:t>
            </a:r>
          </a:p>
          <a:p>
            <a:pPr lvl="1"/>
            <a:r>
              <a:rPr lang="fr-FR" dirty="0" smtClean="0"/>
              <a:t>Incidence </a:t>
            </a:r>
            <a:r>
              <a:rPr lang="fr-FR" dirty="0"/>
              <a:t>pour 100 années-personne </a:t>
            </a:r>
            <a:endParaRPr lang="fr-FR" sz="2000" dirty="0"/>
          </a:p>
          <a:p>
            <a:pPr lvl="2"/>
            <a:r>
              <a:rPr lang="fr-FR" b="1" dirty="0" smtClean="0"/>
              <a:t>1,71 </a:t>
            </a:r>
            <a:r>
              <a:rPr lang="fr-FR" b="1" dirty="0"/>
              <a:t>( 0,35 - 5,01</a:t>
            </a:r>
            <a:r>
              <a:rPr lang="fr-FR" b="1" dirty="0" smtClean="0"/>
              <a:t>) avant ARV</a:t>
            </a:r>
            <a:endParaRPr lang="fr-FR" sz="2200" b="1" dirty="0"/>
          </a:p>
          <a:p>
            <a:pPr lvl="2" fontAlgn="ctr"/>
            <a:r>
              <a:rPr lang="fr-FR" b="1" dirty="0"/>
              <a:t>1,79 (0,37 - 5, 22</a:t>
            </a:r>
            <a:r>
              <a:rPr lang="fr-FR" b="1" dirty="0" smtClean="0"/>
              <a:t>) dans les 6 premiers mois</a:t>
            </a:r>
            <a:endParaRPr lang="fr-FR" sz="2000" b="1" dirty="0"/>
          </a:p>
          <a:p>
            <a:pPr lvl="2" fontAlgn="ctr"/>
            <a:r>
              <a:rPr lang="fr-FR" b="1" dirty="0"/>
              <a:t>0,00 (0,00 - 2,20</a:t>
            </a:r>
            <a:r>
              <a:rPr lang="fr-FR" b="1" dirty="0" smtClean="0"/>
              <a:t>) après le 6</a:t>
            </a:r>
            <a:r>
              <a:rPr lang="fr-FR" b="1" baseline="30000" dirty="0" smtClean="0"/>
              <a:t>ème</a:t>
            </a:r>
            <a:r>
              <a:rPr lang="fr-FR" b="1" dirty="0" smtClean="0"/>
              <a:t> mois</a:t>
            </a:r>
            <a:endParaRPr lang="fr-FR" sz="2000" b="1" dirty="0"/>
          </a:p>
          <a:p>
            <a:r>
              <a:rPr lang="fr-FR" dirty="0" smtClean="0"/>
              <a:t>Etude </a:t>
            </a:r>
            <a:r>
              <a:rPr lang="fr-FR" dirty="0" err="1" smtClean="0"/>
              <a:t>Partners</a:t>
            </a:r>
            <a:r>
              <a:rPr lang="fr-FR" dirty="0" smtClean="0"/>
              <a:t> </a:t>
            </a:r>
            <a:r>
              <a:rPr lang="fr-FR" dirty="0" err="1" smtClean="0"/>
              <a:t>Demonstration</a:t>
            </a:r>
            <a:r>
              <a:rPr lang="fr-FR" dirty="0" smtClean="0"/>
              <a:t> Project</a:t>
            </a:r>
          </a:p>
          <a:p>
            <a:pPr lvl="1"/>
            <a:r>
              <a:rPr lang="fr-FR" sz="1700" dirty="0" smtClean="0"/>
              <a:t>ARV </a:t>
            </a:r>
            <a:r>
              <a:rPr lang="fr-FR" sz="1700" dirty="0"/>
              <a:t>chez le partenaire VIH+</a:t>
            </a:r>
          </a:p>
          <a:p>
            <a:pPr lvl="1"/>
            <a:r>
              <a:rPr lang="fr-FR" sz="1700" dirty="0"/>
              <a:t>PrEP chez le partenaire VIH- : TDF/FTC 1/j jusqu’à M6 </a:t>
            </a:r>
            <a:r>
              <a:rPr lang="fr-FR" sz="1700" dirty="0" smtClean="0"/>
              <a:t>du J0 </a:t>
            </a:r>
            <a:r>
              <a:rPr lang="fr-FR" sz="1700" dirty="0"/>
              <a:t>ARV du </a:t>
            </a:r>
            <a:r>
              <a:rPr lang="fr-FR" sz="1700" dirty="0" smtClean="0"/>
              <a:t>partenaire</a:t>
            </a:r>
          </a:p>
          <a:p>
            <a:pPr lvl="2"/>
            <a:r>
              <a:rPr lang="fr-FR" sz="1500" dirty="0" smtClean="0"/>
              <a:t>RR de </a:t>
            </a:r>
            <a:r>
              <a:rPr lang="fr-FR" sz="1500" dirty="0"/>
              <a:t>l’incidence de l’infection VIH = </a:t>
            </a:r>
            <a:r>
              <a:rPr lang="fr-FR" sz="1500" b="1" dirty="0"/>
              <a:t>96 % </a:t>
            </a:r>
            <a:r>
              <a:rPr lang="fr-FR" sz="1500" dirty="0"/>
              <a:t>(IC 95 % : 81-99) ; p &lt; </a:t>
            </a:r>
            <a:r>
              <a:rPr lang="fr-FR" sz="1500" dirty="0" smtClean="0"/>
              <a:t>0,0001</a:t>
            </a:r>
            <a:br>
              <a:rPr lang="fr-FR" sz="1500" dirty="0" smtClean="0"/>
            </a:br>
            <a:r>
              <a:rPr lang="fr-FR" sz="1500" dirty="0" smtClean="0"/>
              <a:t>(2 infections observées contre 39 « attendues »)</a:t>
            </a:r>
          </a:p>
          <a:p>
            <a:pPr lvl="1"/>
            <a:endParaRPr lang="fr-FR" sz="1700" dirty="0"/>
          </a:p>
          <a:p>
            <a:pPr lvl="1"/>
            <a:endParaRPr lang="fr-FR" dirty="0" smtClean="0"/>
          </a:p>
          <a:p>
            <a:pPr lvl="1"/>
            <a:endParaRPr lang="fr-FR" dirty="0"/>
          </a:p>
        </p:txBody>
      </p:sp>
      <p:sp>
        <p:nvSpPr>
          <p:cNvPr id="3" name="Espace réservé du texte 2"/>
          <p:cNvSpPr>
            <a:spLocks noGrp="1"/>
          </p:cNvSpPr>
          <p:nvPr>
            <p:ph type="body" sz="quarter" idx="13"/>
          </p:nvPr>
        </p:nvSpPr>
        <p:spPr>
          <a:xfrm>
            <a:off x="1063277" y="849901"/>
            <a:ext cx="7623522" cy="635289"/>
          </a:xfrm>
        </p:spPr>
        <p:txBody>
          <a:bodyPr/>
          <a:lstStyle/>
          <a:p>
            <a:r>
              <a:rPr lang="fr-FR" dirty="0" smtClean="0"/>
              <a:t>Etudes </a:t>
            </a:r>
            <a:r>
              <a:rPr lang="fr-FR" dirty="0" err="1" smtClean="0"/>
              <a:t>Partners</a:t>
            </a:r>
            <a:r>
              <a:rPr lang="fr-FR" dirty="0" smtClean="0"/>
              <a:t> PrEP et </a:t>
            </a:r>
            <a:r>
              <a:rPr lang="fr-FR" dirty="0" err="1" smtClean="0"/>
              <a:t>Partners</a:t>
            </a:r>
            <a:r>
              <a:rPr lang="fr-FR" dirty="0" smtClean="0"/>
              <a:t> </a:t>
            </a:r>
            <a:r>
              <a:rPr lang="fr-FR" dirty="0" err="1" smtClean="0"/>
              <a:t>Demonstration</a:t>
            </a:r>
            <a:r>
              <a:rPr lang="fr-FR" dirty="0" smtClean="0"/>
              <a:t> Project</a:t>
            </a:r>
            <a:endParaRPr lang="fr-FR" dirty="0"/>
          </a:p>
        </p:txBody>
      </p:sp>
      <p:sp>
        <p:nvSpPr>
          <p:cNvPr id="4" name="Espace réservé du texte 3"/>
          <p:cNvSpPr>
            <a:spLocks noGrp="1"/>
          </p:cNvSpPr>
          <p:nvPr>
            <p:ph type="body" sz="quarter" idx="14"/>
          </p:nvPr>
        </p:nvSpPr>
        <p:spPr/>
        <p:txBody>
          <a:bodyPr/>
          <a:lstStyle/>
          <a:p>
            <a:endParaRPr lang="fr-FR"/>
          </a:p>
        </p:txBody>
      </p:sp>
      <p:sp>
        <p:nvSpPr>
          <p:cNvPr id="5" name="Titre 4"/>
          <p:cNvSpPr>
            <a:spLocks noGrp="1"/>
          </p:cNvSpPr>
          <p:nvPr>
            <p:ph type="title"/>
          </p:nvPr>
        </p:nvSpPr>
        <p:spPr/>
        <p:txBody>
          <a:bodyPr/>
          <a:lstStyle/>
          <a:p>
            <a:r>
              <a:rPr lang="fr-FR" dirty="0" smtClean="0"/>
              <a:t>Traitements ARV et PrEP sont complémentaires</a:t>
            </a:r>
            <a:endParaRPr lang="fr-FR" dirty="0"/>
          </a:p>
        </p:txBody>
      </p:sp>
      <p:sp>
        <p:nvSpPr>
          <p:cNvPr id="31" name="Espace réservé du numéro de diapositive 30"/>
          <p:cNvSpPr>
            <a:spLocks noGrp="1"/>
          </p:cNvSpPr>
          <p:nvPr>
            <p:ph type="sldNum" sz="quarter" idx="4"/>
          </p:nvPr>
        </p:nvSpPr>
        <p:spPr/>
        <p:txBody>
          <a:bodyPr/>
          <a:lstStyle/>
          <a:p>
            <a:pPr>
              <a:defRPr/>
            </a:pPr>
            <a:fld id="{C1265A62-3229-2D4B-8DAA-B1F424831F0E}" type="slidenum">
              <a:rPr lang="fr-FR" smtClean="0"/>
              <a:pPr>
                <a:defRPr/>
              </a:pPr>
              <a:t>4</a:t>
            </a:fld>
            <a:endParaRPr lang="fr-FR" dirty="0"/>
          </a:p>
        </p:txBody>
      </p:sp>
      <p:grpSp>
        <p:nvGrpSpPr>
          <p:cNvPr id="8" name="Groupe 27"/>
          <p:cNvGrpSpPr/>
          <p:nvPr/>
        </p:nvGrpSpPr>
        <p:grpSpPr>
          <a:xfrm>
            <a:off x="1887538" y="4803775"/>
            <a:ext cx="5907705" cy="1533525"/>
            <a:chOff x="1887538" y="4803775"/>
            <a:chExt cx="5907705" cy="1533525"/>
          </a:xfrm>
        </p:grpSpPr>
        <p:grpSp>
          <p:nvGrpSpPr>
            <p:cNvPr id="9" name="Groupe 1"/>
            <p:cNvGrpSpPr>
              <a:grpSpLocks/>
            </p:cNvGrpSpPr>
            <p:nvPr/>
          </p:nvGrpSpPr>
          <p:grpSpPr bwMode="auto">
            <a:xfrm>
              <a:off x="1887538" y="4826000"/>
              <a:ext cx="420687" cy="625475"/>
              <a:chOff x="3319463" y="4267931"/>
              <a:chExt cx="1472207" cy="2194781"/>
            </a:xfrm>
          </p:grpSpPr>
          <p:grpSp>
            <p:nvGrpSpPr>
              <p:cNvPr id="25" name="Group 18"/>
              <p:cNvGrpSpPr>
                <a:grpSpLocks/>
              </p:cNvGrpSpPr>
              <p:nvPr/>
            </p:nvGrpSpPr>
            <p:grpSpPr bwMode="auto">
              <a:xfrm>
                <a:off x="3319463" y="4267931"/>
                <a:ext cx="841769" cy="2194781"/>
                <a:chOff x="1368" y="714"/>
                <a:chExt cx="899" cy="2344"/>
              </a:xfrm>
            </p:grpSpPr>
            <p:sp>
              <p:nvSpPr>
                <p:cNvPr id="29" name="Freeform 19"/>
                <p:cNvSpPr>
                  <a:spLocks noEditPoints="1"/>
                </p:cNvSpPr>
                <p:nvPr/>
              </p:nvSpPr>
              <p:spPr bwMode="auto">
                <a:xfrm>
                  <a:off x="1368" y="714"/>
                  <a:ext cx="899" cy="2344"/>
                </a:xfrm>
                <a:custGeom>
                  <a:avLst/>
                  <a:gdLst>
                    <a:gd name="T0" fmla="*/ 810 w 1120"/>
                    <a:gd name="T1" fmla="*/ 1053 h 2926"/>
                    <a:gd name="T2" fmla="*/ 563 w 1120"/>
                    <a:gd name="T3" fmla="*/ 384 h 2926"/>
                    <a:gd name="T4" fmla="*/ 533 w 1120"/>
                    <a:gd name="T5" fmla="*/ 280 h 2926"/>
                    <a:gd name="T6" fmla="*/ 538 w 1120"/>
                    <a:gd name="T7" fmla="*/ 259 h 2926"/>
                    <a:gd name="T8" fmla="*/ 539 w 1120"/>
                    <a:gd name="T9" fmla="*/ 248 h 2926"/>
                    <a:gd name="T10" fmla="*/ 549 w 1120"/>
                    <a:gd name="T11" fmla="*/ 241 h 2926"/>
                    <a:gd name="T12" fmla="*/ 566 w 1120"/>
                    <a:gd name="T13" fmla="*/ 161 h 2926"/>
                    <a:gd name="T14" fmla="*/ 559 w 1120"/>
                    <a:gd name="T15" fmla="*/ 88 h 2926"/>
                    <a:gd name="T16" fmla="*/ 449 w 1120"/>
                    <a:gd name="T17" fmla="*/ 2 h 2926"/>
                    <a:gd name="T18" fmla="*/ 335 w 1120"/>
                    <a:gd name="T19" fmla="*/ 103 h 2926"/>
                    <a:gd name="T20" fmla="*/ 332 w 1120"/>
                    <a:gd name="T21" fmla="*/ 165 h 2926"/>
                    <a:gd name="T22" fmla="*/ 351 w 1120"/>
                    <a:gd name="T23" fmla="*/ 241 h 2926"/>
                    <a:gd name="T24" fmla="*/ 360 w 1120"/>
                    <a:gd name="T25" fmla="*/ 248 h 2926"/>
                    <a:gd name="T26" fmla="*/ 361 w 1120"/>
                    <a:gd name="T27" fmla="*/ 258 h 2926"/>
                    <a:gd name="T28" fmla="*/ 363 w 1120"/>
                    <a:gd name="T29" fmla="*/ 269 h 2926"/>
                    <a:gd name="T30" fmla="*/ 365 w 1120"/>
                    <a:gd name="T31" fmla="*/ 280 h 2926"/>
                    <a:gd name="T32" fmla="*/ 368 w 1120"/>
                    <a:gd name="T33" fmla="*/ 288 h 2926"/>
                    <a:gd name="T34" fmla="*/ 337 w 1120"/>
                    <a:gd name="T35" fmla="*/ 384 h 2926"/>
                    <a:gd name="T36" fmla="*/ 90 w 1120"/>
                    <a:gd name="T37" fmla="*/ 1053 h 2926"/>
                    <a:gd name="T38" fmla="*/ 14 w 1120"/>
                    <a:gd name="T39" fmla="*/ 1323 h 2926"/>
                    <a:gd name="T40" fmla="*/ 108 w 1120"/>
                    <a:gd name="T41" fmla="*/ 1404 h 2926"/>
                    <a:gd name="T42" fmla="*/ 140 w 1120"/>
                    <a:gd name="T43" fmla="*/ 1375 h 2926"/>
                    <a:gd name="T44" fmla="*/ 142 w 1120"/>
                    <a:gd name="T45" fmla="*/ 1378 h 2926"/>
                    <a:gd name="T46" fmla="*/ 162 w 1120"/>
                    <a:gd name="T47" fmla="*/ 1190 h 2926"/>
                    <a:gd name="T48" fmla="*/ 237 w 1120"/>
                    <a:gd name="T49" fmla="*/ 723 h 2926"/>
                    <a:gd name="T50" fmla="*/ 263 w 1120"/>
                    <a:gd name="T51" fmla="*/ 1014 h 2926"/>
                    <a:gd name="T52" fmla="*/ 251 w 1120"/>
                    <a:gd name="T53" fmla="*/ 1062 h 2926"/>
                    <a:gd name="T54" fmla="*/ 247 w 1120"/>
                    <a:gd name="T55" fmla="*/ 1080 h 2926"/>
                    <a:gd name="T56" fmla="*/ 244 w 1120"/>
                    <a:gd name="T57" fmla="*/ 1098 h 2926"/>
                    <a:gd name="T58" fmla="*/ 241 w 1120"/>
                    <a:gd name="T59" fmla="*/ 1116 h 2926"/>
                    <a:gd name="T60" fmla="*/ 238 w 1120"/>
                    <a:gd name="T61" fmla="*/ 1131 h 2926"/>
                    <a:gd name="T62" fmla="*/ 238 w 1120"/>
                    <a:gd name="T63" fmla="*/ 1145 h 2926"/>
                    <a:gd name="T64" fmla="*/ 339 w 1120"/>
                    <a:gd name="T65" fmla="*/ 2173 h 2926"/>
                    <a:gd name="T66" fmla="*/ 276 w 1120"/>
                    <a:gd name="T67" fmla="*/ 2314 h 2926"/>
                    <a:gd name="T68" fmla="*/ 328 w 1120"/>
                    <a:gd name="T69" fmla="*/ 2338 h 2926"/>
                    <a:gd name="T70" fmla="*/ 354 w 1120"/>
                    <a:gd name="T71" fmla="*/ 2334 h 2926"/>
                    <a:gd name="T72" fmla="*/ 392 w 1120"/>
                    <a:gd name="T73" fmla="*/ 2341 h 2926"/>
                    <a:gd name="T74" fmla="*/ 401 w 1120"/>
                    <a:gd name="T75" fmla="*/ 2335 h 2926"/>
                    <a:gd name="T76" fmla="*/ 420 w 1120"/>
                    <a:gd name="T77" fmla="*/ 2306 h 2926"/>
                    <a:gd name="T78" fmla="*/ 409 w 1120"/>
                    <a:gd name="T79" fmla="*/ 1721 h 2926"/>
                    <a:gd name="T80" fmla="*/ 490 w 1120"/>
                    <a:gd name="T81" fmla="*/ 1721 h 2926"/>
                    <a:gd name="T82" fmla="*/ 479 w 1120"/>
                    <a:gd name="T83" fmla="*/ 2306 h 2926"/>
                    <a:gd name="T84" fmla="*/ 498 w 1120"/>
                    <a:gd name="T85" fmla="*/ 2335 h 2926"/>
                    <a:gd name="T86" fmla="*/ 507 w 1120"/>
                    <a:gd name="T87" fmla="*/ 2341 h 2926"/>
                    <a:gd name="T88" fmla="*/ 520 w 1120"/>
                    <a:gd name="T89" fmla="*/ 2342 h 2926"/>
                    <a:gd name="T90" fmla="*/ 565 w 1120"/>
                    <a:gd name="T91" fmla="*/ 2338 h 2926"/>
                    <a:gd name="T92" fmla="*/ 606 w 1120"/>
                    <a:gd name="T93" fmla="*/ 2326 h 2926"/>
                    <a:gd name="T94" fmla="*/ 607 w 1120"/>
                    <a:gd name="T95" fmla="*/ 2275 h 2926"/>
                    <a:gd name="T96" fmla="*/ 623 w 1120"/>
                    <a:gd name="T97" fmla="*/ 1688 h 2926"/>
                    <a:gd name="T98" fmla="*/ 661 w 1120"/>
                    <a:gd name="T99" fmla="*/ 1138 h 2926"/>
                    <a:gd name="T100" fmla="*/ 660 w 1120"/>
                    <a:gd name="T101" fmla="*/ 1126 h 2926"/>
                    <a:gd name="T102" fmla="*/ 657 w 1120"/>
                    <a:gd name="T103" fmla="*/ 1109 h 2926"/>
                    <a:gd name="T104" fmla="*/ 654 w 1120"/>
                    <a:gd name="T105" fmla="*/ 1091 h 2926"/>
                    <a:gd name="T106" fmla="*/ 650 w 1120"/>
                    <a:gd name="T107" fmla="*/ 1072 h 2926"/>
                    <a:gd name="T108" fmla="*/ 646 w 1120"/>
                    <a:gd name="T109" fmla="*/ 1054 h 2926"/>
                    <a:gd name="T110" fmla="*/ 643 w 1120"/>
                    <a:gd name="T111" fmla="*/ 1040 h 2926"/>
                    <a:gd name="T112" fmla="*/ 645 w 1120"/>
                    <a:gd name="T113" fmla="*/ 880 h 2926"/>
                    <a:gd name="T114" fmla="*/ 683 w 1120"/>
                    <a:gd name="T115" fmla="*/ 977 h 2926"/>
                    <a:gd name="T116" fmla="*/ 754 w 1120"/>
                    <a:gd name="T117" fmla="*/ 1378 h 2926"/>
                    <a:gd name="T118" fmla="*/ 759 w 1120"/>
                    <a:gd name="T119" fmla="*/ 1377 h 2926"/>
                    <a:gd name="T120" fmla="*/ 760 w 1120"/>
                    <a:gd name="T121" fmla="*/ 1375 h 2926"/>
                    <a:gd name="T122" fmla="*/ 828 w 1120"/>
                    <a:gd name="T123" fmla="*/ 1342 h 2926"/>
                    <a:gd name="T124" fmla="*/ 539 w 1120"/>
                    <a:gd name="T125" fmla="*/ 248 h 29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0"/>
                    <a:gd name="T190" fmla="*/ 0 h 2926"/>
                    <a:gd name="T191" fmla="*/ 1120 w 1120"/>
                    <a:gd name="T192" fmla="*/ 2926 h 29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0" h="2926">
                      <a:moveTo>
                        <a:pt x="1111" y="1628"/>
                      </a:moveTo>
                      <a:cubicBezTo>
                        <a:pt x="1106" y="1614"/>
                        <a:pt x="1105" y="1598"/>
                        <a:pt x="1100" y="1592"/>
                      </a:cubicBezTo>
                      <a:cubicBezTo>
                        <a:pt x="1095" y="1586"/>
                        <a:pt x="1087" y="1551"/>
                        <a:pt x="1078" y="1540"/>
                      </a:cubicBezTo>
                      <a:cubicBezTo>
                        <a:pt x="1069" y="1528"/>
                        <a:pt x="1035" y="1477"/>
                        <a:pt x="1026" y="1469"/>
                      </a:cubicBezTo>
                      <a:cubicBezTo>
                        <a:pt x="1023" y="1464"/>
                        <a:pt x="1025" y="1444"/>
                        <a:pt x="1021" y="1430"/>
                      </a:cubicBezTo>
                      <a:cubicBezTo>
                        <a:pt x="1017" y="1416"/>
                        <a:pt x="1018" y="1402"/>
                        <a:pt x="1014" y="1386"/>
                      </a:cubicBezTo>
                      <a:cubicBezTo>
                        <a:pt x="1010" y="1369"/>
                        <a:pt x="1010" y="1337"/>
                        <a:pt x="1009" y="1315"/>
                      </a:cubicBezTo>
                      <a:cubicBezTo>
                        <a:pt x="1007" y="1277"/>
                        <a:pt x="1007" y="1129"/>
                        <a:pt x="985" y="1075"/>
                      </a:cubicBezTo>
                      <a:cubicBezTo>
                        <a:pt x="981" y="1058"/>
                        <a:pt x="976" y="1031"/>
                        <a:pt x="977" y="992"/>
                      </a:cubicBezTo>
                      <a:cubicBezTo>
                        <a:pt x="975" y="886"/>
                        <a:pt x="951" y="825"/>
                        <a:pt x="953" y="792"/>
                      </a:cubicBezTo>
                      <a:cubicBezTo>
                        <a:pt x="960" y="744"/>
                        <a:pt x="949" y="693"/>
                        <a:pt x="940" y="653"/>
                      </a:cubicBezTo>
                      <a:cubicBezTo>
                        <a:pt x="921" y="567"/>
                        <a:pt x="879" y="544"/>
                        <a:pt x="860" y="540"/>
                      </a:cubicBezTo>
                      <a:cubicBezTo>
                        <a:pt x="840" y="536"/>
                        <a:pt x="810" y="533"/>
                        <a:pt x="797" y="520"/>
                      </a:cubicBezTo>
                      <a:cubicBezTo>
                        <a:pt x="787" y="512"/>
                        <a:pt x="720" y="481"/>
                        <a:pt x="701" y="479"/>
                      </a:cubicBezTo>
                      <a:cubicBezTo>
                        <a:pt x="651" y="470"/>
                        <a:pt x="660" y="380"/>
                        <a:pt x="660" y="362"/>
                      </a:cubicBezTo>
                      <a:cubicBezTo>
                        <a:pt x="660" y="362"/>
                        <a:pt x="660" y="362"/>
                        <a:pt x="660" y="362"/>
                      </a:cubicBezTo>
                      <a:cubicBezTo>
                        <a:pt x="660" y="362"/>
                        <a:pt x="660" y="362"/>
                        <a:pt x="660" y="362"/>
                      </a:cubicBezTo>
                      <a:cubicBezTo>
                        <a:pt x="661" y="360"/>
                        <a:pt x="661" y="358"/>
                        <a:pt x="662" y="357"/>
                      </a:cubicBezTo>
                      <a:cubicBezTo>
                        <a:pt x="662" y="357"/>
                        <a:pt x="662" y="356"/>
                        <a:pt x="662" y="356"/>
                      </a:cubicBezTo>
                      <a:cubicBezTo>
                        <a:pt x="663" y="355"/>
                        <a:pt x="663" y="353"/>
                        <a:pt x="664" y="351"/>
                      </a:cubicBezTo>
                      <a:cubicBezTo>
                        <a:pt x="664" y="350"/>
                        <a:pt x="664" y="350"/>
                        <a:pt x="664" y="350"/>
                      </a:cubicBezTo>
                      <a:cubicBezTo>
                        <a:pt x="665" y="348"/>
                        <a:pt x="665" y="346"/>
                        <a:pt x="666" y="344"/>
                      </a:cubicBezTo>
                      <a:cubicBezTo>
                        <a:pt x="666" y="344"/>
                        <a:pt x="666" y="344"/>
                        <a:pt x="666" y="343"/>
                      </a:cubicBezTo>
                      <a:cubicBezTo>
                        <a:pt x="666" y="341"/>
                        <a:pt x="667" y="339"/>
                        <a:pt x="667" y="337"/>
                      </a:cubicBezTo>
                      <a:cubicBezTo>
                        <a:pt x="667" y="337"/>
                        <a:pt x="667" y="337"/>
                        <a:pt x="668" y="337"/>
                      </a:cubicBezTo>
                      <a:cubicBezTo>
                        <a:pt x="668" y="334"/>
                        <a:pt x="669" y="332"/>
                        <a:pt x="669" y="330"/>
                      </a:cubicBezTo>
                      <a:cubicBezTo>
                        <a:pt x="669" y="330"/>
                        <a:pt x="669" y="330"/>
                        <a:pt x="669" y="330"/>
                      </a:cubicBezTo>
                      <a:cubicBezTo>
                        <a:pt x="669" y="328"/>
                        <a:pt x="670" y="325"/>
                        <a:pt x="670" y="323"/>
                      </a:cubicBezTo>
                      <a:cubicBezTo>
                        <a:pt x="670" y="323"/>
                        <a:pt x="670" y="323"/>
                        <a:pt x="670" y="323"/>
                      </a:cubicBezTo>
                      <a:cubicBezTo>
                        <a:pt x="671" y="321"/>
                        <a:pt x="671" y="319"/>
                        <a:pt x="671" y="317"/>
                      </a:cubicBezTo>
                      <a:cubicBezTo>
                        <a:pt x="671" y="317"/>
                        <a:pt x="671" y="317"/>
                        <a:pt x="671" y="317"/>
                      </a:cubicBezTo>
                      <a:cubicBezTo>
                        <a:pt x="672" y="315"/>
                        <a:pt x="672" y="313"/>
                        <a:pt x="672" y="312"/>
                      </a:cubicBezTo>
                      <a:cubicBezTo>
                        <a:pt x="672" y="312"/>
                        <a:pt x="672" y="312"/>
                        <a:pt x="672" y="312"/>
                      </a:cubicBezTo>
                      <a:cubicBezTo>
                        <a:pt x="672" y="311"/>
                        <a:pt x="672" y="310"/>
                        <a:pt x="672" y="310"/>
                      </a:cubicBezTo>
                      <a:cubicBezTo>
                        <a:pt x="672" y="310"/>
                        <a:pt x="672" y="310"/>
                        <a:pt x="672" y="310"/>
                      </a:cubicBezTo>
                      <a:cubicBezTo>
                        <a:pt x="674" y="309"/>
                        <a:pt x="676" y="308"/>
                        <a:pt x="679" y="306"/>
                      </a:cubicBezTo>
                      <a:cubicBezTo>
                        <a:pt x="679" y="306"/>
                        <a:pt x="679" y="306"/>
                        <a:pt x="679" y="306"/>
                      </a:cubicBezTo>
                      <a:cubicBezTo>
                        <a:pt x="680" y="305"/>
                        <a:pt x="680" y="305"/>
                        <a:pt x="681" y="305"/>
                      </a:cubicBezTo>
                      <a:cubicBezTo>
                        <a:pt x="681" y="304"/>
                        <a:pt x="681" y="304"/>
                        <a:pt x="681" y="304"/>
                      </a:cubicBezTo>
                      <a:cubicBezTo>
                        <a:pt x="682" y="304"/>
                        <a:pt x="682" y="303"/>
                        <a:pt x="682" y="303"/>
                      </a:cubicBezTo>
                      <a:cubicBezTo>
                        <a:pt x="683" y="303"/>
                        <a:pt x="683" y="302"/>
                        <a:pt x="683" y="302"/>
                      </a:cubicBezTo>
                      <a:cubicBezTo>
                        <a:pt x="683" y="302"/>
                        <a:pt x="684" y="302"/>
                        <a:pt x="684" y="301"/>
                      </a:cubicBezTo>
                      <a:cubicBezTo>
                        <a:pt x="684" y="301"/>
                        <a:pt x="685" y="300"/>
                        <a:pt x="685" y="300"/>
                      </a:cubicBezTo>
                      <a:cubicBezTo>
                        <a:pt x="688" y="296"/>
                        <a:pt x="689" y="291"/>
                        <a:pt x="693" y="286"/>
                      </a:cubicBezTo>
                      <a:cubicBezTo>
                        <a:pt x="696" y="280"/>
                        <a:pt x="695" y="276"/>
                        <a:pt x="698" y="267"/>
                      </a:cubicBezTo>
                      <a:cubicBezTo>
                        <a:pt x="701" y="258"/>
                        <a:pt x="703" y="244"/>
                        <a:pt x="703" y="239"/>
                      </a:cubicBezTo>
                      <a:cubicBezTo>
                        <a:pt x="703" y="233"/>
                        <a:pt x="709" y="218"/>
                        <a:pt x="709" y="211"/>
                      </a:cubicBezTo>
                      <a:cubicBezTo>
                        <a:pt x="709" y="206"/>
                        <a:pt x="707" y="202"/>
                        <a:pt x="705" y="201"/>
                      </a:cubicBezTo>
                      <a:cubicBezTo>
                        <a:pt x="705" y="201"/>
                        <a:pt x="705" y="201"/>
                        <a:pt x="705" y="201"/>
                      </a:cubicBezTo>
                      <a:cubicBezTo>
                        <a:pt x="705" y="201"/>
                        <a:pt x="706" y="201"/>
                        <a:pt x="706" y="200"/>
                      </a:cubicBezTo>
                      <a:cubicBezTo>
                        <a:pt x="706" y="200"/>
                        <a:pt x="706" y="200"/>
                        <a:pt x="706" y="200"/>
                      </a:cubicBezTo>
                      <a:cubicBezTo>
                        <a:pt x="706" y="200"/>
                        <a:pt x="706" y="200"/>
                        <a:pt x="706" y="200"/>
                      </a:cubicBezTo>
                      <a:cubicBezTo>
                        <a:pt x="707" y="200"/>
                        <a:pt x="707" y="199"/>
                        <a:pt x="707" y="199"/>
                      </a:cubicBezTo>
                      <a:cubicBezTo>
                        <a:pt x="707" y="192"/>
                        <a:pt x="704" y="175"/>
                        <a:pt x="705" y="168"/>
                      </a:cubicBezTo>
                      <a:cubicBezTo>
                        <a:pt x="705" y="163"/>
                        <a:pt x="706" y="148"/>
                        <a:pt x="706" y="142"/>
                      </a:cubicBezTo>
                      <a:cubicBezTo>
                        <a:pt x="706" y="131"/>
                        <a:pt x="700" y="120"/>
                        <a:pt x="697" y="110"/>
                      </a:cubicBezTo>
                      <a:cubicBezTo>
                        <a:pt x="694" y="99"/>
                        <a:pt x="694" y="87"/>
                        <a:pt x="691" y="77"/>
                      </a:cubicBezTo>
                      <a:cubicBezTo>
                        <a:pt x="687" y="64"/>
                        <a:pt x="678" y="56"/>
                        <a:pt x="666" y="49"/>
                      </a:cubicBezTo>
                      <a:cubicBezTo>
                        <a:pt x="657" y="44"/>
                        <a:pt x="646" y="43"/>
                        <a:pt x="641" y="35"/>
                      </a:cubicBezTo>
                      <a:cubicBezTo>
                        <a:pt x="638" y="31"/>
                        <a:pt x="641" y="30"/>
                        <a:pt x="635" y="27"/>
                      </a:cubicBezTo>
                      <a:cubicBezTo>
                        <a:pt x="632" y="25"/>
                        <a:pt x="626" y="24"/>
                        <a:pt x="623" y="23"/>
                      </a:cubicBezTo>
                      <a:cubicBezTo>
                        <a:pt x="614" y="21"/>
                        <a:pt x="602" y="16"/>
                        <a:pt x="604" y="5"/>
                      </a:cubicBezTo>
                      <a:cubicBezTo>
                        <a:pt x="591" y="2"/>
                        <a:pt x="570" y="13"/>
                        <a:pt x="559" y="2"/>
                      </a:cubicBezTo>
                      <a:cubicBezTo>
                        <a:pt x="551" y="2"/>
                        <a:pt x="551" y="2"/>
                        <a:pt x="551" y="2"/>
                      </a:cubicBezTo>
                      <a:cubicBezTo>
                        <a:pt x="544" y="4"/>
                        <a:pt x="535" y="3"/>
                        <a:pt x="528" y="0"/>
                      </a:cubicBezTo>
                      <a:cubicBezTo>
                        <a:pt x="525" y="6"/>
                        <a:pt x="511" y="12"/>
                        <a:pt x="503" y="12"/>
                      </a:cubicBezTo>
                      <a:cubicBezTo>
                        <a:pt x="493" y="12"/>
                        <a:pt x="482" y="14"/>
                        <a:pt x="476" y="23"/>
                      </a:cubicBezTo>
                      <a:cubicBezTo>
                        <a:pt x="480" y="22"/>
                        <a:pt x="485" y="20"/>
                        <a:pt x="487" y="23"/>
                      </a:cubicBezTo>
                      <a:cubicBezTo>
                        <a:pt x="461" y="37"/>
                        <a:pt x="429" y="57"/>
                        <a:pt x="426" y="89"/>
                      </a:cubicBezTo>
                      <a:cubicBezTo>
                        <a:pt x="425" y="103"/>
                        <a:pt x="418" y="114"/>
                        <a:pt x="417" y="128"/>
                      </a:cubicBezTo>
                      <a:cubicBezTo>
                        <a:pt x="416" y="142"/>
                        <a:pt x="405" y="149"/>
                        <a:pt x="410" y="163"/>
                      </a:cubicBezTo>
                      <a:cubicBezTo>
                        <a:pt x="409" y="172"/>
                        <a:pt x="412" y="172"/>
                        <a:pt x="412" y="180"/>
                      </a:cubicBezTo>
                      <a:cubicBezTo>
                        <a:pt x="409" y="189"/>
                        <a:pt x="417" y="200"/>
                        <a:pt x="417" y="200"/>
                      </a:cubicBezTo>
                      <a:cubicBezTo>
                        <a:pt x="417" y="200"/>
                        <a:pt x="417" y="200"/>
                        <a:pt x="417" y="200"/>
                      </a:cubicBezTo>
                      <a:cubicBezTo>
                        <a:pt x="416" y="200"/>
                        <a:pt x="415" y="202"/>
                        <a:pt x="414" y="204"/>
                      </a:cubicBezTo>
                      <a:cubicBezTo>
                        <a:pt x="414" y="204"/>
                        <a:pt x="414" y="204"/>
                        <a:pt x="414" y="204"/>
                      </a:cubicBezTo>
                      <a:cubicBezTo>
                        <a:pt x="413" y="205"/>
                        <a:pt x="413" y="205"/>
                        <a:pt x="413" y="206"/>
                      </a:cubicBezTo>
                      <a:cubicBezTo>
                        <a:pt x="413" y="207"/>
                        <a:pt x="413" y="207"/>
                        <a:pt x="413" y="207"/>
                      </a:cubicBezTo>
                      <a:cubicBezTo>
                        <a:pt x="412" y="208"/>
                        <a:pt x="412" y="209"/>
                        <a:pt x="412" y="211"/>
                      </a:cubicBezTo>
                      <a:cubicBezTo>
                        <a:pt x="412" y="218"/>
                        <a:pt x="419" y="233"/>
                        <a:pt x="419" y="239"/>
                      </a:cubicBezTo>
                      <a:cubicBezTo>
                        <a:pt x="419" y="244"/>
                        <a:pt x="420" y="258"/>
                        <a:pt x="424" y="267"/>
                      </a:cubicBezTo>
                      <a:cubicBezTo>
                        <a:pt x="427" y="276"/>
                        <a:pt x="425" y="280"/>
                        <a:pt x="429" y="286"/>
                      </a:cubicBezTo>
                      <a:cubicBezTo>
                        <a:pt x="432" y="291"/>
                        <a:pt x="433" y="296"/>
                        <a:pt x="436" y="300"/>
                      </a:cubicBezTo>
                      <a:cubicBezTo>
                        <a:pt x="437" y="300"/>
                        <a:pt x="437" y="301"/>
                        <a:pt x="437" y="301"/>
                      </a:cubicBezTo>
                      <a:cubicBezTo>
                        <a:pt x="438" y="302"/>
                        <a:pt x="438" y="302"/>
                        <a:pt x="438" y="302"/>
                      </a:cubicBezTo>
                      <a:cubicBezTo>
                        <a:pt x="438" y="302"/>
                        <a:pt x="439" y="303"/>
                        <a:pt x="439" y="303"/>
                      </a:cubicBezTo>
                      <a:cubicBezTo>
                        <a:pt x="439" y="303"/>
                        <a:pt x="440" y="304"/>
                        <a:pt x="440" y="304"/>
                      </a:cubicBezTo>
                      <a:cubicBezTo>
                        <a:pt x="440" y="304"/>
                        <a:pt x="441" y="305"/>
                        <a:pt x="441" y="305"/>
                      </a:cubicBezTo>
                      <a:cubicBezTo>
                        <a:pt x="441" y="305"/>
                        <a:pt x="442" y="306"/>
                        <a:pt x="442" y="306"/>
                      </a:cubicBezTo>
                      <a:cubicBezTo>
                        <a:pt x="442" y="306"/>
                        <a:pt x="443" y="306"/>
                        <a:pt x="443" y="306"/>
                      </a:cubicBezTo>
                      <a:cubicBezTo>
                        <a:pt x="445" y="308"/>
                        <a:pt x="448" y="310"/>
                        <a:pt x="449" y="310"/>
                      </a:cubicBezTo>
                      <a:cubicBezTo>
                        <a:pt x="449" y="310"/>
                        <a:pt x="449" y="310"/>
                        <a:pt x="449" y="310"/>
                      </a:cubicBezTo>
                      <a:cubicBezTo>
                        <a:pt x="449" y="312"/>
                        <a:pt x="450" y="314"/>
                        <a:pt x="450" y="316"/>
                      </a:cubicBezTo>
                      <a:cubicBezTo>
                        <a:pt x="450" y="316"/>
                        <a:pt x="450" y="316"/>
                        <a:pt x="450" y="316"/>
                      </a:cubicBezTo>
                      <a:cubicBezTo>
                        <a:pt x="450" y="317"/>
                        <a:pt x="450" y="318"/>
                        <a:pt x="450" y="319"/>
                      </a:cubicBezTo>
                      <a:cubicBezTo>
                        <a:pt x="450" y="319"/>
                        <a:pt x="450" y="319"/>
                        <a:pt x="450" y="319"/>
                      </a:cubicBezTo>
                      <a:cubicBezTo>
                        <a:pt x="450" y="320"/>
                        <a:pt x="450" y="321"/>
                        <a:pt x="450" y="322"/>
                      </a:cubicBezTo>
                      <a:cubicBezTo>
                        <a:pt x="450" y="322"/>
                        <a:pt x="450" y="322"/>
                        <a:pt x="450" y="322"/>
                      </a:cubicBezTo>
                      <a:cubicBezTo>
                        <a:pt x="450" y="323"/>
                        <a:pt x="451" y="324"/>
                        <a:pt x="451" y="326"/>
                      </a:cubicBezTo>
                      <a:cubicBezTo>
                        <a:pt x="451" y="326"/>
                        <a:pt x="451" y="326"/>
                        <a:pt x="451" y="326"/>
                      </a:cubicBezTo>
                      <a:cubicBezTo>
                        <a:pt x="451" y="327"/>
                        <a:pt x="451" y="328"/>
                        <a:pt x="451" y="329"/>
                      </a:cubicBezTo>
                      <a:cubicBezTo>
                        <a:pt x="451" y="329"/>
                        <a:pt x="451" y="330"/>
                        <a:pt x="451" y="330"/>
                      </a:cubicBezTo>
                      <a:cubicBezTo>
                        <a:pt x="451" y="331"/>
                        <a:pt x="452" y="332"/>
                        <a:pt x="452" y="333"/>
                      </a:cubicBezTo>
                      <a:cubicBezTo>
                        <a:pt x="452" y="333"/>
                        <a:pt x="452" y="333"/>
                        <a:pt x="452" y="334"/>
                      </a:cubicBezTo>
                      <a:cubicBezTo>
                        <a:pt x="452" y="335"/>
                        <a:pt x="452" y="336"/>
                        <a:pt x="452" y="336"/>
                      </a:cubicBezTo>
                      <a:cubicBezTo>
                        <a:pt x="452" y="337"/>
                        <a:pt x="452" y="337"/>
                        <a:pt x="453" y="338"/>
                      </a:cubicBezTo>
                      <a:cubicBezTo>
                        <a:pt x="453" y="339"/>
                        <a:pt x="453" y="339"/>
                        <a:pt x="453" y="340"/>
                      </a:cubicBezTo>
                      <a:cubicBezTo>
                        <a:pt x="453" y="341"/>
                        <a:pt x="453" y="341"/>
                        <a:pt x="453" y="342"/>
                      </a:cubicBezTo>
                      <a:cubicBezTo>
                        <a:pt x="453" y="342"/>
                        <a:pt x="454" y="343"/>
                        <a:pt x="454" y="344"/>
                      </a:cubicBezTo>
                      <a:cubicBezTo>
                        <a:pt x="454" y="344"/>
                        <a:pt x="454" y="345"/>
                        <a:pt x="454" y="345"/>
                      </a:cubicBezTo>
                      <a:cubicBezTo>
                        <a:pt x="454" y="346"/>
                        <a:pt x="454" y="347"/>
                        <a:pt x="454" y="347"/>
                      </a:cubicBezTo>
                      <a:cubicBezTo>
                        <a:pt x="455" y="348"/>
                        <a:pt x="455" y="348"/>
                        <a:pt x="455" y="349"/>
                      </a:cubicBezTo>
                      <a:cubicBezTo>
                        <a:pt x="455" y="349"/>
                        <a:pt x="455" y="350"/>
                        <a:pt x="455" y="351"/>
                      </a:cubicBezTo>
                      <a:cubicBezTo>
                        <a:pt x="455" y="351"/>
                        <a:pt x="456" y="352"/>
                        <a:pt x="456" y="352"/>
                      </a:cubicBezTo>
                      <a:cubicBezTo>
                        <a:pt x="456" y="353"/>
                        <a:pt x="456" y="353"/>
                        <a:pt x="456" y="354"/>
                      </a:cubicBezTo>
                      <a:cubicBezTo>
                        <a:pt x="456" y="354"/>
                        <a:pt x="457" y="355"/>
                        <a:pt x="457" y="355"/>
                      </a:cubicBezTo>
                      <a:cubicBezTo>
                        <a:pt x="457" y="356"/>
                        <a:pt x="457" y="356"/>
                        <a:pt x="457" y="357"/>
                      </a:cubicBezTo>
                      <a:cubicBezTo>
                        <a:pt x="457" y="357"/>
                        <a:pt x="458" y="358"/>
                        <a:pt x="458" y="358"/>
                      </a:cubicBezTo>
                      <a:cubicBezTo>
                        <a:pt x="458" y="359"/>
                        <a:pt x="458" y="359"/>
                        <a:pt x="458" y="359"/>
                      </a:cubicBezTo>
                      <a:cubicBezTo>
                        <a:pt x="459" y="360"/>
                        <a:pt x="459" y="361"/>
                        <a:pt x="459" y="362"/>
                      </a:cubicBezTo>
                      <a:cubicBezTo>
                        <a:pt x="460" y="362"/>
                        <a:pt x="460" y="363"/>
                        <a:pt x="461" y="364"/>
                      </a:cubicBezTo>
                      <a:cubicBezTo>
                        <a:pt x="461" y="365"/>
                        <a:pt x="461" y="365"/>
                        <a:pt x="461" y="366"/>
                      </a:cubicBezTo>
                      <a:cubicBezTo>
                        <a:pt x="461" y="377"/>
                        <a:pt x="463" y="401"/>
                        <a:pt x="459" y="425"/>
                      </a:cubicBezTo>
                      <a:cubicBezTo>
                        <a:pt x="459" y="425"/>
                        <a:pt x="459" y="426"/>
                        <a:pt x="459" y="426"/>
                      </a:cubicBezTo>
                      <a:cubicBezTo>
                        <a:pt x="458" y="427"/>
                        <a:pt x="458" y="427"/>
                        <a:pt x="458" y="427"/>
                      </a:cubicBezTo>
                      <a:cubicBezTo>
                        <a:pt x="454" y="452"/>
                        <a:pt x="443" y="475"/>
                        <a:pt x="420" y="479"/>
                      </a:cubicBezTo>
                      <a:cubicBezTo>
                        <a:pt x="400" y="481"/>
                        <a:pt x="333" y="512"/>
                        <a:pt x="324" y="520"/>
                      </a:cubicBezTo>
                      <a:cubicBezTo>
                        <a:pt x="311" y="533"/>
                        <a:pt x="280" y="536"/>
                        <a:pt x="261" y="540"/>
                      </a:cubicBezTo>
                      <a:cubicBezTo>
                        <a:pt x="241" y="544"/>
                        <a:pt x="200" y="567"/>
                        <a:pt x="180" y="653"/>
                      </a:cubicBezTo>
                      <a:cubicBezTo>
                        <a:pt x="171" y="693"/>
                        <a:pt x="161" y="744"/>
                        <a:pt x="167" y="792"/>
                      </a:cubicBezTo>
                      <a:cubicBezTo>
                        <a:pt x="170" y="825"/>
                        <a:pt x="146" y="886"/>
                        <a:pt x="143" y="992"/>
                      </a:cubicBezTo>
                      <a:cubicBezTo>
                        <a:pt x="144" y="1031"/>
                        <a:pt x="140" y="1058"/>
                        <a:pt x="135" y="1075"/>
                      </a:cubicBezTo>
                      <a:cubicBezTo>
                        <a:pt x="113" y="1129"/>
                        <a:pt x="113" y="1277"/>
                        <a:pt x="112" y="1315"/>
                      </a:cubicBezTo>
                      <a:cubicBezTo>
                        <a:pt x="111" y="1337"/>
                        <a:pt x="111" y="1369"/>
                        <a:pt x="107" y="1386"/>
                      </a:cubicBezTo>
                      <a:cubicBezTo>
                        <a:pt x="103" y="1402"/>
                        <a:pt x="106" y="1416"/>
                        <a:pt x="101" y="1430"/>
                      </a:cubicBezTo>
                      <a:cubicBezTo>
                        <a:pt x="97" y="1444"/>
                        <a:pt x="99" y="1464"/>
                        <a:pt x="96" y="1469"/>
                      </a:cubicBezTo>
                      <a:cubicBezTo>
                        <a:pt x="88" y="1477"/>
                        <a:pt x="53" y="1528"/>
                        <a:pt x="44" y="1540"/>
                      </a:cubicBezTo>
                      <a:cubicBezTo>
                        <a:pt x="36" y="1551"/>
                        <a:pt x="26" y="1586"/>
                        <a:pt x="21" y="1592"/>
                      </a:cubicBezTo>
                      <a:cubicBezTo>
                        <a:pt x="16" y="1598"/>
                        <a:pt x="15" y="1614"/>
                        <a:pt x="9" y="1628"/>
                      </a:cubicBezTo>
                      <a:cubicBezTo>
                        <a:pt x="4" y="1641"/>
                        <a:pt x="0" y="1653"/>
                        <a:pt x="17" y="1652"/>
                      </a:cubicBezTo>
                      <a:cubicBezTo>
                        <a:pt x="31" y="1651"/>
                        <a:pt x="46" y="1627"/>
                        <a:pt x="48" y="1611"/>
                      </a:cubicBezTo>
                      <a:cubicBezTo>
                        <a:pt x="53" y="1609"/>
                        <a:pt x="61" y="1599"/>
                        <a:pt x="70" y="1589"/>
                      </a:cubicBezTo>
                      <a:cubicBezTo>
                        <a:pt x="68" y="1597"/>
                        <a:pt x="74" y="1606"/>
                        <a:pt x="81" y="1633"/>
                      </a:cubicBezTo>
                      <a:cubicBezTo>
                        <a:pt x="81" y="1642"/>
                        <a:pt x="89" y="1665"/>
                        <a:pt x="88" y="1675"/>
                      </a:cubicBezTo>
                      <a:cubicBezTo>
                        <a:pt x="87" y="1686"/>
                        <a:pt x="94" y="1714"/>
                        <a:pt x="97" y="1728"/>
                      </a:cubicBezTo>
                      <a:cubicBezTo>
                        <a:pt x="100" y="1742"/>
                        <a:pt x="113" y="1743"/>
                        <a:pt x="122" y="1739"/>
                      </a:cubicBezTo>
                      <a:cubicBezTo>
                        <a:pt x="122" y="1739"/>
                        <a:pt x="121" y="1751"/>
                        <a:pt x="134" y="1753"/>
                      </a:cubicBezTo>
                      <a:cubicBezTo>
                        <a:pt x="146" y="1755"/>
                        <a:pt x="148" y="1733"/>
                        <a:pt x="148" y="1733"/>
                      </a:cubicBezTo>
                      <a:cubicBezTo>
                        <a:pt x="148" y="1733"/>
                        <a:pt x="148" y="1741"/>
                        <a:pt x="157" y="1742"/>
                      </a:cubicBezTo>
                      <a:cubicBezTo>
                        <a:pt x="171" y="1742"/>
                        <a:pt x="173" y="1715"/>
                        <a:pt x="173" y="1715"/>
                      </a:cubicBezTo>
                      <a:cubicBezTo>
                        <a:pt x="173" y="1715"/>
                        <a:pt x="174" y="1716"/>
                        <a:pt x="174" y="1716"/>
                      </a:cubicBezTo>
                      <a:cubicBezTo>
                        <a:pt x="174" y="1716"/>
                        <a:pt x="174" y="1716"/>
                        <a:pt x="174" y="1716"/>
                      </a:cubicBezTo>
                      <a:cubicBezTo>
                        <a:pt x="174" y="1716"/>
                        <a:pt x="174" y="1717"/>
                        <a:pt x="174" y="1717"/>
                      </a:cubicBezTo>
                      <a:cubicBezTo>
                        <a:pt x="174" y="1716"/>
                        <a:pt x="174" y="1716"/>
                        <a:pt x="174" y="1716"/>
                      </a:cubicBezTo>
                      <a:cubicBezTo>
                        <a:pt x="174" y="1717"/>
                        <a:pt x="174" y="1717"/>
                        <a:pt x="174" y="1717"/>
                      </a:cubicBezTo>
                      <a:cubicBezTo>
                        <a:pt x="174" y="1717"/>
                        <a:pt x="174" y="1717"/>
                        <a:pt x="174" y="1717"/>
                      </a:cubicBezTo>
                      <a:cubicBezTo>
                        <a:pt x="174" y="1718"/>
                        <a:pt x="175" y="1718"/>
                        <a:pt x="175" y="1719"/>
                      </a:cubicBezTo>
                      <a:cubicBezTo>
                        <a:pt x="175" y="1719"/>
                        <a:pt x="176" y="1719"/>
                        <a:pt x="176" y="1719"/>
                      </a:cubicBezTo>
                      <a:cubicBezTo>
                        <a:pt x="176" y="1719"/>
                        <a:pt x="176" y="1719"/>
                        <a:pt x="176" y="1719"/>
                      </a:cubicBezTo>
                      <a:cubicBezTo>
                        <a:pt x="176" y="1720"/>
                        <a:pt x="177" y="1720"/>
                        <a:pt x="177" y="1720"/>
                      </a:cubicBezTo>
                      <a:cubicBezTo>
                        <a:pt x="177" y="1720"/>
                        <a:pt x="177" y="1720"/>
                        <a:pt x="177" y="1720"/>
                      </a:cubicBezTo>
                      <a:cubicBezTo>
                        <a:pt x="178" y="1720"/>
                        <a:pt x="178" y="1720"/>
                        <a:pt x="179" y="1720"/>
                      </a:cubicBezTo>
                      <a:cubicBezTo>
                        <a:pt x="179" y="1720"/>
                        <a:pt x="179" y="1720"/>
                        <a:pt x="179" y="1720"/>
                      </a:cubicBezTo>
                      <a:cubicBezTo>
                        <a:pt x="180" y="1720"/>
                        <a:pt x="180" y="1720"/>
                        <a:pt x="181" y="1720"/>
                      </a:cubicBezTo>
                      <a:cubicBezTo>
                        <a:pt x="188" y="1720"/>
                        <a:pt x="194" y="1691"/>
                        <a:pt x="197" y="1679"/>
                      </a:cubicBezTo>
                      <a:cubicBezTo>
                        <a:pt x="200" y="1667"/>
                        <a:pt x="205" y="1657"/>
                        <a:pt x="206" y="1647"/>
                      </a:cubicBezTo>
                      <a:cubicBezTo>
                        <a:pt x="207" y="1638"/>
                        <a:pt x="208" y="1632"/>
                        <a:pt x="216" y="1589"/>
                      </a:cubicBezTo>
                      <a:cubicBezTo>
                        <a:pt x="224" y="1546"/>
                        <a:pt x="199" y="1500"/>
                        <a:pt x="202" y="1486"/>
                      </a:cubicBezTo>
                      <a:cubicBezTo>
                        <a:pt x="206" y="1471"/>
                        <a:pt x="193" y="1449"/>
                        <a:pt x="195" y="1445"/>
                      </a:cubicBezTo>
                      <a:cubicBezTo>
                        <a:pt x="197" y="1441"/>
                        <a:pt x="201" y="1425"/>
                        <a:pt x="204" y="1409"/>
                      </a:cubicBezTo>
                      <a:cubicBezTo>
                        <a:pt x="206" y="1393"/>
                        <a:pt x="264" y="1251"/>
                        <a:pt x="270" y="1219"/>
                      </a:cubicBezTo>
                      <a:cubicBezTo>
                        <a:pt x="281" y="1159"/>
                        <a:pt x="281" y="1132"/>
                        <a:pt x="274" y="1090"/>
                      </a:cubicBezTo>
                      <a:cubicBezTo>
                        <a:pt x="275" y="1059"/>
                        <a:pt x="288" y="975"/>
                        <a:pt x="290" y="960"/>
                      </a:cubicBezTo>
                      <a:cubicBezTo>
                        <a:pt x="291" y="957"/>
                        <a:pt x="291" y="942"/>
                        <a:pt x="293" y="932"/>
                      </a:cubicBezTo>
                      <a:cubicBezTo>
                        <a:pt x="294" y="926"/>
                        <a:pt x="295" y="915"/>
                        <a:pt x="295" y="902"/>
                      </a:cubicBezTo>
                      <a:cubicBezTo>
                        <a:pt x="296" y="904"/>
                        <a:pt x="296" y="904"/>
                        <a:pt x="296" y="904"/>
                      </a:cubicBezTo>
                      <a:cubicBezTo>
                        <a:pt x="296" y="918"/>
                        <a:pt x="300" y="942"/>
                        <a:pt x="302" y="980"/>
                      </a:cubicBezTo>
                      <a:cubicBezTo>
                        <a:pt x="301" y="1011"/>
                        <a:pt x="316" y="1068"/>
                        <a:pt x="318" y="1098"/>
                      </a:cubicBezTo>
                      <a:cubicBezTo>
                        <a:pt x="314" y="1107"/>
                        <a:pt x="329" y="1264"/>
                        <a:pt x="329" y="1264"/>
                      </a:cubicBezTo>
                      <a:cubicBezTo>
                        <a:pt x="328" y="1265"/>
                        <a:pt x="328" y="1265"/>
                        <a:pt x="328" y="1265"/>
                      </a:cubicBezTo>
                      <a:cubicBezTo>
                        <a:pt x="328" y="1265"/>
                        <a:pt x="328" y="1265"/>
                        <a:pt x="328" y="1266"/>
                      </a:cubicBezTo>
                      <a:cubicBezTo>
                        <a:pt x="328" y="1266"/>
                        <a:pt x="328" y="1266"/>
                        <a:pt x="328" y="1266"/>
                      </a:cubicBezTo>
                      <a:cubicBezTo>
                        <a:pt x="326" y="1272"/>
                        <a:pt x="321" y="1288"/>
                        <a:pt x="317" y="1309"/>
                      </a:cubicBezTo>
                      <a:cubicBezTo>
                        <a:pt x="317" y="1309"/>
                        <a:pt x="317" y="1309"/>
                        <a:pt x="316" y="1310"/>
                      </a:cubicBezTo>
                      <a:cubicBezTo>
                        <a:pt x="316" y="1311"/>
                        <a:pt x="316" y="1313"/>
                        <a:pt x="315" y="1314"/>
                      </a:cubicBezTo>
                      <a:cubicBezTo>
                        <a:pt x="315" y="1315"/>
                        <a:pt x="315" y="1315"/>
                        <a:pt x="315" y="1316"/>
                      </a:cubicBezTo>
                      <a:cubicBezTo>
                        <a:pt x="315" y="1317"/>
                        <a:pt x="314" y="1319"/>
                        <a:pt x="314" y="1320"/>
                      </a:cubicBezTo>
                      <a:cubicBezTo>
                        <a:pt x="314" y="1321"/>
                        <a:pt x="314" y="1321"/>
                        <a:pt x="314" y="1322"/>
                      </a:cubicBezTo>
                      <a:cubicBezTo>
                        <a:pt x="313" y="1323"/>
                        <a:pt x="313" y="1325"/>
                        <a:pt x="313" y="1326"/>
                      </a:cubicBezTo>
                      <a:cubicBezTo>
                        <a:pt x="313" y="1327"/>
                        <a:pt x="312" y="1328"/>
                        <a:pt x="312" y="1328"/>
                      </a:cubicBezTo>
                      <a:cubicBezTo>
                        <a:pt x="312" y="1330"/>
                        <a:pt x="312" y="1331"/>
                        <a:pt x="311" y="1332"/>
                      </a:cubicBezTo>
                      <a:cubicBezTo>
                        <a:pt x="311" y="1333"/>
                        <a:pt x="311" y="1334"/>
                        <a:pt x="311" y="1335"/>
                      </a:cubicBezTo>
                      <a:cubicBezTo>
                        <a:pt x="311" y="1336"/>
                        <a:pt x="310" y="1337"/>
                        <a:pt x="310" y="1339"/>
                      </a:cubicBezTo>
                      <a:cubicBezTo>
                        <a:pt x="310" y="1340"/>
                        <a:pt x="310" y="1341"/>
                        <a:pt x="310" y="1341"/>
                      </a:cubicBezTo>
                      <a:cubicBezTo>
                        <a:pt x="309" y="1343"/>
                        <a:pt x="309" y="1344"/>
                        <a:pt x="309" y="1345"/>
                      </a:cubicBezTo>
                      <a:cubicBezTo>
                        <a:pt x="309" y="1346"/>
                        <a:pt x="308" y="1347"/>
                        <a:pt x="308" y="1348"/>
                      </a:cubicBezTo>
                      <a:cubicBezTo>
                        <a:pt x="308" y="1349"/>
                        <a:pt x="308" y="1350"/>
                        <a:pt x="307" y="1352"/>
                      </a:cubicBezTo>
                      <a:cubicBezTo>
                        <a:pt x="307" y="1353"/>
                        <a:pt x="307" y="1354"/>
                        <a:pt x="307" y="1355"/>
                      </a:cubicBezTo>
                      <a:cubicBezTo>
                        <a:pt x="307" y="1356"/>
                        <a:pt x="306" y="1357"/>
                        <a:pt x="306" y="1358"/>
                      </a:cubicBezTo>
                      <a:cubicBezTo>
                        <a:pt x="306" y="1359"/>
                        <a:pt x="306" y="1360"/>
                        <a:pt x="306" y="1361"/>
                      </a:cubicBezTo>
                      <a:cubicBezTo>
                        <a:pt x="305" y="1363"/>
                        <a:pt x="305" y="1364"/>
                        <a:pt x="305" y="1365"/>
                      </a:cubicBezTo>
                      <a:cubicBezTo>
                        <a:pt x="305" y="1366"/>
                        <a:pt x="304" y="1367"/>
                        <a:pt x="304" y="1368"/>
                      </a:cubicBezTo>
                      <a:cubicBezTo>
                        <a:pt x="304" y="1369"/>
                        <a:pt x="304" y="1370"/>
                        <a:pt x="304" y="1371"/>
                      </a:cubicBezTo>
                      <a:cubicBezTo>
                        <a:pt x="303" y="1372"/>
                        <a:pt x="303" y="1373"/>
                        <a:pt x="303" y="1375"/>
                      </a:cubicBezTo>
                      <a:cubicBezTo>
                        <a:pt x="303" y="1376"/>
                        <a:pt x="303" y="1377"/>
                        <a:pt x="303" y="1378"/>
                      </a:cubicBezTo>
                      <a:cubicBezTo>
                        <a:pt x="302" y="1379"/>
                        <a:pt x="302" y="1380"/>
                        <a:pt x="302" y="1381"/>
                      </a:cubicBezTo>
                      <a:cubicBezTo>
                        <a:pt x="302" y="1382"/>
                        <a:pt x="302" y="1383"/>
                        <a:pt x="301" y="1384"/>
                      </a:cubicBezTo>
                      <a:cubicBezTo>
                        <a:pt x="301" y="1385"/>
                        <a:pt x="301" y="1386"/>
                        <a:pt x="301" y="1387"/>
                      </a:cubicBezTo>
                      <a:cubicBezTo>
                        <a:pt x="301" y="1388"/>
                        <a:pt x="301" y="1389"/>
                        <a:pt x="300" y="1390"/>
                      </a:cubicBezTo>
                      <a:cubicBezTo>
                        <a:pt x="300" y="1391"/>
                        <a:pt x="300" y="1392"/>
                        <a:pt x="300" y="1393"/>
                      </a:cubicBezTo>
                      <a:cubicBezTo>
                        <a:pt x="300" y="1394"/>
                        <a:pt x="300" y="1395"/>
                        <a:pt x="299" y="1396"/>
                      </a:cubicBezTo>
                      <a:cubicBezTo>
                        <a:pt x="299" y="1397"/>
                        <a:pt x="299" y="1398"/>
                        <a:pt x="299" y="1399"/>
                      </a:cubicBezTo>
                      <a:cubicBezTo>
                        <a:pt x="299" y="1400"/>
                        <a:pt x="299" y="1401"/>
                        <a:pt x="299" y="1401"/>
                      </a:cubicBezTo>
                      <a:cubicBezTo>
                        <a:pt x="298" y="1403"/>
                        <a:pt x="298" y="1404"/>
                        <a:pt x="298" y="1405"/>
                      </a:cubicBezTo>
                      <a:cubicBezTo>
                        <a:pt x="298" y="1405"/>
                        <a:pt x="298" y="1406"/>
                        <a:pt x="298" y="1407"/>
                      </a:cubicBezTo>
                      <a:cubicBezTo>
                        <a:pt x="298" y="1408"/>
                        <a:pt x="298" y="1409"/>
                        <a:pt x="297" y="1410"/>
                      </a:cubicBezTo>
                      <a:cubicBezTo>
                        <a:pt x="297" y="1411"/>
                        <a:pt x="297" y="1411"/>
                        <a:pt x="297" y="1412"/>
                      </a:cubicBezTo>
                      <a:cubicBezTo>
                        <a:pt x="297" y="1413"/>
                        <a:pt x="297" y="1414"/>
                        <a:pt x="297" y="1415"/>
                      </a:cubicBezTo>
                      <a:cubicBezTo>
                        <a:pt x="297" y="1415"/>
                        <a:pt x="297" y="1416"/>
                        <a:pt x="297" y="1417"/>
                      </a:cubicBezTo>
                      <a:cubicBezTo>
                        <a:pt x="296" y="1418"/>
                        <a:pt x="296" y="1419"/>
                        <a:pt x="296" y="1419"/>
                      </a:cubicBezTo>
                      <a:cubicBezTo>
                        <a:pt x="296" y="1420"/>
                        <a:pt x="296" y="1421"/>
                        <a:pt x="296" y="1421"/>
                      </a:cubicBezTo>
                      <a:cubicBezTo>
                        <a:pt x="296" y="1422"/>
                        <a:pt x="296" y="1423"/>
                        <a:pt x="296" y="1424"/>
                      </a:cubicBezTo>
                      <a:cubicBezTo>
                        <a:pt x="296" y="1424"/>
                        <a:pt x="296" y="1425"/>
                        <a:pt x="296" y="1425"/>
                      </a:cubicBezTo>
                      <a:cubicBezTo>
                        <a:pt x="296" y="1427"/>
                        <a:pt x="296" y="1428"/>
                        <a:pt x="296" y="1429"/>
                      </a:cubicBezTo>
                      <a:cubicBezTo>
                        <a:pt x="293" y="1447"/>
                        <a:pt x="300" y="1472"/>
                        <a:pt x="298" y="1512"/>
                      </a:cubicBezTo>
                      <a:cubicBezTo>
                        <a:pt x="295" y="1562"/>
                        <a:pt x="251" y="1762"/>
                        <a:pt x="333" y="2014"/>
                      </a:cubicBezTo>
                      <a:cubicBezTo>
                        <a:pt x="338" y="2029"/>
                        <a:pt x="338" y="2079"/>
                        <a:pt x="344" y="2107"/>
                      </a:cubicBezTo>
                      <a:cubicBezTo>
                        <a:pt x="345" y="2114"/>
                        <a:pt x="359" y="2145"/>
                        <a:pt x="360" y="2189"/>
                      </a:cubicBezTo>
                      <a:cubicBezTo>
                        <a:pt x="361" y="2259"/>
                        <a:pt x="354" y="2349"/>
                        <a:pt x="356" y="2399"/>
                      </a:cubicBezTo>
                      <a:cubicBezTo>
                        <a:pt x="359" y="2481"/>
                        <a:pt x="393" y="2556"/>
                        <a:pt x="406" y="2609"/>
                      </a:cubicBezTo>
                      <a:cubicBezTo>
                        <a:pt x="420" y="2661"/>
                        <a:pt x="425" y="2703"/>
                        <a:pt x="422" y="2713"/>
                      </a:cubicBezTo>
                      <a:cubicBezTo>
                        <a:pt x="420" y="2722"/>
                        <a:pt x="418" y="2740"/>
                        <a:pt x="425" y="2755"/>
                      </a:cubicBezTo>
                      <a:cubicBezTo>
                        <a:pt x="426" y="2756"/>
                        <a:pt x="402" y="2808"/>
                        <a:pt x="389" y="2817"/>
                      </a:cubicBezTo>
                      <a:cubicBezTo>
                        <a:pt x="377" y="2827"/>
                        <a:pt x="373" y="2835"/>
                        <a:pt x="364" y="2840"/>
                      </a:cubicBezTo>
                      <a:cubicBezTo>
                        <a:pt x="354" y="2845"/>
                        <a:pt x="349" y="2850"/>
                        <a:pt x="345" y="2861"/>
                      </a:cubicBezTo>
                      <a:cubicBezTo>
                        <a:pt x="342" y="2869"/>
                        <a:pt x="333" y="2881"/>
                        <a:pt x="340" y="2887"/>
                      </a:cubicBezTo>
                      <a:cubicBezTo>
                        <a:pt x="341" y="2888"/>
                        <a:pt x="342" y="2888"/>
                        <a:pt x="343" y="2889"/>
                      </a:cubicBezTo>
                      <a:cubicBezTo>
                        <a:pt x="344" y="2889"/>
                        <a:pt x="344" y="2889"/>
                        <a:pt x="344" y="2889"/>
                      </a:cubicBezTo>
                      <a:cubicBezTo>
                        <a:pt x="343" y="2892"/>
                        <a:pt x="343" y="2894"/>
                        <a:pt x="344" y="2896"/>
                      </a:cubicBezTo>
                      <a:cubicBezTo>
                        <a:pt x="348" y="2903"/>
                        <a:pt x="355" y="2905"/>
                        <a:pt x="364" y="2904"/>
                      </a:cubicBezTo>
                      <a:cubicBezTo>
                        <a:pt x="365" y="2902"/>
                        <a:pt x="365" y="2902"/>
                        <a:pt x="365" y="2902"/>
                      </a:cubicBezTo>
                      <a:cubicBezTo>
                        <a:pt x="366" y="2905"/>
                        <a:pt x="366" y="2908"/>
                        <a:pt x="368" y="2910"/>
                      </a:cubicBezTo>
                      <a:cubicBezTo>
                        <a:pt x="374" y="2919"/>
                        <a:pt x="394" y="2923"/>
                        <a:pt x="402" y="2915"/>
                      </a:cubicBezTo>
                      <a:cubicBezTo>
                        <a:pt x="403" y="2916"/>
                        <a:pt x="404" y="2916"/>
                        <a:pt x="406" y="2917"/>
                      </a:cubicBezTo>
                      <a:cubicBezTo>
                        <a:pt x="407" y="2917"/>
                        <a:pt x="408" y="2917"/>
                        <a:pt x="409" y="2918"/>
                      </a:cubicBezTo>
                      <a:cubicBezTo>
                        <a:pt x="410" y="2918"/>
                        <a:pt x="410" y="2918"/>
                        <a:pt x="411" y="2918"/>
                      </a:cubicBezTo>
                      <a:cubicBezTo>
                        <a:pt x="413" y="2919"/>
                        <a:pt x="414" y="2919"/>
                        <a:pt x="416" y="2919"/>
                      </a:cubicBezTo>
                      <a:cubicBezTo>
                        <a:pt x="416" y="2919"/>
                        <a:pt x="416" y="2919"/>
                        <a:pt x="416" y="2919"/>
                      </a:cubicBezTo>
                      <a:cubicBezTo>
                        <a:pt x="425" y="2920"/>
                        <a:pt x="435" y="2918"/>
                        <a:pt x="440" y="2913"/>
                      </a:cubicBezTo>
                      <a:cubicBezTo>
                        <a:pt x="440" y="2912"/>
                        <a:pt x="440" y="2912"/>
                        <a:pt x="440" y="2912"/>
                      </a:cubicBezTo>
                      <a:cubicBezTo>
                        <a:pt x="440" y="2913"/>
                        <a:pt x="441" y="2913"/>
                        <a:pt x="441" y="2914"/>
                      </a:cubicBezTo>
                      <a:cubicBezTo>
                        <a:pt x="441" y="2913"/>
                        <a:pt x="441" y="2913"/>
                        <a:pt x="441" y="2913"/>
                      </a:cubicBezTo>
                      <a:cubicBezTo>
                        <a:pt x="446" y="2925"/>
                        <a:pt x="462" y="2926"/>
                        <a:pt x="475" y="2924"/>
                      </a:cubicBezTo>
                      <a:cubicBezTo>
                        <a:pt x="475" y="2924"/>
                        <a:pt x="475" y="2924"/>
                        <a:pt x="475" y="2924"/>
                      </a:cubicBezTo>
                      <a:cubicBezTo>
                        <a:pt x="476" y="2924"/>
                        <a:pt x="477" y="2924"/>
                        <a:pt x="478" y="2924"/>
                      </a:cubicBezTo>
                      <a:cubicBezTo>
                        <a:pt x="478" y="2924"/>
                        <a:pt x="479" y="2923"/>
                        <a:pt x="479" y="2923"/>
                      </a:cubicBezTo>
                      <a:cubicBezTo>
                        <a:pt x="480" y="2923"/>
                        <a:pt x="480" y="2923"/>
                        <a:pt x="481" y="2923"/>
                      </a:cubicBezTo>
                      <a:cubicBezTo>
                        <a:pt x="482" y="2923"/>
                        <a:pt x="482" y="2923"/>
                        <a:pt x="483" y="2923"/>
                      </a:cubicBezTo>
                      <a:cubicBezTo>
                        <a:pt x="485" y="2922"/>
                        <a:pt x="486" y="2922"/>
                        <a:pt x="488" y="2922"/>
                      </a:cubicBezTo>
                      <a:cubicBezTo>
                        <a:pt x="488" y="2921"/>
                        <a:pt x="489" y="2921"/>
                        <a:pt x="489" y="2921"/>
                      </a:cubicBezTo>
                      <a:cubicBezTo>
                        <a:pt x="490" y="2921"/>
                        <a:pt x="491" y="2920"/>
                        <a:pt x="492" y="2920"/>
                      </a:cubicBezTo>
                      <a:cubicBezTo>
                        <a:pt x="492" y="2920"/>
                        <a:pt x="493" y="2919"/>
                        <a:pt x="493" y="2919"/>
                      </a:cubicBezTo>
                      <a:cubicBezTo>
                        <a:pt x="494" y="2919"/>
                        <a:pt x="495" y="2918"/>
                        <a:pt x="496" y="2918"/>
                      </a:cubicBezTo>
                      <a:cubicBezTo>
                        <a:pt x="496" y="2918"/>
                        <a:pt x="496" y="2917"/>
                        <a:pt x="497" y="2917"/>
                      </a:cubicBezTo>
                      <a:cubicBezTo>
                        <a:pt x="498" y="2917"/>
                        <a:pt x="498" y="2916"/>
                        <a:pt x="499" y="2916"/>
                      </a:cubicBezTo>
                      <a:cubicBezTo>
                        <a:pt x="499" y="2915"/>
                        <a:pt x="500" y="2915"/>
                        <a:pt x="500" y="2915"/>
                      </a:cubicBezTo>
                      <a:cubicBezTo>
                        <a:pt x="501" y="2914"/>
                        <a:pt x="501" y="2914"/>
                        <a:pt x="502" y="2913"/>
                      </a:cubicBezTo>
                      <a:cubicBezTo>
                        <a:pt x="502" y="2913"/>
                        <a:pt x="503" y="2913"/>
                        <a:pt x="503" y="2913"/>
                      </a:cubicBezTo>
                      <a:cubicBezTo>
                        <a:pt x="505" y="2911"/>
                        <a:pt x="506" y="2909"/>
                        <a:pt x="508" y="2908"/>
                      </a:cubicBezTo>
                      <a:cubicBezTo>
                        <a:pt x="508" y="2908"/>
                        <a:pt x="508" y="2908"/>
                        <a:pt x="508" y="2908"/>
                      </a:cubicBezTo>
                      <a:cubicBezTo>
                        <a:pt x="508" y="2908"/>
                        <a:pt x="508" y="2908"/>
                        <a:pt x="508" y="2908"/>
                      </a:cubicBezTo>
                      <a:cubicBezTo>
                        <a:pt x="509" y="2907"/>
                        <a:pt x="510" y="2906"/>
                        <a:pt x="511" y="2905"/>
                      </a:cubicBezTo>
                      <a:cubicBezTo>
                        <a:pt x="519" y="2899"/>
                        <a:pt x="525" y="2894"/>
                        <a:pt x="523" y="2879"/>
                      </a:cubicBezTo>
                      <a:cubicBezTo>
                        <a:pt x="520" y="2864"/>
                        <a:pt x="522" y="2864"/>
                        <a:pt x="524" y="2846"/>
                      </a:cubicBezTo>
                      <a:cubicBezTo>
                        <a:pt x="525" y="2835"/>
                        <a:pt x="534" y="2832"/>
                        <a:pt x="536" y="2815"/>
                      </a:cubicBezTo>
                      <a:cubicBezTo>
                        <a:pt x="537" y="2801"/>
                        <a:pt x="526" y="2741"/>
                        <a:pt x="527" y="2733"/>
                      </a:cubicBezTo>
                      <a:cubicBezTo>
                        <a:pt x="530" y="2715"/>
                        <a:pt x="517" y="2700"/>
                        <a:pt x="513" y="2669"/>
                      </a:cubicBezTo>
                      <a:cubicBezTo>
                        <a:pt x="508" y="2639"/>
                        <a:pt x="520" y="2535"/>
                        <a:pt x="520" y="2516"/>
                      </a:cubicBezTo>
                      <a:cubicBezTo>
                        <a:pt x="520" y="2480"/>
                        <a:pt x="539" y="2421"/>
                        <a:pt x="534" y="2348"/>
                      </a:cubicBezTo>
                      <a:cubicBezTo>
                        <a:pt x="531" y="2306"/>
                        <a:pt x="510" y="2177"/>
                        <a:pt x="510" y="2148"/>
                      </a:cubicBezTo>
                      <a:cubicBezTo>
                        <a:pt x="510" y="2143"/>
                        <a:pt x="509" y="2110"/>
                        <a:pt x="511" y="2105"/>
                      </a:cubicBezTo>
                      <a:cubicBezTo>
                        <a:pt x="517" y="2085"/>
                        <a:pt x="544" y="1849"/>
                        <a:pt x="544" y="1847"/>
                      </a:cubicBezTo>
                      <a:cubicBezTo>
                        <a:pt x="547" y="1823"/>
                        <a:pt x="555" y="1690"/>
                        <a:pt x="558" y="1646"/>
                      </a:cubicBezTo>
                      <a:cubicBezTo>
                        <a:pt x="559" y="1646"/>
                        <a:pt x="561" y="1646"/>
                        <a:pt x="562" y="1646"/>
                      </a:cubicBezTo>
                      <a:cubicBezTo>
                        <a:pt x="565" y="1689"/>
                        <a:pt x="573" y="1823"/>
                        <a:pt x="576" y="1847"/>
                      </a:cubicBezTo>
                      <a:cubicBezTo>
                        <a:pt x="576" y="1849"/>
                        <a:pt x="603" y="2085"/>
                        <a:pt x="609" y="2105"/>
                      </a:cubicBezTo>
                      <a:cubicBezTo>
                        <a:pt x="611" y="2110"/>
                        <a:pt x="610" y="2143"/>
                        <a:pt x="610" y="2148"/>
                      </a:cubicBezTo>
                      <a:cubicBezTo>
                        <a:pt x="610" y="2177"/>
                        <a:pt x="589" y="2306"/>
                        <a:pt x="586" y="2348"/>
                      </a:cubicBezTo>
                      <a:cubicBezTo>
                        <a:pt x="581" y="2421"/>
                        <a:pt x="600" y="2480"/>
                        <a:pt x="600" y="2516"/>
                      </a:cubicBezTo>
                      <a:cubicBezTo>
                        <a:pt x="600" y="2535"/>
                        <a:pt x="612" y="2639"/>
                        <a:pt x="607" y="2669"/>
                      </a:cubicBezTo>
                      <a:cubicBezTo>
                        <a:pt x="603" y="2700"/>
                        <a:pt x="590" y="2715"/>
                        <a:pt x="593" y="2733"/>
                      </a:cubicBezTo>
                      <a:cubicBezTo>
                        <a:pt x="594" y="2741"/>
                        <a:pt x="583" y="2801"/>
                        <a:pt x="584" y="2815"/>
                      </a:cubicBezTo>
                      <a:cubicBezTo>
                        <a:pt x="586" y="2832"/>
                        <a:pt x="595" y="2835"/>
                        <a:pt x="596" y="2846"/>
                      </a:cubicBezTo>
                      <a:cubicBezTo>
                        <a:pt x="598" y="2864"/>
                        <a:pt x="600" y="2864"/>
                        <a:pt x="597" y="2879"/>
                      </a:cubicBezTo>
                      <a:cubicBezTo>
                        <a:pt x="595" y="2894"/>
                        <a:pt x="601" y="2899"/>
                        <a:pt x="609" y="2905"/>
                      </a:cubicBezTo>
                      <a:cubicBezTo>
                        <a:pt x="610" y="2906"/>
                        <a:pt x="611" y="2907"/>
                        <a:pt x="612" y="2908"/>
                      </a:cubicBezTo>
                      <a:cubicBezTo>
                        <a:pt x="612" y="2908"/>
                        <a:pt x="612" y="2908"/>
                        <a:pt x="612" y="2908"/>
                      </a:cubicBezTo>
                      <a:cubicBezTo>
                        <a:pt x="612" y="2908"/>
                        <a:pt x="612" y="2908"/>
                        <a:pt x="612" y="2908"/>
                      </a:cubicBezTo>
                      <a:cubicBezTo>
                        <a:pt x="614" y="2909"/>
                        <a:pt x="615" y="2911"/>
                        <a:pt x="617" y="2913"/>
                      </a:cubicBezTo>
                      <a:cubicBezTo>
                        <a:pt x="617" y="2913"/>
                        <a:pt x="618" y="2913"/>
                        <a:pt x="618" y="2913"/>
                      </a:cubicBezTo>
                      <a:cubicBezTo>
                        <a:pt x="619" y="2914"/>
                        <a:pt x="619" y="2914"/>
                        <a:pt x="620" y="2915"/>
                      </a:cubicBezTo>
                      <a:cubicBezTo>
                        <a:pt x="620" y="2915"/>
                        <a:pt x="621" y="2915"/>
                        <a:pt x="621" y="2916"/>
                      </a:cubicBezTo>
                      <a:cubicBezTo>
                        <a:pt x="622" y="2916"/>
                        <a:pt x="622" y="2917"/>
                        <a:pt x="623" y="2917"/>
                      </a:cubicBezTo>
                      <a:cubicBezTo>
                        <a:pt x="624" y="2917"/>
                        <a:pt x="624" y="2918"/>
                        <a:pt x="624" y="2918"/>
                      </a:cubicBezTo>
                      <a:cubicBezTo>
                        <a:pt x="625" y="2918"/>
                        <a:pt x="626" y="2919"/>
                        <a:pt x="627" y="2919"/>
                      </a:cubicBezTo>
                      <a:cubicBezTo>
                        <a:pt x="627" y="2919"/>
                        <a:pt x="628" y="2920"/>
                        <a:pt x="628" y="2920"/>
                      </a:cubicBezTo>
                      <a:cubicBezTo>
                        <a:pt x="629" y="2920"/>
                        <a:pt x="630" y="2921"/>
                        <a:pt x="631" y="2921"/>
                      </a:cubicBezTo>
                      <a:cubicBezTo>
                        <a:pt x="631" y="2921"/>
                        <a:pt x="632" y="2921"/>
                        <a:pt x="632" y="2922"/>
                      </a:cubicBezTo>
                      <a:cubicBezTo>
                        <a:pt x="634" y="2922"/>
                        <a:pt x="635" y="2922"/>
                        <a:pt x="637" y="2923"/>
                      </a:cubicBezTo>
                      <a:cubicBezTo>
                        <a:pt x="638" y="2923"/>
                        <a:pt x="638" y="2923"/>
                        <a:pt x="639" y="2923"/>
                      </a:cubicBezTo>
                      <a:cubicBezTo>
                        <a:pt x="640" y="2923"/>
                        <a:pt x="640" y="2923"/>
                        <a:pt x="641" y="2923"/>
                      </a:cubicBezTo>
                      <a:cubicBezTo>
                        <a:pt x="641" y="2923"/>
                        <a:pt x="642" y="2924"/>
                        <a:pt x="642" y="2924"/>
                      </a:cubicBezTo>
                      <a:cubicBezTo>
                        <a:pt x="643" y="2924"/>
                        <a:pt x="644" y="2924"/>
                        <a:pt x="644" y="2924"/>
                      </a:cubicBezTo>
                      <a:cubicBezTo>
                        <a:pt x="645" y="2924"/>
                        <a:pt x="645" y="2924"/>
                        <a:pt x="645" y="2924"/>
                      </a:cubicBezTo>
                      <a:cubicBezTo>
                        <a:pt x="646" y="2924"/>
                        <a:pt x="647" y="2924"/>
                        <a:pt x="648" y="2924"/>
                      </a:cubicBezTo>
                      <a:cubicBezTo>
                        <a:pt x="648" y="2924"/>
                        <a:pt x="648" y="2924"/>
                        <a:pt x="648" y="2924"/>
                      </a:cubicBezTo>
                      <a:cubicBezTo>
                        <a:pt x="660" y="2925"/>
                        <a:pt x="674" y="2924"/>
                        <a:pt x="679" y="2914"/>
                      </a:cubicBezTo>
                      <a:cubicBezTo>
                        <a:pt x="679" y="2914"/>
                        <a:pt x="679" y="2914"/>
                        <a:pt x="679" y="2914"/>
                      </a:cubicBezTo>
                      <a:cubicBezTo>
                        <a:pt x="679" y="2914"/>
                        <a:pt x="679" y="2914"/>
                        <a:pt x="679" y="2914"/>
                      </a:cubicBezTo>
                      <a:cubicBezTo>
                        <a:pt x="679" y="2913"/>
                        <a:pt x="679" y="2913"/>
                        <a:pt x="680" y="2912"/>
                      </a:cubicBezTo>
                      <a:cubicBezTo>
                        <a:pt x="680" y="2912"/>
                        <a:pt x="680" y="2912"/>
                        <a:pt x="680" y="2912"/>
                      </a:cubicBezTo>
                      <a:cubicBezTo>
                        <a:pt x="685" y="2918"/>
                        <a:pt x="695" y="2920"/>
                        <a:pt x="704" y="2919"/>
                      </a:cubicBezTo>
                      <a:cubicBezTo>
                        <a:pt x="704" y="2919"/>
                        <a:pt x="704" y="2919"/>
                        <a:pt x="704" y="2919"/>
                      </a:cubicBezTo>
                      <a:cubicBezTo>
                        <a:pt x="706" y="2919"/>
                        <a:pt x="707" y="2919"/>
                        <a:pt x="709" y="2918"/>
                      </a:cubicBezTo>
                      <a:cubicBezTo>
                        <a:pt x="710" y="2918"/>
                        <a:pt x="710" y="2918"/>
                        <a:pt x="711" y="2918"/>
                      </a:cubicBezTo>
                      <a:cubicBezTo>
                        <a:pt x="712" y="2917"/>
                        <a:pt x="713" y="2917"/>
                        <a:pt x="714" y="2917"/>
                      </a:cubicBezTo>
                      <a:cubicBezTo>
                        <a:pt x="716" y="2916"/>
                        <a:pt x="717" y="2916"/>
                        <a:pt x="718" y="2915"/>
                      </a:cubicBezTo>
                      <a:cubicBezTo>
                        <a:pt x="726" y="2923"/>
                        <a:pt x="746" y="2919"/>
                        <a:pt x="752" y="2910"/>
                      </a:cubicBezTo>
                      <a:cubicBezTo>
                        <a:pt x="754" y="2908"/>
                        <a:pt x="754" y="2905"/>
                        <a:pt x="755" y="2903"/>
                      </a:cubicBezTo>
                      <a:cubicBezTo>
                        <a:pt x="756" y="2904"/>
                        <a:pt x="756" y="2904"/>
                        <a:pt x="756" y="2904"/>
                      </a:cubicBezTo>
                      <a:cubicBezTo>
                        <a:pt x="765" y="2905"/>
                        <a:pt x="775" y="2902"/>
                        <a:pt x="776" y="2896"/>
                      </a:cubicBezTo>
                      <a:cubicBezTo>
                        <a:pt x="777" y="2894"/>
                        <a:pt x="777" y="2892"/>
                        <a:pt x="777" y="2889"/>
                      </a:cubicBezTo>
                      <a:cubicBezTo>
                        <a:pt x="777" y="2889"/>
                        <a:pt x="777" y="2889"/>
                        <a:pt x="777" y="2889"/>
                      </a:cubicBezTo>
                      <a:cubicBezTo>
                        <a:pt x="778" y="2888"/>
                        <a:pt x="779" y="2888"/>
                        <a:pt x="780" y="2887"/>
                      </a:cubicBezTo>
                      <a:cubicBezTo>
                        <a:pt x="787" y="2881"/>
                        <a:pt x="778" y="2869"/>
                        <a:pt x="775" y="2861"/>
                      </a:cubicBezTo>
                      <a:cubicBezTo>
                        <a:pt x="771" y="2850"/>
                        <a:pt x="766" y="2845"/>
                        <a:pt x="756" y="2840"/>
                      </a:cubicBezTo>
                      <a:cubicBezTo>
                        <a:pt x="747" y="2835"/>
                        <a:pt x="743" y="2827"/>
                        <a:pt x="731" y="2817"/>
                      </a:cubicBezTo>
                      <a:cubicBezTo>
                        <a:pt x="718" y="2808"/>
                        <a:pt x="694" y="2756"/>
                        <a:pt x="695" y="2755"/>
                      </a:cubicBezTo>
                      <a:cubicBezTo>
                        <a:pt x="702" y="2740"/>
                        <a:pt x="700" y="2722"/>
                        <a:pt x="698" y="2713"/>
                      </a:cubicBezTo>
                      <a:cubicBezTo>
                        <a:pt x="695" y="2703"/>
                        <a:pt x="700" y="2661"/>
                        <a:pt x="714" y="2609"/>
                      </a:cubicBezTo>
                      <a:cubicBezTo>
                        <a:pt x="727" y="2556"/>
                        <a:pt x="761" y="2481"/>
                        <a:pt x="764" y="2399"/>
                      </a:cubicBezTo>
                      <a:cubicBezTo>
                        <a:pt x="766" y="2349"/>
                        <a:pt x="759" y="2259"/>
                        <a:pt x="760" y="2189"/>
                      </a:cubicBezTo>
                      <a:cubicBezTo>
                        <a:pt x="761" y="2145"/>
                        <a:pt x="775" y="2114"/>
                        <a:pt x="776" y="2107"/>
                      </a:cubicBezTo>
                      <a:cubicBezTo>
                        <a:pt x="782" y="2079"/>
                        <a:pt x="782" y="2029"/>
                        <a:pt x="787" y="2014"/>
                      </a:cubicBezTo>
                      <a:cubicBezTo>
                        <a:pt x="869" y="1762"/>
                        <a:pt x="825" y="1562"/>
                        <a:pt x="822" y="1512"/>
                      </a:cubicBezTo>
                      <a:cubicBezTo>
                        <a:pt x="823" y="1512"/>
                        <a:pt x="823" y="1512"/>
                        <a:pt x="823" y="1512"/>
                      </a:cubicBezTo>
                      <a:cubicBezTo>
                        <a:pt x="821" y="1472"/>
                        <a:pt x="828" y="1447"/>
                        <a:pt x="825" y="1429"/>
                      </a:cubicBezTo>
                      <a:cubicBezTo>
                        <a:pt x="825" y="1428"/>
                        <a:pt x="825" y="1427"/>
                        <a:pt x="825" y="1425"/>
                      </a:cubicBezTo>
                      <a:cubicBezTo>
                        <a:pt x="825" y="1425"/>
                        <a:pt x="825" y="1424"/>
                        <a:pt x="825" y="1424"/>
                      </a:cubicBezTo>
                      <a:cubicBezTo>
                        <a:pt x="825" y="1423"/>
                        <a:pt x="824" y="1422"/>
                        <a:pt x="824" y="1421"/>
                      </a:cubicBezTo>
                      <a:cubicBezTo>
                        <a:pt x="824" y="1421"/>
                        <a:pt x="824" y="1420"/>
                        <a:pt x="824" y="1420"/>
                      </a:cubicBezTo>
                      <a:cubicBezTo>
                        <a:pt x="824" y="1419"/>
                        <a:pt x="824" y="1418"/>
                        <a:pt x="824" y="1417"/>
                      </a:cubicBezTo>
                      <a:cubicBezTo>
                        <a:pt x="824" y="1416"/>
                        <a:pt x="824" y="1416"/>
                        <a:pt x="824" y="1415"/>
                      </a:cubicBezTo>
                      <a:cubicBezTo>
                        <a:pt x="824" y="1414"/>
                        <a:pt x="824" y="1413"/>
                        <a:pt x="823" y="1412"/>
                      </a:cubicBezTo>
                      <a:cubicBezTo>
                        <a:pt x="823" y="1411"/>
                        <a:pt x="823" y="1411"/>
                        <a:pt x="823" y="1410"/>
                      </a:cubicBezTo>
                      <a:cubicBezTo>
                        <a:pt x="823" y="1409"/>
                        <a:pt x="823" y="1408"/>
                        <a:pt x="823" y="1407"/>
                      </a:cubicBezTo>
                      <a:cubicBezTo>
                        <a:pt x="823" y="1406"/>
                        <a:pt x="823" y="1406"/>
                        <a:pt x="822" y="1405"/>
                      </a:cubicBezTo>
                      <a:cubicBezTo>
                        <a:pt x="822" y="1404"/>
                        <a:pt x="822" y="1403"/>
                        <a:pt x="822" y="1401"/>
                      </a:cubicBezTo>
                      <a:cubicBezTo>
                        <a:pt x="822" y="1401"/>
                        <a:pt x="822" y="1400"/>
                        <a:pt x="822" y="1399"/>
                      </a:cubicBezTo>
                      <a:cubicBezTo>
                        <a:pt x="821" y="1398"/>
                        <a:pt x="821" y="1397"/>
                        <a:pt x="821" y="1396"/>
                      </a:cubicBezTo>
                      <a:cubicBezTo>
                        <a:pt x="821" y="1395"/>
                        <a:pt x="821" y="1394"/>
                        <a:pt x="821" y="1394"/>
                      </a:cubicBezTo>
                      <a:cubicBezTo>
                        <a:pt x="821" y="1392"/>
                        <a:pt x="820" y="1391"/>
                        <a:pt x="820" y="1390"/>
                      </a:cubicBezTo>
                      <a:cubicBezTo>
                        <a:pt x="820" y="1389"/>
                        <a:pt x="820" y="1388"/>
                        <a:pt x="820" y="1387"/>
                      </a:cubicBezTo>
                      <a:cubicBezTo>
                        <a:pt x="820" y="1386"/>
                        <a:pt x="819" y="1385"/>
                        <a:pt x="819" y="1384"/>
                      </a:cubicBezTo>
                      <a:cubicBezTo>
                        <a:pt x="819" y="1383"/>
                        <a:pt x="819" y="1382"/>
                        <a:pt x="819" y="1381"/>
                      </a:cubicBezTo>
                      <a:cubicBezTo>
                        <a:pt x="818" y="1380"/>
                        <a:pt x="818" y="1379"/>
                        <a:pt x="818" y="1377"/>
                      </a:cubicBezTo>
                      <a:cubicBezTo>
                        <a:pt x="818" y="1376"/>
                        <a:pt x="818" y="1376"/>
                        <a:pt x="818" y="1375"/>
                      </a:cubicBezTo>
                      <a:cubicBezTo>
                        <a:pt x="817" y="1374"/>
                        <a:pt x="817" y="1372"/>
                        <a:pt x="817" y="1371"/>
                      </a:cubicBezTo>
                      <a:cubicBezTo>
                        <a:pt x="817" y="1370"/>
                        <a:pt x="816" y="1369"/>
                        <a:pt x="816" y="1369"/>
                      </a:cubicBezTo>
                      <a:cubicBezTo>
                        <a:pt x="816" y="1367"/>
                        <a:pt x="816" y="1366"/>
                        <a:pt x="816" y="1364"/>
                      </a:cubicBezTo>
                      <a:cubicBezTo>
                        <a:pt x="815" y="1363"/>
                        <a:pt x="815" y="1363"/>
                        <a:pt x="815" y="1362"/>
                      </a:cubicBezTo>
                      <a:cubicBezTo>
                        <a:pt x="815" y="1360"/>
                        <a:pt x="815" y="1359"/>
                        <a:pt x="814" y="1358"/>
                      </a:cubicBezTo>
                      <a:cubicBezTo>
                        <a:pt x="814" y="1357"/>
                        <a:pt x="814" y="1356"/>
                        <a:pt x="814" y="1355"/>
                      </a:cubicBezTo>
                      <a:cubicBezTo>
                        <a:pt x="814" y="1354"/>
                        <a:pt x="813" y="1352"/>
                        <a:pt x="813" y="1351"/>
                      </a:cubicBezTo>
                      <a:cubicBezTo>
                        <a:pt x="813" y="1350"/>
                        <a:pt x="813" y="1349"/>
                        <a:pt x="812" y="1348"/>
                      </a:cubicBezTo>
                      <a:cubicBezTo>
                        <a:pt x="812" y="1347"/>
                        <a:pt x="812" y="1346"/>
                        <a:pt x="812" y="1345"/>
                      </a:cubicBezTo>
                      <a:cubicBezTo>
                        <a:pt x="811" y="1344"/>
                        <a:pt x="811" y="1343"/>
                        <a:pt x="811" y="1342"/>
                      </a:cubicBezTo>
                      <a:cubicBezTo>
                        <a:pt x="811" y="1341"/>
                        <a:pt x="811" y="1339"/>
                        <a:pt x="810" y="1338"/>
                      </a:cubicBezTo>
                      <a:cubicBezTo>
                        <a:pt x="810" y="1337"/>
                        <a:pt x="810" y="1336"/>
                        <a:pt x="810" y="1335"/>
                      </a:cubicBezTo>
                      <a:cubicBezTo>
                        <a:pt x="809" y="1334"/>
                        <a:pt x="809" y="1333"/>
                        <a:pt x="809" y="1332"/>
                      </a:cubicBezTo>
                      <a:cubicBezTo>
                        <a:pt x="809" y="1331"/>
                        <a:pt x="808" y="1330"/>
                        <a:pt x="808" y="1329"/>
                      </a:cubicBezTo>
                      <a:cubicBezTo>
                        <a:pt x="808" y="1328"/>
                        <a:pt x="808" y="1326"/>
                        <a:pt x="808" y="1325"/>
                      </a:cubicBezTo>
                      <a:cubicBezTo>
                        <a:pt x="807" y="1324"/>
                        <a:pt x="807" y="1323"/>
                        <a:pt x="807" y="1322"/>
                      </a:cubicBezTo>
                      <a:cubicBezTo>
                        <a:pt x="807" y="1321"/>
                        <a:pt x="806" y="1320"/>
                        <a:pt x="806" y="1319"/>
                      </a:cubicBezTo>
                      <a:cubicBezTo>
                        <a:pt x="806" y="1318"/>
                        <a:pt x="806" y="1317"/>
                        <a:pt x="805" y="1316"/>
                      </a:cubicBezTo>
                      <a:cubicBezTo>
                        <a:pt x="805" y="1315"/>
                        <a:pt x="805" y="1314"/>
                        <a:pt x="805" y="1314"/>
                      </a:cubicBezTo>
                      <a:cubicBezTo>
                        <a:pt x="805" y="1312"/>
                        <a:pt x="804" y="1311"/>
                        <a:pt x="804" y="1310"/>
                      </a:cubicBezTo>
                      <a:cubicBezTo>
                        <a:pt x="804" y="1309"/>
                        <a:pt x="804" y="1309"/>
                        <a:pt x="804" y="1308"/>
                      </a:cubicBezTo>
                      <a:cubicBezTo>
                        <a:pt x="803" y="1307"/>
                        <a:pt x="803" y="1305"/>
                        <a:pt x="803" y="1304"/>
                      </a:cubicBezTo>
                      <a:cubicBezTo>
                        <a:pt x="803" y="1304"/>
                        <a:pt x="802" y="1303"/>
                        <a:pt x="802" y="1303"/>
                      </a:cubicBezTo>
                      <a:cubicBezTo>
                        <a:pt x="802" y="1301"/>
                        <a:pt x="802" y="1300"/>
                        <a:pt x="801" y="1299"/>
                      </a:cubicBezTo>
                      <a:cubicBezTo>
                        <a:pt x="801" y="1298"/>
                        <a:pt x="801" y="1298"/>
                        <a:pt x="801" y="1298"/>
                      </a:cubicBezTo>
                      <a:cubicBezTo>
                        <a:pt x="798" y="1284"/>
                        <a:pt x="795" y="1273"/>
                        <a:pt x="793" y="1268"/>
                      </a:cubicBezTo>
                      <a:cubicBezTo>
                        <a:pt x="793" y="1268"/>
                        <a:pt x="793" y="1268"/>
                        <a:pt x="793" y="1268"/>
                      </a:cubicBezTo>
                      <a:cubicBezTo>
                        <a:pt x="793" y="1267"/>
                        <a:pt x="793" y="1266"/>
                        <a:pt x="792" y="1266"/>
                      </a:cubicBezTo>
                      <a:cubicBezTo>
                        <a:pt x="792" y="1266"/>
                        <a:pt x="792" y="1266"/>
                        <a:pt x="792" y="1266"/>
                      </a:cubicBezTo>
                      <a:cubicBezTo>
                        <a:pt x="792" y="1265"/>
                        <a:pt x="793" y="1265"/>
                        <a:pt x="793" y="1265"/>
                      </a:cubicBezTo>
                      <a:cubicBezTo>
                        <a:pt x="792" y="1264"/>
                        <a:pt x="792" y="1264"/>
                        <a:pt x="792" y="1264"/>
                      </a:cubicBezTo>
                      <a:cubicBezTo>
                        <a:pt x="792" y="1264"/>
                        <a:pt x="806" y="1107"/>
                        <a:pt x="803" y="1098"/>
                      </a:cubicBezTo>
                      <a:cubicBezTo>
                        <a:pt x="804" y="1068"/>
                        <a:pt x="820" y="1011"/>
                        <a:pt x="818" y="980"/>
                      </a:cubicBezTo>
                      <a:cubicBezTo>
                        <a:pt x="820" y="942"/>
                        <a:pt x="825" y="918"/>
                        <a:pt x="825" y="904"/>
                      </a:cubicBezTo>
                      <a:cubicBezTo>
                        <a:pt x="825" y="902"/>
                        <a:pt x="825" y="902"/>
                        <a:pt x="825" y="902"/>
                      </a:cubicBezTo>
                      <a:cubicBezTo>
                        <a:pt x="826" y="915"/>
                        <a:pt x="827" y="926"/>
                        <a:pt x="827" y="932"/>
                      </a:cubicBezTo>
                      <a:cubicBezTo>
                        <a:pt x="829" y="942"/>
                        <a:pt x="829" y="957"/>
                        <a:pt x="831" y="960"/>
                      </a:cubicBezTo>
                      <a:cubicBezTo>
                        <a:pt x="833" y="975"/>
                        <a:pt x="845" y="1059"/>
                        <a:pt x="846" y="1090"/>
                      </a:cubicBezTo>
                      <a:cubicBezTo>
                        <a:pt x="840" y="1132"/>
                        <a:pt x="839" y="1159"/>
                        <a:pt x="851" y="1219"/>
                      </a:cubicBezTo>
                      <a:cubicBezTo>
                        <a:pt x="856" y="1251"/>
                        <a:pt x="914" y="1393"/>
                        <a:pt x="917" y="1409"/>
                      </a:cubicBezTo>
                      <a:cubicBezTo>
                        <a:pt x="920" y="1425"/>
                        <a:pt x="924" y="1441"/>
                        <a:pt x="926" y="1445"/>
                      </a:cubicBezTo>
                      <a:cubicBezTo>
                        <a:pt x="928" y="1449"/>
                        <a:pt x="914" y="1471"/>
                        <a:pt x="918" y="1486"/>
                      </a:cubicBezTo>
                      <a:cubicBezTo>
                        <a:pt x="922" y="1500"/>
                        <a:pt x="896" y="1546"/>
                        <a:pt x="904" y="1589"/>
                      </a:cubicBezTo>
                      <a:cubicBezTo>
                        <a:pt x="912" y="1632"/>
                        <a:pt x="913" y="1638"/>
                        <a:pt x="914" y="1647"/>
                      </a:cubicBezTo>
                      <a:cubicBezTo>
                        <a:pt x="915" y="1657"/>
                        <a:pt x="921" y="1667"/>
                        <a:pt x="924" y="1679"/>
                      </a:cubicBezTo>
                      <a:cubicBezTo>
                        <a:pt x="927" y="1691"/>
                        <a:pt x="932" y="1720"/>
                        <a:pt x="939" y="1720"/>
                      </a:cubicBezTo>
                      <a:cubicBezTo>
                        <a:pt x="940" y="1720"/>
                        <a:pt x="941" y="1720"/>
                        <a:pt x="941" y="1720"/>
                      </a:cubicBezTo>
                      <a:cubicBezTo>
                        <a:pt x="942" y="1720"/>
                        <a:pt x="942" y="1720"/>
                        <a:pt x="942" y="1720"/>
                      </a:cubicBezTo>
                      <a:cubicBezTo>
                        <a:pt x="942" y="1720"/>
                        <a:pt x="943" y="1720"/>
                        <a:pt x="943" y="1720"/>
                      </a:cubicBezTo>
                      <a:cubicBezTo>
                        <a:pt x="943" y="1720"/>
                        <a:pt x="943" y="1720"/>
                        <a:pt x="944" y="1720"/>
                      </a:cubicBezTo>
                      <a:cubicBezTo>
                        <a:pt x="944" y="1720"/>
                        <a:pt x="944" y="1720"/>
                        <a:pt x="944" y="1719"/>
                      </a:cubicBezTo>
                      <a:cubicBezTo>
                        <a:pt x="944" y="1719"/>
                        <a:pt x="945" y="1719"/>
                        <a:pt x="945" y="1719"/>
                      </a:cubicBezTo>
                      <a:cubicBezTo>
                        <a:pt x="945" y="1719"/>
                        <a:pt x="945" y="1719"/>
                        <a:pt x="945" y="1719"/>
                      </a:cubicBezTo>
                      <a:cubicBezTo>
                        <a:pt x="946" y="1718"/>
                        <a:pt x="946" y="1718"/>
                        <a:pt x="947" y="1717"/>
                      </a:cubicBezTo>
                      <a:cubicBezTo>
                        <a:pt x="947" y="1717"/>
                        <a:pt x="947" y="1717"/>
                        <a:pt x="947" y="1717"/>
                      </a:cubicBezTo>
                      <a:cubicBezTo>
                        <a:pt x="947" y="1717"/>
                        <a:pt x="947" y="1717"/>
                        <a:pt x="947" y="1716"/>
                      </a:cubicBezTo>
                      <a:cubicBezTo>
                        <a:pt x="947" y="1716"/>
                        <a:pt x="947" y="1716"/>
                        <a:pt x="947" y="1716"/>
                      </a:cubicBezTo>
                      <a:cubicBezTo>
                        <a:pt x="947" y="1717"/>
                        <a:pt x="947" y="1717"/>
                        <a:pt x="947" y="1717"/>
                      </a:cubicBezTo>
                      <a:cubicBezTo>
                        <a:pt x="947" y="1717"/>
                        <a:pt x="947" y="1716"/>
                        <a:pt x="947" y="1716"/>
                      </a:cubicBezTo>
                      <a:cubicBezTo>
                        <a:pt x="947" y="1716"/>
                        <a:pt x="947" y="1716"/>
                        <a:pt x="947" y="1716"/>
                      </a:cubicBezTo>
                      <a:cubicBezTo>
                        <a:pt x="947" y="1716"/>
                        <a:pt x="947" y="1715"/>
                        <a:pt x="947" y="1715"/>
                      </a:cubicBezTo>
                      <a:cubicBezTo>
                        <a:pt x="947" y="1715"/>
                        <a:pt x="949" y="1742"/>
                        <a:pt x="963" y="1742"/>
                      </a:cubicBezTo>
                      <a:cubicBezTo>
                        <a:pt x="972" y="1741"/>
                        <a:pt x="972" y="1733"/>
                        <a:pt x="972" y="1733"/>
                      </a:cubicBezTo>
                      <a:cubicBezTo>
                        <a:pt x="972" y="1733"/>
                        <a:pt x="974" y="1755"/>
                        <a:pt x="987" y="1753"/>
                      </a:cubicBezTo>
                      <a:cubicBezTo>
                        <a:pt x="999" y="1751"/>
                        <a:pt x="999" y="1739"/>
                        <a:pt x="999" y="1739"/>
                      </a:cubicBezTo>
                      <a:cubicBezTo>
                        <a:pt x="1007" y="1743"/>
                        <a:pt x="1020" y="1742"/>
                        <a:pt x="1023" y="1728"/>
                      </a:cubicBezTo>
                      <a:cubicBezTo>
                        <a:pt x="1026" y="1714"/>
                        <a:pt x="1033" y="1686"/>
                        <a:pt x="1032" y="1675"/>
                      </a:cubicBezTo>
                      <a:cubicBezTo>
                        <a:pt x="1032" y="1665"/>
                        <a:pt x="1039" y="1642"/>
                        <a:pt x="1039" y="1633"/>
                      </a:cubicBezTo>
                      <a:cubicBezTo>
                        <a:pt x="1046" y="1606"/>
                        <a:pt x="1053" y="1597"/>
                        <a:pt x="1051" y="1589"/>
                      </a:cubicBezTo>
                      <a:cubicBezTo>
                        <a:pt x="1060" y="1599"/>
                        <a:pt x="1068" y="1609"/>
                        <a:pt x="1072" y="1611"/>
                      </a:cubicBezTo>
                      <a:cubicBezTo>
                        <a:pt x="1074" y="1627"/>
                        <a:pt x="1090" y="1651"/>
                        <a:pt x="1103" y="1652"/>
                      </a:cubicBezTo>
                      <a:cubicBezTo>
                        <a:pt x="1120" y="1653"/>
                        <a:pt x="1116" y="1641"/>
                        <a:pt x="1111" y="1628"/>
                      </a:cubicBezTo>
                      <a:close/>
                      <a:moveTo>
                        <a:pt x="672" y="310"/>
                      </a:moveTo>
                      <a:cubicBezTo>
                        <a:pt x="672" y="310"/>
                        <a:pt x="672" y="310"/>
                        <a:pt x="672" y="310"/>
                      </a:cubicBezTo>
                      <a:cubicBezTo>
                        <a:pt x="672" y="310"/>
                        <a:pt x="672" y="310"/>
                        <a:pt x="672" y="310"/>
                      </a:cubicBezTo>
                      <a:cubicBezTo>
                        <a:pt x="672" y="310"/>
                        <a:pt x="672" y="310"/>
                        <a:pt x="672" y="310"/>
                      </a:cubicBezTo>
                      <a:close/>
                    </a:path>
                  </a:pathLst>
                </a:custGeom>
                <a:noFill/>
                <a:ln w="9525" cmpd="sng">
                  <a:solidFill>
                    <a:schemeClr val="bg1"/>
                  </a:solidFill>
                  <a:round/>
                  <a:headEnd/>
                  <a:tailEnd/>
                </a:ln>
              </p:spPr>
              <p:txBody>
                <a:bodyPr/>
                <a:lstStyle/>
                <a:p>
                  <a:pPr defTabSz="914400"/>
                  <a:endParaRPr lang="fr-FR" sz="2000">
                    <a:latin typeface="Arial" charset="0"/>
                    <a:ea typeface="+mn-ea"/>
                    <a:cs typeface="Arial" charset="0"/>
                  </a:endParaRPr>
                </a:p>
              </p:txBody>
            </p:sp>
            <p:sp>
              <p:nvSpPr>
                <p:cNvPr id="30" name="Freeform 20"/>
                <p:cNvSpPr>
                  <a:spLocks noEditPoints="1"/>
                </p:cNvSpPr>
                <p:nvPr/>
              </p:nvSpPr>
              <p:spPr bwMode="auto">
                <a:xfrm>
                  <a:off x="1368" y="714"/>
                  <a:ext cx="899" cy="2344"/>
                </a:xfrm>
                <a:custGeom>
                  <a:avLst/>
                  <a:gdLst>
                    <a:gd name="T0" fmla="*/ 810 w 1120"/>
                    <a:gd name="T1" fmla="*/ 1053 h 2926"/>
                    <a:gd name="T2" fmla="*/ 563 w 1120"/>
                    <a:gd name="T3" fmla="*/ 384 h 2926"/>
                    <a:gd name="T4" fmla="*/ 533 w 1120"/>
                    <a:gd name="T5" fmla="*/ 280 h 2926"/>
                    <a:gd name="T6" fmla="*/ 538 w 1120"/>
                    <a:gd name="T7" fmla="*/ 259 h 2926"/>
                    <a:gd name="T8" fmla="*/ 539 w 1120"/>
                    <a:gd name="T9" fmla="*/ 248 h 2926"/>
                    <a:gd name="T10" fmla="*/ 549 w 1120"/>
                    <a:gd name="T11" fmla="*/ 241 h 2926"/>
                    <a:gd name="T12" fmla="*/ 566 w 1120"/>
                    <a:gd name="T13" fmla="*/ 161 h 2926"/>
                    <a:gd name="T14" fmla="*/ 559 w 1120"/>
                    <a:gd name="T15" fmla="*/ 88 h 2926"/>
                    <a:gd name="T16" fmla="*/ 449 w 1120"/>
                    <a:gd name="T17" fmla="*/ 2 h 2926"/>
                    <a:gd name="T18" fmla="*/ 335 w 1120"/>
                    <a:gd name="T19" fmla="*/ 103 h 2926"/>
                    <a:gd name="T20" fmla="*/ 332 w 1120"/>
                    <a:gd name="T21" fmla="*/ 165 h 2926"/>
                    <a:gd name="T22" fmla="*/ 351 w 1120"/>
                    <a:gd name="T23" fmla="*/ 241 h 2926"/>
                    <a:gd name="T24" fmla="*/ 360 w 1120"/>
                    <a:gd name="T25" fmla="*/ 248 h 2926"/>
                    <a:gd name="T26" fmla="*/ 361 w 1120"/>
                    <a:gd name="T27" fmla="*/ 258 h 2926"/>
                    <a:gd name="T28" fmla="*/ 363 w 1120"/>
                    <a:gd name="T29" fmla="*/ 269 h 2926"/>
                    <a:gd name="T30" fmla="*/ 365 w 1120"/>
                    <a:gd name="T31" fmla="*/ 280 h 2926"/>
                    <a:gd name="T32" fmla="*/ 368 w 1120"/>
                    <a:gd name="T33" fmla="*/ 288 h 2926"/>
                    <a:gd name="T34" fmla="*/ 337 w 1120"/>
                    <a:gd name="T35" fmla="*/ 384 h 2926"/>
                    <a:gd name="T36" fmla="*/ 90 w 1120"/>
                    <a:gd name="T37" fmla="*/ 1053 h 2926"/>
                    <a:gd name="T38" fmla="*/ 14 w 1120"/>
                    <a:gd name="T39" fmla="*/ 1323 h 2926"/>
                    <a:gd name="T40" fmla="*/ 108 w 1120"/>
                    <a:gd name="T41" fmla="*/ 1404 h 2926"/>
                    <a:gd name="T42" fmla="*/ 140 w 1120"/>
                    <a:gd name="T43" fmla="*/ 1375 h 2926"/>
                    <a:gd name="T44" fmla="*/ 142 w 1120"/>
                    <a:gd name="T45" fmla="*/ 1378 h 2926"/>
                    <a:gd name="T46" fmla="*/ 162 w 1120"/>
                    <a:gd name="T47" fmla="*/ 1190 h 2926"/>
                    <a:gd name="T48" fmla="*/ 237 w 1120"/>
                    <a:gd name="T49" fmla="*/ 723 h 2926"/>
                    <a:gd name="T50" fmla="*/ 263 w 1120"/>
                    <a:gd name="T51" fmla="*/ 1014 h 2926"/>
                    <a:gd name="T52" fmla="*/ 251 w 1120"/>
                    <a:gd name="T53" fmla="*/ 1062 h 2926"/>
                    <a:gd name="T54" fmla="*/ 247 w 1120"/>
                    <a:gd name="T55" fmla="*/ 1080 h 2926"/>
                    <a:gd name="T56" fmla="*/ 244 w 1120"/>
                    <a:gd name="T57" fmla="*/ 1098 h 2926"/>
                    <a:gd name="T58" fmla="*/ 241 w 1120"/>
                    <a:gd name="T59" fmla="*/ 1116 h 2926"/>
                    <a:gd name="T60" fmla="*/ 238 w 1120"/>
                    <a:gd name="T61" fmla="*/ 1131 h 2926"/>
                    <a:gd name="T62" fmla="*/ 238 w 1120"/>
                    <a:gd name="T63" fmla="*/ 1145 h 2926"/>
                    <a:gd name="T64" fmla="*/ 339 w 1120"/>
                    <a:gd name="T65" fmla="*/ 2173 h 2926"/>
                    <a:gd name="T66" fmla="*/ 276 w 1120"/>
                    <a:gd name="T67" fmla="*/ 2314 h 2926"/>
                    <a:gd name="T68" fmla="*/ 328 w 1120"/>
                    <a:gd name="T69" fmla="*/ 2338 h 2926"/>
                    <a:gd name="T70" fmla="*/ 354 w 1120"/>
                    <a:gd name="T71" fmla="*/ 2334 h 2926"/>
                    <a:gd name="T72" fmla="*/ 392 w 1120"/>
                    <a:gd name="T73" fmla="*/ 2341 h 2926"/>
                    <a:gd name="T74" fmla="*/ 401 w 1120"/>
                    <a:gd name="T75" fmla="*/ 2335 h 2926"/>
                    <a:gd name="T76" fmla="*/ 420 w 1120"/>
                    <a:gd name="T77" fmla="*/ 2306 h 2926"/>
                    <a:gd name="T78" fmla="*/ 409 w 1120"/>
                    <a:gd name="T79" fmla="*/ 1721 h 2926"/>
                    <a:gd name="T80" fmla="*/ 490 w 1120"/>
                    <a:gd name="T81" fmla="*/ 1721 h 2926"/>
                    <a:gd name="T82" fmla="*/ 479 w 1120"/>
                    <a:gd name="T83" fmla="*/ 2306 h 2926"/>
                    <a:gd name="T84" fmla="*/ 498 w 1120"/>
                    <a:gd name="T85" fmla="*/ 2335 h 2926"/>
                    <a:gd name="T86" fmla="*/ 507 w 1120"/>
                    <a:gd name="T87" fmla="*/ 2341 h 2926"/>
                    <a:gd name="T88" fmla="*/ 520 w 1120"/>
                    <a:gd name="T89" fmla="*/ 2342 h 2926"/>
                    <a:gd name="T90" fmla="*/ 565 w 1120"/>
                    <a:gd name="T91" fmla="*/ 2338 h 2926"/>
                    <a:gd name="T92" fmla="*/ 606 w 1120"/>
                    <a:gd name="T93" fmla="*/ 2326 h 2926"/>
                    <a:gd name="T94" fmla="*/ 607 w 1120"/>
                    <a:gd name="T95" fmla="*/ 2275 h 2926"/>
                    <a:gd name="T96" fmla="*/ 623 w 1120"/>
                    <a:gd name="T97" fmla="*/ 1688 h 2926"/>
                    <a:gd name="T98" fmla="*/ 661 w 1120"/>
                    <a:gd name="T99" fmla="*/ 1138 h 2926"/>
                    <a:gd name="T100" fmla="*/ 660 w 1120"/>
                    <a:gd name="T101" fmla="*/ 1126 h 2926"/>
                    <a:gd name="T102" fmla="*/ 657 w 1120"/>
                    <a:gd name="T103" fmla="*/ 1109 h 2926"/>
                    <a:gd name="T104" fmla="*/ 654 w 1120"/>
                    <a:gd name="T105" fmla="*/ 1091 h 2926"/>
                    <a:gd name="T106" fmla="*/ 650 w 1120"/>
                    <a:gd name="T107" fmla="*/ 1072 h 2926"/>
                    <a:gd name="T108" fmla="*/ 646 w 1120"/>
                    <a:gd name="T109" fmla="*/ 1054 h 2926"/>
                    <a:gd name="T110" fmla="*/ 643 w 1120"/>
                    <a:gd name="T111" fmla="*/ 1040 h 2926"/>
                    <a:gd name="T112" fmla="*/ 645 w 1120"/>
                    <a:gd name="T113" fmla="*/ 880 h 2926"/>
                    <a:gd name="T114" fmla="*/ 683 w 1120"/>
                    <a:gd name="T115" fmla="*/ 977 h 2926"/>
                    <a:gd name="T116" fmla="*/ 754 w 1120"/>
                    <a:gd name="T117" fmla="*/ 1378 h 2926"/>
                    <a:gd name="T118" fmla="*/ 759 w 1120"/>
                    <a:gd name="T119" fmla="*/ 1377 h 2926"/>
                    <a:gd name="T120" fmla="*/ 760 w 1120"/>
                    <a:gd name="T121" fmla="*/ 1375 h 2926"/>
                    <a:gd name="T122" fmla="*/ 828 w 1120"/>
                    <a:gd name="T123" fmla="*/ 1342 h 2926"/>
                    <a:gd name="T124" fmla="*/ 539 w 1120"/>
                    <a:gd name="T125" fmla="*/ 248 h 29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0"/>
                    <a:gd name="T190" fmla="*/ 0 h 2926"/>
                    <a:gd name="T191" fmla="*/ 1120 w 1120"/>
                    <a:gd name="T192" fmla="*/ 2926 h 29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0" h="2926">
                      <a:moveTo>
                        <a:pt x="1111" y="1628"/>
                      </a:moveTo>
                      <a:cubicBezTo>
                        <a:pt x="1106" y="1614"/>
                        <a:pt x="1105" y="1598"/>
                        <a:pt x="1100" y="1592"/>
                      </a:cubicBezTo>
                      <a:cubicBezTo>
                        <a:pt x="1095" y="1586"/>
                        <a:pt x="1087" y="1551"/>
                        <a:pt x="1078" y="1540"/>
                      </a:cubicBezTo>
                      <a:cubicBezTo>
                        <a:pt x="1069" y="1528"/>
                        <a:pt x="1035" y="1477"/>
                        <a:pt x="1026" y="1469"/>
                      </a:cubicBezTo>
                      <a:cubicBezTo>
                        <a:pt x="1023" y="1464"/>
                        <a:pt x="1025" y="1444"/>
                        <a:pt x="1021" y="1430"/>
                      </a:cubicBezTo>
                      <a:cubicBezTo>
                        <a:pt x="1017" y="1416"/>
                        <a:pt x="1018" y="1402"/>
                        <a:pt x="1014" y="1386"/>
                      </a:cubicBezTo>
                      <a:cubicBezTo>
                        <a:pt x="1010" y="1369"/>
                        <a:pt x="1010" y="1337"/>
                        <a:pt x="1009" y="1315"/>
                      </a:cubicBezTo>
                      <a:cubicBezTo>
                        <a:pt x="1007" y="1277"/>
                        <a:pt x="1007" y="1129"/>
                        <a:pt x="985" y="1075"/>
                      </a:cubicBezTo>
                      <a:cubicBezTo>
                        <a:pt x="981" y="1058"/>
                        <a:pt x="976" y="1031"/>
                        <a:pt x="977" y="992"/>
                      </a:cubicBezTo>
                      <a:cubicBezTo>
                        <a:pt x="975" y="886"/>
                        <a:pt x="951" y="825"/>
                        <a:pt x="953" y="792"/>
                      </a:cubicBezTo>
                      <a:cubicBezTo>
                        <a:pt x="960" y="744"/>
                        <a:pt x="949" y="693"/>
                        <a:pt x="940" y="653"/>
                      </a:cubicBezTo>
                      <a:cubicBezTo>
                        <a:pt x="921" y="567"/>
                        <a:pt x="879" y="544"/>
                        <a:pt x="860" y="540"/>
                      </a:cubicBezTo>
                      <a:cubicBezTo>
                        <a:pt x="840" y="536"/>
                        <a:pt x="810" y="533"/>
                        <a:pt x="797" y="520"/>
                      </a:cubicBezTo>
                      <a:cubicBezTo>
                        <a:pt x="787" y="512"/>
                        <a:pt x="720" y="481"/>
                        <a:pt x="701" y="479"/>
                      </a:cubicBezTo>
                      <a:cubicBezTo>
                        <a:pt x="651" y="470"/>
                        <a:pt x="660" y="380"/>
                        <a:pt x="660" y="362"/>
                      </a:cubicBezTo>
                      <a:cubicBezTo>
                        <a:pt x="660" y="362"/>
                        <a:pt x="660" y="362"/>
                        <a:pt x="660" y="362"/>
                      </a:cubicBezTo>
                      <a:cubicBezTo>
                        <a:pt x="660" y="362"/>
                        <a:pt x="660" y="362"/>
                        <a:pt x="660" y="362"/>
                      </a:cubicBezTo>
                      <a:cubicBezTo>
                        <a:pt x="661" y="360"/>
                        <a:pt x="661" y="358"/>
                        <a:pt x="662" y="357"/>
                      </a:cubicBezTo>
                      <a:cubicBezTo>
                        <a:pt x="662" y="357"/>
                        <a:pt x="662" y="356"/>
                        <a:pt x="662" y="356"/>
                      </a:cubicBezTo>
                      <a:cubicBezTo>
                        <a:pt x="663" y="355"/>
                        <a:pt x="663" y="353"/>
                        <a:pt x="664" y="351"/>
                      </a:cubicBezTo>
                      <a:cubicBezTo>
                        <a:pt x="664" y="350"/>
                        <a:pt x="664" y="350"/>
                        <a:pt x="664" y="350"/>
                      </a:cubicBezTo>
                      <a:cubicBezTo>
                        <a:pt x="665" y="348"/>
                        <a:pt x="665" y="346"/>
                        <a:pt x="666" y="344"/>
                      </a:cubicBezTo>
                      <a:cubicBezTo>
                        <a:pt x="666" y="344"/>
                        <a:pt x="666" y="344"/>
                        <a:pt x="666" y="343"/>
                      </a:cubicBezTo>
                      <a:cubicBezTo>
                        <a:pt x="666" y="341"/>
                        <a:pt x="667" y="339"/>
                        <a:pt x="667" y="337"/>
                      </a:cubicBezTo>
                      <a:cubicBezTo>
                        <a:pt x="667" y="337"/>
                        <a:pt x="667" y="337"/>
                        <a:pt x="668" y="337"/>
                      </a:cubicBezTo>
                      <a:cubicBezTo>
                        <a:pt x="668" y="334"/>
                        <a:pt x="669" y="332"/>
                        <a:pt x="669" y="330"/>
                      </a:cubicBezTo>
                      <a:cubicBezTo>
                        <a:pt x="669" y="330"/>
                        <a:pt x="669" y="330"/>
                        <a:pt x="669" y="330"/>
                      </a:cubicBezTo>
                      <a:cubicBezTo>
                        <a:pt x="669" y="328"/>
                        <a:pt x="670" y="325"/>
                        <a:pt x="670" y="323"/>
                      </a:cubicBezTo>
                      <a:cubicBezTo>
                        <a:pt x="670" y="323"/>
                        <a:pt x="670" y="323"/>
                        <a:pt x="670" y="323"/>
                      </a:cubicBezTo>
                      <a:cubicBezTo>
                        <a:pt x="671" y="321"/>
                        <a:pt x="671" y="319"/>
                        <a:pt x="671" y="317"/>
                      </a:cubicBezTo>
                      <a:cubicBezTo>
                        <a:pt x="671" y="317"/>
                        <a:pt x="671" y="317"/>
                        <a:pt x="671" y="317"/>
                      </a:cubicBezTo>
                      <a:cubicBezTo>
                        <a:pt x="672" y="315"/>
                        <a:pt x="672" y="313"/>
                        <a:pt x="672" y="312"/>
                      </a:cubicBezTo>
                      <a:cubicBezTo>
                        <a:pt x="672" y="312"/>
                        <a:pt x="672" y="312"/>
                        <a:pt x="672" y="312"/>
                      </a:cubicBezTo>
                      <a:cubicBezTo>
                        <a:pt x="672" y="311"/>
                        <a:pt x="672" y="310"/>
                        <a:pt x="672" y="310"/>
                      </a:cubicBezTo>
                      <a:cubicBezTo>
                        <a:pt x="672" y="310"/>
                        <a:pt x="672" y="310"/>
                        <a:pt x="672" y="310"/>
                      </a:cubicBezTo>
                      <a:cubicBezTo>
                        <a:pt x="674" y="309"/>
                        <a:pt x="676" y="308"/>
                        <a:pt x="679" y="306"/>
                      </a:cubicBezTo>
                      <a:cubicBezTo>
                        <a:pt x="679" y="306"/>
                        <a:pt x="679" y="306"/>
                        <a:pt x="679" y="306"/>
                      </a:cubicBezTo>
                      <a:cubicBezTo>
                        <a:pt x="680" y="305"/>
                        <a:pt x="680" y="305"/>
                        <a:pt x="681" y="305"/>
                      </a:cubicBezTo>
                      <a:cubicBezTo>
                        <a:pt x="681" y="304"/>
                        <a:pt x="681" y="304"/>
                        <a:pt x="681" y="304"/>
                      </a:cubicBezTo>
                      <a:cubicBezTo>
                        <a:pt x="682" y="304"/>
                        <a:pt x="682" y="303"/>
                        <a:pt x="682" y="303"/>
                      </a:cubicBezTo>
                      <a:cubicBezTo>
                        <a:pt x="683" y="303"/>
                        <a:pt x="683" y="302"/>
                        <a:pt x="683" y="302"/>
                      </a:cubicBezTo>
                      <a:cubicBezTo>
                        <a:pt x="683" y="302"/>
                        <a:pt x="684" y="302"/>
                        <a:pt x="684" y="301"/>
                      </a:cubicBezTo>
                      <a:cubicBezTo>
                        <a:pt x="684" y="301"/>
                        <a:pt x="685" y="300"/>
                        <a:pt x="685" y="300"/>
                      </a:cubicBezTo>
                      <a:cubicBezTo>
                        <a:pt x="688" y="296"/>
                        <a:pt x="689" y="291"/>
                        <a:pt x="693" y="286"/>
                      </a:cubicBezTo>
                      <a:cubicBezTo>
                        <a:pt x="696" y="280"/>
                        <a:pt x="695" y="276"/>
                        <a:pt x="698" y="267"/>
                      </a:cubicBezTo>
                      <a:cubicBezTo>
                        <a:pt x="701" y="258"/>
                        <a:pt x="703" y="244"/>
                        <a:pt x="703" y="239"/>
                      </a:cubicBezTo>
                      <a:cubicBezTo>
                        <a:pt x="703" y="233"/>
                        <a:pt x="709" y="218"/>
                        <a:pt x="709" y="211"/>
                      </a:cubicBezTo>
                      <a:cubicBezTo>
                        <a:pt x="709" y="206"/>
                        <a:pt x="707" y="202"/>
                        <a:pt x="705" y="201"/>
                      </a:cubicBezTo>
                      <a:cubicBezTo>
                        <a:pt x="705" y="201"/>
                        <a:pt x="705" y="201"/>
                        <a:pt x="705" y="201"/>
                      </a:cubicBezTo>
                      <a:cubicBezTo>
                        <a:pt x="705" y="201"/>
                        <a:pt x="706" y="201"/>
                        <a:pt x="706" y="200"/>
                      </a:cubicBezTo>
                      <a:cubicBezTo>
                        <a:pt x="706" y="200"/>
                        <a:pt x="706" y="200"/>
                        <a:pt x="706" y="200"/>
                      </a:cubicBezTo>
                      <a:cubicBezTo>
                        <a:pt x="706" y="200"/>
                        <a:pt x="706" y="200"/>
                        <a:pt x="706" y="200"/>
                      </a:cubicBezTo>
                      <a:cubicBezTo>
                        <a:pt x="707" y="200"/>
                        <a:pt x="707" y="199"/>
                        <a:pt x="707" y="199"/>
                      </a:cubicBezTo>
                      <a:cubicBezTo>
                        <a:pt x="707" y="192"/>
                        <a:pt x="704" y="175"/>
                        <a:pt x="705" y="168"/>
                      </a:cubicBezTo>
                      <a:cubicBezTo>
                        <a:pt x="705" y="163"/>
                        <a:pt x="706" y="148"/>
                        <a:pt x="706" y="142"/>
                      </a:cubicBezTo>
                      <a:cubicBezTo>
                        <a:pt x="706" y="131"/>
                        <a:pt x="700" y="120"/>
                        <a:pt x="697" y="110"/>
                      </a:cubicBezTo>
                      <a:cubicBezTo>
                        <a:pt x="694" y="99"/>
                        <a:pt x="694" y="87"/>
                        <a:pt x="691" y="77"/>
                      </a:cubicBezTo>
                      <a:cubicBezTo>
                        <a:pt x="687" y="64"/>
                        <a:pt x="678" y="56"/>
                        <a:pt x="666" y="49"/>
                      </a:cubicBezTo>
                      <a:cubicBezTo>
                        <a:pt x="657" y="44"/>
                        <a:pt x="646" y="43"/>
                        <a:pt x="641" y="35"/>
                      </a:cubicBezTo>
                      <a:cubicBezTo>
                        <a:pt x="638" y="31"/>
                        <a:pt x="641" y="30"/>
                        <a:pt x="635" y="27"/>
                      </a:cubicBezTo>
                      <a:cubicBezTo>
                        <a:pt x="632" y="25"/>
                        <a:pt x="626" y="24"/>
                        <a:pt x="623" y="23"/>
                      </a:cubicBezTo>
                      <a:cubicBezTo>
                        <a:pt x="614" y="21"/>
                        <a:pt x="602" y="16"/>
                        <a:pt x="604" y="5"/>
                      </a:cubicBezTo>
                      <a:cubicBezTo>
                        <a:pt x="591" y="2"/>
                        <a:pt x="570" y="13"/>
                        <a:pt x="559" y="2"/>
                      </a:cubicBezTo>
                      <a:cubicBezTo>
                        <a:pt x="551" y="2"/>
                        <a:pt x="551" y="2"/>
                        <a:pt x="551" y="2"/>
                      </a:cubicBezTo>
                      <a:cubicBezTo>
                        <a:pt x="544" y="4"/>
                        <a:pt x="535" y="3"/>
                        <a:pt x="528" y="0"/>
                      </a:cubicBezTo>
                      <a:cubicBezTo>
                        <a:pt x="525" y="6"/>
                        <a:pt x="511" y="12"/>
                        <a:pt x="503" y="12"/>
                      </a:cubicBezTo>
                      <a:cubicBezTo>
                        <a:pt x="493" y="12"/>
                        <a:pt x="482" y="14"/>
                        <a:pt x="476" y="23"/>
                      </a:cubicBezTo>
                      <a:cubicBezTo>
                        <a:pt x="480" y="22"/>
                        <a:pt x="485" y="20"/>
                        <a:pt x="487" y="23"/>
                      </a:cubicBezTo>
                      <a:cubicBezTo>
                        <a:pt x="461" y="37"/>
                        <a:pt x="429" y="57"/>
                        <a:pt x="426" y="89"/>
                      </a:cubicBezTo>
                      <a:cubicBezTo>
                        <a:pt x="425" y="103"/>
                        <a:pt x="418" y="114"/>
                        <a:pt x="417" y="128"/>
                      </a:cubicBezTo>
                      <a:cubicBezTo>
                        <a:pt x="416" y="142"/>
                        <a:pt x="405" y="149"/>
                        <a:pt x="410" y="163"/>
                      </a:cubicBezTo>
                      <a:cubicBezTo>
                        <a:pt x="409" y="172"/>
                        <a:pt x="412" y="172"/>
                        <a:pt x="412" y="180"/>
                      </a:cubicBezTo>
                      <a:cubicBezTo>
                        <a:pt x="409" y="189"/>
                        <a:pt x="417" y="200"/>
                        <a:pt x="417" y="200"/>
                      </a:cubicBezTo>
                      <a:cubicBezTo>
                        <a:pt x="417" y="200"/>
                        <a:pt x="417" y="200"/>
                        <a:pt x="417" y="200"/>
                      </a:cubicBezTo>
                      <a:cubicBezTo>
                        <a:pt x="416" y="200"/>
                        <a:pt x="415" y="202"/>
                        <a:pt x="414" y="204"/>
                      </a:cubicBezTo>
                      <a:cubicBezTo>
                        <a:pt x="414" y="204"/>
                        <a:pt x="414" y="204"/>
                        <a:pt x="414" y="204"/>
                      </a:cubicBezTo>
                      <a:cubicBezTo>
                        <a:pt x="413" y="205"/>
                        <a:pt x="413" y="205"/>
                        <a:pt x="413" y="206"/>
                      </a:cubicBezTo>
                      <a:cubicBezTo>
                        <a:pt x="413" y="207"/>
                        <a:pt x="413" y="207"/>
                        <a:pt x="413" y="207"/>
                      </a:cubicBezTo>
                      <a:cubicBezTo>
                        <a:pt x="412" y="208"/>
                        <a:pt x="412" y="209"/>
                        <a:pt x="412" y="211"/>
                      </a:cubicBezTo>
                      <a:cubicBezTo>
                        <a:pt x="412" y="218"/>
                        <a:pt x="419" y="233"/>
                        <a:pt x="419" y="239"/>
                      </a:cubicBezTo>
                      <a:cubicBezTo>
                        <a:pt x="419" y="244"/>
                        <a:pt x="420" y="258"/>
                        <a:pt x="424" y="267"/>
                      </a:cubicBezTo>
                      <a:cubicBezTo>
                        <a:pt x="427" y="276"/>
                        <a:pt x="425" y="280"/>
                        <a:pt x="429" y="286"/>
                      </a:cubicBezTo>
                      <a:cubicBezTo>
                        <a:pt x="432" y="291"/>
                        <a:pt x="433" y="296"/>
                        <a:pt x="436" y="300"/>
                      </a:cubicBezTo>
                      <a:cubicBezTo>
                        <a:pt x="437" y="300"/>
                        <a:pt x="437" y="301"/>
                        <a:pt x="437" y="301"/>
                      </a:cubicBezTo>
                      <a:cubicBezTo>
                        <a:pt x="438" y="302"/>
                        <a:pt x="438" y="302"/>
                        <a:pt x="438" y="302"/>
                      </a:cubicBezTo>
                      <a:cubicBezTo>
                        <a:pt x="438" y="302"/>
                        <a:pt x="439" y="303"/>
                        <a:pt x="439" y="303"/>
                      </a:cubicBezTo>
                      <a:cubicBezTo>
                        <a:pt x="439" y="303"/>
                        <a:pt x="440" y="304"/>
                        <a:pt x="440" y="304"/>
                      </a:cubicBezTo>
                      <a:cubicBezTo>
                        <a:pt x="440" y="304"/>
                        <a:pt x="441" y="305"/>
                        <a:pt x="441" y="305"/>
                      </a:cubicBezTo>
                      <a:cubicBezTo>
                        <a:pt x="441" y="305"/>
                        <a:pt x="442" y="306"/>
                        <a:pt x="442" y="306"/>
                      </a:cubicBezTo>
                      <a:cubicBezTo>
                        <a:pt x="442" y="306"/>
                        <a:pt x="443" y="306"/>
                        <a:pt x="443" y="306"/>
                      </a:cubicBezTo>
                      <a:cubicBezTo>
                        <a:pt x="445" y="308"/>
                        <a:pt x="448" y="310"/>
                        <a:pt x="449" y="310"/>
                      </a:cubicBezTo>
                      <a:cubicBezTo>
                        <a:pt x="449" y="310"/>
                        <a:pt x="449" y="310"/>
                        <a:pt x="449" y="310"/>
                      </a:cubicBezTo>
                      <a:cubicBezTo>
                        <a:pt x="449" y="312"/>
                        <a:pt x="450" y="314"/>
                        <a:pt x="450" y="316"/>
                      </a:cubicBezTo>
                      <a:cubicBezTo>
                        <a:pt x="450" y="316"/>
                        <a:pt x="450" y="316"/>
                        <a:pt x="450" y="316"/>
                      </a:cubicBezTo>
                      <a:cubicBezTo>
                        <a:pt x="450" y="317"/>
                        <a:pt x="450" y="318"/>
                        <a:pt x="450" y="319"/>
                      </a:cubicBezTo>
                      <a:cubicBezTo>
                        <a:pt x="450" y="319"/>
                        <a:pt x="450" y="319"/>
                        <a:pt x="450" y="319"/>
                      </a:cubicBezTo>
                      <a:cubicBezTo>
                        <a:pt x="450" y="320"/>
                        <a:pt x="450" y="321"/>
                        <a:pt x="450" y="322"/>
                      </a:cubicBezTo>
                      <a:cubicBezTo>
                        <a:pt x="450" y="322"/>
                        <a:pt x="450" y="322"/>
                        <a:pt x="450" y="322"/>
                      </a:cubicBezTo>
                      <a:cubicBezTo>
                        <a:pt x="450" y="323"/>
                        <a:pt x="451" y="324"/>
                        <a:pt x="451" y="326"/>
                      </a:cubicBezTo>
                      <a:cubicBezTo>
                        <a:pt x="451" y="326"/>
                        <a:pt x="451" y="326"/>
                        <a:pt x="451" y="326"/>
                      </a:cubicBezTo>
                      <a:cubicBezTo>
                        <a:pt x="451" y="327"/>
                        <a:pt x="451" y="328"/>
                        <a:pt x="451" y="329"/>
                      </a:cubicBezTo>
                      <a:cubicBezTo>
                        <a:pt x="451" y="329"/>
                        <a:pt x="451" y="330"/>
                        <a:pt x="451" y="330"/>
                      </a:cubicBezTo>
                      <a:cubicBezTo>
                        <a:pt x="451" y="331"/>
                        <a:pt x="452" y="332"/>
                        <a:pt x="452" y="333"/>
                      </a:cubicBezTo>
                      <a:cubicBezTo>
                        <a:pt x="452" y="333"/>
                        <a:pt x="452" y="333"/>
                        <a:pt x="452" y="334"/>
                      </a:cubicBezTo>
                      <a:cubicBezTo>
                        <a:pt x="452" y="335"/>
                        <a:pt x="452" y="336"/>
                        <a:pt x="452" y="336"/>
                      </a:cubicBezTo>
                      <a:cubicBezTo>
                        <a:pt x="452" y="337"/>
                        <a:pt x="452" y="337"/>
                        <a:pt x="453" y="338"/>
                      </a:cubicBezTo>
                      <a:cubicBezTo>
                        <a:pt x="453" y="339"/>
                        <a:pt x="453" y="339"/>
                        <a:pt x="453" y="340"/>
                      </a:cubicBezTo>
                      <a:cubicBezTo>
                        <a:pt x="453" y="341"/>
                        <a:pt x="453" y="341"/>
                        <a:pt x="453" y="342"/>
                      </a:cubicBezTo>
                      <a:cubicBezTo>
                        <a:pt x="453" y="342"/>
                        <a:pt x="454" y="343"/>
                        <a:pt x="454" y="344"/>
                      </a:cubicBezTo>
                      <a:cubicBezTo>
                        <a:pt x="454" y="344"/>
                        <a:pt x="454" y="345"/>
                        <a:pt x="454" y="345"/>
                      </a:cubicBezTo>
                      <a:cubicBezTo>
                        <a:pt x="454" y="346"/>
                        <a:pt x="454" y="347"/>
                        <a:pt x="454" y="347"/>
                      </a:cubicBezTo>
                      <a:cubicBezTo>
                        <a:pt x="455" y="348"/>
                        <a:pt x="455" y="348"/>
                        <a:pt x="455" y="349"/>
                      </a:cubicBezTo>
                      <a:cubicBezTo>
                        <a:pt x="455" y="349"/>
                        <a:pt x="455" y="350"/>
                        <a:pt x="455" y="351"/>
                      </a:cubicBezTo>
                      <a:cubicBezTo>
                        <a:pt x="455" y="351"/>
                        <a:pt x="456" y="352"/>
                        <a:pt x="456" y="352"/>
                      </a:cubicBezTo>
                      <a:cubicBezTo>
                        <a:pt x="456" y="353"/>
                        <a:pt x="456" y="353"/>
                        <a:pt x="456" y="354"/>
                      </a:cubicBezTo>
                      <a:cubicBezTo>
                        <a:pt x="456" y="354"/>
                        <a:pt x="457" y="355"/>
                        <a:pt x="457" y="355"/>
                      </a:cubicBezTo>
                      <a:cubicBezTo>
                        <a:pt x="457" y="356"/>
                        <a:pt x="457" y="356"/>
                        <a:pt x="457" y="357"/>
                      </a:cubicBezTo>
                      <a:cubicBezTo>
                        <a:pt x="457" y="357"/>
                        <a:pt x="458" y="358"/>
                        <a:pt x="458" y="358"/>
                      </a:cubicBezTo>
                      <a:cubicBezTo>
                        <a:pt x="458" y="359"/>
                        <a:pt x="458" y="359"/>
                        <a:pt x="458" y="359"/>
                      </a:cubicBezTo>
                      <a:cubicBezTo>
                        <a:pt x="459" y="360"/>
                        <a:pt x="459" y="361"/>
                        <a:pt x="459" y="362"/>
                      </a:cubicBezTo>
                      <a:cubicBezTo>
                        <a:pt x="460" y="362"/>
                        <a:pt x="460" y="363"/>
                        <a:pt x="461" y="364"/>
                      </a:cubicBezTo>
                      <a:cubicBezTo>
                        <a:pt x="461" y="365"/>
                        <a:pt x="461" y="365"/>
                        <a:pt x="461" y="366"/>
                      </a:cubicBezTo>
                      <a:cubicBezTo>
                        <a:pt x="461" y="377"/>
                        <a:pt x="463" y="401"/>
                        <a:pt x="459" y="425"/>
                      </a:cubicBezTo>
                      <a:cubicBezTo>
                        <a:pt x="459" y="425"/>
                        <a:pt x="459" y="426"/>
                        <a:pt x="459" y="426"/>
                      </a:cubicBezTo>
                      <a:cubicBezTo>
                        <a:pt x="459" y="427"/>
                        <a:pt x="458" y="427"/>
                        <a:pt x="458" y="427"/>
                      </a:cubicBezTo>
                      <a:cubicBezTo>
                        <a:pt x="454" y="452"/>
                        <a:pt x="443" y="475"/>
                        <a:pt x="420" y="479"/>
                      </a:cubicBezTo>
                      <a:cubicBezTo>
                        <a:pt x="400" y="481"/>
                        <a:pt x="333" y="512"/>
                        <a:pt x="324" y="520"/>
                      </a:cubicBezTo>
                      <a:cubicBezTo>
                        <a:pt x="311" y="533"/>
                        <a:pt x="280" y="536"/>
                        <a:pt x="261" y="540"/>
                      </a:cubicBezTo>
                      <a:cubicBezTo>
                        <a:pt x="241" y="544"/>
                        <a:pt x="200" y="567"/>
                        <a:pt x="180" y="653"/>
                      </a:cubicBezTo>
                      <a:cubicBezTo>
                        <a:pt x="171" y="693"/>
                        <a:pt x="161" y="744"/>
                        <a:pt x="167" y="792"/>
                      </a:cubicBezTo>
                      <a:cubicBezTo>
                        <a:pt x="170" y="825"/>
                        <a:pt x="146" y="886"/>
                        <a:pt x="143" y="992"/>
                      </a:cubicBezTo>
                      <a:cubicBezTo>
                        <a:pt x="144" y="1031"/>
                        <a:pt x="140" y="1058"/>
                        <a:pt x="135" y="1075"/>
                      </a:cubicBezTo>
                      <a:cubicBezTo>
                        <a:pt x="113" y="1129"/>
                        <a:pt x="113" y="1277"/>
                        <a:pt x="112" y="1315"/>
                      </a:cubicBezTo>
                      <a:cubicBezTo>
                        <a:pt x="111" y="1337"/>
                        <a:pt x="111" y="1369"/>
                        <a:pt x="107" y="1386"/>
                      </a:cubicBezTo>
                      <a:cubicBezTo>
                        <a:pt x="103" y="1402"/>
                        <a:pt x="106" y="1416"/>
                        <a:pt x="101" y="1430"/>
                      </a:cubicBezTo>
                      <a:cubicBezTo>
                        <a:pt x="97" y="1444"/>
                        <a:pt x="99" y="1464"/>
                        <a:pt x="96" y="1469"/>
                      </a:cubicBezTo>
                      <a:cubicBezTo>
                        <a:pt x="88" y="1477"/>
                        <a:pt x="53" y="1528"/>
                        <a:pt x="44" y="1540"/>
                      </a:cubicBezTo>
                      <a:cubicBezTo>
                        <a:pt x="36" y="1551"/>
                        <a:pt x="26" y="1586"/>
                        <a:pt x="21" y="1592"/>
                      </a:cubicBezTo>
                      <a:cubicBezTo>
                        <a:pt x="16" y="1598"/>
                        <a:pt x="15" y="1614"/>
                        <a:pt x="9" y="1628"/>
                      </a:cubicBezTo>
                      <a:cubicBezTo>
                        <a:pt x="4" y="1641"/>
                        <a:pt x="0" y="1653"/>
                        <a:pt x="17" y="1652"/>
                      </a:cubicBezTo>
                      <a:cubicBezTo>
                        <a:pt x="31" y="1651"/>
                        <a:pt x="46" y="1627"/>
                        <a:pt x="49" y="1611"/>
                      </a:cubicBezTo>
                      <a:cubicBezTo>
                        <a:pt x="53" y="1609"/>
                        <a:pt x="61" y="1599"/>
                        <a:pt x="70" y="1589"/>
                      </a:cubicBezTo>
                      <a:cubicBezTo>
                        <a:pt x="68" y="1597"/>
                        <a:pt x="74" y="1606"/>
                        <a:pt x="81" y="1633"/>
                      </a:cubicBezTo>
                      <a:cubicBezTo>
                        <a:pt x="81" y="1642"/>
                        <a:pt x="89" y="1665"/>
                        <a:pt x="88" y="1675"/>
                      </a:cubicBezTo>
                      <a:cubicBezTo>
                        <a:pt x="87" y="1686"/>
                        <a:pt x="94" y="1714"/>
                        <a:pt x="97" y="1728"/>
                      </a:cubicBezTo>
                      <a:cubicBezTo>
                        <a:pt x="100" y="1742"/>
                        <a:pt x="113" y="1743"/>
                        <a:pt x="122" y="1739"/>
                      </a:cubicBezTo>
                      <a:cubicBezTo>
                        <a:pt x="122" y="1739"/>
                        <a:pt x="121" y="1751"/>
                        <a:pt x="134" y="1753"/>
                      </a:cubicBezTo>
                      <a:cubicBezTo>
                        <a:pt x="146" y="1755"/>
                        <a:pt x="148" y="1733"/>
                        <a:pt x="148" y="1733"/>
                      </a:cubicBezTo>
                      <a:cubicBezTo>
                        <a:pt x="148" y="1733"/>
                        <a:pt x="148" y="1741"/>
                        <a:pt x="157" y="1742"/>
                      </a:cubicBezTo>
                      <a:cubicBezTo>
                        <a:pt x="171" y="1742"/>
                        <a:pt x="173" y="1715"/>
                        <a:pt x="173" y="1715"/>
                      </a:cubicBezTo>
                      <a:cubicBezTo>
                        <a:pt x="173" y="1715"/>
                        <a:pt x="174" y="1716"/>
                        <a:pt x="174" y="1716"/>
                      </a:cubicBezTo>
                      <a:cubicBezTo>
                        <a:pt x="174" y="1716"/>
                        <a:pt x="174" y="1716"/>
                        <a:pt x="174" y="1716"/>
                      </a:cubicBezTo>
                      <a:cubicBezTo>
                        <a:pt x="174" y="1716"/>
                        <a:pt x="174" y="1717"/>
                        <a:pt x="174" y="1717"/>
                      </a:cubicBezTo>
                      <a:cubicBezTo>
                        <a:pt x="174" y="1716"/>
                        <a:pt x="174" y="1716"/>
                        <a:pt x="174" y="1716"/>
                      </a:cubicBezTo>
                      <a:cubicBezTo>
                        <a:pt x="174" y="1717"/>
                        <a:pt x="174" y="1717"/>
                        <a:pt x="174" y="1717"/>
                      </a:cubicBezTo>
                      <a:cubicBezTo>
                        <a:pt x="174" y="1717"/>
                        <a:pt x="174" y="1717"/>
                        <a:pt x="174" y="1717"/>
                      </a:cubicBezTo>
                      <a:cubicBezTo>
                        <a:pt x="174" y="1718"/>
                        <a:pt x="175" y="1718"/>
                        <a:pt x="175" y="1719"/>
                      </a:cubicBezTo>
                      <a:cubicBezTo>
                        <a:pt x="175" y="1719"/>
                        <a:pt x="176" y="1719"/>
                        <a:pt x="176" y="1719"/>
                      </a:cubicBezTo>
                      <a:cubicBezTo>
                        <a:pt x="176" y="1719"/>
                        <a:pt x="176" y="1719"/>
                        <a:pt x="176" y="1719"/>
                      </a:cubicBezTo>
                      <a:cubicBezTo>
                        <a:pt x="176" y="1720"/>
                        <a:pt x="177" y="1720"/>
                        <a:pt x="177" y="1720"/>
                      </a:cubicBezTo>
                      <a:cubicBezTo>
                        <a:pt x="177" y="1720"/>
                        <a:pt x="177" y="1720"/>
                        <a:pt x="177" y="1720"/>
                      </a:cubicBezTo>
                      <a:cubicBezTo>
                        <a:pt x="178" y="1720"/>
                        <a:pt x="178" y="1720"/>
                        <a:pt x="179" y="1720"/>
                      </a:cubicBezTo>
                      <a:cubicBezTo>
                        <a:pt x="179" y="1720"/>
                        <a:pt x="179" y="1720"/>
                        <a:pt x="179" y="1720"/>
                      </a:cubicBezTo>
                      <a:cubicBezTo>
                        <a:pt x="180" y="1720"/>
                        <a:pt x="180" y="1720"/>
                        <a:pt x="181" y="1720"/>
                      </a:cubicBezTo>
                      <a:cubicBezTo>
                        <a:pt x="188" y="1720"/>
                        <a:pt x="194" y="1691"/>
                        <a:pt x="197" y="1679"/>
                      </a:cubicBezTo>
                      <a:cubicBezTo>
                        <a:pt x="200" y="1667"/>
                        <a:pt x="205" y="1657"/>
                        <a:pt x="206" y="1647"/>
                      </a:cubicBezTo>
                      <a:cubicBezTo>
                        <a:pt x="207" y="1638"/>
                        <a:pt x="208" y="1632"/>
                        <a:pt x="216" y="1589"/>
                      </a:cubicBezTo>
                      <a:cubicBezTo>
                        <a:pt x="224" y="1546"/>
                        <a:pt x="199" y="1500"/>
                        <a:pt x="202" y="1486"/>
                      </a:cubicBezTo>
                      <a:cubicBezTo>
                        <a:pt x="206" y="1471"/>
                        <a:pt x="193" y="1449"/>
                        <a:pt x="195" y="1445"/>
                      </a:cubicBezTo>
                      <a:cubicBezTo>
                        <a:pt x="197" y="1441"/>
                        <a:pt x="201" y="1425"/>
                        <a:pt x="204" y="1409"/>
                      </a:cubicBezTo>
                      <a:cubicBezTo>
                        <a:pt x="206" y="1393"/>
                        <a:pt x="264" y="1251"/>
                        <a:pt x="270" y="1219"/>
                      </a:cubicBezTo>
                      <a:cubicBezTo>
                        <a:pt x="281" y="1159"/>
                        <a:pt x="281" y="1132"/>
                        <a:pt x="274" y="1090"/>
                      </a:cubicBezTo>
                      <a:cubicBezTo>
                        <a:pt x="275" y="1059"/>
                        <a:pt x="288" y="975"/>
                        <a:pt x="290" y="960"/>
                      </a:cubicBezTo>
                      <a:cubicBezTo>
                        <a:pt x="291" y="957"/>
                        <a:pt x="291" y="942"/>
                        <a:pt x="293" y="932"/>
                      </a:cubicBezTo>
                      <a:cubicBezTo>
                        <a:pt x="294" y="926"/>
                        <a:pt x="295" y="915"/>
                        <a:pt x="295" y="902"/>
                      </a:cubicBezTo>
                      <a:cubicBezTo>
                        <a:pt x="296" y="904"/>
                        <a:pt x="296" y="904"/>
                        <a:pt x="296" y="904"/>
                      </a:cubicBezTo>
                      <a:cubicBezTo>
                        <a:pt x="296" y="918"/>
                        <a:pt x="300" y="942"/>
                        <a:pt x="302" y="980"/>
                      </a:cubicBezTo>
                      <a:cubicBezTo>
                        <a:pt x="301" y="1011"/>
                        <a:pt x="316" y="1068"/>
                        <a:pt x="318" y="1098"/>
                      </a:cubicBezTo>
                      <a:cubicBezTo>
                        <a:pt x="314" y="1107"/>
                        <a:pt x="329" y="1264"/>
                        <a:pt x="329" y="1264"/>
                      </a:cubicBezTo>
                      <a:cubicBezTo>
                        <a:pt x="328" y="1265"/>
                        <a:pt x="328" y="1265"/>
                        <a:pt x="328" y="1265"/>
                      </a:cubicBezTo>
                      <a:cubicBezTo>
                        <a:pt x="328" y="1265"/>
                        <a:pt x="328" y="1265"/>
                        <a:pt x="328" y="1266"/>
                      </a:cubicBezTo>
                      <a:cubicBezTo>
                        <a:pt x="328" y="1266"/>
                        <a:pt x="328" y="1266"/>
                        <a:pt x="328" y="1266"/>
                      </a:cubicBezTo>
                      <a:cubicBezTo>
                        <a:pt x="326" y="1272"/>
                        <a:pt x="321" y="1288"/>
                        <a:pt x="317" y="1309"/>
                      </a:cubicBezTo>
                      <a:cubicBezTo>
                        <a:pt x="317" y="1309"/>
                        <a:pt x="317" y="1309"/>
                        <a:pt x="316" y="1310"/>
                      </a:cubicBezTo>
                      <a:cubicBezTo>
                        <a:pt x="316" y="1311"/>
                        <a:pt x="316" y="1313"/>
                        <a:pt x="315" y="1314"/>
                      </a:cubicBezTo>
                      <a:cubicBezTo>
                        <a:pt x="315" y="1315"/>
                        <a:pt x="315" y="1315"/>
                        <a:pt x="315" y="1316"/>
                      </a:cubicBezTo>
                      <a:cubicBezTo>
                        <a:pt x="315" y="1317"/>
                        <a:pt x="314" y="1319"/>
                        <a:pt x="314" y="1320"/>
                      </a:cubicBezTo>
                      <a:cubicBezTo>
                        <a:pt x="314" y="1321"/>
                        <a:pt x="314" y="1321"/>
                        <a:pt x="314" y="1322"/>
                      </a:cubicBezTo>
                      <a:cubicBezTo>
                        <a:pt x="313" y="1323"/>
                        <a:pt x="313" y="1325"/>
                        <a:pt x="313" y="1326"/>
                      </a:cubicBezTo>
                      <a:cubicBezTo>
                        <a:pt x="313" y="1327"/>
                        <a:pt x="312" y="1328"/>
                        <a:pt x="312" y="1328"/>
                      </a:cubicBezTo>
                      <a:cubicBezTo>
                        <a:pt x="312" y="1330"/>
                        <a:pt x="312" y="1331"/>
                        <a:pt x="311" y="1332"/>
                      </a:cubicBezTo>
                      <a:cubicBezTo>
                        <a:pt x="311" y="1333"/>
                        <a:pt x="311" y="1334"/>
                        <a:pt x="311" y="1335"/>
                      </a:cubicBezTo>
                      <a:cubicBezTo>
                        <a:pt x="311" y="1336"/>
                        <a:pt x="310" y="1337"/>
                        <a:pt x="310" y="1339"/>
                      </a:cubicBezTo>
                      <a:cubicBezTo>
                        <a:pt x="310" y="1340"/>
                        <a:pt x="310" y="1341"/>
                        <a:pt x="310" y="1341"/>
                      </a:cubicBezTo>
                      <a:cubicBezTo>
                        <a:pt x="309" y="1343"/>
                        <a:pt x="309" y="1344"/>
                        <a:pt x="309" y="1345"/>
                      </a:cubicBezTo>
                      <a:cubicBezTo>
                        <a:pt x="309" y="1346"/>
                        <a:pt x="308" y="1347"/>
                        <a:pt x="308" y="1348"/>
                      </a:cubicBezTo>
                      <a:cubicBezTo>
                        <a:pt x="308" y="1349"/>
                        <a:pt x="308" y="1350"/>
                        <a:pt x="307" y="1352"/>
                      </a:cubicBezTo>
                      <a:cubicBezTo>
                        <a:pt x="307" y="1353"/>
                        <a:pt x="307" y="1354"/>
                        <a:pt x="307" y="1355"/>
                      </a:cubicBezTo>
                      <a:cubicBezTo>
                        <a:pt x="307" y="1356"/>
                        <a:pt x="306" y="1357"/>
                        <a:pt x="306" y="1358"/>
                      </a:cubicBezTo>
                      <a:cubicBezTo>
                        <a:pt x="306" y="1359"/>
                        <a:pt x="306" y="1360"/>
                        <a:pt x="306" y="1361"/>
                      </a:cubicBezTo>
                      <a:cubicBezTo>
                        <a:pt x="305" y="1363"/>
                        <a:pt x="305" y="1364"/>
                        <a:pt x="305" y="1365"/>
                      </a:cubicBezTo>
                      <a:cubicBezTo>
                        <a:pt x="305" y="1366"/>
                        <a:pt x="304" y="1367"/>
                        <a:pt x="304" y="1368"/>
                      </a:cubicBezTo>
                      <a:cubicBezTo>
                        <a:pt x="304" y="1369"/>
                        <a:pt x="304" y="1370"/>
                        <a:pt x="304" y="1371"/>
                      </a:cubicBezTo>
                      <a:cubicBezTo>
                        <a:pt x="303" y="1372"/>
                        <a:pt x="303" y="1373"/>
                        <a:pt x="303" y="1375"/>
                      </a:cubicBezTo>
                      <a:cubicBezTo>
                        <a:pt x="303" y="1376"/>
                        <a:pt x="303" y="1377"/>
                        <a:pt x="303" y="1378"/>
                      </a:cubicBezTo>
                      <a:cubicBezTo>
                        <a:pt x="302" y="1379"/>
                        <a:pt x="302" y="1380"/>
                        <a:pt x="302" y="1381"/>
                      </a:cubicBezTo>
                      <a:cubicBezTo>
                        <a:pt x="302" y="1382"/>
                        <a:pt x="302" y="1383"/>
                        <a:pt x="301" y="1384"/>
                      </a:cubicBezTo>
                      <a:cubicBezTo>
                        <a:pt x="301" y="1385"/>
                        <a:pt x="301" y="1386"/>
                        <a:pt x="301" y="1387"/>
                      </a:cubicBezTo>
                      <a:cubicBezTo>
                        <a:pt x="301" y="1388"/>
                        <a:pt x="301" y="1389"/>
                        <a:pt x="300" y="1390"/>
                      </a:cubicBezTo>
                      <a:cubicBezTo>
                        <a:pt x="300" y="1391"/>
                        <a:pt x="300" y="1392"/>
                        <a:pt x="300" y="1393"/>
                      </a:cubicBezTo>
                      <a:cubicBezTo>
                        <a:pt x="300" y="1394"/>
                        <a:pt x="300" y="1395"/>
                        <a:pt x="299" y="1396"/>
                      </a:cubicBezTo>
                      <a:cubicBezTo>
                        <a:pt x="299" y="1397"/>
                        <a:pt x="299" y="1398"/>
                        <a:pt x="299" y="1399"/>
                      </a:cubicBezTo>
                      <a:cubicBezTo>
                        <a:pt x="299" y="1400"/>
                        <a:pt x="299" y="1401"/>
                        <a:pt x="299" y="1401"/>
                      </a:cubicBezTo>
                      <a:cubicBezTo>
                        <a:pt x="298" y="1403"/>
                        <a:pt x="298" y="1404"/>
                        <a:pt x="298" y="1405"/>
                      </a:cubicBezTo>
                      <a:cubicBezTo>
                        <a:pt x="298" y="1405"/>
                        <a:pt x="298" y="1406"/>
                        <a:pt x="298" y="1407"/>
                      </a:cubicBezTo>
                      <a:cubicBezTo>
                        <a:pt x="298" y="1408"/>
                        <a:pt x="298" y="1409"/>
                        <a:pt x="297" y="1410"/>
                      </a:cubicBezTo>
                      <a:cubicBezTo>
                        <a:pt x="297" y="1411"/>
                        <a:pt x="297" y="1411"/>
                        <a:pt x="297" y="1412"/>
                      </a:cubicBezTo>
                      <a:cubicBezTo>
                        <a:pt x="297" y="1413"/>
                        <a:pt x="297" y="1414"/>
                        <a:pt x="297" y="1415"/>
                      </a:cubicBezTo>
                      <a:cubicBezTo>
                        <a:pt x="297" y="1415"/>
                        <a:pt x="297" y="1416"/>
                        <a:pt x="297" y="1417"/>
                      </a:cubicBezTo>
                      <a:cubicBezTo>
                        <a:pt x="296" y="1418"/>
                        <a:pt x="296" y="1419"/>
                        <a:pt x="296" y="1419"/>
                      </a:cubicBezTo>
                      <a:cubicBezTo>
                        <a:pt x="296" y="1420"/>
                        <a:pt x="296" y="1421"/>
                        <a:pt x="296" y="1421"/>
                      </a:cubicBezTo>
                      <a:cubicBezTo>
                        <a:pt x="296" y="1422"/>
                        <a:pt x="296" y="1423"/>
                        <a:pt x="296" y="1424"/>
                      </a:cubicBezTo>
                      <a:cubicBezTo>
                        <a:pt x="296" y="1424"/>
                        <a:pt x="296" y="1425"/>
                        <a:pt x="296" y="1425"/>
                      </a:cubicBezTo>
                      <a:cubicBezTo>
                        <a:pt x="296" y="1427"/>
                        <a:pt x="296" y="1428"/>
                        <a:pt x="296" y="1429"/>
                      </a:cubicBezTo>
                      <a:cubicBezTo>
                        <a:pt x="293" y="1447"/>
                        <a:pt x="300" y="1472"/>
                        <a:pt x="298" y="1512"/>
                      </a:cubicBezTo>
                      <a:cubicBezTo>
                        <a:pt x="295" y="1562"/>
                        <a:pt x="251" y="1762"/>
                        <a:pt x="333" y="2014"/>
                      </a:cubicBezTo>
                      <a:cubicBezTo>
                        <a:pt x="338" y="2029"/>
                        <a:pt x="338" y="2079"/>
                        <a:pt x="344" y="2107"/>
                      </a:cubicBezTo>
                      <a:cubicBezTo>
                        <a:pt x="345" y="2114"/>
                        <a:pt x="359" y="2145"/>
                        <a:pt x="360" y="2189"/>
                      </a:cubicBezTo>
                      <a:cubicBezTo>
                        <a:pt x="361" y="2259"/>
                        <a:pt x="354" y="2349"/>
                        <a:pt x="356" y="2399"/>
                      </a:cubicBezTo>
                      <a:cubicBezTo>
                        <a:pt x="359" y="2481"/>
                        <a:pt x="393" y="2556"/>
                        <a:pt x="406" y="2609"/>
                      </a:cubicBezTo>
                      <a:cubicBezTo>
                        <a:pt x="420" y="2661"/>
                        <a:pt x="425" y="2703"/>
                        <a:pt x="422" y="2713"/>
                      </a:cubicBezTo>
                      <a:cubicBezTo>
                        <a:pt x="420" y="2722"/>
                        <a:pt x="418" y="2740"/>
                        <a:pt x="425" y="2755"/>
                      </a:cubicBezTo>
                      <a:cubicBezTo>
                        <a:pt x="426" y="2756"/>
                        <a:pt x="402" y="2808"/>
                        <a:pt x="389" y="2817"/>
                      </a:cubicBezTo>
                      <a:cubicBezTo>
                        <a:pt x="377" y="2827"/>
                        <a:pt x="373" y="2835"/>
                        <a:pt x="364" y="2840"/>
                      </a:cubicBezTo>
                      <a:cubicBezTo>
                        <a:pt x="354" y="2845"/>
                        <a:pt x="349" y="2850"/>
                        <a:pt x="345" y="2861"/>
                      </a:cubicBezTo>
                      <a:cubicBezTo>
                        <a:pt x="342" y="2869"/>
                        <a:pt x="333" y="2881"/>
                        <a:pt x="340" y="2887"/>
                      </a:cubicBezTo>
                      <a:cubicBezTo>
                        <a:pt x="341" y="2888"/>
                        <a:pt x="342" y="2888"/>
                        <a:pt x="343" y="2889"/>
                      </a:cubicBezTo>
                      <a:cubicBezTo>
                        <a:pt x="344" y="2889"/>
                        <a:pt x="344" y="2889"/>
                        <a:pt x="344" y="2889"/>
                      </a:cubicBezTo>
                      <a:cubicBezTo>
                        <a:pt x="343" y="2892"/>
                        <a:pt x="343" y="2894"/>
                        <a:pt x="344" y="2896"/>
                      </a:cubicBezTo>
                      <a:cubicBezTo>
                        <a:pt x="348" y="2903"/>
                        <a:pt x="355" y="2905"/>
                        <a:pt x="364" y="2904"/>
                      </a:cubicBezTo>
                      <a:cubicBezTo>
                        <a:pt x="365" y="2902"/>
                        <a:pt x="365" y="2902"/>
                        <a:pt x="365" y="2902"/>
                      </a:cubicBezTo>
                      <a:cubicBezTo>
                        <a:pt x="366" y="2905"/>
                        <a:pt x="366" y="2908"/>
                        <a:pt x="368" y="2910"/>
                      </a:cubicBezTo>
                      <a:cubicBezTo>
                        <a:pt x="374" y="2919"/>
                        <a:pt x="394" y="2923"/>
                        <a:pt x="402" y="2915"/>
                      </a:cubicBezTo>
                      <a:cubicBezTo>
                        <a:pt x="403" y="2916"/>
                        <a:pt x="404" y="2916"/>
                        <a:pt x="406" y="2917"/>
                      </a:cubicBezTo>
                      <a:cubicBezTo>
                        <a:pt x="407" y="2917"/>
                        <a:pt x="408" y="2917"/>
                        <a:pt x="409" y="2918"/>
                      </a:cubicBezTo>
                      <a:cubicBezTo>
                        <a:pt x="410" y="2918"/>
                        <a:pt x="410" y="2918"/>
                        <a:pt x="411" y="2918"/>
                      </a:cubicBezTo>
                      <a:cubicBezTo>
                        <a:pt x="413" y="2919"/>
                        <a:pt x="414" y="2919"/>
                        <a:pt x="416" y="2919"/>
                      </a:cubicBezTo>
                      <a:cubicBezTo>
                        <a:pt x="416" y="2919"/>
                        <a:pt x="416" y="2919"/>
                        <a:pt x="416" y="2919"/>
                      </a:cubicBezTo>
                      <a:cubicBezTo>
                        <a:pt x="425" y="2920"/>
                        <a:pt x="435" y="2918"/>
                        <a:pt x="440" y="2913"/>
                      </a:cubicBezTo>
                      <a:cubicBezTo>
                        <a:pt x="440" y="2912"/>
                        <a:pt x="440" y="2912"/>
                        <a:pt x="440" y="2912"/>
                      </a:cubicBezTo>
                      <a:cubicBezTo>
                        <a:pt x="440" y="2913"/>
                        <a:pt x="441" y="2913"/>
                        <a:pt x="441" y="2914"/>
                      </a:cubicBezTo>
                      <a:cubicBezTo>
                        <a:pt x="441" y="2913"/>
                        <a:pt x="441" y="2913"/>
                        <a:pt x="441" y="2913"/>
                      </a:cubicBezTo>
                      <a:cubicBezTo>
                        <a:pt x="446" y="2925"/>
                        <a:pt x="462" y="2926"/>
                        <a:pt x="475" y="2924"/>
                      </a:cubicBezTo>
                      <a:cubicBezTo>
                        <a:pt x="475" y="2924"/>
                        <a:pt x="475" y="2924"/>
                        <a:pt x="475" y="2924"/>
                      </a:cubicBezTo>
                      <a:cubicBezTo>
                        <a:pt x="476" y="2924"/>
                        <a:pt x="477" y="2924"/>
                        <a:pt x="478" y="2924"/>
                      </a:cubicBezTo>
                      <a:cubicBezTo>
                        <a:pt x="478" y="2924"/>
                        <a:pt x="479" y="2923"/>
                        <a:pt x="479" y="2923"/>
                      </a:cubicBezTo>
                      <a:cubicBezTo>
                        <a:pt x="480" y="2923"/>
                        <a:pt x="480" y="2923"/>
                        <a:pt x="481" y="2923"/>
                      </a:cubicBezTo>
                      <a:cubicBezTo>
                        <a:pt x="482" y="2923"/>
                        <a:pt x="482" y="2923"/>
                        <a:pt x="483" y="2923"/>
                      </a:cubicBezTo>
                      <a:cubicBezTo>
                        <a:pt x="485" y="2922"/>
                        <a:pt x="486" y="2922"/>
                        <a:pt x="488" y="2922"/>
                      </a:cubicBezTo>
                      <a:cubicBezTo>
                        <a:pt x="488" y="2921"/>
                        <a:pt x="489" y="2921"/>
                        <a:pt x="489" y="2921"/>
                      </a:cubicBezTo>
                      <a:cubicBezTo>
                        <a:pt x="490" y="2921"/>
                        <a:pt x="491" y="2920"/>
                        <a:pt x="492" y="2920"/>
                      </a:cubicBezTo>
                      <a:cubicBezTo>
                        <a:pt x="492" y="2920"/>
                        <a:pt x="493" y="2919"/>
                        <a:pt x="493" y="2919"/>
                      </a:cubicBezTo>
                      <a:cubicBezTo>
                        <a:pt x="494" y="2919"/>
                        <a:pt x="495" y="2918"/>
                        <a:pt x="496" y="2918"/>
                      </a:cubicBezTo>
                      <a:cubicBezTo>
                        <a:pt x="496" y="2918"/>
                        <a:pt x="496" y="2917"/>
                        <a:pt x="497" y="2917"/>
                      </a:cubicBezTo>
                      <a:cubicBezTo>
                        <a:pt x="498" y="2917"/>
                        <a:pt x="498" y="2916"/>
                        <a:pt x="499" y="2916"/>
                      </a:cubicBezTo>
                      <a:cubicBezTo>
                        <a:pt x="499" y="2915"/>
                        <a:pt x="500" y="2915"/>
                        <a:pt x="500" y="2915"/>
                      </a:cubicBezTo>
                      <a:cubicBezTo>
                        <a:pt x="501" y="2914"/>
                        <a:pt x="501" y="2914"/>
                        <a:pt x="502" y="2913"/>
                      </a:cubicBezTo>
                      <a:cubicBezTo>
                        <a:pt x="502" y="2913"/>
                        <a:pt x="503" y="2913"/>
                        <a:pt x="503" y="2913"/>
                      </a:cubicBezTo>
                      <a:cubicBezTo>
                        <a:pt x="505" y="2911"/>
                        <a:pt x="506" y="2909"/>
                        <a:pt x="508" y="2908"/>
                      </a:cubicBezTo>
                      <a:cubicBezTo>
                        <a:pt x="508" y="2908"/>
                        <a:pt x="508" y="2908"/>
                        <a:pt x="508" y="2908"/>
                      </a:cubicBezTo>
                      <a:cubicBezTo>
                        <a:pt x="508" y="2908"/>
                        <a:pt x="508" y="2908"/>
                        <a:pt x="508" y="2908"/>
                      </a:cubicBezTo>
                      <a:cubicBezTo>
                        <a:pt x="509" y="2907"/>
                        <a:pt x="510" y="2906"/>
                        <a:pt x="511" y="2905"/>
                      </a:cubicBezTo>
                      <a:cubicBezTo>
                        <a:pt x="519" y="2899"/>
                        <a:pt x="525" y="2894"/>
                        <a:pt x="523" y="2879"/>
                      </a:cubicBezTo>
                      <a:cubicBezTo>
                        <a:pt x="520" y="2864"/>
                        <a:pt x="522" y="2864"/>
                        <a:pt x="524" y="2846"/>
                      </a:cubicBezTo>
                      <a:cubicBezTo>
                        <a:pt x="525" y="2835"/>
                        <a:pt x="534" y="2832"/>
                        <a:pt x="536" y="2815"/>
                      </a:cubicBezTo>
                      <a:cubicBezTo>
                        <a:pt x="537" y="2801"/>
                        <a:pt x="526" y="2741"/>
                        <a:pt x="527" y="2733"/>
                      </a:cubicBezTo>
                      <a:cubicBezTo>
                        <a:pt x="530" y="2715"/>
                        <a:pt x="517" y="2700"/>
                        <a:pt x="513" y="2669"/>
                      </a:cubicBezTo>
                      <a:cubicBezTo>
                        <a:pt x="508" y="2639"/>
                        <a:pt x="520" y="2535"/>
                        <a:pt x="520" y="2516"/>
                      </a:cubicBezTo>
                      <a:cubicBezTo>
                        <a:pt x="520" y="2480"/>
                        <a:pt x="539" y="2421"/>
                        <a:pt x="534" y="2348"/>
                      </a:cubicBezTo>
                      <a:cubicBezTo>
                        <a:pt x="531" y="2306"/>
                        <a:pt x="510" y="2177"/>
                        <a:pt x="510" y="2148"/>
                      </a:cubicBezTo>
                      <a:cubicBezTo>
                        <a:pt x="510" y="2143"/>
                        <a:pt x="509" y="2110"/>
                        <a:pt x="511" y="2105"/>
                      </a:cubicBezTo>
                      <a:cubicBezTo>
                        <a:pt x="517" y="2085"/>
                        <a:pt x="544" y="1849"/>
                        <a:pt x="544" y="1847"/>
                      </a:cubicBezTo>
                      <a:cubicBezTo>
                        <a:pt x="547" y="1823"/>
                        <a:pt x="555" y="1690"/>
                        <a:pt x="558" y="1646"/>
                      </a:cubicBezTo>
                      <a:cubicBezTo>
                        <a:pt x="559" y="1646"/>
                        <a:pt x="561" y="1646"/>
                        <a:pt x="562" y="1646"/>
                      </a:cubicBezTo>
                      <a:cubicBezTo>
                        <a:pt x="565" y="1689"/>
                        <a:pt x="573" y="1823"/>
                        <a:pt x="576" y="1847"/>
                      </a:cubicBezTo>
                      <a:cubicBezTo>
                        <a:pt x="576" y="1849"/>
                        <a:pt x="603" y="2085"/>
                        <a:pt x="609" y="2105"/>
                      </a:cubicBezTo>
                      <a:cubicBezTo>
                        <a:pt x="611" y="2110"/>
                        <a:pt x="610" y="2143"/>
                        <a:pt x="610" y="2148"/>
                      </a:cubicBezTo>
                      <a:cubicBezTo>
                        <a:pt x="610" y="2177"/>
                        <a:pt x="589" y="2306"/>
                        <a:pt x="586" y="2348"/>
                      </a:cubicBezTo>
                      <a:cubicBezTo>
                        <a:pt x="581" y="2421"/>
                        <a:pt x="600" y="2480"/>
                        <a:pt x="600" y="2516"/>
                      </a:cubicBezTo>
                      <a:cubicBezTo>
                        <a:pt x="600" y="2535"/>
                        <a:pt x="612" y="2639"/>
                        <a:pt x="607" y="2669"/>
                      </a:cubicBezTo>
                      <a:cubicBezTo>
                        <a:pt x="603" y="2700"/>
                        <a:pt x="590" y="2715"/>
                        <a:pt x="593" y="2733"/>
                      </a:cubicBezTo>
                      <a:cubicBezTo>
                        <a:pt x="594" y="2741"/>
                        <a:pt x="583" y="2801"/>
                        <a:pt x="584" y="2815"/>
                      </a:cubicBezTo>
                      <a:cubicBezTo>
                        <a:pt x="586" y="2832"/>
                        <a:pt x="595" y="2835"/>
                        <a:pt x="596" y="2846"/>
                      </a:cubicBezTo>
                      <a:cubicBezTo>
                        <a:pt x="598" y="2864"/>
                        <a:pt x="600" y="2864"/>
                        <a:pt x="597" y="2879"/>
                      </a:cubicBezTo>
                      <a:cubicBezTo>
                        <a:pt x="595" y="2894"/>
                        <a:pt x="601" y="2899"/>
                        <a:pt x="609" y="2905"/>
                      </a:cubicBezTo>
                      <a:cubicBezTo>
                        <a:pt x="610" y="2906"/>
                        <a:pt x="611" y="2907"/>
                        <a:pt x="612" y="2908"/>
                      </a:cubicBezTo>
                      <a:cubicBezTo>
                        <a:pt x="612" y="2908"/>
                        <a:pt x="612" y="2908"/>
                        <a:pt x="612" y="2908"/>
                      </a:cubicBezTo>
                      <a:cubicBezTo>
                        <a:pt x="612" y="2908"/>
                        <a:pt x="612" y="2908"/>
                        <a:pt x="612" y="2908"/>
                      </a:cubicBezTo>
                      <a:cubicBezTo>
                        <a:pt x="614" y="2909"/>
                        <a:pt x="615" y="2911"/>
                        <a:pt x="617" y="2913"/>
                      </a:cubicBezTo>
                      <a:cubicBezTo>
                        <a:pt x="617" y="2913"/>
                        <a:pt x="618" y="2913"/>
                        <a:pt x="618" y="2913"/>
                      </a:cubicBezTo>
                      <a:cubicBezTo>
                        <a:pt x="619" y="2914"/>
                        <a:pt x="619" y="2914"/>
                        <a:pt x="620" y="2915"/>
                      </a:cubicBezTo>
                      <a:cubicBezTo>
                        <a:pt x="620" y="2915"/>
                        <a:pt x="621" y="2915"/>
                        <a:pt x="621" y="2916"/>
                      </a:cubicBezTo>
                      <a:cubicBezTo>
                        <a:pt x="622" y="2916"/>
                        <a:pt x="622" y="2917"/>
                        <a:pt x="623" y="2917"/>
                      </a:cubicBezTo>
                      <a:cubicBezTo>
                        <a:pt x="624" y="2917"/>
                        <a:pt x="624" y="2918"/>
                        <a:pt x="624" y="2918"/>
                      </a:cubicBezTo>
                      <a:cubicBezTo>
                        <a:pt x="625" y="2918"/>
                        <a:pt x="626" y="2919"/>
                        <a:pt x="627" y="2919"/>
                      </a:cubicBezTo>
                      <a:cubicBezTo>
                        <a:pt x="627" y="2919"/>
                        <a:pt x="628" y="2920"/>
                        <a:pt x="628" y="2920"/>
                      </a:cubicBezTo>
                      <a:cubicBezTo>
                        <a:pt x="629" y="2920"/>
                        <a:pt x="630" y="2921"/>
                        <a:pt x="631" y="2921"/>
                      </a:cubicBezTo>
                      <a:cubicBezTo>
                        <a:pt x="631" y="2921"/>
                        <a:pt x="632" y="2921"/>
                        <a:pt x="632" y="2922"/>
                      </a:cubicBezTo>
                      <a:cubicBezTo>
                        <a:pt x="634" y="2922"/>
                        <a:pt x="635" y="2922"/>
                        <a:pt x="637" y="2923"/>
                      </a:cubicBezTo>
                      <a:cubicBezTo>
                        <a:pt x="638" y="2923"/>
                        <a:pt x="639" y="2923"/>
                        <a:pt x="639" y="2923"/>
                      </a:cubicBezTo>
                      <a:cubicBezTo>
                        <a:pt x="640" y="2923"/>
                        <a:pt x="640" y="2923"/>
                        <a:pt x="641" y="2923"/>
                      </a:cubicBezTo>
                      <a:cubicBezTo>
                        <a:pt x="641" y="2923"/>
                        <a:pt x="642" y="2924"/>
                        <a:pt x="642" y="2924"/>
                      </a:cubicBezTo>
                      <a:cubicBezTo>
                        <a:pt x="643" y="2924"/>
                        <a:pt x="644" y="2924"/>
                        <a:pt x="644" y="2924"/>
                      </a:cubicBezTo>
                      <a:cubicBezTo>
                        <a:pt x="645" y="2924"/>
                        <a:pt x="645" y="2924"/>
                        <a:pt x="645" y="2924"/>
                      </a:cubicBezTo>
                      <a:cubicBezTo>
                        <a:pt x="646" y="2924"/>
                        <a:pt x="647" y="2924"/>
                        <a:pt x="648" y="2924"/>
                      </a:cubicBezTo>
                      <a:cubicBezTo>
                        <a:pt x="648" y="2924"/>
                        <a:pt x="648" y="2924"/>
                        <a:pt x="648" y="2924"/>
                      </a:cubicBezTo>
                      <a:cubicBezTo>
                        <a:pt x="660" y="2925"/>
                        <a:pt x="674" y="2924"/>
                        <a:pt x="679" y="2914"/>
                      </a:cubicBezTo>
                      <a:cubicBezTo>
                        <a:pt x="679" y="2914"/>
                        <a:pt x="679" y="2914"/>
                        <a:pt x="679" y="2914"/>
                      </a:cubicBezTo>
                      <a:cubicBezTo>
                        <a:pt x="679" y="2914"/>
                        <a:pt x="679" y="2914"/>
                        <a:pt x="679" y="2914"/>
                      </a:cubicBezTo>
                      <a:cubicBezTo>
                        <a:pt x="679" y="2913"/>
                        <a:pt x="679" y="2913"/>
                        <a:pt x="680" y="2912"/>
                      </a:cubicBezTo>
                      <a:cubicBezTo>
                        <a:pt x="680" y="2912"/>
                        <a:pt x="680" y="2912"/>
                        <a:pt x="680" y="2912"/>
                      </a:cubicBezTo>
                      <a:cubicBezTo>
                        <a:pt x="685" y="2918"/>
                        <a:pt x="695" y="2920"/>
                        <a:pt x="704" y="2919"/>
                      </a:cubicBezTo>
                      <a:cubicBezTo>
                        <a:pt x="704" y="2919"/>
                        <a:pt x="704" y="2919"/>
                        <a:pt x="704" y="2919"/>
                      </a:cubicBezTo>
                      <a:cubicBezTo>
                        <a:pt x="706" y="2919"/>
                        <a:pt x="707" y="2919"/>
                        <a:pt x="709" y="2918"/>
                      </a:cubicBezTo>
                      <a:cubicBezTo>
                        <a:pt x="710" y="2918"/>
                        <a:pt x="710" y="2918"/>
                        <a:pt x="711" y="2918"/>
                      </a:cubicBezTo>
                      <a:cubicBezTo>
                        <a:pt x="712" y="2917"/>
                        <a:pt x="713" y="2917"/>
                        <a:pt x="714" y="2917"/>
                      </a:cubicBezTo>
                      <a:cubicBezTo>
                        <a:pt x="716" y="2916"/>
                        <a:pt x="717" y="2916"/>
                        <a:pt x="718" y="2915"/>
                      </a:cubicBezTo>
                      <a:cubicBezTo>
                        <a:pt x="726" y="2923"/>
                        <a:pt x="746" y="2919"/>
                        <a:pt x="752" y="2910"/>
                      </a:cubicBezTo>
                      <a:cubicBezTo>
                        <a:pt x="754" y="2908"/>
                        <a:pt x="754" y="2905"/>
                        <a:pt x="755" y="2903"/>
                      </a:cubicBezTo>
                      <a:cubicBezTo>
                        <a:pt x="756" y="2904"/>
                        <a:pt x="756" y="2904"/>
                        <a:pt x="756" y="2904"/>
                      </a:cubicBezTo>
                      <a:cubicBezTo>
                        <a:pt x="765" y="2905"/>
                        <a:pt x="775" y="2902"/>
                        <a:pt x="776" y="2896"/>
                      </a:cubicBezTo>
                      <a:cubicBezTo>
                        <a:pt x="777" y="2894"/>
                        <a:pt x="777" y="2892"/>
                        <a:pt x="777" y="2889"/>
                      </a:cubicBezTo>
                      <a:cubicBezTo>
                        <a:pt x="777" y="2889"/>
                        <a:pt x="777" y="2889"/>
                        <a:pt x="777" y="2889"/>
                      </a:cubicBezTo>
                      <a:cubicBezTo>
                        <a:pt x="778" y="2888"/>
                        <a:pt x="779" y="2888"/>
                        <a:pt x="780" y="2887"/>
                      </a:cubicBezTo>
                      <a:cubicBezTo>
                        <a:pt x="787" y="2881"/>
                        <a:pt x="778" y="2869"/>
                        <a:pt x="775" y="2861"/>
                      </a:cubicBezTo>
                      <a:cubicBezTo>
                        <a:pt x="771" y="2850"/>
                        <a:pt x="766" y="2845"/>
                        <a:pt x="756" y="2840"/>
                      </a:cubicBezTo>
                      <a:cubicBezTo>
                        <a:pt x="747" y="2835"/>
                        <a:pt x="743" y="2827"/>
                        <a:pt x="731" y="2817"/>
                      </a:cubicBezTo>
                      <a:cubicBezTo>
                        <a:pt x="718" y="2808"/>
                        <a:pt x="694" y="2756"/>
                        <a:pt x="695" y="2755"/>
                      </a:cubicBezTo>
                      <a:cubicBezTo>
                        <a:pt x="702" y="2740"/>
                        <a:pt x="700" y="2722"/>
                        <a:pt x="698" y="2713"/>
                      </a:cubicBezTo>
                      <a:cubicBezTo>
                        <a:pt x="695" y="2703"/>
                        <a:pt x="700" y="2661"/>
                        <a:pt x="714" y="2609"/>
                      </a:cubicBezTo>
                      <a:cubicBezTo>
                        <a:pt x="727" y="2556"/>
                        <a:pt x="761" y="2481"/>
                        <a:pt x="764" y="2399"/>
                      </a:cubicBezTo>
                      <a:cubicBezTo>
                        <a:pt x="766" y="2349"/>
                        <a:pt x="759" y="2259"/>
                        <a:pt x="760" y="2189"/>
                      </a:cubicBezTo>
                      <a:cubicBezTo>
                        <a:pt x="761" y="2145"/>
                        <a:pt x="775" y="2114"/>
                        <a:pt x="776" y="2107"/>
                      </a:cubicBezTo>
                      <a:cubicBezTo>
                        <a:pt x="782" y="2079"/>
                        <a:pt x="782" y="2029"/>
                        <a:pt x="787" y="2014"/>
                      </a:cubicBezTo>
                      <a:cubicBezTo>
                        <a:pt x="869" y="1762"/>
                        <a:pt x="825" y="1562"/>
                        <a:pt x="822" y="1512"/>
                      </a:cubicBezTo>
                      <a:cubicBezTo>
                        <a:pt x="823" y="1512"/>
                        <a:pt x="823" y="1512"/>
                        <a:pt x="823" y="1512"/>
                      </a:cubicBezTo>
                      <a:cubicBezTo>
                        <a:pt x="821" y="1472"/>
                        <a:pt x="828" y="1447"/>
                        <a:pt x="825" y="1429"/>
                      </a:cubicBezTo>
                      <a:cubicBezTo>
                        <a:pt x="825" y="1428"/>
                        <a:pt x="825" y="1427"/>
                        <a:pt x="825" y="1425"/>
                      </a:cubicBezTo>
                      <a:cubicBezTo>
                        <a:pt x="825" y="1425"/>
                        <a:pt x="825" y="1424"/>
                        <a:pt x="825" y="1424"/>
                      </a:cubicBezTo>
                      <a:cubicBezTo>
                        <a:pt x="825" y="1423"/>
                        <a:pt x="824" y="1422"/>
                        <a:pt x="824" y="1421"/>
                      </a:cubicBezTo>
                      <a:cubicBezTo>
                        <a:pt x="824" y="1421"/>
                        <a:pt x="824" y="1420"/>
                        <a:pt x="824" y="1420"/>
                      </a:cubicBezTo>
                      <a:cubicBezTo>
                        <a:pt x="824" y="1419"/>
                        <a:pt x="824" y="1418"/>
                        <a:pt x="824" y="1417"/>
                      </a:cubicBezTo>
                      <a:cubicBezTo>
                        <a:pt x="824" y="1416"/>
                        <a:pt x="824" y="1416"/>
                        <a:pt x="824" y="1415"/>
                      </a:cubicBezTo>
                      <a:cubicBezTo>
                        <a:pt x="824" y="1414"/>
                        <a:pt x="824" y="1413"/>
                        <a:pt x="823" y="1412"/>
                      </a:cubicBezTo>
                      <a:cubicBezTo>
                        <a:pt x="823" y="1411"/>
                        <a:pt x="823" y="1411"/>
                        <a:pt x="823" y="1410"/>
                      </a:cubicBezTo>
                      <a:cubicBezTo>
                        <a:pt x="823" y="1409"/>
                        <a:pt x="823" y="1408"/>
                        <a:pt x="823" y="1407"/>
                      </a:cubicBezTo>
                      <a:cubicBezTo>
                        <a:pt x="823" y="1406"/>
                        <a:pt x="823" y="1406"/>
                        <a:pt x="822" y="1405"/>
                      </a:cubicBezTo>
                      <a:cubicBezTo>
                        <a:pt x="822" y="1404"/>
                        <a:pt x="822" y="1403"/>
                        <a:pt x="822" y="1401"/>
                      </a:cubicBezTo>
                      <a:cubicBezTo>
                        <a:pt x="822" y="1401"/>
                        <a:pt x="822" y="1400"/>
                        <a:pt x="822" y="1399"/>
                      </a:cubicBezTo>
                      <a:cubicBezTo>
                        <a:pt x="821" y="1398"/>
                        <a:pt x="821" y="1397"/>
                        <a:pt x="821" y="1396"/>
                      </a:cubicBezTo>
                      <a:cubicBezTo>
                        <a:pt x="821" y="1395"/>
                        <a:pt x="821" y="1394"/>
                        <a:pt x="821" y="1394"/>
                      </a:cubicBezTo>
                      <a:cubicBezTo>
                        <a:pt x="821" y="1392"/>
                        <a:pt x="820" y="1391"/>
                        <a:pt x="820" y="1390"/>
                      </a:cubicBezTo>
                      <a:cubicBezTo>
                        <a:pt x="820" y="1389"/>
                        <a:pt x="820" y="1388"/>
                        <a:pt x="820" y="1387"/>
                      </a:cubicBezTo>
                      <a:cubicBezTo>
                        <a:pt x="820" y="1386"/>
                        <a:pt x="819" y="1385"/>
                        <a:pt x="819" y="1384"/>
                      </a:cubicBezTo>
                      <a:cubicBezTo>
                        <a:pt x="819" y="1383"/>
                        <a:pt x="819" y="1382"/>
                        <a:pt x="819" y="1381"/>
                      </a:cubicBezTo>
                      <a:cubicBezTo>
                        <a:pt x="818" y="1380"/>
                        <a:pt x="818" y="1379"/>
                        <a:pt x="818" y="1377"/>
                      </a:cubicBezTo>
                      <a:cubicBezTo>
                        <a:pt x="818" y="1376"/>
                        <a:pt x="818" y="1376"/>
                        <a:pt x="818" y="1375"/>
                      </a:cubicBezTo>
                      <a:cubicBezTo>
                        <a:pt x="817" y="1374"/>
                        <a:pt x="817" y="1372"/>
                        <a:pt x="817" y="1371"/>
                      </a:cubicBezTo>
                      <a:cubicBezTo>
                        <a:pt x="817" y="1370"/>
                        <a:pt x="816" y="1369"/>
                        <a:pt x="816" y="1369"/>
                      </a:cubicBezTo>
                      <a:cubicBezTo>
                        <a:pt x="816" y="1367"/>
                        <a:pt x="816" y="1366"/>
                        <a:pt x="816" y="1364"/>
                      </a:cubicBezTo>
                      <a:cubicBezTo>
                        <a:pt x="815" y="1363"/>
                        <a:pt x="815" y="1363"/>
                        <a:pt x="815" y="1362"/>
                      </a:cubicBezTo>
                      <a:cubicBezTo>
                        <a:pt x="815" y="1360"/>
                        <a:pt x="815" y="1359"/>
                        <a:pt x="814" y="1358"/>
                      </a:cubicBezTo>
                      <a:cubicBezTo>
                        <a:pt x="814" y="1357"/>
                        <a:pt x="814" y="1356"/>
                        <a:pt x="814" y="1355"/>
                      </a:cubicBezTo>
                      <a:cubicBezTo>
                        <a:pt x="814" y="1354"/>
                        <a:pt x="813" y="1352"/>
                        <a:pt x="813" y="1351"/>
                      </a:cubicBezTo>
                      <a:cubicBezTo>
                        <a:pt x="813" y="1350"/>
                        <a:pt x="813" y="1349"/>
                        <a:pt x="812" y="1348"/>
                      </a:cubicBezTo>
                      <a:cubicBezTo>
                        <a:pt x="812" y="1347"/>
                        <a:pt x="812" y="1346"/>
                        <a:pt x="812" y="1345"/>
                      </a:cubicBezTo>
                      <a:cubicBezTo>
                        <a:pt x="811" y="1344"/>
                        <a:pt x="811" y="1343"/>
                        <a:pt x="811" y="1342"/>
                      </a:cubicBezTo>
                      <a:cubicBezTo>
                        <a:pt x="811" y="1341"/>
                        <a:pt x="811" y="1339"/>
                        <a:pt x="810" y="1338"/>
                      </a:cubicBezTo>
                      <a:cubicBezTo>
                        <a:pt x="810" y="1337"/>
                        <a:pt x="810" y="1336"/>
                        <a:pt x="810" y="1335"/>
                      </a:cubicBezTo>
                      <a:cubicBezTo>
                        <a:pt x="809" y="1334"/>
                        <a:pt x="809" y="1333"/>
                        <a:pt x="809" y="1332"/>
                      </a:cubicBezTo>
                      <a:cubicBezTo>
                        <a:pt x="809" y="1331"/>
                        <a:pt x="808" y="1330"/>
                        <a:pt x="808" y="1329"/>
                      </a:cubicBezTo>
                      <a:cubicBezTo>
                        <a:pt x="808" y="1328"/>
                        <a:pt x="808" y="1326"/>
                        <a:pt x="808" y="1325"/>
                      </a:cubicBezTo>
                      <a:cubicBezTo>
                        <a:pt x="807" y="1324"/>
                        <a:pt x="807" y="1323"/>
                        <a:pt x="807" y="1322"/>
                      </a:cubicBezTo>
                      <a:cubicBezTo>
                        <a:pt x="807" y="1321"/>
                        <a:pt x="806" y="1320"/>
                        <a:pt x="806" y="1319"/>
                      </a:cubicBezTo>
                      <a:cubicBezTo>
                        <a:pt x="806" y="1318"/>
                        <a:pt x="806" y="1317"/>
                        <a:pt x="805" y="1316"/>
                      </a:cubicBezTo>
                      <a:cubicBezTo>
                        <a:pt x="805" y="1315"/>
                        <a:pt x="805" y="1314"/>
                        <a:pt x="805" y="1314"/>
                      </a:cubicBezTo>
                      <a:cubicBezTo>
                        <a:pt x="805" y="1312"/>
                        <a:pt x="804" y="1311"/>
                        <a:pt x="804" y="1310"/>
                      </a:cubicBezTo>
                      <a:cubicBezTo>
                        <a:pt x="804" y="1309"/>
                        <a:pt x="804" y="1309"/>
                        <a:pt x="804" y="1308"/>
                      </a:cubicBezTo>
                      <a:cubicBezTo>
                        <a:pt x="803" y="1307"/>
                        <a:pt x="803" y="1305"/>
                        <a:pt x="803" y="1304"/>
                      </a:cubicBezTo>
                      <a:cubicBezTo>
                        <a:pt x="803" y="1304"/>
                        <a:pt x="802" y="1303"/>
                        <a:pt x="802" y="1303"/>
                      </a:cubicBezTo>
                      <a:cubicBezTo>
                        <a:pt x="802" y="1301"/>
                        <a:pt x="802" y="1300"/>
                        <a:pt x="801" y="1299"/>
                      </a:cubicBezTo>
                      <a:cubicBezTo>
                        <a:pt x="801" y="1298"/>
                        <a:pt x="801" y="1298"/>
                        <a:pt x="801" y="1298"/>
                      </a:cubicBezTo>
                      <a:cubicBezTo>
                        <a:pt x="798" y="1284"/>
                        <a:pt x="795" y="1273"/>
                        <a:pt x="793" y="1268"/>
                      </a:cubicBezTo>
                      <a:cubicBezTo>
                        <a:pt x="793" y="1268"/>
                        <a:pt x="793" y="1268"/>
                        <a:pt x="793" y="1268"/>
                      </a:cubicBezTo>
                      <a:cubicBezTo>
                        <a:pt x="793" y="1267"/>
                        <a:pt x="793" y="1266"/>
                        <a:pt x="792" y="1266"/>
                      </a:cubicBezTo>
                      <a:cubicBezTo>
                        <a:pt x="792" y="1266"/>
                        <a:pt x="792" y="1266"/>
                        <a:pt x="792" y="1266"/>
                      </a:cubicBezTo>
                      <a:cubicBezTo>
                        <a:pt x="792" y="1265"/>
                        <a:pt x="793" y="1265"/>
                        <a:pt x="793" y="1265"/>
                      </a:cubicBezTo>
                      <a:cubicBezTo>
                        <a:pt x="792" y="1264"/>
                        <a:pt x="792" y="1264"/>
                        <a:pt x="792" y="1264"/>
                      </a:cubicBezTo>
                      <a:cubicBezTo>
                        <a:pt x="792" y="1264"/>
                        <a:pt x="806" y="1107"/>
                        <a:pt x="803" y="1098"/>
                      </a:cubicBezTo>
                      <a:cubicBezTo>
                        <a:pt x="804" y="1068"/>
                        <a:pt x="820" y="1011"/>
                        <a:pt x="818" y="980"/>
                      </a:cubicBezTo>
                      <a:cubicBezTo>
                        <a:pt x="820" y="942"/>
                        <a:pt x="825" y="918"/>
                        <a:pt x="825" y="904"/>
                      </a:cubicBezTo>
                      <a:cubicBezTo>
                        <a:pt x="825" y="902"/>
                        <a:pt x="825" y="902"/>
                        <a:pt x="825" y="902"/>
                      </a:cubicBezTo>
                      <a:cubicBezTo>
                        <a:pt x="826" y="915"/>
                        <a:pt x="827" y="926"/>
                        <a:pt x="827" y="932"/>
                      </a:cubicBezTo>
                      <a:cubicBezTo>
                        <a:pt x="829" y="942"/>
                        <a:pt x="829" y="957"/>
                        <a:pt x="831" y="960"/>
                      </a:cubicBezTo>
                      <a:cubicBezTo>
                        <a:pt x="833" y="975"/>
                        <a:pt x="845" y="1059"/>
                        <a:pt x="846" y="1090"/>
                      </a:cubicBezTo>
                      <a:cubicBezTo>
                        <a:pt x="840" y="1132"/>
                        <a:pt x="839" y="1159"/>
                        <a:pt x="851" y="1219"/>
                      </a:cubicBezTo>
                      <a:cubicBezTo>
                        <a:pt x="856" y="1251"/>
                        <a:pt x="914" y="1393"/>
                        <a:pt x="917" y="1409"/>
                      </a:cubicBezTo>
                      <a:cubicBezTo>
                        <a:pt x="920" y="1425"/>
                        <a:pt x="924" y="1441"/>
                        <a:pt x="926" y="1445"/>
                      </a:cubicBezTo>
                      <a:cubicBezTo>
                        <a:pt x="928" y="1449"/>
                        <a:pt x="914" y="1471"/>
                        <a:pt x="918" y="1486"/>
                      </a:cubicBezTo>
                      <a:cubicBezTo>
                        <a:pt x="922" y="1500"/>
                        <a:pt x="896" y="1546"/>
                        <a:pt x="904" y="1589"/>
                      </a:cubicBezTo>
                      <a:cubicBezTo>
                        <a:pt x="912" y="1632"/>
                        <a:pt x="913" y="1638"/>
                        <a:pt x="914" y="1647"/>
                      </a:cubicBezTo>
                      <a:cubicBezTo>
                        <a:pt x="915" y="1657"/>
                        <a:pt x="921" y="1667"/>
                        <a:pt x="924" y="1679"/>
                      </a:cubicBezTo>
                      <a:cubicBezTo>
                        <a:pt x="927" y="1691"/>
                        <a:pt x="932" y="1720"/>
                        <a:pt x="939" y="1720"/>
                      </a:cubicBezTo>
                      <a:cubicBezTo>
                        <a:pt x="940" y="1720"/>
                        <a:pt x="941" y="1720"/>
                        <a:pt x="941" y="1720"/>
                      </a:cubicBezTo>
                      <a:cubicBezTo>
                        <a:pt x="942" y="1720"/>
                        <a:pt x="942" y="1720"/>
                        <a:pt x="942" y="1720"/>
                      </a:cubicBezTo>
                      <a:cubicBezTo>
                        <a:pt x="942" y="1720"/>
                        <a:pt x="943" y="1720"/>
                        <a:pt x="943" y="1720"/>
                      </a:cubicBezTo>
                      <a:cubicBezTo>
                        <a:pt x="943" y="1720"/>
                        <a:pt x="943" y="1720"/>
                        <a:pt x="944" y="1720"/>
                      </a:cubicBezTo>
                      <a:cubicBezTo>
                        <a:pt x="944" y="1720"/>
                        <a:pt x="944" y="1720"/>
                        <a:pt x="944" y="1719"/>
                      </a:cubicBezTo>
                      <a:cubicBezTo>
                        <a:pt x="945" y="1719"/>
                        <a:pt x="945" y="1719"/>
                        <a:pt x="945" y="1719"/>
                      </a:cubicBezTo>
                      <a:cubicBezTo>
                        <a:pt x="945" y="1719"/>
                        <a:pt x="945" y="1719"/>
                        <a:pt x="945" y="1719"/>
                      </a:cubicBezTo>
                      <a:cubicBezTo>
                        <a:pt x="946" y="1718"/>
                        <a:pt x="946" y="1718"/>
                        <a:pt x="947" y="1717"/>
                      </a:cubicBezTo>
                      <a:cubicBezTo>
                        <a:pt x="947" y="1717"/>
                        <a:pt x="947" y="1717"/>
                        <a:pt x="947" y="1717"/>
                      </a:cubicBezTo>
                      <a:cubicBezTo>
                        <a:pt x="947" y="1717"/>
                        <a:pt x="947" y="1717"/>
                        <a:pt x="947" y="1716"/>
                      </a:cubicBezTo>
                      <a:cubicBezTo>
                        <a:pt x="947" y="1716"/>
                        <a:pt x="947" y="1716"/>
                        <a:pt x="947" y="1716"/>
                      </a:cubicBezTo>
                      <a:cubicBezTo>
                        <a:pt x="947" y="1717"/>
                        <a:pt x="947" y="1717"/>
                        <a:pt x="947" y="1717"/>
                      </a:cubicBezTo>
                      <a:cubicBezTo>
                        <a:pt x="947" y="1717"/>
                        <a:pt x="947" y="1716"/>
                        <a:pt x="947" y="1716"/>
                      </a:cubicBezTo>
                      <a:cubicBezTo>
                        <a:pt x="947" y="1716"/>
                        <a:pt x="947" y="1716"/>
                        <a:pt x="947" y="1716"/>
                      </a:cubicBezTo>
                      <a:cubicBezTo>
                        <a:pt x="947" y="1716"/>
                        <a:pt x="947" y="1715"/>
                        <a:pt x="947" y="1715"/>
                      </a:cubicBezTo>
                      <a:cubicBezTo>
                        <a:pt x="947" y="1715"/>
                        <a:pt x="949" y="1742"/>
                        <a:pt x="963" y="1742"/>
                      </a:cubicBezTo>
                      <a:cubicBezTo>
                        <a:pt x="972" y="1741"/>
                        <a:pt x="972" y="1733"/>
                        <a:pt x="972" y="1733"/>
                      </a:cubicBezTo>
                      <a:cubicBezTo>
                        <a:pt x="972" y="1733"/>
                        <a:pt x="974" y="1755"/>
                        <a:pt x="987" y="1753"/>
                      </a:cubicBezTo>
                      <a:cubicBezTo>
                        <a:pt x="999" y="1751"/>
                        <a:pt x="999" y="1739"/>
                        <a:pt x="999" y="1739"/>
                      </a:cubicBezTo>
                      <a:cubicBezTo>
                        <a:pt x="1007" y="1743"/>
                        <a:pt x="1020" y="1742"/>
                        <a:pt x="1023" y="1728"/>
                      </a:cubicBezTo>
                      <a:cubicBezTo>
                        <a:pt x="1026" y="1714"/>
                        <a:pt x="1033" y="1686"/>
                        <a:pt x="1032" y="1675"/>
                      </a:cubicBezTo>
                      <a:cubicBezTo>
                        <a:pt x="1032" y="1665"/>
                        <a:pt x="1039" y="1642"/>
                        <a:pt x="1039" y="1633"/>
                      </a:cubicBezTo>
                      <a:cubicBezTo>
                        <a:pt x="1046" y="1606"/>
                        <a:pt x="1053" y="1597"/>
                        <a:pt x="1051" y="1589"/>
                      </a:cubicBezTo>
                      <a:cubicBezTo>
                        <a:pt x="1060" y="1599"/>
                        <a:pt x="1068" y="1609"/>
                        <a:pt x="1072" y="1611"/>
                      </a:cubicBezTo>
                      <a:cubicBezTo>
                        <a:pt x="1074" y="1627"/>
                        <a:pt x="1090" y="1651"/>
                        <a:pt x="1103" y="1652"/>
                      </a:cubicBezTo>
                      <a:cubicBezTo>
                        <a:pt x="1120" y="1653"/>
                        <a:pt x="1116" y="1641"/>
                        <a:pt x="1111" y="1628"/>
                      </a:cubicBezTo>
                      <a:close/>
                      <a:moveTo>
                        <a:pt x="672" y="310"/>
                      </a:moveTo>
                      <a:cubicBezTo>
                        <a:pt x="672" y="310"/>
                        <a:pt x="672" y="310"/>
                        <a:pt x="672" y="310"/>
                      </a:cubicBezTo>
                      <a:cubicBezTo>
                        <a:pt x="672" y="310"/>
                        <a:pt x="672" y="310"/>
                        <a:pt x="672" y="310"/>
                      </a:cubicBezTo>
                      <a:cubicBezTo>
                        <a:pt x="672" y="310"/>
                        <a:pt x="672" y="310"/>
                        <a:pt x="672" y="310"/>
                      </a:cubicBezTo>
                      <a:close/>
                    </a:path>
                  </a:pathLst>
                </a:custGeom>
                <a:solidFill>
                  <a:srgbClr val="8EB4E3"/>
                </a:solidFill>
                <a:ln w="9525" cap="rnd" cmpd="sng">
                  <a:solidFill>
                    <a:schemeClr val="bg1"/>
                  </a:solidFill>
                  <a:prstDash val="solid"/>
                  <a:round/>
                  <a:headEnd/>
                  <a:tailEnd/>
                </a:ln>
              </p:spPr>
              <p:txBody>
                <a:bodyPr/>
                <a:lstStyle/>
                <a:p>
                  <a:pPr defTabSz="914400"/>
                  <a:endParaRPr lang="fr-FR" sz="2000">
                    <a:latin typeface="Arial" charset="0"/>
                    <a:ea typeface="+mn-ea"/>
                    <a:cs typeface="Arial" charset="0"/>
                  </a:endParaRPr>
                </a:p>
              </p:txBody>
            </p:sp>
          </p:grpSp>
          <p:grpSp>
            <p:nvGrpSpPr>
              <p:cNvPr id="26" name="Group 21"/>
              <p:cNvGrpSpPr>
                <a:grpSpLocks/>
              </p:cNvGrpSpPr>
              <p:nvPr/>
            </p:nvGrpSpPr>
            <p:grpSpPr bwMode="auto">
              <a:xfrm>
                <a:off x="4181176" y="4273549"/>
                <a:ext cx="610494" cy="2189163"/>
                <a:chOff x="2832" y="705"/>
                <a:chExt cx="652" cy="2338"/>
              </a:xfrm>
            </p:grpSpPr>
            <p:sp>
              <p:nvSpPr>
                <p:cNvPr id="27" name="Freeform 22"/>
                <p:cNvSpPr>
                  <a:spLocks noEditPoints="1"/>
                </p:cNvSpPr>
                <p:nvPr/>
              </p:nvSpPr>
              <p:spPr bwMode="auto">
                <a:xfrm>
                  <a:off x="2832" y="705"/>
                  <a:ext cx="652" cy="2338"/>
                </a:xfrm>
                <a:custGeom>
                  <a:avLst/>
                  <a:gdLst>
                    <a:gd name="T0" fmla="*/ 630 w 829"/>
                    <a:gd name="T1" fmla="*/ 1074 h 2980"/>
                    <a:gd name="T2" fmla="*/ 603 w 829"/>
                    <a:gd name="T3" fmla="*/ 729 h 2980"/>
                    <a:gd name="T4" fmla="*/ 559 w 829"/>
                    <a:gd name="T5" fmla="*/ 423 h 2980"/>
                    <a:gd name="T6" fmla="*/ 477 w 829"/>
                    <a:gd name="T7" fmla="*/ 378 h 2980"/>
                    <a:gd name="T8" fmla="*/ 394 w 829"/>
                    <a:gd name="T9" fmla="*/ 300 h 2980"/>
                    <a:gd name="T10" fmla="*/ 455 w 829"/>
                    <a:gd name="T11" fmla="*/ 276 h 2980"/>
                    <a:gd name="T12" fmla="*/ 431 w 829"/>
                    <a:gd name="T13" fmla="*/ 258 h 2980"/>
                    <a:gd name="T14" fmla="*/ 223 w 829"/>
                    <a:gd name="T15" fmla="*/ 71 h 2980"/>
                    <a:gd name="T16" fmla="*/ 212 w 829"/>
                    <a:gd name="T17" fmla="*/ 268 h 2980"/>
                    <a:gd name="T18" fmla="*/ 227 w 829"/>
                    <a:gd name="T19" fmla="*/ 302 h 2980"/>
                    <a:gd name="T20" fmla="*/ 211 w 829"/>
                    <a:gd name="T21" fmla="*/ 370 h 2980"/>
                    <a:gd name="T22" fmla="*/ 142 w 829"/>
                    <a:gd name="T23" fmla="*/ 391 h 2980"/>
                    <a:gd name="T24" fmla="*/ 50 w 829"/>
                    <a:gd name="T25" fmla="*/ 593 h 2980"/>
                    <a:gd name="T26" fmla="*/ 20 w 829"/>
                    <a:gd name="T27" fmla="*/ 987 h 2980"/>
                    <a:gd name="T28" fmla="*/ 2 w 829"/>
                    <a:gd name="T29" fmla="*/ 1262 h 2980"/>
                    <a:gd name="T30" fmla="*/ 28 w 829"/>
                    <a:gd name="T31" fmla="*/ 1322 h 2980"/>
                    <a:gd name="T32" fmla="*/ 79 w 829"/>
                    <a:gd name="T33" fmla="*/ 1331 h 2980"/>
                    <a:gd name="T34" fmla="*/ 86 w 829"/>
                    <a:gd name="T35" fmla="*/ 1311 h 2980"/>
                    <a:gd name="T36" fmla="*/ 73 w 829"/>
                    <a:gd name="T37" fmla="*/ 1178 h 2980"/>
                    <a:gd name="T38" fmla="*/ 145 w 829"/>
                    <a:gd name="T39" fmla="*/ 705 h 2980"/>
                    <a:gd name="T40" fmla="*/ 127 w 829"/>
                    <a:gd name="T41" fmla="*/ 930 h 2980"/>
                    <a:gd name="T42" fmla="*/ 122 w 829"/>
                    <a:gd name="T43" fmla="*/ 1420 h 2980"/>
                    <a:gd name="T44" fmla="*/ 192 w 829"/>
                    <a:gd name="T45" fmla="*/ 1968 h 2980"/>
                    <a:gd name="T46" fmla="*/ 227 w 829"/>
                    <a:gd name="T47" fmla="*/ 2238 h 2980"/>
                    <a:gd name="T48" fmla="*/ 206 w 829"/>
                    <a:gd name="T49" fmla="*/ 2324 h 2980"/>
                    <a:gd name="T50" fmla="*/ 305 w 829"/>
                    <a:gd name="T51" fmla="*/ 2325 h 2980"/>
                    <a:gd name="T52" fmla="*/ 321 w 829"/>
                    <a:gd name="T53" fmla="*/ 2220 h 2980"/>
                    <a:gd name="T54" fmla="*/ 299 w 829"/>
                    <a:gd name="T55" fmla="*/ 2071 h 2980"/>
                    <a:gd name="T56" fmla="*/ 314 w 829"/>
                    <a:gd name="T57" fmla="*/ 1557 h 2980"/>
                    <a:gd name="T58" fmla="*/ 314 w 829"/>
                    <a:gd name="T59" fmla="*/ 1245 h 2980"/>
                    <a:gd name="T60" fmla="*/ 339 w 829"/>
                    <a:gd name="T61" fmla="*/ 1244 h 2980"/>
                    <a:gd name="T62" fmla="*/ 337 w 829"/>
                    <a:gd name="T63" fmla="*/ 1557 h 2980"/>
                    <a:gd name="T64" fmla="*/ 353 w 829"/>
                    <a:gd name="T65" fmla="*/ 2071 h 2980"/>
                    <a:gd name="T66" fmla="*/ 331 w 829"/>
                    <a:gd name="T67" fmla="*/ 2220 h 2980"/>
                    <a:gd name="T68" fmla="*/ 346 w 829"/>
                    <a:gd name="T69" fmla="*/ 2325 h 2980"/>
                    <a:gd name="T70" fmla="*/ 446 w 829"/>
                    <a:gd name="T71" fmla="*/ 2324 h 2980"/>
                    <a:gd name="T72" fmla="*/ 425 w 829"/>
                    <a:gd name="T73" fmla="*/ 2238 h 2980"/>
                    <a:gd name="T74" fmla="*/ 460 w 829"/>
                    <a:gd name="T75" fmla="*/ 1968 h 2980"/>
                    <a:gd name="T76" fmla="*/ 530 w 829"/>
                    <a:gd name="T77" fmla="*/ 1420 h 2980"/>
                    <a:gd name="T78" fmla="*/ 525 w 829"/>
                    <a:gd name="T79" fmla="*/ 922 h 2980"/>
                    <a:gd name="T80" fmla="*/ 506 w 829"/>
                    <a:gd name="T81" fmla="*/ 705 h 2980"/>
                    <a:gd name="T82" fmla="*/ 579 w 829"/>
                    <a:gd name="T83" fmla="*/ 1178 h 2980"/>
                    <a:gd name="T84" fmla="*/ 565 w 829"/>
                    <a:gd name="T85" fmla="*/ 1311 h 2980"/>
                    <a:gd name="T86" fmla="*/ 573 w 829"/>
                    <a:gd name="T87" fmla="*/ 1331 h 2980"/>
                    <a:gd name="T88" fmla="*/ 624 w 829"/>
                    <a:gd name="T89" fmla="*/ 1322 h 2980"/>
                    <a:gd name="T90" fmla="*/ 649 w 829"/>
                    <a:gd name="T91" fmla="*/ 1262 h 2980"/>
                    <a:gd name="T92" fmla="*/ 212 w 829"/>
                    <a:gd name="T93" fmla="*/ 268 h 29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9"/>
                    <a:gd name="T142" fmla="*/ 0 h 2980"/>
                    <a:gd name="T143" fmla="*/ 829 w 829"/>
                    <a:gd name="T144" fmla="*/ 2980 h 29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9" h="2980">
                      <a:moveTo>
                        <a:pt x="825" y="1608"/>
                      </a:moveTo>
                      <a:cubicBezTo>
                        <a:pt x="822" y="1601"/>
                        <a:pt x="816" y="1555"/>
                        <a:pt x="809" y="1528"/>
                      </a:cubicBezTo>
                      <a:cubicBezTo>
                        <a:pt x="804" y="1506"/>
                        <a:pt x="798" y="1412"/>
                        <a:pt x="801" y="1369"/>
                      </a:cubicBezTo>
                      <a:cubicBezTo>
                        <a:pt x="804" y="1334"/>
                        <a:pt x="802" y="1281"/>
                        <a:pt x="803" y="1258"/>
                      </a:cubicBezTo>
                      <a:cubicBezTo>
                        <a:pt x="804" y="1129"/>
                        <a:pt x="783" y="1063"/>
                        <a:pt x="778" y="1039"/>
                      </a:cubicBezTo>
                      <a:cubicBezTo>
                        <a:pt x="773" y="1015"/>
                        <a:pt x="767" y="981"/>
                        <a:pt x="767" y="929"/>
                      </a:cubicBezTo>
                      <a:cubicBezTo>
                        <a:pt x="767" y="877"/>
                        <a:pt x="769" y="806"/>
                        <a:pt x="765" y="756"/>
                      </a:cubicBezTo>
                      <a:cubicBezTo>
                        <a:pt x="763" y="727"/>
                        <a:pt x="758" y="683"/>
                        <a:pt x="752" y="645"/>
                      </a:cubicBezTo>
                      <a:cubicBezTo>
                        <a:pt x="746" y="607"/>
                        <a:pt x="727" y="556"/>
                        <a:pt x="711" y="539"/>
                      </a:cubicBezTo>
                      <a:cubicBezTo>
                        <a:pt x="695" y="521"/>
                        <a:pt x="673" y="507"/>
                        <a:pt x="650" y="499"/>
                      </a:cubicBezTo>
                      <a:cubicBezTo>
                        <a:pt x="644" y="497"/>
                        <a:pt x="635" y="490"/>
                        <a:pt x="629" y="489"/>
                      </a:cubicBezTo>
                      <a:cubicBezTo>
                        <a:pt x="620" y="487"/>
                        <a:pt x="615" y="483"/>
                        <a:pt x="607" y="482"/>
                      </a:cubicBezTo>
                      <a:cubicBezTo>
                        <a:pt x="590" y="479"/>
                        <a:pt x="575" y="477"/>
                        <a:pt x="561" y="472"/>
                      </a:cubicBezTo>
                      <a:cubicBezTo>
                        <a:pt x="531" y="463"/>
                        <a:pt x="507" y="454"/>
                        <a:pt x="501" y="385"/>
                      </a:cubicBezTo>
                      <a:cubicBezTo>
                        <a:pt x="501" y="382"/>
                        <a:pt x="501" y="382"/>
                        <a:pt x="501" y="382"/>
                      </a:cubicBezTo>
                      <a:cubicBezTo>
                        <a:pt x="537" y="421"/>
                        <a:pt x="571" y="371"/>
                        <a:pt x="571" y="371"/>
                      </a:cubicBezTo>
                      <a:cubicBezTo>
                        <a:pt x="564" y="376"/>
                        <a:pt x="550" y="370"/>
                        <a:pt x="550" y="370"/>
                      </a:cubicBezTo>
                      <a:cubicBezTo>
                        <a:pt x="570" y="376"/>
                        <a:pt x="578" y="352"/>
                        <a:pt x="578" y="352"/>
                      </a:cubicBezTo>
                      <a:cubicBezTo>
                        <a:pt x="569" y="358"/>
                        <a:pt x="566" y="353"/>
                        <a:pt x="566" y="353"/>
                      </a:cubicBezTo>
                      <a:cubicBezTo>
                        <a:pt x="581" y="347"/>
                        <a:pt x="580" y="328"/>
                        <a:pt x="580" y="328"/>
                      </a:cubicBezTo>
                      <a:cubicBezTo>
                        <a:pt x="573" y="353"/>
                        <a:pt x="539" y="357"/>
                        <a:pt x="548" y="329"/>
                      </a:cubicBezTo>
                      <a:cubicBezTo>
                        <a:pt x="563" y="281"/>
                        <a:pt x="578" y="182"/>
                        <a:pt x="534" y="91"/>
                      </a:cubicBezTo>
                      <a:cubicBezTo>
                        <a:pt x="489" y="0"/>
                        <a:pt x="374" y="39"/>
                        <a:pt x="374" y="39"/>
                      </a:cubicBezTo>
                      <a:cubicBezTo>
                        <a:pt x="352" y="25"/>
                        <a:pt x="305" y="61"/>
                        <a:pt x="284" y="90"/>
                      </a:cubicBezTo>
                      <a:cubicBezTo>
                        <a:pt x="263" y="120"/>
                        <a:pt x="238" y="224"/>
                        <a:pt x="287" y="300"/>
                      </a:cubicBezTo>
                      <a:cubicBezTo>
                        <a:pt x="311" y="338"/>
                        <a:pt x="285" y="358"/>
                        <a:pt x="276" y="354"/>
                      </a:cubicBezTo>
                      <a:cubicBezTo>
                        <a:pt x="268" y="351"/>
                        <a:pt x="269" y="343"/>
                        <a:pt x="269" y="341"/>
                      </a:cubicBezTo>
                      <a:cubicBezTo>
                        <a:pt x="264" y="362"/>
                        <a:pt x="280" y="371"/>
                        <a:pt x="280" y="371"/>
                      </a:cubicBezTo>
                      <a:cubicBezTo>
                        <a:pt x="270" y="367"/>
                        <a:pt x="265" y="358"/>
                        <a:pt x="265" y="358"/>
                      </a:cubicBezTo>
                      <a:cubicBezTo>
                        <a:pt x="266" y="379"/>
                        <a:pt x="288" y="385"/>
                        <a:pt x="288" y="385"/>
                      </a:cubicBezTo>
                      <a:cubicBezTo>
                        <a:pt x="274" y="384"/>
                        <a:pt x="268" y="376"/>
                        <a:pt x="268" y="376"/>
                      </a:cubicBezTo>
                      <a:cubicBezTo>
                        <a:pt x="273" y="392"/>
                        <a:pt x="309" y="408"/>
                        <a:pt x="328" y="381"/>
                      </a:cubicBezTo>
                      <a:cubicBezTo>
                        <a:pt x="322" y="460"/>
                        <a:pt x="295" y="464"/>
                        <a:pt x="268" y="472"/>
                      </a:cubicBezTo>
                      <a:cubicBezTo>
                        <a:pt x="254" y="477"/>
                        <a:pt x="239" y="479"/>
                        <a:pt x="222" y="482"/>
                      </a:cubicBezTo>
                      <a:cubicBezTo>
                        <a:pt x="214" y="483"/>
                        <a:pt x="208" y="487"/>
                        <a:pt x="199" y="488"/>
                      </a:cubicBezTo>
                      <a:cubicBezTo>
                        <a:pt x="193" y="489"/>
                        <a:pt x="186" y="496"/>
                        <a:pt x="180" y="498"/>
                      </a:cubicBezTo>
                      <a:cubicBezTo>
                        <a:pt x="156" y="506"/>
                        <a:pt x="134" y="521"/>
                        <a:pt x="118" y="538"/>
                      </a:cubicBezTo>
                      <a:cubicBezTo>
                        <a:pt x="101" y="556"/>
                        <a:pt x="83" y="607"/>
                        <a:pt x="77" y="645"/>
                      </a:cubicBezTo>
                      <a:cubicBezTo>
                        <a:pt x="71" y="683"/>
                        <a:pt x="66" y="727"/>
                        <a:pt x="63" y="756"/>
                      </a:cubicBezTo>
                      <a:cubicBezTo>
                        <a:pt x="59" y="806"/>
                        <a:pt x="62" y="877"/>
                        <a:pt x="62" y="929"/>
                      </a:cubicBezTo>
                      <a:cubicBezTo>
                        <a:pt x="62" y="981"/>
                        <a:pt x="55" y="1015"/>
                        <a:pt x="50" y="1039"/>
                      </a:cubicBezTo>
                      <a:cubicBezTo>
                        <a:pt x="45" y="1063"/>
                        <a:pt x="25" y="1129"/>
                        <a:pt x="26" y="1258"/>
                      </a:cubicBezTo>
                      <a:cubicBezTo>
                        <a:pt x="26" y="1281"/>
                        <a:pt x="25" y="1334"/>
                        <a:pt x="27" y="1369"/>
                      </a:cubicBezTo>
                      <a:cubicBezTo>
                        <a:pt x="31" y="1412"/>
                        <a:pt x="25" y="1506"/>
                        <a:pt x="19" y="1528"/>
                      </a:cubicBezTo>
                      <a:cubicBezTo>
                        <a:pt x="13" y="1555"/>
                        <a:pt x="6" y="1601"/>
                        <a:pt x="3" y="1608"/>
                      </a:cubicBezTo>
                      <a:cubicBezTo>
                        <a:pt x="0" y="1614"/>
                        <a:pt x="6" y="1623"/>
                        <a:pt x="10" y="1630"/>
                      </a:cubicBezTo>
                      <a:cubicBezTo>
                        <a:pt x="13" y="1637"/>
                        <a:pt x="12" y="1643"/>
                        <a:pt x="17" y="1653"/>
                      </a:cubicBezTo>
                      <a:cubicBezTo>
                        <a:pt x="20" y="1660"/>
                        <a:pt x="31" y="1676"/>
                        <a:pt x="36" y="1685"/>
                      </a:cubicBezTo>
                      <a:cubicBezTo>
                        <a:pt x="41" y="1693"/>
                        <a:pt x="62" y="1704"/>
                        <a:pt x="79" y="1709"/>
                      </a:cubicBezTo>
                      <a:cubicBezTo>
                        <a:pt x="90" y="1714"/>
                        <a:pt x="111" y="1725"/>
                        <a:pt x="113" y="1720"/>
                      </a:cubicBezTo>
                      <a:cubicBezTo>
                        <a:pt x="117" y="1709"/>
                        <a:pt x="110" y="1701"/>
                        <a:pt x="101" y="1697"/>
                      </a:cubicBezTo>
                      <a:cubicBezTo>
                        <a:pt x="96" y="1694"/>
                        <a:pt x="111" y="1703"/>
                        <a:pt x="114" y="1693"/>
                      </a:cubicBezTo>
                      <a:cubicBezTo>
                        <a:pt x="115" y="1690"/>
                        <a:pt x="115" y="1688"/>
                        <a:pt x="113" y="1683"/>
                      </a:cubicBezTo>
                      <a:cubicBezTo>
                        <a:pt x="115" y="1677"/>
                        <a:pt x="113" y="1677"/>
                        <a:pt x="109" y="1671"/>
                      </a:cubicBezTo>
                      <a:cubicBezTo>
                        <a:pt x="117" y="1669"/>
                        <a:pt x="111" y="1636"/>
                        <a:pt x="108" y="1620"/>
                      </a:cubicBezTo>
                      <a:cubicBezTo>
                        <a:pt x="109" y="1608"/>
                        <a:pt x="110" y="1570"/>
                        <a:pt x="101" y="1543"/>
                      </a:cubicBezTo>
                      <a:cubicBezTo>
                        <a:pt x="95" y="1527"/>
                        <a:pt x="93" y="1511"/>
                        <a:pt x="93" y="1501"/>
                      </a:cubicBezTo>
                      <a:cubicBezTo>
                        <a:pt x="88" y="1477"/>
                        <a:pt x="115" y="1307"/>
                        <a:pt x="131" y="1259"/>
                      </a:cubicBezTo>
                      <a:cubicBezTo>
                        <a:pt x="161" y="1158"/>
                        <a:pt x="151" y="1071"/>
                        <a:pt x="154" y="1053"/>
                      </a:cubicBezTo>
                      <a:cubicBezTo>
                        <a:pt x="158" y="1035"/>
                        <a:pt x="178" y="941"/>
                        <a:pt x="184" y="899"/>
                      </a:cubicBezTo>
                      <a:cubicBezTo>
                        <a:pt x="185" y="900"/>
                        <a:pt x="185" y="900"/>
                        <a:pt x="185" y="900"/>
                      </a:cubicBezTo>
                      <a:cubicBezTo>
                        <a:pt x="188" y="951"/>
                        <a:pt x="183" y="1029"/>
                        <a:pt x="184" y="1055"/>
                      </a:cubicBezTo>
                      <a:cubicBezTo>
                        <a:pt x="186" y="1091"/>
                        <a:pt x="176" y="1157"/>
                        <a:pt x="161" y="1186"/>
                      </a:cubicBezTo>
                      <a:cubicBezTo>
                        <a:pt x="145" y="1215"/>
                        <a:pt x="138" y="1260"/>
                        <a:pt x="124" y="1341"/>
                      </a:cubicBezTo>
                      <a:cubicBezTo>
                        <a:pt x="111" y="1405"/>
                        <a:pt x="101" y="1472"/>
                        <a:pt x="112" y="1588"/>
                      </a:cubicBezTo>
                      <a:cubicBezTo>
                        <a:pt x="121" y="1669"/>
                        <a:pt x="135" y="1720"/>
                        <a:pt x="155" y="1810"/>
                      </a:cubicBezTo>
                      <a:cubicBezTo>
                        <a:pt x="174" y="1891"/>
                        <a:pt x="200" y="1998"/>
                        <a:pt x="211" y="2058"/>
                      </a:cubicBezTo>
                      <a:cubicBezTo>
                        <a:pt x="221" y="2118"/>
                        <a:pt x="236" y="2140"/>
                        <a:pt x="238" y="2179"/>
                      </a:cubicBezTo>
                      <a:cubicBezTo>
                        <a:pt x="241" y="2218"/>
                        <a:pt x="215" y="2402"/>
                        <a:pt x="244" y="2508"/>
                      </a:cubicBezTo>
                      <a:cubicBezTo>
                        <a:pt x="272" y="2615"/>
                        <a:pt x="285" y="2682"/>
                        <a:pt x="290" y="2708"/>
                      </a:cubicBezTo>
                      <a:cubicBezTo>
                        <a:pt x="303" y="2765"/>
                        <a:pt x="292" y="2771"/>
                        <a:pt x="297" y="2800"/>
                      </a:cubicBezTo>
                      <a:cubicBezTo>
                        <a:pt x="302" y="2828"/>
                        <a:pt x="303" y="2825"/>
                        <a:pt x="288" y="2853"/>
                      </a:cubicBezTo>
                      <a:cubicBezTo>
                        <a:pt x="275" y="2871"/>
                        <a:pt x="253" y="2910"/>
                        <a:pt x="246" y="2918"/>
                      </a:cubicBezTo>
                      <a:cubicBezTo>
                        <a:pt x="240" y="2927"/>
                        <a:pt x="243" y="2936"/>
                        <a:pt x="246" y="2941"/>
                      </a:cubicBezTo>
                      <a:cubicBezTo>
                        <a:pt x="241" y="2955"/>
                        <a:pt x="257" y="2962"/>
                        <a:pt x="262" y="2962"/>
                      </a:cubicBezTo>
                      <a:cubicBezTo>
                        <a:pt x="260" y="2978"/>
                        <a:pt x="289" y="2976"/>
                        <a:pt x="296" y="2969"/>
                      </a:cubicBezTo>
                      <a:cubicBezTo>
                        <a:pt x="304" y="2978"/>
                        <a:pt x="326" y="2978"/>
                        <a:pt x="334" y="2967"/>
                      </a:cubicBezTo>
                      <a:cubicBezTo>
                        <a:pt x="348" y="2980"/>
                        <a:pt x="373" y="2980"/>
                        <a:pt x="388" y="2964"/>
                      </a:cubicBezTo>
                      <a:cubicBezTo>
                        <a:pt x="404" y="2948"/>
                        <a:pt x="406" y="2933"/>
                        <a:pt x="404" y="2917"/>
                      </a:cubicBezTo>
                      <a:cubicBezTo>
                        <a:pt x="402" y="2902"/>
                        <a:pt x="406" y="2896"/>
                        <a:pt x="409" y="2877"/>
                      </a:cubicBezTo>
                      <a:cubicBezTo>
                        <a:pt x="412" y="2858"/>
                        <a:pt x="415" y="2843"/>
                        <a:pt x="408" y="2830"/>
                      </a:cubicBezTo>
                      <a:cubicBezTo>
                        <a:pt x="401" y="2816"/>
                        <a:pt x="400" y="2809"/>
                        <a:pt x="400" y="2796"/>
                      </a:cubicBezTo>
                      <a:cubicBezTo>
                        <a:pt x="400" y="2782"/>
                        <a:pt x="406" y="2761"/>
                        <a:pt x="397" y="2744"/>
                      </a:cubicBezTo>
                      <a:cubicBezTo>
                        <a:pt x="388" y="2726"/>
                        <a:pt x="378" y="2685"/>
                        <a:pt x="380" y="2640"/>
                      </a:cubicBezTo>
                      <a:cubicBezTo>
                        <a:pt x="381" y="2595"/>
                        <a:pt x="414" y="2343"/>
                        <a:pt x="400" y="2257"/>
                      </a:cubicBezTo>
                      <a:cubicBezTo>
                        <a:pt x="386" y="2170"/>
                        <a:pt x="392" y="2153"/>
                        <a:pt x="395" y="2123"/>
                      </a:cubicBezTo>
                      <a:cubicBezTo>
                        <a:pt x="399" y="2094"/>
                        <a:pt x="407" y="2046"/>
                        <a:pt x="399" y="1984"/>
                      </a:cubicBezTo>
                      <a:cubicBezTo>
                        <a:pt x="396" y="1960"/>
                        <a:pt x="407" y="1862"/>
                        <a:pt x="408" y="1760"/>
                      </a:cubicBezTo>
                      <a:cubicBezTo>
                        <a:pt x="409" y="1694"/>
                        <a:pt x="417" y="1606"/>
                        <a:pt x="399" y="1588"/>
                      </a:cubicBezTo>
                      <a:cubicBezTo>
                        <a:pt x="399" y="1587"/>
                        <a:pt x="399" y="1587"/>
                        <a:pt x="399" y="1587"/>
                      </a:cubicBezTo>
                      <a:cubicBezTo>
                        <a:pt x="404" y="1589"/>
                        <a:pt x="409" y="1590"/>
                        <a:pt x="413" y="1590"/>
                      </a:cubicBezTo>
                      <a:cubicBezTo>
                        <a:pt x="414" y="1590"/>
                        <a:pt x="414" y="1590"/>
                        <a:pt x="414" y="1590"/>
                      </a:cubicBezTo>
                      <a:cubicBezTo>
                        <a:pt x="419" y="1590"/>
                        <a:pt x="425" y="1589"/>
                        <a:pt x="431" y="1586"/>
                      </a:cubicBezTo>
                      <a:cubicBezTo>
                        <a:pt x="430" y="1588"/>
                        <a:pt x="430" y="1588"/>
                        <a:pt x="430" y="1588"/>
                      </a:cubicBezTo>
                      <a:cubicBezTo>
                        <a:pt x="412" y="1606"/>
                        <a:pt x="418" y="1694"/>
                        <a:pt x="418" y="1759"/>
                      </a:cubicBezTo>
                      <a:cubicBezTo>
                        <a:pt x="419" y="1861"/>
                        <a:pt x="432" y="1960"/>
                        <a:pt x="429" y="1984"/>
                      </a:cubicBezTo>
                      <a:cubicBezTo>
                        <a:pt x="421" y="2046"/>
                        <a:pt x="430" y="2094"/>
                        <a:pt x="434" y="2123"/>
                      </a:cubicBezTo>
                      <a:cubicBezTo>
                        <a:pt x="437" y="2153"/>
                        <a:pt x="442" y="2170"/>
                        <a:pt x="428" y="2257"/>
                      </a:cubicBezTo>
                      <a:cubicBezTo>
                        <a:pt x="414" y="2343"/>
                        <a:pt x="447" y="2595"/>
                        <a:pt x="449" y="2640"/>
                      </a:cubicBezTo>
                      <a:cubicBezTo>
                        <a:pt x="451" y="2685"/>
                        <a:pt x="440" y="2726"/>
                        <a:pt x="432" y="2744"/>
                      </a:cubicBezTo>
                      <a:cubicBezTo>
                        <a:pt x="423" y="2761"/>
                        <a:pt x="428" y="2782"/>
                        <a:pt x="428" y="2796"/>
                      </a:cubicBezTo>
                      <a:cubicBezTo>
                        <a:pt x="428" y="2809"/>
                        <a:pt x="428" y="2816"/>
                        <a:pt x="421" y="2830"/>
                      </a:cubicBezTo>
                      <a:cubicBezTo>
                        <a:pt x="414" y="2843"/>
                        <a:pt x="416" y="2858"/>
                        <a:pt x="420" y="2877"/>
                      </a:cubicBezTo>
                      <a:cubicBezTo>
                        <a:pt x="423" y="2896"/>
                        <a:pt x="427" y="2902"/>
                        <a:pt x="425" y="2917"/>
                      </a:cubicBezTo>
                      <a:cubicBezTo>
                        <a:pt x="423" y="2933"/>
                        <a:pt x="425" y="2948"/>
                        <a:pt x="440" y="2964"/>
                      </a:cubicBezTo>
                      <a:cubicBezTo>
                        <a:pt x="456" y="2980"/>
                        <a:pt x="480" y="2980"/>
                        <a:pt x="494" y="2967"/>
                      </a:cubicBezTo>
                      <a:cubicBezTo>
                        <a:pt x="503" y="2978"/>
                        <a:pt x="525" y="2978"/>
                        <a:pt x="533" y="2969"/>
                      </a:cubicBezTo>
                      <a:cubicBezTo>
                        <a:pt x="540" y="2976"/>
                        <a:pt x="569" y="2978"/>
                        <a:pt x="567" y="2962"/>
                      </a:cubicBezTo>
                      <a:cubicBezTo>
                        <a:pt x="572" y="2962"/>
                        <a:pt x="587" y="2955"/>
                        <a:pt x="582" y="2941"/>
                      </a:cubicBezTo>
                      <a:cubicBezTo>
                        <a:pt x="586" y="2936"/>
                        <a:pt x="589" y="2927"/>
                        <a:pt x="582" y="2918"/>
                      </a:cubicBezTo>
                      <a:cubicBezTo>
                        <a:pt x="575" y="2910"/>
                        <a:pt x="554" y="2871"/>
                        <a:pt x="541" y="2853"/>
                      </a:cubicBezTo>
                      <a:cubicBezTo>
                        <a:pt x="526" y="2825"/>
                        <a:pt x="527" y="2828"/>
                        <a:pt x="532" y="2800"/>
                      </a:cubicBezTo>
                      <a:cubicBezTo>
                        <a:pt x="537" y="2771"/>
                        <a:pt x="526" y="2765"/>
                        <a:pt x="538" y="2708"/>
                      </a:cubicBezTo>
                      <a:cubicBezTo>
                        <a:pt x="544" y="2682"/>
                        <a:pt x="557" y="2615"/>
                        <a:pt x="585" y="2508"/>
                      </a:cubicBezTo>
                      <a:cubicBezTo>
                        <a:pt x="614" y="2402"/>
                        <a:pt x="588" y="2218"/>
                        <a:pt x="590" y="2179"/>
                      </a:cubicBezTo>
                      <a:cubicBezTo>
                        <a:pt x="593" y="2140"/>
                        <a:pt x="610" y="2113"/>
                        <a:pt x="620" y="2054"/>
                      </a:cubicBezTo>
                      <a:cubicBezTo>
                        <a:pt x="630" y="1994"/>
                        <a:pt x="655" y="1891"/>
                        <a:pt x="674" y="1810"/>
                      </a:cubicBezTo>
                      <a:cubicBezTo>
                        <a:pt x="694" y="1720"/>
                        <a:pt x="710" y="1670"/>
                        <a:pt x="719" y="1589"/>
                      </a:cubicBezTo>
                      <a:cubicBezTo>
                        <a:pt x="730" y="1474"/>
                        <a:pt x="720" y="1404"/>
                        <a:pt x="708" y="1340"/>
                      </a:cubicBezTo>
                      <a:cubicBezTo>
                        <a:pt x="694" y="1259"/>
                        <a:pt x="682" y="1204"/>
                        <a:pt x="667" y="1175"/>
                      </a:cubicBezTo>
                      <a:cubicBezTo>
                        <a:pt x="651" y="1146"/>
                        <a:pt x="646" y="1089"/>
                        <a:pt x="648" y="1053"/>
                      </a:cubicBezTo>
                      <a:cubicBezTo>
                        <a:pt x="649" y="1026"/>
                        <a:pt x="641" y="949"/>
                        <a:pt x="644" y="898"/>
                      </a:cubicBezTo>
                      <a:cubicBezTo>
                        <a:pt x="644" y="898"/>
                        <a:pt x="644" y="898"/>
                        <a:pt x="644" y="898"/>
                      </a:cubicBezTo>
                      <a:cubicBezTo>
                        <a:pt x="650" y="940"/>
                        <a:pt x="671" y="1035"/>
                        <a:pt x="674" y="1053"/>
                      </a:cubicBezTo>
                      <a:cubicBezTo>
                        <a:pt x="678" y="1071"/>
                        <a:pt x="668" y="1158"/>
                        <a:pt x="698" y="1259"/>
                      </a:cubicBezTo>
                      <a:cubicBezTo>
                        <a:pt x="713" y="1307"/>
                        <a:pt x="740" y="1477"/>
                        <a:pt x="736" y="1501"/>
                      </a:cubicBezTo>
                      <a:cubicBezTo>
                        <a:pt x="736" y="1511"/>
                        <a:pt x="733" y="1527"/>
                        <a:pt x="728" y="1543"/>
                      </a:cubicBezTo>
                      <a:cubicBezTo>
                        <a:pt x="719" y="1570"/>
                        <a:pt x="720" y="1608"/>
                        <a:pt x="721" y="1620"/>
                      </a:cubicBezTo>
                      <a:cubicBezTo>
                        <a:pt x="717" y="1636"/>
                        <a:pt x="712" y="1669"/>
                        <a:pt x="719" y="1671"/>
                      </a:cubicBezTo>
                      <a:cubicBezTo>
                        <a:pt x="715" y="1677"/>
                        <a:pt x="714" y="1677"/>
                        <a:pt x="716" y="1683"/>
                      </a:cubicBezTo>
                      <a:cubicBezTo>
                        <a:pt x="713" y="1688"/>
                        <a:pt x="713" y="1690"/>
                        <a:pt x="714" y="1693"/>
                      </a:cubicBezTo>
                      <a:cubicBezTo>
                        <a:pt x="718" y="1703"/>
                        <a:pt x="733" y="1694"/>
                        <a:pt x="728" y="1697"/>
                      </a:cubicBezTo>
                      <a:cubicBezTo>
                        <a:pt x="719" y="1701"/>
                        <a:pt x="712" y="1709"/>
                        <a:pt x="716" y="1720"/>
                      </a:cubicBezTo>
                      <a:cubicBezTo>
                        <a:pt x="718" y="1725"/>
                        <a:pt x="739" y="1714"/>
                        <a:pt x="750" y="1709"/>
                      </a:cubicBezTo>
                      <a:cubicBezTo>
                        <a:pt x="767" y="1704"/>
                        <a:pt x="787" y="1693"/>
                        <a:pt x="793" y="1685"/>
                      </a:cubicBezTo>
                      <a:cubicBezTo>
                        <a:pt x="798" y="1676"/>
                        <a:pt x="809" y="1660"/>
                        <a:pt x="812" y="1653"/>
                      </a:cubicBezTo>
                      <a:cubicBezTo>
                        <a:pt x="816" y="1643"/>
                        <a:pt x="815" y="1637"/>
                        <a:pt x="819" y="1630"/>
                      </a:cubicBezTo>
                      <a:cubicBezTo>
                        <a:pt x="822" y="1623"/>
                        <a:pt x="829" y="1614"/>
                        <a:pt x="825" y="1608"/>
                      </a:cubicBezTo>
                      <a:close/>
                      <a:moveTo>
                        <a:pt x="269" y="341"/>
                      </a:moveTo>
                      <a:cubicBezTo>
                        <a:pt x="269" y="341"/>
                        <a:pt x="269" y="340"/>
                        <a:pt x="269" y="340"/>
                      </a:cubicBezTo>
                      <a:cubicBezTo>
                        <a:pt x="269" y="340"/>
                        <a:pt x="269" y="341"/>
                        <a:pt x="269" y="341"/>
                      </a:cubicBezTo>
                      <a:close/>
                    </a:path>
                  </a:pathLst>
                </a:custGeom>
                <a:noFill/>
                <a:ln w="9525" cmpd="sng">
                  <a:solidFill>
                    <a:schemeClr val="bg1"/>
                  </a:solidFill>
                  <a:round/>
                  <a:headEnd/>
                  <a:tailEnd/>
                </a:ln>
              </p:spPr>
              <p:txBody>
                <a:bodyPr/>
                <a:lstStyle/>
                <a:p>
                  <a:pPr defTabSz="914400"/>
                  <a:endParaRPr lang="fr-FR" sz="2000">
                    <a:latin typeface="Arial" charset="0"/>
                    <a:ea typeface="+mn-ea"/>
                    <a:cs typeface="Arial" charset="0"/>
                  </a:endParaRPr>
                </a:p>
              </p:txBody>
            </p:sp>
            <p:sp>
              <p:nvSpPr>
                <p:cNvPr id="28" name="Freeform 23"/>
                <p:cNvSpPr>
                  <a:spLocks noEditPoints="1"/>
                </p:cNvSpPr>
                <p:nvPr/>
              </p:nvSpPr>
              <p:spPr bwMode="auto">
                <a:xfrm>
                  <a:off x="2832" y="705"/>
                  <a:ext cx="652" cy="2338"/>
                </a:xfrm>
                <a:custGeom>
                  <a:avLst/>
                  <a:gdLst>
                    <a:gd name="T0" fmla="*/ 630 w 829"/>
                    <a:gd name="T1" fmla="*/ 1074 h 2980"/>
                    <a:gd name="T2" fmla="*/ 603 w 829"/>
                    <a:gd name="T3" fmla="*/ 729 h 2980"/>
                    <a:gd name="T4" fmla="*/ 559 w 829"/>
                    <a:gd name="T5" fmla="*/ 423 h 2980"/>
                    <a:gd name="T6" fmla="*/ 477 w 829"/>
                    <a:gd name="T7" fmla="*/ 378 h 2980"/>
                    <a:gd name="T8" fmla="*/ 449 w 829"/>
                    <a:gd name="T9" fmla="*/ 291 h 2980"/>
                    <a:gd name="T10" fmla="*/ 445 w 829"/>
                    <a:gd name="T11" fmla="*/ 277 h 2980"/>
                    <a:gd name="T12" fmla="*/ 420 w 829"/>
                    <a:gd name="T13" fmla="*/ 71 h 2980"/>
                    <a:gd name="T14" fmla="*/ 226 w 829"/>
                    <a:gd name="T15" fmla="*/ 235 h 2980"/>
                    <a:gd name="T16" fmla="*/ 220 w 829"/>
                    <a:gd name="T17" fmla="*/ 291 h 2980"/>
                    <a:gd name="T18" fmla="*/ 211 w 829"/>
                    <a:gd name="T19" fmla="*/ 295 h 2980"/>
                    <a:gd name="T20" fmla="*/ 175 w 829"/>
                    <a:gd name="T21" fmla="*/ 378 h 2980"/>
                    <a:gd name="T22" fmla="*/ 93 w 829"/>
                    <a:gd name="T23" fmla="*/ 422 h 2980"/>
                    <a:gd name="T24" fmla="*/ 49 w 829"/>
                    <a:gd name="T25" fmla="*/ 729 h 2980"/>
                    <a:gd name="T26" fmla="*/ 21 w 829"/>
                    <a:gd name="T27" fmla="*/ 1074 h 2980"/>
                    <a:gd name="T28" fmla="*/ 8 w 829"/>
                    <a:gd name="T29" fmla="*/ 1279 h 2980"/>
                    <a:gd name="T30" fmla="*/ 62 w 829"/>
                    <a:gd name="T31" fmla="*/ 1341 h 2980"/>
                    <a:gd name="T32" fmla="*/ 90 w 829"/>
                    <a:gd name="T33" fmla="*/ 1328 h 2980"/>
                    <a:gd name="T34" fmla="*/ 85 w 829"/>
                    <a:gd name="T35" fmla="*/ 1271 h 2980"/>
                    <a:gd name="T36" fmla="*/ 103 w 829"/>
                    <a:gd name="T37" fmla="*/ 988 h 2980"/>
                    <a:gd name="T38" fmla="*/ 146 w 829"/>
                    <a:gd name="T39" fmla="*/ 706 h 2980"/>
                    <a:gd name="T40" fmla="*/ 98 w 829"/>
                    <a:gd name="T41" fmla="*/ 1052 h 2980"/>
                    <a:gd name="T42" fmla="*/ 166 w 829"/>
                    <a:gd name="T43" fmla="*/ 1615 h 2980"/>
                    <a:gd name="T44" fmla="*/ 228 w 829"/>
                    <a:gd name="T45" fmla="*/ 2125 h 2980"/>
                    <a:gd name="T46" fmla="*/ 193 w 829"/>
                    <a:gd name="T47" fmla="*/ 2289 h 2980"/>
                    <a:gd name="T48" fmla="*/ 233 w 829"/>
                    <a:gd name="T49" fmla="*/ 2329 h 2980"/>
                    <a:gd name="T50" fmla="*/ 318 w 829"/>
                    <a:gd name="T51" fmla="*/ 2289 h 2980"/>
                    <a:gd name="T52" fmla="*/ 315 w 829"/>
                    <a:gd name="T53" fmla="*/ 2194 h 2980"/>
                    <a:gd name="T54" fmla="*/ 315 w 829"/>
                    <a:gd name="T55" fmla="*/ 1771 h 2980"/>
                    <a:gd name="T56" fmla="*/ 321 w 829"/>
                    <a:gd name="T57" fmla="*/ 1381 h 2980"/>
                    <a:gd name="T58" fmla="*/ 325 w 829"/>
                    <a:gd name="T59" fmla="*/ 1247 h 2980"/>
                    <a:gd name="T60" fmla="*/ 338 w 829"/>
                    <a:gd name="T61" fmla="*/ 1246 h 2980"/>
                    <a:gd name="T62" fmla="*/ 341 w 829"/>
                    <a:gd name="T63" fmla="*/ 1666 h 2980"/>
                    <a:gd name="T64" fmla="*/ 340 w 829"/>
                    <a:gd name="T65" fmla="*/ 2153 h 2980"/>
                    <a:gd name="T66" fmla="*/ 330 w 829"/>
                    <a:gd name="T67" fmla="*/ 2257 h 2980"/>
                    <a:gd name="T68" fmla="*/ 389 w 829"/>
                    <a:gd name="T69" fmla="*/ 2328 h 2980"/>
                    <a:gd name="T70" fmla="*/ 458 w 829"/>
                    <a:gd name="T71" fmla="*/ 2307 h 2980"/>
                    <a:gd name="T72" fmla="*/ 418 w 829"/>
                    <a:gd name="T73" fmla="*/ 2197 h 2980"/>
                    <a:gd name="T74" fmla="*/ 464 w 829"/>
                    <a:gd name="T75" fmla="*/ 1710 h 2980"/>
                    <a:gd name="T76" fmla="*/ 565 w 829"/>
                    <a:gd name="T77" fmla="*/ 1247 h 2980"/>
                    <a:gd name="T78" fmla="*/ 510 w 829"/>
                    <a:gd name="T79" fmla="*/ 826 h 2980"/>
                    <a:gd name="T80" fmla="*/ 530 w 829"/>
                    <a:gd name="T81" fmla="*/ 826 h 2980"/>
                    <a:gd name="T82" fmla="*/ 573 w 829"/>
                    <a:gd name="T83" fmla="*/ 1211 h 2980"/>
                    <a:gd name="T84" fmla="*/ 563 w 829"/>
                    <a:gd name="T85" fmla="*/ 1320 h 2980"/>
                    <a:gd name="T86" fmla="*/ 563 w 829"/>
                    <a:gd name="T87" fmla="*/ 1349 h 2980"/>
                    <a:gd name="T88" fmla="*/ 639 w 829"/>
                    <a:gd name="T89" fmla="*/ 1297 h 2980"/>
                    <a:gd name="T90" fmla="*/ 212 w 829"/>
                    <a:gd name="T91" fmla="*/ 268 h 29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9"/>
                    <a:gd name="T139" fmla="*/ 0 h 2980"/>
                    <a:gd name="T140" fmla="*/ 829 w 829"/>
                    <a:gd name="T141" fmla="*/ 2980 h 29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9" h="2980">
                      <a:moveTo>
                        <a:pt x="825" y="1608"/>
                      </a:moveTo>
                      <a:cubicBezTo>
                        <a:pt x="822" y="1601"/>
                        <a:pt x="816" y="1555"/>
                        <a:pt x="809" y="1528"/>
                      </a:cubicBezTo>
                      <a:cubicBezTo>
                        <a:pt x="804" y="1506"/>
                        <a:pt x="798" y="1412"/>
                        <a:pt x="801" y="1369"/>
                      </a:cubicBezTo>
                      <a:cubicBezTo>
                        <a:pt x="804" y="1334"/>
                        <a:pt x="802" y="1281"/>
                        <a:pt x="803" y="1258"/>
                      </a:cubicBezTo>
                      <a:cubicBezTo>
                        <a:pt x="804" y="1129"/>
                        <a:pt x="783" y="1063"/>
                        <a:pt x="778" y="1039"/>
                      </a:cubicBezTo>
                      <a:cubicBezTo>
                        <a:pt x="773" y="1015"/>
                        <a:pt x="767" y="981"/>
                        <a:pt x="767" y="929"/>
                      </a:cubicBezTo>
                      <a:cubicBezTo>
                        <a:pt x="767" y="877"/>
                        <a:pt x="769" y="806"/>
                        <a:pt x="765" y="756"/>
                      </a:cubicBezTo>
                      <a:cubicBezTo>
                        <a:pt x="763" y="727"/>
                        <a:pt x="758" y="683"/>
                        <a:pt x="752" y="645"/>
                      </a:cubicBezTo>
                      <a:cubicBezTo>
                        <a:pt x="746" y="607"/>
                        <a:pt x="727" y="556"/>
                        <a:pt x="711" y="539"/>
                      </a:cubicBezTo>
                      <a:cubicBezTo>
                        <a:pt x="695" y="521"/>
                        <a:pt x="673" y="507"/>
                        <a:pt x="650" y="499"/>
                      </a:cubicBezTo>
                      <a:cubicBezTo>
                        <a:pt x="644" y="497"/>
                        <a:pt x="635" y="490"/>
                        <a:pt x="629" y="489"/>
                      </a:cubicBezTo>
                      <a:cubicBezTo>
                        <a:pt x="620" y="487"/>
                        <a:pt x="615" y="483"/>
                        <a:pt x="607" y="482"/>
                      </a:cubicBezTo>
                      <a:cubicBezTo>
                        <a:pt x="590" y="479"/>
                        <a:pt x="575" y="474"/>
                        <a:pt x="561" y="472"/>
                      </a:cubicBezTo>
                      <a:cubicBezTo>
                        <a:pt x="499" y="464"/>
                        <a:pt x="501" y="382"/>
                        <a:pt x="501" y="382"/>
                      </a:cubicBezTo>
                      <a:cubicBezTo>
                        <a:pt x="537" y="421"/>
                        <a:pt x="571" y="371"/>
                        <a:pt x="571" y="371"/>
                      </a:cubicBezTo>
                      <a:cubicBezTo>
                        <a:pt x="564" y="376"/>
                        <a:pt x="550" y="370"/>
                        <a:pt x="550" y="370"/>
                      </a:cubicBezTo>
                      <a:cubicBezTo>
                        <a:pt x="570" y="376"/>
                        <a:pt x="578" y="352"/>
                        <a:pt x="578" y="352"/>
                      </a:cubicBezTo>
                      <a:cubicBezTo>
                        <a:pt x="569" y="358"/>
                        <a:pt x="566" y="353"/>
                        <a:pt x="566" y="353"/>
                      </a:cubicBezTo>
                      <a:cubicBezTo>
                        <a:pt x="581" y="347"/>
                        <a:pt x="580" y="328"/>
                        <a:pt x="580" y="328"/>
                      </a:cubicBezTo>
                      <a:cubicBezTo>
                        <a:pt x="573" y="353"/>
                        <a:pt x="539" y="357"/>
                        <a:pt x="548" y="329"/>
                      </a:cubicBezTo>
                      <a:cubicBezTo>
                        <a:pt x="563" y="281"/>
                        <a:pt x="578" y="182"/>
                        <a:pt x="534" y="91"/>
                      </a:cubicBezTo>
                      <a:cubicBezTo>
                        <a:pt x="489" y="0"/>
                        <a:pt x="374" y="39"/>
                        <a:pt x="374" y="39"/>
                      </a:cubicBezTo>
                      <a:cubicBezTo>
                        <a:pt x="352" y="25"/>
                        <a:pt x="305" y="61"/>
                        <a:pt x="284" y="90"/>
                      </a:cubicBezTo>
                      <a:cubicBezTo>
                        <a:pt x="263" y="120"/>
                        <a:pt x="238" y="224"/>
                        <a:pt x="287" y="300"/>
                      </a:cubicBezTo>
                      <a:cubicBezTo>
                        <a:pt x="311" y="338"/>
                        <a:pt x="285" y="358"/>
                        <a:pt x="276" y="354"/>
                      </a:cubicBezTo>
                      <a:cubicBezTo>
                        <a:pt x="268" y="351"/>
                        <a:pt x="269" y="343"/>
                        <a:pt x="269" y="341"/>
                      </a:cubicBezTo>
                      <a:cubicBezTo>
                        <a:pt x="264" y="362"/>
                        <a:pt x="280" y="371"/>
                        <a:pt x="280" y="371"/>
                      </a:cubicBezTo>
                      <a:cubicBezTo>
                        <a:pt x="270" y="367"/>
                        <a:pt x="265" y="358"/>
                        <a:pt x="265" y="358"/>
                      </a:cubicBezTo>
                      <a:cubicBezTo>
                        <a:pt x="266" y="379"/>
                        <a:pt x="288" y="385"/>
                        <a:pt x="288" y="385"/>
                      </a:cubicBezTo>
                      <a:cubicBezTo>
                        <a:pt x="274" y="384"/>
                        <a:pt x="268" y="376"/>
                        <a:pt x="268" y="376"/>
                      </a:cubicBezTo>
                      <a:cubicBezTo>
                        <a:pt x="273" y="392"/>
                        <a:pt x="309" y="408"/>
                        <a:pt x="328" y="381"/>
                      </a:cubicBezTo>
                      <a:cubicBezTo>
                        <a:pt x="322" y="460"/>
                        <a:pt x="295" y="464"/>
                        <a:pt x="268" y="472"/>
                      </a:cubicBezTo>
                      <a:cubicBezTo>
                        <a:pt x="254" y="477"/>
                        <a:pt x="239" y="479"/>
                        <a:pt x="222" y="482"/>
                      </a:cubicBezTo>
                      <a:cubicBezTo>
                        <a:pt x="214" y="483"/>
                        <a:pt x="208" y="487"/>
                        <a:pt x="199" y="488"/>
                      </a:cubicBezTo>
                      <a:cubicBezTo>
                        <a:pt x="193" y="489"/>
                        <a:pt x="186" y="496"/>
                        <a:pt x="180" y="498"/>
                      </a:cubicBezTo>
                      <a:cubicBezTo>
                        <a:pt x="156" y="506"/>
                        <a:pt x="134" y="521"/>
                        <a:pt x="118" y="538"/>
                      </a:cubicBezTo>
                      <a:cubicBezTo>
                        <a:pt x="101" y="556"/>
                        <a:pt x="83" y="607"/>
                        <a:pt x="77" y="645"/>
                      </a:cubicBezTo>
                      <a:cubicBezTo>
                        <a:pt x="71" y="683"/>
                        <a:pt x="66" y="727"/>
                        <a:pt x="63" y="756"/>
                      </a:cubicBezTo>
                      <a:cubicBezTo>
                        <a:pt x="59" y="806"/>
                        <a:pt x="62" y="877"/>
                        <a:pt x="62" y="929"/>
                      </a:cubicBezTo>
                      <a:cubicBezTo>
                        <a:pt x="62" y="981"/>
                        <a:pt x="55" y="1015"/>
                        <a:pt x="50" y="1039"/>
                      </a:cubicBezTo>
                      <a:cubicBezTo>
                        <a:pt x="45" y="1063"/>
                        <a:pt x="25" y="1129"/>
                        <a:pt x="26" y="1258"/>
                      </a:cubicBezTo>
                      <a:cubicBezTo>
                        <a:pt x="26" y="1281"/>
                        <a:pt x="25" y="1334"/>
                        <a:pt x="27" y="1369"/>
                      </a:cubicBezTo>
                      <a:cubicBezTo>
                        <a:pt x="31" y="1412"/>
                        <a:pt x="25" y="1506"/>
                        <a:pt x="19" y="1528"/>
                      </a:cubicBezTo>
                      <a:cubicBezTo>
                        <a:pt x="13" y="1555"/>
                        <a:pt x="6" y="1601"/>
                        <a:pt x="3" y="1608"/>
                      </a:cubicBezTo>
                      <a:cubicBezTo>
                        <a:pt x="0" y="1614"/>
                        <a:pt x="6" y="1623"/>
                        <a:pt x="10" y="1630"/>
                      </a:cubicBezTo>
                      <a:cubicBezTo>
                        <a:pt x="13" y="1637"/>
                        <a:pt x="12" y="1643"/>
                        <a:pt x="17" y="1653"/>
                      </a:cubicBezTo>
                      <a:cubicBezTo>
                        <a:pt x="20" y="1660"/>
                        <a:pt x="31" y="1676"/>
                        <a:pt x="36" y="1685"/>
                      </a:cubicBezTo>
                      <a:cubicBezTo>
                        <a:pt x="41" y="1693"/>
                        <a:pt x="62" y="1704"/>
                        <a:pt x="79" y="1709"/>
                      </a:cubicBezTo>
                      <a:cubicBezTo>
                        <a:pt x="90" y="1714"/>
                        <a:pt x="111" y="1725"/>
                        <a:pt x="113" y="1720"/>
                      </a:cubicBezTo>
                      <a:cubicBezTo>
                        <a:pt x="117" y="1709"/>
                        <a:pt x="110" y="1701"/>
                        <a:pt x="101" y="1697"/>
                      </a:cubicBezTo>
                      <a:cubicBezTo>
                        <a:pt x="96" y="1694"/>
                        <a:pt x="111" y="1703"/>
                        <a:pt x="114" y="1693"/>
                      </a:cubicBezTo>
                      <a:cubicBezTo>
                        <a:pt x="115" y="1690"/>
                        <a:pt x="115" y="1688"/>
                        <a:pt x="113" y="1683"/>
                      </a:cubicBezTo>
                      <a:cubicBezTo>
                        <a:pt x="115" y="1677"/>
                        <a:pt x="113" y="1677"/>
                        <a:pt x="109" y="1671"/>
                      </a:cubicBezTo>
                      <a:cubicBezTo>
                        <a:pt x="117" y="1669"/>
                        <a:pt x="111" y="1636"/>
                        <a:pt x="108" y="1620"/>
                      </a:cubicBezTo>
                      <a:cubicBezTo>
                        <a:pt x="109" y="1608"/>
                        <a:pt x="110" y="1570"/>
                        <a:pt x="101" y="1543"/>
                      </a:cubicBezTo>
                      <a:cubicBezTo>
                        <a:pt x="95" y="1527"/>
                        <a:pt x="93" y="1511"/>
                        <a:pt x="93" y="1501"/>
                      </a:cubicBezTo>
                      <a:cubicBezTo>
                        <a:pt x="88" y="1477"/>
                        <a:pt x="115" y="1307"/>
                        <a:pt x="131" y="1259"/>
                      </a:cubicBezTo>
                      <a:cubicBezTo>
                        <a:pt x="161" y="1158"/>
                        <a:pt x="151" y="1071"/>
                        <a:pt x="154" y="1053"/>
                      </a:cubicBezTo>
                      <a:cubicBezTo>
                        <a:pt x="158" y="1035"/>
                        <a:pt x="178" y="941"/>
                        <a:pt x="184" y="899"/>
                      </a:cubicBezTo>
                      <a:cubicBezTo>
                        <a:pt x="185" y="900"/>
                        <a:pt x="185" y="900"/>
                        <a:pt x="185" y="900"/>
                      </a:cubicBezTo>
                      <a:cubicBezTo>
                        <a:pt x="188" y="951"/>
                        <a:pt x="183" y="1029"/>
                        <a:pt x="184" y="1055"/>
                      </a:cubicBezTo>
                      <a:cubicBezTo>
                        <a:pt x="186" y="1091"/>
                        <a:pt x="176" y="1157"/>
                        <a:pt x="161" y="1186"/>
                      </a:cubicBezTo>
                      <a:cubicBezTo>
                        <a:pt x="145" y="1215"/>
                        <a:pt x="138" y="1260"/>
                        <a:pt x="124" y="1341"/>
                      </a:cubicBezTo>
                      <a:cubicBezTo>
                        <a:pt x="111" y="1405"/>
                        <a:pt x="101" y="1472"/>
                        <a:pt x="112" y="1588"/>
                      </a:cubicBezTo>
                      <a:cubicBezTo>
                        <a:pt x="121" y="1669"/>
                        <a:pt x="135" y="1720"/>
                        <a:pt x="155" y="1810"/>
                      </a:cubicBezTo>
                      <a:cubicBezTo>
                        <a:pt x="174" y="1891"/>
                        <a:pt x="200" y="1998"/>
                        <a:pt x="211" y="2058"/>
                      </a:cubicBezTo>
                      <a:cubicBezTo>
                        <a:pt x="221" y="2118"/>
                        <a:pt x="236" y="2140"/>
                        <a:pt x="238" y="2179"/>
                      </a:cubicBezTo>
                      <a:cubicBezTo>
                        <a:pt x="241" y="2218"/>
                        <a:pt x="215" y="2402"/>
                        <a:pt x="244" y="2508"/>
                      </a:cubicBezTo>
                      <a:cubicBezTo>
                        <a:pt x="272" y="2615"/>
                        <a:pt x="285" y="2682"/>
                        <a:pt x="290" y="2708"/>
                      </a:cubicBezTo>
                      <a:cubicBezTo>
                        <a:pt x="303" y="2765"/>
                        <a:pt x="292" y="2771"/>
                        <a:pt x="297" y="2800"/>
                      </a:cubicBezTo>
                      <a:cubicBezTo>
                        <a:pt x="302" y="2828"/>
                        <a:pt x="303" y="2825"/>
                        <a:pt x="288" y="2853"/>
                      </a:cubicBezTo>
                      <a:cubicBezTo>
                        <a:pt x="275" y="2871"/>
                        <a:pt x="253" y="2910"/>
                        <a:pt x="246" y="2918"/>
                      </a:cubicBezTo>
                      <a:cubicBezTo>
                        <a:pt x="240" y="2927"/>
                        <a:pt x="243" y="2936"/>
                        <a:pt x="246" y="2941"/>
                      </a:cubicBezTo>
                      <a:cubicBezTo>
                        <a:pt x="241" y="2955"/>
                        <a:pt x="257" y="2962"/>
                        <a:pt x="262" y="2962"/>
                      </a:cubicBezTo>
                      <a:cubicBezTo>
                        <a:pt x="260" y="2978"/>
                        <a:pt x="289" y="2976"/>
                        <a:pt x="296" y="2969"/>
                      </a:cubicBezTo>
                      <a:cubicBezTo>
                        <a:pt x="304" y="2978"/>
                        <a:pt x="326" y="2978"/>
                        <a:pt x="334" y="2967"/>
                      </a:cubicBezTo>
                      <a:cubicBezTo>
                        <a:pt x="348" y="2980"/>
                        <a:pt x="373" y="2980"/>
                        <a:pt x="388" y="2964"/>
                      </a:cubicBezTo>
                      <a:cubicBezTo>
                        <a:pt x="404" y="2948"/>
                        <a:pt x="406" y="2933"/>
                        <a:pt x="404" y="2917"/>
                      </a:cubicBezTo>
                      <a:cubicBezTo>
                        <a:pt x="402" y="2902"/>
                        <a:pt x="406" y="2896"/>
                        <a:pt x="409" y="2877"/>
                      </a:cubicBezTo>
                      <a:cubicBezTo>
                        <a:pt x="412" y="2858"/>
                        <a:pt x="415" y="2843"/>
                        <a:pt x="408" y="2830"/>
                      </a:cubicBezTo>
                      <a:cubicBezTo>
                        <a:pt x="401" y="2816"/>
                        <a:pt x="400" y="2809"/>
                        <a:pt x="400" y="2796"/>
                      </a:cubicBezTo>
                      <a:cubicBezTo>
                        <a:pt x="400" y="2782"/>
                        <a:pt x="406" y="2761"/>
                        <a:pt x="397" y="2744"/>
                      </a:cubicBezTo>
                      <a:cubicBezTo>
                        <a:pt x="388" y="2726"/>
                        <a:pt x="378" y="2685"/>
                        <a:pt x="380" y="2640"/>
                      </a:cubicBezTo>
                      <a:cubicBezTo>
                        <a:pt x="381" y="2595"/>
                        <a:pt x="414" y="2343"/>
                        <a:pt x="400" y="2257"/>
                      </a:cubicBezTo>
                      <a:cubicBezTo>
                        <a:pt x="386" y="2170"/>
                        <a:pt x="392" y="2153"/>
                        <a:pt x="395" y="2123"/>
                      </a:cubicBezTo>
                      <a:cubicBezTo>
                        <a:pt x="399" y="2094"/>
                        <a:pt x="407" y="2046"/>
                        <a:pt x="399" y="1984"/>
                      </a:cubicBezTo>
                      <a:cubicBezTo>
                        <a:pt x="396" y="1960"/>
                        <a:pt x="407" y="1862"/>
                        <a:pt x="408" y="1760"/>
                      </a:cubicBezTo>
                      <a:cubicBezTo>
                        <a:pt x="409" y="1694"/>
                        <a:pt x="417" y="1606"/>
                        <a:pt x="399" y="1588"/>
                      </a:cubicBezTo>
                      <a:cubicBezTo>
                        <a:pt x="399" y="1587"/>
                        <a:pt x="399" y="1587"/>
                        <a:pt x="399" y="1587"/>
                      </a:cubicBezTo>
                      <a:cubicBezTo>
                        <a:pt x="404" y="1589"/>
                        <a:pt x="409" y="1590"/>
                        <a:pt x="413" y="1590"/>
                      </a:cubicBezTo>
                      <a:cubicBezTo>
                        <a:pt x="414" y="1590"/>
                        <a:pt x="414" y="1590"/>
                        <a:pt x="414" y="1590"/>
                      </a:cubicBezTo>
                      <a:cubicBezTo>
                        <a:pt x="419" y="1590"/>
                        <a:pt x="425" y="1589"/>
                        <a:pt x="431" y="1586"/>
                      </a:cubicBezTo>
                      <a:cubicBezTo>
                        <a:pt x="430" y="1588"/>
                        <a:pt x="430" y="1588"/>
                        <a:pt x="430" y="1588"/>
                      </a:cubicBezTo>
                      <a:cubicBezTo>
                        <a:pt x="412" y="1606"/>
                        <a:pt x="418" y="1694"/>
                        <a:pt x="418" y="1759"/>
                      </a:cubicBezTo>
                      <a:cubicBezTo>
                        <a:pt x="419" y="1861"/>
                        <a:pt x="432" y="1960"/>
                        <a:pt x="429" y="1984"/>
                      </a:cubicBezTo>
                      <a:cubicBezTo>
                        <a:pt x="421" y="2046"/>
                        <a:pt x="430" y="2094"/>
                        <a:pt x="434" y="2123"/>
                      </a:cubicBezTo>
                      <a:cubicBezTo>
                        <a:pt x="437" y="2153"/>
                        <a:pt x="442" y="2170"/>
                        <a:pt x="428" y="2257"/>
                      </a:cubicBezTo>
                      <a:cubicBezTo>
                        <a:pt x="414" y="2343"/>
                        <a:pt x="447" y="2595"/>
                        <a:pt x="449" y="2640"/>
                      </a:cubicBezTo>
                      <a:cubicBezTo>
                        <a:pt x="451" y="2685"/>
                        <a:pt x="440" y="2726"/>
                        <a:pt x="432" y="2744"/>
                      </a:cubicBezTo>
                      <a:cubicBezTo>
                        <a:pt x="423" y="2761"/>
                        <a:pt x="428" y="2782"/>
                        <a:pt x="428" y="2796"/>
                      </a:cubicBezTo>
                      <a:cubicBezTo>
                        <a:pt x="428" y="2809"/>
                        <a:pt x="428" y="2816"/>
                        <a:pt x="421" y="2830"/>
                      </a:cubicBezTo>
                      <a:cubicBezTo>
                        <a:pt x="414" y="2843"/>
                        <a:pt x="416" y="2858"/>
                        <a:pt x="420" y="2877"/>
                      </a:cubicBezTo>
                      <a:cubicBezTo>
                        <a:pt x="423" y="2896"/>
                        <a:pt x="427" y="2902"/>
                        <a:pt x="425" y="2917"/>
                      </a:cubicBezTo>
                      <a:cubicBezTo>
                        <a:pt x="423" y="2933"/>
                        <a:pt x="425" y="2948"/>
                        <a:pt x="440" y="2964"/>
                      </a:cubicBezTo>
                      <a:cubicBezTo>
                        <a:pt x="456" y="2980"/>
                        <a:pt x="480" y="2980"/>
                        <a:pt x="494" y="2967"/>
                      </a:cubicBezTo>
                      <a:cubicBezTo>
                        <a:pt x="503" y="2978"/>
                        <a:pt x="525" y="2978"/>
                        <a:pt x="533" y="2969"/>
                      </a:cubicBezTo>
                      <a:cubicBezTo>
                        <a:pt x="540" y="2976"/>
                        <a:pt x="569" y="2978"/>
                        <a:pt x="567" y="2962"/>
                      </a:cubicBezTo>
                      <a:cubicBezTo>
                        <a:pt x="572" y="2962"/>
                        <a:pt x="587" y="2955"/>
                        <a:pt x="582" y="2941"/>
                      </a:cubicBezTo>
                      <a:cubicBezTo>
                        <a:pt x="586" y="2936"/>
                        <a:pt x="589" y="2927"/>
                        <a:pt x="582" y="2918"/>
                      </a:cubicBezTo>
                      <a:cubicBezTo>
                        <a:pt x="575" y="2910"/>
                        <a:pt x="554" y="2871"/>
                        <a:pt x="541" y="2853"/>
                      </a:cubicBezTo>
                      <a:cubicBezTo>
                        <a:pt x="526" y="2825"/>
                        <a:pt x="527" y="2828"/>
                        <a:pt x="532" y="2800"/>
                      </a:cubicBezTo>
                      <a:cubicBezTo>
                        <a:pt x="537" y="2771"/>
                        <a:pt x="526" y="2765"/>
                        <a:pt x="538" y="2708"/>
                      </a:cubicBezTo>
                      <a:cubicBezTo>
                        <a:pt x="544" y="2682"/>
                        <a:pt x="557" y="2615"/>
                        <a:pt x="585" y="2508"/>
                      </a:cubicBezTo>
                      <a:cubicBezTo>
                        <a:pt x="614" y="2402"/>
                        <a:pt x="588" y="2218"/>
                        <a:pt x="590" y="2179"/>
                      </a:cubicBezTo>
                      <a:cubicBezTo>
                        <a:pt x="593" y="2140"/>
                        <a:pt x="610" y="2113"/>
                        <a:pt x="620" y="2054"/>
                      </a:cubicBezTo>
                      <a:cubicBezTo>
                        <a:pt x="630" y="1994"/>
                        <a:pt x="655" y="1891"/>
                        <a:pt x="674" y="1810"/>
                      </a:cubicBezTo>
                      <a:cubicBezTo>
                        <a:pt x="694" y="1720"/>
                        <a:pt x="710" y="1670"/>
                        <a:pt x="719" y="1589"/>
                      </a:cubicBezTo>
                      <a:cubicBezTo>
                        <a:pt x="730" y="1474"/>
                        <a:pt x="720" y="1404"/>
                        <a:pt x="708" y="1340"/>
                      </a:cubicBezTo>
                      <a:cubicBezTo>
                        <a:pt x="694" y="1259"/>
                        <a:pt x="682" y="1204"/>
                        <a:pt x="667" y="1175"/>
                      </a:cubicBezTo>
                      <a:cubicBezTo>
                        <a:pt x="651" y="1146"/>
                        <a:pt x="646" y="1089"/>
                        <a:pt x="648" y="1053"/>
                      </a:cubicBezTo>
                      <a:cubicBezTo>
                        <a:pt x="649" y="1026"/>
                        <a:pt x="641" y="949"/>
                        <a:pt x="644" y="898"/>
                      </a:cubicBezTo>
                      <a:cubicBezTo>
                        <a:pt x="644" y="898"/>
                        <a:pt x="644" y="898"/>
                        <a:pt x="644" y="898"/>
                      </a:cubicBezTo>
                      <a:cubicBezTo>
                        <a:pt x="650" y="940"/>
                        <a:pt x="671" y="1035"/>
                        <a:pt x="674" y="1053"/>
                      </a:cubicBezTo>
                      <a:cubicBezTo>
                        <a:pt x="678" y="1071"/>
                        <a:pt x="668" y="1158"/>
                        <a:pt x="698" y="1259"/>
                      </a:cubicBezTo>
                      <a:cubicBezTo>
                        <a:pt x="713" y="1307"/>
                        <a:pt x="740" y="1477"/>
                        <a:pt x="736" y="1501"/>
                      </a:cubicBezTo>
                      <a:cubicBezTo>
                        <a:pt x="736" y="1511"/>
                        <a:pt x="733" y="1527"/>
                        <a:pt x="728" y="1543"/>
                      </a:cubicBezTo>
                      <a:cubicBezTo>
                        <a:pt x="719" y="1570"/>
                        <a:pt x="720" y="1608"/>
                        <a:pt x="721" y="1620"/>
                      </a:cubicBezTo>
                      <a:cubicBezTo>
                        <a:pt x="717" y="1636"/>
                        <a:pt x="712" y="1669"/>
                        <a:pt x="719" y="1671"/>
                      </a:cubicBezTo>
                      <a:cubicBezTo>
                        <a:pt x="715" y="1677"/>
                        <a:pt x="714" y="1677"/>
                        <a:pt x="716" y="1683"/>
                      </a:cubicBezTo>
                      <a:cubicBezTo>
                        <a:pt x="713" y="1688"/>
                        <a:pt x="713" y="1690"/>
                        <a:pt x="714" y="1693"/>
                      </a:cubicBezTo>
                      <a:cubicBezTo>
                        <a:pt x="718" y="1703"/>
                        <a:pt x="733" y="1694"/>
                        <a:pt x="728" y="1697"/>
                      </a:cubicBezTo>
                      <a:cubicBezTo>
                        <a:pt x="719" y="1701"/>
                        <a:pt x="712" y="1709"/>
                        <a:pt x="716" y="1720"/>
                      </a:cubicBezTo>
                      <a:cubicBezTo>
                        <a:pt x="718" y="1725"/>
                        <a:pt x="739" y="1714"/>
                        <a:pt x="750" y="1709"/>
                      </a:cubicBezTo>
                      <a:cubicBezTo>
                        <a:pt x="767" y="1704"/>
                        <a:pt x="787" y="1693"/>
                        <a:pt x="793" y="1685"/>
                      </a:cubicBezTo>
                      <a:cubicBezTo>
                        <a:pt x="798" y="1676"/>
                        <a:pt x="809" y="1660"/>
                        <a:pt x="812" y="1653"/>
                      </a:cubicBezTo>
                      <a:cubicBezTo>
                        <a:pt x="816" y="1643"/>
                        <a:pt x="815" y="1637"/>
                        <a:pt x="819" y="1630"/>
                      </a:cubicBezTo>
                      <a:cubicBezTo>
                        <a:pt x="822" y="1623"/>
                        <a:pt x="829" y="1614"/>
                        <a:pt x="825" y="1608"/>
                      </a:cubicBezTo>
                      <a:close/>
                      <a:moveTo>
                        <a:pt x="269" y="341"/>
                      </a:moveTo>
                      <a:cubicBezTo>
                        <a:pt x="269" y="341"/>
                        <a:pt x="269" y="340"/>
                        <a:pt x="269" y="340"/>
                      </a:cubicBezTo>
                      <a:cubicBezTo>
                        <a:pt x="269" y="340"/>
                        <a:pt x="269" y="341"/>
                        <a:pt x="269" y="341"/>
                      </a:cubicBezTo>
                      <a:close/>
                    </a:path>
                  </a:pathLst>
                </a:custGeom>
                <a:solidFill>
                  <a:srgbClr val="8EB4E3"/>
                </a:solidFill>
                <a:ln w="9525" cap="rnd" cmpd="sng">
                  <a:solidFill>
                    <a:schemeClr val="bg1"/>
                  </a:solidFill>
                  <a:prstDash val="solid"/>
                  <a:round/>
                  <a:headEnd/>
                  <a:tailEnd/>
                </a:ln>
              </p:spPr>
              <p:txBody>
                <a:bodyPr/>
                <a:lstStyle/>
                <a:p>
                  <a:pPr defTabSz="914400"/>
                  <a:endParaRPr lang="fr-FR" sz="2000">
                    <a:latin typeface="Arial" charset="0"/>
                    <a:ea typeface="+mn-ea"/>
                    <a:cs typeface="Arial" charset="0"/>
                  </a:endParaRPr>
                </a:p>
              </p:txBody>
            </p:sp>
          </p:grpSp>
        </p:grpSp>
        <p:grpSp>
          <p:nvGrpSpPr>
            <p:cNvPr id="10" name="Groupe 9"/>
            <p:cNvGrpSpPr>
              <a:grpSpLocks/>
            </p:cNvGrpSpPr>
            <p:nvPr/>
          </p:nvGrpSpPr>
          <p:grpSpPr bwMode="auto">
            <a:xfrm>
              <a:off x="1887538" y="5659438"/>
              <a:ext cx="455612" cy="677862"/>
              <a:chOff x="3319463" y="4267931"/>
              <a:chExt cx="1472207" cy="2194781"/>
            </a:xfrm>
          </p:grpSpPr>
          <p:grpSp>
            <p:nvGrpSpPr>
              <p:cNvPr id="19" name="Group 18"/>
              <p:cNvGrpSpPr>
                <a:grpSpLocks/>
              </p:cNvGrpSpPr>
              <p:nvPr/>
            </p:nvGrpSpPr>
            <p:grpSpPr bwMode="auto">
              <a:xfrm>
                <a:off x="3319463" y="4267931"/>
                <a:ext cx="841769" cy="2194781"/>
                <a:chOff x="1368" y="714"/>
                <a:chExt cx="899" cy="2344"/>
              </a:xfrm>
            </p:grpSpPr>
            <p:sp>
              <p:nvSpPr>
                <p:cNvPr id="23" name="Freeform 19"/>
                <p:cNvSpPr>
                  <a:spLocks noEditPoints="1"/>
                </p:cNvSpPr>
                <p:nvPr/>
              </p:nvSpPr>
              <p:spPr bwMode="auto">
                <a:xfrm>
                  <a:off x="1368" y="714"/>
                  <a:ext cx="899" cy="2344"/>
                </a:xfrm>
                <a:custGeom>
                  <a:avLst/>
                  <a:gdLst>
                    <a:gd name="T0" fmla="*/ 810 w 1120"/>
                    <a:gd name="T1" fmla="*/ 1053 h 2926"/>
                    <a:gd name="T2" fmla="*/ 563 w 1120"/>
                    <a:gd name="T3" fmla="*/ 384 h 2926"/>
                    <a:gd name="T4" fmla="*/ 533 w 1120"/>
                    <a:gd name="T5" fmla="*/ 280 h 2926"/>
                    <a:gd name="T6" fmla="*/ 538 w 1120"/>
                    <a:gd name="T7" fmla="*/ 259 h 2926"/>
                    <a:gd name="T8" fmla="*/ 539 w 1120"/>
                    <a:gd name="T9" fmla="*/ 248 h 2926"/>
                    <a:gd name="T10" fmla="*/ 549 w 1120"/>
                    <a:gd name="T11" fmla="*/ 241 h 2926"/>
                    <a:gd name="T12" fmla="*/ 566 w 1120"/>
                    <a:gd name="T13" fmla="*/ 161 h 2926"/>
                    <a:gd name="T14" fmla="*/ 559 w 1120"/>
                    <a:gd name="T15" fmla="*/ 88 h 2926"/>
                    <a:gd name="T16" fmla="*/ 449 w 1120"/>
                    <a:gd name="T17" fmla="*/ 2 h 2926"/>
                    <a:gd name="T18" fmla="*/ 335 w 1120"/>
                    <a:gd name="T19" fmla="*/ 103 h 2926"/>
                    <a:gd name="T20" fmla="*/ 332 w 1120"/>
                    <a:gd name="T21" fmla="*/ 165 h 2926"/>
                    <a:gd name="T22" fmla="*/ 351 w 1120"/>
                    <a:gd name="T23" fmla="*/ 241 h 2926"/>
                    <a:gd name="T24" fmla="*/ 360 w 1120"/>
                    <a:gd name="T25" fmla="*/ 248 h 2926"/>
                    <a:gd name="T26" fmla="*/ 361 w 1120"/>
                    <a:gd name="T27" fmla="*/ 258 h 2926"/>
                    <a:gd name="T28" fmla="*/ 363 w 1120"/>
                    <a:gd name="T29" fmla="*/ 269 h 2926"/>
                    <a:gd name="T30" fmla="*/ 365 w 1120"/>
                    <a:gd name="T31" fmla="*/ 280 h 2926"/>
                    <a:gd name="T32" fmla="*/ 368 w 1120"/>
                    <a:gd name="T33" fmla="*/ 288 h 2926"/>
                    <a:gd name="T34" fmla="*/ 337 w 1120"/>
                    <a:gd name="T35" fmla="*/ 384 h 2926"/>
                    <a:gd name="T36" fmla="*/ 90 w 1120"/>
                    <a:gd name="T37" fmla="*/ 1053 h 2926"/>
                    <a:gd name="T38" fmla="*/ 14 w 1120"/>
                    <a:gd name="T39" fmla="*/ 1323 h 2926"/>
                    <a:gd name="T40" fmla="*/ 108 w 1120"/>
                    <a:gd name="T41" fmla="*/ 1404 h 2926"/>
                    <a:gd name="T42" fmla="*/ 140 w 1120"/>
                    <a:gd name="T43" fmla="*/ 1375 h 2926"/>
                    <a:gd name="T44" fmla="*/ 142 w 1120"/>
                    <a:gd name="T45" fmla="*/ 1378 h 2926"/>
                    <a:gd name="T46" fmla="*/ 162 w 1120"/>
                    <a:gd name="T47" fmla="*/ 1190 h 2926"/>
                    <a:gd name="T48" fmla="*/ 237 w 1120"/>
                    <a:gd name="T49" fmla="*/ 723 h 2926"/>
                    <a:gd name="T50" fmla="*/ 263 w 1120"/>
                    <a:gd name="T51" fmla="*/ 1014 h 2926"/>
                    <a:gd name="T52" fmla="*/ 251 w 1120"/>
                    <a:gd name="T53" fmla="*/ 1062 h 2926"/>
                    <a:gd name="T54" fmla="*/ 247 w 1120"/>
                    <a:gd name="T55" fmla="*/ 1080 h 2926"/>
                    <a:gd name="T56" fmla="*/ 244 w 1120"/>
                    <a:gd name="T57" fmla="*/ 1098 h 2926"/>
                    <a:gd name="T58" fmla="*/ 241 w 1120"/>
                    <a:gd name="T59" fmla="*/ 1116 h 2926"/>
                    <a:gd name="T60" fmla="*/ 238 w 1120"/>
                    <a:gd name="T61" fmla="*/ 1131 h 2926"/>
                    <a:gd name="T62" fmla="*/ 238 w 1120"/>
                    <a:gd name="T63" fmla="*/ 1145 h 2926"/>
                    <a:gd name="T64" fmla="*/ 339 w 1120"/>
                    <a:gd name="T65" fmla="*/ 2173 h 2926"/>
                    <a:gd name="T66" fmla="*/ 276 w 1120"/>
                    <a:gd name="T67" fmla="*/ 2314 h 2926"/>
                    <a:gd name="T68" fmla="*/ 328 w 1120"/>
                    <a:gd name="T69" fmla="*/ 2338 h 2926"/>
                    <a:gd name="T70" fmla="*/ 354 w 1120"/>
                    <a:gd name="T71" fmla="*/ 2334 h 2926"/>
                    <a:gd name="T72" fmla="*/ 392 w 1120"/>
                    <a:gd name="T73" fmla="*/ 2341 h 2926"/>
                    <a:gd name="T74" fmla="*/ 401 w 1120"/>
                    <a:gd name="T75" fmla="*/ 2335 h 2926"/>
                    <a:gd name="T76" fmla="*/ 420 w 1120"/>
                    <a:gd name="T77" fmla="*/ 2306 h 2926"/>
                    <a:gd name="T78" fmla="*/ 409 w 1120"/>
                    <a:gd name="T79" fmla="*/ 1721 h 2926"/>
                    <a:gd name="T80" fmla="*/ 490 w 1120"/>
                    <a:gd name="T81" fmla="*/ 1721 h 2926"/>
                    <a:gd name="T82" fmla="*/ 479 w 1120"/>
                    <a:gd name="T83" fmla="*/ 2306 h 2926"/>
                    <a:gd name="T84" fmla="*/ 498 w 1120"/>
                    <a:gd name="T85" fmla="*/ 2335 h 2926"/>
                    <a:gd name="T86" fmla="*/ 507 w 1120"/>
                    <a:gd name="T87" fmla="*/ 2341 h 2926"/>
                    <a:gd name="T88" fmla="*/ 520 w 1120"/>
                    <a:gd name="T89" fmla="*/ 2342 h 2926"/>
                    <a:gd name="T90" fmla="*/ 565 w 1120"/>
                    <a:gd name="T91" fmla="*/ 2338 h 2926"/>
                    <a:gd name="T92" fmla="*/ 606 w 1120"/>
                    <a:gd name="T93" fmla="*/ 2326 h 2926"/>
                    <a:gd name="T94" fmla="*/ 607 w 1120"/>
                    <a:gd name="T95" fmla="*/ 2275 h 2926"/>
                    <a:gd name="T96" fmla="*/ 623 w 1120"/>
                    <a:gd name="T97" fmla="*/ 1688 h 2926"/>
                    <a:gd name="T98" fmla="*/ 661 w 1120"/>
                    <a:gd name="T99" fmla="*/ 1138 h 2926"/>
                    <a:gd name="T100" fmla="*/ 660 w 1120"/>
                    <a:gd name="T101" fmla="*/ 1126 h 2926"/>
                    <a:gd name="T102" fmla="*/ 657 w 1120"/>
                    <a:gd name="T103" fmla="*/ 1109 h 2926"/>
                    <a:gd name="T104" fmla="*/ 654 w 1120"/>
                    <a:gd name="T105" fmla="*/ 1091 h 2926"/>
                    <a:gd name="T106" fmla="*/ 650 w 1120"/>
                    <a:gd name="T107" fmla="*/ 1072 h 2926"/>
                    <a:gd name="T108" fmla="*/ 646 w 1120"/>
                    <a:gd name="T109" fmla="*/ 1054 h 2926"/>
                    <a:gd name="T110" fmla="*/ 643 w 1120"/>
                    <a:gd name="T111" fmla="*/ 1040 h 2926"/>
                    <a:gd name="T112" fmla="*/ 645 w 1120"/>
                    <a:gd name="T113" fmla="*/ 880 h 2926"/>
                    <a:gd name="T114" fmla="*/ 683 w 1120"/>
                    <a:gd name="T115" fmla="*/ 977 h 2926"/>
                    <a:gd name="T116" fmla="*/ 754 w 1120"/>
                    <a:gd name="T117" fmla="*/ 1378 h 2926"/>
                    <a:gd name="T118" fmla="*/ 759 w 1120"/>
                    <a:gd name="T119" fmla="*/ 1377 h 2926"/>
                    <a:gd name="T120" fmla="*/ 760 w 1120"/>
                    <a:gd name="T121" fmla="*/ 1375 h 2926"/>
                    <a:gd name="T122" fmla="*/ 828 w 1120"/>
                    <a:gd name="T123" fmla="*/ 1342 h 2926"/>
                    <a:gd name="T124" fmla="*/ 539 w 1120"/>
                    <a:gd name="T125" fmla="*/ 248 h 29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0"/>
                    <a:gd name="T190" fmla="*/ 0 h 2926"/>
                    <a:gd name="T191" fmla="*/ 1120 w 1120"/>
                    <a:gd name="T192" fmla="*/ 2926 h 29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0" h="2926">
                      <a:moveTo>
                        <a:pt x="1111" y="1628"/>
                      </a:moveTo>
                      <a:cubicBezTo>
                        <a:pt x="1106" y="1614"/>
                        <a:pt x="1105" y="1598"/>
                        <a:pt x="1100" y="1592"/>
                      </a:cubicBezTo>
                      <a:cubicBezTo>
                        <a:pt x="1095" y="1586"/>
                        <a:pt x="1087" y="1551"/>
                        <a:pt x="1078" y="1540"/>
                      </a:cubicBezTo>
                      <a:cubicBezTo>
                        <a:pt x="1069" y="1528"/>
                        <a:pt x="1035" y="1477"/>
                        <a:pt x="1026" y="1469"/>
                      </a:cubicBezTo>
                      <a:cubicBezTo>
                        <a:pt x="1023" y="1464"/>
                        <a:pt x="1025" y="1444"/>
                        <a:pt x="1021" y="1430"/>
                      </a:cubicBezTo>
                      <a:cubicBezTo>
                        <a:pt x="1017" y="1416"/>
                        <a:pt x="1018" y="1402"/>
                        <a:pt x="1014" y="1386"/>
                      </a:cubicBezTo>
                      <a:cubicBezTo>
                        <a:pt x="1010" y="1369"/>
                        <a:pt x="1010" y="1337"/>
                        <a:pt x="1009" y="1315"/>
                      </a:cubicBezTo>
                      <a:cubicBezTo>
                        <a:pt x="1007" y="1277"/>
                        <a:pt x="1007" y="1129"/>
                        <a:pt x="985" y="1075"/>
                      </a:cubicBezTo>
                      <a:cubicBezTo>
                        <a:pt x="981" y="1058"/>
                        <a:pt x="976" y="1031"/>
                        <a:pt x="977" y="992"/>
                      </a:cubicBezTo>
                      <a:cubicBezTo>
                        <a:pt x="975" y="886"/>
                        <a:pt x="951" y="825"/>
                        <a:pt x="953" y="792"/>
                      </a:cubicBezTo>
                      <a:cubicBezTo>
                        <a:pt x="960" y="744"/>
                        <a:pt x="949" y="693"/>
                        <a:pt x="940" y="653"/>
                      </a:cubicBezTo>
                      <a:cubicBezTo>
                        <a:pt x="921" y="567"/>
                        <a:pt x="879" y="544"/>
                        <a:pt x="860" y="540"/>
                      </a:cubicBezTo>
                      <a:cubicBezTo>
                        <a:pt x="840" y="536"/>
                        <a:pt x="810" y="533"/>
                        <a:pt x="797" y="520"/>
                      </a:cubicBezTo>
                      <a:cubicBezTo>
                        <a:pt x="787" y="512"/>
                        <a:pt x="720" y="481"/>
                        <a:pt x="701" y="479"/>
                      </a:cubicBezTo>
                      <a:cubicBezTo>
                        <a:pt x="651" y="470"/>
                        <a:pt x="660" y="380"/>
                        <a:pt x="660" y="362"/>
                      </a:cubicBezTo>
                      <a:cubicBezTo>
                        <a:pt x="660" y="362"/>
                        <a:pt x="660" y="362"/>
                        <a:pt x="660" y="362"/>
                      </a:cubicBezTo>
                      <a:cubicBezTo>
                        <a:pt x="660" y="362"/>
                        <a:pt x="660" y="362"/>
                        <a:pt x="660" y="362"/>
                      </a:cubicBezTo>
                      <a:cubicBezTo>
                        <a:pt x="661" y="360"/>
                        <a:pt x="661" y="358"/>
                        <a:pt x="662" y="357"/>
                      </a:cubicBezTo>
                      <a:cubicBezTo>
                        <a:pt x="662" y="357"/>
                        <a:pt x="662" y="356"/>
                        <a:pt x="662" y="356"/>
                      </a:cubicBezTo>
                      <a:cubicBezTo>
                        <a:pt x="663" y="355"/>
                        <a:pt x="663" y="353"/>
                        <a:pt x="664" y="351"/>
                      </a:cubicBezTo>
                      <a:cubicBezTo>
                        <a:pt x="664" y="350"/>
                        <a:pt x="664" y="350"/>
                        <a:pt x="664" y="350"/>
                      </a:cubicBezTo>
                      <a:cubicBezTo>
                        <a:pt x="665" y="348"/>
                        <a:pt x="665" y="346"/>
                        <a:pt x="666" y="344"/>
                      </a:cubicBezTo>
                      <a:cubicBezTo>
                        <a:pt x="666" y="344"/>
                        <a:pt x="666" y="344"/>
                        <a:pt x="666" y="343"/>
                      </a:cubicBezTo>
                      <a:cubicBezTo>
                        <a:pt x="666" y="341"/>
                        <a:pt x="667" y="339"/>
                        <a:pt x="667" y="337"/>
                      </a:cubicBezTo>
                      <a:cubicBezTo>
                        <a:pt x="667" y="337"/>
                        <a:pt x="667" y="337"/>
                        <a:pt x="668" y="337"/>
                      </a:cubicBezTo>
                      <a:cubicBezTo>
                        <a:pt x="668" y="334"/>
                        <a:pt x="669" y="332"/>
                        <a:pt x="669" y="330"/>
                      </a:cubicBezTo>
                      <a:cubicBezTo>
                        <a:pt x="669" y="330"/>
                        <a:pt x="669" y="330"/>
                        <a:pt x="669" y="330"/>
                      </a:cubicBezTo>
                      <a:cubicBezTo>
                        <a:pt x="669" y="328"/>
                        <a:pt x="670" y="325"/>
                        <a:pt x="670" y="323"/>
                      </a:cubicBezTo>
                      <a:cubicBezTo>
                        <a:pt x="670" y="323"/>
                        <a:pt x="670" y="323"/>
                        <a:pt x="670" y="323"/>
                      </a:cubicBezTo>
                      <a:cubicBezTo>
                        <a:pt x="671" y="321"/>
                        <a:pt x="671" y="319"/>
                        <a:pt x="671" y="317"/>
                      </a:cubicBezTo>
                      <a:cubicBezTo>
                        <a:pt x="671" y="317"/>
                        <a:pt x="671" y="317"/>
                        <a:pt x="671" y="317"/>
                      </a:cubicBezTo>
                      <a:cubicBezTo>
                        <a:pt x="672" y="315"/>
                        <a:pt x="672" y="313"/>
                        <a:pt x="672" y="312"/>
                      </a:cubicBezTo>
                      <a:cubicBezTo>
                        <a:pt x="672" y="312"/>
                        <a:pt x="672" y="312"/>
                        <a:pt x="672" y="312"/>
                      </a:cubicBezTo>
                      <a:cubicBezTo>
                        <a:pt x="672" y="311"/>
                        <a:pt x="672" y="310"/>
                        <a:pt x="672" y="310"/>
                      </a:cubicBezTo>
                      <a:cubicBezTo>
                        <a:pt x="672" y="310"/>
                        <a:pt x="672" y="310"/>
                        <a:pt x="672" y="310"/>
                      </a:cubicBezTo>
                      <a:cubicBezTo>
                        <a:pt x="674" y="309"/>
                        <a:pt x="676" y="308"/>
                        <a:pt x="679" y="306"/>
                      </a:cubicBezTo>
                      <a:cubicBezTo>
                        <a:pt x="679" y="306"/>
                        <a:pt x="679" y="306"/>
                        <a:pt x="679" y="306"/>
                      </a:cubicBezTo>
                      <a:cubicBezTo>
                        <a:pt x="680" y="305"/>
                        <a:pt x="680" y="305"/>
                        <a:pt x="681" y="305"/>
                      </a:cubicBezTo>
                      <a:cubicBezTo>
                        <a:pt x="681" y="304"/>
                        <a:pt x="681" y="304"/>
                        <a:pt x="681" y="304"/>
                      </a:cubicBezTo>
                      <a:cubicBezTo>
                        <a:pt x="682" y="304"/>
                        <a:pt x="682" y="303"/>
                        <a:pt x="682" y="303"/>
                      </a:cubicBezTo>
                      <a:cubicBezTo>
                        <a:pt x="683" y="303"/>
                        <a:pt x="683" y="302"/>
                        <a:pt x="683" y="302"/>
                      </a:cubicBezTo>
                      <a:cubicBezTo>
                        <a:pt x="683" y="302"/>
                        <a:pt x="684" y="302"/>
                        <a:pt x="684" y="301"/>
                      </a:cubicBezTo>
                      <a:cubicBezTo>
                        <a:pt x="684" y="301"/>
                        <a:pt x="685" y="300"/>
                        <a:pt x="685" y="300"/>
                      </a:cubicBezTo>
                      <a:cubicBezTo>
                        <a:pt x="688" y="296"/>
                        <a:pt x="689" y="291"/>
                        <a:pt x="693" y="286"/>
                      </a:cubicBezTo>
                      <a:cubicBezTo>
                        <a:pt x="696" y="280"/>
                        <a:pt x="695" y="276"/>
                        <a:pt x="698" y="267"/>
                      </a:cubicBezTo>
                      <a:cubicBezTo>
                        <a:pt x="701" y="258"/>
                        <a:pt x="703" y="244"/>
                        <a:pt x="703" y="239"/>
                      </a:cubicBezTo>
                      <a:cubicBezTo>
                        <a:pt x="703" y="233"/>
                        <a:pt x="709" y="218"/>
                        <a:pt x="709" y="211"/>
                      </a:cubicBezTo>
                      <a:cubicBezTo>
                        <a:pt x="709" y="206"/>
                        <a:pt x="707" y="202"/>
                        <a:pt x="705" y="201"/>
                      </a:cubicBezTo>
                      <a:cubicBezTo>
                        <a:pt x="705" y="201"/>
                        <a:pt x="705" y="201"/>
                        <a:pt x="705" y="201"/>
                      </a:cubicBezTo>
                      <a:cubicBezTo>
                        <a:pt x="705" y="201"/>
                        <a:pt x="706" y="201"/>
                        <a:pt x="706" y="200"/>
                      </a:cubicBezTo>
                      <a:cubicBezTo>
                        <a:pt x="706" y="200"/>
                        <a:pt x="706" y="200"/>
                        <a:pt x="706" y="200"/>
                      </a:cubicBezTo>
                      <a:cubicBezTo>
                        <a:pt x="706" y="200"/>
                        <a:pt x="706" y="200"/>
                        <a:pt x="706" y="200"/>
                      </a:cubicBezTo>
                      <a:cubicBezTo>
                        <a:pt x="707" y="200"/>
                        <a:pt x="707" y="199"/>
                        <a:pt x="707" y="199"/>
                      </a:cubicBezTo>
                      <a:cubicBezTo>
                        <a:pt x="707" y="192"/>
                        <a:pt x="704" y="175"/>
                        <a:pt x="705" y="168"/>
                      </a:cubicBezTo>
                      <a:cubicBezTo>
                        <a:pt x="705" y="163"/>
                        <a:pt x="706" y="148"/>
                        <a:pt x="706" y="142"/>
                      </a:cubicBezTo>
                      <a:cubicBezTo>
                        <a:pt x="706" y="131"/>
                        <a:pt x="700" y="120"/>
                        <a:pt x="697" y="110"/>
                      </a:cubicBezTo>
                      <a:cubicBezTo>
                        <a:pt x="694" y="99"/>
                        <a:pt x="694" y="87"/>
                        <a:pt x="691" y="77"/>
                      </a:cubicBezTo>
                      <a:cubicBezTo>
                        <a:pt x="687" y="64"/>
                        <a:pt x="678" y="56"/>
                        <a:pt x="666" y="49"/>
                      </a:cubicBezTo>
                      <a:cubicBezTo>
                        <a:pt x="657" y="44"/>
                        <a:pt x="646" y="43"/>
                        <a:pt x="641" y="35"/>
                      </a:cubicBezTo>
                      <a:cubicBezTo>
                        <a:pt x="638" y="31"/>
                        <a:pt x="641" y="30"/>
                        <a:pt x="635" y="27"/>
                      </a:cubicBezTo>
                      <a:cubicBezTo>
                        <a:pt x="632" y="25"/>
                        <a:pt x="626" y="24"/>
                        <a:pt x="623" y="23"/>
                      </a:cubicBezTo>
                      <a:cubicBezTo>
                        <a:pt x="614" y="21"/>
                        <a:pt x="602" y="16"/>
                        <a:pt x="604" y="5"/>
                      </a:cubicBezTo>
                      <a:cubicBezTo>
                        <a:pt x="591" y="2"/>
                        <a:pt x="570" y="13"/>
                        <a:pt x="559" y="2"/>
                      </a:cubicBezTo>
                      <a:cubicBezTo>
                        <a:pt x="551" y="2"/>
                        <a:pt x="551" y="2"/>
                        <a:pt x="551" y="2"/>
                      </a:cubicBezTo>
                      <a:cubicBezTo>
                        <a:pt x="544" y="4"/>
                        <a:pt x="535" y="3"/>
                        <a:pt x="528" y="0"/>
                      </a:cubicBezTo>
                      <a:cubicBezTo>
                        <a:pt x="525" y="6"/>
                        <a:pt x="511" y="12"/>
                        <a:pt x="503" y="12"/>
                      </a:cubicBezTo>
                      <a:cubicBezTo>
                        <a:pt x="493" y="12"/>
                        <a:pt x="482" y="14"/>
                        <a:pt x="476" y="23"/>
                      </a:cubicBezTo>
                      <a:cubicBezTo>
                        <a:pt x="480" y="22"/>
                        <a:pt x="485" y="20"/>
                        <a:pt x="487" y="23"/>
                      </a:cubicBezTo>
                      <a:cubicBezTo>
                        <a:pt x="461" y="37"/>
                        <a:pt x="429" y="57"/>
                        <a:pt x="426" y="89"/>
                      </a:cubicBezTo>
                      <a:cubicBezTo>
                        <a:pt x="425" y="103"/>
                        <a:pt x="418" y="114"/>
                        <a:pt x="417" y="128"/>
                      </a:cubicBezTo>
                      <a:cubicBezTo>
                        <a:pt x="416" y="142"/>
                        <a:pt x="405" y="149"/>
                        <a:pt x="410" y="163"/>
                      </a:cubicBezTo>
                      <a:cubicBezTo>
                        <a:pt x="409" y="172"/>
                        <a:pt x="412" y="172"/>
                        <a:pt x="412" y="180"/>
                      </a:cubicBezTo>
                      <a:cubicBezTo>
                        <a:pt x="409" y="189"/>
                        <a:pt x="417" y="200"/>
                        <a:pt x="417" y="200"/>
                      </a:cubicBezTo>
                      <a:cubicBezTo>
                        <a:pt x="417" y="200"/>
                        <a:pt x="417" y="200"/>
                        <a:pt x="417" y="200"/>
                      </a:cubicBezTo>
                      <a:cubicBezTo>
                        <a:pt x="416" y="200"/>
                        <a:pt x="415" y="202"/>
                        <a:pt x="414" y="204"/>
                      </a:cubicBezTo>
                      <a:cubicBezTo>
                        <a:pt x="414" y="204"/>
                        <a:pt x="414" y="204"/>
                        <a:pt x="414" y="204"/>
                      </a:cubicBezTo>
                      <a:cubicBezTo>
                        <a:pt x="413" y="205"/>
                        <a:pt x="413" y="205"/>
                        <a:pt x="413" y="206"/>
                      </a:cubicBezTo>
                      <a:cubicBezTo>
                        <a:pt x="413" y="207"/>
                        <a:pt x="413" y="207"/>
                        <a:pt x="413" y="207"/>
                      </a:cubicBezTo>
                      <a:cubicBezTo>
                        <a:pt x="412" y="208"/>
                        <a:pt x="412" y="209"/>
                        <a:pt x="412" y="211"/>
                      </a:cubicBezTo>
                      <a:cubicBezTo>
                        <a:pt x="412" y="218"/>
                        <a:pt x="419" y="233"/>
                        <a:pt x="419" y="239"/>
                      </a:cubicBezTo>
                      <a:cubicBezTo>
                        <a:pt x="419" y="244"/>
                        <a:pt x="420" y="258"/>
                        <a:pt x="424" y="267"/>
                      </a:cubicBezTo>
                      <a:cubicBezTo>
                        <a:pt x="427" y="276"/>
                        <a:pt x="425" y="280"/>
                        <a:pt x="429" y="286"/>
                      </a:cubicBezTo>
                      <a:cubicBezTo>
                        <a:pt x="432" y="291"/>
                        <a:pt x="433" y="296"/>
                        <a:pt x="436" y="300"/>
                      </a:cubicBezTo>
                      <a:cubicBezTo>
                        <a:pt x="437" y="300"/>
                        <a:pt x="437" y="301"/>
                        <a:pt x="437" y="301"/>
                      </a:cubicBezTo>
                      <a:cubicBezTo>
                        <a:pt x="438" y="302"/>
                        <a:pt x="438" y="302"/>
                        <a:pt x="438" y="302"/>
                      </a:cubicBezTo>
                      <a:cubicBezTo>
                        <a:pt x="438" y="302"/>
                        <a:pt x="439" y="303"/>
                        <a:pt x="439" y="303"/>
                      </a:cubicBezTo>
                      <a:cubicBezTo>
                        <a:pt x="439" y="303"/>
                        <a:pt x="440" y="304"/>
                        <a:pt x="440" y="304"/>
                      </a:cubicBezTo>
                      <a:cubicBezTo>
                        <a:pt x="440" y="304"/>
                        <a:pt x="441" y="305"/>
                        <a:pt x="441" y="305"/>
                      </a:cubicBezTo>
                      <a:cubicBezTo>
                        <a:pt x="441" y="305"/>
                        <a:pt x="442" y="306"/>
                        <a:pt x="442" y="306"/>
                      </a:cubicBezTo>
                      <a:cubicBezTo>
                        <a:pt x="442" y="306"/>
                        <a:pt x="443" y="306"/>
                        <a:pt x="443" y="306"/>
                      </a:cubicBezTo>
                      <a:cubicBezTo>
                        <a:pt x="445" y="308"/>
                        <a:pt x="448" y="310"/>
                        <a:pt x="449" y="310"/>
                      </a:cubicBezTo>
                      <a:cubicBezTo>
                        <a:pt x="449" y="310"/>
                        <a:pt x="449" y="310"/>
                        <a:pt x="449" y="310"/>
                      </a:cubicBezTo>
                      <a:cubicBezTo>
                        <a:pt x="449" y="312"/>
                        <a:pt x="450" y="314"/>
                        <a:pt x="450" y="316"/>
                      </a:cubicBezTo>
                      <a:cubicBezTo>
                        <a:pt x="450" y="316"/>
                        <a:pt x="450" y="316"/>
                        <a:pt x="450" y="316"/>
                      </a:cubicBezTo>
                      <a:cubicBezTo>
                        <a:pt x="450" y="317"/>
                        <a:pt x="450" y="318"/>
                        <a:pt x="450" y="319"/>
                      </a:cubicBezTo>
                      <a:cubicBezTo>
                        <a:pt x="450" y="319"/>
                        <a:pt x="450" y="319"/>
                        <a:pt x="450" y="319"/>
                      </a:cubicBezTo>
                      <a:cubicBezTo>
                        <a:pt x="450" y="320"/>
                        <a:pt x="450" y="321"/>
                        <a:pt x="450" y="322"/>
                      </a:cubicBezTo>
                      <a:cubicBezTo>
                        <a:pt x="450" y="322"/>
                        <a:pt x="450" y="322"/>
                        <a:pt x="450" y="322"/>
                      </a:cubicBezTo>
                      <a:cubicBezTo>
                        <a:pt x="450" y="323"/>
                        <a:pt x="451" y="324"/>
                        <a:pt x="451" y="326"/>
                      </a:cubicBezTo>
                      <a:cubicBezTo>
                        <a:pt x="451" y="326"/>
                        <a:pt x="451" y="326"/>
                        <a:pt x="451" y="326"/>
                      </a:cubicBezTo>
                      <a:cubicBezTo>
                        <a:pt x="451" y="327"/>
                        <a:pt x="451" y="328"/>
                        <a:pt x="451" y="329"/>
                      </a:cubicBezTo>
                      <a:cubicBezTo>
                        <a:pt x="451" y="329"/>
                        <a:pt x="451" y="330"/>
                        <a:pt x="451" y="330"/>
                      </a:cubicBezTo>
                      <a:cubicBezTo>
                        <a:pt x="451" y="331"/>
                        <a:pt x="452" y="332"/>
                        <a:pt x="452" y="333"/>
                      </a:cubicBezTo>
                      <a:cubicBezTo>
                        <a:pt x="452" y="333"/>
                        <a:pt x="452" y="333"/>
                        <a:pt x="452" y="334"/>
                      </a:cubicBezTo>
                      <a:cubicBezTo>
                        <a:pt x="452" y="335"/>
                        <a:pt x="452" y="336"/>
                        <a:pt x="452" y="336"/>
                      </a:cubicBezTo>
                      <a:cubicBezTo>
                        <a:pt x="452" y="337"/>
                        <a:pt x="452" y="337"/>
                        <a:pt x="453" y="338"/>
                      </a:cubicBezTo>
                      <a:cubicBezTo>
                        <a:pt x="453" y="339"/>
                        <a:pt x="453" y="339"/>
                        <a:pt x="453" y="340"/>
                      </a:cubicBezTo>
                      <a:cubicBezTo>
                        <a:pt x="453" y="341"/>
                        <a:pt x="453" y="341"/>
                        <a:pt x="453" y="342"/>
                      </a:cubicBezTo>
                      <a:cubicBezTo>
                        <a:pt x="453" y="342"/>
                        <a:pt x="454" y="343"/>
                        <a:pt x="454" y="344"/>
                      </a:cubicBezTo>
                      <a:cubicBezTo>
                        <a:pt x="454" y="344"/>
                        <a:pt x="454" y="345"/>
                        <a:pt x="454" y="345"/>
                      </a:cubicBezTo>
                      <a:cubicBezTo>
                        <a:pt x="454" y="346"/>
                        <a:pt x="454" y="347"/>
                        <a:pt x="454" y="347"/>
                      </a:cubicBezTo>
                      <a:cubicBezTo>
                        <a:pt x="455" y="348"/>
                        <a:pt x="455" y="348"/>
                        <a:pt x="455" y="349"/>
                      </a:cubicBezTo>
                      <a:cubicBezTo>
                        <a:pt x="455" y="349"/>
                        <a:pt x="455" y="350"/>
                        <a:pt x="455" y="351"/>
                      </a:cubicBezTo>
                      <a:cubicBezTo>
                        <a:pt x="455" y="351"/>
                        <a:pt x="456" y="352"/>
                        <a:pt x="456" y="352"/>
                      </a:cubicBezTo>
                      <a:cubicBezTo>
                        <a:pt x="456" y="353"/>
                        <a:pt x="456" y="353"/>
                        <a:pt x="456" y="354"/>
                      </a:cubicBezTo>
                      <a:cubicBezTo>
                        <a:pt x="456" y="354"/>
                        <a:pt x="457" y="355"/>
                        <a:pt x="457" y="355"/>
                      </a:cubicBezTo>
                      <a:cubicBezTo>
                        <a:pt x="457" y="356"/>
                        <a:pt x="457" y="356"/>
                        <a:pt x="457" y="357"/>
                      </a:cubicBezTo>
                      <a:cubicBezTo>
                        <a:pt x="457" y="357"/>
                        <a:pt x="458" y="358"/>
                        <a:pt x="458" y="358"/>
                      </a:cubicBezTo>
                      <a:cubicBezTo>
                        <a:pt x="458" y="359"/>
                        <a:pt x="458" y="359"/>
                        <a:pt x="458" y="359"/>
                      </a:cubicBezTo>
                      <a:cubicBezTo>
                        <a:pt x="459" y="360"/>
                        <a:pt x="459" y="361"/>
                        <a:pt x="459" y="362"/>
                      </a:cubicBezTo>
                      <a:cubicBezTo>
                        <a:pt x="460" y="362"/>
                        <a:pt x="460" y="363"/>
                        <a:pt x="461" y="364"/>
                      </a:cubicBezTo>
                      <a:cubicBezTo>
                        <a:pt x="461" y="365"/>
                        <a:pt x="461" y="365"/>
                        <a:pt x="461" y="366"/>
                      </a:cubicBezTo>
                      <a:cubicBezTo>
                        <a:pt x="461" y="377"/>
                        <a:pt x="463" y="401"/>
                        <a:pt x="459" y="425"/>
                      </a:cubicBezTo>
                      <a:cubicBezTo>
                        <a:pt x="459" y="425"/>
                        <a:pt x="459" y="426"/>
                        <a:pt x="459" y="426"/>
                      </a:cubicBezTo>
                      <a:cubicBezTo>
                        <a:pt x="458" y="427"/>
                        <a:pt x="458" y="427"/>
                        <a:pt x="458" y="427"/>
                      </a:cubicBezTo>
                      <a:cubicBezTo>
                        <a:pt x="454" y="452"/>
                        <a:pt x="443" y="475"/>
                        <a:pt x="420" y="479"/>
                      </a:cubicBezTo>
                      <a:cubicBezTo>
                        <a:pt x="400" y="481"/>
                        <a:pt x="333" y="512"/>
                        <a:pt x="324" y="520"/>
                      </a:cubicBezTo>
                      <a:cubicBezTo>
                        <a:pt x="311" y="533"/>
                        <a:pt x="280" y="536"/>
                        <a:pt x="261" y="540"/>
                      </a:cubicBezTo>
                      <a:cubicBezTo>
                        <a:pt x="241" y="544"/>
                        <a:pt x="200" y="567"/>
                        <a:pt x="180" y="653"/>
                      </a:cubicBezTo>
                      <a:cubicBezTo>
                        <a:pt x="171" y="693"/>
                        <a:pt x="161" y="744"/>
                        <a:pt x="167" y="792"/>
                      </a:cubicBezTo>
                      <a:cubicBezTo>
                        <a:pt x="170" y="825"/>
                        <a:pt x="146" y="886"/>
                        <a:pt x="143" y="992"/>
                      </a:cubicBezTo>
                      <a:cubicBezTo>
                        <a:pt x="144" y="1031"/>
                        <a:pt x="140" y="1058"/>
                        <a:pt x="135" y="1075"/>
                      </a:cubicBezTo>
                      <a:cubicBezTo>
                        <a:pt x="113" y="1129"/>
                        <a:pt x="113" y="1277"/>
                        <a:pt x="112" y="1315"/>
                      </a:cubicBezTo>
                      <a:cubicBezTo>
                        <a:pt x="111" y="1337"/>
                        <a:pt x="111" y="1369"/>
                        <a:pt x="107" y="1386"/>
                      </a:cubicBezTo>
                      <a:cubicBezTo>
                        <a:pt x="103" y="1402"/>
                        <a:pt x="106" y="1416"/>
                        <a:pt x="101" y="1430"/>
                      </a:cubicBezTo>
                      <a:cubicBezTo>
                        <a:pt x="97" y="1444"/>
                        <a:pt x="99" y="1464"/>
                        <a:pt x="96" y="1469"/>
                      </a:cubicBezTo>
                      <a:cubicBezTo>
                        <a:pt x="88" y="1477"/>
                        <a:pt x="53" y="1528"/>
                        <a:pt x="44" y="1540"/>
                      </a:cubicBezTo>
                      <a:cubicBezTo>
                        <a:pt x="36" y="1551"/>
                        <a:pt x="26" y="1586"/>
                        <a:pt x="21" y="1592"/>
                      </a:cubicBezTo>
                      <a:cubicBezTo>
                        <a:pt x="16" y="1598"/>
                        <a:pt x="15" y="1614"/>
                        <a:pt x="9" y="1628"/>
                      </a:cubicBezTo>
                      <a:cubicBezTo>
                        <a:pt x="4" y="1641"/>
                        <a:pt x="0" y="1653"/>
                        <a:pt x="17" y="1652"/>
                      </a:cubicBezTo>
                      <a:cubicBezTo>
                        <a:pt x="31" y="1651"/>
                        <a:pt x="46" y="1627"/>
                        <a:pt x="48" y="1611"/>
                      </a:cubicBezTo>
                      <a:cubicBezTo>
                        <a:pt x="53" y="1609"/>
                        <a:pt x="61" y="1599"/>
                        <a:pt x="70" y="1589"/>
                      </a:cubicBezTo>
                      <a:cubicBezTo>
                        <a:pt x="68" y="1597"/>
                        <a:pt x="74" y="1606"/>
                        <a:pt x="81" y="1633"/>
                      </a:cubicBezTo>
                      <a:cubicBezTo>
                        <a:pt x="81" y="1642"/>
                        <a:pt x="89" y="1665"/>
                        <a:pt x="88" y="1675"/>
                      </a:cubicBezTo>
                      <a:cubicBezTo>
                        <a:pt x="87" y="1686"/>
                        <a:pt x="94" y="1714"/>
                        <a:pt x="97" y="1728"/>
                      </a:cubicBezTo>
                      <a:cubicBezTo>
                        <a:pt x="100" y="1742"/>
                        <a:pt x="113" y="1743"/>
                        <a:pt x="122" y="1739"/>
                      </a:cubicBezTo>
                      <a:cubicBezTo>
                        <a:pt x="122" y="1739"/>
                        <a:pt x="121" y="1751"/>
                        <a:pt x="134" y="1753"/>
                      </a:cubicBezTo>
                      <a:cubicBezTo>
                        <a:pt x="146" y="1755"/>
                        <a:pt x="148" y="1733"/>
                        <a:pt x="148" y="1733"/>
                      </a:cubicBezTo>
                      <a:cubicBezTo>
                        <a:pt x="148" y="1733"/>
                        <a:pt x="148" y="1741"/>
                        <a:pt x="157" y="1742"/>
                      </a:cubicBezTo>
                      <a:cubicBezTo>
                        <a:pt x="171" y="1742"/>
                        <a:pt x="173" y="1715"/>
                        <a:pt x="173" y="1715"/>
                      </a:cubicBezTo>
                      <a:cubicBezTo>
                        <a:pt x="173" y="1715"/>
                        <a:pt x="174" y="1716"/>
                        <a:pt x="174" y="1716"/>
                      </a:cubicBezTo>
                      <a:cubicBezTo>
                        <a:pt x="174" y="1716"/>
                        <a:pt x="174" y="1716"/>
                        <a:pt x="174" y="1716"/>
                      </a:cubicBezTo>
                      <a:cubicBezTo>
                        <a:pt x="174" y="1716"/>
                        <a:pt x="174" y="1717"/>
                        <a:pt x="174" y="1717"/>
                      </a:cubicBezTo>
                      <a:cubicBezTo>
                        <a:pt x="174" y="1716"/>
                        <a:pt x="174" y="1716"/>
                        <a:pt x="174" y="1716"/>
                      </a:cubicBezTo>
                      <a:cubicBezTo>
                        <a:pt x="174" y="1717"/>
                        <a:pt x="174" y="1717"/>
                        <a:pt x="174" y="1717"/>
                      </a:cubicBezTo>
                      <a:cubicBezTo>
                        <a:pt x="174" y="1717"/>
                        <a:pt x="174" y="1717"/>
                        <a:pt x="174" y="1717"/>
                      </a:cubicBezTo>
                      <a:cubicBezTo>
                        <a:pt x="174" y="1718"/>
                        <a:pt x="175" y="1718"/>
                        <a:pt x="175" y="1719"/>
                      </a:cubicBezTo>
                      <a:cubicBezTo>
                        <a:pt x="175" y="1719"/>
                        <a:pt x="176" y="1719"/>
                        <a:pt x="176" y="1719"/>
                      </a:cubicBezTo>
                      <a:cubicBezTo>
                        <a:pt x="176" y="1719"/>
                        <a:pt x="176" y="1719"/>
                        <a:pt x="176" y="1719"/>
                      </a:cubicBezTo>
                      <a:cubicBezTo>
                        <a:pt x="176" y="1720"/>
                        <a:pt x="177" y="1720"/>
                        <a:pt x="177" y="1720"/>
                      </a:cubicBezTo>
                      <a:cubicBezTo>
                        <a:pt x="177" y="1720"/>
                        <a:pt x="177" y="1720"/>
                        <a:pt x="177" y="1720"/>
                      </a:cubicBezTo>
                      <a:cubicBezTo>
                        <a:pt x="178" y="1720"/>
                        <a:pt x="178" y="1720"/>
                        <a:pt x="179" y="1720"/>
                      </a:cubicBezTo>
                      <a:cubicBezTo>
                        <a:pt x="179" y="1720"/>
                        <a:pt x="179" y="1720"/>
                        <a:pt x="179" y="1720"/>
                      </a:cubicBezTo>
                      <a:cubicBezTo>
                        <a:pt x="180" y="1720"/>
                        <a:pt x="180" y="1720"/>
                        <a:pt x="181" y="1720"/>
                      </a:cubicBezTo>
                      <a:cubicBezTo>
                        <a:pt x="188" y="1720"/>
                        <a:pt x="194" y="1691"/>
                        <a:pt x="197" y="1679"/>
                      </a:cubicBezTo>
                      <a:cubicBezTo>
                        <a:pt x="200" y="1667"/>
                        <a:pt x="205" y="1657"/>
                        <a:pt x="206" y="1647"/>
                      </a:cubicBezTo>
                      <a:cubicBezTo>
                        <a:pt x="207" y="1638"/>
                        <a:pt x="208" y="1632"/>
                        <a:pt x="216" y="1589"/>
                      </a:cubicBezTo>
                      <a:cubicBezTo>
                        <a:pt x="224" y="1546"/>
                        <a:pt x="199" y="1500"/>
                        <a:pt x="202" y="1486"/>
                      </a:cubicBezTo>
                      <a:cubicBezTo>
                        <a:pt x="206" y="1471"/>
                        <a:pt x="193" y="1449"/>
                        <a:pt x="195" y="1445"/>
                      </a:cubicBezTo>
                      <a:cubicBezTo>
                        <a:pt x="197" y="1441"/>
                        <a:pt x="201" y="1425"/>
                        <a:pt x="204" y="1409"/>
                      </a:cubicBezTo>
                      <a:cubicBezTo>
                        <a:pt x="206" y="1393"/>
                        <a:pt x="264" y="1251"/>
                        <a:pt x="270" y="1219"/>
                      </a:cubicBezTo>
                      <a:cubicBezTo>
                        <a:pt x="281" y="1159"/>
                        <a:pt x="281" y="1132"/>
                        <a:pt x="274" y="1090"/>
                      </a:cubicBezTo>
                      <a:cubicBezTo>
                        <a:pt x="275" y="1059"/>
                        <a:pt x="288" y="975"/>
                        <a:pt x="290" y="960"/>
                      </a:cubicBezTo>
                      <a:cubicBezTo>
                        <a:pt x="291" y="957"/>
                        <a:pt x="291" y="942"/>
                        <a:pt x="293" y="932"/>
                      </a:cubicBezTo>
                      <a:cubicBezTo>
                        <a:pt x="294" y="926"/>
                        <a:pt x="295" y="915"/>
                        <a:pt x="295" y="902"/>
                      </a:cubicBezTo>
                      <a:cubicBezTo>
                        <a:pt x="296" y="904"/>
                        <a:pt x="296" y="904"/>
                        <a:pt x="296" y="904"/>
                      </a:cubicBezTo>
                      <a:cubicBezTo>
                        <a:pt x="296" y="918"/>
                        <a:pt x="300" y="942"/>
                        <a:pt x="302" y="980"/>
                      </a:cubicBezTo>
                      <a:cubicBezTo>
                        <a:pt x="301" y="1011"/>
                        <a:pt x="316" y="1068"/>
                        <a:pt x="318" y="1098"/>
                      </a:cubicBezTo>
                      <a:cubicBezTo>
                        <a:pt x="314" y="1107"/>
                        <a:pt x="329" y="1264"/>
                        <a:pt x="329" y="1264"/>
                      </a:cubicBezTo>
                      <a:cubicBezTo>
                        <a:pt x="328" y="1265"/>
                        <a:pt x="328" y="1265"/>
                        <a:pt x="328" y="1265"/>
                      </a:cubicBezTo>
                      <a:cubicBezTo>
                        <a:pt x="328" y="1265"/>
                        <a:pt x="328" y="1265"/>
                        <a:pt x="328" y="1266"/>
                      </a:cubicBezTo>
                      <a:cubicBezTo>
                        <a:pt x="328" y="1266"/>
                        <a:pt x="328" y="1266"/>
                        <a:pt x="328" y="1266"/>
                      </a:cubicBezTo>
                      <a:cubicBezTo>
                        <a:pt x="326" y="1272"/>
                        <a:pt x="321" y="1288"/>
                        <a:pt x="317" y="1309"/>
                      </a:cubicBezTo>
                      <a:cubicBezTo>
                        <a:pt x="317" y="1309"/>
                        <a:pt x="317" y="1309"/>
                        <a:pt x="316" y="1310"/>
                      </a:cubicBezTo>
                      <a:cubicBezTo>
                        <a:pt x="316" y="1311"/>
                        <a:pt x="316" y="1313"/>
                        <a:pt x="315" y="1314"/>
                      </a:cubicBezTo>
                      <a:cubicBezTo>
                        <a:pt x="315" y="1315"/>
                        <a:pt x="315" y="1315"/>
                        <a:pt x="315" y="1316"/>
                      </a:cubicBezTo>
                      <a:cubicBezTo>
                        <a:pt x="315" y="1317"/>
                        <a:pt x="314" y="1319"/>
                        <a:pt x="314" y="1320"/>
                      </a:cubicBezTo>
                      <a:cubicBezTo>
                        <a:pt x="314" y="1321"/>
                        <a:pt x="314" y="1321"/>
                        <a:pt x="314" y="1322"/>
                      </a:cubicBezTo>
                      <a:cubicBezTo>
                        <a:pt x="313" y="1323"/>
                        <a:pt x="313" y="1325"/>
                        <a:pt x="313" y="1326"/>
                      </a:cubicBezTo>
                      <a:cubicBezTo>
                        <a:pt x="313" y="1327"/>
                        <a:pt x="312" y="1328"/>
                        <a:pt x="312" y="1328"/>
                      </a:cubicBezTo>
                      <a:cubicBezTo>
                        <a:pt x="312" y="1330"/>
                        <a:pt x="312" y="1331"/>
                        <a:pt x="311" y="1332"/>
                      </a:cubicBezTo>
                      <a:cubicBezTo>
                        <a:pt x="311" y="1333"/>
                        <a:pt x="311" y="1334"/>
                        <a:pt x="311" y="1335"/>
                      </a:cubicBezTo>
                      <a:cubicBezTo>
                        <a:pt x="311" y="1336"/>
                        <a:pt x="310" y="1337"/>
                        <a:pt x="310" y="1339"/>
                      </a:cubicBezTo>
                      <a:cubicBezTo>
                        <a:pt x="310" y="1340"/>
                        <a:pt x="310" y="1341"/>
                        <a:pt x="310" y="1341"/>
                      </a:cubicBezTo>
                      <a:cubicBezTo>
                        <a:pt x="309" y="1343"/>
                        <a:pt x="309" y="1344"/>
                        <a:pt x="309" y="1345"/>
                      </a:cubicBezTo>
                      <a:cubicBezTo>
                        <a:pt x="309" y="1346"/>
                        <a:pt x="308" y="1347"/>
                        <a:pt x="308" y="1348"/>
                      </a:cubicBezTo>
                      <a:cubicBezTo>
                        <a:pt x="308" y="1349"/>
                        <a:pt x="308" y="1350"/>
                        <a:pt x="307" y="1352"/>
                      </a:cubicBezTo>
                      <a:cubicBezTo>
                        <a:pt x="307" y="1353"/>
                        <a:pt x="307" y="1354"/>
                        <a:pt x="307" y="1355"/>
                      </a:cubicBezTo>
                      <a:cubicBezTo>
                        <a:pt x="307" y="1356"/>
                        <a:pt x="306" y="1357"/>
                        <a:pt x="306" y="1358"/>
                      </a:cubicBezTo>
                      <a:cubicBezTo>
                        <a:pt x="306" y="1359"/>
                        <a:pt x="306" y="1360"/>
                        <a:pt x="306" y="1361"/>
                      </a:cubicBezTo>
                      <a:cubicBezTo>
                        <a:pt x="305" y="1363"/>
                        <a:pt x="305" y="1364"/>
                        <a:pt x="305" y="1365"/>
                      </a:cubicBezTo>
                      <a:cubicBezTo>
                        <a:pt x="305" y="1366"/>
                        <a:pt x="304" y="1367"/>
                        <a:pt x="304" y="1368"/>
                      </a:cubicBezTo>
                      <a:cubicBezTo>
                        <a:pt x="304" y="1369"/>
                        <a:pt x="304" y="1370"/>
                        <a:pt x="304" y="1371"/>
                      </a:cubicBezTo>
                      <a:cubicBezTo>
                        <a:pt x="303" y="1372"/>
                        <a:pt x="303" y="1373"/>
                        <a:pt x="303" y="1375"/>
                      </a:cubicBezTo>
                      <a:cubicBezTo>
                        <a:pt x="303" y="1376"/>
                        <a:pt x="303" y="1377"/>
                        <a:pt x="303" y="1378"/>
                      </a:cubicBezTo>
                      <a:cubicBezTo>
                        <a:pt x="302" y="1379"/>
                        <a:pt x="302" y="1380"/>
                        <a:pt x="302" y="1381"/>
                      </a:cubicBezTo>
                      <a:cubicBezTo>
                        <a:pt x="302" y="1382"/>
                        <a:pt x="302" y="1383"/>
                        <a:pt x="301" y="1384"/>
                      </a:cubicBezTo>
                      <a:cubicBezTo>
                        <a:pt x="301" y="1385"/>
                        <a:pt x="301" y="1386"/>
                        <a:pt x="301" y="1387"/>
                      </a:cubicBezTo>
                      <a:cubicBezTo>
                        <a:pt x="301" y="1388"/>
                        <a:pt x="301" y="1389"/>
                        <a:pt x="300" y="1390"/>
                      </a:cubicBezTo>
                      <a:cubicBezTo>
                        <a:pt x="300" y="1391"/>
                        <a:pt x="300" y="1392"/>
                        <a:pt x="300" y="1393"/>
                      </a:cubicBezTo>
                      <a:cubicBezTo>
                        <a:pt x="300" y="1394"/>
                        <a:pt x="300" y="1395"/>
                        <a:pt x="299" y="1396"/>
                      </a:cubicBezTo>
                      <a:cubicBezTo>
                        <a:pt x="299" y="1397"/>
                        <a:pt x="299" y="1398"/>
                        <a:pt x="299" y="1399"/>
                      </a:cubicBezTo>
                      <a:cubicBezTo>
                        <a:pt x="299" y="1400"/>
                        <a:pt x="299" y="1401"/>
                        <a:pt x="299" y="1401"/>
                      </a:cubicBezTo>
                      <a:cubicBezTo>
                        <a:pt x="298" y="1403"/>
                        <a:pt x="298" y="1404"/>
                        <a:pt x="298" y="1405"/>
                      </a:cubicBezTo>
                      <a:cubicBezTo>
                        <a:pt x="298" y="1405"/>
                        <a:pt x="298" y="1406"/>
                        <a:pt x="298" y="1407"/>
                      </a:cubicBezTo>
                      <a:cubicBezTo>
                        <a:pt x="298" y="1408"/>
                        <a:pt x="298" y="1409"/>
                        <a:pt x="297" y="1410"/>
                      </a:cubicBezTo>
                      <a:cubicBezTo>
                        <a:pt x="297" y="1411"/>
                        <a:pt x="297" y="1411"/>
                        <a:pt x="297" y="1412"/>
                      </a:cubicBezTo>
                      <a:cubicBezTo>
                        <a:pt x="297" y="1413"/>
                        <a:pt x="297" y="1414"/>
                        <a:pt x="297" y="1415"/>
                      </a:cubicBezTo>
                      <a:cubicBezTo>
                        <a:pt x="297" y="1415"/>
                        <a:pt x="297" y="1416"/>
                        <a:pt x="297" y="1417"/>
                      </a:cubicBezTo>
                      <a:cubicBezTo>
                        <a:pt x="296" y="1418"/>
                        <a:pt x="296" y="1419"/>
                        <a:pt x="296" y="1419"/>
                      </a:cubicBezTo>
                      <a:cubicBezTo>
                        <a:pt x="296" y="1420"/>
                        <a:pt x="296" y="1421"/>
                        <a:pt x="296" y="1421"/>
                      </a:cubicBezTo>
                      <a:cubicBezTo>
                        <a:pt x="296" y="1422"/>
                        <a:pt x="296" y="1423"/>
                        <a:pt x="296" y="1424"/>
                      </a:cubicBezTo>
                      <a:cubicBezTo>
                        <a:pt x="296" y="1424"/>
                        <a:pt x="296" y="1425"/>
                        <a:pt x="296" y="1425"/>
                      </a:cubicBezTo>
                      <a:cubicBezTo>
                        <a:pt x="296" y="1427"/>
                        <a:pt x="296" y="1428"/>
                        <a:pt x="296" y="1429"/>
                      </a:cubicBezTo>
                      <a:cubicBezTo>
                        <a:pt x="293" y="1447"/>
                        <a:pt x="300" y="1472"/>
                        <a:pt x="298" y="1512"/>
                      </a:cubicBezTo>
                      <a:cubicBezTo>
                        <a:pt x="295" y="1562"/>
                        <a:pt x="251" y="1762"/>
                        <a:pt x="333" y="2014"/>
                      </a:cubicBezTo>
                      <a:cubicBezTo>
                        <a:pt x="338" y="2029"/>
                        <a:pt x="338" y="2079"/>
                        <a:pt x="344" y="2107"/>
                      </a:cubicBezTo>
                      <a:cubicBezTo>
                        <a:pt x="345" y="2114"/>
                        <a:pt x="359" y="2145"/>
                        <a:pt x="360" y="2189"/>
                      </a:cubicBezTo>
                      <a:cubicBezTo>
                        <a:pt x="361" y="2259"/>
                        <a:pt x="354" y="2349"/>
                        <a:pt x="356" y="2399"/>
                      </a:cubicBezTo>
                      <a:cubicBezTo>
                        <a:pt x="359" y="2481"/>
                        <a:pt x="393" y="2556"/>
                        <a:pt x="406" y="2609"/>
                      </a:cubicBezTo>
                      <a:cubicBezTo>
                        <a:pt x="420" y="2661"/>
                        <a:pt x="425" y="2703"/>
                        <a:pt x="422" y="2713"/>
                      </a:cubicBezTo>
                      <a:cubicBezTo>
                        <a:pt x="420" y="2722"/>
                        <a:pt x="418" y="2740"/>
                        <a:pt x="425" y="2755"/>
                      </a:cubicBezTo>
                      <a:cubicBezTo>
                        <a:pt x="426" y="2756"/>
                        <a:pt x="402" y="2808"/>
                        <a:pt x="389" y="2817"/>
                      </a:cubicBezTo>
                      <a:cubicBezTo>
                        <a:pt x="377" y="2827"/>
                        <a:pt x="373" y="2835"/>
                        <a:pt x="364" y="2840"/>
                      </a:cubicBezTo>
                      <a:cubicBezTo>
                        <a:pt x="354" y="2845"/>
                        <a:pt x="349" y="2850"/>
                        <a:pt x="345" y="2861"/>
                      </a:cubicBezTo>
                      <a:cubicBezTo>
                        <a:pt x="342" y="2869"/>
                        <a:pt x="333" y="2881"/>
                        <a:pt x="340" y="2887"/>
                      </a:cubicBezTo>
                      <a:cubicBezTo>
                        <a:pt x="341" y="2888"/>
                        <a:pt x="342" y="2888"/>
                        <a:pt x="343" y="2889"/>
                      </a:cubicBezTo>
                      <a:cubicBezTo>
                        <a:pt x="344" y="2889"/>
                        <a:pt x="344" y="2889"/>
                        <a:pt x="344" y="2889"/>
                      </a:cubicBezTo>
                      <a:cubicBezTo>
                        <a:pt x="343" y="2892"/>
                        <a:pt x="343" y="2894"/>
                        <a:pt x="344" y="2896"/>
                      </a:cubicBezTo>
                      <a:cubicBezTo>
                        <a:pt x="348" y="2903"/>
                        <a:pt x="355" y="2905"/>
                        <a:pt x="364" y="2904"/>
                      </a:cubicBezTo>
                      <a:cubicBezTo>
                        <a:pt x="365" y="2902"/>
                        <a:pt x="365" y="2902"/>
                        <a:pt x="365" y="2902"/>
                      </a:cubicBezTo>
                      <a:cubicBezTo>
                        <a:pt x="366" y="2905"/>
                        <a:pt x="366" y="2908"/>
                        <a:pt x="368" y="2910"/>
                      </a:cubicBezTo>
                      <a:cubicBezTo>
                        <a:pt x="374" y="2919"/>
                        <a:pt x="394" y="2923"/>
                        <a:pt x="402" y="2915"/>
                      </a:cubicBezTo>
                      <a:cubicBezTo>
                        <a:pt x="403" y="2916"/>
                        <a:pt x="404" y="2916"/>
                        <a:pt x="406" y="2917"/>
                      </a:cubicBezTo>
                      <a:cubicBezTo>
                        <a:pt x="407" y="2917"/>
                        <a:pt x="408" y="2917"/>
                        <a:pt x="409" y="2918"/>
                      </a:cubicBezTo>
                      <a:cubicBezTo>
                        <a:pt x="410" y="2918"/>
                        <a:pt x="410" y="2918"/>
                        <a:pt x="411" y="2918"/>
                      </a:cubicBezTo>
                      <a:cubicBezTo>
                        <a:pt x="413" y="2919"/>
                        <a:pt x="414" y="2919"/>
                        <a:pt x="416" y="2919"/>
                      </a:cubicBezTo>
                      <a:cubicBezTo>
                        <a:pt x="416" y="2919"/>
                        <a:pt x="416" y="2919"/>
                        <a:pt x="416" y="2919"/>
                      </a:cubicBezTo>
                      <a:cubicBezTo>
                        <a:pt x="425" y="2920"/>
                        <a:pt x="435" y="2918"/>
                        <a:pt x="440" y="2913"/>
                      </a:cubicBezTo>
                      <a:cubicBezTo>
                        <a:pt x="440" y="2912"/>
                        <a:pt x="440" y="2912"/>
                        <a:pt x="440" y="2912"/>
                      </a:cubicBezTo>
                      <a:cubicBezTo>
                        <a:pt x="440" y="2913"/>
                        <a:pt x="441" y="2913"/>
                        <a:pt x="441" y="2914"/>
                      </a:cubicBezTo>
                      <a:cubicBezTo>
                        <a:pt x="441" y="2913"/>
                        <a:pt x="441" y="2913"/>
                        <a:pt x="441" y="2913"/>
                      </a:cubicBezTo>
                      <a:cubicBezTo>
                        <a:pt x="446" y="2925"/>
                        <a:pt x="462" y="2926"/>
                        <a:pt x="475" y="2924"/>
                      </a:cubicBezTo>
                      <a:cubicBezTo>
                        <a:pt x="475" y="2924"/>
                        <a:pt x="475" y="2924"/>
                        <a:pt x="475" y="2924"/>
                      </a:cubicBezTo>
                      <a:cubicBezTo>
                        <a:pt x="476" y="2924"/>
                        <a:pt x="477" y="2924"/>
                        <a:pt x="478" y="2924"/>
                      </a:cubicBezTo>
                      <a:cubicBezTo>
                        <a:pt x="478" y="2924"/>
                        <a:pt x="479" y="2923"/>
                        <a:pt x="479" y="2923"/>
                      </a:cubicBezTo>
                      <a:cubicBezTo>
                        <a:pt x="480" y="2923"/>
                        <a:pt x="480" y="2923"/>
                        <a:pt x="481" y="2923"/>
                      </a:cubicBezTo>
                      <a:cubicBezTo>
                        <a:pt x="482" y="2923"/>
                        <a:pt x="482" y="2923"/>
                        <a:pt x="483" y="2923"/>
                      </a:cubicBezTo>
                      <a:cubicBezTo>
                        <a:pt x="485" y="2922"/>
                        <a:pt x="486" y="2922"/>
                        <a:pt x="488" y="2922"/>
                      </a:cubicBezTo>
                      <a:cubicBezTo>
                        <a:pt x="488" y="2921"/>
                        <a:pt x="489" y="2921"/>
                        <a:pt x="489" y="2921"/>
                      </a:cubicBezTo>
                      <a:cubicBezTo>
                        <a:pt x="490" y="2921"/>
                        <a:pt x="491" y="2920"/>
                        <a:pt x="492" y="2920"/>
                      </a:cubicBezTo>
                      <a:cubicBezTo>
                        <a:pt x="492" y="2920"/>
                        <a:pt x="493" y="2919"/>
                        <a:pt x="493" y="2919"/>
                      </a:cubicBezTo>
                      <a:cubicBezTo>
                        <a:pt x="494" y="2919"/>
                        <a:pt x="495" y="2918"/>
                        <a:pt x="496" y="2918"/>
                      </a:cubicBezTo>
                      <a:cubicBezTo>
                        <a:pt x="496" y="2918"/>
                        <a:pt x="496" y="2917"/>
                        <a:pt x="497" y="2917"/>
                      </a:cubicBezTo>
                      <a:cubicBezTo>
                        <a:pt x="498" y="2917"/>
                        <a:pt x="498" y="2916"/>
                        <a:pt x="499" y="2916"/>
                      </a:cubicBezTo>
                      <a:cubicBezTo>
                        <a:pt x="499" y="2915"/>
                        <a:pt x="500" y="2915"/>
                        <a:pt x="500" y="2915"/>
                      </a:cubicBezTo>
                      <a:cubicBezTo>
                        <a:pt x="501" y="2914"/>
                        <a:pt x="501" y="2914"/>
                        <a:pt x="502" y="2913"/>
                      </a:cubicBezTo>
                      <a:cubicBezTo>
                        <a:pt x="502" y="2913"/>
                        <a:pt x="503" y="2913"/>
                        <a:pt x="503" y="2913"/>
                      </a:cubicBezTo>
                      <a:cubicBezTo>
                        <a:pt x="505" y="2911"/>
                        <a:pt x="506" y="2909"/>
                        <a:pt x="508" y="2908"/>
                      </a:cubicBezTo>
                      <a:cubicBezTo>
                        <a:pt x="508" y="2908"/>
                        <a:pt x="508" y="2908"/>
                        <a:pt x="508" y="2908"/>
                      </a:cubicBezTo>
                      <a:cubicBezTo>
                        <a:pt x="508" y="2908"/>
                        <a:pt x="508" y="2908"/>
                        <a:pt x="508" y="2908"/>
                      </a:cubicBezTo>
                      <a:cubicBezTo>
                        <a:pt x="509" y="2907"/>
                        <a:pt x="510" y="2906"/>
                        <a:pt x="511" y="2905"/>
                      </a:cubicBezTo>
                      <a:cubicBezTo>
                        <a:pt x="519" y="2899"/>
                        <a:pt x="525" y="2894"/>
                        <a:pt x="523" y="2879"/>
                      </a:cubicBezTo>
                      <a:cubicBezTo>
                        <a:pt x="520" y="2864"/>
                        <a:pt x="522" y="2864"/>
                        <a:pt x="524" y="2846"/>
                      </a:cubicBezTo>
                      <a:cubicBezTo>
                        <a:pt x="525" y="2835"/>
                        <a:pt x="534" y="2832"/>
                        <a:pt x="536" y="2815"/>
                      </a:cubicBezTo>
                      <a:cubicBezTo>
                        <a:pt x="537" y="2801"/>
                        <a:pt x="526" y="2741"/>
                        <a:pt x="527" y="2733"/>
                      </a:cubicBezTo>
                      <a:cubicBezTo>
                        <a:pt x="530" y="2715"/>
                        <a:pt x="517" y="2700"/>
                        <a:pt x="513" y="2669"/>
                      </a:cubicBezTo>
                      <a:cubicBezTo>
                        <a:pt x="508" y="2639"/>
                        <a:pt x="520" y="2535"/>
                        <a:pt x="520" y="2516"/>
                      </a:cubicBezTo>
                      <a:cubicBezTo>
                        <a:pt x="520" y="2480"/>
                        <a:pt x="539" y="2421"/>
                        <a:pt x="534" y="2348"/>
                      </a:cubicBezTo>
                      <a:cubicBezTo>
                        <a:pt x="531" y="2306"/>
                        <a:pt x="510" y="2177"/>
                        <a:pt x="510" y="2148"/>
                      </a:cubicBezTo>
                      <a:cubicBezTo>
                        <a:pt x="510" y="2143"/>
                        <a:pt x="509" y="2110"/>
                        <a:pt x="511" y="2105"/>
                      </a:cubicBezTo>
                      <a:cubicBezTo>
                        <a:pt x="517" y="2085"/>
                        <a:pt x="544" y="1849"/>
                        <a:pt x="544" y="1847"/>
                      </a:cubicBezTo>
                      <a:cubicBezTo>
                        <a:pt x="547" y="1823"/>
                        <a:pt x="555" y="1690"/>
                        <a:pt x="558" y="1646"/>
                      </a:cubicBezTo>
                      <a:cubicBezTo>
                        <a:pt x="559" y="1646"/>
                        <a:pt x="561" y="1646"/>
                        <a:pt x="562" y="1646"/>
                      </a:cubicBezTo>
                      <a:cubicBezTo>
                        <a:pt x="565" y="1689"/>
                        <a:pt x="573" y="1823"/>
                        <a:pt x="576" y="1847"/>
                      </a:cubicBezTo>
                      <a:cubicBezTo>
                        <a:pt x="576" y="1849"/>
                        <a:pt x="603" y="2085"/>
                        <a:pt x="609" y="2105"/>
                      </a:cubicBezTo>
                      <a:cubicBezTo>
                        <a:pt x="611" y="2110"/>
                        <a:pt x="610" y="2143"/>
                        <a:pt x="610" y="2148"/>
                      </a:cubicBezTo>
                      <a:cubicBezTo>
                        <a:pt x="610" y="2177"/>
                        <a:pt x="589" y="2306"/>
                        <a:pt x="586" y="2348"/>
                      </a:cubicBezTo>
                      <a:cubicBezTo>
                        <a:pt x="581" y="2421"/>
                        <a:pt x="600" y="2480"/>
                        <a:pt x="600" y="2516"/>
                      </a:cubicBezTo>
                      <a:cubicBezTo>
                        <a:pt x="600" y="2535"/>
                        <a:pt x="612" y="2639"/>
                        <a:pt x="607" y="2669"/>
                      </a:cubicBezTo>
                      <a:cubicBezTo>
                        <a:pt x="603" y="2700"/>
                        <a:pt x="590" y="2715"/>
                        <a:pt x="593" y="2733"/>
                      </a:cubicBezTo>
                      <a:cubicBezTo>
                        <a:pt x="594" y="2741"/>
                        <a:pt x="583" y="2801"/>
                        <a:pt x="584" y="2815"/>
                      </a:cubicBezTo>
                      <a:cubicBezTo>
                        <a:pt x="586" y="2832"/>
                        <a:pt x="595" y="2835"/>
                        <a:pt x="596" y="2846"/>
                      </a:cubicBezTo>
                      <a:cubicBezTo>
                        <a:pt x="598" y="2864"/>
                        <a:pt x="600" y="2864"/>
                        <a:pt x="597" y="2879"/>
                      </a:cubicBezTo>
                      <a:cubicBezTo>
                        <a:pt x="595" y="2894"/>
                        <a:pt x="601" y="2899"/>
                        <a:pt x="609" y="2905"/>
                      </a:cubicBezTo>
                      <a:cubicBezTo>
                        <a:pt x="610" y="2906"/>
                        <a:pt x="611" y="2907"/>
                        <a:pt x="612" y="2908"/>
                      </a:cubicBezTo>
                      <a:cubicBezTo>
                        <a:pt x="612" y="2908"/>
                        <a:pt x="612" y="2908"/>
                        <a:pt x="612" y="2908"/>
                      </a:cubicBezTo>
                      <a:cubicBezTo>
                        <a:pt x="612" y="2908"/>
                        <a:pt x="612" y="2908"/>
                        <a:pt x="612" y="2908"/>
                      </a:cubicBezTo>
                      <a:cubicBezTo>
                        <a:pt x="614" y="2909"/>
                        <a:pt x="615" y="2911"/>
                        <a:pt x="617" y="2913"/>
                      </a:cubicBezTo>
                      <a:cubicBezTo>
                        <a:pt x="617" y="2913"/>
                        <a:pt x="618" y="2913"/>
                        <a:pt x="618" y="2913"/>
                      </a:cubicBezTo>
                      <a:cubicBezTo>
                        <a:pt x="619" y="2914"/>
                        <a:pt x="619" y="2914"/>
                        <a:pt x="620" y="2915"/>
                      </a:cubicBezTo>
                      <a:cubicBezTo>
                        <a:pt x="620" y="2915"/>
                        <a:pt x="621" y="2915"/>
                        <a:pt x="621" y="2916"/>
                      </a:cubicBezTo>
                      <a:cubicBezTo>
                        <a:pt x="622" y="2916"/>
                        <a:pt x="622" y="2917"/>
                        <a:pt x="623" y="2917"/>
                      </a:cubicBezTo>
                      <a:cubicBezTo>
                        <a:pt x="624" y="2917"/>
                        <a:pt x="624" y="2918"/>
                        <a:pt x="624" y="2918"/>
                      </a:cubicBezTo>
                      <a:cubicBezTo>
                        <a:pt x="625" y="2918"/>
                        <a:pt x="626" y="2919"/>
                        <a:pt x="627" y="2919"/>
                      </a:cubicBezTo>
                      <a:cubicBezTo>
                        <a:pt x="627" y="2919"/>
                        <a:pt x="628" y="2920"/>
                        <a:pt x="628" y="2920"/>
                      </a:cubicBezTo>
                      <a:cubicBezTo>
                        <a:pt x="629" y="2920"/>
                        <a:pt x="630" y="2921"/>
                        <a:pt x="631" y="2921"/>
                      </a:cubicBezTo>
                      <a:cubicBezTo>
                        <a:pt x="631" y="2921"/>
                        <a:pt x="632" y="2921"/>
                        <a:pt x="632" y="2922"/>
                      </a:cubicBezTo>
                      <a:cubicBezTo>
                        <a:pt x="634" y="2922"/>
                        <a:pt x="635" y="2922"/>
                        <a:pt x="637" y="2923"/>
                      </a:cubicBezTo>
                      <a:cubicBezTo>
                        <a:pt x="638" y="2923"/>
                        <a:pt x="638" y="2923"/>
                        <a:pt x="639" y="2923"/>
                      </a:cubicBezTo>
                      <a:cubicBezTo>
                        <a:pt x="640" y="2923"/>
                        <a:pt x="640" y="2923"/>
                        <a:pt x="641" y="2923"/>
                      </a:cubicBezTo>
                      <a:cubicBezTo>
                        <a:pt x="641" y="2923"/>
                        <a:pt x="642" y="2924"/>
                        <a:pt x="642" y="2924"/>
                      </a:cubicBezTo>
                      <a:cubicBezTo>
                        <a:pt x="643" y="2924"/>
                        <a:pt x="644" y="2924"/>
                        <a:pt x="644" y="2924"/>
                      </a:cubicBezTo>
                      <a:cubicBezTo>
                        <a:pt x="645" y="2924"/>
                        <a:pt x="645" y="2924"/>
                        <a:pt x="645" y="2924"/>
                      </a:cubicBezTo>
                      <a:cubicBezTo>
                        <a:pt x="646" y="2924"/>
                        <a:pt x="647" y="2924"/>
                        <a:pt x="648" y="2924"/>
                      </a:cubicBezTo>
                      <a:cubicBezTo>
                        <a:pt x="648" y="2924"/>
                        <a:pt x="648" y="2924"/>
                        <a:pt x="648" y="2924"/>
                      </a:cubicBezTo>
                      <a:cubicBezTo>
                        <a:pt x="660" y="2925"/>
                        <a:pt x="674" y="2924"/>
                        <a:pt x="679" y="2914"/>
                      </a:cubicBezTo>
                      <a:cubicBezTo>
                        <a:pt x="679" y="2914"/>
                        <a:pt x="679" y="2914"/>
                        <a:pt x="679" y="2914"/>
                      </a:cubicBezTo>
                      <a:cubicBezTo>
                        <a:pt x="679" y="2914"/>
                        <a:pt x="679" y="2914"/>
                        <a:pt x="679" y="2914"/>
                      </a:cubicBezTo>
                      <a:cubicBezTo>
                        <a:pt x="679" y="2913"/>
                        <a:pt x="679" y="2913"/>
                        <a:pt x="680" y="2912"/>
                      </a:cubicBezTo>
                      <a:cubicBezTo>
                        <a:pt x="680" y="2912"/>
                        <a:pt x="680" y="2912"/>
                        <a:pt x="680" y="2912"/>
                      </a:cubicBezTo>
                      <a:cubicBezTo>
                        <a:pt x="685" y="2918"/>
                        <a:pt x="695" y="2920"/>
                        <a:pt x="704" y="2919"/>
                      </a:cubicBezTo>
                      <a:cubicBezTo>
                        <a:pt x="704" y="2919"/>
                        <a:pt x="704" y="2919"/>
                        <a:pt x="704" y="2919"/>
                      </a:cubicBezTo>
                      <a:cubicBezTo>
                        <a:pt x="706" y="2919"/>
                        <a:pt x="707" y="2919"/>
                        <a:pt x="709" y="2918"/>
                      </a:cubicBezTo>
                      <a:cubicBezTo>
                        <a:pt x="710" y="2918"/>
                        <a:pt x="710" y="2918"/>
                        <a:pt x="711" y="2918"/>
                      </a:cubicBezTo>
                      <a:cubicBezTo>
                        <a:pt x="712" y="2917"/>
                        <a:pt x="713" y="2917"/>
                        <a:pt x="714" y="2917"/>
                      </a:cubicBezTo>
                      <a:cubicBezTo>
                        <a:pt x="716" y="2916"/>
                        <a:pt x="717" y="2916"/>
                        <a:pt x="718" y="2915"/>
                      </a:cubicBezTo>
                      <a:cubicBezTo>
                        <a:pt x="726" y="2923"/>
                        <a:pt x="746" y="2919"/>
                        <a:pt x="752" y="2910"/>
                      </a:cubicBezTo>
                      <a:cubicBezTo>
                        <a:pt x="754" y="2908"/>
                        <a:pt x="754" y="2905"/>
                        <a:pt x="755" y="2903"/>
                      </a:cubicBezTo>
                      <a:cubicBezTo>
                        <a:pt x="756" y="2904"/>
                        <a:pt x="756" y="2904"/>
                        <a:pt x="756" y="2904"/>
                      </a:cubicBezTo>
                      <a:cubicBezTo>
                        <a:pt x="765" y="2905"/>
                        <a:pt x="775" y="2902"/>
                        <a:pt x="776" y="2896"/>
                      </a:cubicBezTo>
                      <a:cubicBezTo>
                        <a:pt x="777" y="2894"/>
                        <a:pt x="777" y="2892"/>
                        <a:pt x="777" y="2889"/>
                      </a:cubicBezTo>
                      <a:cubicBezTo>
                        <a:pt x="777" y="2889"/>
                        <a:pt x="777" y="2889"/>
                        <a:pt x="777" y="2889"/>
                      </a:cubicBezTo>
                      <a:cubicBezTo>
                        <a:pt x="778" y="2888"/>
                        <a:pt x="779" y="2888"/>
                        <a:pt x="780" y="2887"/>
                      </a:cubicBezTo>
                      <a:cubicBezTo>
                        <a:pt x="787" y="2881"/>
                        <a:pt x="778" y="2869"/>
                        <a:pt x="775" y="2861"/>
                      </a:cubicBezTo>
                      <a:cubicBezTo>
                        <a:pt x="771" y="2850"/>
                        <a:pt x="766" y="2845"/>
                        <a:pt x="756" y="2840"/>
                      </a:cubicBezTo>
                      <a:cubicBezTo>
                        <a:pt x="747" y="2835"/>
                        <a:pt x="743" y="2827"/>
                        <a:pt x="731" y="2817"/>
                      </a:cubicBezTo>
                      <a:cubicBezTo>
                        <a:pt x="718" y="2808"/>
                        <a:pt x="694" y="2756"/>
                        <a:pt x="695" y="2755"/>
                      </a:cubicBezTo>
                      <a:cubicBezTo>
                        <a:pt x="702" y="2740"/>
                        <a:pt x="700" y="2722"/>
                        <a:pt x="698" y="2713"/>
                      </a:cubicBezTo>
                      <a:cubicBezTo>
                        <a:pt x="695" y="2703"/>
                        <a:pt x="700" y="2661"/>
                        <a:pt x="714" y="2609"/>
                      </a:cubicBezTo>
                      <a:cubicBezTo>
                        <a:pt x="727" y="2556"/>
                        <a:pt x="761" y="2481"/>
                        <a:pt x="764" y="2399"/>
                      </a:cubicBezTo>
                      <a:cubicBezTo>
                        <a:pt x="766" y="2349"/>
                        <a:pt x="759" y="2259"/>
                        <a:pt x="760" y="2189"/>
                      </a:cubicBezTo>
                      <a:cubicBezTo>
                        <a:pt x="761" y="2145"/>
                        <a:pt x="775" y="2114"/>
                        <a:pt x="776" y="2107"/>
                      </a:cubicBezTo>
                      <a:cubicBezTo>
                        <a:pt x="782" y="2079"/>
                        <a:pt x="782" y="2029"/>
                        <a:pt x="787" y="2014"/>
                      </a:cubicBezTo>
                      <a:cubicBezTo>
                        <a:pt x="869" y="1762"/>
                        <a:pt x="825" y="1562"/>
                        <a:pt x="822" y="1512"/>
                      </a:cubicBezTo>
                      <a:cubicBezTo>
                        <a:pt x="823" y="1512"/>
                        <a:pt x="823" y="1512"/>
                        <a:pt x="823" y="1512"/>
                      </a:cubicBezTo>
                      <a:cubicBezTo>
                        <a:pt x="821" y="1472"/>
                        <a:pt x="828" y="1447"/>
                        <a:pt x="825" y="1429"/>
                      </a:cubicBezTo>
                      <a:cubicBezTo>
                        <a:pt x="825" y="1428"/>
                        <a:pt x="825" y="1427"/>
                        <a:pt x="825" y="1425"/>
                      </a:cubicBezTo>
                      <a:cubicBezTo>
                        <a:pt x="825" y="1425"/>
                        <a:pt x="825" y="1424"/>
                        <a:pt x="825" y="1424"/>
                      </a:cubicBezTo>
                      <a:cubicBezTo>
                        <a:pt x="825" y="1423"/>
                        <a:pt x="824" y="1422"/>
                        <a:pt x="824" y="1421"/>
                      </a:cubicBezTo>
                      <a:cubicBezTo>
                        <a:pt x="824" y="1421"/>
                        <a:pt x="824" y="1420"/>
                        <a:pt x="824" y="1420"/>
                      </a:cubicBezTo>
                      <a:cubicBezTo>
                        <a:pt x="824" y="1419"/>
                        <a:pt x="824" y="1418"/>
                        <a:pt x="824" y="1417"/>
                      </a:cubicBezTo>
                      <a:cubicBezTo>
                        <a:pt x="824" y="1416"/>
                        <a:pt x="824" y="1416"/>
                        <a:pt x="824" y="1415"/>
                      </a:cubicBezTo>
                      <a:cubicBezTo>
                        <a:pt x="824" y="1414"/>
                        <a:pt x="824" y="1413"/>
                        <a:pt x="823" y="1412"/>
                      </a:cubicBezTo>
                      <a:cubicBezTo>
                        <a:pt x="823" y="1411"/>
                        <a:pt x="823" y="1411"/>
                        <a:pt x="823" y="1410"/>
                      </a:cubicBezTo>
                      <a:cubicBezTo>
                        <a:pt x="823" y="1409"/>
                        <a:pt x="823" y="1408"/>
                        <a:pt x="823" y="1407"/>
                      </a:cubicBezTo>
                      <a:cubicBezTo>
                        <a:pt x="823" y="1406"/>
                        <a:pt x="823" y="1406"/>
                        <a:pt x="822" y="1405"/>
                      </a:cubicBezTo>
                      <a:cubicBezTo>
                        <a:pt x="822" y="1404"/>
                        <a:pt x="822" y="1403"/>
                        <a:pt x="822" y="1401"/>
                      </a:cubicBezTo>
                      <a:cubicBezTo>
                        <a:pt x="822" y="1401"/>
                        <a:pt x="822" y="1400"/>
                        <a:pt x="822" y="1399"/>
                      </a:cubicBezTo>
                      <a:cubicBezTo>
                        <a:pt x="821" y="1398"/>
                        <a:pt x="821" y="1397"/>
                        <a:pt x="821" y="1396"/>
                      </a:cubicBezTo>
                      <a:cubicBezTo>
                        <a:pt x="821" y="1395"/>
                        <a:pt x="821" y="1394"/>
                        <a:pt x="821" y="1394"/>
                      </a:cubicBezTo>
                      <a:cubicBezTo>
                        <a:pt x="821" y="1392"/>
                        <a:pt x="820" y="1391"/>
                        <a:pt x="820" y="1390"/>
                      </a:cubicBezTo>
                      <a:cubicBezTo>
                        <a:pt x="820" y="1389"/>
                        <a:pt x="820" y="1388"/>
                        <a:pt x="820" y="1387"/>
                      </a:cubicBezTo>
                      <a:cubicBezTo>
                        <a:pt x="820" y="1386"/>
                        <a:pt x="819" y="1385"/>
                        <a:pt x="819" y="1384"/>
                      </a:cubicBezTo>
                      <a:cubicBezTo>
                        <a:pt x="819" y="1383"/>
                        <a:pt x="819" y="1382"/>
                        <a:pt x="819" y="1381"/>
                      </a:cubicBezTo>
                      <a:cubicBezTo>
                        <a:pt x="818" y="1380"/>
                        <a:pt x="818" y="1379"/>
                        <a:pt x="818" y="1377"/>
                      </a:cubicBezTo>
                      <a:cubicBezTo>
                        <a:pt x="818" y="1376"/>
                        <a:pt x="818" y="1376"/>
                        <a:pt x="818" y="1375"/>
                      </a:cubicBezTo>
                      <a:cubicBezTo>
                        <a:pt x="817" y="1374"/>
                        <a:pt x="817" y="1372"/>
                        <a:pt x="817" y="1371"/>
                      </a:cubicBezTo>
                      <a:cubicBezTo>
                        <a:pt x="817" y="1370"/>
                        <a:pt x="816" y="1369"/>
                        <a:pt x="816" y="1369"/>
                      </a:cubicBezTo>
                      <a:cubicBezTo>
                        <a:pt x="816" y="1367"/>
                        <a:pt x="816" y="1366"/>
                        <a:pt x="816" y="1364"/>
                      </a:cubicBezTo>
                      <a:cubicBezTo>
                        <a:pt x="815" y="1363"/>
                        <a:pt x="815" y="1363"/>
                        <a:pt x="815" y="1362"/>
                      </a:cubicBezTo>
                      <a:cubicBezTo>
                        <a:pt x="815" y="1360"/>
                        <a:pt x="815" y="1359"/>
                        <a:pt x="814" y="1358"/>
                      </a:cubicBezTo>
                      <a:cubicBezTo>
                        <a:pt x="814" y="1357"/>
                        <a:pt x="814" y="1356"/>
                        <a:pt x="814" y="1355"/>
                      </a:cubicBezTo>
                      <a:cubicBezTo>
                        <a:pt x="814" y="1354"/>
                        <a:pt x="813" y="1352"/>
                        <a:pt x="813" y="1351"/>
                      </a:cubicBezTo>
                      <a:cubicBezTo>
                        <a:pt x="813" y="1350"/>
                        <a:pt x="813" y="1349"/>
                        <a:pt x="812" y="1348"/>
                      </a:cubicBezTo>
                      <a:cubicBezTo>
                        <a:pt x="812" y="1347"/>
                        <a:pt x="812" y="1346"/>
                        <a:pt x="812" y="1345"/>
                      </a:cubicBezTo>
                      <a:cubicBezTo>
                        <a:pt x="811" y="1344"/>
                        <a:pt x="811" y="1343"/>
                        <a:pt x="811" y="1342"/>
                      </a:cubicBezTo>
                      <a:cubicBezTo>
                        <a:pt x="811" y="1341"/>
                        <a:pt x="811" y="1339"/>
                        <a:pt x="810" y="1338"/>
                      </a:cubicBezTo>
                      <a:cubicBezTo>
                        <a:pt x="810" y="1337"/>
                        <a:pt x="810" y="1336"/>
                        <a:pt x="810" y="1335"/>
                      </a:cubicBezTo>
                      <a:cubicBezTo>
                        <a:pt x="809" y="1334"/>
                        <a:pt x="809" y="1333"/>
                        <a:pt x="809" y="1332"/>
                      </a:cubicBezTo>
                      <a:cubicBezTo>
                        <a:pt x="809" y="1331"/>
                        <a:pt x="808" y="1330"/>
                        <a:pt x="808" y="1329"/>
                      </a:cubicBezTo>
                      <a:cubicBezTo>
                        <a:pt x="808" y="1328"/>
                        <a:pt x="808" y="1326"/>
                        <a:pt x="808" y="1325"/>
                      </a:cubicBezTo>
                      <a:cubicBezTo>
                        <a:pt x="807" y="1324"/>
                        <a:pt x="807" y="1323"/>
                        <a:pt x="807" y="1322"/>
                      </a:cubicBezTo>
                      <a:cubicBezTo>
                        <a:pt x="807" y="1321"/>
                        <a:pt x="806" y="1320"/>
                        <a:pt x="806" y="1319"/>
                      </a:cubicBezTo>
                      <a:cubicBezTo>
                        <a:pt x="806" y="1318"/>
                        <a:pt x="806" y="1317"/>
                        <a:pt x="805" y="1316"/>
                      </a:cubicBezTo>
                      <a:cubicBezTo>
                        <a:pt x="805" y="1315"/>
                        <a:pt x="805" y="1314"/>
                        <a:pt x="805" y="1314"/>
                      </a:cubicBezTo>
                      <a:cubicBezTo>
                        <a:pt x="805" y="1312"/>
                        <a:pt x="804" y="1311"/>
                        <a:pt x="804" y="1310"/>
                      </a:cubicBezTo>
                      <a:cubicBezTo>
                        <a:pt x="804" y="1309"/>
                        <a:pt x="804" y="1309"/>
                        <a:pt x="804" y="1308"/>
                      </a:cubicBezTo>
                      <a:cubicBezTo>
                        <a:pt x="803" y="1307"/>
                        <a:pt x="803" y="1305"/>
                        <a:pt x="803" y="1304"/>
                      </a:cubicBezTo>
                      <a:cubicBezTo>
                        <a:pt x="803" y="1304"/>
                        <a:pt x="802" y="1303"/>
                        <a:pt x="802" y="1303"/>
                      </a:cubicBezTo>
                      <a:cubicBezTo>
                        <a:pt x="802" y="1301"/>
                        <a:pt x="802" y="1300"/>
                        <a:pt x="801" y="1299"/>
                      </a:cubicBezTo>
                      <a:cubicBezTo>
                        <a:pt x="801" y="1298"/>
                        <a:pt x="801" y="1298"/>
                        <a:pt x="801" y="1298"/>
                      </a:cubicBezTo>
                      <a:cubicBezTo>
                        <a:pt x="798" y="1284"/>
                        <a:pt x="795" y="1273"/>
                        <a:pt x="793" y="1268"/>
                      </a:cubicBezTo>
                      <a:cubicBezTo>
                        <a:pt x="793" y="1268"/>
                        <a:pt x="793" y="1268"/>
                        <a:pt x="793" y="1268"/>
                      </a:cubicBezTo>
                      <a:cubicBezTo>
                        <a:pt x="793" y="1267"/>
                        <a:pt x="793" y="1266"/>
                        <a:pt x="792" y="1266"/>
                      </a:cubicBezTo>
                      <a:cubicBezTo>
                        <a:pt x="792" y="1266"/>
                        <a:pt x="792" y="1266"/>
                        <a:pt x="792" y="1266"/>
                      </a:cubicBezTo>
                      <a:cubicBezTo>
                        <a:pt x="792" y="1265"/>
                        <a:pt x="793" y="1265"/>
                        <a:pt x="793" y="1265"/>
                      </a:cubicBezTo>
                      <a:cubicBezTo>
                        <a:pt x="792" y="1264"/>
                        <a:pt x="792" y="1264"/>
                        <a:pt x="792" y="1264"/>
                      </a:cubicBezTo>
                      <a:cubicBezTo>
                        <a:pt x="792" y="1264"/>
                        <a:pt x="806" y="1107"/>
                        <a:pt x="803" y="1098"/>
                      </a:cubicBezTo>
                      <a:cubicBezTo>
                        <a:pt x="804" y="1068"/>
                        <a:pt x="820" y="1011"/>
                        <a:pt x="818" y="980"/>
                      </a:cubicBezTo>
                      <a:cubicBezTo>
                        <a:pt x="820" y="942"/>
                        <a:pt x="825" y="918"/>
                        <a:pt x="825" y="904"/>
                      </a:cubicBezTo>
                      <a:cubicBezTo>
                        <a:pt x="825" y="902"/>
                        <a:pt x="825" y="902"/>
                        <a:pt x="825" y="902"/>
                      </a:cubicBezTo>
                      <a:cubicBezTo>
                        <a:pt x="826" y="915"/>
                        <a:pt x="827" y="926"/>
                        <a:pt x="827" y="932"/>
                      </a:cubicBezTo>
                      <a:cubicBezTo>
                        <a:pt x="829" y="942"/>
                        <a:pt x="829" y="957"/>
                        <a:pt x="831" y="960"/>
                      </a:cubicBezTo>
                      <a:cubicBezTo>
                        <a:pt x="833" y="975"/>
                        <a:pt x="845" y="1059"/>
                        <a:pt x="846" y="1090"/>
                      </a:cubicBezTo>
                      <a:cubicBezTo>
                        <a:pt x="840" y="1132"/>
                        <a:pt x="839" y="1159"/>
                        <a:pt x="851" y="1219"/>
                      </a:cubicBezTo>
                      <a:cubicBezTo>
                        <a:pt x="856" y="1251"/>
                        <a:pt x="914" y="1393"/>
                        <a:pt x="917" y="1409"/>
                      </a:cubicBezTo>
                      <a:cubicBezTo>
                        <a:pt x="920" y="1425"/>
                        <a:pt x="924" y="1441"/>
                        <a:pt x="926" y="1445"/>
                      </a:cubicBezTo>
                      <a:cubicBezTo>
                        <a:pt x="928" y="1449"/>
                        <a:pt x="914" y="1471"/>
                        <a:pt x="918" y="1486"/>
                      </a:cubicBezTo>
                      <a:cubicBezTo>
                        <a:pt x="922" y="1500"/>
                        <a:pt x="896" y="1546"/>
                        <a:pt x="904" y="1589"/>
                      </a:cubicBezTo>
                      <a:cubicBezTo>
                        <a:pt x="912" y="1632"/>
                        <a:pt x="913" y="1638"/>
                        <a:pt x="914" y="1647"/>
                      </a:cubicBezTo>
                      <a:cubicBezTo>
                        <a:pt x="915" y="1657"/>
                        <a:pt x="921" y="1667"/>
                        <a:pt x="924" y="1679"/>
                      </a:cubicBezTo>
                      <a:cubicBezTo>
                        <a:pt x="927" y="1691"/>
                        <a:pt x="932" y="1720"/>
                        <a:pt x="939" y="1720"/>
                      </a:cubicBezTo>
                      <a:cubicBezTo>
                        <a:pt x="940" y="1720"/>
                        <a:pt x="941" y="1720"/>
                        <a:pt x="941" y="1720"/>
                      </a:cubicBezTo>
                      <a:cubicBezTo>
                        <a:pt x="942" y="1720"/>
                        <a:pt x="942" y="1720"/>
                        <a:pt x="942" y="1720"/>
                      </a:cubicBezTo>
                      <a:cubicBezTo>
                        <a:pt x="942" y="1720"/>
                        <a:pt x="943" y="1720"/>
                        <a:pt x="943" y="1720"/>
                      </a:cubicBezTo>
                      <a:cubicBezTo>
                        <a:pt x="943" y="1720"/>
                        <a:pt x="943" y="1720"/>
                        <a:pt x="944" y="1720"/>
                      </a:cubicBezTo>
                      <a:cubicBezTo>
                        <a:pt x="944" y="1720"/>
                        <a:pt x="944" y="1720"/>
                        <a:pt x="944" y="1719"/>
                      </a:cubicBezTo>
                      <a:cubicBezTo>
                        <a:pt x="944" y="1719"/>
                        <a:pt x="945" y="1719"/>
                        <a:pt x="945" y="1719"/>
                      </a:cubicBezTo>
                      <a:cubicBezTo>
                        <a:pt x="945" y="1719"/>
                        <a:pt x="945" y="1719"/>
                        <a:pt x="945" y="1719"/>
                      </a:cubicBezTo>
                      <a:cubicBezTo>
                        <a:pt x="946" y="1718"/>
                        <a:pt x="946" y="1718"/>
                        <a:pt x="947" y="1717"/>
                      </a:cubicBezTo>
                      <a:cubicBezTo>
                        <a:pt x="947" y="1717"/>
                        <a:pt x="947" y="1717"/>
                        <a:pt x="947" y="1717"/>
                      </a:cubicBezTo>
                      <a:cubicBezTo>
                        <a:pt x="947" y="1717"/>
                        <a:pt x="947" y="1717"/>
                        <a:pt x="947" y="1716"/>
                      </a:cubicBezTo>
                      <a:cubicBezTo>
                        <a:pt x="947" y="1716"/>
                        <a:pt x="947" y="1716"/>
                        <a:pt x="947" y="1716"/>
                      </a:cubicBezTo>
                      <a:cubicBezTo>
                        <a:pt x="947" y="1717"/>
                        <a:pt x="947" y="1717"/>
                        <a:pt x="947" y="1717"/>
                      </a:cubicBezTo>
                      <a:cubicBezTo>
                        <a:pt x="947" y="1717"/>
                        <a:pt x="947" y="1716"/>
                        <a:pt x="947" y="1716"/>
                      </a:cubicBezTo>
                      <a:cubicBezTo>
                        <a:pt x="947" y="1716"/>
                        <a:pt x="947" y="1716"/>
                        <a:pt x="947" y="1716"/>
                      </a:cubicBezTo>
                      <a:cubicBezTo>
                        <a:pt x="947" y="1716"/>
                        <a:pt x="947" y="1715"/>
                        <a:pt x="947" y="1715"/>
                      </a:cubicBezTo>
                      <a:cubicBezTo>
                        <a:pt x="947" y="1715"/>
                        <a:pt x="949" y="1742"/>
                        <a:pt x="963" y="1742"/>
                      </a:cubicBezTo>
                      <a:cubicBezTo>
                        <a:pt x="972" y="1741"/>
                        <a:pt x="972" y="1733"/>
                        <a:pt x="972" y="1733"/>
                      </a:cubicBezTo>
                      <a:cubicBezTo>
                        <a:pt x="972" y="1733"/>
                        <a:pt x="974" y="1755"/>
                        <a:pt x="987" y="1753"/>
                      </a:cubicBezTo>
                      <a:cubicBezTo>
                        <a:pt x="999" y="1751"/>
                        <a:pt x="999" y="1739"/>
                        <a:pt x="999" y="1739"/>
                      </a:cubicBezTo>
                      <a:cubicBezTo>
                        <a:pt x="1007" y="1743"/>
                        <a:pt x="1020" y="1742"/>
                        <a:pt x="1023" y="1728"/>
                      </a:cubicBezTo>
                      <a:cubicBezTo>
                        <a:pt x="1026" y="1714"/>
                        <a:pt x="1033" y="1686"/>
                        <a:pt x="1032" y="1675"/>
                      </a:cubicBezTo>
                      <a:cubicBezTo>
                        <a:pt x="1032" y="1665"/>
                        <a:pt x="1039" y="1642"/>
                        <a:pt x="1039" y="1633"/>
                      </a:cubicBezTo>
                      <a:cubicBezTo>
                        <a:pt x="1046" y="1606"/>
                        <a:pt x="1053" y="1597"/>
                        <a:pt x="1051" y="1589"/>
                      </a:cubicBezTo>
                      <a:cubicBezTo>
                        <a:pt x="1060" y="1599"/>
                        <a:pt x="1068" y="1609"/>
                        <a:pt x="1072" y="1611"/>
                      </a:cubicBezTo>
                      <a:cubicBezTo>
                        <a:pt x="1074" y="1627"/>
                        <a:pt x="1090" y="1651"/>
                        <a:pt x="1103" y="1652"/>
                      </a:cubicBezTo>
                      <a:cubicBezTo>
                        <a:pt x="1120" y="1653"/>
                        <a:pt x="1116" y="1641"/>
                        <a:pt x="1111" y="1628"/>
                      </a:cubicBezTo>
                      <a:close/>
                      <a:moveTo>
                        <a:pt x="672" y="310"/>
                      </a:moveTo>
                      <a:cubicBezTo>
                        <a:pt x="672" y="310"/>
                        <a:pt x="672" y="310"/>
                        <a:pt x="672" y="310"/>
                      </a:cubicBezTo>
                      <a:cubicBezTo>
                        <a:pt x="672" y="310"/>
                        <a:pt x="672" y="310"/>
                        <a:pt x="672" y="310"/>
                      </a:cubicBezTo>
                      <a:cubicBezTo>
                        <a:pt x="672" y="310"/>
                        <a:pt x="672" y="310"/>
                        <a:pt x="672" y="310"/>
                      </a:cubicBezTo>
                      <a:close/>
                    </a:path>
                  </a:pathLst>
                </a:custGeom>
                <a:noFill/>
                <a:ln w="9525" cmpd="sng">
                  <a:solidFill>
                    <a:schemeClr val="bg1"/>
                  </a:solidFill>
                  <a:round/>
                  <a:headEnd/>
                  <a:tailEnd/>
                </a:ln>
              </p:spPr>
              <p:txBody>
                <a:bodyPr/>
                <a:lstStyle/>
                <a:p>
                  <a:pPr defTabSz="914400"/>
                  <a:endParaRPr lang="fr-FR" sz="2000">
                    <a:latin typeface="Arial" charset="0"/>
                    <a:ea typeface="+mn-ea"/>
                    <a:cs typeface="Arial" charset="0"/>
                  </a:endParaRPr>
                </a:p>
              </p:txBody>
            </p:sp>
            <p:sp>
              <p:nvSpPr>
                <p:cNvPr id="24" name="Freeform 20"/>
                <p:cNvSpPr>
                  <a:spLocks noEditPoints="1"/>
                </p:cNvSpPr>
                <p:nvPr/>
              </p:nvSpPr>
              <p:spPr bwMode="auto">
                <a:xfrm>
                  <a:off x="1368" y="714"/>
                  <a:ext cx="899" cy="2344"/>
                </a:xfrm>
                <a:custGeom>
                  <a:avLst/>
                  <a:gdLst>
                    <a:gd name="T0" fmla="*/ 810 w 1120"/>
                    <a:gd name="T1" fmla="*/ 1053 h 2926"/>
                    <a:gd name="T2" fmla="*/ 563 w 1120"/>
                    <a:gd name="T3" fmla="*/ 384 h 2926"/>
                    <a:gd name="T4" fmla="*/ 533 w 1120"/>
                    <a:gd name="T5" fmla="*/ 280 h 2926"/>
                    <a:gd name="T6" fmla="*/ 538 w 1120"/>
                    <a:gd name="T7" fmla="*/ 259 h 2926"/>
                    <a:gd name="T8" fmla="*/ 539 w 1120"/>
                    <a:gd name="T9" fmla="*/ 248 h 2926"/>
                    <a:gd name="T10" fmla="*/ 549 w 1120"/>
                    <a:gd name="T11" fmla="*/ 241 h 2926"/>
                    <a:gd name="T12" fmla="*/ 566 w 1120"/>
                    <a:gd name="T13" fmla="*/ 161 h 2926"/>
                    <a:gd name="T14" fmla="*/ 559 w 1120"/>
                    <a:gd name="T15" fmla="*/ 88 h 2926"/>
                    <a:gd name="T16" fmla="*/ 449 w 1120"/>
                    <a:gd name="T17" fmla="*/ 2 h 2926"/>
                    <a:gd name="T18" fmla="*/ 335 w 1120"/>
                    <a:gd name="T19" fmla="*/ 103 h 2926"/>
                    <a:gd name="T20" fmla="*/ 332 w 1120"/>
                    <a:gd name="T21" fmla="*/ 165 h 2926"/>
                    <a:gd name="T22" fmla="*/ 351 w 1120"/>
                    <a:gd name="T23" fmla="*/ 241 h 2926"/>
                    <a:gd name="T24" fmla="*/ 360 w 1120"/>
                    <a:gd name="T25" fmla="*/ 248 h 2926"/>
                    <a:gd name="T26" fmla="*/ 361 w 1120"/>
                    <a:gd name="T27" fmla="*/ 258 h 2926"/>
                    <a:gd name="T28" fmla="*/ 363 w 1120"/>
                    <a:gd name="T29" fmla="*/ 269 h 2926"/>
                    <a:gd name="T30" fmla="*/ 365 w 1120"/>
                    <a:gd name="T31" fmla="*/ 280 h 2926"/>
                    <a:gd name="T32" fmla="*/ 368 w 1120"/>
                    <a:gd name="T33" fmla="*/ 288 h 2926"/>
                    <a:gd name="T34" fmla="*/ 337 w 1120"/>
                    <a:gd name="T35" fmla="*/ 384 h 2926"/>
                    <a:gd name="T36" fmla="*/ 90 w 1120"/>
                    <a:gd name="T37" fmla="*/ 1053 h 2926"/>
                    <a:gd name="T38" fmla="*/ 14 w 1120"/>
                    <a:gd name="T39" fmla="*/ 1323 h 2926"/>
                    <a:gd name="T40" fmla="*/ 108 w 1120"/>
                    <a:gd name="T41" fmla="*/ 1404 h 2926"/>
                    <a:gd name="T42" fmla="*/ 140 w 1120"/>
                    <a:gd name="T43" fmla="*/ 1375 h 2926"/>
                    <a:gd name="T44" fmla="*/ 142 w 1120"/>
                    <a:gd name="T45" fmla="*/ 1378 h 2926"/>
                    <a:gd name="T46" fmla="*/ 162 w 1120"/>
                    <a:gd name="T47" fmla="*/ 1190 h 2926"/>
                    <a:gd name="T48" fmla="*/ 237 w 1120"/>
                    <a:gd name="T49" fmla="*/ 723 h 2926"/>
                    <a:gd name="T50" fmla="*/ 263 w 1120"/>
                    <a:gd name="T51" fmla="*/ 1014 h 2926"/>
                    <a:gd name="T52" fmla="*/ 251 w 1120"/>
                    <a:gd name="T53" fmla="*/ 1062 h 2926"/>
                    <a:gd name="T54" fmla="*/ 247 w 1120"/>
                    <a:gd name="T55" fmla="*/ 1080 h 2926"/>
                    <a:gd name="T56" fmla="*/ 244 w 1120"/>
                    <a:gd name="T57" fmla="*/ 1098 h 2926"/>
                    <a:gd name="T58" fmla="*/ 241 w 1120"/>
                    <a:gd name="T59" fmla="*/ 1116 h 2926"/>
                    <a:gd name="T60" fmla="*/ 238 w 1120"/>
                    <a:gd name="T61" fmla="*/ 1131 h 2926"/>
                    <a:gd name="T62" fmla="*/ 238 w 1120"/>
                    <a:gd name="T63" fmla="*/ 1145 h 2926"/>
                    <a:gd name="T64" fmla="*/ 339 w 1120"/>
                    <a:gd name="T65" fmla="*/ 2173 h 2926"/>
                    <a:gd name="T66" fmla="*/ 276 w 1120"/>
                    <a:gd name="T67" fmla="*/ 2314 h 2926"/>
                    <a:gd name="T68" fmla="*/ 328 w 1120"/>
                    <a:gd name="T69" fmla="*/ 2338 h 2926"/>
                    <a:gd name="T70" fmla="*/ 354 w 1120"/>
                    <a:gd name="T71" fmla="*/ 2334 h 2926"/>
                    <a:gd name="T72" fmla="*/ 392 w 1120"/>
                    <a:gd name="T73" fmla="*/ 2341 h 2926"/>
                    <a:gd name="T74" fmla="*/ 401 w 1120"/>
                    <a:gd name="T75" fmla="*/ 2335 h 2926"/>
                    <a:gd name="T76" fmla="*/ 420 w 1120"/>
                    <a:gd name="T77" fmla="*/ 2306 h 2926"/>
                    <a:gd name="T78" fmla="*/ 409 w 1120"/>
                    <a:gd name="T79" fmla="*/ 1721 h 2926"/>
                    <a:gd name="T80" fmla="*/ 490 w 1120"/>
                    <a:gd name="T81" fmla="*/ 1721 h 2926"/>
                    <a:gd name="T82" fmla="*/ 479 w 1120"/>
                    <a:gd name="T83" fmla="*/ 2306 h 2926"/>
                    <a:gd name="T84" fmla="*/ 498 w 1120"/>
                    <a:gd name="T85" fmla="*/ 2335 h 2926"/>
                    <a:gd name="T86" fmla="*/ 507 w 1120"/>
                    <a:gd name="T87" fmla="*/ 2341 h 2926"/>
                    <a:gd name="T88" fmla="*/ 520 w 1120"/>
                    <a:gd name="T89" fmla="*/ 2342 h 2926"/>
                    <a:gd name="T90" fmla="*/ 565 w 1120"/>
                    <a:gd name="T91" fmla="*/ 2338 h 2926"/>
                    <a:gd name="T92" fmla="*/ 606 w 1120"/>
                    <a:gd name="T93" fmla="*/ 2326 h 2926"/>
                    <a:gd name="T94" fmla="*/ 607 w 1120"/>
                    <a:gd name="T95" fmla="*/ 2275 h 2926"/>
                    <a:gd name="T96" fmla="*/ 623 w 1120"/>
                    <a:gd name="T97" fmla="*/ 1688 h 2926"/>
                    <a:gd name="T98" fmla="*/ 661 w 1120"/>
                    <a:gd name="T99" fmla="*/ 1138 h 2926"/>
                    <a:gd name="T100" fmla="*/ 660 w 1120"/>
                    <a:gd name="T101" fmla="*/ 1126 h 2926"/>
                    <a:gd name="T102" fmla="*/ 657 w 1120"/>
                    <a:gd name="T103" fmla="*/ 1109 h 2926"/>
                    <a:gd name="T104" fmla="*/ 654 w 1120"/>
                    <a:gd name="T105" fmla="*/ 1091 h 2926"/>
                    <a:gd name="T106" fmla="*/ 650 w 1120"/>
                    <a:gd name="T107" fmla="*/ 1072 h 2926"/>
                    <a:gd name="T108" fmla="*/ 646 w 1120"/>
                    <a:gd name="T109" fmla="*/ 1054 h 2926"/>
                    <a:gd name="T110" fmla="*/ 643 w 1120"/>
                    <a:gd name="T111" fmla="*/ 1040 h 2926"/>
                    <a:gd name="T112" fmla="*/ 645 w 1120"/>
                    <a:gd name="T113" fmla="*/ 880 h 2926"/>
                    <a:gd name="T114" fmla="*/ 683 w 1120"/>
                    <a:gd name="T115" fmla="*/ 977 h 2926"/>
                    <a:gd name="T116" fmla="*/ 754 w 1120"/>
                    <a:gd name="T117" fmla="*/ 1378 h 2926"/>
                    <a:gd name="T118" fmla="*/ 759 w 1120"/>
                    <a:gd name="T119" fmla="*/ 1377 h 2926"/>
                    <a:gd name="T120" fmla="*/ 760 w 1120"/>
                    <a:gd name="T121" fmla="*/ 1375 h 2926"/>
                    <a:gd name="T122" fmla="*/ 828 w 1120"/>
                    <a:gd name="T123" fmla="*/ 1342 h 2926"/>
                    <a:gd name="T124" fmla="*/ 539 w 1120"/>
                    <a:gd name="T125" fmla="*/ 248 h 29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0"/>
                    <a:gd name="T190" fmla="*/ 0 h 2926"/>
                    <a:gd name="T191" fmla="*/ 1120 w 1120"/>
                    <a:gd name="T192" fmla="*/ 2926 h 29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0" h="2926">
                      <a:moveTo>
                        <a:pt x="1111" y="1628"/>
                      </a:moveTo>
                      <a:cubicBezTo>
                        <a:pt x="1106" y="1614"/>
                        <a:pt x="1105" y="1598"/>
                        <a:pt x="1100" y="1592"/>
                      </a:cubicBezTo>
                      <a:cubicBezTo>
                        <a:pt x="1095" y="1586"/>
                        <a:pt x="1087" y="1551"/>
                        <a:pt x="1078" y="1540"/>
                      </a:cubicBezTo>
                      <a:cubicBezTo>
                        <a:pt x="1069" y="1528"/>
                        <a:pt x="1035" y="1477"/>
                        <a:pt x="1026" y="1469"/>
                      </a:cubicBezTo>
                      <a:cubicBezTo>
                        <a:pt x="1023" y="1464"/>
                        <a:pt x="1025" y="1444"/>
                        <a:pt x="1021" y="1430"/>
                      </a:cubicBezTo>
                      <a:cubicBezTo>
                        <a:pt x="1017" y="1416"/>
                        <a:pt x="1018" y="1402"/>
                        <a:pt x="1014" y="1386"/>
                      </a:cubicBezTo>
                      <a:cubicBezTo>
                        <a:pt x="1010" y="1369"/>
                        <a:pt x="1010" y="1337"/>
                        <a:pt x="1009" y="1315"/>
                      </a:cubicBezTo>
                      <a:cubicBezTo>
                        <a:pt x="1007" y="1277"/>
                        <a:pt x="1007" y="1129"/>
                        <a:pt x="985" y="1075"/>
                      </a:cubicBezTo>
                      <a:cubicBezTo>
                        <a:pt x="981" y="1058"/>
                        <a:pt x="976" y="1031"/>
                        <a:pt x="977" y="992"/>
                      </a:cubicBezTo>
                      <a:cubicBezTo>
                        <a:pt x="975" y="886"/>
                        <a:pt x="951" y="825"/>
                        <a:pt x="953" y="792"/>
                      </a:cubicBezTo>
                      <a:cubicBezTo>
                        <a:pt x="960" y="744"/>
                        <a:pt x="949" y="693"/>
                        <a:pt x="940" y="653"/>
                      </a:cubicBezTo>
                      <a:cubicBezTo>
                        <a:pt x="921" y="567"/>
                        <a:pt x="879" y="544"/>
                        <a:pt x="860" y="540"/>
                      </a:cubicBezTo>
                      <a:cubicBezTo>
                        <a:pt x="840" y="536"/>
                        <a:pt x="810" y="533"/>
                        <a:pt x="797" y="520"/>
                      </a:cubicBezTo>
                      <a:cubicBezTo>
                        <a:pt x="787" y="512"/>
                        <a:pt x="720" y="481"/>
                        <a:pt x="701" y="479"/>
                      </a:cubicBezTo>
                      <a:cubicBezTo>
                        <a:pt x="651" y="470"/>
                        <a:pt x="660" y="380"/>
                        <a:pt x="660" y="362"/>
                      </a:cubicBezTo>
                      <a:cubicBezTo>
                        <a:pt x="660" y="362"/>
                        <a:pt x="660" y="362"/>
                        <a:pt x="660" y="362"/>
                      </a:cubicBezTo>
                      <a:cubicBezTo>
                        <a:pt x="660" y="362"/>
                        <a:pt x="660" y="362"/>
                        <a:pt x="660" y="362"/>
                      </a:cubicBezTo>
                      <a:cubicBezTo>
                        <a:pt x="661" y="360"/>
                        <a:pt x="661" y="358"/>
                        <a:pt x="662" y="357"/>
                      </a:cubicBezTo>
                      <a:cubicBezTo>
                        <a:pt x="662" y="357"/>
                        <a:pt x="662" y="356"/>
                        <a:pt x="662" y="356"/>
                      </a:cubicBezTo>
                      <a:cubicBezTo>
                        <a:pt x="663" y="355"/>
                        <a:pt x="663" y="353"/>
                        <a:pt x="664" y="351"/>
                      </a:cubicBezTo>
                      <a:cubicBezTo>
                        <a:pt x="664" y="350"/>
                        <a:pt x="664" y="350"/>
                        <a:pt x="664" y="350"/>
                      </a:cubicBezTo>
                      <a:cubicBezTo>
                        <a:pt x="665" y="348"/>
                        <a:pt x="665" y="346"/>
                        <a:pt x="666" y="344"/>
                      </a:cubicBezTo>
                      <a:cubicBezTo>
                        <a:pt x="666" y="344"/>
                        <a:pt x="666" y="344"/>
                        <a:pt x="666" y="343"/>
                      </a:cubicBezTo>
                      <a:cubicBezTo>
                        <a:pt x="666" y="341"/>
                        <a:pt x="667" y="339"/>
                        <a:pt x="667" y="337"/>
                      </a:cubicBezTo>
                      <a:cubicBezTo>
                        <a:pt x="667" y="337"/>
                        <a:pt x="667" y="337"/>
                        <a:pt x="668" y="337"/>
                      </a:cubicBezTo>
                      <a:cubicBezTo>
                        <a:pt x="668" y="334"/>
                        <a:pt x="669" y="332"/>
                        <a:pt x="669" y="330"/>
                      </a:cubicBezTo>
                      <a:cubicBezTo>
                        <a:pt x="669" y="330"/>
                        <a:pt x="669" y="330"/>
                        <a:pt x="669" y="330"/>
                      </a:cubicBezTo>
                      <a:cubicBezTo>
                        <a:pt x="669" y="328"/>
                        <a:pt x="670" y="325"/>
                        <a:pt x="670" y="323"/>
                      </a:cubicBezTo>
                      <a:cubicBezTo>
                        <a:pt x="670" y="323"/>
                        <a:pt x="670" y="323"/>
                        <a:pt x="670" y="323"/>
                      </a:cubicBezTo>
                      <a:cubicBezTo>
                        <a:pt x="671" y="321"/>
                        <a:pt x="671" y="319"/>
                        <a:pt x="671" y="317"/>
                      </a:cubicBezTo>
                      <a:cubicBezTo>
                        <a:pt x="671" y="317"/>
                        <a:pt x="671" y="317"/>
                        <a:pt x="671" y="317"/>
                      </a:cubicBezTo>
                      <a:cubicBezTo>
                        <a:pt x="672" y="315"/>
                        <a:pt x="672" y="313"/>
                        <a:pt x="672" y="312"/>
                      </a:cubicBezTo>
                      <a:cubicBezTo>
                        <a:pt x="672" y="312"/>
                        <a:pt x="672" y="312"/>
                        <a:pt x="672" y="312"/>
                      </a:cubicBezTo>
                      <a:cubicBezTo>
                        <a:pt x="672" y="311"/>
                        <a:pt x="672" y="310"/>
                        <a:pt x="672" y="310"/>
                      </a:cubicBezTo>
                      <a:cubicBezTo>
                        <a:pt x="672" y="310"/>
                        <a:pt x="672" y="310"/>
                        <a:pt x="672" y="310"/>
                      </a:cubicBezTo>
                      <a:cubicBezTo>
                        <a:pt x="674" y="309"/>
                        <a:pt x="676" y="308"/>
                        <a:pt x="679" y="306"/>
                      </a:cubicBezTo>
                      <a:cubicBezTo>
                        <a:pt x="679" y="306"/>
                        <a:pt x="679" y="306"/>
                        <a:pt x="679" y="306"/>
                      </a:cubicBezTo>
                      <a:cubicBezTo>
                        <a:pt x="680" y="305"/>
                        <a:pt x="680" y="305"/>
                        <a:pt x="681" y="305"/>
                      </a:cubicBezTo>
                      <a:cubicBezTo>
                        <a:pt x="681" y="304"/>
                        <a:pt x="681" y="304"/>
                        <a:pt x="681" y="304"/>
                      </a:cubicBezTo>
                      <a:cubicBezTo>
                        <a:pt x="682" y="304"/>
                        <a:pt x="682" y="303"/>
                        <a:pt x="682" y="303"/>
                      </a:cubicBezTo>
                      <a:cubicBezTo>
                        <a:pt x="683" y="303"/>
                        <a:pt x="683" y="302"/>
                        <a:pt x="683" y="302"/>
                      </a:cubicBezTo>
                      <a:cubicBezTo>
                        <a:pt x="683" y="302"/>
                        <a:pt x="684" y="302"/>
                        <a:pt x="684" y="301"/>
                      </a:cubicBezTo>
                      <a:cubicBezTo>
                        <a:pt x="684" y="301"/>
                        <a:pt x="685" y="300"/>
                        <a:pt x="685" y="300"/>
                      </a:cubicBezTo>
                      <a:cubicBezTo>
                        <a:pt x="688" y="296"/>
                        <a:pt x="689" y="291"/>
                        <a:pt x="693" y="286"/>
                      </a:cubicBezTo>
                      <a:cubicBezTo>
                        <a:pt x="696" y="280"/>
                        <a:pt x="695" y="276"/>
                        <a:pt x="698" y="267"/>
                      </a:cubicBezTo>
                      <a:cubicBezTo>
                        <a:pt x="701" y="258"/>
                        <a:pt x="703" y="244"/>
                        <a:pt x="703" y="239"/>
                      </a:cubicBezTo>
                      <a:cubicBezTo>
                        <a:pt x="703" y="233"/>
                        <a:pt x="709" y="218"/>
                        <a:pt x="709" y="211"/>
                      </a:cubicBezTo>
                      <a:cubicBezTo>
                        <a:pt x="709" y="206"/>
                        <a:pt x="707" y="202"/>
                        <a:pt x="705" y="201"/>
                      </a:cubicBezTo>
                      <a:cubicBezTo>
                        <a:pt x="705" y="201"/>
                        <a:pt x="705" y="201"/>
                        <a:pt x="705" y="201"/>
                      </a:cubicBezTo>
                      <a:cubicBezTo>
                        <a:pt x="705" y="201"/>
                        <a:pt x="706" y="201"/>
                        <a:pt x="706" y="200"/>
                      </a:cubicBezTo>
                      <a:cubicBezTo>
                        <a:pt x="706" y="200"/>
                        <a:pt x="706" y="200"/>
                        <a:pt x="706" y="200"/>
                      </a:cubicBezTo>
                      <a:cubicBezTo>
                        <a:pt x="706" y="200"/>
                        <a:pt x="706" y="200"/>
                        <a:pt x="706" y="200"/>
                      </a:cubicBezTo>
                      <a:cubicBezTo>
                        <a:pt x="707" y="200"/>
                        <a:pt x="707" y="199"/>
                        <a:pt x="707" y="199"/>
                      </a:cubicBezTo>
                      <a:cubicBezTo>
                        <a:pt x="707" y="192"/>
                        <a:pt x="704" y="175"/>
                        <a:pt x="705" y="168"/>
                      </a:cubicBezTo>
                      <a:cubicBezTo>
                        <a:pt x="705" y="163"/>
                        <a:pt x="706" y="148"/>
                        <a:pt x="706" y="142"/>
                      </a:cubicBezTo>
                      <a:cubicBezTo>
                        <a:pt x="706" y="131"/>
                        <a:pt x="700" y="120"/>
                        <a:pt x="697" y="110"/>
                      </a:cubicBezTo>
                      <a:cubicBezTo>
                        <a:pt x="694" y="99"/>
                        <a:pt x="694" y="87"/>
                        <a:pt x="691" y="77"/>
                      </a:cubicBezTo>
                      <a:cubicBezTo>
                        <a:pt x="687" y="64"/>
                        <a:pt x="678" y="56"/>
                        <a:pt x="666" y="49"/>
                      </a:cubicBezTo>
                      <a:cubicBezTo>
                        <a:pt x="657" y="44"/>
                        <a:pt x="646" y="43"/>
                        <a:pt x="641" y="35"/>
                      </a:cubicBezTo>
                      <a:cubicBezTo>
                        <a:pt x="638" y="31"/>
                        <a:pt x="641" y="30"/>
                        <a:pt x="635" y="27"/>
                      </a:cubicBezTo>
                      <a:cubicBezTo>
                        <a:pt x="632" y="25"/>
                        <a:pt x="626" y="24"/>
                        <a:pt x="623" y="23"/>
                      </a:cubicBezTo>
                      <a:cubicBezTo>
                        <a:pt x="614" y="21"/>
                        <a:pt x="602" y="16"/>
                        <a:pt x="604" y="5"/>
                      </a:cubicBezTo>
                      <a:cubicBezTo>
                        <a:pt x="591" y="2"/>
                        <a:pt x="570" y="13"/>
                        <a:pt x="559" y="2"/>
                      </a:cubicBezTo>
                      <a:cubicBezTo>
                        <a:pt x="551" y="2"/>
                        <a:pt x="551" y="2"/>
                        <a:pt x="551" y="2"/>
                      </a:cubicBezTo>
                      <a:cubicBezTo>
                        <a:pt x="544" y="4"/>
                        <a:pt x="535" y="3"/>
                        <a:pt x="528" y="0"/>
                      </a:cubicBezTo>
                      <a:cubicBezTo>
                        <a:pt x="525" y="6"/>
                        <a:pt x="511" y="12"/>
                        <a:pt x="503" y="12"/>
                      </a:cubicBezTo>
                      <a:cubicBezTo>
                        <a:pt x="493" y="12"/>
                        <a:pt x="482" y="14"/>
                        <a:pt x="476" y="23"/>
                      </a:cubicBezTo>
                      <a:cubicBezTo>
                        <a:pt x="480" y="22"/>
                        <a:pt x="485" y="20"/>
                        <a:pt x="487" y="23"/>
                      </a:cubicBezTo>
                      <a:cubicBezTo>
                        <a:pt x="461" y="37"/>
                        <a:pt x="429" y="57"/>
                        <a:pt x="426" y="89"/>
                      </a:cubicBezTo>
                      <a:cubicBezTo>
                        <a:pt x="425" y="103"/>
                        <a:pt x="418" y="114"/>
                        <a:pt x="417" y="128"/>
                      </a:cubicBezTo>
                      <a:cubicBezTo>
                        <a:pt x="416" y="142"/>
                        <a:pt x="405" y="149"/>
                        <a:pt x="410" y="163"/>
                      </a:cubicBezTo>
                      <a:cubicBezTo>
                        <a:pt x="409" y="172"/>
                        <a:pt x="412" y="172"/>
                        <a:pt x="412" y="180"/>
                      </a:cubicBezTo>
                      <a:cubicBezTo>
                        <a:pt x="409" y="189"/>
                        <a:pt x="417" y="200"/>
                        <a:pt x="417" y="200"/>
                      </a:cubicBezTo>
                      <a:cubicBezTo>
                        <a:pt x="417" y="200"/>
                        <a:pt x="417" y="200"/>
                        <a:pt x="417" y="200"/>
                      </a:cubicBezTo>
                      <a:cubicBezTo>
                        <a:pt x="416" y="200"/>
                        <a:pt x="415" y="202"/>
                        <a:pt x="414" y="204"/>
                      </a:cubicBezTo>
                      <a:cubicBezTo>
                        <a:pt x="414" y="204"/>
                        <a:pt x="414" y="204"/>
                        <a:pt x="414" y="204"/>
                      </a:cubicBezTo>
                      <a:cubicBezTo>
                        <a:pt x="413" y="205"/>
                        <a:pt x="413" y="205"/>
                        <a:pt x="413" y="206"/>
                      </a:cubicBezTo>
                      <a:cubicBezTo>
                        <a:pt x="413" y="207"/>
                        <a:pt x="413" y="207"/>
                        <a:pt x="413" y="207"/>
                      </a:cubicBezTo>
                      <a:cubicBezTo>
                        <a:pt x="412" y="208"/>
                        <a:pt x="412" y="209"/>
                        <a:pt x="412" y="211"/>
                      </a:cubicBezTo>
                      <a:cubicBezTo>
                        <a:pt x="412" y="218"/>
                        <a:pt x="419" y="233"/>
                        <a:pt x="419" y="239"/>
                      </a:cubicBezTo>
                      <a:cubicBezTo>
                        <a:pt x="419" y="244"/>
                        <a:pt x="420" y="258"/>
                        <a:pt x="424" y="267"/>
                      </a:cubicBezTo>
                      <a:cubicBezTo>
                        <a:pt x="427" y="276"/>
                        <a:pt x="425" y="280"/>
                        <a:pt x="429" y="286"/>
                      </a:cubicBezTo>
                      <a:cubicBezTo>
                        <a:pt x="432" y="291"/>
                        <a:pt x="433" y="296"/>
                        <a:pt x="436" y="300"/>
                      </a:cubicBezTo>
                      <a:cubicBezTo>
                        <a:pt x="437" y="300"/>
                        <a:pt x="437" y="301"/>
                        <a:pt x="437" y="301"/>
                      </a:cubicBezTo>
                      <a:cubicBezTo>
                        <a:pt x="438" y="302"/>
                        <a:pt x="438" y="302"/>
                        <a:pt x="438" y="302"/>
                      </a:cubicBezTo>
                      <a:cubicBezTo>
                        <a:pt x="438" y="302"/>
                        <a:pt x="439" y="303"/>
                        <a:pt x="439" y="303"/>
                      </a:cubicBezTo>
                      <a:cubicBezTo>
                        <a:pt x="439" y="303"/>
                        <a:pt x="440" y="304"/>
                        <a:pt x="440" y="304"/>
                      </a:cubicBezTo>
                      <a:cubicBezTo>
                        <a:pt x="440" y="304"/>
                        <a:pt x="441" y="305"/>
                        <a:pt x="441" y="305"/>
                      </a:cubicBezTo>
                      <a:cubicBezTo>
                        <a:pt x="441" y="305"/>
                        <a:pt x="442" y="306"/>
                        <a:pt x="442" y="306"/>
                      </a:cubicBezTo>
                      <a:cubicBezTo>
                        <a:pt x="442" y="306"/>
                        <a:pt x="443" y="306"/>
                        <a:pt x="443" y="306"/>
                      </a:cubicBezTo>
                      <a:cubicBezTo>
                        <a:pt x="445" y="308"/>
                        <a:pt x="448" y="310"/>
                        <a:pt x="449" y="310"/>
                      </a:cubicBezTo>
                      <a:cubicBezTo>
                        <a:pt x="449" y="310"/>
                        <a:pt x="449" y="310"/>
                        <a:pt x="449" y="310"/>
                      </a:cubicBezTo>
                      <a:cubicBezTo>
                        <a:pt x="449" y="312"/>
                        <a:pt x="450" y="314"/>
                        <a:pt x="450" y="316"/>
                      </a:cubicBezTo>
                      <a:cubicBezTo>
                        <a:pt x="450" y="316"/>
                        <a:pt x="450" y="316"/>
                        <a:pt x="450" y="316"/>
                      </a:cubicBezTo>
                      <a:cubicBezTo>
                        <a:pt x="450" y="317"/>
                        <a:pt x="450" y="318"/>
                        <a:pt x="450" y="319"/>
                      </a:cubicBezTo>
                      <a:cubicBezTo>
                        <a:pt x="450" y="319"/>
                        <a:pt x="450" y="319"/>
                        <a:pt x="450" y="319"/>
                      </a:cubicBezTo>
                      <a:cubicBezTo>
                        <a:pt x="450" y="320"/>
                        <a:pt x="450" y="321"/>
                        <a:pt x="450" y="322"/>
                      </a:cubicBezTo>
                      <a:cubicBezTo>
                        <a:pt x="450" y="322"/>
                        <a:pt x="450" y="322"/>
                        <a:pt x="450" y="322"/>
                      </a:cubicBezTo>
                      <a:cubicBezTo>
                        <a:pt x="450" y="323"/>
                        <a:pt x="451" y="324"/>
                        <a:pt x="451" y="326"/>
                      </a:cubicBezTo>
                      <a:cubicBezTo>
                        <a:pt x="451" y="326"/>
                        <a:pt x="451" y="326"/>
                        <a:pt x="451" y="326"/>
                      </a:cubicBezTo>
                      <a:cubicBezTo>
                        <a:pt x="451" y="327"/>
                        <a:pt x="451" y="328"/>
                        <a:pt x="451" y="329"/>
                      </a:cubicBezTo>
                      <a:cubicBezTo>
                        <a:pt x="451" y="329"/>
                        <a:pt x="451" y="330"/>
                        <a:pt x="451" y="330"/>
                      </a:cubicBezTo>
                      <a:cubicBezTo>
                        <a:pt x="451" y="331"/>
                        <a:pt x="452" y="332"/>
                        <a:pt x="452" y="333"/>
                      </a:cubicBezTo>
                      <a:cubicBezTo>
                        <a:pt x="452" y="333"/>
                        <a:pt x="452" y="333"/>
                        <a:pt x="452" y="334"/>
                      </a:cubicBezTo>
                      <a:cubicBezTo>
                        <a:pt x="452" y="335"/>
                        <a:pt x="452" y="336"/>
                        <a:pt x="452" y="336"/>
                      </a:cubicBezTo>
                      <a:cubicBezTo>
                        <a:pt x="452" y="337"/>
                        <a:pt x="452" y="337"/>
                        <a:pt x="453" y="338"/>
                      </a:cubicBezTo>
                      <a:cubicBezTo>
                        <a:pt x="453" y="339"/>
                        <a:pt x="453" y="339"/>
                        <a:pt x="453" y="340"/>
                      </a:cubicBezTo>
                      <a:cubicBezTo>
                        <a:pt x="453" y="341"/>
                        <a:pt x="453" y="341"/>
                        <a:pt x="453" y="342"/>
                      </a:cubicBezTo>
                      <a:cubicBezTo>
                        <a:pt x="453" y="342"/>
                        <a:pt x="454" y="343"/>
                        <a:pt x="454" y="344"/>
                      </a:cubicBezTo>
                      <a:cubicBezTo>
                        <a:pt x="454" y="344"/>
                        <a:pt x="454" y="345"/>
                        <a:pt x="454" y="345"/>
                      </a:cubicBezTo>
                      <a:cubicBezTo>
                        <a:pt x="454" y="346"/>
                        <a:pt x="454" y="347"/>
                        <a:pt x="454" y="347"/>
                      </a:cubicBezTo>
                      <a:cubicBezTo>
                        <a:pt x="455" y="348"/>
                        <a:pt x="455" y="348"/>
                        <a:pt x="455" y="349"/>
                      </a:cubicBezTo>
                      <a:cubicBezTo>
                        <a:pt x="455" y="349"/>
                        <a:pt x="455" y="350"/>
                        <a:pt x="455" y="351"/>
                      </a:cubicBezTo>
                      <a:cubicBezTo>
                        <a:pt x="455" y="351"/>
                        <a:pt x="456" y="352"/>
                        <a:pt x="456" y="352"/>
                      </a:cubicBezTo>
                      <a:cubicBezTo>
                        <a:pt x="456" y="353"/>
                        <a:pt x="456" y="353"/>
                        <a:pt x="456" y="354"/>
                      </a:cubicBezTo>
                      <a:cubicBezTo>
                        <a:pt x="456" y="354"/>
                        <a:pt x="457" y="355"/>
                        <a:pt x="457" y="355"/>
                      </a:cubicBezTo>
                      <a:cubicBezTo>
                        <a:pt x="457" y="356"/>
                        <a:pt x="457" y="356"/>
                        <a:pt x="457" y="357"/>
                      </a:cubicBezTo>
                      <a:cubicBezTo>
                        <a:pt x="457" y="357"/>
                        <a:pt x="458" y="358"/>
                        <a:pt x="458" y="358"/>
                      </a:cubicBezTo>
                      <a:cubicBezTo>
                        <a:pt x="458" y="359"/>
                        <a:pt x="458" y="359"/>
                        <a:pt x="458" y="359"/>
                      </a:cubicBezTo>
                      <a:cubicBezTo>
                        <a:pt x="459" y="360"/>
                        <a:pt x="459" y="361"/>
                        <a:pt x="459" y="362"/>
                      </a:cubicBezTo>
                      <a:cubicBezTo>
                        <a:pt x="460" y="362"/>
                        <a:pt x="460" y="363"/>
                        <a:pt x="461" y="364"/>
                      </a:cubicBezTo>
                      <a:cubicBezTo>
                        <a:pt x="461" y="365"/>
                        <a:pt x="461" y="365"/>
                        <a:pt x="461" y="366"/>
                      </a:cubicBezTo>
                      <a:cubicBezTo>
                        <a:pt x="461" y="377"/>
                        <a:pt x="463" y="401"/>
                        <a:pt x="459" y="425"/>
                      </a:cubicBezTo>
                      <a:cubicBezTo>
                        <a:pt x="459" y="425"/>
                        <a:pt x="459" y="426"/>
                        <a:pt x="459" y="426"/>
                      </a:cubicBezTo>
                      <a:cubicBezTo>
                        <a:pt x="459" y="427"/>
                        <a:pt x="458" y="427"/>
                        <a:pt x="458" y="427"/>
                      </a:cubicBezTo>
                      <a:cubicBezTo>
                        <a:pt x="454" y="452"/>
                        <a:pt x="443" y="475"/>
                        <a:pt x="420" y="479"/>
                      </a:cubicBezTo>
                      <a:cubicBezTo>
                        <a:pt x="400" y="481"/>
                        <a:pt x="333" y="512"/>
                        <a:pt x="324" y="520"/>
                      </a:cubicBezTo>
                      <a:cubicBezTo>
                        <a:pt x="311" y="533"/>
                        <a:pt x="280" y="536"/>
                        <a:pt x="261" y="540"/>
                      </a:cubicBezTo>
                      <a:cubicBezTo>
                        <a:pt x="241" y="544"/>
                        <a:pt x="200" y="567"/>
                        <a:pt x="180" y="653"/>
                      </a:cubicBezTo>
                      <a:cubicBezTo>
                        <a:pt x="171" y="693"/>
                        <a:pt x="161" y="744"/>
                        <a:pt x="167" y="792"/>
                      </a:cubicBezTo>
                      <a:cubicBezTo>
                        <a:pt x="170" y="825"/>
                        <a:pt x="146" y="886"/>
                        <a:pt x="143" y="992"/>
                      </a:cubicBezTo>
                      <a:cubicBezTo>
                        <a:pt x="144" y="1031"/>
                        <a:pt x="140" y="1058"/>
                        <a:pt x="135" y="1075"/>
                      </a:cubicBezTo>
                      <a:cubicBezTo>
                        <a:pt x="113" y="1129"/>
                        <a:pt x="113" y="1277"/>
                        <a:pt x="112" y="1315"/>
                      </a:cubicBezTo>
                      <a:cubicBezTo>
                        <a:pt x="111" y="1337"/>
                        <a:pt x="111" y="1369"/>
                        <a:pt x="107" y="1386"/>
                      </a:cubicBezTo>
                      <a:cubicBezTo>
                        <a:pt x="103" y="1402"/>
                        <a:pt x="106" y="1416"/>
                        <a:pt x="101" y="1430"/>
                      </a:cubicBezTo>
                      <a:cubicBezTo>
                        <a:pt x="97" y="1444"/>
                        <a:pt x="99" y="1464"/>
                        <a:pt x="96" y="1469"/>
                      </a:cubicBezTo>
                      <a:cubicBezTo>
                        <a:pt x="88" y="1477"/>
                        <a:pt x="53" y="1528"/>
                        <a:pt x="44" y="1540"/>
                      </a:cubicBezTo>
                      <a:cubicBezTo>
                        <a:pt x="36" y="1551"/>
                        <a:pt x="26" y="1586"/>
                        <a:pt x="21" y="1592"/>
                      </a:cubicBezTo>
                      <a:cubicBezTo>
                        <a:pt x="16" y="1598"/>
                        <a:pt x="15" y="1614"/>
                        <a:pt x="9" y="1628"/>
                      </a:cubicBezTo>
                      <a:cubicBezTo>
                        <a:pt x="4" y="1641"/>
                        <a:pt x="0" y="1653"/>
                        <a:pt x="17" y="1652"/>
                      </a:cubicBezTo>
                      <a:cubicBezTo>
                        <a:pt x="31" y="1651"/>
                        <a:pt x="46" y="1627"/>
                        <a:pt x="49" y="1611"/>
                      </a:cubicBezTo>
                      <a:cubicBezTo>
                        <a:pt x="53" y="1609"/>
                        <a:pt x="61" y="1599"/>
                        <a:pt x="70" y="1589"/>
                      </a:cubicBezTo>
                      <a:cubicBezTo>
                        <a:pt x="68" y="1597"/>
                        <a:pt x="74" y="1606"/>
                        <a:pt x="81" y="1633"/>
                      </a:cubicBezTo>
                      <a:cubicBezTo>
                        <a:pt x="81" y="1642"/>
                        <a:pt x="89" y="1665"/>
                        <a:pt x="88" y="1675"/>
                      </a:cubicBezTo>
                      <a:cubicBezTo>
                        <a:pt x="87" y="1686"/>
                        <a:pt x="94" y="1714"/>
                        <a:pt x="97" y="1728"/>
                      </a:cubicBezTo>
                      <a:cubicBezTo>
                        <a:pt x="100" y="1742"/>
                        <a:pt x="113" y="1743"/>
                        <a:pt x="122" y="1739"/>
                      </a:cubicBezTo>
                      <a:cubicBezTo>
                        <a:pt x="122" y="1739"/>
                        <a:pt x="121" y="1751"/>
                        <a:pt x="134" y="1753"/>
                      </a:cubicBezTo>
                      <a:cubicBezTo>
                        <a:pt x="146" y="1755"/>
                        <a:pt x="148" y="1733"/>
                        <a:pt x="148" y="1733"/>
                      </a:cubicBezTo>
                      <a:cubicBezTo>
                        <a:pt x="148" y="1733"/>
                        <a:pt x="148" y="1741"/>
                        <a:pt x="157" y="1742"/>
                      </a:cubicBezTo>
                      <a:cubicBezTo>
                        <a:pt x="171" y="1742"/>
                        <a:pt x="173" y="1715"/>
                        <a:pt x="173" y="1715"/>
                      </a:cubicBezTo>
                      <a:cubicBezTo>
                        <a:pt x="173" y="1715"/>
                        <a:pt x="174" y="1716"/>
                        <a:pt x="174" y="1716"/>
                      </a:cubicBezTo>
                      <a:cubicBezTo>
                        <a:pt x="174" y="1716"/>
                        <a:pt x="174" y="1716"/>
                        <a:pt x="174" y="1716"/>
                      </a:cubicBezTo>
                      <a:cubicBezTo>
                        <a:pt x="174" y="1716"/>
                        <a:pt x="174" y="1717"/>
                        <a:pt x="174" y="1717"/>
                      </a:cubicBezTo>
                      <a:cubicBezTo>
                        <a:pt x="174" y="1716"/>
                        <a:pt x="174" y="1716"/>
                        <a:pt x="174" y="1716"/>
                      </a:cubicBezTo>
                      <a:cubicBezTo>
                        <a:pt x="174" y="1717"/>
                        <a:pt x="174" y="1717"/>
                        <a:pt x="174" y="1717"/>
                      </a:cubicBezTo>
                      <a:cubicBezTo>
                        <a:pt x="174" y="1717"/>
                        <a:pt x="174" y="1717"/>
                        <a:pt x="174" y="1717"/>
                      </a:cubicBezTo>
                      <a:cubicBezTo>
                        <a:pt x="174" y="1718"/>
                        <a:pt x="175" y="1718"/>
                        <a:pt x="175" y="1719"/>
                      </a:cubicBezTo>
                      <a:cubicBezTo>
                        <a:pt x="175" y="1719"/>
                        <a:pt x="176" y="1719"/>
                        <a:pt x="176" y="1719"/>
                      </a:cubicBezTo>
                      <a:cubicBezTo>
                        <a:pt x="176" y="1719"/>
                        <a:pt x="176" y="1719"/>
                        <a:pt x="176" y="1719"/>
                      </a:cubicBezTo>
                      <a:cubicBezTo>
                        <a:pt x="176" y="1720"/>
                        <a:pt x="177" y="1720"/>
                        <a:pt x="177" y="1720"/>
                      </a:cubicBezTo>
                      <a:cubicBezTo>
                        <a:pt x="177" y="1720"/>
                        <a:pt x="177" y="1720"/>
                        <a:pt x="177" y="1720"/>
                      </a:cubicBezTo>
                      <a:cubicBezTo>
                        <a:pt x="178" y="1720"/>
                        <a:pt x="178" y="1720"/>
                        <a:pt x="179" y="1720"/>
                      </a:cubicBezTo>
                      <a:cubicBezTo>
                        <a:pt x="179" y="1720"/>
                        <a:pt x="179" y="1720"/>
                        <a:pt x="179" y="1720"/>
                      </a:cubicBezTo>
                      <a:cubicBezTo>
                        <a:pt x="180" y="1720"/>
                        <a:pt x="180" y="1720"/>
                        <a:pt x="181" y="1720"/>
                      </a:cubicBezTo>
                      <a:cubicBezTo>
                        <a:pt x="188" y="1720"/>
                        <a:pt x="194" y="1691"/>
                        <a:pt x="197" y="1679"/>
                      </a:cubicBezTo>
                      <a:cubicBezTo>
                        <a:pt x="200" y="1667"/>
                        <a:pt x="205" y="1657"/>
                        <a:pt x="206" y="1647"/>
                      </a:cubicBezTo>
                      <a:cubicBezTo>
                        <a:pt x="207" y="1638"/>
                        <a:pt x="208" y="1632"/>
                        <a:pt x="216" y="1589"/>
                      </a:cubicBezTo>
                      <a:cubicBezTo>
                        <a:pt x="224" y="1546"/>
                        <a:pt x="199" y="1500"/>
                        <a:pt x="202" y="1486"/>
                      </a:cubicBezTo>
                      <a:cubicBezTo>
                        <a:pt x="206" y="1471"/>
                        <a:pt x="193" y="1449"/>
                        <a:pt x="195" y="1445"/>
                      </a:cubicBezTo>
                      <a:cubicBezTo>
                        <a:pt x="197" y="1441"/>
                        <a:pt x="201" y="1425"/>
                        <a:pt x="204" y="1409"/>
                      </a:cubicBezTo>
                      <a:cubicBezTo>
                        <a:pt x="206" y="1393"/>
                        <a:pt x="264" y="1251"/>
                        <a:pt x="270" y="1219"/>
                      </a:cubicBezTo>
                      <a:cubicBezTo>
                        <a:pt x="281" y="1159"/>
                        <a:pt x="281" y="1132"/>
                        <a:pt x="274" y="1090"/>
                      </a:cubicBezTo>
                      <a:cubicBezTo>
                        <a:pt x="275" y="1059"/>
                        <a:pt x="288" y="975"/>
                        <a:pt x="290" y="960"/>
                      </a:cubicBezTo>
                      <a:cubicBezTo>
                        <a:pt x="291" y="957"/>
                        <a:pt x="291" y="942"/>
                        <a:pt x="293" y="932"/>
                      </a:cubicBezTo>
                      <a:cubicBezTo>
                        <a:pt x="294" y="926"/>
                        <a:pt x="295" y="915"/>
                        <a:pt x="295" y="902"/>
                      </a:cubicBezTo>
                      <a:cubicBezTo>
                        <a:pt x="296" y="904"/>
                        <a:pt x="296" y="904"/>
                        <a:pt x="296" y="904"/>
                      </a:cubicBezTo>
                      <a:cubicBezTo>
                        <a:pt x="296" y="918"/>
                        <a:pt x="300" y="942"/>
                        <a:pt x="302" y="980"/>
                      </a:cubicBezTo>
                      <a:cubicBezTo>
                        <a:pt x="301" y="1011"/>
                        <a:pt x="316" y="1068"/>
                        <a:pt x="318" y="1098"/>
                      </a:cubicBezTo>
                      <a:cubicBezTo>
                        <a:pt x="314" y="1107"/>
                        <a:pt x="329" y="1264"/>
                        <a:pt x="329" y="1264"/>
                      </a:cubicBezTo>
                      <a:cubicBezTo>
                        <a:pt x="328" y="1265"/>
                        <a:pt x="328" y="1265"/>
                        <a:pt x="328" y="1265"/>
                      </a:cubicBezTo>
                      <a:cubicBezTo>
                        <a:pt x="328" y="1265"/>
                        <a:pt x="328" y="1265"/>
                        <a:pt x="328" y="1266"/>
                      </a:cubicBezTo>
                      <a:cubicBezTo>
                        <a:pt x="328" y="1266"/>
                        <a:pt x="328" y="1266"/>
                        <a:pt x="328" y="1266"/>
                      </a:cubicBezTo>
                      <a:cubicBezTo>
                        <a:pt x="326" y="1272"/>
                        <a:pt x="321" y="1288"/>
                        <a:pt x="317" y="1309"/>
                      </a:cubicBezTo>
                      <a:cubicBezTo>
                        <a:pt x="317" y="1309"/>
                        <a:pt x="317" y="1309"/>
                        <a:pt x="316" y="1310"/>
                      </a:cubicBezTo>
                      <a:cubicBezTo>
                        <a:pt x="316" y="1311"/>
                        <a:pt x="316" y="1313"/>
                        <a:pt x="315" y="1314"/>
                      </a:cubicBezTo>
                      <a:cubicBezTo>
                        <a:pt x="315" y="1315"/>
                        <a:pt x="315" y="1315"/>
                        <a:pt x="315" y="1316"/>
                      </a:cubicBezTo>
                      <a:cubicBezTo>
                        <a:pt x="315" y="1317"/>
                        <a:pt x="314" y="1319"/>
                        <a:pt x="314" y="1320"/>
                      </a:cubicBezTo>
                      <a:cubicBezTo>
                        <a:pt x="314" y="1321"/>
                        <a:pt x="314" y="1321"/>
                        <a:pt x="314" y="1322"/>
                      </a:cubicBezTo>
                      <a:cubicBezTo>
                        <a:pt x="313" y="1323"/>
                        <a:pt x="313" y="1325"/>
                        <a:pt x="313" y="1326"/>
                      </a:cubicBezTo>
                      <a:cubicBezTo>
                        <a:pt x="313" y="1327"/>
                        <a:pt x="312" y="1328"/>
                        <a:pt x="312" y="1328"/>
                      </a:cubicBezTo>
                      <a:cubicBezTo>
                        <a:pt x="312" y="1330"/>
                        <a:pt x="312" y="1331"/>
                        <a:pt x="311" y="1332"/>
                      </a:cubicBezTo>
                      <a:cubicBezTo>
                        <a:pt x="311" y="1333"/>
                        <a:pt x="311" y="1334"/>
                        <a:pt x="311" y="1335"/>
                      </a:cubicBezTo>
                      <a:cubicBezTo>
                        <a:pt x="311" y="1336"/>
                        <a:pt x="310" y="1337"/>
                        <a:pt x="310" y="1339"/>
                      </a:cubicBezTo>
                      <a:cubicBezTo>
                        <a:pt x="310" y="1340"/>
                        <a:pt x="310" y="1341"/>
                        <a:pt x="310" y="1341"/>
                      </a:cubicBezTo>
                      <a:cubicBezTo>
                        <a:pt x="309" y="1343"/>
                        <a:pt x="309" y="1344"/>
                        <a:pt x="309" y="1345"/>
                      </a:cubicBezTo>
                      <a:cubicBezTo>
                        <a:pt x="309" y="1346"/>
                        <a:pt x="308" y="1347"/>
                        <a:pt x="308" y="1348"/>
                      </a:cubicBezTo>
                      <a:cubicBezTo>
                        <a:pt x="308" y="1349"/>
                        <a:pt x="308" y="1350"/>
                        <a:pt x="307" y="1352"/>
                      </a:cubicBezTo>
                      <a:cubicBezTo>
                        <a:pt x="307" y="1353"/>
                        <a:pt x="307" y="1354"/>
                        <a:pt x="307" y="1355"/>
                      </a:cubicBezTo>
                      <a:cubicBezTo>
                        <a:pt x="307" y="1356"/>
                        <a:pt x="306" y="1357"/>
                        <a:pt x="306" y="1358"/>
                      </a:cubicBezTo>
                      <a:cubicBezTo>
                        <a:pt x="306" y="1359"/>
                        <a:pt x="306" y="1360"/>
                        <a:pt x="306" y="1361"/>
                      </a:cubicBezTo>
                      <a:cubicBezTo>
                        <a:pt x="305" y="1363"/>
                        <a:pt x="305" y="1364"/>
                        <a:pt x="305" y="1365"/>
                      </a:cubicBezTo>
                      <a:cubicBezTo>
                        <a:pt x="305" y="1366"/>
                        <a:pt x="304" y="1367"/>
                        <a:pt x="304" y="1368"/>
                      </a:cubicBezTo>
                      <a:cubicBezTo>
                        <a:pt x="304" y="1369"/>
                        <a:pt x="304" y="1370"/>
                        <a:pt x="304" y="1371"/>
                      </a:cubicBezTo>
                      <a:cubicBezTo>
                        <a:pt x="303" y="1372"/>
                        <a:pt x="303" y="1373"/>
                        <a:pt x="303" y="1375"/>
                      </a:cubicBezTo>
                      <a:cubicBezTo>
                        <a:pt x="303" y="1376"/>
                        <a:pt x="303" y="1377"/>
                        <a:pt x="303" y="1378"/>
                      </a:cubicBezTo>
                      <a:cubicBezTo>
                        <a:pt x="302" y="1379"/>
                        <a:pt x="302" y="1380"/>
                        <a:pt x="302" y="1381"/>
                      </a:cubicBezTo>
                      <a:cubicBezTo>
                        <a:pt x="302" y="1382"/>
                        <a:pt x="302" y="1383"/>
                        <a:pt x="301" y="1384"/>
                      </a:cubicBezTo>
                      <a:cubicBezTo>
                        <a:pt x="301" y="1385"/>
                        <a:pt x="301" y="1386"/>
                        <a:pt x="301" y="1387"/>
                      </a:cubicBezTo>
                      <a:cubicBezTo>
                        <a:pt x="301" y="1388"/>
                        <a:pt x="301" y="1389"/>
                        <a:pt x="300" y="1390"/>
                      </a:cubicBezTo>
                      <a:cubicBezTo>
                        <a:pt x="300" y="1391"/>
                        <a:pt x="300" y="1392"/>
                        <a:pt x="300" y="1393"/>
                      </a:cubicBezTo>
                      <a:cubicBezTo>
                        <a:pt x="300" y="1394"/>
                        <a:pt x="300" y="1395"/>
                        <a:pt x="299" y="1396"/>
                      </a:cubicBezTo>
                      <a:cubicBezTo>
                        <a:pt x="299" y="1397"/>
                        <a:pt x="299" y="1398"/>
                        <a:pt x="299" y="1399"/>
                      </a:cubicBezTo>
                      <a:cubicBezTo>
                        <a:pt x="299" y="1400"/>
                        <a:pt x="299" y="1401"/>
                        <a:pt x="299" y="1401"/>
                      </a:cubicBezTo>
                      <a:cubicBezTo>
                        <a:pt x="298" y="1403"/>
                        <a:pt x="298" y="1404"/>
                        <a:pt x="298" y="1405"/>
                      </a:cubicBezTo>
                      <a:cubicBezTo>
                        <a:pt x="298" y="1405"/>
                        <a:pt x="298" y="1406"/>
                        <a:pt x="298" y="1407"/>
                      </a:cubicBezTo>
                      <a:cubicBezTo>
                        <a:pt x="298" y="1408"/>
                        <a:pt x="298" y="1409"/>
                        <a:pt x="297" y="1410"/>
                      </a:cubicBezTo>
                      <a:cubicBezTo>
                        <a:pt x="297" y="1411"/>
                        <a:pt x="297" y="1411"/>
                        <a:pt x="297" y="1412"/>
                      </a:cubicBezTo>
                      <a:cubicBezTo>
                        <a:pt x="297" y="1413"/>
                        <a:pt x="297" y="1414"/>
                        <a:pt x="297" y="1415"/>
                      </a:cubicBezTo>
                      <a:cubicBezTo>
                        <a:pt x="297" y="1415"/>
                        <a:pt x="297" y="1416"/>
                        <a:pt x="297" y="1417"/>
                      </a:cubicBezTo>
                      <a:cubicBezTo>
                        <a:pt x="296" y="1418"/>
                        <a:pt x="296" y="1419"/>
                        <a:pt x="296" y="1419"/>
                      </a:cubicBezTo>
                      <a:cubicBezTo>
                        <a:pt x="296" y="1420"/>
                        <a:pt x="296" y="1421"/>
                        <a:pt x="296" y="1421"/>
                      </a:cubicBezTo>
                      <a:cubicBezTo>
                        <a:pt x="296" y="1422"/>
                        <a:pt x="296" y="1423"/>
                        <a:pt x="296" y="1424"/>
                      </a:cubicBezTo>
                      <a:cubicBezTo>
                        <a:pt x="296" y="1424"/>
                        <a:pt x="296" y="1425"/>
                        <a:pt x="296" y="1425"/>
                      </a:cubicBezTo>
                      <a:cubicBezTo>
                        <a:pt x="296" y="1427"/>
                        <a:pt x="296" y="1428"/>
                        <a:pt x="296" y="1429"/>
                      </a:cubicBezTo>
                      <a:cubicBezTo>
                        <a:pt x="293" y="1447"/>
                        <a:pt x="300" y="1472"/>
                        <a:pt x="298" y="1512"/>
                      </a:cubicBezTo>
                      <a:cubicBezTo>
                        <a:pt x="295" y="1562"/>
                        <a:pt x="251" y="1762"/>
                        <a:pt x="333" y="2014"/>
                      </a:cubicBezTo>
                      <a:cubicBezTo>
                        <a:pt x="338" y="2029"/>
                        <a:pt x="338" y="2079"/>
                        <a:pt x="344" y="2107"/>
                      </a:cubicBezTo>
                      <a:cubicBezTo>
                        <a:pt x="345" y="2114"/>
                        <a:pt x="359" y="2145"/>
                        <a:pt x="360" y="2189"/>
                      </a:cubicBezTo>
                      <a:cubicBezTo>
                        <a:pt x="361" y="2259"/>
                        <a:pt x="354" y="2349"/>
                        <a:pt x="356" y="2399"/>
                      </a:cubicBezTo>
                      <a:cubicBezTo>
                        <a:pt x="359" y="2481"/>
                        <a:pt x="393" y="2556"/>
                        <a:pt x="406" y="2609"/>
                      </a:cubicBezTo>
                      <a:cubicBezTo>
                        <a:pt x="420" y="2661"/>
                        <a:pt x="425" y="2703"/>
                        <a:pt x="422" y="2713"/>
                      </a:cubicBezTo>
                      <a:cubicBezTo>
                        <a:pt x="420" y="2722"/>
                        <a:pt x="418" y="2740"/>
                        <a:pt x="425" y="2755"/>
                      </a:cubicBezTo>
                      <a:cubicBezTo>
                        <a:pt x="426" y="2756"/>
                        <a:pt x="402" y="2808"/>
                        <a:pt x="389" y="2817"/>
                      </a:cubicBezTo>
                      <a:cubicBezTo>
                        <a:pt x="377" y="2827"/>
                        <a:pt x="373" y="2835"/>
                        <a:pt x="364" y="2840"/>
                      </a:cubicBezTo>
                      <a:cubicBezTo>
                        <a:pt x="354" y="2845"/>
                        <a:pt x="349" y="2850"/>
                        <a:pt x="345" y="2861"/>
                      </a:cubicBezTo>
                      <a:cubicBezTo>
                        <a:pt x="342" y="2869"/>
                        <a:pt x="333" y="2881"/>
                        <a:pt x="340" y="2887"/>
                      </a:cubicBezTo>
                      <a:cubicBezTo>
                        <a:pt x="341" y="2888"/>
                        <a:pt x="342" y="2888"/>
                        <a:pt x="343" y="2889"/>
                      </a:cubicBezTo>
                      <a:cubicBezTo>
                        <a:pt x="344" y="2889"/>
                        <a:pt x="344" y="2889"/>
                        <a:pt x="344" y="2889"/>
                      </a:cubicBezTo>
                      <a:cubicBezTo>
                        <a:pt x="343" y="2892"/>
                        <a:pt x="343" y="2894"/>
                        <a:pt x="344" y="2896"/>
                      </a:cubicBezTo>
                      <a:cubicBezTo>
                        <a:pt x="348" y="2903"/>
                        <a:pt x="355" y="2905"/>
                        <a:pt x="364" y="2904"/>
                      </a:cubicBezTo>
                      <a:cubicBezTo>
                        <a:pt x="365" y="2902"/>
                        <a:pt x="365" y="2902"/>
                        <a:pt x="365" y="2902"/>
                      </a:cubicBezTo>
                      <a:cubicBezTo>
                        <a:pt x="366" y="2905"/>
                        <a:pt x="366" y="2908"/>
                        <a:pt x="368" y="2910"/>
                      </a:cubicBezTo>
                      <a:cubicBezTo>
                        <a:pt x="374" y="2919"/>
                        <a:pt x="394" y="2923"/>
                        <a:pt x="402" y="2915"/>
                      </a:cubicBezTo>
                      <a:cubicBezTo>
                        <a:pt x="403" y="2916"/>
                        <a:pt x="404" y="2916"/>
                        <a:pt x="406" y="2917"/>
                      </a:cubicBezTo>
                      <a:cubicBezTo>
                        <a:pt x="407" y="2917"/>
                        <a:pt x="408" y="2917"/>
                        <a:pt x="409" y="2918"/>
                      </a:cubicBezTo>
                      <a:cubicBezTo>
                        <a:pt x="410" y="2918"/>
                        <a:pt x="410" y="2918"/>
                        <a:pt x="411" y="2918"/>
                      </a:cubicBezTo>
                      <a:cubicBezTo>
                        <a:pt x="413" y="2919"/>
                        <a:pt x="414" y="2919"/>
                        <a:pt x="416" y="2919"/>
                      </a:cubicBezTo>
                      <a:cubicBezTo>
                        <a:pt x="416" y="2919"/>
                        <a:pt x="416" y="2919"/>
                        <a:pt x="416" y="2919"/>
                      </a:cubicBezTo>
                      <a:cubicBezTo>
                        <a:pt x="425" y="2920"/>
                        <a:pt x="435" y="2918"/>
                        <a:pt x="440" y="2913"/>
                      </a:cubicBezTo>
                      <a:cubicBezTo>
                        <a:pt x="440" y="2912"/>
                        <a:pt x="440" y="2912"/>
                        <a:pt x="440" y="2912"/>
                      </a:cubicBezTo>
                      <a:cubicBezTo>
                        <a:pt x="440" y="2913"/>
                        <a:pt x="441" y="2913"/>
                        <a:pt x="441" y="2914"/>
                      </a:cubicBezTo>
                      <a:cubicBezTo>
                        <a:pt x="441" y="2913"/>
                        <a:pt x="441" y="2913"/>
                        <a:pt x="441" y="2913"/>
                      </a:cubicBezTo>
                      <a:cubicBezTo>
                        <a:pt x="446" y="2925"/>
                        <a:pt x="462" y="2926"/>
                        <a:pt x="475" y="2924"/>
                      </a:cubicBezTo>
                      <a:cubicBezTo>
                        <a:pt x="475" y="2924"/>
                        <a:pt x="475" y="2924"/>
                        <a:pt x="475" y="2924"/>
                      </a:cubicBezTo>
                      <a:cubicBezTo>
                        <a:pt x="476" y="2924"/>
                        <a:pt x="477" y="2924"/>
                        <a:pt x="478" y="2924"/>
                      </a:cubicBezTo>
                      <a:cubicBezTo>
                        <a:pt x="478" y="2924"/>
                        <a:pt x="479" y="2923"/>
                        <a:pt x="479" y="2923"/>
                      </a:cubicBezTo>
                      <a:cubicBezTo>
                        <a:pt x="480" y="2923"/>
                        <a:pt x="480" y="2923"/>
                        <a:pt x="481" y="2923"/>
                      </a:cubicBezTo>
                      <a:cubicBezTo>
                        <a:pt x="482" y="2923"/>
                        <a:pt x="482" y="2923"/>
                        <a:pt x="483" y="2923"/>
                      </a:cubicBezTo>
                      <a:cubicBezTo>
                        <a:pt x="485" y="2922"/>
                        <a:pt x="486" y="2922"/>
                        <a:pt x="488" y="2922"/>
                      </a:cubicBezTo>
                      <a:cubicBezTo>
                        <a:pt x="488" y="2921"/>
                        <a:pt x="489" y="2921"/>
                        <a:pt x="489" y="2921"/>
                      </a:cubicBezTo>
                      <a:cubicBezTo>
                        <a:pt x="490" y="2921"/>
                        <a:pt x="491" y="2920"/>
                        <a:pt x="492" y="2920"/>
                      </a:cubicBezTo>
                      <a:cubicBezTo>
                        <a:pt x="492" y="2920"/>
                        <a:pt x="493" y="2919"/>
                        <a:pt x="493" y="2919"/>
                      </a:cubicBezTo>
                      <a:cubicBezTo>
                        <a:pt x="494" y="2919"/>
                        <a:pt x="495" y="2918"/>
                        <a:pt x="496" y="2918"/>
                      </a:cubicBezTo>
                      <a:cubicBezTo>
                        <a:pt x="496" y="2918"/>
                        <a:pt x="496" y="2917"/>
                        <a:pt x="497" y="2917"/>
                      </a:cubicBezTo>
                      <a:cubicBezTo>
                        <a:pt x="498" y="2917"/>
                        <a:pt x="498" y="2916"/>
                        <a:pt x="499" y="2916"/>
                      </a:cubicBezTo>
                      <a:cubicBezTo>
                        <a:pt x="499" y="2915"/>
                        <a:pt x="500" y="2915"/>
                        <a:pt x="500" y="2915"/>
                      </a:cubicBezTo>
                      <a:cubicBezTo>
                        <a:pt x="501" y="2914"/>
                        <a:pt x="501" y="2914"/>
                        <a:pt x="502" y="2913"/>
                      </a:cubicBezTo>
                      <a:cubicBezTo>
                        <a:pt x="502" y="2913"/>
                        <a:pt x="503" y="2913"/>
                        <a:pt x="503" y="2913"/>
                      </a:cubicBezTo>
                      <a:cubicBezTo>
                        <a:pt x="505" y="2911"/>
                        <a:pt x="506" y="2909"/>
                        <a:pt x="508" y="2908"/>
                      </a:cubicBezTo>
                      <a:cubicBezTo>
                        <a:pt x="508" y="2908"/>
                        <a:pt x="508" y="2908"/>
                        <a:pt x="508" y="2908"/>
                      </a:cubicBezTo>
                      <a:cubicBezTo>
                        <a:pt x="508" y="2908"/>
                        <a:pt x="508" y="2908"/>
                        <a:pt x="508" y="2908"/>
                      </a:cubicBezTo>
                      <a:cubicBezTo>
                        <a:pt x="509" y="2907"/>
                        <a:pt x="510" y="2906"/>
                        <a:pt x="511" y="2905"/>
                      </a:cubicBezTo>
                      <a:cubicBezTo>
                        <a:pt x="519" y="2899"/>
                        <a:pt x="525" y="2894"/>
                        <a:pt x="523" y="2879"/>
                      </a:cubicBezTo>
                      <a:cubicBezTo>
                        <a:pt x="520" y="2864"/>
                        <a:pt x="522" y="2864"/>
                        <a:pt x="524" y="2846"/>
                      </a:cubicBezTo>
                      <a:cubicBezTo>
                        <a:pt x="525" y="2835"/>
                        <a:pt x="534" y="2832"/>
                        <a:pt x="536" y="2815"/>
                      </a:cubicBezTo>
                      <a:cubicBezTo>
                        <a:pt x="537" y="2801"/>
                        <a:pt x="526" y="2741"/>
                        <a:pt x="527" y="2733"/>
                      </a:cubicBezTo>
                      <a:cubicBezTo>
                        <a:pt x="530" y="2715"/>
                        <a:pt x="517" y="2700"/>
                        <a:pt x="513" y="2669"/>
                      </a:cubicBezTo>
                      <a:cubicBezTo>
                        <a:pt x="508" y="2639"/>
                        <a:pt x="520" y="2535"/>
                        <a:pt x="520" y="2516"/>
                      </a:cubicBezTo>
                      <a:cubicBezTo>
                        <a:pt x="520" y="2480"/>
                        <a:pt x="539" y="2421"/>
                        <a:pt x="534" y="2348"/>
                      </a:cubicBezTo>
                      <a:cubicBezTo>
                        <a:pt x="531" y="2306"/>
                        <a:pt x="510" y="2177"/>
                        <a:pt x="510" y="2148"/>
                      </a:cubicBezTo>
                      <a:cubicBezTo>
                        <a:pt x="510" y="2143"/>
                        <a:pt x="509" y="2110"/>
                        <a:pt x="511" y="2105"/>
                      </a:cubicBezTo>
                      <a:cubicBezTo>
                        <a:pt x="517" y="2085"/>
                        <a:pt x="544" y="1849"/>
                        <a:pt x="544" y="1847"/>
                      </a:cubicBezTo>
                      <a:cubicBezTo>
                        <a:pt x="547" y="1823"/>
                        <a:pt x="555" y="1690"/>
                        <a:pt x="558" y="1646"/>
                      </a:cubicBezTo>
                      <a:cubicBezTo>
                        <a:pt x="559" y="1646"/>
                        <a:pt x="561" y="1646"/>
                        <a:pt x="562" y="1646"/>
                      </a:cubicBezTo>
                      <a:cubicBezTo>
                        <a:pt x="565" y="1689"/>
                        <a:pt x="573" y="1823"/>
                        <a:pt x="576" y="1847"/>
                      </a:cubicBezTo>
                      <a:cubicBezTo>
                        <a:pt x="576" y="1849"/>
                        <a:pt x="603" y="2085"/>
                        <a:pt x="609" y="2105"/>
                      </a:cubicBezTo>
                      <a:cubicBezTo>
                        <a:pt x="611" y="2110"/>
                        <a:pt x="610" y="2143"/>
                        <a:pt x="610" y="2148"/>
                      </a:cubicBezTo>
                      <a:cubicBezTo>
                        <a:pt x="610" y="2177"/>
                        <a:pt x="589" y="2306"/>
                        <a:pt x="586" y="2348"/>
                      </a:cubicBezTo>
                      <a:cubicBezTo>
                        <a:pt x="581" y="2421"/>
                        <a:pt x="600" y="2480"/>
                        <a:pt x="600" y="2516"/>
                      </a:cubicBezTo>
                      <a:cubicBezTo>
                        <a:pt x="600" y="2535"/>
                        <a:pt x="612" y="2639"/>
                        <a:pt x="607" y="2669"/>
                      </a:cubicBezTo>
                      <a:cubicBezTo>
                        <a:pt x="603" y="2700"/>
                        <a:pt x="590" y="2715"/>
                        <a:pt x="593" y="2733"/>
                      </a:cubicBezTo>
                      <a:cubicBezTo>
                        <a:pt x="594" y="2741"/>
                        <a:pt x="583" y="2801"/>
                        <a:pt x="584" y="2815"/>
                      </a:cubicBezTo>
                      <a:cubicBezTo>
                        <a:pt x="586" y="2832"/>
                        <a:pt x="595" y="2835"/>
                        <a:pt x="596" y="2846"/>
                      </a:cubicBezTo>
                      <a:cubicBezTo>
                        <a:pt x="598" y="2864"/>
                        <a:pt x="600" y="2864"/>
                        <a:pt x="597" y="2879"/>
                      </a:cubicBezTo>
                      <a:cubicBezTo>
                        <a:pt x="595" y="2894"/>
                        <a:pt x="601" y="2899"/>
                        <a:pt x="609" y="2905"/>
                      </a:cubicBezTo>
                      <a:cubicBezTo>
                        <a:pt x="610" y="2906"/>
                        <a:pt x="611" y="2907"/>
                        <a:pt x="612" y="2908"/>
                      </a:cubicBezTo>
                      <a:cubicBezTo>
                        <a:pt x="612" y="2908"/>
                        <a:pt x="612" y="2908"/>
                        <a:pt x="612" y="2908"/>
                      </a:cubicBezTo>
                      <a:cubicBezTo>
                        <a:pt x="612" y="2908"/>
                        <a:pt x="612" y="2908"/>
                        <a:pt x="612" y="2908"/>
                      </a:cubicBezTo>
                      <a:cubicBezTo>
                        <a:pt x="614" y="2909"/>
                        <a:pt x="615" y="2911"/>
                        <a:pt x="617" y="2913"/>
                      </a:cubicBezTo>
                      <a:cubicBezTo>
                        <a:pt x="617" y="2913"/>
                        <a:pt x="618" y="2913"/>
                        <a:pt x="618" y="2913"/>
                      </a:cubicBezTo>
                      <a:cubicBezTo>
                        <a:pt x="619" y="2914"/>
                        <a:pt x="619" y="2914"/>
                        <a:pt x="620" y="2915"/>
                      </a:cubicBezTo>
                      <a:cubicBezTo>
                        <a:pt x="620" y="2915"/>
                        <a:pt x="621" y="2915"/>
                        <a:pt x="621" y="2916"/>
                      </a:cubicBezTo>
                      <a:cubicBezTo>
                        <a:pt x="622" y="2916"/>
                        <a:pt x="622" y="2917"/>
                        <a:pt x="623" y="2917"/>
                      </a:cubicBezTo>
                      <a:cubicBezTo>
                        <a:pt x="624" y="2917"/>
                        <a:pt x="624" y="2918"/>
                        <a:pt x="624" y="2918"/>
                      </a:cubicBezTo>
                      <a:cubicBezTo>
                        <a:pt x="625" y="2918"/>
                        <a:pt x="626" y="2919"/>
                        <a:pt x="627" y="2919"/>
                      </a:cubicBezTo>
                      <a:cubicBezTo>
                        <a:pt x="627" y="2919"/>
                        <a:pt x="628" y="2920"/>
                        <a:pt x="628" y="2920"/>
                      </a:cubicBezTo>
                      <a:cubicBezTo>
                        <a:pt x="629" y="2920"/>
                        <a:pt x="630" y="2921"/>
                        <a:pt x="631" y="2921"/>
                      </a:cubicBezTo>
                      <a:cubicBezTo>
                        <a:pt x="631" y="2921"/>
                        <a:pt x="632" y="2921"/>
                        <a:pt x="632" y="2922"/>
                      </a:cubicBezTo>
                      <a:cubicBezTo>
                        <a:pt x="634" y="2922"/>
                        <a:pt x="635" y="2922"/>
                        <a:pt x="637" y="2923"/>
                      </a:cubicBezTo>
                      <a:cubicBezTo>
                        <a:pt x="638" y="2923"/>
                        <a:pt x="639" y="2923"/>
                        <a:pt x="639" y="2923"/>
                      </a:cubicBezTo>
                      <a:cubicBezTo>
                        <a:pt x="640" y="2923"/>
                        <a:pt x="640" y="2923"/>
                        <a:pt x="641" y="2923"/>
                      </a:cubicBezTo>
                      <a:cubicBezTo>
                        <a:pt x="641" y="2923"/>
                        <a:pt x="642" y="2924"/>
                        <a:pt x="642" y="2924"/>
                      </a:cubicBezTo>
                      <a:cubicBezTo>
                        <a:pt x="643" y="2924"/>
                        <a:pt x="644" y="2924"/>
                        <a:pt x="644" y="2924"/>
                      </a:cubicBezTo>
                      <a:cubicBezTo>
                        <a:pt x="645" y="2924"/>
                        <a:pt x="645" y="2924"/>
                        <a:pt x="645" y="2924"/>
                      </a:cubicBezTo>
                      <a:cubicBezTo>
                        <a:pt x="646" y="2924"/>
                        <a:pt x="647" y="2924"/>
                        <a:pt x="648" y="2924"/>
                      </a:cubicBezTo>
                      <a:cubicBezTo>
                        <a:pt x="648" y="2924"/>
                        <a:pt x="648" y="2924"/>
                        <a:pt x="648" y="2924"/>
                      </a:cubicBezTo>
                      <a:cubicBezTo>
                        <a:pt x="660" y="2925"/>
                        <a:pt x="674" y="2924"/>
                        <a:pt x="679" y="2914"/>
                      </a:cubicBezTo>
                      <a:cubicBezTo>
                        <a:pt x="679" y="2914"/>
                        <a:pt x="679" y="2914"/>
                        <a:pt x="679" y="2914"/>
                      </a:cubicBezTo>
                      <a:cubicBezTo>
                        <a:pt x="679" y="2914"/>
                        <a:pt x="679" y="2914"/>
                        <a:pt x="679" y="2914"/>
                      </a:cubicBezTo>
                      <a:cubicBezTo>
                        <a:pt x="679" y="2913"/>
                        <a:pt x="679" y="2913"/>
                        <a:pt x="680" y="2912"/>
                      </a:cubicBezTo>
                      <a:cubicBezTo>
                        <a:pt x="680" y="2912"/>
                        <a:pt x="680" y="2912"/>
                        <a:pt x="680" y="2912"/>
                      </a:cubicBezTo>
                      <a:cubicBezTo>
                        <a:pt x="685" y="2918"/>
                        <a:pt x="695" y="2920"/>
                        <a:pt x="704" y="2919"/>
                      </a:cubicBezTo>
                      <a:cubicBezTo>
                        <a:pt x="704" y="2919"/>
                        <a:pt x="704" y="2919"/>
                        <a:pt x="704" y="2919"/>
                      </a:cubicBezTo>
                      <a:cubicBezTo>
                        <a:pt x="706" y="2919"/>
                        <a:pt x="707" y="2919"/>
                        <a:pt x="709" y="2918"/>
                      </a:cubicBezTo>
                      <a:cubicBezTo>
                        <a:pt x="710" y="2918"/>
                        <a:pt x="710" y="2918"/>
                        <a:pt x="711" y="2918"/>
                      </a:cubicBezTo>
                      <a:cubicBezTo>
                        <a:pt x="712" y="2917"/>
                        <a:pt x="713" y="2917"/>
                        <a:pt x="714" y="2917"/>
                      </a:cubicBezTo>
                      <a:cubicBezTo>
                        <a:pt x="716" y="2916"/>
                        <a:pt x="717" y="2916"/>
                        <a:pt x="718" y="2915"/>
                      </a:cubicBezTo>
                      <a:cubicBezTo>
                        <a:pt x="726" y="2923"/>
                        <a:pt x="746" y="2919"/>
                        <a:pt x="752" y="2910"/>
                      </a:cubicBezTo>
                      <a:cubicBezTo>
                        <a:pt x="754" y="2908"/>
                        <a:pt x="754" y="2905"/>
                        <a:pt x="755" y="2903"/>
                      </a:cubicBezTo>
                      <a:cubicBezTo>
                        <a:pt x="756" y="2904"/>
                        <a:pt x="756" y="2904"/>
                        <a:pt x="756" y="2904"/>
                      </a:cubicBezTo>
                      <a:cubicBezTo>
                        <a:pt x="765" y="2905"/>
                        <a:pt x="775" y="2902"/>
                        <a:pt x="776" y="2896"/>
                      </a:cubicBezTo>
                      <a:cubicBezTo>
                        <a:pt x="777" y="2894"/>
                        <a:pt x="777" y="2892"/>
                        <a:pt x="777" y="2889"/>
                      </a:cubicBezTo>
                      <a:cubicBezTo>
                        <a:pt x="777" y="2889"/>
                        <a:pt x="777" y="2889"/>
                        <a:pt x="777" y="2889"/>
                      </a:cubicBezTo>
                      <a:cubicBezTo>
                        <a:pt x="778" y="2888"/>
                        <a:pt x="779" y="2888"/>
                        <a:pt x="780" y="2887"/>
                      </a:cubicBezTo>
                      <a:cubicBezTo>
                        <a:pt x="787" y="2881"/>
                        <a:pt x="778" y="2869"/>
                        <a:pt x="775" y="2861"/>
                      </a:cubicBezTo>
                      <a:cubicBezTo>
                        <a:pt x="771" y="2850"/>
                        <a:pt x="766" y="2845"/>
                        <a:pt x="756" y="2840"/>
                      </a:cubicBezTo>
                      <a:cubicBezTo>
                        <a:pt x="747" y="2835"/>
                        <a:pt x="743" y="2827"/>
                        <a:pt x="731" y="2817"/>
                      </a:cubicBezTo>
                      <a:cubicBezTo>
                        <a:pt x="718" y="2808"/>
                        <a:pt x="694" y="2756"/>
                        <a:pt x="695" y="2755"/>
                      </a:cubicBezTo>
                      <a:cubicBezTo>
                        <a:pt x="702" y="2740"/>
                        <a:pt x="700" y="2722"/>
                        <a:pt x="698" y="2713"/>
                      </a:cubicBezTo>
                      <a:cubicBezTo>
                        <a:pt x="695" y="2703"/>
                        <a:pt x="700" y="2661"/>
                        <a:pt x="714" y="2609"/>
                      </a:cubicBezTo>
                      <a:cubicBezTo>
                        <a:pt x="727" y="2556"/>
                        <a:pt x="761" y="2481"/>
                        <a:pt x="764" y="2399"/>
                      </a:cubicBezTo>
                      <a:cubicBezTo>
                        <a:pt x="766" y="2349"/>
                        <a:pt x="759" y="2259"/>
                        <a:pt x="760" y="2189"/>
                      </a:cubicBezTo>
                      <a:cubicBezTo>
                        <a:pt x="761" y="2145"/>
                        <a:pt x="775" y="2114"/>
                        <a:pt x="776" y="2107"/>
                      </a:cubicBezTo>
                      <a:cubicBezTo>
                        <a:pt x="782" y="2079"/>
                        <a:pt x="782" y="2029"/>
                        <a:pt x="787" y="2014"/>
                      </a:cubicBezTo>
                      <a:cubicBezTo>
                        <a:pt x="869" y="1762"/>
                        <a:pt x="825" y="1562"/>
                        <a:pt x="822" y="1512"/>
                      </a:cubicBezTo>
                      <a:cubicBezTo>
                        <a:pt x="823" y="1512"/>
                        <a:pt x="823" y="1512"/>
                        <a:pt x="823" y="1512"/>
                      </a:cubicBezTo>
                      <a:cubicBezTo>
                        <a:pt x="821" y="1472"/>
                        <a:pt x="828" y="1447"/>
                        <a:pt x="825" y="1429"/>
                      </a:cubicBezTo>
                      <a:cubicBezTo>
                        <a:pt x="825" y="1428"/>
                        <a:pt x="825" y="1427"/>
                        <a:pt x="825" y="1425"/>
                      </a:cubicBezTo>
                      <a:cubicBezTo>
                        <a:pt x="825" y="1425"/>
                        <a:pt x="825" y="1424"/>
                        <a:pt x="825" y="1424"/>
                      </a:cubicBezTo>
                      <a:cubicBezTo>
                        <a:pt x="825" y="1423"/>
                        <a:pt x="824" y="1422"/>
                        <a:pt x="824" y="1421"/>
                      </a:cubicBezTo>
                      <a:cubicBezTo>
                        <a:pt x="824" y="1421"/>
                        <a:pt x="824" y="1420"/>
                        <a:pt x="824" y="1420"/>
                      </a:cubicBezTo>
                      <a:cubicBezTo>
                        <a:pt x="824" y="1419"/>
                        <a:pt x="824" y="1418"/>
                        <a:pt x="824" y="1417"/>
                      </a:cubicBezTo>
                      <a:cubicBezTo>
                        <a:pt x="824" y="1416"/>
                        <a:pt x="824" y="1416"/>
                        <a:pt x="824" y="1415"/>
                      </a:cubicBezTo>
                      <a:cubicBezTo>
                        <a:pt x="824" y="1414"/>
                        <a:pt x="824" y="1413"/>
                        <a:pt x="823" y="1412"/>
                      </a:cubicBezTo>
                      <a:cubicBezTo>
                        <a:pt x="823" y="1411"/>
                        <a:pt x="823" y="1411"/>
                        <a:pt x="823" y="1410"/>
                      </a:cubicBezTo>
                      <a:cubicBezTo>
                        <a:pt x="823" y="1409"/>
                        <a:pt x="823" y="1408"/>
                        <a:pt x="823" y="1407"/>
                      </a:cubicBezTo>
                      <a:cubicBezTo>
                        <a:pt x="823" y="1406"/>
                        <a:pt x="823" y="1406"/>
                        <a:pt x="822" y="1405"/>
                      </a:cubicBezTo>
                      <a:cubicBezTo>
                        <a:pt x="822" y="1404"/>
                        <a:pt x="822" y="1403"/>
                        <a:pt x="822" y="1401"/>
                      </a:cubicBezTo>
                      <a:cubicBezTo>
                        <a:pt x="822" y="1401"/>
                        <a:pt x="822" y="1400"/>
                        <a:pt x="822" y="1399"/>
                      </a:cubicBezTo>
                      <a:cubicBezTo>
                        <a:pt x="821" y="1398"/>
                        <a:pt x="821" y="1397"/>
                        <a:pt x="821" y="1396"/>
                      </a:cubicBezTo>
                      <a:cubicBezTo>
                        <a:pt x="821" y="1395"/>
                        <a:pt x="821" y="1394"/>
                        <a:pt x="821" y="1394"/>
                      </a:cubicBezTo>
                      <a:cubicBezTo>
                        <a:pt x="821" y="1392"/>
                        <a:pt x="820" y="1391"/>
                        <a:pt x="820" y="1390"/>
                      </a:cubicBezTo>
                      <a:cubicBezTo>
                        <a:pt x="820" y="1389"/>
                        <a:pt x="820" y="1388"/>
                        <a:pt x="820" y="1387"/>
                      </a:cubicBezTo>
                      <a:cubicBezTo>
                        <a:pt x="820" y="1386"/>
                        <a:pt x="819" y="1385"/>
                        <a:pt x="819" y="1384"/>
                      </a:cubicBezTo>
                      <a:cubicBezTo>
                        <a:pt x="819" y="1383"/>
                        <a:pt x="819" y="1382"/>
                        <a:pt x="819" y="1381"/>
                      </a:cubicBezTo>
                      <a:cubicBezTo>
                        <a:pt x="818" y="1380"/>
                        <a:pt x="818" y="1379"/>
                        <a:pt x="818" y="1377"/>
                      </a:cubicBezTo>
                      <a:cubicBezTo>
                        <a:pt x="818" y="1376"/>
                        <a:pt x="818" y="1376"/>
                        <a:pt x="818" y="1375"/>
                      </a:cubicBezTo>
                      <a:cubicBezTo>
                        <a:pt x="817" y="1374"/>
                        <a:pt x="817" y="1372"/>
                        <a:pt x="817" y="1371"/>
                      </a:cubicBezTo>
                      <a:cubicBezTo>
                        <a:pt x="817" y="1370"/>
                        <a:pt x="816" y="1369"/>
                        <a:pt x="816" y="1369"/>
                      </a:cubicBezTo>
                      <a:cubicBezTo>
                        <a:pt x="816" y="1367"/>
                        <a:pt x="816" y="1366"/>
                        <a:pt x="816" y="1364"/>
                      </a:cubicBezTo>
                      <a:cubicBezTo>
                        <a:pt x="815" y="1363"/>
                        <a:pt x="815" y="1363"/>
                        <a:pt x="815" y="1362"/>
                      </a:cubicBezTo>
                      <a:cubicBezTo>
                        <a:pt x="815" y="1360"/>
                        <a:pt x="815" y="1359"/>
                        <a:pt x="814" y="1358"/>
                      </a:cubicBezTo>
                      <a:cubicBezTo>
                        <a:pt x="814" y="1357"/>
                        <a:pt x="814" y="1356"/>
                        <a:pt x="814" y="1355"/>
                      </a:cubicBezTo>
                      <a:cubicBezTo>
                        <a:pt x="814" y="1354"/>
                        <a:pt x="813" y="1352"/>
                        <a:pt x="813" y="1351"/>
                      </a:cubicBezTo>
                      <a:cubicBezTo>
                        <a:pt x="813" y="1350"/>
                        <a:pt x="813" y="1349"/>
                        <a:pt x="812" y="1348"/>
                      </a:cubicBezTo>
                      <a:cubicBezTo>
                        <a:pt x="812" y="1347"/>
                        <a:pt x="812" y="1346"/>
                        <a:pt x="812" y="1345"/>
                      </a:cubicBezTo>
                      <a:cubicBezTo>
                        <a:pt x="811" y="1344"/>
                        <a:pt x="811" y="1343"/>
                        <a:pt x="811" y="1342"/>
                      </a:cubicBezTo>
                      <a:cubicBezTo>
                        <a:pt x="811" y="1341"/>
                        <a:pt x="811" y="1339"/>
                        <a:pt x="810" y="1338"/>
                      </a:cubicBezTo>
                      <a:cubicBezTo>
                        <a:pt x="810" y="1337"/>
                        <a:pt x="810" y="1336"/>
                        <a:pt x="810" y="1335"/>
                      </a:cubicBezTo>
                      <a:cubicBezTo>
                        <a:pt x="809" y="1334"/>
                        <a:pt x="809" y="1333"/>
                        <a:pt x="809" y="1332"/>
                      </a:cubicBezTo>
                      <a:cubicBezTo>
                        <a:pt x="809" y="1331"/>
                        <a:pt x="808" y="1330"/>
                        <a:pt x="808" y="1329"/>
                      </a:cubicBezTo>
                      <a:cubicBezTo>
                        <a:pt x="808" y="1328"/>
                        <a:pt x="808" y="1326"/>
                        <a:pt x="808" y="1325"/>
                      </a:cubicBezTo>
                      <a:cubicBezTo>
                        <a:pt x="807" y="1324"/>
                        <a:pt x="807" y="1323"/>
                        <a:pt x="807" y="1322"/>
                      </a:cubicBezTo>
                      <a:cubicBezTo>
                        <a:pt x="807" y="1321"/>
                        <a:pt x="806" y="1320"/>
                        <a:pt x="806" y="1319"/>
                      </a:cubicBezTo>
                      <a:cubicBezTo>
                        <a:pt x="806" y="1318"/>
                        <a:pt x="806" y="1317"/>
                        <a:pt x="805" y="1316"/>
                      </a:cubicBezTo>
                      <a:cubicBezTo>
                        <a:pt x="805" y="1315"/>
                        <a:pt x="805" y="1314"/>
                        <a:pt x="805" y="1314"/>
                      </a:cubicBezTo>
                      <a:cubicBezTo>
                        <a:pt x="805" y="1312"/>
                        <a:pt x="804" y="1311"/>
                        <a:pt x="804" y="1310"/>
                      </a:cubicBezTo>
                      <a:cubicBezTo>
                        <a:pt x="804" y="1309"/>
                        <a:pt x="804" y="1309"/>
                        <a:pt x="804" y="1308"/>
                      </a:cubicBezTo>
                      <a:cubicBezTo>
                        <a:pt x="803" y="1307"/>
                        <a:pt x="803" y="1305"/>
                        <a:pt x="803" y="1304"/>
                      </a:cubicBezTo>
                      <a:cubicBezTo>
                        <a:pt x="803" y="1304"/>
                        <a:pt x="802" y="1303"/>
                        <a:pt x="802" y="1303"/>
                      </a:cubicBezTo>
                      <a:cubicBezTo>
                        <a:pt x="802" y="1301"/>
                        <a:pt x="802" y="1300"/>
                        <a:pt x="801" y="1299"/>
                      </a:cubicBezTo>
                      <a:cubicBezTo>
                        <a:pt x="801" y="1298"/>
                        <a:pt x="801" y="1298"/>
                        <a:pt x="801" y="1298"/>
                      </a:cubicBezTo>
                      <a:cubicBezTo>
                        <a:pt x="798" y="1284"/>
                        <a:pt x="795" y="1273"/>
                        <a:pt x="793" y="1268"/>
                      </a:cubicBezTo>
                      <a:cubicBezTo>
                        <a:pt x="793" y="1268"/>
                        <a:pt x="793" y="1268"/>
                        <a:pt x="793" y="1268"/>
                      </a:cubicBezTo>
                      <a:cubicBezTo>
                        <a:pt x="793" y="1267"/>
                        <a:pt x="793" y="1266"/>
                        <a:pt x="792" y="1266"/>
                      </a:cubicBezTo>
                      <a:cubicBezTo>
                        <a:pt x="792" y="1266"/>
                        <a:pt x="792" y="1266"/>
                        <a:pt x="792" y="1266"/>
                      </a:cubicBezTo>
                      <a:cubicBezTo>
                        <a:pt x="792" y="1265"/>
                        <a:pt x="793" y="1265"/>
                        <a:pt x="793" y="1265"/>
                      </a:cubicBezTo>
                      <a:cubicBezTo>
                        <a:pt x="792" y="1264"/>
                        <a:pt x="792" y="1264"/>
                        <a:pt x="792" y="1264"/>
                      </a:cubicBezTo>
                      <a:cubicBezTo>
                        <a:pt x="792" y="1264"/>
                        <a:pt x="806" y="1107"/>
                        <a:pt x="803" y="1098"/>
                      </a:cubicBezTo>
                      <a:cubicBezTo>
                        <a:pt x="804" y="1068"/>
                        <a:pt x="820" y="1011"/>
                        <a:pt x="818" y="980"/>
                      </a:cubicBezTo>
                      <a:cubicBezTo>
                        <a:pt x="820" y="942"/>
                        <a:pt x="825" y="918"/>
                        <a:pt x="825" y="904"/>
                      </a:cubicBezTo>
                      <a:cubicBezTo>
                        <a:pt x="825" y="902"/>
                        <a:pt x="825" y="902"/>
                        <a:pt x="825" y="902"/>
                      </a:cubicBezTo>
                      <a:cubicBezTo>
                        <a:pt x="826" y="915"/>
                        <a:pt x="827" y="926"/>
                        <a:pt x="827" y="932"/>
                      </a:cubicBezTo>
                      <a:cubicBezTo>
                        <a:pt x="829" y="942"/>
                        <a:pt x="829" y="957"/>
                        <a:pt x="831" y="960"/>
                      </a:cubicBezTo>
                      <a:cubicBezTo>
                        <a:pt x="833" y="975"/>
                        <a:pt x="845" y="1059"/>
                        <a:pt x="846" y="1090"/>
                      </a:cubicBezTo>
                      <a:cubicBezTo>
                        <a:pt x="840" y="1132"/>
                        <a:pt x="839" y="1159"/>
                        <a:pt x="851" y="1219"/>
                      </a:cubicBezTo>
                      <a:cubicBezTo>
                        <a:pt x="856" y="1251"/>
                        <a:pt x="914" y="1393"/>
                        <a:pt x="917" y="1409"/>
                      </a:cubicBezTo>
                      <a:cubicBezTo>
                        <a:pt x="920" y="1425"/>
                        <a:pt x="924" y="1441"/>
                        <a:pt x="926" y="1445"/>
                      </a:cubicBezTo>
                      <a:cubicBezTo>
                        <a:pt x="928" y="1449"/>
                        <a:pt x="914" y="1471"/>
                        <a:pt x="918" y="1486"/>
                      </a:cubicBezTo>
                      <a:cubicBezTo>
                        <a:pt x="922" y="1500"/>
                        <a:pt x="896" y="1546"/>
                        <a:pt x="904" y="1589"/>
                      </a:cubicBezTo>
                      <a:cubicBezTo>
                        <a:pt x="912" y="1632"/>
                        <a:pt x="913" y="1638"/>
                        <a:pt x="914" y="1647"/>
                      </a:cubicBezTo>
                      <a:cubicBezTo>
                        <a:pt x="915" y="1657"/>
                        <a:pt x="921" y="1667"/>
                        <a:pt x="924" y="1679"/>
                      </a:cubicBezTo>
                      <a:cubicBezTo>
                        <a:pt x="927" y="1691"/>
                        <a:pt x="932" y="1720"/>
                        <a:pt x="939" y="1720"/>
                      </a:cubicBezTo>
                      <a:cubicBezTo>
                        <a:pt x="940" y="1720"/>
                        <a:pt x="941" y="1720"/>
                        <a:pt x="941" y="1720"/>
                      </a:cubicBezTo>
                      <a:cubicBezTo>
                        <a:pt x="942" y="1720"/>
                        <a:pt x="942" y="1720"/>
                        <a:pt x="942" y="1720"/>
                      </a:cubicBezTo>
                      <a:cubicBezTo>
                        <a:pt x="942" y="1720"/>
                        <a:pt x="943" y="1720"/>
                        <a:pt x="943" y="1720"/>
                      </a:cubicBezTo>
                      <a:cubicBezTo>
                        <a:pt x="943" y="1720"/>
                        <a:pt x="943" y="1720"/>
                        <a:pt x="944" y="1720"/>
                      </a:cubicBezTo>
                      <a:cubicBezTo>
                        <a:pt x="944" y="1720"/>
                        <a:pt x="944" y="1720"/>
                        <a:pt x="944" y="1719"/>
                      </a:cubicBezTo>
                      <a:cubicBezTo>
                        <a:pt x="945" y="1719"/>
                        <a:pt x="945" y="1719"/>
                        <a:pt x="945" y="1719"/>
                      </a:cubicBezTo>
                      <a:cubicBezTo>
                        <a:pt x="945" y="1719"/>
                        <a:pt x="945" y="1719"/>
                        <a:pt x="945" y="1719"/>
                      </a:cubicBezTo>
                      <a:cubicBezTo>
                        <a:pt x="946" y="1718"/>
                        <a:pt x="946" y="1718"/>
                        <a:pt x="947" y="1717"/>
                      </a:cubicBezTo>
                      <a:cubicBezTo>
                        <a:pt x="947" y="1717"/>
                        <a:pt x="947" y="1717"/>
                        <a:pt x="947" y="1717"/>
                      </a:cubicBezTo>
                      <a:cubicBezTo>
                        <a:pt x="947" y="1717"/>
                        <a:pt x="947" y="1717"/>
                        <a:pt x="947" y="1716"/>
                      </a:cubicBezTo>
                      <a:cubicBezTo>
                        <a:pt x="947" y="1716"/>
                        <a:pt x="947" y="1716"/>
                        <a:pt x="947" y="1716"/>
                      </a:cubicBezTo>
                      <a:cubicBezTo>
                        <a:pt x="947" y="1717"/>
                        <a:pt x="947" y="1717"/>
                        <a:pt x="947" y="1717"/>
                      </a:cubicBezTo>
                      <a:cubicBezTo>
                        <a:pt x="947" y="1717"/>
                        <a:pt x="947" y="1716"/>
                        <a:pt x="947" y="1716"/>
                      </a:cubicBezTo>
                      <a:cubicBezTo>
                        <a:pt x="947" y="1716"/>
                        <a:pt x="947" y="1716"/>
                        <a:pt x="947" y="1716"/>
                      </a:cubicBezTo>
                      <a:cubicBezTo>
                        <a:pt x="947" y="1716"/>
                        <a:pt x="947" y="1715"/>
                        <a:pt x="947" y="1715"/>
                      </a:cubicBezTo>
                      <a:cubicBezTo>
                        <a:pt x="947" y="1715"/>
                        <a:pt x="949" y="1742"/>
                        <a:pt x="963" y="1742"/>
                      </a:cubicBezTo>
                      <a:cubicBezTo>
                        <a:pt x="972" y="1741"/>
                        <a:pt x="972" y="1733"/>
                        <a:pt x="972" y="1733"/>
                      </a:cubicBezTo>
                      <a:cubicBezTo>
                        <a:pt x="972" y="1733"/>
                        <a:pt x="974" y="1755"/>
                        <a:pt x="987" y="1753"/>
                      </a:cubicBezTo>
                      <a:cubicBezTo>
                        <a:pt x="999" y="1751"/>
                        <a:pt x="999" y="1739"/>
                        <a:pt x="999" y="1739"/>
                      </a:cubicBezTo>
                      <a:cubicBezTo>
                        <a:pt x="1007" y="1743"/>
                        <a:pt x="1020" y="1742"/>
                        <a:pt x="1023" y="1728"/>
                      </a:cubicBezTo>
                      <a:cubicBezTo>
                        <a:pt x="1026" y="1714"/>
                        <a:pt x="1033" y="1686"/>
                        <a:pt x="1032" y="1675"/>
                      </a:cubicBezTo>
                      <a:cubicBezTo>
                        <a:pt x="1032" y="1665"/>
                        <a:pt x="1039" y="1642"/>
                        <a:pt x="1039" y="1633"/>
                      </a:cubicBezTo>
                      <a:cubicBezTo>
                        <a:pt x="1046" y="1606"/>
                        <a:pt x="1053" y="1597"/>
                        <a:pt x="1051" y="1589"/>
                      </a:cubicBezTo>
                      <a:cubicBezTo>
                        <a:pt x="1060" y="1599"/>
                        <a:pt x="1068" y="1609"/>
                        <a:pt x="1072" y="1611"/>
                      </a:cubicBezTo>
                      <a:cubicBezTo>
                        <a:pt x="1074" y="1627"/>
                        <a:pt x="1090" y="1651"/>
                        <a:pt x="1103" y="1652"/>
                      </a:cubicBezTo>
                      <a:cubicBezTo>
                        <a:pt x="1120" y="1653"/>
                        <a:pt x="1116" y="1641"/>
                        <a:pt x="1111" y="1628"/>
                      </a:cubicBezTo>
                      <a:close/>
                      <a:moveTo>
                        <a:pt x="672" y="310"/>
                      </a:moveTo>
                      <a:cubicBezTo>
                        <a:pt x="672" y="310"/>
                        <a:pt x="672" y="310"/>
                        <a:pt x="672" y="310"/>
                      </a:cubicBezTo>
                      <a:cubicBezTo>
                        <a:pt x="672" y="310"/>
                        <a:pt x="672" y="310"/>
                        <a:pt x="672" y="310"/>
                      </a:cubicBezTo>
                      <a:cubicBezTo>
                        <a:pt x="672" y="310"/>
                        <a:pt x="672" y="310"/>
                        <a:pt x="672" y="310"/>
                      </a:cubicBezTo>
                      <a:close/>
                    </a:path>
                  </a:pathLst>
                </a:custGeom>
                <a:solidFill>
                  <a:srgbClr val="8EB4E3"/>
                </a:solidFill>
                <a:ln w="9525" cap="rnd" cmpd="sng">
                  <a:solidFill>
                    <a:schemeClr val="bg1"/>
                  </a:solidFill>
                  <a:prstDash val="solid"/>
                  <a:round/>
                  <a:headEnd/>
                  <a:tailEnd/>
                </a:ln>
              </p:spPr>
              <p:txBody>
                <a:bodyPr/>
                <a:lstStyle/>
                <a:p>
                  <a:pPr defTabSz="914400"/>
                  <a:endParaRPr lang="fr-FR" sz="2000">
                    <a:latin typeface="Arial" charset="0"/>
                    <a:ea typeface="+mn-ea"/>
                    <a:cs typeface="Arial" charset="0"/>
                  </a:endParaRPr>
                </a:p>
              </p:txBody>
            </p:sp>
          </p:grpSp>
          <p:grpSp>
            <p:nvGrpSpPr>
              <p:cNvPr id="20" name="Group 21"/>
              <p:cNvGrpSpPr>
                <a:grpSpLocks/>
              </p:cNvGrpSpPr>
              <p:nvPr/>
            </p:nvGrpSpPr>
            <p:grpSpPr bwMode="auto">
              <a:xfrm>
                <a:off x="4181176" y="4273549"/>
                <a:ext cx="610494" cy="2189163"/>
                <a:chOff x="2832" y="705"/>
                <a:chExt cx="652" cy="2338"/>
              </a:xfrm>
            </p:grpSpPr>
            <p:sp>
              <p:nvSpPr>
                <p:cNvPr id="21" name="Freeform 22"/>
                <p:cNvSpPr>
                  <a:spLocks noEditPoints="1"/>
                </p:cNvSpPr>
                <p:nvPr/>
              </p:nvSpPr>
              <p:spPr bwMode="auto">
                <a:xfrm>
                  <a:off x="2832" y="705"/>
                  <a:ext cx="652" cy="2338"/>
                </a:xfrm>
                <a:custGeom>
                  <a:avLst/>
                  <a:gdLst>
                    <a:gd name="T0" fmla="*/ 630 w 829"/>
                    <a:gd name="T1" fmla="*/ 1074 h 2980"/>
                    <a:gd name="T2" fmla="*/ 603 w 829"/>
                    <a:gd name="T3" fmla="*/ 729 h 2980"/>
                    <a:gd name="T4" fmla="*/ 559 w 829"/>
                    <a:gd name="T5" fmla="*/ 423 h 2980"/>
                    <a:gd name="T6" fmla="*/ 477 w 829"/>
                    <a:gd name="T7" fmla="*/ 378 h 2980"/>
                    <a:gd name="T8" fmla="*/ 394 w 829"/>
                    <a:gd name="T9" fmla="*/ 300 h 2980"/>
                    <a:gd name="T10" fmla="*/ 455 w 829"/>
                    <a:gd name="T11" fmla="*/ 276 h 2980"/>
                    <a:gd name="T12" fmla="*/ 431 w 829"/>
                    <a:gd name="T13" fmla="*/ 258 h 2980"/>
                    <a:gd name="T14" fmla="*/ 223 w 829"/>
                    <a:gd name="T15" fmla="*/ 71 h 2980"/>
                    <a:gd name="T16" fmla="*/ 212 w 829"/>
                    <a:gd name="T17" fmla="*/ 268 h 2980"/>
                    <a:gd name="T18" fmla="*/ 227 w 829"/>
                    <a:gd name="T19" fmla="*/ 302 h 2980"/>
                    <a:gd name="T20" fmla="*/ 211 w 829"/>
                    <a:gd name="T21" fmla="*/ 370 h 2980"/>
                    <a:gd name="T22" fmla="*/ 142 w 829"/>
                    <a:gd name="T23" fmla="*/ 391 h 2980"/>
                    <a:gd name="T24" fmla="*/ 50 w 829"/>
                    <a:gd name="T25" fmla="*/ 593 h 2980"/>
                    <a:gd name="T26" fmla="*/ 20 w 829"/>
                    <a:gd name="T27" fmla="*/ 987 h 2980"/>
                    <a:gd name="T28" fmla="*/ 2 w 829"/>
                    <a:gd name="T29" fmla="*/ 1262 h 2980"/>
                    <a:gd name="T30" fmla="*/ 28 w 829"/>
                    <a:gd name="T31" fmla="*/ 1322 h 2980"/>
                    <a:gd name="T32" fmla="*/ 79 w 829"/>
                    <a:gd name="T33" fmla="*/ 1331 h 2980"/>
                    <a:gd name="T34" fmla="*/ 86 w 829"/>
                    <a:gd name="T35" fmla="*/ 1311 h 2980"/>
                    <a:gd name="T36" fmla="*/ 73 w 829"/>
                    <a:gd name="T37" fmla="*/ 1178 h 2980"/>
                    <a:gd name="T38" fmla="*/ 145 w 829"/>
                    <a:gd name="T39" fmla="*/ 705 h 2980"/>
                    <a:gd name="T40" fmla="*/ 127 w 829"/>
                    <a:gd name="T41" fmla="*/ 930 h 2980"/>
                    <a:gd name="T42" fmla="*/ 122 w 829"/>
                    <a:gd name="T43" fmla="*/ 1420 h 2980"/>
                    <a:gd name="T44" fmla="*/ 192 w 829"/>
                    <a:gd name="T45" fmla="*/ 1968 h 2980"/>
                    <a:gd name="T46" fmla="*/ 227 w 829"/>
                    <a:gd name="T47" fmla="*/ 2238 h 2980"/>
                    <a:gd name="T48" fmla="*/ 206 w 829"/>
                    <a:gd name="T49" fmla="*/ 2324 h 2980"/>
                    <a:gd name="T50" fmla="*/ 305 w 829"/>
                    <a:gd name="T51" fmla="*/ 2325 h 2980"/>
                    <a:gd name="T52" fmla="*/ 321 w 829"/>
                    <a:gd name="T53" fmla="*/ 2220 h 2980"/>
                    <a:gd name="T54" fmla="*/ 299 w 829"/>
                    <a:gd name="T55" fmla="*/ 2071 h 2980"/>
                    <a:gd name="T56" fmla="*/ 314 w 829"/>
                    <a:gd name="T57" fmla="*/ 1557 h 2980"/>
                    <a:gd name="T58" fmla="*/ 314 w 829"/>
                    <a:gd name="T59" fmla="*/ 1245 h 2980"/>
                    <a:gd name="T60" fmla="*/ 339 w 829"/>
                    <a:gd name="T61" fmla="*/ 1244 h 2980"/>
                    <a:gd name="T62" fmla="*/ 337 w 829"/>
                    <a:gd name="T63" fmla="*/ 1557 h 2980"/>
                    <a:gd name="T64" fmla="*/ 353 w 829"/>
                    <a:gd name="T65" fmla="*/ 2071 h 2980"/>
                    <a:gd name="T66" fmla="*/ 331 w 829"/>
                    <a:gd name="T67" fmla="*/ 2220 h 2980"/>
                    <a:gd name="T68" fmla="*/ 346 w 829"/>
                    <a:gd name="T69" fmla="*/ 2325 h 2980"/>
                    <a:gd name="T70" fmla="*/ 446 w 829"/>
                    <a:gd name="T71" fmla="*/ 2324 h 2980"/>
                    <a:gd name="T72" fmla="*/ 425 w 829"/>
                    <a:gd name="T73" fmla="*/ 2238 h 2980"/>
                    <a:gd name="T74" fmla="*/ 460 w 829"/>
                    <a:gd name="T75" fmla="*/ 1968 h 2980"/>
                    <a:gd name="T76" fmla="*/ 530 w 829"/>
                    <a:gd name="T77" fmla="*/ 1420 h 2980"/>
                    <a:gd name="T78" fmla="*/ 525 w 829"/>
                    <a:gd name="T79" fmla="*/ 922 h 2980"/>
                    <a:gd name="T80" fmla="*/ 506 w 829"/>
                    <a:gd name="T81" fmla="*/ 705 h 2980"/>
                    <a:gd name="T82" fmla="*/ 579 w 829"/>
                    <a:gd name="T83" fmla="*/ 1178 h 2980"/>
                    <a:gd name="T84" fmla="*/ 565 w 829"/>
                    <a:gd name="T85" fmla="*/ 1311 h 2980"/>
                    <a:gd name="T86" fmla="*/ 573 w 829"/>
                    <a:gd name="T87" fmla="*/ 1331 h 2980"/>
                    <a:gd name="T88" fmla="*/ 624 w 829"/>
                    <a:gd name="T89" fmla="*/ 1322 h 2980"/>
                    <a:gd name="T90" fmla="*/ 649 w 829"/>
                    <a:gd name="T91" fmla="*/ 1262 h 2980"/>
                    <a:gd name="T92" fmla="*/ 212 w 829"/>
                    <a:gd name="T93" fmla="*/ 268 h 29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9"/>
                    <a:gd name="T142" fmla="*/ 0 h 2980"/>
                    <a:gd name="T143" fmla="*/ 829 w 829"/>
                    <a:gd name="T144" fmla="*/ 2980 h 29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9" h="2980">
                      <a:moveTo>
                        <a:pt x="825" y="1608"/>
                      </a:moveTo>
                      <a:cubicBezTo>
                        <a:pt x="822" y="1601"/>
                        <a:pt x="816" y="1555"/>
                        <a:pt x="809" y="1528"/>
                      </a:cubicBezTo>
                      <a:cubicBezTo>
                        <a:pt x="804" y="1506"/>
                        <a:pt x="798" y="1412"/>
                        <a:pt x="801" y="1369"/>
                      </a:cubicBezTo>
                      <a:cubicBezTo>
                        <a:pt x="804" y="1334"/>
                        <a:pt x="802" y="1281"/>
                        <a:pt x="803" y="1258"/>
                      </a:cubicBezTo>
                      <a:cubicBezTo>
                        <a:pt x="804" y="1129"/>
                        <a:pt x="783" y="1063"/>
                        <a:pt x="778" y="1039"/>
                      </a:cubicBezTo>
                      <a:cubicBezTo>
                        <a:pt x="773" y="1015"/>
                        <a:pt x="767" y="981"/>
                        <a:pt x="767" y="929"/>
                      </a:cubicBezTo>
                      <a:cubicBezTo>
                        <a:pt x="767" y="877"/>
                        <a:pt x="769" y="806"/>
                        <a:pt x="765" y="756"/>
                      </a:cubicBezTo>
                      <a:cubicBezTo>
                        <a:pt x="763" y="727"/>
                        <a:pt x="758" y="683"/>
                        <a:pt x="752" y="645"/>
                      </a:cubicBezTo>
                      <a:cubicBezTo>
                        <a:pt x="746" y="607"/>
                        <a:pt x="727" y="556"/>
                        <a:pt x="711" y="539"/>
                      </a:cubicBezTo>
                      <a:cubicBezTo>
                        <a:pt x="695" y="521"/>
                        <a:pt x="673" y="507"/>
                        <a:pt x="650" y="499"/>
                      </a:cubicBezTo>
                      <a:cubicBezTo>
                        <a:pt x="644" y="497"/>
                        <a:pt x="635" y="490"/>
                        <a:pt x="629" y="489"/>
                      </a:cubicBezTo>
                      <a:cubicBezTo>
                        <a:pt x="620" y="487"/>
                        <a:pt x="615" y="483"/>
                        <a:pt x="607" y="482"/>
                      </a:cubicBezTo>
                      <a:cubicBezTo>
                        <a:pt x="590" y="479"/>
                        <a:pt x="575" y="477"/>
                        <a:pt x="561" y="472"/>
                      </a:cubicBezTo>
                      <a:cubicBezTo>
                        <a:pt x="531" y="463"/>
                        <a:pt x="507" y="454"/>
                        <a:pt x="501" y="385"/>
                      </a:cubicBezTo>
                      <a:cubicBezTo>
                        <a:pt x="501" y="382"/>
                        <a:pt x="501" y="382"/>
                        <a:pt x="501" y="382"/>
                      </a:cubicBezTo>
                      <a:cubicBezTo>
                        <a:pt x="537" y="421"/>
                        <a:pt x="571" y="371"/>
                        <a:pt x="571" y="371"/>
                      </a:cubicBezTo>
                      <a:cubicBezTo>
                        <a:pt x="564" y="376"/>
                        <a:pt x="550" y="370"/>
                        <a:pt x="550" y="370"/>
                      </a:cubicBezTo>
                      <a:cubicBezTo>
                        <a:pt x="570" y="376"/>
                        <a:pt x="578" y="352"/>
                        <a:pt x="578" y="352"/>
                      </a:cubicBezTo>
                      <a:cubicBezTo>
                        <a:pt x="569" y="358"/>
                        <a:pt x="566" y="353"/>
                        <a:pt x="566" y="353"/>
                      </a:cubicBezTo>
                      <a:cubicBezTo>
                        <a:pt x="581" y="347"/>
                        <a:pt x="580" y="328"/>
                        <a:pt x="580" y="328"/>
                      </a:cubicBezTo>
                      <a:cubicBezTo>
                        <a:pt x="573" y="353"/>
                        <a:pt x="539" y="357"/>
                        <a:pt x="548" y="329"/>
                      </a:cubicBezTo>
                      <a:cubicBezTo>
                        <a:pt x="563" y="281"/>
                        <a:pt x="578" y="182"/>
                        <a:pt x="534" y="91"/>
                      </a:cubicBezTo>
                      <a:cubicBezTo>
                        <a:pt x="489" y="0"/>
                        <a:pt x="374" y="39"/>
                        <a:pt x="374" y="39"/>
                      </a:cubicBezTo>
                      <a:cubicBezTo>
                        <a:pt x="352" y="25"/>
                        <a:pt x="305" y="61"/>
                        <a:pt x="284" y="90"/>
                      </a:cubicBezTo>
                      <a:cubicBezTo>
                        <a:pt x="263" y="120"/>
                        <a:pt x="238" y="224"/>
                        <a:pt x="287" y="300"/>
                      </a:cubicBezTo>
                      <a:cubicBezTo>
                        <a:pt x="311" y="338"/>
                        <a:pt x="285" y="358"/>
                        <a:pt x="276" y="354"/>
                      </a:cubicBezTo>
                      <a:cubicBezTo>
                        <a:pt x="268" y="351"/>
                        <a:pt x="269" y="343"/>
                        <a:pt x="269" y="341"/>
                      </a:cubicBezTo>
                      <a:cubicBezTo>
                        <a:pt x="264" y="362"/>
                        <a:pt x="280" y="371"/>
                        <a:pt x="280" y="371"/>
                      </a:cubicBezTo>
                      <a:cubicBezTo>
                        <a:pt x="270" y="367"/>
                        <a:pt x="265" y="358"/>
                        <a:pt x="265" y="358"/>
                      </a:cubicBezTo>
                      <a:cubicBezTo>
                        <a:pt x="266" y="379"/>
                        <a:pt x="288" y="385"/>
                        <a:pt x="288" y="385"/>
                      </a:cubicBezTo>
                      <a:cubicBezTo>
                        <a:pt x="274" y="384"/>
                        <a:pt x="268" y="376"/>
                        <a:pt x="268" y="376"/>
                      </a:cubicBezTo>
                      <a:cubicBezTo>
                        <a:pt x="273" y="392"/>
                        <a:pt x="309" y="408"/>
                        <a:pt x="328" y="381"/>
                      </a:cubicBezTo>
                      <a:cubicBezTo>
                        <a:pt x="322" y="460"/>
                        <a:pt x="295" y="464"/>
                        <a:pt x="268" y="472"/>
                      </a:cubicBezTo>
                      <a:cubicBezTo>
                        <a:pt x="254" y="477"/>
                        <a:pt x="239" y="479"/>
                        <a:pt x="222" y="482"/>
                      </a:cubicBezTo>
                      <a:cubicBezTo>
                        <a:pt x="214" y="483"/>
                        <a:pt x="208" y="487"/>
                        <a:pt x="199" y="488"/>
                      </a:cubicBezTo>
                      <a:cubicBezTo>
                        <a:pt x="193" y="489"/>
                        <a:pt x="186" y="496"/>
                        <a:pt x="180" y="498"/>
                      </a:cubicBezTo>
                      <a:cubicBezTo>
                        <a:pt x="156" y="506"/>
                        <a:pt x="134" y="521"/>
                        <a:pt x="118" y="538"/>
                      </a:cubicBezTo>
                      <a:cubicBezTo>
                        <a:pt x="101" y="556"/>
                        <a:pt x="83" y="607"/>
                        <a:pt x="77" y="645"/>
                      </a:cubicBezTo>
                      <a:cubicBezTo>
                        <a:pt x="71" y="683"/>
                        <a:pt x="66" y="727"/>
                        <a:pt x="63" y="756"/>
                      </a:cubicBezTo>
                      <a:cubicBezTo>
                        <a:pt x="59" y="806"/>
                        <a:pt x="62" y="877"/>
                        <a:pt x="62" y="929"/>
                      </a:cubicBezTo>
                      <a:cubicBezTo>
                        <a:pt x="62" y="981"/>
                        <a:pt x="55" y="1015"/>
                        <a:pt x="50" y="1039"/>
                      </a:cubicBezTo>
                      <a:cubicBezTo>
                        <a:pt x="45" y="1063"/>
                        <a:pt x="25" y="1129"/>
                        <a:pt x="26" y="1258"/>
                      </a:cubicBezTo>
                      <a:cubicBezTo>
                        <a:pt x="26" y="1281"/>
                        <a:pt x="25" y="1334"/>
                        <a:pt x="27" y="1369"/>
                      </a:cubicBezTo>
                      <a:cubicBezTo>
                        <a:pt x="31" y="1412"/>
                        <a:pt x="25" y="1506"/>
                        <a:pt x="19" y="1528"/>
                      </a:cubicBezTo>
                      <a:cubicBezTo>
                        <a:pt x="13" y="1555"/>
                        <a:pt x="6" y="1601"/>
                        <a:pt x="3" y="1608"/>
                      </a:cubicBezTo>
                      <a:cubicBezTo>
                        <a:pt x="0" y="1614"/>
                        <a:pt x="6" y="1623"/>
                        <a:pt x="10" y="1630"/>
                      </a:cubicBezTo>
                      <a:cubicBezTo>
                        <a:pt x="13" y="1637"/>
                        <a:pt x="12" y="1643"/>
                        <a:pt x="17" y="1653"/>
                      </a:cubicBezTo>
                      <a:cubicBezTo>
                        <a:pt x="20" y="1660"/>
                        <a:pt x="31" y="1676"/>
                        <a:pt x="36" y="1685"/>
                      </a:cubicBezTo>
                      <a:cubicBezTo>
                        <a:pt x="41" y="1693"/>
                        <a:pt x="62" y="1704"/>
                        <a:pt x="79" y="1709"/>
                      </a:cubicBezTo>
                      <a:cubicBezTo>
                        <a:pt x="90" y="1714"/>
                        <a:pt x="111" y="1725"/>
                        <a:pt x="113" y="1720"/>
                      </a:cubicBezTo>
                      <a:cubicBezTo>
                        <a:pt x="117" y="1709"/>
                        <a:pt x="110" y="1701"/>
                        <a:pt x="101" y="1697"/>
                      </a:cubicBezTo>
                      <a:cubicBezTo>
                        <a:pt x="96" y="1694"/>
                        <a:pt x="111" y="1703"/>
                        <a:pt x="114" y="1693"/>
                      </a:cubicBezTo>
                      <a:cubicBezTo>
                        <a:pt x="115" y="1690"/>
                        <a:pt x="115" y="1688"/>
                        <a:pt x="113" y="1683"/>
                      </a:cubicBezTo>
                      <a:cubicBezTo>
                        <a:pt x="115" y="1677"/>
                        <a:pt x="113" y="1677"/>
                        <a:pt x="109" y="1671"/>
                      </a:cubicBezTo>
                      <a:cubicBezTo>
                        <a:pt x="117" y="1669"/>
                        <a:pt x="111" y="1636"/>
                        <a:pt x="108" y="1620"/>
                      </a:cubicBezTo>
                      <a:cubicBezTo>
                        <a:pt x="109" y="1608"/>
                        <a:pt x="110" y="1570"/>
                        <a:pt x="101" y="1543"/>
                      </a:cubicBezTo>
                      <a:cubicBezTo>
                        <a:pt x="95" y="1527"/>
                        <a:pt x="93" y="1511"/>
                        <a:pt x="93" y="1501"/>
                      </a:cubicBezTo>
                      <a:cubicBezTo>
                        <a:pt x="88" y="1477"/>
                        <a:pt x="115" y="1307"/>
                        <a:pt x="131" y="1259"/>
                      </a:cubicBezTo>
                      <a:cubicBezTo>
                        <a:pt x="161" y="1158"/>
                        <a:pt x="151" y="1071"/>
                        <a:pt x="154" y="1053"/>
                      </a:cubicBezTo>
                      <a:cubicBezTo>
                        <a:pt x="158" y="1035"/>
                        <a:pt x="178" y="941"/>
                        <a:pt x="184" y="899"/>
                      </a:cubicBezTo>
                      <a:cubicBezTo>
                        <a:pt x="185" y="900"/>
                        <a:pt x="185" y="900"/>
                        <a:pt x="185" y="900"/>
                      </a:cubicBezTo>
                      <a:cubicBezTo>
                        <a:pt x="188" y="951"/>
                        <a:pt x="183" y="1029"/>
                        <a:pt x="184" y="1055"/>
                      </a:cubicBezTo>
                      <a:cubicBezTo>
                        <a:pt x="186" y="1091"/>
                        <a:pt x="176" y="1157"/>
                        <a:pt x="161" y="1186"/>
                      </a:cubicBezTo>
                      <a:cubicBezTo>
                        <a:pt x="145" y="1215"/>
                        <a:pt x="138" y="1260"/>
                        <a:pt x="124" y="1341"/>
                      </a:cubicBezTo>
                      <a:cubicBezTo>
                        <a:pt x="111" y="1405"/>
                        <a:pt x="101" y="1472"/>
                        <a:pt x="112" y="1588"/>
                      </a:cubicBezTo>
                      <a:cubicBezTo>
                        <a:pt x="121" y="1669"/>
                        <a:pt x="135" y="1720"/>
                        <a:pt x="155" y="1810"/>
                      </a:cubicBezTo>
                      <a:cubicBezTo>
                        <a:pt x="174" y="1891"/>
                        <a:pt x="200" y="1998"/>
                        <a:pt x="211" y="2058"/>
                      </a:cubicBezTo>
                      <a:cubicBezTo>
                        <a:pt x="221" y="2118"/>
                        <a:pt x="236" y="2140"/>
                        <a:pt x="238" y="2179"/>
                      </a:cubicBezTo>
                      <a:cubicBezTo>
                        <a:pt x="241" y="2218"/>
                        <a:pt x="215" y="2402"/>
                        <a:pt x="244" y="2508"/>
                      </a:cubicBezTo>
                      <a:cubicBezTo>
                        <a:pt x="272" y="2615"/>
                        <a:pt x="285" y="2682"/>
                        <a:pt x="290" y="2708"/>
                      </a:cubicBezTo>
                      <a:cubicBezTo>
                        <a:pt x="303" y="2765"/>
                        <a:pt x="292" y="2771"/>
                        <a:pt x="297" y="2800"/>
                      </a:cubicBezTo>
                      <a:cubicBezTo>
                        <a:pt x="302" y="2828"/>
                        <a:pt x="303" y="2825"/>
                        <a:pt x="288" y="2853"/>
                      </a:cubicBezTo>
                      <a:cubicBezTo>
                        <a:pt x="275" y="2871"/>
                        <a:pt x="253" y="2910"/>
                        <a:pt x="246" y="2918"/>
                      </a:cubicBezTo>
                      <a:cubicBezTo>
                        <a:pt x="240" y="2927"/>
                        <a:pt x="243" y="2936"/>
                        <a:pt x="246" y="2941"/>
                      </a:cubicBezTo>
                      <a:cubicBezTo>
                        <a:pt x="241" y="2955"/>
                        <a:pt x="257" y="2962"/>
                        <a:pt x="262" y="2962"/>
                      </a:cubicBezTo>
                      <a:cubicBezTo>
                        <a:pt x="260" y="2978"/>
                        <a:pt x="289" y="2976"/>
                        <a:pt x="296" y="2969"/>
                      </a:cubicBezTo>
                      <a:cubicBezTo>
                        <a:pt x="304" y="2978"/>
                        <a:pt x="326" y="2978"/>
                        <a:pt x="334" y="2967"/>
                      </a:cubicBezTo>
                      <a:cubicBezTo>
                        <a:pt x="348" y="2980"/>
                        <a:pt x="373" y="2980"/>
                        <a:pt x="388" y="2964"/>
                      </a:cubicBezTo>
                      <a:cubicBezTo>
                        <a:pt x="404" y="2948"/>
                        <a:pt x="406" y="2933"/>
                        <a:pt x="404" y="2917"/>
                      </a:cubicBezTo>
                      <a:cubicBezTo>
                        <a:pt x="402" y="2902"/>
                        <a:pt x="406" y="2896"/>
                        <a:pt x="409" y="2877"/>
                      </a:cubicBezTo>
                      <a:cubicBezTo>
                        <a:pt x="412" y="2858"/>
                        <a:pt x="415" y="2843"/>
                        <a:pt x="408" y="2830"/>
                      </a:cubicBezTo>
                      <a:cubicBezTo>
                        <a:pt x="401" y="2816"/>
                        <a:pt x="400" y="2809"/>
                        <a:pt x="400" y="2796"/>
                      </a:cubicBezTo>
                      <a:cubicBezTo>
                        <a:pt x="400" y="2782"/>
                        <a:pt x="406" y="2761"/>
                        <a:pt x="397" y="2744"/>
                      </a:cubicBezTo>
                      <a:cubicBezTo>
                        <a:pt x="388" y="2726"/>
                        <a:pt x="378" y="2685"/>
                        <a:pt x="380" y="2640"/>
                      </a:cubicBezTo>
                      <a:cubicBezTo>
                        <a:pt x="381" y="2595"/>
                        <a:pt x="414" y="2343"/>
                        <a:pt x="400" y="2257"/>
                      </a:cubicBezTo>
                      <a:cubicBezTo>
                        <a:pt x="386" y="2170"/>
                        <a:pt x="392" y="2153"/>
                        <a:pt x="395" y="2123"/>
                      </a:cubicBezTo>
                      <a:cubicBezTo>
                        <a:pt x="399" y="2094"/>
                        <a:pt x="407" y="2046"/>
                        <a:pt x="399" y="1984"/>
                      </a:cubicBezTo>
                      <a:cubicBezTo>
                        <a:pt x="396" y="1960"/>
                        <a:pt x="407" y="1862"/>
                        <a:pt x="408" y="1760"/>
                      </a:cubicBezTo>
                      <a:cubicBezTo>
                        <a:pt x="409" y="1694"/>
                        <a:pt x="417" y="1606"/>
                        <a:pt x="399" y="1588"/>
                      </a:cubicBezTo>
                      <a:cubicBezTo>
                        <a:pt x="399" y="1587"/>
                        <a:pt x="399" y="1587"/>
                        <a:pt x="399" y="1587"/>
                      </a:cubicBezTo>
                      <a:cubicBezTo>
                        <a:pt x="404" y="1589"/>
                        <a:pt x="409" y="1590"/>
                        <a:pt x="413" y="1590"/>
                      </a:cubicBezTo>
                      <a:cubicBezTo>
                        <a:pt x="414" y="1590"/>
                        <a:pt x="414" y="1590"/>
                        <a:pt x="414" y="1590"/>
                      </a:cubicBezTo>
                      <a:cubicBezTo>
                        <a:pt x="419" y="1590"/>
                        <a:pt x="425" y="1589"/>
                        <a:pt x="431" y="1586"/>
                      </a:cubicBezTo>
                      <a:cubicBezTo>
                        <a:pt x="430" y="1588"/>
                        <a:pt x="430" y="1588"/>
                        <a:pt x="430" y="1588"/>
                      </a:cubicBezTo>
                      <a:cubicBezTo>
                        <a:pt x="412" y="1606"/>
                        <a:pt x="418" y="1694"/>
                        <a:pt x="418" y="1759"/>
                      </a:cubicBezTo>
                      <a:cubicBezTo>
                        <a:pt x="419" y="1861"/>
                        <a:pt x="432" y="1960"/>
                        <a:pt x="429" y="1984"/>
                      </a:cubicBezTo>
                      <a:cubicBezTo>
                        <a:pt x="421" y="2046"/>
                        <a:pt x="430" y="2094"/>
                        <a:pt x="434" y="2123"/>
                      </a:cubicBezTo>
                      <a:cubicBezTo>
                        <a:pt x="437" y="2153"/>
                        <a:pt x="442" y="2170"/>
                        <a:pt x="428" y="2257"/>
                      </a:cubicBezTo>
                      <a:cubicBezTo>
                        <a:pt x="414" y="2343"/>
                        <a:pt x="447" y="2595"/>
                        <a:pt x="449" y="2640"/>
                      </a:cubicBezTo>
                      <a:cubicBezTo>
                        <a:pt x="451" y="2685"/>
                        <a:pt x="440" y="2726"/>
                        <a:pt x="432" y="2744"/>
                      </a:cubicBezTo>
                      <a:cubicBezTo>
                        <a:pt x="423" y="2761"/>
                        <a:pt x="428" y="2782"/>
                        <a:pt x="428" y="2796"/>
                      </a:cubicBezTo>
                      <a:cubicBezTo>
                        <a:pt x="428" y="2809"/>
                        <a:pt x="428" y="2816"/>
                        <a:pt x="421" y="2830"/>
                      </a:cubicBezTo>
                      <a:cubicBezTo>
                        <a:pt x="414" y="2843"/>
                        <a:pt x="416" y="2858"/>
                        <a:pt x="420" y="2877"/>
                      </a:cubicBezTo>
                      <a:cubicBezTo>
                        <a:pt x="423" y="2896"/>
                        <a:pt x="427" y="2902"/>
                        <a:pt x="425" y="2917"/>
                      </a:cubicBezTo>
                      <a:cubicBezTo>
                        <a:pt x="423" y="2933"/>
                        <a:pt x="425" y="2948"/>
                        <a:pt x="440" y="2964"/>
                      </a:cubicBezTo>
                      <a:cubicBezTo>
                        <a:pt x="456" y="2980"/>
                        <a:pt x="480" y="2980"/>
                        <a:pt x="494" y="2967"/>
                      </a:cubicBezTo>
                      <a:cubicBezTo>
                        <a:pt x="503" y="2978"/>
                        <a:pt x="525" y="2978"/>
                        <a:pt x="533" y="2969"/>
                      </a:cubicBezTo>
                      <a:cubicBezTo>
                        <a:pt x="540" y="2976"/>
                        <a:pt x="569" y="2978"/>
                        <a:pt x="567" y="2962"/>
                      </a:cubicBezTo>
                      <a:cubicBezTo>
                        <a:pt x="572" y="2962"/>
                        <a:pt x="587" y="2955"/>
                        <a:pt x="582" y="2941"/>
                      </a:cubicBezTo>
                      <a:cubicBezTo>
                        <a:pt x="586" y="2936"/>
                        <a:pt x="589" y="2927"/>
                        <a:pt x="582" y="2918"/>
                      </a:cubicBezTo>
                      <a:cubicBezTo>
                        <a:pt x="575" y="2910"/>
                        <a:pt x="554" y="2871"/>
                        <a:pt x="541" y="2853"/>
                      </a:cubicBezTo>
                      <a:cubicBezTo>
                        <a:pt x="526" y="2825"/>
                        <a:pt x="527" y="2828"/>
                        <a:pt x="532" y="2800"/>
                      </a:cubicBezTo>
                      <a:cubicBezTo>
                        <a:pt x="537" y="2771"/>
                        <a:pt x="526" y="2765"/>
                        <a:pt x="538" y="2708"/>
                      </a:cubicBezTo>
                      <a:cubicBezTo>
                        <a:pt x="544" y="2682"/>
                        <a:pt x="557" y="2615"/>
                        <a:pt x="585" y="2508"/>
                      </a:cubicBezTo>
                      <a:cubicBezTo>
                        <a:pt x="614" y="2402"/>
                        <a:pt x="588" y="2218"/>
                        <a:pt x="590" y="2179"/>
                      </a:cubicBezTo>
                      <a:cubicBezTo>
                        <a:pt x="593" y="2140"/>
                        <a:pt x="610" y="2113"/>
                        <a:pt x="620" y="2054"/>
                      </a:cubicBezTo>
                      <a:cubicBezTo>
                        <a:pt x="630" y="1994"/>
                        <a:pt x="655" y="1891"/>
                        <a:pt x="674" y="1810"/>
                      </a:cubicBezTo>
                      <a:cubicBezTo>
                        <a:pt x="694" y="1720"/>
                        <a:pt x="710" y="1670"/>
                        <a:pt x="719" y="1589"/>
                      </a:cubicBezTo>
                      <a:cubicBezTo>
                        <a:pt x="730" y="1474"/>
                        <a:pt x="720" y="1404"/>
                        <a:pt x="708" y="1340"/>
                      </a:cubicBezTo>
                      <a:cubicBezTo>
                        <a:pt x="694" y="1259"/>
                        <a:pt x="682" y="1204"/>
                        <a:pt x="667" y="1175"/>
                      </a:cubicBezTo>
                      <a:cubicBezTo>
                        <a:pt x="651" y="1146"/>
                        <a:pt x="646" y="1089"/>
                        <a:pt x="648" y="1053"/>
                      </a:cubicBezTo>
                      <a:cubicBezTo>
                        <a:pt x="649" y="1026"/>
                        <a:pt x="641" y="949"/>
                        <a:pt x="644" y="898"/>
                      </a:cubicBezTo>
                      <a:cubicBezTo>
                        <a:pt x="644" y="898"/>
                        <a:pt x="644" y="898"/>
                        <a:pt x="644" y="898"/>
                      </a:cubicBezTo>
                      <a:cubicBezTo>
                        <a:pt x="650" y="940"/>
                        <a:pt x="671" y="1035"/>
                        <a:pt x="674" y="1053"/>
                      </a:cubicBezTo>
                      <a:cubicBezTo>
                        <a:pt x="678" y="1071"/>
                        <a:pt x="668" y="1158"/>
                        <a:pt x="698" y="1259"/>
                      </a:cubicBezTo>
                      <a:cubicBezTo>
                        <a:pt x="713" y="1307"/>
                        <a:pt x="740" y="1477"/>
                        <a:pt x="736" y="1501"/>
                      </a:cubicBezTo>
                      <a:cubicBezTo>
                        <a:pt x="736" y="1511"/>
                        <a:pt x="733" y="1527"/>
                        <a:pt x="728" y="1543"/>
                      </a:cubicBezTo>
                      <a:cubicBezTo>
                        <a:pt x="719" y="1570"/>
                        <a:pt x="720" y="1608"/>
                        <a:pt x="721" y="1620"/>
                      </a:cubicBezTo>
                      <a:cubicBezTo>
                        <a:pt x="717" y="1636"/>
                        <a:pt x="712" y="1669"/>
                        <a:pt x="719" y="1671"/>
                      </a:cubicBezTo>
                      <a:cubicBezTo>
                        <a:pt x="715" y="1677"/>
                        <a:pt x="714" y="1677"/>
                        <a:pt x="716" y="1683"/>
                      </a:cubicBezTo>
                      <a:cubicBezTo>
                        <a:pt x="713" y="1688"/>
                        <a:pt x="713" y="1690"/>
                        <a:pt x="714" y="1693"/>
                      </a:cubicBezTo>
                      <a:cubicBezTo>
                        <a:pt x="718" y="1703"/>
                        <a:pt x="733" y="1694"/>
                        <a:pt x="728" y="1697"/>
                      </a:cubicBezTo>
                      <a:cubicBezTo>
                        <a:pt x="719" y="1701"/>
                        <a:pt x="712" y="1709"/>
                        <a:pt x="716" y="1720"/>
                      </a:cubicBezTo>
                      <a:cubicBezTo>
                        <a:pt x="718" y="1725"/>
                        <a:pt x="739" y="1714"/>
                        <a:pt x="750" y="1709"/>
                      </a:cubicBezTo>
                      <a:cubicBezTo>
                        <a:pt x="767" y="1704"/>
                        <a:pt x="787" y="1693"/>
                        <a:pt x="793" y="1685"/>
                      </a:cubicBezTo>
                      <a:cubicBezTo>
                        <a:pt x="798" y="1676"/>
                        <a:pt x="809" y="1660"/>
                        <a:pt x="812" y="1653"/>
                      </a:cubicBezTo>
                      <a:cubicBezTo>
                        <a:pt x="816" y="1643"/>
                        <a:pt x="815" y="1637"/>
                        <a:pt x="819" y="1630"/>
                      </a:cubicBezTo>
                      <a:cubicBezTo>
                        <a:pt x="822" y="1623"/>
                        <a:pt x="829" y="1614"/>
                        <a:pt x="825" y="1608"/>
                      </a:cubicBezTo>
                      <a:close/>
                      <a:moveTo>
                        <a:pt x="269" y="341"/>
                      </a:moveTo>
                      <a:cubicBezTo>
                        <a:pt x="269" y="341"/>
                        <a:pt x="269" y="340"/>
                        <a:pt x="269" y="340"/>
                      </a:cubicBezTo>
                      <a:cubicBezTo>
                        <a:pt x="269" y="340"/>
                        <a:pt x="269" y="341"/>
                        <a:pt x="269" y="341"/>
                      </a:cubicBezTo>
                      <a:close/>
                    </a:path>
                  </a:pathLst>
                </a:custGeom>
                <a:noFill/>
                <a:ln w="9525" cmpd="sng">
                  <a:solidFill>
                    <a:schemeClr val="bg1"/>
                  </a:solidFill>
                  <a:round/>
                  <a:headEnd/>
                  <a:tailEnd/>
                </a:ln>
              </p:spPr>
              <p:txBody>
                <a:bodyPr/>
                <a:lstStyle/>
                <a:p>
                  <a:pPr defTabSz="914400"/>
                  <a:endParaRPr lang="fr-FR" sz="2000">
                    <a:latin typeface="Arial" charset="0"/>
                    <a:ea typeface="+mn-ea"/>
                    <a:cs typeface="Arial" charset="0"/>
                  </a:endParaRPr>
                </a:p>
              </p:txBody>
            </p:sp>
            <p:sp>
              <p:nvSpPr>
                <p:cNvPr id="22" name="Freeform 23"/>
                <p:cNvSpPr>
                  <a:spLocks noEditPoints="1"/>
                </p:cNvSpPr>
                <p:nvPr/>
              </p:nvSpPr>
              <p:spPr bwMode="auto">
                <a:xfrm>
                  <a:off x="2832" y="705"/>
                  <a:ext cx="652" cy="2338"/>
                </a:xfrm>
                <a:custGeom>
                  <a:avLst/>
                  <a:gdLst>
                    <a:gd name="T0" fmla="*/ 630 w 829"/>
                    <a:gd name="T1" fmla="*/ 1074 h 2980"/>
                    <a:gd name="T2" fmla="*/ 603 w 829"/>
                    <a:gd name="T3" fmla="*/ 729 h 2980"/>
                    <a:gd name="T4" fmla="*/ 559 w 829"/>
                    <a:gd name="T5" fmla="*/ 423 h 2980"/>
                    <a:gd name="T6" fmla="*/ 477 w 829"/>
                    <a:gd name="T7" fmla="*/ 378 h 2980"/>
                    <a:gd name="T8" fmla="*/ 449 w 829"/>
                    <a:gd name="T9" fmla="*/ 291 h 2980"/>
                    <a:gd name="T10" fmla="*/ 445 w 829"/>
                    <a:gd name="T11" fmla="*/ 277 h 2980"/>
                    <a:gd name="T12" fmla="*/ 420 w 829"/>
                    <a:gd name="T13" fmla="*/ 71 h 2980"/>
                    <a:gd name="T14" fmla="*/ 226 w 829"/>
                    <a:gd name="T15" fmla="*/ 235 h 2980"/>
                    <a:gd name="T16" fmla="*/ 220 w 829"/>
                    <a:gd name="T17" fmla="*/ 291 h 2980"/>
                    <a:gd name="T18" fmla="*/ 211 w 829"/>
                    <a:gd name="T19" fmla="*/ 295 h 2980"/>
                    <a:gd name="T20" fmla="*/ 175 w 829"/>
                    <a:gd name="T21" fmla="*/ 378 h 2980"/>
                    <a:gd name="T22" fmla="*/ 93 w 829"/>
                    <a:gd name="T23" fmla="*/ 422 h 2980"/>
                    <a:gd name="T24" fmla="*/ 49 w 829"/>
                    <a:gd name="T25" fmla="*/ 729 h 2980"/>
                    <a:gd name="T26" fmla="*/ 21 w 829"/>
                    <a:gd name="T27" fmla="*/ 1074 h 2980"/>
                    <a:gd name="T28" fmla="*/ 8 w 829"/>
                    <a:gd name="T29" fmla="*/ 1279 h 2980"/>
                    <a:gd name="T30" fmla="*/ 62 w 829"/>
                    <a:gd name="T31" fmla="*/ 1341 h 2980"/>
                    <a:gd name="T32" fmla="*/ 90 w 829"/>
                    <a:gd name="T33" fmla="*/ 1328 h 2980"/>
                    <a:gd name="T34" fmla="*/ 85 w 829"/>
                    <a:gd name="T35" fmla="*/ 1271 h 2980"/>
                    <a:gd name="T36" fmla="*/ 103 w 829"/>
                    <a:gd name="T37" fmla="*/ 988 h 2980"/>
                    <a:gd name="T38" fmla="*/ 146 w 829"/>
                    <a:gd name="T39" fmla="*/ 706 h 2980"/>
                    <a:gd name="T40" fmla="*/ 98 w 829"/>
                    <a:gd name="T41" fmla="*/ 1052 h 2980"/>
                    <a:gd name="T42" fmla="*/ 166 w 829"/>
                    <a:gd name="T43" fmla="*/ 1615 h 2980"/>
                    <a:gd name="T44" fmla="*/ 228 w 829"/>
                    <a:gd name="T45" fmla="*/ 2125 h 2980"/>
                    <a:gd name="T46" fmla="*/ 193 w 829"/>
                    <a:gd name="T47" fmla="*/ 2289 h 2980"/>
                    <a:gd name="T48" fmla="*/ 233 w 829"/>
                    <a:gd name="T49" fmla="*/ 2329 h 2980"/>
                    <a:gd name="T50" fmla="*/ 318 w 829"/>
                    <a:gd name="T51" fmla="*/ 2289 h 2980"/>
                    <a:gd name="T52" fmla="*/ 315 w 829"/>
                    <a:gd name="T53" fmla="*/ 2194 h 2980"/>
                    <a:gd name="T54" fmla="*/ 315 w 829"/>
                    <a:gd name="T55" fmla="*/ 1771 h 2980"/>
                    <a:gd name="T56" fmla="*/ 321 w 829"/>
                    <a:gd name="T57" fmla="*/ 1381 h 2980"/>
                    <a:gd name="T58" fmla="*/ 325 w 829"/>
                    <a:gd name="T59" fmla="*/ 1247 h 2980"/>
                    <a:gd name="T60" fmla="*/ 338 w 829"/>
                    <a:gd name="T61" fmla="*/ 1246 h 2980"/>
                    <a:gd name="T62" fmla="*/ 341 w 829"/>
                    <a:gd name="T63" fmla="*/ 1666 h 2980"/>
                    <a:gd name="T64" fmla="*/ 340 w 829"/>
                    <a:gd name="T65" fmla="*/ 2153 h 2980"/>
                    <a:gd name="T66" fmla="*/ 330 w 829"/>
                    <a:gd name="T67" fmla="*/ 2257 h 2980"/>
                    <a:gd name="T68" fmla="*/ 389 w 829"/>
                    <a:gd name="T69" fmla="*/ 2328 h 2980"/>
                    <a:gd name="T70" fmla="*/ 458 w 829"/>
                    <a:gd name="T71" fmla="*/ 2307 h 2980"/>
                    <a:gd name="T72" fmla="*/ 418 w 829"/>
                    <a:gd name="T73" fmla="*/ 2197 h 2980"/>
                    <a:gd name="T74" fmla="*/ 464 w 829"/>
                    <a:gd name="T75" fmla="*/ 1710 h 2980"/>
                    <a:gd name="T76" fmla="*/ 565 w 829"/>
                    <a:gd name="T77" fmla="*/ 1247 h 2980"/>
                    <a:gd name="T78" fmla="*/ 510 w 829"/>
                    <a:gd name="T79" fmla="*/ 826 h 2980"/>
                    <a:gd name="T80" fmla="*/ 530 w 829"/>
                    <a:gd name="T81" fmla="*/ 826 h 2980"/>
                    <a:gd name="T82" fmla="*/ 573 w 829"/>
                    <a:gd name="T83" fmla="*/ 1211 h 2980"/>
                    <a:gd name="T84" fmla="*/ 563 w 829"/>
                    <a:gd name="T85" fmla="*/ 1320 h 2980"/>
                    <a:gd name="T86" fmla="*/ 563 w 829"/>
                    <a:gd name="T87" fmla="*/ 1349 h 2980"/>
                    <a:gd name="T88" fmla="*/ 639 w 829"/>
                    <a:gd name="T89" fmla="*/ 1297 h 2980"/>
                    <a:gd name="T90" fmla="*/ 212 w 829"/>
                    <a:gd name="T91" fmla="*/ 268 h 29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9"/>
                    <a:gd name="T139" fmla="*/ 0 h 2980"/>
                    <a:gd name="T140" fmla="*/ 829 w 829"/>
                    <a:gd name="T141" fmla="*/ 2980 h 29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9" h="2980">
                      <a:moveTo>
                        <a:pt x="825" y="1608"/>
                      </a:moveTo>
                      <a:cubicBezTo>
                        <a:pt x="822" y="1601"/>
                        <a:pt x="816" y="1555"/>
                        <a:pt x="809" y="1528"/>
                      </a:cubicBezTo>
                      <a:cubicBezTo>
                        <a:pt x="804" y="1506"/>
                        <a:pt x="798" y="1412"/>
                        <a:pt x="801" y="1369"/>
                      </a:cubicBezTo>
                      <a:cubicBezTo>
                        <a:pt x="804" y="1334"/>
                        <a:pt x="802" y="1281"/>
                        <a:pt x="803" y="1258"/>
                      </a:cubicBezTo>
                      <a:cubicBezTo>
                        <a:pt x="804" y="1129"/>
                        <a:pt x="783" y="1063"/>
                        <a:pt x="778" y="1039"/>
                      </a:cubicBezTo>
                      <a:cubicBezTo>
                        <a:pt x="773" y="1015"/>
                        <a:pt x="767" y="981"/>
                        <a:pt x="767" y="929"/>
                      </a:cubicBezTo>
                      <a:cubicBezTo>
                        <a:pt x="767" y="877"/>
                        <a:pt x="769" y="806"/>
                        <a:pt x="765" y="756"/>
                      </a:cubicBezTo>
                      <a:cubicBezTo>
                        <a:pt x="763" y="727"/>
                        <a:pt x="758" y="683"/>
                        <a:pt x="752" y="645"/>
                      </a:cubicBezTo>
                      <a:cubicBezTo>
                        <a:pt x="746" y="607"/>
                        <a:pt x="727" y="556"/>
                        <a:pt x="711" y="539"/>
                      </a:cubicBezTo>
                      <a:cubicBezTo>
                        <a:pt x="695" y="521"/>
                        <a:pt x="673" y="507"/>
                        <a:pt x="650" y="499"/>
                      </a:cubicBezTo>
                      <a:cubicBezTo>
                        <a:pt x="644" y="497"/>
                        <a:pt x="635" y="490"/>
                        <a:pt x="629" y="489"/>
                      </a:cubicBezTo>
                      <a:cubicBezTo>
                        <a:pt x="620" y="487"/>
                        <a:pt x="615" y="483"/>
                        <a:pt x="607" y="482"/>
                      </a:cubicBezTo>
                      <a:cubicBezTo>
                        <a:pt x="590" y="479"/>
                        <a:pt x="575" y="474"/>
                        <a:pt x="561" y="472"/>
                      </a:cubicBezTo>
                      <a:cubicBezTo>
                        <a:pt x="499" y="464"/>
                        <a:pt x="501" y="382"/>
                        <a:pt x="501" y="382"/>
                      </a:cubicBezTo>
                      <a:cubicBezTo>
                        <a:pt x="537" y="421"/>
                        <a:pt x="571" y="371"/>
                        <a:pt x="571" y="371"/>
                      </a:cubicBezTo>
                      <a:cubicBezTo>
                        <a:pt x="564" y="376"/>
                        <a:pt x="550" y="370"/>
                        <a:pt x="550" y="370"/>
                      </a:cubicBezTo>
                      <a:cubicBezTo>
                        <a:pt x="570" y="376"/>
                        <a:pt x="578" y="352"/>
                        <a:pt x="578" y="352"/>
                      </a:cubicBezTo>
                      <a:cubicBezTo>
                        <a:pt x="569" y="358"/>
                        <a:pt x="566" y="353"/>
                        <a:pt x="566" y="353"/>
                      </a:cubicBezTo>
                      <a:cubicBezTo>
                        <a:pt x="581" y="347"/>
                        <a:pt x="580" y="328"/>
                        <a:pt x="580" y="328"/>
                      </a:cubicBezTo>
                      <a:cubicBezTo>
                        <a:pt x="573" y="353"/>
                        <a:pt x="539" y="357"/>
                        <a:pt x="548" y="329"/>
                      </a:cubicBezTo>
                      <a:cubicBezTo>
                        <a:pt x="563" y="281"/>
                        <a:pt x="578" y="182"/>
                        <a:pt x="534" y="91"/>
                      </a:cubicBezTo>
                      <a:cubicBezTo>
                        <a:pt x="489" y="0"/>
                        <a:pt x="374" y="39"/>
                        <a:pt x="374" y="39"/>
                      </a:cubicBezTo>
                      <a:cubicBezTo>
                        <a:pt x="352" y="25"/>
                        <a:pt x="305" y="61"/>
                        <a:pt x="284" y="90"/>
                      </a:cubicBezTo>
                      <a:cubicBezTo>
                        <a:pt x="263" y="120"/>
                        <a:pt x="238" y="224"/>
                        <a:pt x="287" y="300"/>
                      </a:cubicBezTo>
                      <a:cubicBezTo>
                        <a:pt x="311" y="338"/>
                        <a:pt x="285" y="358"/>
                        <a:pt x="276" y="354"/>
                      </a:cubicBezTo>
                      <a:cubicBezTo>
                        <a:pt x="268" y="351"/>
                        <a:pt x="269" y="343"/>
                        <a:pt x="269" y="341"/>
                      </a:cubicBezTo>
                      <a:cubicBezTo>
                        <a:pt x="264" y="362"/>
                        <a:pt x="280" y="371"/>
                        <a:pt x="280" y="371"/>
                      </a:cubicBezTo>
                      <a:cubicBezTo>
                        <a:pt x="270" y="367"/>
                        <a:pt x="265" y="358"/>
                        <a:pt x="265" y="358"/>
                      </a:cubicBezTo>
                      <a:cubicBezTo>
                        <a:pt x="266" y="379"/>
                        <a:pt x="288" y="385"/>
                        <a:pt x="288" y="385"/>
                      </a:cubicBezTo>
                      <a:cubicBezTo>
                        <a:pt x="274" y="384"/>
                        <a:pt x="268" y="376"/>
                        <a:pt x="268" y="376"/>
                      </a:cubicBezTo>
                      <a:cubicBezTo>
                        <a:pt x="273" y="392"/>
                        <a:pt x="309" y="408"/>
                        <a:pt x="328" y="381"/>
                      </a:cubicBezTo>
                      <a:cubicBezTo>
                        <a:pt x="322" y="460"/>
                        <a:pt x="295" y="464"/>
                        <a:pt x="268" y="472"/>
                      </a:cubicBezTo>
                      <a:cubicBezTo>
                        <a:pt x="254" y="477"/>
                        <a:pt x="239" y="479"/>
                        <a:pt x="222" y="482"/>
                      </a:cubicBezTo>
                      <a:cubicBezTo>
                        <a:pt x="214" y="483"/>
                        <a:pt x="208" y="487"/>
                        <a:pt x="199" y="488"/>
                      </a:cubicBezTo>
                      <a:cubicBezTo>
                        <a:pt x="193" y="489"/>
                        <a:pt x="186" y="496"/>
                        <a:pt x="180" y="498"/>
                      </a:cubicBezTo>
                      <a:cubicBezTo>
                        <a:pt x="156" y="506"/>
                        <a:pt x="134" y="521"/>
                        <a:pt x="118" y="538"/>
                      </a:cubicBezTo>
                      <a:cubicBezTo>
                        <a:pt x="101" y="556"/>
                        <a:pt x="83" y="607"/>
                        <a:pt x="77" y="645"/>
                      </a:cubicBezTo>
                      <a:cubicBezTo>
                        <a:pt x="71" y="683"/>
                        <a:pt x="66" y="727"/>
                        <a:pt x="63" y="756"/>
                      </a:cubicBezTo>
                      <a:cubicBezTo>
                        <a:pt x="59" y="806"/>
                        <a:pt x="62" y="877"/>
                        <a:pt x="62" y="929"/>
                      </a:cubicBezTo>
                      <a:cubicBezTo>
                        <a:pt x="62" y="981"/>
                        <a:pt x="55" y="1015"/>
                        <a:pt x="50" y="1039"/>
                      </a:cubicBezTo>
                      <a:cubicBezTo>
                        <a:pt x="45" y="1063"/>
                        <a:pt x="25" y="1129"/>
                        <a:pt x="26" y="1258"/>
                      </a:cubicBezTo>
                      <a:cubicBezTo>
                        <a:pt x="26" y="1281"/>
                        <a:pt x="25" y="1334"/>
                        <a:pt x="27" y="1369"/>
                      </a:cubicBezTo>
                      <a:cubicBezTo>
                        <a:pt x="31" y="1412"/>
                        <a:pt x="25" y="1506"/>
                        <a:pt x="19" y="1528"/>
                      </a:cubicBezTo>
                      <a:cubicBezTo>
                        <a:pt x="13" y="1555"/>
                        <a:pt x="6" y="1601"/>
                        <a:pt x="3" y="1608"/>
                      </a:cubicBezTo>
                      <a:cubicBezTo>
                        <a:pt x="0" y="1614"/>
                        <a:pt x="6" y="1623"/>
                        <a:pt x="10" y="1630"/>
                      </a:cubicBezTo>
                      <a:cubicBezTo>
                        <a:pt x="13" y="1637"/>
                        <a:pt x="12" y="1643"/>
                        <a:pt x="17" y="1653"/>
                      </a:cubicBezTo>
                      <a:cubicBezTo>
                        <a:pt x="20" y="1660"/>
                        <a:pt x="31" y="1676"/>
                        <a:pt x="36" y="1685"/>
                      </a:cubicBezTo>
                      <a:cubicBezTo>
                        <a:pt x="41" y="1693"/>
                        <a:pt x="62" y="1704"/>
                        <a:pt x="79" y="1709"/>
                      </a:cubicBezTo>
                      <a:cubicBezTo>
                        <a:pt x="90" y="1714"/>
                        <a:pt x="111" y="1725"/>
                        <a:pt x="113" y="1720"/>
                      </a:cubicBezTo>
                      <a:cubicBezTo>
                        <a:pt x="117" y="1709"/>
                        <a:pt x="110" y="1701"/>
                        <a:pt x="101" y="1697"/>
                      </a:cubicBezTo>
                      <a:cubicBezTo>
                        <a:pt x="96" y="1694"/>
                        <a:pt x="111" y="1703"/>
                        <a:pt x="114" y="1693"/>
                      </a:cubicBezTo>
                      <a:cubicBezTo>
                        <a:pt x="115" y="1690"/>
                        <a:pt x="115" y="1688"/>
                        <a:pt x="113" y="1683"/>
                      </a:cubicBezTo>
                      <a:cubicBezTo>
                        <a:pt x="115" y="1677"/>
                        <a:pt x="113" y="1677"/>
                        <a:pt x="109" y="1671"/>
                      </a:cubicBezTo>
                      <a:cubicBezTo>
                        <a:pt x="117" y="1669"/>
                        <a:pt x="111" y="1636"/>
                        <a:pt x="108" y="1620"/>
                      </a:cubicBezTo>
                      <a:cubicBezTo>
                        <a:pt x="109" y="1608"/>
                        <a:pt x="110" y="1570"/>
                        <a:pt x="101" y="1543"/>
                      </a:cubicBezTo>
                      <a:cubicBezTo>
                        <a:pt x="95" y="1527"/>
                        <a:pt x="93" y="1511"/>
                        <a:pt x="93" y="1501"/>
                      </a:cubicBezTo>
                      <a:cubicBezTo>
                        <a:pt x="88" y="1477"/>
                        <a:pt x="115" y="1307"/>
                        <a:pt x="131" y="1259"/>
                      </a:cubicBezTo>
                      <a:cubicBezTo>
                        <a:pt x="161" y="1158"/>
                        <a:pt x="151" y="1071"/>
                        <a:pt x="154" y="1053"/>
                      </a:cubicBezTo>
                      <a:cubicBezTo>
                        <a:pt x="158" y="1035"/>
                        <a:pt x="178" y="941"/>
                        <a:pt x="184" y="899"/>
                      </a:cubicBezTo>
                      <a:cubicBezTo>
                        <a:pt x="185" y="900"/>
                        <a:pt x="185" y="900"/>
                        <a:pt x="185" y="900"/>
                      </a:cubicBezTo>
                      <a:cubicBezTo>
                        <a:pt x="188" y="951"/>
                        <a:pt x="183" y="1029"/>
                        <a:pt x="184" y="1055"/>
                      </a:cubicBezTo>
                      <a:cubicBezTo>
                        <a:pt x="186" y="1091"/>
                        <a:pt x="176" y="1157"/>
                        <a:pt x="161" y="1186"/>
                      </a:cubicBezTo>
                      <a:cubicBezTo>
                        <a:pt x="145" y="1215"/>
                        <a:pt x="138" y="1260"/>
                        <a:pt x="124" y="1341"/>
                      </a:cubicBezTo>
                      <a:cubicBezTo>
                        <a:pt x="111" y="1405"/>
                        <a:pt x="101" y="1472"/>
                        <a:pt x="112" y="1588"/>
                      </a:cubicBezTo>
                      <a:cubicBezTo>
                        <a:pt x="121" y="1669"/>
                        <a:pt x="135" y="1720"/>
                        <a:pt x="155" y="1810"/>
                      </a:cubicBezTo>
                      <a:cubicBezTo>
                        <a:pt x="174" y="1891"/>
                        <a:pt x="200" y="1998"/>
                        <a:pt x="211" y="2058"/>
                      </a:cubicBezTo>
                      <a:cubicBezTo>
                        <a:pt x="221" y="2118"/>
                        <a:pt x="236" y="2140"/>
                        <a:pt x="238" y="2179"/>
                      </a:cubicBezTo>
                      <a:cubicBezTo>
                        <a:pt x="241" y="2218"/>
                        <a:pt x="215" y="2402"/>
                        <a:pt x="244" y="2508"/>
                      </a:cubicBezTo>
                      <a:cubicBezTo>
                        <a:pt x="272" y="2615"/>
                        <a:pt x="285" y="2682"/>
                        <a:pt x="290" y="2708"/>
                      </a:cubicBezTo>
                      <a:cubicBezTo>
                        <a:pt x="303" y="2765"/>
                        <a:pt x="292" y="2771"/>
                        <a:pt x="297" y="2800"/>
                      </a:cubicBezTo>
                      <a:cubicBezTo>
                        <a:pt x="302" y="2828"/>
                        <a:pt x="303" y="2825"/>
                        <a:pt x="288" y="2853"/>
                      </a:cubicBezTo>
                      <a:cubicBezTo>
                        <a:pt x="275" y="2871"/>
                        <a:pt x="253" y="2910"/>
                        <a:pt x="246" y="2918"/>
                      </a:cubicBezTo>
                      <a:cubicBezTo>
                        <a:pt x="240" y="2927"/>
                        <a:pt x="243" y="2936"/>
                        <a:pt x="246" y="2941"/>
                      </a:cubicBezTo>
                      <a:cubicBezTo>
                        <a:pt x="241" y="2955"/>
                        <a:pt x="257" y="2962"/>
                        <a:pt x="262" y="2962"/>
                      </a:cubicBezTo>
                      <a:cubicBezTo>
                        <a:pt x="260" y="2978"/>
                        <a:pt x="289" y="2976"/>
                        <a:pt x="296" y="2969"/>
                      </a:cubicBezTo>
                      <a:cubicBezTo>
                        <a:pt x="304" y="2978"/>
                        <a:pt x="326" y="2978"/>
                        <a:pt x="334" y="2967"/>
                      </a:cubicBezTo>
                      <a:cubicBezTo>
                        <a:pt x="348" y="2980"/>
                        <a:pt x="373" y="2980"/>
                        <a:pt x="388" y="2964"/>
                      </a:cubicBezTo>
                      <a:cubicBezTo>
                        <a:pt x="404" y="2948"/>
                        <a:pt x="406" y="2933"/>
                        <a:pt x="404" y="2917"/>
                      </a:cubicBezTo>
                      <a:cubicBezTo>
                        <a:pt x="402" y="2902"/>
                        <a:pt x="406" y="2896"/>
                        <a:pt x="409" y="2877"/>
                      </a:cubicBezTo>
                      <a:cubicBezTo>
                        <a:pt x="412" y="2858"/>
                        <a:pt x="415" y="2843"/>
                        <a:pt x="408" y="2830"/>
                      </a:cubicBezTo>
                      <a:cubicBezTo>
                        <a:pt x="401" y="2816"/>
                        <a:pt x="400" y="2809"/>
                        <a:pt x="400" y="2796"/>
                      </a:cubicBezTo>
                      <a:cubicBezTo>
                        <a:pt x="400" y="2782"/>
                        <a:pt x="406" y="2761"/>
                        <a:pt x="397" y="2744"/>
                      </a:cubicBezTo>
                      <a:cubicBezTo>
                        <a:pt x="388" y="2726"/>
                        <a:pt x="378" y="2685"/>
                        <a:pt x="380" y="2640"/>
                      </a:cubicBezTo>
                      <a:cubicBezTo>
                        <a:pt x="381" y="2595"/>
                        <a:pt x="414" y="2343"/>
                        <a:pt x="400" y="2257"/>
                      </a:cubicBezTo>
                      <a:cubicBezTo>
                        <a:pt x="386" y="2170"/>
                        <a:pt x="392" y="2153"/>
                        <a:pt x="395" y="2123"/>
                      </a:cubicBezTo>
                      <a:cubicBezTo>
                        <a:pt x="399" y="2094"/>
                        <a:pt x="407" y="2046"/>
                        <a:pt x="399" y="1984"/>
                      </a:cubicBezTo>
                      <a:cubicBezTo>
                        <a:pt x="396" y="1960"/>
                        <a:pt x="407" y="1862"/>
                        <a:pt x="408" y="1760"/>
                      </a:cubicBezTo>
                      <a:cubicBezTo>
                        <a:pt x="409" y="1694"/>
                        <a:pt x="417" y="1606"/>
                        <a:pt x="399" y="1588"/>
                      </a:cubicBezTo>
                      <a:cubicBezTo>
                        <a:pt x="399" y="1587"/>
                        <a:pt x="399" y="1587"/>
                        <a:pt x="399" y="1587"/>
                      </a:cubicBezTo>
                      <a:cubicBezTo>
                        <a:pt x="404" y="1589"/>
                        <a:pt x="409" y="1590"/>
                        <a:pt x="413" y="1590"/>
                      </a:cubicBezTo>
                      <a:cubicBezTo>
                        <a:pt x="414" y="1590"/>
                        <a:pt x="414" y="1590"/>
                        <a:pt x="414" y="1590"/>
                      </a:cubicBezTo>
                      <a:cubicBezTo>
                        <a:pt x="419" y="1590"/>
                        <a:pt x="425" y="1589"/>
                        <a:pt x="431" y="1586"/>
                      </a:cubicBezTo>
                      <a:cubicBezTo>
                        <a:pt x="430" y="1588"/>
                        <a:pt x="430" y="1588"/>
                        <a:pt x="430" y="1588"/>
                      </a:cubicBezTo>
                      <a:cubicBezTo>
                        <a:pt x="412" y="1606"/>
                        <a:pt x="418" y="1694"/>
                        <a:pt x="418" y="1759"/>
                      </a:cubicBezTo>
                      <a:cubicBezTo>
                        <a:pt x="419" y="1861"/>
                        <a:pt x="432" y="1960"/>
                        <a:pt x="429" y="1984"/>
                      </a:cubicBezTo>
                      <a:cubicBezTo>
                        <a:pt x="421" y="2046"/>
                        <a:pt x="430" y="2094"/>
                        <a:pt x="434" y="2123"/>
                      </a:cubicBezTo>
                      <a:cubicBezTo>
                        <a:pt x="437" y="2153"/>
                        <a:pt x="442" y="2170"/>
                        <a:pt x="428" y="2257"/>
                      </a:cubicBezTo>
                      <a:cubicBezTo>
                        <a:pt x="414" y="2343"/>
                        <a:pt x="447" y="2595"/>
                        <a:pt x="449" y="2640"/>
                      </a:cubicBezTo>
                      <a:cubicBezTo>
                        <a:pt x="451" y="2685"/>
                        <a:pt x="440" y="2726"/>
                        <a:pt x="432" y="2744"/>
                      </a:cubicBezTo>
                      <a:cubicBezTo>
                        <a:pt x="423" y="2761"/>
                        <a:pt x="428" y="2782"/>
                        <a:pt x="428" y="2796"/>
                      </a:cubicBezTo>
                      <a:cubicBezTo>
                        <a:pt x="428" y="2809"/>
                        <a:pt x="428" y="2816"/>
                        <a:pt x="421" y="2830"/>
                      </a:cubicBezTo>
                      <a:cubicBezTo>
                        <a:pt x="414" y="2843"/>
                        <a:pt x="416" y="2858"/>
                        <a:pt x="420" y="2877"/>
                      </a:cubicBezTo>
                      <a:cubicBezTo>
                        <a:pt x="423" y="2896"/>
                        <a:pt x="427" y="2902"/>
                        <a:pt x="425" y="2917"/>
                      </a:cubicBezTo>
                      <a:cubicBezTo>
                        <a:pt x="423" y="2933"/>
                        <a:pt x="425" y="2948"/>
                        <a:pt x="440" y="2964"/>
                      </a:cubicBezTo>
                      <a:cubicBezTo>
                        <a:pt x="456" y="2980"/>
                        <a:pt x="480" y="2980"/>
                        <a:pt x="494" y="2967"/>
                      </a:cubicBezTo>
                      <a:cubicBezTo>
                        <a:pt x="503" y="2978"/>
                        <a:pt x="525" y="2978"/>
                        <a:pt x="533" y="2969"/>
                      </a:cubicBezTo>
                      <a:cubicBezTo>
                        <a:pt x="540" y="2976"/>
                        <a:pt x="569" y="2978"/>
                        <a:pt x="567" y="2962"/>
                      </a:cubicBezTo>
                      <a:cubicBezTo>
                        <a:pt x="572" y="2962"/>
                        <a:pt x="587" y="2955"/>
                        <a:pt x="582" y="2941"/>
                      </a:cubicBezTo>
                      <a:cubicBezTo>
                        <a:pt x="586" y="2936"/>
                        <a:pt x="589" y="2927"/>
                        <a:pt x="582" y="2918"/>
                      </a:cubicBezTo>
                      <a:cubicBezTo>
                        <a:pt x="575" y="2910"/>
                        <a:pt x="554" y="2871"/>
                        <a:pt x="541" y="2853"/>
                      </a:cubicBezTo>
                      <a:cubicBezTo>
                        <a:pt x="526" y="2825"/>
                        <a:pt x="527" y="2828"/>
                        <a:pt x="532" y="2800"/>
                      </a:cubicBezTo>
                      <a:cubicBezTo>
                        <a:pt x="537" y="2771"/>
                        <a:pt x="526" y="2765"/>
                        <a:pt x="538" y="2708"/>
                      </a:cubicBezTo>
                      <a:cubicBezTo>
                        <a:pt x="544" y="2682"/>
                        <a:pt x="557" y="2615"/>
                        <a:pt x="585" y="2508"/>
                      </a:cubicBezTo>
                      <a:cubicBezTo>
                        <a:pt x="614" y="2402"/>
                        <a:pt x="588" y="2218"/>
                        <a:pt x="590" y="2179"/>
                      </a:cubicBezTo>
                      <a:cubicBezTo>
                        <a:pt x="593" y="2140"/>
                        <a:pt x="610" y="2113"/>
                        <a:pt x="620" y="2054"/>
                      </a:cubicBezTo>
                      <a:cubicBezTo>
                        <a:pt x="630" y="1994"/>
                        <a:pt x="655" y="1891"/>
                        <a:pt x="674" y="1810"/>
                      </a:cubicBezTo>
                      <a:cubicBezTo>
                        <a:pt x="694" y="1720"/>
                        <a:pt x="710" y="1670"/>
                        <a:pt x="719" y="1589"/>
                      </a:cubicBezTo>
                      <a:cubicBezTo>
                        <a:pt x="730" y="1474"/>
                        <a:pt x="720" y="1404"/>
                        <a:pt x="708" y="1340"/>
                      </a:cubicBezTo>
                      <a:cubicBezTo>
                        <a:pt x="694" y="1259"/>
                        <a:pt x="682" y="1204"/>
                        <a:pt x="667" y="1175"/>
                      </a:cubicBezTo>
                      <a:cubicBezTo>
                        <a:pt x="651" y="1146"/>
                        <a:pt x="646" y="1089"/>
                        <a:pt x="648" y="1053"/>
                      </a:cubicBezTo>
                      <a:cubicBezTo>
                        <a:pt x="649" y="1026"/>
                        <a:pt x="641" y="949"/>
                        <a:pt x="644" y="898"/>
                      </a:cubicBezTo>
                      <a:cubicBezTo>
                        <a:pt x="644" y="898"/>
                        <a:pt x="644" y="898"/>
                        <a:pt x="644" y="898"/>
                      </a:cubicBezTo>
                      <a:cubicBezTo>
                        <a:pt x="650" y="940"/>
                        <a:pt x="671" y="1035"/>
                        <a:pt x="674" y="1053"/>
                      </a:cubicBezTo>
                      <a:cubicBezTo>
                        <a:pt x="678" y="1071"/>
                        <a:pt x="668" y="1158"/>
                        <a:pt x="698" y="1259"/>
                      </a:cubicBezTo>
                      <a:cubicBezTo>
                        <a:pt x="713" y="1307"/>
                        <a:pt x="740" y="1477"/>
                        <a:pt x="736" y="1501"/>
                      </a:cubicBezTo>
                      <a:cubicBezTo>
                        <a:pt x="736" y="1511"/>
                        <a:pt x="733" y="1527"/>
                        <a:pt x="728" y="1543"/>
                      </a:cubicBezTo>
                      <a:cubicBezTo>
                        <a:pt x="719" y="1570"/>
                        <a:pt x="720" y="1608"/>
                        <a:pt x="721" y="1620"/>
                      </a:cubicBezTo>
                      <a:cubicBezTo>
                        <a:pt x="717" y="1636"/>
                        <a:pt x="712" y="1669"/>
                        <a:pt x="719" y="1671"/>
                      </a:cubicBezTo>
                      <a:cubicBezTo>
                        <a:pt x="715" y="1677"/>
                        <a:pt x="714" y="1677"/>
                        <a:pt x="716" y="1683"/>
                      </a:cubicBezTo>
                      <a:cubicBezTo>
                        <a:pt x="713" y="1688"/>
                        <a:pt x="713" y="1690"/>
                        <a:pt x="714" y="1693"/>
                      </a:cubicBezTo>
                      <a:cubicBezTo>
                        <a:pt x="718" y="1703"/>
                        <a:pt x="733" y="1694"/>
                        <a:pt x="728" y="1697"/>
                      </a:cubicBezTo>
                      <a:cubicBezTo>
                        <a:pt x="719" y="1701"/>
                        <a:pt x="712" y="1709"/>
                        <a:pt x="716" y="1720"/>
                      </a:cubicBezTo>
                      <a:cubicBezTo>
                        <a:pt x="718" y="1725"/>
                        <a:pt x="739" y="1714"/>
                        <a:pt x="750" y="1709"/>
                      </a:cubicBezTo>
                      <a:cubicBezTo>
                        <a:pt x="767" y="1704"/>
                        <a:pt x="787" y="1693"/>
                        <a:pt x="793" y="1685"/>
                      </a:cubicBezTo>
                      <a:cubicBezTo>
                        <a:pt x="798" y="1676"/>
                        <a:pt x="809" y="1660"/>
                        <a:pt x="812" y="1653"/>
                      </a:cubicBezTo>
                      <a:cubicBezTo>
                        <a:pt x="816" y="1643"/>
                        <a:pt x="815" y="1637"/>
                        <a:pt x="819" y="1630"/>
                      </a:cubicBezTo>
                      <a:cubicBezTo>
                        <a:pt x="822" y="1623"/>
                        <a:pt x="829" y="1614"/>
                        <a:pt x="825" y="1608"/>
                      </a:cubicBezTo>
                      <a:close/>
                      <a:moveTo>
                        <a:pt x="269" y="341"/>
                      </a:moveTo>
                      <a:cubicBezTo>
                        <a:pt x="269" y="341"/>
                        <a:pt x="269" y="340"/>
                        <a:pt x="269" y="340"/>
                      </a:cubicBezTo>
                      <a:cubicBezTo>
                        <a:pt x="269" y="340"/>
                        <a:pt x="269" y="341"/>
                        <a:pt x="269" y="341"/>
                      </a:cubicBezTo>
                      <a:close/>
                    </a:path>
                  </a:pathLst>
                </a:custGeom>
                <a:solidFill>
                  <a:srgbClr val="8EB4E3"/>
                </a:solidFill>
                <a:ln w="9525" cap="rnd" cmpd="sng">
                  <a:solidFill>
                    <a:schemeClr val="bg1"/>
                  </a:solidFill>
                  <a:prstDash val="solid"/>
                  <a:round/>
                  <a:headEnd/>
                  <a:tailEnd/>
                </a:ln>
              </p:spPr>
              <p:txBody>
                <a:bodyPr/>
                <a:lstStyle/>
                <a:p>
                  <a:pPr defTabSz="914400"/>
                  <a:endParaRPr lang="fr-FR" sz="2000">
                    <a:latin typeface="Arial" charset="0"/>
                    <a:ea typeface="+mn-ea"/>
                    <a:cs typeface="Arial" charset="0"/>
                  </a:endParaRPr>
                </a:p>
              </p:txBody>
            </p:sp>
          </p:grpSp>
        </p:grpSp>
        <p:sp>
          <p:nvSpPr>
            <p:cNvPr id="11" name="Flèche droite 16"/>
            <p:cNvSpPr>
              <a:spLocks noChangeArrowheads="1"/>
            </p:cNvSpPr>
            <p:nvPr/>
          </p:nvSpPr>
          <p:spPr bwMode="auto">
            <a:xfrm>
              <a:off x="2501900" y="4803775"/>
              <a:ext cx="4667250" cy="390525"/>
            </a:xfrm>
            <a:prstGeom prst="rightArrow">
              <a:avLst>
                <a:gd name="adj1" fmla="val 50000"/>
                <a:gd name="adj2" fmla="val 50018"/>
              </a:avLst>
            </a:prstGeom>
            <a:solidFill>
              <a:srgbClr val="92D050"/>
            </a:solidFill>
            <a:ln w="9525" algn="ctr">
              <a:noFill/>
              <a:round/>
              <a:headEnd/>
              <a:tailEnd/>
            </a:ln>
          </p:spPr>
          <p:txBody>
            <a:bodyPr anchor="ctr"/>
            <a:lstStyle/>
            <a:p>
              <a:pPr algn="ctr" defTabSz="914400"/>
              <a:r>
                <a:rPr lang="fr-FR" sz="1400">
                  <a:latin typeface="Arial" charset="0"/>
                  <a:ea typeface="+mn-ea"/>
                  <a:cs typeface="Arial" charset="0"/>
                </a:rPr>
                <a:t>Traitement ARV</a:t>
              </a:r>
            </a:p>
          </p:txBody>
        </p:sp>
        <p:sp>
          <p:nvSpPr>
            <p:cNvPr id="12" name="Rectangle 20"/>
            <p:cNvSpPr>
              <a:spLocks noChangeArrowheads="1"/>
            </p:cNvSpPr>
            <p:nvPr/>
          </p:nvSpPr>
          <p:spPr bwMode="auto">
            <a:xfrm>
              <a:off x="2501900" y="5192713"/>
              <a:ext cx="2120900" cy="184150"/>
            </a:xfrm>
            <a:prstGeom prst="rect">
              <a:avLst/>
            </a:prstGeom>
            <a:solidFill>
              <a:srgbClr val="00B0F0"/>
            </a:solidFill>
            <a:ln w="9525" algn="ctr">
              <a:noFill/>
              <a:round/>
              <a:headEnd/>
              <a:tailEnd/>
            </a:ln>
          </p:spPr>
          <p:txBody>
            <a:bodyPr anchor="ctr"/>
            <a:lstStyle/>
            <a:p>
              <a:pPr algn="ctr" defTabSz="914400"/>
              <a:r>
                <a:rPr lang="fr-FR" sz="1400">
                  <a:latin typeface="Arial" charset="0"/>
                  <a:ea typeface="+mn-ea"/>
                  <a:cs typeface="Arial" charset="0"/>
                </a:rPr>
                <a:t>PrEP</a:t>
              </a:r>
            </a:p>
          </p:txBody>
        </p:sp>
        <p:sp>
          <p:nvSpPr>
            <p:cNvPr id="13" name="ZoneTexte 21"/>
            <p:cNvSpPr txBox="1">
              <a:spLocks noChangeArrowheads="1"/>
            </p:cNvSpPr>
            <p:nvPr/>
          </p:nvSpPr>
          <p:spPr bwMode="auto">
            <a:xfrm>
              <a:off x="4622800" y="5149850"/>
              <a:ext cx="1376980" cy="307777"/>
            </a:xfrm>
            <a:prstGeom prst="rect">
              <a:avLst/>
            </a:prstGeom>
            <a:noFill/>
            <a:ln w="9525">
              <a:noFill/>
              <a:miter lim="800000"/>
              <a:headEnd/>
              <a:tailEnd/>
            </a:ln>
          </p:spPr>
          <p:txBody>
            <a:bodyPr wrap="none">
              <a:spAutoFit/>
            </a:bodyPr>
            <a:lstStyle/>
            <a:p>
              <a:pPr defTabSz="914400"/>
              <a:r>
                <a:rPr lang="fr-FR" sz="1400">
                  <a:latin typeface="Arial" charset="0"/>
                  <a:ea typeface="+mn-ea"/>
                  <a:cs typeface="Arial" charset="0"/>
                </a:rPr>
                <a:t>Stop (M6 ARV)</a:t>
              </a:r>
            </a:p>
          </p:txBody>
        </p:sp>
        <p:sp>
          <p:nvSpPr>
            <p:cNvPr id="14" name="Flèche droite 21"/>
            <p:cNvSpPr>
              <a:spLocks noChangeArrowheads="1"/>
            </p:cNvSpPr>
            <p:nvPr/>
          </p:nvSpPr>
          <p:spPr bwMode="auto">
            <a:xfrm>
              <a:off x="4835525" y="5676900"/>
              <a:ext cx="2333625" cy="390525"/>
            </a:xfrm>
            <a:prstGeom prst="rightArrow">
              <a:avLst>
                <a:gd name="adj1" fmla="val 50000"/>
                <a:gd name="adj2" fmla="val 49990"/>
              </a:avLst>
            </a:prstGeom>
            <a:solidFill>
              <a:srgbClr val="92D050"/>
            </a:solidFill>
            <a:ln w="9525" algn="ctr">
              <a:noFill/>
              <a:round/>
              <a:headEnd/>
              <a:tailEnd/>
            </a:ln>
          </p:spPr>
          <p:txBody>
            <a:bodyPr anchor="ctr"/>
            <a:lstStyle/>
            <a:p>
              <a:pPr algn="ctr" defTabSz="914400"/>
              <a:r>
                <a:rPr lang="fr-FR" sz="1400">
                  <a:latin typeface="Arial" charset="0"/>
                  <a:ea typeface="+mn-ea"/>
                  <a:cs typeface="Arial" charset="0"/>
                </a:rPr>
                <a:t>Traitement ARV</a:t>
              </a:r>
            </a:p>
          </p:txBody>
        </p:sp>
        <p:sp>
          <p:nvSpPr>
            <p:cNvPr id="15" name="Rectangle 23"/>
            <p:cNvSpPr>
              <a:spLocks noChangeArrowheads="1"/>
            </p:cNvSpPr>
            <p:nvPr/>
          </p:nvSpPr>
          <p:spPr bwMode="auto">
            <a:xfrm>
              <a:off x="2501900" y="6064250"/>
              <a:ext cx="3916363" cy="184150"/>
            </a:xfrm>
            <a:prstGeom prst="rect">
              <a:avLst/>
            </a:prstGeom>
            <a:solidFill>
              <a:srgbClr val="00B0F0"/>
            </a:solidFill>
            <a:ln w="9525" algn="ctr">
              <a:noFill/>
              <a:round/>
              <a:headEnd/>
              <a:tailEnd/>
            </a:ln>
          </p:spPr>
          <p:txBody>
            <a:bodyPr anchor="ctr"/>
            <a:lstStyle/>
            <a:p>
              <a:pPr algn="ctr" defTabSz="914400"/>
              <a:r>
                <a:rPr lang="fr-FR" sz="1400">
                  <a:latin typeface="Arial" charset="0"/>
                  <a:ea typeface="+mn-ea"/>
                  <a:cs typeface="Arial" charset="0"/>
                </a:rPr>
                <a:t>PrEP</a:t>
              </a:r>
            </a:p>
          </p:txBody>
        </p:sp>
        <p:sp>
          <p:nvSpPr>
            <p:cNvPr id="16" name="ZoneTexte 24"/>
            <p:cNvSpPr txBox="1">
              <a:spLocks noChangeArrowheads="1"/>
            </p:cNvSpPr>
            <p:nvPr/>
          </p:nvSpPr>
          <p:spPr bwMode="auto">
            <a:xfrm>
              <a:off x="6418263" y="6022975"/>
              <a:ext cx="1376980" cy="307777"/>
            </a:xfrm>
            <a:prstGeom prst="rect">
              <a:avLst/>
            </a:prstGeom>
            <a:noFill/>
            <a:ln w="9525">
              <a:noFill/>
              <a:miter lim="800000"/>
              <a:headEnd/>
              <a:tailEnd/>
            </a:ln>
          </p:spPr>
          <p:txBody>
            <a:bodyPr wrap="none">
              <a:spAutoFit/>
            </a:bodyPr>
            <a:lstStyle/>
            <a:p>
              <a:pPr defTabSz="914400"/>
              <a:r>
                <a:rPr lang="fr-FR" sz="1400" dirty="0">
                  <a:latin typeface="Arial" charset="0"/>
                  <a:ea typeface="+mn-ea"/>
                  <a:cs typeface="Arial" charset="0"/>
                </a:rPr>
                <a:t>Stop (M6 ARV)</a:t>
              </a:r>
            </a:p>
          </p:txBody>
        </p:sp>
        <p:sp>
          <p:nvSpPr>
            <p:cNvPr id="17" name="ZoneTexte 25"/>
            <p:cNvSpPr txBox="1">
              <a:spLocks noChangeArrowheads="1"/>
            </p:cNvSpPr>
            <p:nvPr/>
          </p:nvSpPr>
          <p:spPr bwMode="auto">
            <a:xfrm>
              <a:off x="2501900" y="5753100"/>
              <a:ext cx="1095043" cy="307777"/>
            </a:xfrm>
            <a:prstGeom prst="rect">
              <a:avLst/>
            </a:prstGeom>
            <a:noFill/>
            <a:ln w="9525">
              <a:noFill/>
              <a:miter lim="800000"/>
              <a:headEnd/>
              <a:tailEnd/>
            </a:ln>
          </p:spPr>
          <p:txBody>
            <a:bodyPr wrap="none">
              <a:spAutoFit/>
            </a:bodyPr>
            <a:lstStyle/>
            <a:p>
              <a:pPr defTabSz="914400"/>
              <a:r>
                <a:rPr lang="fr-FR" sz="1400">
                  <a:latin typeface="Arial" charset="0"/>
                  <a:ea typeface="+mn-ea"/>
                  <a:cs typeface="Arial" charset="0"/>
                </a:rPr>
                <a:t>ARV différé</a:t>
              </a:r>
            </a:p>
          </p:txBody>
        </p:sp>
        <p:cxnSp>
          <p:nvCxnSpPr>
            <p:cNvPr id="18" name="Connecteur droit 26"/>
            <p:cNvCxnSpPr>
              <a:cxnSpLocks noChangeShapeType="1"/>
              <a:stCxn id="17" idx="3"/>
            </p:cNvCxnSpPr>
            <p:nvPr/>
          </p:nvCxnSpPr>
          <p:spPr bwMode="auto">
            <a:xfrm flipV="1">
              <a:off x="3596943" y="5892800"/>
              <a:ext cx="1157620" cy="14189"/>
            </a:xfrm>
            <a:prstGeom prst="line">
              <a:avLst/>
            </a:prstGeom>
            <a:noFill/>
            <a:ln w="9525" algn="ctr">
              <a:solidFill>
                <a:schemeClr val="bg1"/>
              </a:solidFill>
              <a:prstDash val="dash"/>
              <a:round/>
              <a:headEnd/>
              <a:tailEnd/>
            </a:ln>
          </p:spPr>
        </p:cxnSp>
      </p:grpSp>
    </p:spTree>
    <p:extLst>
      <p:ext uri="{BB962C8B-B14F-4D97-AF65-F5344CB8AC3E}">
        <p14:creationId xmlns:p14="http://schemas.microsoft.com/office/powerpoint/2010/main" val="4987537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2" name="ZoneTexte 1"/>
          <p:cNvSpPr txBox="1">
            <a:spLocks noChangeArrowheads="1"/>
          </p:cNvSpPr>
          <p:nvPr/>
        </p:nvSpPr>
        <p:spPr bwMode="auto">
          <a:xfrm>
            <a:off x="152400" y="152400"/>
            <a:ext cx="7908925" cy="400110"/>
          </a:xfrm>
          <a:prstGeom prst="rect">
            <a:avLst/>
          </a:prstGeom>
          <a:noFill/>
          <a:ln w="9525">
            <a:noFill/>
            <a:miter lim="800000"/>
            <a:headEnd/>
            <a:tailEnd/>
          </a:ln>
        </p:spPr>
        <p:txBody>
          <a:bodyPr>
            <a:prstTxWarp prst="textNoShape">
              <a:avLst/>
            </a:prstTxWarp>
            <a:spAutoFit/>
          </a:bodyPr>
          <a:lstStyle/>
          <a:p>
            <a:endParaRPr lang="fr-FR" sz="2000"/>
          </a:p>
        </p:txBody>
      </p:sp>
      <p:sp>
        <p:nvSpPr>
          <p:cNvPr id="53" name="Espace réservé du texte 52"/>
          <p:cNvSpPr>
            <a:spLocks noGrp="1"/>
          </p:cNvSpPr>
          <p:nvPr>
            <p:ph type="body" sz="quarter" idx="13"/>
          </p:nvPr>
        </p:nvSpPr>
        <p:spPr>
          <a:xfrm>
            <a:off x="1063276" y="5527040"/>
            <a:ext cx="7623523" cy="531813"/>
          </a:xfrm>
        </p:spPr>
        <p:txBody>
          <a:bodyPr/>
          <a:lstStyle/>
          <a:p>
            <a:r>
              <a:rPr lang="fr-FR" sz="1600" smtClean="0"/>
              <a:t>23 octobre 2014, le DSMB recommande l’arrêt du bras placebo et demande que l’intervention préventive soit proposée à tous les participants</a:t>
            </a:r>
            <a:endParaRPr lang="fr-FR" smtClean="0"/>
          </a:p>
          <a:p>
            <a:endParaRPr lang="fr-FR" sz="1600"/>
          </a:p>
        </p:txBody>
      </p:sp>
      <p:sp>
        <p:nvSpPr>
          <p:cNvPr id="49" name="Titre 48"/>
          <p:cNvSpPr>
            <a:spLocks noGrp="1"/>
          </p:cNvSpPr>
          <p:nvPr>
            <p:ph type="title"/>
          </p:nvPr>
        </p:nvSpPr>
        <p:spPr>
          <a:xfrm>
            <a:off x="1039091" y="150813"/>
            <a:ext cx="7647708" cy="401697"/>
          </a:xfrm>
        </p:spPr>
        <p:txBody>
          <a:bodyPr>
            <a:normAutofit/>
          </a:bodyPr>
          <a:lstStyle/>
          <a:p>
            <a:r>
              <a:rPr lang="fr-FR" sz="3600" dirty="0" smtClean="0"/>
              <a:t>IPERGAY</a:t>
            </a:r>
            <a:endParaRPr lang="fr-FR" sz="3600" dirty="0"/>
          </a:p>
        </p:txBody>
      </p:sp>
      <p:sp>
        <p:nvSpPr>
          <p:cNvPr id="4" name="Espace réservé du numéro de diapositive 3"/>
          <p:cNvSpPr>
            <a:spLocks noGrp="1"/>
          </p:cNvSpPr>
          <p:nvPr>
            <p:ph type="sldNum" sz="quarter" idx="4"/>
          </p:nvPr>
        </p:nvSpPr>
        <p:spPr/>
        <p:txBody>
          <a:bodyPr/>
          <a:lstStyle/>
          <a:p>
            <a:pPr>
              <a:defRPr/>
            </a:pPr>
            <a:fld id="{C1265A62-3229-2D4B-8DAA-B1F424831F0E}" type="slidenum">
              <a:rPr lang="fr-FR" smtClean="0"/>
              <a:pPr>
                <a:defRPr/>
              </a:pPr>
              <a:t>49</a:t>
            </a:fld>
            <a:endParaRPr lang="fr-FR"/>
          </a:p>
        </p:txBody>
      </p:sp>
      <p:sp>
        <p:nvSpPr>
          <p:cNvPr id="35" name="Espace réservé du pied de page 7"/>
          <p:cNvSpPr>
            <a:spLocks noGrp="1"/>
          </p:cNvSpPr>
          <p:nvPr>
            <p:ph type="ftr" sz="quarter" idx="4294967295"/>
          </p:nvPr>
        </p:nvSpPr>
        <p:spPr>
          <a:xfrm>
            <a:off x="3227388" y="6400800"/>
            <a:ext cx="5916612" cy="469900"/>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grpSp>
        <p:nvGrpSpPr>
          <p:cNvPr id="2" name="Grouper 53"/>
          <p:cNvGrpSpPr/>
          <p:nvPr/>
        </p:nvGrpSpPr>
        <p:grpSpPr>
          <a:xfrm>
            <a:off x="739349" y="737686"/>
            <a:ext cx="8276264" cy="4570636"/>
            <a:chOff x="739349" y="1167522"/>
            <a:chExt cx="8276264" cy="4570636"/>
          </a:xfrm>
        </p:grpSpPr>
        <p:grpSp>
          <p:nvGrpSpPr>
            <p:cNvPr id="3" name="Grouper 44"/>
            <p:cNvGrpSpPr/>
            <p:nvPr/>
          </p:nvGrpSpPr>
          <p:grpSpPr>
            <a:xfrm>
              <a:off x="739349" y="1230196"/>
              <a:ext cx="8276264" cy="4507962"/>
              <a:chOff x="739349" y="1482467"/>
              <a:chExt cx="8276264" cy="4507962"/>
            </a:xfrm>
          </p:grpSpPr>
          <p:sp>
            <p:nvSpPr>
              <p:cNvPr id="34" name="Rectangle 22"/>
              <p:cNvSpPr>
                <a:spLocks noChangeArrowheads="1"/>
              </p:cNvSpPr>
              <p:nvPr/>
            </p:nvSpPr>
            <p:spPr bwMode="auto">
              <a:xfrm>
                <a:off x="3200400" y="2228850"/>
                <a:ext cx="2590800" cy="307777"/>
              </a:xfrm>
              <a:prstGeom prst="rect">
                <a:avLst/>
              </a:prstGeom>
              <a:solidFill>
                <a:schemeClr val="bg1"/>
              </a:solidFill>
              <a:ln w="12700" cap="flat" cmpd="sng" algn="ctr">
                <a:solidFill>
                  <a:schemeClr val="bg1">
                    <a:lumMod val="50000"/>
                  </a:schemeClr>
                </a:solidFill>
                <a:prstDash val="solid"/>
                <a:miter lim="800000"/>
                <a:headEnd type="none" w="med" len="med"/>
                <a:tailEnd type="none" w="med" len="med"/>
              </a:ln>
            </p:spPr>
            <p:txBody>
              <a:bodyPr>
                <a:spAutoFit/>
              </a:bodyPr>
              <a:lstStyle>
                <a:lvl1pPr eaLnBrk="0" hangingPunct="0">
                  <a:spcBef>
                    <a:spcPct val="20000"/>
                  </a:spcBef>
                  <a:buChar char="•"/>
                  <a:defRPr sz="2800">
                    <a:solidFill>
                      <a:srgbClr val="002776"/>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auto" hangingPunct="1">
                  <a:spcBef>
                    <a:spcPct val="0"/>
                  </a:spcBef>
                  <a:spcAft>
                    <a:spcPts val="0"/>
                  </a:spcAft>
                  <a:buFontTx/>
                  <a:buNone/>
                  <a:defRPr/>
                </a:pPr>
                <a:r>
                  <a:rPr lang="fr-FR" altLang="en-US" sz="1400" kern="0" smtClean="0">
                    <a:solidFill>
                      <a:prstClr val="black"/>
                    </a:solidFill>
                    <a:ea typeface="+mn-ea"/>
                  </a:rPr>
                  <a:t>Randomisés (n = 414)</a:t>
                </a:r>
              </a:p>
            </p:txBody>
          </p:sp>
          <p:cxnSp>
            <p:nvCxnSpPr>
              <p:cNvPr id="45058" name="Connecteur droit 34"/>
              <p:cNvCxnSpPr>
                <a:cxnSpLocks noChangeShapeType="1"/>
              </p:cNvCxnSpPr>
              <p:nvPr/>
            </p:nvCxnSpPr>
            <p:spPr bwMode="auto">
              <a:xfrm rot="10800000" flipV="1">
                <a:off x="2478088" y="2568006"/>
                <a:ext cx="1971676" cy="246063"/>
              </a:xfrm>
              <a:prstGeom prst="line">
                <a:avLst/>
              </a:prstGeom>
              <a:noFill/>
              <a:ln w="19050" cap="flat" cmpd="sng" algn="ctr">
                <a:solidFill>
                  <a:srgbClr val="7F7F7F"/>
                </a:solidFill>
                <a:prstDash val="solid"/>
                <a:round/>
                <a:headEnd type="none" w="med" len="med"/>
                <a:tailEnd type="none" w="med" len="med"/>
              </a:ln>
            </p:spPr>
          </p:cxnSp>
          <p:cxnSp>
            <p:nvCxnSpPr>
              <p:cNvPr id="45059" name="Connecteur droit 37"/>
              <p:cNvCxnSpPr>
                <a:cxnSpLocks noChangeShapeType="1"/>
              </p:cNvCxnSpPr>
              <p:nvPr/>
            </p:nvCxnSpPr>
            <p:spPr bwMode="auto">
              <a:xfrm>
                <a:off x="4449763" y="2568007"/>
                <a:ext cx="1967706" cy="255588"/>
              </a:xfrm>
              <a:prstGeom prst="line">
                <a:avLst/>
              </a:prstGeom>
              <a:noFill/>
              <a:ln w="19050" cap="flat" cmpd="sng" algn="ctr">
                <a:solidFill>
                  <a:srgbClr val="7F7F7F"/>
                </a:solidFill>
                <a:prstDash val="solid"/>
                <a:round/>
                <a:headEnd type="none" w="med" len="med"/>
                <a:tailEnd type="none" w="med" len="med"/>
              </a:ln>
            </p:spPr>
          </p:cxnSp>
          <p:sp>
            <p:nvSpPr>
              <p:cNvPr id="41" name="Rectangle 40"/>
              <p:cNvSpPr/>
              <p:nvPr/>
            </p:nvSpPr>
            <p:spPr>
              <a:xfrm>
                <a:off x="1658036" y="2831468"/>
                <a:ext cx="2527300" cy="307777"/>
              </a:xfrm>
              <a:prstGeom prst="rect">
                <a:avLst/>
              </a:prstGeom>
              <a:solidFill>
                <a:srgbClr val="005294"/>
              </a:solidFill>
              <a:ln w="19050">
                <a:noFill/>
                <a:miter lim="800000"/>
                <a:headEnd/>
                <a:tailEnd/>
              </a:ln>
            </p:spPr>
            <p:txBody>
              <a:bodyPr>
                <a:spAutoFit/>
              </a:bodyPr>
              <a:lstStyle/>
              <a:p>
                <a:pPr algn="ctr" fontAlgn="auto">
                  <a:spcAft>
                    <a:spcPts val="0"/>
                  </a:spcAft>
                  <a:defRPr/>
                </a:pPr>
                <a:r>
                  <a:rPr lang="fr-FR" sz="1400" kern="0">
                    <a:solidFill>
                      <a:schemeClr val="bg1"/>
                    </a:solidFill>
                    <a:latin typeface="Arial" charset="0"/>
                    <a:ea typeface="+mn-ea"/>
                    <a:cs typeface="Arial" charset="0"/>
                  </a:rPr>
                  <a:t>TDF/FTC</a:t>
                </a:r>
                <a:r>
                  <a:rPr lang="fr-FR" sz="1400" kern="0" smtClean="0">
                    <a:solidFill>
                      <a:schemeClr val="bg1"/>
                    </a:solidFill>
                    <a:latin typeface="Arial" charset="0"/>
                    <a:ea typeface="+mn-ea"/>
                    <a:cs typeface="Arial" charset="0"/>
                  </a:rPr>
                  <a:t> (n = 206)</a:t>
                </a:r>
                <a:endParaRPr lang="fr-FR" sz="1400" kern="0">
                  <a:solidFill>
                    <a:schemeClr val="bg1"/>
                  </a:solidFill>
                  <a:latin typeface="Arial" charset="0"/>
                  <a:ea typeface="+mn-ea"/>
                  <a:cs typeface="Arial" charset="0"/>
                </a:endParaRPr>
              </a:p>
            </p:txBody>
          </p:sp>
          <p:sp>
            <p:nvSpPr>
              <p:cNvPr id="42" name="Rectangle 41"/>
              <p:cNvSpPr/>
              <p:nvPr/>
            </p:nvSpPr>
            <p:spPr>
              <a:xfrm>
                <a:off x="5112016" y="2840993"/>
                <a:ext cx="2471738" cy="307777"/>
              </a:xfrm>
              <a:prstGeom prst="rect">
                <a:avLst/>
              </a:prstGeom>
              <a:solidFill>
                <a:srgbClr val="FF6600"/>
              </a:solidFill>
              <a:ln w="19050">
                <a:noFill/>
                <a:miter lim="800000"/>
                <a:headEnd/>
                <a:tailEnd/>
              </a:ln>
            </p:spPr>
            <p:txBody>
              <a:bodyPr>
                <a:spAutoFit/>
              </a:bodyPr>
              <a:lstStyle/>
              <a:p>
                <a:pPr algn="ctr" fontAlgn="auto">
                  <a:spcAft>
                    <a:spcPts val="0"/>
                  </a:spcAft>
                  <a:defRPr/>
                </a:pPr>
                <a:r>
                  <a:rPr lang="fr-FR" sz="1400" kern="0">
                    <a:solidFill>
                      <a:schemeClr val="bg1"/>
                    </a:solidFill>
                    <a:latin typeface="Arial" charset="0"/>
                    <a:ea typeface="+mn-ea"/>
                    <a:cs typeface="Arial" charset="0"/>
                  </a:rPr>
                  <a:t>Placebo</a:t>
                </a:r>
                <a:r>
                  <a:rPr lang="fr-FR" sz="1400" kern="0" smtClean="0">
                    <a:solidFill>
                      <a:schemeClr val="bg1"/>
                    </a:solidFill>
                    <a:latin typeface="Arial" charset="0"/>
                    <a:ea typeface="+mn-ea"/>
                    <a:cs typeface="Arial" charset="0"/>
                  </a:rPr>
                  <a:t> (n = 208)</a:t>
                </a:r>
                <a:endParaRPr lang="fr-FR" sz="1400" kern="0">
                  <a:solidFill>
                    <a:schemeClr val="bg1"/>
                  </a:solidFill>
                  <a:latin typeface="Arial" charset="0"/>
                  <a:ea typeface="+mn-ea"/>
                  <a:cs typeface="Arial" charset="0"/>
                </a:endParaRPr>
              </a:p>
            </p:txBody>
          </p:sp>
          <p:sp>
            <p:nvSpPr>
              <p:cNvPr id="46" name="Rectangle 51"/>
              <p:cNvSpPr>
                <a:spLocks noChangeArrowheads="1"/>
              </p:cNvSpPr>
              <p:nvPr/>
            </p:nvSpPr>
            <p:spPr bwMode="auto">
              <a:xfrm>
                <a:off x="773613" y="4248602"/>
                <a:ext cx="3417558" cy="307777"/>
              </a:xfrm>
              <a:prstGeom prst="rect">
                <a:avLst/>
              </a:prstGeom>
              <a:solidFill>
                <a:srgbClr val="005294"/>
              </a:solidFill>
              <a:ln w="19050">
                <a:noFill/>
              </a:ln>
              <a:effectLst/>
            </p:spPr>
            <p:txBody>
              <a:bodyPr wrap="square">
                <a:spAutoFit/>
              </a:bodyPr>
              <a:lstStyle/>
              <a:p>
                <a:pPr algn="ctr" fontAlgn="auto">
                  <a:spcBef>
                    <a:spcPts val="0"/>
                  </a:spcBef>
                  <a:spcAft>
                    <a:spcPts val="0"/>
                  </a:spcAft>
                  <a:defRPr/>
                </a:pPr>
                <a:r>
                  <a:rPr lang="fr-FR" altLang="en-US" sz="1400" kern="0">
                    <a:solidFill>
                      <a:schemeClr val="bg1"/>
                    </a:solidFill>
                    <a:latin typeface="Arial" pitchFamily="34" charset="0"/>
                    <a:ea typeface="+mn-ea"/>
                    <a:cs typeface="Arial" pitchFamily="34" charset="0"/>
                  </a:rPr>
                  <a:t>Inclus dans l’analyse en </a:t>
                </a:r>
                <a:r>
                  <a:rPr lang="fr-FR" altLang="en-US" sz="1400" kern="0" smtClean="0">
                    <a:solidFill>
                      <a:schemeClr val="bg1"/>
                    </a:solidFill>
                    <a:latin typeface="Arial" pitchFamily="34" charset="0"/>
                    <a:ea typeface="+mn-ea"/>
                    <a:cs typeface="Arial" pitchFamily="34" charset="0"/>
                  </a:rPr>
                  <a:t>ITTm (n = 199)</a:t>
                </a:r>
                <a:endParaRPr lang="fr-FR" altLang="en-US" sz="1400" kern="0">
                  <a:solidFill>
                    <a:schemeClr val="bg1"/>
                  </a:solidFill>
                  <a:latin typeface="Arial" pitchFamily="34" charset="0"/>
                  <a:ea typeface="+mn-ea"/>
                  <a:cs typeface="Arial" pitchFamily="34" charset="0"/>
                </a:endParaRPr>
              </a:p>
            </p:txBody>
          </p:sp>
          <p:sp>
            <p:nvSpPr>
              <p:cNvPr id="47" name="Rectangle 52"/>
              <p:cNvSpPr>
                <a:spLocks noChangeArrowheads="1"/>
              </p:cNvSpPr>
              <p:nvPr/>
            </p:nvSpPr>
            <p:spPr bwMode="auto">
              <a:xfrm>
                <a:off x="5112016" y="4248602"/>
                <a:ext cx="3810000" cy="307777"/>
              </a:xfrm>
              <a:prstGeom prst="rect">
                <a:avLst/>
              </a:prstGeom>
              <a:solidFill>
                <a:srgbClr val="FF6600"/>
              </a:solidFill>
              <a:ln w="19050">
                <a:noFill/>
              </a:ln>
              <a:effectLst/>
            </p:spPr>
            <p:txBody>
              <a:bodyPr wrap="square">
                <a:spAutoFit/>
              </a:bodyPr>
              <a:lstStyle/>
              <a:p>
                <a:pPr algn="ctr" fontAlgn="auto">
                  <a:spcBef>
                    <a:spcPts val="0"/>
                  </a:spcBef>
                  <a:spcAft>
                    <a:spcPts val="0"/>
                  </a:spcAft>
                  <a:defRPr/>
                </a:pPr>
                <a:r>
                  <a:rPr lang="fr-FR" altLang="en-US" sz="1400" kern="0">
                    <a:solidFill>
                      <a:schemeClr val="bg1"/>
                    </a:solidFill>
                    <a:latin typeface="Arial" pitchFamily="34" charset="0"/>
                    <a:ea typeface="ＭＳ Ｐゴシック" charset="0"/>
                    <a:cs typeface="Arial" pitchFamily="34" charset="0"/>
                  </a:rPr>
                  <a:t>Inclus dans l’analyse en </a:t>
                </a:r>
                <a:r>
                  <a:rPr lang="fr-FR" altLang="en-US" sz="1400" kern="0" smtClean="0">
                    <a:solidFill>
                      <a:schemeClr val="bg1"/>
                    </a:solidFill>
                    <a:latin typeface="Arial" pitchFamily="34" charset="0"/>
                    <a:ea typeface="ＭＳ Ｐゴシック" charset="0"/>
                    <a:cs typeface="Arial" pitchFamily="34" charset="0"/>
                  </a:rPr>
                  <a:t>ITTm (</a:t>
                </a:r>
                <a:r>
                  <a:rPr lang="fr-FR" altLang="en-US" sz="1400" kern="0" smtClean="0">
                    <a:solidFill>
                      <a:schemeClr val="bg1"/>
                    </a:solidFill>
                    <a:latin typeface="Arial" pitchFamily="34" charset="0"/>
                    <a:ea typeface="+mn-ea"/>
                    <a:cs typeface="Arial" pitchFamily="34" charset="0"/>
                  </a:rPr>
                  <a:t>n = 201) </a:t>
                </a:r>
                <a:endParaRPr lang="fr-FR" altLang="en-US" sz="1400" kern="0">
                  <a:solidFill>
                    <a:schemeClr val="bg1"/>
                  </a:solidFill>
                  <a:latin typeface="Arial" pitchFamily="34" charset="0"/>
                  <a:ea typeface="+mn-ea"/>
                  <a:cs typeface="Arial" pitchFamily="34" charset="0"/>
                </a:endParaRPr>
              </a:p>
            </p:txBody>
          </p:sp>
          <p:sp>
            <p:nvSpPr>
              <p:cNvPr id="50" name="Rectangle 49"/>
              <p:cNvSpPr/>
              <p:nvPr/>
            </p:nvSpPr>
            <p:spPr>
              <a:xfrm>
                <a:off x="5118039" y="5673979"/>
                <a:ext cx="2759075" cy="307777"/>
              </a:xfrm>
              <a:prstGeom prst="rect">
                <a:avLst/>
              </a:prstGeom>
              <a:solidFill>
                <a:schemeClr val="bg1"/>
              </a:solidFill>
              <a:ln w="19050">
                <a:solidFill>
                  <a:srgbClr val="FF6600"/>
                </a:solidFill>
              </a:ln>
              <a:effectLst/>
            </p:spPr>
            <p:txBody>
              <a:bodyPr>
                <a:spAutoFit/>
              </a:bodyPr>
              <a:lstStyle/>
              <a:p>
                <a:pPr algn="ctr" fontAlgn="auto">
                  <a:spcBef>
                    <a:spcPts val="0"/>
                  </a:spcBef>
                  <a:spcAft>
                    <a:spcPts val="0"/>
                  </a:spcAft>
                  <a:defRPr/>
                </a:pPr>
                <a:r>
                  <a:rPr lang="fr-FR" sz="1400" kern="0">
                    <a:solidFill>
                      <a:prstClr val="black"/>
                    </a:solidFill>
                    <a:latin typeface="Arial" pitchFamily="34" charset="0"/>
                    <a:ea typeface="+mn-ea"/>
                    <a:cs typeface="Arial" pitchFamily="34" charset="0"/>
                  </a:rPr>
                  <a:t>Suivis </a:t>
                </a:r>
                <a:r>
                  <a:rPr lang="fr-FR" sz="1400" kern="0" smtClean="0">
                    <a:solidFill>
                      <a:prstClr val="black"/>
                    </a:solidFill>
                    <a:latin typeface="Arial" pitchFamily="34" charset="0"/>
                    <a:ea typeface="+mn-ea"/>
                    <a:cs typeface="Arial" pitchFamily="34" charset="0"/>
                  </a:rPr>
                  <a:t> (n = 177) [88 %]</a:t>
                </a:r>
                <a:endParaRPr lang="fr-FR" sz="1400" kern="0">
                  <a:solidFill>
                    <a:prstClr val="black"/>
                  </a:solidFill>
                  <a:latin typeface="Arial" pitchFamily="34" charset="0"/>
                  <a:ea typeface="+mn-ea"/>
                  <a:cs typeface="Arial" pitchFamily="34" charset="0"/>
                </a:endParaRPr>
              </a:p>
            </p:txBody>
          </p:sp>
          <p:cxnSp>
            <p:nvCxnSpPr>
              <p:cNvPr id="45069" name="Connecteur droit 79"/>
              <p:cNvCxnSpPr>
                <a:cxnSpLocks noChangeShapeType="1"/>
              </p:cNvCxnSpPr>
              <p:nvPr/>
            </p:nvCxnSpPr>
            <p:spPr bwMode="auto">
              <a:xfrm rot="16200000" flipH="1">
                <a:off x="4161931" y="1931556"/>
                <a:ext cx="565346" cy="792"/>
              </a:xfrm>
              <a:prstGeom prst="line">
                <a:avLst/>
              </a:prstGeom>
              <a:noFill/>
              <a:ln w="19050" cap="flat" cmpd="sng" algn="ctr">
                <a:solidFill>
                  <a:srgbClr val="7F7F7F"/>
                </a:solidFill>
                <a:prstDash val="solid"/>
                <a:round/>
                <a:headEnd type="none" w="med" len="med"/>
                <a:tailEnd type="none" w="med" len="med"/>
              </a:ln>
            </p:spPr>
          </p:cxnSp>
          <p:cxnSp>
            <p:nvCxnSpPr>
              <p:cNvPr id="45073" name="Connecteur droit 51"/>
              <p:cNvCxnSpPr>
                <a:cxnSpLocks noChangeShapeType="1"/>
              </p:cNvCxnSpPr>
              <p:nvPr/>
            </p:nvCxnSpPr>
            <p:spPr bwMode="auto">
              <a:xfrm flipV="1">
                <a:off x="3533671" y="3139701"/>
                <a:ext cx="3175" cy="1117600"/>
              </a:xfrm>
              <a:prstGeom prst="line">
                <a:avLst/>
              </a:prstGeom>
              <a:noFill/>
              <a:ln w="19050" cap="flat" cmpd="sng" algn="ctr">
                <a:solidFill>
                  <a:srgbClr val="7F7F7F"/>
                </a:solidFill>
                <a:prstDash val="solid"/>
                <a:round/>
                <a:headEnd type="none" w="med" len="med"/>
                <a:tailEnd type="none" w="med" len="med"/>
              </a:ln>
            </p:spPr>
          </p:cxnSp>
          <p:cxnSp>
            <p:nvCxnSpPr>
              <p:cNvPr id="45074" name="Connecteur droit 51"/>
              <p:cNvCxnSpPr>
                <a:cxnSpLocks noChangeShapeType="1"/>
              </p:cNvCxnSpPr>
              <p:nvPr/>
            </p:nvCxnSpPr>
            <p:spPr bwMode="auto">
              <a:xfrm flipH="1">
                <a:off x="4449763" y="1955800"/>
                <a:ext cx="1798637" cy="0"/>
              </a:xfrm>
              <a:prstGeom prst="line">
                <a:avLst/>
              </a:prstGeom>
              <a:noFill/>
              <a:ln w="19050" cap="flat" cmpd="sng" algn="ctr">
                <a:solidFill>
                  <a:srgbClr val="7F7F7F"/>
                </a:solidFill>
                <a:prstDash val="solid"/>
                <a:round/>
                <a:headEnd type="none" w="med" len="med"/>
                <a:tailEnd type="none" w="med" len="med"/>
              </a:ln>
            </p:spPr>
          </p:cxnSp>
          <p:cxnSp>
            <p:nvCxnSpPr>
              <p:cNvPr id="45075" name="Connecteur droit 51"/>
              <p:cNvCxnSpPr>
                <a:cxnSpLocks noChangeShapeType="1"/>
              </p:cNvCxnSpPr>
              <p:nvPr/>
            </p:nvCxnSpPr>
            <p:spPr bwMode="auto">
              <a:xfrm flipH="1">
                <a:off x="3028846" y="3698501"/>
                <a:ext cx="508000" cy="0"/>
              </a:xfrm>
              <a:prstGeom prst="line">
                <a:avLst/>
              </a:prstGeom>
              <a:noFill/>
              <a:ln w="19050" cap="flat" cmpd="sng" algn="ctr">
                <a:solidFill>
                  <a:srgbClr val="7F7F7F"/>
                </a:solidFill>
                <a:prstDash val="solid"/>
                <a:round/>
                <a:headEnd type="none" w="med" len="med"/>
                <a:tailEnd type="none" w="med" len="med"/>
              </a:ln>
            </p:spPr>
          </p:cxnSp>
          <p:cxnSp>
            <p:nvCxnSpPr>
              <p:cNvPr id="45077" name="Connecteur droit 51"/>
              <p:cNvCxnSpPr>
                <a:cxnSpLocks noChangeShapeType="1"/>
              </p:cNvCxnSpPr>
              <p:nvPr/>
            </p:nvCxnSpPr>
            <p:spPr bwMode="auto">
              <a:xfrm flipH="1">
                <a:off x="3051071" y="5111941"/>
                <a:ext cx="485775" cy="0"/>
              </a:xfrm>
              <a:prstGeom prst="line">
                <a:avLst/>
              </a:prstGeom>
              <a:noFill/>
              <a:ln w="19050" cap="flat" cmpd="sng" algn="ctr">
                <a:solidFill>
                  <a:schemeClr val="bg1">
                    <a:lumMod val="50000"/>
                  </a:schemeClr>
                </a:solidFill>
                <a:prstDash val="solid"/>
                <a:round/>
                <a:headEnd type="none" w="med" len="med"/>
                <a:tailEnd type="none" w="med" len="med"/>
              </a:ln>
            </p:spPr>
          </p:cxnSp>
          <p:cxnSp>
            <p:nvCxnSpPr>
              <p:cNvPr id="45078" name="Connecteur droit 51"/>
              <p:cNvCxnSpPr>
                <a:cxnSpLocks noChangeShapeType="1"/>
              </p:cNvCxnSpPr>
              <p:nvPr/>
            </p:nvCxnSpPr>
            <p:spPr bwMode="auto">
              <a:xfrm rot="10800000">
                <a:off x="6138207" y="3698501"/>
                <a:ext cx="420255" cy="1588"/>
              </a:xfrm>
              <a:prstGeom prst="line">
                <a:avLst/>
              </a:prstGeom>
              <a:noFill/>
              <a:ln w="19050" cap="flat" cmpd="sng" algn="ctr">
                <a:solidFill>
                  <a:srgbClr val="7F7F7F"/>
                </a:solidFill>
                <a:prstDash val="solid"/>
                <a:round/>
                <a:headEnd type="none" w="med" len="med"/>
                <a:tailEnd type="none" w="med" len="med"/>
              </a:ln>
            </p:spPr>
          </p:cxnSp>
          <p:cxnSp>
            <p:nvCxnSpPr>
              <p:cNvPr id="45079" name="Connecteur droit 51"/>
              <p:cNvCxnSpPr>
                <a:cxnSpLocks noChangeShapeType="1"/>
              </p:cNvCxnSpPr>
              <p:nvPr/>
            </p:nvCxnSpPr>
            <p:spPr bwMode="auto">
              <a:xfrm flipV="1">
                <a:off x="6138206" y="3144528"/>
                <a:ext cx="4763" cy="1117600"/>
              </a:xfrm>
              <a:prstGeom prst="line">
                <a:avLst/>
              </a:prstGeom>
              <a:noFill/>
              <a:ln w="19050" cap="flat" cmpd="sng" algn="ctr">
                <a:solidFill>
                  <a:srgbClr val="7F7F7F"/>
                </a:solidFill>
                <a:prstDash val="solid"/>
                <a:round/>
                <a:headEnd type="none" w="med" len="med"/>
                <a:tailEnd type="none" w="med" len="med"/>
              </a:ln>
            </p:spPr>
          </p:cxnSp>
          <p:cxnSp>
            <p:nvCxnSpPr>
              <p:cNvPr id="45080" name="Connecteur droit 48"/>
              <p:cNvCxnSpPr>
                <a:cxnSpLocks noChangeShapeType="1"/>
              </p:cNvCxnSpPr>
              <p:nvPr/>
            </p:nvCxnSpPr>
            <p:spPr bwMode="auto">
              <a:xfrm rot="5400000">
                <a:off x="2957487" y="5132565"/>
                <a:ext cx="1152368" cy="1588"/>
              </a:xfrm>
              <a:prstGeom prst="line">
                <a:avLst/>
              </a:prstGeom>
              <a:noFill/>
              <a:ln w="19050" cap="flat" cmpd="sng" algn="ctr">
                <a:solidFill>
                  <a:srgbClr val="7F7F7F"/>
                </a:solidFill>
                <a:prstDash val="solid"/>
                <a:round/>
                <a:headEnd type="none" w="med" len="med"/>
                <a:tailEnd type="none" w="med" len="med"/>
              </a:ln>
            </p:spPr>
          </p:cxnSp>
          <p:sp>
            <p:nvSpPr>
              <p:cNvPr id="45070" name="Rectangle 28"/>
              <p:cNvSpPr>
                <a:spLocks noChangeArrowheads="1"/>
              </p:cNvSpPr>
              <p:nvPr/>
            </p:nvSpPr>
            <p:spPr bwMode="auto">
              <a:xfrm>
                <a:off x="6140941" y="1482467"/>
                <a:ext cx="2710959" cy="938719"/>
              </a:xfrm>
              <a:prstGeom prst="rect">
                <a:avLst/>
              </a:prstGeom>
              <a:solidFill>
                <a:srgbClr val="FFFFFF"/>
              </a:solidFill>
              <a:ln w="12700" cap="flat" cmpd="sng" algn="ctr">
                <a:solidFill>
                  <a:schemeClr val="bg1">
                    <a:lumMod val="50000"/>
                  </a:schemeClr>
                </a:solidFill>
                <a:prstDash val="solid"/>
                <a:miter lim="800000"/>
                <a:headEnd type="none" w="med" len="med"/>
                <a:tailEnd type="none" w="med" len="med"/>
              </a:ln>
            </p:spPr>
            <p:txBody>
              <a:bodyPr wrap="square">
                <a:prstTxWarp prst="textNoShape">
                  <a:avLst/>
                </a:prstTxWarp>
                <a:spAutoFit/>
              </a:bodyPr>
              <a:lstStyle/>
              <a:p>
                <a:r>
                  <a:rPr lang="fr-FR" sz="1100" b="1">
                    <a:solidFill>
                      <a:srgbClr val="000000"/>
                    </a:solidFill>
                    <a:ea typeface="Arial" pitchFamily="-83" charset="0"/>
                    <a:cs typeface="Arial" pitchFamily="-83" charset="0"/>
                  </a:rPr>
                  <a:t>Exclus</a:t>
                </a:r>
                <a:r>
                  <a:rPr lang="fr-FR" sz="1100" b="1" smtClean="0">
                    <a:solidFill>
                      <a:srgbClr val="000000"/>
                    </a:solidFill>
                    <a:ea typeface="Arial" pitchFamily="-83" charset="0"/>
                    <a:cs typeface="Arial" pitchFamily="-83" charset="0"/>
                  </a:rPr>
                  <a:t> (n = 31) [7 %]</a:t>
                </a:r>
              </a:p>
              <a:p>
                <a:r>
                  <a:rPr lang="fr-FR" sz="1100">
                    <a:solidFill>
                      <a:srgbClr val="000000"/>
                    </a:solidFill>
                    <a:ea typeface="Arial" pitchFamily="-83" charset="0"/>
                    <a:cs typeface="Arial" pitchFamily="-83" charset="0"/>
                  </a:rPr>
                  <a:t>Absence de critères d’éligibilité</a:t>
                </a:r>
                <a:r>
                  <a:rPr lang="fr-FR" sz="1100" smtClean="0">
                    <a:solidFill>
                      <a:srgbClr val="000000"/>
                    </a:solidFill>
                    <a:ea typeface="Arial" pitchFamily="-83" charset="0"/>
                    <a:cs typeface="Arial" pitchFamily="-83" charset="0"/>
                  </a:rPr>
                  <a:t> (n = 11)</a:t>
                </a:r>
              </a:p>
              <a:p>
                <a:r>
                  <a:rPr lang="fr-FR" sz="1100" smtClean="0">
                    <a:solidFill>
                      <a:srgbClr val="000000"/>
                    </a:solidFill>
                    <a:ea typeface="Arial" pitchFamily="-83" charset="0"/>
                    <a:cs typeface="Arial" pitchFamily="-83" charset="0"/>
                  </a:rPr>
                  <a:t>Retrait de consentement (n = 8)</a:t>
                </a:r>
              </a:p>
              <a:p>
                <a:r>
                  <a:rPr lang="fr-FR" sz="1100" smtClean="0">
                    <a:solidFill>
                      <a:srgbClr val="000000"/>
                    </a:solidFill>
                    <a:ea typeface="Arial" pitchFamily="-83" charset="0"/>
                    <a:cs typeface="Arial" pitchFamily="-83" charset="0"/>
                  </a:rPr>
                  <a:t>Perdus </a:t>
                </a:r>
                <a:r>
                  <a:rPr lang="fr-FR" sz="1100">
                    <a:solidFill>
                      <a:srgbClr val="000000"/>
                    </a:solidFill>
                    <a:ea typeface="Arial" pitchFamily="-83" charset="0"/>
                    <a:cs typeface="Arial" pitchFamily="-83" charset="0"/>
                  </a:rPr>
                  <a:t>de vue</a:t>
                </a:r>
                <a:r>
                  <a:rPr lang="fr-FR" sz="1100" smtClean="0">
                    <a:solidFill>
                      <a:srgbClr val="000000"/>
                    </a:solidFill>
                    <a:ea typeface="Arial" pitchFamily="-83" charset="0"/>
                    <a:cs typeface="Arial" pitchFamily="-83" charset="0"/>
                  </a:rPr>
                  <a:t> (n = 1)</a:t>
                </a:r>
              </a:p>
              <a:p>
                <a:r>
                  <a:rPr lang="fr-FR" sz="1100">
                    <a:solidFill>
                      <a:srgbClr val="000000"/>
                    </a:solidFill>
                    <a:ea typeface="Arial" pitchFamily="-83" charset="0"/>
                    <a:cs typeface="Arial" pitchFamily="-83" charset="0"/>
                  </a:rPr>
                  <a:t>Séroconversion VIH-1</a:t>
                </a:r>
                <a:r>
                  <a:rPr lang="fr-FR" sz="1100" smtClean="0">
                    <a:solidFill>
                      <a:srgbClr val="000000"/>
                    </a:solidFill>
                    <a:ea typeface="Arial" pitchFamily="-83" charset="0"/>
                    <a:cs typeface="Arial" pitchFamily="-83" charset="0"/>
                  </a:rPr>
                  <a:t> (n = 11)</a:t>
                </a:r>
                <a:endParaRPr lang="fr-FR" sz="1100">
                  <a:solidFill>
                    <a:srgbClr val="000000"/>
                  </a:solidFill>
                  <a:ea typeface="Arial" pitchFamily="-83" charset="0"/>
                  <a:cs typeface="Arial" pitchFamily="-83" charset="0"/>
                </a:endParaRPr>
              </a:p>
            </p:txBody>
          </p:sp>
          <p:sp>
            <p:nvSpPr>
              <p:cNvPr id="37" name="Rectangle 36"/>
              <p:cNvSpPr/>
              <p:nvPr/>
            </p:nvSpPr>
            <p:spPr>
              <a:xfrm>
                <a:off x="6506275" y="3319558"/>
                <a:ext cx="2509338" cy="738664"/>
              </a:xfrm>
              <a:prstGeom prst="rect">
                <a:avLst/>
              </a:prstGeom>
              <a:solidFill>
                <a:srgbClr val="FFFFFF"/>
              </a:solidFill>
              <a:ln w="12700" cap="flat" cmpd="sng" algn="ctr">
                <a:solidFill>
                  <a:schemeClr val="bg1">
                    <a:lumMod val="50000"/>
                  </a:schemeClr>
                </a:solidFill>
                <a:prstDash val="solid"/>
                <a:headEnd type="none" w="med" len="med"/>
                <a:tailEnd type="none" w="med" len="med"/>
              </a:ln>
              <a:effectLst/>
            </p:spPr>
            <p:txBody>
              <a:bodyPr wrap="square">
                <a:spAutoFit/>
              </a:bodyPr>
              <a:lstStyle/>
              <a:p>
                <a:pPr fontAlgn="auto">
                  <a:spcBef>
                    <a:spcPts val="0"/>
                  </a:spcBef>
                  <a:spcAft>
                    <a:spcPts val="0"/>
                  </a:spcAft>
                  <a:defRPr/>
                </a:pPr>
                <a:r>
                  <a:rPr lang="fr-FR" sz="1050" b="1" kern="0">
                    <a:latin typeface="Arial" pitchFamily="34" charset="0"/>
                    <a:ea typeface="ＭＳ Ｐゴシック" charset="0"/>
                    <a:cs typeface="Arial" pitchFamily="34" charset="0"/>
                  </a:rPr>
                  <a:t>N’ayant pas reçu le traitement</a:t>
                </a:r>
                <a:r>
                  <a:rPr lang="fr-FR" sz="1050" b="1" kern="0" smtClean="0">
                    <a:latin typeface="Arial" pitchFamily="34" charset="0"/>
                    <a:ea typeface="ＭＳ Ｐゴシック" charset="0"/>
                    <a:cs typeface="Arial" pitchFamily="34" charset="0"/>
                  </a:rPr>
                  <a:t> (</a:t>
                </a:r>
                <a:r>
                  <a:rPr lang="fr-FR" sz="1050" b="1" kern="0" smtClean="0">
                    <a:latin typeface="Arial" pitchFamily="34" charset="0"/>
                    <a:ea typeface="+mn-ea"/>
                    <a:cs typeface="Arial" pitchFamily="34" charset="0"/>
                  </a:rPr>
                  <a:t>n = 7)</a:t>
                </a:r>
              </a:p>
              <a:p>
                <a:pPr fontAlgn="auto">
                  <a:spcBef>
                    <a:spcPts val="0"/>
                  </a:spcBef>
                  <a:spcAft>
                    <a:spcPts val="0"/>
                  </a:spcAft>
                  <a:defRPr/>
                </a:pPr>
                <a:r>
                  <a:rPr lang="fr-FR" sz="1050" kern="0">
                    <a:solidFill>
                      <a:prstClr val="black"/>
                    </a:solidFill>
                    <a:latin typeface="Arial" pitchFamily="34" charset="0"/>
                    <a:ea typeface="ＭＳ Ｐゴシック" charset="0"/>
                    <a:cs typeface="Arial" pitchFamily="34" charset="0"/>
                  </a:rPr>
                  <a:t>Retrait</a:t>
                </a:r>
                <a:r>
                  <a:rPr lang="fr-FR" sz="1050" kern="0" smtClean="0">
                    <a:solidFill>
                      <a:prstClr val="black"/>
                    </a:solidFill>
                    <a:latin typeface="Arial" pitchFamily="34" charset="0"/>
                    <a:ea typeface="ＭＳ Ｐゴシック" charset="0"/>
                    <a:cs typeface="Arial" pitchFamily="34" charset="0"/>
                  </a:rPr>
                  <a:t> de consentement (</a:t>
                </a:r>
                <a:r>
                  <a:rPr lang="fr-FR" sz="1050" kern="0" smtClean="0">
                    <a:solidFill>
                      <a:prstClr val="black"/>
                    </a:solidFill>
                    <a:latin typeface="Arial" pitchFamily="34" charset="0"/>
                    <a:ea typeface="+mn-ea"/>
                    <a:cs typeface="Arial" pitchFamily="34" charset="0"/>
                  </a:rPr>
                  <a:t>n = 2)</a:t>
                </a:r>
              </a:p>
              <a:p>
                <a:pPr fontAlgn="auto">
                  <a:spcBef>
                    <a:spcPts val="0"/>
                  </a:spcBef>
                  <a:spcAft>
                    <a:spcPts val="0"/>
                  </a:spcAft>
                  <a:defRPr/>
                </a:pPr>
                <a:r>
                  <a:rPr lang="fr-FR" sz="1050" kern="0">
                    <a:solidFill>
                      <a:prstClr val="black"/>
                    </a:solidFill>
                    <a:latin typeface="Arial" pitchFamily="34" charset="0"/>
                    <a:ea typeface="ＭＳ Ｐゴシック" charset="0"/>
                    <a:cs typeface="Arial" pitchFamily="34" charset="0"/>
                  </a:rPr>
                  <a:t>Perdus de vue</a:t>
                </a:r>
                <a:r>
                  <a:rPr lang="fr-FR" sz="1050" kern="0" smtClean="0">
                    <a:solidFill>
                      <a:prstClr val="black"/>
                    </a:solidFill>
                    <a:latin typeface="Arial" pitchFamily="34" charset="0"/>
                    <a:ea typeface="ＭＳ Ｐゴシック" charset="0"/>
                    <a:cs typeface="Arial" pitchFamily="34" charset="0"/>
                  </a:rPr>
                  <a:t> (</a:t>
                </a:r>
                <a:r>
                  <a:rPr lang="fr-FR" sz="1050" kern="0" smtClean="0">
                    <a:solidFill>
                      <a:prstClr val="black"/>
                    </a:solidFill>
                    <a:latin typeface="Arial" pitchFamily="34" charset="0"/>
                    <a:ea typeface="+mn-ea"/>
                    <a:cs typeface="Arial" pitchFamily="34" charset="0"/>
                  </a:rPr>
                  <a:t>n = 3)</a:t>
                </a:r>
              </a:p>
              <a:p>
                <a:pPr fontAlgn="auto">
                  <a:spcBef>
                    <a:spcPts val="0"/>
                  </a:spcBef>
                  <a:spcAft>
                    <a:spcPts val="0"/>
                  </a:spcAft>
                  <a:defRPr/>
                </a:pPr>
                <a:r>
                  <a:rPr lang="fr-FR" sz="1050" kern="0">
                    <a:latin typeface="Arial" pitchFamily="34" charset="0"/>
                    <a:ea typeface="ＭＳ Ｐゴシック" charset="0"/>
                    <a:cs typeface="Arial" pitchFamily="34" charset="0"/>
                  </a:rPr>
                  <a:t>Séroconversion VIH-1</a:t>
                </a:r>
                <a:r>
                  <a:rPr lang="fr-FR" sz="1050" kern="0" smtClean="0">
                    <a:latin typeface="Arial" pitchFamily="34" charset="0"/>
                    <a:ea typeface="ＭＳ Ｐゴシック" charset="0"/>
                    <a:cs typeface="Arial" pitchFamily="34" charset="0"/>
                  </a:rPr>
                  <a:t> (</a:t>
                </a:r>
                <a:r>
                  <a:rPr lang="fr-FR" sz="1050" kern="0" smtClean="0">
                    <a:latin typeface="Arial" pitchFamily="34" charset="0"/>
                    <a:ea typeface="+mn-ea"/>
                    <a:cs typeface="Arial" pitchFamily="34" charset="0"/>
                  </a:rPr>
                  <a:t>n = 2)</a:t>
                </a:r>
                <a:endParaRPr lang="fr-FR" sz="1050" kern="0">
                  <a:latin typeface="Arial" pitchFamily="34" charset="0"/>
                  <a:ea typeface="+mn-ea"/>
                  <a:cs typeface="Arial" pitchFamily="34" charset="0"/>
                </a:endParaRPr>
              </a:p>
            </p:txBody>
          </p:sp>
          <p:sp>
            <p:nvSpPr>
              <p:cNvPr id="36" name="Rectangle 35"/>
              <p:cNvSpPr/>
              <p:nvPr/>
            </p:nvSpPr>
            <p:spPr>
              <a:xfrm>
                <a:off x="739349" y="3335518"/>
                <a:ext cx="2461052" cy="707886"/>
              </a:xfrm>
              <a:prstGeom prst="rect">
                <a:avLst/>
              </a:prstGeom>
              <a:solidFill>
                <a:srgbClr val="FFFFFF"/>
              </a:solidFill>
              <a:ln w="12700" cap="flat" cmpd="sng" algn="ctr">
                <a:solidFill>
                  <a:schemeClr val="bg1">
                    <a:lumMod val="50000"/>
                  </a:schemeClr>
                </a:solidFill>
                <a:prstDash val="solid"/>
                <a:headEnd type="none" w="med" len="med"/>
                <a:tailEnd type="none" w="med" len="med"/>
              </a:ln>
              <a:effectLst/>
            </p:spPr>
            <p:txBody>
              <a:bodyPr wrap="square">
                <a:prstTxWarp prst="textNoShape">
                  <a:avLst/>
                </a:prstTxWarp>
                <a:spAutoFit/>
              </a:bodyPr>
              <a:lstStyle/>
              <a:p>
                <a:r>
                  <a:rPr lang="fr-FR" sz="1000" b="1">
                    <a:ea typeface="Arial" pitchFamily="-83" charset="0"/>
                    <a:cs typeface="Arial" pitchFamily="-83" charset="0"/>
                  </a:rPr>
                  <a:t>N’ayant pas reçu le traitement</a:t>
                </a:r>
                <a:r>
                  <a:rPr lang="fr-FR" sz="1000" b="1" smtClean="0">
                    <a:ea typeface="Arial" pitchFamily="-83" charset="0"/>
                    <a:cs typeface="Arial" pitchFamily="-83" charset="0"/>
                  </a:rPr>
                  <a:t> (n = 7)</a:t>
                </a:r>
              </a:p>
              <a:p>
                <a:r>
                  <a:rPr lang="fr-FR" sz="1000">
                    <a:solidFill>
                      <a:srgbClr val="000000"/>
                    </a:solidFill>
                    <a:ea typeface="Arial" pitchFamily="-83" charset="0"/>
                    <a:cs typeface="Arial" pitchFamily="-83" charset="0"/>
                  </a:rPr>
                  <a:t>Retrait</a:t>
                </a:r>
                <a:r>
                  <a:rPr lang="fr-FR" sz="1000" smtClean="0">
                    <a:solidFill>
                      <a:srgbClr val="000000"/>
                    </a:solidFill>
                    <a:ea typeface="Arial" pitchFamily="-83" charset="0"/>
                    <a:cs typeface="Arial" pitchFamily="-83" charset="0"/>
                  </a:rPr>
                  <a:t> de consentement (n = 4)</a:t>
                </a:r>
              </a:p>
              <a:p>
                <a:r>
                  <a:rPr lang="fr-FR" sz="1000">
                    <a:solidFill>
                      <a:srgbClr val="000000"/>
                    </a:solidFill>
                    <a:ea typeface="Arial" pitchFamily="-83" charset="0"/>
                    <a:cs typeface="Arial" pitchFamily="-83" charset="0"/>
                  </a:rPr>
                  <a:t>Perdus de vue</a:t>
                </a:r>
                <a:r>
                  <a:rPr lang="fr-FR" sz="1000" smtClean="0">
                    <a:solidFill>
                      <a:srgbClr val="000000"/>
                    </a:solidFill>
                    <a:ea typeface="Arial" pitchFamily="-83" charset="0"/>
                    <a:cs typeface="Arial" pitchFamily="-83" charset="0"/>
                  </a:rPr>
                  <a:t> (n = 2)</a:t>
                </a:r>
              </a:p>
              <a:p>
                <a:r>
                  <a:rPr lang="fr-FR" sz="1000">
                    <a:ea typeface="Arial" pitchFamily="-83" charset="0"/>
                    <a:cs typeface="Arial" pitchFamily="-83" charset="0"/>
                  </a:rPr>
                  <a:t>Séroconversion VIH-1</a:t>
                </a:r>
                <a:r>
                  <a:rPr lang="fr-FR" sz="1000" smtClean="0">
                    <a:ea typeface="Arial" pitchFamily="-83" charset="0"/>
                    <a:cs typeface="Arial" pitchFamily="-83" charset="0"/>
                  </a:rPr>
                  <a:t> (n = 1)</a:t>
                </a:r>
                <a:r>
                  <a:rPr lang="fr-FR" sz="1000" smtClean="0">
                    <a:solidFill>
                      <a:srgbClr val="000000"/>
                    </a:solidFill>
                    <a:ea typeface="Arial" pitchFamily="-83" charset="0"/>
                    <a:cs typeface="Arial" pitchFamily="-83" charset="0"/>
                  </a:rPr>
                  <a:t> </a:t>
                </a:r>
                <a:endParaRPr lang="fr-FR" sz="1000">
                  <a:solidFill>
                    <a:srgbClr val="006600"/>
                  </a:solidFill>
                  <a:ea typeface="Arial" pitchFamily="-83" charset="0"/>
                  <a:cs typeface="Arial" pitchFamily="-83" charset="0"/>
                </a:endParaRPr>
              </a:p>
            </p:txBody>
          </p:sp>
          <p:cxnSp>
            <p:nvCxnSpPr>
              <p:cNvPr id="38" name="Connecteur droit 51"/>
              <p:cNvCxnSpPr>
                <a:cxnSpLocks noChangeShapeType="1"/>
              </p:cNvCxnSpPr>
              <p:nvPr/>
            </p:nvCxnSpPr>
            <p:spPr bwMode="auto">
              <a:xfrm rot="10800000">
                <a:off x="6138207" y="5110352"/>
                <a:ext cx="420255" cy="1588"/>
              </a:xfrm>
              <a:prstGeom prst="line">
                <a:avLst/>
              </a:prstGeom>
              <a:noFill/>
              <a:ln w="19050" cap="flat" cmpd="sng" algn="ctr">
                <a:solidFill>
                  <a:srgbClr val="7F7F7F"/>
                </a:solidFill>
                <a:prstDash val="solid"/>
                <a:round/>
                <a:headEnd type="none" w="med" len="med"/>
                <a:tailEnd type="none" w="med" len="med"/>
              </a:ln>
            </p:spPr>
          </p:cxnSp>
          <p:cxnSp>
            <p:nvCxnSpPr>
              <p:cNvPr id="39" name="Connecteur droit 51"/>
              <p:cNvCxnSpPr>
                <a:cxnSpLocks noChangeShapeType="1"/>
              </p:cNvCxnSpPr>
              <p:nvPr/>
            </p:nvCxnSpPr>
            <p:spPr bwMode="auto">
              <a:xfrm flipV="1">
                <a:off x="6138206" y="4556379"/>
                <a:ext cx="4763" cy="1117600"/>
              </a:xfrm>
              <a:prstGeom prst="line">
                <a:avLst/>
              </a:prstGeom>
              <a:noFill/>
              <a:ln w="19050" cap="flat" cmpd="sng" algn="ctr">
                <a:solidFill>
                  <a:srgbClr val="7F7F7F"/>
                </a:solidFill>
                <a:prstDash val="solid"/>
                <a:round/>
                <a:headEnd type="none" w="med" len="med"/>
                <a:tailEnd type="none" w="med" len="med"/>
              </a:ln>
            </p:spPr>
          </p:cxnSp>
          <p:sp>
            <p:nvSpPr>
              <p:cNvPr id="45067" name="Rectangle 52"/>
              <p:cNvSpPr>
                <a:spLocks noChangeArrowheads="1"/>
              </p:cNvSpPr>
              <p:nvPr/>
            </p:nvSpPr>
            <p:spPr bwMode="auto">
              <a:xfrm>
                <a:off x="6506275" y="4759507"/>
                <a:ext cx="2180524" cy="707886"/>
              </a:xfrm>
              <a:prstGeom prst="rect">
                <a:avLst/>
              </a:prstGeom>
              <a:solidFill>
                <a:srgbClr val="FFFFFF"/>
              </a:solidFill>
              <a:ln w="12700" cap="flat" cmpd="sng" algn="ctr">
                <a:solidFill>
                  <a:schemeClr val="bg1">
                    <a:lumMod val="50000"/>
                  </a:schemeClr>
                </a:solidFill>
                <a:prstDash val="solid"/>
                <a:miter lim="800000"/>
                <a:headEnd type="none" w="med" len="med"/>
                <a:tailEnd type="none" w="med" len="med"/>
              </a:ln>
            </p:spPr>
            <p:txBody>
              <a:bodyPr wrap="square">
                <a:prstTxWarp prst="textNoShape">
                  <a:avLst/>
                </a:prstTxWarp>
                <a:spAutoFit/>
              </a:bodyPr>
              <a:lstStyle/>
              <a:p>
                <a:r>
                  <a:rPr lang="fr-FR" sz="1000" b="1">
                    <a:solidFill>
                      <a:srgbClr val="000000"/>
                    </a:solidFill>
                    <a:ea typeface="Arial" pitchFamily="-83" charset="0"/>
                    <a:cs typeface="Arial" pitchFamily="-83" charset="0"/>
                  </a:rPr>
                  <a:t>Sorties d’étude</a:t>
                </a:r>
                <a:r>
                  <a:rPr lang="fr-FR" sz="1000" b="1" smtClean="0">
                    <a:solidFill>
                      <a:srgbClr val="000000"/>
                    </a:solidFill>
                    <a:ea typeface="Arial" pitchFamily="-83" charset="0"/>
                    <a:cs typeface="Arial" pitchFamily="-83" charset="0"/>
                  </a:rPr>
                  <a:t> (n = 24)</a:t>
                </a:r>
              </a:p>
              <a:p>
                <a:r>
                  <a:rPr lang="fr-FR" sz="1000">
                    <a:solidFill>
                      <a:srgbClr val="000000"/>
                    </a:solidFill>
                    <a:ea typeface="Arial" pitchFamily="-83" charset="0"/>
                    <a:cs typeface="Arial" pitchFamily="-83" charset="0"/>
                  </a:rPr>
                  <a:t>Retrait</a:t>
                </a:r>
                <a:r>
                  <a:rPr lang="fr-FR" sz="1000" smtClean="0">
                    <a:solidFill>
                      <a:srgbClr val="000000"/>
                    </a:solidFill>
                    <a:ea typeface="Arial" pitchFamily="-83" charset="0"/>
                    <a:cs typeface="Arial" pitchFamily="-83" charset="0"/>
                  </a:rPr>
                  <a:t> de consentement (n = 15) </a:t>
                </a:r>
                <a:r>
                  <a:rPr lang="fr-FR" sz="1000">
                    <a:solidFill>
                      <a:srgbClr val="000000"/>
                    </a:solidFill>
                    <a:ea typeface="Arial" pitchFamily="-83" charset="0"/>
                    <a:cs typeface="Arial" pitchFamily="-83" charset="0"/>
                  </a:rPr>
                  <a:t>Perdus de vue</a:t>
                </a:r>
                <a:r>
                  <a:rPr lang="fr-FR" sz="1000" smtClean="0">
                    <a:solidFill>
                      <a:srgbClr val="000000"/>
                    </a:solidFill>
                    <a:ea typeface="Arial" pitchFamily="-83" charset="0"/>
                    <a:cs typeface="Arial" pitchFamily="-83" charset="0"/>
                  </a:rPr>
                  <a:t> (n = 6)</a:t>
                </a:r>
              </a:p>
              <a:p>
                <a:r>
                  <a:rPr lang="fr-FR" sz="1000">
                    <a:solidFill>
                      <a:srgbClr val="000000"/>
                    </a:solidFill>
                    <a:ea typeface="Arial" pitchFamily="-83" charset="0"/>
                    <a:cs typeface="Arial" pitchFamily="-83" charset="0"/>
                  </a:rPr>
                  <a:t>Autres</a:t>
                </a:r>
                <a:r>
                  <a:rPr lang="fr-FR" sz="1000" smtClean="0">
                    <a:solidFill>
                      <a:srgbClr val="000000"/>
                    </a:solidFill>
                    <a:ea typeface="Arial" pitchFamily="-83" charset="0"/>
                    <a:cs typeface="Arial" pitchFamily="-83" charset="0"/>
                  </a:rPr>
                  <a:t> (n = 3)</a:t>
                </a:r>
                <a:endParaRPr lang="fr-FR" sz="1000">
                  <a:solidFill>
                    <a:srgbClr val="000000"/>
                  </a:solidFill>
                  <a:ea typeface="Arial" pitchFamily="-83" charset="0"/>
                  <a:cs typeface="Arial" pitchFamily="-83" charset="0"/>
                </a:endParaRPr>
              </a:p>
            </p:txBody>
          </p:sp>
          <p:sp>
            <p:nvSpPr>
              <p:cNvPr id="45066" name="Rectangle 50"/>
              <p:cNvSpPr>
                <a:spLocks noChangeArrowheads="1"/>
              </p:cNvSpPr>
              <p:nvPr/>
            </p:nvSpPr>
            <p:spPr bwMode="auto">
              <a:xfrm>
                <a:off x="1063277" y="4759507"/>
                <a:ext cx="2137124" cy="707886"/>
              </a:xfrm>
              <a:prstGeom prst="rect">
                <a:avLst/>
              </a:prstGeom>
              <a:solidFill>
                <a:srgbClr val="FFFFFF"/>
              </a:solidFill>
              <a:ln w="12700" cap="flat" cmpd="sng" algn="ctr">
                <a:solidFill>
                  <a:schemeClr val="bg1">
                    <a:lumMod val="50000"/>
                  </a:schemeClr>
                </a:solidFill>
                <a:prstDash val="solid"/>
                <a:miter lim="800000"/>
                <a:headEnd type="none" w="med" len="med"/>
                <a:tailEnd type="none" w="med" len="med"/>
              </a:ln>
            </p:spPr>
            <p:txBody>
              <a:bodyPr wrap="square">
                <a:prstTxWarp prst="textNoShape">
                  <a:avLst/>
                </a:prstTxWarp>
                <a:spAutoFit/>
              </a:bodyPr>
              <a:lstStyle/>
              <a:p>
                <a:r>
                  <a:rPr lang="fr-FR" sz="1000" b="1">
                    <a:solidFill>
                      <a:srgbClr val="000000"/>
                    </a:solidFill>
                    <a:ea typeface="Arial" pitchFamily="-83" charset="0"/>
                    <a:cs typeface="Arial" pitchFamily="-83" charset="0"/>
                  </a:rPr>
                  <a:t>Sorties d’étude</a:t>
                </a:r>
                <a:r>
                  <a:rPr lang="fr-FR" sz="1000" b="1" smtClean="0">
                    <a:solidFill>
                      <a:srgbClr val="000000"/>
                    </a:solidFill>
                    <a:ea typeface="Arial" pitchFamily="-83" charset="0"/>
                    <a:cs typeface="Arial" pitchFamily="-83" charset="0"/>
                  </a:rPr>
                  <a:t> (n = 23)</a:t>
                </a:r>
              </a:p>
              <a:p>
                <a:r>
                  <a:rPr lang="fr-FR" sz="1000">
                    <a:solidFill>
                      <a:srgbClr val="000000"/>
                    </a:solidFill>
                    <a:ea typeface="Arial" pitchFamily="-83" charset="0"/>
                    <a:cs typeface="Arial" pitchFamily="-83" charset="0"/>
                  </a:rPr>
                  <a:t>Retrait</a:t>
                </a:r>
                <a:r>
                  <a:rPr lang="fr-FR" sz="1000" smtClean="0">
                    <a:solidFill>
                      <a:srgbClr val="000000"/>
                    </a:solidFill>
                    <a:ea typeface="Arial" pitchFamily="-83" charset="0"/>
                    <a:cs typeface="Arial" pitchFamily="-83" charset="0"/>
                  </a:rPr>
                  <a:t> de consentement (n = 11)</a:t>
                </a:r>
              </a:p>
              <a:p>
                <a:r>
                  <a:rPr lang="fr-FR" sz="1000">
                    <a:solidFill>
                      <a:srgbClr val="000000"/>
                    </a:solidFill>
                    <a:ea typeface="Arial" pitchFamily="-83" charset="0"/>
                    <a:cs typeface="Arial" pitchFamily="-83" charset="0"/>
                  </a:rPr>
                  <a:t>Perdus de vue</a:t>
                </a:r>
                <a:r>
                  <a:rPr lang="fr-FR" sz="1000" smtClean="0">
                    <a:solidFill>
                      <a:srgbClr val="000000"/>
                    </a:solidFill>
                    <a:ea typeface="Arial" pitchFamily="-83" charset="0"/>
                    <a:cs typeface="Arial" pitchFamily="-83" charset="0"/>
                  </a:rPr>
                  <a:t> (n = 7)</a:t>
                </a:r>
              </a:p>
              <a:p>
                <a:r>
                  <a:rPr lang="fr-FR" sz="1000">
                    <a:solidFill>
                      <a:srgbClr val="000000"/>
                    </a:solidFill>
                    <a:ea typeface="Arial" pitchFamily="-83" charset="0"/>
                    <a:cs typeface="Arial" pitchFamily="-83" charset="0"/>
                  </a:rPr>
                  <a:t>Autres</a:t>
                </a:r>
                <a:r>
                  <a:rPr lang="fr-FR" sz="1000" smtClean="0">
                    <a:solidFill>
                      <a:srgbClr val="000000"/>
                    </a:solidFill>
                    <a:ea typeface="Arial" pitchFamily="-83" charset="0"/>
                    <a:cs typeface="Arial" pitchFamily="-83" charset="0"/>
                  </a:rPr>
                  <a:t> (n = 5)</a:t>
                </a:r>
                <a:endParaRPr lang="fr-FR" sz="1000">
                  <a:solidFill>
                    <a:srgbClr val="000000"/>
                  </a:solidFill>
                  <a:ea typeface="Arial" pitchFamily="-83" charset="0"/>
                  <a:cs typeface="Arial" pitchFamily="-83" charset="0"/>
                </a:endParaRPr>
              </a:p>
            </p:txBody>
          </p:sp>
          <p:sp>
            <p:nvSpPr>
              <p:cNvPr id="48" name="Rectangle 47"/>
              <p:cNvSpPr/>
              <p:nvPr/>
            </p:nvSpPr>
            <p:spPr>
              <a:xfrm>
                <a:off x="2014127" y="5682652"/>
                <a:ext cx="2177044" cy="307777"/>
              </a:xfrm>
              <a:prstGeom prst="rect">
                <a:avLst/>
              </a:prstGeom>
              <a:solidFill>
                <a:srgbClr val="FFFFFF"/>
              </a:solidFill>
              <a:ln w="19050">
                <a:solidFill>
                  <a:srgbClr val="005294"/>
                </a:solidFill>
              </a:ln>
              <a:effectLst/>
            </p:spPr>
            <p:txBody>
              <a:bodyPr wrap="square">
                <a:spAutoFit/>
              </a:bodyPr>
              <a:lstStyle/>
              <a:p>
                <a:pPr algn="ctr" fontAlgn="auto">
                  <a:spcBef>
                    <a:spcPts val="0"/>
                  </a:spcBef>
                  <a:spcAft>
                    <a:spcPts val="0"/>
                  </a:spcAft>
                  <a:defRPr/>
                </a:pPr>
                <a:r>
                  <a:rPr lang="fr-FR" sz="1400" kern="0">
                    <a:solidFill>
                      <a:prstClr val="black"/>
                    </a:solidFill>
                    <a:latin typeface="Arial" pitchFamily="34" charset="0"/>
                    <a:ea typeface="+mn-ea"/>
                    <a:cs typeface="Arial" pitchFamily="34" charset="0"/>
                  </a:rPr>
                  <a:t>Suivis</a:t>
                </a:r>
                <a:r>
                  <a:rPr lang="fr-FR" sz="1400" kern="0" smtClean="0">
                    <a:solidFill>
                      <a:prstClr val="black"/>
                    </a:solidFill>
                    <a:latin typeface="Arial" pitchFamily="34" charset="0"/>
                    <a:ea typeface="+mn-ea"/>
                    <a:cs typeface="Arial" pitchFamily="34" charset="0"/>
                  </a:rPr>
                  <a:t> (n = 176) [88 %] </a:t>
                </a:r>
                <a:endParaRPr lang="fr-FR" sz="1400" kern="0">
                  <a:solidFill>
                    <a:prstClr val="black"/>
                  </a:solidFill>
                  <a:latin typeface="Arial" pitchFamily="34" charset="0"/>
                  <a:ea typeface="+mn-ea"/>
                  <a:cs typeface="Arial" pitchFamily="34" charset="0"/>
                </a:endParaRPr>
              </a:p>
            </p:txBody>
          </p:sp>
        </p:grpSp>
        <p:sp>
          <p:nvSpPr>
            <p:cNvPr id="45068" name="Rectangle 61"/>
            <p:cNvSpPr>
              <a:spLocks noChangeArrowheads="1"/>
            </p:cNvSpPr>
            <p:nvPr/>
          </p:nvSpPr>
          <p:spPr bwMode="auto">
            <a:xfrm>
              <a:off x="3585909" y="1167522"/>
              <a:ext cx="1716598" cy="307777"/>
            </a:xfrm>
            <a:prstGeom prst="rect">
              <a:avLst/>
            </a:prstGeom>
            <a:solidFill>
              <a:srgbClr val="FFFFFF"/>
            </a:solidFill>
            <a:ln w="12700" cap="flat" cmpd="sng" algn="ctr">
              <a:solidFill>
                <a:schemeClr val="bg1">
                  <a:lumMod val="50000"/>
                </a:schemeClr>
              </a:solidFill>
              <a:prstDash val="solid"/>
              <a:miter lim="800000"/>
              <a:headEnd type="none" w="med" len="med"/>
              <a:tailEnd type="none" w="med" len="med"/>
            </a:ln>
          </p:spPr>
          <p:txBody>
            <a:bodyPr wrap="none">
              <a:prstTxWarp prst="textNoShape">
                <a:avLst/>
              </a:prstTxWarp>
              <a:spAutoFit/>
            </a:bodyPr>
            <a:lstStyle/>
            <a:p>
              <a:pPr algn="ctr"/>
              <a:r>
                <a:rPr lang="fr-FR" sz="1400">
                  <a:ea typeface="Arial" pitchFamily="-83" charset="0"/>
                  <a:cs typeface="Arial" pitchFamily="-83" charset="0"/>
                </a:rPr>
                <a:t>Screenés</a:t>
              </a:r>
              <a:r>
                <a:rPr lang="fr-FR" sz="1400" smtClean="0">
                  <a:ea typeface="Arial" pitchFamily="-83" charset="0"/>
                  <a:cs typeface="Arial" pitchFamily="-83" charset="0"/>
                </a:rPr>
                <a:t> (n = 445)</a:t>
              </a:r>
              <a:endParaRPr lang="fr-FR" sz="1400">
                <a:ea typeface="Arial" pitchFamily="-83" charset="0"/>
                <a:cs typeface="Arial" pitchFamily="-83" charset="0"/>
              </a:endParaRPr>
            </a:p>
          </p:txBody>
        </p:sp>
      </p:grpSp>
    </p:spTree>
    <p:extLst>
      <p:ext uri="{BB962C8B-B14F-4D97-AF65-F5344CB8AC3E}">
        <p14:creationId xmlns:p14="http://schemas.microsoft.com/office/powerpoint/2010/main" val="243996644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2746943" y="1518987"/>
            <a:ext cx="5711257" cy="1713673"/>
          </a:xfrm>
          <a:prstGeom prst="rect">
            <a:avLst/>
          </a:prstGeom>
          <a:noFill/>
          <a:ln w="9525">
            <a:noFill/>
            <a:miter lim="800000"/>
            <a:headEnd/>
            <a:tailEnd/>
          </a:ln>
          <a:effectLst/>
        </p:spPr>
      </p:pic>
      <p:graphicFrame>
        <p:nvGraphicFramePr>
          <p:cNvPr id="12" name="Espace réservé du contenu 6"/>
          <p:cNvGraphicFramePr>
            <a:graphicFrameLocks noGrp="1"/>
          </p:cNvGraphicFramePr>
          <p:nvPr>
            <p:ph idx="1"/>
            <p:extLst>
              <p:ext uri="{D42A27DB-BD31-4B8C-83A1-F6EECF244321}">
                <p14:modId xmlns:p14="http://schemas.microsoft.com/office/powerpoint/2010/main" val="4049235775"/>
              </p:ext>
            </p:extLst>
          </p:nvPr>
        </p:nvGraphicFramePr>
        <p:xfrm>
          <a:off x="1251356" y="731782"/>
          <a:ext cx="7623175" cy="317575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re 7"/>
          <p:cNvSpPr>
            <a:spLocks noGrp="1"/>
          </p:cNvSpPr>
          <p:nvPr>
            <p:ph type="title"/>
          </p:nvPr>
        </p:nvSpPr>
        <p:spPr>
          <a:xfrm>
            <a:off x="386081" y="242295"/>
            <a:ext cx="8072120" cy="607606"/>
          </a:xfrm>
        </p:spPr>
        <p:txBody>
          <a:bodyPr>
            <a:normAutofit/>
          </a:bodyPr>
          <a:lstStyle/>
          <a:p>
            <a:r>
              <a:rPr lang="fr-FR" sz="3600" dirty="0" smtClean="0"/>
              <a:t>IPERGAY </a:t>
            </a:r>
            <a:r>
              <a:rPr lang="fr-FR" dirty="0" smtClean="0"/>
              <a:t>: Infections</a:t>
            </a:r>
            <a:endParaRPr lang="fr-FR" dirty="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pPr>
                <a:defRPr/>
              </a:pPr>
              <a:t>50</a:t>
            </a:fld>
            <a:endParaRPr lang="fr-FR"/>
          </a:p>
        </p:txBody>
      </p:sp>
      <p:sp>
        <p:nvSpPr>
          <p:cNvPr id="19" name="Espace réservé du pied de page 7"/>
          <p:cNvSpPr>
            <a:spLocks noGrp="1"/>
          </p:cNvSpPr>
          <p:nvPr>
            <p:ph type="ftr" sz="quarter" idx="4294967295"/>
          </p:nvPr>
        </p:nvSpPr>
        <p:spPr>
          <a:xfrm>
            <a:off x="3227388" y="6400800"/>
            <a:ext cx="5916612" cy="469900"/>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sp>
        <p:nvSpPr>
          <p:cNvPr id="46082" name="Text Box 4"/>
          <p:cNvSpPr txBox="1">
            <a:spLocks noChangeArrowheads="1"/>
          </p:cNvSpPr>
          <p:nvPr/>
        </p:nvSpPr>
        <p:spPr bwMode="auto">
          <a:xfrm>
            <a:off x="912813" y="6013450"/>
            <a:ext cx="5500687" cy="320675"/>
          </a:xfrm>
          <a:prstGeom prst="rect">
            <a:avLst/>
          </a:prstGeom>
          <a:noFill/>
          <a:ln w="9525">
            <a:noFill/>
            <a:miter lim="800000"/>
            <a:headEnd/>
            <a:tailEnd/>
          </a:ln>
        </p:spPr>
        <p:txBody>
          <a:bodyPr lIns="0" tIns="0" rIns="0" bIns="0" anchor="ctr">
            <a:prstTxWarp prst="textNoShape">
              <a:avLst/>
            </a:prstTxWarp>
          </a:bodyPr>
          <a:lstStyle/>
          <a:p>
            <a:pPr defTabSz="409575">
              <a:lnSpc>
                <a:spcPct val="93000"/>
              </a:lnSpc>
              <a:buClr>
                <a:srgbClr val="FFFFFF"/>
              </a:buClr>
              <a:buSzPct val="45000"/>
              <a:buFont typeface="Wingdings" pitchFamily="-83" charset="2"/>
              <a:buNone/>
              <a:tabLst>
                <a:tab pos="649288" algn="l"/>
                <a:tab pos="1298575" algn="l"/>
                <a:tab pos="1949450" algn="l"/>
                <a:tab pos="2598738" algn="l"/>
                <a:tab pos="3248025" algn="l"/>
                <a:tab pos="3897313" algn="l"/>
                <a:tab pos="4548188" algn="l"/>
                <a:tab pos="5197475" algn="l"/>
              </a:tabLst>
            </a:pPr>
            <a:endParaRPr lang="fr-FR" sz="1100" b="1">
              <a:solidFill>
                <a:srgbClr val="FFFFFF"/>
              </a:solidFill>
              <a:ea typeface="Arial Unicode MS" pitchFamily="-83" charset="0"/>
              <a:cs typeface="Arial Unicode MS" pitchFamily="-83" charset="0"/>
            </a:endParaRPr>
          </a:p>
        </p:txBody>
      </p:sp>
      <p:sp>
        <p:nvSpPr>
          <p:cNvPr id="13" name="ZoneTexte 12"/>
          <p:cNvSpPr txBox="1"/>
          <p:nvPr/>
        </p:nvSpPr>
        <p:spPr>
          <a:xfrm>
            <a:off x="2940231" y="884883"/>
            <a:ext cx="938403" cy="307777"/>
          </a:xfrm>
          <a:prstGeom prst="rect">
            <a:avLst/>
          </a:prstGeom>
          <a:noFill/>
        </p:spPr>
        <p:txBody>
          <a:bodyPr wrap="none" rtlCol="0">
            <a:spAutoFit/>
          </a:bodyPr>
          <a:lstStyle/>
          <a:p>
            <a:r>
              <a:rPr lang="fr-FR" sz="1400" smtClean="0"/>
              <a:t>p = 0,002</a:t>
            </a:r>
            <a:endParaRPr lang="fr-FR" sz="1400"/>
          </a:p>
        </p:txBody>
      </p:sp>
      <p:sp>
        <p:nvSpPr>
          <p:cNvPr id="14" name="ZoneTexte 13"/>
          <p:cNvSpPr txBox="1"/>
          <p:nvPr/>
        </p:nvSpPr>
        <p:spPr>
          <a:xfrm>
            <a:off x="7587465" y="1038772"/>
            <a:ext cx="833469" cy="307777"/>
          </a:xfrm>
          <a:prstGeom prst="rect">
            <a:avLst/>
          </a:prstGeom>
          <a:noFill/>
        </p:spPr>
        <p:txBody>
          <a:bodyPr wrap="none" rtlCol="0">
            <a:spAutoFit/>
          </a:bodyPr>
          <a:lstStyle/>
          <a:p>
            <a:r>
              <a:rPr lang="fr-FR" sz="1400" smtClean="0">
                <a:solidFill>
                  <a:srgbClr val="FF6600"/>
                </a:solidFill>
              </a:rPr>
              <a:t>Placebo</a:t>
            </a:r>
            <a:endParaRPr lang="fr-FR" sz="1400">
              <a:solidFill>
                <a:srgbClr val="FF6600"/>
              </a:solidFill>
            </a:endParaRPr>
          </a:p>
        </p:txBody>
      </p:sp>
      <p:sp>
        <p:nvSpPr>
          <p:cNvPr id="15" name="ZoneTexte 14"/>
          <p:cNvSpPr txBox="1"/>
          <p:nvPr/>
        </p:nvSpPr>
        <p:spPr>
          <a:xfrm>
            <a:off x="7587465" y="2250156"/>
            <a:ext cx="932529" cy="307777"/>
          </a:xfrm>
          <a:prstGeom prst="rect">
            <a:avLst/>
          </a:prstGeom>
          <a:noFill/>
        </p:spPr>
        <p:txBody>
          <a:bodyPr wrap="none" rtlCol="0">
            <a:spAutoFit/>
          </a:bodyPr>
          <a:lstStyle/>
          <a:p>
            <a:r>
              <a:rPr lang="fr-FR" sz="1400" smtClean="0">
                <a:solidFill>
                  <a:srgbClr val="005294"/>
                </a:solidFill>
              </a:rPr>
              <a:t>TDF/FTC</a:t>
            </a:r>
            <a:endParaRPr lang="fr-FR" sz="1400">
              <a:solidFill>
                <a:srgbClr val="005294"/>
              </a:solidFill>
            </a:endParaRPr>
          </a:p>
        </p:txBody>
      </p:sp>
      <p:sp>
        <p:nvSpPr>
          <p:cNvPr id="21" name="ZoneTexte 20"/>
          <p:cNvSpPr txBox="1"/>
          <p:nvPr/>
        </p:nvSpPr>
        <p:spPr>
          <a:xfrm>
            <a:off x="955040" y="3781834"/>
            <a:ext cx="1956786" cy="600164"/>
          </a:xfrm>
          <a:prstGeom prst="rect">
            <a:avLst/>
          </a:prstGeom>
          <a:noFill/>
        </p:spPr>
        <p:txBody>
          <a:bodyPr wrap="none" rtlCol="0">
            <a:spAutoFit/>
          </a:bodyPr>
          <a:lstStyle/>
          <a:p>
            <a:r>
              <a:rPr lang="fr-FR" sz="1100" smtClean="0"/>
              <a:t>Nombre de patients à risque</a:t>
            </a:r>
          </a:p>
          <a:p>
            <a:r>
              <a:rPr lang="fr-FR" sz="1100" smtClean="0"/>
              <a:t>Placebo</a:t>
            </a:r>
          </a:p>
          <a:p>
            <a:r>
              <a:rPr lang="fr-FR" sz="1100" smtClean="0"/>
              <a:t>TDF/FTC</a:t>
            </a:r>
            <a:endParaRPr lang="fr-FR" sz="1100"/>
          </a:p>
        </p:txBody>
      </p:sp>
      <p:sp>
        <p:nvSpPr>
          <p:cNvPr id="22" name="ZoneTexte 21"/>
          <p:cNvSpPr txBox="1"/>
          <p:nvPr/>
        </p:nvSpPr>
        <p:spPr>
          <a:xfrm>
            <a:off x="2526930" y="3968049"/>
            <a:ext cx="420026" cy="430887"/>
          </a:xfrm>
          <a:prstGeom prst="rect">
            <a:avLst/>
          </a:prstGeom>
          <a:noFill/>
        </p:spPr>
        <p:txBody>
          <a:bodyPr wrap="none" rtlCol="0">
            <a:spAutoFit/>
          </a:bodyPr>
          <a:lstStyle/>
          <a:p>
            <a:pPr algn="ctr"/>
            <a:r>
              <a:rPr lang="fr-FR" sz="1100" smtClean="0"/>
              <a:t>201</a:t>
            </a:r>
          </a:p>
          <a:p>
            <a:pPr algn="ctr"/>
            <a:r>
              <a:rPr lang="fr-FR" sz="1100" smtClean="0"/>
              <a:t>199</a:t>
            </a:r>
            <a:endParaRPr lang="fr-FR" sz="1100"/>
          </a:p>
        </p:txBody>
      </p:sp>
      <p:sp>
        <p:nvSpPr>
          <p:cNvPr id="23" name="ZoneTexte 22"/>
          <p:cNvSpPr txBox="1"/>
          <p:nvPr/>
        </p:nvSpPr>
        <p:spPr>
          <a:xfrm>
            <a:off x="3860813" y="3968049"/>
            <a:ext cx="420026" cy="430887"/>
          </a:xfrm>
          <a:prstGeom prst="rect">
            <a:avLst/>
          </a:prstGeom>
          <a:noFill/>
        </p:spPr>
        <p:txBody>
          <a:bodyPr wrap="none" rtlCol="0">
            <a:spAutoFit/>
          </a:bodyPr>
          <a:lstStyle/>
          <a:p>
            <a:pPr algn="ctr"/>
            <a:r>
              <a:rPr lang="fr-FR" sz="1100" smtClean="0"/>
              <a:t>141</a:t>
            </a:r>
          </a:p>
          <a:p>
            <a:pPr algn="ctr"/>
            <a:r>
              <a:rPr lang="fr-FR" sz="1100" smtClean="0"/>
              <a:t>140</a:t>
            </a:r>
            <a:endParaRPr lang="fr-FR" sz="1100"/>
          </a:p>
        </p:txBody>
      </p:sp>
      <p:sp>
        <p:nvSpPr>
          <p:cNvPr id="24" name="ZoneTexte 23"/>
          <p:cNvSpPr txBox="1"/>
          <p:nvPr/>
        </p:nvSpPr>
        <p:spPr>
          <a:xfrm>
            <a:off x="6505984" y="3968049"/>
            <a:ext cx="341572" cy="430887"/>
          </a:xfrm>
          <a:prstGeom prst="rect">
            <a:avLst/>
          </a:prstGeom>
          <a:noFill/>
        </p:spPr>
        <p:txBody>
          <a:bodyPr wrap="none" rtlCol="0">
            <a:spAutoFit/>
          </a:bodyPr>
          <a:lstStyle/>
          <a:p>
            <a:pPr algn="ctr"/>
            <a:r>
              <a:rPr lang="fr-FR" sz="1100" smtClean="0"/>
              <a:t>55</a:t>
            </a:r>
          </a:p>
          <a:p>
            <a:pPr algn="ctr"/>
            <a:r>
              <a:rPr lang="fr-FR" sz="1100" smtClean="0"/>
              <a:t>58</a:t>
            </a:r>
            <a:endParaRPr lang="fr-FR" sz="1100"/>
          </a:p>
        </p:txBody>
      </p:sp>
      <p:sp>
        <p:nvSpPr>
          <p:cNvPr id="25" name="ZoneTexte 24"/>
          <p:cNvSpPr txBox="1"/>
          <p:nvPr/>
        </p:nvSpPr>
        <p:spPr>
          <a:xfrm>
            <a:off x="5211191" y="3968049"/>
            <a:ext cx="341572" cy="430887"/>
          </a:xfrm>
          <a:prstGeom prst="rect">
            <a:avLst/>
          </a:prstGeom>
          <a:noFill/>
        </p:spPr>
        <p:txBody>
          <a:bodyPr wrap="none" rtlCol="0">
            <a:spAutoFit/>
          </a:bodyPr>
          <a:lstStyle/>
          <a:p>
            <a:pPr algn="ctr"/>
            <a:r>
              <a:rPr lang="fr-FR" sz="1100" smtClean="0"/>
              <a:t>74</a:t>
            </a:r>
          </a:p>
          <a:p>
            <a:pPr algn="ctr"/>
            <a:r>
              <a:rPr lang="fr-FR" sz="1100" smtClean="0"/>
              <a:t>82</a:t>
            </a:r>
            <a:endParaRPr lang="fr-FR" sz="1100"/>
          </a:p>
        </p:txBody>
      </p:sp>
      <p:sp>
        <p:nvSpPr>
          <p:cNvPr id="26" name="ZoneTexte 25"/>
          <p:cNvSpPr txBox="1"/>
          <p:nvPr/>
        </p:nvSpPr>
        <p:spPr>
          <a:xfrm>
            <a:off x="7827880" y="3968049"/>
            <a:ext cx="341572" cy="430887"/>
          </a:xfrm>
          <a:prstGeom prst="rect">
            <a:avLst/>
          </a:prstGeom>
          <a:noFill/>
        </p:spPr>
        <p:txBody>
          <a:bodyPr wrap="none" rtlCol="0">
            <a:spAutoFit/>
          </a:bodyPr>
          <a:lstStyle/>
          <a:p>
            <a:pPr algn="ctr"/>
            <a:r>
              <a:rPr lang="fr-FR" sz="1100" smtClean="0"/>
              <a:t>41</a:t>
            </a:r>
          </a:p>
          <a:p>
            <a:pPr algn="ctr"/>
            <a:r>
              <a:rPr lang="fr-FR" sz="1100" smtClean="0"/>
              <a:t>43</a:t>
            </a:r>
            <a:endParaRPr lang="fr-FR" sz="1100"/>
          </a:p>
        </p:txBody>
      </p:sp>
      <p:sp>
        <p:nvSpPr>
          <p:cNvPr id="27" name="Espace réservé du contenu 2"/>
          <p:cNvSpPr txBox="1">
            <a:spLocks/>
          </p:cNvSpPr>
          <p:nvPr/>
        </p:nvSpPr>
        <p:spPr>
          <a:xfrm>
            <a:off x="1025058" y="4532908"/>
            <a:ext cx="7647708" cy="1484162"/>
          </a:xfrm>
          <a:prstGeom prst="rect">
            <a:avLst/>
          </a:prstGeom>
        </p:spPr>
        <p:txBody>
          <a:bodyPr lIns="0" tIns="0" rIns="0" bIns="0"/>
          <a:lstStyle/>
          <a:p>
            <a:pPr marL="206375" marR="0" lvl="0" indent="-206375" algn="l" defTabSz="457200" rtl="0" eaLnBrk="0" fontAlgn="base" latinLnBrk="0" hangingPunct="0">
              <a:lnSpc>
                <a:spcPct val="100000"/>
              </a:lnSpc>
              <a:spcBef>
                <a:spcPts val="800"/>
              </a:spcBef>
              <a:spcAft>
                <a:spcPct val="0"/>
              </a:spcAft>
              <a:buClr>
                <a:schemeClr val="accent6">
                  <a:lumMod val="75000"/>
                </a:schemeClr>
              </a:buClr>
              <a:buSzPct val="100000"/>
              <a:buFont typeface="Lucida Grande"/>
              <a:buChar char="•"/>
              <a:tabLst/>
              <a:defRPr/>
            </a:pPr>
            <a:r>
              <a:rPr kumimoji="0" lang="fr-FR" sz="1600" b="0" i="0" u="none" strike="noStrike" kern="1200" cap="none" spc="0" normalizeH="0" baseline="0" smtClean="0">
                <a:ln>
                  <a:noFill/>
                </a:ln>
                <a:solidFill>
                  <a:srgbClr val="000000"/>
                </a:solidFill>
                <a:effectLst/>
                <a:uLnTx/>
                <a:uFillTx/>
                <a:latin typeface="Arial"/>
                <a:ea typeface="ＭＳ Ｐゴシック" charset="-128"/>
                <a:cs typeface="Arial"/>
              </a:rPr>
              <a:t>Suivi moyen de 13 mois : séroconversion chez 16 patients</a:t>
            </a:r>
          </a:p>
          <a:p>
            <a:pPr marL="420688" marR="0" lvl="1" indent="-180975" algn="l" defTabSz="457200" rtl="0" eaLnBrk="0" fontAlgn="base" latinLnBrk="0" hangingPunct="0">
              <a:lnSpc>
                <a:spcPct val="100000"/>
              </a:lnSpc>
              <a:spcBef>
                <a:spcPts val="400"/>
              </a:spcBef>
              <a:spcAft>
                <a:spcPct val="0"/>
              </a:spcAft>
              <a:buClr>
                <a:schemeClr val="accent6">
                  <a:lumMod val="75000"/>
                </a:schemeClr>
              </a:buClr>
              <a:buSzTx/>
              <a:buFont typeface="Lucida Grande" pitchFamily="-84" charset="0"/>
              <a:buChar char="–"/>
              <a:tabLst/>
              <a:defRPr/>
            </a:pPr>
            <a:r>
              <a:rPr kumimoji="0" lang="fr-FR" sz="1400" b="1" i="0" u="none" strike="noStrike" kern="1200" cap="none" spc="0" normalizeH="0" baseline="0" smtClean="0">
                <a:ln>
                  <a:noFill/>
                </a:ln>
                <a:solidFill>
                  <a:srgbClr val="FF6600"/>
                </a:solidFill>
                <a:effectLst/>
                <a:uLnTx/>
                <a:uFillTx/>
                <a:latin typeface="Arial"/>
                <a:ea typeface="ＭＳ Ｐゴシック" charset="-128"/>
                <a:cs typeface="Arial"/>
              </a:rPr>
              <a:t>14 dans le bras placebo </a:t>
            </a:r>
            <a:r>
              <a:rPr kumimoji="0" lang="fr-FR" sz="1400" b="0" i="0" u="none" strike="noStrike" kern="1200" cap="none" spc="0" normalizeH="0" baseline="0" smtClean="0">
                <a:ln>
                  <a:noFill/>
                </a:ln>
                <a:solidFill>
                  <a:srgbClr val="000000"/>
                </a:solidFill>
                <a:effectLst/>
                <a:uLnTx/>
                <a:uFillTx/>
                <a:latin typeface="Arial"/>
                <a:ea typeface="ＭＳ Ｐゴシック" charset="-128"/>
                <a:cs typeface="Arial"/>
              </a:rPr>
              <a:t>(incidence : 6,6/100 patients/année)</a:t>
            </a:r>
          </a:p>
          <a:p>
            <a:pPr marL="420688" marR="0" lvl="1" indent="-180975" algn="l" defTabSz="457200" rtl="0" eaLnBrk="0" fontAlgn="base" latinLnBrk="0" hangingPunct="0">
              <a:lnSpc>
                <a:spcPct val="100000"/>
              </a:lnSpc>
              <a:spcBef>
                <a:spcPts val="400"/>
              </a:spcBef>
              <a:spcAft>
                <a:spcPct val="0"/>
              </a:spcAft>
              <a:buClr>
                <a:schemeClr val="accent6">
                  <a:lumMod val="75000"/>
                </a:schemeClr>
              </a:buClr>
              <a:buSzTx/>
              <a:buFont typeface="Lucida Grande" pitchFamily="-84" charset="0"/>
              <a:buChar char="–"/>
              <a:tabLst/>
              <a:defRPr/>
            </a:pPr>
            <a:r>
              <a:rPr kumimoji="0" lang="fr-FR" sz="1400" b="1" i="0" u="none" strike="noStrike" kern="1200" cap="none" spc="0" normalizeH="0" baseline="0" smtClean="0">
                <a:ln>
                  <a:noFill/>
                </a:ln>
                <a:solidFill>
                  <a:srgbClr val="005294"/>
                </a:solidFill>
                <a:effectLst/>
                <a:uLnTx/>
                <a:uFillTx/>
                <a:latin typeface="Arial"/>
                <a:ea typeface="ＭＳ Ｐゴシック" charset="-128"/>
                <a:cs typeface="Arial"/>
              </a:rPr>
              <a:t>2 dans le bras TDF/FTC </a:t>
            </a:r>
            <a:r>
              <a:rPr kumimoji="0" lang="fr-FR" sz="1400" b="0" i="0" u="none" strike="noStrike" kern="1200" cap="none" spc="0" normalizeH="0" baseline="0" smtClean="0">
                <a:ln>
                  <a:noFill/>
                </a:ln>
                <a:solidFill>
                  <a:srgbClr val="000000"/>
                </a:solidFill>
                <a:effectLst/>
                <a:uLnTx/>
                <a:uFillTx/>
                <a:latin typeface="Arial"/>
                <a:ea typeface="ＭＳ Ｐゴシック" charset="-128"/>
                <a:cs typeface="Arial"/>
              </a:rPr>
              <a:t>(incidence : 0,94/100 patients/année)</a:t>
            </a:r>
          </a:p>
          <a:p>
            <a:pPr marL="206375" marR="0" lvl="0" indent="-206375" algn="l" defTabSz="457200" rtl="0" eaLnBrk="0" fontAlgn="base" latinLnBrk="0" hangingPunct="0">
              <a:lnSpc>
                <a:spcPct val="100000"/>
              </a:lnSpc>
              <a:spcBef>
                <a:spcPts val="800"/>
              </a:spcBef>
              <a:spcAft>
                <a:spcPct val="0"/>
              </a:spcAft>
              <a:buClr>
                <a:schemeClr val="accent6">
                  <a:lumMod val="75000"/>
                </a:schemeClr>
              </a:buClr>
              <a:buSzPct val="100000"/>
              <a:buFont typeface="Lucida Grande"/>
              <a:buChar char="•"/>
              <a:tabLst/>
              <a:defRPr/>
            </a:pPr>
            <a:r>
              <a:rPr kumimoji="0" lang="fr-FR" sz="1600" b="0" i="0" u="none" strike="noStrike" kern="1200" cap="none" spc="0" normalizeH="0" baseline="0" smtClean="0">
                <a:ln>
                  <a:noFill/>
                </a:ln>
                <a:solidFill>
                  <a:srgbClr val="000000"/>
                </a:solidFill>
                <a:effectLst/>
                <a:uLnTx/>
                <a:uFillTx/>
                <a:latin typeface="Arial"/>
                <a:ea typeface="ＭＳ Ｐゴシック" charset="-128"/>
                <a:cs typeface="Arial"/>
              </a:rPr>
              <a:t>Réduction relative de 86 % de l’incidence du VIH-1 (IC</a:t>
            </a:r>
            <a:r>
              <a:rPr kumimoji="0" lang="fr-FR" sz="1600" b="0" i="0" u="none" strike="noStrike" kern="1200" cap="none" spc="0" normalizeH="0" baseline="-25000" smtClean="0">
                <a:ln>
                  <a:noFill/>
                </a:ln>
                <a:solidFill>
                  <a:srgbClr val="000000"/>
                </a:solidFill>
                <a:effectLst/>
                <a:uLnTx/>
                <a:uFillTx/>
                <a:latin typeface="Arial"/>
                <a:ea typeface="ＭＳ Ｐゴシック" charset="-128"/>
                <a:cs typeface="Arial"/>
              </a:rPr>
              <a:t>95</a:t>
            </a:r>
            <a:r>
              <a:rPr kumimoji="0" lang="fr-FR" sz="1600" b="0" i="0" u="none" strike="noStrike" kern="1200" cap="none" spc="0" normalizeH="0" baseline="0" smtClean="0">
                <a:ln>
                  <a:noFill/>
                </a:ln>
                <a:solidFill>
                  <a:srgbClr val="000000"/>
                </a:solidFill>
                <a:effectLst/>
                <a:uLnTx/>
                <a:uFillTx/>
                <a:latin typeface="Arial"/>
                <a:ea typeface="ＭＳ Ｐゴシック" charset="-128"/>
                <a:cs typeface="Arial"/>
              </a:rPr>
              <a:t> : 40-99, p = 0,002)</a:t>
            </a:r>
          </a:p>
          <a:p>
            <a:pPr marL="206375" marR="0" lvl="0" indent="-206375" algn="l" defTabSz="457200" rtl="0" eaLnBrk="0" fontAlgn="base" latinLnBrk="0" hangingPunct="0">
              <a:lnSpc>
                <a:spcPct val="100000"/>
              </a:lnSpc>
              <a:spcBef>
                <a:spcPts val="800"/>
              </a:spcBef>
              <a:spcAft>
                <a:spcPct val="0"/>
              </a:spcAft>
              <a:buClr>
                <a:schemeClr val="accent6">
                  <a:lumMod val="75000"/>
                </a:schemeClr>
              </a:buClr>
              <a:buSzPct val="100000"/>
              <a:buFont typeface="Lucida Grande"/>
              <a:buChar char="•"/>
              <a:tabLst/>
              <a:defRPr/>
            </a:pPr>
            <a:r>
              <a:rPr kumimoji="0" lang="fr-FR" sz="1600" b="0" i="0" u="none" strike="noStrike" kern="1200" cap="none" spc="0" normalizeH="0" baseline="0" smtClean="0">
                <a:ln>
                  <a:noFill/>
                </a:ln>
                <a:solidFill>
                  <a:srgbClr val="000000"/>
                </a:solidFill>
                <a:effectLst/>
                <a:uLnTx/>
                <a:uFillTx/>
                <a:latin typeface="Arial"/>
                <a:ea typeface="ＭＳ Ｐゴシック" charset="-128"/>
                <a:cs typeface="Arial"/>
              </a:rPr>
              <a:t>Nombre de personnes à traiter</a:t>
            </a:r>
            <a:r>
              <a:rPr kumimoji="0" lang="fr-FR" sz="1600" b="0" i="0" u="none" strike="noStrike" kern="1200" cap="none" spc="0" normalizeH="0" smtClean="0">
                <a:ln>
                  <a:noFill/>
                </a:ln>
                <a:solidFill>
                  <a:srgbClr val="000000"/>
                </a:solidFill>
                <a:effectLst/>
                <a:uLnTx/>
                <a:uFillTx/>
                <a:latin typeface="Arial"/>
                <a:ea typeface="ＭＳ Ｐゴシック" charset="-128"/>
                <a:cs typeface="Arial"/>
              </a:rPr>
              <a:t> pour prévenir un infection par an : </a:t>
            </a:r>
            <a:r>
              <a:rPr kumimoji="0" lang="fr-FR" sz="1600" b="1" i="0" u="none" strike="noStrike" kern="1200" cap="none" spc="0" normalizeH="0" baseline="0" smtClean="0">
                <a:ln>
                  <a:noFill/>
                </a:ln>
                <a:solidFill>
                  <a:srgbClr val="000000"/>
                </a:solidFill>
                <a:effectLst/>
                <a:uLnTx/>
                <a:uFillTx/>
                <a:latin typeface="Arial"/>
                <a:ea typeface="ＭＳ Ｐゴシック" charset="-128"/>
                <a:cs typeface="Arial"/>
              </a:rPr>
              <a:t>18</a:t>
            </a:r>
            <a:endParaRPr kumimoji="0" lang="fr-FR" sz="1600" b="1" i="0" u="none" strike="noStrike" kern="1200" cap="none" spc="0" normalizeH="0" baseline="0">
              <a:ln>
                <a:noFill/>
              </a:ln>
              <a:solidFill>
                <a:srgbClr val="000000"/>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19515224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Rectangle 16"/>
          <p:cNvSpPr>
            <a:spLocks noChangeArrowheads="1"/>
          </p:cNvSpPr>
          <p:nvPr/>
        </p:nvSpPr>
        <p:spPr bwMode="auto">
          <a:xfrm>
            <a:off x="6130925" y="3073403"/>
            <a:ext cx="474663" cy="84138"/>
          </a:xfrm>
          <a:prstGeom prst="rect">
            <a:avLst/>
          </a:prstGeom>
          <a:solidFill>
            <a:schemeClr val="bg1"/>
          </a:solidFill>
          <a:ln w="4763">
            <a:solidFill>
              <a:srgbClr val="FFFFFF"/>
            </a:solidFill>
            <a:prstDash val="solid"/>
            <a:miter lim="800000"/>
            <a:headEnd/>
            <a:tailEnd/>
          </a:ln>
        </p:spPr>
        <p:txBody>
          <a:bodyPr/>
          <a:lstStyle/>
          <a:p>
            <a:pPr>
              <a:defRPr/>
            </a:pPr>
            <a:endParaRPr lang="fr-FR" sz="1200">
              <a:latin typeface="+mj-lt"/>
              <a:ea typeface="+mn-ea"/>
              <a:cs typeface="+mn-cs"/>
            </a:endParaRPr>
          </a:p>
        </p:txBody>
      </p:sp>
      <p:sp>
        <p:nvSpPr>
          <p:cNvPr id="1141" name="Rectangle 679"/>
          <p:cNvSpPr>
            <a:spLocks noChangeArrowheads="1"/>
          </p:cNvSpPr>
          <p:nvPr/>
        </p:nvSpPr>
        <p:spPr bwMode="auto">
          <a:xfrm rot="16200000">
            <a:off x="-88909" y="2195516"/>
            <a:ext cx="2251075" cy="215900"/>
          </a:xfrm>
          <a:prstGeom prst="rect">
            <a:avLst/>
          </a:prstGeom>
          <a:noFill/>
          <a:ln>
            <a:noFill/>
          </a:ln>
          <a:extLst/>
        </p:spPr>
        <p:txBody>
          <a:bodyPr lIns="0" tIns="0" rIns="0" bIns="0">
            <a:prstTxWarp prst="textNoShape">
              <a:avLst/>
            </a:prstTxWarp>
            <a:spAutoFit/>
          </a:bodyPr>
          <a:lstStyle/>
          <a:p>
            <a:pPr algn="ctr"/>
            <a:r>
              <a:rPr lang="fr-FR" sz="1400" b="1" smtClean="0">
                <a:solidFill>
                  <a:srgbClr val="000000"/>
                </a:solidFill>
                <a:ea typeface="Arial" pitchFamily="-83" charset="0"/>
                <a:cs typeface="Arial" pitchFamily="-83" charset="0"/>
              </a:rPr>
              <a:t>Participants (%)</a:t>
            </a:r>
            <a:endParaRPr lang="fr-FR" sz="1400" b="1">
              <a:ea typeface="Arial" pitchFamily="-83" charset="0"/>
              <a:cs typeface="Arial" pitchFamily="-83" charset="0"/>
            </a:endParaRPr>
          </a:p>
        </p:txBody>
      </p:sp>
      <p:grpSp>
        <p:nvGrpSpPr>
          <p:cNvPr id="2" name="Grouper 343"/>
          <p:cNvGrpSpPr/>
          <p:nvPr/>
        </p:nvGrpSpPr>
        <p:grpSpPr>
          <a:xfrm>
            <a:off x="1955879" y="960441"/>
            <a:ext cx="182563" cy="2779712"/>
            <a:chOff x="2139950" y="960441"/>
            <a:chExt cx="182563" cy="2779712"/>
          </a:xfrm>
        </p:grpSpPr>
        <p:sp>
          <p:nvSpPr>
            <p:cNvPr id="48138" name="Rectangle 759"/>
            <p:cNvSpPr>
              <a:spLocks noChangeArrowheads="1"/>
            </p:cNvSpPr>
            <p:nvPr/>
          </p:nvSpPr>
          <p:spPr bwMode="auto">
            <a:xfrm>
              <a:off x="2139950" y="3224216"/>
              <a:ext cx="182563" cy="515937"/>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40" name="Rectangle 761"/>
            <p:cNvSpPr>
              <a:spLocks noChangeArrowheads="1"/>
            </p:cNvSpPr>
            <p:nvPr/>
          </p:nvSpPr>
          <p:spPr bwMode="auto">
            <a:xfrm>
              <a:off x="2139950" y="3100391"/>
              <a:ext cx="182563" cy="122237"/>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42" name="Rectangle 763"/>
            <p:cNvSpPr>
              <a:spLocks noChangeArrowheads="1"/>
            </p:cNvSpPr>
            <p:nvPr/>
          </p:nvSpPr>
          <p:spPr bwMode="auto">
            <a:xfrm>
              <a:off x="2139950" y="3041653"/>
              <a:ext cx="182563" cy="58738"/>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44" name="Rectangle 765"/>
            <p:cNvSpPr>
              <a:spLocks noChangeArrowheads="1"/>
            </p:cNvSpPr>
            <p:nvPr/>
          </p:nvSpPr>
          <p:spPr bwMode="auto">
            <a:xfrm>
              <a:off x="2139950" y="2546353"/>
              <a:ext cx="182563" cy="49530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46" name="Rectangle 767"/>
            <p:cNvSpPr>
              <a:spLocks noChangeArrowheads="1"/>
            </p:cNvSpPr>
            <p:nvPr/>
          </p:nvSpPr>
          <p:spPr bwMode="auto">
            <a:xfrm>
              <a:off x="2139950" y="1892303"/>
              <a:ext cx="182563" cy="65405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48" name="Rectangle 769"/>
            <p:cNvSpPr>
              <a:spLocks noChangeArrowheads="1"/>
            </p:cNvSpPr>
            <p:nvPr/>
          </p:nvSpPr>
          <p:spPr bwMode="auto">
            <a:xfrm>
              <a:off x="2139950" y="1411291"/>
              <a:ext cx="182563" cy="479425"/>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50" name="Rectangle 771"/>
            <p:cNvSpPr>
              <a:spLocks noChangeArrowheads="1"/>
            </p:cNvSpPr>
            <p:nvPr/>
          </p:nvSpPr>
          <p:spPr bwMode="auto">
            <a:xfrm>
              <a:off x="2139950" y="960441"/>
              <a:ext cx="182563" cy="45085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3" name="Grouper 344"/>
          <p:cNvGrpSpPr/>
          <p:nvPr/>
        </p:nvGrpSpPr>
        <p:grpSpPr>
          <a:xfrm>
            <a:off x="2228797" y="960441"/>
            <a:ext cx="180975" cy="2779712"/>
            <a:chOff x="2201863" y="960441"/>
            <a:chExt cx="180975" cy="2779712"/>
          </a:xfrm>
        </p:grpSpPr>
        <p:sp>
          <p:nvSpPr>
            <p:cNvPr id="48152" name="Rectangle 773"/>
            <p:cNvSpPr>
              <a:spLocks noChangeArrowheads="1"/>
            </p:cNvSpPr>
            <p:nvPr/>
          </p:nvSpPr>
          <p:spPr bwMode="auto">
            <a:xfrm>
              <a:off x="2201863" y="3543303"/>
              <a:ext cx="180975" cy="1968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54" name="Rectangle 775"/>
            <p:cNvSpPr>
              <a:spLocks noChangeArrowheads="1"/>
            </p:cNvSpPr>
            <p:nvPr/>
          </p:nvSpPr>
          <p:spPr bwMode="auto">
            <a:xfrm>
              <a:off x="2201863" y="3400428"/>
              <a:ext cx="180975" cy="141288"/>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56" name="Rectangle 777"/>
            <p:cNvSpPr>
              <a:spLocks noChangeArrowheads="1"/>
            </p:cNvSpPr>
            <p:nvPr/>
          </p:nvSpPr>
          <p:spPr bwMode="auto">
            <a:xfrm>
              <a:off x="2201863" y="3243266"/>
              <a:ext cx="180975" cy="15716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58" name="Rectangle 779"/>
            <p:cNvSpPr>
              <a:spLocks noChangeArrowheads="1"/>
            </p:cNvSpPr>
            <p:nvPr/>
          </p:nvSpPr>
          <p:spPr bwMode="auto">
            <a:xfrm>
              <a:off x="2201863" y="2698753"/>
              <a:ext cx="180975" cy="5429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60" name="Rectangle 781"/>
            <p:cNvSpPr>
              <a:spLocks noChangeArrowheads="1"/>
            </p:cNvSpPr>
            <p:nvPr/>
          </p:nvSpPr>
          <p:spPr bwMode="auto">
            <a:xfrm>
              <a:off x="2201863" y="1987553"/>
              <a:ext cx="180975" cy="709613"/>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62" name="Rectangle 783"/>
            <p:cNvSpPr>
              <a:spLocks noChangeArrowheads="1"/>
            </p:cNvSpPr>
            <p:nvPr/>
          </p:nvSpPr>
          <p:spPr bwMode="auto">
            <a:xfrm>
              <a:off x="2201863" y="1419228"/>
              <a:ext cx="180975" cy="566738"/>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64" name="Rectangle 785"/>
            <p:cNvSpPr>
              <a:spLocks noChangeArrowheads="1"/>
            </p:cNvSpPr>
            <p:nvPr/>
          </p:nvSpPr>
          <p:spPr bwMode="auto">
            <a:xfrm>
              <a:off x="2201863" y="960441"/>
              <a:ext cx="180975" cy="45720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4" name="Grouper 345"/>
          <p:cNvGrpSpPr/>
          <p:nvPr/>
        </p:nvGrpSpPr>
        <p:grpSpPr>
          <a:xfrm>
            <a:off x="2500127" y="960441"/>
            <a:ext cx="182562" cy="2779712"/>
            <a:chOff x="2441576" y="960441"/>
            <a:chExt cx="182562" cy="2779712"/>
          </a:xfrm>
        </p:grpSpPr>
        <p:sp>
          <p:nvSpPr>
            <p:cNvPr id="48166" name="Rectangle 787"/>
            <p:cNvSpPr>
              <a:spLocks noChangeArrowheads="1"/>
            </p:cNvSpPr>
            <p:nvPr/>
          </p:nvSpPr>
          <p:spPr bwMode="auto">
            <a:xfrm>
              <a:off x="2441576" y="3475041"/>
              <a:ext cx="182562" cy="265112"/>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68" name="Rectangle 789"/>
            <p:cNvSpPr>
              <a:spLocks noChangeArrowheads="1"/>
            </p:cNvSpPr>
            <p:nvPr/>
          </p:nvSpPr>
          <p:spPr bwMode="auto">
            <a:xfrm>
              <a:off x="2441576" y="3370266"/>
              <a:ext cx="182562" cy="104775"/>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70" name="Rectangle 791"/>
            <p:cNvSpPr>
              <a:spLocks noChangeArrowheads="1"/>
            </p:cNvSpPr>
            <p:nvPr/>
          </p:nvSpPr>
          <p:spPr bwMode="auto">
            <a:xfrm>
              <a:off x="2441576" y="3167066"/>
              <a:ext cx="182562" cy="20161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72" name="Rectangle 793"/>
            <p:cNvSpPr>
              <a:spLocks noChangeArrowheads="1"/>
            </p:cNvSpPr>
            <p:nvPr/>
          </p:nvSpPr>
          <p:spPr bwMode="auto">
            <a:xfrm>
              <a:off x="2441576" y="2671766"/>
              <a:ext cx="182562" cy="49530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74" name="Rectangle 795"/>
            <p:cNvSpPr>
              <a:spLocks noChangeArrowheads="1"/>
            </p:cNvSpPr>
            <p:nvPr/>
          </p:nvSpPr>
          <p:spPr bwMode="auto">
            <a:xfrm>
              <a:off x="2441576" y="2036766"/>
              <a:ext cx="182562" cy="63500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76" name="Rectangle 797"/>
            <p:cNvSpPr>
              <a:spLocks noChangeArrowheads="1"/>
            </p:cNvSpPr>
            <p:nvPr/>
          </p:nvSpPr>
          <p:spPr bwMode="auto">
            <a:xfrm>
              <a:off x="2441576" y="1428753"/>
              <a:ext cx="182562" cy="608013"/>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78" name="Rectangle 799"/>
            <p:cNvSpPr>
              <a:spLocks noChangeArrowheads="1"/>
            </p:cNvSpPr>
            <p:nvPr/>
          </p:nvSpPr>
          <p:spPr bwMode="auto">
            <a:xfrm>
              <a:off x="2441576" y="960441"/>
              <a:ext cx="182562" cy="46672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5" name="Grouper 346"/>
          <p:cNvGrpSpPr/>
          <p:nvPr/>
        </p:nvGrpSpPr>
        <p:grpSpPr>
          <a:xfrm>
            <a:off x="2773044" y="960441"/>
            <a:ext cx="182563" cy="2779712"/>
            <a:chOff x="2867025" y="960441"/>
            <a:chExt cx="182563" cy="2779712"/>
          </a:xfrm>
        </p:grpSpPr>
        <p:sp>
          <p:nvSpPr>
            <p:cNvPr id="48180" name="Rectangle 801"/>
            <p:cNvSpPr>
              <a:spLocks noChangeArrowheads="1"/>
            </p:cNvSpPr>
            <p:nvPr/>
          </p:nvSpPr>
          <p:spPr bwMode="auto">
            <a:xfrm>
              <a:off x="2867025" y="3498853"/>
              <a:ext cx="182563" cy="24130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82" name="Rectangle 803"/>
            <p:cNvSpPr>
              <a:spLocks noChangeArrowheads="1"/>
            </p:cNvSpPr>
            <p:nvPr/>
          </p:nvSpPr>
          <p:spPr bwMode="auto">
            <a:xfrm>
              <a:off x="2867025" y="3354391"/>
              <a:ext cx="182563" cy="144462"/>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84" name="Rectangle 805"/>
            <p:cNvSpPr>
              <a:spLocks noChangeArrowheads="1"/>
            </p:cNvSpPr>
            <p:nvPr/>
          </p:nvSpPr>
          <p:spPr bwMode="auto">
            <a:xfrm>
              <a:off x="2867025" y="3065466"/>
              <a:ext cx="182563" cy="2889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86" name="Rectangle 807"/>
            <p:cNvSpPr>
              <a:spLocks noChangeArrowheads="1"/>
            </p:cNvSpPr>
            <p:nvPr/>
          </p:nvSpPr>
          <p:spPr bwMode="auto">
            <a:xfrm>
              <a:off x="2867025" y="2678116"/>
              <a:ext cx="182563" cy="385762"/>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88" name="Rectangle 809"/>
            <p:cNvSpPr>
              <a:spLocks noChangeArrowheads="1"/>
            </p:cNvSpPr>
            <p:nvPr/>
          </p:nvSpPr>
          <p:spPr bwMode="auto">
            <a:xfrm>
              <a:off x="2867025" y="1916116"/>
              <a:ext cx="182563" cy="76200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90" name="Rectangle 811"/>
            <p:cNvSpPr>
              <a:spLocks noChangeArrowheads="1"/>
            </p:cNvSpPr>
            <p:nvPr/>
          </p:nvSpPr>
          <p:spPr bwMode="auto">
            <a:xfrm>
              <a:off x="2867025" y="1355728"/>
              <a:ext cx="182563" cy="55880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92" name="Rectangle 813"/>
            <p:cNvSpPr>
              <a:spLocks noChangeArrowheads="1"/>
            </p:cNvSpPr>
            <p:nvPr/>
          </p:nvSpPr>
          <p:spPr bwMode="auto">
            <a:xfrm>
              <a:off x="2867025" y="960441"/>
              <a:ext cx="182563" cy="395287"/>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6" name="Grouper 347"/>
          <p:cNvGrpSpPr/>
          <p:nvPr/>
        </p:nvGrpSpPr>
        <p:grpSpPr>
          <a:xfrm>
            <a:off x="3045962" y="960441"/>
            <a:ext cx="180975" cy="2779712"/>
            <a:chOff x="3109913" y="960441"/>
            <a:chExt cx="180975" cy="2779712"/>
          </a:xfrm>
        </p:grpSpPr>
        <p:sp>
          <p:nvSpPr>
            <p:cNvPr id="48194" name="Rectangle 815"/>
            <p:cNvSpPr>
              <a:spLocks noChangeArrowheads="1"/>
            </p:cNvSpPr>
            <p:nvPr/>
          </p:nvSpPr>
          <p:spPr bwMode="auto">
            <a:xfrm>
              <a:off x="3109913" y="3492503"/>
              <a:ext cx="180975" cy="2476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96" name="Rectangle 817"/>
            <p:cNvSpPr>
              <a:spLocks noChangeArrowheads="1"/>
            </p:cNvSpPr>
            <p:nvPr/>
          </p:nvSpPr>
          <p:spPr bwMode="auto">
            <a:xfrm>
              <a:off x="3109913" y="3292478"/>
              <a:ext cx="180975" cy="200025"/>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198" name="Rectangle 819"/>
            <p:cNvSpPr>
              <a:spLocks noChangeArrowheads="1"/>
            </p:cNvSpPr>
            <p:nvPr/>
          </p:nvSpPr>
          <p:spPr bwMode="auto">
            <a:xfrm>
              <a:off x="3109913" y="3033716"/>
              <a:ext cx="180975" cy="25876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00" name="Rectangle 821"/>
            <p:cNvSpPr>
              <a:spLocks noChangeArrowheads="1"/>
            </p:cNvSpPr>
            <p:nvPr/>
          </p:nvSpPr>
          <p:spPr bwMode="auto">
            <a:xfrm>
              <a:off x="3109913" y="2516191"/>
              <a:ext cx="180975" cy="5175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02" name="Rectangle 823"/>
            <p:cNvSpPr>
              <a:spLocks noChangeArrowheads="1"/>
            </p:cNvSpPr>
            <p:nvPr/>
          </p:nvSpPr>
          <p:spPr bwMode="auto">
            <a:xfrm>
              <a:off x="3109913" y="2009778"/>
              <a:ext cx="180975" cy="504825"/>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04" name="Rectangle 825"/>
            <p:cNvSpPr>
              <a:spLocks noChangeArrowheads="1"/>
            </p:cNvSpPr>
            <p:nvPr/>
          </p:nvSpPr>
          <p:spPr bwMode="auto">
            <a:xfrm>
              <a:off x="3109913" y="1490666"/>
              <a:ext cx="180975" cy="517525"/>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06" name="Rectangle 827"/>
            <p:cNvSpPr>
              <a:spLocks noChangeArrowheads="1"/>
            </p:cNvSpPr>
            <p:nvPr/>
          </p:nvSpPr>
          <p:spPr bwMode="auto">
            <a:xfrm>
              <a:off x="3109913" y="960441"/>
              <a:ext cx="180975" cy="53022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7" name="Grouper 348"/>
          <p:cNvGrpSpPr/>
          <p:nvPr/>
        </p:nvGrpSpPr>
        <p:grpSpPr>
          <a:xfrm>
            <a:off x="3317292" y="960441"/>
            <a:ext cx="182562" cy="2779712"/>
            <a:chOff x="3351213" y="960441"/>
            <a:chExt cx="182562" cy="2779712"/>
          </a:xfrm>
        </p:grpSpPr>
        <p:sp>
          <p:nvSpPr>
            <p:cNvPr id="48208" name="Rectangle 829"/>
            <p:cNvSpPr>
              <a:spLocks noChangeArrowheads="1"/>
            </p:cNvSpPr>
            <p:nvPr/>
          </p:nvSpPr>
          <p:spPr bwMode="auto">
            <a:xfrm>
              <a:off x="3351213" y="3506791"/>
              <a:ext cx="182562" cy="233362"/>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10" name="Rectangle 831"/>
            <p:cNvSpPr>
              <a:spLocks noChangeArrowheads="1"/>
            </p:cNvSpPr>
            <p:nvPr/>
          </p:nvSpPr>
          <p:spPr bwMode="auto">
            <a:xfrm>
              <a:off x="3351213" y="3302003"/>
              <a:ext cx="182562" cy="203200"/>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12" name="Rectangle 833"/>
            <p:cNvSpPr>
              <a:spLocks noChangeArrowheads="1"/>
            </p:cNvSpPr>
            <p:nvPr/>
          </p:nvSpPr>
          <p:spPr bwMode="auto">
            <a:xfrm>
              <a:off x="3351213" y="3082928"/>
              <a:ext cx="182562" cy="217488"/>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14" name="Rectangle 835"/>
            <p:cNvSpPr>
              <a:spLocks noChangeArrowheads="1"/>
            </p:cNvSpPr>
            <p:nvPr/>
          </p:nvSpPr>
          <p:spPr bwMode="auto">
            <a:xfrm>
              <a:off x="3351213" y="2541591"/>
              <a:ext cx="182562" cy="53975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16" name="Rectangle 837"/>
            <p:cNvSpPr>
              <a:spLocks noChangeArrowheads="1"/>
            </p:cNvSpPr>
            <p:nvPr/>
          </p:nvSpPr>
          <p:spPr bwMode="auto">
            <a:xfrm>
              <a:off x="3351213" y="2087566"/>
              <a:ext cx="182562" cy="452437"/>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18" name="Rectangle 839"/>
            <p:cNvSpPr>
              <a:spLocks noChangeArrowheads="1"/>
            </p:cNvSpPr>
            <p:nvPr/>
          </p:nvSpPr>
          <p:spPr bwMode="auto">
            <a:xfrm>
              <a:off x="3351213" y="1546228"/>
              <a:ext cx="182562" cy="53975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20" name="Rectangle 841"/>
            <p:cNvSpPr>
              <a:spLocks noChangeArrowheads="1"/>
            </p:cNvSpPr>
            <p:nvPr/>
          </p:nvSpPr>
          <p:spPr bwMode="auto">
            <a:xfrm>
              <a:off x="3351213" y="960441"/>
              <a:ext cx="182562" cy="58420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8" name="Grouper 349"/>
          <p:cNvGrpSpPr/>
          <p:nvPr/>
        </p:nvGrpSpPr>
        <p:grpSpPr>
          <a:xfrm>
            <a:off x="3590209" y="960441"/>
            <a:ext cx="182563" cy="2779712"/>
            <a:chOff x="3594100" y="960441"/>
            <a:chExt cx="182563" cy="2779712"/>
          </a:xfrm>
        </p:grpSpPr>
        <p:sp>
          <p:nvSpPr>
            <p:cNvPr id="48222" name="Rectangle 843"/>
            <p:cNvSpPr>
              <a:spLocks noChangeArrowheads="1"/>
            </p:cNvSpPr>
            <p:nvPr/>
          </p:nvSpPr>
          <p:spPr bwMode="auto">
            <a:xfrm>
              <a:off x="3594100" y="3568703"/>
              <a:ext cx="182563" cy="1714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24" name="Rectangle 845"/>
            <p:cNvSpPr>
              <a:spLocks noChangeArrowheads="1"/>
            </p:cNvSpPr>
            <p:nvPr/>
          </p:nvSpPr>
          <p:spPr bwMode="auto">
            <a:xfrm>
              <a:off x="3594100" y="3397253"/>
              <a:ext cx="182563" cy="171450"/>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26" name="Rectangle 847"/>
            <p:cNvSpPr>
              <a:spLocks noChangeArrowheads="1"/>
            </p:cNvSpPr>
            <p:nvPr/>
          </p:nvSpPr>
          <p:spPr bwMode="auto">
            <a:xfrm>
              <a:off x="3594100" y="3105153"/>
              <a:ext cx="182563" cy="292100"/>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28" name="Rectangle 849"/>
            <p:cNvSpPr>
              <a:spLocks noChangeArrowheads="1"/>
            </p:cNvSpPr>
            <p:nvPr/>
          </p:nvSpPr>
          <p:spPr bwMode="auto">
            <a:xfrm>
              <a:off x="3594100" y="2436816"/>
              <a:ext cx="182563" cy="668337"/>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30" name="Rectangle 851"/>
            <p:cNvSpPr>
              <a:spLocks noChangeArrowheads="1"/>
            </p:cNvSpPr>
            <p:nvPr/>
          </p:nvSpPr>
          <p:spPr bwMode="auto">
            <a:xfrm>
              <a:off x="3594100" y="1955803"/>
              <a:ext cx="182563" cy="479425"/>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32" name="Rectangle 853"/>
            <p:cNvSpPr>
              <a:spLocks noChangeArrowheads="1"/>
            </p:cNvSpPr>
            <p:nvPr/>
          </p:nvSpPr>
          <p:spPr bwMode="auto">
            <a:xfrm>
              <a:off x="3594100" y="1441453"/>
              <a:ext cx="182563" cy="51435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34" name="Rectangle 855"/>
            <p:cNvSpPr>
              <a:spLocks noChangeArrowheads="1"/>
            </p:cNvSpPr>
            <p:nvPr/>
          </p:nvSpPr>
          <p:spPr bwMode="auto">
            <a:xfrm>
              <a:off x="3594100" y="960441"/>
              <a:ext cx="182563" cy="47942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9" name="Grouper 350"/>
          <p:cNvGrpSpPr/>
          <p:nvPr/>
        </p:nvGrpSpPr>
        <p:grpSpPr>
          <a:xfrm>
            <a:off x="3863127" y="960441"/>
            <a:ext cx="180975" cy="2779712"/>
            <a:chOff x="3836988" y="960441"/>
            <a:chExt cx="180975" cy="2779712"/>
          </a:xfrm>
        </p:grpSpPr>
        <p:sp>
          <p:nvSpPr>
            <p:cNvPr id="48236" name="Rectangle 857"/>
            <p:cNvSpPr>
              <a:spLocks noChangeArrowheads="1"/>
            </p:cNvSpPr>
            <p:nvPr/>
          </p:nvSpPr>
          <p:spPr bwMode="auto">
            <a:xfrm>
              <a:off x="3836988" y="3390903"/>
              <a:ext cx="180975" cy="3492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38" name="Rectangle 859"/>
            <p:cNvSpPr>
              <a:spLocks noChangeArrowheads="1"/>
            </p:cNvSpPr>
            <p:nvPr/>
          </p:nvSpPr>
          <p:spPr bwMode="auto">
            <a:xfrm>
              <a:off x="3836988" y="3254378"/>
              <a:ext cx="180975" cy="134938"/>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40" name="Rectangle 861"/>
            <p:cNvSpPr>
              <a:spLocks noChangeArrowheads="1"/>
            </p:cNvSpPr>
            <p:nvPr/>
          </p:nvSpPr>
          <p:spPr bwMode="auto">
            <a:xfrm>
              <a:off x="3836988" y="3021016"/>
              <a:ext cx="180975" cy="23336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42" name="Rectangle 863"/>
            <p:cNvSpPr>
              <a:spLocks noChangeArrowheads="1"/>
            </p:cNvSpPr>
            <p:nvPr/>
          </p:nvSpPr>
          <p:spPr bwMode="auto">
            <a:xfrm>
              <a:off x="3836988" y="2554291"/>
              <a:ext cx="180975" cy="4667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44" name="Rectangle 865"/>
            <p:cNvSpPr>
              <a:spLocks noChangeArrowheads="1"/>
            </p:cNvSpPr>
            <p:nvPr/>
          </p:nvSpPr>
          <p:spPr bwMode="auto">
            <a:xfrm>
              <a:off x="3836988" y="1971678"/>
              <a:ext cx="180975" cy="582613"/>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46" name="Rectangle 867"/>
            <p:cNvSpPr>
              <a:spLocks noChangeArrowheads="1"/>
            </p:cNvSpPr>
            <p:nvPr/>
          </p:nvSpPr>
          <p:spPr bwMode="auto">
            <a:xfrm>
              <a:off x="3836988" y="1485903"/>
              <a:ext cx="180975" cy="484188"/>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48" name="Rectangle 869"/>
            <p:cNvSpPr>
              <a:spLocks noChangeArrowheads="1"/>
            </p:cNvSpPr>
            <p:nvPr/>
          </p:nvSpPr>
          <p:spPr bwMode="auto">
            <a:xfrm>
              <a:off x="3836988" y="960441"/>
              <a:ext cx="180975" cy="52387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10" name="Grouper 351"/>
          <p:cNvGrpSpPr/>
          <p:nvPr/>
        </p:nvGrpSpPr>
        <p:grpSpPr>
          <a:xfrm>
            <a:off x="4134457" y="960441"/>
            <a:ext cx="182562" cy="2779712"/>
            <a:chOff x="4078288" y="960441"/>
            <a:chExt cx="182562" cy="2779712"/>
          </a:xfrm>
        </p:grpSpPr>
        <p:sp>
          <p:nvSpPr>
            <p:cNvPr id="48250" name="Rectangle 871"/>
            <p:cNvSpPr>
              <a:spLocks noChangeArrowheads="1"/>
            </p:cNvSpPr>
            <p:nvPr/>
          </p:nvSpPr>
          <p:spPr bwMode="auto">
            <a:xfrm>
              <a:off x="4078288" y="3479803"/>
              <a:ext cx="182562" cy="2603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52" name="Rectangle 873"/>
            <p:cNvSpPr>
              <a:spLocks noChangeArrowheads="1"/>
            </p:cNvSpPr>
            <p:nvPr/>
          </p:nvSpPr>
          <p:spPr bwMode="auto">
            <a:xfrm>
              <a:off x="4078288" y="3284541"/>
              <a:ext cx="182562" cy="195262"/>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54" name="Rectangle 875"/>
            <p:cNvSpPr>
              <a:spLocks noChangeArrowheads="1"/>
            </p:cNvSpPr>
            <p:nvPr/>
          </p:nvSpPr>
          <p:spPr bwMode="auto">
            <a:xfrm>
              <a:off x="4078288" y="3067053"/>
              <a:ext cx="182562" cy="217488"/>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56" name="Rectangle 877"/>
            <p:cNvSpPr>
              <a:spLocks noChangeArrowheads="1"/>
            </p:cNvSpPr>
            <p:nvPr/>
          </p:nvSpPr>
          <p:spPr bwMode="auto">
            <a:xfrm>
              <a:off x="4078288" y="2654303"/>
              <a:ext cx="182562" cy="41275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58" name="Rectangle 879"/>
            <p:cNvSpPr>
              <a:spLocks noChangeArrowheads="1"/>
            </p:cNvSpPr>
            <p:nvPr/>
          </p:nvSpPr>
          <p:spPr bwMode="auto">
            <a:xfrm>
              <a:off x="4078288" y="1873253"/>
              <a:ext cx="182562" cy="78105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60" name="Rectangle 881"/>
            <p:cNvSpPr>
              <a:spLocks noChangeArrowheads="1"/>
            </p:cNvSpPr>
            <p:nvPr/>
          </p:nvSpPr>
          <p:spPr bwMode="auto">
            <a:xfrm>
              <a:off x="4078288" y="1438278"/>
              <a:ext cx="182562" cy="433388"/>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62" name="Rectangle 883"/>
            <p:cNvSpPr>
              <a:spLocks noChangeArrowheads="1"/>
            </p:cNvSpPr>
            <p:nvPr/>
          </p:nvSpPr>
          <p:spPr bwMode="auto">
            <a:xfrm>
              <a:off x="4078288" y="960441"/>
              <a:ext cx="182562" cy="47625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11" name="Grouper 352"/>
          <p:cNvGrpSpPr/>
          <p:nvPr/>
        </p:nvGrpSpPr>
        <p:grpSpPr>
          <a:xfrm>
            <a:off x="4407374" y="960441"/>
            <a:ext cx="180975" cy="2779712"/>
            <a:chOff x="4321175" y="960441"/>
            <a:chExt cx="180975" cy="2779712"/>
          </a:xfrm>
        </p:grpSpPr>
        <p:sp>
          <p:nvSpPr>
            <p:cNvPr id="48264" name="Rectangle 885"/>
            <p:cNvSpPr>
              <a:spLocks noChangeArrowheads="1"/>
            </p:cNvSpPr>
            <p:nvPr/>
          </p:nvSpPr>
          <p:spPr bwMode="auto">
            <a:xfrm>
              <a:off x="4321175" y="3498853"/>
              <a:ext cx="180975" cy="24130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66" name="Rectangle 887"/>
            <p:cNvSpPr>
              <a:spLocks noChangeArrowheads="1"/>
            </p:cNvSpPr>
            <p:nvPr/>
          </p:nvSpPr>
          <p:spPr bwMode="auto">
            <a:xfrm>
              <a:off x="4321175" y="3305178"/>
              <a:ext cx="180975" cy="193675"/>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68" name="Rectangle 889"/>
            <p:cNvSpPr>
              <a:spLocks noChangeArrowheads="1"/>
            </p:cNvSpPr>
            <p:nvPr/>
          </p:nvSpPr>
          <p:spPr bwMode="auto">
            <a:xfrm>
              <a:off x="4321175" y="2990853"/>
              <a:ext cx="180975" cy="3143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70" name="Rectangle 891"/>
            <p:cNvSpPr>
              <a:spLocks noChangeArrowheads="1"/>
            </p:cNvSpPr>
            <p:nvPr/>
          </p:nvSpPr>
          <p:spPr bwMode="auto">
            <a:xfrm>
              <a:off x="4321175" y="2482853"/>
              <a:ext cx="180975" cy="50800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73" name="Freeform 894"/>
            <p:cNvSpPr>
              <a:spLocks/>
            </p:cNvSpPr>
            <p:nvPr/>
          </p:nvSpPr>
          <p:spPr bwMode="auto">
            <a:xfrm>
              <a:off x="4321175" y="1976441"/>
              <a:ext cx="180975" cy="506412"/>
            </a:xfrm>
            <a:custGeom>
              <a:avLst/>
              <a:gdLst>
                <a:gd name="T0" fmla="*/ 0 w 687"/>
                <a:gd name="T1" fmla="*/ 2147483647 h 1917"/>
                <a:gd name="T2" fmla="*/ 0 w 687"/>
                <a:gd name="T3" fmla="*/ 0 h 1917"/>
                <a:gd name="T4" fmla="*/ 2147483647 w 687"/>
                <a:gd name="T5" fmla="*/ 0 h 1917"/>
                <a:gd name="T6" fmla="*/ 2147483647 w 687"/>
                <a:gd name="T7" fmla="*/ 2147483647 h 1917"/>
                <a:gd name="T8" fmla="*/ 0 60000 65536"/>
                <a:gd name="T9" fmla="*/ 0 60000 65536"/>
                <a:gd name="T10" fmla="*/ 0 60000 65536"/>
                <a:gd name="T11" fmla="*/ 0 60000 65536"/>
                <a:gd name="T12" fmla="*/ 0 w 687"/>
                <a:gd name="T13" fmla="*/ 0 h 1917"/>
                <a:gd name="T14" fmla="*/ 687 w 687"/>
                <a:gd name="T15" fmla="*/ 1917 h 1917"/>
              </a:gdLst>
              <a:ahLst/>
              <a:cxnLst>
                <a:cxn ang="T8">
                  <a:pos x="T0" y="T1"/>
                </a:cxn>
                <a:cxn ang="T9">
                  <a:pos x="T2" y="T3"/>
                </a:cxn>
                <a:cxn ang="T10">
                  <a:pos x="T4" y="T5"/>
                </a:cxn>
                <a:cxn ang="T11">
                  <a:pos x="T6" y="T7"/>
                </a:cxn>
              </a:cxnLst>
              <a:rect l="T12" t="T13" r="T14" b="T15"/>
              <a:pathLst>
                <a:path w="687" h="1917">
                  <a:moveTo>
                    <a:pt x="0" y="1917"/>
                  </a:moveTo>
                  <a:lnTo>
                    <a:pt x="0" y="0"/>
                  </a:lnTo>
                  <a:lnTo>
                    <a:pt x="687" y="0"/>
                  </a:lnTo>
                  <a:lnTo>
                    <a:pt x="687" y="1917"/>
                  </a:lnTo>
                </a:path>
              </a:pathLst>
            </a:custGeom>
            <a:solidFill>
              <a:srgbClr val="00769D"/>
            </a:solidFill>
            <a:ln w="6350" cap="flat" cmpd="sng" algn="ctr">
              <a:solidFill>
                <a:srgbClr val="7F7F7F"/>
              </a:solidFill>
              <a:prstDash val="solid"/>
              <a:round/>
              <a:headEnd type="none" w="med" len="med"/>
              <a:tailEnd type="none" w="med" len="med"/>
            </a:ln>
          </p:spPr>
          <p:txBody>
            <a:bodyPr>
              <a:prstTxWarp prst="textNoShape">
                <a:avLst/>
              </a:prstTxWarp>
            </a:bodyPr>
            <a:lstStyle/>
            <a:p>
              <a:endParaRPr lang="fr-FR"/>
            </a:p>
          </p:txBody>
        </p:sp>
        <p:sp>
          <p:nvSpPr>
            <p:cNvPr id="48274" name="Rectangle 895"/>
            <p:cNvSpPr>
              <a:spLocks noChangeArrowheads="1"/>
            </p:cNvSpPr>
            <p:nvPr/>
          </p:nvSpPr>
          <p:spPr bwMode="auto">
            <a:xfrm>
              <a:off x="4321175" y="1444628"/>
              <a:ext cx="180975" cy="530225"/>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76" name="Rectangle 897"/>
            <p:cNvSpPr>
              <a:spLocks noChangeArrowheads="1"/>
            </p:cNvSpPr>
            <p:nvPr/>
          </p:nvSpPr>
          <p:spPr bwMode="auto">
            <a:xfrm>
              <a:off x="4321175" y="960441"/>
              <a:ext cx="180975" cy="48260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12" name="Grouper 353"/>
          <p:cNvGrpSpPr/>
          <p:nvPr/>
        </p:nvGrpSpPr>
        <p:grpSpPr>
          <a:xfrm>
            <a:off x="4678704" y="960441"/>
            <a:ext cx="180975" cy="2779712"/>
            <a:chOff x="4564063" y="960441"/>
            <a:chExt cx="180975" cy="2779712"/>
          </a:xfrm>
        </p:grpSpPr>
        <p:sp>
          <p:nvSpPr>
            <p:cNvPr id="48278" name="Rectangle 899"/>
            <p:cNvSpPr>
              <a:spLocks noChangeArrowheads="1"/>
            </p:cNvSpPr>
            <p:nvPr/>
          </p:nvSpPr>
          <p:spPr bwMode="auto">
            <a:xfrm>
              <a:off x="4564063" y="3529016"/>
              <a:ext cx="180975" cy="211137"/>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80" name="Rectangle 901"/>
            <p:cNvSpPr>
              <a:spLocks noChangeArrowheads="1"/>
            </p:cNvSpPr>
            <p:nvPr/>
          </p:nvSpPr>
          <p:spPr bwMode="auto">
            <a:xfrm>
              <a:off x="4564063" y="3343278"/>
              <a:ext cx="180975" cy="185738"/>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82" name="Rectangle 903"/>
            <p:cNvSpPr>
              <a:spLocks noChangeArrowheads="1"/>
            </p:cNvSpPr>
            <p:nvPr/>
          </p:nvSpPr>
          <p:spPr bwMode="auto">
            <a:xfrm>
              <a:off x="4564063" y="3105153"/>
              <a:ext cx="180975" cy="2381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84" name="Rectangle 905"/>
            <p:cNvSpPr>
              <a:spLocks noChangeArrowheads="1"/>
            </p:cNvSpPr>
            <p:nvPr/>
          </p:nvSpPr>
          <p:spPr bwMode="auto">
            <a:xfrm>
              <a:off x="4564063" y="2655891"/>
              <a:ext cx="180975" cy="449262"/>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86" name="Rectangle 907"/>
            <p:cNvSpPr>
              <a:spLocks noChangeArrowheads="1"/>
            </p:cNvSpPr>
            <p:nvPr/>
          </p:nvSpPr>
          <p:spPr bwMode="auto">
            <a:xfrm>
              <a:off x="4564063" y="2046291"/>
              <a:ext cx="180975" cy="608012"/>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88" name="Rectangle 909"/>
            <p:cNvSpPr>
              <a:spLocks noChangeArrowheads="1"/>
            </p:cNvSpPr>
            <p:nvPr/>
          </p:nvSpPr>
          <p:spPr bwMode="auto">
            <a:xfrm>
              <a:off x="4564063" y="1436691"/>
              <a:ext cx="180975" cy="60960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91" name="Freeform 912"/>
            <p:cNvSpPr>
              <a:spLocks/>
            </p:cNvSpPr>
            <p:nvPr/>
          </p:nvSpPr>
          <p:spPr bwMode="auto">
            <a:xfrm>
              <a:off x="4564063" y="960441"/>
              <a:ext cx="180975" cy="476250"/>
            </a:xfrm>
            <a:custGeom>
              <a:avLst/>
              <a:gdLst>
                <a:gd name="T0" fmla="*/ 0 w 688"/>
                <a:gd name="T1" fmla="*/ 2147483647 h 1799"/>
                <a:gd name="T2" fmla="*/ 0 w 688"/>
                <a:gd name="T3" fmla="*/ 0 h 1799"/>
                <a:gd name="T4" fmla="*/ 2147483647 w 688"/>
                <a:gd name="T5" fmla="*/ 0 h 1799"/>
                <a:gd name="T6" fmla="*/ 2147483647 w 688"/>
                <a:gd name="T7" fmla="*/ 2147483647 h 1799"/>
                <a:gd name="T8" fmla="*/ 0 60000 65536"/>
                <a:gd name="T9" fmla="*/ 0 60000 65536"/>
                <a:gd name="T10" fmla="*/ 0 60000 65536"/>
                <a:gd name="T11" fmla="*/ 0 60000 65536"/>
                <a:gd name="T12" fmla="*/ 0 w 688"/>
                <a:gd name="T13" fmla="*/ 0 h 1799"/>
                <a:gd name="T14" fmla="*/ 688 w 688"/>
                <a:gd name="T15" fmla="*/ 1799 h 1799"/>
              </a:gdLst>
              <a:ahLst/>
              <a:cxnLst>
                <a:cxn ang="T8">
                  <a:pos x="T0" y="T1"/>
                </a:cxn>
                <a:cxn ang="T9">
                  <a:pos x="T2" y="T3"/>
                </a:cxn>
                <a:cxn ang="T10">
                  <a:pos x="T4" y="T5"/>
                </a:cxn>
                <a:cxn ang="T11">
                  <a:pos x="T6" y="T7"/>
                </a:cxn>
              </a:cxnLst>
              <a:rect l="T12" t="T13" r="T14" b="T15"/>
              <a:pathLst>
                <a:path w="688" h="1799">
                  <a:moveTo>
                    <a:pt x="0" y="1799"/>
                  </a:moveTo>
                  <a:lnTo>
                    <a:pt x="0" y="0"/>
                  </a:lnTo>
                  <a:lnTo>
                    <a:pt x="688" y="0"/>
                  </a:lnTo>
                  <a:lnTo>
                    <a:pt x="688" y="1799"/>
                  </a:lnTo>
                </a:path>
              </a:pathLst>
            </a:custGeom>
            <a:solidFill>
              <a:schemeClr val="accent1">
                <a:lumMod val="50000"/>
              </a:schemeClr>
            </a:solidFill>
            <a:ln w="6350" cap="flat" cmpd="sng" algn="ctr">
              <a:solidFill>
                <a:srgbClr val="7F7F7F"/>
              </a:solidFill>
              <a:prstDash val="solid"/>
              <a:round/>
              <a:headEnd type="none" w="med" len="med"/>
              <a:tailEnd type="none" w="med" len="med"/>
            </a:ln>
          </p:spPr>
          <p:txBody>
            <a:bodyPr>
              <a:prstTxWarp prst="textNoShape">
                <a:avLst/>
              </a:prstTxWarp>
            </a:bodyPr>
            <a:lstStyle/>
            <a:p>
              <a:endParaRPr lang="fr-FR"/>
            </a:p>
          </p:txBody>
        </p:sp>
      </p:grpSp>
      <p:grpSp>
        <p:nvGrpSpPr>
          <p:cNvPr id="13" name="Grouper 354"/>
          <p:cNvGrpSpPr/>
          <p:nvPr/>
        </p:nvGrpSpPr>
        <p:grpSpPr>
          <a:xfrm>
            <a:off x="4950034" y="960441"/>
            <a:ext cx="180975" cy="2779712"/>
            <a:chOff x="4806950" y="960441"/>
            <a:chExt cx="180975" cy="2779712"/>
          </a:xfrm>
        </p:grpSpPr>
        <p:sp>
          <p:nvSpPr>
            <p:cNvPr id="48292" name="Rectangle 913"/>
            <p:cNvSpPr>
              <a:spLocks noChangeArrowheads="1"/>
            </p:cNvSpPr>
            <p:nvPr/>
          </p:nvSpPr>
          <p:spPr bwMode="auto">
            <a:xfrm>
              <a:off x="4806950" y="3352803"/>
              <a:ext cx="180975" cy="3873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94" name="Rectangle 915"/>
            <p:cNvSpPr>
              <a:spLocks noChangeArrowheads="1"/>
            </p:cNvSpPr>
            <p:nvPr/>
          </p:nvSpPr>
          <p:spPr bwMode="auto">
            <a:xfrm>
              <a:off x="4806950" y="3171828"/>
              <a:ext cx="180975" cy="179388"/>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96" name="Rectangle 917"/>
            <p:cNvSpPr>
              <a:spLocks noChangeArrowheads="1"/>
            </p:cNvSpPr>
            <p:nvPr/>
          </p:nvSpPr>
          <p:spPr bwMode="auto">
            <a:xfrm>
              <a:off x="4806950" y="3022603"/>
              <a:ext cx="180975" cy="1492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298" name="Rectangle 919"/>
            <p:cNvSpPr>
              <a:spLocks noChangeArrowheads="1"/>
            </p:cNvSpPr>
            <p:nvPr/>
          </p:nvSpPr>
          <p:spPr bwMode="auto">
            <a:xfrm>
              <a:off x="4806950" y="2514603"/>
              <a:ext cx="180975" cy="50800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00" name="Rectangle 921"/>
            <p:cNvSpPr>
              <a:spLocks noChangeArrowheads="1"/>
            </p:cNvSpPr>
            <p:nvPr/>
          </p:nvSpPr>
          <p:spPr bwMode="auto">
            <a:xfrm>
              <a:off x="4806950" y="1797053"/>
              <a:ext cx="180975" cy="71755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02" name="Rectangle 923"/>
            <p:cNvSpPr>
              <a:spLocks noChangeArrowheads="1"/>
            </p:cNvSpPr>
            <p:nvPr/>
          </p:nvSpPr>
          <p:spPr bwMode="auto">
            <a:xfrm>
              <a:off x="4806950" y="1379541"/>
              <a:ext cx="180975" cy="417512"/>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04" name="Rectangle 925"/>
            <p:cNvSpPr>
              <a:spLocks noChangeArrowheads="1"/>
            </p:cNvSpPr>
            <p:nvPr/>
          </p:nvSpPr>
          <p:spPr bwMode="auto">
            <a:xfrm>
              <a:off x="4806950" y="960441"/>
              <a:ext cx="180975" cy="417512"/>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14" name="Grouper 355"/>
          <p:cNvGrpSpPr/>
          <p:nvPr/>
        </p:nvGrpSpPr>
        <p:grpSpPr>
          <a:xfrm>
            <a:off x="5221364" y="960441"/>
            <a:ext cx="180975" cy="2779712"/>
            <a:chOff x="5048250" y="960441"/>
            <a:chExt cx="180975" cy="2779712"/>
          </a:xfrm>
        </p:grpSpPr>
        <p:sp>
          <p:nvSpPr>
            <p:cNvPr id="48306" name="Rectangle 927"/>
            <p:cNvSpPr>
              <a:spLocks noChangeArrowheads="1"/>
            </p:cNvSpPr>
            <p:nvPr/>
          </p:nvSpPr>
          <p:spPr bwMode="auto">
            <a:xfrm>
              <a:off x="5048250" y="3394078"/>
              <a:ext cx="180975" cy="346075"/>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08" name="Rectangle 929"/>
            <p:cNvSpPr>
              <a:spLocks noChangeArrowheads="1"/>
            </p:cNvSpPr>
            <p:nvPr/>
          </p:nvSpPr>
          <p:spPr bwMode="auto">
            <a:xfrm>
              <a:off x="5048250" y="3235328"/>
              <a:ext cx="180975" cy="157163"/>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10" name="Rectangle 931"/>
            <p:cNvSpPr>
              <a:spLocks noChangeArrowheads="1"/>
            </p:cNvSpPr>
            <p:nvPr/>
          </p:nvSpPr>
          <p:spPr bwMode="auto">
            <a:xfrm>
              <a:off x="5048250" y="3076578"/>
              <a:ext cx="180975" cy="157163"/>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12" name="Rectangle 933"/>
            <p:cNvSpPr>
              <a:spLocks noChangeArrowheads="1"/>
            </p:cNvSpPr>
            <p:nvPr/>
          </p:nvSpPr>
          <p:spPr bwMode="auto">
            <a:xfrm>
              <a:off x="5048250" y="2603503"/>
              <a:ext cx="180975" cy="47307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14" name="Rectangle 935"/>
            <p:cNvSpPr>
              <a:spLocks noChangeArrowheads="1"/>
            </p:cNvSpPr>
            <p:nvPr/>
          </p:nvSpPr>
          <p:spPr bwMode="auto">
            <a:xfrm>
              <a:off x="5048250" y="2035178"/>
              <a:ext cx="180975" cy="568325"/>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16" name="Rectangle 938"/>
            <p:cNvSpPr>
              <a:spLocks noChangeArrowheads="1"/>
            </p:cNvSpPr>
            <p:nvPr/>
          </p:nvSpPr>
          <p:spPr bwMode="auto">
            <a:xfrm>
              <a:off x="5048250" y="1655766"/>
              <a:ext cx="180975" cy="377825"/>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18" name="Rectangle 940"/>
            <p:cNvSpPr>
              <a:spLocks noChangeArrowheads="1"/>
            </p:cNvSpPr>
            <p:nvPr/>
          </p:nvSpPr>
          <p:spPr bwMode="auto">
            <a:xfrm>
              <a:off x="5048250" y="960441"/>
              <a:ext cx="180975" cy="69532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15" name="Grouper 342"/>
          <p:cNvGrpSpPr/>
          <p:nvPr/>
        </p:nvGrpSpPr>
        <p:grpSpPr>
          <a:xfrm>
            <a:off x="5492694" y="960441"/>
            <a:ext cx="180975" cy="2779712"/>
            <a:chOff x="5291138" y="960441"/>
            <a:chExt cx="180975" cy="2779712"/>
          </a:xfrm>
        </p:grpSpPr>
        <p:sp>
          <p:nvSpPr>
            <p:cNvPr id="48320" name="Rectangle 942"/>
            <p:cNvSpPr>
              <a:spLocks noChangeArrowheads="1"/>
            </p:cNvSpPr>
            <p:nvPr/>
          </p:nvSpPr>
          <p:spPr bwMode="auto">
            <a:xfrm>
              <a:off x="5291138" y="3470278"/>
              <a:ext cx="180975" cy="269875"/>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22" name="Rectangle 944"/>
            <p:cNvSpPr>
              <a:spLocks noChangeArrowheads="1"/>
            </p:cNvSpPr>
            <p:nvPr/>
          </p:nvSpPr>
          <p:spPr bwMode="auto">
            <a:xfrm>
              <a:off x="5291138" y="3278191"/>
              <a:ext cx="180975" cy="192087"/>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24" name="Rectangle 946"/>
            <p:cNvSpPr>
              <a:spLocks noChangeArrowheads="1"/>
            </p:cNvSpPr>
            <p:nvPr/>
          </p:nvSpPr>
          <p:spPr bwMode="auto">
            <a:xfrm>
              <a:off x="5291138" y="3162303"/>
              <a:ext cx="180975" cy="114300"/>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26" name="Rectangle 948"/>
            <p:cNvSpPr>
              <a:spLocks noChangeArrowheads="1"/>
            </p:cNvSpPr>
            <p:nvPr/>
          </p:nvSpPr>
          <p:spPr bwMode="auto">
            <a:xfrm>
              <a:off x="5291138" y="2774953"/>
              <a:ext cx="180975" cy="385763"/>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28" name="Rectangle 950"/>
            <p:cNvSpPr>
              <a:spLocks noChangeArrowheads="1"/>
            </p:cNvSpPr>
            <p:nvPr/>
          </p:nvSpPr>
          <p:spPr bwMode="auto">
            <a:xfrm>
              <a:off x="5291138" y="2041528"/>
              <a:ext cx="180975" cy="733425"/>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30" name="Rectangle 952"/>
            <p:cNvSpPr>
              <a:spLocks noChangeArrowheads="1"/>
            </p:cNvSpPr>
            <p:nvPr/>
          </p:nvSpPr>
          <p:spPr bwMode="auto">
            <a:xfrm>
              <a:off x="5291138" y="1462091"/>
              <a:ext cx="180975" cy="579437"/>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32" name="Rectangle 954"/>
            <p:cNvSpPr>
              <a:spLocks noChangeArrowheads="1"/>
            </p:cNvSpPr>
            <p:nvPr/>
          </p:nvSpPr>
          <p:spPr bwMode="auto">
            <a:xfrm>
              <a:off x="5291138" y="960441"/>
              <a:ext cx="180975" cy="50165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16" name="Grouper 341"/>
          <p:cNvGrpSpPr/>
          <p:nvPr/>
        </p:nvGrpSpPr>
        <p:grpSpPr>
          <a:xfrm>
            <a:off x="5764024" y="956737"/>
            <a:ext cx="182562" cy="2779712"/>
            <a:chOff x="5532438" y="960441"/>
            <a:chExt cx="182562" cy="2779712"/>
          </a:xfrm>
        </p:grpSpPr>
        <p:sp>
          <p:nvSpPr>
            <p:cNvPr id="48334" name="Rectangle 956"/>
            <p:cNvSpPr>
              <a:spLocks noChangeArrowheads="1"/>
            </p:cNvSpPr>
            <p:nvPr/>
          </p:nvSpPr>
          <p:spPr bwMode="auto">
            <a:xfrm>
              <a:off x="5532438" y="3432178"/>
              <a:ext cx="182562" cy="307975"/>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36" name="Rectangle 958"/>
            <p:cNvSpPr>
              <a:spLocks noChangeArrowheads="1"/>
            </p:cNvSpPr>
            <p:nvPr/>
          </p:nvSpPr>
          <p:spPr bwMode="auto">
            <a:xfrm>
              <a:off x="5532438" y="3255966"/>
              <a:ext cx="182562" cy="174625"/>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38" name="Rectangle 960"/>
            <p:cNvSpPr>
              <a:spLocks noChangeArrowheads="1"/>
            </p:cNvSpPr>
            <p:nvPr/>
          </p:nvSpPr>
          <p:spPr bwMode="auto">
            <a:xfrm>
              <a:off x="5532438" y="3078166"/>
              <a:ext cx="182562" cy="17621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40" name="Rectangle 962"/>
            <p:cNvSpPr>
              <a:spLocks noChangeArrowheads="1"/>
            </p:cNvSpPr>
            <p:nvPr/>
          </p:nvSpPr>
          <p:spPr bwMode="auto">
            <a:xfrm>
              <a:off x="5532438" y="2636841"/>
              <a:ext cx="182562" cy="4413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42" name="Rectangle 964"/>
            <p:cNvSpPr>
              <a:spLocks noChangeArrowheads="1"/>
            </p:cNvSpPr>
            <p:nvPr/>
          </p:nvSpPr>
          <p:spPr bwMode="auto">
            <a:xfrm>
              <a:off x="5532438" y="2108203"/>
              <a:ext cx="182562" cy="528638"/>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44" name="Rectangle 966"/>
            <p:cNvSpPr>
              <a:spLocks noChangeArrowheads="1"/>
            </p:cNvSpPr>
            <p:nvPr/>
          </p:nvSpPr>
          <p:spPr bwMode="auto">
            <a:xfrm>
              <a:off x="5532438" y="1446216"/>
              <a:ext cx="182562" cy="66040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46" name="Rectangle 968"/>
            <p:cNvSpPr>
              <a:spLocks noChangeArrowheads="1"/>
            </p:cNvSpPr>
            <p:nvPr/>
          </p:nvSpPr>
          <p:spPr bwMode="auto">
            <a:xfrm>
              <a:off x="5532438" y="960441"/>
              <a:ext cx="182562" cy="48577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grpSp>
        <p:nvGrpSpPr>
          <p:cNvPr id="17" name="Grouper 340"/>
          <p:cNvGrpSpPr/>
          <p:nvPr/>
        </p:nvGrpSpPr>
        <p:grpSpPr>
          <a:xfrm>
            <a:off x="6036938" y="960441"/>
            <a:ext cx="180975" cy="2779712"/>
            <a:chOff x="6015773" y="960441"/>
            <a:chExt cx="180975" cy="2779712"/>
          </a:xfrm>
        </p:grpSpPr>
        <p:sp>
          <p:nvSpPr>
            <p:cNvPr id="48348" name="Rectangle 970"/>
            <p:cNvSpPr>
              <a:spLocks noChangeArrowheads="1"/>
            </p:cNvSpPr>
            <p:nvPr/>
          </p:nvSpPr>
          <p:spPr bwMode="auto">
            <a:xfrm>
              <a:off x="6015773" y="3370266"/>
              <a:ext cx="180975" cy="369887"/>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50" name="Rectangle 972"/>
            <p:cNvSpPr>
              <a:spLocks noChangeArrowheads="1"/>
            </p:cNvSpPr>
            <p:nvPr/>
          </p:nvSpPr>
          <p:spPr bwMode="auto">
            <a:xfrm>
              <a:off x="6015773" y="3122616"/>
              <a:ext cx="180975" cy="246062"/>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52" name="Rectangle 974"/>
            <p:cNvSpPr>
              <a:spLocks noChangeArrowheads="1"/>
            </p:cNvSpPr>
            <p:nvPr/>
          </p:nvSpPr>
          <p:spPr bwMode="auto">
            <a:xfrm>
              <a:off x="6015773" y="2998791"/>
              <a:ext cx="180975" cy="1238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54" name="Rectangle 976"/>
            <p:cNvSpPr>
              <a:spLocks noChangeArrowheads="1"/>
            </p:cNvSpPr>
            <p:nvPr/>
          </p:nvSpPr>
          <p:spPr bwMode="auto">
            <a:xfrm>
              <a:off x="6015773" y="2443166"/>
              <a:ext cx="180975" cy="5556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56" name="Rectangle 978"/>
            <p:cNvSpPr>
              <a:spLocks noChangeArrowheads="1"/>
            </p:cNvSpPr>
            <p:nvPr/>
          </p:nvSpPr>
          <p:spPr bwMode="auto">
            <a:xfrm>
              <a:off x="6015773" y="2071691"/>
              <a:ext cx="180975" cy="369887"/>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58" name="Rectangle 980"/>
            <p:cNvSpPr>
              <a:spLocks noChangeArrowheads="1"/>
            </p:cNvSpPr>
            <p:nvPr/>
          </p:nvSpPr>
          <p:spPr bwMode="auto">
            <a:xfrm>
              <a:off x="6015773" y="1330328"/>
              <a:ext cx="180975" cy="741363"/>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48360" name="Rectangle 982"/>
            <p:cNvSpPr>
              <a:spLocks noChangeArrowheads="1"/>
            </p:cNvSpPr>
            <p:nvPr/>
          </p:nvSpPr>
          <p:spPr bwMode="auto">
            <a:xfrm>
              <a:off x="6015773" y="960441"/>
              <a:ext cx="180975" cy="369887"/>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grpSp>
      <p:sp>
        <p:nvSpPr>
          <p:cNvPr id="30957" name="Line 984"/>
          <p:cNvSpPr>
            <a:spLocks noChangeShapeType="1"/>
          </p:cNvSpPr>
          <p:nvPr/>
        </p:nvSpPr>
        <p:spPr bwMode="auto">
          <a:xfrm flipH="1">
            <a:off x="1848902" y="3736449"/>
            <a:ext cx="54000" cy="0"/>
          </a:xfrm>
          <a:prstGeom prst="line">
            <a:avLst/>
          </a:prstGeom>
          <a:noFill/>
          <a:ln w="9525" cap="flat" cmpd="sng" algn="ctr">
            <a:solidFill>
              <a:schemeClr val="bg1">
                <a:lumMod val="50000"/>
              </a:schemeClr>
            </a:solidFill>
            <a:prstDash val="solid"/>
            <a:round/>
            <a:headEnd type="none" w="med" len="med"/>
            <a:tailEnd type="none" w="med" len="med"/>
          </a:ln>
          <a:extLst/>
        </p:spPr>
        <p:txBody>
          <a:bodyPr/>
          <a:lstStyle/>
          <a:p>
            <a:pPr>
              <a:defRPr/>
            </a:pPr>
            <a:endParaRPr lang="fr-FR" sz="900" b="1">
              <a:latin typeface="+mj-lt"/>
              <a:ea typeface="+mn-ea"/>
              <a:cs typeface="+mn-cs"/>
            </a:endParaRPr>
          </a:p>
        </p:txBody>
      </p:sp>
      <p:sp>
        <p:nvSpPr>
          <p:cNvPr id="48363" name="Line 985"/>
          <p:cNvSpPr>
            <a:spLocks noChangeShapeType="1"/>
          </p:cNvSpPr>
          <p:nvPr/>
        </p:nvSpPr>
        <p:spPr bwMode="auto">
          <a:xfrm flipH="1">
            <a:off x="1848902" y="3462341"/>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64" name="Line 986"/>
          <p:cNvSpPr>
            <a:spLocks noChangeShapeType="1"/>
          </p:cNvSpPr>
          <p:nvPr/>
        </p:nvSpPr>
        <p:spPr bwMode="auto">
          <a:xfrm flipH="1">
            <a:off x="1848902" y="3184528"/>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65" name="Line 987"/>
          <p:cNvSpPr>
            <a:spLocks noChangeShapeType="1"/>
          </p:cNvSpPr>
          <p:nvPr/>
        </p:nvSpPr>
        <p:spPr bwMode="auto">
          <a:xfrm flipH="1">
            <a:off x="1848902" y="2906716"/>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66" name="Line 988"/>
          <p:cNvSpPr>
            <a:spLocks noChangeShapeType="1"/>
          </p:cNvSpPr>
          <p:nvPr/>
        </p:nvSpPr>
        <p:spPr bwMode="auto">
          <a:xfrm flipH="1">
            <a:off x="1848902" y="2628903"/>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67" name="Line 989"/>
          <p:cNvSpPr>
            <a:spLocks noChangeShapeType="1"/>
          </p:cNvSpPr>
          <p:nvPr/>
        </p:nvSpPr>
        <p:spPr bwMode="auto">
          <a:xfrm flipH="1">
            <a:off x="1848902" y="2351091"/>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68" name="Line 990"/>
          <p:cNvSpPr>
            <a:spLocks noChangeShapeType="1"/>
          </p:cNvSpPr>
          <p:nvPr/>
        </p:nvSpPr>
        <p:spPr bwMode="auto">
          <a:xfrm flipH="1">
            <a:off x="1848902" y="2071691"/>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69" name="Line 991"/>
          <p:cNvSpPr>
            <a:spLocks noChangeShapeType="1"/>
          </p:cNvSpPr>
          <p:nvPr/>
        </p:nvSpPr>
        <p:spPr bwMode="auto">
          <a:xfrm flipH="1">
            <a:off x="1848902" y="1795466"/>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70" name="Line 992"/>
          <p:cNvSpPr>
            <a:spLocks noChangeShapeType="1"/>
          </p:cNvSpPr>
          <p:nvPr/>
        </p:nvSpPr>
        <p:spPr bwMode="auto">
          <a:xfrm flipH="1">
            <a:off x="1848902" y="1516066"/>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71" name="Line 993"/>
          <p:cNvSpPr>
            <a:spLocks noChangeShapeType="1"/>
          </p:cNvSpPr>
          <p:nvPr/>
        </p:nvSpPr>
        <p:spPr bwMode="auto">
          <a:xfrm flipH="1">
            <a:off x="1848902" y="1238253"/>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72" name="Line 994"/>
          <p:cNvSpPr>
            <a:spLocks noChangeShapeType="1"/>
          </p:cNvSpPr>
          <p:nvPr/>
        </p:nvSpPr>
        <p:spPr bwMode="auto">
          <a:xfrm flipH="1">
            <a:off x="1848902" y="960441"/>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endParaRPr lang="fr-FR"/>
          </a:p>
        </p:txBody>
      </p:sp>
      <p:sp>
        <p:nvSpPr>
          <p:cNvPr id="48373" name="Rectangle 996"/>
          <p:cNvSpPr>
            <a:spLocks noChangeArrowheads="1"/>
          </p:cNvSpPr>
          <p:nvPr/>
        </p:nvSpPr>
        <p:spPr bwMode="auto">
          <a:xfrm>
            <a:off x="1333491" y="3646495"/>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0</a:t>
            </a:r>
            <a:endParaRPr lang="fr-FR" sz="1200">
              <a:latin typeface="Arial"/>
              <a:cs typeface="Arial"/>
            </a:endParaRPr>
          </a:p>
        </p:txBody>
      </p:sp>
      <p:sp>
        <p:nvSpPr>
          <p:cNvPr id="48374" name="Rectangle 997"/>
          <p:cNvSpPr>
            <a:spLocks noChangeArrowheads="1"/>
          </p:cNvSpPr>
          <p:nvPr/>
        </p:nvSpPr>
        <p:spPr bwMode="auto">
          <a:xfrm>
            <a:off x="1333491" y="3369208"/>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10</a:t>
            </a:r>
            <a:endParaRPr lang="fr-FR" sz="1200">
              <a:latin typeface="Arial"/>
              <a:cs typeface="Arial"/>
            </a:endParaRPr>
          </a:p>
        </p:txBody>
      </p:sp>
      <p:sp>
        <p:nvSpPr>
          <p:cNvPr id="48375" name="Rectangle 998"/>
          <p:cNvSpPr>
            <a:spLocks noChangeArrowheads="1"/>
          </p:cNvSpPr>
          <p:nvPr/>
        </p:nvSpPr>
        <p:spPr bwMode="auto">
          <a:xfrm>
            <a:off x="1333491" y="3091925"/>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20</a:t>
            </a:r>
            <a:endParaRPr lang="fr-FR" sz="1200">
              <a:latin typeface="Arial"/>
              <a:cs typeface="Arial"/>
            </a:endParaRPr>
          </a:p>
        </p:txBody>
      </p:sp>
      <p:sp>
        <p:nvSpPr>
          <p:cNvPr id="48376" name="Rectangle 999"/>
          <p:cNvSpPr>
            <a:spLocks noChangeArrowheads="1"/>
          </p:cNvSpPr>
          <p:nvPr/>
        </p:nvSpPr>
        <p:spPr bwMode="auto">
          <a:xfrm>
            <a:off x="1333491" y="2814642"/>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30</a:t>
            </a:r>
            <a:endParaRPr lang="fr-FR" sz="1200">
              <a:latin typeface="Arial"/>
              <a:cs typeface="Arial"/>
            </a:endParaRPr>
          </a:p>
        </p:txBody>
      </p:sp>
      <p:sp>
        <p:nvSpPr>
          <p:cNvPr id="48377" name="Rectangle 1000"/>
          <p:cNvSpPr>
            <a:spLocks noChangeArrowheads="1"/>
          </p:cNvSpPr>
          <p:nvPr/>
        </p:nvSpPr>
        <p:spPr bwMode="auto">
          <a:xfrm>
            <a:off x="1333492" y="2537359"/>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40</a:t>
            </a:r>
            <a:endParaRPr lang="fr-FR" sz="1200">
              <a:latin typeface="Arial"/>
              <a:cs typeface="Arial"/>
            </a:endParaRPr>
          </a:p>
        </p:txBody>
      </p:sp>
      <p:sp>
        <p:nvSpPr>
          <p:cNvPr id="48378" name="Rectangle 1001"/>
          <p:cNvSpPr>
            <a:spLocks noChangeArrowheads="1"/>
          </p:cNvSpPr>
          <p:nvPr/>
        </p:nvSpPr>
        <p:spPr bwMode="auto">
          <a:xfrm>
            <a:off x="1333491" y="2260076"/>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50</a:t>
            </a:r>
            <a:endParaRPr lang="fr-FR" sz="1200">
              <a:latin typeface="Arial"/>
              <a:cs typeface="Arial"/>
            </a:endParaRPr>
          </a:p>
        </p:txBody>
      </p:sp>
      <p:sp>
        <p:nvSpPr>
          <p:cNvPr id="48379" name="Rectangle 1002"/>
          <p:cNvSpPr>
            <a:spLocks noChangeArrowheads="1"/>
          </p:cNvSpPr>
          <p:nvPr/>
        </p:nvSpPr>
        <p:spPr bwMode="auto">
          <a:xfrm>
            <a:off x="1333491" y="1982793"/>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60</a:t>
            </a:r>
            <a:endParaRPr lang="fr-FR" sz="1200">
              <a:latin typeface="Arial"/>
              <a:cs typeface="Arial"/>
            </a:endParaRPr>
          </a:p>
        </p:txBody>
      </p:sp>
      <p:sp>
        <p:nvSpPr>
          <p:cNvPr id="48380" name="Rectangle 1003"/>
          <p:cNvSpPr>
            <a:spLocks noChangeArrowheads="1"/>
          </p:cNvSpPr>
          <p:nvPr/>
        </p:nvSpPr>
        <p:spPr bwMode="auto">
          <a:xfrm>
            <a:off x="1333491" y="1705510"/>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70</a:t>
            </a:r>
            <a:endParaRPr lang="fr-FR" sz="1200">
              <a:latin typeface="Arial"/>
              <a:cs typeface="Arial"/>
            </a:endParaRPr>
          </a:p>
        </p:txBody>
      </p:sp>
      <p:sp>
        <p:nvSpPr>
          <p:cNvPr id="48381" name="Rectangle 1004"/>
          <p:cNvSpPr>
            <a:spLocks noChangeArrowheads="1"/>
          </p:cNvSpPr>
          <p:nvPr/>
        </p:nvSpPr>
        <p:spPr bwMode="auto">
          <a:xfrm>
            <a:off x="1333491" y="1428227"/>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80</a:t>
            </a:r>
            <a:endParaRPr lang="fr-FR" sz="1200">
              <a:latin typeface="Arial"/>
              <a:cs typeface="Arial"/>
            </a:endParaRPr>
          </a:p>
        </p:txBody>
      </p:sp>
      <p:sp>
        <p:nvSpPr>
          <p:cNvPr id="48382" name="Rectangle 1005"/>
          <p:cNvSpPr>
            <a:spLocks noChangeArrowheads="1"/>
          </p:cNvSpPr>
          <p:nvPr/>
        </p:nvSpPr>
        <p:spPr bwMode="auto">
          <a:xfrm>
            <a:off x="1333491" y="1150944"/>
            <a:ext cx="455614"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90</a:t>
            </a:r>
            <a:endParaRPr lang="fr-FR" sz="1200">
              <a:latin typeface="Arial"/>
              <a:cs typeface="Arial"/>
            </a:endParaRPr>
          </a:p>
        </p:txBody>
      </p:sp>
      <p:sp>
        <p:nvSpPr>
          <p:cNvPr id="48383" name="Rectangle 1006"/>
          <p:cNvSpPr>
            <a:spLocks noChangeArrowheads="1"/>
          </p:cNvSpPr>
          <p:nvPr/>
        </p:nvSpPr>
        <p:spPr bwMode="auto">
          <a:xfrm>
            <a:off x="1300155" y="873661"/>
            <a:ext cx="488952" cy="184666"/>
          </a:xfrm>
          <a:prstGeom prst="rect">
            <a:avLst/>
          </a:prstGeom>
          <a:noFill/>
          <a:ln w="9525">
            <a:noFill/>
            <a:miter lim="800000"/>
            <a:headEnd/>
            <a:tailEnd/>
          </a:ln>
        </p:spPr>
        <p:txBody>
          <a:bodyPr wrap="square" lIns="0" tIns="0" rIns="0" bIns="0">
            <a:prstTxWarp prst="textNoShape">
              <a:avLst/>
            </a:prstTxWarp>
            <a:spAutoFit/>
          </a:bodyPr>
          <a:lstStyle/>
          <a:p>
            <a:pPr algn="r"/>
            <a:r>
              <a:rPr lang="fr-FR" sz="1200">
                <a:solidFill>
                  <a:srgbClr val="000000"/>
                </a:solidFill>
                <a:latin typeface="Arial"/>
                <a:cs typeface="Arial"/>
              </a:rPr>
              <a:t>     100</a:t>
            </a:r>
            <a:endParaRPr lang="fr-FR" sz="1200">
              <a:latin typeface="Arial"/>
              <a:cs typeface="Arial"/>
            </a:endParaRPr>
          </a:p>
        </p:txBody>
      </p:sp>
      <p:sp>
        <p:nvSpPr>
          <p:cNvPr id="48384" name="Rectangle 1007"/>
          <p:cNvSpPr>
            <a:spLocks noChangeArrowheads="1"/>
          </p:cNvSpPr>
          <p:nvPr/>
        </p:nvSpPr>
        <p:spPr bwMode="auto">
          <a:xfrm>
            <a:off x="1886389" y="3781428"/>
            <a:ext cx="213963"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M1</a:t>
            </a:r>
          </a:p>
          <a:p>
            <a:pPr algn="ctr"/>
            <a:r>
              <a:rPr lang="fr-FR" sz="1000" smtClean="0">
                <a:solidFill>
                  <a:srgbClr val="000000"/>
                </a:solidFill>
              </a:rPr>
              <a:t>382</a:t>
            </a:r>
            <a:endParaRPr lang="fr-FR" sz="1000" smtClean="0"/>
          </a:p>
        </p:txBody>
      </p:sp>
      <p:sp>
        <p:nvSpPr>
          <p:cNvPr id="48385" name="Rectangle 1008"/>
          <p:cNvSpPr>
            <a:spLocks noChangeArrowheads="1"/>
          </p:cNvSpPr>
          <p:nvPr/>
        </p:nvSpPr>
        <p:spPr bwMode="auto">
          <a:xfrm>
            <a:off x="2114552" y="3781428"/>
            <a:ext cx="213963"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M2</a:t>
            </a:r>
          </a:p>
          <a:p>
            <a:pPr algn="ctr"/>
            <a:r>
              <a:rPr lang="fr-FR" sz="1000" smtClean="0">
                <a:solidFill>
                  <a:srgbClr val="000000"/>
                </a:solidFill>
              </a:rPr>
              <a:t>352</a:t>
            </a:r>
            <a:endParaRPr lang="fr-FR" sz="1000" smtClean="0"/>
          </a:p>
        </p:txBody>
      </p:sp>
      <p:sp>
        <p:nvSpPr>
          <p:cNvPr id="48386" name="Rectangle 1009"/>
          <p:cNvSpPr>
            <a:spLocks noChangeArrowheads="1"/>
          </p:cNvSpPr>
          <p:nvPr/>
        </p:nvSpPr>
        <p:spPr bwMode="auto">
          <a:xfrm>
            <a:off x="2345723" y="3781428"/>
            <a:ext cx="213963"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M4</a:t>
            </a:r>
          </a:p>
          <a:p>
            <a:pPr algn="ctr"/>
            <a:r>
              <a:rPr lang="fr-FR" sz="1000" smtClean="0">
                <a:solidFill>
                  <a:srgbClr val="000000"/>
                </a:solidFill>
              </a:rPr>
              <a:t>315</a:t>
            </a:r>
            <a:endParaRPr lang="fr-FR" sz="1000" smtClean="0"/>
          </a:p>
        </p:txBody>
      </p:sp>
      <p:sp>
        <p:nvSpPr>
          <p:cNvPr id="48387" name="Rectangle 1010"/>
          <p:cNvSpPr>
            <a:spLocks noChangeArrowheads="1"/>
          </p:cNvSpPr>
          <p:nvPr/>
        </p:nvSpPr>
        <p:spPr bwMode="auto">
          <a:xfrm>
            <a:off x="2576894" y="3781428"/>
            <a:ext cx="213963"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M6</a:t>
            </a:r>
          </a:p>
          <a:p>
            <a:pPr algn="ctr"/>
            <a:r>
              <a:rPr lang="fr-FR" sz="1000" smtClean="0">
                <a:solidFill>
                  <a:srgbClr val="000000"/>
                </a:solidFill>
              </a:rPr>
              <a:t>288</a:t>
            </a:r>
            <a:endParaRPr lang="fr-FR" sz="1000" smtClean="0"/>
          </a:p>
        </p:txBody>
      </p:sp>
      <p:sp>
        <p:nvSpPr>
          <p:cNvPr id="48388" name="Rectangle 1011"/>
          <p:cNvSpPr>
            <a:spLocks noChangeArrowheads="1"/>
          </p:cNvSpPr>
          <p:nvPr/>
        </p:nvSpPr>
        <p:spPr bwMode="auto">
          <a:xfrm>
            <a:off x="2808065" y="3781428"/>
            <a:ext cx="213963"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M8</a:t>
            </a:r>
          </a:p>
          <a:p>
            <a:pPr algn="ctr"/>
            <a:r>
              <a:rPr lang="fr-FR" sz="1000" smtClean="0">
                <a:solidFill>
                  <a:srgbClr val="000000"/>
                </a:solidFill>
              </a:rPr>
              <a:t>236</a:t>
            </a:r>
            <a:endParaRPr lang="fr-FR" sz="1000" smtClean="0"/>
          </a:p>
        </p:txBody>
      </p:sp>
      <p:sp>
        <p:nvSpPr>
          <p:cNvPr id="48389" name="Rectangle 1012"/>
          <p:cNvSpPr>
            <a:spLocks noChangeArrowheads="1"/>
          </p:cNvSpPr>
          <p:nvPr/>
        </p:nvSpPr>
        <p:spPr bwMode="auto">
          <a:xfrm>
            <a:off x="3062861"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M10</a:t>
            </a:r>
          </a:p>
          <a:p>
            <a:pPr algn="ctr"/>
            <a:r>
              <a:rPr lang="fr-FR" sz="1000" smtClean="0">
                <a:solidFill>
                  <a:srgbClr val="000000"/>
                </a:solidFill>
              </a:rPr>
              <a:t>190</a:t>
            </a:r>
            <a:endParaRPr lang="fr-FR" sz="1000" b="1">
              <a:latin typeface="Arial Narrow" pitchFamily="-83" charset="0"/>
            </a:endParaRPr>
          </a:p>
        </p:txBody>
      </p:sp>
      <p:sp>
        <p:nvSpPr>
          <p:cNvPr id="48390" name="Rectangle 1013"/>
          <p:cNvSpPr>
            <a:spLocks noChangeArrowheads="1"/>
          </p:cNvSpPr>
          <p:nvPr/>
        </p:nvSpPr>
        <p:spPr bwMode="auto">
          <a:xfrm>
            <a:off x="3358152"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M12</a:t>
            </a:r>
          </a:p>
          <a:p>
            <a:pPr algn="ctr"/>
            <a:r>
              <a:rPr lang="fr-FR" sz="1000" smtClean="0">
                <a:solidFill>
                  <a:srgbClr val="000000"/>
                </a:solidFill>
              </a:rPr>
              <a:t>162</a:t>
            </a:r>
            <a:endParaRPr lang="fr-FR" sz="1000" b="1">
              <a:latin typeface="Arial Narrow" pitchFamily="-83" charset="0"/>
            </a:endParaRPr>
          </a:p>
        </p:txBody>
      </p:sp>
      <p:sp>
        <p:nvSpPr>
          <p:cNvPr id="48391" name="Rectangle 1014"/>
          <p:cNvSpPr>
            <a:spLocks noChangeArrowheads="1"/>
          </p:cNvSpPr>
          <p:nvPr/>
        </p:nvSpPr>
        <p:spPr bwMode="auto">
          <a:xfrm>
            <a:off x="3653443"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M14</a:t>
            </a:r>
          </a:p>
          <a:p>
            <a:pPr algn="ctr"/>
            <a:r>
              <a:rPr lang="fr-FR" sz="1000" smtClean="0">
                <a:solidFill>
                  <a:srgbClr val="000000"/>
                </a:solidFill>
              </a:rPr>
              <a:t>143</a:t>
            </a:r>
            <a:endParaRPr lang="fr-FR" sz="1000" smtClean="0"/>
          </a:p>
        </p:txBody>
      </p:sp>
      <p:sp>
        <p:nvSpPr>
          <p:cNvPr id="48392" name="Rectangle 1015"/>
          <p:cNvSpPr>
            <a:spLocks noChangeArrowheads="1"/>
          </p:cNvSpPr>
          <p:nvPr/>
        </p:nvSpPr>
        <p:spPr bwMode="auto">
          <a:xfrm>
            <a:off x="3948734"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M16</a:t>
            </a:r>
          </a:p>
          <a:p>
            <a:pPr algn="ctr"/>
            <a:r>
              <a:rPr lang="fr-FR" sz="1000" smtClean="0">
                <a:solidFill>
                  <a:srgbClr val="000000"/>
                </a:solidFill>
              </a:rPr>
              <a:t>128</a:t>
            </a:r>
            <a:endParaRPr lang="fr-FR" sz="1000" b="1">
              <a:latin typeface="Arial Narrow" pitchFamily="-83" charset="0"/>
            </a:endParaRPr>
          </a:p>
        </p:txBody>
      </p:sp>
      <p:sp>
        <p:nvSpPr>
          <p:cNvPr id="48393" name="Rectangle 1016"/>
          <p:cNvSpPr>
            <a:spLocks noChangeArrowheads="1"/>
          </p:cNvSpPr>
          <p:nvPr/>
        </p:nvSpPr>
        <p:spPr bwMode="auto">
          <a:xfrm>
            <a:off x="4244025"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M18</a:t>
            </a:r>
          </a:p>
          <a:p>
            <a:pPr algn="ctr"/>
            <a:r>
              <a:rPr lang="fr-FR" sz="1000" smtClean="0">
                <a:solidFill>
                  <a:srgbClr val="000000"/>
                </a:solidFill>
              </a:rPr>
              <a:t>115</a:t>
            </a:r>
            <a:endParaRPr lang="fr-FR" sz="1000" smtClean="0"/>
          </a:p>
        </p:txBody>
      </p:sp>
      <p:sp>
        <p:nvSpPr>
          <p:cNvPr id="48394" name="Rectangle 1017"/>
          <p:cNvSpPr>
            <a:spLocks noChangeArrowheads="1"/>
          </p:cNvSpPr>
          <p:nvPr/>
        </p:nvSpPr>
        <p:spPr bwMode="auto">
          <a:xfrm>
            <a:off x="4539316"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M20</a:t>
            </a:r>
            <a:br>
              <a:rPr lang="fr-FR" sz="1100" b="1" smtClean="0">
                <a:solidFill>
                  <a:srgbClr val="000000"/>
                </a:solidFill>
                <a:latin typeface="Arial Narrow" pitchFamily="-83" charset="0"/>
              </a:rPr>
            </a:br>
            <a:r>
              <a:rPr lang="fr-FR" sz="1000" smtClean="0">
                <a:solidFill>
                  <a:srgbClr val="000000"/>
                </a:solidFill>
              </a:rPr>
              <a:t>105</a:t>
            </a:r>
            <a:endParaRPr lang="fr-FR" sz="1000" smtClean="0"/>
          </a:p>
        </p:txBody>
      </p:sp>
      <p:sp>
        <p:nvSpPr>
          <p:cNvPr id="48395" name="Rectangle 1018"/>
          <p:cNvSpPr>
            <a:spLocks noChangeArrowheads="1"/>
          </p:cNvSpPr>
          <p:nvPr/>
        </p:nvSpPr>
        <p:spPr bwMode="auto">
          <a:xfrm>
            <a:off x="4834607"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M22</a:t>
            </a:r>
          </a:p>
          <a:p>
            <a:pPr algn="ctr"/>
            <a:r>
              <a:rPr lang="fr-FR" sz="1000" smtClean="0">
                <a:solidFill>
                  <a:srgbClr val="000000"/>
                </a:solidFill>
              </a:rPr>
              <a:t>93</a:t>
            </a:r>
            <a:endParaRPr lang="fr-FR" sz="1000" smtClean="0"/>
          </a:p>
        </p:txBody>
      </p:sp>
      <p:sp>
        <p:nvSpPr>
          <p:cNvPr id="48396" name="Rectangle 1019"/>
          <p:cNvSpPr>
            <a:spLocks noChangeArrowheads="1"/>
          </p:cNvSpPr>
          <p:nvPr/>
        </p:nvSpPr>
        <p:spPr bwMode="auto">
          <a:xfrm>
            <a:off x="5129898"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M24</a:t>
            </a:r>
          </a:p>
          <a:p>
            <a:pPr algn="ctr"/>
            <a:r>
              <a:rPr lang="fr-FR" sz="1000" smtClean="0">
                <a:solidFill>
                  <a:srgbClr val="000000"/>
                </a:solidFill>
              </a:rPr>
              <a:t>88</a:t>
            </a:r>
            <a:endParaRPr lang="fr-FR" sz="1000" smtClean="0"/>
          </a:p>
        </p:txBody>
      </p:sp>
      <p:sp>
        <p:nvSpPr>
          <p:cNvPr id="48397" name="Rectangle 1020"/>
          <p:cNvSpPr>
            <a:spLocks noChangeArrowheads="1"/>
          </p:cNvSpPr>
          <p:nvPr/>
        </p:nvSpPr>
        <p:spPr bwMode="auto">
          <a:xfrm>
            <a:off x="5425189"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M26</a:t>
            </a:r>
          </a:p>
          <a:p>
            <a:pPr algn="ctr"/>
            <a:r>
              <a:rPr lang="fr-FR" sz="1000" smtClean="0">
                <a:solidFill>
                  <a:srgbClr val="000000"/>
                </a:solidFill>
              </a:rPr>
              <a:t>72</a:t>
            </a:r>
            <a:endParaRPr lang="fr-FR" sz="1000" smtClean="0"/>
          </a:p>
        </p:txBody>
      </p:sp>
      <p:sp>
        <p:nvSpPr>
          <p:cNvPr id="48398" name="Rectangle 1021"/>
          <p:cNvSpPr>
            <a:spLocks noChangeArrowheads="1"/>
          </p:cNvSpPr>
          <p:nvPr/>
        </p:nvSpPr>
        <p:spPr bwMode="auto">
          <a:xfrm>
            <a:off x="5720480"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M28</a:t>
            </a:r>
          </a:p>
          <a:p>
            <a:pPr algn="ctr"/>
            <a:r>
              <a:rPr lang="fr-FR" sz="1000" smtClean="0">
                <a:solidFill>
                  <a:srgbClr val="000000"/>
                </a:solidFill>
              </a:rPr>
              <a:t>63</a:t>
            </a:r>
            <a:endParaRPr lang="fr-FR" sz="1000" smtClean="0"/>
          </a:p>
        </p:txBody>
      </p:sp>
      <p:sp>
        <p:nvSpPr>
          <p:cNvPr id="48399" name="Rectangle 1022"/>
          <p:cNvSpPr>
            <a:spLocks noChangeArrowheads="1"/>
          </p:cNvSpPr>
          <p:nvPr/>
        </p:nvSpPr>
        <p:spPr bwMode="auto">
          <a:xfrm>
            <a:off x="6015773" y="3781428"/>
            <a:ext cx="230832" cy="323165"/>
          </a:xfrm>
          <a:prstGeom prst="rect">
            <a:avLst/>
          </a:prstGeom>
          <a:noFill/>
          <a:ln w="9525">
            <a:noFill/>
            <a:miter lim="800000"/>
            <a:headEnd/>
            <a:tailEnd/>
          </a:ln>
        </p:spPr>
        <p:txBody>
          <a:bodyPr wrap="none" lIns="0" tIns="0" rIns="0" bIns="0">
            <a:prstTxWarp prst="textNoShape">
              <a:avLst/>
            </a:prstTxWarp>
            <a:spAutoFit/>
          </a:bodyPr>
          <a:lstStyle/>
          <a:p>
            <a:pPr algn="ctr"/>
            <a:r>
              <a:rPr lang="fr-FR" sz="1100" b="1" smtClean="0">
                <a:solidFill>
                  <a:srgbClr val="000000"/>
                </a:solidFill>
                <a:latin typeface="Arial Narrow" pitchFamily="-83" charset="0"/>
              </a:rPr>
              <a:t>M30</a:t>
            </a:r>
          </a:p>
          <a:p>
            <a:pPr algn="ctr"/>
            <a:r>
              <a:rPr lang="fr-FR" sz="1000" smtClean="0">
                <a:solidFill>
                  <a:srgbClr val="000000"/>
                </a:solidFill>
              </a:rPr>
              <a:t>45</a:t>
            </a:r>
            <a:endParaRPr lang="fr-FR" sz="1000" b="1">
              <a:latin typeface="Arial Narrow" pitchFamily="-83" charset="0"/>
            </a:endParaRPr>
          </a:p>
        </p:txBody>
      </p:sp>
      <p:sp>
        <p:nvSpPr>
          <p:cNvPr id="48400" name="Rectangle 1023"/>
          <p:cNvSpPr>
            <a:spLocks noChangeArrowheads="1"/>
          </p:cNvSpPr>
          <p:nvPr/>
        </p:nvSpPr>
        <p:spPr bwMode="auto">
          <a:xfrm>
            <a:off x="1902903" y="927103"/>
            <a:ext cx="4379364" cy="2813050"/>
          </a:xfrm>
          <a:prstGeom prst="rect">
            <a:avLst/>
          </a:prstGeom>
          <a:noFill/>
          <a:ln w="9525" cap="flat" cmpd="sng" algn="ctr">
            <a:solidFill>
              <a:srgbClr val="7F7F7F"/>
            </a:solidFill>
            <a:prstDash val="solid"/>
            <a:miter lim="800000"/>
            <a:headEnd type="none" w="med" len="med"/>
            <a:tailEnd type="none" w="med" len="med"/>
          </a:ln>
        </p:spPr>
        <p:txBody>
          <a:bodyPr>
            <a:prstTxWarp prst="textNoShape">
              <a:avLst/>
            </a:prstTxWarp>
          </a:bodyPr>
          <a:lstStyle/>
          <a:p>
            <a:endParaRPr lang="fr-FR"/>
          </a:p>
        </p:txBody>
      </p:sp>
      <p:sp>
        <p:nvSpPr>
          <p:cNvPr id="30996" name="ZoneTexte 1"/>
          <p:cNvSpPr txBox="1">
            <a:spLocks noChangeArrowheads="1"/>
          </p:cNvSpPr>
          <p:nvPr/>
        </p:nvSpPr>
        <p:spPr bwMode="auto">
          <a:xfrm>
            <a:off x="1252530" y="3706816"/>
            <a:ext cx="604853" cy="430887"/>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fr-FR" altLang="fr-FR" sz="1200" b="1" smtClean="0">
                <a:latin typeface="+mj-lt"/>
                <a:ea typeface="+mn-ea"/>
                <a:cs typeface="+mn-cs"/>
              </a:rPr>
              <a:t>Visites</a:t>
            </a:r>
          </a:p>
          <a:p>
            <a:pPr eaLnBrk="1" hangingPunct="1">
              <a:spcBef>
                <a:spcPct val="0"/>
              </a:spcBef>
              <a:buNone/>
              <a:defRPr/>
            </a:pPr>
            <a:r>
              <a:rPr lang="fr-FR" sz="1000" smtClean="0">
                <a:solidFill>
                  <a:srgbClr val="000000"/>
                </a:solidFill>
              </a:rPr>
              <a:t>N part.</a:t>
            </a:r>
            <a:endParaRPr lang="fr-FR" sz="1000" smtClean="0"/>
          </a:p>
        </p:txBody>
      </p:sp>
      <p:grpSp>
        <p:nvGrpSpPr>
          <p:cNvPr id="18" name="Grouper 339"/>
          <p:cNvGrpSpPr/>
          <p:nvPr/>
        </p:nvGrpSpPr>
        <p:grpSpPr>
          <a:xfrm>
            <a:off x="6426216" y="1354141"/>
            <a:ext cx="2666999" cy="2413005"/>
            <a:chOff x="6019800" y="1354141"/>
            <a:chExt cx="2666999" cy="2413005"/>
          </a:xfrm>
        </p:grpSpPr>
        <p:sp>
          <p:nvSpPr>
            <p:cNvPr id="382" name="Rectangle 8"/>
            <p:cNvSpPr>
              <a:spLocks noChangeArrowheads="1"/>
            </p:cNvSpPr>
            <p:nvPr/>
          </p:nvSpPr>
          <p:spPr bwMode="auto">
            <a:xfrm>
              <a:off x="6718300" y="3024191"/>
              <a:ext cx="1833033" cy="369332"/>
            </a:xfrm>
            <a:prstGeom prst="rect">
              <a:avLst/>
            </a:prstGeom>
            <a:noFill/>
            <a:ln>
              <a:noFill/>
            </a:ln>
            <a:extLst/>
          </p:spPr>
          <p:txBody>
            <a:bodyPr wrap="square" lIns="0" tIns="0" rIns="0" bIns="0">
              <a:prstTxWarp prst="textNoShape">
                <a:avLst/>
              </a:prstTxWarp>
              <a:spAutoFit/>
            </a:bodyPr>
            <a:lstStyle/>
            <a:p>
              <a:r>
                <a:rPr lang="fr-FR" sz="1200">
                  <a:solidFill>
                    <a:srgbClr val="000000"/>
                  </a:solidFill>
                  <a:ea typeface="Arial" pitchFamily="-83" charset="0"/>
                  <a:cs typeface="Arial" pitchFamily="-83" charset="0"/>
                </a:rPr>
                <a:t>0 : </a:t>
              </a:r>
              <a:r>
                <a:rPr lang="fr-FR" sz="1200" smtClean="0">
                  <a:solidFill>
                    <a:srgbClr val="000000"/>
                  </a:solidFill>
                  <a:ea typeface="Arial" pitchFamily="-83" charset="0"/>
                  <a:cs typeface="Arial" pitchFamily="-83" charset="0"/>
                </a:rPr>
                <a:t>boîtes complètes</a:t>
              </a:r>
              <a:br>
                <a:rPr lang="fr-FR" sz="1200" smtClean="0">
                  <a:solidFill>
                    <a:srgbClr val="000000"/>
                  </a:solidFill>
                  <a:ea typeface="Arial" pitchFamily="-83" charset="0"/>
                  <a:cs typeface="Arial" pitchFamily="-83" charset="0"/>
                </a:rPr>
              </a:br>
              <a:r>
                <a:rPr lang="fr-FR" sz="1200" smtClean="0">
                  <a:solidFill>
                    <a:srgbClr val="000000"/>
                  </a:solidFill>
                  <a:ea typeface="Arial" pitchFamily="-83" charset="0"/>
                  <a:cs typeface="Arial" pitchFamily="-83" charset="0"/>
                </a:rPr>
                <a:t>retournées</a:t>
              </a:r>
              <a:endParaRPr lang="fr-FR" sz="1200">
                <a:ea typeface="Arial" pitchFamily="-83" charset="0"/>
                <a:cs typeface="Arial" pitchFamily="-83" charset="0"/>
              </a:endParaRPr>
            </a:p>
          </p:txBody>
        </p:sp>
        <p:sp>
          <p:nvSpPr>
            <p:cNvPr id="405" name="Rectangle 17"/>
            <p:cNvSpPr>
              <a:spLocks noChangeArrowheads="1"/>
            </p:cNvSpPr>
            <p:nvPr/>
          </p:nvSpPr>
          <p:spPr bwMode="auto">
            <a:xfrm>
              <a:off x="6130925" y="3073403"/>
              <a:ext cx="474663" cy="84138"/>
            </a:xfrm>
            <a:prstGeom prst="rect">
              <a:avLst/>
            </a:prstGeom>
            <a:solidFill>
              <a:schemeClr val="bg1"/>
            </a:solidFill>
            <a:ln w="6350" cap="flat" cmpd="sng" algn="ctr">
              <a:solidFill>
                <a:srgbClr val="7F7F7F"/>
              </a:solidFill>
              <a:prstDash val="solid"/>
              <a:miter lim="800000"/>
              <a:headEnd type="none" w="med" len="med"/>
              <a:tailEnd type="none" w="med" len="med"/>
            </a:ln>
          </p:spPr>
          <p:txBody>
            <a:bodyPr/>
            <a:lstStyle/>
            <a:p>
              <a:pPr>
                <a:defRPr/>
              </a:pPr>
              <a:endParaRPr lang="fr-FR" sz="1200">
                <a:latin typeface="+mj-lt"/>
                <a:ea typeface="+mn-ea"/>
                <a:cs typeface="+mn-cs"/>
              </a:endParaRPr>
            </a:p>
          </p:txBody>
        </p:sp>
        <p:sp>
          <p:nvSpPr>
            <p:cNvPr id="48134" name="ZoneTexte 1"/>
            <p:cNvSpPr txBox="1">
              <a:spLocks noChangeArrowheads="1"/>
            </p:cNvSpPr>
            <p:nvPr/>
          </p:nvSpPr>
          <p:spPr bwMode="auto">
            <a:xfrm>
              <a:off x="6019800" y="1354141"/>
              <a:ext cx="1152304" cy="307777"/>
            </a:xfrm>
            <a:prstGeom prst="rect">
              <a:avLst/>
            </a:prstGeom>
            <a:noFill/>
            <a:ln w="9525">
              <a:noFill/>
              <a:miter lim="800000"/>
              <a:headEnd/>
              <a:tailEnd/>
            </a:ln>
          </p:spPr>
          <p:txBody>
            <a:bodyPr wrap="none">
              <a:prstTxWarp prst="textNoShape">
                <a:avLst/>
              </a:prstTxWarp>
              <a:spAutoFit/>
            </a:bodyPr>
            <a:lstStyle/>
            <a:p>
              <a:r>
                <a:rPr lang="fr-FR" sz="1400" b="1" smtClean="0"/>
                <a:t>Nb cp/mois</a:t>
              </a:r>
              <a:endParaRPr lang="fr-FR" sz="1400" b="1"/>
            </a:p>
          </p:txBody>
        </p:sp>
        <p:sp>
          <p:nvSpPr>
            <p:cNvPr id="407" name="Rectangle 8"/>
            <p:cNvSpPr>
              <a:spLocks noChangeArrowheads="1"/>
            </p:cNvSpPr>
            <p:nvPr/>
          </p:nvSpPr>
          <p:spPr bwMode="auto">
            <a:xfrm>
              <a:off x="6705600" y="3397258"/>
              <a:ext cx="1981199" cy="369888"/>
            </a:xfrm>
            <a:prstGeom prst="rect">
              <a:avLst/>
            </a:prstGeom>
            <a:noFill/>
            <a:ln>
              <a:noFill/>
            </a:ln>
            <a:extLst/>
          </p:spPr>
          <p:txBody>
            <a:bodyPr wrap="square" lIns="0" tIns="0" rIns="0" bIns="0">
              <a:prstTxWarp prst="textNoShape">
                <a:avLst/>
              </a:prstTxWarp>
              <a:spAutoFit/>
            </a:bodyPr>
            <a:lstStyle/>
            <a:p>
              <a:r>
                <a:rPr lang="fr-FR" sz="1200" smtClean="0">
                  <a:solidFill>
                    <a:srgbClr val="000000"/>
                  </a:solidFill>
                  <a:ea typeface="Arial" pitchFamily="-83" charset="0"/>
                  <a:cs typeface="Arial" pitchFamily="-83" charset="0"/>
                </a:rPr>
                <a:t>Manquantes :</a:t>
              </a:r>
              <a:br>
                <a:rPr lang="fr-FR" sz="1200" smtClean="0">
                  <a:solidFill>
                    <a:srgbClr val="000000"/>
                  </a:solidFill>
                  <a:ea typeface="Arial" pitchFamily="-83" charset="0"/>
                  <a:cs typeface="Arial" pitchFamily="-83" charset="0"/>
                </a:rPr>
              </a:br>
              <a:r>
                <a:rPr lang="fr-FR" sz="1200" smtClean="0">
                  <a:solidFill>
                    <a:srgbClr val="000000"/>
                  </a:solidFill>
                  <a:ea typeface="Times New Roman" pitchFamily="-83" charset="0"/>
                  <a:cs typeface="Times New Roman" pitchFamily="-83" charset="0"/>
                </a:rPr>
                <a:t>294</a:t>
              </a:r>
              <a:r>
                <a:rPr lang="fr-FR" sz="1200">
                  <a:solidFill>
                    <a:srgbClr val="000000"/>
                  </a:solidFill>
                  <a:ea typeface="Times New Roman" pitchFamily="-83" charset="0"/>
                  <a:cs typeface="Times New Roman" pitchFamily="-83" charset="0"/>
                </a:rPr>
                <a:t>/2798 visites (</a:t>
              </a:r>
              <a:r>
                <a:rPr lang="fr-FR" sz="1200" smtClean="0">
                  <a:solidFill>
                    <a:srgbClr val="000000"/>
                  </a:solidFill>
                  <a:ea typeface="Times New Roman" pitchFamily="-83" charset="0"/>
                  <a:cs typeface="Times New Roman" pitchFamily="-83" charset="0"/>
                </a:rPr>
                <a:t>10,5 %</a:t>
              </a:r>
              <a:r>
                <a:rPr lang="fr-FR" sz="1200">
                  <a:solidFill>
                    <a:srgbClr val="000000"/>
                  </a:solidFill>
                  <a:ea typeface="Times New Roman" pitchFamily="-83" charset="0"/>
                  <a:cs typeface="Times New Roman" pitchFamily="-83" charset="0"/>
                </a:rPr>
                <a:t>)</a:t>
              </a:r>
              <a:endParaRPr lang="fr-FR" sz="1200">
                <a:ea typeface="Arial" pitchFamily="-83" charset="0"/>
                <a:cs typeface="Arial" pitchFamily="-83" charset="0"/>
              </a:endParaRPr>
            </a:p>
          </p:txBody>
        </p:sp>
        <p:grpSp>
          <p:nvGrpSpPr>
            <p:cNvPr id="19" name="Groupe 359"/>
            <p:cNvGrpSpPr>
              <a:grpSpLocks/>
            </p:cNvGrpSpPr>
            <p:nvPr/>
          </p:nvGrpSpPr>
          <p:grpSpPr bwMode="auto">
            <a:xfrm>
              <a:off x="6130925" y="3446471"/>
              <a:ext cx="474663" cy="84137"/>
              <a:chOff x="6732240" y="3161605"/>
              <a:chExt cx="304800" cy="68262"/>
            </a:xfrm>
          </p:grpSpPr>
          <p:sp>
            <p:nvSpPr>
              <p:cNvPr id="409" name="Rectangle 16"/>
              <p:cNvSpPr>
                <a:spLocks noChangeArrowheads="1"/>
              </p:cNvSpPr>
              <p:nvPr/>
            </p:nvSpPr>
            <p:spPr bwMode="auto">
              <a:xfrm>
                <a:off x="6732240" y="3161605"/>
                <a:ext cx="304800" cy="68262"/>
              </a:xfrm>
              <a:prstGeom prst="rect">
                <a:avLst/>
              </a:prstGeom>
              <a:solidFill>
                <a:srgbClr val="FFFFFF"/>
              </a:solidFill>
              <a:ln w="4763">
                <a:solidFill>
                  <a:srgbClr val="FFFFFF"/>
                </a:solidFill>
                <a:prstDash val="solid"/>
                <a:miter lim="800000"/>
                <a:headEnd/>
                <a:tailEnd/>
              </a:ln>
            </p:spPr>
            <p:txBody>
              <a:bodyPr/>
              <a:lstStyle/>
              <a:p>
                <a:pPr>
                  <a:defRPr/>
                </a:pPr>
                <a:endParaRPr lang="fr-FR" sz="1200">
                  <a:latin typeface="+mj-lt"/>
                  <a:ea typeface="+mn-ea"/>
                  <a:cs typeface="+mn-cs"/>
                </a:endParaRPr>
              </a:p>
            </p:txBody>
          </p:sp>
          <p:sp>
            <p:nvSpPr>
              <p:cNvPr id="410" name="Rectangle 17"/>
              <p:cNvSpPr>
                <a:spLocks noChangeArrowheads="1"/>
              </p:cNvSpPr>
              <p:nvPr/>
            </p:nvSpPr>
            <p:spPr bwMode="auto">
              <a:xfrm>
                <a:off x="6732240" y="3161605"/>
                <a:ext cx="304800" cy="68262"/>
              </a:xfrm>
              <a:prstGeom prst="rect">
                <a:avLst/>
              </a:prstGeom>
              <a:solidFill>
                <a:schemeClr val="bg1">
                  <a:lumMod val="85000"/>
                </a:schemeClr>
              </a:solidFill>
              <a:ln w="6350" cap="flat" cmpd="sng" algn="ctr">
                <a:solidFill>
                  <a:srgbClr val="7F7F7F"/>
                </a:solidFill>
                <a:prstDash val="solid"/>
                <a:miter lim="800000"/>
                <a:headEnd type="none" w="med" len="med"/>
                <a:tailEnd type="none" w="med" len="med"/>
              </a:ln>
            </p:spPr>
            <p:txBody>
              <a:bodyPr/>
              <a:lstStyle/>
              <a:p>
                <a:pPr>
                  <a:defRPr/>
                </a:pPr>
                <a:endParaRPr lang="fr-FR" sz="1200">
                  <a:latin typeface="+mj-lt"/>
                  <a:ea typeface="+mn-ea"/>
                  <a:cs typeface="+mn-cs"/>
                </a:endParaRPr>
              </a:p>
            </p:txBody>
          </p:sp>
        </p:grpSp>
        <p:sp>
          <p:nvSpPr>
            <p:cNvPr id="1434" name="Rectangle 9"/>
            <p:cNvSpPr>
              <a:spLocks noChangeArrowheads="1"/>
            </p:cNvSpPr>
            <p:nvPr/>
          </p:nvSpPr>
          <p:spPr bwMode="auto">
            <a:xfrm>
              <a:off x="6710363" y="2773366"/>
              <a:ext cx="436192" cy="184666"/>
            </a:xfrm>
            <a:prstGeom prst="rect">
              <a:avLst/>
            </a:prstGeom>
            <a:noFill/>
            <a:ln>
              <a:noFill/>
            </a:ln>
            <a:extLst/>
          </p:spPr>
          <p:txBody>
            <a:bodyPr wrap="none" lIns="0" tIns="0" rIns="0" bIns="0">
              <a:prstTxWarp prst="textNoShape">
                <a:avLst/>
              </a:prstTxWarp>
              <a:spAutoFit/>
            </a:bodyPr>
            <a:lstStyle/>
            <a:p>
              <a:r>
                <a:rPr lang="fr-FR" sz="1200">
                  <a:solidFill>
                    <a:srgbClr val="000000"/>
                  </a:solidFill>
                  <a:ea typeface="Arial" pitchFamily="-83" charset="0"/>
                  <a:cs typeface="Arial" pitchFamily="-83" charset="0"/>
                </a:rPr>
                <a:t>] 0 - </a:t>
              </a:r>
              <a:r>
                <a:rPr lang="fr-FR" sz="1200" smtClean="0">
                  <a:solidFill>
                    <a:srgbClr val="000000"/>
                  </a:solidFill>
                  <a:ea typeface="Arial" pitchFamily="-83" charset="0"/>
                  <a:cs typeface="Arial" pitchFamily="-83" charset="0"/>
                </a:rPr>
                <a:t>4]</a:t>
              </a:r>
              <a:endParaRPr lang="fr-FR" sz="1200">
                <a:ea typeface="Arial" pitchFamily="-83" charset="0"/>
                <a:cs typeface="Arial" pitchFamily="-83" charset="0"/>
              </a:endParaRPr>
            </a:p>
          </p:txBody>
        </p:sp>
        <p:sp>
          <p:nvSpPr>
            <p:cNvPr id="1435" name="Rectangle 10"/>
            <p:cNvSpPr>
              <a:spLocks noChangeArrowheads="1"/>
            </p:cNvSpPr>
            <p:nvPr/>
          </p:nvSpPr>
          <p:spPr bwMode="auto">
            <a:xfrm>
              <a:off x="6710363" y="2501903"/>
              <a:ext cx="423862" cy="185738"/>
            </a:xfrm>
            <a:prstGeom prst="rect">
              <a:avLst/>
            </a:prstGeom>
            <a:noFill/>
            <a:ln>
              <a:noFill/>
            </a:ln>
            <a:extLst/>
          </p:spPr>
          <p:txBody>
            <a:bodyPr wrap="none" lIns="0" tIns="0" rIns="0" bIns="0">
              <a:prstTxWarp prst="textNoShape">
                <a:avLst/>
              </a:prstTxWarp>
              <a:spAutoFit/>
            </a:bodyPr>
            <a:lstStyle/>
            <a:p>
              <a:r>
                <a:rPr lang="fr-FR" sz="1200">
                  <a:solidFill>
                    <a:srgbClr val="000000"/>
                  </a:solidFill>
                  <a:ea typeface="Arial" pitchFamily="-83" charset="0"/>
                  <a:cs typeface="Arial" pitchFamily="-83" charset="0"/>
                </a:rPr>
                <a:t>] 4-11]</a:t>
              </a:r>
              <a:endParaRPr lang="fr-FR" sz="1200">
                <a:ea typeface="Arial" pitchFamily="-83" charset="0"/>
                <a:cs typeface="Arial" pitchFamily="-83" charset="0"/>
              </a:endParaRPr>
            </a:p>
          </p:txBody>
        </p:sp>
        <p:sp>
          <p:nvSpPr>
            <p:cNvPr id="1436" name="Rectangle 11"/>
            <p:cNvSpPr>
              <a:spLocks noChangeArrowheads="1"/>
            </p:cNvSpPr>
            <p:nvPr/>
          </p:nvSpPr>
          <p:spPr bwMode="auto">
            <a:xfrm>
              <a:off x="6710363" y="2239966"/>
              <a:ext cx="477837" cy="185737"/>
            </a:xfrm>
            <a:prstGeom prst="rect">
              <a:avLst/>
            </a:prstGeom>
            <a:noFill/>
            <a:ln>
              <a:noFill/>
            </a:ln>
            <a:extLst/>
          </p:spPr>
          <p:txBody>
            <a:bodyPr wrap="none" lIns="0" tIns="0" rIns="0" bIns="0">
              <a:prstTxWarp prst="textNoShape">
                <a:avLst/>
              </a:prstTxWarp>
              <a:spAutoFit/>
            </a:bodyPr>
            <a:lstStyle/>
            <a:p>
              <a:r>
                <a:rPr lang="fr-FR" sz="1200">
                  <a:solidFill>
                    <a:srgbClr val="000000"/>
                  </a:solidFill>
                  <a:ea typeface="Arial" pitchFamily="-83" charset="0"/>
                  <a:cs typeface="Arial" pitchFamily="-83" charset="0"/>
                </a:rPr>
                <a:t>]11-18]</a:t>
              </a:r>
              <a:endParaRPr lang="fr-FR" sz="1200">
                <a:ea typeface="Arial" pitchFamily="-83" charset="0"/>
                <a:cs typeface="Arial" pitchFamily="-83" charset="0"/>
              </a:endParaRPr>
            </a:p>
          </p:txBody>
        </p:sp>
        <p:sp>
          <p:nvSpPr>
            <p:cNvPr id="1437" name="Rectangle 12"/>
            <p:cNvSpPr>
              <a:spLocks noChangeArrowheads="1"/>
            </p:cNvSpPr>
            <p:nvPr/>
          </p:nvSpPr>
          <p:spPr bwMode="auto">
            <a:xfrm>
              <a:off x="6710363" y="1973266"/>
              <a:ext cx="477837" cy="184150"/>
            </a:xfrm>
            <a:prstGeom prst="rect">
              <a:avLst/>
            </a:prstGeom>
            <a:noFill/>
            <a:ln>
              <a:noFill/>
            </a:ln>
            <a:extLst/>
          </p:spPr>
          <p:txBody>
            <a:bodyPr wrap="none" lIns="0" tIns="0" rIns="0" bIns="0">
              <a:prstTxWarp prst="textNoShape">
                <a:avLst/>
              </a:prstTxWarp>
              <a:spAutoFit/>
            </a:bodyPr>
            <a:lstStyle/>
            <a:p>
              <a:r>
                <a:rPr lang="fr-FR" sz="1200">
                  <a:solidFill>
                    <a:srgbClr val="000000"/>
                  </a:solidFill>
                  <a:ea typeface="Arial" pitchFamily="-83" charset="0"/>
                  <a:cs typeface="Arial" pitchFamily="-83" charset="0"/>
                </a:rPr>
                <a:t>]18-25]</a:t>
              </a:r>
              <a:endParaRPr lang="fr-FR" sz="1200">
                <a:ea typeface="Arial" pitchFamily="-83" charset="0"/>
                <a:cs typeface="Arial" pitchFamily="-83" charset="0"/>
              </a:endParaRPr>
            </a:p>
          </p:txBody>
        </p:sp>
        <p:sp>
          <p:nvSpPr>
            <p:cNvPr id="1438" name="Rectangle 13"/>
            <p:cNvSpPr>
              <a:spLocks noChangeArrowheads="1"/>
            </p:cNvSpPr>
            <p:nvPr/>
          </p:nvSpPr>
          <p:spPr bwMode="auto">
            <a:xfrm>
              <a:off x="6710363" y="1706566"/>
              <a:ext cx="477837" cy="184150"/>
            </a:xfrm>
            <a:prstGeom prst="rect">
              <a:avLst/>
            </a:prstGeom>
            <a:noFill/>
            <a:ln>
              <a:noFill/>
            </a:ln>
            <a:extLst/>
          </p:spPr>
          <p:txBody>
            <a:bodyPr wrap="none" lIns="0" tIns="0" rIns="0" bIns="0">
              <a:prstTxWarp prst="textNoShape">
                <a:avLst/>
              </a:prstTxWarp>
              <a:spAutoFit/>
            </a:bodyPr>
            <a:lstStyle/>
            <a:p>
              <a:r>
                <a:rPr lang="fr-FR" sz="1200">
                  <a:solidFill>
                    <a:srgbClr val="000000"/>
                  </a:solidFill>
                  <a:ea typeface="Arial" pitchFamily="-83" charset="0"/>
                  <a:cs typeface="Arial" pitchFamily="-83" charset="0"/>
                </a:rPr>
                <a:t>]25-30]</a:t>
              </a:r>
              <a:endParaRPr lang="fr-FR" sz="1200">
                <a:ea typeface="Arial" pitchFamily="-83" charset="0"/>
                <a:cs typeface="Arial" pitchFamily="-83" charset="0"/>
              </a:endParaRPr>
            </a:p>
          </p:txBody>
        </p:sp>
        <p:grpSp>
          <p:nvGrpSpPr>
            <p:cNvPr id="20" name="Groupe 360"/>
            <p:cNvGrpSpPr>
              <a:grpSpLocks/>
            </p:cNvGrpSpPr>
            <p:nvPr/>
          </p:nvGrpSpPr>
          <p:grpSpPr bwMode="auto">
            <a:xfrm>
              <a:off x="6138863" y="2817816"/>
              <a:ext cx="474662" cy="84137"/>
              <a:chOff x="7020272" y="2945581"/>
              <a:chExt cx="304800" cy="68262"/>
            </a:xfrm>
            <a:solidFill>
              <a:schemeClr val="tx2">
                <a:lumMod val="20000"/>
                <a:lumOff val="80000"/>
              </a:schemeClr>
            </a:solidFill>
          </p:grpSpPr>
          <p:sp>
            <p:nvSpPr>
              <p:cNvPr id="1440" name="Rectangle 18"/>
              <p:cNvSpPr>
                <a:spLocks noChangeArrowheads="1"/>
              </p:cNvSpPr>
              <p:nvPr/>
            </p:nvSpPr>
            <p:spPr bwMode="auto">
              <a:xfrm>
                <a:off x="7020272" y="2945581"/>
                <a:ext cx="304800" cy="68262"/>
              </a:xfrm>
              <a:prstGeom prst="rect">
                <a:avLst/>
              </a:prstGeom>
              <a:grpFill/>
              <a:ln w="4763">
                <a:solidFill>
                  <a:srgbClr val="FFFFCC"/>
                </a:solidFill>
                <a:prstDash val="solid"/>
                <a:miter lim="800000"/>
                <a:headEnd/>
                <a:tailEnd/>
              </a:ln>
            </p:spPr>
            <p:txBody>
              <a:bodyPr/>
              <a:lstStyle/>
              <a:p>
                <a:pPr>
                  <a:defRPr/>
                </a:pPr>
                <a:endParaRPr lang="fr-FR" sz="1200">
                  <a:latin typeface="+mn-lt"/>
                  <a:ea typeface="+mn-ea"/>
                  <a:cs typeface="+mn-cs"/>
                </a:endParaRPr>
              </a:p>
            </p:txBody>
          </p:sp>
          <p:sp>
            <p:nvSpPr>
              <p:cNvPr id="1441" name="Rectangle 19"/>
              <p:cNvSpPr>
                <a:spLocks noChangeArrowheads="1"/>
              </p:cNvSpPr>
              <p:nvPr/>
            </p:nvSpPr>
            <p:spPr bwMode="auto">
              <a:xfrm>
                <a:off x="7020272" y="2945581"/>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a:defRPr/>
                </a:pPr>
                <a:endParaRPr lang="fr-FR" sz="1200">
                  <a:latin typeface="+mn-lt"/>
                  <a:ea typeface="+mn-ea"/>
                  <a:cs typeface="+mn-cs"/>
                </a:endParaRPr>
              </a:p>
            </p:txBody>
          </p:sp>
        </p:grpSp>
        <p:grpSp>
          <p:nvGrpSpPr>
            <p:cNvPr id="21" name="Groupe 361"/>
            <p:cNvGrpSpPr>
              <a:grpSpLocks/>
            </p:cNvGrpSpPr>
            <p:nvPr/>
          </p:nvGrpSpPr>
          <p:grpSpPr bwMode="auto">
            <a:xfrm>
              <a:off x="6138863" y="2544766"/>
              <a:ext cx="474662" cy="84137"/>
              <a:chOff x="6804248" y="2675012"/>
              <a:chExt cx="304800" cy="68262"/>
            </a:xfrm>
            <a:solidFill>
              <a:schemeClr val="accent1">
                <a:lumMod val="60000"/>
                <a:lumOff val="40000"/>
              </a:schemeClr>
            </a:solidFill>
          </p:grpSpPr>
          <p:sp>
            <p:nvSpPr>
              <p:cNvPr id="1443" name="Rectangle 20"/>
              <p:cNvSpPr>
                <a:spLocks noChangeArrowheads="1"/>
              </p:cNvSpPr>
              <p:nvPr/>
            </p:nvSpPr>
            <p:spPr bwMode="auto">
              <a:xfrm>
                <a:off x="6804248" y="2675012"/>
                <a:ext cx="304800" cy="68262"/>
              </a:xfrm>
              <a:prstGeom prst="rect">
                <a:avLst/>
              </a:prstGeom>
              <a:grpFill/>
              <a:ln w="4763">
                <a:solidFill>
                  <a:srgbClr val="FFFF66"/>
                </a:solidFill>
                <a:prstDash val="solid"/>
                <a:miter lim="800000"/>
                <a:headEnd/>
                <a:tailEnd/>
              </a:ln>
            </p:spPr>
            <p:txBody>
              <a:bodyPr/>
              <a:lstStyle/>
              <a:p>
                <a:pPr>
                  <a:defRPr/>
                </a:pPr>
                <a:endParaRPr lang="fr-FR" sz="1200">
                  <a:latin typeface="+mn-lt"/>
                  <a:ea typeface="+mn-ea"/>
                  <a:cs typeface="+mn-cs"/>
                </a:endParaRPr>
              </a:p>
            </p:txBody>
          </p:sp>
          <p:sp>
            <p:nvSpPr>
              <p:cNvPr id="1444" name="Rectangle 21"/>
              <p:cNvSpPr>
                <a:spLocks noChangeArrowheads="1"/>
              </p:cNvSpPr>
              <p:nvPr/>
            </p:nvSpPr>
            <p:spPr bwMode="auto">
              <a:xfrm>
                <a:off x="6804248" y="2675012"/>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a:defRPr/>
                </a:pPr>
                <a:endParaRPr lang="fr-FR" sz="1200">
                  <a:latin typeface="+mn-lt"/>
                  <a:ea typeface="+mn-ea"/>
                  <a:cs typeface="+mn-cs"/>
                </a:endParaRPr>
              </a:p>
            </p:txBody>
          </p:sp>
        </p:grpSp>
        <p:grpSp>
          <p:nvGrpSpPr>
            <p:cNvPr id="22" name="Groupe 362"/>
            <p:cNvGrpSpPr>
              <a:grpSpLocks/>
            </p:cNvGrpSpPr>
            <p:nvPr/>
          </p:nvGrpSpPr>
          <p:grpSpPr bwMode="auto">
            <a:xfrm>
              <a:off x="6138863" y="2297116"/>
              <a:ext cx="474662" cy="84137"/>
              <a:chOff x="6804248" y="2474987"/>
              <a:chExt cx="304800" cy="68262"/>
            </a:xfrm>
            <a:solidFill>
              <a:srgbClr val="00769D"/>
            </a:solidFill>
          </p:grpSpPr>
          <p:sp>
            <p:nvSpPr>
              <p:cNvPr id="1446" name="Rectangle 22"/>
              <p:cNvSpPr>
                <a:spLocks noChangeArrowheads="1"/>
              </p:cNvSpPr>
              <p:nvPr/>
            </p:nvSpPr>
            <p:spPr bwMode="auto">
              <a:xfrm>
                <a:off x="6804248" y="2474987"/>
                <a:ext cx="304800" cy="68262"/>
              </a:xfrm>
              <a:prstGeom prst="rect">
                <a:avLst/>
              </a:prstGeom>
              <a:grpFill/>
              <a:ln w="4763">
                <a:solidFill>
                  <a:srgbClr val="FF9933"/>
                </a:solidFill>
                <a:prstDash val="solid"/>
                <a:miter lim="800000"/>
                <a:headEnd/>
                <a:tailEnd/>
              </a:ln>
            </p:spPr>
            <p:txBody>
              <a:bodyPr/>
              <a:lstStyle/>
              <a:p>
                <a:pPr>
                  <a:defRPr/>
                </a:pPr>
                <a:endParaRPr lang="fr-FR" sz="1200">
                  <a:latin typeface="+mn-lt"/>
                  <a:ea typeface="+mn-ea"/>
                  <a:cs typeface="+mn-cs"/>
                </a:endParaRPr>
              </a:p>
            </p:txBody>
          </p:sp>
          <p:sp>
            <p:nvSpPr>
              <p:cNvPr id="1447" name="Rectangle 23"/>
              <p:cNvSpPr>
                <a:spLocks noChangeArrowheads="1"/>
              </p:cNvSpPr>
              <p:nvPr/>
            </p:nvSpPr>
            <p:spPr bwMode="auto">
              <a:xfrm>
                <a:off x="6804248" y="2474987"/>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a:defRPr/>
                </a:pPr>
                <a:endParaRPr lang="fr-FR" sz="1200">
                  <a:latin typeface="+mn-lt"/>
                  <a:ea typeface="+mn-ea"/>
                  <a:cs typeface="+mn-cs"/>
                </a:endParaRPr>
              </a:p>
            </p:txBody>
          </p:sp>
        </p:grpSp>
        <p:grpSp>
          <p:nvGrpSpPr>
            <p:cNvPr id="23" name="Groupe 363"/>
            <p:cNvGrpSpPr>
              <a:grpSpLocks/>
            </p:cNvGrpSpPr>
            <p:nvPr/>
          </p:nvGrpSpPr>
          <p:grpSpPr bwMode="auto">
            <a:xfrm>
              <a:off x="6138863" y="2022478"/>
              <a:ext cx="474662" cy="84138"/>
              <a:chOff x="6732240" y="2527250"/>
              <a:chExt cx="304800" cy="68262"/>
            </a:xfrm>
            <a:solidFill>
              <a:srgbClr val="005294"/>
            </a:solidFill>
          </p:grpSpPr>
          <p:sp>
            <p:nvSpPr>
              <p:cNvPr id="1449" name="Rectangle 24"/>
              <p:cNvSpPr>
                <a:spLocks noChangeArrowheads="1"/>
              </p:cNvSpPr>
              <p:nvPr/>
            </p:nvSpPr>
            <p:spPr bwMode="auto">
              <a:xfrm>
                <a:off x="6732240" y="2527250"/>
                <a:ext cx="304800" cy="68262"/>
              </a:xfrm>
              <a:prstGeom prst="rect">
                <a:avLst/>
              </a:prstGeom>
              <a:grpFill/>
              <a:ln w="4763">
                <a:solidFill>
                  <a:srgbClr val="FF3300"/>
                </a:solidFill>
                <a:prstDash val="solid"/>
                <a:miter lim="800000"/>
                <a:headEnd/>
                <a:tailEnd/>
              </a:ln>
            </p:spPr>
            <p:txBody>
              <a:bodyPr/>
              <a:lstStyle/>
              <a:p>
                <a:pPr>
                  <a:defRPr/>
                </a:pPr>
                <a:endParaRPr lang="fr-FR" sz="1200">
                  <a:latin typeface="+mn-lt"/>
                  <a:ea typeface="+mn-ea"/>
                  <a:cs typeface="+mn-cs"/>
                </a:endParaRPr>
              </a:p>
            </p:txBody>
          </p:sp>
          <p:sp>
            <p:nvSpPr>
              <p:cNvPr id="1450" name="Rectangle 25"/>
              <p:cNvSpPr>
                <a:spLocks noChangeArrowheads="1"/>
              </p:cNvSpPr>
              <p:nvPr/>
            </p:nvSpPr>
            <p:spPr bwMode="auto">
              <a:xfrm>
                <a:off x="6732240" y="2527250"/>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a:defRPr/>
                </a:pPr>
                <a:endParaRPr lang="fr-FR" sz="1200">
                  <a:latin typeface="+mn-lt"/>
                  <a:ea typeface="+mn-ea"/>
                  <a:cs typeface="+mn-cs"/>
                </a:endParaRPr>
              </a:p>
            </p:txBody>
          </p:sp>
        </p:grpSp>
        <p:grpSp>
          <p:nvGrpSpPr>
            <p:cNvPr id="24" name="Groupe 364"/>
            <p:cNvGrpSpPr>
              <a:grpSpLocks/>
            </p:cNvGrpSpPr>
            <p:nvPr/>
          </p:nvGrpSpPr>
          <p:grpSpPr bwMode="auto">
            <a:xfrm>
              <a:off x="6138863" y="1749428"/>
              <a:ext cx="474662" cy="84138"/>
              <a:chOff x="6804248" y="2081485"/>
              <a:chExt cx="304800" cy="68262"/>
            </a:xfrm>
            <a:solidFill>
              <a:schemeClr val="accent1">
                <a:lumMod val="50000"/>
              </a:schemeClr>
            </a:solidFill>
          </p:grpSpPr>
          <p:sp>
            <p:nvSpPr>
              <p:cNvPr id="1452" name="Rectangle 26"/>
              <p:cNvSpPr>
                <a:spLocks noChangeArrowheads="1"/>
              </p:cNvSpPr>
              <p:nvPr/>
            </p:nvSpPr>
            <p:spPr bwMode="auto">
              <a:xfrm>
                <a:off x="6804248" y="2081485"/>
                <a:ext cx="304800" cy="68262"/>
              </a:xfrm>
              <a:prstGeom prst="rect">
                <a:avLst/>
              </a:prstGeom>
              <a:grpFill/>
              <a:ln w="4763">
                <a:solidFill>
                  <a:srgbClr val="993300"/>
                </a:solidFill>
                <a:prstDash val="solid"/>
                <a:miter lim="800000"/>
                <a:headEnd/>
                <a:tailEnd/>
              </a:ln>
            </p:spPr>
            <p:txBody>
              <a:bodyPr/>
              <a:lstStyle/>
              <a:p>
                <a:pPr>
                  <a:defRPr/>
                </a:pPr>
                <a:endParaRPr lang="fr-FR" sz="1200">
                  <a:latin typeface="+mn-lt"/>
                  <a:ea typeface="+mn-ea"/>
                  <a:cs typeface="+mn-cs"/>
                </a:endParaRPr>
              </a:p>
            </p:txBody>
          </p:sp>
          <p:sp>
            <p:nvSpPr>
              <p:cNvPr id="1453" name="Rectangle 27"/>
              <p:cNvSpPr>
                <a:spLocks noChangeArrowheads="1"/>
              </p:cNvSpPr>
              <p:nvPr/>
            </p:nvSpPr>
            <p:spPr bwMode="auto">
              <a:xfrm>
                <a:off x="6804248" y="2081485"/>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a:defRPr/>
                </a:pPr>
                <a:endParaRPr lang="fr-FR" sz="1200">
                  <a:latin typeface="+mn-lt"/>
                  <a:ea typeface="+mn-ea"/>
                  <a:cs typeface="+mn-cs"/>
                </a:endParaRPr>
              </a:p>
            </p:txBody>
          </p:sp>
        </p:grpSp>
      </p:grpSp>
      <p:sp>
        <p:nvSpPr>
          <p:cNvPr id="332" name="Espace réservé du contenu 331"/>
          <p:cNvSpPr>
            <a:spLocks noGrp="1"/>
          </p:cNvSpPr>
          <p:nvPr>
            <p:ph idx="1"/>
          </p:nvPr>
        </p:nvSpPr>
        <p:spPr>
          <a:xfrm>
            <a:off x="1039091" y="4220306"/>
            <a:ext cx="7647708" cy="2190158"/>
          </a:xfrm>
        </p:spPr>
        <p:txBody>
          <a:bodyPr/>
          <a:lstStyle/>
          <a:p>
            <a:r>
              <a:rPr lang="fr-FR" sz="1600" dirty="0" smtClean="0"/>
              <a:t>Nombre médian de </a:t>
            </a:r>
            <a:r>
              <a:rPr lang="fr-FR" sz="1600" dirty="0" err="1" smtClean="0"/>
              <a:t>cp</a:t>
            </a:r>
            <a:r>
              <a:rPr lang="fr-FR" sz="1600" dirty="0" smtClean="0"/>
              <a:t>/mois (IQR) : 16 </a:t>
            </a:r>
            <a:r>
              <a:rPr lang="fr-FR" sz="1600" dirty="0" err="1" smtClean="0"/>
              <a:t>cp</a:t>
            </a:r>
            <a:r>
              <a:rPr lang="fr-FR" sz="1600" dirty="0" smtClean="0"/>
              <a:t> (10-23) dans le bras placebo</a:t>
            </a:r>
            <a:br>
              <a:rPr lang="fr-FR" sz="1600" dirty="0" smtClean="0"/>
            </a:br>
            <a:r>
              <a:rPr lang="fr-FR" sz="1600" dirty="0" smtClean="0"/>
              <a:t>et 16 </a:t>
            </a:r>
            <a:r>
              <a:rPr lang="fr-FR" sz="1600" dirty="0" err="1" smtClean="0"/>
              <a:t>cp</a:t>
            </a:r>
            <a:r>
              <a:rPr lang="fr-FR" sz="1600" dirty="0" smtClean="0"/>
              <a:t> (12-24) dans le bras TDF/FTC (p = 0,84)</a:t>
            </a:r>
          </a:p>
          <a:p>
            <a:r>
              <a:rPr lang="fr-FR" sz="1600" dirty="0" smtClean="0"/>
              <a:t>48 participants (12 %) ont reçu une prophylaxie post-exposition 25 (13 %)</a:t>
            </a:r>
            <a:br>
              <a:rPr lang="fr-FR" sz="1600" dirty="0" smtClean="0"/>
            </a:br>
            <a:r>
              <a:rPr lang="fr-FR" sz="1600" dirty="0" smtClean="0"/>
              <a:t>dans le bras TDF/FTC et 23 (11 %) dans le bras placebo (p = 0,73)</a:t>
            </a:r>
          </a:p>
          <a:p>
            <a:r>
              <a:rPr lang="fr-FR" sz="1600" dirty="0" smtClean="0"/>
              <a:t>2 infections par le VIH-1 dans le bras TDF/FTC à M16 et M20 (</a:t>
            </a:r>
            <a:r>
              <a:rPr lang="fr-FR" dirty="0" smtClean="0"/>
              <a:t>non </a:t>
            </a:r>
            <a:r>
              <a:rPr lang="fr-FR" dirty="0" err="1" smtClean="0"/>
              <a:t>observants</a:t>
            </a:r>
            <a:r>
              <a:rPr lang="fr-FR" dirty="0" smtClean="0"/>
              <a:t>)</a:t>
            </a:r>
          </a:p>
          <a:p>
            <a:r>
              <a:rPr lang="fr-FR" sz="1600" dirty="0" smtClean="0"/>
              <a:t> Aucune mutation de résistance détectée (TDF/FTC ou placebo)</a:t>
            </a:r>
          </a:p>
          <a:p>
            <a:endParaRPr lang="fr-FR" sz="1600" dirty="0" smtClean="0"/>
          </a:p>
          <a:p>
            <a:endParaRPr lang="fr-FR" sz="1600" dirty="0"/>
          </a:p>
        </p:txBody>
      </p:sp>
      <p:sp>
        <p:nvSpPr>
          <p:cNvPr id="331" name="Titre 330"/>
          <p:cNvSpPr>
            <a:spLocks noGrp="1"/>
          </p:cNvSpPr>
          <p:nvPr>
            <p:ph type="title"/>
          </p:nvPr>
        </p:nvSpPr>
        <p:spPr>
          <a:xfrm>
            <a:off x="1039091" y="150814"/>
            <a:ext cx="7647708" cy="439230"/>
          </a:xfrm>
        </p:spPr>
        <p:txBody>
          <a:bodyPr/>
          <a:lstStyle/>
          <a:p>
            <a:r>
              <a:rPr lang="fr-FR" dirty="0" smtClean="0"/>
              <a:t>IPERGAY/Observance</a:t>
            </a:r>
            <a:endParaRPr lang="fr-FR" dirty="0"/>
          </a:p>
        </p:txBody>
      </p:sp>
      <p:sp>
        <p:nvSpPr>
          <p:cNvPr id="25" name="Espace réservé du numéro de diapositive 24"/>
          <p:cNvSpPr>
            <a:spLocks noGrp="1"/>
          </p:cNvSpPr>
          <p:nvPr>
            <p:ph type="sldNum" sz="quarter" idx="4"/>
          </p:nvPr>
        </p:nvSpPr>
        <p:spPr/>
        <p:txBody>
          <a:bodyPr/>
          <a:lstStyle/>
          <a:p>
            <a:pPr>
              <a:defRPr/>
            </a:pPr>
            <a:fld id="{C1265A62-3229-2D4B-8DAA-B1F424831F0E}" type="slidenum">
              <a:rPr lang="fr-FR" smtClean="0"/>
              <a:pPr>
                <a:defRPr/>
              </a:pPr>
              <a:t>51</a:t>
            </a:fld>
            <a:endParaRPr lang="fr-FR"/>
          </a:p>
        </p:txBody>
      </p:sp>
      <p:sp>
        <p:nvSpPr>
          <p:cNvPr id="205" name="Espace réservé du pied de page 7"/>
          <p:cNvSpPr>
            <a:spLocks noGrp="1"/>
          </p:cNvSpPr>
          <p:nvPr>
            <p:ph type="ftr" sz="quarter" idx="4294967295"/>
          </p:nvPr>
        </p:nvSpPr>
        <p:spPr>
          <a:xfrm>
            <a:off x="3227388" y="6400800"/>
            <a:ext cx="5916612" cy="469900"/>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spTree>
    <p:extLst>
      <p:ext uri="{BB962C8B-B14F-4D97-AF65-F5344CB8AC3E}">
        <p14:creationId xmlns:p14="http://schemas.microsoft.com/office/powerpoint/2010/main" val="342468250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1039091" y="1143000"/>
            <a:ext cx="7647708" cy="4589461"/>
          </a:xfrm>
        </p:spPr>
        <p:txBody>
          <a:bodyPr/>
          <a:lstStyle/>
          <a:p>
            <a:r>
              <a:rPr lang="en-US" dirty="0" smtClean="0"/>
              <a:t>276 IST </a:t>
            </a:r>
            <a:r>
              <a:rPr lang="en-US" dirty="0" err="1" smtClean="0"/>
              <a:t>ont</a:t>
            </a:r>
            <a:r>
              <a:rPr lang="en-US" dirty="0" smtClean="0"/>
              <a:t> </a:t>
            </a:r>
            <a:r>
              <a:rPr lang="en-US" dirty="0" err="1" smtClean="0"/>
              <a:t>été</a:t>
            </a:r>
            <a:r>
              <a:rPr lang="en-US" dirty="0" smtClean="0"/>
              <a:t> </a:t>
            </a:r>
            <a:r>
              <a:rPr lang="en-US" dirty="0" err="1" smtClean="0"/>
              <a:t>diagnostiquées</a:t>
            </a:r>
            <a:r>
              <a:rPr lang="en-US" dirty="0" smtClean="0"/>
              <a:t> chez 141 participants</a:t>
            </a:r>
          </a:p>
          <a:p>
            <a:endParaRPr lang="en-US" dirty="0" smtClean="0"/>
          </a:p>
          <a:p>
            <a:endParaRPr lang="fr-FR" dirty="0" smtClean="0"/>
          </a:p>
          <a:p>
            <a:endParaRPr lang="fr-FR" dirty="0"/>
          </a:p>
        </p:txBody>
      </p:sp>
      <p:sp>
        <p:nvSpPr>
          <p:cNvPr id="6" name="Titre 5"/>
          <p:cNvSpPr>
            <a:spLocks noGrp="1"/>
          </p:cNvSpPr>
          <p:nvPr>
            <p:ph type="title"/>
          </p:nvPr>
        </p:nvSpPr>
        <p:spPr/>
        <p:txBody>
          <a:bodyPr>
            <a:normAutofit/>
          </a:bodyPr>
          <a:lstStyle/>
          <a:p>
            <a:r>
              <a:rPr lang="en-US" sz="3200" dirty="0" smtClean="0"/>
              <a:t>IPERGAY/IST</a:t>
            </a:r>
            <a:endParaRPr lang="fr-FR" sz="3200" dirty="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pPr>
                <a:defRPr/>
              </a:pPr>
              <a:t>52</a:t>
            </a:fld>
            <a:endParaRPr lang="fr-FR" dirty="0"/>
          </a:p>
        </p:txBody>
      </p:sp>
      <p:sp>
        <p:nvSpPr>
          <p:cNvPr id="9" name="Espace réservé du pied de page 7"/>
          <p:cNvSpPr>
            <a:spLocks noGrp="1"/>
          </p:cNvSpPr>
          <p:nvPr>
            <p:ph type="ftr" sz="quarter" idx="4294967295"/>
          </p:nvPr>
        </p:nvSpPr>
        <p:spPr>
          <a:xfrm>
            <a:off x="3227388" y="6400800"/>
            <a:ext cx="5916612" cy="469900"/>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dirty="0"/>
              <a:t>CROI 2015 - D’après Molina JM et al., </a:t>
            </a:r>
            <a:r>
              <a:rPr lang="fr-FR" dirty="0" err="1"/>
              <a:t>abstr</a:t>
            </a:r>
            <a:r>
              <a:rPr lang="fr-FR" dirty="0"/>
              <a:t>. 23LB, actualisé </a:t>
            </a:r>
          </a:p>
          <a:p>
            <a:endParaRPr lang="fr-FR" dirty="0"/>
          </a:p>
        </p:txBody>
      </p:sp>
      <p:graphicFrame>
        <p:nvGraphicFramePr>
          <p:cNvPr id="97392" name="Group 112"/>
          <p:cNvGraphicFramePr>
            <a:graphicFrameLocks noGrp="1"/>
          </p:cNvGraphicFramePr>
          <p:nvPr>
            <p:extLst>
              <p:ext uri="{D42A27DB-BD31-4B8C-83A1-F6EECF244321}">
                <p14:modId xmlns:p14="http://schemas.microsoft.com/office/powerpoint/2010/main" val="724575853"/>
              </p:ext>
            </p:extLst>
          </p:nvPr>
        </p:nvGraphicFramePr>
        <p:xfrm>
          <a:off x="722196" y="2249876"/>
          <a:ext cx="7797798" cy="2675117"/>
        </p:xfrm>
        <a:graphic>
          <a:graphicData uri="http://schemas.openxmlformats.org/drawingml/2006/table">
            <a:tbl>
              <a:tblPr/>
              <a:tblGrid>
                <a:gridCol w="1544119"/>
                <a:gridCol w="1257044"/>
                <a:gridCol w="1560757"/>
                <a:gridCol w="1192379"/>
                <a:gridCol w="1599534"/>
                <a:gridCol w="643965"/>
              </a:tblGrid>
              <a:tr h="465150">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500" b="1" i="0" u="none" strike="noStrike" cap="none" normalizeH="0" baseline="0" dirty="0" smtClean="0">
                        <a:ln>
                          <a:noFill/>
                        </a:ln>
                        <a:solidFill>
                          <a:schemeClr val="tx1"/>
                        </a:solidFill>
                        <a:effectLst/>
                        <a:latin typeface="Arial" pitchFamily="34" charset="0"/>
                      </a:endParaRPr>
                    </a:p>
                  </a:txBody>
                  <a:tcPr marT="45693" marB="45693" anchor="ctr"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bg1"/>
                          </a:solidFill>
                          <a:effectLst/>
                          <a:latin typeface="Arial" pitchFamily="34" charset="0"/>
                        </a:rPr>
                        <a:t>TDF/FTC (n = 199)</a:t>
                      </a:r>
                    </a:p>
                  </a:txBody>
                  <a:tcPr marT="45693" marB="45693" anchor="ctr"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solidFill>
                      <a:srgbClr val="005294"/>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0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bg1"/>
                          </a:solidFill>
                          <a:effectLst/>
                          <a:latin typeface="Arial" pitchFamily="34" charset="0"/>
                        </a:rPr>
                        <a:t>Placebo (n = 201)</a:t>
                      </a:r>
                    </a:p>
                  </a:txBody>
                  <a:tcPr marT="45693" marB="45693" anchor="ctr"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solidFill>
                      <a:srgbClr val="FF6600"/>
                    </a:solidFill>
                  </a:tcPr>
                </a:tc>
                <a:tc hMerge="1">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0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p</a:t>
                      </a:r>
                    </a:p>
                  </a:txBody>
                  <a:tcPr marT="45693" marB="45693" anchor="ctr"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4969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500" b="1" i="0" u="none" strike="noStrike" cap="none" normalizeH="0" baseline="0" dirty="0" smtClean="0">
                        <a:ln>
                          <a:noFill/>
                        </a:ln>
                        <a:solidFill>
                          <a:schemeClr val="tx1"/>
                        </a:solidFill>
                        <a:effectLst/>
                        <a:latin typeface="Arial" pitchFamily="34" charset="0"/>
                      </a:endParaRP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Patients, n (%)</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Événements, n</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Patients, n (%)</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fr-FR" altLang="fr-FR" sz="1500" b="1" i="0" u="none" strike="noStrike" cap="none" normalizeH="0" baseline="0" dirty="0" smtClean="0">
                          <a:ln>
                            <a:noFill/>
                          </a:ln>
                          <a:solidFill>
                            <a:schemeClr val="tx1"/>
                          </a:solidFill>
                          <a:effectLst/>
                          <a:latin typeface="Arial" pitchFamily="34" charset="0"/>
                        </a:rPr>
                        <a:t>Événements, n</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500" b="1" i="0" u="none" strike="noStrike" cap="none" normalizeH="0" baseline="0" dirty="0" smtClean="0">
                        <a:ln>
                          <a:noFill/>
                        </a:ln>
                        <a:solidFill>
                          <a:schemeClr val="tx1"/>
                        </a:solidFill>
                        <a:effectLst/>
                        <a:latin typeface="Arial" pitchFamily="34" charset="0"/>
                      </a:endParaRP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500" b="1" i="0" u="none" strike="noStrike" cap="none" normalizeH="0" baseline="0" dirty="0" smtClean="0">
                        <a:ln>
                          <a:noFill/>
                        </a:ln>
                        <a:solidFill>
                          <a:schemeClr val="tx1"/>
                        </a:solidFill>
                        <a:effectLst/>
                        <a:latin typeface="Arial" pitchFamily="34" charset="0"/>
                      </a:endParaRP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335718">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1" u="none" strike="noStrike" cap="none" normalizeH="0" baseline="0" dirty="0" smtClean="0">
                          <a:ln>
                            <a:noFill/>
                          </a:ln>
                          <a:solidFill>
                            <a:schemeClr val="tx1"/>
                          </a:solidFill>
                          <a:effectLst/>
                          <a:latin typeface="Arial" pitchFamily="34" charset="0"/>
                        </a:rPr>
                        <a:t>Chlamydia</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43 (22)</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61</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34 (17)</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48</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0,23</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91011">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Gonocoque</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38 (19)</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50</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45 (22)</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67</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0,42</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91011">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Syphilis </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19 (19)</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19</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19 (19)</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25</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0,98</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91011">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VHC</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3 (3)</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3</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3 (3)</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3</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1,00</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91011">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500" b="1" i="0" u="none" strike="noStrike" cap="none" normalizeH="0" baseline="0" dirty="0" smtClean="0">
                          <a:ln>
                            <a:noFill/>
                          </a:ln>
                          <a:solidFill>
                            <a:schemeClr val="tx1"/>
                          </a:solidFill>
                          <a:effectLst/>
                          <a:latin typeface="Arial" pitchFamily="34" charset="0"/>
                        </a:rPr>
                        <a:t>IST (toutes)</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76 (38)</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133</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65 (32)</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143</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500" b="0" i="0" u="none" strike="noStrike" cap="none" normalizeH="0" baseline="0" dirty="0" smtClean="0">
                          <a:ln>
                            <a:noFill/>
                          </a:ln>
                          <a:solidFill>
                            <a:schemeClr val="tx1"/>
                          </a:solidFill>
                          <a:effectLst/>
                          <a:latin typeface="Arial" pitchFamily="34" charset="0"/>
                        </a:rPr>
                        <a:t>0,22</a:t>
                      </a:r>
                    </a:p>
                  </a:txBody>
                  <a:tcPr marT="45693" marB="45693"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0406724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45440" y="1828800"/>
            <a:ext cx="8524240" cy="2611119"/>
          </a:xfrm>
        </p:spPr>
        <p:txBody>
          <a:bodyPr>
            <a:noAutofit/>
          </a:bodyPr>
          <a:lstStyle/>
          <a:p>
            <a:pPr>
              <a:spcBef>
                <a:spcPts val="2000"/>
              </a:spcBef>
            </a:pPr>
            <a:r>
              <a:rPr lang="fr-FR" sz="2400" b="1" dirty="0" smtClean="0"/>
              <a:t>Très haute incidence du VIH (6,6%) et des IST(35%)</a:t>
            </a:r>
          </a:p>
          <a:p>
            <a:pPr>
              <a:spcBef>
                <a:spcPts val="2000"/>
              </a:spcBef>
            </a:pPr>
            <a:r>
              <a:rPr lang="fr-FR" sz="2400" dirty="0" smtClean="0"/>
              <a:t>La PrEP orale “</a:t>
            </a:r>
            <a:r>
              <a:rPr lang="fr-FR" altLang="ja-JP" sz="2400" dirty="0" smtClean="0"/>
              <a:t>à la demande</a:t>
            </a:r>
            <a:r>
              <a:rPr lang="fr-FR" sz="2400" dirty="0" smtClean="0"/>
              <a:t>”</a:t>
            </a:r>
            <a:r>
              <a:rPr lang="fr-FR" altLang="ja-JP" sz="2400" dirty="0" smtClean="0"/>
              <a:t> par TDF/FTC a été très efficace !</a:t>
            </a:r>
          </a:p>
          <a:p>
            <a:pPr>
              <a:spcBef>
                <a:spcPts val="2000"/>
              </a:spcBef>
            </a:pPr>
            <a:r>
              <a:rPr lang="fr-FR" sz="2400" dirty="0" smtClean="0"/>
              <a:t>Bonne observance du régime “à la demande”</a:t>
            </a:r>
            <a:endParaRPr lang="fr-FR" altLang="ja-JP" sz="2400" dirty="0" smtClean="0"/>
          </a:p>
          <a:p>
            <a:pPr>
              <a:spcBef>
                <a:spcPts val="2000"/>
              </a:spcBef>
            </a:pPr>
            <a:r>
              <a:rPr lang="fr-FR" sz="2400" dirty="0" smtClean="0"/>
              <a:t>Le TDF/FTC donne bien des troubles digestifs…</a:t>
            </a:r>
          </a:p>
          <a:p>
            <a:pPr lvl="1">
              <a:spcBef>
                <a:spcPts val="2000"/>
              </a:spcBef>
            </a:pPr>
            <a:r>
              <a:rPr lang="fr-FR" sz="2200" dirty="0" smtClean="0"/>
              <a:t>13 % versus 6 % ; p = 0,013</a:t>
            </a:r>
          </a:p>
          <a:p>
            <a:pPr>
              <a:spcBef>
                <a:spcPts val="2000"/>
              </a:spcBef>
            </a:pPr>
            <a:endParaRPr lang="fr-FR" sz="2400" dirty="0"/>
          </a:p>
        </p:txBody>
      </p:sp>
      <p:sp>
        <p:nvSpPr>
          <p:cNvPr id="5" name="Titre 4"/>
          <p:cNvSpPr>
            <a:spLocks noGrp="1"/>
          </p:cNvSpPr>
          <p:nvPr>
            <p:ph type="title"/>
          </p:nvPr>
        </p:nvSpPr>
        <p:spPr/>
        <p:txBody>
          <a:bodyPr>
            <a:normAutofit/>
          </a:bodyPr>
          <a:lstStyle/>
          <a:p>
            <a:r>
              <a:rPr lang="fr-FR" sz="3200" smtClean="0"/>
              <a:t>Conclusions</a:t>
            </a:r>
            <a:endParaRPr lang="fr-FR" sz="320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pPr>
                <a:defRPr/>
              </a:pPr>
              <a:t>53</a:t>
            </a:fld>
            <a:endParaRPr lang="fr-FR"/>
          </a:p>
        </p:txBody>
      </p:sp>
      <p:sp>
        <p:nvSpPr>
          <p:cNvPr id="8" name="Espace réservé du pied de page 7"/>
          <p:cNvSpPr>
            <a:spLocks noGrp="1"/>
          </p:cNvSpPr>
          <p:nvPr>
            <p:ph type="ftr" sz="quarter" idx="4294967295"/>
          </p:nvPr>
        </p:nvSpPr>
        <p:spPr>
          <a:xfrm>
            <a:off x="3227388" y="6400800"/>
            <a:ext cx="5916612" cy="469900"/>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spTree>
    <p:extLst>
      <p:ext uri="{BB962C8B-B14F-4D97-AF65-F5344CB8AC3E}">
        <p14:creationId xmlns:p14="http://schemas.microsoft.com/office/powerpoint/2010/main" val="2755904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7"/>
          <p:cNvSpPr>
            <a:spLocks noGrp="1"/>
          </p:cNvSpPr>
          <p:nvPr>
            <p:ph idx="1"/>
          </p:nvPr>
        </p:nvSpPr>
        <p:spPr>
          <a:xfrm>
            <a:off x="787086" y="5742608"/>
            <a:ext cx="7623522" cy="658191"/>
          </a:xfrm>
        </p:spPr>
        <p:txBody>
          <a:bodyPr/>
          <a:lstStyle/>
          <a:p>
            <a:r>
              <a:rPr lang="fr-FR" sz="1600" dirty="0" smtClean="0"/>
              <a:t>Âge moyen de 35 ans, nombre médian de rapports sexuels anaux non protégés dans les 90 jours de 10 (IQR = 4-20), 64 % d’IST dans les 12 mois précédents </a:t>
            </a:r>
            <a:endParaRPr lang="fr-FR" sz="1600" dirty="0"/>
          </a:p>
        </p:txBody>
      </p:sp>
      <p:sp>
        <p:nvSpPr>
          <p:cNvPr id="33" name="Titre 32"/>
          <p:cNvSpPr>
            <a:spLocks noGrp="1"/>
          </p:cNvSpPr>
          <p:nvPr>
            <p:ph type="title"/>
          </p:nvPr>
        </p:nvSpPr>
        <p:spPr/>
        <p:txBody>
          <a:bodyPr>
            <a:normAutofit/>
          </a:bodyPr>
          <a:lstStyle/>
          <a:p>
            <a:r>
              <a:rPr lang="fr-FR" sz="4000" dirty="0" smtClean="0"/>
              <a:t>PROUD</a:t>
            </a:r>
            <a:endParaRPr lang="fr-FR" sz="4000" dirty="0"/>
          </a:p>
        </p:txBody>
      </p:sp>
      <p:sp>
        <p:nvSpPr>
          <p:cNvPr id="3" name="Espace réservé du numéro de diapositive 2"/>
          <p:cNvSpPr>
            <a:spLocks noGrp="1"/>
          </p:cNvSpPr>
          <p:nvPr>
            <p:ph type="sldNum" sz="quarter" idx="4"/>
          </p:nvPr>
        </p:nvSpPr>
        <p:spPr/>
        <p:txBody>
          <a:bodyPr/>
          <a:lstStyle/>
          <a:p>
            <a:pPr>
              <a:defRPr/>
            </a:pPr>
            <a:fld id="{C1265A62-3229-2D4B-8DAA-B1F424831F0E}" type="slidenum">
              <a:rPr lang="fr-FR" smtClean="0"/>
              <a:pPr>
                <a:defRPr/>
              </a:pPr>
              <a:t>54</a:t>
            </a:fld>
            <a:endParaRPr lang="fr-FR" dirty="0"/>
          </a:p>
        </p:txBody>
      </p:sp>
      <p:sp>
        <p:nvSpPr>
          <p:cNvPr id="22" name="Rectangle à coins arrondis 21"/>
          <p:cNvSpPr/>
          <p:nvPr/>
        </p:nvSpPr>
        <p:spPr>
          <a:xfrm>
            <a:off x="1639562" y="853440"/>
            <a:ext cx="6103103"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smtClean="0">
                <a:solidFill>
                  <a:schemeClr val="tx1"/>
                </a:solidFill>
              </a:rPr>
              <a:t>HSH rapportant des rapports sexuels anaux non protégés</a:t>
            </a:r>
            <a:br>
              <a:rPr lang="fr-FR" sz="1500" dirty="0" smtClean="0">
                <a:solidFill>
                  <a:schemeClr val="tx1"/>
                </a:solidFill>
              </a:rPr>
            </a:br>
            <a:r>
              <a:rPr lang="fr-FR" sz="1500" dirty="0" smtClean="0">
                <a:solidFill>
                  <a:schemeClr val="tx1"/>
                </a:solidFill>
              </a:rPr>
              <a:t>dans les 90 jours ; &gt; 18</a:t>
            </a:r>
            <a:r>
              <a:rPr lang="fr-FR" sz="1500" dirty="0">
                <a:solidFill>
                  <a:schemeClr val="tx1"/>
                </a:solidFill>
              </a:rPr>
              <a:t> </a:t>
            </a:r>
            <a:r>
              <a:rPr lang="fr-FR" sz="1500" dirty="0" smtClean="0">
                <a:solidFill>
                  <a:schemeClr val="tx1"/>
                </a:solidFill>
              </a:rPr>
              <a:t>ans ; capables de prendre 1 </a:t>
            </a:r>
            <a:r>
              <a:rPr lang="fr-FR" sz="1500" dirty="0" err="1" smtClean="0">
                <a:solidFill>
                  <a:schemeClr val="tx1"/>
                </a:solidFill>
              </a:rPr>
              <a:t>cp</a:t>
            </a:r>
            <a:r>
              <a:rPr lang="fr-FR" sz="1500" dirty="0" smtClean="0">
                <a:solidFill>
                  <a:schemeClr val="tx1"/>
                </a:solidFill>
              </a:rPr>
              <a:t>/jour</a:t>
            </a:r>
            <a:endParaRPr lang="fr-FR" sz="1500" dirty="0">
              <a:solidFill>
                <a:schemeClr val="tx1"/>
              </a:solidFill>
            </a:endParaRPr>
          </a:p>
        </p:txBody>
      </p:sp>
      <p:sp>
        <p:nvSpPr>
          <p:cNvPr id="23" name="Rectangle à coins arrondis 22"/>
          <p:cNvSpPr/>
          <p:nvPr/>
        </p:nvSpPr>
        <p:spPr>
          <a:xfrm>
            <a:off x="1639562" y="1886836"/>
            <a:ext cx="6103103"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smtClean="0">
                <a:solidFill>
                  <a:schemeClr val="tx1"/>
                </a:solidFill>
              </a:rPr>
              <a:t>Randomisation 1:1 : HSH séronégatifs pour le VIH</a:t>
            </a:r>
            <a:br>
              <a:rPr lang="fr-FR" sz="1500" dirty="0" smtClean="0">
                <a:solidFill>
                  <a:schemeClr val="tx1"/>
                </a:solidFill>
              </a:rPr>
            </a:br>
            <a:r>
              <a:rPr lang="fr-FR" sz="1500" dirty="0" smtClean="0">
                <a:solidFill>
                  <a:schemeClr val="tx1"/>
                </a:solidFill>
              </a:rPr>
              <a:t>(exclus si traités pour le VHB par TDF/FTC)</a:t>
            </a:r>
            <a:endParaRPr lang="fr-FR" sz="1500" dirty="0">
              <a:solidFill>
                <a:schemeClr val="tx1"/>
              </a:solidFill>
            </a:endParaRPr>
          </a:p>
        </p:txBody>
      </p:sp>
      <p:grpSp>
        <p:nvGrpSpPr>
          <p:cNvPr id="2" name="Grouper 28"/>
          <p:cNvGrpSpPr/>
          <p:nvPr/>
        </p:nvGrpSpPr>
        <p:grpSpPr>
          <a:xfrm>
            <a:off x="1247809" y="3089676"/>
            <a:ext cx="6886608" cy="762000"/>
            <a:chOff x="1524000" y="3201436"/>
            <a:chExt cx="6886608" cy="762000"/>
          </a:xfrm>
        </p:grpSpPr>
        <p:sp>
          <p:nvSpPr>
            <p:cNvPr id="25" name="Rectangle à coins arrondis 24"/>
            <p:cNvSpPr/>
            <p:nvPr/>
          </p:nvSpPr>
          <p:spPr>
            <a:xfrm>
              <a:off x="1524000" y="3201436"/>
              <a:ext cx="3000408"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err="1" smtClean="0">
                  <a:solidFill>
                    <a:schemeClr val="tx1"/>
                  </a:solidFill>
                </a:rPr>
                <a:t>PrEP</a:t>
              </a:r>
              <a:r>
                <a:rPr lang="fr-FR" sz="1500" dirty="0" smtClean="0">
                  <a:solidFill>
                    <a:schemeClr val="tx1"/>
                  </a:solidFill>
                </a:rPr>
                <a:t> par TDF/FTC</a:t>
              </a:r>
            </a:p>
            <a:p>
              <a:pPr algn="ctr"/>
              <a:r>
                <a:rPr lang="fr-FR" sz="1500" b="1" dirty="0" smtClean="0">
                  <a:solidFill>
                    <a:schemeClr val="tx1"/>
                  </a:solidFill>
                </a:rPr>
                <a:t>MAINTENANT (n = 276)</a:t>
              </a:r>
              <a:endParaRPr lang="fr-FR" sz="1500" b="1" dirty="0">
                <a:solidFill>
                  <a:schemeClr val="tx1"/>
                </a:solidFill>
              </a:endParaRPr>
            </a:p>
          </p:txBody>
        </p:sp>
        <p:sp>
          <p:nvSpPr>
            <p:cNvPr id="26" name="Rectangle à coins arrondis 25"/>
            <p:cNvSpPr/>
            <p:nvPr/>
          </p:nvSpPr>
          <p:spPr>
            <a:xfrm>
              <a:off x="5410200" y="3201436"/>
              <a:ext cx="3000408"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err="1" smtClean="0">
                  <a:solidFill>
                    <a:schemeClr val="tx1"/>
                  </a:solidFill>
                </a:rPr>
                <a:t>PrEP</a:t>
              </a:r>
              <a:r>
                <a:rPr lang="fr-FR" sz="1500" dirty="0" smtClean="0">
                  <a:solidFill>
                    <a:schemeClr val="tx1"/>
                  </a:solidFill>
                </a:rPr>
                <a:t> </a:t>
              </a:r>
              <a:r>
                <a:rPr lang="fr-FR" sz="1500" dirty="0">
                  <a:solidFill>
                    <a:schemeClr val="tx1"/>
                  </a:solidFill>
                </a:rPr>
                <a:t>par TDF/FTC</a:t>
              </a:r>
            </a:p>
            <a:p>
              <a:pPr algn="ctr"/>
              <a:r>
                <a:rPr lang="fr-FR" sz="1500" b="1" dirty="0" smtClean="0">
                  <a:solidFill>
                    <a:schemeClr val="tx1"/>
                  </a:solidFill>
                </a:rPr>
                <a:t>APRÈS 12 MOIS (n = 269)</a:t>
              </a:r>
              <a:endParaRPr lang="fr-FR" sz="1500" b="1" dirty="0">
                <a:solidFill>
                  <a:schemeClr val="tx1"/>
                </a:solidFill>
              </a:endParaRPr>
            </a:p>
          </p:txBody>
        </p:sp>
      </p:grpSp>
      <p:sp>
        <p:nvSpPr>
          <p:cNvPr id="27" name="Rectangle à coins arrondis 26"/>
          <p:cNvSpPr/>
          <p:nvPr/>
        </p:nvSpPr>
        <p:spPr>
          <a:xfrm>
            <a:off x="1639562" y="4118560"/>
            <a:ext cx="6103103" cy="5334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smtClean="0">
                <a:solidFill>
                  <a:schemeClr val="tx1"/>
                </a:solidFill>
              </a:rPr>
              <a:t>Suivi tous les </a:t>
            </a:r>
            <a:r>
              <a:rPr lang="fr-FR" sz="1500" b="1" dirty="0" smtClean="0">
                <a:solidFill>
                  <a:schemeClr val="tx1"/>
                </a:solidFill>
              </a:rPr>
              <a:t>3 mois </a:t>
            </a:r>
            <a:r>
              <a:rPr lang="fr-FR" sz="1500" dirty="0" smtClean="0">
                <a:solidFill>
                  <a:schemeClr val="tx1"/>
                </a:solidFill>
              </a:rPr>
              <a:t>pendant 24 mois</a:t>
            </a:r>
            <a:endParaRPr lang="fr-FR" sz="1500" dirty="0">
              <a:solidFill>
                <a:schemeClr val="tx1"/>
              </a:solidFill>
            </a:endParaRPr>
          </a:p>
        </p:txBody>
      </p:sp>
      <p:sp>
        <p:nvSpPr>
          <p:cNvPr id="28" name="Rectangle à coins arrondis 27"/>
          <p:cNvSpPr/>
          <p:nvPr/>
        </p:nvSpPr>
        <p:spPr>
          <a:xfrm>
            <a:off x="1639562" y="4743400"/>
            <a:ext cx="6103103"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smtClean="0">
                <a:solidFill>
                  <a:schemeClr val="tx1"/>
                </a:solidFill>
              </a:rPr>
              <a:t>Critère principal : recrutement à partir d’avril 2014 –</a:t>
            </a:r>
            <a:br>
              <a:rPr lang="fr-FR" sz="1500" dirty="0" smtClean="0">
                <a:solidFill>
                  <a:schemeClr val="tx1"/>
                </a:solidFill>
              </a:rPr>
            </a:br>
            <a:r>
              <a:rPr lang="fr-FR" sz="1500" dirty="0" smtClean="0">
                <a:solidFill>
                  <a:schemeClr val="tx1"/>
                </a:solidFill>
              </a:rPr>
              <a:t>séroconversion au VIH dans les 12 mois</a:t>
            </a:r>
            <a:endParaRPr lang="fr-FR" sz="1500" dirty="0">
              <a:solidFill>
                <a:schemeClr val="tx1"/>
              </a:solidFill>
            </a:endParaRPr>
          </a:p>
        </p:txBody>
      </p:sp>
      <p:cxnSp>
        <p:nvCxnSpPr>
          <p:cNvPr id="31" name="Connecteur droit 30"/>
          <p:cNvCxnSpPr/>
          <p:nvPr/>
        </p:nvCxnSpPr>
        <p:spPr>
          <a:xfrm rot="5400000">
            <a:off x="4545520" y="1752600"/>
            <a:ext cx="266884" cy="1588"/>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a:stCxn id="23" idx="2"/>
          </p:cNvCxnSpPr>
          <p:nvPr/>
        </p:nvCxnSpPr>
        <p:spPr>
          <a:xfrm rot="5400000">
            <a:off x="3932682" y="2331244"/>
            <a:ext cx="440841" cy="1076024"/>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a:stCxn id="23" idx="2"/>
          </p:cNvCxnSpPr>
          <p:nvPr/>
        </p:nvCxnSpPr>
        <p:spPr>
          <a:xfrm rot="16200000" flipH="1">
            <a:off x="4953761" y="2386188"/>
            <a:ext cx="440840" cy="966135"/>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rot="5400000">
            <a:off x="4545520" y="3984324"/>
            <a:ext cx="266884" cy="1588"/>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Espace réservé du pied de page 35"/>
          <p:cNvSpPr txBox="1">
            <a:spLocks/>
          </p:cNvSpPr>
          <p:nvPr/>
        </p:nvSpPr>
        <p:spPr>
          <a:xfrm>
            <a:off x="3227464" y="6400800"/>
            <a:ext cx="5459335" cy="470333"/>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pPr algn="r"/>
            <a:r>
              <a:rPr lang="fr-FR" sz="1200" smtClean="0"/>
              <a:t>CROI 2015 - D’après Mc Cormack S et al., abstr. 22LB, actualisé </a:t>
            </a:r>
            <a:endParaRPr lang="fr-FR" sz="1200" dirty="0"/>
          </a:p>
        </p:txBody>
      </p:sp>
    </p:spTree>
    <p:extLst>
      <p:ext uri="{BB962C8B-B14F-4D97-AF65-F5344CB8AC3E}">
        <p14:creationId xmlns:p14="http://schemas.microsoft.com/office/powerpoint/2010/main" val="246264666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32"/>
          <p:cNvSpPr>
            <a:spLocks noGrp="1"/>
          </p:cNvSpPr>
          <p:nvPr>
            <p:ph type="title"/>
          </p:nvPr>
        </p:nvSpPr>
        <p:spPr/>
        <p:txBody>
          <a:bodyPr/>
          <a:lstStyle/>
          <a:p>
            <a:r>
              <a:rPr lang="fr-FR" dirty="0" smtClean="0"/>
              <a:t>Infections VIH</a:t>
            </a:r>
            <a:endParaRPr lang="fr-FR" dirty="0"/>
          </a:p>
        </p:txBody>
      </p:sp>
      <p:sp>
        <p:nvSpPr>
          <p:cNvPr id="3" name="Espace réservé du numéro de diapositive 2"/>
          <p:cNvSpPr>
            <a:spLocks noGrp="1"/>
          </p:cNvSpPr>
          <p:nvPr>
            <p:ph type="sldNum" sz="quarter" idx="4"/>
          </p:nvPr>
        </p:nvSpPr>
        <p:spPr/>
        <p:txBody>
          <a:bodyPr/>
          <a:lstStyle/>
          <a:p>
            <a:pPr>
              <a:defRPr/>
            </a:pPr>
            <a:fld id="{C1265A62-3229-2D4B-8DAA-B1F424831F0E}" type="slidenum">
              <a:rPr lang="fr-FR" smtClean="0"/>
              <a:pPr>
                <a:defRPr/>
              </a:pPr>
              <a:t>55</a:t>
            </a:fld>
            <a:endParaRPr lang="fr-FR" dirty="0"/>
          </a:p>
        </p:txBody>
      </p:sp>
      <p:sp>
        <p:nvSpPr>
          <p:cNvPr id="23" name="Espace réservé du pied de page 35"/>
          <p:cNvSpPr txBox="1">
            <a:spLocks noGrp="1"/>
          </p:cNvSpPr>
          <p:nvPr>
            <p:ph type="ftr" sz="quarter" idx="4294967295"/>
          </p:nvPr>
        </p:nvSpPr>
        <p:spPr>
          <a:xfrm>
            <a:off x="3227388" y="6400800"/>
            <a:ext cx="5916612" cy="469900"/>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pPr algn="r"/>
            <a:r>
              <a:rPr lang="fr-FR" sz="1200" smtClean="0"/>
              <a:t>CROI 2015 - D’après Mc Cormack S et al., abstr. 22LB, actualisé </a:t>
            </a:r>
            <a:endParaRPr lang="fr-FR" sz="1200" dirty="0"/>
          </a:p>
        </p:txBody>
      </p:sp>
      <p:pic>
        <p:nvPicPr>
          <p:cNvPr id="15362" name="Picture 2"/>
          <p:cNvPicPr>
            <a:picLocks noChangeAspect="1" noChangeArrowheads="1"/>
          </p:cNvPicPr>
          <p:nvPr/>
        </p:nvPicPr>
        <p:blipFill>
          <a:blip r:embed="rId3"/>
          <a:srcRect/>
          <a:stretch>
            <a:fillRect/>
          </a:stretch>
        </p:blipFill>
        <p:spPr bwMode="auto">
          <a:xfrm>
            <a:off x="1878264" y="1828800"/>
            <a:ext cx="5927725" cy="3336925"/>
          </a:xfrm>
          <a:prstGeom prst="rect">
            <a:avLst/>
          </a:prstGeom>
          <a:noFill/>
          <a:ln w="9525">
            <a:noFill/>
            <a:miter lim="800000"/>
            <a:headEnd/>
            <a:tailEnd/>
          </a:ln>
          <a:effectLst/>
        </p:spPr>
      </p:pic>
      <p:sp>
        <p:nvSpPr>
          <p:cNvPr id="17" name="ZoneTexte 16"/>
          <p:cNvSpPr txBox="1"/>
          <p:nvPr/>
        </p:nvSpPr>
        <p:spPr>
          <a:xfrm>
            <a:off x="1739897" y="5177491"/>
            <a:ext cx="284515" cy="307777"/>
          </a:xfrm>
          <a:prstGeom prst="rect">
            <a:avLst/>
          </a:prstGeom>
          <a:noFill/>
        </p:spPr>
        <p:txBody>
          <a:bodyPr wrap="none" rtlCol="0">
            <a:spAutoFit/>
          </a:bodyPr>
          <a:lstStyle/>
          <a:p>
            <a:pPr algn="ctr"/>
            <a:r>
              <a:rPr lang="fr-FR" sz="1400" dirty="0" smtClean="0"/>
              <a:t>0</a:t>
            </a:r>
            <a:endParaRPr lang="fr-FR" sz="1400" dirty="0"/>
          </a:p>
        </p:txBody>
      </p:sp>
      <p:sp>
        <p:nvSpPr>
          <p:cNvPr id="18" name="ZoneTexte 17"/>
          <p:cNvSpPr txBox="1"/>
          <p:nvPr/>
        </p:nvSpPr>
        <p:spPr>
          <a:xfrm>
            <a:off x="2250290" y="5177491"/>
            <a:ext cx="384365" cy="307777"/>
          </a:xfrm>
          <a:prstGeom prst="rect">
            <a:avLst/>
          </a:prstGeom>
          <a:noFill/>
        </p:spPr>
        <p:txBody>
          <a:bodyPr wrap="none" rtlCol="0">
            <a:spAutoFit/>
          </a:bodyPr>
          <a:lstStyle/>
          <a:p>
            <a:pPr algn="ctr"/>
            <a:r>
              <a:rPr lang="fr-FR" sz="1400" dirty="0" smtClean="0"/>
              <a:t>12</a:t>
            </a:r>
            <a:endParaRPr lang="fr-FR" sz="1400" dirty="0"/>
          </a:p>
        </p:txBody>
      </p:sp>
      <p:sp>
        <p:nvSpPr>
          <p:cNvPr id="19" name="ZoneTexte 18"/>
          <p:cNvSpPr txBox="1"/>
          <p:nvPr/>
        </p:nvSpPr>
        <p:spPr>
          <a:xfrm>
            <a:off x="2810608" y="5177491"/>
            <a:ext cx="384365" cy="307777"/>
          </a:xfrm>
          <a:prstGeom prst="rect">
            <a:avLst/>
          </a:prstGeom>
          <a:noFill/>
        </p:spPr>
        <p:txBody>
          <a:bodyPr wrap="none" rtlCol="0">
            <a:spAutoFit/>
          </a:bodyPr>
          <a:lstStyle/>
          <a:p>
            <a:pPr algn="ctr"/>
            <a:r>
              <a:rPr lang="fr-FR" sz="1400" dirty="0" smtClean="0"/>
              <a:t>24</a:t>
            </a:r>
            <a:endParaRPr lang="fr-FR" sz="1400" dirty="0"/>
          </a:p>
        </p:txBody>
      </p:sp>
      <p:sp>
        <p:nvSpPr>
          <p:cNvPr id="20" name="ZoneTexte 19"/>
          <p:cNvSpPr txBox="1"/>
          <p:nvPr/>
        </p:nvSpPr>
        <p:spPr>
          <a:xfrm>
            <a:off x="3370926" y="5177491"/>
            <a:ext cx="384365" cy="307777"/>
          </a:xfrm>
          <a:prstGeom prst="rect">
            <a:avLst/>
          </a:prstGeom>
          <a:noFill/>
        </p:spPr>
        <p:txBody>
          <a:bodyPr wrap="none" rtlCol="0">
            <a:spAutoFit/>
          </a:bodyPr>
          <a:lstStyle/>
          <a:p>
            <a:pPr algn="ctr"/>
            <a:r>
              <a:rPr lang="fr-FR" sz="1400" dirty="0" smtClean="0"/>
              <a:t>36</a:t>
            </a:r>
            <a:endParaRPr lang="fr-FR" sz="1400" dirty="0"/>
          </a:p>
        </p:txBody>
      </p:sp>
      <p:sp>
        <p:nvSpPr>
          <p:cNvPr id="21" name="ZoneTexte 20"/>
          <p:cNvSpPr txBox="1"/>
          <p:nvPr/>
        </p:nvSpPr>
        <p:spPr>
          <a:xfrm>
            <a:off x="3931244" y="5177491"/>
            <a:ext cx="384365" cy="307777"/>
          </a:xfrm>
          <a:prstGeom prst="rect">
            <a:avLst/>
          </a:prstGeom>
          <a:noFill/>
        </p:spPr>
        <p:txBody>
          <a:bodyPr wrap="none" rtlCol="0">
            <a:spAutoFit/>
          </a:bodyPr>
          <a:lstStyle/>
          <a:p>
            <a:pPr algn="ctr"/>
            <a:r>
              <a:rPr lang="fr-FR" sz="1400" dirty="0" smtClean="0"/>
              <a:t>48</a:t>
            </a:r>
            <a:endParaRPr lang="fr-FR" sz="1400" dirty="0"/>
          </a:p>
        </p:txBody>
      </p:sp>
      <p:sp>
        <p:nvSpPr>
          <p:cNvPr id="24" name="ZoneTexte 23"/>
          <p:cNvSpPr txBox="1"/>
          <p:nvPr/>
        </p:nvSpPr>
        <p:spPr>
          <a:xfrm>
            <a:off x="4491562" y="5177491"/>
            <a:ext cx="384365" cy="307777"/>
          </a:xfrm>
          <a:prstGeom prst="rect">
            <a:avLst/>
          </a:prstGeom>
          <a:noFill/>
        </p:spPr>
        <p:txBody>
          <a:bodyPr wrap="none" rtlCol="0">
            <a:spAutoFit/>
          </a:bodyPr>
          <a:lstStyle/>
          <a:p>
            <a:pPr algn="ctr"/>
            <a:r>
              <a:rPr lang="fr-FR" sz="1400" dirty="0" smtClean="0"/>
              <a:t>60</a:t>
            </a:r>
            <a:endParaRPr lang="fr-FR" sz="1400" dirty="0"/>
          </a:p>
        </p:txBody>
      </p:sp>
      <p:sp>
        <p:nvSpPr>
          <p:cNvPr id="29" name="ZoneTexte 28"/>
          <p:cNvSpPr txBox="1"/>
          <p:nvPr/>
        </p:nvSpPr>
        <p:spPr>
          <a:xfrm>
            <a:off x="4857785" y="5177491"/>
            <a:ext cx="284515" cy="307777"/>
          </a:xfrm>
          <a:prstGeom prst="rect">
            <a:avLst/>
          </a:prstGeom>
          <a:noFill/>
        </p:spPr>
        <p:txBody>
          <a:bodyPr wrap="none" rtlCol="0">
            <a:spAutoFit/>
          </a:bodyPr>
          <a:lstStyle/>
          <a:p>
            <a:pPr algn="ctr"/>
            <a:r>
              <a:rPr lang="fr-FR" sz="1400" dirty="0" smtClean="0"/>
              <a:t>0</a:t>
            </a:r>
            <a:endParaRPr lang="fr-FR" sz="1400" dirty="0"/>
          </a:p>
        </p:txBody>
      </p:sp>
      <p:sp>
        <p:nvSpPr>
          <p:cNvPr id="30" name="ZoneTexte 29"/>
          <p:cNvSpPr txBox="1"/>
          <p:nvPr/>
        </p:nvSpPr>
        <p:spPr>
          <a:xfrm>
            <a:off x="5368178" y="5177491"/>
            <a:ext cx="384365" cy="307777"/>
          </a:xfrm>
          <a:prstGeom prst="rect">
            <a:avLst/>
          </a:prstGeom>
          <a:noFill/>
        </p:spPr>
        <p:txBody>
          <a:bodyPr wrap="none" rtlCol="0">
            <a:spAutoFit/>
          </a:bodyPr>
          <a:lstStyle/>
          <a:p>
            <a:pPr algn="ctr"/>
            <a:r>
              <a:rPr lang="fr-FR" sz="1400" dirty="0" smtClean="0"/>
              <a:t>12</a:t>
            </a:r>
            <a:endParaRPr lang="fr-FR" sz="1400" dirty="0"/>
          </a:p>
        </p:txBody>
      </p:sp>
      <p:sp>
        <p:nvSpPr>
          <p:cNvPr id="34" name="ZoneTexte 33"/>
          <p:cNvSpPr txBox="1"/>
          <p:nvPr/>
        </p:nvSpPr>
        <p:spPr>
          <a:xfrm>
            <a:off x="5928496" y="5177491"/>
            <a:ext cx="384365" cy="307777"/>
          </a:xfrm>
          <a:prstGeom prst="rect">
            <a:avLst/>
          </a:prstGeom>
          <a:noFill/>
        </p:spPr>
        <p:txBody>
          <a:bodyPr wrap="none" rtlCol="0">
            <a:spAutoFit/>
          </a:bodyPr>
          <a:lstStyle/>
          <a:p>
            <a:pPr algn="ctr"/>
            <a:r>
              <a:rPr lang="fr-FR" sz="1400" dirty="0" smtClean="0"/>
              <a:t>24</a:t>
            </a:r>
            <a:endParaRPr lang="fr-FR" sz="1400" dirty="0"/>
          </a:p>
        </p:txBody>
      </p:sp>
      <p:sp>
        <p:nvSpPr>
          <p:cNvPr id="35" name="ZoneTexte 34"/>
          <p:cNvSpPr txBox="1"/>
          <p:nvPr/>
        </p:nvSpPr>
        <p:spPr>
          <a:xfrm>
            <a:off x="6488814" y="5177491"/>
            <a:ext cx="384365" cy="307777"/>
          </a:xfrm>
          <a:prstGeom prst="rect">
            <a:avLst/>
          </a:prstGeom>
          <a:noFill/>
        </p:spPr>
        <p:txBody>
          <a:bodyPr wrap="none" rtlCol="0">
            <a:spAutoFit/>
          </a:bodyPr>
          <a:lstStyle/>
          <a:p>
            <a:pPr algn="ctr"/>
            <a:r>
              <a:rPr lang="fr-FR" sz="1400" dirty="0" smtClean="0"/>
              <a:t>36</a:t>
            </a:r>
            <a:endParaRPr lang="fr-FR" sz="1400" dirty="0"/>
          </a:p>
        </p:txBody>
      </p:sp>
      <p:sp>
        <p:nvSpPr>
          <p:cNvPr id="37" name="ZoneTexte 36"/>
          <p:cNvSpPr txBox="1"/>
          <p:nvPr/>
        </p:nvSpPr>
        <p:spPr>
          <a:xfrm>
            <a:off x="7049132" y="5177491"/>
            <a:ext cx="384365" cy="307777"/>
          </a:xfrm>
          <a:prstGeom prst="rect">
            <a:avLst/>
          </a:prstGeom>
          <a:noFill/>
        </p:spPr>
        <p:txBody>
          <a:bodyPr wrap="none" rtlCol="0">
            <a:spAutoFit/>
          </a:bodyPr>
          <a:lstStyle/>
          <a:p>
            <a:pPr algn="ctr"/>
            <a:r>
              <a:rPr lang="fr-FR" sz="1400" dirty="0" smtClean="0"/>
              <a:t>48</a:t>
            </a:r>
            <a:endParaRPr lang="fr-FR" sz="1400" dirty="0"/>
          </a:p>
        </p:txBody>
      </p:sp>
      <p:sp>
        <p:nvSpPr>
          <p:cNvPr id="40" name="ZoneTexte 39"/>
          <p:cNvSpPr txBox="1"/>
          <p:nvPr/>
        </p:nvSpPr>
        <p:spPr>
          <a:xfrm>
            <a:off x="7609450" y="5177491"/>
            <a:ext cx="384365" cy="307777"/>
          </a:xfrm>
          <a:prstGeom prst="rect">
            <a:avLst/>
          </a:prstGeom>
          <a:noFill/>
        </p:spPr>
        <p:txBody>
          <a:bodyPr wrap="none" rtlCol="0">
            <a:spAutoFit/>
          </a:bodyPr>
          <a:lstStyle/>
          <a:p>
            <a:pPr algn="ctr"/>
            <a:r>
              <a:rPr lang="fr-FR" sz="1400" dirty="0" smtClean="0"/>
              <a:t>60</a:t>
            </a:r>
            <a:endParaRPr lang="fr-FR" sz="1400" dirty="0"/>
          </a:p>
        </p:txBody>
      </p:sp>
      <p:sp>
        <p:nvSpPr>
          <p:cNvPr id="41" name="ZoneTexte 40"/>
          <p:cNvSpPr txBox="1"/>
          <p:nvPr/>
        </p:nvSpPr>
        <p:spPr>
          <a:xfrm>
            <a:off x="3563236" y="5521533"/>
            <a:ext cx="2589120" cy="307777"/>
          </a:xfrm>
          <a:prstGeom prst="rect">
            <a:avLst/>
          </a:prstGeom>
          <a:noFill/>
        </p:spPr>
        <p:txBody>
          <a:bodyPr wrap="none" rtlCol="0">
            <a:spAutoFit/>
          </a:bodyPr>
          <a:lstStyle/>
          <a:p>
            <a:pPr algn="ctr"/>
            <a:r>
              <a:rPr lang="fr-FR" sz="1400" b="1" dirty="0" smtClean="0"/>
              <a:t>Semaines depuis l’inclusion</a:t>
            </a:r>
            <a:endParaRPr lang="fr-FR" sz="1400" b="1" dirty="0"/>
          </a:p>
        </p:txBody>
      </p:sp>
      <p:sp>
        <p:nvSpPr>
          <p:cNvPr id="42" name="ZoneTexte 41"/>
          <p:cNvSpPr txBox="1"/>
          <p:nvPr/>
        </p:nvSpPr>
        <p:spPr>
          <a:xfrm>
            <a:off x="2108748" y="956301"/>
            <a:ext cx="2181920" cy="523220"/>
          </a:xfrm>
          <a:prstGeom prst="rect">
            <a:avLst/>
          </a:prstGeom>
          <a:noFill/>
        </p:spPr>
        <p:txBody>
          <a:bodyPr wrap="none" rtlCol="0">
            <a:spAutoFit/>
          </a:bodyPr>
          <a:lstStyle/>
          <a:p>
            <a:pPr algn="ctr"/>
            <a:r>
              <a:rPr lang="fr-FR" sz="1400" b="1" dirty="0" smtClean="0"/>
              <a:t> </a:t>
            </a:r>
            <a:r>
              <a:rPr lang="fr-FR" sz="1400" b="1" dirty="0" err="1" smtClean="0"/>
              <a:t>PrEP</a:t>
            </a:r>
            <a:r>
              <a:rPr lang="fr-FR" sz="1400" b="1" dirty="0" smtClean="0"/>
              <a:t> immédiate (n = 3)</a:t>
            </a:r>
          </a:p>
          <a:p>
            <a:pPr algn="ctr"/>
            <a:r>
              <a:rPr lang="fr-FR" sz="1400" dirty="0"/>
              <a:t>1,3/100 </a:t>
            </a:r>
            <a:r>
              <a:rPr lang="fr-FR" sz="1400" dirty="0" err="1"/>
              <a:t>patients.année</a:t>
            </a:r>
            <a:r>
              <a:rPr lang="fr-FR" sz="1400" dirty="0"/>
              <a:t> </a:t>
            </a:r>
            <a:endParaRPr lang="fr-FR" sz="1400" b="1" dirty="0"/>
          </a:p>
        </p:txBody>
      </p:sp>
      <p:sp>
        <p:nvSpPr>
          <p:cNvPr id="43" name="ZoneTexte 42"/>
          <p:cNvSpPr txBox="1"/>
          <p:nvPr/>
        </p:nvSpPr>
        <p:spPr>
          <a:xfrm>
            <a:off x="5384280" y="980261"/>
            <a:ext cx="2081369" cy="523220"/>
          </a:xfrm>
          <a:prstGeom prst="rect">
            <a:avLst/>
          </a:prstGeom>
          <a:noFill/>
        </p:spPr>
        <p:txBody>
          <a:bodyPr wrap="none" rtlCol="0">
            <a:spAutoFit/>
          </a:bodyPr>
          <a:lstStyle/>
          <a:p>
            <a:pPr algn="ctr"/>
            <a:r>
              <a:rPr lang="fr-FR" sz="1400" b="1" dirty="0" err="1" smtClean="0"/>
              <a:t>PrEP</a:t>
            </a:r>
            <a:r>
              <a:rPr lang="fr-FR" sz="1400" b="1" dirty="0" smtClean="0"/>
              <a:t> différée (n = 19)</a:t>
            </a:r>
          </a:p>
          <a:p>
            <a:pPr algn="ctr"/>
            <a:r>
              <a:rPr lang="fr-FR" sz="1400" dirty="0"/>
              <a:t>8,9/100 </a:t>
            </a:r>
            <a:r>
              <a:rPr lang="fr-FR" sz="1400" dirty="0" err="1" smtClean="0"/>
              <a:t>patients.année</a:t>
            </a:r>
            <a:r>
              <a:rPr lang="fr-FR" sz="1400" dirty="0" smtClean="0"/>
              <a:t>* </a:t>
            </a:r>
            <a:endParaRPr lang="fr-FR" sz="1400" b="1" dirty="0"/>
          </a:p>
        </p:txBody>
      </p:sp>
      <p:sp>
        <p:nvSpPr>
          <p:cNvPr id="2" name="ZoneTexte 1"/>
          <p:cNvSpPr txBox="1"/>
          <p:nvPr/>
        </p:nvSpPr>
        <p:spPr>
          <a:xfrm>
            <a:off x="2262170" y="6026746"/>
            <a:ext cx="6452382" cy="276999"/>
          </a:xfrm>
          <a:prstGeom prst="rect">
            <a:avLst/>
          </a:prstGeom>
          <a:noFill/>
        </p:spPr>
        <p:txBody>
          <a:bodyPr wrap="none" rtlCol="0">
            <a:spAutoFit/>
          </a:bodyPr>
          <a:lstStyle/>
          <a:p>
            <a:r>
              <a:rPr lang="fr-FR" sz="1200" dirty="0" smtClean="0"/>
              <a:t>*Prescription </a:t>
            </a:r>
            <a:r>
              <a:rPr lang="fr-FR" sz="1200" dirty="0"/>
              <a:t>de 174 prophylaxies post-</a:t>
            </a:r>
            <a:r>
              <a:rPr lang="fr-FR" sz="1200" dirty="0" smtClean="0"/>
              <a:t>exposition (30% des patients dans le groupe différé). </a:t>
            </a:r>
            <a:endParaRPr lang="fr-FR" sz="1200" dirty="0"/>
          </a:p>
        </p:txBody>
      </p:sp>
    </p:spTree>
    <p:extLst>
      <p:ext uri="{BB962C8B-B14F-4D97-AF65-F5344CB8AC3E}">
        <p14:creationId xmlns:p14="http://schemas.microsoft.com/office/powerpoint/2010/main" val="335724757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18"/>
          <p:cNvSpPr>
            <a:spLocks noGrp="1"/>
          </p:cNvSpPr>
          <p:nvPr>
            <p:ph idx="1"/>
          </p:nvPr>
        </p:nvSpPr>
        <p:spPr>
          <a:xfrm>
            <a:off x="1063277" y="3876260"/>
            <a:ext cx="7623522" cy="1877391"/>
          </a:xfrm>
        </p:spPr>
        <p:txBody>
          <a:bodyPr/>
          <a:lstStyle/>
          <a:p>
            <a:r>
              <a:rPr lang="fr-FR" dirty="0" smtClean="0"/>
              <a:t>Taux de réduction du risque = 86 % (IC90 : 58-96 %) [p = 0,0002]</a:t>
            </a:r>
          </a:p>
          <a:p>
            <a:r>
              <a:rPr lang="fr-FR" dirty="0" smtClean="0"/>
              <a:t>Nombre de personnes à traiter pour éviter une infection = 13 (IC90 : 9-25)</a:t>
            </a:r>
          </a:p>
          <a:p>
            <a:r>
              <a:rPr lang="fr-FR" dirty="0" smtClean="0"/>
              <a:t>Pourcentage d’IST (</a:t>
            </a:r>
            <a:r>
              <a:rPr lang="fr-FR" i="1" dirty="0" smtClean="0"/>
              <a:t>Chlamydiae</a:t>
            </a:r>
            <a:r>
              <a:rPr lang="fr-FR" dirty="0" smtClean="0"/>
              <a:t>, gonocoque) élevé : 30%</a:t>
            </a:r>
          </a:p>
          <a:p>
            <a:endParaRPr lang="fr-FR" dirty="0" smtClean="0"/>
          </a:p>
          <a:p>
            <a:endParaRPr lang="fr-FR" dirty="0" smtClean="0"/>
          </a:p>
          <a:p>
            <a:endParaRPr lang="fr-FR" dirty="0" smtClean="0"/>
          </a:p>
          <a:p>
            <a:endParaRPr lang="fr-FR" dirty="0"/>
          </a:p>
        </p:txBody>
      </p:sp>
      <p:sp>
        <p:nvSpPr>
          <p:cNvPr id="9" name="Espace réservé du texte 8"/>
          <p:cNvSpPr>
            <a:spLocks noGrp="1"/>
          </p:cNvSpPr>
          <p:nvPr>
            <p:ph type="body" sz="quarter" idx="13"/>
          </p:nvPr>
        </p:nvSpPr>
        <p:spPr/>
        <p:txBody>
          <a:bodyPr/>
          <a:lstStyle/>
          <a:p>
            <a:endParaRPr lang="fr-FR"/>
          </a:p>
        </p:txBody>
      </p:sp>
      <p:sp>
        <p:nvSpPr>
          <p:cNvPr id="33" name="Titre 32"/>
          <p:cNvSpPr>
            <a:spLocks noGrp="1"/>
          </p:cNvSpPr>
          <p:nvPr>
            <p:ph type="title"/>
          </p:nvPr>
        </p:nvSpPr>
        <p:spPr/>
        <p:txBody>
          <a:bodyPr/>
          <a:lstStyle/>
          <a:p>
            <a:r>
              <a:rPr lang="fr-FR" dirty="0" smtClean="0"/>
              <a:t>Niveau de protection conféré par le traitement</a:t>
            </a:r>
            <a:endParaRPr lang="fr-FR" dirty="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pPr>
                <a:defRPr/>
              </a:pPr>
              <a:t>56</a:t>
            </a:fld>
            <a:endParaRPr lang="fr-FR" dirty="0"/>
          </a:p>
        </p:txBody>
      </p:sp>
      <p:sp>
        <p:nvSpPr>
          <p:cNvPr id="10" name="Espace réservé du pied de page 35"/>
          <p:cNvSpPr txBox="1">
            <a:spLocks noGrp="1"/>
          </p:cNvSpPr>
          <p:nvPr>
            <p:ph type="ftr" sz="quarter" idx="4294967295"/>
          </p:nvPr>
        </p:nvSpPr>
        <p:spPr>
          <a:xfrm>
            <a:off x="3227388" y="6400800"/>
            <a:ext cx="5916612" cy="469900"/>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pPr algn="r"/>
            <a:r>
              <a:rPr lang="fr-FR" sz="1200" smtClean="0"/>
              <a:t>CROI 2015 - D’après Mc Cormack S et al., abstr. 22LB, actualisé </a:t>
            </a:r>
            <a:endParaRPr lang="fr-FR" sz="1200" dirty="0"/>
          </a:p>
        </p:txBody>
      </p:sp>
      <p:graphicFrame>
        <p:nvGraphicFramePr>
          <p:cNvPr id="20" name="Espace réservé du contenu 9"/>
          <p:cNvGraphicFramePr>
            <a:graphicFrameLocks/>
          </p:cNvGraphicFramePr>
          <p:nvPr>
            <p:extLst>
              <p:ext uri="{D42A27DB-BD31-4B8C-83A1-F6EECF244321}">
                <p14:modId xmlns:p14="http://schemas.microsoft.com/office/powerpoint/2010/main" val="3173434268"/>
              </p:ext>
            </p:extLst>
          </p:nvPr>
        </p:nvGraphicFramePr>
        <p:xfrm>
          <a:off x="1039813" y="1351280"/>
          <a:ext cx="7646990" cy="2294860"/>
        </p:xfrm>
        <a:graphic>
          <a:graphicData uri="http://schemas.openxmlformats.org/drawingml/2006/table">
            <a:tbl>
              <a:tblPr firstRow="1" bandRow="1">
                <a:tableStyleId>{5C22544A-7EE6-4342-B048-85BDC9FD1C3A}</a:tableStyleId>
              </a:tblPr>
              <a:tblGrid>
                <a:gridCol w="1347787"/>
                <a:gridCol w="1259840"/>
                <a:gridCol w="1869440"/>
                <a:gridCol w="2113280"/>
                <a:gridCol w="1056643"/>
              </a:tblGrid>
              <a:tr h="756601">
                <a:tc>
                  <a:txBody>
                    <a:bodyPr/>
                    <a:lstStyle/>
                    <a:p>
                      <a:r>
                        <a:rPr lang="fr-FR" sz="1500" dirty="0" smtClean="0">
                          <a:solidFill>
                            <a:schemeClr val="bg1"/>
                          </a:solidFill>
                        </a:rPr>
                        <a:t>Groupe</a:t>
                      </a:r>
                      <a:endParaRPr lang="fr-FR" sz="15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chemeClr val="bg1"/>
                          </a:solidFill>
                        </a:rPr>
                        <a:t>Nombre d’infections</a:t>
                      </a:r>
                      <a:endParaRPr lang="fr-FR" sz="15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chemeClr val="bg1"/>
                          </a:solidFill>
                        </a:rPr>
                        <a:t>Suivi</a:t>
                      </a:r>
                      <a:br>
                        <a:rPr lang="fr-FR" sz="1500" dirty="0" smtClean="0">
                          <a:solidFill>
                            <a:schemeClr val="bg1"/>
                          </a:solidFill>
                        </a:rPr>
                      </a:br>
                      <a:r>
                        <a:rPr lang="fr-FR" sz="1500" dirty="0" smtClean="0">
                          <a:solidFill>
                            <a:schemeClr val="bg1"/>
                          </a:solidFill>
                        </a:rPr>
                        <a:t>(</a:t>
                      </a:r>
                      <a:r>
                        <a:rPr lang="fr-FR" sz="1500" dirty="0" err="1" smtClean="0">
                          <a:solidFill>
                            <a:schemeClr val="bg1"/>
                          </a:solidFill>
                        </a:rPr>
                        <a:t>patients.année</a:t>
                      </a:r>
                      <a:r>
                        <a:rPr lang="fr-FR" sz="1500" dirty="0" smtClean="0">
                          <a:solidFill>
                            <a:schemeClr val="bg1"/>
                          </a:solidFill>
                        </a:rPr>
                        <a:t>)</a:t>
                      </a:r>
                      <a:endParaRPr lang="fr-FR" sz="15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chemeClr val="bg1"/>
                          </a:solidFill>
                        </a:rPr>
                        <a:t>Incidence</a:t>
                      </a:r>
                      <a:br>
                        <a:rPr lang="fr-FR" sz="1500" dirty="0" smtClean="0">
                          <a:solidFill>
                            <a:schemeClr val="bg1"/>
                          </a:solidFill>
                        </a:rPr>
                      </a:br>
                      <a:r>
                        <a:rPr lang="fr-FR" sz="1500" dirty="0" smtClean="0">
                          <a:solidFill>
                            <a:schemeClr val="bg1"/>
                          </a:solidFill>
                        </a:rPr>
                        <a:t>(pour 100 patients. année)</a:t>
                      </a:r>
                      <a:endParaRPr lang="fr-FR" sz="15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chemeClr val="bg1"/>
                          </a:solidFill>
                        </a:rPr>
                        <a:t>IC</a:t>
                      </a:r>
                      <a:r>
                        <a:rPr lang="fr-FR" sz="1500" baseline="-25000" dirty="0" smtClean="0">
                          <a:solidFill>
                            <a:schemeClr val="bg1"/>
                          </a:solidFill>
                        </a:rPr>
                        <a:t>90</a:t>
                      </a:r>
                      <a:endParaRPr lang="fr-FR" sz="1500" baseline="-25000" dirty="0">
                        <a:solidFill>
                          <a:schemeClr val="bg1"/>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r>
              <a:tr h="484490">
                <a:tc>
                  <a:txBody>
                    <a:bodyPr/>
                    <a:lstStyle/>
                    <a:p>
                      <a:r>
                        <a:rPr lang="fr-FR" sz="1500" dirty="0" smtClean="0">
                          <a:solidFill>
                            <a:srgbClr val="000000"/>
                          </a:solidFill>
                        </a:rPr>
                        <a:t>Tous</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a:r>
                        <a:rPr lang="fr-FR" sz="1500" dirty="0" smtClean="0">
                          <a:solidFill>
                            <a:srgbClr val="000000"/>
                          </a:solidFill>
                        </a:rPr>
                        <a:t>22</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rgbClr val="000000"/>
                          </a:solidFill>
                        </a:rPr>
                        <a:t>453</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rgbClr val="000000"/>
                          </a:solidFill>
                        </a:rPr>
                        <a:t>4,9</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rgbClr val="000000"/>
                          </a:solidFill>
                        </a:rPr>
                        <a:t>3,4-6,8</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r h="4844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500" b="1" dirty="0" err="1" smtClean="0"/>
                        <a:t>PrEP</a:t>
                      </a:r>
                      <a:r>
                        <a:rPr lang="fr-FR" sz="1500" b="1" dirty="0" smtClean="0"/>
                        <a:t> i</a:t>
                      </a:r>
                      <a:r>
                        <a:rPr lang="fr-FR" sz="1500" b="1" dirty="0" smtClean="0">
                          <a:solidFill>
                            <a:srgbClr val="000000"/>
                          </a:solidFill>
                        </a:rPr>
                        <a:t>mmédiate</a:t>
                      </a:r>
                      <a:endParaRPr lang="fr-FR" sz="1500" b="1"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1" dirty="0" smtClean="0">
                          <a:solidFill>
                            <a:srgbClr val="000000"/>
                          </a:solidFill>
                        </a:rPr>
                        <a:t>3</a:t>
                      </a:r>
                      <a:endParaRPr lang="fr-FR" sz="1500" b="1"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1" dirty="0" smtClean="0">
                          <a:solidFill>
                            <a:srgbClr val="000000"/>
                          </a:solidFill>
                        </a:rPr>
                        <a:t>239</a:t>
                      </a:r>
                      <a:endParaRPr lang="fr-FR" sz="1500" b="1"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1" dirty="0" smtClean="0">
                          <a:solidFill>
                            <a:srgbClr val="000000"/>
                          </a:solidFill>
                        </a:rPr>
                        <a:t>1,3</a:t>
                      </a:r>
                      <a:endParaRPr lang="fr-FR" sz="1500" b="1"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b="1" dirty="0" smtClean="0">
                          <a:solidFill>
                            <a:srgbClr val="000000"/>
                          </a:solidFill>
                        </a:rPr>
                        <a:t>0,4-3,0</a:t>
                      </a:r>
                      <a:endParaRPr lang="fr-FR" sz="1500" b="1"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r h="4844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500" b="0" dirty="0" err="1" smtClean="0"/>
                        <a:t>PrEP</a:t>
                      </a:r>
                      <a:r>
                        <a:rPr lang="fr-FR" sz="1500" b="0" dirty="0" smtClean="0"/>
                        <a:t> différée</a:t>
                      </a:r>
                      <a:endParaRPr lang="fr-FR" sz="1500" b="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rgbClr val="000000"/>
                          </a:solidFill>
                        </a:rPr>
                        <a:t>19</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rgbClr val="000000"/>
                          </a:solidFill>
                        </a:rPr>
                        <a:t>214</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rgbClr val="000000"/>
                          </a:solidFill>
                        </a:rPr>
                        <a:t>8,9</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500" dirty="0" smtClean="0">
                          <a:solidFill>
                            <a:srgbClr val="000000"/>
                          </a:solidFill>
                        </a:rPr>
                        <a:t>6,0-12,7</a:t>
                      </a:r>
                      <a:endParaRPr lang="fr-FR" sz="1500" dirty="0">
                        <a:solidFill>
                          <a:srgbClr val="000000"/>
                        </a:solidFill>
                      </a:endParaRPr>
                    </a:p>
                  </a:txBody>
                  <a:tcPr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8552281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ln>
            <a:solidFill>
              <a:schemeClr val="accent2"/>
            </a:solidFill>
          </a:ln>
        </p:spPr>
        <p:txBody>
          <a:bodyPr/>
          <a:lstStyle/>
          <a:p>
            <a:r>
              <a:rPr lang="fr-FR" dirty="0" smtClean="0"/>
              <a:t>Truvada®</a:t>
            </a:r>
          </a:p>
          <a:p>
            <a:r>
              <a:rPr lang="fr-FR" dirty="0" smtClean="0"/>
              <a:t>Randomisée</a:t>
            </a:r>
          </a:p>
          <a:p>
            <a:r>
              <a:rPr lang="fr-FR" dirty="0" smtClean="0"/>
              <a:t>Placebo</a:t>
            </a:r>
          </a:p>
          <a:p>
            <a:r>
              <a:rPr lang="fr-FR" dirty="0" smtClean="0"/>
              <a:t>France/Québec</a:t>
            </a:r>
          </a:p>
          <a:p>
            <a:r>
              <a:rPr lang="fr-FR" b="1" dirty="0"/>
              <a:t>PrEP au « coup par coup »</a:t>
            </a:r>
          </a:p>
          <a:p>
            <a:endParaRPr lang="fr-FR" dirty="0"/>
          </a:p>
        </p:txBody>
      </p:sp>
      <p:sp>
        <p:nvSpPr>
          <p:cNvPr id="10" name="Espace réservé du texte 9"/>
          <p:cNvSpPr>
            <a:spLocks noGrp="1"/>
          </p:cNvSpPr>
          <p:nvPr>
            <p:ph type="body" sz="quarter" idx="13"/>
          </p:nvPr>
        </p:nvSpPr>
        <p:spPr/>
        <p:txBody>
          <a:bodyPr/>
          <a:lstStyle/>
          <a:p>
            <a:pPr algn="ctr"/>
            <a:r>
              <a:rPr lang="fr-FR" dirty="0" smtClean="0"/>
              <a:t>IPERGAY</a:t>
            </a:r>
            <a:endParaRPr lang="fr-FR" dirty="0"/>
          </a:p>
        </p:txBody>
      </p:sp>
      <p:sp>
        <p:nvSpPr>
          <p:cNvPr id="13" name="Espace réservé du texte 12"/>
          <p:cNvSpPr>
            <a:spLocks noGrp="1"/>
          </p:cNvSpPr>
          <p:nvPr>
            <p:ph type="body" sz="quarter" idx="14"/>
          </p:nvPr>
        </p:nvSpPr>
        <p:spPr/>
        <p:txBody>
          <a:bodyPr>
            <a:normAutofit fontScale="40000" lnSpcReduction="20000"/>
          </a:bodyPr>
          <a:lstStyle/>
          <a:p>
            <a:pPr>
              <a:buFont typeface="Arial"/>
              <a:buChar char="•"/>
            </a:pPr>
            <a:r>
              <a:rPr lang="fr-FR" sz="3800" dirty="0" smtClean="0"/>
              <a:t>Ça marche très bien !</a:t>
            </a:r>
          </a:p>
          <a:p>
            <a:pPr lvl="1">
              <a:buFont typeface="Arial"/>
              <a:buChar char="•"/>
            </a:pPr>
            <a:r>
              <a:rPr lang="fr-FR" dirty="0" smtClean="0"/>
              <a:t>- 86% de VIH</a:t>
            </a:r>
          </a:p>
          <a:p>
            <a:pPr lvl="1">
              <a:buFont typeface="Arial"/>
              <a:buChar char="•"/>
            </a:pPr>
            <a:r>
              <a:rPr lang="fr-FR" dirty="0" smtClean="0"/>
              <a:t>NPT : 18</a:t>
            </a:r>
            <a:endParaRPr lang="fr-FR" dirty="0"/>
          </a:p>
        </p:txBody>
      </p:sp>
      <p:sp>
        <p:nvSpPr>
          <p:cNvPr id="8" name="Titre 7"/>
          <p:cNvSpPr>
            <a:spLocks noGrp="1"/>
          </p:cNvSpPr>
          <p:nvPr>
            <p:ph type="title"/>
          </p:nvPr>
        </p:nvSpPr>
        <p:spPr/>
        <p:txBody>
          <a:bodyPr>
            <a:normAutofit/>
          </a:bodyPr>
          <a:lstStyle/>
          <a:p>
            <a:r>
              <a:rPr lang="fr-FR" sz="3200" b="1" dirty="0" smtClean="0"/>
              <a:t>PrEP : deux essais essentiels</a:t>
            </a:r>
            <a:endParaRPr lang="fr-FR" sz="3200" b="1" dirty="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pPr>
                <a:defRPr/>
              </a:pPr>
              <a:t>57</a:t>
            </a:fld>
            <a:endParaRPr lang="fr-FR" dirty="0"/>
          </a:p>
        </p:txBody>
      </p:sp>
      <p:sp>
        <p:nvSpPr>
          <p:cNvPr id="14" name="Espace réservé du contenu 13"/>
          <p:cNvSpPr>
            <a:spLocks noGrp="1"/>
          </p:cNvSpPr>
          <p:nvPr>
            <p:ph idx="17"/>
          </p:nvPr>
        </p:nvSpPr>
        <p:spPr>
          <a:ln>
            <a:solidFill>
              <a:srgbClr val="C0504D"/>
            </a:solidFill>
          </a:ln>
        </p:spPr>
        <p:txBody>
          <a:bodyPr/>
          <a:lstStyle/>
          <a:p>
            <a:r>
              <a:rPr lang="fr-FR" dirty="0" smtClean="0"/>
              <a:t>Truvada®</a:t>
            </a:r>
          </a:p>
          <a:p>
            <a:r>
              <a:rPr lang="fr-FR" dirty="0" smtClean="0"/>
              <a:t>Randomisée</a:t>
            </a:r>
          </a:p>
          <a:p>
            <a:r>
              <a:rPr lang="fr-FR" dirty="0" smtClean="0"/>
              <a:t>Comparaison PrEP immédiate versus retardée</a:t>
            </a:r>
          </a:p>
          <a:p>
            <a:r>
              <a:rPr lang="fr-FR" dirty="0" smtClean="0"/>
              <a:t>UK</a:t>
            </a:r>
          </a:p>
          <a:p>
            <a:r>
              <a:rPr lang="fr-FR" b="1" dirty="0" smtClean="0"/>
              <a:t>PrEP continue</a:t>
            </a:r>
          </a:p>
          <a:p>
            <a:pPr lvl="1">
              <a:buFont typeface="Arial"/>
              <a:buChar char="•"/>
            </a:pPr>
            <a:endParaRPr lang="fr-FR" dirty="0"/>
          </a:p>
        </p:txBody>
      </p:sp>
      <p:sp>
        <p:nvSpPr>
          <p:cNvPr id="15" name="Espace réservé du texte 14"/>
          <p:cNvSpPr>
            <a:spLocks noGrp="1"/>
          </p:cNvSpPr>
          <p:nvPr>
            <p:ph type="body" sz="quarter" idx="18"/>
          </p:nvPr>
        </p:nvSpPr>
        <p:spPr/>
        <p:txBody>
          <a:bodyPr/>
          <a:lstStyle/>
          <a:p>
            <a:pPr algn="ctr"/>
            <a:r>
              <a:rPr lang="fr-FR" dirty="0" smtClean="0"/>
              <a:t>PROUD</a:t>
            </a:r>
            <a:endParaRPr lang="fr-FR" dirty="0"/>
          </a:p>
        </p:txBody>
      </p:sp>
      <p:sp>
        <p:nvSpPr>
          <p:cNvPr id="16" name="Espace réservé du texte 15"/>
          <p:cNvSpPr>
            <a:spLocks noGrp="1"/>
          </p:cNvSpPr>
          <p:nvPr>
            <p:ph type="body" sz="quarter" idx="19"/>
          </p:nvPr>
        </p:nvSpPr>
        <p:spPr/>
        <p:txBody>
          <a:bodyPr>
            <a:normAutofit fontScale="40000" lnSpcReduction="20000"/>
          </a:bodyPr>
          <a:lstStyle/>
          <a:p>
            <a:pPr>
              <a:buFont typeface="Arial"/>
              <a:buChar char="•"/>
            </a:pPr>
            <a:r>
              <a:rPr lang="fr-FR" sz="3800" dirty="0"/>
              <a:t>Ça marche très bien </a:t>
            </a:r>
            <a:r>
              <a:rPr lang="fr-FR" sz="3800" dirty="0" smtClean="0"/>
              <a:t>!</a:t>
            </a:r>
          </a:p>
          <a:p>
            <a:pPr lvl="1">
              <a:buFont typeface="Arial"/>
              <a:buChar char="•"/>
            </a:pPr>
            <a:r>
              <a:rPr lang="fr-FR" dirty="0" smtClean="0"/>
              <a:t>- 86% de VIH</a:t>
            </a:r>
          </a:p>
          <a:p>
            <a:pPr lvl="1">
              <a:buFont typeface="Arial"/>
              <a:buChar char="•"/>
            </a:pPr>
            <a:r>
              <a:rPr lang="fr-FR" dirty="0" smtClean="0"/>
              <a:t>NPT = 13</a:t>
            </a:r>
            <a:endParaRPr lang="fr-FR" dirty="0"/>
          </a:p>
          <a:p>
            <a:pPr>
              <a:buFont typeface="Arial"/>
              <a:buChar char="•"/>
            </a:pPr>
            <a:endParaRPr lang="fr-FR" dirty="0"/>
          </a:p>
        </p:txBody>
      </p:sp>
      <p:sp>
        <p:nvSpPr>
          <p:cNvPr id="17" name="Espace réservé du pied de page 35"/>
          <p:cNvSpPr txBox="1">
            <a:spLocks noGrp="1"/>
          </p:cNvSpPr>
          <p:nvPr>
            <p:ph type="ftr" sz="quarter" idx="4294967295"/>
          </p:nvPr>
        </p:nvSpPr>
        <p:spPr>
          <a:xfrm>
            <a:off x="3227388" y="6400800"/>
            <a:ext cx="5916612" cy="469900"/>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pPr algn="r"/>
            <a:r>
              <a:rPr lang="fr-FR" sz="1200" dirty="0" smtClean="0"/>
              <a:t>Mc Cormack S et al., </a:t>
            </a:r>
            <a:r>
              <a:rPr lang="fr-FR" sz="1200" dirty="0" err="1" smtClean="0"/>
              <a:t>abstr</a:t>
            </a:r>
            <a:r>
              <a:rPr lang="fr-FR" sz="1200" dirty="0" smtClean="0"/>
              <a:t>. 22LB, Molin</a:t>
            </a:r>
            <a:r>
              <a:rPr lang="fr-FR" dirty="0" smtClean="0"/>
              <a:t>a JM et al. </a:t>
            </a:r>
            <a:r>
              <a:rPr lang="fr-FR" dirty="0" err="1" smtClean="0"/>
              <a:t>Abstr</a:t>
            </a:r>
            <a:r>
              <a:rPr lang="fr-FR" dirty="0" smtClean="0"/>
              <a:t>. 23 LB</a:t>
            </a:r>
            <a:endParaRPr lang="fr-FR" sz="1200" dirty="0"/>
          </a:p>
        </p:txBody>
      </p:sp>
    </p:spTree>
    <p:extLst>
      <p:ext uri="{BB962C8B-B14F-4D97-AF65-F5344CB8AC3E}">
        <p14:creationId xmlns:p14="http://schemas.microsoft.com/office/powerpoint/2010/main" val="19976031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Grossesses</a:t>
            </a:r>
            <a:endParaRPr lang="fr-FR" dirty="0"/>
          </a:p>
        </p:txBody>
      </p:sp>
      <p:sp>
        <p:nvSpPr>
          <p:cNvPr id="4" name="Espace réservé du texte 3"/>
          <p:cNvSpPr>
            <a:spLocks noGrp="1"/>
          </p:cNvSpPr>
          <p:nvPr>
            <p:ph type="body" idx="1"/>
          </p:nvPr>
        </p:nvSpPr>
        <p:spPr/>
        <p:txBody>
          <a:bodyPr/>
          <a:lstStyle/>
          <a:p>
            <a:endParaRPr lang="fr-FR"/>
          </a:p>
        </p:txBody>
      </p:sp>
      <p:pic>
        <p:nvPicPr>
          <p:cNvPr id="5" name="Image 4" descr="Logo_Corevih_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
            <a:ext cx="3544043" cy="2062480"/>
          </a:xfrm>
          <a:prstGeom prst="rect">
            <a:avLst/>
          </a:prstGeom>
        </p:spPr>
      </p:pic>
    </p:spTree>
    <p:extLst>
      <p:ext uri="{BB962C8B-B14F-4D97-AF65-F5344CB8AC3E}">
        <p14:creationId xmlns:p14="http://schemas.microsoft.com/office/powerpoint/2010/main" val="238441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defRPr/>
            </a:pPr>
            <a:r>
              <a:rPr lang="fr-FR" sz="2600" dirty="0" smtClean="0"/>
              <a:t>La prophylaxie ARV pendant l'allaitement </a:t>
            </a:r>
            <a:br>
              <a:rPr lang="fr-FR" sz="2600" dirty="0" smtClean="0"/>
            </a:br>
            <a:r>
              <a:rPr lang="fr-FR" sz="2600" dirty="0" smtClean="0"/>
              <a:t>peut entrainer un retard au diagnostic </a:t>
            </a:r>
            <a:br>
              <a:rPr lang="fr-FR" sz="2600" dirty="0" smtClean="0"/>
            </a:br>
            <a:r>
              <a:rPr lang="fr-FR" sz="2600" dirty="0" smtClean="0"/>
              <a:t>de l'infection par le VIH chez le nourrisson (1)</a:t>
            </a:r>
            <a:endParaRPr lang="fr-FR" sz="2600" dirty="0"/>
          </a:p>
        </p:txBody>
      </p:sp>
      <p:sp>
        <p:nvSpPr>
          <p:cNvPr id="118786" name="Espace réservé du contenu 5"/>
          <p:cNvSpPr>
            <a:spLocks noGrp="1"/>
          </p:cNvSpPr>
          <p:nvPr>
            <p:ph idx="1"/>
          </p:nvPr>
        </p:nvSpPr>
        <p:spPr>
          <a:xfrm>
            <a:off x="148168" y="1341438"/>
            <a:ext cx="8816446" cy="5516562"/>
          </a:xfrm>
        </p:spPr>
        <p:txBody>
          <a:bodyPr>
            <a:normAutofit/>
          </a:bodyPr>
          <a:lstStyle/>
          <a:p>
            <a:r>
              <a:rPr lang="fr-FR" sz="2000" dirty="0" smtClean="0"/>
              <a:t>Essai BAN (rappel)</a:t>
            </a:r>
          </a:p>
          <a:p>
            <a:pPr lvl="1"/>
            <a:r>
              <a:rPr lang="fr-FR" sz="2000" dirty="0" smtClean="0"/>
              <a:t>Essai randomisé comparant chez 2 369 couples mère-enfant, après un schéma de PTME périnatale par </a:t>
            </a:r>
            <a:r>
              <a:rPr lang="fr-FR" sz="2000" dirty="0" err="1" smtClean="0"/>
              <a:t>NVPdu</a:t>
            </a:r>
            <a:r>
              <a:rPr lang="fr-FR" sz="2000" dirty="0" smtClean="0"/>
              <a:t> + ZDV/3TC </a:t>
            </a:r>
            <a:r>
              <a:rPr lang="fr-FR" sz="2000" dirty="0" err="1" smtClean="0"/>
              <a:t>pdt</a:t>
            </a:r>
            <a:r>
              <a:rPr lang="fr-FR" sz="2000" dirty="0" smtClean="0"/>
              <a:t> 1 semaine</a:t>
            </a:r>
          </a:p>
          <a:p>
            <a:pPr lvl="2"/>
            <a:r>
              <a:rPr lang="fr-FR" sz="1800" dirty="0" smtClean="0"/>
              <a:t>NVP chez le nourrisson</a:t>
            </a:r>
          </a:p>
          <a:p>
            <a:pPr lvl="2"/>
            <a:r>
              <a:rPr lang="fr-FR" sz="1800" dirty="0" smtClean="0"/>
              <a:t>ARV chez la mère</a:t>
            </a:r>
          </a:p>
          <a:p>
            <a:pPr lvl="2"/>
            <a:r>
              <a:rPr lang="fr-FR" sz="1800" dirty="0" smtClean="0"/>
              <a:t>Pas de traitement complémentaire</a:t>
            </a:r>
          </a:p>
          <a:p>
            <a:pPr lvl="1"/>
            <a:r>
              <a:rPr lang="fr-FR" sz="2000" dirty="0" smtClean="0"/>
              <a:t>Au cours de 28 premières semaines</a:t>
            </a:r>
          </a:p>
          <a:p>
            <a:pPr lvl="2"/>
            <a:r>
              <a:rPr lang="fr-FR" sz="1800" dirty="0" smtClean="0"/>
              <a:t>6% transmission (témoins) vs 3% (mères traitées) vs 2% (enfants traités)</a:t>
            </a:r>
          </a:p>
          <a:p>
            <a:pPr lvl="1"/>
            <a:r>
              <a:rPr lang="fr-FR" sz="2000" dirty="0" smtClean="0"/>
              <a:t>28 infections par le VIH ont été détectées entre S29 et S48</a:t>
            </a:r>
          </a:p>
          <a:p>
            <a:pPr lvl="2"/>
            <a:r>
              <a:rPr lang="fr-FR" sz="1800" dirty="0" smtClean="0"/>
              <a:t>NVP nourrisson : 13/852 (1,9 %)</a:t>
            </a:r>
          </a:p>
          <a:p>
            <a:pPr lvl="2"/>
            <a:r>
              <a:rPr lang="fr-FR" sz="1800" dirty="0" smtClean="0"/>
              <a:t>ARV mère : 9/849 (1,4 %)</a:t>
            </a:r>
          </a:p>
          <a:p>
            <a:pPr lvl="2"/>
            <a:r>
              <a:rPr lang="fr-FR" sz="1800" dirty="0" smtClean="0"/>
              <a:t>Témoins : 6/668 (1,2 %)</a:t>
            </a:r>
            <a:r>
              <a:rPr lang="fr-FR" dirty="0" smtClean="0"/>
              <a:t/>
            </a:r>
            <a:br>
              <a:rPr lang="fr-FR" dirty="0" smtClean="0"/>
            </a:br>
            <a:endParaRPr lang="fr-FR" dirty="0" smtClean="0"/>
          </a:p>
          <a:p>
            <a:r>
              <a:rPr lang="fr-FR" sz="1800" dirty="0" smtClean="0"/>
              <a:t>Etude complémentaire</a:t>
            </a:r>
          </a:p>
          <a:p>
            <a:pPr lvl="1"/>
            <a:r>
              <a:rPr lang="fr-FR" sz="1800" dirty="0" smtClean="0"/>
              <a:t>Objectif : confirmer que certaines de ces contaminations sont intervenues pendant la période d'allaitement et de prophylaxie et que le diagnostic a été retardé du fait du traitement ARV</a:t>
            </a:r>
          </a:p>
        </p:txBody>
      </p:sp>
      <p:sp>
        <p:nvSpPr>
          <p:cNvPr id="118787"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King CK, CROI 2015, Abs. 33 </a:t>
            </a:r>
          </a:p>
        </p:txBody>
      </p:sp>
      <p:grpSp>
        <p:nvGrpSpPr>
          <p:cNvPr id="118788" name="Groupe 7"/>
          <p:cNvGrpSpPr>
            <a:grpSpLocks/>
          </p:cNvGrpSpPr>
          <p:nvPr/>
        </p:nvGrpSpPr>
        <p:grpSpPr bwMode="auto">
          <a:xfrm>
            <a:off x="4098925" y="2414538"/>
            <a:ext cx="4778906" cy="517525"/>
            <a:chOff x="3781168" y="2323973"/>
            <a:chExt cx="4779329" cy="518082"/>
          </a:xfrm>
        </p:grpSpPr>
        <p:sp>
          <p:nvSpPr>
            <p:cNvPr id="118790" name="ZoneTexte 1"/>
            <p:cNvSpPr txBox="1">
              <a:spLocks noChangeArrowheads="1"/>
            </p:cNvSpPr>
            <p:nvPr/>
          </p:nvSpPr>
          <p:spPr bwMode="auto">
            <a:xfrm>
              <a:off x="3892721" y="2361044"/>
              <a:ext cx="4667776" cy="338918"/>
            </a:xfrm>
            <a:prstGeom prst="rect">
              <a:avLst/>
            </a:prstGeom>
            <a:noFill/>
            <a:ln w="9525">
              <a:noFill/>
              <a:miter lim="800000"/>
              <a:headEnd/>
              <a:tailEnd/>
            </a:ln>
          </p:spPr>
          <p:txBody>
            <a:bodyPr wrap="none">
              <a:spAutoFit/>
            </a:bodyPr>
            <a:lstStyle/>
            <a:p>
              <a:pPr defTabSz="914400"/>
              <a:r>
                <a:rPr lang="fr-FR" sz="1600" dirty="0">
                  <a:solidFill>
                    <a:srgbClr val="FFFFFF"/>
                  </a:solidFill>
                  <a:latin typeface="Arial" charset="0"/>
                  <a:ea typeface="+mn-ea"/>
                  <a:cs typeface="Arial" charset="0"/>
                </a:rPr>
                <a:t>pendant 28 semaines (sevrage entre S24 et S28)</a:t>
              </a:r>
            </a:p>
          </p:txBody>
        </p:sp>
        <p:sp>
          <p:nvSpPr>
            <p:cNvPr id="118791" name="Accolade fermante 6"/>
            <p:cNvSpPr>
              <a:spLocks/>
            </p:cNvSpPr>
            <p:nvPr/>
          </p:nvSpPr>
          <p:spPr bwMode="auto">
            <a:xfrm>
              <a:off x="3781168" y="2323973"/>
              <a:ext cx="148624" cy="518082"/>
            </a:xfrm>
            <a:prstGeom prst="rightBrace">
              <a:avLst>
                <a:gd name="adj1" fmla="val 8327"/>
                <a:gd name="adj2" fmla="val 50000"/>
              </a:avLst>
            </a:prstGeom>
            <a:noFill/>
            <a:ln w="9525" algn="ctr">
              <a:solidFill>
                <a:schemeClr val="bg1"/>
              </a:solidFill>
              <a:round/>
              <a:headEnd/>
              <a:tailEnd/>
            </a:ln>
          </p:spPr>
          <p:txBody>
            <a:bodyPr/>
            <a:lstStyle/>
            <a:p>
              <a:pPr defTabSz="914400"/>
              <a:endParaRPr lang="fr-FR" sz="2000">
                <a:solidFill>
                  <a:srgbClr val="FFFFFF"/>
                </a:solidFill>
                <a:latin typeface="Arial" charset="0"/>
                <a:ea typeface="+mn-ea"/>
                <a:cs typeface="Arial" charset="0"/>
              </a:endParaRPr>
            </a:p>
          </p:txBody>
        </p:sp>
      </p:grpSp>
      <p:sp>
        <p:nvSpPr>
          <p:cNvPr id="118789" name="Text Box 5"/>
          <p:cNvSpPr txBox="1">
            <a:spLocks noChangeArrowheads="1"/>
          </p:cNvSpPr>
          <p:nvPr/>
        </p:nvSpPr>
        <p:spPr bwMode="auto">
          <a:xfrm>
            <a:off x="8762708" y="46038"/>
            <a:ext cx="325730"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58</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424807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defRPr/>
            </a:pPr>
            <a:r>
              <a:rPr lang="fr-FR" sz="2600" dirty="0"/>
              <a:t>La prophylaxie ARV pendant l'allaitement </a:t>
            </a:r>
            <a:r>
              <a:rPr lang="fr-FR" sz="2600" dirty="0" smtClean="0"/>
              <a:t/>
            </a:r>
            <a:br>
              <a:rPr lang="fr-FR" sz="2600" dirty="0" smtClean="0"/>
            </a:br>
            <a:r>
              <a:rPr lang="fr-FR" sz="2600" dirty="0" smtClean="0"/>
              <a:t>peut </a:t>
            </a:r>
            <a:r>
              <a:rPr lang="fr-FR" sz="2600" dirty="0"/>
              <a:t>entrainer un retard au diagnostic </a:t>
            </a:r>
            <a:br>
              <a:rPr lang="fr-FR" sz="2600" dirty="0"/>
            </a:br>
            <a:r>
              <a:rPr lang="fr-FR" sz="2600" dirty="0"/>
              <a:t>de l'infection par le VIH chez le nourrisson </a:t>
            </a:r>
            <a:r>
              <a:rPr lang="fr-FR" sz="2600" dirty="0" smtClean="0"/>
              <a:t>(2)</a:t>
            </a:r>
            <a:endParaRPr lang="fr-FR" sz="2600" dirty="0"/>
          </a:p>
        </p:txBody>
      </p:sp>
      <p:sp>
        <p:nvSpPr>
          <p:cNvPr id="2" name="Espace réservé du texte vertical 1"/>
          <p:cNvSpPr>
            <a:spLocks noGrp="1"/>
          </p:cNvSpPr>
          <p:nvPr>
            <p:ph type="body" orient="vert" idx="1"/>
          </p:nvPr>
        </p:nvSpPr>
        <p:spPr/>
        <p:txBody>
          <a:bodyPr/>
          <a:lstStyle/>
          <a:p>
            <a:endParaRPr lang="fr-FR"/>
          </a:p>
        </p:txBody>
      </p:sp>
      <p:sp>
        <p:nvSpPr>
          <p:cNvPr id="120834" name="Text Box 3"/>
          <p:cNvSpPr txBox="1">
            <a:spLocks noChangeArrowheads="1"/>
          </p:cNvSpPr>
          <p:nvPr/>
        </p:nvSpPr>
        <p:spPr bwMode="auto">
          <a:xfrm>
            <a:off x="6335713" y="6583363"/>
            <a:ext cx="2808287" cy="276225"/>
          </a:xfrm>
          <a:prstGeom prst="rect">
            <a:avLst/>
          </a:prstGeom>
          <a:noFill/>
          <a:ln w="9525">
            <a:noFill/>
            <a:miter lim="800000"/>
            <a:headEnd/>
            <a:tailEnd/>
          </a:ln>
        </p:spPr>
        <p:txBody>
          <a:bodyPr>
            <a:spAutoFit/>
          </a:bodyPr>
          <a:lstStyle/>
          <a:p>
            <a:pPr algn="r" defTabSz="914400" eaLnBrk="0" hangingPunct="0"/>
            <a:r>
              <a:rPr lang="en-GB" sz="1200" i="1">
                <a:solidFill>
                  <a:srgbClr val="FFFFFF"/>
                </a:solidFill>
                <a:latin typeface="Arial" charset="0"/>
                <a:ea typeface="+mn-ea"/>
                <a:cs typeface="Arial" charset="0"/>
              </a:rPr>
              <a:t>King CK, CROI 2015, Abs. 33 </a:t>
            </a:r>
          </a:p>
        </p:txBody>
      </p:sp>
      <p:graphicFrame>
        <p:nvGraphicFramePr>
          <p:cNvPr id="6" name="Tableau 5"/>
          <p:cNvGraphicFramePr>
            <a:graphicFrameLocks noGrp="1"/>
          </p:cNvGraphicFramePr>
          <p:nvPr/>
        </p:nvGraphicFramePr>
        <p:xfrm>
          <a:off x="263525" y="1327150"/>
          <a:ext cx="8521461" cy="4756979"/>
        </p:xfrm>
        <a:graphic>
          <a:graphicData uri="http://schemas.openxmlformats.org/drawingml/2006/table">
            <a:tbl>
              <a:tblPr firstRow="1" bandRow="1">
                <a:tableStyleId>{5C22544A-7EE6-4342-B048-85BDC9FD1C3A}</a:tableStyleId>
              </a:tblPr>
              <a:tblGrid>
                <a:gridCol w="252644"/>
                <a:gridCol w="1063007"/>
                <a:gridCol w="918018"/>
                <a:gridCol w="1810885"/>
                <a:gridCol w="1363006"/>
                <a:gridCol w="1896550"/>
                <a:gridCol w="1217351"/>
              </a:tblGrid>
              <a:tr h="1003354">
                <a:tc>
                  <a:txBody>
                    <a:bodyPr/>
                    <a:lstStyle/>
                    <a:p>
                      <a:endParaRPr lang="fr-FR" sz="1200" b="1"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noProof="0" dirty="0" smtClean="0">
                          <a:solidFill>
                            <a:srgbClr val="FFFF66"/>
                          </a:solidFill>
                        </a:rPr>
                        <a:t>Bras</a:t>
                      </a:r>
                      <a:endParaRPr lang="fr-FR" sz="12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noProof="0" dirty="0" smtClean="0">
                          <a:solidFill>
                            <a:srgbClr val="FFFF66"/>
                          </a:solidFill>
                        </a:rPr>
                        <a:t>Age (j) au</a:t>
                      </a:r>
                      <a:r>
                        <a:rPr lang="fr-FR" sz="1200" b="0" baseline="0" noProof="0" dirty="0" smtClean="0">
                          <a:solidFill>
                            <a:srgbClr val="FFFF66"/>
                          </a:solidFill>
                        </a:rPr>
                        <a:t> sevrage</a:t>
                      </a:r>
                      <a:endParaRPr lang="fr-FR" sz="12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noProof="0" dirty="0" smtClean="0">
                          <a:solidFill>
                            <a:srgbClr val="FFFF66"/>
                          </a:solidFill>
                        </a:rPr>
                        <a:t>Age (j) aux dates</a:t>
                      </a:r>
                      <a:r>
                        <a:rPr lang="fr-FR" sz="1200" b="0" baseline="0" noProof="0" dirty="0" smtClean="0">
                          <a:solidFill>
                            <a:srgbClr val="FFFF66"/>
                          </a:solidFill>
                        </a:rPr>
                        <a:t> des tests ADN </a:t>
                      </a:r>
                      <a:r>
                        <a:rPr lang="fr-FR" sz="1200" b="0" baseline="0" noProof="0" dirty="0" err="1" smtClean="0">
                          <a:solidFill>
                            <a:srgbClr val="FFFF66"/>
                          </a:solidFill>
                        </a:rPr>
                        <a:t>Amplicor</a:t>
                      </a:r>
                      <a:r>
                        <a:rPr lang="fr-FR" sz="1200" b="0" baseline="0" noProof="0" dirty="0" smtClean="0">
                          <a:solidFill>
                            <a:srgbClr val="FFFF66"/>
                          </a:solidFill>
                        </a:rPr>
                        <a:t> 1.5 négatifs, à partir de </a:t>
                      </a:r>
                      <a:br>
                        <a:rPr lang="fr-FR" sz="1200" b="0" baseline="0" noProof="0" dirty="0" smtClean="0">
                          <a:solidFill>
                            <a:srgbClr val="FFFF66"/>
                          </a:solidFill>
                        </a:rPr>
                      </a:br>
                      <a:r>
                        <a:rPr lang="fr-FR" sz="1200" b="0" baseline="0" noProof="0" dirty="0" smtClean="0">
                          <a:solidFill>
                            <a:srgbClr val="FFFF66"/>
                          </a:solidFill>
                        </a:rPr>
                        <a:t>S12 *</a:t>
                      </a:r>
                      <a:endParaRPr lang="fr-FR" sz="12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rgbClr val="FFFF66"/>
                          </a:solidFill>
                        </a:rPr>
                        <a:t>Age (j) au premier </a:t>
                      </a:r>
                      <a:r>
                        <a:rPr lang="fr-FR" sz="1200" b="0" baseline="0" noProof="0" dirty="0" smtClean="0">
                          <a:solidFill>
                            <a:srgbClr val="FFFF66"/>
                          </a:solidFill>
                        </a:rPr>
                        <a:t>test ADN </a:t>
                      </a:r>
                      <a:r>
                        <a:rPr lang="fr-FR" sz="1200" b="0" baseline="0" noProof="0" dirty="0" err="1" smtClean="0">
                          <a:solidFill>
                            <a:srgbClr val="FFFF66"/>
                          </a:solidFill>
                        </a:rPr>
                        <a:t>Amplicor</a:t>
                      </a:r>
                      <a:r>
                        <a:rPr lang="fr-FR" sz="1200" b="0" baseline="0" noProof="0" dirty="0" smtClean="0">
                          <a:solidFill>
                            <a:srgbClr val="FFFF66"/>
                          </a:solidFill>
                        </a:rPr>
                        <a:t> 1.5 positif</a:t>
                      </a:r>
                      <a:endParaRPr lang="fr-FR" sz="12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noProof="0" dirty="0" smtClean="0">
                          <a:solidFill>
                            <a:srgbClr val="FFFF66"/>
                          </a:solidFill>
                        </a:rPr>
                        <a:t>Résultat du test ADN ultrasensible sur PBMC à S24 (c/10</a:t>
                      </a:r>
                      <a:r>
                        <a:rPr lang="fr-FR" sz="1200" b="0" baseline="30000" noProof="0" dirty="0" smtClean="0">
                          <a:solidFill>
                            <a:srgbClr val="FFFF66"/>
                          </a:solidFill>
                        </a:rPr>
                        <a:t>6</a:t>
                      </a:r>
                      <a:r>
                        <a:rPr lang="fr-FR" sz="1200" b="0" noProof="0" dirty="0" smtClean="0">
                          <a:solidFill>
                            <a:srgbClr val="FFFF66"/>
                          </a:solidFill>
                        </a:rPr>
                        <a:t> PBMC)</a:t>
                      </a:r>
                      <a:endParaRPr lang="fr-FR" sz="12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noProof="0" dirty="0" smtClean="0">
                          <a:solidFill>
                            <a:srgbClr val="FFFF66"/>
                          </a:solidFill>
                        </a:rPr>
                        <a:t>Retard au diagnostic</a:t>
                      </a:r>
                      <a:r>
                        <a:rPr lang="fr-FR" sz="1200" b="0" baseline="0" noProof="0" dirty="0" smtClean="0">
                          <a:solidFill>
                            <a:srgbClr val="FFFF66"/>
                          </a:solidFill>
                        </a:rPr>
                        <a:t> (j)</a:t>
                      </a:r>
                      <a:endParaRPr lang="fr-FR" sz="1200" b="0"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372674">
                <a:tc>
                  <a:txBody>
                    <a:bodyPr/>
                    <a:lstStyle/>
                    <a:p>
                      <a:r>
                        <a:rPr lang="fr-FR" sz="1200" b="0" noProof="0" smtClean="0">
                          <a:solidFill>
                            <a:schemeClr val="bg1"/>
                          </a:solidFill>
                        </a:rPr>
                        <a:t>1</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NVP n-né</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203</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84, 203</a:t>
                      </a:r>
                      <a:r>
                        <a:rPr lang="fr-FR" sz="1200" b="0" noProof="0" dirty="0" smtClean="0">
                          <a:solidFill>
                            <a:srgbClr val="FFFF66"/>
                          </a:solidFill>
                        </a:rPr>
                        <a:t>,</a:t>
                      </a:r>
                      <a:r>
                        <a:rPr lang="fr-FR" sz="1200" b="0" baseline="0" noProof="0" dirty="0" smtClean="0">
                          <a:solidFill>
                            <a:srgbClr val="FFFF66"/>
                          </a:solidFill>
                        </a:rPr>
                        <a:t> </a:t>
                      </a:r>
                      <a:r>
                        <a:rPr lang="fr-FR" sz="1200" b="0" baseline="0" noProof="0" dirty="0" smtClean="0">
                          <a:solidFill>
                            <a:schemeClr val="bg1"/>
                          </a:solidFill>
                        </a:rPr>
                        <a:t>232, 260, 263</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302</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Détectable à 179 jours</a:t>
                      </a:r>
                    </a:p>
                    <a:p>
                      <a:pPr algn="ctr"/>
                      <a:r>
                        <a:rPr lang="fr-FR" sz="1200" b="0" noProof="0" dirty="0" smtClean="0">
                          <a:solidFill>
                            <a:schemeClr val="bg1"/>
                          </a:solidFill>
                        </a:rPr>
                        <a:t>6,1 copies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123</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77788">
                <a:tc>
                  <a:txBody>
                    <a:bodyPr/>
                    <a:lstStyle/>
                    <a:p>
                      <a:r>
                        <a:rPr lang="fr-FR" sz="1200" b="0" noProof="0" smtClean="0">
                          <a:solidFill>
                            <a:schemeClr val="bg1"/>
                          </a:solidFill>
                        </a:rPr>
                        <a:t>2</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NVP n-né</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196</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85, 196</a:t>
                      </a:r>
                      <a:r>
                        <a:rPr lang="fr-FR" sz="1200" b="0" noProof="0" dirty="0" smtClean="0">
                          <a:solidFill>
                            <a:srgbClr val="FFFF66"/>
                          </a:solidFill>
                        </a:rPr>
                        <a:t>,</a:t>
                      </a:r>
                      <a:r>
                        <a:rPr lang="fr-FR" sz="1200" b="0" noProof="0" dirty="0" smtClean="0">
                          <a:solidFill>
                            <a:schemeClr val="bg1"/>
                          </a:solidFill>
                        </a:rPr>
                        <a:t> 254</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321</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Détectable à 167 jours</a:t>
                      </a:r>
                      <a:r>
                        <a:rPr lang="fr-FR" sz="1200" b="0" baseline="0" noProof="0" dirty="0" smtClean="0">
                          <a:solidFill>
                            <a:schemeClr val="bg1"/>
                          </a:solidFill>
                        </a:rPr>
                        <a:t> 4,1 et </a:t>
                      </a:r>
                      <a:r>
                        <a:rPr lang="fr-FR" sz="1200" b="0" noProof="0" dirty="0" smtClean="0">
                          <a:solidFill>
                            <a:schemeClr val="bg1"/>
                          </a:solidFill>
                        </a:rPr>
                        <a:t>5,1 copies</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154</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72674">
                <a:tc>
                  <a:txBody>
                    <a:bodyPr/>
                    <a:lstStyle/>
                    <a:p>
                      <a:r>
                        <a:rPr lang="fr-FR" sz="1200" b="0" noProof="0" smtClean="0">
                          <a:solidFill>
                            <a:schemeClr val="bg1"/>
                          </a:solidFill>
                        </a:rPr>
                        <a:t>3</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NVP n-né</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199</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85, 199</a:t>
                      </a:r>
                      <a:r>
                        <a:rPr lang="fr-FR" sz="1200" b="0" noProof="0" dirty="0" smtClean="0">
                          <a:solidFill>
                            <a:srgbClr val="FFFF66"/>
                          </a:solidFill>
                        </a:rPr>
                        <a:t>, </a:t>
                      </a:r>
                      <a:r>
                        <a:rPr lang="fr-FR" sz="1200" b="0" noProof="0" dirty="0" smtClean="0">
                          <a:solidFill>
                            <a:schemeClr val="bg1"/>
                          </a:solidFill>
                        </a:rPr>
                        <a:t>227, 255</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299</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Détectable à 171</a:t>
                      </a:r>
                      <a:r>
                        <a:rPr lang="fr-FR" sz="1200" b="0" baseline="0" noProof="0" dirty="0" smtClean="0">
                          <a:solidFill>
                            <a:schemeClr val="bg1"/>
                          </a:solidFill>
                        </a:rPr>
                        <a:t> </a:t>
                      </a:r>
                      <a:r>
                        <a:rPr lang="fr-FR" sz="1200" b="0" noProof="0" dirty="0" smtClean="0">
                          <a:solidFill>
                            <a:schemeClr val="bg1"/>
                          </a:solidFill>
                        </a:rPr>
                        <a:t>jours</a:t>
                      </a:r>
                    </a:p>
                    <a:p>
                      <a:pPr algn="ctr"/>
                      <a:r>
                        <a:rPr lang="fr-FR" sz="1200" b="0" noProof="0" dirty="0" smtClean="0">
                          <a:solidFill>
                            <a:schemeClr val="bg1"/>
                          </a:solidFill>
                        </a:rPr>
                        <a:t>20,1 copies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128</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67561">
                <a:tc>
                  <a:txBody>
                    <a:bodyPr/>
                    <a:lstStyle/>
                    <a:p>
                      <a:r>
                        <a:rPr lang="fr-FR" sz="1200" b="0" noProof="0" smtClean="0">
                          <a:solidFill>
                            <a:schemeClr val="bg1"/>
                          </a:solidFill>
                        </a:rPr>
                        <a:t>4</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ARV </a:t>
                      </a:r>
                      <a:r>
                        <a:rPr lang="fr-FR" sz="1200" b="0" baseline="0" noProof="0" dirty="0" smtClean="0">
                          <a:solidFill>
                            <a:schemeClr val="bg1"/>
                          </a:solidFill>
                        </a:rPr>
                        <a:t> mère</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196</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84, 196</a:t>
                      </a:r>
                      <a:r>
                        <a:rPr lang="fr-FR" sz="1200" b="0" noProof="0" dirty="0" smtClean="0">
                          <a:solidFill>
                            <a:schemeClr val="bg1"/>
                          </a:solidFill>
                        </a:rPr>
                        <a:t>, 224, 252, 293</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321</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Indétectable à 167 jours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77788">
                <a:tc>
                  <a:txBody>
                    <a:bodyPr/>
                    <a:lstStyle/>
                    <a:p>
                      <a:r>
                        <a:rPr lang="fr-FR" sz="1200" b="0" noProof="0" smtClean="0">
                          <a:solidFill>
                            <a:schemeClr val="bg1"/>
                          </a:solidFill>
                        </a:rPr>
                        <a:t>5</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ARV </a:t>
                      </a:r>
                      <a:r>
                        <a:rPr lang="fr-FR" sz="1200" b="0" baseline="0" noProof="0" dirty="0" smtClean="0">
                          <a:solidFill>
                            <a:schemeClr val="bg1"/>
                          </a:solidFill>
                        </a:rPr>
                        <a:t> mère</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204</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85, 204</a:t>
                      </a:r>
                      <a:r>
                        <a:rPr lang="fr-FR" sz="1200" b="0" noProof="0" dirty="0" smtClean="0">
                          <a:solidFill>
                            <a:srgbClr val="FFFF66"/>
                          </a:solidFill>
                        </a:rPr>
                        <a:t>, </a:t>
                      </a:r>
                      <a:r>
                        <a:rPr lang="fr-FR" sz="1200" b="0" noProof="0" dirty="0" smtClean="0">
                          <a:solidFill>
                            <a:schemeClr val="bg1"/>
                          </a:solidFill>
                        </a:rPr>
                        <a:t>262</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303</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Détectable à 176 jours</a:t>
                      </a:r>
                    </a:p>
                    <a:p>
                      <a:pPr algn="ctr"/>
                      <a:r>
                        <a:rPr lang="fr-FR" sz="1200" b="0" noProof="0" dirty="0" smtClean="0">
                          <a:solidFill>
                            <a:schemeClr val="bg1"/>
                          </a:solidFill>
                        </a:rPr>
                        <a:t>23,5 et 15,4 copies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127</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67561">
                <a:tc>
                  <a:txBody>
                    <a:bodyPr/>
                    <a:lstStyle/>
                    <a:p>
                      <a:r>
                        <a:rPr lang="fr-FR" sz="1200" b="0" noProof="0" smtClean="0">
                          <a:solidFill>
                            <a:schemeClr val="bg1"/>
                          </a:solidFill>
                        </a:rPr>
                        <a:t>6</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ARV </a:t>
                      </a:r>
                      <a:r>
                        <a:rPr lang="fr-FR" sz="1200" b="0" baseline="0" noProof="0" dirty="0" smtClean="0">
                          <a:solidFill>
                            <a:schemeClr val="bg1"/>
                          </a:solidFill>
                        </a:rPr>
                        <a:t> mère</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197</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84, 197</a:t>
                      </a:r>
                      <a:endParaRPr lang="fr-FR" sz="1200" b="1"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230</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Indétectable à 169 jours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77788">
                <a:tc>
                  <a:txBody>
                    <a:bodyPr/>
                    <a:lstStyle/>
                    <a:p>
                      <a:r>
                        <a:rPr lang="fr-FR" sz="1200" b="0" noProof="0" smtClean="0">
                          <a:solidFill>
                            <a:schemeClr val="bg1"/>
                          </a:solidFill>
                        </a:rPr>
                        <a:t>7</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ARV </a:t>
                      </a:r>
                      <a:r>
                        <a:rPr lang="fr-FR" sz="1200" b="0" baseline="0" noProof="0" dirty="0" smtClean="0">
                          <a:solidFill>
                            <a:schemeClr val="bg1"/>
                          </a:solidFill>
                        </a:rPr>
                        <a:t> mère</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168</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84</a:t>
                      </a:r>
                      <a:r>
                        <a:rPr lang="fr-FR" sz="1200" b="0" noProof="0" dirty="0" smtClean="0">
                          <a:solidFill>
                            <a:schemeClr val="bg1"/>
                          </a:solidFill>
                        </a:rPr>
                        <a:t>, 196, 224</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257</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Détectable à 168</a:t>
                      </a:r>
                      <a:r>
                        <a:rPr lang="fr-FR" sz="1200" b="0" baseline="0" noProof="0" dirty="0" smtClean="0">
                          <a:solidFill>
                            <a:schemeClr val="bg1"/>
                          </a:solidFill>
                        </a:rPr>
                        <a:t> </a:t>
                      </a:r>
                      <a:r>
                        <a:rPr lang="fr-FR" sz="1200" b="0" noProof="0" dirty="0" smtClean="0">
                          <a:solidFill>
                            <a:schemeClr val="bg1"/>
                          </a:solidFill>
                        </a:rPr>
                        <a:t>jours</a:t>
                      </a:r>
                    </a:p>
                    <a:p>
                      <a:pPr algn="ctr"/>
                      <a:r>
                        <a:rPr lang="fr-FR" sz="1200" b="0" noProof="0" dirty="0" smtClean="0">
                          <a:solidFill>
                            <a:schemeClr val="bg1"/>
                          </a:solidFill>
                        </a:rPr>
                        <a:t>2,1 et 7,5 copies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89</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582901">
                <a:tc>
                  <a:txBody>
                    <a:bodyPr/>
                    <a:lstStyle/>
                    <a:p>
                      <a:r>
                        <a:rPr lang="fr-FR" sz="1200" b="0" noProof="0" smtClean="0">
                          <a:solidFill>
                            <a:schemeClr val="bg1"/>
                          </a:solidFill>
                        </a:rPr>
                        <a:t>8</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Témoin</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202</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90, 202</a:t>
                      </a:r>
                      <a:endParaRPr lang="fr-FR" sz="1200" b="1" noProof="0" dirty="0">
                        <a:solidFill>
                          <a:srgbClr val="FFFF66"/>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240</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Détectable à 174 jours</a:t>
                      </a:r>
                    </a:p>
                    <a:p>
                      <a:pPr algn="ctr"/>
                      <a:r>
                        <a:rPr lang="fr-FR" sz="1200" b="0" noProof="0" dirty="0" smtClean="0">
                          <a:solidFill>
                            <a:schemeClr val="bg1"/>
                          </a:solidFill>
                        </a:rPr>
                        <a:t>20,1 et 32,7 copies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66</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67561">
                <a:tc>
                  <a:txBody>
                    <a:bodyPr/>
                    <a:lstStyle/>
                    <a:p>
                      <a:r>
                        <a:rPr lang="fr-FR" sz="1200" b="0" noProof="0" smtClean="0">
                          <a:solidFill>
                            <a:schemeClr val="bg1"/>
                          </a:solidFill>
                        </a:rPr>
                        <a:t>9</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Témoin</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172</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1" noProof="0" dirty="0" smtClean="0">
                          <a:solidFill>
                            <a:srgbClr val="FFFF66"/>
                          </a:solidFill>
                        </a:rPr>
                        <a:t>88</a:t>
                      </a:r>
                      <a:r>
                        <a:rPr lang="fr-FR" sz="1200" b="0" noProof="0" dirty="0" smtClean="0">
                          <a:solidFill>
                            <a:srgbClr val="FFFF66"/>
                          </a:solidFill>
                        </a:rPr>
                        <a:t>, </a:t>
                      </a:r>
                      <a:r>
                        <a:rPr lang="fr-FR" sz="1200" b="0" noProof="0" dirty="0" smtClean="0">
                          <a:solidFill>
                            <a:schemeClr val="bg1"/>
                          </a:solidFill>
                        </a:rPr>
                        <a:t>196, 225, 256</a:t>
                      </a:r>
                      <a:endParaRPr lang="fr-FR" sz="1200" b="0" noProof="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smtClean="0">
                          <a:solidFill>
                            <a:schemeClr val="bg1"/>
                          </a:solidFill>
                        </a:rPr>
                        <a:t>293</a:t>
                      </a:r>
                      <a:endParaRPr lang="fr-FR" sz="1200" b="0" noProof="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noProof="0" dirty="0" smtClean="0">
                          <a:solidFill>
                            <a:schemeClr val="bg1"/>
                          </a:solidFill>
                        </a:rPr>
                        <a:t>Indétectable à 168 jours</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noProof="0" dirty="0" smtClean="0">
                          <a:solidFill>
                            <a:schemeClr val="bg1"/>
                          </a:solidFill>
                        </a:rPr>
                        <a:t>-</a:t>
                      </a: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
        <p:nvSpPr>
          <p:cNvPr id="120925" name="ZoneTexte 1"/>
          <p:cNvSpPr txBox="1">
            <a:spLocks noChangeArrowheads="1"/>
          </p:cNvSpPr>
          <p:nvPr/>
        </p:nvSpPr>
        <p:spPr bwMode="auto">
          <a:xfrm>
            <a:off x="263525" y="6202363"/>
            <a:ext cx="5041900" cy="307975"/>
          </a:xfrm>
          <a:prstGeom prst="rect">
            <a:avLst/>
          </a:prstGeom>
          <a:noFill/>
          <a:ln w="9525">
            <a:noFill/>
            <a:miter lim="800000"/>
            <a:headEnd/>
            <a:tailEnd/>
          </a:ln>
        </p:spPr>
        <p:txBody>
          <a:bodyPr wrap="none">
            <a:spAutoFit/>
          </a:bodyPr>
          <a:lstStyle/>
          <a:p>
            <a:pPr defTabSz="914400"/>
            <a:r>
              <a:rPr lang="fr-FR" sz="1400">
                <a:solidFill>
                  <a:srgbClr val="FFFFFF"/>
                </a:solidFill>
                <a:latin typeface="Arial" charset="0"/>
                <a:ea typeface="+mn-ea"/>
                <a:cs typeface="Arial" charset="0"/>
              </a:rPr>
              <a:t>*  Les âges en jaune correspondent à la période d'allaitement</a:t>
            </a:r>
          </a:p>
        </p:txBody>
      </p:sp>
      <p:sp>
        <p:nvSpPr>
          <p:cNvPr id="120926" name="Text Box 5"/>
          <p:cNvSpPr txBox="1">
            <a:spLocks noChangeArrowheads="1"/>
          </p:cNvSpPr>
          <p:nvPr/>
        </p:nvSpPr>
        <p:spPr bwMode="auto">
          <a:xfrm>
            <a:off x="8762708" y="46038"/>
            <a:ext cx="325730" cy="246221"/>
          </a:xfrm>
          <a:prstGeom prst="rect">
            <a:avLst/>
          </a:prstGeom>
          <a:noFill/>
          <a:ln w="9525">
            <a:noFill/>
            <a:miter lim="800000"/>
            <a:headEnd/>
            <a:tailEnd/>
          </a:ln>
        </p:spPr>
        <p:txBody>
          <a:bodyPr wrap="none">
            <a:spAutoFit/>
          </a:bodyPr>
          <a:lstStyle/>
          <a:p>
            <a:pPr algn="r" defTabSz="914400"/>
            <a:r>
              <a:rPr lang="fr-FR" sz="1000" dirty="0" smtClean="0">
                <a:solidFill>
                  <a:srgbClr val="FFFFFF"/>
                </a:solidFill>
                <a:latin typeface="Arial" charset="0"/>
                <a:ea typeface="ＭＳ Ｐゴシック" pitchFamily="34" charset="-128"/>
                <a:cs typeface="Arial" charset="0"/>
              </a:rPr>
              <a:t>59</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082840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Traitements et grossesses</a:t>
            </a:r>
            <a:endParaRPr lang="fr-FR" dirty="0"/>
          </a:p>
        </p:txBody>
      </p:sp>
      <p:sp>
        <p:nvSpPr>
          <p:cNvPr id="7" name="Espace réservé du contenu 6"/>
          <p:cNvSpPr>
            <a:spLocks noGrp="1"/>
          </p:cNvSpPr>
          <p:nvPr>
            <p:ph idx="1"/>
          </p:nvPr>
        </p:nvSpPr>
        <p:spPr/>
        <p:txBody>
          <a:bodyPr>
            <a:normAutofit fontScale="85000" lnSpcReduction="10000"/>
          </a:bodyPr>
          <a:lstStyle/>
          <a:p>
            <a:r>
              <a:rPr lang="fr-FR" b="1" dirty="0" smtClean="0"/>
              <a:t>Raltégravir</a:t>
            </a:r>
          </a:p>
          <a:p>
            <a:pPr lvl="1"/>
            <a:r>
              <a:rPr lang="fr-FR" dirty="0" smtClean="0"/>
              <a:t>23 patientes/France</a:t>
            </a:r>
          </a:p>
          <a:p>
            <a:pPr lvl="1"/>
            <a:r>
              <a:rPr lang="fr-FR" b="1" dirty="0" smtClean="0"/>
              <a:t>Pas de modifications </a:t>
            </a:r>
            <a:r>
              <a:rPr lang="fr-FR" dirty="0" smtClean="0"/>
              <a:t>des concentrations (T2 et T3)</a:t>
            </a:r>
          </a:p>
          <a:p>
            <a:r>
              <a:rPr lang="fr-FR" b="1" dirty="0" smtClean="0"/>
              <a:t>Etravirine</a:t>
            </a:r>
          </a:p>
          <a:p>
            <a:pPr lvl="1"/>
            <a:r>
              <a:rPr lang="fr-FR" dirty="0" smtClean="0"/>
              <a:t>15 femmes/international 15 femmes/USA</a:t>
            </a:r>
          </a:p>
          <a:p>
            <a:pPr lvl="1"/>
            <a:r>
              <a:rPr lang="fr-FR" b="1" dirty="0" smtClean="0"/>
              <a:t>Surexposition de 30% </a:t>
            </a:r>
            <a:r>
              <a:rPr lang="fr-FR" dirty="0" smtClean="0"/>
              <a:t>au 2</a:t>
            </a:r>
            <a:r>
              <a:rPr lang="fr-FR" baseline="30000" dirty="0" smtClean="0"/>
              <a:t>ème</a:t>
            </a:r>
            <a:r>
              <a:rPr lang="fr-FR" dirty="0" smtClean="0"/>
              <a:t> et 3</a:t>
            </a:r>
            <a:r>
              <a:rPr lang="fr-FR" baseline="30000" dirty="0" smtClean="0"/>
              <a:t>ème</a:t>
            </a:r>
            <a:r>
              <a:rPr lang="fr-FR" dirty="0" smtClean="0"/>
              <a:t> trimestre, passage transplacentaire (0,76 dans une étude, 0,32 dans l’autre)</a:t>
            </a:r>
          </a:p>
          <a:p>
            <a:r>
              <a:rPr lang="fr-FR" b="1" dirty="0" smtClean="0"/>
              <a:t>Rilpivirine</a:t>
            </a:r>
          </a:p>
          <a:p>
            <a:pPr lvl="1"/>
            <a:r>
              <a:rPr lang="fr-FR" dirty="0" smtClean="0"/>
              <a:t>32 femmes/USA</a:t>
            </a:r>
          </a:p>
          <a:p>
            <a:pPr lvl="1"/>
            <a:r>
              <a:rPr lang="fr-FR" dirty="0" smtClean="0"/>
              <a:t>Très forte variabilité des taux : </a:t>
            </a:r>
            <a:r>
              <a:rPr lang="fr-FR" b="1" dirty="0" smtClean="0"/>
              <a:t>-40 % ASC </a:t>
            </a:r>
            <a:r>
              <a:rPr lang="fr-FR" dirty="0" smtClean="0"/>
              <a:t>au 2</a:t>
            </a:r>
            <a:r>
              <a:rPr lang="fr-FR" baseline="30000" dirty="0" smtClean="0"/>
              <a:t>nd</a:t>
            </a:r>
            <a:r>
              <a:rPr lang="fr-FR" dirty="0" smtClean="0"/>
              <a:t> et 3</a:t>
            </a:r>
            <a:r>
              <a:rPr lang="fr-FR" baseline="30000" dirty="0" smtClean="0"/>
              <a:t>ème</a:t>
            </a:r>
            <a:r>
              <a:rPr lang="fr-FR" dirty="0" smtClean="0"/>
              <a:t> trimestre – passage transplacentaire 0,55.</a:t>
            </a:r>
          </a:p>
          <a:p>
            <a:pPr lvl="1"/>
            <a:endParaRPr lang="fr-FR" dirty="0"/>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pPr>
                <a:defRPr/>
              </a:pPr>
              <a:t>8</a:t>
            </a:fld>
            <a:endParaRPr lang="fr-FR" dirty="0"/>
          </a:p>
        </p:txBody>
      </p:sp>
    </p:spTree>
    <p:extLst>
      <p:ext uri="{BB962C8B-B14F-4D97-AF65-F5344CB8AC3E}">
        <p14:creationId xmlns:p14="http://schemas.microsoft.com/office/powerpoint/2010/main" val="119830708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OI 2015">
  <a:themeElements>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CS 2007">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lnDef>
  </a:objectDefaults>
  <a:extraClrSchemeLst>
    <a:extraClrScheme>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C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C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C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C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C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C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C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C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C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C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C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3758</TotalTime>
  <Words>5938</Words>
  <Application>Microsoft Macintosh PowerPoint</Application>
  <PresentationFormat>Présentation à l'écran (4:3)</PresentationFormat>
  <Paragraphs>1494</Paragraphs>
  <Slides>58</Slides>
  <Notes>41</Notes>
  <HiddenSlides>0</HiddenSlides>
  <MMClips>0</MMClips>
  <ScaleCrop>false</ScaleCrop>
  <HeadingPairs>
    <vt:vector size="6" baseType="variant">
      <vt:variant>
        <vt:lpstr>Thème</vt:lpstr>
      </vt:variant>
      <vt:variant>
        <vt:i4>4</vt:i4>
      </vt:variant>
      <vt:variant>
        <vt:lpstr>Serveurs OLE incorporés</vt:lpstr>
      </vt:variant>
      <vt:variant>
        <vt:i4>2</vt:i4>
      </vt:variant>
      <vt:variant>
        <vt:lpstr>Titres des diapositives</vt:lpstr>
      </vt:variant>
      <vt:variant>
        <vt:i4>58</vt:i4>
      </vt:variant>
    </vt:vector>
  </HeadingPairs>
  <TitlesOfParts>
    <vt:vector size="64" baseType="lpstr">
      <vt:lpstr>1_Thème Office</vt:lpstr>
      <vt:lpstr>CROI 2015</vt:lpstr>
      <vt:lpstr>Thème Office</vt:lpstr>
      <vt:lpstr>2_Thème Office</vt:lpstr>
      <vt:lpstr>Excel.Sheet.8</vt:lpstr>
      <vt:lpstr>Feuille de calcul</vt:lpstr>
      <vt:lpstr>Quelques nouvelles de la CROI</vt:lpstr>
      <vt:lpstr>UN peu d’épidémiologie (rassurante…)</vt:lpstr>
      <vt:lpstr>Survie après séroconversion VIH :  évolution de 1997 à 2013 </vt:lpstr>
      <vt:lpstr>Prévention pré-exposition (PrEP) dans les pays à ressources limitées</vt:lpstr>
      <vt:lpstr>Traitements ARV et PrEP sont complémentaires</vt:lpstr>
      <vt:lpstr>Grossesses</vt:lpstr>
      <vt:lpstr>La prophylaxie ARV pendant l'allaitement  peut entrainer un retard au diagnostic  de l'infection par le VIH chez le nourrisson (1)</vt:lpstr>
      <vt:lpstr>La prophylaxie ARV pendant l'allaitement  peut entrainer un retard au diagnostic  de l'infection par le VIH chez le nourrisson (2)</vt:lpstr>
      <vt:lpstr>Traitements et grossesses</vt:lpstr>
      <vt:lpstr>Toujours autant d’information autour de la cohorte périnatale française (EPF)…</vt:lpstr>
      <vt:lpstr>Cohorte périnatale française ANRS EPF CO1/11</vt:lpstr>
      <vt:lpstr>EPF : % de transmissions périnatales selon la période d’initiation des ARV et CV VIH à l’accouchement (2000-2011) </vt:lpstr>
      <vt:lpstr>Les enfants et les ados…</vt:lpstr>
      <vt:lpstr>Réduction du réservoir viral par un traitement précoce et continu chez les enfants infectés (analyse complémentaire de l’essai CHER) [1]</vt:lpstr>
      <vt:lpstr>Réduction du réservoir viral par un traitement précoce et continu chez les enfants infectés (analyse complémentaire de l’essai CHER) [2]</vt:lpstr>
      <vt:lpstr>BREATHER (Penta 16) : les ados s’invitent dans le débat sur les traitements discontinus</vt:lpstr>
      <vt:lpstr>BREATHER (Penta 16) – critère principal :  CV ≥ 50 c/ml (confirmée)</vt:lpstr>
      <vt:lpstr>Les infections opportunistes</vt:lpstr>
      <vt:lpstr>Etude COSTOP : faut-il arrêter le cotrimoxazole chez les adultes sous ARV en Afrique ? (1)</vt:lpstr>
      <vt:lpstr>Etude COSTOP : faut-il arrêter le cotrimoxazole chez les adultes sous ARV en Afrique ? (2)</vt:lpstr>
      <vt:lpstr>Etude COSTOP : faut-il arrêter le cotrimoxazole chez les adultes sous ARV en Afrique ? (3)</vt:lpstr>
      <vt:lpstr>Essai TEMPRANO/ANRS 12136 :  bénéfices d’un traitement ARV précoce  et d’un traitement préventif par isoniazide (1)</vt:lpstr>
      <vt:lpstr>Essai TEMPRANO/ANRS 12136 :  bénéfices d’un traitement ARV précoce  et d’un traitement préventif par isoniazide (2)</vt:lpstr>
      <vt:lpstr>Essai TEMPRANO/ANRS 12136 :  bénéfices d’un traitement ARV précoce  et d’un traitement préventif par isoniazide (3)</vt:lpstr>
      <vt:lpstr>Essai TEMPRANO/ANRS 12136 :  bénéfices d’un traitement ARV précoce  et d’un traitement préventif par isoniazide (4)</vt:lpstr>
      <vt:lpstr>Essai TEMPRANO/ANRS 12136 :  bénéfices d’un traitement ARV précoce  et d’un traitement préventif par isoniazide (5)</vt:lpstr>
      <vt:lpstr>Essai TEMPRANO/ANRS 12136 :  bénéfices d’un traitement ARV précoce  et d’un traitement préventif par isoniazide (6)</vt:lpstr>
      <vt:lpstr>Cryptococcose méningée démasquée  par ARV en Ouganda : fréquent et grave (1)</vt:lpstr>
      <vt:lpstr>Cryptococcose méningée démasquée  par ARV en Ouganda : fréquent et grave (2)</vt:lpstr>
      <vt:lpstr>Nouvelles pistes pour les ARV</vt:lpstr>
      <vt:lpstr>Une sorte de « vaccin  bizarre »</vt:lpstr>
      <vt:lpstr>Cabotegravir (inhibiteur d’intégrase)</vt:lpstr>
      <vt:lpstr>Risque cardio vasculaire</vt:lpstr>
      <vt:lpstr>Risque CV</vt:lpstr>
      <vt:lpstr>Le poids du tabagisme  dans les cancers non-classant sida</vt:lpstr>
      <vt:lpstr>Hépatites C</vt:lpstr>
      <vt:lpstr>Essai ALLY-2 : sofosbuvir + daclatasvir qd  pour 8 ou 12 semaines chez des patients co-infectés VIH/VHC G1-4 (1)</vt:lpstr>
      <vt:lpstr>Essai ALLY-2 : sofosbuvir + daclatasvir qd  pour 8 ou 12 semaines chez des patients co-infectés VIH/VHC G1-4</vt:lpstr>
      <vt:lpstr>Essai ALLY-2 : sofosbuvir + daclatasvir qd  pour 8 ou 12 semaines chez des patients co-infectés VIH/VHC G1-4</vt:lpstr>
      <vt:lpstr>Essai ALLY-2 : sofosbuvir + daclatasvir qd  pour 8 ou 12 semaines chez des patients co-infectés VIH/VHC G1-4 (5)</vt:lpstr>
      <vt:lpstr>Essai ION-4 : sofosbuvir/ledipasvir chez  les co-infectés VIH/VHC génotypes 1 et 4 (1)</vt:lpstr>
      <vt:lpstr>Essai ION-4 : sofosbuvir/ledipasvir chez  les co-infectés VIH/VHC génotypes 1 et 4 (2)</vt:lpstr>
      <vt:lpstr>Merci !</vt:lpstr>
      <vt:lpstr>Prévention chez les HSH</vt:lpstr>
      <vt:lpstr>PrEP 2015</vt:lpstr>
      <vt:lpstr>La situation « aujourd'hui en France »</vt:lpstr>
      <vt:lpstr>Essais « IPERGAY » et « PROUD »</vt:lpstr>
      <vt:lpstr>IPERGAY</vt:lpstr>
      <vt:lpstr>IPERGAY</vt:lpstr>
      <vt:lpstr>IPERGAY</vt:lpstr>
      <vt:lpstr>IPERGAY : Infections</vt:lpstr>
      <vt:lpstr>IPERGAY/Observance</vt:lpstr>
      <vt:lpstr>IPERGAY/IST</vt:lpstr>
      <vt:lpstr>Conclusions</vt:lpstr>
      <vt:lpstr>PROUD</vt:lpstr>
      <vt:lpstr>Infections VIH</vt:lpstr>
      <vt:lpstr>Niveau de protection conféré par le traitement</vt:lpstr>
      <vt:lpstr>PrEP : deux essais essentiels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CREA-P23 ---------</dc:creator>
  <cp:lastModifiedBy>Cédric Arvieux</cp:lastModifiedBy>
  <cp:revision>294</cp:revision>
  <cp:lastPrinted>2015-03-12T10:25:22Z</cp:lastPrinted>
  <dcterms:created xsi:type="dcterms:W3CDTF">2015-03-12T09:28:12Z</dcterms:created>
  <dcterms:modified xsi:type="dcterms:W3CDTF">2015-04-22T15:59:23Z</dcterms:modified>
</cp:coreProperties>
</file>