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36" r:id="rId4"/>
    <p:sldId id="324" r:id="rId5"/>
    <p:sldId id="334" r:id="rId6"/>
    <p:sldId id="269" r:id="rId7"/>
    <p:sldId id="270" r:id="rId8"/>
    <p:sldId id="272" r:id="rId9"/>
    <p:sldId id="275" r:id="rId10"/>
    <p:sldId id="259" r:id="rId11"/>
    <p:sldId id="271" r:id="rId12"/>
    <p:sldId id="321" r:id="rId13"/>
    <p:sldId id="274" r:id="rId14"/>
    <p:sldId id="327" r:id="rId15"/>
    <p:sldId id="260" r:id="rId16"/>
    <p:sldId id="288" r:id="rId17"/>
    <p:sldId id="292" r:id="rId18"/>
    <p:sldId id="287" r:id="rId19"/>
    <p:sldId id="273" r:id="rId20"/>
    <p:sldId id="283" r:id="rId21"/>
    <p:sldId id="293" r:id="rId22"/>
    <p:sldId id="281" r:id="rId23"/>
    <p:sldId id="322" r:id="rId24"/>
    <p:sldId id="277" r:id="rId25"/>
    <p:sldId id="285" r:id="rId26"/>
    <p:sldId id="282" r:id="rId27"/>
    <p:sldId id="286" r:id="rId28"/>
    <p:sldId id="289" r:id="rId29"/>
    <p:sldId id="278" r:id="rId30"/>
    <p:sldId id="329" r:id="rId31"/>
    <p:sldId id="291" r:id="rId32"/>
    <p:sldId id="280" r:id="rId33"/>
    <p:sldId id="279" r:id="rId34"/>
    <p:sldId id="262" r:id="rId35"/>
    <p:sldId id="323" r:id="rId36"/>
    <p:sldId id="295" r:id="rId37"/>
    <p:sldId id="296" r:id="rId38"/>
    <p:sldId id="33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8" r:id="rId57"/>
    <p:sldId id="319" r:id="rId58"/>
    <p:sldId id="330" r:id="rId59"/>
    <p:sldId id="320" r:id="rId60"/>
    <p:sldId id="315" r:id="rId61"/>
    <p:sldId id="316" r:id="rId62"/>
    <p:sldId id="317" r:id="rId63"/>
    <p:sldId id="263" r:id="rId64"/>
    <p:sldId id="331" r:id="rId65"/>
    <p:sldId id="332" r:id="rId66"/>
    <p:sldId id="264" r:id="rId67"/>
    <p:sldId id="265" r:id="rId68"/>
    <p:sldId id="266" r:id="rId69"/>
    <p:sldId id="267" r:id="rId70"/>
    <p:sldId id="328" r:id="rId71"/>
    <p:sldId id="268" r:id="rId7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72" autoAdjust="0"/>
  </p:normalViewPr>
  <p:slideViewPr>
    <p:cSldViewPr snapToObjects="1">
      <p:cViewPr varScale="1">
        <p:scale>
          <a:sx n="168" d="100"/>
          <a:sy n="168" d="100"/>
        </p:scale>
        <p:origin x="-96" y="-112"/>
      </p:cViewPr>
      <p:guideLst>
        <p:guide orient="horz" pos="4319"/>
        <p:guide pos="4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HIVAN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1995-1999</c:v>
                </c:pt>
                <c:pt idx="1">
                  <c:v>2000-2003</c:v>
                </c:pt>
                <c:pt idx="2">
                  <c:v>2004-2007</c:v>
                </c:pt>
              </c:strCache>
            </c:strRef>
          </c:cat>
          <c:val>
            <c:numRef>
              <c:f>Feuil1!$B$2:$B$4</c:f>
              <c:numCache>
                <c:formatCode>#,#00</c:formatCode>
                <c:ptCount val="3"/>
                <c:pt idx="0">
                  <c:v>34.0</c:v>
                </c:pt>
                <c:pt idx="1">
                  <c:v>38.0</c:v>
                </c:pt>
                <c:pt idx="2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classical FSGS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1995-1999</c:v>
                </c:pt>
                <c:pt idx="1">
                  <c:v>2000-2003</c:v>
                </c:pt>
                <c:pt idx="2">
                  <c:v>2004-2007</c:v>
                </c:pt>
              </c:strCache>
            </c:strRef>
          </c:cat>
          <c:val>
            <c:numRef>
              <c:f>Feuil1!$C$2:$C$4</c:f>
              <c:numCache>
                <c:formatCode>#,#00</c:formatCode>
                <c:ptCount val="3"/>
                <c:pt idx="0">
                  <c:v>11.0</c:v>
                </c:pt>
                <c:pt idx="1">
                  <c:v>17.0</c:v>
                </c:pt>
                <c:pt idx="2">
                  <c:v>47.0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others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1995-1999</c:v>
                </c:pt>
                <c:pt idx="1">
                  <c:v>2000-2003</c:v>
                </c:pt>
                <c:pt idx="2">
                  <c:v>2004-2007</c:v>
                </c:pt>
              </c:strCache>
            </c:strRef>
          </c:cat>
          <c:val>
            <c:numRef>
              <c:f>Feuil1!$D$2:$D$4</c:f>
              <c:numCache>
                <c:formatCode>#,#00</c:formatCode>
                <c:ptCount val="3"/>
                <c:pt idx="0">
                  <c:v>55.0</c:v>
                </c:pt>
                <c:pt idx="1">
                  <c:v>45.0</c:v>
                </c:pt>
                <c:pt idx="2">
                  <c:v>34.0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15560424"/>
        <c:axId val="-2115557416"/>
      </c:barChart>
      <c:catAx>
        <c:axId val="-2115560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2115557416"/>
        <c:crosses val="autoZero"/>
        <c:auto val="1"/>
        <c:lblAlgn val="ctr"/>
        <c:lblOffset val="100"/>
        <c:noMultiLvlLbl val="0"/>
      </c:catAx>
      <c:valAx>
        <c:axId val="-21155574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115560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0466816648"/>
          <c:y val="0.267613257000841"/>
          <c:w val="0.273583681504101"/>
          <c:h val="0.262620719467257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4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6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1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7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66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5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93C6-FCF5-7B42-8399-2824787BAA95}" type="datetimeFigureOut">
              <a:rPr lang="fr-FR" smtClean="0"/>
              <a:t>12/09/15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2C70-A3EB-3C4A-BF39-059CF6EAA6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Cas cliniques « rein »</a:t>
            </a:r>
            <a:br>
              <a:rPr lang="fr-FR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5673" y="3861048"/>
            <a:ext cx="7010400" cy="16002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Dr P de Truchis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Hôpital Raymond Poincaré 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Garches, 92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09960" y="5858327"/>
            <a:ext cx="274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VIROTEAM 2015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741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ROJ, 52 </a:t>
            </a:r>
            <a:r>
              <a:rPr lang="fr-FR" dirty="0" smtClean="0">
                <a:latin typeface="Comic Sans MS"/>
                <a:cs typeface="Comic Sans MS"/>
              </a:rPr>
              <a:t>ans (2)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0655"/>
              </p:ext>
            </p:extLst>
          </p:nvPr>
        </p:nvGraphicFramePr>
        <p:xfrm>
          <a:off x="566738" y="1981933"/>
          <a:ext cx="8001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37532"/>
                <a:gridCol w="1005465"/>
                <a:gridCol w="2645961"/>
                <a:gridCol w="1511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CD4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ARV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DNA-HBV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ABC-3TC-EFV-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rLPV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3095pg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12/02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TDF</a:t>
                      </a:r>
                      <a:r>
                        <a:rPr lang="fr-FR" dirty="0" smtClean="0"/>
                        <a:t>-FTC-EFV-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rLPV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5,3log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08/05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12/07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03/08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TDF</a:t>
                      </a:r>
                      <a:r>
                        <a:rPr lang="fr-FR" dirty="0" smtClean="0"/>
                        <a:t>-FTC-</a:t>
                      </a:r>
                      <a:r>
                        <a:rPr lang="fr-FR" dirty="0" err="1" smtClean="0"/>
                        <a:t>DRV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03/10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10/11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TDF</a:t>
                      </a:r>
                      <a:r>
                        <a:rPr lang="fr-FR" sz="1600" dirty="0" smtClean="0"/>
                        <a:t>-FTC-</a:t>
                      </a:r>
                      <a:r>
                        <a:rPr lang="fr-FR" sz="1600" dirty="0" err="1" smtClean="0"/>
                        <a:t>DRV</a:t>
                      </a:r>
                      <a:r>
                        <a:rPr lang="fr-FR" sz="1600" b="1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fr-FR" sz="1600" dirty="0" smtClean="0"/>
                        <a:t>-ETV-RAL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10/12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06/13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54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58404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rgbClr val="0000FF"/>
                </a:solidFill>
              </a:rPr>
              <a:t>E</a:t>
            </a:r>
            <a:r>
              <a:rPr lang="fr-FR" dirty="0" smtClean="0">
                <a:solidFill>
                  <a:srgbClr val="0000FF"/>
                </a:solidFill>
              </a:rPr>
              <a:t>xposition cumulée aux ARV </a:t>
            </a:r>
          </a:p>
          <a:p>
            <a:pPr algn="ctr" eaLnBrk="1" hangingPunct="1"/>
            <a:r>
              <a:rPr lang="fr-FR" dirty="0" smtClean="0">
                <a:solidFill>
                  <a:srgbClr val="0000FF"/>
                </a:solidFill>
              </a:rPr>
              <a:t>et risque d’Insuffisance Rénale Chronique </a:t>
            </a:r>
          </a:p>
          <a:p>
            <a:pPr algn="ctr" eaLnBrk="1" hangingPunct="1"/>
            <a:r>
              <a:rPr lang="fr-FR" i="1" dirty="0" smtClean="0">
                <a:solidFill>
                  <a:srgbClr val="0000FF"/>
                </a:solidFill>
              </a:rPr>
              <a:t>(DFG &lt; 60 ml/min/1,73m</a:t>
            </a:r>
            <a:r>
              <a:rPr lang="fr-FR" i="1" baseline="30000" dirty="0" smtClean="0">
                <a:solidFill>
                  <a:srgbClr val="0000FF"/>
                </a:solidFill>
              </a:rPr>
              <a:t>2</a:t>
            </a:r>
            <a:r>
              <a:rPr lang="fr-FR" i="1" dirty="0" smtClean="0">
                <a:solidFill>
                  <a:srgbClr val="0000FF"/>
                </a:solidFill>
              </a:rPr>
              <a:t>)</a:t>
            </a:r>
            <a:endParaRPr lang="fr-FR" i="1" baseline="30000" dirty="0">
              <a:solidFill>
                <a:srgbClr val="0000FF"/>
              </a:solidFill>
            </a:endParaRPr>
          </a:p>
        </p:txBody>
      </p:sp>
      <p:grpSp>
        <p:nvGrpSpPr>
          <p:cNvPr id="5" name="Grouper 4"/>
          <p:cNvGrpSpPr>
            <a:grpSpLocks noChangeAspect="1"/>
          </p:cNvGrpSpPr>
          <p:nvPr/>
        </p:nvGrpSpPr>
        <p:grpSpPr>
          <a:xfrm>
            <a:off x="162505" y="4149078"/>
            <a:ext cx="4625519" cy="2452627"/>
            <a:chOff x="2519709" y="4149662"/>
            <a:chExt cx="4185054" cy="2219076"/>
          </a:xfrm>
        </p:grpSpPr>
        <p:grpSp>
          <p:nvGrpSpPr>
            <p:cNvPr id="6" name="Grouper 16"/>
            <p:cNvGrpSpPr>
              <a:grpSpLocks/>
            </p:cNvGrpSpPr>
            <p:nvPr/>
          </p:nvGrpSpPr>
          <p:grpSpPr bwMode="auto">
            <a:xfrm>
              <a:off x="2519709" y="4149662"/>
              <a:ext cx="4079530" cy="2011412"/>
              <a:chOff x="4872918" y="1172056"/>
              <a:chExt cx="4079110" cy="2011411"/>
            </a:xfrm>
          </p:grpSpPr>
          <p:grpSp>
            <p:nvGrpSpPr>
              <p:cNvPr id="8" name="Grouper 14"/>
              <p:cNvGrpSpPr>
                <a:grpSpLocks/>
              </p:cNvGrpSpPr>
              <p:nvPr/>
            </p:nvGrpSpPr>
            <p:grpSpPr bwMode="auto">
              <a:xfrm>
                <a:off x="4923367" y="1456267"/>
                <a:ext cx="4028661" cy="1727200"/>
                <a:chOff x="4923367" y="1456267"/>
                <a:chExt cx="4028661" cy="1727200"/>
              </a:xfrm>
            </p:grpSpPr>
            <p:pic>
              <p:nvPicPr>
                <p:cNvPr id="10" name="Imag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23367" y="1456267"/>
                  <a:ext cx="4028661" cy="1727200"/>
                </a:xfrm>
                <a:prstGeom prst="rect">
                  <a:avLst/>
                </a:prstGeom>
                <a:noFill/>
                <a:ln w="9525">
                  <a:solidFill>
                    <a:srgbClr val="00007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6647215" y="1676930"/>
                  <a:ext cx="46032" cy="51117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2" name="Flèche vers la gauche 11"/>
                <p:cNvSpPr/>
                <p:nvPr/>
              </p:nvSpPr>
              <p:spPr>
                <a:xfrm>
                  <a:off x="6515465" y="1880130"/>
                  <a:ext cx="134924" cy="76200"/>
                </a:xfrm>
                <a:prstGeom prst="leftArrow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193259" y="1854730"/>
                  <a:ext cx="36508" cy="14287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" name="Flèche vers la gauche 13"/>
                <p:cNvSpPr/>
                <p:nvPr/>
              </p:nvSpPr>
              <p:spPr>
                <a:xfrm rot="10800000">
                  <a:off x="7221831" y="1875368"/>
                  <a:ext cx="134923" cy="76200"/>
                </a:xfrm>
                <a:prstGeom prst="leftArrow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>
                  <a:off x="5441476" y="2865982"/>
                  <a:ext cx="818729" cy="247650"/>
                </a:xfrm>
                <a:prstGeom prst="ellipse">
                  <a:avLst/>
                </a:prstGeom>
                <a:noFill/>
                <a:ln w="12700" cmpd="sng">
                  <a:solidFill>
                    <a:srgbClr val="0000E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6" name="Ellipse 15"/>
                <p:cNvSpPr/>
                <p:nvPr/>
              </p:nvSpPr>
              <p:spPr>
                <a:xfrm>
                  <a:off x="7610629" y="2878105"/>
                  <a:ext cx="720651" cy="250825"/>
                </a:xfrm>
                <a:prstGeom prst="ellipse">
                  <a:avLst/>
                </a:prstGeom>
                <a:noFill/>
                <a:ln w="12700" cmpd="sng">
                  <a:solidFill>
                    <a:srgbClr val="0000E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9" name="ZoneTexte 15"/>
              <p:cNvSpPr txBox="1">
                <a:spLocks noChangeArrowheads="1"/>
              </p:cNvSpPr>
              <p:nvPr/>
            </p:nvSpPr>
            <p:spPr bwMode="auto">
              <a:xfrm>
                <a:off x="4872918" y="1172056"/>
                <a:ext cx="1214647" cy="278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400" b="1" dirty="0" smtClean="0">
                    <a:solidFill>
                      <a:srgbClr val="0000E0"/>
                    </a:solidFill>
                    <a:latin typeface="+mj-lt"/>
                    <a:cs typeface="Comic Sans MS" charset="0"/>
                  </a:rPr>
                  <a:t>D:A:D </a:t>
                </a:r>
                <a:r>
                  <a:rPr lang="fr-FR" sz="1400" b="1" dirty="0" err="1" smtClean="0">
                    <a:solidFill>
                      <a:srgbClr val="0000E0"/>
                    </a:solidFill>
                    <a:latin typeface="+mj-lt"/>
                    <a:cs typeface="Comic Sans MS" charset="0"/>
                  </a:rPr>
                  <a:t>study</a:t>
                </a:r>
                <a:r>
                  <a:rPr lang="fr-FR" sz="1400" b="1" dirty="0" smtClean="0">
                    <a:solidFill>
                      <a:srgbClr val="0000E0"/>
                    </a:solidFill>
                    <a:latin typeface="+mj-lt"/>
                    <a:cs typeface="Comic Sans MS" charset="0"/>
                  </a:rPr>
                  <a:t>……</a:t>
                </a:r>
                <a:endParaRPr lang="fr-FR" sz="1400" b="1" dirty="0">
                  <a:solidFill>
                    <a:srgbClr val="0000E0"/>
                  </a:solidFill>
                  <a:latin typeface="+mj-lt"/>
                  <a:cs typeface="Comic Sans MS" charset="0"/>
                </a:endParaRPr>
              </a:p>
            </p:txBody>
          </p:sp>
        </p:grpSp>
        <p:sp>
          <p:nvSpPr>
            <p:cNvPr id="7" name="ZoneTexte 179"/>
            <p:cNvSpPr txBox="1">
              <a:spLocks noChangeArrowheads="1"/>
            </p:cNvSpPr>
            <p:nvPr/>
          </p:nvSpPr>
          <p:spPr bwMode="auto">
            <a:xfrm>
              <a:off x="5737084" y="6145963"/>
              <a:ext cx="967679" cy="2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dirty="0" err="1">
                  <a:solidFill>
                    <a:srgbClr val="0000FF"/>
                  </a:solidFill>
                  <a:latin typeface="+mj-lt"/>
                  <a:cs typeface="Comic Sans MS" charset="0"/>
                </a:rPr>
                <a:t>Ryom</a:t>
              </a:r>
              <a:r>
                <a:rPr lang="fr-FR" sz="1000" dirty="0">
                  <a:solidFill>
                    <a:srgbClr val="0000FF"/>
                  </a:solidFill>
                  <a:latin typeface="+mj-lt"/>
                  <a:cs typeface="Comic Sans MS" charset="0"/>
                </a:rPr>
                <a:t> L, JID 2013</a:t>
              </a:r>
            </a:p>
          </p:txBody>
        </p:sp>
      </p:grpSp>
      <p:grpSp>
        <p:nvGrpSpPr>
          <p:cNvPr id="17" name="Grouper 16"/>
          <p:cNvGrpSpPr>
            <a:grpSpLocks noChangeAspect="1"/>
          </p:cNvGrpSpPr>
          <p:nvPr/>
        </p:nvGrpSpPr>
        <p:grpSpPr>
          <a:xfrm>
            <a:off x="271648" y="1843313"/>
            <a:ext cx="4264122" cy="2194330"/>
            <a:chOff x="186178" y="2115647"/>
            <a:chExt cx="4623833" cy="2379445"/>
          </a:xfrm>
        </p:grpSpPr>
        <p:grpSp>
          <p:nvGrpSpPr>
            <p:cNvPr id="18" name="Grouper 17"/>
            <p:cNvGrpSpPr/>
            <p:nvPr/>
          </p:nvGrpSpPr>
          <p:grpSpPr>
            <a:xfrm>
              <a:off x="186178" y="2115647"/>
              <a:ext cx="4623833" cy="2379445"/>
              <a:chOff x="2189297" y="1743060"/>
              <a:chExt cx="4623833" cy="2379445"/>
            </a:xfrm>
          </p:grpSpPr>
          <p:grpSp>
            <p:nvGrpSpPr>
              <p:cNvPr id="20" name="Grouper 165"/>
              <p:cNvGrpSpPr>
                <a:grpSpLocks noChangeAspect="1"/>
              </p:cNvGrpSpPr>
              <p:nvPr/>
            </p:nvGrpSpPr>
            <p:grpSpPr bwMode="auto">
              <a:xfrm>
                <a:off x="2189297" y="1743060"/>
                <a:ext cx="4294053" cy="2061170"/>
                <a:chOff x="1027313" y="2137964"/>
                <a:chExt cx="6983212" cy="4152273"/>
              </a:xfrm>
            </p:grpSpPr>
            <p:sp>
              <p:nvSpPr>
                <p:cNvPr id="22" name="Line 311"/>
                <p:cNvSpPr>
                  <a:spLocks noChangeShapeType="1"/>
                </p:cNvSpPr>
                <p:nvPr/>
              </p:nvSpPr>
              <p:spPr bwMode="auto">
                <a:xfrm>
                  <a:off x="1917700" y="4076304"/>
                  <a:ext cx="6083300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3" name="Group 165"/>
                <p:cNvGrpSpPr>
                  <a:grpSpLocks/>
                </p:cNvGrpSpPr>
                <p:nvPr/>
              </p:nvGrpSpPr>
              <p:grpSpPr bwMode="auto">
                <a:xfrm>
                  <a:off x="7826375" y="3506391"/>
                  <a:ext cx="90488" cy="403225"/>
                  <a:chOff x="5288" y="2262"/>
                  <a:chExt cx="36" cy="258"/>
                </a:xfrm>
              </p:grpSpPr>
              <p:sp>
                <p:nvSpPr>
                  <p:cNvPr id="177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9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4" name="Group 185"/>
                <p:cNvGrpSpPr>
                  <a:grpSpLocks/>
                </p:cNvGrpSpPr>
                <p:nvPr/>
              </p:nvGrpSpPr>
              <p:grpSpPr bwMode="auto">
                <a:xfrm>
                  <a:off x="7567613" y="3833416"/>
                  <a:ext cx="90487" cy="876300"/>
                  <a:chOff x="5288" y="2262"/>
                  <a:chExt cx="36" cy="258"/>
                </a:xfrm>
              </p:grpSpPr>
              <p:sp>
                <p:nvSpPr>
                  <p:cNvPr id="174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6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" name="Group 189"/>
                <p:cNvGrpSpPr>
                  <a:grpSpLocks/>
                </p:cNvGrpSpPr>
                <p:nvPr/>
              </p:nvGrpSpPr>
              <p:grpSpPr bwMode="auto">
                <a:xfrm>
                  <a:off x="7299325" y="3573066"/>
                  <a:ext cx="90488" cy="650875"/>
                  <a:chOff x="5288" y="2262"/>
                  <a:chExt cx="36" cy="258"/>
                </a:xfrm>
              </p:grpSpPr>
              <p:sp>
                <p:nvSpPr>
                  <p:cNvPr id="171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3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193"/>
                <p:cNvGrpSpPr>
                  <a:grpSpLocks/>
                </p:cNvGrpSpPr>
                <p:nvPr/>
              </p:nvGrpSpPr>
              <p:grpSpPr bwMode="auto">
                <a:xfrm>
                  <a:off x="7040563" y="3744516"/>
                  <a:ext cx="90487" cy="628650"/>
                  <a:chOff x="5288" y="2262"/>
                  <a:chExt cx="36" cy="258"/>
                </a:xfrm>
              </p:grpSpPr>
              <p:sp>
                <p:nvSpPr>
                  <p:cNvPr id="168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" name="Group 197"/>
                <p:cNvGrpSpPr>
                  <a:grpSpLocks/>
                </p:cNvGrpSpPr>
                <p:nvPr/>
              </p:nvGrpSpPr>
              <p:grpSpPr bwMode="auto">
                <a:xfrm>
                  <a:off x="6781800" y="4017566"/>
                  <a:ext cx="90488" cy="254000"/>
                  <a:chOff x="5288" y="2262"/>
                  <a:chExt cx="36" cy="258"/>
                </a:xfrm>
              </p:grpSpPr>
              <p:sp>
                <p:nvSpPr>
                  <p:cNvPr id="165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7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C0000"/>
                  </a:solidFill>
                  <a:ln w="2540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" name="Group 201"/>
                <p:cNvGrpSpPr>
                  <a:grpSpLocks/>
                </p:cNvGrpSpPr>
                <p:nvPr/>
              </p:nvGrpSpPr>
              <p:grpSpPr bwMode="auto">
                <a:xfrm>
                  <a:off x="6257925" y="2901554"/>
                  <a:ext cx="90488" cy="628650"/>
                  <a:chOff x="5288" y="2262"/>
                  <a:chExt cx="36" cy="258"/>
                </a:xfrm>
              </p:grpSpPr>
              <p:sp>
                <p:nvSpPr>
                  <p:cNvPr id="162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3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4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" name="Group 205"/>
                <p:cNvGrpSpPr>
                  <a:grpSpLocks/>
                </p:cNvGrpSpPr>
                <p:nvPr/>
              </p:nvGrpSpPr>
              <p:grpSpPr bwMode="auto">
                <a:xfrm>
                  <a:off x="6008688" y="3177779"/>
                  <a:ext cx="90487" cy="666750"/>
                  <a:chOff x="5288" y="2262"/>
                  <a:chExt cx="36" cy="258"/>
                </a:xfrm>
              </p:grpSpPr>
              <p:sp>
                <p:nvSpPr>
                  <p:cNvPr id="159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1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" name="Group 209"/>
                <p:cNvGrpSpPr>
                  <a:grpSpLocks/>
                </p:cNvGrpSpPr>
                <p:nvPr/>
              </p:nvGrpSpPr>
              <p:grpSpPr bwMode="auto">
                <a:xfrm>
                  <a:off x="5737225" y="3479404"/>
                  <a:ext cx="90488" cy="644525"/>
                  <a:chOff x="5288" y="2262"/>
                  <a:chExt cx="36" cy="258"/>
                </a:xfrm>
              </p:grpSpPr>
              <p:sp>
                <p:nvSpPr>
                  <p:cNvPr id="156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8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" name="Group 213"/>
                <p:cNvGrpSpPr>
                  <a:grpSpLocks/>
                </p:cNvGrpSpPr>
                <p:nvPr/>
              </p:nvGrpSpPr>
              <p:grpSpPr bwMode="auto">
                <a:xfrm>
                  <a:off x="5481638" y="3612754"/>
                  <a:ext cx="90487" cy="590550"/>
                  <a:chOff x="5288" y="2262"/>
                  <a:chExt cx="36" cy="258"/>
                </a:xfrm>
              </p:grpSpPr>
              <p:sp>
                <p:nvSpPr>
                  <p:cNvPr id="153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5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" name="Group 217"/>
                <p:cNvGrpSpPr>
                  <a:grpSpLocks/>
                </p:cNvGrpSpPr>
                <p:nvPr/>
              </p:nvGrpSpPr>
              <p:grpSpPr bwMode="auto">
                <a:xfrm>
                  <a:off x="5216525" y="4104879"/>
                  <a:ext cx="90488" cy="212725"/>
                  <a:chOff x="5288" y="2262"/>
                  <a:chExt cx="36" cy="258"/>
                </a:xfrm>
              </p:grpSpPr>
              <p:sp>
                <p:nvSpPr>
                  <p:cNvPr id="150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52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3" name="Group 221"/>
                <p:cNvGrpSpPr>
                  <a:grpSpLocks/>
                </p:cNvGrpSpPr>
                <p:nvPr/>
              </p:nvGrpSpPr>
              <p:grpSpPr bwMode="auto">
                <a:xfrm>
                  <a:off x="4697413" y="3488929"/>
                  <a:ext cx="90487" cy="333375"/>
                  <a:chOff x="5288" y="2262"/>
                  <a:chExt cx="36" cy="258"/>
                </a:xfrm>
              </p:grpSpPr>
              <p:sp>
                <p:nvSpPr>
                  <p:cNvPr id="147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9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" name="Group 225"/>
                <p:cNvGrpSpPr>
                  <a:grpSpLocks/>
                </p:cNvGrpSpPr>
                <p:nvPr/>
              </p:nvGrpSpPr>
              <p:grpSpPr bwMode="auto">
                <a:xfrm>
                  <a:off x="4448175" y="3593704"/>
                  <a:ext cx="90488" cy="558800"/>
                  <a:chOff x="5288" y="2262"/>
                  <a:chExt cx="36" cy="258"/>
                </a:xfrm>
              </p:grpSpPr>
              <p:sp>
                <p:nvSpPr>
                  <p:cNvPr id="144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5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6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" name="Group 229"/>
                <p:cNvGrpSpPr>
                  <a:grpSpLocks/>
                </p:cNvGrpSpPr>
                <p:nvPr/>
              </p:nvGrpSpPr>
              <p:grpSpPr bwMode="auto">
                <a:xfrm>
                  <a:off x="4179888" y="3569891"/>
                  <a:ext cx="90487" cy="457200"/>
                  <a:chOff x="5288" y="2262"/>
                  <a:chExt cx="36" cy="258"/>
                </a:xfrm>
              </p:grpSpPr>
              <p:sp>
                <p:nvSpPr>
                  <p:cNvPr id="141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3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6" name="Group 233"/>
                <p:cNvGrpSpPr>
                  <a:grpSpLocks/>
                </p:cNvGrpSpPr>
                <p:nvPr/>
              </p:nvGrpSpPr>
              <p:grpSpPr bwMode="auto">
                <a:xfrm>
                  <a:off x="3921125" y="3760391"/>
                  <a:ext cx="90488" cy="492125"/>
                  <a:chOff x="5288" y="2262"/>
                  <a:chExt cx="36" cy="258"/>
                </a:xfrm>
              </p:grpSpPr>
              <p:sp>
                <p:nvSpPr>
                  <p:cNvPr id="138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0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7" name="Group 237"/>
                <p:cNvGrpSpPr>
                  <a:grpSpLocks/>
                </p:cNvGrpSpPr>
                <p:nvPr/>
              </p:nvGrpSpPr>
              <p:grpSpPr bwMode="auto">
                <a:xfrm>
                  <a:off x="3665538" y="4269979"/>
                  <a:ext cx="90487" cy="295275"/>
                  <a:chOff x="5288" y="2262"/>
                  <a:chExt cx="36" cy="258"/>
                </a:xfrm>
              </p:grpSpPr>
              <p:sp>
                <p:nvSpPr>
                  <p:cNvPr id="135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7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99FF"/>
                  </a:solidFill>
                  <a:ln w="254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" name="Group 241"/>
                <p:cNvGrpSpPr>
                  <a:grpSpLocks/>
                </p:cNvGrpSpPr>
                <p:nvPr/>
              </p:nvGrpSpPr>
              <p:grpSpPr bwMode="auto">
                <a:xfrm>
                  <a:off x="3132138" y="3320654"/>
                  <a:ext cx="90487" cy="377825"/>
                  <a:chOff x="5288" y="2262"/>
                  <a:chExt cx="36" cy="258"/>
                </a:xfrm>
              </p:grpSpPr>
              <p:sp>
                <p:nvSpPr>
                  <p:cNvPr id="132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3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4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9" name="Group 245"/>
                <p:cNvGrpSpPr>
                  <a:grpSpLocks/>
                </p:cNvGrpSpPr>
                <p:nvPr/>
              </p:nvGrpSpPr>
              <p:grpSpPr bwMode="auto">
                <a:xfrm>
                  <a:off x="2882900" y="3536554"/>
                  <a:ext cx="90488" cy="523875"/>
                  <a:chOff x="5288" y="2262"/>
                  <a:chExt cx="36" cy="258"/>
                </a:xfrm>
              </p:grpSpPr>
              <p:sp>
                <p:nvSpPr>
                  <p:cNvPr id="129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1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0" name="Group 249"/>
                <p:cNvGrpSpPr>
                  <a:grpSpLocks/>
                </p:cNvGrpSpPr>
                <p:nvPr/>
              </p:nvGrpSpPr>
              <p:grpSpPr bwMode="auto">
                <a:xfrm>
                  <a:off x="2630488" y="3563541"/>
                  <a:ext cx="90487" cy="457200"/>
                  <a:chOff x="5288" y="2262"/>
                  <a:chExt cx="36" cy="258"/>
                </a:xfrm>
              </p:grpSpPr>
              <p:sp>
                <p:nvSpPr>
                  <p:cNvPr id="126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8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1" name="Group 253"/>
                <p:cNvGrpSpPr>
                  <a:grpSpLocks/>
                </p:cNvGrpSpPr>
                <p:nvPr/>
              </p:nvGrpSpPr>
              <p:grpSpPr bwMode="auto">
                <a:xfrm>
                  <a:off x="2355850" y="3887391"/>
                  <a:ext cx="90488" cy="612775"/>
                  <a:chOff x="5288" y="2262"/>
                  <a:chExt cx="36" cy="258"/>
                </a:xfrm>
              </p:grpSpPr>
              <p:sp>
                <p:nvSpPr>
                  <p:cNvPr id="123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5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2" name="Group 257"/>
                <p:cNvGrpSpPr>
                  <a:grpSpLocks/>
                </p:cNvGrpSpPr>
                <p:nvPr/>
              </p:nvGrpSpPr>
              <p:grpSpPr bwMode="auto">
                <a:xfrm>
                  <a:off x="2105025" y="4209654"/>
                  <a:ext cx="90488" cy="292100"/>
                  <a:chOff x="5288" y="2262"/>
                  <a:chExt cx="36" cy="258"/>
                </a:xfrm>
              </p:grpSpPr>
              <p:sp>
                <p:nvSpPr>
                  <p:cNvPr id="120" name="Freeform 77"/>
                  <p:cNvSpPr>
                    <a:spLocks/>
                  </p:cNvSpPr>
                  <p:nvPr/>
                </p:nvSpPr>
                <p:spPr bwMode="auto">
                  <a:xfrm>
                    <a:off x="5288" y="2520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306" y="2262"/>
                    <a:ext cx="0" cy="258"/>
                  </a:xfrm>
                  <a:prstGeom prst="line">
                    <a:avLst/>
                  </a:prstGeom>
                  <a:noFill/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2" name="Freeform 85"/>
                  <p:cNvSpPr>
                    <a:spLocks/>
                  </p:cNvSpPr>
                  <p:nvPr/>
                </p:nvSpPr>
                <p:spPr bwMode="auto">
                  <a:xfrm>
                    <a:off x="5288" y="2262"/>
                    <a:ext cx="36" cy="0"/>
                  </a:xfrm>
                  <a:custGeom>
                    <a:avLst/>
                    <a:gdLst>
                      <a:gd name="T0" fmla="*/ 0 w 232"/>
                      <a:gd name="T1" fmla="*/ 0 w 232"/>
                      <a:gd name="T2" fmla="*/ 0 w 232"/>
                      <a:gd name="T3" fmla="*/ 0 60000 65536"/>
                      <a:gd name="T4" fmla="*/ 0 60000 65536"/>
                      <a:gd name="T5" fmla="*/ 0 60000 65536"/>
                      <a:gd name="T6" fmla="*/ 0 w 232"/>
                      <a:gd name="T7" fmla="*/ 232 w 232"/>
                    </a:gdLst>
                    <a:ahLst/>
                    <a:cxnLst>
                      <a:cxn ang="T3">
                        <a:pos x="T0" y="0"/>
                      </a:cxn>
                      <a:cxn ang="T4">
                        <a:pos x="T1" y="0"/>
                      </a:cxn>
                      <a:cxn ang="T5">
                        <a:pos x="T2" y="0"/>
                      </a:cxn>
                    </a:cxnLst>
                    <a:rect l="T6" t="0" r="T7" b="0"/>
                    <a:pathLst>
                      <a:path w="232">
                        <a:moveTo>
                          <a:pt x="232" y="0"/>
                        </a:moveTo>
                        <a:lnTo>
                          <a:pt x="11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16FB3"/>
                  </a:solidFill>
                  <a:ln w="25400">
                    <a:solidFill>
                      <a:srgbClr val="716FB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" name="Rectangle 421"/>
                <p:cNvSpPr>
                  <a:spLocks noChangeArrowheads="1"/>
                </p:cNvSpPr>
                <p:nvPr/>
              </p:nvSpPr>
              <p:spPr bwMode="auto">
                <a:xfrm>
                  <a:off x="4933950" y="2511028"/>
                  <a:ext cx="1555750" cy="310095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1000" b="1">
                      <a:solidFill>
                        <a:srgbClr val="FFFFFF"/>
                      </a:solidFill>
                      <a:latin typeface="Trebuchet MS" charset="0"/>
                    </a:rPr>
                    <a:t>Atazanavir</a:t>
                  </a:r>
                  <a:endParaRPr lang="fr-FR" sz="1000">
                    <a:solidFill>
                      <a:srgbClr val="FFFFFF"/>
                    </a:solidFill>
                    <a:latin typeface="Trebuchet MS" charset="0"/>
                  </a:endParaRPr>
                </a:p>
              </p:txBody>
            </p:sp>
            <p:sp>
              <p:nvSpPr>
                <p:cNvPr id="44" name="Rectangle 547"/>
                <p:cNvSpPr>
                  <a:spLocks noChangeArrowheads="1"/>
                </p:cNvSpPr>
                <p:nvPr/>
              </p:nvSpPr>
              <p:spPr bwMode="auto">
                <a:xfrm>
                  <a:off x="3276598" y="2511028"/>
                  <a:ext cx="1649413" cy="31009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1000" b="1">
                      <a:solidFill>
                        <a:srgbClr val="FFFFFF"/>
                      </a:solidFill>
                      <a:latin typeface="Trebuchet MS" charset="0"/>
                    </a:rPr>
                    <a:t>Indinavir                  </a:t>
                  </a:r>
                  <a:endParaRPr lang="fr-FR" sz="1000">
                    <a:solidFill>
                      <a:srgbClr val="FFFFFF"/>
                    </a:solidFill>
                    <a:latin typeface="Trebuchet MS" charset="0"/>
                  </a:endParaRPr>
                </a:p>
              </p:txBody>
            </p:sp>
            <p:sp>
              <p:nvSpPr>
                <p:cNvPr id="45" name="Rectangle 548"/>
                <p:cNvSpPr>
                  <a:spLocks noChangeArrowheads="1"/>
                </p:cNvSpPr>
                <p:nvPr/>
              </p:nvSpPr>
              <p:spPr bwMode="auto">
                <a:xfrm>
                  <a:off x="2032000" y="2511028"/>
                  <a:ext cx="1244600" cy="310095"/>
                </a:xfrm>
                <a:prstGeom prst="rect">
                  <a:avLst/>
                </a:prstGeom>
                <a:solidFill>
                  <a:srgbClr val="716F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1000" b="1">
                      <a:solidFill>
                        <a:srgbClr val="FFFFFF"/>
                      </a:solidFill>
                      <a:latin typeface="Trebuchet MS" charset="0"/>
                    </a:rPr>
                    <a:t>Tenofovir</a:t>
                  </a:r>
                  <a:endParaRPr lang="fr-FR" sz="1000">
                    <a:solidFill>
                      <a:srgbClr val="FFFFFF"/>
                    </a:solidFill>
                    <a:latin typeface="Trebuchet MS" charset="0"/>
                  </a:endParaRPr>
                </a:p>
              </p:txBody>
            </p:sp>
            <p:sp>
              <p:nvSpPr>
                <p:cNvPr id="46" name="Rectangle 549"/>
                <p:cNvSpPr>
                  <a:spLocks noChangeArrowheads="1"/>
                </p:cNvSpPr>
                <p:nvPr/>
              </p:nvSpPr>
              <p:spPr bwMode="auto">
                <a:xfrm>
                  <a:off x="6507163" y="2511028"/>
                  <a:ext cx="1492251" cy="310095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1000" b="1">
                      <a:solidFill>
                        <a:srgbClr val="FFFFFF"/>
                      </a:solidFill>
                      <a:latin typeface="Trebuchet MS" charset="0"/>
                    </a:rPr>
                    <a:t>Lopinavir/r</a:t>
                  </a:r>
                </a:p>
              </p:txBody>
            </p:sp>
            <p:sp>
              <p:nvSpPr>
                <p:cNvPr id="47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835150" y="2169716"/>
                  <a:ext cx="73025" cy="0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Rectangle 333"/>
                <p:cNvSpPr>
                  <a:spLocks noChangeArrowheads="1"/>
                </p:cNvSpPr>
                <p:nvPr/>
              </p:nvSpPr>
              <p:spPr bwMode="auto">
                <a:xfrm>
                  <a:off x="1979614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fr-FR" sz="900" b="1">
                      <a:solidFill>
                        <a:srgbClr val="000066"/>
                      </a:solidFill>
                    </a:rPr>
                    <a:t>86</a:t>
                  </a:r>
                </a:p>
              </p:txBody>
            </p:sp>
            <p:sp>
              <p:nvSpPr>
                <p:cNvPr id="49" name="Rectangle 550"/>
                <p:cNvSpPr>
                  <a:spLocks noChangeArrowheads="1"/>
                </p:cNvSpPr>
                <p:nvPr/>
              </p:nvSpPr>
              <p:spPr bwMode="auto">
                <a:xfrm>
                  <a:off x="2251076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21</a:t>
                  </a:r>
                </a:p>
              </p:txBody>
            </p:sp>
            <p:sp>
              <p:nvSpPr>
                <p:cNvPr id="50" name="Rectangle 552"/>
                <p:cNvSpPr>
                  <a:spLocks noChangeArrowheads="1"/>
                </p:cNvSpPr>
                <p:nvPr/>
              </p:nvSpPr>
              <p:spPr bwMode="auto">
                <a:xfrm>
                  <a:off x="2525713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34</a:t>
                  </a:r>
                </a:p>
              </p:txBody>
            </p:sp>
            <p:sp>
              <p:nvSpPr>
                <p:cNvPr id="51" name="Rectangle 553"/>
                <p:cNvSpPr>
                  <a:spLocks noChangeArrowheads="1"/>
                </p:cNvSpPr>
                <p:nvPr/>
              </p:nvSpPr>
              <p:spPr bwMode="auto">
                <a:xfrm>
                  <a:off x="2803525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29</a:t>
                  </a:r>
                </a:p>
              </p:txBody>
            </p:sp>
            <p:sp>
              <p:nvSpPr>
                <p:cNvPr id="52" name="Rectangle 554"/>
                <p:cNvSpPr>
                  <a:spLocks noChangeArrowheads="1"/>
                </p:cNvSpPr>
                <p:nvPr/>
              </p:nvSpPr>
              <p:spPr bwMode="auto">
                <a:xfrm>
                  <a:off x="3060697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55</a:t>
                  </a:r>
                </a:p>
              </p:txBody>
            </p:sp>
            <p:sp>
              <p:nvSpPr>
                <p:cNvPr id="53" name="Rectangle 555"/>
                <p:cNvSpPr>
                  <a:spLocks noChangeArrowheads="1"/>
                </p:cNvSpPr>
                <p:nvPr/>
              </p:nvSpPr>
              <p:spPr bwMode="auto">
                <a:xfrm>
                  <a:off x="3568699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fr-FR" sz="900" b="1">
                      <a:solidFill>
                        <a:srgbClr val="000066"/>
                      </a:solidFill>
                    </a:rPr>
                    <a:t>67</a:t>
                  </a:r>
                </a:p>
              </p:txBody>
            </p:sp>
            <p:sp>
              <p:nvSpPr>
                <p:cNvPr id="54" name="Rectangle 556"/>
                <p:cNvSpPr>
                  <a:spLocks noChangeArrowheads="1"/>
                </p:cNvSpPr>
                <p:nvPr/>
              </p:nvSpPr>
              <p:spPr bwMode="auto">
                <a:xfrm>
                  <a:off x="3836987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31</a:t>
                  </a:r>
                </a:p>
              </p:txBody>
            </p:sp>
            <p:sp>
              <p:nvSpPr>
                <p:cNvPr id="55" name="Rectangle 557"/>
                <p:cNvSpPr>
                  <a:spLocks noChangeArrowheads="1"/>
                </p:cNvSpPr>
                <p:nvPr/>
              </p:nvSpPr>
              <p:spPr bwMode="auto">
                <a:xfrm>
                  <a:off x="4114800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35</a:t>
                  </a:r>
                </a:p>
              </p:txBody>
            </p:sp>
            <p:sp>
              <p:nvSpPr>
                <p:cNvPr id="56" name="Rectangle 558"/>
                <p:cNvSpPr>
                  <a:spLocks noChangeArrowheads="1"/>
                </p:cNvSpPr>
                <p:nvPr/>
              </p:nvSpPr>
              <p:spPr bwMode="auto">
                <a:xfrm>
                  <a:off x="4383087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25</a:t>
                  </a:r>
                </a:p>
              </p:txBody>
            </p:sp>
            <p:sp>
              <p:nvSpPr>
                <p:cNvPr id="57" name="Rectangle 559"/>
                <p:cNvSpPr>
                  <a:spLocks noChangeArrowheads="1"/>
                </p:cNvSpPr>
                <p:nvPr/>
              </p:nvSpPr>
              <p:spPr bwMode="auto">
                <a:xfrm>
                  <a:off x="4649789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67</a:t>
                  </a:r>
                </a:p>
              </p:txBody>
            </p:sp>
            <p:sp>
              <p:nvSpPr>
                <p:cNvPr id="58" name="Rectangle 560"/>
                <p:cNvSpPr>
                  <a:spLocks noChangeArrowheads="1"/>
                </p:cNvSpPr>
                <p:nvPr/>
              </p:nvSpPr>
              <p:spPr bwMode="auto">
                <a:xfrm>
                  <a:off x="5043488" y="2169717"/>
                  <a:ext cx="30003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fr-FR" sz="900" b="1">
                      <a:solidFill>
                        <a:srgbClr val="000066"/>
                      </a:solidFill>
                    </a:rPr>
                    <a:t>127</a:t>
                  </a:r>
                </a:p>
              </p:txBody>
            </p:sp>
            <p:sp>
              <p:nvSpPr>
                <p:cNvPr id="59" name="Rectangle 561"/>
                <p:cNvSpPr>
                  <a:spLocks noChangeArrowheads="1"/>
                </p:cNvSpPr>
                <p:nvPr/>
              </p:nvSpPr>
              <p:spPr bwMode="auto">
                <a:xfrm>
                  <a:off x="5419723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20</a:t>
                  </a:r>
                </a:p>
              </p:txBody>
            </p:sp>
            <p:sp>
              <p:nvSpPr>
                <p:cNvPr id="60" name="Rectangle 562"/>
                <p:cNvSpPr>
                  <a:spLocks noChangeArrowheads="1"/>
                </p:cNvSpPr>
                <p:nvPr/>
              </p:nvSpPr>
              <p:spPr bwMode="auto">
                <a:xfrm>
                  <a:off x="5694365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19</a:t>
                  </a:r>
                </a:p>
              </p:txBody>
            </p:sp>
            <p:sp>
              <p:nvSpPr>
                <p:cNvPr id="61" name="Rectangle 563"/>
                <p:cNvSpPr>
                  <a:spLocks noChangeArrowheads="1"/>
                </p:cNvSpPr>
                <p:nvPr/>
              </p:nvSpPr>
              <p:spPr bwMode="auto">
                <a:xfrm>
                  <a:off x="5958006" y="2169717"/>
                  <a:ext cx="19026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11</a:t>
                  </a:r>
                </a:p>
              </p:txBody>
            </p:sp>
            <p:sp>
              <p:nvSpPr>
                <p:cNvPr id="62" name="Rectangle 564"/>
                <p:cNvSpPr>
                  <a:spLocks noChangeArrowheads="1"/>
                </p:cNvSpPr>
                <p:nvPr/>
              </p:nvSpPr>
              <p:spPr bwMode="auto">
                <a:xfrm>
                  <a:off x="6229350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48</a:t>
                  </a:r>
                </a:p>
              </p:txBody>
            </p:sp>
            <p:sp>
              <p:nvSpPr>
                <p:cNvPr id="63" name="Rectangle 565"/>
                <p:cNvSpPr>
                  <a:spLocks noChangeArrowheads="1"/>
                </p:cNvSpPr>
                <p:nvPr/>
              </p:nvSpPr>
              <p:spPr bwMode="auto">
                <a:xfrm>
                  <a:off x="6577014" y="2169717"/>
                  <a:ext cx="30003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fr-FR" sz="900" b="1">
                      <a:solidFill>
                        <a:srgbClr val="000066"/>
                      </a:solidFill>
                    </a:rPr>
                    <a:t>143</a:t>
                  </a:r>
                </a:p>
              </p:txBody>
            </p:sp>
            <p:sp>
              <p:nvSpPr>
                <p:cNvPr id="64" name="Rectangle 566"/>
                <p:cNvSpPr>
                  <a:spLocks noChangeArrowheads="1"/>
                </p:cNvSpPr>
                <p:nvPr/>
              </p:nvSpPr>
              <p:spPr bwMode="auto">
                <a:xfrm>
                  <a:off x="6938961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23</a:t>
                  </a:r>
                </a:p>
              </p:txBody>
            </p:sp>
            <p:sp>
              <p:nvSpPr>
                <p:cNvPr id="65" name="Rectangle 567"/>
                <p:cNvSpPr>
                  <a:spLocks noChangeArrowheads="1"/>
                </p:cNvSpPr>
                <p:nvPr/>
              </p:nvSpPr>
              <p:spPr bwMode="auto">
                <a:xfrm>
                  <a:off x="7213601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20</a:t>
                  </a:r>
                </a:p>
              </p:txBody>
            </p:sp>
            <p:sp>
              <p:nvSpPr>
                <p:cNvPr id="66" name="Rectangle 568"/>
                <p:cNvSpPr>
                  <a:spLocks noChangeArrowheads="1"/>
                </p:cNvSpPr>
                <p:nvPr/>
              </p:nvSpPr>
              <p:spPr bwMode="auto">
                <a:xfrm>
                  <a:off x="7481888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18</a:t>
                  </a:r>
                </a:p>
              </p:txBody>
            </p:sp>
            <p:sp>
              <p:nvSpPr>
                <p:cNvPr id="67" name="Rectangle 569"/>
                <p:cNvSpPr>
                  <a:spLocks noChangeArrowheads="1"/>
                </p:cNvSpPr>
                <p:nvPr/>
              </p:nvSpPr>
              <p:spPr bwMode="auto">
                <a:xfrm>
                  <a:off x="7761290" y="2169717"/>
                  <a:ext cx="200026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21</a:t>
                  </a:r>
                </a:p>
              </p:txBody>
            </p:sp>
            <p:sp>
              <p:nvSpPr>
                <p:cNvPr id="68" name="Rectangle 570"/>
                <p:cNvSpPr>
                  <a:spLocks noChangeArrowheads="1"/>
                </p:cNvSpPr>
                <p:nvPr/>
              </p:nvSpPr>
              <p:spPr bwMode="auto">
                <a:xfrm>
                  <a:off x="1649277" y="2374622"/>
                  <a:ext cx="224607" cy="326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defRPr/>
                  </a:pPr>
                  <a:r>
                    <a:rPr lang="fr-FR" sz="1050" b="1">
                      <a:solidFill>
                        <a:srgbClr val="000066"/>
                      </a:solidFill>
                    </a:rPr>
                    <a:t>10</a:t>
                  </a:r>
                </a:p>
              </p:txBody>
            </p:sp>
            <p:sp>
              <p:nvSpPr>
                <p:cNvPr id="69" name="Rectangle 570"/>
                <p:cNvSpPr>
                  <a:spLocks noChangeArrowheads="1"/>
                </p:cNvSpPr>
                <p:nvPr/>
              </p:nvSpPr>
              <p:spPr bwMode="auto">
                <a:xfrm>
                  <a:off x="1649277" y="3932075"/>
                  <a:ext cx="224607" cy="326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defRPr/>
                  </a:pPr>
                  <a:r>
                    <a:rPr lang="fr-FR" sz="1050" b="1">
                      <a:solidFill>
                        <a:srgbClr val="000066"/>
                      </a:solidFill>
                    </a:rPr>
                    <a:t>1</a:t>
                  </a:r>
                </a:p>
              </p:txBody>
            </p:sp>
            <p:sp>
              <p:nvSpPr>
                <p:cNvPr id="70" name="Rectangle 570"/>
                <p:cNvSpPr>
                  <a:spLocks noChangeArrowheads="1"/>
                </p:cNvSpPr>
                <p:nvPr/>
              </p:nvSpPr>
              <p:spPr bwMode="auto">
                <a:xfrm>
                  <a:off x="1548593" y="5511914"/>
                  <a:ext cx="325291" cy="323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r">
                    <a:defRPr/>
                  </a:pPr>
                  <a:r>
                    <a:rPr lang="fr-FR" sz="1050" b="1">
                      <a:solidFill>
                        <a:srgbClr val="000066"/>
                      </a:solidFill>
                    </a:rPr>
                    <a:t>0.1</a:t>
                  </a:r>
                </a:p>
              </p:txBody>
            </p:sp>
            <p:sp>
              <p:nvSpPr>
                <p:cNvPr id="71" name="Rectangle 576"/>
                <p:cNvSpPr>
                  <a:spLocks noChangeArrowheads="1"/>
                </p:cNvSpPr>
                <p:nvPr/>
              </p:nvSpPr>
              <p:spPr bwMode="auto">
                <a:xfrm>
                  <a:off x="1848236" y="5732063"/>
                  <a:ext cx="559618" cy="558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Not</a:t>
                  </a:r>
                </a:p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started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2" name="Rectangle 577"/>
                <p:cNvSpPr>
                  <a:spLocks noChangeArrowheads="1"/>
                </p:cNvSpPr>
                <p:nvPr/>
              </p:nvSpPr>
              <p:spPr bwMode="auto">
                <a:xfrm>
                  <a:off x="2294692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0-1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3" name="Rectangle 578"/>
                <p:cNvSpPr>
                  <a:spLocks noChangeArrowheads="1"/>
                </p:cNvSpPr>
                <p:nvPr/>
              </p:nvSpPr>
              <p:spPr bwMode="auto">
                <a:xfrm>
                  <a:off x="2540756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1-2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4" name="Rectangle 579"/>
                <p:cNvSpPr>
                  <a:spLocks noChangeArrowheads="1"/>
                </p:cNvSpPr>
                <p:nvPr/>
              </p:nvSpPr>
              <p:spPr bwMode="auto">
                <a:xfrm>
                  <a:off x="2802694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2-3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5" name="Rectangle 580"/>
                <p:cNvSpPr>
                  <a:spLocks noChangeArrowheads="1"/>
                </p:cNvSpPr>
                <p:nvPr/>
              </p:nvSpPr>
              <p:spPr bwMode="auto">
                <a:xfrm>
                  <a:off x="3068788" y="5732065"/>
                  <a:ext cx="18861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&gt;3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6" name="Rectangle 576"/>
                <p:cNvSpPr>
                  <a:spLocks noChangeArrowheads="1"/>
                </p:cNvSpPr>
                <p:nvPr/>
              </p:nvSpPr>
              <p:spPr bwMode="auto">
                <a:xfrm>
                  <a:off x="3432563" y="5732065"/>
                  <a:ext cx="559618" cy="558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Not</a:t>
                  </a:r>
                </a:p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started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7" name="Rectangle 577"/>
                <p:cNvSpPr>
                  <a:spLocks noChangeArrowheads="1"/>
                </p:cNvSpPr>
                <p:nvPr/>
              </p:nvSpPr>
              <p:spPr bwMode="auto">
                <a:xfrm>
                  <a:off x="3879018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0-1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8" name="Rectangle 578"/>
                <p:cNvSpPr>
                  <a:spLocks noChangeArrowheads="1"/>
                </p:cNvSpPr>
                <p:nvPr/>
              </p:nvSpPr>
              <p:spPr bwMode="auto">
                <a:xfrm>
                  <a:off x="4125079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1-2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9" name="Rectangle 579"/>
                <p:cNvSpPr>
                  <a:spLocks noChangeArrowheads="1"/>
                </p:cNvSpPr>
                <p:nvPr/>
              </p:nvSpPr>
              <p:spPr bwMode="auto">
                <a:xfrm>
                  <a:off x="4387018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2-3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0" name="Rectangle 580"/>
                <p:cNvSpPr>
                  <a:spLocks noChangeArrowheads="1"/>
                </p:cNvSpPr>
                <p:nvPr/>
              </p:nvSpPr>
              <p:spPr bwMode="auto">
                <a:xfrm>
                  <a:off x="4653111" y="5732065"/>
                  <a:ext cx="18861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&gt;3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1" name="Rectangle 576"/>
                <p:cNvSpPr>
                  <a:spLocks noChangeArrowheads="1"/>
                </p:cNvSpPr>
                <p:nvPr/>
              </p:nvSpPr>
              <p:spPr bwMode="auto">
                <a:xfrm>
                  <a:off x="4991487" y="5732065"/>
                  <a:ext cx="559618" cy="558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Not</a:t>
                  </a:r>
                </a:p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started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2" name="Rectangle 577"/>
                <p:cNvSpPr>
                  <a:spLocks noChangeArrowheads="1"/>
                </p:cNvSpPr>
                <p:nvPr/>
              </p:nvSpPr>
              <p:spPr bwMode="auto">
                <a:xfrm>
                  <a:off x="5437941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0-1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3" name="Rectangle 578"/>
                <p:cNvSpPr>
                  <a:spLocks noChangeArrowheads="1"/>
                </p:cNvSpPr>
                <p:nvPr/>
              </p:nvSpPr>
              <p:spPr bwMode="auto">
                <a:xfrm>
                  <a:off x="5684005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1-2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4" name="Rectangle 579"/>
                <p:cNvSpPr>
                  <a:spLocks noChangeArrowheads="1"/>
                </p:cNvSpPr>
                <p:nvPr/>
              </p:nvSpPr>
              <p:spPr bwMode="auto">
                <a:xfrm>
                  <a:off x="5945943" y="5732065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2-3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5" name="Rectangle 580"/>
                <p:cNvSpPr>
                  <a:spLocks noChangeArrowheads="1"/>
                </p:cNvSpPr>
                <p:nvPr/>
              </p:nvSpPr>
              <p:spPr bwMode="auto">
                <a:xfrm>
                  <a:off x="6212035" y="5732065"/>
                  <a:ext cx="18861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&gt;3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6" name="Rectangle 576"/>
                <p:cNvSpPr>
                  <a:spLocks noChangeArrowheads="1"/>
                </p:cNvSpPr>
                <p:nvPr/>
              </p:nvSpPr>
              <p:spPr bwMode="auto">
                <a:xfrm>
                  <a:off x="6547238" y="5732065"/>
                  <a:ext cx="559618" cy="558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Not</a:t>
                  </a:r>
                </a:p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started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7" name="Rectangle 577"/>
                <p:cNvSpPr>
                  <a:spLocks noChangeArrowheads="1"/>
                </p:cNvSpPr>
                <p:nvPr/>
              </p:nvSpPr>
              <p:spPr bwMode="auto">
                <a:xfrm>
                  <a:off x="6993694" y="5732067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0-1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8" name="Rectangle 578"/>
                <p:cNvSpPr>
                  <a:spLocks noChangeArrowheads="1"/>
                </p:cNvSpPr>
                <p:nvPr/>
              </p:nvSpPr>
              <p:spPr bwMode="auto">
                <a:xfrm>
                  <a:off x="7239756" y="5732067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1-2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9" name="Rectangle 579"/>
                <p:cNvSpPr>
                  <a:spLocks noChangeArrowheads="1"/>
                </p:cNvSpPr>
                <p:nvPr/>
              </p:nvSpPr>
              <p:spPr bwMode="auto">
                <a:xfrm>
                  <a:off x="7501693" y="5732067"/>
                  <a:ext cx="247731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2-3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90" name="Rectangle 580"/>
                <p:cNvSpPr>
                  <a:spLocks noChangeArrowheads="1"/>
                </p:cNvSpPr>
                <p:nvPr/>
              </p:nvSpPr>
              <p:spPr bwMode="auto">
                <a:xfrm>
                  <a:off x="7767787" y="5732067"/>
                  <a:ext cx="188617" cy="279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fr-FR" sz="900" b="1">
                      <a:solidFill>
                        <a:srgbClr val="000066"/>
                      </a:solidFill>
                    </a:rPr>
                    <a:t>&gt;3</a:t>
                  </a:r>
                  <a:endParaRPr lang="fr-FR" sz="9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91" name="Rectangle 570"/>
                <p:cNvSpPr>
                  <a:spLocks noChangeArrowheads="1"/>
                </p:cNvSpPr>
                <p:nvPr/>
              </p:nvSpPr>
              <p:spPr bwMode="auto">
                <a:xfrm rot="16200000">
                  <a:off x="-84418" y="4060872"/>
                  <a:ext cx="3101059" cy="225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fr-FR" sz="900" b="1" dirty="0">
                      <a:solidFill>
                        <a:srgbClr val="000066"/>
                      </a:solidFill>
                    </a:rPr>
                    <a:t>Incidence per 100 PYFU (95% CI)</a:t>
                  </a:r>
                </a:p>
              </p:txBody>
            </p:sp>
            <p:sp>
              <p:nvSpPr>
                <p:cNvPr id="92" name="Rectangle 570"/>
                <p:cNvSpPr>
                  <a:spLocks noChangeArrowheads="1"/>
                </p:cNvSpPr>
                <p:nvPr/>
              </p:nvSpPr>
              <p:spPr bwMode="auto">
                <a:xfrm>
                  <a:off x="1027313" y="2137964"/>
                  <a:ext cx="896790" cy="279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fr-FR" sz="900" b="1" dirty="0">
                      <a:solidFill>
                        <a:srgbClr val="000066"/>
                      </a:solidFill>
                    </a:rPr>
                    <a:t>N </a:t>
                  </a:r>
                  <a:r>
                    <a:rPr lang="fr-FR" sz="900" b="1" dirty="0" err="1">
                      <a:solidFill>
                        <a:srgbClr val="000066"/>
                      </a:solidFill>
                    </a:rPr>
                    <a:t>with</a:t>
                  </a:r>
                  <a:r>
                    <a:rPr lang="fr-FR" sz="900" b="1" dirty="0">
                      <a:solidFill>
                        <a:srgbClr val="000066"/>
                      </a:solidFill>
                    </a:rPr>
                    <a:t> CKD</a:t>
                  </a:r>
                </a:p>
              </p:txBody>
            </p:sp>
            <p:sp>
              <p:nvSpPr>
                <p:cNvPr id="93" name="Line 313"/>
                <p:cNvSpPr>
                  <a:spLocks noChangeShapeType="1"/>
                </p:cNvSpPr>
                <p:nvPr/>
              </p:nvSpPr>
              <p:spPr bwMode="auto">
                <a:xfrm>
                  <a:off x="1927225" y="2501504"/>
                  <a:ext cx="6083300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Line 314"/>
                <p:cNvSpPr>
                  <a:spLocks noChangeShapeType="1"/>
                </p:cNvSpPr>
                <p:nvPr/>
              </p:nvSpPr>
              <p:spPr bwMode="auto">
                <a:xfrm>
                  <a:off x="1917700" y="5644754"/>
                  <a:ext cx="6083300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Line 318"/>
                <p:cNvSpPr>
                  <a:spLocks noChangeShapeType="1"/>
                </p:cNvSpPr>
                <p:nvPr/>
              </p:nvSpPr>
              <p:spPr bwMode="auto">
                <a:xfrm rot="-5400000">
                  <a:off x="471487" y="4069954"/>
                  <a:ext cx="312102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Line 319"/>
                <p:cNvSpPr>
                  <a:spLocks noChangeShapeType="1"/>
                </p:cNvSpPr>
                <p:nvPr/>
              </p:nvSpPr>
              <p:spPr bwMode="auto">
                <a:xfrm rot="-5400000">
                  <a:off x="6448425" y="4069954"/>
                  <a:ext cx="312102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Rectangle 88"/>
                <p:cNvSpPr>
                  <a:spLocks noChangeArrowheads="1"/>
                </p:cNvSpPr>
                <p:nvPr/>
              </p:nvSpPr>
              <p:spPr bwMode="auto">
                <a:xfrm>
                  <a:off x="7834313" y="3665141"/>
                  <a:ext cx="74612" cy="6985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98" name="Rectangle 88"/>
                <p:cNvSpPr>
                  <a:spLocks noChangeArrowheads="1"/>
                </p:cNvSpPr>
                <p:nvPr/>
              </p:nvSpPr>
              <p:spPr bwMode="auto">
                <a:xfrm>
                  <a:off x="7577138" y="4193779"/>
                  <a:ext cx="74612" cy="6985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99" name="Rectangle 88"/>
                <p:cNvSpPr>
                  <a:spLocks noChangeArrowheads="1"/>
                </p:cNvSpPr>
                <p:nvPr/>
              </p:nvSpPr>
              <p:spPr bwMode="auto">
                <a:xfrm>
                  <a:off x="7308850" y="3844529"/>
                  <a:ext cx="74613" cy="6985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0" name="Rectangle 88"/>
                <p:cNvSpPr>
                  <a:spLocks noChangeArrowheads="1"/>
                </p:cNvSpPr>
                <p:nvPr/>
              </p:nvSpPr>
              <p:spPr bwMode="auto">
                <a:xfrm>
                  <a:off x="7048500" y="3963591"/>
                  <a:ext cx="74613" cy="6985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1" name="Rectangle 88"/>
                <p:cNvSpPr>
                  <a:spLocks noChangeArrowheads="1"/>
                </p:cNvSpPr>
                <p:nvPr/>
              </p:nvSpPr>
              <p:spPr bwMode="auto">
                <a:xfrm>
                  <a:off x="6789738" y="4111229"/>
                  <a:ext cx="74612" cy="6985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2" name="Rectangle 100"/>
                <p:cNvSpPr>
                  <a:spLocks noChangeArrowheads="1"/>
                </p:cNvSpPr>
                <p:nvPr/>
              </p:nvSpPr>
              <p:spPr bwMode="auto">
                <a:xfrm>
                  <a:off x="6265863" y="3120629"/>
                  <a:ext cx="74612" cy="6985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3" name="Rectangle 88"/>
                <p:cNvSpPr>
                  <a:spLocks noChangeArrowheads="1"/>
                </p:cNvSpPr>
                <p:nvPr/>
              </p:nvSpPr>
              <p:spPr bwMode="auto">
                <a:xfrm>
                  <a:off x="6016625" y="3458766"/>
                  <a:ext cx="74613" cy="6985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4" name="Rectangle 88"/>
                <p:cNvSpPr>
                  <a:spLocks noChangeArrowheads="1"/>
                </p:cNvSpPr>
                <p:nvPr/>
              </p:nvSpPr>
              <p:spPr bwMode="auto">
                <a:xfrm>
                  <a:off x="5745163" y="3696891"/>
                  <a:ext cx="74612" cy="6985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5" name="Rectangle 88"/>
                <p:cNvSpPr>
                  <a:spLocks noChangeArrowheads="1"/>
                </p:cNvSpPr>
                <p:nvPr/>
              </p:nvSpPr>
              <p:spPr bwMode="auto">
                <a:xfrm>
                  <a:off x="5489575" y="3806429"/>
                  <a:ext cx="74613" cy="6985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6" name="Rectangle 88"/>
                <p:cNvSpPr>
                  <a:spLocks noChangeArrowheads="1"/>
                </p:cNvSpPr>
                <p:nvPr/>
              </p:nvSpPr>
              <p:spPr bwMode="auto">
                <a:xfrm>
                  <a:off x="5224463" y="4160441"/>
                  <a:ext cx="74612" cy="69850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7" name="Rectangle 88"/>
                <p:cNvSpPr>
                  <a:spLocks noChangeArrowheads="1"/>
                </p:cNvSpPr>
                <p:nvPr/>
              </p:nvSpPr>
              <p:spPr bwMode="auto">
                <a:xfrm>
                  <a:off x="4705350" y="3600054"/>
                  <a:ext cx="74613" cy="6985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8" name="Rectangle 88"/>
                <p:cNvSpPr>
                  <a:spLocks noChangeArrowheads="1"/>
                </p:cNvSpPr>
                <p:nvPr/>
              </p:nvSpPr>
              <p:spPr bwMode="auto">
                <a:xfrm>
                  <a:off x="4187825" y="3727054"/>
                  <a:ext cx="74613" cy="6985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09" name="Rectangle 88"/>
                <p:cNvSpPr>
                  <a:spLocks noChangeArrowheads="1"/>
                </p:cNvSpPr>
                <p:nvPr/>
              </p:nvSpPr>
              <p:spPr bwMode="auto">
                <a:xfrm>
                  <a:off x="4456113" y="3782616"/>
                  <a:ext cx="74612" cy="6985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0" name="Rectangle 88"/>
                <p:cNvSpPr>
                  <a:spLocks noChangeArrowheads="1"/>
                </p:cNvSpPr>
                <p:nvPr/>
              </p:nvSpPr>
              <p:spPr bwMode="auto">
                <a:xfrm>
                  <a:off x="3929063" y="3925491"/>
                  <a:ext cx="74612" cy="6985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1" name="Rectangle 88"/>
                <p:cNvSpPr>
                  <a:spLocks noChangeArrowheads="1"/>
                </p:cNvSpPr>
                <p:nvPr/>
              </p:nvSpPr>
              <p:spPr bwMode="auto">
                <a:xfrm>
                  <a:off x="3673475" y="4395391"/>
                  <a:ext cx="74613" cy="6985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2" name="Rectangle 88"/>
                <p:cNvSpPr>
                  <a:spLocks noChangeArrowheads="1"/>
                </p:cNvSpPr>
                <p:nvPr/>
              </p:nvSpPr>
              <p:spPr bwMode="auto">
                <a:xfrm>
                  <a:off x="3140075" y="3457179"/>
                  <a:ext cx="74613" cy="69850"/>
                </a:xfrm>
                <a:prstGeom prst="rect">
                  <a:avLst/>
                </a:prstGeom>
                <a:solidFill>
                  <a:srgbClr val="716FB3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3" name="Rectangle 88"/>
                <p:cNvSpPr>
                  <a:spLocks noChangeArrowheads="1"/>
                </p:cNvSpPr>
                <p:nvPr/>
              </p:nvSpPr>
              <p:spPr bwMode="auto">
                <a:xfrm>
                  <a:off x="2638425" y="3708004"/>
                  <a:ext cx="74613" cy="69850"/>
                </a:xfrm>
                <a:prstGeom prst="rect">
                  <a:avLst/>
                </a:prstGeom>
                <a:solidFill>
                  <a:srgbClr val="716FB3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4" name="Rectangle 88"/>
                <p:cNvSpPr>
                  <a:spLocks noChangeArrowheads="1"/>
                </p:cNvSpPr>
                <p:nvPr/>
              </p:nvSpPr>
              <p:spPr bwMode="auto">
                <a:xfrm>
                  <a:off x="2890838" y="3711179"/>
                  <a:ext cx="74612" cy="69850"/>
                </a:xfrm>
                <a:prstGeom prst="rect">
                  <a:avLst/>
                </a:prstGeom>
                <a:solidFill>
                  <a:srgbClr val="716FB3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5" name="Rectangle 88"/>
                <p:cNvSpPr>
                  <a:spLocks noChangeArrowheads="1"/>
                </p:cNvSpPr>
                <p:nvPr/>
              </p:nvSpPr>
              <p:spPr bwMode="auto">
                <a:xfrm>
                  <a:off x="2363788" y="4106466"/>
                  <a:ext cx="74612" cy="69850"/>
                </a:xfrm>
                <a:prstGeom prst="rect">
                  <a:avLst/>
                </a:prstGeom>
                <a:solidFill>
                  <a:srgbClr val="716FB3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6" name="Rectangle 88"/>
                <p:cNvSpPr>
                  <a:spLocks noChangeArrowheads="1"/>
                </p:cNvSpPr>
                <p:nvPr/>
              </p:nvSpPr>
              <p:spPr bwMode="auto">
                <a:xfrm>
                  <a:off x="2112963" y="4293791"/>
                  <a:ext cx="74612" cy="69850"/>
                </a:xfrm>
                <a:prstGeom prst="rect">
                  <a:avLst/>
                </a:prstGeom>
                <a:solidFill>
                  <a:srgbClr val="716FB3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600" b="1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17" name="Line 315"/>
                <p:cNvSpPr>
                  <a:spLocks noChangeShapeType="1"/>
                </p:cNvSpPr>
                <p:nvPr/>
              </p:nvSpPr>
              <p:spPr bwMode="auto">
                <a:xfrm rot="-5400000">
                  <a:off x="4568825" y="4069954"/>
                  <a:ext cx="386397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Line 316"/>
                <p:cNvSpPr>
                  <a:spLocks noChangeShapeType="1"/>
                </p:cNvSpPr>
                <p:nvPr/>
              </p:nvSpPr>
              <p:spPr bwMode="auto">
                <a:xfrm rot="-5400000">
                  <a:off x="3000375" y="4069954"/>
                  <a:ext cx="386397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9" name="Line 317"/>
                <p:cNvSpPr>
                  <a:spLocks noChangeShapeType="1"/>
                </p:cNvSpPr>
                <p:nvPr/>
              </p:nvSpPr>
              <p:spPr bwMode="auto">
                <a:xfrm rot="-5400000">
                  <a:off x="1344612" y="4069954"/>
                  <a:ext cx="3863975" cy="0"/>
                </a:xfrm>
                <a:prstGeom prst="line">
                  <a:avLst/>
                </a:prstGeom>
                <a:noFill/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1" name="ZoneTexte 178"/>
              <p:cNvSpPr txBox="1">
                <a:spLocks noChangeArrowheads="1"/>
              </p:cNvSpPr>
              <p:nvPr/>
            </p:nvSpPr>
            <p:spPr bwMode="auto">
              <a:xfrm>
                <a:off x="5446439" y="3855513"/>
                <a:ext cx="1366691" cy="266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000" i="1" dirty="0" err="1">
                    <a:solidFill>
                      <a:srgbClr val="0000E0"/>
                    </a:solidFill>
                    <a:latin typeface="+mn-lt"/>
                    <a:cs typeface="Comic Sans MS" charset="0"/>
                  </a:rPr>
                  <a:t>Mocroft</a:t>
                </a:r>
                <a:r>
                  <a:rPr lang="fr-FR" sz="1000" i="1" dirty="0">
                    <a:solidFill>
                      <a:srgbClr val="0000E0"/>
                    </a:solidFill>
                    <a:latin typeface="+mn-lt"/>
                    <a:cs typeface="Comic Sans MS" charset="0"/>
                  </a:rPr>
                  <a:t>, AIDS, 2010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1500153" y="4176816"/>
              <a:ext cx="18169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0071"/>
                  </a:solidFill>
                </a:rPr>
                <a:t>Cumulative </a:t>
              </a:r>
              <a:r>
                <a:rPr lang="fr-FR" sz="1100" dirty="0" err="1" smtClean="0">
                  <a:solidFill>
                    <a:srgbClr val="000071"/>
                  </a:solidFill>
                </a:rPr>
                <a:t>exposure</a:t>
              </a:r>
              <a:r>
                <a:rPr lang="fr-FR" sz="1100" dirty="0" smtClean="0">
                  <a:solidFill>
                    <a:srgbClr val="000071"/>
                  </a:solidFill>
                </a:rPr>
                <a:t> (</a:t>
              </a:r>
              <a:r>
                <a:rPr lang="fr-FR" sz="1100" dirty="0" err="1" smtClean="0">
                  <a:solidFill>
                    <a:srgbClr val="000071"/>
                  </a:solidFill>
                </a:rPr>
                <a:t>years</a:t>
              </a:r>
              <a:r>
                <a:rPr lang="fr-FR" sz="1100" dirty="0" smtClean="0">
                  <a:solidFill>
                    <a:srgbClr val="000071"/>
                  </a:solidFill>
                </a:rPr>
                <a:t>)</a:t>
              </a:r>
              <a:endParaRPr lang="fr-FR" sz="1100" dirty="0">
                <a:solidFill>
                  <a:srgbClr val="000071"/>
                </a:solidFill>
              </a:endParaRPr>
            </a:p>
          </p:txBody>
        </p:sp>
      </p:grpSp>
      <p:sp>
        <p:nvSpPr>
          <p:cNvPr id="181" name="ZoneTexte 180"/>
          <p:cNvSpPr txBox="1"/>
          <p:nvPr/>
        </p:nvSpPr>
        <p:spPr>
          <a:xfrm>
            <a:off x="4721627" y="1556792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E0"/>
                </a:solidFill>
              </a:rPr>
              <a:t>HIV-</a:t>
            </a:r>
            <a:r>
              <a:rPr lang="fr-FR" sz="1400" b="1" dirty="0" err="1" smtClean="0">
                <a:solidFill>
                  <a:srgbClr val="0000E0"/>
                </a:solidFill>
              </a:rPr>
              <a:t>infected</a:t>
            </a:r>
            <a:r>
              <a:rPr lang="fr-FR" sz="1400" b="1" dirty="0" smtClean="0">
                <a:solidFill>
                  <a:srgbClr val="0000E0"/>
                </a:solidFill>
              </a:rPr>
              <a:t> US </a:t>
            </a:r>
            <a:r>
              <a:rPr lang="fr-FR" sz="1400" b="1" dirty="0" err="1" smtClean="0">
                <a:solidFill>
                  <a:srgbClr val="0000E0"/>
                </a:solidFill>
              </a:rPr>
              <a:t>Veterans</a:t>
            </a:r>
            <a:endParaRPr lang="fr-FR" sz="1400" b="1" dirty="0" smtClean="0">
              <a:solidFill>
                <a:srgbClr val="0000E0"/>
              </a:solidFill>
            </a:endParaRPr>
          </a:p>
        </p:txBody>
      </p:sp>
      <p:sp>
        <p:nvSpPr>
          <p:cNvPr id="182" name="ZoneTexte 179"/>
          <p:cNvSpPr txBox="1">
            <a:spLocks noChangeArrowheads="1"/>
          </p:cNvSpPr>
          <p:nvPr/>
        </p:nvSpPr>
        <p:spPr bwMode="auto">
          <a:xfrm>
            <a:off x="7596336" y="3522260"/>
            <a:ext cx="13578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 dirty="0" err="1" smtClean="0">
                <a:solidFill>
                  <a:srgbClr val="0000FF"/>
                </a:solidFill>
                <a:latin typeface="+mj-lt"/>
                <a:cs typeface="Comic Sans MS" charset="0"/>
              </a:rPr>
              <a:t>Scherzer</a:t>
            </a:r>
            <a:r>
              <a:rPr lang="fr-FR" sz="1000" dirty="0" smtClean="0">
                <a:solidFill>
                  <a:srgbClr val="0000FF"/>
                </a:solidFill>
                <a:latin typeface="+mj-lt"/>
                <a:cs typeface="Comic Sans MS" charset="0"/>
              </a:rPr>
              <a:t> R, AIDS, 2012</a:t>
            </a:r>
            <a:endParaRPr lang="fr-FR" sz="1000" dirty="0">
              <a:solidFill>
                <a:srgbClr val="0000FF"/>
              </a:solidFill>
              <a:latin typeface="+mj-lt"/>
              <a:cs typeface="Comic Sans MS" charset="0"/>
            </a:endParaRPr>
          </a:p>
        </p:txBody>
      </p:sp>
      <p:graphicFrame>
        <p:nvGraphicFramePr>
          <p:cNvPr id="183" name="Tableau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7210"/>
              </p:ext>
            </p:extLst>
          </p:nvPr>
        </p:nvGraphicFramePr>
        <p:xfrm>
          <a:off x="4754884" y="1956043"/>
          <a:ext cx="4008116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015"/>
                <a:gridCol w="984389"/>
                <a:gridCol w="1116683"/>
                <a:gridCol w="1002029"/>
              </a:tblGrid>
              <a:tr h="459376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Proteinuria</a:t>
                      </a:r>
                      <a:endParaRPr lang="fr-FR" sz="1100" dirty="0" smtClean="0"/>
                    </a:p>
                    <a:p>
                      <a:pPr algn="ctr"/>
                      <a:r>
                        <a:rPr lang="fr-FR" sz="1100" dirty="0" smtClean="0"/>
                        <a:t>&gt;30mg/dl</a:t>
                      </a:r>
                    </a:p>
                    <a:p>
                      <a:pPr algn="ctr"/>
                      <a:r>
                        <a:rPr lang="fr-FR" sz="1100" dirty="0" smtClean="0"/>
                        <a:t>HR (CI 95%)</a:t>
                      </a:r>
                      <a:endParaRPr lang="fr-FR" sz="110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eGFR</a:t>
                      </a:r>
                      <a:r>
                        <a:rPr lang="fr-FR" sz="1100" dirty="0" smtClean="0"/>
                        <a:t> </a:t>
                      </a:r>
                      <a:r>
                        <a:rPr lang="fr-FR" sz="1100" dirty="0" err="1" smtClean="0"/>
                        <a:t>decrease</a:t>
                      </a:r>
                      <a:endParaRPr lang="fr-FR" sz="1100" dirty="0" smtClean="0"/>
                    </a:p>
                    <a:p>
                      <a:pPr algn="ctr"/>
                      <a:r>
                        <a:rPr lang="fr-FR" sz="1000" dirty="0" smtClean="0"/>
                        <a:t>&gt;-3ml/min/ </a:t>
                      </a:r>
                      <a:r>
                        <a:rPr lang="fr-FR" sz="1000" dirty="0" err="1" smtClean="0"/>
                        <a:t>year</a:t>
                      </a:r>
                      <a:endParaRPr lang="fr-FR" sz="1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HR (CI 95%)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eGFR</a:t>
                      </a:r>
                      <a:endParaRPr lang="fr-FR" sz="1000" dirty="0" smtClean="0"/>
                    </a:p>
                    <a:p>
                      <a:pPr algn="ctr"/>
                      <a:r>
                        <a:rPr lang="fr-FR" sz="1000" dirty="0" smtClean="0"/>
                        <a:t>&lt;60 ml/min/1.73m</a:t>
                      </a:r>
                      <a:r>
                        <a:rPr lang="fr-FR" sz="1000" baseline="30000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HR (CI 95%)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2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Tenofovir</a:t>
                      </a:r>
                      <a:endParaRPr lang="fr-FR" sz="1200" dirty="0" smtClean="0"/>
                    </a:p>
                    <a:p>
                      <a:r>
                        <a:rPr lang="fr-FR" sz="1200" dirty="0" err="1" smtClean="0"/>
                        <a:t>Indinavir</a:t>
                      </a:r>
                      <a:endParaRPr lang="fr-FR" sz="1200" dirty="0" smtClean="0"/>
                    </a:p>
                    <a:p>
                      <a:r>
                        <a:rPr lang="fr-FR" sz="1200" dirty="0" err="1" smtClean="0"/>
                        <a:t>Atazanavir</a:t>
                      </a:r>
                      <a:endParaRPr lang="fr-FR" sz="1200" dirty="0" smtClean="0"/>
                    </a:p>
                    <a:p>
                      <a:r>
                        <a:rPr lang="fr-FR" sz="1200" dirty="0" err="1" smtClean="0"/>
                        <a:t>Ritonavir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 smtClean="0"/>
                        <a:t>1.34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</a:p>
                    <a:p>
                      <a:pPr algn="ctr"/>
                      <a:r>
                        <a:rPr lang="fr-FR" sz="1200" i="0" dirty="0" smtClean="0"/>
                        <a:t>1.18</a:t>
                      </a:r>
                      <a:endParaRPr lang="fr-FR" sz="1200" i="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 smtClean="0"/>
                        <a:t>1.11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</a:p>
                    <a:p>
                      <a:pPr algn="ctr"/>
                      <a:r>
                        <a:rPr lang="fr-FR" sz="1200" i="0" dirty="0" smtClean="0"/>
                        <a:t>1.22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  <a:endParaRPr lang="fr-FR" sz="1200" i="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0" dirty="0" smtClean="0"/>
                        <a:t>1.33</a:t>
                      </a:r>
                    </a:p>
                    <a:p>
                      <a:pPr algn="ctr"/>
                      <a:r>
                        <a:rPr lang="fr-FR" sz="1200" i="0" dirty="0" smtClean="0"/>
                        <a:t>1.16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</a:p>
                    <a:p>
                      <a:pPr algn="ctr"/>
                      <a:r>
                        <a:rPr lang="fr-FR" sz="1200" i="0" dirty="0" smtClean="0"/>
                        <a:t>-</a:t>
                      </a:r>
                      <a:endParaRPr lang="fr-FR" sz="1200" i="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" name="ZoneTexte 183"/>
          <p:cNvSpPr txBox="1"/>
          <p:nvPr/>
        </p:nvSpPr>
        <p:spPr>
          <a:xfrm>
            <a:off x="222326" y="1484784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00E0"/>
                </a:solidFill>
              </a:rPr>
              <a:t>EuroSIDA</a:t>
            </a:r>
            <a:endParaRPr lang="fr-FR" sz="1400" b="1" dirty="0" smtClean="0">
              <a:solidFill>
                <a:srgbClr val="0000E0"/>
              </a:solidFill>
            </a:endParaRPr>
          </a:p>
        </p:txBody>
      </p:sp>
      <p:graphicFrame>
        <p:nvGraphicFramePr>
          <p:cNvPr id="185" name="Tableau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00922"/>
              </p:ext>
            </p:extLst>
          </p:nvPr>
        </p:nvGraphicFramePr>
        <p:xfrm>
          <a:off x="5148064" y="4509120"/>
          <a:ext cx="3715463" cy="1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82"/>
                <a:gridCol w="1077060"/>
                <a:gridCol w="969108"/>
                <a:gridCol w="1050413"/>
              </a:tblGrid>
              <a:tr h="362960"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FF66"/>
                          </a:solidFill>
                        </a:rPr>
                        <a:t>TDF</a:t>
                      </a:r>
                      <a:endParaRPr lang="fr-FR" sz="12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FF66"/>
                          </a:solidFill>
                        </a:rPr>
                        <a:t>ATV/r</a:t>
                      </a:r>
                      <a:endParaRPr lang="fr-FR" sz="12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FF66"/>
                          </a:solidFill>
                        </a:rPr>
                        <a:t>LPV/r</a:t>
                      </a:r>
                      <a:endParaRPr lang="fr-FR" sz="12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447485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 an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1,12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 (1,06 - 1,18)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1,27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(1,18 - 1,36)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1,16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 (1,10 - 1,22)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485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2 ans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1,25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(1,12 - 1,39)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1,61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(1,40 -1,84)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1,35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(1,21 -</a:t>
                      </a:r>
                      <a:r>
                        <a:rPr lang="fr-FR" sz="12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1,50)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485"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5 ans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1,74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(1,33 - 2,27)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3,27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(2,32 - 4,61)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2,11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rgbClr val="000000"/>
                          </a:solidFill>
                        </a:rPr>
                        <a:t> (1,62 - 2,75)</a:t>
                      </a:r>
                      <a:endParaRPr lang="fr-FR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7" name="Rectangle 26"/>
          <p:cNvSpPr>
            <a:spLocks noChangeArrowheads="1"/>
          </p:cNvSpPr>
          <p:nvPr/>
        </p:nvSpPr>
        <p:spPr bwMode="auto">
          <a:xfrm>
            <a:off x="5154780" y="6237312"/>
            <a:ext cx="4169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fr-FR" sz="1200" dirty="0" smtClean="0"/>
              <a:t>Rapport </a:t>
            </a:r>
            <a:r>
              <a:rPr lang="fr-FR" sz="1200" dirty="0"/>
              <a:t>de taux </a:t>
            </a:r>
            <a:r>
              <a:rPr lang="fr-FR" sz="1200" dirty="0" smtClean="0"/>
              <a:t>d’incidence d’IRC  selon </a:t>
            </a:r>
            <a:r>
              <a:rPr lang="fr-FR" sz="1200" dirty="0"/>
              <a:t>la durée d’exposition </a:t>
            </a:r>
            <a:endParaRPr lang="fr-FR" sz="1200" dirty="0" smtClean="0"/>
          </a:p>
          <a:p>
            <a:pPr algn="ctr"/>
            <a:r>
              <a:rPr lang="fr-FR" sz="1200" dirty="0" smtClean="0"/>
              <a:t> </a:t>
            </a:r>
            <a:endParaRPr lang="fr-FR" dirty="0"/>
          </a:p>
        </p:txBody>
      </p:sp>
      <p:sp>
        <p:nvSpPr>
          <p:cNvPr id="188" name="ZoneTexte 15"/>
          <p:cNvSpPr txBox="1">
            <a:spLocks noChangeArrowheads="1"/>
          </p:cNvSpPr>
          <p:nvPr/>
        </p:nvSpPr>
        <p:spPr bwMode="auto">
          <a:xfrm>
            <a:off x="5076056" y="4175502"/>
            <a:ext cx="1071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D:A:D </a:t>
            </a:r>
            <a:r>
              <a:rPr lang="fr-FR" sz="1400" b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study</a:t>
            </a:r>
            <a:endParaRPr lang="fr-FR" sz="1400" b="1" dirty="0">
              <a:solidFill>
                <a:srgbClr val="0000E0"/>
              </a:solidFill>
              <a:latin typeface="+mj-lt"/>
              <a:cs typeface="Comic Sans MS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52320" y="6468144"/>
            <a:ext cx="14060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>
                <a:solidFill>
                  <a:srgbClr val="0000FF"/>
                </a:solidFill>
              </a:rPr>
              <a:t>Mocroft</a:t>
            </a:r>
            <a:r>
              <a:rPr lang="fr-FR" sz="1050" dirty="0" smtClean="0">
                <a:solidFill>
                  <a:srgbClr val="0000FF"/>
                </a:solidFill>
              </a:rPr>
              <a:t> A, CROI, 2015</a:t>
            </a:r>
            <a:endParaRPr lang="fr-FR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9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Impact de l’exposition </a:t>
            </a:r>
            <a:r>
              <a:rPr lang="fr-FR" sz="2800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cumulée</a:t>
            </a: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aux ARV </a:t>
            </a:r>
            <a:r>
              <a:rPr lang="fr-FR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nephrotoxiques</a:t>
            </a: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sur le risque d’IRC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41067" y="171336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TDF ou </a:t>
            </a:r>
            <a:r>
              <a:rPr lang="fr-FR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ATVr</a:t>
            </a:r>
            <a:r>
              <a:rPr lang="fr-FR" sz="20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ou IPB</a:t>
            </a:r>
          </a:p>
          <a:p>
            <a:pPr lvl="1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Score + 2</a:t>
            </a:r>
          </a:p>
          <a:p>
            <a:pPr lvl="1">
              <a:spcAft>
                <a:spcPts val="600"/>
              </a:spcAft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incidence IRC x 1,74</a:t>
            </a:r>
          </a:p>
          <a:p>
            <a:pPr marL="0" indent="0">
              <a:buNone/>
            </a:pPr>
            <a:r>
              <a:rPr lang="fr-FR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LPVr</a:t>
            </a:r>
            <a:r>
              <a:rPr lang="fr-FR" sz="20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ou ATV</a:t>
            </a:r>
          </a:p>
          <a:p>
            <a:pPr marL="685800" lvl="1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Score + 1</a:t>
            </a:r>
          </a:p>
          <a:p>
            <a:pPr marL="685800" lvl="1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incidence IRC x 1,32</a:t>
            </a:r>
          </a:p>
          <a:p>
            <a:pPr marL="0" indent="0">
              <a:buNone/>
            </a:pPr>
            <a:endParaRPr lang="fr-FR" sz="2000" dirty="0">
              <a:latin typeface="Comic Sans MS"/>
              <a:cs typeface="Comic Sans M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Effet cumulatif de la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coprescrition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de plusieurs ARV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nephrotoxiques</a:t>
            </a:r>
            <a:endParaRPr lang="fr-FR" sz="1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TDF +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LPVr</a:t>
            </a:r>
            <a:endParaRPr lang="fr-FR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685800" lvl="1">
              <a:buFont typeface="Courier New"/>
              <a:buChar char="o"/>
            </a:pPr>
            <a:r>
              <a:rPr lang="fr-FR" sz="1600" dirty="0">
                <a:latin typeface="Comic Sans MS"/>
                <a:cs typeface="Comic Sans MS"/>
              </a:rPr>
              <a:t>Score + </a:t>
            </a:r>
            <a:r>
              <a:rPr lang="fr-FR" sz="1600" dirty="0" smtClean="0">
                <a:latin typeface="Comic Sans MS"/>
                <a:cs typeface="Comic Sans MS"/>
              </a:rPr>
              <a:t>+3</a:t>
            </a:r>
            <a:endParaRPr lang="fr-FR" sz="1600" dirty="0">
              <a:latin typeface="Comic Sans MS"/>
              <a:cs typeface="Comic Sans MS"/>
            </a:endParaRPr>
          </a:p>
          <a:p>
            <a:pPr marL="685800" lvl="1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incidence IRC x 2,29</a:t>
            </a:r>
            <a:endParaRPr lang="fr-FR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fr-FR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fr-FR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fr-FR" sz="1800" dirty="0" smtClean="0">
              <a:latin typeface="Comic Sans MS"/>
              <a:cs typeface="Comic Sans MS"/>
            </a:endParaRPr>
          </a:p>
          <a:p>
            <a:pPr marL="685800" lvl="1">
              <a:buFont typeface="Courier New"/>
              <a:buChar char="o"/>
            </a:pPr>
            <a:endParaRPr lang="fr-FR" sz="1600" dirty="0" smtClean="0">
              <a:latin typeface="Comic Sans MS"/>
              <a:cs typeface="Comic Sans MS"/>
            </a:endParaRPr>
          </a:p>
          <a:p>
            <a:pPr lvl="1"/>
            <a:endParaRPr lang="fr-FR" sz="1600" dirty="0">
              <a:latin typeface="Comic Sans MS"/>
              <a:cs typeface="Comic Sans M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￼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45" y="1727409"/>
            <a:ext cx="3658479" cy="4581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3436" y="6381328"/>
            <a:ext cx="1765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b="1" i="1" dirty="0" err="1">
                <a:solidFill>
                  <a:srgbClr val="0000FF"/>
                </a:solidFill>
              </a:rPr>
              <a:t>Mocroft</a:t>
            </a:r>
            <a:r>
              <a:rPr lang="fr-FR" sz="1100" b="1" i="1" dirty="0">
                <a:solidFill>
                  <a:srgbClr val="0000FF"/>
                </a:solidFill>
              </a:rPr>
              <a:t> A, </a:t>
            </a:r>
            <a:r>
              <a:rPr lang="fr-FR" sz="1100" b="1" i="1" dirty="0" err="1">
                <a:solidFill>
                  <a:srgbClr val="0000FF"/>
                </a:solidFill>
              </a:rPr>
              <a:t>Plos</a:t>
            </a:r>
            <a:r>
              <a:rPr lang="fr-FR" sz="1100" b="1" i="1" dirty="0">
                <a:solidFill>
                  <a:srgbClr val="0000FF"/>
                </a:solidFill>
              </a:rPr>
              <a:t> Med, 2015</a:t>
            </a:r>
          </a:p>
        </p:txBody>
      </p:sp>
    </p:spTree>
    <p:extLst>
      <p:ext uri="{BB962C8B-B14F-4D97-AF65-F5344CB8AC3E}">
        <p14:creationId xmlns:p14="http://schemas.microsoft.com/office/powerpoint/2010/main" val="423387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Comic Sans MS"/>
                <a:cs typeface="Comic Sans MS"/>
              </a:rPr>
              <a:t>Mr ROJ, 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52 ans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55678" y="917210"/>
            <a:ext cx="5288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http://</a:t>
            </a:r>
            <a:r>
              <a:rPr lang="fr-FR" sz="1400" b="1" dirty="0" err="1" smtClean="0">
                <a:solidFill>
                  <a:srgbClr val="0000FF"/>
                </a:solidFill>
              </a:rPr>
              <a:t>www.hivpv.org</a:t>
            </a:r>
            <a:r>
              <a:rPr lang="fr-FR" sz="1400" b="1" dirty="0" smtClean="0">
                <a:solidFill>
                  <a:srgbClr val="0000FF"/>
                </a:solidFill>
              </a:rPr>
              <a:t>/Home/Tools/</a:t>
            </a:r>
            <a:r>
              <a:rPr lang="fr-FR" sz="1400" b="1" dirty="0" err="1" smtClean="0">
                <a:solidFill>
                  <a:srgbClr val="0000FF"/>
                </a:solidFill>
              </a:rPr>
              <a:t>ChronicKidneyDiseaseTool.aspx</a:t>
            </a:r>
            <a:endParaRPr lang="fr-FR" sz="1400" b="1" dirty="0">
              <a:solidFill>
                <a:srgbClr val="0000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54505"/>
            <a:ext cx="7126426" cy="5256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4797152"/>
            <a:ext cx="3712065" cy="191393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2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Mr ROJ, 52 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ans (3): 2011..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900375"/>
            <a:ext cx="8341330" cy="4933399"/>
          </a:xfrm>
        </p:spPr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Contexte clinique: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ARV: TDF+FTC, ETV, RAL,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rDRV</a:t>
            </a:r>
            <a:endParaRPr lang="fr-FR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1"/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Lipoatrophie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poids: 57 kg (180cm)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Hépatite B chronique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controlée</a:t>
            </a:r>
            <a:endParaRPr lang="fr-FR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1"/>
            <a:r>
              <a:rPr lang="fr-FR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Ostéoporose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-score hanche=-4,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-score rachis=-3,2; traitement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Fosamax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ea typeface="Zapf Dingbats"/>
                <a:cs typeface="Comic Sans MS"/>
                <a:sym typeface="Zapf Dingbats"/>
              </a:rPr>
              <a:t>✗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  <a:sym typeface="Zapf Dingbats"/>
              </a:rPr>
              <a:t>)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vitD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Ca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Paramètres biologiques: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Créatinine: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104</a:t>
            </a:r>
            <a:r>
              <a:rPr lang="fr-FR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M/l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Ph=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0,78mM/l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CG=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56ml/mn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Protéinurie: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1,01g/24h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albuminurie: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0,7g/24h</a:t>
            </a:r>
          </a:p>
          <a:p>
            <a:pPr lvl="1"/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Créatininurie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9,42mM/24h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Phosphaturie: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37mM/24h</a:t>
            </a:r>
          </a:p>
          <a:p>
            <a:pPr marL="457200" lvl="1" indent="0">
              <a:buNone/>
            </a:pPr>
            <a:endParaRPr lang="fr-FR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Dosage ARV: TDF-C 24h= 145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ng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/ml</a:t>
            </a:r>
            <a:endParaRPr lang="fr-FR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519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ROJ, 52 </a:t>
            </a:r>
            <a:r>
              <a:rPr lang="fr-FR" dirty="0" smtClean="0">
                <a:latin typeface="Comic Sans MS"/>
                <a:cs typeface="Comic Sans MS"/>
              </a:rPr>
              <a:t>ans (3): 2011..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900375"/>
            <a:ext cx="8341330" cy="4933399"/>
          </a:xfrm>
        </p:spPr>
        <p:txBody>
          <a:bodyPr/>
          <a:lstStyle/>
          <a:p>
            <a:r>
              <a:rPr lang="fr-FR" sz="2400" dirty="0" smtClean="0">
                <a:latin typeface="Comic Sans MS"/>
                <a:cs typeface="Comic Sans MS"/>
              </a:rPr>
              <a:t>Contexte clinique: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ARV: 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TDF</a:t>
            </a:r>
            <a:r>
              <a:rPr lang="fr-FR" sz="2000" dirty="0" smtClean="0">
                <a:latin typeface="Comic Sans MS"/>
                <a:cs typeface="Comic Sans MS"/>
              </a:rPr>
              <a:t>+FTC, ETV, RAL, </a:t>
            </a:r>
            <a:r>
              <a:rPr lang="fr-FR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fr-FR" sz="2000" dirty="0" err="1" smtClean="0">
                <a:latin typeface="Comic Sans MS"/>
                <a:cs typeface="Comic Sans MS"/>
              </a:rPr>
              <a:t>DRV</a:t>
            </a:r>
            <a:endParaRPr lang="fr-FR" sz="2000" dirty="0" smtClean="0">
              <a:latin typeface="Comic Sans MS"/>
              <a:cs typeface="Comic Sans MS"/>
            </a:endParaRPr>
          </a:p>
          <a:p>
            <a:pPr lvl="1"/>
            <a:r>
              <a:rPr lang="fr-FR" sz="2000" dirty="0" err="1" smtClean="0">
                <a:latin typeface="Comic Sans MS"/>
                <a:cs typeface="Comic Sans MS"/>
              </a:rPr>
              <a:t>Lipoatrophie</a:t>
            </a:r>
            <a:r>
              <a:rPr lang="fr-FR" sz="2000" dirty="0" smtClean="0">
                <a:latin typeface="Comic Sans MS"/>
                <a:cs typeface="Comic Sans MS"/>
              </a:rPr>
              <a:t>, poids: 57 kg (180cm)</a:t>
            </a:r>
          </a:p>
          <a:p>
            <a:pPr lvl="1"/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Hépatite B chronique </a:t>
            </a:r>
            <a:r>
              <a:rPr lang="fr-FR" sz="2000" dirty="0" err="1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controlée</a:t>
            </a:r>
            <a:endParaRPr lang="fr-FR" sz="2000" dirty="0" smtClean="0">
              <a:solidFill>
                <a:schemeClr val="accent4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lvl="1"/>
            <a:r>
              <a:rPr lang="fr-FR" sz="20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Ostéoporose</a:t>
            </a:r>
            <a:r>
              <a:rPr lang="fr-FR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: </a:t>
            </a:r>
            <a:r>
              <a:rPr lang="fr-FR" sz="18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8000"/>
                </a:solidFill>
                <a:latin typeface="Comic Sans MS"/>
                <a:cs typeface="Comic Sans MS"/>
              </a:rPr>
              <a:t>-score hanche=-4, </a:t>
            </a:r>
            <a:r>
              <a:rPr lang="fr-FR" sz="18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8000"/>
                </a:solidFill>
                <a:latin typeface="Comic Sans MS"/>
                <a:cs typeface="Comic Sans MS"/>
              </a:rPr>
              <a:t>-score rachis=-3,2; traitement </a:t>
            </a:r>
            <a:r>
              <a:rPr lang="fr-FR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Fosamax</a:t>
            </a:r>
            <a:r>
              <a:rPr lang="fr-FR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 (</a:t>
            </a:r>
            <a:r>
              <a:rPr lang="fr-FR" sz="1600" dirty="0" smtClean="0">
                <a:solidFill>
                  <a:srgbClr val="008000"/>
                </a:solidFill>
                <a:latin typeface="Comic Sans MS"/>
                <a:ea typeface="Zapf Dingbats"/>
                <a:cs typeface="Comic Sans MS"/>
                <a:sym typeface="Zapf Dingbats"/>
              </a:rPr>
              <a:t>✗</a:t>
            </a:r>
            <a:r>
              <a:rPr lang="fr-FR" sz="1600" dirty="0">
                <a:solidFill>
                  <a:srgbClr val="008000"/>
                </a:solidFill>
                <a:latin typeface="Comic Sans MS"/>
                <a:cs typeface="Comic Sans MS"/>
                <a:sym typeface="Zapf Dingbats"/>
              </a:rPr>
              <a:t>)</a:t>
            </a:r>
            <a:r>
              <a:rPr lang="fr-FR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fr-FR" sz="1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vitD</a:t>
            </a:r>
            <a:r>
              <a:rPr lang="fr-FR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, Ca</a:t>
            </a:r>
          </a:p>
          <a:p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Paramètres biologiques:</a:t>
            </a:r>
          </a:p>
          <a:p>
            <a:pPr lvl="1"/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Créatinine: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104</a:t>
            </a:r>
            <a:r>
              <a:rPr lang="fr-FR" sz="18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M/l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Ph=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0,78mM/l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CG=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56ml/mn</a:t>
            </a:r>
          </a:p>
          <a:p>
            <a:pPr lvl="1"/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Protéinurie: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1,01g/24h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albuminurie: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0,7g/24h</a:t>
            </a:r>
          </a:p>
          <a:p>
            <a:pPr lvl="1"/>
            <a:r>
              <a:rPr lang="fr-FR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Créatininurie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9,42mM/24h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, Phosphaturie: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37mM/24h</a:t>
            </a:r>
          </a:p>
          <a:p>
            <a:pPr marL="457200" lvl="1" indent="0">
              <a:buNone/>
            </a:pPr>
            <a:endParaRPr lang="fr-FR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fr-FR" sz="2000" dirty="0" smtClean="0">
                <a:latin typeface="Comic Sans MS"/>
                <a:cs typeface="Comic Sans MS"/>
              </a:rPr>
              <a:t>Dosage ARV: 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TDF-C 24h= 145 </a:t>
            </a:r>
            <a:r>
              <a:rPr lang="fr-FR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ng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/ml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847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 smtClean="0">
                <a:solidFill>
                  <a:srgbClr val="0000FF"/>
                </a:solidFill>
              </a:rPr>
              <a:t>Quelles explorations</a:t>
            </a:r>
          </a:p>
          <a:p>
            <a:r>
              <a:rPr lang="fr-FR" i="1" dirty="0" smtClean="0">
                <a:solidFill>
                  <a:srgbClr val="0000FF"/>
                </a:solidFill>
              </a:rPr>
              <a:t>rénales?</a:t>
            </a:r>
            <a:endParaRPr lang="fr-FR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 txBox="1">
            <a:spLocks/>
          </p:cNvSpPr>
          <p:nvPr/>
        </p:nvSpPr>
        <p:spPr bwMode="auto">
          <a:xfrm>
            <a:off x="593814" y="332656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i="1" dirty="0">
                <a:solidFill>
                  <a:srgbClr val="0000FF"/>
                </a:solidFill>
                <a:latin typeface="Comic Sans MS"/>
                <a:cs typeface="Comic Sans MS"/>
              </a:rPr>
              <a:t>La prescription de bilan rénal</a:t>
            </a:r>
          </a:p>
          <a:p>
            <a:pPr algn="ctr" eaLnBrk="1" hangingPunct="1"/>
            <a:r>
              <a:rPr lang="fr-FR" sz="2800" i="1" dirty="0">
                <a:solidFill>
                  <a:srgbClr val="0000FF"/>
                </a:solidFill>
                <a:latin typeface="Comic Sans MS"/>
                <a:cs typeface="Comic Sans MS"/>
              </a:rPr>
              <a:t> chez le PPVIH</a:t>
            </a:r>
          </a:p>
        </p:txBody>
      </p:sp>
      <p:graphicFrame>
        <p:nvGraphicFramePr>
          <p:cNvPr id="30723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501886"/>
              </p:ext>
            </p:extLst>
          </p:nvPr>
        </p:nvGraphicFramePr>
        <p:xfrm>
          <a:off x="4139952" y="1916832"/>
          <a:ext cx="4674376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4" imgW="6057677" imgH="6159273" progId="Word.Document.12">
                  <p:embed/>
                </p:oleObj>
              </mc:Choice>
              <mc:Fallback>
                <p:oleObj name="Document" r:id="rId4" imgW="6057677" imgH="615927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916832"/>
                        <a:ext cx="4674376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15"/>
          <p:cNvSpPr txBox="1">
            <a:spLocks noChangeArrowheads="1"/>
          </p:cNvSpPr>
          <p:nvPr/>
        </p:nvSpPr>
        <p:spPr bwMode="auto">
          <a:xfrm>
            <a:off x="7020272" y="6453336"/>
            <a:ext cx="1982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Rapport d’Experts, 2013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4826" y="2310780"/>
            <a:ext cx="2781030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1600" dirty="0" smtClean="0">
                <a:latin typeface="Comic Sans MS"/>
                <a:cs typeface="Comic Sans MS"/>
              </a:rPr>
              <a:t>Au diagnostic et </a:t>
            </a:r>
            <a:r>
              <a:rPr lang="fr-FR" sz="1600" dirty="0" err="1" smtClean="0">
                <a:latin typeface="Comic Sans MS"/>
                <a:cs typeface="Comic Sans MS"/>
              </a:rPr>
              <a:t>chgt</a:t>
            </a:r>
            <a:r>
              <a:rPr lang="fr-FR" sz="1600" dirty="0" smtClean="0">
                <a:latin typeface="Comic Sans MS"/>
                <a:cs typeface="Comic Sans MS"/>
              </a:rPr>
              <a:t> ARV</a:t>
            </a:r>
          </a:p>
          <a:p>
            <a:pPr>
              <a:spcAft>
                <a:spcPts val="600"/>
              </a:spcAft>
              <a:defRPr/>
            </a:pPr>
            <a:r>
              <a:rPr lang="fr-FR" sz="1600" dirty="0" smtClean="0">
                <a:latin typeface="Comic Sans MS"/>
                <a:cs typeface="Comic Sans MS"/>
              </a:rPr>
              <a:t>Annuel</a:t>
            </a:r>
            <a:endParaRPr lang="fr-FR" sz="1600" dirty="0"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sz="1600" dirty="0" smtClean="0">
                <a:latin typeface="Comic Sans MS"/>
                <a:cs typeface="Comic Sans MS"/>
              </a:rPr>
              <a:t>Semestriel si ≥ </a:t>
            </a:r>
            <a:r>
              <a:rPr lang="fr-FR" sz="1600" dirty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fr-FR" sz="1600" dirty="0">
                <a:latin typeface="Comic Sans MS"/>
                <a:cs typeface="Comic Sans MS"/>
              </a:rPr>
              <a:t> </a:t>
            </a:r>
            <a:r>
              <a:rPr lang="fr-FR" sz="1600" dirty="0">
                <a:solidFill>
                  <a:srgbClr val="660066"/>
                </a:solidFill>
                <a:latin typeface="Comic Sans MS"/>
                <a:cs typeface="Comic Sans MS"/>
              </a:rPr>
              <a:t>FDR rénal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93052" y="3845947"/>
            <a:ext cx="2223686" cy="203132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HTA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Diabète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Dyslipidémie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Femme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Africain/antillais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fr-FR" sz="1400" dirty="0" err="1">
                <a:solidFill>
                  <a:srgbClr val="660066"/>
                </a:solidFill>
                <a:latin typeface="Comic Sans MS"/>
                <a:cs typeface="Comic Sans MS"/>
              </a:rPr>
              <a:t>Coinfection</a:t>
            </a: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 VHC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Age &gt;50 ans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CD4 bas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dirty="0">
                <a:solidFill>
                  <a:srgbClr val="660066"/>
                </a:solidFill>
                <a:latin typeface="Comic Sans MS"/>
                <a:cs typeface="Comic Sans MS"/>
              </a:rPr>
              <a:t>Expo IDV, ATZ, TDF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2342154" y="3295665"/>
            <a:ext cx="153988" cy="422275"/>
          </a:xfrm>
          <a:prstGeom prst="down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75656" y="1628800"/>
            <a:ext cx="130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Quand?</a:t>
            </a:r>
            <a:endParaRPr lang="fr-FR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52120" y="1628800"/>
            <a:ext cx="164615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Comment?</a:t>
            </a:r>
            <a:endParaRPr lang="fr-FR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510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643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Données du bilan rénal (1)</a:t>
            </a:r>
            <a:endParaRPr lang="fr-FR" sz="32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79301"/>
            <a:ext cx="8229600" cy="4525963"/>
          </a:xfrm>
        </p:spPr>
        <p:txBody>
          <a:bodyPr>
            <a:normAutofit/>
          </a:bodyPr>
          <a:lstStyle/>
          <a:p>
            <a:pPr marL="449263" indent="0">
              <a:spcAft>
                <a:spcPts val="600"/>
              </a:spcAft>
              <a:buFont typeface="Courier New"/>
              <a:buChar char="o"/>
            </a:pPr>
            <a:r>
              <a:rPr lang="fr-FR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Créatininémie = 104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mmol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/</a:t>
            </a:r>
            <a:r>
              <a:rPr lang="fr-FR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l,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DFG MDRD = 69 ml/min/1,73m</a:t>
            </a:r>
            <a:r>
              <a:rPr lang="fr-FR" sz="18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  <a:p>
            <a:pPr lvl="1">
              <a:buFont typeface="Courier New"/>
              <a:buChar char="o"/>
            </a:pPr>
            <a:r>
              <a:rPr lang="fr-FR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Protéinurie 1,01 g/24h, albuminurie = 0,70g/24h</a:t>
            </a:r>
          </a:p>
          <a:p>
            <a:pPr lvl="1">
              <a:spcAft>
                <a:spcPts val="3000"/>
              </a:spcAft>
              <a:buFont typeface="Courier New"/>
              <a:buChar char="o"/>
            </a:pP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Phosphorémie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= 0,78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mmol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/l, avec fuite rénale car fraction d’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excretion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de phosphate = 48% (N  :5-20)</a:t>
            </a:r>
            <a:endParaRPr lang="fr-FR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4747" y="4005064"/>
            <a:ext cx="7994496" cy="2152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>
                <a:latin typeface="Comic Sans MS"/>
                <a:cs typeface="Comic Sans MS"/>
              </a:rPr>
              <a:t>                              </a:t>
            </a:r>
            <a:r>
              <a:rPr lang="fr-FR" sz="2000" b="1" dirty="0" smtClean="0">
                <a:latin typeface="Comic Sans MS"/>
                <a:cs typeface="Comic Sans MS"/>
              </a:rPr>
              <a:t>      </a:t>
            </a:r>
            <a:r>
              <a:rPr lang="fr-FR" sz="2800" b="1" dirty="0" smtClean="0">
                <a:latin typeface="Comic Sans MS"/>
                <a:cs typeface="Comic Sans MS"/>
              </a:rPr>
              <a:t>Questions</a:t>
            </a:r>
            <a:endParaRPr lang="fr-FR" sz="2000" dirty="0">
              <a:latin typeface="Comic Sans MS"/>
              <a:cs typeface="Comic Sans MS"/>
            </a:endParaRPr>
          </a:p>
          <a:p>
            <a:pPr>
              <a:spcAft>
                <a:spcPts val="1200"/>
              </a:spcAft>
            </a:pPr>
            <a:r>
              <a:rPr lang="fr-FR" sz="2000" b="1" dirty="0" smtClean="0">
                <a:latin typeface="Comic Sans MS"/>
                <a:cs typeface="Comic Sans MS"/>
              </a:rPr>
              <a:t>(1) Néphropathie glomérulaire : bilan étiologique</a:t>
            </a:r>
            <a:endParaRPr lang="fr-FR" sz="2000" dirty="0">
              <a:latin typeface="Comic Sans MS"/>
              <a:cs typeface="Comic Sans MS"/>
            </a:endParaRPr>
          </a:p>
          <a:p>
            <a:r>
              <a:rPr lang="fr-FR" sz="2000" b="1" dirty="0" smtClean="0">
                <a:latin typeface="Comic Sans MS"/>
                <a:cs typeface="Comic Sans MS"/>
              </a:rPr>
              <a:t>(2) </a:t>
            </a:r>
            <a:r>
              <a:rPr lang="fr-FR" sz="2000" b="1" dirty="0" err="1" smtClean="0">
                <a:latin typeface="Comic Sans MS"/>
                <a:cs typeface="Comic Sans MS"/>
              </a:rPr>
              <a:t>Hypophosphorémie</a:t>
            </a:r>
            <a:r>
              <a:rPr lang="fr-FR" sz="2000" b="1" dirty="0" smtClean="0">
                <a:latin typeface="Comic Sans MS"/>
                <a:cs typeface="Comic Sans MS"/>
              </a:rPr>
              <a:t>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dirty="0" smtClean="0">
                <a:latin typeface="Comic Sans MS"/>
                <a:cs typeface="Comic Sans MS"/>
              </a:rPr>
              <a:t>A confirmer </a:t>
            </a:r>
            <a:r>
              <a:rPr lang="fr-FR" i="1" dirty="0" smtClean="0">
                <a:latin typeface="Comic Sans MS"/>
                <a:cs typeface="Comic Sans MS"/>
              </a:rPr>
              <a:t>(prélèvement à jeun)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dirty="0" smtClean="0">
                <a:latin typeface="Comic Sans MS"/>
                <a:cs typeface="Comic Sans MS"/>
              </a:rPr>
              <a:t>Recherche de signe de </a:t>
            </a:r>
            <a:r>
              <a:rPr lang="fr-FR" dirty="0" err="1" smtClean="0">
                <a:latin typeface="Comic Sans MS"/>
                <a:cs typeface="Comic Sans MS"/>
              </a:rPr>
              <a:t>tubulopathie</a:t>
            </a:r>
            <a:r>
              <a:rPr lang="fr-FR" dirty="0" smtClean="0">
                <a:latin typeface="Comic Sans MS"/>
                <a:cs typeface="Comic Sans MS"/>
              </a:rPr>
              <a:t> proximale car exposition TDF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1963" y="2636912"/>
            <a:ext cx="6656790" cy="970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>
                <a:latin typeface="Comic Sans MS"/>
                <a:cs typeface="Comic Sans MS"/>
              </a:rPr>
              <a:t>Protéinurie glomérulaire : </a:t>
            </a:r>
            <a:r>
              <a:rPr lang="fr-FR" sz="1600" dirty="0" smtClean="0">
                <a:latin typeface="Comic Sans MS"/>
                <a:cs typeface="Comic Sans MS"/>
              </a:rPr>
              <a:t>albuminurie/protéinurie &gt; 0,5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>
                <a:latin typeface="Comic Sans MS"/>
                <a:cs typeface="Comic Sans MS"/>
              </a:rPr>
              <a:t>Maladie Rénale </a:t>
            </a:r>
            <a:r>
              <a:rPr lang="fr-FR" sz="1600" b="1" dirty="0">
                <a:latin typeface="Comic Sans MS"/>
                <a:cs typeface="Comic Sans MS"/>
              </a:rPr>
              <a:t>C</a:t>
            </a:r>
            <a:r>
              <a:rPr lang="fr-FR" sz="1600" b="1" dirty="0" smtClean="0">
                <a:latin typeface="Comic Sans MS"/>
                <a:cs typeface="Comic Sans MS"/>
              </a:rPr>
              <a:t>hronique stade 2 : </a:t>
            </a:r>
            <a:r>
              <a:rPr lang="fr-FR" sz="1600" dirty="0" smtClean="0">
                <a:latin typeface="Comic Sans MS"/>
                <a:cs typeface="Comic Sans MS"/>
              </a:rPr>
              <a:t>DFG 60-90</a:t>
            </a:r>
          </a:p>
          <a:p>
            <a:pPr>
              <a:lnSpc>
                <a:spcPct val="120000"/>
              </a:lnSpc>
            </a:pPr>
            <a:r>
              <a:rPr lang="fr-FR" sz="1600" b="1" dirty="0" err="1" smtClean="0">
                <a:latin typeface="Comic Sans MS"/>
                <a:cs typeface="Comic Sans MS"/>
              </a:rPr>
              <a:t>Hypophosphorémie</a:t>
            </a:r>
            <a:r>
              <a:rPr lang="fr-FR" sz="1600" b="1" dirty="0" smtClean="0">
                <a:latin typeface="Comic Sans MS"/>
                <a:cs typeface="Comic Sans MS"/>
              </a:rPr>
              <a:t> (fraction excrétée Ph &gt; 20% = fuite urinaire)</a:t>
            </a:r>
            <a:endParaRPr lang="fr-FR" sz="1600" b="1" dirty="0">
              <a:latin typeface="Comic Sans MS"/>
              <a:cs typeface="Comic Sans MS"/>
            </a:endParaRPr>
          </a:p>
        </p:txBody>
      </p:sp>
      <p:sp>
        <p:nvSpPr>
          <p:cNvPr id="7" name="Virage 6"/>
          <p:cNvSpPr/>
          <p:nvPr/>
        </p:nvSpPr>
        <p:spPr>
          <a:xfrm flipV="1">
            <a:off x="1311154" y="2492896"/>
            <a:ext cx="218123" cy="64806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8" name="Virage 7"/>
          <p:cNvSpPr/>
          <p:nvPr/>
        </p:nvSpPr>
        <p:spPr>
          <a:xfrm flipV="1">
            <a:off x="1354492" y="3573016"/>
            <a:ext cx="218123" cy="64806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8268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643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rgbClr val="0000FF"/>
                </a:solidFill>
              </a:rPr>
              <a:t>Quelles explorations rénales? (2)</a:t>
            </a:r>
            <a:endParaRPr lang="fr-FR" sz="3200" b="1" i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753" y="1340768"/>
            <a:ext cx="8229600" cy="53285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Bilan clinique:  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TA, OMI, axes artériels, </a:t>
            </a:r>
            <a:r>
              <a:rPr lang="fr-FR" sz="2000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ignes extrarénaux </a:t>
            </a:r>
          </a:p>
          <a:p>
            <a:pPr>
              <a:spcAft>
                <a:spcPts val="1200"/>
              </a:spcAft>
            </a:pP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Bilan biologique: </a:t>
            </a:r>
            <a:r>
              <a:rPr lang="fr-FR" sz="20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à jeun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EPS/ EPU et IEPU : </a:t>
            </a:r>
            <a:r>
              <a:rPr lang="fr-FR" sz="1600" i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gammapathie</a:t>
            </a:r>
            <a:r>
              <a:rPr lang="fr-FR" sz="16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monoclonale? amylose?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Glycémie : </a:t>
            </a:r>
            <a:r>
              <a:rPr lang="fr-FR" sz="16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diabète?</a:t>
            </a:r>
          </a:p>
          <a:p>
            <a:pPr lvl="3">
              <a:spcAft>
                <a:spcPts val="600"/>
              </a:spcAft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ECBU : </a:t>
            </a:r>
            <a:r>
              <a:rPr lang="fr-FR" sz="16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hématurie?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Calcémie, </a:t>
            </a:r>
            <a:r>
              <a:rPr lang="fr-FR" sz="1600" dirty="0" err="1" smtClean="0">
                <a:latin typeface="Comic Sans MS"/>
                <a:cs typeface="Comic Sans MS"/>
              </a:rPr>
              <a:t>Phosphorémie</a:t>
            </a:r>
            <a:endParaRPr lang="fr-FR" sz="1600" dirty="0" smtClean="0">
              <a:latin typeface="Comic Sans MS"/>
              <a:cs typeface="Comic Sans MS"/>
            </a:endParaRP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Ionogramme sanguin, HCO3-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Uricémie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Glycosurie</a:t>
            </a:r>
          </a:p>
          <a:p>
            <a:pPr lvl="3">
              <a:spcAft>
                <a:spcPts val="1200"/>
              </a:spcAft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Protéinurie tubulaire : </a:t>
            </a:r>
            <a:r>
              <a:rPr lang="fr-FR" sz="1600" dirty="0" smtClean="0">
                <a:latin typeface="Symbol" charset="2"/>
                <a:cs typeface="Symbol" charset="2"/>
              </a:rPr>
              <a:t>a</a:t>
            </a:r>
            <a:r>
              <a:rPr lang="fr-FR" sz="1600" dirty="0" smtClean="0">
                <a:latin typeface="Comic Sans MS"/>
                <a:cs typeface="Comic Sans MS"/>
              </a:rPr>
              <a:t>1 </a:t>
            </a:r>
            <a:r>
              <a:rPr lang="fr-FR" sz="1600" dirty="0" err="1" smtClean="0">
                <a:latin typeface="Comic Sans MS"/>
                <a:cs typeface="Comic Sans MS"/>
              </a:rPr>
              <a:t>microglobuline</a:t>
            </a:r>
            <a:r>
              <a:rPr lang="fr-FR" sz="1600" dirty="0" smtClean="0">
                <a:latin typeface="Comic Sans MS"/>
                <a:cs typeface="Comic Sans MS"/>
              </a:rPr>
              <a:t>, </a:t>
            </a:r>
            <a:r>
              <a:rPr lang="fr-FR" sz="1600" dirty="0" smtClean="0">
                <a:latin typeface="Symbol" charset="2"/>
                <a:cs typeface="Symbol" charset="2"/>
              </a:rPr>
              <a:t>b</a:t>
            </a:r>
            <a:r>
              <a:rPr lang="fr-FR" sz="1600" dirty="0" smtClean="0">
                <a:latin typeface="Comic Sans MS"/>
                <a:cs typeface="Comic Sans MS"/>
              </a:rPr>
              <a:t>2 </a:t>
            </a:r>
            <a:r>
              <a:rPr lang="fr-FR" sz="1600" dirty="0" err="1" smtClean="0">
                <a:latin typeface="Comic Sans MS"/>
                <a:cs typeface="Comic Sans MS"/>
              </a:rPr>
              <a:t>microglobuline</a:t>
            </a:r>
            <a:r>
              <a:rPr lang="fr-FR" sz="1600" dirty="0" smtClean="0">
                <a:latin typeface="Comic Sans MS"/>
                <a:cs typeface="Comic Sans MS"/>
              </a:rPr>
              <a:t>, RBP </a:t>
            </a:r>
          </a:p>
          <a:p>
            <a:pPr lvl="3">
              <a:buFont typeface="Courier New"/>
              <a:buChar char="o"/>
            </a:pPr>
            <a:r>
              <a:rPr lang="fr-FR" sz="1600" dirty="0" smtClean="0">
                <a:latin typeface="Comic Sans MS"/>
                <a:cs typeface="Comic Sans MS"/>
              </a:rPr>
              <a:t>25OH vitamine D : </a:t>
            </a:r>
            <a:r>
              <a:rPr lang="fr-FR" sz="160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carence?</a:t>
            </a:r>
            <a:endParaRPr lang="fr-FR" sz="1600" i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>
              <a:spcAft>
                <a:spcPts val="1200"/>
              </a:spcAft>
              <a:buFont typeface="Courier New"/>
              <a:buChar char="o"/>
            </a:pP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Echographie rénale</a:t>
            </a:r>
            <a:endParaRPr lang="fr-FR" sz="1600" dirty="0"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fr-FR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Biopsie rénale </a:t>
            </a:r>
            <a:r>
              <a:rPr lang="fr-FR" sz="2000" dirty="0" smtClean="0">
                <a:latin typeface="Comic Sans MS"/>
                <a:cs typeface="Comic Sans MS"/>
              </a:rPr>
              <a:t>si absence de diabète pour étiologie néphropathie 						 glomérulaire</a:t>
            </a:r>
          </a:p>
        </p:txBody>
      </p:sp>
      <p:sp>
        <p:nvSpPr>
          <p:cNvPr id="5" name="Parenthèse fermante 4"/>
          <p:cNvSpPr/>
          <p:nvPr/>
        </p:nvSpPr>
        <p:spPr>
          <a:xfrm flipH="1">
            <a:off x="1679153" y="3429000"/>
            <a:ext cx="144016" cy="1368152"/>
          </a:xfrm>
          <a:prstGeom prst="rightBracke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5615" y="3681468"/>
            <a:ext cx="1365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rgbClr val="000000"/>
                </a:solidFill>
              </a:rPr>
              <a:t>Tubulopathie</a:t>
            </a:r>
            <a:r>
              <a:rPr lang="fr-FR" sz="1600" b="1" i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fr-FR" sz="1600" b="1" i="1" dirty="0" smtClean="0">
                <a:solidFill>
                  <a:srgbClr val="000000"/>
                </a:solidFill>
              </a:rPr>
              <a:t>Proximale</a:t>
            </a:r>
          </a:p>
          <a:p>
            <a:pPr algn="ctr"/>
            <a:r>
              <a:rPr lang="fr-FR" sz="1600" b="1" i="1" dirty="0">
                <a:solidFill>
                  <a:srgbClr val="000000"/>
                </a:solidFill>
              </a:rPr>
              <a:t>s</a:t>
            </a:r>
            <a:r>
              <a:rPr lang="fr-FR" sz="1600" b="1" i="1" dirty="0" smtClean="0">
                <a:solidFill>
                  <a:srgbClr val="000000"/>
                </a:solidFill>
              </a:rPr>
              <a:t>ous TDF?</a:t>
            </a:r>
            <a:endParaRPr lang="fr-FR" sz="1600" b="1" i="1" dirty="0">
              <a:solidFill>
                <a:srgbClr val="000000"/>
              </a:solidFill>
            </a:endParaRPr>
          </a:p>
        </p:txBody>
      </p:sp>
      <p:sp>
        <p:nvSpPr>
          <p:cNvPr id="7" name="Parenthèse fermante 6"/>
          <p:cNvSpPr/>
          <p:nvPr/>
        </p:nvSpPr>
        <p:spPr>
          <a:xfrm flipH="1">
            <a:off x="1686649" y="2420888"/>
            <a:ext cx="176090" cy="792659"/>
          </a:xfrm>
          <a:prstGeom prst="rightBracke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2708920"/>
            <a:ext cx="1412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000000"/>
                </a:solidFill>
              </a:rPr>
              <a:t>Néphropathie </a:t>
            </a:r>
          </a:p>
          <a:p>
            <a:pPr algn="ctr"/>
            <a:r>
              <a:rPr lang="fr-FR" sz="1600" b="1" i="1" dirty="0" smtClean="0">
                <a:solidFill>
                  <a:srgbClr val="000000"/>
                </a:solidFill>
              </a:rPr>
              <a:t>glomérulaire</a:t>
            </a:r>
            <a:endParaRPr lang="fr-FR" sz="16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1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/>
                <a:cs typeface="Comic Sans MS"/>
              </a:rPr>
              <a:t>Mr ROJ, 52 ans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>
                <a:latin typeface="Comic Sans MS"/>
                <a:cs typeface="Comic Sans MS"/>
              </a:rPr>
              <a:t>Dépistage VIH 1991 (toxicomanie)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Tabac 25PA, cannabis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Antécédents: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Syphilis 1978, condylomes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BPCO, infections bactériennes, emphysème, PNO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Sérologie HCV+, PCR-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Ag </a:t>
            </a:r>
            <a:r>
              <a:rPr lang="fr-FR" sz="1800" dirty="0" err="1" smtClean="0">
                <a:latin typeface="Comic Sans MS"/>
                <a:cs typeface="Comic Sans MS"/>
              </a:rPr>
              <a:t>HBs</a:t>
            </a:r>
            <a:r>
              <a:rPr lang="fr-FR" sz="1800" dirty="0" smtClean="0">
                <a:latin typeface="Comic Sans MS"/>
                <a:cs typeface="Comic Sans MS"/>
              </a:rPr>
              <a:t>+, Ag </a:t>
            </a:r>
            <a:r>
              <a:rPr lang="fr-FR" sz="1800" dirty="0" err="1" smtClean="0">
                <a:latin typeface="Comic Sans MS"/>
                <a:cs typeface="Comic Sans MS"/>
              </a:rPr>
              <a:t>Hbe</a:t>
            </a:r>
            <a:r>
              <a:rPr lang="fr-FR" sz="1800" dirty="0" smtClean="0">
                <a:latin typeface="Comic Sans MS"/>
                <a:cs typeface="Comic Sans MS"/>
              </a:rPr>
              <a:t>+, DNA-HBV+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Maladie VIH: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Nadir CD4: 2/mm3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Pneumopathies </a:t>
            </a:r>
            <a:r>
              <a:rPr lang="fr-FR" sz="1800" dirty="0" err="1" smtClean="0">
                <a:latin typeface="Comic Sans MS"/>
                <a:cs typeface="Comic Sans MS"/>
              </a:rPr>
              <a:t>bact</a:t>
            </a:r>
            <a:r>
              <a:rPr lang="fr-FR" sz="1800" dirty="0" smtClean="0">
                <a:latin typeface="Comic Sans MS"/>
                <a:cs typeface="Comic Sans MS"/>
              </a:rPr>
              <a:t> répétées, candidose </a:t>
            </a:r>
            <a:r>
              <a:rPr lang="fr-FR" sz="1800" dirty="0" err="1" smtClean="0">
                <a:latin typeface="Comic Sans MS"/>
                <a:cs typeface="Comic Sans MS"/>
              </a:rPr>
              <a:t>oesophagienne</a:t>
            </a:r>
            <a:r>
              <a:rPr lang="fr-FR" sz="1800" dirty="0" smtClean="0">
                <a:latin typeface="Comic Sans MS"/>
                <a:cs typeface="Comic Sans MS"/>
              </a:rPr>
              <a:t>, diarrhée, cachexie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Traitement ARV &gt;1993: </a:t>
            </a:r>
            <a:r>
              <a:rPr lang="fr-FR" sz="1800" dirty="0" err="1" smtClean="0">
                <a:latin typeface="Comic Sans MS"/>
                <a:cs typeface="Comic Sans MS"/>
              </a:rPr>
              <a:t>nucléosidiques</a:t>
            </a:r>
            <a:r>
              <a:rPr lang="fr-FR" sz="1800" dirty="0" smtClean="0">
                <a:latin typeface="Comic Sans MS"/>
                <a:cs typeface="Comic Sans MS"/>
              </a:rPr>
              <a:t>, +IDV/r, SQV/r, NFV, EFV, ABC, LPV/r</a:t>
            </a:r>
          </a:p>
          <a:p>
            <a:pPr lvl="1"/>
            <a:r>
              <a:rPr lang="fr-FR" sz="1600" dirty="0" smtClean="0">
                <a:latin typeface="Comic Sans MS"/>
                <a:cs typeface="Comic Sans MS"/>
              </a:rPr>
              <a:t>Sous-type B, tropisme X4, </a:t>
            </a:r>
            <a:r>
              <a:rPr lang="fr-FR" sz="1600" dirty="0" err="1" smtClean="0">
                <a:latin typeface="Comic Sans MS"/>
                <a:cs typeface="Comic Sans MS"/>
              </a:rPr>
              <a:t>géno</a:t>
            </a:r>
            <a:r>
              <a:rPr lang="fr-FR" sz="1600" dirty="0" smtClean="0">
                <a:latin typeface="Comic Sans MS"/>
                <a:cs typeface="Comic Sans MS"/>
              </a:rPr>
              <a:t>: RT:41L 44D 67N 184V 210W 215Y  PRO: 20R 36I 54V 63P 71V 82T 84V</a:t>
            </a:r>
            <a:endParaRPr lang="fr-FR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236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0000FF"/>
                </a:solidFill>
              </a:rPr>
              <a:t>Quel diagnostic de l’atteinte rénale?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0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0000FF"/>
                </a:solidFill>
              </a:rPr>
              <a:t>Quel diagnostic de l’atteinte rénale?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(1) Néphropathie glomérulaire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86245"/>
              </p:ext>
            </p:extLst>
          </p:nvPr>
        </p:nvGraphicFramePr>
        <p:xfrm>
          <a:off x="827584" y="1730104"/>
          <a:ext cx="7586663" cy="45072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0074"/>
                <a:gridCol w="2175856"/>
                <a:gridCol w="2074577"/>
                <a:gridCol w="1416156"/>
              </a:tblGrid>
              <a:tr h="949997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USA</a:t>
                      </a:r>
                      <a:r>
                        <a:rPr lang="fr-FR" sz="1600" baseline="0" dirty="0" smtClean="0">
                          <a:latin typeface="Comic Sans MS"/>
                          <a:cs typeface="Comic Sans MS"/>
                        </a:rPr>
                        <a:t> (Baltimore)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Comic Sans MS"/>
                          <a:cs typeface="Comic Sans MS"/>
                        </a:rPr>
                        <a:t>1995-2004</a:t>
                      </a:r>
                    </a:p>
                    <a:p>
                      <a:pPr algn="ctr"/>
                      <a:r>
                        <a:rPr lang="fr-FR" sz="1600" baseline="0" dirty="0" smtClean="0">
                          <a:latin typeface="Comic Sans MS"/>
                          <a:cs typeface="Comic Sans MS"/>
                        </a:rPr>
                        <a:t>n= 152</a:t>
                      </a:r>
                    </a:p>
                    <a:p>
                      <a:pPr algn="ctr"/>
                      <a:r>
                        <a:rPr lang="fr-FR" sz="1050" b="0" i="1" baseline="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Berliner</a:t>
                      </a:r>
                      <a:r>
                        <a:rPr lang="fr-FR" sz="1050" b="0" i="1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 </a:t>
                      </a:r>
                    </a:p>
                    <a:p>
                      <a:pPr algn="ctr"/>
                      <a:r>
                        <a:rPr lang="fr-FR" sz="1050" b="0" i="1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Am J </a:t>
                      </a:r>
                      <a:r>
                        <a:rPr lang="fr-FR" sz="1050" b="0" i="1" baseline="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Nephrol</a:t>
                      </a:r>
                      <a:r>
                        <a:rPr lang="fr-FR" sz="1050" b="0" i="1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2008</a:t>
                      </a:r>
                      <a:endParaRPr lang="fr-FR" sz="1050" b="0" i="1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USA (Chicago)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2003-2010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n=47</a:t>
                      </a:r>
                    </a:p>
                    <a:p>
                      <a:pPr algn="ctr"/>
                      <a:r>
                        <a:rPr lang="fr-FR" sz="1050" b="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Meehan</a:t>
                      </a:r>
                      <a:r>
                        <a:rPr lang="fr-FR" sz="105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SH, </a:t>
                      </a:r>
                    </a:p>
                    <a:p>
                      <a:pPr algn="ctr"/>
                      <a:r>
                        <a:rPr lang="fr-FR" sz="1050" b="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Virchows</a:t>
                      </a:r>
                      <a:r>
                        <a:rPr lang="fr-FR" sz="105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fr-FR" sz="1050" b="0" dirty="0" err="1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Arch</a:t>
                      </a:r>
                      <a:r>
                        <a:rPr lang="fr-FR" sz="105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 2012</a:t>
                      </a:r>
                      <a:endParaRPr lang="fr-FR" sz="105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France (Paris)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1995-2007</a:t>
                      </a:r>
                    </a:p>
                    <a:p>
                      <a:pPr algn="ctr"/>
                      <a:r>
                        <a:rPr lang="fr-FR" sz="1600" dirty="0" smtClean="0">
                          <a:latin typeface="Comic Sans MS"/>
                          <a:cs typeface="Comic Sans MS"/>
                        </a:rPr>
                        <a:t>n=88</a:t>
                      </a:r>
                    </a:p>
                    <a:p>
                      <a:pPr algn="ctr"/>
                      <a:r>
                        <a:rPr lang="fr-FR" sz="105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Lescure FX, NDT, 2012</a:t>
                      </a:r>
                      <a:endParaRPr lang="fr-FR" sz="105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</a:tr>
              <a:tr h="37082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HIVAN</a:t>
                      </a:r>
                      <a:r>
                        <a:rPr lang="fr-FR" sz="1600" b="1" baseline="0" dirty="0" smtClean="0">
                          <a:latin typeface="Comic Sans MS"/>
                          <a:cs typeface="Comic Sans MS"/>
                        </a:rPr>
                        <a:t> (%)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35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34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</a:tr>
              <a:tr h="37082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latin typeface="Comic Sans MS"/>
                          <a:cs typeface="Comic Sans MS"/>
                        </a:rPr>
                        <a:t>Hyalinose</a:t>
                      </a:r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 segmentaire et focale non HIVAN (%)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22,4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23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26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  <a:tr h="51815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GN à immuns complexes (%)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17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13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23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</a:tr>
              <a:tr h="370829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Comic Sans MS"/>
                          <a:cs typeface="Comic Sans MS"/>
                        </a:rPr>
                        <a:t>Néphropathie</a:t>
                      </a:r>
                    </a:p>
                    <a:p>
                      <a:pPr algn="ctr"/>
                      <a:r>
                        <a:rPr lang="fr-FR" sz="1600" b="0" dirty="0" smtClean="0">
                          <a:latin typeface="Comic Sans MS"/>
                          <a:cs typeface="Comic Sans MS"/>
                        </a:rPr>
                        <a:t>Diabétique (%)</a:t>
                      </a:r>
                      <a:endParaRPr lang="fr-FR" sz="1600" b="0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5.3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6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>
                    <a:noFill/>
                  </a:tcPr>
                </a:tc>
              </a:tr>
              <a:tr h="51815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latin typeface="Comic Sans MS"/>
                          <a:cs typeface="Comic Sans MS"/>
                        </a:rPr>
                        <a:t>Autres (%)</a:t>
                      </a:r>
                      <a:endParaRPr lang="fr-FR" sz="1600" b="0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-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/>
                          <a:cs typeface="Comic Sans MS"/>
                        </a:rPr>
                        <a:t>14</a:t>
                      </a:r>
                      <a:endParaRPr lang="fr-FR" sz="1600" b="1" dirty="0">
                        <a:latin typeface="Comic Sans MS"/>
                        <a:cs typeface="Comic Sans MS"/>
                      </a:endParaRPr>
                    </a:p>
                  </a:txBody>
                  <a:tcPr marL="91438" marR="91438" marT="45719" marB="45719" anchor="ctr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55613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Néphropathies glomérulaires chez les PVVIH</a:t>
            </a:r>
            <a:endParaRPr lang="fr-FR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274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5613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Néphropathies glomérulaires chez les PVVIH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er 1"/>
          <p:cNvGrpSpPr>
            <a:grpSpLocks/>
          </p:cNvGrpSpPr>
          <p:nvPr/>
        </p:nvGrpSpPr>
        <p:grpSpPr bwMode="auto">
          <a:xfrm>
            <a:off x="2081485" y="1895346"/>
            <a:ext cx="5730875" cy="3240360"/>
            <a:chOff x="1587500" y="1984202"/>
            <a:chExt cx="5730875" cy="3240360"/>
          </a:xfrm>
        </p:grpSpPr>
        <p:sp>
          <p:nvSpPr>
            <p:cNvPr id="6" name="Ellipse 5"/>
            <p:cNvSpPr/>
            <p:nvPr/>
          </p:nvSpPr>
          <p:spPr>
            <a:xfrm>
              <a:off x="1587500" y="1984202"/>
              <a:ext cx="2949575" cy="1794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1888115" y="2463179"/>
              <a:ext cx="2278613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Infection VIH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1800" dirty="0">
                  <a:latin typeface="Comic Sans MS" charset="0"/>
                  <a:cs typeface="Comic Sans MS" charset="0"/>
                </a:rPr>
                <a:t>Déficit immunitaire</a:t>
              </a: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4894589" y="2488258"/>
              <a:ext cx="1890261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Toxiques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ARV/non ARV</a:t>
              </a:r>
            </a:p>
          </p:txBody>
        </p:sp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3371364" y="3760788"/>
              <a:ext cx="2283798" cy="121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Comorbidités</a:t>
              </a:r>
            </a:p>
            <a:p>
              <a:pPr algn="ctr" eaLnBrk="1" hangingPunct="1"/>
              <a:r>
                <a:rPr lang="fr-FR" sz="1600" dirty="0">
                  <a:latin typeface="Comic Sans MS" charset="0"/>
                  <a:cs typeface="Comic Sans MS" charset="0"/>
                </a:rPr>
                <a:t>Diabète, dyslipidémie, </a:t>
              </a:r>
            </a:p>
            <a:p>
              <a:pPr algn="ctr" eaLnBrk="1" hangingPunct="1"/>
              <a:r>
                <a:rPr lang="fr-FR" sz="1600" dirty="0">
                  <a:latin typeface="Comic Sans MS" charset="0"/>
                  <a:cs typeface="Comic Sans MS" charset="0"/>
                </a:rPr>
                <a:t>Obésité, HTA, </a:t>
              </a:r>
              <a:r>
                <a:rPr lang="fr-FR" sz="1600" dirty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VHC</a:t>
              </a:r>
            </a:p>
            <a:p>
              <a:pPr algn="ctr" eaLnBrk="1" hangingPunct="1"/>
              <a:r>
                <a:rPr lang="fr-FR" sz="1600" b="1" i="1" dirty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Age, tabac</a:t>
              </a:r>
              <a:endParaRPr lang="fr-FR" sz="2000" b="1" i="1" dirty="0">
                <a:solidFill>
                  <a:srgbClr val="FF0000"/>
                </a:solidFill>
                <a:latin typeface="Comic Sans MS" charset="0"/>
                <a:cs typeface="Comic Sans MS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368800" y="1984202"/>
              <a:ext cx="2949575" cy="1794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984500" y="3480941"/>
              <a:ext cx="2949575" cy="1743621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8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5613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Néphropathies glomérulaires chez les PVVIH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er 1"/>
          <p:cNvGrpSpPr>
            <a:grpSpLocks/>
          </p:cNvGrpSpPr>
          <p:nvPr/>
        </p:nvGrpSpPr>
        <p:grpSpPr bwMode="auto">
          <a:xfrm>
            <a:off x="2081485" y="1895346"/>
            <a:ext cx="5730875" cy="3240360"/>
            <a:chOff x="1587500" y="1984202"/>
            <a:chExt cx="5730875" cy="3240360"/>
          </a:xfrm>
        </p:grpSpPr>
        <p:sp>
          <p:nvSpPr>
            <p:cNvPr id="6" name="Ellipse 5"/>
            <p:cNvSpPr/>
            <p:nvPr/>
          </p:nvSpPr>
          <p:spPr>
            <a:xfrm>
              <a:off x="1587500" y="1984202"/>
              <a:ext cx="2949575" cy="1794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1888115" y="2463179"/>
              <a:ext cx="2278613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Infection VIH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1800" dirty="0">
                  <a:latin typeface="Comic Sans MS" charset="0"/>
                  <a:cs typeface="Comic Sans MS" charset="0"/>
                </a:rPr>
                <a:t>Déficit immunitaire</a:t>
              </a: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4894589" y="2488258"/>
              <a:ext cx="1890261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Toxiques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ARV/non ARV</a:t>
              </a:r>
            </a:p>
          </p:txBody>
        </p:sp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3371364" y="3760788"/>
              <a:ext cx="2283798" cy="121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fr-FR" sz="2000" b="1" dirty="0">
                  <a:latin typeface="Comic Sans MS" charset="0"/>
                  <a:cs typeface="Comic Sans MS" charset="0"/>
                </a:rPr>
                <a:t>Comorbidités</a:t>
              </a:r>
            </a:p>
            <a:p>
              <a:pPr algn="ctr" eaLnBrk="1" hangingPunct="1"/>
              <a:r>
                <a:rPr lang="fr-FR" sz="1600" dirty="0">
                  <a:latin typeface="Comic Sans MS" charset="0"/>
                  <a:cs typeface="Comic Sans MS" charset="0"/>
                </a:rPr>
                <a:t>Diabète, dyslipidémie, </a:t>
              </a:r>
            </a:p>
            <a:p>
              <a:pPr algn="ctr" eaLnBrk="1" hangingPunct="1"/>
              <a:r>
                <a:rPr lang="fr-FR" sz="1600" dirty="0">
                  <a:latin typeface="Comic Sans MS" charset="0"/>
                  <a:cs typeface="Comic Sans MS" charset="0"/>
                </a:rPr>
                <a:t>Obésité, HTA, </a:t>
              </a:r>
              <a:r>
                <a:rPr lang="fr-FR" sz="1600" dirty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VHC</a:t>
              </a:r>
            </a:p>
            <a:p>
              <a:pPr algn="ctr" eaLnBrk="1" hangingPunct="1"/>
              <a:r>
                <a:rPr lang="fr-FR" sz="1600" b="1" i="1" dirty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Age, tabac</a:t>
              </a:r>
              <a:endParaRPr lang="fr-FR" sz="2000" b="1" i="1" dirty="0">
                <a:solidFill>
                  <a:srgbClr val="FF0000"/>
                </a:solidFill>
                <a:latin typeface="Comic Sans MS" charset="0"/>
                <a:cs typeface="Comic Sans MS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368800" y="1984202"/>
              <a:ext cx="2949575" cy="1794048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984500" y="3480941"/>
              <a:ext cx="2949575" cy="1743621"/>
            </a:xfrm>
            <a:prstGeom prst="ellipse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Comic Sans MS"/>
                <a:cs typeface="Comic Sans MS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853137" y="4076997"/>
            <a:ext cx="1511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Hyalinose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segmentaire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et focale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non HIVAN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20808" y="4327813"/>
            <a:ext cx="1491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Néphropathie </a:t>
            </a:r>
          </a:p>
          <a:p>
            <a:pPr algn="ctr"/>
            <a:r>
              <a:rPr lang="fr-FR" dirty="0" smtClean="0"/>
              <a:t>diabétique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83136" y="5149278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Néphroangiosclérose</a:t>
            </a:r>
            <a:endParaRPr lang="fr-FR" sz="1400" dirty="0" smtClean="0"/>
          </a:p>
          <a:p>
            <a:pPr algn="ctr"/>
            <a:r>
              <a:rPr lang="fr-FR" sz="1400" dirty="0" smtClean="0"/>
              <a:t>avec </a:t>
            </a:r>
            <a:r>
              <a:rPr lang="fr-FR" sz="1400" dirty="0" err="1" smtClean="0"/>
              <a:t>hyalinose</a:t>
            </a:r>
            <a:r>
              <a:rPr lang="fr-FR" sz="1400" dirty="0" smtClean="0"/>
              <a:t> segmentaire et focale</a:t>
            </a:r>
          </a:p>
          <a:p>
            <a:pPr algn="ctr"/>
            <a:r>
              <a:rPr lang="fr-FR" sz="1400" dirty="0" smtClean="0"/>
              <a:t>secondaire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853137" y="1527901"/>
            <a:ext cx="890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HIVAN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220" y="2196152"/>
            <a:ext cx="2018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Glomérulonéphrites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 à complexes immuns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5613" y="3087156"/>
            <a:ext cx="1651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Microangiopathie</a:t>
            </a:r>
            <a:endParaRPr lang="fr-FR" sz="1600" dirty="0" smtClean="0"/>
          </a:p>
          <a:p>
            <a:pPr algn="ctr"/>
            <a:r>
              <a:rPr lang="fr-FR" sz="1600" dirty="0" smtClean="0"/>
              <a:t>thrombotique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1691680" y="6237312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autre </a:t>
            </a:r>
            <a:r>
              <a:rPr lang="fr-FR" dirty="0" err="1" smtClean="0"/>
              <a:t>glomérulopathie</a:t>
            </a:r>
            <a:r>
              <a:rPr lang="fr-FR" dirty="0" smtClean="0"/>
              <a:t>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3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686" y="2096015"/>
            <a:ext cx="720268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37500" y="205670"/>
            <a:ext cx="8229600" cy="1143000"/>
          </a:xfrm>
          <a:noFill/>
          <a:effectLst>
            <a:softEdge rad="101600"/>
          </a:effectLst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fr-FR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Néphropathie associée au VIH - HIVAN</a:t>
            </a:r>
            <a:endParaRPr lang="fr-FR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9702" name="Espace réservé du contenu 2"/>
          <p:cNvSpPr>
            <a:spLocks noGrp="1"/>
          </p:cNvSpPr>
          <p:nvPr>
            <p:ph idx="1"/>
          </p:nvPr>
        </p:nvSpPr>
        <p:spPr>
          <a:xfrm>
            <a:off x="641350" y="1484784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</a:pPr>
            <a:r>
              <a:rPr lang="fr-FR" sz="2000" b="1" dirty="0">
                <a:latin typeface="Comic Sans MS"/>
                <a:cs typeface="Comic Sans MS"/>
              </a:rPr>
              <a:t>Première cause d’</a:t>
            </a:r>
            <a:r>
              <a:rPr lang="fr-FR" altLang="ja-JP" sz="2000" b="1" dirty="0" err="1">
                <a:latin typeface="Comic Sans MS"/>
                <a:cs typeface="Comic Sans MS"/>
              </a:rPr>
              <a:t>Ins</a:t>
            </a:r>
            <a:r>
              <a:rPr lang="fr-FR" altLang="ja-JP" sz="2000" b="1" dirty="0">
                <a:latin typeface="Comic Sans MS"/>
                <a:cs typeface="Comic Sans MS"/>
              </a:rPr>
              <a:t> Rénale </a:t>
            </a:r>
            <a:r>
              <a:rPr lang="fr-FR" altLang="ja-JP" sz="2000" b="1" dirty="0" smtClean="0">
                <a:latin typeface="Comic Sans MS"/>
                <a:cs typeface="Comic Sans MS"/>
              </a:rPr>
              <a:t>Terminale </a:t>
            </a:r>
            <a:r>
              <a:rPr lang="fr-FR" altLang="ja-JP" sz="2000" b="1" dirty="0">
                <a:latin typeface="Comic Sans MS"/>
                <a:cs typeface="Comic Sans MS"/>
              </a:rPr>
              <a:t>pop VIH+</a:t>
            </a:r>
          </a:p>
          <a:p>
            <a:pPr eaLnBrk="1" hangingPunct="1"/>
            <a:r>
              <a:rPr lang="fr-FR" sz="2000" b="1" dirty="0">
                <a:latin typeface="Comic Sans MS"/>
                <a:cs typeface="Comic Sans MS"/>
              </a:rPr>
              <a:t>Terrain « caricatural »</a:t>
            </a:r>
            <a:endParaRPr lang="fr-FR" sz="1800" b="1" dirty="0">
              <a:latin typeface="Comic Sans MS"/>
              <a:cs typeface="Comic Sans MS"/>
            </a:endParaRPr>
          </a:p>
          <a:p>
            <a:pPr lvl="2" eaLnBrk="1" hangingPunct="1">
              <a:buFont typeface="Courier New" charset="0"/>
              <a:buChar char="o"/>
            </a:pPr>
            <a:r>
              <a:rPr lang="fr-FR" sz="1600" b="1" dirty="0" smtClean="0">
                <a:latin typeface="Comic Sans MS"/>
                <a:cs typeface="Comic Sans MS"/>
              </a:rPr>
              <a:t>Ethnie africaine </a:t>
            </a:r>
            <a:r>
              <a:rPr lang="fr-FR" sz="1600" dirty="0" smtClean="0">
                <a:latin typeface="Comic Sans MS"/>
                <a:cs typeface="Comic Sans MS"/>
              </a:rPr>
              <a:t>=</a:t>
            </a:r>
            <a:r>
              <a:rPr lang="fr-FR" sz="1600" dirty="0" smtClean="0">
                <a:solidFill>
                  <a:srgbClr val="BD0000"/>
                </a:solidFill>
                <a:latin typeface="Comic Sans MS"/>
                <a:cs typeface="Comic Sans MS"/>
              </a:rPr>
              <a:t> Prédisposition </a:t>
            </a:r>
            <a:r>
              <a:rPr lang="fr-FR" sz="1600" dirty="0">
                <a:solidFill>
                  <a:srgbClr val="BD0000"/>
                </a:solidFill>
                <a:latin typeface="Comic Sans MS"/>
                <a:cs typeface="Comic Sans MS"/>
              </a:rPr>
              <a:t>génétique (</a:t>
            </a:r>
            <a:r>
              <a:rPr lang="fr-FR" sz="1600" dirty="0" err="1" smtClean="0">
                <a:solidFill>
                  <a:srgbClr val="BD0000"/>
                </a:solidFill>
                <a:latin typeface="Comic Sans MS"/>
                <a:cs typeface="Comic Sans MS"/>
              </a:rPr>
              <a:t>variants</a:t>
            </a:r>
            <a:r>
              <a:rPr lang="fr-FR" sz="1600" dirty="0" smtClean="0">
                <a:solidFill>
                  <a:srgbClr val="BD0000"/>
                </a:solidFill>
                <a:latin typeface="Comic Sans MS"/>
                <a:cs typeface="Comic Sans MS"/>
              </a:rPr>
              <a:t> </a:t>
            </a:r>
            <a:r>
              <a:rPr lang="fr-FR" sz="1600" i="1" dirty="0">
                <a:solidFill>
                  <a:srgbClr val="BD0000"/>
                </a:solidFill>
                <a:latin typeface="Comic Sans MS"/>
                <a:cs typeface="Comic Sans MS"/>
              </a:rPr>
              <a:t>ApoL1</a:t>
            </a:r>
            <a:r>
              <a:rPr lang="fr-FR" sz="1600" dirty="0">
                <a:solidFill>
                  <a:srgbClr val="BD0000"/>
                </a:solidFill>
                <a:latin typeface="Comic Sans MS"/>
                <a:cs typeface="Comic Sans MS"/>
              </a:rPr>
              <a:t>)</a:t>
            </a:r>
          </a:p>
          <a:p>
            <a:pPr lvl="2" eaLnBrk="1" hangingPunct="1">
              <a:buFont typeface="Courier New" charset="0"/>
              <a:buChar char="o"/>
            </a:pPr>
            <a:r>
              <a:rPr lang="fr-FR" sz="1600" b="1" dirty="0">
                <a:latin typeface="Comic Sans MS"/>
                <a:cs typeface="Comic Sans MS"/>
              </a:rPr>
              <a:t>Infection virale non contrôlée = </a:t>
            </a:r>
            <a:r>
              <a:rPr lang="fr-FR" sz="1600" dirty="0" smtClean="0">
                <a:solidFill>
                  <a:srgbClr val="BD0000"/>
                </a:solidFill>
                <a:latin typeface="Comic Sans MS"/>
                <a:cs typeface="Comic Sans MS"/>
              </a:rPr>
              <a:t>Rôle  </a:t>
            </a:r>
            <a:r>
              <a:rPr lang="fr-FR" sz="1600" dirty="0">
                <a:solidFill>
                  <a:srgbClr val="BD0000"/>
                </a:solidFill>
                <a:latin typeface="Comic Sans MS"/>
                <a:cs typeface="Comic Sans MS"/>
              </a:rPr>
              <a:t>pathogène du VIH</a:t>
            </a:r>
          </a:p>
          <a:p>
            <a:pPr lvl="2" eaLnBrk="1" hangingPunct="1">
              <a:spcAft>
                <a:spcPts val="6600"/>
              </a:spcAft>
              <a:buFont typeface="Courier New" charset="0"/>
              <a:buChar char="o"/>
            </a:pPr>
            <a:r>
              <a:rPr lang="fr-FR" sz="1600" b="1" dirty="0" smtClean="0">
                <a:latin typeface="Comic Sans MS"/>
                <a:cs typeface="Comic Sans MS"/>
              </a:rPr>
              <a:t>Patients </a:t>
            </a:r>
            <a:r>
              <a:rPr lang="fr-FR" sz="1600" b="1" dirty="0">
                <a:latin typeface="Comic Sans MS"/>
                <a:cs typeface="Comic Sans MS"/>
              </a:rPr>
              <a:t>non </a:t>
            </a:r>
            <a:r>
              <a:rPr lang="fr-FR" sz="1600" b="1" dirty="0" smtClean="0">
                <a:latin typeface="Comic Sans MS"/>
                <a:cs typeface="Comic Sans MS"/>
              </a:rPr>
              <a:t>traités</a:t>
            </a:r>
            <a:endParaRPr lang="fr-FR" sz="1600" b="1" dirty="0">
              <a:latin typeface="Comic Sans MS"/>
              <a:cs typeface="Comic Sans MS"/>
            </a:endParaRPr>
          </a:p>
          <a:p>
            <a:pPr eaLnBrk="1" hangingPunct="1"/>
            <a:r>
              <a:rPr lang="fr-FR" sz="2000" b="1" dirty="0">
                <a:latin typeface="Comic Sans MS"/>
                <a:cs typeface="Comic Sans MS"/>
              </a:rPr>
              <a:t>Présentation clinique</a:t>
            </a:r>
          </a:p>
          <a:p>
            <a:pPr lvl="2" eaLnBrk="1" hangingPunct="1">
              <a:buFont typeface="Courier New" charset="0"/>
              <a:buChar char="o"/>
            </a:pPr>
            <a:r>
              <a:rPr lang="fr-FR" sz="1600" b="1" dirty="0">
                <a:latin typeface="Comic Sans MS"/>
                <a:cs typeface="Comic Sans MS"/>
              </a:rPr>
              <a:t>Protéinurie  élevée -  glomérulaire (&gt; 50% d’albumine)</a:t>
            </a:r>
          </a:p>
          <a:p>
            <a:pPr lvl="2" eaLnBrk="1" hangingPunct="1">
              <a:buFont typeface="Courier New" charset="0"/>
              <a:buChar char="o"/>
            </a:pPr>
            <a:r>
              <a:rPr lang="fr-FR" sz="1600" dirty="0">
                <a:latin typeface="Comic Sans MS"/>
                <a:cs typeface="Comic Sans MS"/>
              </a:rPr>
              <a:t>Rarement </a:t>
            </a:r>
            <a:r>
              <a:rPr lang="fr-FR" sz="1600" dirty="0" err="1" smtClean="0">
                <a:latin typeface="Comic Sans MS"/>
                <a:cs typeface="Comic Sans MS"/>
              </a:rPr>
              <a:t>oedèmes</a:t>
            </a:r>
            <a:r>
              <a:rPr lang="fr-FR" sz="1600" dirty="0" smtClean="0">
                <a:latin typeface="Comic Sans MS"/>
                <a:cs typeface="Comic Sans MS"/>
              </a:rPr>
              <a:t>, </a:t>
            </a:r>
            <a:r>
              <a:rPr lang="fr-FR" sz="1600" dirty="0">
                <a:latin typeface="Comic Sans MS"/>
                <a:cs typeface="Comic Sans MS"/>
              </a:rPr>
              <a:t>HTA</a:t>
            </a:r>
          </a:p>
          <a:p>
            <a:pPr lvl="2" eaLnBrk="1" hangingPunct="1">
              <a:spcAft>
                <a:spcPts val="1200"/>
              </a:spcAft>
              <a:buFont typeface="Courier New" charset="0"/>
              <a:buChar char="o"/>
            </a:pPr>
            <a:r>
              <a:rPr lang="fr-FR" sz="1600" dirty="0">
                <a:latin typeface="Comic Sans MS"/>
                <a:cs typeface="Comic Sans MS"/>
              </a:rPr>
              <a:t>Insuffisance rénale de degré </a:t>
            </a:r>
            <a:r>
              <a:rPr lang="fr-FR" sz="1600" dirty="0" smtClean="0">
                <a:latin typeface="Comic Sans MS"/>
                <a:cs typeface="Comic Sans MS"/>
              </a:rPr>
              <a:t>variable,                                        				rapidement évolutive sans </a:t>
            </a:r>
            <a:r>
              <a:rPr lang="fr-FR" sz="1600" dirty="0" err="1" smtClean="0">
                <a:latin typeface="Comic Sans MS"/>
                <a:cs typeface="Comic Sans MS"/>
              </a:rPr>
              <a:t>ttt</a:t>
            </a:r>
            <a:endParaRPr lang="fr-FR" sz="1600" dirty="0">
              <a:latin typeface="Comic Sans MS"/>
              <a:cs typeface="Comic Sans MS"/>
            </a:endParaRPr>
          </a:p>
          <a:p>
            <a:pPr eaLnBrk="1" hangingPunct="1"/>
            <a:r>
              <a:rPr lang="fr-FR" sz="2000" b="1" dirty="0" smtClean="0">
                <a:latin typeface="Comic Sans MS"/>
                <a:cs typeface="Comic Sans MS"/>
              </a:rPr>
              <a:t>Lésions histologiques typiques</a:t>
            </a:r>
            <a:endParaRPr lang="fr-FR" sz="2000" b="1" dirty="0">
              <a:latin typeface="Comic Sans MS"/>
              <a:cs typeface="Comic Sans MS"/>
            </a:endParaRP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13176"/>
            <a:ext cx="2448272" cy="1810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ZoneTexte 3"/>
          <p:cNvSpPr txBox="1"/>
          <p:nvPr/>
        </p:nvSpPr>
        <p:spPr>
          <a:xfrm>
            <a:off x="827584" y="3470855"/>
            <a:ext cx="7343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0000FF"/>
                </a:solidFill>
              </a:rPr>
              <a:t>…..Quelques cas d’HIVAN chez des patients contrôlés/traités</a:t>
            </a:r>
          </a:p>
          <a:p>
            <a:r>
              <a:rPr lang="fr-FR" sz="1600" i="1" dirty="0" smtClean="0">
                <a:solidFill>
                  <a:srgbClr val="0000FF"/>
                </a:solidFill>
              </a:rPr>
              <a:t>….. Récurrence du réservoir rénal + HIVAN sur des greffon rénaux de patients contrôlés</a:t>
            </a:r>
            <a:endParaRPr lang="fr-FR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er 11"/>
          <p:cNvGrpSpPr>
            <a:grpSpLocks noChangeAspect="1"/>
          </p:cNvGrpSpPr>
          <p:nvPr/>
        </p:nvGrpSpPr>
        <p:grpSpPr bwMode="auto">
          <a:xfrm>
            <a:off x="527654" y="2274550"/>
            <a:ext cx="4536773" cy="2912923"/>
            <a:chOff x="544290" y="1613923"/>
            <a:chExt cx="5918675" cy="3801040"/>
          </a:xfrm>
        </p:grpSpPr>
        <p:graphicFrame>
          <p:nvGraphicFramePr>
            <p:cNvPr id="4" name="Graphique 3"/>
            <p:cNvGraphicFramePr/>
            <p:nvPr>
              <p:extLst>
                <p:ext uri="{D42A27DB-BD31-4B8C-83A1-F6EECF244321}">
                  <p14:modId xmlns:p14="http://schemas.microsoft.com/office/powerpoint/2010/main" val="3594426149"/>
                </p:ext>
              </p:extLst>
            </p:nvPr>
          </p:nvGraphicFramePr>
          <p:xfrm>
            <a:off x="544290" y="1613923"/>
            <a:ext cx="5918675" cy="3801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651" name="Freeform 20"/>
            <p:cNvSpPr>
              <a:spLocks/>
            </p:cNvSpPr>
            <p:nvPr/>
          </p:nvSpPr>
          <p:spPr bwMode="auto">
            <a:xfrm>
              <a:off x="1473058" y="3661044"/>
              <a:ext cx="3095625" cy="814387"/>
            </a:xfrm>
            <a:custGeom>
              <a:avLst/>
              <a:gdLst>
                <a:gd name="T0" fmla="*/ 0 w 1950"/>
                <a:gd name="T1" fmla="*/ 2147483647 h 513"/>
                <a:gd name="T2" fmla="*/ 2147483647 w 1950"/>
                <a:gd name="T3" fmla="*/ 2147483647 h 513"/>
                <a:gd name="T4" fmla="*/ 2147483647 w 1950"/>
                <a:gd name="T5" fmla="*/ 2147483647 h 513"/>
                <a:gd name="T6" fmla="*/ 0 60000 65536"/>
                <a:gd name="T7" fmla="*/ 0 60000 65536"/>
                <a:gd name="T8" fmla="*/ 0 60000 65536"/>
                <a:gd name="T9" fmla="*/ 0 w 1950"/>
                <a:gd name="T10" fmla="*/ 0 h 513"/>
                <a:gd name="T11" fmla="*/ 1950 w 1950"/>
                <a:gd name="T12" fmla="*/ 513 h 5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0" h="513">
                  <a:moveTo>
                    <a:pt x="0" y="150"/>
                  </a:moveTo>
                  <a:cubicBezTo>
                    <a:pt x="314" y="75"/>
                    <a:pt x="628" y="0"/>
                    <a:pt x="953" y="60"/>
                  </a:cubicBezTo>
                  <a:cubicBezTo>
                    <a:pt x="1278" y="120"/>
                    <a:pt x="1614" y="316"/>
                    <a:pt x="1950" y="5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4652" name="Freeform 21"/>
            <p:cNvSpPr>
              <a:spLocks/>
            </p:cNvSpPr>
            <p:nvPr/>
          </p:nvSpPr>
          <p:spPr bwMode="auto">
            <a:xfrm>
              <a:off x="1514155" y="2846649"/>
              <a:ext cx="3048572" cy="691569"/>
            </a:xfrm>
            <a:custGeom>
              <a:avLst/>
              <a:gdLst>
                <a:gd name="T0" fmla="*/ 0 w 1860"/>
                <a:gd name="T1" fmla="*/ 2147483647 h 544"/>
                <a:gd name="T2" fmla="*/ 2147483647 w 1860"/>
                <a:gd name="T3" fmla="*/ 2147483647 h 544"/>
                <a:gd name="T4" fmla="*/ 2147483647 w 1860"/>
                <a:gd name="T5" fmla="*/ 0 h 544"/>
                <a:gd name="T6" fmla="*/ 0 60000 65536"/>
                <a:gd name="T7" fmla="*/ 0 60000 65536"/>
                <a:gd name="T8" fmla="*/ 0 60000 65536"/>
                <a:gd name="T9" fmla="*/ 0 w 1860"/>
                <a:gd name="T10" fmla="*/ 0 h 544"/>
                <a:gd name="T11" fmla="*/ 1860 w 1860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544">
                  <a:moveTo>
                    <a:pt x="0" y="544"/>
                  </a:moveTo>
                  <a:cubicBezTo>
                    <a:pt x="299" y="476"/>
                    <a:pt x="598" y="408"/>
                    <a:pt x="908" y="317"/>
                  </a:cubicBezTo>
                  <a:cubicBezTo>
                    <a:pt x="1218" y="226"/>
                    <a:pt x="1701" y="53"/>
                    <a:pt x="18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4653" name="Rectangle 22"/>
            <p:cNvSpPr>
              <a:spLocks noChangeArrowheads="1"/>
            </p:cNvSpPr>
            <p:nvPr/>
          </p:nvSpPr>
          <p:spPr bwMode="auto">
            <a:xfrm>
              <a:off x="4488111" y="3003611"/>
              <a:ext cx="1370630" cy="263526"/>
            </a:xfrm>
            <a:prstGeom prst="rect">
              <a:avLst/>
            </a:prstGeom>
            <a:noFill/>
            <a:ln w="28575">
              <a:solidFill>
                <a:srgbClr val="D2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000">
                <a:latin typeface="Arial" charset="0"/>
              </a:endParaRPr>
            </a:p>
          </p:txBody>
        </p:sp>
      </p:grpSp>
      <p:sp>
        <p:nvSpPr>
          <p:cNvPr id="11" name="ZoneTexte 17"/>
          <p:cNvSpPr txBox="1">
            <a:spLocks noChangeArrowheads="1"/>
          </p:cNvSpPr>
          <p:nvPr/>
        </p:nvSpPr>
        <p:spPr bwMode="auto">
          <a:xfrm>
            <a:off x="7379403" y="6319853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200" i="1" dirty="0" smtClean="0">
                <a:solidFill>
                  <a:srgbClr val="0000FF"/>
                </a:solidFill>
                <a:latin typeface="+mj-lt"/>
                <a:cs typeface="Comic Sans MS" charset="0"/>
              </a:rPr>
              <a:t>Lescure FX, NDT, 2012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60131"/>
              </p:ext>
            </p:extLst>
          </p:nvPr>
        </p:nvGraphicFramePr>
        <p:xfrm>
          <a:off x="4960208" y="1659802"/>
          <a:ext cx="3870325" cy="4573586"/>
        </p:xfrm>
        <a:graphic>
          <a:graphicData uri="http://schemas.openxmlformats.org/drawingml/2006/table">
            <a:tbl>
              <a:tblPr/>
              <a:tblGrid>
                <a:gridCol w="1857463"/>
                <a:gridCol w="675841"/>
                <a:gridCol w="774065"/>
                <a:gridCol w="562956"/>
              </a:tblGrid>
              <a:tr h="588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7289" marB="472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HIVAN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n=26</a:t>
                      </a:r>
                    </a:p>
                  </a:txBody>
                  <a:tcPr marT="47289" marB="472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Classical</a:t>
                      </a: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FSGS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n=23 </a:t>
                      </a:r>
                    </a:p>
                  </a:txBody>
                  <a:tcPr marT="47289" marB="472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</a:t>
                      </a:r>
                    </a:p>
                  </a:txBody>
                  <a:tcPr marT="47289" marB="4728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Mean age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39.5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46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0.05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Men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20 (77)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18(78)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0.911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Weight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(kg)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64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65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0.118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African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25 (96.2)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15 (65.2)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Time since HIV diagnosis (months)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42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108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0.029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CD4 count (cell/mm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74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367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&lt;0.001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HIV viral load (copies/ml)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36532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&lt;40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&lt;0.001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ART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13 (50)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21 (91)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0.02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Hepatitis C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 (9)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7 (32)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0.057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Hypertension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 (12)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11 (48)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0.05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Dyslipemia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 (12)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9 (39)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0.04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Diabetes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mellitus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2(8)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2(9)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0.862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Serum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creatinine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539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137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&lt;0.001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GFR (ml/min/1.73m</a:t>
                      </a:r>
                      <a:r>
                        <a:rPr kumimoji="0" lang="fr-F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10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52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&lt;0.001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Proteinuria (mg/mmol)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215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138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0.07</a:t>
                      </a:r>
                    </a:p>
                  </a:txBody>
                  <a:tcPr marT="47289" marB="472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8" name="Titre 15"/>
          <p:cNvSpPr>
            <a:spLocks noGrp="1"/>
          </p:cNvSpPr>
          <p:nvPr>
            <p:ph type="title"/>
          </p:nvPr>
        </p:nvSpPr>
        <p:spPr>
          <a:xfrm>
            <a:off x="486478" y="116632"/>
            <a:ext cx="8229600" cy="11430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fr-FR" sz="2800" dirty="0" err="1" smtClean="0">
                <a:solidFill>
                  <a:srgbClr val="0000E0"/>
                </a:solidFill>
                <a:latin typeface="Comic Sans MS"/>
                <a:cs typeface="Comic Sans MS"/>
              </a:rPr>
              <a:t>Hyalinose</a:t>
            </a:r>
            <a:r>
              <a:rPr lang="fr-FR" sz="2800" dirty="0" smtClean="0">
                <a:solidFill>
                  <a:srgbClr val="0000E0"/>
                </a:solidFill>
                <a:latin typeface="Comic Sans MS"/>
                <a:cs typeface="Comic Sans MS"/>
              </a:rPr>
              <a:t> segmentaire et focale non HIVAN</a:t>
            </a:r>
            <a:br>
              <a:rPr lang="fr-FR" sz="2800" dirty="0" smtClean="0">
                <a:solidFill>
                  <a:srgbClr val="0000E0"/>
                </a:solidFill>
                <a:latin typeface="Comic Sans MS"/>
                <a:cs typeface="Comic Sans MS"/>
              </a:rPr>
            </a:br>
            <a:r>
              <a:rPr lang="fr-FR" sz="1600" dirty="0" smtClean="0">
                <a:solidFill>
                  <a:srgbClr val="0000E0"/>
                </a:solidFill>
                <a:latin typeface="Comic Sans MS"/>
                <a:cs typeface="Comic Sans MS"/>
              </a:rPr>
              <a:t>(non </a:t>
            </a:r>
            <a:r>
              <a:rPr lang="fr-FR" sz="1600" dirty="0" err="1" smtClean="0">
                <a:solidFill>
                  <a:srgbClr val="0000E0"/>
                </a:solidFill>
                <a:latin typeface="Comic Sans MS"/>
                <a:cs typeface="Comic Sans MS"/>
              </a:rPr>
              <a:t>collapsing</a:t>
            </a:r>
            <a:r>
              <a:rPr lang="fr-FR" sz="1600" dirty="0" smtClean="0">
                <a:solidFill>
                  <a:srgbClr val="0000E0"/>
                </a:solidFill>
                <a:latin typeface="Comic Sans MS"/>
                <a:cs typeface="Comic Sans MS"/>
              </a:rPr>
              <a:t> focal and segmental </a:t>
            </a:r>
            <a:r>
              <a:rPr lang="fr-FR" sz="1600" dirty="0" err="1" smtClean="0">
                <a:solidFill>
                  <a:srgbClr val="0000E0"/>
                </a:solidFill>
                <a:latin typeface="Comic Sans MS"/>
                <a:cs typeface="Comic Sans MS"/>
              </a:rPr>
              <a:t>glomerulonephritis</a:t>
            </a:r>
            <a:r>
              <a:rPr lang="fr-FR" sz="1600" dirty="0" smtClean="0">
                <a:solidFill>
                  <a:srgbClr val="0000E0"/>
                </a:solidFill>
                <a:latin typeface="Comic Sans MS"/>
                <a:cs typeface="Comic Sans MS"/>
              </a:rPr>
              <a:t>)</a:t>
            </a:r>
            <a:endParaRPr lang="fr-FR" sz="1600" dirty="0">
              <a:solidFill>
                <a:srgbClr val="0000E0"/>
              </a:solidFill>
              <a:latin typeface="Comic Sans MS"/>
              <a:cs typeface="Comic Sans M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72385" y="5372197"/>
            <a:ext cx="3373723" cy="1077218"/>
          </a:xfrm>
          <a:prstGeom prst="rect">
            <a:avLst/>
          </a:prstGeom>
          <a:noFill/>
          <a:ln>
            <a:solidFill>
              <a:srgbClr val="0000E0"/>
            </a:solidFill>
          </a:ln>
        </p:spPr>
        <p:txBody>
          <a:bodyPr wrap="square">
            <a:spAutoFit/>
          </a:bodyPr>
          <a:lstStyle/>
          <a:p>
            <a:pPr marL="361950" indent="-187325">
              <a:buFont typeface="Arial"/>
              <a:buChar char="•"/>
              <a:defRPr/>
            </a:pPr>
            <a:r>
              <a:rPr lang="fr-FR" sz="1600" dirty="0" err="1">
                <a:solidFill>
                  <a:srgbClr val="0000E0"/>
                </a:solidFill>
              </a:rPr>
              <a:t>Genetic</a:t>
            </a:r>
            <a:r>
              <a:rPr lang="fr-FR" sz="1600" dirty="0">
                <a:solidFill>
                  <a:srgbClr val="0000E0"/>
                </a:solidFill>
              </a:rPr>
              <a:t> </a:t>
            </a:r>
            <a:r>
              <a:rPr lang="fr-FR" sz="1600" dirty="0" err="1">
                <a:solidFill>
                  <a:srgbClr val="0000E0"/>
                </a:solidFill>
              </a:rPr>
              <a:t>predisposition</a:t>
            </a:r>
            <a:endParaRPr lang="fr-FR" sz="1600" dirty="0">
              <a:solidFill>
                <a:srgbClr val="0000E0"/>
              </a:solidFill>
            </a:endParaRPr>
          </a:p>
          <a:p>
            <a:pPr marL="361950" indent="-187325">
              <a:buFont typeface="Arial"/>
              <a:buChar char="•"/>
              <a:defRPr/>
            </a:pPr>
            <a:r>
              <a:rPr lang="fr-FR" sz="1600" dirty="0" err="1">
                <a:solidFill>
                  <a:srgbClr val="0000E0"/>
                </a:solidFill>
              </a:rPr>
              <a:t>Comordities</a:t>
            </a:r>
            <a:r>
              <a:rPr lang="fr-FR" sz="1600" dirty="0">
                <a:solidFill>
                  <a:srgbClr val="0000E0"/>
                </a:solidFill>
              </a:rPr>
              <a:t> ?</a:t>
            </a:r>
          </a:p>
          <a:p>
            <a:pPr marL="361950" indent="-187325">
              <a:buFont typeface="Arial"/>
              <a:buChar char="•"/>
              <a:defRPr/>
            </a:pPr>
            <a:r>
              <a:rPr lang="fr-FR" sz="1600" dirty="0">
                <a:solidFill>
                  <a:srgbClr val="0000E0"/>
                </a:solidFill>
              </a:rPr>
              <a:t>HIV </a:t>
            </a:r>
            <a:r>
              <a:rPr lang="fr-FR" sz="1600" dirty="0" smtClean="0">
                <a:solidFill>
                  <a:srgbClr val="0000E0"/>
                </a:solidFill>
              </a:rPr>
              <a:t>infection?</a:t>
            </a:r>
            <a:endParaRPr lang="fr-FR" sz="1600" dirty="0">
              <a:solidFill>
                <a:srgbClr val="0000E0"/>
              </a:solidFill>
            </a:endParaRPr>
          </a:p>
          <a:p>
            <a:pPr marL="361950" indent="-187325">
              <a:buFont typeface="Arial"/>
              <a:buChar char="•"/>
              <a:defRPr/>
            </a:pPr>
            <a:r>
              <a:rPr lang="fr-FR" sz="1600" dirty="0" err="1">
                <a:solidFill>
                  <a:srgbClr val="0000E0"/>
                </a:solidFill>
              </a:rPr>
              <a:t>cART</a:t>
            </a:r>
            <a:r>
              <a:rPr lang="fr-FR" sz="1600" dirty="0">
                <a:solidFill>
                  <a:srgbClr val="0000E0"/>
                </a:solidFill>
              </a:rPr>
              <a:t> </a:t>
            </a:r>
            <a:r>
              <a:rPr lang="fr-FR" sz="1600" dirty="0" err="1">
                <a:solidFill>
                  <a:srgbClr val="0000E0"/>
                </a:solidFill>
              </a:rPr>
              <a:t>exposure</a:t>
            </a:r>
            <a:r>
              <a:rPr lang="fr-FR" sz="1600" dirty="0">
                <a:solidFill>
                  <a:srgbClr val="0000E0"/>
                </a:solidFill>
              </a:rPr>
              <a:t>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8350" y="1670050"/>
            <a:ext cx="29551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latin typeface="Comic Sans MS"/>
                <a:cs typeface="Comic Sans MS"/>
              </a:rPr>
              <a:t>88 HIV- </a:t>
            </a:r>
            <a:r>
              <a:rPr lang="fr-FR" sz="1100" dirty="0" err="1" smtClean="0">
                <a:latin typeface="Comic Sans MS"/>
                <a:cs typeface="Comic Sans MS"/>
              </a:rPr>
              <a:t>infected</a:t>
            </a:r>
            <a:r>
              <a:rPr lang="fr-FR" sz="1100" dirty="0" smtClean="0">
                <a:latin typeface="Comic Sans MS"/>
                <a:cs typeface="Comic Sans MS"/>
              </a:rPr>
              <a:t> patients</a:t>
            </a:r>
          </a:p>
          <a:p>
            <a:pPr algn="ctr"/>
            <a:r>
              <a:rPr lang="fr-FR" sz="1100" dirty="0" err="1" smtClean="0">
                <a:latin typeface="Comic Sans MS"/>
                <a:cs typeface="Comic Sans MS"/>
              </a:rPr>
              <a:t>with</a:t>
            </a:r>
            <a:r>
              <a:rPr lang="fr-FR" sz="1100" dirty="0" smtClean="0">
                <a:latin typeface="Comic Sans MS"/>
                <a:cs typeface="Comic Sans MS"/>
              </a:rPr>
              <a:t> </a:t>
            </a:r>
            <a:r>
              <a:rPr lang="fr-FR" sz="1100" dirty="0" err="1" smtClean="0">
                <a:latin typeface="Comic Sans MS"/>
                <a:cs typeface="Comic Sans MS"/>
              </a:rPr>
              <a:t>histopathological</a:t>
            </a:r>
            <a:r>
              <a:rPr lang="fr-FR" sz="1100" dirty="0" smtClean="0">
                <a:latin typeface="Comic Sans MS"/>
                <a:cs typeface="Comic Sans MS"/>
              </a:rPr>
              <a:t> </a:t>
            </a:r>
            <a:r>
              <a:rPr lang="fr-FR" sz="1100" dirty="0" err="1" smtClean="0">
                <a:latin typeface="Comic Sans MS"/>
                <a:cs typeface="Comic Sans MS"/>
              </a:rPr>
              <a:t>glomerular</a:t>
            </a:r>
            <a:r>
              <a:rPr lang="fr-FR" sz="1100" dirty="0" smtClean="0">
                <a:latin typeface="Comic Sans MS"/>
                <a:cs typeface="Comic Sans MS"/>
              </a:rPr>
              <a:t> </a:t>
            </a:r>
            <a:r>
              <a:rPr lang="fr-FR" sz="1100" dirty="0" err="1" smtClean="0">
                <a:latin typeface="Comic Sans MS"/>
                <a:cs typeface="Comic Sans MS"/>
              </a:rPr>
              <a:t>diseases</a:t>
            </a:r>
            <a:endParaRPr lang="fr-FR" sz="1100" dirty="0" smtClean="0">
              <a:latin typeface="Comic Sans MS"/>
              <a:cs typeface="Comic Sans MS"/>
            </a:endParaRPr>
          </a:p>
          <a:p>
            <a:pPr algn="ctr"/>
            <a:r>
              <a:rPr lang="fr-FR" sz="1100" dirty="0" smtClean="0">
                <a:latin typeface="Comic Sans MS"/>
                <a:cs typeface="Comic Sans MS"/>
              </a:rPr>
              <a:t>1995-2007</a:t>
            </a:r>
          </a:p>
        </p:txBody>
      </p:sp>
    </p:spTree>
    <p:extLst>
      <p:ext uri="{BB962C8B-B14F-4D97-AF65-F5344CB8AC3E}">
        <p14:creationId xmlns:p14="http://schemas.microsoft.com/office/powerpoint/2010/main" val="350428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538" y="217707"/>
            <a:ext cx="8229600" cy="1143000"/>
          </a:xfrm>
          <a:noFill/>
          <a:effectLst>
            <a:softEdge rad="190500"/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GN à immuns complexes (HIVICK)</a:t>
            </a:r>
            <a:endParaRPr lang="fr-F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1748" name="Espace réservé du contenu 2"/>
          <p:cNvSpPr>
            <a:spLocks noGrp="1"/>
          </p:cNvSpPr>
          <p:nvPr>
            <p:ph idx="1"/>
          </p:nvPr>
        </p:nvSpPr>
        <p:spPr>
          <a:xfrm>
            <a:off x="4679950" y="205422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fr-FR" sz="2000" b="1" dirty="0">
                <a:latin typeface="Comic Sans MS"/>
                <a:cs typeface="Comic Sans MS"/>
              </a:rPr>
              <a:t>Facteurs de risque HIVICK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fr-FR" sz="1600" dirty="0">
                <a:latin typeface="Comic Sans MS"/>
                <a:cs typeface="Comic Sans MS"/>
              </a:rPr>
              <a:t>Ethnie africaine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fr-FR" sz="1600" dirty="0">
                <a:latin typeface="Comic Sans MS"/>
                <a:cs typeface="Comic Sans MS"/>
              </a:rPr>
              <a:t>HIV RNA &gt; 400 copies/ml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fr-FR" sz="1600" dirty="0">
                <a:latin typeface="Comic Sans MS"/>
                <a:cs typeface="Comic Sans MS"/>
              </a:rPr>
              <a:t>Diabète (formes infectieuses+++)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fr-FR" sz="1600" dirty="0">
                <a:latin typeface="Comic Sans MS"/>
                <a:cs typeface="Comic Sans MS"/>
              </a:rPr>
              <a:t>HTA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16013" y="4856163"/>
          <a:ext cx="6096000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98" marB="45798"/>
                </a:tc>
              </a:tr>
              <a:tr h="371475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pic>
        <p:nvPicPr>
          <p:cNvPr id="3175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7200"/>
            <a:ext cx="36401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75075"/>
            <a:ext cx="3386137" cy="24463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797300"/>
            <a:ext cx="3355975" cy="242411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9" name="ZoneTexte 7"/>
          <p:cNvSpPr txBox="1">
            <a:spLocks noChangeArrowheads="1"/>
          </p:cNvSpPr>
          <p:nvPr/>
        </p:nvSpPr>
        <p:spPr bwMode="auto">
          <a:xfrm>
            <a:off x="323528" y="6264276"/>
            <a:ext cx="3841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b="1" dirty="0">
                <a:solidFill>
                  <a:srgbClr val="0000FF"/>
                </a:solidFill>
                <a:latin typeface="Comic Sans MS"/>
                <a:cs typeface="Comic Sans MS"/>
              </a:rPr>
              <a:t>Pronostic rénal meilleur que l’HIVAN</a:t>
            </a:r>
          </a:p>
        </p:txBody>
      </p:sp>
      <p:sp>
        <p:nvSpPr>
          <p:cNvPr id="31760" name="ZoneTexte 8"/>
          <p:cNvSpPr txBox="1">
            <a:spLocks noChangeArrowheads="1"/>
          </p:cNvSpPr>
          <p:nvPr/>
        </p:nvSpPr>
        <p:spPr bwMode="auto">
          <a:xfrm>
            <a:off x="4848503" y="6225729"/>
            <a:ext cx="3676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rgbClr val="0000FF"/>
                </a:solidFill>
                <a:latin typeface="Comic Sans MS"/>
                <a:cs typeface="Comic Sans MS"/>
              </a:rPr>
              <a:t>Absence d’impact à long terme des ARV </a:t>
            </a:r>
          </a:p>
          <a:p>
            <a:pPr algn="ctr" eaLnBrk="1" hangingPunct="1"/>
            <a:r>
              <a:rPr lang="fr-FR" sz="1400" b="1" dirty="0">
                <a:solidFill>
                  <a:srgbClr val="0000FF"/>
                </a:solidFill>
                <a:latin typeface="Comic Sans MS"/>
                <a:cs typeface="Comic Sans MS"/>
              </a:rPr>
              <a:t>sur le pronostic rénal?</a:t>
            </a:r>
          </a:p>
        </p:txBody>
      </p:sp>
      <p:sp>
        <p:nvSpPr>
          <p:cNvPr id="31761" name="ZoneTexte 9"/>
          <p:cNvSpPr txBox="1">
            <a:spLocks noChangeArrowheads="1"/>
          </p:cNvSpPr>
          <p:nvPr/>
        </p:nvSpPr>
        <p:spPr bwMode="auto">
          <a:xfrm>
            <a:off x="6747153" y="1323291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i="1" dirty="0">
                <a:solidFill>
                  <a:srgbClr val="0000FF"/>
                </a:solidFill>
              </a:rPr>
              <a:t>Foy et al, CJASN, 2013</a:t>
            </a:r>
          </a:p>
        </p:txBody>
      </p:sp>
    </p:spTree>
    <p:extLst>
      <p:ext uri="{BB962C8B-B14F-4D97-AF65-F5344CB8AC3E}">
        <p14:creationId xmlns:p14="http://schemas.microsoft.com/office/powerpoint/2010/main" val="33749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0000FF"/>
                </a:solidFill>
              </a:rPr>
              <a:t>Quel diagnostic de l’atteinte rénale?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(2) </a:t>
            </a:r>
            <a:r>
              <a:rPr lang="fr-FR" dirty="0" err="1" smtClean="0">
                <a:solidFill>
                  <a:schemeClr val="tx1"/>
                </a:solidFill>
              </a:rPr>
              <a:t>Tubulopathie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82906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Tubulopathie</a:t>
            </a:r>
            <a:r>
              <a:rPr lang="fr-FR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proximale sous TDF</a:t>
            </a:r>
            <a:endParaRPr lang="fr-F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1628800"/>
            <a:ext cx="8851277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Un DFG normal n’écarte pas le diagnostic </a:t>
            </a:r>
          </a:p>
          <a:p>
            <a:r>
              <a:rPr lang="fr-FR" sz="2400" b="1" i="1" dirty="0" smtClean="0">
                <a:latin typeface="Comic Sans MS"/>
                <a:cs typeface="Comic Sans MS"/>
              </a:rPr>
              <a:t>Plusieurs anomalies doivent </a:t>
            </a:r>
            <a:r>
              <a:rPr lang="fr-FR" sz="2400" dirty="0" smtClean="0">
                <a:latin typeface="Comic Sans MS"/>
                <a:cs typeface="Comic Sans MS"/>
              </a:rPr>
              <a:t>coexister (≥ 2)</a:t>
            </a:r>
          </a:p>
          <a:p>
            <a:pPr lvl="2">
              <a:buFont typeface="Courier New"/>
              <a:buChar char="o"/>
            </a:pPr>
            <a:r>
              <a:rPr lang="fr-FR" sz="2000" b="1" dirty="0" err="1" smtClean="0">
                <a:latin typeface="Comic Sans MS"/>
                <a:cs typeface="Comic Sans MS"/>
              </a:rPr>
              <a:t>Hypophosphorémie</a:t>
            </a:r>
            <a:endParaRPr lang="fr-FR" sz="2000" b="1" dirty="0" smtClean="0">
              <a:latin typeface="Comic Sans MS"/>
              <a:cs typeface="Comic Sans MS"/>
            </a:endParaRPr>
          </a:p>
          <a:p>
            <a:pPr lvl="2">
              <a:buFont typeface="Courier New"/>
              <a:buChar char="o"/>
            </a:pPr>
            <a:r>
              <a:rPr lang="fr-FR" sz="2000" b="1" dirty="0" smtClean="0">
                <a:latin typeface="Comic Sans MS"/>
                <a:cs typeface="Comic Sans MS"/>
              </a:rPr>
              <a:t>Glycosurie </a:t>
            </a:r>
            <a:r>
              <a:rPr lang="fr-FR" sz="2000" b="1" dirty="0" err="1" smtClean="0">
                <a:latin typeface="Comic Sans MS"/>
                <a:cs typeface="Comic Sans MS"/>
              </a:rPr>
              <a:t>normoglycémique</a:t>
            </a:r>
            <a:endParaRPr lang="fr-FR" sz="2000" b="1" dirty="0" smtClean="0">
              <a:latin typeface="Comic Sans MS"/>
              <a:cs typeface="Comic Sans MS"/>
            </a:endParaRPr>
          </a:p>
          <a:p>
            <a:pPr lvl="2">
              <a:buFont typeface="Courier New"/>
              <a:buChar char="o"/>
            </a:pPr>
            <a:r>
              <a:rPr lang="fr-FR" sz="2000" b="1" dirty="0" smtClean="0">
                <a:latin typeface="Comic Sans MS"/>
                <a:cs typeface="Comic Sans MS"/>
              </a:rPr>
              <a:t>Protéinurie tubulaire</a:t>
            </a:r>
          </a:p>
          <a:p>
            <a:pPr lvl="2">
              <a:buFont typeface="Courier New"/>
              <a:buChar char="o"/>
            </a:pPr>
            <a:r>
              <a:rPr lang="fr-FR" sz="2000" dirty="0" smtClean="0">
                <a:latin typeface="Comic Sans MS"/>
                <a:cs typeface="Comic Sans MS"/>
              </a:rPr>
              <a:t>Acidose métabolique, hypokaliémie, </a:t>
            </a:r>
            <a:r>
              <a:rPr lang="fr-FR" sz="2000" dirty="0" err="1" smtClean="0">
                <a:latin typeface="Comic Sans MS"/>
                <a:cs typeface="Comic Sans MS"/>
              </a:rPr>
              <a:t>hypouricémie</a:t>
            </a:r>
            <a:endParaRPr lang="fr-FR" sz="2000" dirty="0">
              <a:latin typeface="Comic Sans MS"/>
              <a:cs typeface="Comic Sans MS"/>
            </a:endParaRPr>
          </a:p>
          <a:p>
            <a:pPr lvl="2">
              <a:spcAft>
                <a:spcPts val="2400"/>
              </a:spcAft>
              <a:buFont typeface="Courier New"/>
              <a:buChar char="o"/>
            </a:pPr>
            <a:r>
              <a:rPr lang="fr-FR" sz="2000" dirty="0" smtClean="0">
                <a:latin typeface="Comic Sans MS"/>
                <a:cs typeface="Comic Sans MS"/>
              </a:rPr>
              <a:t>Syndrome </a:t>
            </a:r>
            <a:r>
              <a:rPr lang="fr-FR" sz="2000" dirty="0" err="1" smtClean="0">
                <a:latin typeface="Comic Sans MS"/>
                <a:cs typeface="Comic Sans MS"/>
              </a:rPr>
              <a:t>polyruopolydispsique</a:t>
            </a:r>
            <a:endParaRPr lang="fr-FR" sz="2000" dirty="0" smtClean="0">
              <a:latin typeface="Comic Sans MS"/>
              <a:cs typeface="Comic Sans MS"/>
            </a:endParaRPr>
          </a:p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Ostéopathie</a:t>
            </a:r>
            <a:r>
              <a:rPr lang="fr-FR" sz="2400" dirty="0" smtClean="0">
                <a:latin typeface="Comic Sans MS"/>
                <a:cs typeface="Comic Sans MS"/>
              </a:rPr>
              <a:t> : </a:t>
            </a:r>
            <a:r>
              <a:rPr lang="fr-FR" sz="2000" dirty="0" smtClean="0">
                <a:latin typeface="Comic Sans MS"/>
                <a:cs typeface="Comic Sans MS"/>
              </a:rPr>
              <a:t>fuite urinaire de phosphore + défaut de vitamine D 					      active + acidose métabolique</a:t>
            </a:r>
          </a:p>
          <a:p>
            <a:r>
              <a:rPr lang="fr-FR" sz="2400" b="1" dirty="0" smtClean="0">
                <a:latin typeface="Comic Sans MS"/>
                <a:cs typeface="Comic Sans MS"/>
              </a:rPr>
              <a:t>Facteur favorisant </a:t>
            </a:r>
            <a:r>
              <a:rPr lang="fr-FR" sz="2000" dirty="0" smtClean="0">
                <a:latin typeface="Comic Sans MS"/>
                <a:cs typeface="Comic Sans MS"/>
              </a:rPr>
              <a:t>: surdosage (+30% </a:t>
            </a:r>
            <a:r>
              <a:rPr lang="fr-FR" sz="2000" dirty="0" err="1" smtClean="0">
                <a:latin typeface="Comic Sans MS"/>
                <a:cs typeface="Comic Sans MS"/>
              </a:rPr>
              <a:t>conc</a:t>
            </a:r>
            <a:r>
              <a:rPr lang="fr-FR" sz="2000" dirty="0" smtClean="0">
                <a:latin typeface="Comic Sans MS"/>
                <a:cs typeface="Comic Sans MS"/>
              </a:rPr>
              <a:t> plasmatique avec RTV et 										COBI)</a:t>
            </a:r>
            <a:endParaRPr lang="fr-F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814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ROJ, 52 </a:t>
            </a:r>
            <a:r>
              <a:rPr lang="fr-FR" dirty="0" smtClean="0">
                <a:latin typeface="Comic Sans MS"/>
                <a:cs typeface="Comic Sans MS"/>
              </a:rPr>
              <a:t>ans (2)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10326"/>
              </p:ext>
            </p:extLst>
          </p:nvPr>
        </p:nvGraphicFramePr>
        <p:xfrm>
          <a:off x="566738" y="1981933"/>
          <a:ext cx="8001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237532"/>
                <a:gridCol w="1005465"/>
                <a:gridCol w="2645961"/>
                <a:gridCol w="1511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CD4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ARV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DNA-HBV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2002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ABC-3TC-EFV-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rLPV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3095pg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12/02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TDF</a:t>
                      </a:r>
                      <a:r>
                        <a:rPr lang="fr-FR" dirty="0" smtClean="0"/>
                        <a:t>-FTC-EFV-</a:t>
                      </a:r>
                      <a:r>
                        <a:rPr lang="fr-FR" b="0" dirty="0" err="1" smtClean="0">
                          <a:solidFill>
                            <a:srgbClr val="000000"/>
                          </a:solidFill>
                        </a:rPr>
                        <a:t>rLPV</a:t>
                      </a:r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5,3log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08/05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12/07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03/08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TDF</a:t>
                      </a:r>
                      <a:r>
                        <a:rPr lang="fr-FR" dirty="0" smtClean="0"/>
                        <a:t>-FTC-</a:t>
                      </a:r>
                      <a:r>
                        <a:rPr lang="fr-FR" dirty="0" err="1" smtClean="0">
                          <a:solidFill>
                            <a:srgbClr val="000000"/>
                          </a:solidFill>
                        </a:rPr>
                        <a:t>DRV</a:t>
                      </a:r>
                      <a:r>
                        <a:rPr lang="fr-FR" b="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endParaRPr lang="fr-FR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03/10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10/11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rgbClr val="000000"/>
                          </a:solidFill>
                        </a:rPr>
                        <a:t>TDF</a:t>
                      </a:r>
                      <a:r>
                        <a:rPr lang="fr-FR" sz="1600" dirty="0" smtClean="0"/>
                        <a:t>-FTC-</a:t>
                      </a:r>
                      <a:r>
                        <a:rPr lang="fr-FR" sz="1600" dirty="0" err="1" smtClean="0"/>
                        <a:t>DRV</a:t>
                      </a:r>
                      <a:r>
                        <a:rPr lang="fr-FR" sz="1600" b="0" dirty="0" err="1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fr-FR" sz="1600" dirty="0" smtClean="0"/>
                        <a:t>-ETV-RAL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10/12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06/13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¨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97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Lésions histologiques de </a:t>
            </a:r>
            <a:r>
              <a:rPr lang="fr-FR" sz="3200" dirty="0" err="1" smtClean="0">
                <a:solidFill>
                  <a:srgbClr val="0000FF"/>
                </a:solidFill>
              </a:rPr>
              <a:t>tubulopathie</a:t>
            </a:r>
            <a:r>
              <a:rPr lang="fr-FR" sz="3200" dirty="0" smtClean="0">
                <a:solidFill>
                  <a:srgbClr val="0000FF"/>
                </a:solidFill>
              </a:rPr>
              <a:t/>
            </a:r>
            <a:br>
              <a:rPr lang="fr-FR" sz="3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00FF"/>
                </a:solidFill>
              </a:rPr>
              <a:t>au </a:t>
            </a:r>
            <a:r>
              <a:rPr lang="fr-FR" sz="3200" dirty="0" err="1" smtClean="0">
                <a:solidFill>
                  <a:srgbClr val="0000FF"/>
                </a:solidFill>
              </a:rPr>
              <a:t>Ténofovir</a:t>
            </a:r>
            <a:endParaRPr lang="fr-FR" sz="3200" dirty="0">
              <a:solidFill>
                <a:srgbClr val="0000FF"/>
              </a:solidFill>
            </a:endParaRPr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3635896" y="1785528"/>
            <a:ext cx="5184576" cy="3819808"/>
            <a:chOff x="5007994" y="3441213"/>
            <a:chExt cx="4050147" cy="2984003"/>
          </a:xfrm>
        </p:grpSpPr>
        <p:pic>
          <p:nvPicPr>
            <p:cNvPr id="5" name="Image 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2143" y="4949216"/>
              <a:ext cx="2015998" cy="147599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7994" y="3441213"/>
              <a:ext cx="2015999" cy="146820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2143" y="3441213"/>
              <a:ext cx="2015998" cy="1468207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7994" y="4949216"/>
              <a:ext cx="2015999" cy="1476000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251520" y="4293622"/>
            <a:ext cx="2693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microscopie électronique:`</a:t>
            </a:r>
          </a:p>
          <a:p>
            <a:pPr algn="ctr"/>
            <a:r>
              <a:rPr lang="fr-FR" b="1" dirty="0" smtClean="0"/>
              <a:t>Anomalies</a:t>
            </a:r>
          </a:p>
          <a:p>
            <a:pPr algn="ctr"/>
            <a:r>
              <a:rPr lang="fr-FR" b="1" dirty="0" smtClean="0"/>
              <a:t> </a:t>
            </a:r>
            <a:r>
              <a:rPr lang="fr-FR" b="1" dirty="0"/>
              <a:t>mitochondriales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004" y="1772816"/>
            <a:ext cx="31371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Histologie standard</a:t>
            </a:r>
          </a:p>
          <a:p>
            <a:pPr algn="ctr"/>
            <a:r>
              <a:rPr lang="fr-FR" b="1" dirty="0" smtClean="0"/>
              <a:t>Lésions tubulaires </a:t>
            </a:r>
          </a:p>
          <a:p>
            <a:pPr algn="ctr"/>
            <a:r>
              <a:rPr lang="fr-FR" b="1" dirty="0" smtClean="0"/>
              <a:t>peu spécifiques (atrophie…)</a:t>
            </a:r>
          </a:p>
          <a:p>
            <a:pPr algn="ctr"/>
            <a:r>
              <a:rPr lang="fr-FR" b="1" dirty="0"/>
              <a:t>+</a:t>
            </a:r>
            <a:endParaRPr lang="fr-FR" b="1" dirty="0" smtClean="0"/>
          </a:p>
          <a:p>
            <a:pPr algn="ctr"/>
            <a:r>
              <a:rPr lang="fr-FR" b="1" dirty="0" smtClean="0"/>
              <a:t>inclusions </a:t>
            </a:r>
            <a:r>
              <a:rPr lang="fr-FR" b="1" dirty="0" err="1" smtClean="0"/>
              <a:t>intracytoplasmiques</a:t>
            </a:r>
            <a:endParaRPr lang="fr-FR" b="1" dirty="0" smtClean="0"/>
          </a:p>
          <a:p>
            <a:pPr algn="ctr"/>
            <a:r>
              <a:rPr lang="fr-FR" b="1" dirty="0" smtClean="0"/>
              <a:t>(mitochondries géantes)</a:t>
            </a:r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5674625"/>
            <a:ext cx="8817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L’exposition et la biologie suffisent à poser le diagnostic…. </a:t>
            </a:r>
            <a:endParaRPr lang="fr-FR" sz="2000" dirty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….Confirmé par la disparition des anomalies ioniques plus de 3 mois après l’arrêt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.........Par contre, régression incomplète de l’IR chez 50% des patients</a:t>
            </a:r>
          </a:p>
          <a:p>
            <a:endParaRPr lang="fr-F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1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Attitude thérapeutique?</a:t>
            </a:r>
            <a:endParaRPr lang="fr-FR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fr-F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Glomérulopathie</a:t>
            </a:r>
            <a:endParaRPr lang="fr-FR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514350">
              <a:buAutoNum type="arabicParenBoth"/>
            </a:pPr>
            <a:r>
              <a:rPr lang="fr-FR" dirty="0" err="1">
                <a:solidFill>
                  <a:schemeClr val="tx1"/>
                </a:solidFill>
                <a:latin typeface="Comic Sans MS"/>
                <a:cs typeface="Comic Sans MS"/>
              </a:rPr>
              <a:t>T</a:t>
            </a:r>
            <a:r>
              <a:rPr lang="fr-FR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ubulopathie</a:t>
            </a:r>
            <a:r>
              <a:rPr lang="fr-FR" dirty="0" smtClean="0">
                <a:solidFill>
                  <a:schemeClr val="tx1"/>
                </a:solidFill>
                <a:latin typeface="Comic Sans MS"/>
                <a:cs typeface="Comic Sans MS"/>
              </a:rPr>
              <a:t> TDF?</a:t>
            </a:r>
            <a:endParaRPr lang="fr-FR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03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Attitude thérapeutique (1)</a:t>
            </a:r>
            <a:b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fr-FR" sz="36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Néphropathie glomérulaire</a:t>
            </a:r>
            <a:endParaRPr lang="fr-FR" sz="36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Traitement étiologique…. </a:t>
            </a:r>
            <a:r>
              <a:rPr lang="fr-FR" sz="2400" dirty="0" smtClean="0">
                <a:latin typeface="Comic Sans MS"/>
                <a:cs typeface="Comic Sans MS"/>
              </a:rPr>
              <a:t>Selon histologie</a:t>
            </a:r>
          </a:p>
          <a:p>
            <a:pPr lvl="1">
              <a:spcAft>
                <a:spcPts val="600"/>
              </a:spcAft>
            </a:pPr>
            <a:r>
              <a:rPr lang="fr-FR" sz="2400" dirty="0">
                <a:latin typeface="Comic Sans MS"/>
                <a:cs typeface="Comic Sans MS"/>
              </a:rPr>
              <a:t>HSF non HIVAN : </a:t>
            </a:r>
            <a:r>
              <a:rPr lang="fr-FR" sz="2000" dirty="0">
                <a:latin typeface="Comic Sans MS"/>
                <a:cs typeface="Comic Sans MS"/>
              </a:rPr>
              <a:t>Contrôle des FDR CV : arrêt du tabac, </a:t>
            </a:r>
            <a:r>
              <a:rPr lang="fr-FR" sz="2000" dirty="0" err="1">
                <a:latin typeface="Comic Sans MS"/>
                <a:cs typeface="Comic Sans MS"/>
              </a:rPr>
              <a:t>ttt</a:t>
            </a:r>
            <a:r>
              <a:rPr lang="fr-FR" sz="2000" dirty="0">
                <a:latin typeface="Comic Sans MS"/>
                <a:cs typeface="Comic Sans MS"/>
              </a:rPr>
              <a:t> </a:t>
            </a:r>
            <a:r>
              <a:rPr lang="fr-FR" sz="2000" dirty="0" smtClean="0">
                <a:latin typeface="Comic Sans MS"/>
                <a:cs typeface="Comic Sans MS"/>
              </a:rPr>
              <a:t>dyslipidémie</a:t>
            </a:r>
          </a:p>
          <a:p>
            <a:pPr lvl="1">
              <a:spcAft>
                <a:spcPts val="600"/>
              </a:spcAft>
            </a:pPr>
            <a:r>
              <a:rPr lang="fr-FR" sz="2000" dirty="0" smtClean="0">
                <a:latin typeface="Comic Sans MS"/>
                <a:cs typeface="Comic Sans MS"/>
              </a:rPr>
              <a:t>HIVAN, HIVICK : optimiser le contrôle </a:t>
            </a:r>
            <a:r>
              <a:rPr lang="fr-FR" sz="2000" dirty="0" err="1" smtClean="0">
                <a:latin typeface="Comic Sans MS"/>
                <a:cs typeface="Comic Sans MS"/>
              </a:rPr>
              <a:t>immuno</a:t>
            </a:r>
            <a:r>
              <a:rPr lang="fr-FR" sz="2000" dirty="0" smtClean="0">
                <a:latin typeface="Comic Sans MS"/>
                <a:cs typeface="Comic Sans MS"/>
              </a:rPr>
              <a:t>-virologique</a:t>
            </a:r>
            <a:endParaRPr lang="fr-FR" sz="2000" dirty="0">
              <a:latin typeface="Comic Sans MS"/>
              <a:cs typeface="Comic Sans MS"/>
            </a:endParaRPr>
          </a:p>
          <a:p>
            <a:pPr marL="0" indent="0">
              <a:spcAft>
                <a:spcPts val="600"/>
              </a:spcAft>
              <a:buNone/>
            </a:pPr>
            <a:endParaRPr lang="fr-FR" sz="2400" dirty="0" smtClean="0">
              <a:latin typeface="Comic Sans MS"/>
              <a:cs typeface="Comic Sans M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r-FR" sz="200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Quelque soit le type de </a:t>
            </a:r>
            <a:r>
              <a:rPr lang="fr-FR" sz="2000" i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glomérulopathie</a:t>
            </a:r>
            <a:endParaRPr lang="fr-FR" sz="2000" i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Réduction de la protéinurie : objectif &lt; 0,5 gr/j</a:t>
            </a:r>
          </a:p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Contrôle </a:t>
            </a:r>
            <a:r>
              <a:rPr lang="fr-FR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tensionnel</a:t>
            </a:r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: objectif &lt; 130/80 </a:t>
            </a:r>
          </a:p>
          <a:p>
            <a:pPr>
              <a:spcAft>
                <a:spcPts val="600"/>
              </a:spcAft>
            </a:pPr>
            <a:endParaRPr lang="fr-FR" sz="2400" dirty="0"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36296" y="4653136"/>
            <a:ext cx="109775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IEC 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ou </a:t>
            </a:r>
          </a:p>
          <a:p>
            <a:pPr algn="ctr"/>
            <a:r>
              <a:rPr lang="fr-FR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sartans</a:t>
            </a:r>
            <a:endParaRPr lang="fr-FR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6931651" y="4725144"/>
            <a:ext cx="216024" cy="9351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9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296" y="2247106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FR" sz="2400" dirty="0" smtClean="0">
                <a:latin typeface="Comic Sans MS"/>
                <a:cs typeface="Comic Sans MS"/>
              </a:rPr>
              <a:t>Rechercher facteur favorisant aigu : AINS+++</a:t>
            </a:r>
          </a:p>
          <a:p>
            <a:r>
              <a:rPr lang="fr-FR" sz="2400" dirty="0" smtClean="0">
                <a:latin typeface="Comic Sans MS"/>
                <a:cs typeface="Comic Sans MS"/>
              </a:rPr>
              <a:t>Si TDF indispensable pour le contrôle du VHB</a:t>
            </a:r>
          </a:p>
          <a:p>
            <a:pPr lvl="1">
              <a:spcAft>
                <a:spcPts val="1800"/>
              </a:spcAft>
            </a:pPr>
            <a:r>
              <a:rPr lang="fr-FR" sz="2000" dirty="0" smtClean="0">
                <a:latin typeface="Comic Sans MS"/>
                <a:cs typeface="Comic Sans MS"/>
              </a:rPr>
              <a:t>Espacement des doses et contrôle des paramètres de </a:t>
            </a:r>
            <a:r>
              <a:rPr lang="fr-FR" sz="2000" dirty="0" err="1" smtClean="0">
                <a:latin typeface="Comic Sans MS"/>
                <a:cs typeface="Comic Sans MS"/>
              </a:rPr>
              <a:t>tubulopathie</a:t>
            </a:r>
            <a:r>
              <a:rPr lang="fr-FR" sz="2000" dirty="0" smtClean="0">
                <a:latin typeface="Comic Sans MS"/>
                <a:cs typeface="Comic Sans MS"/>
              </a:rPr>
              <a:t>/PCR HBV</a:t>
            </a:r>
          </a:p>
          <a:p>
            <a:r>
              <a:rPr lang="fr-FR" sz="2400" dirty="0" smtClean="0">
                <a:latin typeface="Comic Sans MS"/>
                <a:cs typeface="Comic Sans MS"/>
              </a:rPr>
              <a:t>Compensation des carences (os +++) </a:t>
            </a:r>
          </a:p>
          <a:p>
            <a:pPr lvl="2">
              <a:buFont typeface="Courier New"/>
              <a:buChar char="o"/>
            </a:pPr>
            <a:r>
              <a:rPr lang="fr-FR" sz="1800" b="1" dirty="0" smtClean="0">
                <a:latin typeface="Comic Sans MS"/>
                <a:cs typeface="Comic Sans MS"/>
              </a:rPr>
              <a:t>vitamine D : </a:t>
            </a:r>
            <a:r>
              <a:rPr lang="fr-FR" sz="1800" b="1" dirty="0" err="1" smtClean="0">
                <a:latin typeface="Comic Sans MS"/>
                <a:cs typeface="Comic Sans MS"/>
              </a:rPr>
              <a:t>Uvedose</a:t>
            </a:r>
            <a:r>
              <a:rPr lang="fr-FR" sz="1800" b="1" dirty="0" smtClean="0">
                <a:latin typeface="Comic Sans MS"/>
                <a:cs typeface="Comic Sans MS"/>
              </a:rPr>
              <a:t> + </a:t>
            </a:r>
            <a:r>
              <a:rPr lang="fr-FR" sz="1800" b="1" dirty="0" err="1" smtClean="0">
                <a:latin typeface="Comic Sans MS"/>
                <a:cs typeface="Comic Sans MS"/>
              </a:rPr>
              <a:t>Rocatrol</a:t>
            </a:r>
            <a:endParaRPr lang="fr-FR" sz="1800" b="1" dirty="0" smtClean="0">
              <a:latin typeface="Comic Sans MS"/>
              <a:cs typeface="Comic Sans MS"/>
            </a:endParaRPr>
          </a:p>
          <a:p>
            <a:pPr lvl="2">
              <a:buFont typeface="Courier New"/>
              <a:buChar char="o"/>
            </a:pPr>
            <a:r>
              <a:rPr lang="fr-FR" sz="1800" dirty="0" smtClean="0">
                <a:latin typeface="Comic Sans MS"/>
                <a:cs typeface="Comic Sans MS"/>
              </a:rPr>
              <a:t>Potassium, bicarbonate de sodium</a:t>
            </a:r>
          </a:p>
          <a:p>
            <a:pPr lvl="2">
              <a:buFont typeface="Courier New"/>
              <a:buChar char="o"/>
            </a:pPr>
            <a:r>
              <a:rPr lang="fr-FR" sz="1800" dirty="0" smtClean="0">
                <a:latin typeface="Comic Sans MS"/>
                <a:cs typeface="Comic Sans MS"/>
              </a:rPr>
              <a:t>Phosphore : </a:t>
            </a:r>
            <a:r>
              <a:rPr lang="fr-FR" sz="1800" dirty="0" err="1" smtClean="0">
                <a:latin typeface="Comic Sans MS"/>
                <a:cs typeface="Comic Sans MS"/>
              </a:rPr>
              <a:t>Phosphoneuros</a:t>
            </a:r>
            <a:endParaRPr lang="fr-FR" sz="1800" dirty="0">
              <a:latin typeface="Comic Sans MS"/>
              <a:cs typeface="Comic Sans M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929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Attitude thérapeutique (2)</a:t>
            </a:r>
            <a:b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fr-FR" sz="3600" b="1" i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Tubulopathie</a:t>
            </a:r>
            <a:r>
              <a:rPr lang="fr-FR" sz="36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sz="3600" b="1" i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Ténofovir</a:t>
            </a:r>
            <a:endParaRPr lang="fr-FR" sz="36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5052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ROJ, 52 ans </a:t>
            </a:r>
            <a:r>
              <a:rPr lang="fr-FR" dirty="0" smtClean="0">
                <a:latin typeface="Comic Sans MS"/>
                <a:cs typeface="Comic Sans MS"/>
              </a:rPr>
              <a:t>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795" y="1752600"/>
            <a:ext cx="8590553" cy="4267200"/>
          </a:xfrm>
        </p:spPr>
        <p:txBody>
          <a:bodyPr/>
          <a:lstStyle/>
          <a:p>
            <a:r>
              <a:rPr lang="fr-FR" sz="2800" dirty="0" smtClean="0"/>
              <a:t>Attitude thérapeutique:</a:t>
            </a:r>
          </a:p>
          <a:p>
            <a:pPr lvl="1"/>
            <a:r>
              <a:rPr lang="fr-FR" sz="2400" dirty="0" smtClean="0"/>
              <a:t>Réduction posologie TDF: 1cp/2jrs</a:t>
            </a:r>
          </a:p>
          <a:p>
            <a:pPr lvl="1"/>
            <a:r>
              <a:rPr lang="fr-FR" sz="2400" dirty="0" err="1" smtClean="0"/>
              <a:t>Ramipril</a:t>
            </a:r>
            <a:r>
              <a:rPr lang="fr-FR" sz="2400" dirty="0" smtClean="0"/>
              <a:t> 2,5mg/j</a:t>
            </a:r>
          </a:p>
          <a:p>
            <a:r>
              <a:rPr lang="fr-FR" sz="2800" dirty="0" smtClean="0"/>
              <a:t>Evolution biologique:</a:t>
            </a:r>
          </a:p>
          <a:p>
            <a:pPr lvl="1"/>
            <a:r>
              <a:rPr lang="fr-FR" sz="2000" dirty="0" smtClean="0"/>
              <a:t>Dosage ARV: </a:t>
            </a:r>
            <a:r>
              <a:rPr lang="fr-FR" sz="1800" dirty="0" smtClean="0"/>
              <a:t>TDF-C48h=162 </a:t>
            </a:r>
            <a:r>
              <a:rPr lang="fr-FR" sz="1800" dirty="0" err="1" smtClean="0"/>
              <a:t>ng</a:t>
            </a:r>
            <a:r>
              <a:rPr lang="fr-FR" sz="1800" dirty="0" smtClean="0"/>
              <a:t>/ml: </a:t>
            </a:r>
            <a:r>
              <a:rPr lang="fr-FR" sz="2000" dirty="0" smtClean="0"/>
              <a:t>				</a:t>
            </a:r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 smtClean="0"/>
              <a:t>baisse TDF 1jr/3, puis 1jr/4 (C</a:t>
            </a:r>
            <a:r>
              <a:rPr lang="fr-FR" sz="1800" dirty="0" smtClean="0"/>
              <a:t>72h</a:t>
            </a:r>
            <a:r>
              <a:rPr lang="fr-FR" sz="2000" dirty="0" smtClean="0"/>
              <a:t>=</a:t>
            </a:r>
            <a:r>
              <a:rPr lang="fr-FR" sz="1800" dirty="0" smtClean="0"/>
              <a:t>90ng/ml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Créatinine=</a:t>
            </a:r>
            <a:r>
              <a:rPr lang="fr-FR" sz="1800" dirty="0" smtClean="0"/>
              <a:t>106μM/l</a:t>
            </a:r>
            <a:r>
              <a:rPr lang="fr-FR" sz="2000" dirty="0" smtClean="0"/>
              <a:t>, CG=</a:t>
            </a:r>
            <a:r>
              <a:rPr lang="fr-FR" sz="1800" dirty="0" smtClean="0"/>
              <a:t>56ml/mn</a:t>
            </a:r>
            <a:r>
              <a:rPr lang="fr-FR" sz="2000" dirty="0" smtClean="0"/>
              <a:t>, Ph=</a:t>
            </a:r>
            <a:r>
              <a:rPr lang="fr-FR" sz="1800" dirty="0" smtClean="0"/>
              <a:t>0,88mM/l</a:t>
            </a:r>
            <a:endParaRPr lang="fr-FR" sz="2000" dirty="0" smtClean="0"/>
          </a:p>
          <a:p>
            <a:pPr lvl="1"/>
            <a:r>
              <a:rPr lang="fr-FR" sz="2000" dirty="0" smtClean="0"/>
              <a:t>Protéinurie= 0,67 g/l</a:t>
            </a:r>
          </a:p>
          <a:p>
            <a:pPr lvl="1"/>
            <a:r>
              <a:rPr lang="fr-FR" sz="2000" dirty="0" err="1" smtClean="0"/>
              <a:t>Créatininurie</a:t>
            </a:r>
            <a:r>
              <a:rPr lang="fr-FR" sz="2000" dirty="0"/>
              <a:t>=</a:t>
            </a:r>
            <a:r>
              <a:rPr lang="fr-FR" sz="2000" dirty="0" smtClean="0"/>
              <a:t>16,5mM/l, Phosphaturie=27mM/l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11026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ROJ, 52 ans </a:t>
            </a:r>
            <a:r>
              <a:rPr lang="fr-FR" dirty="0" smtClean="0">
                <a:latin typeface="Comic Sans MS"/>
                <a:cs typeface="Comic Sans MS"/>
              </a:rPr>
              <a:t>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795" y="1752600"/>
            <a:ext cx="8590553" cy="4267200"/>
          </a:xfrm>
        </p:spPr>
        <p:txBody>
          <a:bodyPr/>
          <a:lstStyle/>
          <a:p>
            <a:r>
              <a:rPr lang="fr-FR" sz="2800" dirty="0" smtClean="0"/>
              <a:t>Attitude thérapeutique:</a:t>
            </a:r>
          </a:p>
          <a:p>
            <a:pPr lvl="1"/>
            <a:r>
              <a:rPr lang="fr-FR" sz="2400" dirty="0" smtClean="0"/>
              <a:t>Réduction posologie TDF: 1cp/2jrs</a:t>
            </a:r>
          </a:p>
          <a:p>
            <a:pPr lvl="1"/>
            <a:r>
              <a:rPr lang="fr-FR" sz="2400" dirty="0" err="1" smtClean="0"/>
              <a:t>Ramipril</a:t>
            </a:r>
            <a:r>
              <a:rPr lang="fr-FR" sz="2400" dirty="0" smtClean="0"/>
              <a:t> 2,5mg/j</a:t>
            </a:r>
          </a:p>
          <a:p>
            <a:r>
              <a:rPr lang="fr-FR" sz="2800" dirty="0" smtClean="0"/>
              <a:t>Evolution biologique:</a:t>
            </a:r>
          </a:p>
          <a:p>
            <a:pPr lvl="1"/>
            <a:r>
              <a:rPr lang="fr-FR" sz="2000" dirty="0" smtClean="0"/>
              <a:t>Dosage ARV: </a:t>
            </a:r>
            <a:r>
              <a:rPr lang="fr-FR" sz="1800" dirty="0" smtClean="0"/>
              <a:t>TDF-C48h=162 </a:t>
            </a:r>
            <a:r>
              <a:rPr lang="fr-FR" sz="1800" dirty="0" err="1" smtClean="0"/>
              <a:t>ng</a:t>
            </a:r>
            <a:r>
              <a:rPr lang="fr-FR" sz="1800" dirty="0" smtClean="0"/>
              <a:t>/ml: </a:t>
            </a:r>
            <a:r>
              <a:rPr lang="fr-FR" sz="2000" dirty="0" smtClean="0"/>
              <a:t>				</a:t>
            </a:r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 smtClean="0"/>
              <a:t>baisse TDF 1jr/3, puis 1jr/4 (C</a:t>
            </a:r>
            <a:r>
              <a:rPr lang="fr-FR" sz="1800" dirty="0" smtClean="0"/>
              <a:t>72h</a:t>
            </a:r>
            <a:r>
              <a:rPr lang="fr-FR" sz="2000" dirty="0" smtClean="0"/>
              <a:t>=</a:t>
            </a:r>
            <a:r>
              <a:rPr lang="fr-FR" sz="1800" dirty="0" smtClean="0"/>
              <a:t>90ng/ml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>
                <a:solidFill>
                  <a:srgbClr val="0000FF"/>
                </a:solidFill>
              </a:rPr>
              <a:t>Créatinine=</a:t>
            </a:r>
            <a:r>
              <a:rPr lang="fr-FR" sz="1800" dirty="0" smtClean="0">
                <a:solidFill>
                  <a:srgbClr val="0000FF"/>
                </a:solidFill>
              </a:rPr>
              <a:t>106μM/l</a:t>
            </a:r>
            <a:r>
              <a:rPr lang="fr-FR" sz="2000" dirty="0" smtClean="0"/>
              <a:t>, CG=</a:t>
            </a:r>
            <a:r>
              <a:rPr lang="fr-FR" sz="1800" dirty="0" smtClean="0"/>
              <a:t>56ml/mn</a:t>
            </a:r>
            <a:r>
              <a:rPr lang="fr-FR" sz="2000" dirty="0" smtClean="0"/>
              <a:t>, Ph=</a:t>
            </a:r>
            <a:r>
              <a:rPr lang="fr-FR" sz="1800" dirty="0" smtClean="0"/>
              <a:t>0,88mM/l</a:t>
            </a:r>
            <a:endParaRPr lang="fr-FR" sz="2000" dirty="0" smtClean="0"/>
          </a:p>
          <a:p>
            <a:pPr lvl="1"/>
            <a:r>
              <a:rPr lang="fr-FR" sz="2000" dirty="0" smtClean="0">
                <a:solidFill>
                  <a:srgbClr val="0000FF"/>
                </a:solidFill>
              </a:rPr>
              <a:t>Protéinurie= 0,67 g/l soit 0,04mg/</a:t>
            </a:r>
            <a:r>
              <a:rPr lang="fr-FR" sz="2000" dirty="0" err="1" smtClean="0">
                <a:solidFill>
                  <a:srgbClr val="0000FF"/>
                </a:solidFill>
              </a:rPr>
              <a:t>mmol</a:t>
            </a:r>
            <a:r>
              <a:rPr lang="fr-FR" sz="2000" dirty="0" smtClean="0">
                <a:solidFill>
                  <a:srgbClr val="0000FF"/>
                </a:solidFill>
              </a:rPr>
              <a:t> (équivalent 0,4 g/j)</a:t>
            </a:r>
          </a:p>
          <a:p>
            <a:pPr lvl="1"/>
            <a:r>
              <a:rPr lang="fr-FR" sz="2000" dirty="0" err="1" smtClean="0"/>
              <a:t>Créatininurie</a:t>
            </a:r>
            <a:r>
              <a:rPr lang="fr-FR" sz="2000" dirty="0"/>
              <a:t>=</a:t>
            </a:r>
            <a:r>
              <a:rPr lang="fr-FR" sz="2000" dirty="0" smtClean="0"/>
              <a:t>16,5mM/l, Phosphaturie=27mM/l</a:t>
            </a:r>
          </a:p>
          <a:p>
            <a:pPr marL="457200" lvl="1" indent="0">
              <a:buNone/>
            </a:pPr>
            <a:r>
              <a:rPr lang="fr-FR" sz="2000" i="1" dirty="0" smtClean="0">
                <a:solidFill>
                  <a:srgbClr val="0000FF"/>
                </a:solidFill>
              </a:rPr>
              <a:t>			Fraction d’excrétion Ph = 19% (N 5-20)</a:t>
            </a:r>
            <a:endParaRPr lang="fr-FR" sz="1200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5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Cas clinique n°2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553186"/>
          </a:xfrm>
        </p:spPr>
        <p:txBody>
          <a:bodyPr>
            <a:normAutofit/>
          </a:bodyPr>
          <a:lstStyle/>
          <a:p>
            <a:r>
              <a:rPr lang="fr-FR" sz="2000" i="1" dirty="0" smtClean="0">
                <a:solidFill>
                  <a:schemeClr val="tx1"/>
                </a:solidFill>
              </a:rPr>
              <a:t>Atelier « Rein et VIH »</a:t>
            </a:r>
          </a:p>
          <a:p>
            <a:r>
              <a:rPr lang="fr-FR" sz="2000" i="1" dirty="0" smtClean="0">
                <a:solidFill>
                  <a:schemeClr val="tx1"/>
                </a:solidFill>
              </a:rPr>
              <a:t>Séminaire </a:t>
            </a:r>
            <a:r>
              <a:rPr lang="fr-FR" sz="2000" i="1" dirty="0" err="1" smtClean="0">
                <a:solidFill>
                  <a:schemeClr val="tx1"/>
                </a:solidFill>
              </a:rPr>
              <a:t>Viroteam</a:t>
            </a:r>
            <a:r>
              <a:rPr lang="fr-FR" sz="2000" i="1" dirty="0" smtClean="0">
                <a:solidFill>
                  <a:schemeClr val="tx1"/>
                </a:solidFill>
              </a:rPr>
              <a:t> 2015 – Marseille</a:t>
            </a:r>
          </a:p>
          <a:p>
            <a:endParaRPr lang="fr-FR" sz="2000" i="1" dirty="0" smtClean="0">
              <a:solidFill>
                <a:schemeClr val="tx1"/>
              </a:solidFill>
            </a:endParaRPr>
          </a:p>
          <a:p>
            <a:r>
              <a:rPr lang="fr-FR" sz="2000" i="1" dirty="0" smtClean="0">
                <a:solidFill>
                  <a:schemeClr val="tx1"/>
                </a:solidFill>
              </a:rPr>
              <a:t>Dr Cédric Arvieux – CHU de Rennes</a:t>
            </a:r>
            <a:endParaRPr lang="fr-F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540" y="142836"/>
            <a:ext cx="8229600" cy="1143000"/>
          </a:xfrm>
        </p:spPr>
        <p:txBody>
          <a:bodyPr/>
          <a:lstStyle/>
          <a:p>
            <a:r>
              <a:rPr lang="fr-FR" dirty="0" smtClean="0"/>
              <a:t>Loïc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880" y="1336596"/>
            <a:ext cx="876252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Né en février </a:t>
            </a:r>
            <a:r>
              <a:rPr lang="fr-FR" dirty="0" smtClean="0">
                <a:solidFill>
                  <a:srgbClr val="FF0000"/>
                </a:solidFill>
              </a:rPr>
              <a:t>1950</a:t>
            </a:r>
          </a:p>
          <a:p>
            <a:r>
              <a:rPr lang="fr-FR" dirty="0" smtClean="0"/>
              <a:t>Antécédents</a:t>
            </a:r>
          </a:p>
          <a:p>
            <a:pPr lvl="1"/>
            <a:r>
              <a:rPr lang="fr-FR" dirty="0" smtClean="0"/>
              <a:t>Thyroïdectomie sur nodule froid </a:t>
            </a:r>
            <a:r>
              <a:rPr lang="fr-FR" dirty="0" smtClean="0">
                <a:sym typeface="Wingdings"/>
              </a:rPr>
              <a:t> Substitution </a:t>
            </a:r>
            <a:r>
              <a:rPr lang="fr-FR" dirty="0" err="1" smtClean="0">
                <a:sym typeface="Wingdings"/>
              </a:rPr>
              <a:t>Levothyrox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 smtClean="0">
                <a:solidFill>
                  <a:srgbClr val="660066"/>
                </a:solidFill>
                <a:sym typeface="Wingdings"/>
              </a:rPr>
              <a:t>Colique néphrétique (oxalate de Ca) en 2000</a:t>
            </a:r>
          </a:p>
          <a:p>
            <a:pPr lvl="1"/>
            <a:r>
              <a:rPr lang="fr-FR" dirty="0" smtClean="0">
                <a:solidFill>
                  <a:srgbClr val="660066"/>
                </a:solidFill>
                <a:sym typeface="Wingdings"/>
              </a:rPr>
              <a:t>Prostatite juillet 2008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sym typeface="Wingdings"/>
              </a:rPr>
              <a:t>HTA</a:t>
            </a:r>
            <a:r>
              <a:rPr lang="fr-FR" dirty="0" smtClean="0">
                <a:sym typeface="Wingdings"/>
              </a:rPr>
              <a:t> (un ATCD de traitement pas </a:t>
            </a:r>
            <a:r>
              <a:rPr lang="fr-FR" dirty="0" err="1" smtClean="0">
                <a:sym typeface="Wingdings"/>
              </a:rPr>
              <a:t>atenolol</a:t>
            </a:r>
            <a:r>
              <a:rPr lang="fr-FR" dirty="0" smtClean="0">
                <a:sym typeface="Wingdings"/>
              </a:rPr>
              <a:t>)</a:t>
            </a:r>
            <a:endParaRPr lang="fr-FR" dirty="0" smtClean="0"/>
          </a:p>
          <a:p>
            <a:r>
              <a:rPr lang="fr-FR" dirty="0" smtClean="0"/>
              <a:t>Diagnostic VIH + en Août 2008</a:t>
            </a:r>
          </a:p>
          <a:p>
            <a:pPr lvl="1"/>
            <a:r>
              <a:rPr lang="fr-FR" dirty="0" smtClean="0"/>
              <a:t>Douleurs des membres inférieurs : neuropathie sans signe de dénervation active</a:t>
            </a:r>
          </a:p>
          <a:p>
            <a:pPr lvl="2"/>
            <a:r>
              <a:rPr lang="fr-FR" dirty="0" smtClean="0"/>
              <a:t>Nécessite morphiniques et </a:t>
            </a:r>
            <a:r>
              <a:rPr lang="fr-FR" dirty="0" err="1" smtClean="0"/>
              <a:t>Lyrica</a:t>
            </a:r>
            <a:r>
              <a:rPr lang="fr-FR" dirty="0" smtClean="0"/>
              <a:t>®</a:t>
            </a:r>
          </a:p>
          <a:p>
            <a:pPr lvl="1"/>
            <a:r>
              <a:rPr lang="fr-FR" dirty="0" smtClean="0"/>
              <a:t>TPHA 1250/ VDRL à 2 dans le sérum</a:t>
            </a:r>
          </a:p>
          <a:p>
            <a:pPr lvl="1"/>
            <a:r>
              <a:rPr lang="fr-FR" dirty="0" smtClean="0"/>
              <a:t>Biologie du VIH</a:t>
            </a:r>
          </a:p>
          <a:p>
            <a:pPr lvl="2"/>
            <a:r>
              <a:rPr lang="fr-FR" dirty="0" smtClean="0"/>
              <a:t>CD4 350/mm</a:t>
            </a:r>
            <a:r>
              <a:rPr lang="fr-FR" baseline="30000" dirty="0" smtClean="0"/>
              <a:t>3</a:t>
            </a:r>
            <a:endParaRPr lang="fr-FR" dirty="0"/>
          </a:p>
          <a:p>
            <a:pPr lvl="2"/>
            <a:r>
              <a:rPr lang="fr-FR" dirty="0" err="1" smtClean="0"/>
              <a:t>CV</a:t>
            </a:r>
            <a:r>
              <a:rPr lang="fr-FR" baseline="-25000" dirty="0" err="1" smtClean="0"/>
              <a:t>Plasma</a:t>
            </a:r>
            <a:r>
              <a:rPr lang="fr-FR" dirty="0" smtClean="0"/>
              <a:t> : 1 157 000 cop/mL, CV</a:t>
            </a:r>
            <a:r>
              <a:rPr lang="fr-FR" baseline="-25000" dirty="0" smtClean="0"/>
              <a:t>LCR</a:t>
            </a:r>
            <a:r>
              <a:rPr lang="fr-FR" dirty="0" smtClean="0"/>
              <a:t> : 300 000 cop/mL</a:t>
            </a:r>
          </a:p>
          <a:p>
            <a:pPr lvl="1"/>
            <a:r>
              <a:rPr lang="fr-FR" dirty="0" smtClean="0"/>
              <a:t>Créatininémie : 100 µmol/mL, pas de protéinurie (0,1 g/g)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54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les vieux :</a:t>
            </a:r>
          </a:p>
          <a:p>
            <a:pPr lvl="1"/>
            <a:r>
              <a:rPr lang="fr-FR" dirty="0" smtClean="0"/>
              <a:t>Quel traitement ARV à l’époque ?</a:t>
            </a:r>
          </a:p>
          <a:p>
            <a:r>
              <a:rPr lang="fr-FR" dirty="0" smtClean="0"/>
              <a:t>Pour les jeunes</a:t>
            </a:r>
          </a:p>
          <a:p>
            <a:pPr lvl="1"/>
            <a:r>
              <a:rPr lang="fr-FR" dirty="0" smtClean="0"/>
              <a:t>Quel choix de traitement ARV aujourd’hui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48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 thérapeutique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fr-FR" dirty="0" smtClean="0"/>
              <a:t>Sérologie de syphilis négative dans le LCR</a:t>
            </a:r>
          </a:p>
          <a:p>
            <a:pPr marL="800100" lvl="3" indent="-342900"/>
            <a:r>
              <a:rPr lang="fr-FR" dirty="0" smtClean="0"/>
              <a:t>traitement syphilis </a:t>
            </a:r>
            <a:r>
              <a:rPr lang="fr-FR" dirty="0" err="1" smtClean="0"/>
              <a:t>Extencilline</a:t>
            </a:r>
            <a:r>
              <a:rPr lang="fr-FR" dirty="0" smtClean="0"/>
              <a:t> x 3</a:t>
            </a:r>
          </a:p>
          <a:p>
            <a:pPr marL="342900" lvl="2" indent="-342900"/>
            <a:r>
              <a:rPr lang="fr-FR" dirty="0" smtClean="0"/>
              <a:t>On relie Neuropathie et infection VIH</a:t>
            </a:r>
          </a:p>
          <a:p>
            <a:pPr marL="800100" lvl="3" indent="-342900"/>
            <a:r>
              <a:rPr lang="fr-FR" dirty="0" smtClean="0"/>
              <a:t>Début trithérapie en septembre 2008</a:t>
            </a:r>
          </a:p>
          <a:p>
            <a:pPr marL="1257300" lvl="4" indent="-342900"/>
            <a:r>
              <a:rPr lang="fr-FR" dirty="0" smtClean="0"/>
              <a:t>Kaletra® et </a:t>
            </a:r>
            <a:r>
              <a:rPr lang="fr-FR" dirty="0" err="1" smtClean="0"/>
              <a:t>Kivexa</a:t>
            </a:r>
            <a:r>
              <a:rPr lang="fr-FR" dirty="0" smtClean="0"/>
              <a:t>® (choix « Charter »)</a:t>
            </a:r>
          </a:p>
          <a:p>
            <a:pPr marL="1257300" lvl="4" indent="-342900"/>
            <a:endParaRPr lang="fr-FR" dirty="0"/>
          </a:p>
          <a:p>
            <a:pPr marL="1257300" lvl="4" indent="-342900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03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Mr ROJ, 52 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ans (3): 2011..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900375"/>
            <a:ext cx="8341330" cy="4933399"/>
          </a:xfrm>
        </p:spPr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Contexte clinique: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ARV: TDF+FTC, ETV, RAL,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rDRV</a:t>
            </a:r>
            <a:endParaRPr lang="fr-FR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1"/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Lipoatrophie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poids: 57 kg (180cm)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Hépatite B chronique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controlée</a:t>
            </a:r>
            <a:endParaRPr lang="fr-FR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1"/>
            <a:r>
              <a:rPr lang="fr-FR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Ostéoporose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-score hanche=-4, </a:t>
            </a:r>
            <a:r>
              <a:rPr lang="fr-FR" sz="18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-score rachis=-3,2; traitement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Fosamax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(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ea typeface="Zapf Dingbats"/>
                <a:cs typeface="Comic Sans MS"/>
                <a:sym typeface="Zapf Dingbats"/>
              </a:rPr>
              <a:t>✗</a:t>
            </a:r>
            <a:r>
              <a:rPr lang="fr-FR" sz="1600" dirty="0">
                <a:solidFill>
                  <a:srgbClr val="000000"/>
                </a:solidFill>
                <a:latin typeface="Comic Sans MS"/>
                <a:cs typeface="Comic Sans MS"/>
                <a:sym typeface="Zapf Dingbats"/>
              </a:rPr>
              <a:t>)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vitD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Ca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Paramètres biologiques: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Créatinine: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104</a:t>
            </a:r>
            <a:r>
              <a:rPr lang="fr-FR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M/l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Ph=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0,78mM/l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CG=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56ml/mn</a:t>
            </a:r>
          </a:p>
          <a:p>
            <a:pPr lvl="1"/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Protéinurie: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1,01g/24h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albuminurie: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0,7g/24h</a:t>
            </a:r>
          </a:p>
          <a:p>
            <a:pPr lvl="1"/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Créatininurie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9,42mM/24h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 Phosphaturie:</a:t>
            </a:r>
            <a:r>
              <a:rPr lang="fr-FR" sz="1800" dirty="0" smtClean="0">
                <a:solidFill>
                  <a:srgbClr val="000000"/>
                </a:solidFill>
                <a:latin typeface="Comic Sans MS"/>
                <a:cs typeface="Comic Sans MS"/>
              </a:rPr>
              <a:t>37mM/24h</a:t>
            </a:r>
          </a:p>
          <a:p>
            <a:pPr marL="457200" lvl="1" indent="0">
              <a:buNone/>
            </a:pPr>
            <a:endParaRPr lang="fr-FR" sz="18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Dosage ARV: TDF-C 24h= 145 </a:t>
            </a:r>
            <a:r>
              <a:rPr lang="fr-FR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ng</a:t>
            </a:r>
            <a:r>
              <a:rPr lang="fr-FR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/ml</a:t>
            </a:r>
            <a:endParaRPr lang="fr-FR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77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71622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0140" y="171406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528" y="1389872"/>
            <a:ext cx="9048472" cy="5468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4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55842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7377" y="1738030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528" y="1966331"/>
            <a:ext cx="9048472" cy="4891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7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49045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528" y="3888206"/>
            <a:ext cx="9048472" cy="306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72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85963"/>
            <a:ext cx="40433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ZoneTexte 4"/>
          <p:cNvSpPr txBox="1">
            <a:spLocks noChangeArrowheads="1"/>
          </p:cNvSpPr>
          <p:nvPr/>
        </p:nvSpPr>
        <p:spPr bwMode="auto">
          <a:xfrm>
            <a:off x="1271766" y="488597"/>
            <a:ext cx="6569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00FF"/>
                </a:solidFill>
                <a:latin typeface="Comic Sans MS"/>
                <a:cs typeface="Comic Sans MS"/>
              </a:rPr>
              <a:t>Baisse physiologique du DFG avec l’</a:t>
            </a:r>
            <a:r>
              <a:rPr lang="fr-FR" altLang="ja-JP" sz="2800" dirty="0">
                <a:solidFill>
                  <a:srgbClr val="0000FF"/>
                </a:solidFill>
                <a:latin typeface="Comic Sans MS"/>
                <a:cs typeface="Comic Sans MS"/>
              </a:rPr>
              <a:t>âge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379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30425"/>
            <a:ext cx="39973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ZoneTexte 6"/>
          <p:cNvSpPr txBox="1">
            <a:spLocks noChangeArrowheads="1"/>
          </p:cNvSpPr>
          <p:nvPr/>
        </p:nvSpPr>
        <p:spPr bwMode="auto">
          <a:xfrm>
            <a:off x="7570788" y="5272088"/>
            <a:ext cx="1411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i="1">
                <a:solidFill>
                  <a:srgbClr val="0000FF"/>
                </a:solidFill>
              </a:rPr>
              <a:t>Lindeman, 1984</a:t>
            </a:r>
          </a:p>
        </p:txBody>
      </p:sp>
      <p:sp>
        <p:nvSpPr>
          <p:cNvPr id="33799" name="ZoneTexte 10"/>
          <p:cNvSpPr txBox="1">
            <a:spLocks noChangeArrowheads="1"/>
          </p:cNvSpPr>
          <p:nvPr/>
        </p:nvSpPr>
        <p:spPr bwMode="auto">
          <a:xfrm>
            <a:off x="5426958" y="1822097"/>
            <a:ext cx="280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>
                <a:solidFill>
                  <a:srgbClr val="0000FF"/>
                </a:solidFill>
              </a:rPr>
              <a:t>- 0,75 ml/min/an à partir de 40 ans</a:t>
            </a:r>
          </a:p>
        </p:txBody>
      </p:sp>
      <p:sp>
        <p:nvSpPr>
          <p:cNvPr id="12" name="Ellipse 11"/>
          <p:cNvSpPr/>
          <p:nvPr/>
        </p:nvSpPr>
        <p:spPr>
          <a:xfrm>
            <a:off x="5773738" y="2540000"/>
            <a:ext cx="2109787" cy="1319213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956175" y="5572125"/>
            <a:ext cx="5984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FF0000"/>
                </a:solidFill>
              </a:rPr>
              <a:t>Hétérogénéité</a:t>
            </a:r>
            <a:r>
              <a:rPr lang="fr-FR" b="1" dirty="0"/>
              <a:t>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Comorbidités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Capital </a:t>
            </a:r>
            <a:r>
              <a:rPr lang="fr-FR" dirty="0" err="1"/>
              <a:t>néphronique</a:t>
            </a:r>
            <a:r>
              <a:rPr lang="fr-FR" dirty="0"/>
              <a:t> à la naissance</a:t>
            </a:r>
          </a:p>
        </p:txBody>
      </p:sp>
      <p:sp>
        <p:nvSpPr>
          <p:cNvPr id="33802" name="ZoneTexte 13"/>
          <p:cNvSpPr txBox="1">
            <a:spLocks noChangeArrowheads="1"/>
          </p:cNvSpPr>
          <p:nvPr/>
        </p:nvSpPr>
        <p:spPr bwMode="auto">
          <a:xfrm>
            <a:off x="2522538" y="5561013"/>
            <a:ext cx="163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i="1">
                <a:solidFill>
                  <a:srgbClr val="0000FF"/>
                </a:solidFill>
              </a:rPr>
              <a:t>Raymond N, NDT 2007</a:t>
            </a:r>
          </a:p>
        </p:txBody>
      </p:sp>
    </p:spTree>
    <p:extLst>
      <p:ext uri="{BB962C8B-B14F-4D97-AF65-F5344CB8AC3E}">
        <p14:creationId xmlns:p14="http://schemas.microsoft.com/office/powerpoint/2010/main" val="17432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5487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528" y="4257135"/>
            <a:ext cx="9048472" cy="2600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71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163" y="1497099"/>
            <a:ext cx="9005887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8900" lvl="2" indent="0" fontAlgn="auto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Lithiases rénales</a:t>
            </a:r>
          </a:p>
          <a:p>
            <a:pPr marL="723900" lvl="2" indent="-279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1" dirty="0" smtClean="0">
                <a:latin typeface="Comic Sans MS"/>
                <a:cs typeface="Comic Sans MS"/>
              </a:rPr>
              <a:t>Prévalence</a:t>
            </a:r>
            <a:r>
              <a:rPr lang="fr-FR" sz="1600" dirty="0" smtClean="0">
                <a:latin typeface="Comic Sans MS"/>
                <a:cs typeface="Comic Sans MS"/>
              </a:rPr>
              <a:t> :  1 - 6,7% </a:t>
            </a:r>
          </a:p>
          <a:p>
            <a:pPr marL="723900" lvl="2" indent="-279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 smtClean="0">
                <a:latin typeface="Comic Sans MS"/>
                <a:cs typeface="Comic Sans MS"/>
              </a:rPr>
              <a:t>Délai </a:t>
            </a:r>
            <a:r>
              <a:rPr lang="fr-FR" sz="1600" dirty="0">
                <a:latin typeface="Comic Sans MS"/>
                <a:cs typeface="Comic Sans MS"/>
              </a:rPr>
              <a:t>moyen </a:t>
            </a:r>
            <a:r>
              <a:rPr lang="fr-FR" sz="1600" dirty="0" smtClean="0">
                <a:latin typeface="Comic Sans MS"/>
                <a:cs typeface="Comic Sans MS"/>
              </a:rPr>
              <a:t>: 19 </a:t>
            </a:r>
            <a:r>
              <a:rPr lang="fr-FR" sz="1600" dirty="0">
                <a:latin typeface="Comic Sans MS"/>
                <a:cs typeface="Comic Sans MS"/>
              </a:rPr>
              <a:t>mois </a:t>
            </a:r>
            <a:r>
              <a:rPr lang="fr-FR" sz="1600" dirty="0" smtClean="0">
                <a:latin typeface="Comic Sans MS"/>
                <a:cs typeface="Comic Sans MS"/>
              </a:rPr>
              <a:t>(1-72 </a:t>
            </a:r>
            <a:r>
              <a:rPr lang="fr-FR" sz="1600" dirty="0">
                <a:latin typeface="Comic Sans MS"/>
                <a:cs typeface="Comic Sans MS"/>
              </a:rPr>
              <a:t>mois</a:t>
            </a:r>
            <a:r>
              <a:rPr lang="fr-FR" sz="1600" dirty="0" smtClean="0">
                <a:latin typeface="Comic Sans MS"/>
                <a:cs typeface="Comic Sans MS"/>
              </a:rPr>
              <a:t>)</a:t>
            </a:r>
          </a:p>
          <a:p>
            <a:pPr marL="723900" lvl="2" indent="-279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fr-FR" sz="1600" b="1" i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tcd</a:t>
            </a:r>
            <a:r>
              <a:rPr lang="fr-FR" sz="16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lithiasique </a:t>
            </a:r>
            <a:r>
              <a:rPr lang="fr-FR" sz="16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(0-42%) , </a:t>
            </a:r>
            <a:r>
              <a:rPr lang="fr-FR" sz="1600" i="1" dirty="0" smtClean="0">
                <a:latin typeface="Comic Sans MS"/>
                <a:cs typeface="Comic Sans MS"/>
              </a:rPr>
              <a:t>surdosage (?)</a:t>
            </a:r>
          </a:p>
          <a:p>
            <a:pPr marL="723900" lvl="2" indent="-279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1" dirty="0" smtClean="0">
                <a:latin typeface="Comic Sans MS"/>
                <a:cs typeface="Comic Sans MS"/>
              </a:rPr>
              <a:t>Présentation</a:t>
            </a:r>
            <a:r>
              <a:rPr lang="fr-FR" sz="1600" dirty="0" smtClean="0">
                <a:latin typeface="Comic Sans MS"/>
                <a:cs typeface="Comic Sans MS"/>
              </a:rPr>
              <a:t> : Colique néphrétique, </a:t>
            </a:r>
            <a:r>
              <a:rPr lang="fr-FR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IRA </a:t>
            </a:r>
            <a:r>
              <a:rPr lang="fr-FR" sz="1600" dirty="0">
                <a:solidFill>
                  <a:srgbClr val="0000FF"/>
                </a:solidFill>
                <a:latin typeface="Comic Sans MS"/>
                <a:cs typeface="Comic Sans MS"/>
              </a:rPr>
              <a:t>obstructive </a:t>
            </a:r>
            <a:r>
              <a:rPr lang="fr-FR" sz="1600" dirty="0">
                <a:latin typeface="Comic Sans MS"/>
                <a:cs typeface="Comic Sans MS"/>
              </a:rPr>
              <a:t>: </a:t>
            </a:r>
            <a:r>
              <a:rPr lang="fr-FR" sz="1600" dirty="0" smtClean="0">
                <a:latin typeface="Comic Sans MS"/>
                <a:cs typeface="Comic Sans MS"/>
              </a:rPr>
              <a:t>1-17%, </a:t>
            </a:r>
          </a:p>
          <a:p>
            <a:pPr marL="723900" lvl="2" indent="-279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>
                <a:latin typeface="Comic Sans MS"/>
                <a:cs typeface="Comic Sans MS"/>
              </a:rPr>
              <a:t>E</a:t>
            </a:r>
            <a:r>
              <a:rPr lang="fr-FR" sz="1600" dirty="0" smtClean="0">
                <a:latin typeface="Comic Sans MS"/>
                <a:cs typeface="Comic Sans MS"/>
              </a:rPr>
              <a:t>xtraction chirurgicale : 0– 27%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1" dirty="0" smtClean="0">
                <a:latin typeface="Comic Sans MS"/>
                <a:cs typeface="Comic Sans MS"/>
              </a:rPr>
              <a:t>Composition </a:t>
            </a:r>
            <a:r>
              <a:rPr lang="fr-FR" sz="1600" dirty="0" smtClean="0">
                <a:latin typeface="Comic Sans MS"/>
                <a:cs typeface="Comic Sans MS"/>
              </a:rPr>
              <a:t>ATV </a:t>
            </a:r>
            <a:r>
              <a:rPr lang="fr-FR" sz="1600" dirty="0">
                <a:latin typeface="Comic Sans MS"/>
                <a:cs typeface="Comic Sans MS"/>
              </a:rPr>
              <a:t>pur  </a:t>
            </a:r>
            <a:r>
              <a:rPr lang="fr-FR" sz="1600" dirty="0" smtClean="0">
                <a:latin typeface="Comic Sans MS"/>
                <a:cs typeface="Comic Sans MS"/>
              </a:rPr>
              <a:t>(brunes, </a:t>
            </a:r>
            <a:r>
              <a:rPr lang="fr-FR" sz="1600" dirty="0" err="1" smtClean="0">
                <a:latin typeface="Comic Sans MS"/>
                <a:cs typeface="Comic Sans MS"/>
              </a:rPr>
              <a:t>radiotransparent</a:t>
            </a:r>
            <a:r>
              <a:rPr lang="fr-FR" sz="1600" dirty="0" smtClean="0">
                <a:latin typeface="Comic Sans MS"/>
                <a:cs typeface="Comic Sans MS"/>
              </a:rPr>
              <a:t>) ou ATV </a:t>
            </a:r>
            <a:r>
              <a:rPr lang="fr-FR" sz="1600" dirty="0">
                <a:latin typeface="Comic Sans MS"/>
                <a:cs typeface="Comic Sans MS"/>
              </a:rPr>
              <a:t>+ oxalate de calcium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fr-FR" sz="1600" b="1" dirty="0" smtClean="0">
                <a:latin typeface="Comic Sans MS"/>
                <a:cs typeface="Comic Sans MS"/>
              </a:rPr>
              <a:t>Evolution</a:t>
            </a:r>
            <a:r>
              <a:rPr lang="fr-FR" sz="1600" dirty="0" smtClean="0">
                <a:latin typeface="Comic Sans MS"/>
                <a:cs typeface="Comic Sans MS"/>
              </a:rPr>
              <a:t> :  33% récidive en l’absence d’arrêt de l’ATZ</a:t>
            </a:r>
            <a:endParaRPr lang="fr-FR" sz="2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Néphrite interstitielle aigue granulomateuse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Rare +++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Insuffisance rénale aigue souvent irréversible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Histologie : cristaux </a:t>
            </a:r>
            <a:r>
              <a:rPr lang="fr-FR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intraparenchymateux</a:t>
            </a:r>
            <a:r>
              <a:rPr lang="fr-FR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d’ATV avec réaction inflammatoire</a:t>
            </a: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76338" y="6257638"/>
            <a:ext cx="10371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Pacanowski</a:t>
            </a:r>
            <a:r>
              <a:rPr lang="fr-FR" sz="1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J, AIDS 2006; Chang HR, NEJM 2006; Chan-</a:t>
            </a:r>
            <a:r>
              <a:rPr lang="fr-FR" sz="10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Tack</a:t>
            </a:r>
            <a:r>
              <a:rPr lang="fr-FR" sz="1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, AIDS 2007, </a:t>
            </a:r>
            <a:r>
              <a:rPr lang="fr-FR" sz="10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Rockwood</a:t>
            </a:r>
            <a:r>
              <a:rPr lang="fr-FR" sz="1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N, AIDS, 2011; Hamada Y, CID, 2012; </a:t>
            </a:r>
            <a:r>
              <a:rPr lang="fr-FR" sz="1000" i="1" dirty="0" err="1">
                <a:solidFill>
                  <a:srgbClr val="0033CC"/>
                </a:solidFill>
                <a:latin typeface="Comic Sans MS" charset="0"/>
                <a:cs typeface="Comic Sans MS" charset="0"/>
              </a:rPr>
              <a:t>Izzedine</a:t>
            </a:r>
            <a:r>
              <a:rPr lang="fr-FR" sz="1000" i="1" dirty="0">
                <a:solidFill>
                  <a:srgbClr val="0033CC"/>
                </a:solidFill>
                <a:latin typeface="Comic Sans MS" charset="0"/>
                <a:cs typeface="Comic Sans MS" charset="0"/>
              </a:rPr>
              <a:t> H, 2007,;</a:t>
            </a:r>
          </a:p>
          <a:p>
            <a:pPr eaLnBrk="1" hangingPunct="1"/>
            <a:r>
              <a:rPr lang="fr-FR" sz="1000" i="1" dirty="0" err="1">
                <a:solidFill>
                  <a:srgbClr val="0033CC"/>
                </a:solidFill>
                <a:latin typeface="Comic Sans MS" charset="0"/>
                <a:cs typeface="Comic Sans MS" charset="0"/>
              </a:rPr>
              <a:t>Vigglietti</a:t>
            </a:r>
            <a:r>
              <a:rPr lang="fr-FR" sz="1000" i="1" dirty="0">
                <a:solidFill>
                  <a:srgbClr val="0033CC"/>
                </a:solidFill>
                <a:latin typeface="Comic Sans MS" charset="0"/>
                <a:cs typeface="Comic Sans MS" charset="0"/>
              </a:rPr>
              <a:t>, 2011; , </a:t>
            </a:r>
            <a:r>
              <a:rPr lang="fr-FR" sz="1000" i="1" dirty="0" err="1">
                <a:solidFill>
                  <a:srgbClr val="0033CC"/>
                </a:solidFill>
                <a:latin typeface="Comic Sans MS" charset="0"/>
                <a:cs typeface="Comic Sans MS" charset="0"/>
              </a:rPr>
              <a:t>Kanzaki</a:t>
            </a:r>
            <a:r>
              <a:rPr lang="fr-FR" sz="1000" i="1" dirty="0">
                <a:solidFill>
                  <a:srgbClr val="0033CC"/>
                </a:solidFill>
                <a:latin typeface="Comic Sans MS" charset="0"/>
                <a:cs typeface="Comic Sans MS" charset="0"/>
              </a:rPr>
              <a:t>, 2012.</a:t>
            </a:r>
            <a:endParaRPr lang="en-US" sz="1000" i="1" dirty="0">
              <a:solidFill>
                <a:srgbClr val="0033CC"/>
              </a:solidFill>
              <a:latin typeface="Comic Sans MS" charset="0"/>
              <a:cs typeface="Comic Sans MS" charset="0"/>
            </a:endParaRPr>
          </a:p>
          <a:p>
            <a:pPr eaLnBrk="1" hangingPunct="1"/>
            <a:endParaRPr lang="fr-FR" sz="10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73392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Néphrotoxicité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 de l’ATV</a:t>
            </a:r>
            <a:endParaRPr lang="fr-FR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7" descr="http://www.herringlab.com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45" y="1497099"/>
            <a:ext cx="1893294" cy="14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72" y="4080888"/>
            <a:ext cx="1425228" cy="12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8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26212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528" y="4469157"/>
            <a:ext cx="9048472" cy="2388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037377" y="661460"/>
            <a:ext cx="462615" cy="1835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85729"/>
              </p:ext>
            </p:extLst>
          </p:nvPr>
        </p:nvGraphicFramePr>
        <p:xfrm>
          <a:off x="6644062" y="118892"/>
          <a:ext cx="1836432" cy="6534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1883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360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1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=</a:t>
                      </a:r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- 10 ml/min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174" y="5196000"/>
            <a:ext cx="9048472" cy="1617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661460"/>
            <a:ext cx="462615" cy="1835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28650" y="1462205"/>
            <a:ext cx="7886700" cy="409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Interaction avec la sécrétion tubulaire de la créatinine</a:t>
            </a:r>
            <a:endParaRPr lang="fr-FR" sz="1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510181" y="-649"/>
            <a:ext cx="82232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6858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Impacts des nouveaux </a:t>
            </a:r>
            <a:r>
              <a:rPr lang="fr-FR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ARVs</a:t>
            </a: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sur le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DFG </a:t>
            </a:r>
            <a:r>
              <a:rPr lang="fr-FR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creat</a:t>
            </a:r>
            <a:endParaRPr lang="fr-FR" sz="28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324475" y="3779838"/>
            <a:ext cx="1223963" cy="1111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019425" y="3771900"/>
            <a:ext cx="1223963" cy="1111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587750" y="3078163"/>
            <a:ext cx="2314575" cy="13144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5500688" y="3503613"/>
            <a:ext cx="755650" cy="541337"/>
          </a:xfrm>
          <a:prstGeom prst="ellipse">
            <a:avLst/>
          </a:prstGeom>
          <a:solidFill>
            <a:srgbClr val="9DC3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Comic Sans MS"/>
              <a:cs typeface="Comic Sans MS"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3189288" y="3506788"/>
            <a:ext cx="755650" cy="539750"/>
          </a:xfrm>
          <a:prstGeom prst="ellipse">
            <a:avLst/>
          </a:prstGeom>
          <a:solidFill>
            <a:srgbClr val="9DC3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7863" y="3565525"/>
            <a:ext cx="7368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latin typeface="Comic Sans MS"/>
                <a:cs typeface="Comic Sans MS"/>
              </a:rPr>
              <a:t>OCT2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68938" y="3576638"/>
            <a:ext cx="8771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latin typeface="Comic Sans MS"/>
                <a:cs typeface="Comic Sans MS"/>
              </a:rPr>
              <a:t>MATE1</a:t>
            </a:r>
          </a:p>
        </p:txBody>
      </p:sp>
      <p:grpSp>
        <p:nvGrpSpPr>
          <p:cNvPr id="13" name="Grouper 24"/>
          <p:cNvGrpSpPr>
            <a:grpSpLocks/>
          </p:cNvGrpSpPr>
          <p:nvPr/>
        </p:nvGrpSpPr>
        <p:grpSpPr bwMode="auto">
          <a:xfrm rot="-8569178">
            <a:off x="6129338" y="4137025"/>
            <a:ext cx="515937" cy="215900"/>
            <a:chOff x="6968870" y="4289056"/>
            <a:chExt cx="515718" cy="21600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968995" y="4414556"/>
              <a:ext cx="504611" cy="11117"/>
            </a:xfrm>
            <a:prstGeom prst="line">
              <a:avLst/>
            </a:prstGeom>
            <a:ln w="28575" cmpd="sng">
              <a:solidFill>
                <a:srgbClr val="D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7484432" y="4288770"/>
              <a:ext cx="0" cy="216000"/>
            </a:xfrm>
            <a:prstGeom prst="line">
              <a:avLst/>
            </a:prstGeom>
            <a:ln w="28575" cmpd="sng">
              <a:solidFill>
                <a:srgbClr val="D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27"/>
          <p:cNvGrpSpPr>
            <a:grpSpLocks/>
          </p:cNvGrpSpPr>
          <p:nvPr/>
        </p:nvGrpSpPr>
        <p:grpSpPr bwMode="auto">
          <a:xfrm rot="-2454869">
            <a:off x="2789238" y="4092575"/>
            <a:ext cx="515937" cy="215900"/>
            <a:chOff x="6968870" y="4289056"/>
            <a:chExt cx="515718" cy="216000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6968988" y="4394138"/>
              <a:ext cx="504611" cy="11118"/>
            </a:xfrm>
            <a:prstGeom prst="line">
              <a:avLst/>
            </a:prstGeom>
            <a:ln w="28575" cmpd="sng">
              <a:solidFill>
                <a:srgbClr val="D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483626" y="4287017"/>
              <a:ext cx="0" cy="216000"/>
            </a:xfrm>
            <a:prstGeom prst="line">
              <a:avLst/>
            </a:prstGeom>
            <a:ln w="28575" cmpd="sng">
              <a:solidFill>
                <a:srgbClr val="D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30"/>
          <p:cNvSpPr txBox="1">
            <a:spLocks noChangeArrowheads="1"/>
          </p:cNvSpPr>
          <p:nvPr/>
        </p:nvSpPr>
        <p:spPr bwMode="auto">
          <a:xfrm>
            <a:off x="1727200" y="3548063"/>
            <a:ext cx="1285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smtClean="0">
                <a:latin typeface="Comic Sans MS"/>
                <a:cs typeface="Comic Sans MS"/>
              </a:rPr>
              <a:t>Créatinine</a:t>
            </a:r>
          </a:p>
        </p:txBody>
      </p:sp>
      <p:sp>
        <p:nvSpPr>
          <p:cNvPr id="20" name="ZoneTexte 33"/>
          <p:cNvSpPr txBox="1">
            <a:spLocks noChangeArrowheads="1"/>
          </p:cNvSpPr>
          <p:nvPr/>
        </p:nvSpPr>
        <p:spPr bwMode="auto">
          <a:xfrm>
            <a:off x="898525" y="3948113"/>
            <a:ext cx="241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1800" dirty="0" err="1" smtClean="0">
                <a:solidFill>
                  <a:srgbClr val="DA0000"/>
                </a:solidFill>
                <a:latin typeface="Comic Sans MS"/>
                <a:cs typeface="Comic Sans MS"/>
              </a:rPr>
              <a:t>Dolutegravir</a:t>
            </a:r>
            <a:endParaRPr lang="fr-FR" sz="1800" dirty="0" smtClean="0">
              <a:solidFill>
                <a:srgbClr val="DA0000"/>
              </a:solidFill>
              <a:latin typeface="Comic Sans MS"/>
              <a:cs typeface="Comic Sans MS"/>
            </a:endParaRPr>
          </a:p>
          <a:p>
            <a:pPr algn="ctr" eaLnBrk="1" hangingPunct="1">
              <a:defRPr/>
            </a:pPr>
            <a:r>
              <a:rPr lang="fr-FR" sz="1800" dirty="0" err="1" smtClean="0">
                <a:solidFill>
                  <a:srgbClr val="DA0000"/>
                </a:solidFill>
                <a:latin typeface="Comic Sans MS"/>
                <a:cs typeface="Comic Sans MS"/>
              </a:rPr>
              <a:t>Rilpivirine</a:t>
            </a:r>
            <a:endParaRPr lang="fr-FR" sz="1800" dirty="0" smtClean="0">
              <a:solidFill>
                <a:srgbClr val="DA0000"/>
              </a:solidFill>
              <a:latin typeface="Comic Sans MS"/>
              <a:cs typeface="Comic Sans MS"/>
            </a:endParaRPr>
          </a:p>
        </p:txBody>
      </p:sp>
      <p:sp>
        <p:nvSpPr>
          <p:cNvPr id="21" name="ZoneTexte 36"/>
          <p:cNvSpPr txBox="1">
            <a:spLocks noChangeArrowheads="1"/>
          </p:cNvSpPr>
          <p:nvPr/>
        </p:nvSpPr>
        <p:spPr bwMode="auto">
          <a:xfrm>
            <a:off x="6151563" y="3905250"/>
            <a:ext cx="2443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1800" dirty="0" err="1" smtClean="0">
                <a:solidFill>
                  <a:srgbClr val="DA0000"/>
                </a:solidFill>
                <a:latin typeface="Comic Sans MS"/>
                <a:cs typeface="Comic Sans MS"/>
              </a:rPr>
              <a:t>Cobicistat</a:t>
            </a:r>
            <a:endParaRPr lang="fr-FR" sz="1800" dirty="0" smtClean="0">
              <a:solidFill>
                <a:srgbClr val="DA0000"/>
              </a:solidFill>
              <a:latin typeface="Comic Sans MS"/>
              <a:cs typeface="Comic Sans MS"/>
            </a:endParaRPr>
          </a:p>
          <a:p>
            <a:pPr algn="ctr" eaLnBrk="1" hangingPunct="1">
              <a:defRPr/>
            </a:pPr>
            <a:r>
              <a:rPr lang="fr-FR" sz="1800" dirty="0" err="1" smtClean="0">
                <a:solidFill>
                  <a:srgbClr val="DA0000"/>
                </a:solidFill>
                <a:latin typeface="Comic Sans MS"/>
                <a:cs typeface="Comic Sans MS"/>
              </a:rPr>
              <a:t>Ritonavir</a:t>
            </a:r>
            <a:endParaRPr lang="fr-FR" sz="1800" dirty="0" smtClean="0">
              <a:solidFill>
                <a:srgbClr val="DA0000"/>
              </a:solidFill>
              <a:latin typeface="Comic Sans MS"/>
              <a:cs typeface="Comic Sans MS"/>
            </a:endParaRPr>
          </a:p>
          <a:p>
            <a:pPr algn="ctr" eaLnBrk="1" hangingPunct="1">
              <a:defRPr/>
            </a:pPr>
            <a:r>
              <a:rPr lang="fr-FR" sz="1800" dirty="0" smtClean="0">
                <a:latin typeface="Comic Sans MS"/>
                <a:cs typeface="Comic Sans MS"/>
              </a:rPr>
              <a:t>    </a:t>
            </a:r>
            <a:r>
              <a:rPr lang="fr-FR" sz="1800" dirty="0" err="1" smtClean="0">
                <a:latin typeface="Comic Sans MS"/>
                <a:cs typeface="Comic Sans MS"/>
              </a:rPr>
              <a:t>Bactrim</a:t>
            </a:r>
            <a:r>
              <a:rPr lang="fr-FR" sz="1800" dirty="0" smtClean="0">
                <a:latin typeface="Comic Sans MS"/>
                <a:cs typeface="Comic Sans MS"/>
              </a:rPr>
              <a:t>  Cimétidine</a:t>
            </a:r>
          </a:p>
        </p:txBody>
      </p:sp>
      <p:sp>
        <p:nvSpPr>
          <p:cNvPr id="22" name="Flèche vers la droite 21"/>
          <p:cNvSpPr/>
          <p:nvPr/>
        </p:nvSpPr>
        <p:spPr>
          <a:xfrm>
            <a:off x="2806700" y="2227263"/>
            <a:ext cx="3771900" cy="762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Comic Sans MS"/>
              <a:cs typeface="Comic Sans MS"/>
            </a:endParaRPr>
          </a:p>
        </p:txBody>
      </p:sp>
      <p:sp>
        <p:nvSpPr>
          <p:cNvPr id="23" name="ZoneTexte 55"/>
          <p:cNvSpPr txBox="1">
            <a:spLocks noChangeArrowheads="1"/>
          </p:cNvSpPr>
          <p:nvPr/>
        </p:nvSpPr>
        <p:spPr bwMode="auto">
          <a:xfrm>
            <a:off x="3365500" y="2405063"/>
            <a:ext cx="2659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b="1" dirty="0" smtClean="0">
                <a:latin typeface="Comic Sans MS"/>
                <a:cs typeface="Comic Sans MS"/>
              </a:rPr>
              <a:t>Filtration glomérulaire</a:t>
            </a:r>
          </a:p>
        </p:txBody>
      </p:sp>
      <p:sp>
        <p:nvSpPr>
          <p:cNvPr id="24" name="ZoneTexte 56"/>
          <p:cNvSpPr txBox="1">
            <a:spLocks noChangeArrowheads="1"/>
          </p:cNvSpPr>
          <p:nvPr/>
        </p:nvSpPr>
        <p:spPr bwMode="auto">
          <a:xfrm>
            <a:off x="1524000" y="2417763"/>
            <a:ext cx="1285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smtClean="0">
                <a:latin typeface="Comic Sans MS"/>
                <a:cs typeface="Comic Sans MS"/>
              </a:rPr>
              <a:t>Créatinine</a:t>
            </a:r>
          </a:p>
        </p:txBody>
      </p:sp>
      <p:sp>
        <p:nvSpPr>
          <p:cNvPr id="25" name="ZoneTexte 57"/>
          <p:cNvSpPr txBox="1">
            <a:spLocks noChangeArrowheads="1"/>
          </p:cNvSpPr>
          <p:nvPr/>
        </p:nvSpPr>
        <p:spPr bwMode="auto">
          <a:xfrm>
            <a:off x="3822700" y="3065463"/>
            <a:ext cx="191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600" smtClean="0">
                <a:latin typeface="Comic Sans MS"/>
                <a:cs typeface="Comic Sans MS"/>
              </a:rPr>
              <a:t>Cellule tubulaire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95737"/>
              </p:ext>
            </p:extLst>
          </p:nvPr>
        </p:nvGraphicFramePr>
        <p:xfrm>
          <a:off x="4768491" y="5280833"/>
          <a:ext cx="3916362" cy="14019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36485"/>
                <a:gridCol w="2079877"/>
              </a:tblGrid>
              <a:tr h="33517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ARV</a:t>
                      </a:r>
                      <a:endParaRPr lang="fr-FR" sz="1600" b="1" dirty="0">
                        <a:latin typeface="+mj-lt"/>
                        <a:cs typeface="Comic Sans MS"/>
                      </a:endParaRPr>
                    </a:p>
                  </a:txBody>
                  <a:tcPr marL="91452" marR="91452" marT="45686" marB="4568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DFG (ml/min)</a:t>
                      </a:r>
                      <a:endParaRPr lang="fr-FR" sz="1600" b="1" dirty="0">
                        <a:latin typeface="+mj-lt"/>
                        <a:cs typeface="Comic Sans MS"/>
                      </a:endParaRPr>
                    </a:p>
                  </a:txBody>
                  <a:tcPr marL="91452" marR="91452" marT="45686" marB="4568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15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>
                          <a:latin typeface="+mj-lt"/>
                          <a:cs typeface="Comic Sans MS"/>
                        </a:rPr>
                        <a:t>Rilpivirine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err="1" smtClean="0">
                          <a:latin typeface="+mj-lt"/>
                          <a:cs typeface="Comic Sans MS"/>
                        </a:rPr>
                        <a:t>Ritonavir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err="1" smtClean="0">
                          <a:latin typeface="+mj-lt"/>
                          <a:cs typeface="Comic Sans MS"/>
                        </a:rPr>
                        <a:t>Cobicistat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err="1" smtClean="0">
                          <a:latin typeface="+mj-lt"/>
                          <a:cs typeface="Comic Sans MS"/>
                        </a:rPr>
                        <a:t>Dolutegravir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</a:txBody>
                  <a:tcPr marL="91452" marR="91452" marT="45686" marB="4568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-5 à -11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-7 à -9,5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-12 à -14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  <a:p>
                      <a:pPr algn="ctr"/>
                      <a:r>
                        <a:rPr lang="fr-FR" sz="1600" dirty="0" smtClean="0">
                          <a:latin typeface="+mj-lt"/>
                          <a:cs typeface="Comic Sans MS"/>
                        </a:rPr>
                        <a:t>-16,5</a:t>
                      </a:r>
                      <a:endParaRPr lang="fr-FR" sz="1600" dirty="0">
                        <a:latin typeface="+mj-lt"/>
                        <a:cs typeface="Comic Sans MS"/>
                      </a:endParaRPr>
                    </a:p>
                  </a:txBody>
                  <a:tcPr marL="91452" marR="91452" marT="45686" marB="45686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ZoneTexte 25"/>
          <p:cNvSpPr txBox="1">
            <a:spLocks noChangeArrowheads="1"/>
          </p:cNvSpPr>
          <p:nvPr/>
        </p:nvSpPr>
        <p:spPr bwMode="auto">
          <a:xfrm>
            <a:off x="279400" y="5703429"/>
            <a:ext cx="4087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 dirty="0">
                <a:solidFill>
                  <a:srgbClr val="0000FF"/>
                </a:solidFill>
                <a:latin typeface="Comic Sans MS"/>
                <a:cs typeface="Comic Sans MS"/>
              </a:rPr>
              <a:t>Baisse rapide en 3-7 jours du </a:t>
            </a:r>
            <a:r>
              <a:rPr lang="fr-FR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DFG </a:t>
            </a:r>
            <a:r>
              <a:rPr lang="fr-FR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créat</a:t>
            </a:r>
            <a:r>
              <a:rPr lang="fr-FR" sz="1600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</a:p>
          <a:p>
            <a:pPr algn="ctr" eaLnBrk="1" hangingPunct="1"/>
            <a:r>
              <a:rPr lang="fr-FR" sz="1600" dirty="0">
                <a:solidFill>
                  <a:srgbClr val="0000FF"/>
                </a:solidFill>
                <a:latin typeface="Comic Sans MS"/>
                <a:cs typeface="Comic Sans MS"/>
              </a:rPr>
              <a:t>stable, réversible à l’arrêt, </a:t>
            </a:r>
          </a:p>
          <a:p>
            <a:pPr algn="ctr" eaLnBrk="1" hangingPunct="1"/>
            <a:r>
              <a:rPr lang="fr-FR" sz="1600" dirty="0">
                <a:solidFill>
                  <a:srgbClr val="0000FF"/>
                </a:solidFill>
                <a:latin typeface="Comic Sans MS"/>
                <a:cs typeface="Comic Sans MS"/>
              </a:rPr>
              <a:t>autres paramètres rénaux inchangés</a:t>
            </a:r>
          </a:p>
        </p:txBody>
      </p:sp>
    </p:spTree>
    <p:extLst>
      <p:ext uri="{BB962C8B-B14F-4D97-AF65-F5344CB8AC3E}">
        <p14:creationId xmlns:p14="http://schemas.microsoft.com/office/powerpoint/2010/main" val="329308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12163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174" y="5643359"/>
            <a:ext cx="9048472" cy="1170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037377" y="661460"/>
            <a:ext cx="462615" cy="1835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23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facteurs de risques d’insuffisance rénale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6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43904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174" y="6330950"/>
            <a:ext cx="9048472" cy="482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037377" y="661460"/>
            <a:ext cx="462615" cy="1835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794481"/>
            <a:ext cx="9144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66725" y="273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IRC , mortalité, morbidité cardiovasculaire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19459" name="ZoneTexte 2"/>
          <p:cNvSpPr txBox="1">
            <a:spLocks noChangeArrowheads="1"/>
          </p:cNvSpPr>
          <p:nvPr/>
        </p:nvSpPr>
        <p:spPr bwMode="auto">
          <a:xfrm>
            <a:off x="2922588" y="1345219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i="1">
                <a:solidFill>
                  <a:srgbClr val="0000FF"/>
                </a:solidFill>
              </a:rPr>
              <a:t>Population générale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211138" y="1044575"/>
            <a:ext cx="8624887" cy="39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9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" r="481"/>
          <a:stretch/>
        </p:blipFill>
        <p:spPr>
          <a:xfrm>
            <a:off x="95528" y="333098"/>
            <a:ext cx="6340338" cy="6544508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16477"/>
              </p:ext>
            </p:extLst>
          </p:nvPr>
        </p:nvGraphicFramePr>
        <p:xfrm>
          <a:off x="6644062" y="118892"/>
          <a:ext cx="1836432" cy="660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44"/>
                <a:gridCol w="612144"/>
                <a:gridCol w="612144"/>
              </a:tblGrid>
              <a:tr h="241963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Creat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fr-FR" sz="1000" dirty="0" err="1" smtClean="0"/>
                        <a:t>mol</a:t>
                      </a:r>
                      <a:r>
                        <a:rPr lang="fr-FR" sz="1000" dirty="0" smtClean="0"/>
                        <a:t>/l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DFGe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MDRD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CKD </a:t>
                      </a:r>
                      <a:r>
                        <a:rPr lang="fr-FR" sz="1000" dirty="0" err="1" smtClean="0"/>
                        <a:t>risk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     %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11,8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90612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-4,67 ml/min/an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97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94,5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fr-FR" sz="12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DGFe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-16 ml/min/an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ulle ronde 4"/>
          <p:cNvSpPr/>
          <p:nvPr/>
        </p:nvSpPr>
        <p:spPr>
          <a:xfrm>
            <a:off x="3372067" y="2741782"/>
            <a:ext cx="2136145" cy="949915"/>
          </a:xfrm>
          <a:prstGeom prst="wedgeEllipseCallout">
            <a:avLst>
              <a:gd name="adj1" fmla="val 28918"/>
              <a:gd name="adj2" fmla="val 901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Coliques </a:t>
            </a:r>
            <a:r>
              <a:rPr lang="fr-FR" sz="1200" dirty="0" err="1" smtClean="0">
                <a:solidFill>
                  <a:schemeClr val="tx1"/>
                </a:solidFill>
              </a:rPr>
              <a:t>néphretiques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Analyse du calcul : 90 % d’atazanavir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744" y="4055888"/>
            <a:ext cx="3105062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40250" y="4812029"/>
            <a:ext cx="444144" cy="20124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40250" y="5349846"/>
            <a:ext cx="444144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162504" y="756409"/>
            <a:ext cx="481558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263732" y="1797340"/>
            <a:ext cx="38033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442806" y="3969554"/>
            <a:ext cx="233562" cy="1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6280482" y="5072527"/>
            <a:ext cx="37024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277612" y="5419241"/>
            <a:ext cx="37023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813492" y="858915"/>
            <a:ext cx="13880" cy="57269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515194" y="489583"/>
            <a:ext cx="5844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HTA</a:t>
            </a:r>
            <a:endParaRPr lang="fr-FR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559548" y="527418"/>
            <a:ext cx="527313" cy="31761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6347165" y="3649397"/>
            <a:ext cx="303558" cy="1465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6648928" y="1966331"/>
            <a:ext cx="13880" cy="14429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37377" y="1714066"/>
            <a:ext cx="846907" cy="2012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19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Tension artérielle demeurant élevée</a:t>
            </a:r>
            <a:r>
              <a:rPr lang="fr-FR" dirty="0" smtClean="0"/>
              <a:t> sous </a:t>
            </a:r>
            <a:r>
              <a:rPr lang="fr-FR" dirty="0" err="1" smtClean="0"/>
              <a:t>atenolol</a:t>
            </a:r>
            <a:endParaRPr lang="fr-FR" dirty="0" smtClean="0"/>
          </a:p>
          <a:p>
            <a:pPr lvl="1"/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Nebivolol</a:t>
            </a:r>
            <a:r>
              <a:rPr lang="fr-FR" dirty="0" smtClean="0">
                <a:sym typeface="Wingdings"/>
              </a:rPr>
              <a:t> et </a:t>
            </a:r>
            <a:r>
              <a:rPr lang="fr-FR" dirty="0" err="1" smtClean="0">
                <a:sym typeface="Wingdings"/>
              </a:rPr>
              <a:t>Fludex</a:t>
            </a:r>
            <a:r>
              <a:rPr lang="fr-FR" dirty="0" smtClean="0">
                <a:sym typeface="Wingdings"/>
              </a:rPr>
              <a:t> 1.5 LP</a:t>
            </a:r>
          </a:p>
          <a:p>
            <a:pPr lvl="1"/>
            <a:r>
              <a:rPr lang="fr-FR" dirty="0" smtClean="0">
                <a:sym typeface="Wingdings"/>
              </a:rPr>
              <a:t>Puis diltiazem et </a:t>
            </a:r>
            <a:r>
              <a:rPr lang="fr-FR" dirty="0" err="1" smtClean="0">
                <a:sym typeface="Wingdings"/>
              </a:rPr>
              <a:t>rilménidine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hyperium</a:t>
            </a:r>
            <a:r>
              <a:rPr lang="fr-FR" dirty="0" smtClean="0">
                <a:sym typeface="Wingdings"/>
              </a:rPr>
              <a:t>®)</a:t>
            </a:r>
          </a:p>
          <a:p>
            <a:pPr lvl="1"/>
            <a:r>
              <a:rPr lang="fr-FR" dirty="0" smtClean="0">
                <a:sym typeface="Wingdings"/>
              </a:rPr>
              <a:t>Puis </a:t>
            </a:r>
            <a:r>
              <a:rPr lang="fr-FR" dirty="0" err="1" smtClean="0">
                <a:sym typeface="Wingdings"/>
              </a:rPr>
              <a:t>Nebivolol</a:t>
            </a:r>
            <a:r>
              <a:rPr lang="fr-FR" dirty="0" smtClean="0">
                <a:sym typeface="Wingdings"/>
              </a:rPr>
              <a:t> + </a:t>
            </a:r>
            <a:r>
              <a:rPr lang="fr-FR" dirty="0" err="1" smtClean="0">
                <a:sym typeface="Wingdings"/>
              </a:rPr>
              <a:t>Spironolactone</a:t>
            </a:r>
            <a:r>
              <a:rPr lang="fr-FR" dirty="0" smtClean="0">
                <a:sym typeface="Wingdings"/>
              </a:rPr>
              <a:t>/</a:t>
            </a:r>
            <a:r>
              <a:rPr lang="fr-FR" dirty="0" err="1" smtClean="0">
                <a:sym typeface="Wingdings"/>
              </a:rPr>
              <a:t>altizide</a:t>
            </a:r>
            <a:r>
              <a:rPr lang="fr-FR" dirty="0" smtClean="0">
                <a:sym typeface="Wingdings"/>
              </a:rPr>
              <a:t> (</a:t>
            </a:r>
            <a:r>
              <a:rPr lang="fr-FR" dirty="0" err="1" smtClean="0">
                <a:sym typeface="Wingdings"/>
              </a:rPr>
              <a:t>aldactazine</a:t>
            </a:r>
            <a:r>
              <a:rPr lang="fr-FR" dirty="0" smtClean="0">
                <a:sym typeface="Wingdings"/>
              </a:rPr>
              <a:t>®)</a:t>
            </a:r>
          </a:p>
          <a:p>
            <a:pPr marL="342900" lvl="2" indent="-342900"/>
            <a:r>
              <a:rPr lang="fr-FR" sz="2800" dirty="0" smtClean="0">
                <a:sym typeface="Wingdings"/>
              </a:rPr>
              <a:t> amélioration de la neuropathie, disparition des signes neurologique en trois ans.</a:t>
            </a:r>
            <a:endParaRPr lang="fr-FR" sz="2800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97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Bilan juin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017" y="1600200"/>
            <a:ext cx="8753387" cy="4525963"/>
          </a:xfrm>
        </p:spPr>
        <p:txBody>
          <a:bodyPr/>
          <a:lstStyle/>
          <a:p>
            <a:r>
              <a:rPr lang="fr-FR" dirty="0" smtClean="0"/>
              <a:t>Créatininémie 130 µmol/ml (</a:t>
            </a:r>
            <a:r>
              <a:rPr lang="fr-FR" dirty="0" err="1" smtClean="0"/>
              <a:t>Cockroft</a:t>
            </a:r>
            <a:r>
              <a:rPr lang="fr-FR" dirty="0" smtClean="0"/>
              <a:t> 50 ml/min)</a:t>
            </a:r>
          </a:p>
          <a:p>
            <a:r>
              <a:rPr lang="fr-FR" dirty="0" smtClean="0"/>
              <a:t>Protéinurie 0,10 g/g</a:t>
            </a:r>
          </a:p>
          <a:p>
            <a:r>
              <a:rPr lang="fr-FR" dirty="0" err="1" smtClean="0"/>
              <a:t>Hypophosphorémie</a:t>
            </a:r>
            <a:r>
              <a:rPr lang="fr-FR" dirty="0" smtClean="0"/>
              <a:t> 0.57 </a:t>
            </a:r>
            <a:r>
              <a:rPr lang="fr-FR" dirty="0" err="1" smtClean="0"/>
              <a:t>mmol</a:t>
            </a:r>
            <a:r>
              <a:rPr lang="fr-FR" dirty="0" smtClean="0"/>
              <a:t>/l</a:t>
            </a:r>
            <a:endParaRPr lang="fr-FR" dirty="0"/>
          </a:p>
          <a:p>
            <a:pPr lvl="1"/>
            <a:r>
              <a:rPr lang="fr-FR" dirty="0" smtClean="0"/>
              <a:t>Phosphaturie 25,8 </a:t>
            </a:r>
            <a:r>
              <a:rPr lang="fr-FR" dirty="0" err="1" smtClean="0"/>
              <a:t>mmol</a:t>
            </a:r>
            <a:r>
              <a:rPr lang="fr-FR" dirty="0" smtClean="0"/>
              <a:t>/l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Echographie rénale normale = pas de lithiase obstructive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66587" y="4771549"/>
            <a:ext cx="5602691" cy="1559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000" b="1" i="1" dirty="0" smtClean="0">
                <a:solidFill>
                  <a:srgbClr val="0000FF"/>
                </a:solidFill>
              </a:rPr>
              <a:t>(1) Dégradation accélérée du DFG sans protéinurie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fr-FR" sz="2000" b="1" i="1" dirty="0">
                <a:solidFill>
                  <a:srgbClr val="0000FF"/>
                </a:solidFill>
              </a:rPr>
              <a:t>HTA ancienne non contrôlée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fr-FR" sz="2000" b="1" i="1" dirty="0" smtClean="0">
                <a:solidFill>
                  <a:srgbClr val="0000FF"/>
                </a:solidFill>
              </a:rPr>
              <a:t>Exposition TDF 2 ans   </a:t>
            </a:r>
          </a:p>
          <a:p>
            <a:pPr>
              <a:lnSpc>
                <a:spcPct val="120000"/>
              </a:lnSpc>
            </a:pPr>
            <a:r>
              <a:rPr lang="fr-FR" sz="2000" b="1" i="1" dirty="0" smtClean="0">
                <a:solidFill>
                  <a:srgbClr val="0000FF"/>
                </a:solidFill>
              </a:rPr>
              <a:t>(2) </a:t>
            </a:r>
            <a:r>
              <a:rPr lang="fr-FR" sz="2000" b="1" i="1" dirty="0" err="1" smtClean="0">
                <a:solidFill>
                  <a:srgbClr val="0000FF"/>
                </a:solidFill>
              </a:rPr>
              <a:t>Hypophosphorémie</a:t>
            </a:r>
            <a:endParaRPr lang="fr-FR" sz="20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Poursuivre le traitement anti VIH tel quel et prévoir d’autres exploration ?</a:t>
            </a:r>
          </a:p>
          <a:p>
            <a:r>
              <a:rPr lang="fr-FR" dirty="0" smtClean="0"/>
              <a:t>Diminuer les doses ?</a:t>
            </a:r>
          </a:p>
          <a:p>
            <a:pPr lvl="1"/>
            <a:r>
              <a:rPr lang="fr-FR" dirty="0" smtClean="0">
                <a:sym typeface="Wingdings"/>
              </a:rPr>
              <a:t> Comment</a:t>
            </a:r>
          </a:p>
          <a:p>
            <a:r>
              <a:rPr lang="fr-FR" dirty="0" smtClean="0">
                <a:sym typeface="Wingdings"/>
              </a:rPr>
              <a:t>Changer de traitement ?</a:t>
            </a:r>
          </a:p>
          <a:p>
            <a:pPr lvl="1"/>
            <a:r>
              <a:rPr lang="fr-FR" dirty="0" smtClean="0">
                <a:sym typeface="Wingdings"/>
              </a:rPr>
              <a:t>Pour quelle association ?</a:t>
            </a:r>
          </a:p>
          <a:p>
            <a:pPr lvl="2"/>
            <a:r>
              <a:rPr lang="fr-FR" dirty="0" smtClean="0">
                <a:sym typeface="Wingdings"/>
                <a:hlinkClick r:id="rId2" action="ppaction://hlinksldjump"/>
              </a:rPr>
              <a:t>Rappel de l’histoire thérapeutique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13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i="1" dirty="0" smtClean="0">
                <a:solidFill>
                  <a:srgbClr val="0000FF"/>
                </a:solidFill>
              </a:rPr>
              <a:t>Quelles explorations</a:t>
            </a:r>
          </a:p>
          <a:p>
            <a:r>
              <a:rPr lang="fr-FR" sz="5400" i="1" dirty="0" err="1" smtClean="0">
                <a:solidFill>
                  <a:srgbClr val="0000FF"/>
                </a:solidFill>
              </a:rPr>
              <a:t>complementaires</a:t>
            </a:r>
            <a:r>
              <a:rPr lang="fr-FR" sz="5400" i="1" dirty="0" smtClean="0">
                <a:solidFill>
                  <a:srgbClr val="0000FF"/>
                </a:solidFill>
              </a:rPr>
              <a:t> ?</a:t>
            </a:r>
            <a:endParaRPr lang="fr-FR" sz="5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305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Retentissement rénal de l’HTA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02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305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Retentissement rénal de l’HTA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5603" name="ZoneTexte 3"/>
          <p:cNvSpPr txBox="1">
            <a:spLocks noChangeArrowheads="1"/>
          </p:cNvSpPr>
          <p:nvPr/>
        </p:nvSpPr>
        <p:spPr bwMode="auto">
          <a:xfrm>
            <a:off x="1937916" y="2420938"/>
            <a:ext cx="465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Microangiopathie …….. Macroangiopathie</a:t>
            </a:r>
          </a:p>
        </p:txBody>
      </p:sp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395536" y="4509120"/>
            <a:ext cx="1915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 err="1" smtClean="0">
                <a:solidFill>
                  <a:srgbClr val="A700A7"/>
                </a:solidFill>
              </a:rPr>
              <a:t>Microalbuminurie</a:t>
            </a:r>
            <a:endParaRPr lang="fr-FR" sz="1800" b="1" dirty="0" smtClean="0">
              <a:solidFill>
                <a:srgbClr val="A700A7"/>
              </a:solidFill>
            </a:endParaRPr>
          </a:p>
          <a:p>
            <a:pPr eaLnBrk="1" hangingPunct="1"/>
            <a:endParaRPr lang="fr-FR" sz="1800" b="1" dirty="0">
              <a:solidFill>
                <a:srgbClr val="A700A7"/>
              </a:solidFill>
            </a:endParaRPr>
          </a:p>
          <a:p>
            <a:pPr eaLnBrk="1" hangingPunct="1"/>
            <a:r>
              <a:rPr lang="fr-FR" sz="1800" b="1" dirty="0" err="1" smtClean="0">
                <a:solidFill>
                  <a:srgbClr val="000000"/>
                </a:solidFill>
              </a:rPr>
              <a:t>Ttt</a:t>
            </a:r>
            <a:r>
              <a:rPr lang="fr-FR" sz="1800" b="1" dirty="0" smtClean="0">
                <a:solidFill>
                  <a:srgbClr val="000000"/>
                </a:solidFill>
              </a:rPr>
              <a:t> …</a:t>
            </a:r>
            <a:endParaRPr lang="fr-FR" sz="1800" b="1" dirty="0">
              <a:solidFill>
                <a:srgbClr val="000000"/>
              </a:solidFill>
            </a:endParaRPr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2757056" y="4509120"/>
            <a:ext cx="331372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sz="1800" b="1" dirty="0" err="1" smtClean="0">
                <a:solidFill>
                  <a:srgbClr val="A700A7"/>
                </a:solidFill>
              </a:rPr>
              <a:t>Néphroangiosclérose</a:t>
            </a:r>
            <a:endParaRPr lang="fr-FR" sz="1800" b="1" dirty="0">
              <a:solidFill>
                <a:srgbClr val="A700A7"/>
              </a:solidFill>
            </a:endParaRPr>
          </a:p>
          <a:p>
            <a:pPr marL="174625" indent="-174625" eaLnBrk="1" hangingPunct="1">
              <a:buFont typeface="Courier New"/>
              <a:buChar char="o"/>
            </a:pPr>
            <a:r>
              <a:rPr lang="fr-FR" sz="1800" b="1" dirty="0" smtClean="0">
                <a:solidFill>
                  <a:srgbClr val="000000"/>
                </a:solidFill>
              </a:rPr>
              <a:t>Baisse accéléré du DFG</a:t>
            </a:r>
          </a:p>
          <a:p>
            <a:pPr marL="174625" indent="-174625" eaLnBrk="1" hangingPunct="1">
              <a:buFont typeface="Courier New"/>
              <a:buChar char="o"/>
            </a:pPr>
            <a:r>
              <a:rPr lang="fr-FR" sz="1800" b="1" dirty="0" smtClean="0">
                <a:solidFill>
                  <a:srgbClr val="000000"/>
                </a:solidFill>
              </a:rPr>
              <a:t>Pu nulle ou &lt; 1g/j (</a:t>
            </a:r>
            <a:r>
              <a:rPr lang="fr-FR" sz="1800" b="1" dirty="0" err="1" smtClean="0">
                <a:solidFill>
                  <a:srgbClr val="000000"/>
                </a:solidFill>
              </a:rPr>
              <a:t>albu</a:t>
            </a:r>
            <a:r>
              <a:rPr lang="fr-FR" sz="1800" b="1" dirty="0" smtClean="0">
                <a:solidFill>
                  <a:srgbClr val="000000"/>
                </a:solidFill>
              </a:rPr>
              <a:t>)</a:t>
            </a:r>
          </a:p>
          <a:p>
            <a:pPr marL="174625" indent="-174625" eaLnBrk="1" hangingPunct="1">
              <a:buFont typeface="Courier New"/>
              <a:buChar char="o"/>
            </a:pPr>
            <a:r>
              <a:rPr lang="fr-FR" sz="1800" b="1" dirty="0" smtClean="0">
                <a:solidFill>
                  <a:srgbClr val="000000"/>
                </a:solidFill>
              </a:rPr>
              <a:t>Doppler: </a:t>
            </a:r>
            <a:r>
              <a:rPr lang="fr-FR" sz="1800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sz="1800" b="1" dirty="0">
                <a:solidFill>
                  <a:srgbClr val="000000"/>
                </a:solidFill>
                <a:sym typeface="Wingdings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</a:rPr>
              <a:t>index de résistivité</a:t>
            </a:r>
          </a:p>
          <a:p>
            <a:pPr marL="174625" indent="-174625" eaLnBrk="1" hangingPunct="1">
              <a:buFont typeface="Courier New"/>
              <a:buChar char="o"/>
            </a:pPr>
            <a:r>
              <a:rPr lang="fr-FR" sz="1800" b="1" dirty="0" err="1" smtClean="0">
                <a:solidFill>
                  <a:srgbClr val="000000"/>
                </a:solidFill>
              </a:rPr>
              <a:t>Ttt</a:t>
            </a:r>
            <a:r>
              <a:rPr lang="fr-FR" sz="1800" b="1" dirty="0" smtClean="0">
                <a:solidFill>
                  <a:srgbClr val="000000"/>
                </a:solidFill>
              </a:rPr>
              <a:t>: optimisation TA/ FDR CV</a:t>
            </a:r>
            <a:endParaRPr lang="fr-FR" sz="1800" b="1" dirty="0">
              <a:solidFill>
                <a:srgbClr val="000000"/>
              </a:solidFill>
            </a:endParaRPr>
          </a:p>
        </p:txBody>
      </p:sp>
      <p:sp>
        <p:nvSpPr>
          <p:cNvPr id="25606" name="ZoneTexte 6"/>
          <p:cNvSpPr txBox="1">
            <a:spLocks noChangeArrowheads="1"/>
          </p:cNvSpPr>
          <p:nvPr/>
        </p:nvSpPr>
        <p:spPr bwMode="auto">
          <a:xfrm>
            <a:off x="751075" y="3698875"/>
            <a:ext cx="1387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Endothélium </a:t>
            </a:r>
          </a:p>
          <a:p>
            <a:pPr eaLnBrk="1" hangingPunct="1"/>
            <a:r>
              <a:rPr lang="fr-FR" sz="1800" dirty="0"/>
              <a:t>glomérulaire</a:t>
            </a:r>
          </a:p>
        </p:txBody>
      </p:sp>
      <p:sp>
        <p:nvSpPr>
          <p:cNvPr id="25607" name="ZoneTexte 7"/>
          <p:cNvSpPr txBox="1">
            <a:spLocks noChangeArrowheads="1"/>
          </p:cNvSpPr>
          <p:nvPr/>
        </p:nvSpPr>
        <p:spPr bwMode="auto">
          <a:xfrm>
            <a:off x="3059832" y="3698875"/>
            <a:ext cx="207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dirty="0"/>
              <a:t>Artères et artérioles</a:t>
            </a:r>
          </a:p>
          <a:p>
            <a:pPr algn="ctr" eaLnBrk="1" hangingPunct="1"/>
            <a:r>
              <a:rPr lang="fr-FR" sz="1800" dirty="0" err="1"/>
              <a:t>intrarénales</a:t>
            </a:r>
            <a:endParaRPr lang="fr-FR" sz="1800" dirty="0"/>
          </a:p>
        </p:txBody>
      </p:sp>
      <p:sp>
        <p:nvSpPr>
          <p:cNvPr id="25608" name="ZoneTexte 8"/>
          <p:cNvSpPr txBox="1">
            <a:spLocks noChangeArrowheads="1"/>
          </p:cNvSpPr>
          <p:nvPr/>
        </p:nvSpPr>
        <p:spPr bwMode="auto">
          <a:xfrm>
            <a:off x="6415484" y="3833813"/>
            <a:ext cx="161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Artères rénales</a:t>
            </a:r>
          </a:p>
        </p:txBody>
      </p:sp>
      <p:sp>
        <p:nvSpPr>
          <p:cNvPr id="25609" name="ZoneTexte 9"/>
          <p:cNvSpPr txBox="1">
            <a:spLocks noChangeArrowheads="1"/>
          </p:cNvSpPr>
          <p:nvPr/>
        </p:nvSpPr>
        <p:spPr bwMode="auto">
          <a:xfrm>
            <a:off x="6052716" y="4482985"/>
            <a:ext cx="287771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fr-FR" sz="1800" b="1" dirty="0">
                <a:solidFill>
                  <a:srgbClr val="A700A7"/>
                </a:solidFill>
              </a:rPr>
              <a:t>Sténose </a:t>
            </a:r>
            <a:r>
              <a:rPr lang="fr-FR" sz="1800" b="1" dirty="0" smtClean="0">
                <a:solidFill>
                  <a:srgbClr val="A700A7"/>
                </a:solidFill>
              </a:rPr>
              <a:t>athéromateuse</a:t>
            </a:r>
            <a:endParaRPr lang="fr-FR" sz="1800" b="1" dirty="0">
              <a:solidFill>
                <a:srgbClr val="A700A7"/>
              </a:solidFill>
            </a:endParaRPr>
          </a:p>
          <a:p>
            <a:pPr marL="285750" indent="-285750" eaLnBrk="1" hangingPunct="1">
              <a:buFont typeface="Courier New"/>
              <a:buChar char="o"/>
            </a:pPr>
            <a:r>
              <a:rPr lang="fr-FR" sz="1800" b="1" dirty="0" smtClean="0"/>
              <a:t>HTA non contrôlée</a:t>
            </a:r>
          </a:p>
          <a:p>
            <a:pPr marL="285750" indent="-285750" eaLnBrk="1" hangingPunct="1">
              <a:buFont typeface="Courier New"/>
              <a:buChar char="o"/>
            </a:pPr>
            <a:r>
              <a:rPr lang="fr-FR" sz="1800" b="1" dirty="0" smtClean="0"/>
              <a:t>Baisse rapide du DFG</a:t>
            </a:r>
          </a:p>
          <a:p>
            <a:pPr marL="285750" indent="-285750" eaLnBrk="1" hangingPunct="1">
              <a:buFont typeface="Courier New"/>
              <a:buChar char="o"/>
            </a:pPr>
            <a:r>
              <a:rPr lang="fr-FR" sz="1800" b="1" dirty="0" smtClean="0"/>
              <a:t>Doppler rénal diagnostic</a:t>
            </a:r>
          </a:p>
          <a:p>
            <a:pPr marL="285750" indent="-285750" eaLnBrk="1" hangingPunct="1">
              <a:buFont typeface="Courier New"/>
              <a:buChar char="o"/>
            </a:pPr>
            <a:r>
              <a:rPr lang="fr-FR" sz="1800" b="1" dirty="0" err="1" smtClean="0"/>
              <a:t>Ttt</a:t>
            </a:r>
            <a:r>
              <a:rPr lang="fr-FR" sz="1800" b="1" dirty="0" smtClean="0"/>
              <a:t> : angioplastie, FDR CV </a:t>
            </a:r>
            <a:endParaRPr lang="fr-FR" sz="1800" b="1" dirty="0"/>
          </a:p>
        </p:txBody>
      </p:sp>
      <p:sp>
        <p:nvSpPr>
          <p:cNvPr id="25610" name="ZoneTexte 10"/>
          <p:cNvSpPr txBox="1">
            <a:spLocks noChangeArrowheads="1"/>
          </p:cNvSpPr>
          <p:nvPr/>
        </p:nvSpPr>
        <p:spPr bwMode="auto">
          <a:xfrm>
            <a:off x="2022462" y="1414517"/>
            <a:ext cx="4428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i="1" dirty="0" smtClean="0"/>
              <a:t>HTA</a:t>
            </a:r>
          </a:p>
          <a:p>
            <a:pPr algn="ctr" eaLnBrk="1" hangingPunct="1"/>
            <a:r>
              <a:rPr lang="fr-FR" sz="2000" b="1" i="1" dirty="0" smtClean="0"/>
              <a:t>Diabète  tabac, </a:t>
            </a:r>
            <a:r>
              <a:rPr lang="fr-FR" sz="2000" b="1" i="1" dirty="0"/>
              <a:t>dyslipidémie, athérome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182641" y="2879725"/>
            <a:ext cx="0" cy="7254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652166" y="2890838"/>
            <a:ext cx="1138238" cy="636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344691" y="2919413"/>
            <a:ext cx="1139825" cy="636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èche vers le bas 16"/>
          <p:cNvSpPr/>
          <p:nvPr/>
        </p:nvSpPr>
        <p:spPr>
          <a:xfrm>
            <a:off x="3957216" y="2185938"/>
            <a:ext cx="508000" cy="2349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2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37842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3600" i="1" dirty="0" smtClean="0">
                <a:solidFill>
                  <a:srgbClr val="0000FF"/>
                </a:solidFill>
                <a:ea typeface="+mj-ea"/>
                <a:cs typeface="+mj-cs"/>
              </a:rPr>
              <a:t>Bilan retentissement rénal de l’HTA</a:t>
            </a:r>
            <a:br>
              <a:rPr lang="fr-FR" sz="3600" i="1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Clinique</a:t>
            </a:r>
            <a:r>
              <a:rPr lang="fr-FR" sz="2800" dirty="0" smtClean="0">
                <a:latin typeface="Comic Sans MS"/>
                <a:cs typeface="Comic Sans MS"/>
              </a:rPr>
              <a:t>: </a:t>
            </a:r>
            <a:r>
              <a:rPr lang="fr-FR" sz="2400" dirty="0" smtClean="0">
                <a:latin typeface="Comic Sans MS"/>
                <a:cs typeface="Comic Sans MS"/>
              </a:rPr>
              <a:t>axes artériels, cœur</a:t>
            </a:r>
          </a:p>
          <a:p>
            <a:pPr>
              <a:spcBef>
                <a:spcPts val="72"/>
              </a:spcBef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Biologie</a:t>
            </a:r>
          </a:p>
          <a:p>
            <a:pPr lvl="1">
              <a:spcBef>
                <a:spcPts val="72"/>
              </a:spcBef>
              <a:buFont typeface="Courier New"/>
              <a:buChar char="o"/>
            </a:pPr>
            <a:r>
              <a:rPr lang="fr-FR" sz="2400" dirty="0" err="1" smtClean="0">
                <a:latin typeface="Comic Sans MS"/>
                <a:cs typeface="Comic Sans MS"/>
              </a:rPr>
              <a:t>Microalbuminurie</a:t>
            </a:r>
            <a:endParaRPr lang="fr-FR" sz="2400" dirty="0" smtClean="0">
              <a:latin typeface="Comic Sans MS"/>
              <a:cs typeface="Comic Sans MS"/>
            </a:endParaRPr>
          </a:p>
          <a:p>
            <a:pPr lvl="1">
              <a:spcBef>
                <a:spcPts val="72"/>
              </a:spcBef>
              <a:buFont typeface="Courier New"/>
              <a:buChar char="o"/>
            </a:pPr>
            <a:r>
              <a:rPr lang="fr-FR" sz="2400" dirty="0" smtClean="0">
                <a:latin typeface="Comic Sans MS"/>
                <a:cs typeface="Comic Sans MS"/>
              </a:rPr>
              <a:t>Glycémie à </a:t>
            </a:r>
            <a:r>
              <a:rPr lang="fr-FR" sz="2400" dirty="0" err="1" smtClean="0">
                <a:latin typeface="Comic Sans MS"/>
                <a:cs typeface="Comic Sans MS"/>
              </a:rPr>
              <a:t>jeûn</a:t>
            </a:r>
            <a:endParaRPr lang="fr-FR" sz="2400" dirty="0" smtClean="0">
              <a:latin typeface="Comic Sans MS"/>
              <a:cs typeface="Comic Sans MS"/>
            </a:endParaRPr>
          </a:p>
          <a:p>
            <a:pPr lvl="1">
              <a:spcBef>
                <a:spcPts val="72"/>
              </a:spcBef>
              <a:spcAft>
                <a:spcPts val="1800"/>
              </a:spcAft>
              <a:buFont typeface="Courier New"/>
              <a:buChar char="o"/>
            </a:pPr>
            <a:r>
              <a:rPr lang="fr-FR" sz="2400" dirty="0" smtClean="0">
                <a:latin typeface="Comic Sans MS"/>
                <a:cs typeface="Comic Sans MS"/>
              </a:rPr>
              <a:t>Bilan lipidique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fr-FR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Echodoppler</a:t>
            </a: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des artères rénales</a:t>
            </a:r>
          </a:p>
          <a:p>
            <a:pPr>
              <a:spcBef>
                <a:spcPts val="72"/>
              </a:spcBef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Bilan cardio-vasculaire </a:t>
            </a:r>
            <a:r>
              <a:rPr lang="fr-FR" sz="2800" dirty="0" smtClean="0">
                <a:latin typeface="Comic Sans MS"/>
                <a:cs typeface="Comic Sans MS"/>
              </a:rPr>
              <a:t>: </a:t>
            </a:r>
            <a:r>
              <a:rPr lang="fr-FR" sz="2400" dirty="0" smtClean="0">
                <a:latin typeface="Comic Sans MS"/>
                <a:cs typeface="Comic Sans MS"/>
              </a:rPr>
              <a:t>ECG, doppler artériels….</a:t>
            </a:r>
            <a:endParaRPr lang="fr-FR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39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/>
                <a:cs typeface="Comic Sans MS"/>
              </a:rPr>
              <a:t>Mr ROJ,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52 ans</a:t>
            </a:r>
            <a:endParaRPr lang="fr-F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>
                <a:latin typeface="Comic Sans MS"/>
                <a:cs typeface="Comic Sans MS"/>
              </a:rPr>
              <a:t>Dépistage VIH 1991 (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toxicomanie</a:t>
            </a:r>
            <a:r>
              <a:rPr lang="fr-FR" sz="2000" dirty="0" smtClean="0">
                <a:latin typeface="Comic Sans MS"/>
                <a:cs typeface="Comic Sans MS"/>
              </a:rPr>
              <a:t>)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Tabac 25PA</a:t>
            </a:r>
            <a:r>
              <a:rPr lang="fr-FR" sz="2000" dirty="0" smtClean="0">
                <a:latin typeface="Comic Sans MS"/>
                <a:cs typeface="Comic Sans MS"/>
              </a:rPr>
              <a:t>, cannabis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Antécédents: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Syphilis 1978, condylomes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BPCO, infections bactériennes, emphysème, PNO</a:t>
            </a:r>
          </a:p>
          <a:p>
            <a:pPr lvl="1"/>
            <a:r>
              <a:rPr lang="fr-FR" sz="1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Sérologie HCV+</a:t>
            </a:r>
            <a:r>
              <a:rPr lang="fr-FR" sz="1800" dirty="0" smtClean="0">
                <a:latin typeface="Comic Sans MS"/>
                <a:cs typeface="Comic Sans MS"/>
              </a:rPr>
              <a:t>, PCR-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Ag </a:t>
            </a:r>
            <a:r>
              <a:rPr lang="fr-FR" sz="1800" dirty="0" err="1" smtClean="0">
                <a:latin typeface="Comic Sans MS"/>
                <a:cs typeface="Comic Sans MS"/>
              </a:rPr>
              <a:t>HBs</a:t>
            </a:r>
            <a:r>
              <a:rPr lang="fr-FR" sz="1800" dirty="0" smtClean="0">
                <a:latin typeface="Comic Sans MS"/>
                <a:cs typeface="Comic Sans MS"/>
              </a:rPr>
              <a:t>+, Ag </a:t>
            </a:r>
            <a:r>
              <a:rPr lang="fr-FR" sz="1800" dirty="0" err="1" smtClean="0">
                <a:latin typeface="Comic Sans MS"/>
                <a:cs typeface="Comic Sans MS"/>
              </a:rPr>
              <a:t>Hbe</a:t>
            </a:r>
            <a:r>
              <a:rPr lang="fr-FR" sz="1800" dirty="0" smtClean="0">
                <a:latin typeface="Comic Sans MS"/>
                <a:cs typeface="Comic Sans MS"/>
              </a:rPr>
              <a:t>+, DNA-HBV+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Maladie VIH: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Nadir CD4: 2/mm3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Pneumopathies </a:t>
            </a:r>
            <a:r>
              <a:rPr lang="fr-FR" sz="1800" dirty="0" err="1" smtClean="0">
                <a:latin typeface="Comic Sans MS"/>
                <a:cs typeface="Comic Sans MS"/>
              </a:rPr>
              <a:t>bact</a:t>
            </a:r>
            <a:r>
              <a:rPr lang="fr-FR" sz="1800" dirty="0" smtClean="0">
                <a:latin typeface="Comic Sans MS"/>
                <a:cs typeface="Comic Sans MS"/>
              </a:rPr>
              <a:t> répétées, candidose </a:t>
            </a:r>
            <a:r>
              <a:rPr lang="fr-FR" sz="1800" dirty="0" err="1" smtClean="0">
                <a:latin typeface="Comic Sans MS"/>
                <a:cs typeface="Comic Sans MS"/>
              </a:rPr>
              <a:t>oesophagienne</a:t>
            </a:r>
            <a:r>
              <a:rPr lang="fr-FR" sz="1800" dirty="0" smtClean="0">
                <a:latin typeface="Comic Sans MS"/>
                <a:cs typeface="Comic Sans MS"/>
              </a:rPr>
              <a:t>, diarrhée, cachexie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Traitement ARV &gt;1993: </a:t>
            </a:r>
            <a:r>
              <a:rPr lang="fr-FR" sz="1800" dirty="0" err="1" smtClean="0">
                <a:latin typeface="Comic Sans MS"/>
                <a:cs typeface="Comic Sans MS"/>
              </a:rPr>
              <a:t>nucléosidiques</a:t>
            </a:r>
            <a:r>
              <a:rPr lang="fr-FR" sz="1800" dirty="0" smtClean="0">
                <a:latin typeface="Comic Sans MS"/>
                <a:cs typeface="Comic Sans MS"/>
              </a:rPr>
              <a:t>, +</a:t>
            </a:r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IDV/r</a:t>
            </a:r>
            <a:r>
              <a:rPr lang="fr-FR" sz="1800" dirty="0" smtClean="0">
                <a:latin typeface="Comic Sans MS"/>
                <a:cs typeface="Comic Sans MS"/>
              </a:rPr>
              <a:t>, </a:t>
            </a:r>
            <a:r>
              <a:rPr lang="fr-FR" sz="1800" i="1" dirty="0" smtClean="0">
                <a:latin typeface="Comic Sans MS"/>
                <a:cs typeface="Comic Sans MS"/>
              </a:rPr>
              <a:t>SQV/r</a:t>
            </a:r>
            <a:r>
              <a:rPr lang="fr-FR" sz="1800" dirty="0" smtClean="0">
                <a:latin typeface="Comic Sans MS"/>
                <a:cs typeface="Comic Sans MS"/>
              </a:rPr>
              <a:t>, NFV, EFV, ABC, </a:t>
            </a:r>
            <a:r>
              <a:rPr lang="fr-FR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LPV/r</a:t>
            </a:r>
          </a:p>
          <a:p>
            <a:pPr lvl="1"/>
            <a:r>
              <a:rPr lang="fr-FR" sz="1600" dirty="0" smtClean="0">
                <a:latin typeface="Comic Sans MS"/>
                <a:cs typeface="Comic Sans MS"/>
              </a:rPr>
              <a:t>Sous-type B, tropisme X4, </a:t>
            </a:r>
            <a:r>
              <a:rPr lang="fr-FR" sz="1600" dirty="0" err="1" smtClean="0">
                <a:latin typeface="Comic Sans MS"/>
                <a:cs typeface="Comic Sans MS"/>
              </a:rPr>
              <a:t>géno</a:t>
            </a:r>
            <a:r>
              <a:rPr lang="fr-FR" sz="1600" dirty="0" smtClean="0">
                <a:latin typeface="Comic Sans MS"/>
                <a:cs typeface="Comic Sans MS"/>
              </a:rPr>
              <a:t>: RT:41L 44D 67N 184V 210W 215Y  PRO: 20R 36I 54V 63P 71V 82T 84V</a:t>
            </a:r>
            <a:endParaRPr lang="fr-FR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5142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0000FF"/>
                </a:solidFill>
                <a:ea typeface="+mj-ea"/>
                <a:cs typeface="+mj-cs"/>
              </a:rPr>
              <a:t>C</a:t>
            </a: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omorbidités CV et Rein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1238250" y="2795588"/>
            <a:ext cx="2135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HTA</a:t>
            </a:r>
          </a:p>
          <a:p>
            <a:pPr algn="ctr" eaLnBrk="1" hangingPunct="1"/>
            <a:r>
              <a:rPr lang="fr-FR" b="1"/>
              <a:t>Diabète</a:t>
            </a:r>
          </a:p>
          <a:p>
            <a:pPr algn="ctr" eaLnBrk="1" hangingPunct="1"/>
            <a:r>
              <a:rPr lang="fr-FR" b="1"/>
              <a:t>Dyslipidémie</a:t>
            </a:r>
          </a:p>
          <a:p>
            <a:pPr algn="ctr" eaLnBrk="1" hangingPunct="1"/>
            <a:r>
              <a:rPr lang="fr-FR" b="1"/>
              <a:t>Obésité</a:t>
            </a:r>
          </a:p>
          <a:p>
            <a:pPr algn="ctr" eaLnBrk="1" hangingPunct="1"/>
            <a:r>
              <a:rPr lang="fr-FR" b="1"/>
              <a:t>Tabac</a:t>
            </a:r>
          </a:p>
          <a:p>
            <a:pPr algn="ctr" eaLnBrk="1" hangingPunct="1"/>
            <a:r>
              <a:rPr lang="fr-FR" b="1"/>
              <a:t>ATCD familiaux</a:t>
            </a:r>
          </a:p>
          <a:p>
            <a:pPr algn="ctr" eaLnBrk="1" hangingPunct="1"/>
            <a:r>
              <a:rPr lang="fr-FR" b="1"/>
              <a:t>Âge, sexe</a:t>
            </a:r>
          </a:p>
        </p:txBody>
      </p:sp>
      <p:sp>
        <p:nvSpPr>
          <p:cNvPr id="5" name="Flèche vers la droite 4"/>
          <p:cNvSpPr/>
          <p:nvPr/>
        </p:nvSpPr>
        <p:spPr>
          <a:xfrm rot="20791802">
            <a:off x="3057525" y="2881313"/>
            <a:ext cx="1627188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91063" y="4981575"/>
            <a:ext cx="3690937" cy="1568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Néphroangiosclérose</a:t>
            </a:r>
            <a:endParaRPr lang="fr-FR" sz="2000" b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Athérome des artères rénales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Lésions glomérulaires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Néphropathie diabétique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i="1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Hyalinose</a:t>
            </a: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segmentaire et focale</a:t>
            </a:r>
          </a:p>
        </p:txBody>
      </p:sp>
      <p:sp>
        <p:nvSpPr>
          <p:cNvPr id="8" name="Flèche vers la droite 7"/>
          <p:cNvSpPr/>
          <p:nvPr/>
        </p:nvSpPr>
        <p:spPr>
          <a:xfrm rot="952751">
            <a:off x="3060700" y="4764088"/>
            <a:ext cx="1627188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4" name="ZoneTexte 8"/>
          <p:cNvSpPr txBox="1">
            <a:spLocks noChangeArrowheads="1"/>
          </p:cNvSpPr>
          <p:nvPr/>
        </p:nvSpPr>
        <p:spPr bwMode="auto">
          <a:xfrm>
            <a:off x="4691063" y="2149475"/>
            <a:ext cx="350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Morbi-mortalité CV</a:t>
            </a:r>
          </a:p>
          <a:p>
            <a:pPr algn="ctr" eaLnBrk="1" hangingPunct="1"/>
            <a:r>
              <a:rPr lang="fr-FR"/>
              <a:t>AVC, IDM, AOMI, IC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1138" y="1044575"/>
            <a:ext cx="8624887" cy="39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ZoneTexte 2"/>
          <p:cNvSpPr txBox="1">
            <a:spLocks noChangeArrowheads="1"/>
          </p:cNvSpPr>
          <p:nvPr/>
        </p:nvSpPr>
        <p:spPr bwMode="auto">
          <a:xfrm>
            <a:off x="2922588" y="1249363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i="1">
                <a:solidFill>
                  <a:srgbClr val="0000FF"/>
                </a:solidFill>
              </a:rPr>
              <a:t>Population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4055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flèche verticale 9"/>
          <p:cNvSpPr/>
          <p:nvPr/>
        </p:nvSpPr>
        <p:spPr>
          <a:xfrm>
            <a:off x="6197600" y="3131475"/>
            <a:ext cx="330200" cy="17668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rgbClr val="0000FF"/>
                </a:solidFill>
                <a:ea typeface="+mj-ea"/>
                <a:cs typeface="+mj-cs"/>
              </a:rPr>
              <a:t>C</a:t>
            </a: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omorbidités CV et Rein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18435" name="ZoneTexte 3"/>
          <p:cNvSpPr txBox="1">
            <a:spLocks noChangeArrowheads="1"/>
          </p:cNvSpPr>
          <p:nvPr/>
        </p:nvSpPr>
        <p:spPr bwMode="auto">
          <a:xfrm>
            <a:off x="1238250" y="2795588"/>
            <a:ext cx="2135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HTA</a:t>
            </a:r>
          </a:p>
          <a:p>
            <a:pPr algn="ctr" eaLnBrk="1" hangingPunct="1"/>
            <a:r>
              <a:rPr lang="fr-FR" b="1"/>
              <a:t>Diabète</a:t>
            </a:r>
          </a:p>
          <a:p>
            <a:pPr algn="ctr" eaLnBrk="1" hangingPunct="1"/>
            <a:r>
              <a:rPr lang="fr-FR" b="1"/>
              <a:t>Dyslipidémie</a:t>
            </a:r>
          </a:p>
          <a:p>
            <a:pPr algn="ctr" eaLnBrk="1" hangingPunct="1"/>
            <a:r>
              <a:rPr lang="fr-FR" b="1"/>
              <a:t>Obésité</a:t>
            </a:r>
          </a:p>
          <a:p>
            <a:pPr algn="ctr" eaLnBrk="1" hangingPunct="1"/>
            <a:r>
              <a:rPr lang="fr-FR" b="1"/>
              <a:t>Tabac</a:t>
            </a:r>
          </a:p>
          <a:p>
            <a:pPr algn="ctr" eaLnBrk="1" hangingPunct="1"/>
            <a:r>
              <a:rPr lang="fr-FR" b="1"/>
              <a:t>ATCD familiaux</a:t>
            </a:r>
          </a:p>
          <a:p>
            <a:pPr algn="ctr" eaLnBrk="1" hangingPunct="1"/>
            <a:r>
              <a:rPr lang="fr-FR" b="1"/>
              <a:t>Âge, sexe</a:t>
            </a:r>
          </a:p>
        </p:txBody>
      </p:sp>
      <p:sp>
        <p:nvSpPr>
          <p:cNvPr id="5" name="Flèche vers la droite 4"/>
          <p:cNvSpPr/>
          <p:nvPr/>
        </p:nvSpPr>
        <p:spPr>
          <a:xfrm rot="20791802">
            <a:off x="3225641" y="2822934"/>
            <a:ext cx="1627188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91063" y="4981575"/>
            <a:ext cx="3690937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Néphroangiosclérose</a:t>
            </a:r>
            <a:endParaRPr lang="fr-FR" sz="2000" b="1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Athérome des artères rénales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Lésions glomérulaires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Néphropathie diabétique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i="1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Hyalinose</a:t>
            </a:r>
            <a:r>
              <a:rPr lang="fr-FR" i="1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segmentaire et focale</a:t>
            </a:r>
          </a:p>
        </p:txBody>
      </p:sp>
      <p:sp>
        <p:nvSpPr>
          <p:cNvPr id="8" name="Flèche vers la droite 7"/>
          <p:cNvSpPr/>
          <p:nvPr/>
        </p:nvSpPr>
        <p:spPr>
          <a:xfrm rot="952751">
            <a:off x="3157133" y="4764088"/>
            <a:ext cx="1627188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9" name="ZoneTexte 8"/>
          <p:cNvSpPr txBox="1">
            <a:spLocks noChangeArrowheads="1"/>
          </p:cNvSpPr>
          <p:nvPr/>
        </p:nvSpPr>
        <p:spPr bwMode="auto">
          <a:xfrm>
            <a:off x="4691063" y="2149475"/>
            <a:ext cx="350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Morbi-mortalité CV</a:t>
            </a:r>
          </a:p>
          <a:p>
            <a:pPr algn="ctr" eaLnBrk="1" hangingPunct="1"/>
            <a:r>
              <a:rPr lang="fr-FR"/>
              <a:t>AVC, IDM, AOMI, IC</a:t>
            </a:r>
          </a:p>
        </p:txBody>
      </p:sp>
      <p:sp>
        <p:nvSpPr>
          <p:cNvPr id="18440" name="ZoneTexte 6"/>
          <p:cNvSpPr txBox="1">
            <a:spLocks noChangeArrowheads="1"/>
          </p:cNvSpPr>
          <p:nvPr/>
        </p:nvSpPr>
        <p:spPr bwMode="auto">
          <a:xfrm>
            <a:off x="5314950" y="3592513"/>
            <a:ext cx="21621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i="1">
                <a:solidFill>
                  <a:srgbClr val="FF0000"/>
                </a:solidFill>
              </a:rPr>
              <a:t>MRC stade  3</a:t>
            </a:r>
          </a:p>
          <a:p>
            <a:pPr algn="ctr" eaLnBrk="1" hangingPunct="1"/>
            <a:r>
              <a:rPr lang="fr-FR" sz="2000" b="1" i="1">
                <a:solidFill>
                  <a:srgbClr val="FF0000"/>
                </a:solidFill>
              </a:rPr>
              <a:t>eDFG &lt; 60 ml/min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1138" y="1044575"/>
            <a:ext cx="8624887" cy="39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146675" y="3619500"/>
            <a:ext cx="2397125" cy="760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43" name="ZoneTexte 2"/>
          <p:cNvSpPr txBox="1">
            <a:spLocks noChangeArrowheads="1"/>
          </p:cNvSpPr>
          <p:nvPr/>
        </p:nvSpPr>
        <p:spPr bwMode="auto">
          <a:xfrm>
            <a:off x="2922588" y="1249363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i="1">
                <a:solidFill>
                  <a:srgbClr val="0000FF"/>
                </a:solidFill>
              </a:rPr>
              <a:t>Population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0727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flèche verticale 9"/>
          <p:cNvSpPr/>
          <p:nvPr/>
        </p:nvSpPr>
        <p:spPr>
          <a:xfrm>
            <a:off x="4840288" y="3008313"/>
            <a:ext cx="330200" cy="176688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  <a:t>Rein et comorbidités cardiovasculaires</a:t>
            </a:r>
            <a:br>
              <a:rPr lang="fr-FR" sz="3600" dirty="0" smtClean="0">
                <a:solidFill>
                  <a:srgbClr val="0000FF"/>
                </a:solidFill>
                <a:ea typeface="+mj-ea"/>
                <a:cs typeface="+mj-cs"/>
              </a:rPr>
            </a:br>
            <a:endParaRPr lang="fr-FR" sz="2800" i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7938" y="2835275"/>
            <a:ext cx="21351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HTA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Diabète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Dyslipidémie</a:t>
            </a:r>
          </a:p>
          <a:p>
            <a:pPr algn="ctr" eaLnBrk="1" hangingPunct="1"/>
            <a:r>
              <a:rPr lang="fr-FR" b="1"/>
              <a:t>Obésité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Tabac</a:t>
            </a:r>
          </a:p>
          <a:p>
            <a:pPr algn="ctr" eaLnBrk="1" hangingPunct="1"/>
            <a:r>
              <a:rPr lang="fr-FR" b="1"/>
              <a:t>ATCD familiaux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âge</a:t>
            </a:r>
            <a:r>
              <a:rPr lang="fr-FR" b="1"/>
              <a:t>, sexe</a:t>
            </a:r>
          </a:p>
        </p:txBody>
      </p:sp>
      <p:sp>
        <p:nvSpPr>
          <p:cNvPr id="5" name="Flèche vers la droite 4"/>
          <p:cNvSpPr/>
          <p:nvPr/>
        </p:nvSpPr>
        <p:spPr>
          <a:xfrm rot="20791802">
            <a:off x="1700213" y="2881313"/>
            <a:ext cx="1627187" cy="2540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33750" y="4981575"/>
            <a:ext cx="3690938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 err="1">
                <a:latin typeface="+mn-lt"/>
                <a:ea typeface="+mn-ea"/>
                <a:cs typeface="+mn-cs"/>
              </a:rPr>
              <a:t>Néphroangiosclérose</a:t>
            </a:r>
            <a:endParaRPr lang="fr-FR" sz="2000" b="1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latin typeface="+mn-lt"/>
                <a:ea typeface="+mn-ea"/>
                <a:cs typeface="+mn-cs"/>
              </a:rPr>
              <a:t>Athérome des artères rénales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2000" b="1" dirty="0">
                <a:latin typeface="+mn-lt"/>
                <a:ea typeface="+mn-ea"/>
                <a:cs typeface="+mn-cs"/>
              </a:rPr>
              <a:t>Lésions glomérulaires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	</a:t>
            </a:r>
            <a:r>
              <a:rPr lang="fr-FR" i="1" dirty="0">
                <a:latin typeface="+mn-lt"/>
                <a:ea typeface="+mn-ea"/>
                <a:cs typeface="+mn-cs"/>
              </a:rPr>
              <a:t>Néphropathie diabétique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latin typeface="+mn-lt"/>
                <a:ea typeface="+mn-ea"/>
                <a:cs typeface="+mn-cs"/>
              </a:rPr>
              <a:t>	</a:t>
            </a:r>
            <a:r>
              <a:rPr lang="fr-FR" i="1" dirty="0" err="1">
                <a:latin typeface="+mn-lt"/>
                <a:ea typeface="+mn-ea"/>
                <a:cs typeface="+mn-cs"/>
              </a:rPr>
              <a:t>Hyalinose</a:t>
            </a:r>
            <a:r>
              <a:rPr lang="fr-FR" i="1" dirty="0">
                <a:latin typeface="+mn-lt"/>
                <a:ea typeface="+mn-ea"/>
                <a:cs typeface="+mn-cs"/>
              </a:rPr>
              <a:t> segmentaire et focale</a:t>
            </a:r>
          </a:p>
        </p:txBody>
      </p:sp>
      <p:sp>
        <p:nvSpPr>
          <p:cNvPr id="8" name="Flèche vers la droite 7"/>
          <p:cNvSpPr/>
          <p:nvPr/>
        </p:nvSpPr>
        <p:spPr>
          <a:xfrm rot="952751">
            <a:off x="1703388" y="4764088"/>
            <a:ext cx="1627187" cy="2540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7" name="ZoneTexte 8"/>
          <p:cNvSpPr txBox="1">
            <a:spLocks noChangeArrowheads="1"/>
          </p:cNvSpPr>
          <p:nvPr/>
        </p:nvSpPr>
        <p:spPr bwMode="auto">
          <a:xfrm>
            <a:off x="3333750" y="2149475"/>
            <a:ext cx="350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Morbi-mortalité CV</a:t>
            </a:r>
          </a:p>
          <a:p>
            <a:pPr algn="ctr" eaLnBrk="1" hangingPunct="1"/>
            <a:r>
              <a:rPr lang="fr-FR"/>
              <a:t>AVC, IDM, AOMI, IC</a:t>
            </a:r>
          </a:p>
        </p:txBody>
      </p:sp>
      <p:sp>
        <p:nvSpPr>
          <p:cNvPr id="20488" name="ZoneTexte 6"/>
          <p:cNvSpPr txBox="1">
            <a:spLocks noChangeArrowheads="1"/>
          </p:cNvSpPr>
          <p:nvPr/>
        </p:nvSpPr>
        <p:spPr bwMode="auto">
          <a:xfrm>
            <a:off x="3957638" y="3524250"/>
            <a:ext cx="21621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000" b="1" i="1">
                <a:solidFill>
                  <a:srgbClr val="FF0000"/>
                </a:solidFill>
              </a:rPr>
              <a:t>MRC stade  3</a:t>
            </a:r>
          </a:p>
          <a:p>
            <a:pPr algn="ctr" eaLnBrk="1" hangingPunct="1"/>
            <a:r>
              <a:rPr lang="fr-FR" sz="2000" b="1" i="1">
                <a:solidFill>
                  <a:srgbClr val="FF0000"/>
                </a:solidFill>
              </a:rPr>
              <a:t>eDFG &lt; 60 ml/min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11138" y="1044575"/>
            <a:ext cx="8624887" cy="39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789363" y="3551238"/>
            <a:ext cx="2397125" cy="760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1" name="ZoneTexte 2"/>
          <p:cNvSpPr txBox="1">
            <a:spLocks noChangeArrowheads="1"/>
          </p:cNvSpPr>
          <p:nvPr/>
        </p:nvSpPr>
        <p:spPr bwMode="auto">
          <a:xfrm>
            <a:off x="3968750" y="1352550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i="1">
                <a:solidFill>
                  <a:srgbClr val="008000"/>
                </a:solidFill>
              </a:rPr>
              <a:t>PVVIH</a:t>
            </a:r>
          </a:p>
        </p:txBody>
      </p:sp>
      <p:sp>
        <p:nvSpPr>
          <p:cNvPr id="20492" name="ZoneTexte 3"/>
          <p:cNvSpPr txBox="1">
            <a:spLocks noChangeArrowheads="1"/>
          </p:cNvSpPr>
          <p:nvPr/>
        </p:nvSpPr>
        <p:spPr bwMode="auto">
          <a:xfrm>
            <a:off x="6788150" y="3348038"/>
            <a:ext cx="1931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Infection VHC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CD4 bas</a:t>
            </a:r>
          </a:p>
          <a:p>
            <a:pPr algn="ctr" eaLnBrk="1" hangingPunct="1"/>
            <a:r>
              <a:rPr lang="fr-FR" b="1">
                <a:solidFill>
                  <a:srgbClr val="008000"/>
                </a:solidFill>
              </a:rPr>
              <a:t>Africain</a:t>
            </a:r>
          </a:p>
        </p:txBody>
      </p:sp>
      <p:sp>
        <p:nvSpPr>
          <p:cNvPr id="20493" name="ZoneTexte 6"/>
          <p:cNvSpPr txBox="1">
            <a:spLocks noChangeArrowheads="1"/>
          </p:cNvSpPr>
          <p:nvPr/>
        </p:nvSpPr>
        <p:spPr bwMode="auto">
          <a:xfrm>
            <a:off x="6854825" y="4419600"/>
            <a:ext cx="2125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008000"/>
                </a:solidFill>
              </a:rPr>
              <a:t>ARV: </a:t>
            </a:r>
            <a:r>
              <a:rPr lang="fr-FR" sz="1800" b="1">
                <a:solidFill>
                  <a:srgbClr val="008000"/>
                </a:solidFill>
              </a:rPr>
              <a:t>IDV,TDF, ATZ</a:t>
            </a:r>
          </a:p>
          <a:p>
            <a:pPr eaLnBrk="1" hangingPunct="1"/>
            <a:r>
              <a:rPr lang="fr-FR" sz="1800" b="1">
                <a:solidFill>
                  <a:srgbClr val="008000"/>
                </a:solidFill>
              </a:rPr>
              <a:t>             lPVr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2043113" y="3821113"/>
            <a:ext cx="1290637" cy="2540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Flèche vers la droite 15"/>
          <p:cNvSpPr/>
          <p:nvPr/>
        </p:nvSpPr>
        <p:spPr>
          <a:xfrm rot="10800000">
            <a:off x="6399213" y="3846513"/>
            <a:ext cx="625475" cy="2540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64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0000FF"/>
                </a:solidFill>
              </a:rPr>
              <a:t>CAT pour la prise en charge de l’HTA</a:t>
            </a:r>
            <a:endParaRPr lang="fr-FR" sz="3600" i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latin typeface="Comic Sans MS"/>
                <a:cs typeface="Comic Sans MS"/>
              </a:rPr>
              <a:t>Si sténose d’une artère rénale : discuter l’angioplastie</a:t>
            </a:r>
          </a:p>
          <a:p>
            <a:r>
              <a:rPr lang="fr-FR" sz="2400" dirty="0" smtClean="0">
                <a:latin typeface="Comic Sans MS"/>
                <a:cs typeface="Comic Sans MS"/>
              </a:rPr>
              <a:t>Optimisation du traitement anti-HTA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IEC ou </a:t>
            </a:r>
            <a:r>
              <a:rPr lang="fr-FR" sz="2000" dirty="0" err="1" smtClean="0">
                <a:latin typeface="Comic Sans MS"/>
                <a:cs typeface="Comic Sans MS"/>
              </a:rPr>
              <a:t>Sartan</a:t>
            </a:r>
            <a:r>
              <a:rPr lang="fr-FR" sz="2000" dirty="0" smtClean="0">
                <a:latin typeface="Comic Sans MS"/>
                <a:cs typeface="Comic Sans MS"/>
              </a:rPr>
              <a:t> à doses progressivement croissantes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Diurétiques  thiazidiques (</a:t>
            </a:r>
            <a:r>
              <a:rPr lang="fr-FR" sz="2000" dirty="0" err="1" smtClean="0">
                <a:latin typeface="Comic Sans MS"/>
                <a:cs typeface="Comic Sans MS"/>
              </a:rPr>
              <a:t>coformulation</a:t>
            </a:r>
            <a:r>
              <a:rPr lang="fr-FR" sz="2000" dirty="0" smtClean="0">
                <a:latin typeface="Comic Sans MS"/>
                <a:cs typeface="Comic Sans MS"/>
              </a:rPr>
              <a:t>)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Bétabloquant, +/- IC</a:t>
            </a:r>
          </a:p>
          <a:p>
            <a:endParaRPr lang="fr-FR" sz="2400" dirty="0" smtClean="0">
              <a:latin typeface="Comic Sans MS"/>
              <a:cs typeface="Comic Sans MS"/>
            </a:endParaRPr>
          </a:p>
          <a:p>
            <a:r>
              <a:rPr lang="fr-FR" sz="2400" dirty="0" err="1" smtClean="0">
                <a:latin typeface="Comic Sans MS"/>
                <a:cs typeface="Comic Sans MS"/>
              </a:rPr>
              <a:t>Régles</a:t>
            </a:r>
            <a:r>
              <a:rPr lang="fr-FR" sz="2400" dirty="0" smtClean="0">
                <a:latin typeface="Comic Sans MS"/>
                <a:cs typeface="Comic Sans MS"/>
              </a:rPr>
              <a:t> hygiéno-diététiques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Régime contrôlé en sel 6 gr/j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Réduction pondérale si nécessaire</a:t>
            </a:r>
          </a:p>
          <a:p>
            <a:pPr lvl="1"/>
            <a:r>
              <a:rPr lang="fr-FR" sz="2000" dirty="0" smtClean="0">
                <a:latin typeface="Comic Sans MS"/>
                <a:cs typeface="Comic Sans MS"/>
              </a:rPr>
              <a:t>Activité physique régulière</a:t>
            </a:r>
            <a:endParaRPr lang="fr-F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54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Hypophosphorémie</a:t>
            </a:r>
            <a:endParaRPr lang="fr-FR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A confirmer à jeun, et calcul de la fraction excrétée du Ph  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FR" sz="2000" dirty="0" smtClean="0">
                <a:latin typeface="Comic Sans MS"/>
                <a:cs typeface="Comic Sans MS"/>
              </a:rPr>
              <a:t>	Phu x </a:t>
            </a:r>
            <a:r>
              <a:rPr lang="fr-FR" sz="2000" dirty="0" err="1" smtClean="0">
                <a:latin typeface="Comic Sans MS"/>
                <a:cs typeface="Comic Sans MS"/>
              </a:rPr>
              <a:t>creat</a:t>
            </a:r>
            <a:r>
              <a:rPr lang="fr-FR" sz="2000" dirty="0" smtClean="0">
                <a:latin typeface="Comic Sans MS"/>
                <a:cs typeface="Comic Sans MS"/>
              </a:rPr>
              <a:t> </a:t>
            </a:r>
            <a:r>
              <a:rPr lang="fr-FR" sz="2000" dirty="0" err="1" smtClean="0">
                <a:latin typeface="Comic Sans MS"/>
                <a:cs typeface="Comic Sans MS"/>
              </a:rPr>
              <a:t>sg</a:t>
            </a:r>
            <a:r>
              <a:rPr lang="fr-FR" sz="2000" dirty="0" smtClean="0">
                <a:latin typeface="Comic Sans MS"/>
                <a:cs typeface="Comic Sans MS"/>
              </a:rPr>
              <a:t>/Ph </a:t>
            </a:r>
            <a:r>
              <a:rPr lang="fr-FR" sz="2000" dirty="0" err="1" smtClean="0">
                <a:latin typeface="Comic Sans MS"/>
                <a:cs typeface="Comic Sans MS"/>
              </a:rPr>
              <a:t>sg</a:t>
            </a:r>
            <a:r>
              <a:rPr lang="fr-FR" sz="2000" dirty="0" smtClean="0">
                <a:latin typeface="Comic Sans MS"/>
                <a:cs typeface="Comic Sans MS"/>
              </a:rPr>
              <a:t> x </a:t>
            </a:r>
            <a:r>
              <a:rPr lang="fr-FR" sz="2000" dirty="0" err="1" smtClean="0">
                <a:latin typeface="Comic Sans MS"/>
                <a:cs typeface="Comic Sans MS"/>
              </a:rPr>
              <a:t>Creat</a:t>
            </a:r>
            <a:r>
              <a:rPr lang="fr-FR" sz="2000" dirty="0" smtClean="0">
                <a:latin typeface="Comic Sans MS"/>
                <a:cs typeface="Comic Sans MS"/>
              </a:rPr>
              <a:t> u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FR" sz="2000" dirty="0" smtClean="0">
                <a:latin typeface="Comic Sans MS"/>
                <a:cs typeface="Comic Sans MS"/>
              </a:rPr>
              <a:t>	Fuite urinaire de Ph si &gt; 20 </a:t>
            </a:r>
          </a:p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Compléter par le dosage de la calcémie</a:t>
            </a:r>
          </a:p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Recherche des signes de </a:t>
            </a:r>
            <a:r>
              <a:rPr lang="fr-FR" sz="2400" b="1" dirty="0" err="1" smtClean="0">
                <a:latin typeface="Comic Sans MS"/>
                <a:cs typeface="Comic Sans MS"/>
              </a:rPr>
              <a:t>tubulopathie</a:t>
            </a:r>
            <a:r>
              <a:rPr lang="fr-FR" sz="2400" b="1" dirty="0" smtClean="0">
                <a:latin typeface="Comic Sans MS"/>
                <a:cs typeface="Comic Sans MS"/>
              </a:rPr>
              <a:t> proximale</a:t>
            </a:r>
          </a:p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Si isolée, dosage de la 25OHvit D et compensation d’une éventuelle carence</a:t>
            </a:r>
          </a:p>
          <a:p>
            <a:pPr>
              <a:spcAft>
                <a:spcPts val="1200"/>
              </a:spcAft>
            </a:pPr>
            <a:r>
              <a:rPr lang="fr-FR" sz="2400" b="1" dirty="0" smtClean="0">
                <a:latin typeface="Comic Sans MS"/>
                <a:cs typeface="Comic Sans MS"/>
              </a:rPr>
              <a:t>Si hypercalcémie, doser la PTH</a:t>
            </a:r>
          </a:p>
          <a:p>
            <a:pPr>
              <a:spcAft>
                <a:spcPts val="1200"/>
              </a:spcAft>
            </a:pPr>
            <a:endParaRPr lang="fr-FR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006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Que faire de l’</a:t>
            </a:r>
            <a:r>
              <a:rPr lang="fr-FR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Eviplera</a:t>
            </a:r>
            <a:r>
              <a:rPr lang="fr-FR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?</a:t>
            </a:r>
            <a:endParaRPr lang="fr-F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8397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DFG = 52 ml/min/1,73m2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Comic Sans MS"/>
                <a:cs typeface="Comic Sans MS"/>
              </a:rPr>
              <a:t>Risque rénal élevé, aggravé par l’exposition TDF (même si pas de </a:t>
            </a:r>
            <a:r>
              <a:rPr lang="fr-FR" sz="2800" dirty="0" err="1" smtClean="0">
                <a:latin typeface="Comic Sans MS"/>
                <a:cs typeface="Comic Sans MS"/>
              </a:rPr>
              <a:t>tubulopathie</a:t>
            </a:r>
            <a:r>
              <a:rPr lang="fr-FR" sz="2800" dirty="0" smtClean="0">
                <a:latin typeface="Comic Sans MS"/>
                <a:cs typeface="Comic Sans MS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Comic Sans MS"/>
                <a:cs typeface="Comic Sans MS"/>
              </a:rPr>
              <a:t>Alternative ARV facile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Comic Sans MS"/>
                <a:cs typeface="Comic Sans MS"/>
              </a:rPr>
              <a:t>Pas de </a:t>
            </a:r>
            <a:r>
              <a:rPr lang="fr-FR" sz="2800" dirty="0" err="1" smtClean="0">
                <a:latin typeface="Comic Sans MS"/>
                <a:cs typeface="Comic Sans MS"/>
              </a:rPr>
              <a:t>coinfection</a:t>
            </a:r>
            <a:r>
              <a:rPr lang="fr-FR" sz="2800" dirty="0" smtClean="0">
                <a:latin typeface="Comic Sans MS"/>
                <a:cs typeface="Comic Sans MS"/>
              </a:rPr>
              <a:t> B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fr-FR" sz="2800" dirty="0" smtClean="0">
                <a:latin typeface="Comic Sans MS"/>
                <a:cs typeface="Comic Sans MS"/>
              </a:rPr>
              <a:t>			= </a:t>
            </a:r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association ARV sans TDF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fr-FR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….. Mais je ne suis que néphrologue</a:t>
            </a:r>
            <a:endParaRPr lang="fr-FR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4698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/>
                <a:cs typeface="Comic Sans MS"/>
              </a:rPr>
              <a:t>Mr LJC,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45 ans</a:t>
            </a:r>
            <a:endParaRPr lang="fr-F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752599"/>
            <a:ext cx="8001000" cy="4921327"/>
          </a:xfrm>
        </p:spPr>
        <p:txBody>
          <a:bodyPr/>
          <a:lstStyle/>
          <a:p>
            <a:r>
              <a:rPr lang="fr-FR" sz="2000" dirty="0" smtClean="0">
                <a:latin typeface="Comic Sans MS"/>
                <a:cs typeface="Comic Sans MS"/>
              </a:rPr>
              <a:t>Dépistage VIH 1990 (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toxicomanie</a:t>
            </a:r>
            <a:r>
              <a:rPr lang="fr-FR" sz="2000" dirty="0" smtClean="0">
                <a:latin typeface="Comic Sans MS"/>
                <a:cs typeface="Comic Sans MS"/>
              </a:rPr>
              <a:t>)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Tabac 20PA</a:t>
            </a:r>
            <a:endParaRPr lang="fr-FR" sz="2000" dirty="0" smtClean="0">
              <a:latin typeface="Comic Sans MS"/>
              <a:cs typeface="Comic Sans MS"/>
            </a:endParaRPr>
          </a:p>
          <a:p>
            <a:r>
              <a:rPr lang="fr-FR" sz="2000" dirty="0" smtClean="0">
                <a:latin typeface="Comic Sans MS"/>
                <a:cs typeface="Comic Sans MS"/>
              </a:rPr>
              <a:t>Antécédents: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Hépatite B chronique 1991: Ag </a:t>
            </a:r>
            <a:r>
              <a:rPr lang="fr-FR" sz="1800" dirty="0" err="1" smtClean="0">
                <a:latin typeface="Comic Sans MS"/>
                <a:cs typeface="Comic Sans MS"/>
              </a:rPr>
              <a:t>HBs</a:t>
            </a:r>
            <a:r>
              <a:rPr lang="fr-FR" sz="1800" dirty="0" smtClean="0">
                <a:latin typeface="Comic Sans MS"/>
                <a:cs typeface="Comic Sans MS"/>
              </a:rPr>
              <a:t>+, Ag </a:t>
            </a:r>
            <a:r>
              <a:rPr lang="fr-FR" sz="1800" dirty="0" err="1" smtClean="0">
                <a:latin typeface="Comic Sans MS"/>
                <a:cs typeface="Comic Sans MS"/>
              </a:rPr>
              <a:t>HBe</a:t>
            </a:r>
            <a:r>
              <a:rPr lang="fr-FR" sz="1800" dirty="0" smtClean="0">
                <a:latin typeface="Comic Sans MS"/>
                <a:cs typeface="Comic Sans MS"/>
              </a:rPr>
              <a:t>+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BPCO, plusieurs infections bactériennes</a:t>
            </a:r>
          </a:p>
          <a:p>
            <a:pPr lvl="1"/>
            <a:r>
              <a:rPr lang="fr-FR" sz="1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Coliques néphrétiques sous IDV</a:t>
            </a:r>
          </a:p>
          <a:p>
            <a:pPr lvl="1"/>
            <a:r>
              <a:rPr lang="fr-FR" sz="1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Prostatite aigue 1999, orchite 2011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HT oculaire, </a:t>
            </a:r>
            <a:r>
              <a:rPr lang="fr-FR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HPA 2008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Polyglobulie (masse sanguine 54%, myélogramme N), saignées</a:t>
            </a:r>
          </a:p>
          <a:p>
            <a:r>
              <a:rPr lang="fr-FR" sz="2000" dirty="0" smtClean="0">
                <a:latin typeface="Comic Sans MS"/>
                <a:cs typeface="Comic Sans MS"/>
              </a:rPr>
              <a:t>Maladie VIH: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Nadir CD4: 260/mm3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Candidose buccale, DS, eczéma, Zona 1994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Coqueluche 2002</a:t>
            </a:r>
          </a:p>
          <a:p>
            <a:pPr lvl="1"/>
            <a:r>
              <a:rPr lang="fr-FR" sz="1800" dirty="0" smtClean="0">
                <a:latin typeface="Comic Sans MS"/>
                <a:cs typeface="Comic Sans MS"/>
              </a:rPr>
              <a:t>Traitement ARV &gt;1995</a:t>
            </a:r>
          </a:p>
        </p:txBody>
      </p:sp>
    </p:spTree>
    <p:extLst>
      <p:ext uri="{BB962C8B-B14F-4D97-AF65-F5344CB8AC3E}">
        <p14:creationId xmlns:p14="http://schemas.microsoft.com/office/powerpoint/2010/main" val="276199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LJC, 45 </a:t>
            </a:r>
            <a:r>
              <a:rPr lang="fr-FR" dirty="0" smtClean="0">
                <a:latin typeface="Comic Sans MS"/>
                <a:cs typeface="Comic Sans MS"/>
              </a:rPr>
              <a:t>ans (2)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51776"/>
              </p:ext>
            </p:extLst>
          </p:nvPr>
        </p:nvGraphicFramePr>
        <p:xfrm>
          <a:off x="566738" y="1730433"/>
          <a:ext cx="8001000" cy="464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05"/>
                <a:gridCol w="1121466"/>
                <a:gridCol w="1175512"/>
                <a:gridCol w="2742862"/>
                <a:gridCol w="18524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date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CD4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ARV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Comm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/>
                </a:tc>
              </a:tr>
              <a:tr h="30941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02/95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260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AZT+ddC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HBV&gt;2000pg</a:t>
                      </a:r>
                      <a:endParaRPr lang="fr-FR" sz="1600" dirty="0"/>
                    </a:p>
                  </a:txBody>
                  <a:tcPr/>
                </a:tc>
              </a:tr>
              <a:tr h="31726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10/96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249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d4T+3TC+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IDV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0664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05/97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&lt;500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¨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HBV&gt;2000pg</a:t>
                      </a:r>
                    </a:p>
                  </a:txBody>
                  <a:tcPr/>
                </a:tc>
              </a:tr>
              <a:tr h="51769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12/98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430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&lt;500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d4T+3TC+NFV </a:t>
                      </a:r>
                    </a:p>
                    <a:p>
                      <a:pPr algn="ctr"/>
                      <a:r>
                        <a:rPr lang="fr-FR" sz="1600" dirty="0" smtClean="0"/>
                        <a:t>(+IFN-</a:t>
                      </a:r>
                      <a:r>
                        <a:rPr lang="fr-FR" sz="1600" dirty="0" err="1" smtClean="0"/>
                        <a:t>Oravir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HBV&lt;20</a:t>
                      </a:r>
                      <a:endParaRPr lang="fr-FR" sz="1600" dirty="0"/>
                    </a:p>
                  </a:txBody>
                  <a:tcPr/>
                </a:tc>
              </a:tr>
              <a:tr h="31726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08/02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924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&lt;200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TDF</a:t>
                      </a:r>
                      <a:r>
                        <a:rPr lang="fr-FR" sz="1600" dirty="0" smtClean="0"/>
                        <a:t>+3TC+NFV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AgHBS</a:t>
                      </a:r>
                      <a:r>
                        <a:rPr lang="fr-FR" sz="1600" dirty="0" smtClean="0"/>
                        <a:t>-</a:t>
                      </a:r>
                      <a:endParaRPr lang="fr-FR" sz="1600" dirty="0"/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470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&lt;50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(</a:t>
                      </a:r>
                      <a:r>
                        <a:rPr lang="fr-FR" sz="1400" dirty="0" err="1" smtClean="0"/>
                        <a:t>int</a:t>
                      </a:r>
                      <a:r>
                        <a:rPr lang="fr-FR" sz="1400" dirty="0" smtClean="0"/>
                        <a:t>. </a:t>
                      </a:r>
                      <a:r>
                        <a:rPr lang="fr-FR" sz="1400" dirty="0" err="1" smtClean="0"/>
                        <a:t>progr</a:t>
                      </a:r>
                      <a:r>
                        <a:rPr lang="fr-FR" sz="1400" dirty="0" smtClean="0"/>
                        <a:t>. </a:t>
                      </a:r>
                      <a:r>
                        <a:rPr lang="fr-FR" sz="1200" dirty="0" smtClean="0"/>
                        <a:t>WINDOWS</a:t>
                      </a:r>
                      <a:r>
                        <a:rPr lang="fr-FR" sz="1600" dirty="0" smtClean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2373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11/06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567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&lt;40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rLPV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Kalesolo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3158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07/08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758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&lt;40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¨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10/11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986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&lt;20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¨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2881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05/13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&lt;20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u="none" dirty="0" err="1" smtClean="0">
                          <a:solidFill>
                            <a:srgbClr val="FF0000"/>
                          </a:solidFill>
                        </a:rPr>
                        <a:t>Eviplera</a:t>
                      </a:r>
                      <a:endParaRPr lang="fr-FR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2697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10/14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956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&lt;20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¨(4j/7)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269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04/15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1115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&lt;20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¨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7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LJC, 45 ans </a:t>
            </a:r>
            <a:r>
              <a:rPr lang="fr-FR" dirty="0" smtClean="0">
                <a:latin typeface="Comic Sans MS"/>
                <a:cs typeface="Comic Sans MS"/>
              </a:rPr>
              <a:t>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914720"/>
            <a:ext cx="8001000" cy="426720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Comorbidités significatives:</a:t>
            </a:r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Hépatite B chronique</a:t>
            </a:r>
            <a:r>
              <a:rPr lang="fr-FR" sz="2400" dirty="0">
                <a:latin typeface="Comic Sans MS"/>
                <a:cs typeface="Comic Sans MS"/>
              </a:rPr>
              <a:t> </a:t>
            </a:r>
            <a:r>
              <a:rPr lang="fr-FR" sz="2400" dirty="0" smtClean="0">
                <a:latin typeface="Comic Sans MS"/>
                <a:cs typeface="Comic Sans MS"/>
              </a:rPr>
              <a:t>: séroconversion</a:t>
            </a: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Coliques néphrétiques sous IDV 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Créat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95μM/l)</a:t>
            </a:r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Polyglobulie</a:t>
            </a:r>
          </a:p>
          <a:p>
            <a:pPr lvl="1"/>
            <a:r>
              <a:rPr lang="fr-F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HPA 2008</a:t>
            </a:r>
            <a:r>
              <a:rPr lang="fr-FR" sz="2400" dirty="0" smtClean="0">
                <a:latin typeface="Comic Sans MS"/>
                <a:cs typeface="Comic Sans MS"/>
              </a:rPr>
              <a:t>: </a:t>
            </a:r>
          </a:p>
          <a:p>
            <a:pPr lvl="2"/>
            <a:r>
              <a:rPr lang="fr-FR" sz="2000" dirty="0" smtClean="0">
                <a:latin typeface="Comic Sans MS"/>
                <a:cs typeface="Comic Sans MS"/>
              </a:rPr>
              <a:t>Protéinurie &gt;1g/l</a:t>
            </a:r>
          </a:p>
          <a:p>
            <a:pPr lvl="2"/>
            <a:r>
              <a:rPr lang="fr-FR" sz="2000" dirty="0" smtClean="0">
                <a:latin typeface="Comic Sans MS"/>
                <a:cs typeface="Comic Sans MS"/>
              </a:rPr>
              <a:t>Écho cœur: HVG concentrique</a:t>
            </a:r>
          </a:p>
          <a:p>
            <a:pPr lvl="2"/>
            <a:r>
              <a:rPr lang="fr-FR" sz="2000" dirty="0" err="1" smtClean="0">
                <a:latin typeface="Comic Sans MS"/>
                <a:cs typeface="Comic Sans MS"/>
              </a:rPr>
              <a:t>É</a:t>
            </a:r>
            <a:r>
              <a:rPr lang="fr-FR" sz="2000" dirty="0" smtClean="0">
                <a:latin typeface="Comic Sans MS"/>
                <a:cs typeface="Comic Sans MS"/>
              </a:rPr>
              <a:t>-Doppler </a:t>
            </a:r>
            <a:r>
              <a:rPr lang="fr-FR" sz="2000" dirty="0" err="1" smtClean="0">
                <a:latin typeface="Comic Sans MS"/>
                <a:cs typeface="Comic Sans MS"/>
              </a:rPr>
              <a:t>ARénales</a:t>
            </a:r>
            <a:r>
              <a:rPr lang="fr-FR" sz="2000" dirty="0" smtClean="0">
                <a:latin typeface="Comic Sans MS"/>
                <a:cs typeface="Comic Sans MS"/>
              </a:rPr>
              <a:t> N</a:t>
            </a:r>
          </a:p>
          <a:p>
            <a:pPr lvl="2"/>
            <a:r>
              <a:rPr lang="fr-FR" sz="2000" dirty="0" smtClean="0">
                <a:latin typeface="Comic Sans MS"/>
                <a:cs typeface="Comic Sans MS"/>
              </a:rPr>
              <a:t>Tt </a:t>
            </a:r>
            <a:r>
              <a:rPr lang="fr-FR" sz="1800" dirty="0" err="1" smtClean="0">
                <a:latin typeface="Comic Sans MS"/>
                <a:cs typeface="Comic Sans MS"/>
              </a:rPr>
              <a:t>Coversyl</a:t>
            </a:r>
            <a:r>
              <a:rPr lang="fr-FR" sz="1800" dirty="0" smtClean="0">
                <a:latin typeface="Comic Sans MS"/>
                <a:cs typeface="Comic Sans MS"/>
              </a:rPr>
              <a:t>, </a:t>
            </a:r>
            <a:r>
              <a:rPr lang="fr-FR" sz="1800" dirty="0" err="1" smtClean="0">
                <a:latin typeface="Comic Sans MS"/>
                <a:cs typeface="Comic Sans MS"/>
              </a:rPr>
              <a:t>Fludex</a:t>
            </a:r>
            <a:r>
              <a:rPr lang="fr-FR" sz="1800" dirty="0" smtClean="0">
                <a:latin typeface="Comic Sans MS"/>
                <a:cs typeface="Comic Sans MS"/>
              </a:rPr>
              <a:t>, </a:t>
            </a:r>
            <a:r>
              <a:rPr lang="fr-FR" sz="1800" dirty="0" err="1" smtClean="0">
                <a:latin typeface="Comic Sans MS"/>
                <a:cs typeface="Comic Sans MS"/>
              </a:rPr>
              <a:t>CoAprovel</a:t>
            </a:r>
            <a:r>
              <a:rPr lang="fr-FR" sz="1800" dirty="0" smtClean="0">
                <a:latin typeface="Comic Sans MS"/>
                <a:cs typeface="Comic Sans MS"/>
              </a:rPr>
              <a:t> 300/12.5</a:t>
            </a:r>
            <a:endParaRPr lang="fr-FR" sz="2000" dirty="0" smtClean="0">
              <a:latin typeface="Comic Sans MS"/>
              <a:cs typeface="Comic Sans MS"/>
            </a:endParaRPr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Hyperinsulinisme, </a:t>
            </a:r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Hypercholestérolémie LDL</a:t>
            </a:r>
            <a:r>
              <a:rPr lang="fr-FR" sz="2400" dirty="0" smtClean="0">
                <a:latin typeface="Comic Sans MS"/>
                <a:cs typeface="Comic Sans MS"/>
              </a:rPr>
              <a:t>: </a:t>
            </a:r>
            <a:r>
              <a:rPr lang="fr-FR" sz="2000" dirty="0" err="1" smtClean="0">
                <a:latin typeface="Comic Sans MS"/>
                <a:cs typeface="Comic Sans MS"/>
              </a:rPr>
              <a:t>Crestor</a:t>
            </a:r>
            <a:r>
              <a:rPr lang="fr-FR" sz="2000" dirty="0" smtClean="0">
                <a:latin typeface="Comic Sans MS"/>
                <a:cs typeface="Comic Sans MS"/>
              </a:rPr>
              <a:t> 5mg/j 2011</a:t>
            </a:r>
            <a:endParaRPr lang="fr-F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552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LJC, 45 ans </a:t>
            </a:r>
            <a:r>
              <a:rPr lang="fr-FR" dirty="0" smtClean="0">
                <a:latin typeface="Comic Sans MS"/>
                <a:cs typeface="Comic Sans MS"/>
              </a:rPr>
              <a:t>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738" y="1847170"/>
            <a:ext cx="8001000" cy="4267200"/>
          </a:xfrm>
        </p:spPr>
        <p:txBody>
          <a:bodyPr>
            <a:normAutofit fontScale="92500" lnSpcReduction="20000"/>
          </a:bodyPr>
          <a:lstStyle/>
          <a:p>
            <a:r>
              <a:rPr lang="fr-FR" sz="2800" u="sng" dirty="0" smtClean="0"/>
              <a:t>Atteinte rénale</a:t>
            </a:r>
            <a:r>
              <a:rPr lang="fr-FR" sz="2800" dirty="0" smtClean="0"/>
              <a:t>:</a:t>
            </a:r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Tt ARV: </a:t>
            </a:r>
            <a:r>
              <a:rPr lang="fr-FR" sz="2000" dirty="0" smtClean="0">
                <a:latin typeface="Comic Sans MS"/>
                <a:cs typeface="Comic Sans MS"/>
              </a:rPr>
              <a:t>monothérapie </a:t>
            </a:r>
            <a:r>
              <a:rPr lang="fr-FR" sz="2400" dirty="0" err="1" smtClean="0">
                <a:latin typeface="Comic Sans MS"/>
                <a:cs typeface="Comic Sans MS"/>
              </a:rPr>
              <a:t>Kaletra</a:t>
            </a:r>
            <a:endParaRPr lang="fr-FR" sz="2400" dirty="0" smtClean="0">
              <a:latin typeface="Comic Sans MS"/>
              <a:cs typeface="Comic Sans MS"/>
            </a:endParaRPr>
          </a:p>
          <a:p>
            <a:pPr lvl="1"/>
            <a:r>
              <a:rPr lang="fr-F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HPA 2008</a:t>
            </a:r>
            <a:r>
              <a:rPr lang="fr-FR" sz="2400" dirty="0" smtClean="0">
                <a:latin typeface="Comic Sans MS"/>
                <a:cs typeface="Comic Sans MS"/>
              </a:rPr>
              <a:t>: </a:t>
            </a:r>
          </a:p>
          <a:p>
            <a:pPr lvl="2"/>
            <a:r>
              <a:rPr lang="fr-FR" sz="2100" dirty="0" smtClean="0">
                <a:solidFill>
                  <a:srgbClr val="0000FF"/>
                </a:solidFill>
                <a:latin typeface="Comic Sans MS"/>
                <a:cs typeface="Comic Sans MS"/>
              </a:rPr>
              <a:t>Créatinine= 92μM/l, </a:t>
            </a:r>
            <a:r>
              <a:rPr lang="fr-FR" sz="21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ClCr</a:t>
            </a:r>
            <a:r>
              <a:rPr lang="fr-FR" sz="2100" dirty="0" smtClean="0">
                <a:solidFill>
                  <a:srgbClr val="0000FF"/>
                </a:solidFill>
                <a:latin typeface="Comic Sans MS"/>
                <a:cs typeface="Comic Sans MS"/>
              </a:rPr>
              <a:t> CG: 83 ml/mn</a:t>
            </a:r>
          </a:p>
          <a:p>
            <a:pPr lvl="2"/>
            <a:r>
              <a:rPr lang="fr-FR" sz="2100" dirty="0" smtClean="0">
                <a:solidFill>
                  <a:srgbClr val="0000FF"/>
                </a:solidFill>
                <a:latin typeface="Comic Sans MS"/>
                <a:cs typeface="Comic Sans MS"/>
              </a:rPr>
              <a:t>Protéinurie &gt;1g/l, </a:t>
            </a:r>
            <a:r>
              <a:rPr lang="fr-FR" sz="21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créatininurie</a:t>
            </a:r>
            <a:r>
              <a:rPr lang="fr-FR" sz="21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albuminurie?</a:t>
            </a:r>
          </a:p>
          <a:p>
            <a:pPr lvl="2"/>
            <a:r>
              <a:rPr lang="fr-FR" sz="2100" dirty="0" smtClean="0">
                <a:latin typeface="Comic Sans MS"/>
                <a:cs typeface="Comic Sans MS"/>
              </a:rPr>
              <a:t>Tt </a:t>
            </a:r>
            <a:r>
              <a:rPr lang="fr-FR" sz="2000" dirty="0" err="1" smtClean="0">
                <a:latin typeface="Comic Sans MS"/>
                <a:cs typeface="Comic Sans MS"/>
              </a:rPr>
              <a:t>Coversyl</a:t>
            </a:r>
            <a:r>
              <a:rPr lang="fr-FR" sz="2000" dirty="0" smtClean="0">
                <a:latin typeface="Comic Sans MS"/>
                <a:cs typeface="Comic Sans MS"/>
              </a:rPr>
              <a:t>, </a:t>
            </a:r>
            <a:r>
              <a:rPr lang="fr-FR" sz="2000" dirty="0" err="1" smtClean="0">
                <a:latin typeface="Comic Sans MS"/>
                <a:cs typeface="Comic Sans MS"/>
              </a:rPr>
              <a:t>Fludex</a:t>
            </a:r>
            <a:r>
              <a:rPr lang="fr-FR" sz="2000" dirty="0" smtClean="0">
                <a:latin typeface="Comic Sans MS"/>
                <a:cs typeface="Comic Sans MS"/>
              </a:rPr>
              <a:t>, puis </a:t>
            </a:r>
            <a:r>
              <a:rPr lang="fr-FR" sz="2000" dirty="0" err="1" smtClean="0">
                <a:latin typeface="Comic Sans MS"/>
                <a:cs typeface="Comic Sans MS"/>
              </a:rPr>
              <a:t>CoAprovel</a:t>
            </a:r>
            <a:r>
              <a:rPr lang="fr-FR" sz="2000" dirty="0" smtClean="0">
                <a:latin typeface="Comic Sans MS"/>
                <a:cs typeface="Comic Sans MS"/>
              </a:rPr>
              <a:t> 300/12.5</a:t>
            </a:r>
            <a:endParaRPr lang="fr-FR" sz="2100" dirty="0" smtClean="0">
              <a:latin typeface="Comic Sans MS"/>
              <a:cs typeface="Comic Sans MS"/>
            </a:endParaRPr>
          </a:p>
          <a:p>
            <a:pPr lvl="1"/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2010: 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Créatinine =90μM</a:t>
            </a:r>
            <a:r>
              <a:rPr lang="fr-FR" sz="2000" dirty="0">
                <a:solidFill>
                  <a:srgbClr val="0000FF"/>
                </a:solidFill>
                <a:latin typeface="Comic Sans MS"/>
                <a:cs typeface="Comic Sans MS"/>
              </a:rPr>
              <a:t>/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l, protéinurie 0,74 g/l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fr-FR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			</a:t>
            </a:r>
            <a:r>
              <a:rPr lang="fr-FR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créatininurie</a:t>
            </a:r>
            <a:r>
              <a:rPr lang="fr-FR" sz="2000" b="1" dirty="0">
                <a:solidFill>
                  <a:srgbClr val="0000FF"/>
                </a:solidFill>
                <a:latin typeface="Comic Sans MS"/>
                <a:cs typeface="Comic Sans MS"/>
              </a:rPr>
              <a:t>, albuminurie?</a:t>
            </a:r>
          </a:p>
          <a:p>
            <a:pPr marL="457200" lvl="1" indent="0">
              <a:buNone/>
            </a:pPr>
            <a:endParaRPr lang="fr-FR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Echographie rénale: </a:t>
            </a:r>
            <a:r>
              <a:rPr lang="fr-FR" sz="2000" dirty="0" smtClean="0">
                <a:latin typeface="Comic Sans MS"/>
                <a:cs typeface="Comic Sans MS"/>
              </a:rPr>
              <a:t>normale</a:t>
            </a:r>
          </a:p>
          <a:p>
            <a:pPr lvl="1"/>
            <a:r>
              <a:rPr lang="fr-FR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PBR 2011: 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12 glomérules, 2 pains à cacheter, hypertrophie glomérulaire compensatrice: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hyalinose</a:t>
            </a:r>
            <a:r>
              <a:rPr lang="fr-FR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segmentaire et focale. Fibrose inflammatoire non spécifique en </a:t>
            </a:r>
            <a:r>
              <a:rPr lang="fr-FR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immunomarquage</a:t>
            </a:r>
            <a:endParaRPr lang="fr-FR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812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47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Facteurs de risque rénal chez le PVVIH</a:t>
            </a:r>
            <a:endParaRPr lang="fr-FR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733800" y="14859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+mj-lt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149849" y="6237312"/>
            <a:ext cx="88296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lvl="1" algn="ctr" eaLnBrk="1" hangingPunct="1">
              <a:defRPr/>
            </a:pP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Lucas JM, J Infect Dis 2008;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Mocroft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, AIDS 2010;  Flandre P, CJASN 2011;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Morlat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P,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PloS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 One, 2013; Santiago P,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Plos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One, 2014, </a:t>
            </a:r>
          </a:p>
          <a:p>
            <a:pPr marL="0" lvl="1" algn="ctr" eaLnBrk="1" hangingPunct="1">
              <a:defRPr/>
            </a:pP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Scherzer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R, AIDS 2014,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Ryom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L, AIDS, 2014;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Ryom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L, HIV Med 2013; Abraham AG, CID, 2015;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Mocroft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A, </a:t>
            </a:r>
            <a:r>
              <a:rPr lang="fr-FR" sz="1000" i="1" dirty="0" err="1" smtClean="0">
                <a:solidFill>
                  <a:srgbClr val="0000E0"/>
                </a:solidFill>
                <a:latin typeface="+mj-lt"/>
                <a:cs typeface="Comic Sans MS" charset="0"/>
              </a:rPr>
              <a:t>Plos</a:t>
            </a:r>
            <a:r>
              <a:rPr lang="fr-FR" sz="1000" i="1" dirty="0" smtClean="0">
                <a:solidFill>
                  <a:srgbClr val="0000E0"/>
                </a:solidFill>
                <a:latin typeface="+mj-lt"/>
                <a:cs typeface="Comic Sans MS" charset="0"/>
              </a:rPr>
              <a:t> Med 2015</a:t>
            </a:r>
            <a:endParaRPr lang="fr-FR" sz="1000" dirty="0" smtClean="0">
              <a:solidFill>
                <a:srgbClr val="0000E0"/>
              </a:solidFill>
              <a:latin typeface="+mj-lt"/>
              <a:cs typeface="Comic Sans MS" charset="0"/>
            </a:endParaRPr>
          </a:p>
          <a:p>
            <a:pPr marL="0" lvl="1" algn="ctr" eaLnBrk="1" hangingPunct="1">
              <a:defRPr/>
            </a:pPr>
            <a:endParaRPr lang="fr-FR" sz="1000" dirty="0" smtClean="0">
              <a:solidFill>
                <a:srgbClr val="0000E0"/>
              </a:solidFill>
              <a:latin typeface="+mj-lt"/>
              <a:cs typeface="Comic Sans MS" charset="0"/>
            </a:endParaRPr>
          </a:p>
          <a:p>
            <a:pPr algn="ctr" eaLnBrk="1" hangingPunct="1">
              <a:defRPr/>
            </a:pPr>
            <a:endParaRPr lang="fr-FR" sz="1000" dirty="0" smtClean="0">
              <a:solidFill>
                <a:srgbClr val="0000E0"/>
              </a:solidFill>
              <a:latin typeface="+mj-lt"/>
              <a:cs typeface="Comic Sans MS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89350"/>
              </p:ext>
            </p:extLst>
          </p:nvPr>
        </p:nvGraphicFramePr>
        <p:xfrm>
          <a:off x="1259632" y="1103730"/>
          <a:ext cx="6645256" cy="5080455"/>
        </p:xfrm>
        <a:graphic>
          <a:graphicData uri="http://schemas.openxmlformats.org/drawingml/2006/table">
            <a:tbl>
              <a:tblPr/>
              <a:tblGrid>
                <a:gridCol w="2240736"/>
                <a:gridCol w="2361527"/>
                <a:gridCol w="2042993"/>
              </a:tblGrid>
              <a:tr h="41261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DFG &lt; 60 ml/min/1,73m</a:t>
                      </a:r>
                      <a:r>
                        <a:rPr kumimoji="0" lang="fr-FR" sz="1400" b="1" i="1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fr-FR" sz="1400" b="1" i="1" u="none" strike="noStrike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DFG&lt; 30 ml/min/1,73m</a:t>
                      </a:r>
                      <a:r>
                        <a:rPr kumimoji="0" lang="fr-FR" sz="1400" b="1" i="1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fr-FR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IRCT</a:t>
                      </a:r>
                      <a:endParaRPr kumimoji="0" lang="fr-FR" sz="1400" b="1" i="1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Ethnie africaine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Femme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Age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Nadir CD4 &lt; 200</a:t>
                      </a:r>
                      <a:endParaRPr kumimoji="0" lang="fr-FR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CV HIV non contrôlée</a:t>
                      </a:r>
                      <a:endParaRPr kumimoji="0" lang="fr-FR" sz="1200" b="0" i="1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Stade SIDA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Coinfection VHC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Coinfection VHB</a:t>
                      </a:r>
                      <a:endParaRPr kumimoji="0" lang="fr-FR" sz="1200" b="0" i="1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✓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DFG 60-70 ml/min</a:t>
                      </a:r>
                      <a:endParaRPr kumimoji="0" lang="fr-FR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HTA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diabète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dyslipidémie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Tabac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4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Evènement cardiovasculaire</a:t>
                      </a:r>
                      <a:endParaRPr kumimoji="0" lang="fr-FR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4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Toxicomanie IV</a:t>
                      </a:r>
                      <a:endParaRPr kumimoji="0" lang="fr-FR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IDV, TDF, </a:t>
                      </a:r>
                      <a:r>
                        <a:rPr kumimoji="0" lang="fr-FR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ATVr</a:t>
                      </a: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fr-FR" sz="1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LPVr</a:t>
                      </a:r>
                      <a:endParaRPr kumimoji="0" lang="fr-FR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fr-FR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736" marB="4573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811" y="2502812"/>
            <a:ext cx="5400576" cy="41665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ZoneTexte 4"/>
          <p:cNvSpPr txBox="1"/>
          <p:nvPr/>
        </p:nvSpPr>
        <p:spPr>
          <a:xfrm>
            <a:off x="-40159" y="404664"/>
            <a:ext cx="893065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fr-FR" sz="2400" dirty="0">
                <a:solidFill>
                  <a:srgbClr val="000000"/>
                </a:solidFill>
                <a:latin typeface="Comic Sans MS"/>
                <a:cs typeface="Comic Sans MS"/>
              </a:rPr>
              <a:t>PBR 2011: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12 glomérules, </a:t>
            </a:r>
            <a:r>
              <a:rPr lang="fr-FR" dirty="0">
                <a:solidFill>
                  <a:srgbClr val="FF0000"/>
                </a:solidFill>
                <a:latin typeface="Comic Sans MS"/>
                <a:cs typeface="Comic Sans MS"/>
              </a:rPr>
              <a:t>2 pains à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cacheter (glomérules scléreux) = pronostic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</a:p>
          <a:p>
            <a:pPr marL="0" lvl="1" algn="ctr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hypertrophie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glomérulaire compensatrice</a:t>
            </a:r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</a:p>
          <a:p>
            <a:pPr marL="0" lvl="1" algn="ctr"/>
            <a:r>
              <a:rPr lang="fr-FR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Comic Sans MS"/>
                <a:cs typeface="Comic Sans MS"/>
              </a:rPr>
              <a:t>hyalinose</a:t>
            </a:r>
            <a:r>
              <a:rPr lang="fr-FR" dirty="0">
                <a:solidFill>
                  <a:srgbClr val="0000FF"/>
                </a:solidFill>
                <a:latin typeface="Comic Sans MS"/>
                <a:cs typeface="Comic Sans MS"/>
              </a:rPr>
              <a:t> segmentaire et 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focale  = diagnostic</a:t>
            </a:r>
          </a:p>
          <a:p>
            <a:pPr marL="0" lvl="1" algn="ctr"/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Fibrose inflammatoire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(% ) = pronostic,  </a:t>
            </a:r>
          </a:p>
          <a:p>
            <a:pPr marL="0" lvl="1" algn="ctr"/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non </a:t>
            </a:r>
            <a:r>
              <a:rPr lang="fr-FR" dirty="0">
                <a:solidFill>
                  <a:srgbClr val="0000FF"/>
                </a:solidFill>
                <a:latin typeface="Comic Sans MS"/>
                <a:cs typeface="Comic Sans MS"/>
              </a:rPr>
              <a:t>spécifique en </a:t>
            </a:r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immunomarquage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 = diagnostic</a:t>
            </a:r>
            <a:endParaRPr lang="fr-FR" sz="2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Lésions vasculaires? diagnostic et pronostic</a:t>
            </a:r>
            <a:endParaRPr lang="fr-FR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5488239"/>
            <a:ext cx="99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Lésion</a:t>
            </a:r>
          </a:p>
          <a:p>
            <a:pPr algn="ctr"/>
            <a:r>
              <a:rPr lang="fr-FR" sz="2400" b="1" dirty="0" smtClean="0"/>
              <a:t>HSF</a:t>
            </a:r>
            <a:endParaRPr lang="fr-FR" sz="2400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148064" y="5959196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1520" y="4708739"/>
            <a:ext cx="1486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Fibrose</a:t>
            </a:r>
          </a:p>
          <a:p>
            <a:pPr algn="ctr"/>
            <a:r>
              <a:rPr lang="fr-FR" sz="2000" b="1" dirty="0" smtClean="0"/>
              <a:t>Interstitielle</a:t>
            </a:r>
          </a:p>
          <a:p>
            <a:pPr algn="ctr"/>
            <a:r>
              <a:rPr lang="fr-FR" sz="2000" b="1" dirty="0" smtClean="0"/>
              <a:t>=</a:t>
            </a:r>
          </a:p>
          <a:p>
            <a:pPr algn="ctr"/>
            <a:r>
              <a:rPr lang="fr-FR" sz="2000" b="1" dirty="0" smtClean="0"/>
              <a:t>pronostic</a:t>
            </a:r>
            <a:endParaRPr lang="fr-FR" sz="20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452121" y="5311124"/>
            <a:ext cx="1319679" cy="139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8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Mr LJC, 45 ans </a:t>
            </a:r>
            <a:r>
              <a:rPr lang="fr-FR" dirty="0" smtClean="0">
                <a:latin typeface="Comic Sans MS"/>
                <a:cs typeface="Comic Sans MS"/>
              </a:rPr>
              <a:t>(5)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u="sng" dirty="0"/>
              <a:t>Atteinte </a:t>
            </a:r>
            <a:r>
              <a:rPr lang="fr-FR" sz="2800" u="sng" dirty="0" smtClean="0"/>
              <a:t>rénale </a:t>
            </a:r>
            <a:r>
              <a:rPr lang="fr-FR" sz="2800" dirty="0" smtClean="0"/>
              <a:t>(suite):</a:t>
            </a:r>
            <a:endParaRPr lang="fr-FR" sz="2800" dirty="0"/>
          </a:p>
          <a:p>
            <a:pPr lvl="1"/>
            <a:r>
              <a:rPr lang="fr-FR" sz="2400" dirty="0" smtClean="0">
                <a:latin typeface="Comic Sans MS"/>
                <a:cs typeface="Comic Sans MS"/>
              </a:rPr>
              <a:t>2013</a:t>
            </a:r>
            <a:r>
              <a:rPr lang="fr-FR" sz="2400" dirty="0">
                <a:latin typeface="Comic Sans MS"/>
                <a:cs typeface="Comic Sans MS"/>
              </a:rPr>
              <a:t>: </a:t>
            </a:r>
            <a:r>
              <a:rPr lang="fr-FR" sz="2400" dirty="0" smtClean="0">
                <a:latin typeface="Comic Sans MS"/>
                <a:cs typeface="Comic Sans MS"/>
              </a:rPr>
              <a:t>						</a:t>
            </a:r>
            <a:r>
              <a:rPr lang="fr-FR" sz="1800" dirty="0" smtClean="0">
                <a:latin typeface="Comic Sans MS"/>
                <a:cs typeface="Comic Sans MS"/>
              </a:rPr>
              <a:t>		sous </a:t>
            </a:r>
            <a:r>
              <a:rPr lang="fr-FR" sz="1800" dirty="0">
                <a:latin typeface="Comic Sans MS"/>
                <a:cs typeface="Comic Sans MS"/>
              </a:rPr>
              <a:t>TDF+FTC+</a:t>
            </a:r>
            <a:r>
              <a:rPr lang="fr-FR" sz="1800" dirty="0" smtClean="0">
                <a:latin typeface="Comic Sans MS"/>
                <a:cs typeface="Comic Sans MS"/>
              </a:rPr>
              <a:t>RIL / </a:t>
            </a:r>
            <a:r>
              <a:rPr lang="fr-FR" sz="1800" dirty="0" err="1" smtClean="0">
                <a:latin typeface="Comic Sans MS"/>
                <a:cs typeface="Comic Sans MS"/>
              </a:rPr>
              <a:t>CoAprovel</a:t>
            </a:r>
            <a:r>
              <a:rPr lang="fr-FR" sz="1800" dirty="0" smtClean="0">
                <a:latin typeface="Comic Sans MS"/>
                <a:cs typeface="Comic Sans MS"/>
              </a:rPr>
              <a:t> 300/12.5 </a:t>
            </a:r>
            <a:r>
              <a:rPr lang="fr-FR" sz="1800" dirty="0">
                <a:latin typeface="Comic Sans MS"/>
                <a:cs typeface="Comic Sans MS"/>
              </a:rPr>
              <a:t>+</a:t>
            </a:r>
            <a:r>
              <a:rPr lang="fr-FR" sz="1800" dirty="0" smtClean="0">
                <a:latin typeface="Comic Sans MS"/>
                <a:cs typeface="Comic Sans MS"/>
              </a:rPr>
              <a:t> Kardégic</a:t>
            </a:r>
            <a:endParaRPr lang="fr-FR" sz="1800" dirty="0">
              <a:latin typeface="Comic Sans MS"/>
              <a:cs typeface="Comic Sans MS"/>
            </a:endParaRPr>
          </a:p>
          <a:p>
            <a:pPr lvl="2"/>
            <a:r>
              <a:rPr lang="fr-FR" sz="2000" dirty="0">
                <a:latin typeface="Comic Sans MS"/>
                <a:cs typeface="Comic Sans MS"/>
              </a:rPr>
              <a:t>Créatinine =103</a:t>
            </a:r>
            <a:r>
              <a:rPr lang="fr-FR" sz="1800" dirty="0">
                <a:latin typeface="Comic Sans MS"/>
                <a:cs typeface="Comic Sans MS"/>
              </a:rPr>
              <a:t>μM/l, CG:78ml/mn, MDRD: 73ml/mn</a:t>
            </a:r>
          </a:p>
          <a:p>
            <a:pPr lvl="2"/>
            <a:r>
              <a:rPr lang="fr-FR" sz="1800" b="1" dirty="0">
                <a:solidFill>
                  <a:srgbClr val="0000FF"/>
                </a:solidFill>
                <a:latin typeface="Comic Sans MS"/>
                <a:cs typeface="Comic Sans MS"/>
              </a:rPr>
              <a:t>Protéinurie</a:t>
            </a:r>
            <a:r>
              <a:rPr lang="fr-FR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1,66g/l</a:t>
            </a:r>
            <a:r>
              <a:rPr lang="fr-FR" sz="18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fr-FR" sz="1800" b="1" dirty="0" err="1">
                <a:solidFill>
                  <a:srgbClr val="0000FF"/>
                </a:solidFill>
                <a:latin typeface="Comic Sans MS"/>
                <a:cs typeface="Comic Sans MS"/>
              </a:rPr>
              <a:t>AlbU</a:t>
            </a:r>
            <a:r>
              <a:rPr lang="fr-FR" sz="1800" b="1" dirty="0">
                <a:solidFill>
                  <a:srgbClr val="0000FF"/>
                </a:solidFill>
                <a:latin typeface="Comic Sans MS"/>
                <a:cs typeface="Comic Sans MS"/>
              </a:rPr>
              <a:t>: 1348mg/l</a:t>
            </a:r>
          </a:p>
          <a:p>
            <a:pPr lvl="2"/>
            <a:r>
              <a:rPr lang="fr-FR" sz="1800" dirty="0">
                <a:latin typeface="Comic Sans MS"/>
                <a:cs typeface="Comic Sans MS"/>
              </a:rPr>
              <a:t>RBP urinaire basse, B2microGburie 365 </a:t>
            </a:r>
            <a:r>
              <a:rPr lang="fr-FR" sz="1800" dirty="0" err="1">
                <a:latin typeface="Comic Sans MS"/>
                <a:cs typeface="Comic Sans MS"/>
              </a:rPr>
              <a:t>μg</a:t>
            </a:r>
            <a:r>
              <a:rPr lang="fr-FR" sz="1800" dirty="0">
                <a:latin typeface="Comic Sans MS"/>
                <a:cs typeface="Comic Sans MS"/>
              </a:rPr>
              <a:t>/l</a:t>
            </a:r>
          </a:p>
          <a:p>
            <a:pPr lvl="2"/>
            <a:r>
              <a:rPr lang="fr-FR" sz="1800" dirty="0" err="1">
                <a:latin typeface="Comic Sans MS"/>
                <a:cs typeface="Comic Sans MS"/>
              </a:rPr>
              <a:t>Phosphorémie</a:t>
            </a:r>
            <a:r>
              <a:rPr lang="fr-FR" sz="1800" dirty="0">
                <a:latin typeface="Comic Sans MS"/>
                <a:cs typeface="Comic Sans MS"/>
              </a:rPr>
              <a:t> 0,90mM/l, Phosphaturie 5,4 </a:t>
            </a:r>
            <a:r>
              <a:rPr lang="fr-FR" sz="1800" dirty="0" err="1">
                <a:latin typeface="Comic Sans MS"/>
                <a:cs typeface="Comic Sans MS"/>
              </a:rPr>
              <a:t>mM</a:t>
            </a:r>
            <a:r>
              <a:rPr lang="fr-FR" sz="1800" dirty="0">
                <a:latin typeface="Comic Sans MS"/>
                <a:cs typeface="Comic Sans MS"/>
              </a:rPr>
              <a:t>/l</a:t>
            </a:r>
          </a:p>
          <a:p>
            <a:pPr lvl="2"/>
            <a:r>
              <a:rPr lang="fr-FR" sz="1800" dirty="0">
                <a:latin typeface="Comic Sans MS"/>
                <a:cs typeface="Comic Sans MS"/>
              </a:rPr>
              <a:t>Dosage ARV: C</a:t>
            </a:r>
            <a:r>
              <a:rPr lang="fr-FR" sz="1400" dirty="0">
                <a:latin typeface="Comic Sans MS"/>
                <a:cs typeface="Comic Sans MS"/>
              </a:rPr>
              <a:t>TDF</a:t>
            </a:r>
            <a:r>
              <a:rPr lang="fr-FR" sz="1800" dirty="0">
                <a:latin typeface="Comic Sans MS"/>
                <a:cs typeface="Comic Sans MS"/>
              </a:rPr>
              <a:t> </a:t>
            </a:r>
            <a:r>
              <a:rPr lang="fr-FR" sz="1600" dirty="0">
                <a:latin typeface="Comic Sans MS"/>
                <a:cs typeface="Comic Sans MS"/>
              </a:rPr>
              <a:t>(H20)</a:t>
            </a:r>
            <a:r>
              <a:rPr lang="fr-FR" sz="1800" dirty="0">
                <a:latin typeface="Comic Sans MS"/>
                <a:cs typeface="Comic Sans MS"/>
              </a:rPr>
              <a:t>: 114 </a:t>
            </a:r>
            <a:r>
              <a:rPr lang="fr-FR" sz="1800" dirty="0" err="1">
                <a:latin typeface="Comic Sans MS"/>
                <a:cs typeface="Comic Sans MS"/>
              </a:rPr>
              <a:t>ng</a:t>
            </a:r>
            <a:r>
              <a:rPr lang="fr-FR" sz="1800" dirty="0">
                <a:latin typeface="Comic Sans MS"/>
                <a:cs typeface="Comic Sans MS"/>
              </a:rPr>
              <a:t>/</a:t>
            </a:r>
            <a:r>
              <a:rPr lang="fr-FR" sz="1800" dirty="0" smtClean="0">
                <a:latin typeface="Comic Sans MS"/>
                <a:cs typeface="Comic Sans MS"/>
              </a:rPr>
              <a:t>ml</a:t>
            </a:r>
          </a:p>
          <a:p>
            <a:pPr marL="909637" lvl="2" indent="0">
              <a:buNone/>
            </a:pPr>
            <a:r>
              <a:rPr lang="fr-FR" sz="1700" dirty="0" smtClean="0">
                <a:latin typeface="Comic Sans MS"/>
                <a:cs typeface="Comic Sans MS"/>
              </a:rPr>
              <a:t>		</a:t>
            </a:r>
            <a:r>
              <a:rPr lang="fr-FR" sz="1800" b="1" dirty="0" smtClean="0">
                <a:latin typeface="Comic Sans MS"/>
                <a:cs typeface="Comic Sans MS"/>
              </a:rPr>
              <a:t>néphropathie glomérulaire</a:t>
            </a:r>
            <a:r>
              <a:rPr lang="fr-FR" sz="1700" dirty="0" smtClean="0">
                <a:latin typeface="Comic Sans MS"/>
                <a:cs typeface="Comic Sans MS"/>
              </a:rPr>
              <a:t>, rôle </a:t>
            </a:r>
            <a:r>
              <a:rPr lang="fr-FR" sz="1700" dirty="0" err="1" smtClean="0">
                <a:latin typeface="Comic Sans MS"/>
                <a:cs typeface="Comic Sans MS"/>
              </a:rPr>
              <a:t>ténofovir</a:t>
            </a:r>
            <a:r>
              <a:rPr lang="fr-FR" sz="1700" dirty="0" smtClean="0">
                <a:latin typeface="Comic Sans MS"/>
                <a:cs typeface="Comic Sans MS"/>
              </a:rPr>
              <a:t> discutable?</a:t>
            </a:r>
            <a:endParaRPr lang="fr-FR" sz="1700" dirty="0">
              <a:latin typeface="Comic Sans MS"/>
              <a:cs typeface="Comic Sans MS"/>
            </a:endParaRPr>
          </a:p>
          <a:p>
            <a:pPr lvl="1"/>
            <a:r>
              <a:rPr lang="fr-FR" sz="2400" dirty="0" smtClean="0">
                <a:latin typeface="Comic Sans MS" panose="030F0702030302020204" pitchFamily="66" charset="0"/>
              </a:rPr>
              <a:t>2014: </a:t>
            </a:r>
            <a:r>
              <a:rPr lang="fr-FR" sz="2400" dirty="0" smtClean="0"/>
              <a:t>					</a:t>
            </a:r>
            <a:r>
              <a:rPr lang="fr-FR" sz="2000" dirty="0" smtClean="0"/>
              <a:t>			</a:t>
            </a:r>
            <a:r>
              <a:rPr lang="fr-FR" sz="1800" dirty="0" smtClean="0">
                <a:latin typeface="Comic Sans MS" panose="030F0702030302020204" pitchFamily="66" charset="0"/>
              </a:rPr>
              <a:t>sous </a:t>
            </a:r>
            <a:r>
              <a:rPr lang="fr-FR" sz="1800" dirty="0" err="1" smtClean="0">
                <a:latin typeface="Comic Sans MS" panose="030F0702030302020204" pitchFamily="66" charset="0"/>
              </a:rPr>
              <a:t>Eviplera</a:t>
            </a:r>
            <a:r>
              <a:rPr lang="fr-FR" sz="1800" dirty="0" smtClean="0">
                <a:latin typeface="Comic Sans MS" panose="030F0702030302020204" pitchFamily="66" charset="0"/>
              </a:rPr>
              <a:t> réduit 4/7 </a:t>
            </a:r>
            <a:r>
              <a:rPr lang="fr-FR" sz="1800" dirty="0" smtClean="0"/>
              <a:t>/ </a:t>
            </a:r>
            <a:r>
              <a:rPr lang="fr-FR" sz="1800" dirty="0" err="1">
                <a:latin typeface="Comic Sans MS"/>
                <a:cs typeface="Comic Sans MS"/>
              </a:rPr>
              <a:t>CoAprovel</a:t>
            </a:r>
            <a:r>
              <a:rPr lang="fr-FR" sz="1800" dirty="0">
                <a:latin typeface="Comic Sans MS"/>
                <a:cs typeface="Comic Sans MS"/>
              </a:rPr>
              <a:t> 300/12.5 + Kardégic</a:t>
            </a:r>
          </a:p>
          <a:p>
            <a:pPr lvl="2"/>
            <a:r>
              <a:rPr lang="fr-FR" sz="2000" dirty="0">
                <a:latin typeface="Comic Sans MS"/>
                <a:cs typeface="Comic Sans MS"/>
              </a:rPr>
              <a:t>Créatinine </a:t>
            </a:r>
            <a:r>
              <a:rPr lang="fr-FR" sz="2000" dirty="0" smtClean="0">
                <a:latin typeface="Comic Sans MS"/>
                <a:cs typeface="Comic Sans MS"/>
              </a:rPr>
              <a:t>=95</a:t>
            </a:r>
            <a:r>
              <a:rPr lang="fr-FR" sz="1800" dirty="0" smtClean="0">
                <a:latin typeface="Comic Sans MS"/>
                <a:cs typeface="Comic Sans MS"/>
              </a:rPr>
              <a:t>μM</a:t>
            </a:r>
            <a:r>
              <a:rPr lang="fr-FR" sz="1800" dirty="0">
                <a:latin typeface="Comic Sans MS"/>
                <a:cs typeface="Comic Sans MS"/>
              </a:rPr>
              <a:t>/</a:t>
            </a:r>
            <a:r>
              <a:rPr lang="fr-FR" sz="1800" dirty="0" smtClean="0">
                <a:latin typeface="Comic Sans MS"/>
                <a:cs typeface="Comic Sans MS"/>
              </a:rPr>
              <a:t>l, </a:t>
            </a:r>
            <a:r>
              <a:rPr lang="fr-FR" sz="1800" dirty="0">
                <a:latin typeface="Comic Sans MS"/>
                <a:cs typeface="Comic Sans MS"/>
              </a:rPr>
              <a:t>MDRD: </a:t>
            </a:r>
            <a:r>
              <a:rPr lang="fr-FR" sz="1800" dirty="0" smtClean="0">
                <a:latin typeface="Comic Sans MS"/>
                <a:cs typeface="Comic Sans MS"/>
              </a:rPr>
              <a:t>79ml</a:t>
            </a:r>
            <a:r>
              <a:rPr lang="fr-FR" sz="1800" dirty="0">
                <a:latin typeface="Comic Sans MS"/>
                <a:cs typeface="Comic Sans MS"/>
              </a:rPr>
              <a:t>/</a:t>
            </a:r>
            <a:r>
              <a:rPr lang="fr-FR" sz="1800" dirty="0" smtClean="0">
                <a:latin typeface="Comic Sans MS"/>
                <a:cs typeface="Comic Sans MS"/>
              </a:rPr>
              <a:t>mn</a:t>
            </a:r>
          </a:p>
          <a:p>
            <a:pPr lvl="2"/>
            <a:r>
              <a:rPr lang="fr-FR" sz="2000" dirty="0" smtClean="0">
                <a:latin typeface="Comic Sans MS"/>
                <a:cs typeface="Comic Sans MS"/>
              </a:rPr>
              <a:t>Protéinurie: 0,90 g/l</a:t>
            </a:r>
            <a:endParaRPr lang="fr-F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955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 bwMode="auto">
          <a:xfrm>
            <a:off x="464831" y="2235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dirty="0" smtClean="0">
                <a:solidFill>
                  <a:srgbClr val="0000FF"/>
                </a:solidFill>
              </a:rPr>
              <a:t>Score de risque d’Insuffisance Rénale Chronique</a:t>
            </a:r>
          </a:p>
          <a:p>
            <a:pPr algn="ctr" eaLnBrk="1" hangingPunct="1"/>
            <a:r>
              <a:rPr lang="fr-FR" i="1" dirty="0" smtClean="0">
                <a:solidFill>
                  <a:srgbClr val="0000FF"/>
                </a:solidFill>
              </a:rPr>
              <a:t>(DFG</a:t>
            </a:r>
            <a:r>
              <a:rPr lang="fr-FR" i="1" baseline="-25000" dirty="0" smtClean="0">
                <a:solidFill>
                  <a:srgbClr val="0000FF"/>
                </a:solidFill>
              </a:rPr>
              <a:t>CG</a:t>
            </a:r>
            <a:r>
              <a:rPr lang="fr-FR" i="1" dirty="0" smtClean="0">
                <a:solidFill>
                  <a:srgbClr val="0000FF"/>
                </a:solidFill>
              </a:rPr>
              <a:t> &lt; 60 ml/min/1,73m</a:t>
            </a:r>
            <a:r>
              <a:rPr lang="fr-FR" i="1" baseline="30000" dirty="0" smtClean="0">
                <a:solidFill>
                  <a:srgbClr val="0000FF"/>
                </a:solidFill>
              </a:rPr>
              <a:t>2</a:t>
            </a:r>
            <a:r>
              <a:rPr lang="fr-FR" i="1" dirty="0" smtClean="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fr-FR" sz="1400" i="1" dirty="0" err="1" smtClean="0">
                <a:solidFill>
                  <a:srgbClr val="FF0000"/>
                </a:solidFill>
              </a:rPr>
              <a:t>Mocroft</a:t>
            </a:r>
            <a:r>
              <a:rPr lang="fr-FR" sz="1400" i="1" dirty="0" smtClean="0">
                <a:solidFill>
                  <a:srgbClr val="FF0000"/>
                </a:solidFill>
              </a:rPr>
              <a:t> A, </a:t>
            </a:r>
            <a:r>
              <a:rPr lang="fr-FR" sz="1400" i="1" dirty="0" err="1" smtClean="0">
                <a:solidFill>
                  <a:srgbClr val="FF0000"/>
                </a:solidFill>
              </a:rPr>
              <a:t>Plos</a:t>
            </a:r>
            <a:r>
              <a:rPr lang="fr-FR" sz="1400" i="1" dirty="0" smtClean="0">
                <a:solidFill>
                  <a:srgbClr val="FF0000"/>
                </a:solidFill>
              </a:rPr>
              <a:t> Med, 2015</a:t>
            </a:r>
            <a:endParaRPr lang="fr-FR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54863"/>
              </p:ext>
            </p:extLst>
          </p:nvPr>
        </p:nvGraphicFramePr>
        <p:xfrm>
          <a:off x="392823" y="1844824"/>
          <a:ext cx="3099057" cy="388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0372"/>
                <a:gridCol w="1138685"/>
              </a:tblGrid>
              <a:tr h="2790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D:A:D  </a:t>
                      </a:r>
                      <a:r>
                        <a:rPr lang="fr-FR" sz="1600" b="1" i="1" dirty="0" err="1" smtClean="0">
                          <a:solidFill>
                            <a:srgbClr val="0000FF"/>
                          </a:solidFill>
                        </a:rPr>
                        <a:t>risk</a:t>
                      </a: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 score for CKD*</a:t>
                      </a:r>
                      <a:endParaRPr lang="fr-FR" sz="1600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6580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Drogue IV</a:t>
                      </a:r>
                      <a:endParaRPr lang="fr-FR" sz="1200" b="1" dirty="0"/>
                    </a:p>
                  </a:txBody>
                  <a:tcP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+ 2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5806">
                <a:tc>
                  <a:txBody>
                    <a:bodyPr/>
                    <a:lstStyle/>
                    <a:p>
                      <a:r>
                        <a:rPr lang="fr-FR" sz="1200" b="1" dirty="0" err="1" smtClean="0"/>
                        <a:t>Coinfection</a:t>
                      </a:r>
                      <a:r>
                        <a:rPr lang="fr-FR" sz="1200" b="1" baseline="0" dirty="0" smtClean="0"/>
                        <a:t> VHC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+ 1</a:t>
                      </a:r>
                      <a:endParaRPr lang="fr-FR" sz="1200" dirty="0"/>
                    </a:p>
                  </a:txBody>
                  <a:tcPr/>
                </a:tc>
              </a:tr>
              <a:tr h="797418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Age</a:t>
                      </a:r>
                    </a:p>
                    <a:p>
                      <a:r>
                        <a:rPr lang="fr-FR" sz="1200" dirty="0" smtClean="0"/>
                        <a:t>&gt;35 to ≤ 50 ans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&gt;50 to ≤ 60 ans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&gt; 60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+ 4</a:t>
                      </a:r>
                    </a:p>
                    <a:p>
                      <a:r>
                        <a:rPr lang="fr-FR" sz="1200" dirty="0" smtClean="0"/>
                        <a:t>+ 7</a:t>
                      </a:r>
                    </a:p>
                    <a:p>
                      <a:r>
                        <a:rPr lang="fr-FR" sz="1200" dirty="0" smtClean="0"/>
                        <a:t>+ 10</a:t>
                      </a:r>
                    </a:p>
                  </a:txBody>
                  <a:tcPr/>
                </a:tc>
              </a:tr>
              <a:tr h="6202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Baseline </a:t>
                      </a:r>
                      <a:r>
                        <a:rPr lang="fr-FR" sz="1200" b="1" dirty="0" err="1" smtClean="0"/>
                        <a:t>eGFR</a:t>
                      </a:r>
                      <a:r>
                        <a:rPr lang="fr-FR" sz="1200" b="1" baseline="-25000" dirty="0" err="1" smtClean="0"/>
                        <a:t>CG</a:t>
                      </a:r>
                      <a:r>
                        <a:rPr lang="fr-FR" sz="1200" b="1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 &gt; 60 and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≤ 70 </a:t>
                      </a:r>
                      <a:r>
                        <a:rPr lang="fr-FR" sz="1100" i="1" dirty="0" smtClean="0">
                          <a:solidFill>
                            <a:schemeClr val="tx1"/>
                          </a:solidFill>
                        </a:rPr>
                        <a:t>ml/min/1,73m</a:t>
                      </a:r>
                      <a:r>
                        <a:rPr lang="fr-FR" sz="11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 smtClean="0"/>
                        <a:t>&gt;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+ 6</a:t>
                      </a:r>
                    </a:p>
                    <a:p>
                      <a:r>
                        <a:rPr lang="fr-FR" sz="1200" dirty="0" smtClean="0"/>
                        <a:t>-  6</a:t>
                      </a:r>
                      <a:endParaRPr lang="fr-FR" sz="1200" dirty="0"/>
                    </a:p>
                  </a:txBody>
                  <a:tcPr/>
                </a:tc>
              </a:tr>
              <a:tr h="26580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Sexe féminin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+ 1</a:t>
                      </a:r>
                      <a:endParaRPr lang="fr-FR" sz="1200" dirty="0"/>
                    </a:p>
                  </a:txBody>
                  <a:tcPr/>
                </a:tc>
              </a:tr>
              <a:tr h="26580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Nadir CD4 &gt; 200/mm</a:t>
                      </a:r>
                      <a:r>
                        <a:rPr lang="fr-FR" sz="1200" b="1" baseline="30000" dirty="0" smtClean="0"/>
                        <a:t>3</a:t>
                      </a:r>
                      <a:endParaRPr lang="fr-FR" sz="12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</a:t>
                      </a:r>
                      <a:r>
                        <a:rPr lang="fr-FR" sz="1200" baseline="0" dirty="0" smtClean="0"/>
                        <a:t> 1</a:t>
                      </a:r>
                      <a:endParaRPr lang="fr-FR" sz="1200" dirty="0"/>
                    </a:p>
                  </a:txBody>
                  <a:tcPr/>
                </a:tc>
              </a:tr>
              <a:tr h="265806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HTA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+ 1</a:t>
                      </a:r>
                    </a:p>
                  </a:txBody>
                  <a:tcPr/>
                </a:tc>
              </a:tr>
              <a:tr h="35933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Evènement</a:t>
                      </a:r>
                      <a:r>
                        <a:rPr lang="fr-FR" sz="1200" b="1" baseline="0" dirty="0" smtClean="0"/>
                        <a:t> cardiovasculaire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+1 </a:t>
                      </a:r>
                      <a:endParaRPr lang="fr-FR" sz="1200" dirty="0"/>
                    </a:p>
                  </a:txBody>
                  <a:tcPr/>
                </a:tc>
              </a:tr>
              <a:tr h="35933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Diabète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+2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3529" y="1772816"/>
            <a:ext cx="3168351" cy="38884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55" y="2150922"/>
            <a:ext cx="2087998" cy="22007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492376"/>
            <a:ext cx="2087998" cy="21049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64288" y="1637524"/>
            <a:ext cx="1594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Cohortes de validation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96842" y="5990393"/>
            <a:ext cx="1274958" cy="750975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err="1" smtClean="0">
                <a:solidFill>
                  <a:srgbClr val="0000FF"/>
                </a:solidFill>
              </a:rPr>
              <a:t>Low</a:t>
            </a:r>
            <a:r>
              <a:rPr lang="fr-FR" sz="1200" b="1" dirty="0" smtClean="0">
                <a:solidFill>
                  <a:srgbClr val="0000FF"/>
                </a:solidFill>
              </a:rPr>
              <a:t> </a:t>
            </a:r>
            <a:r>
              <a:rPr lang="fr-FR" sz="1200" b="1" dirty="0" err="1" smtClean="0">
                <a:solidFill>
                  <a:srgbClr val="0000FF"/>
                </a:solidFill>
              </a:rPr>
              <a:t>risk</a:t>
            </a:r>
            <a:r>
              <a:rPr lang="fr-FR" sz="1200" b="1" dirty="0" smtClean="0">
                <a:solidFill>
                  <a:srgbClr val="0000FF"/>
                </a:solidFill>
              </a:rPr>
              <a:t>          &lt;0</a:t>
            </a:r>
          </a:p>
          <a:p>
            <a:pPr>
              <a:lnSpc>
                <a:spcPct val="120000"/>
              </a:lnSpc>
            </a:pPr>
            <a:r>
              <a:rPr lang="fr-FR" sz="1200" b="1" dirty="0" smtClean="0">
                <a:solidFill>
                  <a:srgbClr val="0000FF"/>
                </a:solidFill>
              </a:rPr>
              <a:t>Medium </a:t>
            </a:r>
            <a:r>
              <a:rPr lang="fr-FR" sz="1200" b="1" dirty="0" err="1" smtClean="0">
                <a:solidFill>
                  <a:srgbClr val="0000FF"/>
                </a:solidFill>
              </a:rPr>
              <a:t>risk</a:t>
            </a:r>
            <a:r>
              <a:rPr lang="fr-FR" sz="1200" b="1" dirty="0" smtClean="0">
                <a:solidFill>
                  <a:srgbClr val="0000FF"/>
                </a:solidFill>
              </a:rPr>
              <a:t>  0-4</a:t>
            </a:r>
          </a:p>
          <a:p>
            <a:pPr>
              <a:lnSpc>
                <a:spcPct val="120000"/>
              </a:lnSpc>
            </a:pPr>
            <a:r>
              <a:rPr lang="fr-FR" sz="1200" b="1" dirty="0" smtClean="0">
                <a:solidFill>
                  <a:srgbClr val="0000FF"/>
                </a:solidFill>
              </a:rPr>
              <a:t>High </a:t>
            </a:r>
            <a:r>
              <a:rPr lang="fr-FR" sz="1200" b="1" dirty="0" err="1" smtClean="0">
                <a:solidFill>
                  <a:srgbClr val="0000FF"/>
                </a:solidFill>
              </a:rPr>
              <a:t>risk</a:t>
            </a:r>
            <a:r>
              <a:rPr lang="fr-FR" sz="1200" b="1" dirty="0" smtClean="0">
                <a:solidFill>
                  <a:srgbClr val="0000FF"/>
                </a:solidFill>
              </a:rPr>
              <a:t>          ≥ 5</a:t>
            </a:r>
            <a:endParaRPr lang="fr-FR" sz="1200" b="1" dirty="0">
              <a:solidFill>
                <a:srgbClr val="0000FF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555776" y="5667567"/>
            <a:ext cx="0" cy="375488"/>
          </a:xfrm>
          <a:prstGeom prst="line">
            <a:avLst/>
          </a:prstGeom>
          <a:ln w="127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er 21"/>
          <p:cNvGrpSpPr/>
          <p:nvPr/>
        </p:nvGrpSpPr>
        <p:grpSpPr>
          <a:xfrm>
            <a:off x="3563888" y="1916832"/>
            <a:ext cx="2664296" cy="3665514"/>
            <a:chOff x="3707904" y="1973773"/>
            <a:chExt cx="2664296" cy="366551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904" y="2453716"/>
              <a:ext cx="2664296" cy="3185571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4788024" y="1973773"/>
              <a:ext cx="53091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>
                  <a:solidFill>
                    <a:srgbClr val="0000FF"/>
                  </a:solidFill>
                </a:rPr>
                <a:t>D:A:D</a:t>
              </a:r>
              <a:endParaRPr lang="fr-FR" sz="11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7901536" y="2479415"/>
            <a:ext cx="436519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rgbClr val="0000FF"/>
                </a:solidFill>
              </a:rPr>
              <a:t>RFHC</a:t>
            </a:r>
            <a:endParaRPr lang="fr-FR" sz="900" b="1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40352" y="4805314"/>
            <a:ext cx="826669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solidFill>
                  <a:srgbClr val="0000FF"/>
                </a:solidFill>
              </a:rPr>
              <a:t>SMART/ESPRIT</a:t>
            </a:r>
            <a:endParaRPr lang="fr-FR" sz="800" b="1" dirty="0">
              <a:solidFill>
                <a:srgbClr val="0000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6540" y="5646440"/>
            <a:ext cx="2236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 smtClean="0">
                <a:solidFill>
                  <a:srgbClr val="FF0000"/>
                </a:solidFill>
              </a:rPr>
              <a:t>*ethnie et protéinurie non disponibles </a:t>
            </a:r>
            <a:endParaRPr lang="fr-FR" sz="1000" b="1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84168" y="3167390"/>
            <a:ext cx="535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14,7%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049353" y="4361571"/>
            <a:ext cx="46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1,5%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049864" y="4581128"/>
            <a:ext cx="538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0,18%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79512" y="4797152"/>
            <a:ext cx="345638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6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7" y="1196752"/>
            <a:ext cx="7920880" cy="5803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4827" y="2089622"/>
            <a:ext cx="3960440" cy="4024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499992" y="2535342"/>
            <a:ext cx="3969550" cy="4608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latin typeface="Comic Sans MS"/>
                <a:cs typeface="Comic Sans MS"/>
              </a:rPr>
              <a:t>Mr ROJ, 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52 ans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88160" y="6279758"/>
            <a:ext cx="455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http://</a:t>
            </a:r>
            <a:r>
              <a:rPr lang="fr-FR" sz="1200" b="1" dirty="0" err="1" smtClean="0">
                <a:solidFill>
                  <a:srgbClr val="0000FF"/>
                </a:solidFill>
              </a:rPr>
              <a:t>www.hivpv.org</a:t>
            </a:r>
            <a:r>
              <a:rPr lang="fr-FR" sz="1200" b="1" dirty="0" smtClean="0">
                <a:solidFill>
                  <a:srgbClr val="0000FF"/>
                </a:solidFill>
              </a:rPr>
              <a:t>/Home/Tools/</a:t>
            </a:r>
            <a:r>
              <a:rPr lang="fr-FR" sz="1200" b="1" dirty="0" err="1" smtClean="0">
                <a:solidFill>
                  <a:srgbClr val="0000FF"/>
                </a:solidFill>
              </a:rPr>
              <a:t>ChronicKidneyDiseaseTool.aspx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26632" y="531476"/>
            <a:ext cx="23806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Score  14 : risque élevé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4460</Words>
  <Application>Microsoft Macintosh PowerPoint</Application>
  <PresentationFormat>Présentation à l'écran (4:3)</PresentationFormat>
  <Paragraphs>1322</Paragraphs>
  <Slides>71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3" baseType="lpstr">
      <vt:lpstr>Thème Office</vt:lpstr>
      <vt:lpstr>Document</vt:lpstr>
      <vt:lpstr>Cas cliniques « rein » </vt:lpstr>
      <vt:lpstr>Mr ROJ, 52 ans</vt:lpstr>
      <vt:lpstr>Mr ROJ, 52 ans (2)</vt:lpstr>
      <vt:lpstr>Mr ROJ, 52 ans (3): 2011..</vt:lpstr>
      <vt:lpstr>Quels facteurs de risques d’insuffisance rénale ?</vt:lpstr>
      <vt:lpstr>Mr ROJ, 52 ans</vt:lpstr>
      <vt:lpstr>Présentation PowerPoint</vt:lpstr>
      <vt:lpstr>Présentation PowerPoint</vt:lpstr>
      <vt:lpstr>Présentation PowerPoint</vt:lpstr>
      <vt:lpstr>Mr ROJ, 52 ans (2)</vt:lpstr>
      <vt:lpstr>Présentation PowerPoint</vt:lpstr>
      <vt:lpstr>Impact de l’exposition cumulée aux ARV nephrotoxiques sur le risque d’IRC</vt:lpstr>
      <vt:lpstr>Présentation PowerPoint</vt:lpstr>
      <vt:lpstr>Mr ROJ, 52 ans (3): 2011..</vt:lpstr>
      <vt:lpstr>Mr ROJ, 52 ans (3): 2011..</vt:lpstr>
      <vt:lpstr>Présentation PowerPoint</vt:lpstr>
      <vt:lpstr>Présentation PowerPoint</vt:lpstr>
      <vt:lpstr>Données du bilan rénal (1)</vt:lpstr>
      <vt:lpstr>Quelles explorations rénales? (2)</vt:lpstr>
      <vt:lpstr>Quel diagnostic de l’atteinte rénale?</vt:lpstr>
      <vt:lpstr>Quel diagnostic de l’atteinte rénale?</vt:lpstr>
      <vt:lpstr>Présentation PowerPoint</vt:lpstr>
      <vt:lpstr>Présentation PowerPoint</vt:lpstr>
      <vt:lpstr>Présentation PowerPoint</vt:lpstr>
      <vt:lpstr>Néphropathie associée au VIH - HIVAN</vt:lpstr>
      <vt:lpstr>Hyalinose segmentaire et focale non HIVAN (non collapsing focal and segmental glomerulonephritis)</vt:lpstr>
      <vt:lpstr>GN à immuns complexes (HIVICK)</vt:lpstr>
      <vt:lpstr>Quel diagnostic de l’atteinte rénale?</vt:lpstr>
      <vt:lpstr>Présentation PowerPoint</vt:lpstr>
      <vt:lpstr>Lésions histologiques de tubulopathie au Ténofovir</vt:lpstr>
      <vt:lpstr>Attitude thérapeutique?</vt:lpstr>
      <vt:lpstr>Attitude thérapeutique (1) Néphropathie glomérulaire</vt:lpstr>
      <vt:lpstr>Attitude thérapeutique (2) Tubulopathie Ténofovir</vt:lpstr>
      <vt:lpstr>Mr ROJ, 52 ans (4)</vt:lpstr>
      <vt:lpstr>Mr ROJ, 52 ans (4)</vt:lpstr>
      <vt:lpstr>Cas clinique n°2</vt:lpstr>
      <vt:lpstr>Loïc</vt:lpstr>
      <vt:lpstr>Présentation PowerPoint</vt:lpstr>
      <vt:lpstr>Attitude thérapeutique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Néphrotoxicité de l’ATV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</vt:lpstr>
      <vt:lpstr>Bilan juin 2015</vt:lpstr>
      <vt:lpstr>Que faire</vt:lpstr>
      <vt:lpstr>Présentation PowerPoint</vt:lpstr>
      <vt:lpstr>Présentation PowerPoint</vt:lpstr>
      <vt:lpstr>Présentation PowerPoint</vt:lpstr>
      <vt:lpstr>Présentation PowerPoint</vt:lpstr>
      <vt:lpstr>Comorbidités CV et Rein </vt:lpstr>
      <vt:lpstr>Comorbidités CV et Rein </vt:lpstr>
      <vt:lpstr>Rein et comorbidités cardiovasculaires </vt:lpstr>
      <vt:lpstr>CAT pour la prise en charge de l’HTA</vt:lpstr>
      <vt:lpstr>Hypophosphorémie</vt:lpstr>
      <vt:lpstr>Que faire de l’Eviplera?</vt:lpstr>
      <vt:lpstr>Mr LJC, 45 ans</vt:lpstr>
      <vt:lpstr>Mr LJC, 45 ans (2)</vt:lpstr>
      <vt:lpstr>Mr LJC, 45 ans (3)</vt:lpstr>
      <vt:lpstr>Mr LJC, 45 ans (4)</vt:lpstr>
      <vt:lpstr>Présentation PowerPoint</vt:lpstr>
      <vt:lpstr>Mr LJC, 45 ans (5)</vt:lpstr>
    </vt:vector>
  </TitlesOfParts>
  <Company>inserm u1155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cliniques « rein »</dc:title>
  <dc:creator>emmanuelle plaisier</dc:creator>
  <cp:lastModifiedBy>Cédric Arvieux</cp:lastModifiedBy>
  <cp:revision>96</cp:revision>
  <dcterms:created xsi:type="dcterms:W3CDTF">2015-09-07T08:44:38Z</dcterms:created>
  <dcterms:modified xsi:type="dcterms:W3CDTF">2015-09-12T06:35:28Z</dcterms:modified>
</cp:coreProperties>
</file>