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8" r:id="rId3"/>
    <p:sldId id="256"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480" y="-6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CFD90E-1AE3-47C7-91B1-A5477031D2D5}" type="datetimeFigureOut">
              <a:rPr lang="fr-FR" smtClean="0"/>
              <a:t>12/09/15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2B8881-A569-4632-A218-915C3A8CC3A9}" type="slidenum">
              <a:rPr lang="fr-FR" smtClean="0"/>
              <a:t>‹#›</a:t>
            </a:fld>
            <a:endParaRPr lang="fr-FR"/>
          </a:p>
        </p:txBody>
      </p:sp>
    </p:spTree>
    <p:extLst>
      <p:ext uri="{BB962C8B-B14F-4D97-AF65-F5344CB8AC3E}">
        <p14:creationId xmlns:p14="http://schemas.microsoft.com/office/powerpoint/2010/main" val="359122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430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fld id="{6AA6D803-6ECB-43B4-9272-BDEDB95ADED2}" type="slidenum">
              <a:rPr lang="fr-FR">
                <a:solidFill>
                  <a:prstClr val="black"/>
                </a:solidFill>
                <a:latin typeface="Calibri" pitchFamily="34" charset="0"/>
              </a:rPr>
              <a:pPr/>
              <a:t>26</a:t>
            </a:fld>
            <a:endParaRPr lang="fr-FR">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mtClean="0"/>
              <a:t>When comparing patients with versus without NR-HRT, respectively, median VL was higher (6.60 vs 5.75 log</a:t>
            </a:r>
            <a:r>
              <a:rPr lang="en-US" baseline="-25000" smtClean="0"/>
              <a:t>10</a:t>
            </a:r>
            <a:r>
              <a:rPr lang="en-US" smtClean="0"/>
              <a:t> copies/mL, </a:t>
            </a:r>
            <a:r>
              <a:rPr lang="en-US" i="1" smtClean="0"/>
              <a:t>p</a:t>
            </a:r>
            <a:r>
              <a:rPr lang="en-US" smtClean="0"/>
              <a:t>=0.02), median CD4+ cell count was lower (371 vs 480/mm3, </a:t>
            </a:r>
            <a:r>
              <a:rPr lang="en-US" i="1" smtClean="0"/>
              <a:t>p</a:t>
            </a:r>
            <a:r>
              <a:rPr lang="en-US" smtClean="0"/>
              <a:t>=0.03), and median CD4:CD8 cell ratio was higher (0.78 vs 0.49, </a:t>
            </a:r>
            <a:r>
              <a:rPr lang="en-US" i="1" smtClean="0"/>
              <a:t>P</a:t>
            </a:r>
            <a:r>
              <a:rPr lang="en-US" smtClean="0"/>
              <a:t>=0.09). Meanwhile, the median time between suspected transmission and HIV-test was significantly shorter in patients with NR-HRT than those with concordant HRT (19 vs 27 days, </a:t>
            </a:r>
            <a:r>
              <a:rPr lang="en-US" i="1" smtClean="0"/>
              <a:t>P</a:t>
            </a:r>
            <a:r>
              <a:rPr lang="en-US" smtClean="0"/>
              <a:t>=0.008). When compared to other virological/immunological measures, only VL at a cutoff of &gt;6.09 log</a:t>
            </a:r>
            <a:r>
              <a:rPr lang="en-US" baseline="-25000" smtClean="0"/>
              <a:t>10</a:t>
            </a:r>
            <a:r>
              <a:rPr lang="en-US" smtClean="0"/>
              <a:t> copies/mL significantly predicted NR-HRT (OR=7.50, 95%CI=1.49-37.66). NR-HRT occurred more frequently during the first 24 days after transmission (66.7% vs 33.3% thereafter), yet this association was not significant (OR=3.43, 95%CI=0.75-15.67).</a:t>
            </a:r>
            <a:endParaRPr lang="fr-FR" smtClean="0"/>
          </a:p>
          <a:p>
            <a:pPr>
              <a:lnSpc>
                <a:spcPct val="80000"/>
              </a:lnSpc>
            </a:pPr>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5325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fld id="{D511025E-3656-4AAA-98FC-6FCDED71180C}" type="slidenum">
              <a:rPr lang="fr-FR">
                <a:solidFill>
                  <a:prstClr val="black"/>
                </a:solidFill>
                <a:latin typeface="Calibri" pitchFamily="34" charset="0"/>
              </a:rPr>
              <a:pPr/>
              <a:t>31</a:t>
            </a:fld>
            <a:endParaRPr lang="fr-FR">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2253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fld id="{E03B1AB9-EDA7-42D2-92B4-F1B910E85F88}" type="slidenum">
              <a:rPr lang="fr-FR">
                <a:solidFill>
                  <a:prstClr val="black"/>
                </a:solidFill>
                <a:latin typeface="Calibri" pitchFamily="34" charset="0"/>
              </a:rPr>
              <a:pPr/>
              <a:t>8</a:t>
            </a:fld>
            <a:endParaRPr lang="fr-FR">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fld id="{89DD7985-CDEA-4FBC-AB34-4D5250FDFF8E}" type="slidenum">
              <a:rPr lang="fr-FR" altLang="fr-FR">
                <a:solidFill>
                  <a:prstClr val="black"/>
                </a:solidFill>
                <a:latin typeface="Arial" pitchFamily="34" charset="0"/>
                <a:ea typeface="MS PGothic" pitchFamily="34" charset="-128"/>
              </a:rPr>
              <a:pPr/>
              <a:t>10</a:t>
            </a:fld>
            <a:endParaRPr lang="fr-FR" altLang="fr-FR">
              <a:solidFill>
                <a:prstClr val="black"/>
              </a:solidFill>
              <a:latin typeface="Arial" pitchFamily="34" charset="0"/>
              <a:ea typeface="MS PGothic" pitchFamily="34" charset="-128"/>
            </a:endParaRPr>
          </a:p>
        </p:txBody>
      </p:sp>
      <p:sp>
        <p:nvSpPr>
          <p:cNvPr id="25602"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xfrm>
            <a:off x="685800" y="4343400"/>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Currently there are 3 products with either FDA or CE mark – and there are a number of other products are currently being developed</a:t>
            </a:r>
          </a:p>
          <a:p>
            <a:pPr>
              <a:spcBef>
                <a:spcPct val="0"/>
              </a:spcBef>
            </a:pPr>
            <a:endParaRPr lang="en-GB" smtClean="0"/>
          </a:p>
          <a:p>
            <a:pPr>
              <a:spcBef>
                <a:spcPct val="0"/>
              </a:spcBef>
            </a:pPr>
            <a:r>
              <a:rPr lang="en-GB" smtClean="0"/>
              <a:t>All these products now are 2</a:t>
            </a:r>
            <a:r>
              <a:rPr lang="en-GB" baseline="30000" smtClean="0"/>
              <a:t>nd</a:t>
            </a:r>
            <a:r>
              <a:rPr lang="en-GB" smtClean="0"/>
              <a:t> generation tests. Underscoring that self-testing is an innovation in the use of an older product. The market for HIVST today is about oral fluid and whole blood, but it wont be the market forever. And the products are improving with more stable read windows, fewer components, integrated buffer systems, molecular detection etc. </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fld id="{28D20107-9C44-4FB4-9E6A-FBBCFF35B9DD}" type="slidenum">
              <a:rPr lang="en-GB">
                <a:solidFill>
                  <a:prstClr val="black"/>
                </a:solidFill>
                <a:latin typeface="Calibri" pitchFamily="34" charset="0"/>
              </a:rPr>
              <a:pPr/>
              <a:t>15</a:t>
            </a:fld>
            <a:endParaRPr lang="en-GB">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Prise d’essai de 2,5 µl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457159" fontAlgn="auto">
              <a:spcBef>
                <a:spcPts val="0"/>
              </a:spcBef>
              <a:spcAft>
                <a:spcPts val="500"/>
              </a:spcAft>
              <a:defRPr/>
            </a:pPr>
            <a:r>
              <a:rPr lang="en-US" sz="2000" dirty="0">
                <a:solidFill>
                  <a:prstClr val="black"/>
                </a:solidFill>
                <a:latin typeface="Arial" panose="020B0604020202020204" pitchFamily="34" charset="0"/>
                <a:cs typeface="Arial" panose="020B0604020202020204" pitchFamily="34" charset="0"/>
              </a:rPr>
              <a:t>Accuracy can be </a:t>
            </a:r>
            <a:r>
              <a:rPr lang="en-US" sz="2000" b="1" dirty="0">
                <a:solidFill>
                  <a:prstClr val="black"/>
                </a:solidFill>
                <a:latin typeface="Arial" panose="020B0604020202020204" pitchFamily="34" charset="0"/>
                <a:cs typeface="Arial" panose="020B0604020202020204" pitchFamily="34" charset="0"/>
              </a:rPr>
              <a:t>good</a:t>
            </a:r>
            <a:r>
              <a:rPr lang="en-US" sz="2000" dirty="0">
                <a:solidFill>
                  <a:prstClr val="black"/>
                </a:solidFill>
                <a:latin typeface="Arial" panose="020B0604020202020204" pitchFamily="34" charset="0"/>
                <a:cs typeface="Arial" panose="020B0604020202020204" pitchFamily="34" charset="0"/>
              </a:rPr>
              <a:t>, especially within supervised HIVST</a:t>
            </a:r>
          </a:p>
          <a:p>
            <a:pPr marL="453985" indent="-342870" defTabSz="457159" fontAlgn="auto">
              <a:spcBef>
                <a:spcPts val="0"/>
              </a:spcBef>
              <a:spcAft>
                <a:spcPts val="500"/>
              </a:spcAft>
              <a:buFont typeface="Arial"/>
              <a:buChar char="•"/>
              <a:defRPr/>
            </a:pPr>
            <a:r>
              <a:rPr lang="en-US" sz="2000" dirty="0">
                <a:solidFill>
                  <a:schemeClr val="dk1"/>
                </a:solidFill>
                <a:latin typeface="Arial" panose="020B0604020202020204" pitchFamily="34" charset="0"/>
                <a:ea typeface="Calibri"/>
                <a:cs typeface="Arial" panose="020B0604020202020204" pitchFamily="34" charset="0"/>
                <a:sym typeface="Calibri"/>
              </a:rPr>
              <a:t>Sensitivity ≥ 91.7% &amp; specificity ≥ 97.9%</a:t>
            </a:r>
            <a:r>
              <a:rPr lang="en-US" sz="2000" baseline="30000" dirty="0">
                <a:solidFill>
                  <a:schemeClr val="dk1"/>
                </a:solidFill>
                <a:latin typeface="Arial" panose="020B0604020202020204" pitchFamily="34" charset="0"/>
                <a:ea typeface="Calibri"/>
                <a:cs typeface="Arial" panose="020B0604020202020204" pitchFamily="34" charset="0"/>
                <a:sym typeface="Calibri"/>
              </a:rPr>
              <a:t>1,2</a:t>
            </a:r>
          </a:p>
          <a:p>
            <a:pPr marL="111115" defTabSz="457159" fontAlgn="auto">
              <a:spcBef>
                <a:spcPts val="0"/>
              </a:spcBef>
              <a:spcAft>
                <a:spcPts val="500"/>
              </a:spcAft>
              <a:defRPr/>
            </a:pPr>
            <a:endParaRPr lang="en-US" sz="2400" baseline="30000" dirty="0">
              <a:solidFill>
                <a:schemeClr val="dk1"/>
              </a:solidFill>
              <a:latin typeface="Arial" panose="020B0604020202020204" pitchFamily="34" charset="0"/>
              <a:ea typeface="Calibri"/>
              <a:cs typeface="Arial" panose="020B0604020202020204" pitchFamily="34" charset="0"/>
              <a:sym typeface="Calibri"/>
            </a:endParaRPr>
          </a:p>
          <a:p>
            <a:pPr defTabSz="457159" fontAlgn="auto">
              <a:spcBef>
                <a:spcPts val="0"/>
              </a:spcBef>
              <a:spcAft>
                <a:spcPts val="500"/>
              </a:spcAft>
              <a:defRPr/>
            </a:pPr>
            <a:r>
              <a:rPr lang="en-US" sz="2000" dirty="0">
                <a:solidFill>
                  <a:prstClr val="black"/>
                </a:solidFill>
                <a:latin typeface="Arial" panose="020B0604020202020204" pitchFamily="34" charset="0"/>
                <a:cs typeface="Arial" panose="020B0604020202020204" pitchFamily="34" charset="0"/>
              </a:rPr>
              <a:t>But, can be </a:t>
            </a:r>
            <a:r>
              <a:rPr lang="en-US" sz="2000" b="1" dirty="0">
                <a:solidFill>
                  <a:prstClr val="black"/>
                </a:solidFill>
                <a:latin typeface="Arial" panose="020B0604020202020204" pitchFamily="34" charset="0"/>
                <a:cs typeface="Arial" panose="020B0604020202020204" pitchFamily="34" charset="0"/>
              </a:rPr>
              <a:t>poor</a:t>
            </a:r>
            <a:r>
              <a:rPr lang="en-US" sz="2000" dirty="0">
                <a:solidFill>
                  <a:prstClr val="black"/>
                </a:solidFill>
                <a:latin typeface="Arial" panose="020B0604020202020204" pitchFamily="34" charset="0"/>
                <a:cs typeface="Arial" panose="020B0604020202020204" pitchFamily="34" charset="0"/>
              </a:rPr>
              <a:t>—especially with inappropriate products, poor or no instructions-for-use &amp; without support—or when people with HIV using ART check their status--particularly with oral fluid-based HIV RDTs</a:t>
            </a:r>
            <a:r>
              <a:rPr lang="en-US" sz="2000" baseline="30000" dirty="0">
                <a:solidFill>
                  <a:prstClr val="black"/>
                </a:solidFill>
                <a:latin typeface="Arial" panose="020B0604020202020204" pitchFamily="34" charset="0"/>
                <a:cs typeface="Arial" panose="020B0604020202020204" pitchFamily="34" charset="0"/>
              </a:rPr>
              <a:t>7,10</a:t>
            </a:r>
          </a:p>
          <a:p>
            <a:pPr defTabSz="457159" fontAlgn="auto">
              <a:spcBef>
                <a:spcPts val="0"/>
              </a:spcBef>
              <a:spcAft>
                <a:spcPts val="500"/>
              </a:spcAft>
              <a:defRPr/>
            </a:pPr>
            <a:endParaRPr lang="en-US" sz="2000" baseline="30000" dirty="0">
              <a:solidFill>
                <a:prstClr val="black"/>
              </a:solidFill>
              <a:latin typeface="Arial" panose="020B0604020202020204" pitchFamily="34" charset="0"/>
              <a:cs typeface="Arial" panose="020B0604020202020204" pitchFamily="34" charset="0"/>
            </a:endParaRPr>
          </a:p>
          <a:p>
            <a:pPr defTabSz="457159" fontAlgn="auto">
              <a:spcBef>
                <a:spcPts val="0"/>
              </a:spcBef>
              <a:spcAft>
                <a:spcPts val="500"/>
              </a:spcAft>
              <a:defRPr/>
            </a:pPr>
            <a:r>
              <a:rPr lang="en-US" dirty="0"/>
              <a:t>Also like all testing accuracy depends on the  prevalence of the population testing—this highlights the need for additional confirmatory testing under all (even ideal) circumstances. </a:t>
            </a:r>
            <a:endParaRPr lang="en-US" sz="2000" dirty="0">
              <a:solidFill>
                <a:prstClr val="black"/>
              </a:solidFill>
              <a:latin typeface="Arial" panose="020B0604020202020204" pitchFamily="34" charset="0"/>
              <a:cs typeface="Arial" panose="020B0604020202020204" pitchFamily="34" charset="0"/>
            </a:endParaRPr>
          </a:p>
          <a:p>
            <a:pPr fontAlgn="auto">
              <a:spcBef>
                <a:spcPts val="0"/>
              </a:spcBef>
              <a:spcAft>
                <a:spcPts val="0"/>
              </a:spcAft>
              <a:defRPr/>
            </a:pPr>
            <a:endParaRPr lang="en-GB" dirty="0" smtClean="0"/>
          </a:p>
          <a:p>
            <a:pPr fontAlgn="auto">
              <a:spcBef>
                <a:spcPts val="0"/>
              </a:spcBef>
              <a:spcAft>
                <a:spcPts val="0"/>
              </a:spcAft>
              <a:defRPr/>
            </a:pPr>
            <a:r>
              <a:rPr lang="en-GB" dirty="0" smtClean="0"/>
              <a:t>But as Jared </a:t>
            </a:r>
            <a:r>
              <a:rPr lang="en-GB" dirty="0" err="1" smtClean="0"/>
              <a:t>Baetan</a:t>
            </a:r>
            <a:r>
              <a:rPr lang="en-GB" dirty="0" smtClean="0"/>
              <a:t> has pointed out is that we need to weigh in the context of a bigger picture and compare the sensitivity of a HIV self-test to the sensitivity of 0 and nothing at all.</a:t>
            </a:r>
            <a:endParaRPr lang="en-GB" dirty="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fld id="{410EFADB-1146-482F-9686-CE5E04AA47D5}" type="slidenum">
              <a:rPr lang="en-GB">
                <a:solidFill>
                  <a:prstClr val="black"/>
                </a:solidFill>
                <a:latin typeface="Calibri" pitchFamily="34" charset="0"/>
              </a:rPr>
              <a:pPr/>
              <a:t>21</a:t>
            </a:fld>
            <a:endParaRPr lang="en-GB">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fld id="{AD6F087E-D61C-4F9D-BD93-C41E0839349F}" type="slidenum">
              <a:rPr lang="fr-FR" altLang="fr-FR">
                <a:solidFill>
                  <a:prstClr val="black"/>
                </a:solidFill>
                <a:latin typeface="Arial" pitchFamily="34" charset="0"/>
                <a:ea typeface="MS PGothic" pitchFamily="34" charset="-128"/>
              </a:rPr>
              <a:pPr/>
              <a:t>23</a:t>
            </a:fld>
            <a:endParaRPr lang="fr-FR" altLang="fr-FR">
              <a:solidFill>
                <a:prstClr val="black"/>
              </a:solidFill>
              <a:latin typeface="Arial" pitchFamily="34" charset="0"/>
              <a:ea typeface="MS PGothic" pitchFamily="34" charset="-128"/>
            </a:endParaRPr>
          </a:p>
        </p:txBody>
      </p:sp>
      <p:sp>
        <p:nvSpPr>
          <p:cNvPr id="47106"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xfrm>
            <a:off x="685800" y="4343400"/>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La date estimée de l’infection est le point situé au milieu entre la date du prélèvement positif à l’ELISA et/ou CV et le dernier prélèvement négatif</a:t>
            </a:r>
          </a:p>
          <a:p>
            <a:r>
              <a:rPr lang="fr-FR" smtClean="0"/>
              <a:t>Avec cette date, il calcule le délai moyen de détection du test : situé entre ce point moyen et le dernier prélèvement du test salivaire négatif; délai max entre le dernier point négatif ELISA/CV et le dernier prélèvement du test salivaire négatif et le délai minimum  entre le prélèvement positif ELISA/CV et dernier prélèvement du test salivaire négatif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1D87003-F36A-4BEF-A710-AC2CF4CE9F75}" type="datetimeFigureOut">
              <a:rPr lang="fr-FR" smtClean="0"/>
              <a:t>12/09/15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32F378-110F-40E5-9C93-6FF60ECDA996}" type="slidenum">
              <a:rPr lang="fr-FR" smtClean="0"/>
              <a:t>‹#›</a:t>
            </a:fld>
            <a:endParaRPr lang="fr-FR"/>
          </a:p>
        </p:txBody>
      </p:sp>
    </p:spTree>
    <p:extLst>
      <p:ext uri="{BB962C8B-B14F-4D97-AF65-F5344CB8AC3E}">
        <p14:creationId xmlns:p14="http://schemas.microsoft.com/office/powerpoint/2010/main" val="410255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D87003-F36A-4BEF-A710-AC2CF4CE9F75}" type="datetimeFigureOut">
              <a:rPr lang="fr-FR" smtClean="0"/>
              <a:t>12/09/15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32F378-110F-40E5-9C93-6FF60ECDA996}" type="slidenum">
              <a:rPr lang="fr-FR" smtClean="0"/>
              <a:t>‹#›</a:t>
            </a:fld>
            <a:endParaRPr lang="fr-FR"/>
          </a:p>
        </p:txBody>
      </p:sp>
    </p:spTree>
    <p:extLst>
      <p:ext uri="{BB962C8B-B14F-4D97-AF65-F5344CB8AC3E}">
        <p14:creationId xmlns:p14="http://schemas.microsoft.com/office/powerpoint/2010/main" val="103178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D87003-F36A-4BEF-A710-AC2CF4CE9F75}" type="datetimeFigureOut">
              <a:rPr lang="fr-FR" smtClean="0"/>
              <a:t>12/09/15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32F378-110F-40E5-9C93-6FF60ECDA996}" type="slidenum">
              <a:rPr lang="fr-FR" smtClean="0"/>
              <a:t>‹#›</a:t>
            </a:fld>
            <a:endParaRPr lang="fr-FR"/>
          </a:p>
        </p:txBody>
      </p:sp>
    </p:spTree>
    <p:extLst>
      <p:ext uri="{BB962C8B-B14F-4D97-AF65-F5344CB8AC3E}">
        <p14:creationId xmlns:p14="http://schemas.microsoft.com/office/powerpoint/2010/main" val="1794630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r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fr-FR" smtClean="0"/>
              <a:t>Modifiez le style du titre</a:t>
            </a:r>
            <a:endParaRPr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10" name="Espace réservé de la date 27"/>
          <p:cNvSpPr>
            <a:spLocks noGrp="1"/>
          </p:cNvSpPr>
          <p:nvPr>
            <p:ph type="dt" sz="half" idx="10"/>
          </p:nvPr>
        </p:nvSpPr>
        <p:spPr>
          <a:xfrm>
            <a:off x="6400800" y="6354763"/>
            <a:ext cx="2286000" cy="366712"/>
          </a:xfrm>
        </p:spPr>
        <p:txBody>
          <a:bodyPr/>
          <a:lstStyle>
            <a:lvl1pPr>
              <a:defRPr sz="1400" smtClean="0"/>
            </a:lvl1pPr>
          </a:lstStyle>
          <a:p>
            <a:pPr>
              <a:defRPr/>
            </a:pPr>
            <a:fld id="{8899FC7A-037F-4734-AA1E-3ED883DA32E3}" type="datetime1">
              <a:rPr lang="fr-FR">
                <a:solidFill>
                  <a:srgbClr val="464653"/>
                </a:solidFill>
              </a:rPr>
              <a:pPr>
                <a:defRPr/>
              </a:pPr>
              <a:t>12/09/15</a:t>
            </a:fld>
            <a:endParaRPr lang="fr-FR">
              <a:solidFill>
                <a:srgbClr val="464653"/>
              </a:solidFill>
            </a:endParaRPr>
          </a:p>
        </p:txBody>
      </p:sp>
      <p:sp>
        <p:nvSpPr>
          <p:cNvPr id="11" name="Espace réservé du pied de page 16"/>
          <p:cNvSpPr>
            <a:spLocks noGrp="1"/>
          </p:cNvSpPr>
          <p:nvPr>
            <p:ph type="ftr" sz="quarter" idx="11"/>
          </p:nvPr>
        </p:nvSpPr>
        <p:spPr>
          <a:xfrm>
            <a:off x="2898775" y="6354763"/>
            <a:ext cx="3475038" cy="366712"/>
          </a:xfrm>
        </p:spPr>
        <p:txBody>
          <a:bodyPr/>
          <a:lstStyle>
            <a:lvl1pPr>
              <a:defRPr/>
            </a:lvl1pPr>
          </a:lstStyle>
          <a:p>
            <a:pPr>
              <a:defRPr/>
            </a:pPr>
            <a:r>
              <a:rPr lang="fr-FR">
                <a:solidFill>
                  <a:srgbClr val="464653"/>
                </a:solidFill>
              </a:rPr>
              <a:t>Viroteam 11/9/15</a:t>
            </a:r>
          </a:p>
        </p:txBody>
      </p:sp>
      <p:sp>
        <p:nvSpPr>
          <p:cNvPr id="12" name="Espace réservé du numéro de diapositive 28"/>
          <p:cNvSpPr>
            <a:spLocks noGrp="1"/>
          </p:cNvSpPr>
          <p:nvPr>
            <p:ph type="sldNum" sz="quarter" idx="12"/>
          </p:nvPr>
        </p:nvSpPr>
        <p:spPr>
          <a:xfrm>
            <a:off x="1216025" y="6354763"/>
            <a:ext cx="1219200" cy="366712"/>
          </a:xfrm>
        </p:spPr>
        <p:txBody>
          <a:bodyPr/>
          <a:lstStyle>
            <a:lvl1pPr>
              <a:defRPr/>
            </a:lvl1pPr>
          </a:lstStyle>
          <a:p>
            <a:pPr>
              <a:defRPr/>
            </a:pPr>
            <a:fld id="{D2AC7E1F-1FA9-4714-923C-320D194AE353}" type="slidenum">
              <a:rPr lang="fr-FR">
                <a:solidFill>
                  <a:srgbClr val="464653"/>
                </a:solidFill>
              </a:rPr>
              <a:pPr>
                <a:defRPr/>
              </a:pPr>
              <a:t>‹#›</a:t>
            </a:fld>
            <a:endParaRPr lang="fr-FR">
              <a:solidFill>
                <a:srgbClr val="464653"/>
              </a:solidFill>
            </a:endParaRPr>
          </a:p>
        </p:txBody>
      </p:sp>
    </p:spTree>
    <p:extLst>
      <p:ext uri="{BB962C8B-B14F-4D97-AF65-F5344CB8AC3E}">
        <p14:creationId xmlns:p14="http://schemas.microsoft.com/office/powerpoint/2010/main" val="330942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8" name="Espace réservé du contenu 7"/>
          <p:cNvSpPr>
            <a:spLocks noGrp="1"/>
          </p:cNvSpPr>
          <p:nvPr>
            <p:ph sz="quarter" idx="1"/>
          </p:nvPr>
        </p:nvSpPr>
        <p:spPr>
          <a:xfrm>
            <a:off x="457200" y="1219200"/>
            <a:ext cx="8229600" cy="49377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pied de page 4"/>
          <p:cNvSpPr>
            <a:spLocks noGrp="1"/>
          </p:cNvSpPr>
          <p:nvPr>
            <p:ph type="ftr" sz="quarter" idx="10"/>
          </p:nvPr>
        </p:nvSpPr>
        <p:spPr/>
        <p:txBody>
          <a:bodyPr/>
          <a:lstStyle>
            <a:lvl1pPr>
              <a:defRPr dirty="0"/>
            </a:lvl1pPr>
          </a:lstStyle>
          <a:p>
            <a:pPr>
              <a:defRPr/>
            </a:pPr>
            <a:endParaRPr lang="fr-FR">
              <a:solidFill>
                <a:srgbClr val="464653"/>
              </a:solidFill>
            </a:endParaRPr>
          </a:p>
        </p:txBody>
      </p:sp>
      <p:sp>
        <p:nvSpPr>
          <p:cNvPr id="5" name="Espace réservé du numéro de diapositive 5"/>
          <p:cNvSpPr>
            <a:spLocks noGrp="1"/>
          </p:cNvSpPr>
          <p:nvPr>
            <p:ph type="sldNum" sz="quarter" idx="11"/>
          </p:nvPr>
        </p:nvSpPr>
        <p:spPr/>
        <p:txBody>
          <a:bodyPr/>
          <a:lstStyle>
            <a:lvl1pPr>
              <a:defRPr dirty="0" err="1"/>
            </a:lvl1pPr>
          </a:lstStyle>
          <a:p>
            <a:pPr>
              <a:defRPr/>
            </a:pPr>
            <a:r>
              <a:rPr lang="fr-FR">
                <a:solidFill>
                  <a:srgbClr val="464653"/>
                </a:solidFill>
              </a:rPr>
              <a:t>Viroteam 11/9/15</a:t>
            </a:r>
          </a:p>
        </p:txBody>
      </p:sp>
    </p:spTree>
    <p:extLst>
      <p:ext uri="{BB962C8B-B14F-4D97-AF65-F5344CB8AC3E}">
        <p14:creationId xmlns:p14="http://schemas.microsoft.com/office/powerpoint/2010/main" val="3225962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re 1"/>
          <p:cNvSpPr>
            <a:spLocks noGrp="1"/>
          </p:cNvSpPr>
          <p:nvPr>
            <p:ph type="title"/>
          </p:nvPr>
        </p:nvSpPr>
        <p:spPr>
          <a:xfrm>
            <a:off x="1219200" y="2971800"/>
            <a:ext cx="6858000" cy="1066800"/>
          </a:xfrm>
        </p:spPr>
        <p:txBody>
          <a:bodyPr anchor="t"/>
          <a:lstStyle>
            <a:lvl1pPr algn="r">
              <a:buNone/>
              <a:defRPr sz="3200" b="0" cap="none" baseline="0"/>
            </a:lvl1pPr>
          </a:lstStyle>
          <a:p>
            <a:r>
              <a:rPr lang="fr-FR" smtClean="0"/>
              <a:t>Modifiez le style du titre</a:t>
            </a:r>
            <a:endParaRPr lang="en-US"/>
          </a:p>
        </p:txBody>
      </p:sp>
      <p:sp>
        <p:nvSpPr>
          <p:cNvPr id="3" name="Espace réservé du texte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6" name="Espace réservé de la date 3"/>
          <p:cNvSpPr>
            <a:spLocks noGrp="1"/>
          </p:cNvSpPr>
          <p:nvPr>
            <p:ph type="dt" sz="half" idx="10"/>
          </p:nvPr>
        </p:nvSpPr>
        <p:spPr>
          <a:xfrm>
            <a:off x="6400800" y="6354763"/>
            <a:ext cx="2286000" cy="366712"/>
          </a:xfrm>
        </p:spPr>
        <p:txBody>
          <a:bodyPr/>
          <a:lstStyle>
            <a:lvl1pPr>
              <a:defRPr/>
            </a:lvl1pPr>
          </a:lstStyle>
          <a:p>
            <a:pPr>
              <a:defRPr/>
            </a:pPr>
            <a:fld id="{2F00F2D0-A833-4FBF-AFF2-1AFA33A63363}" type="datetime1">
              <a:rPr lang="fr-FR">
                <a:solidFill>
                  <a:srgbClr val="DDE9EC"/>
                </a:solidFill>
              </a:rPr>
              <a:pPr>
                <a:defRPr/>
              </a:pPr>
              <a:t>12/09/15</a:t>
            </a:fld>
            <a:endParaRPr lang="fr-FR">
              <a:solidFill>
                <a:srgbClr val="DDE9EC"/>
              </a:solidFill>
            </a:endParaRPr>
          </a:p>
        </p:txBody>
      </p:sp>
      <p:sp>
        <p:nvSpPr>
          <p:cNvPr id="7" name="Espace réservé du pied de page 4"/>
          <p:cNvSpPr>
            <a:spLocks noGrp="1"/>
          </p:cNvSpPr>
          <p:nvPr>
            <p:ph type="ftr" sz="quarter" idx="11"/>
          </p:nvPr>
        </p:nvSpPr>
        <p:spPr>
          <a:xfrm>
            <a:off x="2898775" y="6354763"/>
            <a:ext cx="3475038" cy="366712"/>
          </a:xfrm>
        </p:spPr>
        <p:txBody>
          <a:bodyPr/>
          <a:lstStyle>
            <a:lvl1pPr>
              <a:defRPr/>
            </a:lvl1pPr>
          </a:lstStyle>
          <a:p>
            <a:pPr>
              <a:defRPr/>
            </a:pPr>
            <a:r>
              <a:rPr lang="fr-FR">
                <a:solidFill>
                  <a:srgbClr val="DDE9EC"/>
                </a:solidFill>
              </a:rPr>
              <a:t>Viroteam 11/9/15</a:t>
            </a:r>
          </a:p>
        </p:txBody>
      </p:sp>
      <p:sp>
        <p:nvSpPr>
          <p:cNvPr id="8" name="Espace réservé du numéro de diapositive 5"/>
          <p:cNvSpPr>
            <a:spLocks noGrp="1"/>
          </p:cNvSpPr>
          <p:nvPr>
            <p:ph type="sldNum" sz="quarter" idx="12"/>
          </p:nvPr>
        </p:nvSpPr>
        <p:spPr>
          <a:xfrm>
            <a:off x="1069975" y="6354763"/>
            <a:ext cx="1520825" cy="366712"/>
          </a:xfrm>
        </p:spPr>
        <p:txBody>
          <a:bodyPr/>
          <a:lstStyle>
            <a:lvl1pPr>
              <a:defRPr/>
            </a:lvl1pPr>
          </a:lstStyle>
          <a:p>
            <a:pPr>
              <a:defRPr/>
            </a:pPr>
            <a:fld id="{05D52EBF-E400-4AD2-86F5-1147B1277F1E}" type="slidenum">
              <a:rPr lang="fr-FR">
                <a:solidFill>
                  <a:srgbClr val="DDE9EC"/>
                </a:solidFill>
              </a:rPr>
              <a:pPr>
                <a:defRPr/>
              </a:pPr>
              <a:t>‹#›</a:t>
            </a:fld>
            <a:endParaRPr lang="fr-FR">
              <a:solidFill>
                <a:srgbClr val="DDE9EC"/>
              </a:solidFill>
            </a:endParaRPr>
          </a:p>
        </p:txBody>
      </p:sp>
    </p:spTree>
    <p:extLst>
      <p:ext uri="{BB962C8B-B14F-4D97-AF65-F5344CB8AC3E}">
        <p14:creationId xmlns:p14="http://schemas.microsoft.com/office/powerpoint/2010/main" val="406733984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lang="fr-FR" smtClean="0"/>
              <a:t>Modifiez le style du titre</a:t>
            </a:r>
            <a:endParaRPr lang="en-US"/>
          </a:p>
        </p:txBody>
      </p:sp>
      <p:sp>
        <p:nvSpPr>
          <p:cNvPr id="9" name="Espace réservé du contenu 8"/>
          <p:cNvSpPr>
            <a:spLocks noGrp="1"/>
          </p:cNvSpPr>
          <p:nvPr>
            <p:ph sz="quarter" idx="1"/>
          </p:nvPr>
        </p:nvSpPr>
        <p:spPr>
          <a:xfrm>
            <a:off x="457200" y="1219200"/>
            <a:ext cx="4041648" cy="49377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632198" y="1216152"/>
            <a:ext cx="4041648" cy="49377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536D7BC0-B0A7-48A7-8224-636B11DEE57A}" type="datetime1">
              <a:rPr lang="fr-FR">
                <a:solidFill>
                  <a:srgbClr val="464653"/>
                </a:solidFill>
              </a:rPr>
              <a:pPr>
                <a:defRPr/>
              </a:pPr>
              <a:t>12/09/15</a:t>
            </a:fld>
            <a:endParaRPr lang="fr-FR">
              <a:solidFill>
                <a:srgbClr val="464653"/>
              </a:solidFill>
            </a:endParaRPr>
          </a:p>
        </p:txBody>
      </p:sp>
      <p:sp>
        <p:nvSpPr>
          <p:cNvPr id="6" name="Espace réservé du pied de page 2"/>
          <p:cNvSpPr>
            <a:spLocks noGrp="1"/>
          </p:cNvSpPr>
          <p:nvPr>
            <p:ph type="ftr" sz="quarter" idx="11"/>
          </p:nvPr>
        </p:nvSpPr>
        <p:spPr/>
        <p:txBody>
          <a:bodyPr/>
          <a:lstStyle>
            <a:lvl1pPr>
              <a:defRPr/>
            </a:lvl1pPr>
          </a:lstStyle>
          <a:p>
            <a:pPr>
              <a:defRPr/>
            </a:pPr>
            <a:r>
              <a:rPr lang="fr-FR">
                <a:solidFill>
                  <a:srgbClr val="464653"/>
                </a:solidFill>
              </a:rPr>
              <a:t>Viroteam 11/9/15</a:t>
            </a:r>
          </a:p>
        </p:txBody>
      </p:sp>
      <p:sp>
        <p:nvSpPr>
          <p:cNvPr id="7" name="Espace réservé du numéro de diapositive 22"/>
          <p:cNvSpPr>
            <a:spLocks noGrp="1"/>
          </p:cNvSpPr>
          <p:nvPr>
            <p:ph type="sldNum" sz="quarter" idx="12"/>
          </p:nvPr>
        </p:nvSpPr>
        <p:spPr/>
        <p:txBody>
          <a:bodyPr/>
          <a:lstStyle>
            <a:lvl1pPr>
              <a:defRPr/>
            </a:lvl1pPr>
          </a:lstStyle>
          <a:p>
            <a:pPr>
              <a:defRPr/>
            </a:pPr>
            <a:fld id="{B382DB83-ABD9-4F53-8B9A-F4AF2CB11871}" type="slidenum">
              <a:rPr lang="fr-FR">
                <a:solidFill>
                  <a:srgbClr val="464653"/>
                </a:solidFill>
              </a:rPr>
              <a:pPr>
                <a:defRPr/>
              </a:pPr>
              <a:t>‹#›</a:t>
            </a:fld>
            <a:endParaRPr lang="fr-FR">
              <a:solidFill>
                <a:srgbClr val="464653"/>
              </a:solidFill>
            </a:endParaRPr>
          </a:p>
        </p:txBody>
      </p:sp>
    </p:spTree>
    <p:extLst>
      <p:ext uri="{BB962C8B-B14F-4D97-AF65-F5344CB8AC3E}">
        <p14:creationId xmlns:p14="http://schemas.microsoft.com/office/powerpoint/2010/main" val="1194300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11" name="Espace réservé du contenu 10"/>
          <p:cNvSpPr>
            <a:spLocks noGrp="1"/>
          </p:cNvSpPr>
          <p:nvPr>
            <p:ph sz="quarter" idx="2"/>
          </p:nvPr>
        </p:nvSpPr>
        <p:spPr>
          <a:xfrm>
            <a:off x="457200" y="2133600"/>
            <a:ext cx="4038600" cy="4038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648200" y="2133600"/>
            <a:ext cx="4038600" cy="4038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fld id="{35FE2123-FD85-4436-9DA6-AC5D7201ECBA}" type="datetime1">
              <a:rPr lang="fr-FR">
                <a:solidFill>
                  <a:srgbClr val="464653"/>
                </a:solidFill>
              </a:rPr>
              <a:pPr>
                <a:defRPr/>
              </a:pPr>
              <a:t>12/09/15</a:t>
            </a:fld>
            <a:endParaRPr lang="fr-FR">
              <a:solidFill>
                <a:srgbClr val="464653"/>
              </a:solidFill>
            </a:endParaRPr>
          </a:p>
        </p:txBody>
      </p:sp>
      <p:sp>
        <p:nvSpPr>
          <p:cNvPr id="8" name="Espace réservé du pied de page 2"/>
          <p:cNvSpPr>
            <a:spLocks noGrp="1"/>
          </p:cNvSpPr>
          <p:nvPr>
            <p:ph type="ftr" sz="quarter" idx="11"/>
          </p:nvPr>
        </p:nvSpPr>
        <p:spPr/>
        <p:txBody>
          <a:bodyPr/>
          <a:lstStyle>
            <a:lvl1pPr>
              <a:defRPr/>
            </a:lvl1pPr>
          </a:lstStyle>
          <a:p>
            <a:pPr>
              <a:defRPr/>
            </a:pPr>
            <a:r>
              <a:rPr lang="fr-FR">
                <a:solidFill>
                  <a:srgbClr val="464653"/>
                </a:solidFill>
              </a:rPr>
              <a:t>Viroteam 11/9/15</a:t>
            </a:r>
          </a:p>
        </p:txBody>
      </p:sp>
      <p:sp>
        <p:nvSpPr>
          <p:cNvPr id="9" name="Espace réservé du numéro de diapositive 22"/>
          <p:cNvSpPr>
            <a:spLocks noGrp="1"/>
          </p:cNvSpPr>
          <p:nvPr>
            <p:ph type="sldNum" sz="quarter" idx="12"/>
          </p:nvPr>
        </p:nvSpPr>
        <p:spPr/>
        <p:txBody>
          <a:bodyPr/>
          <a:lstStyle>
            <a:lvl1pPr>
              <a:defRPr/>
            </a:lvl1pPr>
          </a:lstStyle>
          <a:p>
            <a:pPr>
              <a:defRPr/>
            </a:pPr>
            <a:fld id="{DD7F8066-22D9-4AF7-9D06-E6537D46BD74}" type="slidenum">
              <a:rPr lang="fr-FR">
                <a:solidFill>
                  <a:srgbClr val="464653"/>
                </a:solidFill>
              </a:rPr>
              <a:pPr>
                <a:defRPr/>
              </a:pPr>
              <a:t>‹#›</a:t>
            </a:fld>
            <a:endParaRPr lang="fr-FR">
              <a:solidFill>
                <a:srgbClr val="464653"/>
              </a:solidFill>
            </a:endParaRPr>
          </a:p>
        </p:txBody>
      </p:sp>
    </p:spTree>
    <p:extLst>
      <p:ext uri="{BB962C8B-B14F-4D97-AF65-F5344CB8AC3E}">
        <p14:creationId xmlns:p14="http://schemas.microsoft.com/office/powerpoint/2010/main" val="148436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Triangle isocè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re 1"/>
          <p:cNvSpPr>
            <a:spLocks noGrp="1"/>
          </p:cNvSpPr>
          <p:nvPr>
            <p:ph type="title"/>
          </p:nvPr>
        </p:nvSpPr>
        <p:spPr>
          <a:xfrm>
            <a:off x="457200" y="228600"/>
            <a:ext cx="8229600" cy="914400"/>
          </a:xfrm>
        </p:spPr>
        <p:txBody>
          <a:bodyPr/>
          <a:lstStyle/>
          <a:p>
            <a:r>
              <a:rPr lang="fr-FR" smtClean="0"/>
              <a:t>Modifiez le style du titre</a:t>
            </a:r>
            <a:endParaRPr lang="en-US"/>
          </a:p>
        </p:txBody>
      </p:sp>
      <p:sp>
        <p:nvSpPr>
          <p:cNvPr id="4" name="Espace réservé de la date 2"/>
          <p:cNvSpPr>
            <a:spLocks noGrp="1"/>
          </p:cNvSpPr>
          <p:nvPr>
            <p:ph type="dt" sz="half" idx="10"/>
          </p:nvPr>
        </p:nvSpPr>
        <p:spPr/>
        <p:txBody>
          <a:bodyPr/>
          <a:lstStyle>
            <a:lvl1pPr>
              <a:defRPr/>
            </a:lvl1pPr>
          </a:lstStyle>
          <a:p>
            <a:pPr>
              <a:defRPr/>
            </a:pPr>
            <a:fld id="{05CAA784-11E8-43FA-A0B7-49E8973962A9}" type="datetime1">
              <a:rPr lang="fr-FR">
                <a:solidFill>
                  <a:srgbClr val="464653"/>
                </a:solidFill>
              </a:rPr>
              <a:pPr>
                <a:defRPr/>
              </a:pPr>
              <a:t>12/09/15</a:t>
            </a:fld>
            <a:endParaRPr lang="fr-FR">
              <a:solidFill>
                <a:srgbClr val="464653"/>
              </a:solidFill>
            </a:endParaRPr>
          </a:p>
        </p:txBody>
      </p:sp>
      <p:sp>
        <p:nvSpPr>
          <p:cNvPr id="5" name="Espace réservé du pied de page 3"/>
          <p:cNvSpPr>
            <a:spLocks noGrp="1"/>
          </p:cNvSpPr>
          <p:nvPr>
            <p:ph type="ftr" sz="quarter" idx="11"/>
          </p:nvPr>
        </p:nvSpPr>
        <p:spPr/>
        <p:txBody>
          <a:bodyPr/>
          <a:lstStyle>
            <a:lvl1pPr>
              <a:defRPr/>
            </a:lvl1pPr>
          </a:lstStyle>
          <a:p>
            <a:pPr>
              <a:defRPr/>
            </a:pPr>
            <a:r>
              <a:rPr lang="fr-FR">
                <a:solidFill>
                  <a:srgbClr val="464653"/>
                </a:solidFill>
              </a:rPr>
              <a:t>Viroteam 11/9/15</a:t>
            </a:r>
          </a:p>
        </p:txBody>
      </p:sp>
      <p:sp>
        <p:nvSpPr>
          <p:cNvPr id="6" name="Espace réservé du numéro de diapositive 4"/>
          <p:cNvSpPr>
            <a:spLocks noGrp="1"/>
          </p:cNvSpPr>
          <p:nvPr>
            <p:ph type="sldNum" sz="quarter" idx="12"/>
          </p:nvPr>
        </p:nvSpPr>
        <p:spPr/>
        <p:txBody>
          <a:bodyPr/>
          <a:lstStyle>
            <a:lvl1pPr>
              <a:defRPr/>
            </a:lvl1pPr>
          </a:lstStyle>
          <a:p>
            <a:pPr>
              <a:defRPr/>
            </a:pPr>
            <a:fld id="{BDB34270-4727-4512-A126-2E1FF9B3891C}" type="slidenum">
              <a:rPr lang="fr-FR">
                <a:solidFill>
                  <a:srgbClr val="464653"/>
                </a:solidFill>
              </a:rPr>
              <a:pPr>
                <a:defRPr/>
              </a:pPr>
              <a:t>‹#›</a:t>
            </a:fld>
            <a:endParaRPr lang="fr-FR">
              <a:solidFill>
                <a:srgbClr val="464653"/>
              </a:solidFill>
            </a:endParaRPr>
          </a:p>
        </p:txBody>
      </p:sp>
    </p:spTree>
    <p:extLst>
      <p:ext uri="{BB962C8B-B14F-4D97-AF65-F5344CB8AC3E}">
        <p14:creationId xmlns:p14="http://schemas.microsoft.com/office/powerpoint/2010/main" val="3230466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solidFill>
                <a:prstClr val="black"/>
              </a:solidFill>
            </a:endParaRPr>
          </a:p>
        </p:txBody>
      </p:sp>
      <p:sp>
        <p:nvSpPr>
          <p:cNvPr id="3" name="Triangle isocè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Espace réservé de la date 1"/>
          <p:cNvSpPr>
            <a:spLocks noGrp="1"/>
          </p:cNvSpPr>
          <p:nvPr>
            <p:ph type="dt" sz="half" idx="10"/>
          </p:nvPr>
        </p:nvSpPr>
        <p:spPr/>
        <p:txBody>
          <a:bodyPr/>
          <a:lstStyle>
            <a:lvl1pPr>
              <a:defRPr/>
            </a:lvl1pPr>
          </a:lstStyle>
          <a:p>
            <a:pPr>
              <a:defRPr/>
            </a:pPr>
            <a:fld id="{9CE153AE-0361-4E08-B310-BEF25DBA0419}" type="datetime1">
              <a:rPr lang="fr-FR">
                <a:solidFill>
                  <a:srgbClr val="464653"/>
                </a:solidFill>
              </a:rPr>
              <a:pPr>
                <a:defRPr/>
              </a:pPr>
              <a:t>12/09/15</a:t>
            </a:fld>
            <a:endParaRPr lang="fr-FR">
              <a:solidFill>
                <a:srgbClr val="464653"/>
              </a:solidFill>
            </a:endParaRPr>
          </a:p>
        </p:txBody>
      </p:sp>
      <p:sp>
        <p:nvSpPr>
          <p:cNvPr id="5" name="Espace réservé du pied de page 2"/>
          <p:cNvSpPr>
            <a:spLocks noGrp="1"/>
          </p:cNvSpPr>
          <p:nvPr>
            <p:ph type="ftr" sz="quarter" idx="11"/>
          </p:nvPr>
        </p:nvSpPr>
        <p:spPr/>
        <p:txBody>
          <a:bodyPr/>
          <a:lstStyle>
            <a:lvl1pPr>
              <a:defRPr/>
            </a:lvl1pPr>
          </a:lstStyle>
          <a:p>
            <a:pPr>
              <a:defRPr/>
            </a:pPr>
            <a:r>
              <a:rPr lang="fr-FR">
                <a:solidFill>
                  <a:srgbClr val="464653"/>
                </a:solidFill>
              </a:rPr>
              <a:t>Viroteam 11/9/15</a:t>
            </a:r>
          </a:p>
        </p:txBody>
      </p:sp>
      <p:sp>
        <p:nvSpPr>
          <p:cNvPr id="6" name="Espace réservé du numéro de diapositive 3"/>
          <p:cNvSpPr>
            <a:spLocks noGrp="1"/>
          </p:cNvSpPr>
          <p:nvPr>
            <p:ph type="sldNum" sz="quarter" idx="12"/>
          </p:nvPr>
        </p:nvSpPr>
        <p:spPr/>
        <p:txBody>
          <a:bodyPr/>
          <a:lstStyle>
            <a:lvl1pPr>
              <a:defRPr/>
            </a:lvl1pPr>
          </a:lstStyle>
          <a:p>
            <a:pPr>
              <a:defRPr/>
            </a:pPr>
            <a:fld id="{1CBD038E-F1E6-4B86-A6E7-5E46DEF35E31}" type="slidenum">
              <a:rPr lang="fr-FR">
                <a:solidFill>
                  <a:srgbClr val="464653"/>
                </a:solidFill>
              </a:rPr>
              <a:pPr>
                <a:defRPr/>
              </a:pPr>
              <a:t>‹#›</a:t>
            </a:fld>
            <a:endParaRPr lang="fr-FR">
              <a:solidFill>
                <a:srgbClr val="464653"/>
              </a:solidFill>
            </a:endParaRPr>
          </a:p>
        </p:txBody>
      </p:sp>
    </p:spTree>
    <p:extLst>
      <p:ext uri="{BB962C8B-B14F-4D97-AF65-F5344CB8AC3E}">
        <p14:creationId xmlns:p14="http://schemas.microsoft.com/office/powerpoint/2010/main" val="252467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solidFill>
                <a:prstClr val="black"/>
              </a:solidFill>
            </a:endParaRPr>
          </a:p>
        </p:txBody>
      </p:sp>
      <p:sp>
        <p:nvSpPr>
          <p:cNvPr id="6" name="Connecteur droit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solidFill>
                <a:prstClr val="black"/>
              </a:solidFill>
            </a:endParaRPr>
          </a:p>
        </p:txBody>
      </p:sp>
      <p:sp>
        <p:nvSpPr>
          <p:cNvPr id="7" name="Triangle isocè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r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fr-FR" smtClean="0"/>
              <a:t>Modifiez le style du titre</a:t>
            </a:r>
            <a:endParaRPr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12" name="Espace réservé du contenu 11"/>
          <p:cNvSpPr>
            <a:spLocks noGrp="1"/>
          </p:cNvSpPr>
          <p:nvPr>
            <p:ph sz="quarter" idx="1"/>
          </p:nvPr>
        </p:nvSpPr>
        <p:spPr>
          <a:xfrm>
            <a:off x="304800" y="304800"/>
            <a:ext cx="5715000" cy="5715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Espace réservé de la date 4"/>
          <p:cNvSpPr>
            <a:spLocks noGrp="1"/>
          </p:cNvSpPr>
          <p:nvPr>
            <p:ph type="dt" sz="half" idx="10"/>
          </p:nvPr>
        </p:nvSpPr>
        <p:spPr/>
        <p:txBody>
          <a:bodyPr/>
          <a:lstStyle>
            <a:lvl1pPr>
              <a:defRPr/>
            </a:lvl1pPr>
          </a:lstStyle>
          <a:p>
            <a:pPr>
              <a:defRPr/>
            </a:pPr>
            <a:fld id="{C513C349-FBB9-4E0F-AFA2-43F7B08F81D2}" type="datetime1">
              <a:rPr lang="fr-FR">
                <a:solidFill>
                  <a:srgbClr val="464653"/>
                </a:solidFill>
              </a:rPr>
              <a:pPr>
                <a:defRPr/>
              </a:pPr>
              <a:t>12/09/15</a:t>
            </a:fld>
            <a:endParaRPr lang="fr-FR">
              <a:solidFill>
                <a:srgbClr val="464653"/>
              </a:solidFill>
            </a:endParaRPr>
          </a:p>
        </p:txBody>
      </p:sp>
      <p:sp>
        <p:nvSpPr>
          <p:cNvPr id="9" name="Espace réservé du pied de page 5"/>
          <p:cNvSpPr>
            <a:spLocks noGrp="1"/>
          </p:cNvSpPr>
          <p:nvPr>
            <p:ph type="ftr" sz="quarter" idx="11"/>
          </p:nvPr>
        </p:nvSpPr>
        <p:spPr/>
        <p:txBody>
          <a:bodyPr/>
          <a:lstStyle>
            <a:lvl1pPr>
              <a:defRPr/>
            </a:lvl1pPr>
          </a:lstStyle>
          <a:p>
            <a:pPr>
              <a:defRPr/>
            </a:pPr>
            <a:r>
              <a:rPr lang="fr-FR">
                <a:solidFill>
                  <a:srgbClr val="464653"/>
                </a:solidFill>
              </a:rPr>
              <a:t>Viroteam 11/9/15</a:t>
            </a:r>
          </a:p>
        </p:txBody>
      </p:sp>
      <p:sp>
        <p:nvSpPr>
          <p:cNvPr id="10" name="Espace réservé du numéro de diapositive 6"/>
          <p:cNvSpPr>
            <a:spLocks noGrp="1"/>
          </p:cNvSpPr>
          <p:nvPr>
            <p:ph type="sldNum" sz="quarter" idx="12"/>
          </p:nvPr>
        </p:nvSpPr>
        <p:spPr/>
        <p:txBody>
          <a:bodyPr/>
          <a:lstStyle>
            <a:lvl1pPr>
              <a:defRPr/>
            </a:lvl1pPr>
          </a:lstStyle>
          <a:p>
            <a:pPr>
              <a:defRPr/>
            </a:pPr>
            <a:fld id="{8933130C-DD5B-478C-864A-D6E84C226645}" type="slidenum">
              <a:rPr lang="fr-FR">
                <a:solidFill>
                  <a:srgbClr val="464653"/>
                </a:solidFill>
              </a:rPr>
              <a:pPr>
                <a:defRPr/>
              </a:pPr>
              <a:t>‹#›</a:t>
            </a:fld>
            <a:endParaRPr lang="fr-FR">
              <a:solidFill>
                <a:srgbClr val="464653"/>
              </a:solidFill>
            </a:endParaRPr>
          </a:p>
        </p:txBody>
      </p:sp>
    </p:spTree>
    <p:extLst>
      <p:ext uri="{BB962C8B-B14F-4D97-AF65-F5344CB8AC3E}">
        <p14:creationId xmlns:p14="http://schemas.microsoft.com/office/powerpoint/2010/main" val="3677302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D87003-F36A-4BEF-A710-AC2CF4CE9F75}" type="datetimeFigureOut">
              <a:rPr lang="fr-FR" smtClean="0"/>
              <a:t>12/09/15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32F378-110F-40E5-9C93-6FF60ECDA996}" type="slidenum">
              <a:rPr lang="fr-FR" smtClean="0"/>
              <a:t>‹#›</a:t>
            </a:fld>
            <a:endParaRPr lang="fr-FR"/>
          </a:p>
        </p:txBody>
      </p:sp>
    </p:spTree>
    <p:extLst>
      <p:ext uri="{BB962C8B-B14F-4D97-AF65-F5344CB8AC3E}">
        <p14:creationId xmlns:p14="http://schemas.microsoft.com/office/powerpoint/2010/main" val="2418423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5"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solidFill>
                <a:prstClr val="white"/>
              </a:solidFill>
            </a:endParaRPr>
          </a:p>
        </p:txBody>
      </p:sp>
      <p:sp>
        <p:nvSpPr>
          <p:cNvPr id="6" name="Triangle isocè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fr-FR" smtClean="0"/>
              <a:t>Modifiez le style du titre</a:t>
            </a:r>
            <a:endParaRPr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fr-FR" smtClean="0"/>
              <a:t>Modifiez les styles du texte du masque</a:t>
            </a:r>
          </a:p>
        </p:txBody>
      </p:sp>
      <p:sp>
        <p:nvSpPr>
          <p:cNvPr id="8" name="Espace réservé de la date 4"/>
          <p:cNvSpPr>
            <a:spLocks noGrp="1"/>
          </p:cNvSpPr>
          <p:nvPr>
            <p:ph type="dt" sz="half" idx="10"/>
          </p:nvPr>
        </p:nvSpPr>
        <p:spPr/>
        <p:txBody>
          <a:bodyPr/>
          <a:lstStyle>
            <a:lvl1pPr>
              <a:defRPr/>
            </a:lvl1pPr>
          </a:lstStyle>
          <a:p>
            <a:pPr>
              <a:defRPr/>
            </a:pPr>
            <a:fld id="{278DD9D9-8991-4E02-8D5A-A3DCDDCCEC52}" type="datetime1">
              <a:rPr lang="fr-FR">
                <a:solidFill>
                  <a:srgbClr val="DDE9EC"/>
                </a:solidFill>
              </a:rPr>
              <a:pPr>
                <a:defRPr/>
              </a:pPr>
              <a:t>12/09/15</a:t>
            </a:fld>
            <a:endParaRPr lang="fr-FR">
              <a:solidFill>
                <a:srgbClr val="DDE9EC"/>
              </a:solidFill>
            </a:endParaRPr>
          </a:p>
        </p:txBody>
      </p:sp>
      <p:sp>
        <p:nvSpPr>
          <p:cNvPr id="9" name="Espace réservé du pied de page 5"/>
          <p:cNvSpPr>
            <a:spLocks noGrp="1"/>
          </p:cNvSpPr>
          <p:nvPr>
            <p:ph type="ftr" sz="quarter" idx="11"/>
          </p:nvPr>
        </p:nvSpPr>
        <p:spPr/>
        <p:txBody>
          <a:bodyPr/>
          <a:lstStyle>
            <a:lvl1pPr>
              <a:defRPr/>
            </a:lvl1pPr>
          </a:lstStyle>
          <a:p>
            <a:pPr>
              <a:defRPr/>
            </a:pPr>
            <a:r>
              <a:rPr lang="fr-FR">
                <a:solidFill>
                  <a:srgbClr val="DDE9EC"/>
                </a:solidFill>
              </a:rPr>
              <a:t>Viroteam 11/9/15</a:t>
            </a:r>
          </a:p>
        </p:txBody>
      </p:sp>
      <p:sp>
        <p:nvSpPr>
          <p:cNvPr id="10" name="Espace réservé du numéro de diapositive 6"/>
          <p:cNvSpPr>
            <a:spLocks noGrp="1"/>
          </p:cNvSpPr>
          <p:nvPr>
            <p:ph type="sldNum" sz="quarter" idx="12"/>
          </p:nvPr>
        </p:nvSpPr>
        <p:spPr/>
        <p:txBody>
          <a:bodyPr/>
          <a:lstStyle>
            <a:lvl1pPr>
              <a:defRPr/>
            </a:lvl1pPr>
          </a:lstStyle>
          <a:p>
            <a:pPr>
              <a:defRPr/>
            </a:pPr>
            <a:fld id="{5B90706F-8FE0-4C4D-823B-E21463782155}" type="slidenum">
              <a:rPr lang="fr-FR">
                <a:solidFill>
                  <a:srgbClr val="DDE9EC"/>
                </a:solidFill>
              </a:rPr>
              <a:pPr>
                <a:defRPr/>
              </a:pPr>
              <a:t>‹#›</a:t>
            </a:fld>
            <a:endParaRPr lang="fr-FR">
              <a:solidFill>
                <a:srgbClr val="DDE9EC"/>
              </a:solidFill>
            </a:endParaRPr>
          </a:p>
        </p:txBody>
      </p:sp>
    </p:spTree>
    <p:extLst>
      <p:ext uri="{BB962C8B-B14F-4D97-AF65-F5344CB8AC3E}">
        <p14:creationId xmlns:p14="http://schemas.microsoft.com/office/powerpoint/2010/main" val="254496928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9370C0E7-7918-4C86-9635-4FFF0747A52A}" type="datetime1">
              <a:rPr lang="fr-FR">
                <a:solidFill>
                  <a:srgbClr val="464653"/>
                </a:solidFill>
              </a:rPr>
              <a:pPr>
                <a:defRPr/>
              </a:pPr>
              <a:t>12/09/15</a:t>
            </a:fld>
            <a:endParaRPr lang="fr-FR">
              <a:solidFill>
                <a:srgbClr val="464653"/>
              </a:solidFill>
            </a:endParaRPr>
          </a:p>
        </p:txBody>
      </p:sp>
      <p:sp>
        <p:nvSpPr>
          <p:cNvPr id="5" name="Espace réservé du pied de page 2"/>
          <p:cNvSpPr>
            <a:spLocks noGrp="1"/>
          </p:cNvSpPr>
          <p:nvPr>
            <p:ph type="ftr" sz="quarter" idx="11"/>
          </p:nvPr>
        </p:nvSpPr>
        <p:spPr/>
        <p:txBody>
          <a:bodyPr/>
          <a:lstStyle>
            <a:lvl1pPr>
              <a:defRPr/>
            </a:lvl1pPr>
          </a:lstStyle>
          <a:p>
            <a:pPr>
              <a:defRPr/>
            </a:pPr>
            <a:r>
              <a:rPr lang="fr-FR">
                <a:solidFill>
                  <a:srgbClr val="464653"/>
                </a:solidFill>
              </a:rPr>
              <a:t>Viroteam 11/9/15</a:t>
            </a:r>
          </a:p>
        </p:txBody>
      </p:sp>
      <p:sp>
        <p:nvSpPr>
          <p:cNvPr id="6" name="Espace réservé du numéro de diapositive 22"/>
          <p:cNvSpPr>
            <a:spLocks noGrp="1"/>
          </p:cNvSpPr>
          <p:nvPr>
            <p:ph type="sldNum" sz="quarter" idx="12"/>
          </p:nvPr>
        </p:nvSpPr>
        <p:spPr/>
        <p:txBody>
          <a:bodyPr/>
          <a:lstStyle>
            <a:lvl1pPr>
              <a:defRPr/>
            </a:lvl1pPr>
          </a:lstStyle>
          <a:p>
            <a:pPr>
              <a:defRPr/>
            </a:pPr>
            <a:fld id="{42DC82EC-7BE1-40E4-BD89-3536F899DCA0}" type="slidenum">
              <a:rPr lang="fr-FR">
                <a:solidFill>
                  <a:srgbClr val="464653"/>
                </a:solidFill>
              </a:rPr>
              <a:pPr>
                <a:defRPr/>
              </a:pPr>
              <a:t>‹#›</a:t>
            </a:fld>
            <a:endParaRPr lang="fr-FR">
              <a:solidFill>
                <a:srgbClr val="464653"/>
              </a:solidFill>
            </a:endParaRPr>
          </a:p>
        </p:txBody>
      </p:sp>
    </p:spTree>
    <p:extLst>
      <p:ext uri="{BB962C8B-B14F-4D97-AF65-F5344CB8AC3E}">
        <p14:creationId xmlns:p14="http://schemas.microsoft.com/office/powerpoint/2010/main" val="2159715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solidFill>
                <a:prstClr val="black"/>
              </a:solidFill>
            </a:endParaRPr>
          </a:p>
        </p:txBody>
      </p:sp>
      <p:sp>
        <p:nvSpPr>
          <p:cNvPr id="5" name="Triangle isocèle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Connecteur droit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solidFill>
                <a:prstClr val="black"/>
              </a:solidFill>
            </a:endParaRPr>
          </a:p>
        </p:txBody>
      </p:sp>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402641A3-CB8C-43D6-A7B3-FFAED44C5A9A}" type="datetime1">
              <a:rPr lang="fr-FR">
                <a:solidFill>
                  <a:srgbClr val="464653"/>
                </a:solidFill>
              </a:rPr>
              <a:pPr>
                <a:defRPr/>
              </a:pPr>
              <a:t>12/09/15</a:t>
            </a:fld>
            <a:endParaRPr lang="fr-FR">
              <a:solidFill>
                <a:srgbClr val="464653"/>
              </a:solidFill>
            </a:endParaRPr>
          </a:p>
        </p:txBody>
      </p:sp>
      <p:sp>
        <p:nvSpPr>
          <p:cNvPr id="8" name="Espace réservé du pied de page 4"/>
          <p:cNvSpPr>
            <a:spLocks noGrp="1"/>
          </p:cNvSpPr>
          <p:nvPr>
            <p:ph type="ftr" sz="quarter" idx="11"/>
          </p:nvPr>
        </p:nvSpPr>
        <p:spPr/>
        <p:txBody>
          <a:bodyPr/>
          <a:lstStyle>
            <a:lvl1pPr>
              <a:defRPr/>
            </a:lvl1pPr>
          </a:lstStyle>
          <a:p>
            <a:pPr>
              <a:defRPr/>
            </a:pPr>
            <a:r>
              <a:rPr lang="fr-FR">
                <a:solidFill>
                  <a:srgbClr val="464653"/>
                </a:solidFill>
              </a:rPr>
              <a:t>Viroteam 11/9/15</a:t>
            </a:r>
          </a:p>
        </p:txBody>
      </p:sp>
      <p:sp>
        <p:nvSpPr>
          <p:cNvPr id="9" name="Espace réservé du numéro de diapositive 5"/>
          <p:cNvSpPr>
            <a:spLocks noGrp="1"/>
          </p:cNvSpPr>
          <p:nvPr>
            <p:ph type="sldNum" sz="quarter" idx="12"/>
          </p:nvPr>
        </p:nvSpPr>
        <p:spPr/>
        <p:txBody>
          <a:bodyPr/>
          <a:lstStyle>
            <a:lvl1pPr>
              <a:defRPr/>
            </a:lvl1pPr>
          </a:lstStyle>
          <a:p>
            <a:pPr>
              <a:defRPr/>
            </a:pPr>
            <a:fld id="{00E958B6-D4F5-4D55-86D7-C6DE44A4D897}" type="slidenum">
              <a:rPr lang="fr-FR">
                <a:solidFill>
                  <a:srgbClr val="464653"/>
                </a:solidFill>
              </a:rPr>
              <a:pPr>
                <a:defRPr/>
              </a:pPr>
              <a:t>‹#›</a:t>
            </a:fld>
            <a:endParaRPr lang="fr-FR">
              <a:solidFill>
                <a:srgbClr val="464653"/>
              </a:solidFill>
            </a:endParaRPr>
          </a:p>
        </p:txBody>
      </p:sp>
    </p:spTree>
    <p:extLst>
      <p:ext uri="{BB962C8B-B14F-4D97-AF65-F5344CB8AC3E}">
        <p14:creationId xmlns:p14="http://schemas.microsoft.com/office/powerpoint/2010/main" val="1972961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ogo Title28 and Conten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371600"/>
            <a:ext cx="8408370" cy="5257799"/>
          </a:xfrm>
        </p:spPr>
        <p:txBody>
          <a:bodyPr/>
          <a:lstStyle>
            <a:lvl1pPr marL="266700" indent="-266700">
              <a:defRPr sz="2000">
                <a:solidFill>
                  <a:schemeClr val="tx1"/>
                </a:solidFill>
              </a:defRPr>
            </a:lvl1pPr>
            <a:lvl2pPr marL="541338" indent="-185738">
              <a:defRPr sz="1800">
                <a:solidFill>
                  <a:schemeClr val="tx1"/>
                </a:solidFill>
              </a:defRPr>
            </a:lvl2pPr>
            <a:lvl3pPr marL="804863" indent="-166688">
              <a:defRPr sz="1600">
                <a:solidFill>
                  <a:schemeClr val="tx1"/>
                </a:solidFill>
              </a:defRPr>
            </a:lvl3pPr>
            <a:lvl4pPr marL="1074738" indent="-177800">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2"/>
          <p:cNvSpPr>
            <a:spLocks noGrp="1" noChangeArrowheads="1"/>
          </p:cNvSpPr>
          <p:nvPr>
            <p:ph type="title"/>
          </p:nvPr>
        </p:nvSpPr>
        <p:spPr bwMode="auto">
          <a:xfrm>
            <a:off x="1763610" y="76200"/>
            <a:ext cx="7075590" cy="1066800"/>
          </a:xfrm>
          <a:prstGeom prst="rect">
            <a:avLst/>
          </a:prstGeom>
          <a:noFill/>
          <a:ln w="9525">
            <a:noFill/>
            <a:miter lim="800000"/>
            <a:headEnd/>
            <a:tailEnd/>
          </a:ln>
        </p:spPr>
        <p:txBody>
          <a:bodyPr anchor="ctr"/>
          <a:lstStyle>
            <a:lvl1pPr algn="l">
              <a:lnSpc>
                <a:spcPct val="100000"/>
              </a:lnSpc>
              <a:defRPr sz="3200">
                <a:solidFill>
                  <a:srgbClr val="0070C0"/>
                </a:solidFill>
              </a:defRPr>
            </a:lvl1pPr>
          </a:lstStyle>
          <a:p>
            <a:pPr lvl="0"/>
            <a:r>
              <a:rPr lang="en-US" dirty="0" smtClean="0"/>
              <a:t>Click to edit Master title style</a:t>
            </a:r>
            <a:endParaRPr lang="en-GB" dirty="0" smtClean="0"/>
          </a:p>
        </p:txBody>
      </p:sp>
    </p:spTree>
    <p:extLst>
      <p:ext uri="{BB962C8B-B14F-4D97-AF65-F5344CB8AC3E}">
        <p14:creationId xmlns:p14="http://schemas.microsoft.com/office/powerpoint/2010/main" val="159443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1D87003-F36A-4BEF-A710-AC2CF4CE9F75}" type="datetimeFigureOut">
              <a:rPr lang="fr-FR" smtClean="0"/>
              <a:t>12/09/15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32F378-110F-40E5-9C93-6FF60ECDA996}" type="slidenum">
              <a:rPr lang="fr-FR" smtClean="0"/>
              <a:t>‹#›</a:t>
            </a:fld>
            <a:endParaRPr lang="fr-FR"/>
          </a:p>
        </p:txBody>
      </p:sp>
    </p:spTree>
    <p:extLst>
      <p:ext uri="{BB962C8B-B14F-4D97-AF65-F5344CB8AC3E}">
        <p14:creationId xmlns:p14="http://schemas.microsoft.com/office/powerpoint/2010/main" val="421358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1D87003-F36A-4BEF-A710-AC2CF4CE9F75}" type="datetimeFigureOut">
              <a:rPr lang="fr-FR" smtClean="0"/>
              <a:t>12/09/15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32F378-110F-40E5-9C93-6FF60ECDA996}" type="slidenum">
              <a:rPr lang="fr-FR" smtClean="0"/>
              <a:t>‹#›</a:t>
            </a:fld>
            <a:endParaRPr lang="fr-FR"/>
          </a:p>
        </p:txBody>
      </p:sp>
    </p:spTree>
    <p:extLst>
      <p:ext uri="{BB962C8B-B14F-4D97-AF65-F5344CB8AC3E}">
        <p14:creationId xmlns:p14="http://schemas.microsoft.com/office/powerpoint/2010/main" val="109682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1D87003-F36A-4BEF-A710-AC2CF4CE9F75}" type="datetimeFigureOut">
              <a:rPr lang="fr-FR" smtClean="0"/>
              <a:t>12/09/15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E32F378-110F-40E5-9C93-6FF60ECDA996}" type="slidenum">
              <a:rPr lang="fr-FR" smtClean="0"/>
              <a:t>‹#›</a:t>
            </a:fld>
            <a:endParaRPr lang="fr-FR"/>
          </a:p>
        </p:txBody>
      </p:sp>
    </p:spTree>
    <p:extLst>
      <p:ext uri="{BB962C8B-B14F-4D97-AF65-F5344CB8AC3E}">
        <p14:creationId xmlns:p14="http://schemas.microsoft.com/office/powerpoint/2010/main" val="346221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1D87003-F36A-4BEF-A710-AC2CF4CE9F75}" type="datetimeFigureOut">
              <a:rPr lang="fr-FR" smtClean="0"/>
              <a:t>12/09/15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E32F378-110F-40E5-9C93-6FF60ECDA996}" type="slidenum">
              <a:rPr lang="fr-FR" smtClean="0"/>
              <a:t>‹#›</a:t>
            </a:fld>
            <a:endParaRPr lang="fr-FR"/>
          </a:p>
        </p:txBody>
      </p:sp>
    </p:spTree>
    <p:extLst>
      <p:ext uri="{BB962C8B-B14F-4D97-AF65-F5344CB8AC3E}">
        <p14:creationId xmlns:p14="http://schemas.microsoft.com/office/powerpoint/2010/main" val="112377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1D87003-F36A-4BEF-A710-AC2CF4CE9F75}" type="datetimeFigureOut">
              <a:rPr lang="fr-FR" smtClean="0"/>
              <a:t>12/09/15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E32F378-110F-40E5-9C93-6FF60ECDA996}" type="slidenum">
              <a:rPr lang="fr-FR" smtClean="0"/>
              <a:t>‹#›</a:t>
            </a:fld>
            <a:endParaRPr lang="fr-FR"/>
          </a:p>
        </p:txBody>
      </p:sp>
    </p:spTree>
    <p:extLst>
      <p:ext uri="{BB962C8B-B14F-4D97-AF65-F5344CB8AC3E}">
        <p14:creationId xmlns:p14="http://schemas.microsoft.com/office/powerpoint/2010/main" val="349667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1D87003-F36A-4BEF-A710-AC2CF4CE9F75}" type="datetimeFigureOut">
              <a:rPr lang="fr-FR" smtClean="0"/>
              <a:t>12/09/15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32F378-110F-40E5-9C93-6FF60ECDA996}" type="slidenum">
              <a:rPr lang="fr-FR" smtClean="0"/>
              <a:t>‹#›</a:t>
            </a:fld>
            <a:endParaRPr lang="fr-FR"/>
          </a:p>
        </p:txBody>
      </p:sp>
    </p:spTree>
    <p:extLst>
      <p:ext uri="{BB962C8B-B14F-4D97-AF65-F5344CB8AC3E}">
        <p14:creationId xmlns:p14="http://schemas.microsoft.com/office/powerpoint/2010/main" val="170315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1D87003-F36A-4BEF-A710-AC2CF4CE9F75}" type="datetimeFigureOut">
              <a:rPr lang="fr-FR" smtClean="0"/>
              <a:t>12/09/15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32F378-110F-40E5-9C93-6FF60ECDA996}" type="slidenum">
              <a:rPr lang="fr-FR" smtClean="0"/>
              <a:t>‹#›</a:t>
            </a:fld>
            <a:endParaRPr lang="fr-FR"/>
          </a:p>
        </p:txBody>
      </p:sp>
    </p:spTree>
    <p:extLst>
      <p:ext uri="{BB962C8B-B14F-4D97-AF65-F5344CB8AC3E}">
        <p14:creationId xmlns:p14="http://schemas.microsoft.com/office/powerpoint/2010/main" val="38463007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87003-F36A-4BEF-A710-AC2CF4CE9F75}" type="datetimeFigureOut">
              <a:rPr lang="fr-FR" smtClean="0"/>
              <a:t>12/09/15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F378-110F-40E5-9C93-6FF60ECDA996}" type="slidenum">
              <a:rPr lang="fr-FR" smtClean="0"/>
              <a:t>‹#›</a:t>
            </a:fld>
            <a:endParaRPr lang="fr-FR"/>
          </a:p>
        </p:txBody>
      </p:sp>
    </p:spTree>
    <p:extLst>
      <p:ext uri="{BB962C8B-B14F-4D97-AF65-F5344CB8AC3E}">
        <p14:creationId xmlns:p14="http://schemas.microsoft.com/office/powerpoint/2010/main" val="2861502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smtClean="0"/>
              <a:t>Modifiez le style du titre</a:t>
            </a:r>
            <a:endParaRPr lang="en-US" smtClean="0"/>
          </a:p>
        </p:txBody>
      </p:sp>
      <p:sp>
        <p:nvSpPr>
          <p:cNvPr id="1027" name="Espace réservé du texte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8303293B-4F73-44F2-A10A-800D00AB935D}" type="datetime1">
              <a:rPr lang="fr-FR">
                <a:solidFill>
                  <a:srgbClr val="464653"/>
                </a:solidFill>
              </a:rPr>
              <a:pPr>
                <a:defRPr/>
              </a:pPr>
              <a:t>12/09/15</a:t>
            </a:fld>
            <a:endParaRPr lang="fr-FR">
              <a:solidFill>
                <a:srgbClr val="464653"/>
              </a:solidFill>
            </a:endParaRPr>
          </a:p>
        </p:txBody>
      </p:sp>
      <p:sp>
        <p:nvSpPr>
          <p:cNvPr id="3" name="Espace réservé du pied de page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smtClean="0">
                <a:solidFill>
                  <a:schemeClr val="tx2"/>
                </a:solidFill>
                <a:latin typeface="+mn-lt"/>
              </a:defRPr>
            </a:lvl1pPr>
          </a:lstStyle>
          <a:p>
            <a:pPr>
              <a:defRPr/>
            </a:pPr>
            <a:r>
              <a:rPr lang="fr-FR">
                <a:solidFill>
                  <a:srgbClr val="464653"/>
                </a:solidFill>
              </a:rPr>
              <a:t>Viroteam 11/9/15</a:t>
            </a:r>
          </a:p>
        </p:txBody>
      </p:sp>
      <p:sp>
        <p:nvSpPr>
          <p:cNvPr id="23" name="Espace réservé du numéro de diapositive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4654B8DE-D96C-4909-AF07-45C229586473}" type="slidenum">
              <a:rPr lang="fr-FR">
                <a:solidFill>
                  <a:srgbClr val="464653"/>
                </a:solidFill>
              </a:rPr>
              <a:pPr>
                <a:defRPr/>
              </a:pPr>
              <a:t>‹#›</a:t>
            </a:fld>
            <a:endParaRPr lang="fr-FR">
              <a:solidFill>
                <a:srgbClr val="464653"/>
              </a:solidFill>
            </a:endParaRPr>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solidFill>
                <a:prstClr val="black"/>
              </a:solidFill>
            </a:endParaRPr>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solidFill>
                <a:prstClr val="black"/>
              </a:solidFill>
            </a:endParaRPr>
          </a:p>
        </p:txBody>
      </p:sp>
      <p:sp>
        <p:nvSpPr>
          <p:cNvPr id="10" name="Triangle isocè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56006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sante.gouv.fr/sites-autorises-pour-la-vente-de-medicaments-sur-internet,13563.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8.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oleObject" Target="../embeddings/Feuille_Microsoft_Excel_97_-_20041.xls"/><Relationship Id="rId6" Type="http://schemas.openxmlformats.org/officeDocument/2006/relationships/image" Target="../media/image26.png"/><Relationship Id="rId7" Type="http://schemas.openxmlformats.org/officeDocument/2006/relationships/oleObject" Target="../embeddings/oleObject2.bin"/><Relationship Id="rId8" Type="http://schemas.openxmlformats.org/officeDocument/2006/relationships/oleObject" Target="../embeddings/Feuille_Microsoft_Excel_97_-_20042.xls"/><Relationship Id="rId9" Type="http://schemas.openxmlformats.org/officeDocument/2006/relationships/image" Target="../media/image27.png"/><Relationship Id="rId10"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tags" Target="../tags/tag1.xml"/><Relationship Id="rId2"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5.png"/><Relationship Id="rId1" Type="http://schemas.openxmlformats.org/officeDocument/2006/relationships/tags" Target="../tags/tag2.xml"/><Relationship Id="rId2"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36.png"/><Relationship Id="rId1" Type="http://schemas.openxmlformats.org/officeDocument/2006/relationships/tags" Target="../tags/tag3.xml"/><Relationship Id="rId2"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80840"/>
            <a:ext cx="6048672" cy="1140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8800"/>
            <a:ext cx="8197850"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41984" y="2895908"/>
            <a:ext cx="5526360" cy="677108"/>
          </a:xfrm>
          <a:prstGeom prst="rect">
            <a:avLst/>
          </a:prstGeom>
        </p:spPr>
        <p:txBody>
          <a:bodyPr wrap="square">
            <a:spAutoFit/>
          </a:bodyPr>
          <a:lstStyle/>
          <a:p>
            <a:pPr algn="ctr"/>
            <a:r>
              <a:rPr lang="fr-FR" sz="2000" b="1" i="0" u="none" strike="noStrike" baseline="0" dirty="0" smtClean="0">
                <a:solidFill>
                  <a:schemeClr val="bg1">
                    <a:lumMod val="50000"/>
                  </a:schemeClr>
                </a:solidFill>
                <a:latin typeface="Nunito-Bold"/>
              </a:rPr>
              <a:t>Du jeudi 10 au samedi 12 septembre 2015</a:t>
            </a:r>
          </a:p>
          <a:p>
            <a:pPr algn="ctr"/>
            <a:r>
              <a:rPr lang="fr-FR" b="0" i="0" u="none" strike="noStrike" baseline="0" dirty="0" smtClean="0">
                <a:solidFill>
                  <a:schemeClr val="bg1">
                    <a:lumMod val="50000"/>
                  </a:schemeClr>
                </a:solidFill>
                <a:latin typeface="Nunito-Light"/>
              </a:rPr>
              <a:t>Hôtel Mercure Marseille Centre Vieux Port</a:t>
            </a:r>
            <a:endParaRPr lang="fr-FR" dirty="0">
              <a:solidFill>
                <a:schemeClr val="bg1">
                  <a:lumMod val="50000"/>
                </a:schemeClr>
              </a:solidFill>
            </a:endParaRPr>
          </a:p>
        </p:txBody>
      </p:sp>
    </p:spTree>
    <p:extLst>
      <p:ext uri="{BB962C8B-B14F-4D97-AF65-F5344CB8AC3E}">
        <p14:creationId xmlns:p14="http://schemas.microsoft.com/office/powerpoint/2010/main" val="34153810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0" y="115888"/>
            <a:ext cx="9036050" cy="1143000"/>
          </a:xfrm>
        </p:spPr>
        <p:txBody>
          <a:bodyPr>
            <a:normAutofit fontScale="90000"/>
          </a:bodyPr>
          <a:lstStyle/>
          <a:p>
            <a:pPr algn="ctr" fontAlgn="auto">
              <a:spcAft>
                <a:spcPts val="0"/>
              </a:spcAft>
              <a:defRPr/>
            </a:pPr>
            <a:r>
              <a:rPr lang="fr-FR" altLang="fr-FR" sz="2800" dirty="0" smtClean="0"/>
              <a:t>Bilan de l’utilisation des TROD VIH à Saint-Antoine réalisés au </a:t>
            </a:r>
            <a:r>
              <a:rPr lang="fr-FR" altLang="fr-FR" sz="2800" dirty="0" err="1" smtClean="0"/>
              <a:t>au</a:t>
            </a:r>
            <a:r>
              <a:rPr lang="fr-FR" altLang="fr-FR" sz="2800" dirty="0" smtClean="0"/>
              <a:t> CDAG, à partir du sang total</a:t>
            </a:r>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13" y="1628775"/>
            <a:ext cx="3995737"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250825" y="1125538"/>
            <a:ext cx="8075613"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rgbClr val="B292CA"/>
              </a:buClr>
              <a:buSzPct val="60000"/>
              <a:buFont typeface="Wingdings" pitchFamily="2" charset="2"/>
              <a:buChar char="n"/>
            </a:pPr>
            <a:r>
              <a:rPr lang="fr-FR" altLang="fr-FR" u="sng" smtClean="0">
                <a:solidFill>
                  <a:prstClr val="black"/>
                </a:solidFill>
                <a:latin typeface="Arial Narrow" pitchFamily="34" charset="0"/>
                <a:ea typeface="MS PGothic" pitchFamily="34" charset="-128"/>
              </a:rPr>
              <a:t>Etude entre Janvier 2010 et Janvier 2011 sur 2448 TROD réalisés (Acceptabilité à 96,9%)</a:t>
            </a:r>
            <a:endParaRPr lang="fr-FR" altLang="fr-FR" smtClean="0">
              <a:solidFill>
                <a:prstClr val="black"/>
              </a:solidFill>
              <a:latin typeface="Arial Narrow" pitchFamily="34" charset="0"/>
              <a:ea typeface="MS PGothic" pitchFamily="34" charset="-128"/>
            </a:endParaRPr>
          </a:p>
        </p:txBody>
      </p:sp>
      <p:pic>
        <p:nvPicPr>
          <p:cNvPr id="245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0238" y="1773238"/>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ZoneTexte 2"/>
          <p:cNvSpPr txBox="1">
            <a:spLocks noChangeArrowheads="1"/>
          </p:cNvSpPr>
          <p:nvPr/>
        </p:nvSpPr>
        <p:spPr bwMode="auto">
          <a:xfrm>
            <a:off x="6711950" y="6489700"/>
            <a:ext cx="2022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fontAlgn="base">
              <a:spcBef>
                <a:spcPct val="0"/>
              </a:spcBef>
              <a:spcAft>
                <a:spcPct val="0"/>
              </a:spcAft>
            </a:pPr>
            <a:r>
              <a:rPr lang="fr-FR" altLang="fr-FR" sz="1200" smtClean="0">
                <a:solidFill>
                  <a:prstClr val="black"/>
                </a:solidFill>
                <a:latin typeface="Arial" pitchFamily="34" charset="0"/>
                <a:ea typeface="MS PGothic" pitchFamily="34" charset="-128"/>
              </a:rPr>
              <a:t>BEH 42/22 novembre 2011</a:t>
            </a:r>
          </a:p>
        </p:txBody>
      </p:sp>
      <p:sp>
        <p:nvSpPr>
          <p:cNvPr id="24582" name="ZoneTexte 3"/>
          <p:cNvSpPr txBox="1">
            <a:spLocks noChangeArrowheads="1"/>
          </p:cNvSpPr>
          <p:nvPr/>
        </p:nvSpPr>
        <p:spPr bwMode="auto">
          <a:xfrm>
            <a:off x="4572000" y="2924175"/>
            <a:ext cx="4572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fontAlgn="base">
              <a:spcBef>
                <a:spcPct val="0"/>
              </a:spcBef>
              <a:spcAft>
                <a:spcPct val="0"/>
              </a:spcAft>
            </a:pPr>
            <a:r>
              <a:rPr lang="fr-FR" altLang="fr-FR" sz="1600" smtClean="0">
                <a:solidFill>
                  <a:prstClr val="black"/>
                </a:solidFill>
                <a:latin typeface="Arial Narrow" pitchFamily="34" charset="0"/>
                <a:ea typeface="MS PGothic" pitchFamily="34" charset="-128"/>
              </a:rPr>
              <a:t>Rendu du TROD chez  97,6% des consultants (alors que le taux était de 78% l’année précédente  avec le test Elisa rendu en différé)</a:t>
            </a:r>
          </a:p>
          <a:p>
            <a:pPr fontAlgn="base">
              <a:spcBef>
                <a:spcPct val="0"/>
              </a:spcBef>
              <a:spcAft>
                <a:spcPct val="0"/>
              </a:spcAft>
            </a:pPr>
            <a:endParaRPr lang="fr-FR" altLang="fr-FR" sz="1600" smtClean="0">
              <a:solidFill>
                <a:prstClr val="black"/>
              </a:solidFill>
              <a:latin typeface="Arial Narrow" pitchFamily="34" charset="0"/>
              <a:ea typeface="MS PGothic" pitchFamily="34" charset="-128"/>
            </a:endParaRPr>
          </a:p>
          <a:p>
            <a:pPr fontAlgn="base">
              <a:spcBef>
                <a:spcPct val="0"/>
              </a:spcBef>
              <a:spcAft>
                <a:spcPct val="0"/>
              </a:spcAft>
            </a:pPr>
            <a:r>
              <a:rPr lang="fr-FR" altLang="fr-FR" sz="1600" smtClean="0">
                <a:solidFill>
                  <a:prstClr val="black"/>
                </a:solidFill>
                <a:latin typeface="Arial Narrow" pitchFamily="34" charset="0"/>
                <a:ea typeface="MS PGothic" pitchFamily="34" charset="-128"/>
              </a:rPr>
              <a:t>Prévalence de 0,5% de découvertes de séropositivité</a:t>
            </a:r>
          </a:p>
          <a:p>
            <a:pPr fontAlgn="base">
              <a:spcBef>
                <a:spcPct val="0"/>
              </a:spcBef>
              <a:spcAft>
                <a:spcPct val="0"/>
              </a:spcAft>
            </a:pPr>
            <a:r>
              <a:rPr lang="fr-FR" altLang="fr-FR" sz="1600" smtClean="0">
                <a:solidFill>
                  <a:prstClr val="black"/>
                </a:solidFill>
                <a:latin typeface="Arial Narrow" pitchFamily="34" charset="0"/>
                <a:ea typeface="MS PGothic" pitchFamily="34" charset="-128"/>
              </a:rPr>
              <a:t>Caractéristiques de ces patients: </a:t>
            </a:r>
          </a:p>
          <a:p>
            <a:pPr fontAlgn="base">
              <a:spcBef>
                <a:spcPct val="0"/>
              </a:spcBef>
              <a:spcAft>
                <a:spcPct val="0"/>
              </a:spcAft>
              <a:buFont typeface="Arial" pitchFamily="34" charset="0"/>
              <a:buChar char="•"/>
            </a:pPr>
            <a:r>
              <a:rPr lang="fr-FR" altLang="fr-FR" sz="1600" smtClean="0">
                <a:solidFill>
                  <a:prstClr val="black"/>
                </a:solidFill>
                <a:latin typeface="Arial Narrow" pitchFamily="34" charset="0"/>
                <a:ea typeface="MS PGothic" pitchFamily="34" charset="-128"/>
              </a:rPr>
              <a:t>âge médian de 37 ans</a:t>
            </a:r>
          </a:p>
          <a:p>
            <a:pPr fontAlgn="base">
              <a:spcBef>
                <a:spcPct val="0"/>
              </a:spcBef>
              <a:spcAft>
                <a:spcPct val="0"/>
              </a:spcAft>
              <a:buFont typeface="Arial" pitchFamily="34" charset="0"/>
              <a:buChar char="•"/>
            </a:pPr>
            <a:r>
              <a:rPr lang="fr-FR" altLang="fr-FR" sz="1600" smtClean="0">
                <a:solidFill>
                  <a:prstClr val="black"/>
                </a:solidFill>
                <a:latin typeface="Arial Narrow" pitchFamily="34" charset="0"/>
                <a:ea typeface="MS PGothic" pitchFamily="34" charset="-128"/>
              </a:rPr>
              <a:t>58% originaires d’un pays d’Afrique subsaharienne</a:t>
            </a:r>
          </a:p>
          <a:p>
            <a:pPr fontAlgn="base">
              <a:spcBef>
                <a:spcPct val="0"/>
              </a:spcBef>
              <a:spcAft>
                <a:spcPct val="0"/>
              </a:spcAft>
              <a:buFont typeface="Arial" pitchFamily="34" charset="0"/>
              <a:buChar char="•"/>
            </a:pPr>
            <a:r>
              <a:rPr lang="fr-FR" altLang="fr-FR" sz="1600" smtClean="0">
                <a:solidFill>
                  <a:prstClr val="black"/>
                </a:solidFill>
                <a:latin typeface="Arial Narrow" pitchFamily="34" charset="0"/>
                <a:ea typeface="MS PGothic" pitchFamily="34" charset="-128"/>
              </a:rPr>
              <a:t>42% homo ou bisexuels</a:t>
            </a:r>
          </a:p>
          <a:p>
            <a:pPr fontAlgn="base">
              <a:spcBef>
                <a:spcPct val="0"/>
              </a:spcBef>
              <a:spcAft>
                <a:spcPct val="0"/>
              </a:spcAft>
              <a:buFont typeface="Arial" pitchFamily="34" charset="0"/>
              <a:buChar char="•"/>
            </a:pPr>
            <a:r>
              <a:rPr lang="fr-FR" altLang="fr-FR" sz="1600" smtClean="0">
                <a:solidFill>
                  <a:prstClr val="black"/>
                </a:solidFill>
                <a:latin typeface="Arial Narrow" pitchFamily="34" charset="0"/>
                <a:ea typeface="MS PGothic" pitchFamily="34" charset="-128"/>
              </a:rPr>
              <a:t>90% antécédent de dépistage  &gt; 12 mois pour 88%</a:t>
            </a:r>
          </a:p>
          <a:p>
            <a:pPr fontAlgn="base">
              <a:spcBef>
                <a:spcPct val="0"/>
              </a:spcBef>
              <a:spcAft>
                <a:spcPct val="0"/>
              </a:spcAft>
              <a:buFont typeface="Arial" pitchFamily="34" charset="0"/>
              <a:buChar char="•"/>
            </a:pPr>
            <a:r>
              <a:rPr lang="fr-FR" altLang="fr-FR" sz="1600" smtClean="0">
                <a:solidFill>
                  <a:prstClr val="black"/>
                </a:solidFill>
                <a:latin typeface="Arial Narrow" pitchFamily="34" charset="0"/>
                <a:ea typeface="MS PGothic" pitchFamily="34" charset="-128"/>
              </a:rPr>
              <a:t>CD4 médian à 400/mm</a:t>
            </a:r>
            <a:r>
              <a:rPr lang="fr-FR" altLang="fr-FR" sz="1600" baseline="30000" smtClean="0">
                <a:solidFill>
                  <a:prstClr val="black"/>
                </a:solidFill>
                <a:latin typeface="Arial Narrow" pitchFamily="34" charset="0"/>
                <a:ea typeface="MS PGothic" pitchFamily="34" charset="-128"/>
              </a:rPr>
              <a:t>3</a:t>
            </a:r>
          </a:p>
          <a:p>
            <a:pPr fontAlgn="base">
              <a:spcBef>
                <a:spcPct val="0"/>
              </a:spcBef>
              <a:spcAft>
                <a:spcPct val="0"/>
              </a:spcAft>
            </a:pPr>
            <a:endParaRPr lang="fr-FR" altLang="fr-FR" sz="1600" baseline="30000" smtClean="0">
              <a:solidFill>
                <a:prstClr val="black"/>
              </a:solidFill>
              <a:latin typeface="Arial Narrow" pitchFamily="34" charset="0"/>
              <a:ea typeface="MS PGothic" pitchFamily="34" charset="-128"/>
            </a:endParaRPr>
          </a:p>
          <a:p>
            <a:pPr fontAlgn="base">
              <a:spcBef>
                <a:spcPct val="0"/>
              </a:spcBef>
              <a:spcAft>
                <a:spcPct val="0"/>
              </a:spcAft>
            </a:pPr>
            <a:endParaRPr lang="fr-FR" altLang="fr-FR" baseline="30000" smtClean="0">
              <a:solidFill>
                <a:prstClr val="black"/>
              </a:solidFill>
              <a:latin typeface="Arial Narrow" pitchFamily="34" charset="0"/>
              <a:ea typeface="MS PGothic" pitchFamily="34" charset="-128"/>
            </a:endParaRPr>
          </a:p>
        </p:txBody>
      </p:sp>
      <p:sp>
        <p:nvSpPr>
          <p:cNvPr id="24583" name="Espace réservé du pied de page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mtClean="0">
                <a:solidFill>
                  <a:srgbClr val="464653"/>
                </a:solidFill>
              </a:rPr>
              <a:t>Viroteam 11/9/15</a:t>
            </a:r>
          </a:p>
        </p:txBody>
      </p:sp>
    </p:spTree>
    <p:extLst>
      <p:ext uri="{BB962C8B-B14F-4D97-AF65-F5344CB8AC3E}">
        <p14:creationId xmlns:p14="http://schemas.microsoft.com/office/powerpoint/2010/main" val="24956340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p:txBody>
          <a:bodyPr/>
          <a:lstStyle/>
          <a:p>
            <a:r>
              <a:rPr lang="fr-FR" smtClean="0"/>
              <a:t>Dans les TROD: les Autotests</a:t>
            </a:r>
          </a:p>
        </p:txBody>
      </p:sp>
      <p:sp>
        <p:nvSpPr>
          <p:cNvPr id="26626" name="Espace réservé du contenu 2"/>
          <p:cNvSpPr>
            <a:spLocks noGrp="1"/>
          </p:cNvSpPr>
          <p:nvPr>
            <p:ph sz="quarter" idx="1"/>
          </p:nvPr>
        </p:nvSpPr>
        <p:spPr>
          <a:xfrm>
            <a:off x="457200" y="1219200"/>
            <a:ext cx="8229600" cy="3865563"/>
          </a:xfrm>
        </p:spPr>
        <p:txBody>
          <a:bodyPr/>
          <a:lstStyle/>
          <a:p>
            <a:r>
              <a:rPr lang="fr-FR" smtClean="0"/>
              <a:t>2 types de Tests à partir du sang total ou de la salive (liquide craviculaire)</a:t>
            </a:r>
          </a:p>
          <a:p>
            <a:endParaRPr lang="fr-FR" smtClean="0"/>
          </a:p>
          <a:p>
            <a:r>
              <a:rPr lang="fr-FR" smtClean="0"/>
              <a:t>Tests préliminaires, qui nécessitent une confirmation </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2997200"/>
            <a:ext cx="67722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4508500"/>
            <a:ext cx="66071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Espace réservé du pied de page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mtClean="0">
                <a:solidFill>
                  <a:srgbClr val="464653"/>
                </a:solidFill>
              </a:rPr>
              <a:t>Viroteam 11/9/15</a:t>
            </a:r>
          </a:p>
        </p:txBody>
      </p:sp>
      <p:sp>
        <p:nvSpPr>
          <p:cNvPr id="26630" name="Rectangle 4"/>
          <p:cNvSpPr>
            <a:spLocks noChangeArrowheads="1"/>
          </p:cNvSpPr>
          <p:nvPr/>
        </p:nvSpPr>
        <p:spPr bwMode="auto">
          <a:xfrm>
            <a:off x="944563" y="5287963"/>
            <a:ext cx="7299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fr-FR" smtClean="0">
                <a:solidFill>
                  <a:prstClr val="black"/>
                </a:solidFill>
              </a:rPr>
              <a:t>Objectif: permettre de dépister un plus grand nombre de séropositifs qui cherchent la discrétion et la simplicité ou jugent les autres modalités contraignantes.</a:t>
            </a:r>
          </a:p>
        </p:txBody>
      </p:sp>
    </p:spTree>
    <p:extLst>
      <p:ext uri="{BB962C8B-B14F-4D97-AF65-F5344CB8AC3E}">
        <p14:creationId xmlns:p14="http://schemas.microsoft.com/office/powerpoint/2010/main" val="9805257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7650" name="Picture 2" descr="http://yagg.com/files/cache/9d83aa029fe6a60fd6769cf6a8ec28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04813"/>
            <a:ext cx="516255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descr="http://i.f1g.fr/media/ext/orig/www.lefigaro.fr/medias/2014/11/28/PHOe1cb9f62-771b-11e4-b0c6-adb109cfff7b-805x4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900" y="3429000"/>
            <a:ext cx="5299075"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Espace réservé du pied de page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mtClean="0">
                <a:solidFill>
                  <a:srgbClr val="464653"/>
                </a:solidFill>
              </a:rPr>
              <a:t>Viroteam 11/9/15</a:t>
            </a:r>
          </a:p>
        </p:txBody>
      </p:sp>
      <p:sp>
        <p:nvSpPr>
          <p:cNvPr id="27653" name="Rectangle 5"/>
          <p:cNvSpPr>
            <a:spLocks noChangeArrowheads="1"/>
          </p:cNvSpPr>
          <p:nvPr/>
        </p:nvSpPr>
        <p:spPr bwMode="auto">
          <a:xfrm>
            <a:off x="755650" y="5135563"/>
            <a:ext cx="172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1400" smtClean="0">
                <a:solidFill>
                  <a:prstClr val="black"/>
                </a:solidFill>
                <a:latin typeface="Arial" pitchFamily="34" charset="0"/>
              </a:rPr>
              <a:t>Prise d’essai: 2,5 µl</a:t>
            </a:r>
          </a:p>
        </p:txBody>
      </p:sp>
      <p:sp>
        <p:nvSpPr>
          <p:cNvPr id="27654" name="Text Box 6"/>
          <p:cNvSpPr txBox="1">
            <a:spLocks noChangeArrowheads="1"/>
          </p:cNvSpPr>
          <p:nvPr/>
        </p:nvSpPr>
        <p:spPr bwMode="auto">
          <a:xfrm>
            <a:off x="179388" y="5897563"/>
            <a:ext cx="29003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fr-FR" sz="1400" smtClean="0">
                <a:solidFill>
                  <a:prstClr val="black"/>
                </a:solidFill>
                <a:latin typeface="Arial" pitchFamily="34" charset="0"/>
              </a:rPr>
              <a:t>Prix: </a:t>
            </a:r>
            <a:r>
              <a:rPr lang="en-US" sz="1400" smtClean="0">
                <a:solidFill>
                  <a:prstClr val="black"/>
                </a:solidFill>
                <a:latin typeface="Arial" pitchFamily="34" charset="0"/>
                <a:cs typeface="Arial" pitchFamily="34" charset="0"/>
              </a:rPr>
              <a:t>~ 25 euros</a:t>
            </a:r>
          </a:p>
          <a:p>
            <a:pPr fontAlgn="base">
              <a:spcBef>
                <a:spcPct val="0"/>
              </a:spcBef>
              <a:spcAft>
                <a:spcPct val="0"/>
              </a:spcAft>
            </a:pPr>
            <a:r>
              <a:rPr lang="en-US" sz="1400" smtClean="0">
                <a:solidFill>
                  <a:prstClr val="black"/>
                </a:solidFill>
                <a:latin typeface="Arial" pitchFamily="34" charset="0"/>
                <a:cs typeface="Arial" pitchFamily="34" charset="0"/>
              </a:rPr>
              <a:t>Non remboursé par l’assurance maladie</a:t>
            </a:r>
          </a:p>
        </p:txBody>
      </p:sp>
    </p:spTree>
    <p:extLst>
      <p:ext uri="{BB962C8B-B14F-4D97-AF65-F5344CB8AC3E}">
        <p14:creationId xmlns:p14="http://schemas.microsoft.com/office/powerpoint/2010/main" val="26468905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8674" name="Picture 2" descr="http://leparisien.fr/images/2015/05/05/4746829_auto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836613"/>
            <a:ext cx="905986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Espace réservé du pied de page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mtClean="0">
                <a:solidFill>
                  <a:srgbClr val="464653"/>
                </a:solidFill>
              </a:rPr>
              <a:t>Viroteam 11/9/15</a:t>
            </a:r>
          </a:p>
        </p:txBody>
      </p:sp>
    </p:spTree>
    <p:extLst>
      <p:ext uri="{BB962C8B-B14F-4D97-AF65-F5344CB8AC3E}">
        <p14:creationId xmlns:p14="http://schemas.microsoft.com/office/powerpoint/2010/main" val="11899632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p:txBody>
          <a:bodyPr/>
          <a:lstStyle/>
          <a:p>
            <a:r>
              <a:rPr lang="fr-FR" altLang="fr-FR" smtClean="0"/>
              <a:t>Les Textes</a:t>
            </a:r>
            <a:endParaRPr lang="fr-FR" smtClean="0"/>
          </a:p>
        </p:txBody>
      </p:sp>
      <p:sp>
        <p:nvSpPr>
          <p:cNvPr id="29698" name="Espace réservé du pied de page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mtClean="0">
                <a:solidFill>
                  <a:srgbClr val="464653"/>
                </a:solidFill>
              </a:rPr>
              <a:t>Viroteam 11/9/15</a:t>
            </a:r>
          </a:p>
          <a:p>
            <a:pPr algn="ctr" fontAlgn="base">
              <a:spcBef>
                <a:spcPct val="0"/>
              </a:spcBef>
              <a:spcAft>
                <a:spcPct val="0"/>
              </a:spcAft>
            </a:pPr>
            <a:endParaRPr lang="fr-FR" smtClean="0">
              <a:solidFill>
                <a:srgbClr val="464653"/>
              </a:solidFill>
            </a:endParaRPr>
          </a:p>
        </p:txBody>
      </p:sp>
      <p:sp>
        <p:nvSpPr>
          <p:cNvPr id="29699" name="Espace réservé du contenu 3"/>
          <p:cNvSpPr>
            <a:spLocks noGrp="1"/>
          </p:cNvSpPr>
          <p:nvPr>
            <p:ph sz="quarter" idx="1"/>
          </p:nvPr>
        </p:nvSpPr>
        <p:spPr>
          <a:xfrm>
            <a:off x="457200" y="1219200"/>
            <a:ext cx="8229600" cy="4937125"/>
          </a:xfrm>
        </p:spPr>
        <p:txBody>
          <a:bodyPr/>
          <a:lstStyle/>
          <a:p>
            <a:r>
              <a:rPr lang="fr-FR" smtClean="0"/>
              <a:t> </a:t>
            </a:r>
            <a:r>
              <a:rPr lang="fr-FR" sz="2400" b="1" smtClean="0"/>
              <a:t>Note de cadrage de l’HAS le </a:t>
            </a:r>
            <a:r>
              <a:rPr lang="fr-FR" sz="2400" smtClean="0"/>
              <a:t>9 octobre 2014:  Informations à l’intention des professionnels de santé et des associations </a:t>
            </a:r>
          </a:p>
          <a:p>
            <a:endParaRPr lang="fr-FR" sz="2400" smtClean="0"/>
          </a:p>
          <a:p>
            <a:r>
              <a:rPr lang="fr-FR" sz="2400" smtClean="0"/>
              <a:t>Annulation début avril de l’arrêté du 11 juin 2013 fixant la liste des tests ne constituant pas un examen de biologie médicale</a:t>
            </a:r>
          </a:p>
          <a:p>
            <a:endParaRPr lang="fr-FR" sz="2400" smtClean="0"/>
          </a:p>
          <a:p>
            <a:r>
              <a:rPr lang="fr-FR" sz="2400" b="1" smtClean="0"/>
              <a:t>Disponibilité à la vente des autotests VIH </a:t>
            </a:r>
            <a:r>
              <a:rPr lang="fr-FR" sz="2400" smtClean="0"/>
              <a:t>en pharmacie ou sur les sites Internet des officines autorisées pour la vente en ligne de médicaments (Liste à consulter sur </a:t>
            </a:r>
            <a:r>
              <a:rPr lang="fr-FR" sz="2400" smtClean="0">
                <a:hlinkClick r:id="rId2"/>
              </a:rPr>
              <a:t>medicaments.gouv.fr</a:t>
            </a:r>
            <a:r>
              <a:rPr lang="fr-FR" sz="2400" b="1" smtClean="0"/>
              <a:t>) à partir du 15 septembre 2015</a:t>
            </a:r>
            <a:r>
              <a:rPr lang="fr-FR" sz="2400" smtClean="0"/>
              <a:t>.</a:t>
            </a:r>
          </a:p>
          <a:p>
            <a:endParaRPr lang="fr-FR" smtClean="0"/>
          </a:p>
        </p:txBody>
      </p:sp>
    </p:spTree>
    <p:extLst>
      <p:ext uri="{BB962C8B-B14F-4D97-AF65-F5344CB8AC3E}">
        <p14:creationId xmlns:p14="http://schemas.microsoft.com/office/powerpoint/2010/main" val="25004717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555625" y="476250"/>
            <a:ext cx="8229600" cy="720725"/>
          </a:xfrm>
        </p:spPr>
        <p:txBody>
          <a:bodyPr/>
          <a:lstStyle/>
          <a:p>
            <a:pPr algn="ctr"/>
            <a:r>
              <a:rPr lang="en-US" smtClean="0">
                <a:solidFill>
                  <a:srgbClr val="084634"/>
                </a:solidFill>
                <a:latin typeface="Arial Narrow" pitchFamily="34" charset="0"/>
              </a:rPr>
              <a:t>Tests ayant reçu les autorisations réglementaires</a:t>
            </a:r>
            <a:endParaRPr lang="en-GB" smtClean="0"/>
          </a:p>
        </p:txBody>
      </p:sp>
      <p:graphicFrame>
        <p:nvGraphicFramePr>
          <p:cNvPr id="4" name="Table 3"/>
          <p:cNvGraphicFramePr>
            <a:graphicFrameLocks noGrp="1"/>
          </p:cNvGraphicFramePr>
          <p:nvPr/>
        </p:nvGraphicFramePr>
        <p:xfrm>
          <a:off x="300038" y="1784350"/>
          <a:ext cx="8615362" cy="3313114"/>
        </p:xfrm>
        <a:graphic>
          <a:graphicData uri="http://schemas.openxmlformats.org/drawingml/2006/table">
            <a:tbl>
              <a:tblPr firstRow="1" bandRow="1">
                <a:tableStyleId>{5C22544A-7EE6-4342-B048-85BDC9FD1C3A}</a:tableStyleId>
              </a:tblPr>
              <a:tblGrid>
                <a:gridCol w="1872030"/>
                <a:gridCol w="1224020"/>
                <a:gridCol w="1823641"/>
                <a:gridCol w="1152019"/>
                <a:gridCol w="2543652"/>
              </a:tblGrid>
              <a:tr h="652250">
                <a:tc>
                  <a:txBody>
                    <a:bodyPr/>
                    <a:lstStyle/>
                    <a:p>
                      <a:r>
                        <a:rPr lang="en-US" sz="1600" dirty="0" smtClean="0">
                          <a:latin typeface="Arial Narrow" panose="020B0606020202030204" pitchFamily="34" charset="0"/>
                          <a:cs typeface="Arial" panose="020B0604020202020204" pitchFamily="34" charset="0"/>
                        </a:rPr>
                        <a:t>Product</a:t>
                      </a:r>
                      <a:r>
                        <a:rPr lang="en-US" sz="1600" baseline="0" dirty="0" smtClean="0">
                          <a:latin typeface="Arial Narrow" panose="020B0606020202030204" pitchFamily="34" charset="0"/>
                          <a:cs typeface="Arial" panose="020B0604020202020204" pitchFamily="34" charset="0"/>
                        </a:rPr>
                        <a:t> (supplier)</a:t>
                      </a:r>
                      <a:endParaRPr lang="en-US" sz="1600" dirty="0">
                        <a:latin typeface="Arial Narrow" panose="020B0606020202030204" pitchFamily="34" charset="0"/>
                        <a:cs typeface="Arial" panose="020B0604020202020204" pitchFamily="34" charset="0"/>
                      </a:endParaRPr>
                    </a:p>
                  </a:txBody>
                  <a:tcPr marL="91431" marR="91431" marT="45730" marB="45730" anchor="ctr">
                    <a:solidFill>
                      <a:schemeClr val="accent2">
                        <a:lumMod val="50000"/>
                      </a:schemeClr>
                    </a:solidFill>
                  </a:tcPr>
                </a:tc>
                <a:tc>
                  <a:txBody>
                    <a:bodyPr/>
                    <a:lstStyle/>
                    <a:p>
                      <a:r>
                        <a:rPr lang="en-US" sz="1600" dirty="0" smtClean="0">
                          <a:latin typeface="Arial Narrow" panose="020B0606020202030204" pitchFamily="34" charset="0"/>
                          <a:cs typeface="Arial" panose="020B0604020202020204" pitchFamily="34" charset="0"/>
                        </a:rPr>
                        <a:t>Specimen</a:t>
                      </a:r>
                      <a:endParaRPr lang="en-US" sz="1600" dirty="0">
                        <a:latin typeface="Arial Narrow" panose="020B0606020202030204" pitchFamily="34" charset="0"/>
                        <a:cs typeface="Arial" panose="020B0604020202020204" pitchFamily="34" charset="0"/>
                      </a:endParaRPr>
                    </a:p>
                  </a:txBody>
                  <a:tcPr marL="91431" marR="91431" marT="45730" marB="45730" anchor="ctr">
                    <a:solidFill>
                      <a:schemeClr val="accent2">
                        <a:lumMod val="50000"/>
                      </a:schemeClr>
                    </a:solidFill>
                  </a:tcPr>
                </a:tc>
                <a:tc>
                  <a:txBody>
                    <a:bodyPr/>
                    <a:lstStyle/>
                    <a:p>
                      <a:r>
                        <a:rPr lang="en-US" sz="1600" dirty="0" smtClean="0">
                          <a:latin typeface="Arial Narrow" panose="020B0606020202030204" pitchFamily="34" charset="0"/>
                          <a:cs typeface="Arial" panose="020B0604020202020204" pitchFamily="34" charset="0"/>
                        </a:rPr>
                        <a:t>Business</a:t>
                      </a:r>
                      <a:r>
                        <a:rPr lang="en-US" sz="1600" baseline="0" dirty="0" smtClean="0">
                          <a:latin typeface="Arial Narrow" panose="020B0606020202030204" pitchFamily="34" charset="0"/>
                          <a:cs typeface="Arial" panose="020B0604020202020204" pitchFamily="34" charset="0"/>
                        </a:rPr>
                        <a:t> Objectives</a:t>
                      </a:r>
                      <a:endParaRPr lang="en-US" sz="1600" dirty="0">
                        <a:latin typeface="Arial Narrow" panose="020B0606020202030204" pitchFamily="34" charset="0"/>
                        <a:cs typeface="Arial" panose="020B0604020202020204" pitchFamily="34" charset="0"/>
                      </a:endParaRPr>
                    </a:p>
                  </a:txBody>
                  <a:tcPr marL="91431" marR="91431" marT="45730" marB="45730" anchor="ctr">
                    <a:solidFill>
                      <a:schemeClr val="accent2">
                        <a:lumMod val="50000"/>
                      </a:schemeClr>
                    </a:solidFill>
                  </a:tcPr>
                </a:tc>
                <a:tc>
                  <a:txBody>
                    <a:bodyPr/>
                    <a:lstStyle/>
                    <a:p>
                      <a:r>
                        <a:rPr lang="en-US" sz="1600" dirty="0" smtClean="0">
                          <a:latin typeface="Arial Narrow" panose="020B0606020202030204" pitchFamily="34" charset="0"/>
                          <a:cs typeface="Arial" panose="020B0604020202020204" pitchFamily="34" charset="0"/>
                        </a:rPr>
                        <a:t>Regulatory Status </a:t>
                      </a:r>
                    </a:p>
                  </a:txBody>
                  <a:tcPr marL="91431" marR="91431" marT="45730" marB="45730" anchor="ctr">
                    <a:solidFill>
                      <a:schemeClr val="accent2">
                        <a:lumMod val="50000"/>
                      </a:schemeClr>
                    </a:solidFill>
                  </a:tcPr>
                </a:tc>
                <a:tc>
                  <a:txBody>
                    <a:bodyPr/>
                    <a:lstStyle/>
                    <a:p>
                      <a:r>
                        <a:rPr lang="en-US" sz="1600" dirty="0" smtClean="0">
                          <a:latin typeface="Arial Narrow" panose="020B0606020202030204" pitchFamily="34" charset="0"/>
                          <a:cs typeface="Arial" panose="020B0604020202020204" pitchFamily="34" charset="0"/>
                        </a:rPr>
                        <a:t>Other</a:t>
                      </a:r>
                      <a:r>
                        <a:rPr lang="en-US" sz="1600" baseline="0" dirty="0" smtClean="0">
                          <a:latin typeface="Arial Narrow" panose="020B0606020202030204" pitchFamily="34" charset="0"/>
                          <a:cs typeface="Arial" panose="020B0604020202020204" pitchFamily="34" charset="0"/>
                        </a:rPr>
                        <a:t> RDTs from Manufacturer</a:t>
                      </a:r>
                      <a:endParaRPr lang="en-US" sz="1600" dirty="0">
                        <a:latin typeface="Arial Narrow" panose="020B0606020202030204" pitchFamily="34" charset="0"/>
                        <a:cs typeface="Arial" panose="020B0604020202020204" pitchFamily="34" charset="0"/>
                      </a:endParaRPr>
                    </a:p>
                  </a:txBody>
                  <a:tcPr marL="91431" marR="91431" marT="45730" marB="45730" anchor="ctr">
                    <a:solidFill>
                      <a:schemeClr val="accent2">
                        <a:lumMod val="50000"/>
                      </a:schemeClr>
                    </a:solidFill>
                  </a:tcPr>
                </a:tc>
              </a:tr>
              <a:tr h="652250">
                <a:tc>
                  <a:txBody>
                    <a:bodyPr/>
                    <a:lstStyle/>
                    <a:p>
                      <a:pPr marL="0" indent="0">
                        <a:buFont typeface="Arial" panose="020B0604020202020204" pitchFamily="34" charset="0"/>
                        <a:buNone/>
                      </a:pPr>
                      <a:r>
                        <a:rPr lang="en-US" sz="1600" b="1" kern="1200" dirty="0" err="1" smtClean="0">
                          <a:solidFill>
                            <a:schemeClr val="dk1"/>
                          </a:solidFill>
                          <a:effectLst/>
                          <a:latin typeface="Arial Narrow" panose="020B0606020202030204" pitchFamily="34" charset="0"/>
                          <a:ea typeface="+mn-ea"/>
                          <a:cs typeface="Arial" panose="020B0604020202020204" pitchFamily="34" charset="0"/>
                        </a:rPr>
                        <a:t>Autotest</a:t>
                      </a:r>
                      <a:r>
                        <a:rPr lang="en-US" sz="1600" b="1" kern="1200" dirty="0" smtClean="0">
                          <a:solidFill>
                            <a:schemeClr val="dk1"/>
                          </a:solidFill>
                          <a:effectLst/>
                          <a:latin typeface="Arial Narrow" panose="020B0606020202030204" pitchFamily="34" charset="0"/>
                          <a:ea typeface="+mn-ea"/>
                          <a:cs typeface="Arial" panose="020B0604020202020204" pitchFamily="34" charset="0"/>
                        </a:rPr>
                        <a:t> VIH</a:t>
                      </a:r>
                    </a:p>
                    <a:p>
                      <a:pPr marL="0" indent="0">
                        <a:buFont typeface="Arial" panose="020B0604020202020204" pitchFamily="34" charset="0"/>
                        <a:buNone/>
                      </a:pPr>
                      <a:r>
                        <a:rPr lang="en-US" sz="1600" kern="1200" dirty="0" smtClean="0">
                          <a:solidFill>
                            <a:schemeClr val="dk1"/>
                          </a:solidFill>
                          <a:effectLst/>
                          <a:latin typeface="Arial Narrow" panose="020B0606020202030204" pitchFamily="34" charset="0"/>
                          <a:ea typeface="+mn-ea"/>
                          <a:cs typeface="Arial" panose="020B0604020202020204" pitchFamily="34" charset="0"/>
                        </a:rPr>
                        <a:t>(AAZ</a:t>
                      </a:r>
                      <a:r>
                        <a:rPr lang="en-US" sz="1600" kern="1200" baseline="0" dirty="0" smtClean="0">
                          <a:solidFill>
                            <a:schemeClr val="dk1"/>
                          </a:solidFill>
                          <a:effectLst/>
                          <a:latin typeface="Arial Narrow" panose="020B0606020202030204" pitchFamily="34" charset="0"/>
                          <a:ea typeface="+mn-ea"/>
                          <a:cs typeface="Arial" panose="020B0604020202020204" pitchFamily="34" charset="0"/>
                        </a:rPr>
                        <a:t>, France)+</a:t>
                      </a:r>
                      <a:endParaRPr lang="en-US" sz="1600" kern="1200" dirty="0" smtClean="0">
                        <a:solidFill>
                          <a:schemeClr val="dk1"/>
                        </a:solidFill>
                        <a:effectLst/>
                        <a:latin typeface="Arial Narrow" panose="020B0606020202030204" pitchFamily="34" charset="0"/>
                        <a:ea typeface="+mn-ea"/>
                        <a:cs typeface="Arial" panose="020B0604020202020204" pitchFamily="34" charset="0"/>
                      </a:endParaRPr>
                    </a:p>
                  </a:txBody>
                  <a:tcPr marL="91431" marR="91431" marT="45730" marB="45730"/>
                </a:tc>
                <a:tc>
                  <a:txBody>
                    <a:bodyPr/>
                    <a:lstStyle/>
                    <a:p>
                      <a:r>
                        <a:rPr lang="en-US" sz="1600" dirty="0" smtClean="0">
                          <a:latin typeface="Arial Narrow" panose="020B0606020202030204" pitchFamily="34" charset="0"/>
                          <a:cs typeface="Arial" panose="020B0604020202020204" pitchFamily="34" charset="0"/>
                        </a:rPr>
                        <a:t>Whole Blood</a:t>
                      </a:r>
                      <a:endParaRPr lang="en-US" sz="1600" dirty="0">
                        <a:latin typeface="Arial Narrow" panose="020B0606020202030204" pitchFamily="34" charset="0"/>
                        <a:cs typeface="Arial" panose="020B0604020202020204" pitchFamily="34" charset="0"/>
                      </a:endParaRPr>
                    </a:p>
                  </a:txBody>
                  <a:tcPr marL="91431" marR="91431" marT="45730" marB="457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Arial Narrow" panose="020B0606020202030204" pitchFamily="34" charset="0"/>
                          <a:ea typeface="+mn-ea"/>
                          <a:cs typeface="Arial" panose="020B0604020202020204" pitchFamily="34" charset="0"/>
                        </a:rPr>
                        <a:t>Sell</a:t>
                      </a:r>
                      <a:r>
                        <a:rPr lang="en-US" sz="1600" kern="1200" baseline="0" dirty="0" smtClean="0">
                          <a:solidFill>
                            <a:schemeClr val="dk1"/>
                          </a:solidFill>
                          <a:effectLst/>
                          <a:latin typeface="Arial Narrow" panose="020B0606020202030204" pitchFamily="34" charset="0"/>
                          <a:ea typeface="+mn-ea"/>
                          <a:cs typeface="Arial" panose="020B0604020202020204" pitchFamily="34" charset="0"/>
                        </a:rPr>
                        <a:t> in France, other EU countries, &amp; Africa</a:t>
                      </a:r>
                      <a:endParaRPr lang="en-US" sz="1600" kern="1200" dirty="0" smtClean="0">
                        <a:solidFill>
                          <a:schemeClr val="dk1"/>
                        </a:solidFill>
                        <a:effectLst/>
                        <a:latin typeface="Arial Narrow" panose="020B0606020202030204" pitchFamily="34" charset="0"/>
                        <a:ea typeface="+mn-ea"/>
                        <a:cs typeface="Arial" panose="020B0604020202020204" pitchFamily="34" charset="0"/>
                      </a:endParaRPr>
                    </a:p>
                  </a:txBody>
                  <a:tcPr marL="91431" marR="91431" marT="45730" marB="45730"/>
                </a:tc>
                <a:tc>
                  <a:txBody>
                    <a:bodyPr/>
                    <a:lstStyle/>
                    <a:p>
                      <a:r>
                        <a:rPr lang="en-US" sz="1600" b="1" baseline="0" dirty="0" smtClean="0">
                          <a:latin typeface="Arial Narrow" panose="020B0606020202030204" pitchFamily="34" charset="0"/>
                          <a:cs typeface="Arial" panose="020B0604020202020204" pitchFamily="34" charset="0"/>
                        </a:rPr>
                        <a:t>CE marked</a:t>
                      </a:r>
                      <a:endParaRPr lang="en-US" sz="1600" b="1" dirty="0">
                        <a:latin typeface="Arial Narrow" panose="020B0606020202030204" pitchFamily="34" charset="0"/>
                        <a:cs typeface="Arial" panose="020B0604020202020204" pitchFamily="34" charset="0"/>
                      </a:endParaRPr>
                    </a:p>
                  </a:txBody>
                  <a:tcPr marL="91431" marR="91431" marT="45730" marB="45730"/>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1" dirty="0" err="1" smtClean="0">
                          <a:solidFill>
                            <a:schemeClr val="tx1"/>
                          </a:solidFill>
                          <a:latin typeface="Arial Narrow" panose="020B0606020202030204" pitchFamily="34" charset="0"/>
                          <a:cs typeface="Arial" panose="020B0604020202020204" pitchFamily="34" charset="0"/>
                        </a:rPr>
                        <a:t>SureCheck</a:t>
                      </a:r>
                      <a:r>
                        <a:rPr lang="en-US" sz="1600" b="0" i="1" baseline="0" dirty="0" smtClean="0">
                          <a:solidFill>
                            <a:schemeClr val="tx1"/>
                          </a:solidFill>
                          <a:latin typeface="Arial Narrow" panose="020B0606020202030204" pitchFamily="34" charset="0"/>
                          <a:cs typeface="Arial" panose="020B0604020202020204" pitchFamily="34" charset="0"/>
                        </a:rPr>
                        <a:t> HIV-1/2</a:t>
                      </a:r>
                      <a:endParaRPr lang="en-US" sz="1600" b="0" i="1" dirty="0" smtClean="0">
                        <a:solidFill>
                          <a:schemeClr val="tx1"/>
                        </a:solidFill>
                        <a:latin typeface="Arial Narrow" panose="020B0606020202030204" pitchFamily="34" charset="0"/>
                        <a:cs typeface="Arial" panose="020B0604020202020204" pitchFamily="34" charset="0"/>
                      </a:endParaRPr>
                    </a:p>
                  </a:txBody>
                  <a:tcPr marL="91431" marR="91431" marT="45730" marB="45730"/>
                </a:tc>
              </a:tr>
              <a:tr h="874719">
                <a:tc>
                  <a:txBody>
                    <a:bodyPr/>
                    <a:lstStyle/>
                    <a:p>
                      <a:pPr marL="0" indent="0">
                        <a:buFont typeface="Arial" panose="020B0604020202020204" pitchFamily="34" charset="0"/>
                        <a:buNone/>
                      </a:pPr>
                      <a:r>
                        <a:rPr lang="en-US" sz="1600" b="1" kern="1200" dirty="0" err="1" smtClean="0">
                          <a:solidFill>
                            <a:schemeClr val="tx1"/>
                          </a:solidFill>
                          <a:effectLst/>
                          <a:latin typeface="Arial Narrow" panose="020B0606020202030204" pitchFamily="34" charset="0"/>
                          <a:ea typeface="+mn-ea"/>
                          <a:cs typeface="Arial" panose="020B0604020202020204" pitchFamily="34" charset="0"/>
                        </a:rPr>
                        <a:t>Biosure</a:t>
                      </a:r>
                      <a:r>
                        <a:rPr lang="en-US" sz="1600" b="1" kern="1200" dirty="0" smtClean="0">
                          <a:solidFill>
                            <a:schemeClr val="tx1"/>
                          </a:solidFill>
                          <a:effectLst/>
                          <a:latin typeface="Arial Narrow" panose="020B0606020202030204" pitchFamily="34" charset="0"/>
                          <a:ea typeface="+mn-ea"/>
                          <a:cs typeface="Arial" panose="020B0604020202020204" pitchFamily="34" charset="0"/>
                        </a:rPr>
                        <a:t> HIV Self Test</a:t>
                      </a:r>
                      <a:endParaRPr lang="en-US" sz="1600" b="1" kern="1200" baseline="0" dirty="0" smtClean="0">
                        <a:solidFill>
                          <a:schemeClr val="tx1"/>
                        </a:solidFill>
                        <a:effectLst/>
                        <a:latin typeface="Arial Narrow" panose="020B0606020202030204" pitchFamily="34" charset="0"/>
                        <a:ea typeface="+mn-ea"/>
                        <a:cs typeface="Arial" panose="020B0604020202020204" pitchFamily="34" charset="0"/>
                      </a:endParaRPr>
                    </a:p>
                    <a:p>
                      <a:pPr marL="0" indent="0">
                        <a:buFont typeface="Arial" panose="020B0604020202020204" pitchFamily="34" charset="0"/>
                        <a:buNone/>
                      </a:pPr>
                      <a:r>
                        <a:rPr lang="en-US" sz="1600" b="0" kern="1200" baseline="0" dirty="0" smtClean="0">
                          <a:solidFill>
                            <a:schemeClr val="tx1"/>
                          </a:solidFill>
                          <a:effectLst/>
                          <a:latin typeface="Arial Narrow" panose="020B0606020202030204" pitchFamily="34" charset="0"/>
                          <a:ea typeface="+mn-ea"/>
                          <a:cs typeface="Arial" panose="020B0604020202020204" pitchFamily="34" charset="0"/>
                        </a:rPr>
                        <a:t>(</a:t>
                      </a:r>
                      <a:r>
                        <a:rPr lang="en-US" sz="1600" b="0" kern="1200" baseline="0" dirty="0" err="1" smtClean="0">
                          <a:solidFill>
                            <a:schemeClr val="tx1"/>
                          </a:solidFill>
                          <a:effectLst/>
                          <a:latin typeface="Arial Narrow" panose="020B0606020202030204" pitchFamily="34" charset="0"/>
                          <a:ea typeface="+mn-ea"/>
                          <a:cs typeface="Arial" panose="020B0604020202020204" pitchFamily="34" charset="0"/>
                        </a:rPr>
                        <a:t>Biosure</a:t>
                      </a:r>
                      <a:r>
                        <a:rPr lang="en-US" sz="1600" b="0" kern="1200" baseline="0" dirty="0" smtClean="0">
                          <a:solidFill>
                            <a:schemeClr val="tx1"/>
                          </a:solidFill>
                          <a:effectLst/>
                          <a:latin typeface="Arial Narrow" panose="020B0606020202030204" pitchFamily="34" charset="0"/>
                          <a:ea typeface="+mn-ea"/>
                          <a:cs typeface="Arial" panose="020B0604020202020204" pitchFamily="34" charset="0"/>
                        </a:rPr>
                        <a:t>, UK)</a:t>
                      </a:r>
                      <a:endParaRPr lang="en-US" sz="1600" b="0" kern="1200" dirty="0" smtClean="0">
                        <a:solidFill>
                          <a:schemeClr val="tx1"/>
                        </a:solidFill>
                        <a:effectLst/>
                        <a:latin typeface="Arial Narrow" panose="020B0606020202030204" pitchFamily="34" charset="0"/>
                        <a:ea typeface="+mn-ea"/>
                        <a:cs typeface="Arial" panose="020B0604020202020204" pitchFamily="34" charset="0"/>
                      </a:endParaRPr>
                    </a:p>
                  </a:txBody>
                  <a:tcPr marL="91431" marR="91431"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Narrow" panose="020B0606020202030204" pitchFamily="34" charset="0"/>
                          <a:cs typeface="Arial" panose="020B0604020202020204" pitchFamily="34" charset="0"/>
                        </a:rPr>
                        <a:t>Whole Blood</a:t>
                      </a:r>
                    </a:p>
                  </a:txBody>
                  <a:tcPr marL="91431" marR="91431" marT="45730" marB="457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Narrow" panose="020B0606020202030204" pitchFamily="34" charset="0"/>
                          <a:ea typeface="+mn-ea"/>
                          <a:cs typeface="Arial" panose="020B0604020202020204" pitchFamily="34" charset="0"/>
                        </a:rPr>
                        <a:t>Sell in</a:t>
                      </a:r>
                      <a:r>
                        <a:rPr lang="en-US" sz="1600" kern="1200" baseline="0" dirty="0" smtClean="0">
                          <a:solidFill>
                            <a:schemeClr val="tx1"/>
                          </a:solidFill>
                          <a:effectLst/>
                          <a:latin typeface="Arial Narrow" panose="020B0606020202030204" pitchFamily="34" charset="0"/>
                          <a:ea typeface="+mn-ea"/>
                          <a:cs typeface="Arial" panose="020B0604020202020204" pitchFamily="34" charset="0"/>
                        </a:rPr>
                        <a:t> UK, &amp; Europe, international roll out planned</a:t>
                      </a:r>
                      <a:endParaRPr lang="en-US" sz="1600" kern="1200" dirty="0" smtClean="0">
                        <a:solidFill>
                          <a:schemeClr val="tx1"/>
                        </a:solidFill>
                        <a:effectLst/>
                        <a:latin typeface="Arial Narrow" panose="020B0606020202030204" pitchFamily="34" charset="0"/>
                        <a:ea typeface="+mn-ea"/>
                        <a:cs typeface="Arial" panose="020B0604020202020204" pitchFamily="34" charset="0"/>
                      </a:endParaRPr>
                    </a:p>
                  </a:txBody>
                  <a:tcPr marL="91431" marR="91431"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dirty="0" smtClean="0">
                          <a:solidFill>
                            <a:schemeClr val="tx1"/>
                          </a:solidFill>
                          <a:latin typeface="Arial Narrow" panose="020B0606020202030204" pitchFamily="34" charset="0"/>
                          <a:cs typeface="Arial" panose="020B0604020202020204" pitchFamily="34" charset="0"/>
                        </a:rPr>
                        <a:t>CE marked</a:t>
                      </a:r>
                    </a:p>
                  </a:txBody>
                  <a:tcPr marL="91431" marR="91431" marT="45730" marB="45730"/>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1" dirty="0" err="1" smtClean="0">
                          <a:solidFill>
                            <a:schemeClr val="tx1"/>
                          </a:solidFill>
                          <a:latin typeface="Arial Narrow" panose="020B0606020202030204" pitchFamily="34" charset="0"/>
                          <a:cs typeface="Arial" panose="020B0604020202020204" pitchFamily="34" charset="0"/>
                        </a:rPr>
                        <a:t>SureCheck</a:t>
                      </a:r>
                      <a:r>
                        <a:rPr lang="en-US" sz="1600" b="0" i="1" baseline="0" dirty="0" smtClean="0">
                          <a:solidFill>
                            <a:schemeClr val="tx1"/>
                          </a:solidFill>
                          <a:latin typeface="Arial Narrow" panose="020B0606020202030204" pitchFamily="34" charset="0"/>
                          <a:cs typeface="Arial" panose="020B0604020202020204" pitchFamily="34" charset="0"/>
                        </a:rPr>
                        <a:t> HIV-1/2</a:t>
                      </a:r>
                      <a:endParaRPr lang="en-US" sz="1600" b="0" i="1" dirty="0" smtClean="0">
                        <a:solidFill>
                          <a:schemeClr val="tx1"/>
                        </a:solidFill>
                        <a:latin typeface="Arial Narrow" panose="020B0606020202030204" pitchFamily="34" charset="0"/>
                        <a:cs typeface="Arial" panose="020B0604020202020204" pitchFamily="34" charset="0"/>
                      </a:endParaRPr>
                    </a:p>
                  </a:txBody>
                  <a:tcPr marL="91431" marR="91431" marT="45730" marB="45730"/>
                </a:tc>
              </a:tr>
              <a:tr h="1133895">
                <a:tc>
                  <a:txBody>
                    <a:bodyPr/>
                    <a:lstStyle/>
                    <a:p>
                      <a:pPr marL="0" indent="0">
                        <a:buFont typeface="Arial" panose="020B0604020202020204" pitchFamily="34" charset="0"/>
                        <a:buNone/>
                      </a:pPr>
                      <a:r>
                        <a:rPr lang="en-US" sz="1600" b="1" kern="1200" dirty="0" err="1" smtClean="0">
                          <a:solidFill>
                            <a:schemeClr val="tx1"/>
                          </a:solidFill>
                          <a:effectLst/>
                          <a:latin typeface="Arial Narrow" panose="020B0606020202030204" pitchFamily="34" charset="0"/>
                          <a:ea typeface="+mn-ea"/>
                          <a:cs typeface="Arial" panose="020B0604020202020204" pitchFamily="34" charset="0"/>
                        </a:rPr>
                        <a:t>OraQuick</a:t>
                      </a:r>
                      <a:r>
                        <a:rPr lang="en-US" sz="1600" b="1" kern="1200" dirty="0" smtClean="0">
                          <a:solidFill>
                            <a:schemeClr val="tx1"/>
                          </a:solidFill>
                          <a:effectLst/>
                          <a:latin typeface="Arial Narrow" panose="020B0606020202030204" pitchFamily="34" charset="0"/>
                          <a:ea typeface="+mn-ea"/>
                          <a:cs typeface="Arial" panose="020B0604020202020204" pitchFamily="34" charset="0"/>
                        </a:rPr>
                        <a:t> In-Home HIV Test</a:t>
                      </a:r>
                    </a:p>
                    <a:p>
                      <a:pPr marL="0" indent="0">
                        <a:buFont typeface="Arial" panose="020B0604020202020204" pitchFamily="34" charset="0"/>
                        <a:buNone/>
                      </a:pPr>
                      <a:r>
                        <a:rPr lang="en-US" sz="1600" kern="1200" dirty="0" smtClean="0">
                          <a:solidFill>
                            <a:schemeClr val="tx1"/>
                          </a:solidFill>
                          <a:effectLst/>
                          <a:latin typeface="Arial Narrow" panose="020B0606020202030204" pitchFamily="34" charset="0"/>
                          <a:ea typeface="+mn-ea"/>
                          <a:cs typeface="Arial" panose="020B0604020202020204" pitchFamily="34" charset="0"/>
                        </a:rPr>
                        <a:t>(</a:t>
                      </a:r>
                      <a:r>
                        <a:rPr lang="en-US" sz="1600" kern="1200" dirty="0" err="1" smtClean="0">
                          <a:solidFill>
                            <a:schemeClr val="tx1"/>
                          </a:solidFill>
                          <a:effectLst/>
                          <a:latin typeface="Arial Narrow" panose="020B0606020202030204" pitchFamily="34" charset="0"/>
                          <a:ea typeface="+mn-ea"/>
                          <a:cs typeface="Arial" panose="020B0604020202020204" pitchFamily="34" charset="0"/>
                        </a:rPr>
                        <a:t>OraSure</a:t>
                      </a:r>
                      <a:r>
                        <a:rPr lang="en-US" sz="1600" kern="1200" baseline="0" dirty="0" smtClean="0">
                          <a:solidFill>
                            <a:schemeClr val="tx1"/>
                          </a:solidFill>
                          <a:effectLst/>
                          <a:latin typeface="Arial Narrow" panose="020B0606020202030204" pitchFamily="34" charset="0"/>
                          <a:ea typeface="+mn-ea"/>
                          <a:cs typeface="Arial" panose="020B0604020202020204" pitchFamily="34" charset="0"/>
                        </a:rPr>
                        <a:t> Technologies, USA)</a:t>
                      </a:r>
                      <a:endParaRPr lang="en-US" sz="1600" kern="1200" dirty="0" smtClean="0">
                        <a:solidFill>
                          <a:schemeClr val="tx1"/>
                        </a:solidFill>
                        <a:effectLst/>
                        <a:latin typeface="Arial Narrow" panose="020B0606020202030204" pitchFamily="34" charset="0"/>
                        <a:ea typeface="+mn-ea"/>
                        <a:cs typeface="Arial" panose="020B0604020202020204" pitchFamily="34" charset="0"/>
                      </a:endParaRPr>
                    </a:p>
                  </a:txBody>
                  <a:tcPr marL="91431" marR="91431" marT="45730" marB="45730"/>
                </a:tc>
                <a:tc>
                  <a:txBody>
                    <a:bodyPr/>
                    <a:lstStyle/>
                    <a:p>
                      <a:r>
                        <a:rPr lang="en-US" sz="1600" dirty="0" smtClean="0">
                          <a:solidFill>
                            <a:schemeClr val="tx1"/>
                          </a:solidFill>
                          <a:latin typeface="Arial Narrow" panose="020B0606020202030204" pitchFamily="34" charset="0"/>
                          <a:cs typeface="Arial" panose="020B0604020202020204" pitchFamily="34" charset="0"/>
                        </a:rPr>
                        <a:t>Oral Fluid</a:t>
                      </a:r>
                      <a:endParaRPr lang="en-US" sz="1600" dirty="0">
                        <a:solidFill>
                          <a:schemeClr val="tx1"/>
                        </a:solidFill>
                        <a:latin typeface="Arial Narrow" panose="020B0606020202030204" pitchFamily="34" charset="0"/>
                        <a:cs typeface="Arial" panose="020B0604020202020204" pitchFamily="34" charset="0"/>
                      </a:endParaRPr>
                    </a:p>
                  </a:txBody>
                  <a:tcPr marL="91431" marR="91431" marT="45730" marB="457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Narrow" panose="020B0606020202030204" pitchFamily="34" charset="0"/>
                          <a:ea typeface="+mn-ea"/>
                          <a:cs typeface="Arial" panose="020B0604020202020204" pitchFamily="34" charset="0"/>
                        </a:rPr>
                        <a:t>Sell in USA, Europe,</a:t>
                      </a:r>
                      <a:r>
                        <a:rPr lang="en-US" sz="1600" kern="1200" baseline="0" dirty="0" smtClean="0">
                          <a:solidFill>
                            <a:schemeClr val="tx1"/>
                          </a:solidFill>
                          <a:effectLst/>
                          <a:latin typeface="Arial Narrow" panose="020B0606020202030204" pitchFamily="34" charset="0"/>
                          <a:ea typeface="+mn-ea"/>
                          <a:cs typeface="Arial" panose="020B0604020202020204" pitchFamily="34" charset="0"/>
                        </a:rPr>
                        <a:t> Latin America, Africa</a:t>
                      </a:r>
                      <a:endParaRPr lang="en-US" sz="1600" kern="1200" dirty="0" smtClean="0">
                        <a:solidFill>
                          <a:schemeClr val="tx1"/>
                        </a:solidFill>
                        <a:effectLst/>
                        <a:latin typeface="Arial Narrow" panose="020B0606020202030204" pitchFamily="34" charset="0"/>
                        <a:ea typeface="+mn-ea"/>
                        <a:cs typeface="Arial" panose="020B0604020202020204" pitchFamily="34" charset="0"/>
                      </a:endParaRPr>
                    </a:p>
                  </a:txBody>
                  <a:tcPr marL="91431" marR="91431" marT="45730" marB="45730"/>
                </a:tc>
                <a:tc>
                  <a:txBody>
                    <a:bodyPr/>
                    <a:lstStyle/>
                    <a:p>
                      <a:pPr marL="0" indent="0">
                        <a:buFont typeface="Arial" panose="020B0604020202020204" pitchFamily="34" charset="0"/>
                        <a:buNone/>
                      </a:pPr>
                      <a:r>
                        <a:rPr lang="en-US" sz="1600" b="1" i="0" dirty="0" smtClean="0">
                          <a:solidFill>
                            <a:schemeClr val="tx1"/>
                          </a:solidFill>
                          <a:latin typeface="Arial Narrow" panose="020B0606020202030204" pitchFamily="34" charset="0"/>
                          <a:cs typeface="Arial" panose="020B0604020202020204" pitchFamily="34" charset="0"/>
                        </a:rPr>
                        <a:t>FDA, CE marked</a:t>
                      </a:r>
                      <a:endParaRPr lang="en-US" sz="1600" b="0" i="1" dirty="0">
                        <a:solidFill>
                          <a:schemeClr val="tx1"/>
                        </a:solidFill>
                        <a:latin typeface="Arial Narrow" panose="020B0606020202030204" pitchFamily="34" charset="0"/>
                        <a:cs typeface="Arial" panose="020B0604020202020204" pitchFamily="34" charset="0"/>
                      </a:endParaRPr>
                    </a:p>
                  </a:txBody>
                  <a:tcPr marL="91431" marR="91431" marT="45730" marB="45730"/>
                </a:tc>
                <a:tc>
                  <a:txBody>
                    <a:bodyPr/>
                    <a:lstStyle/>
                    <a:p>
                      <a:pPr marL="171450" indent="-171450">
                        <a:buFont typeface="Arial" panose="020B0604020202020204" pitchFamily="34" charset="0"/>
                        <a:buChar char="•"/>
                      </a:pPr>
                      <a:r>
                        <a:rPr lang="en-US" sz="1600" b="0" i="1" dirty="0" err="1" smtClean="0">
                          <a:solidFill>
                            <a:schemeClr val="tx1"/>
                          </a:solidFill>
                          <a:latin typeface="Arial Narrow" panose="020B0606020202030204" pitchFamily="34" charset="0"/>
                          <a:cs typeface="Arial" panose="020B0604020202020204" pitchFamily="34" charset="0"/>
                        </a:rPr>
                        <a:t>OraQuick</a:t>
                      </a:r>
                      <a:r>
                        <a:rPr lang="en-US" sz="1600" b="0" i="1" dirty="0" smtClean="0">
                          <a:solidFill>
                            <a:schemeClr val="tx1"/>
                          </a:solidFill>
                          <a:latin typeface="Arial Narrow" panose="020B0606020202030204" pitchFamily="34" charset="0"/>
                          <a:cs typeface="Arial" panose="020B0604020202020204" pitchFamily="34" charset="0"/>
                        </a:rPr>
                        <a:t> ADVANCE</a:t>
                      </a:r>
                      <a:r>
                        <a:rPr lang="en-US" sz="1600" b="0" i="1" baseline="0" dirty="0" smtClean="0">
                          <a:solidFill>
                            <a:schemeClr val="tx1"/>
                          </a:solidFill>
                          <a:latin typeface="Arial Narrow" panose="020B0606020202030204" pitchFamily="34" charset="0"/>
                          <a:cs typeface="Arial" panose="020B0604020202020204" pitchFamily="34" charset="0"/>
                        </a:rPr>
                        <a:t> HIV-1/2</a:t>
                      </a:r>
                    </a:p>
                    <a:p>
                      <a:pPr marL="171450" indent="-171450">
                        <a:buFont typeface="Arial" panose="020B0604020202020204" pitchFamily="34" charset="0"/>
                        <a:buChar char="•"/>
                      </a:pPr>
                      <a:r>
                        <a:rPr lang="en-US" sz="1600" b="0" i="1" baseline="0" dirty="0" err="1" smtClean="0">
                          <a:solidFill>
                            <a:schemeClr val="tx1"/>
                          </a:solidFill>
                          <a:latin typeface="Arial Narrow" panose="020B0606020202030204" pitchFamily="34" charset="0"/>
                          <a:cs typeface="Arial" panose="020B0604020202020204" pitchFamily="34" charset="0"/>
                        </a:rPr>
                        <a:t>OraQuick</a:t>
                      </a:r>
                      <a:r>
                        <a:rPr lang="en-US" sz="1600" b="0" i="1" baseline="0" dirty="0" smtClean="0">
                          <a:solidFill>
                            <a:schemeClr val="tx1"/>
                          </a:solidFill>
                          <a:latin typeface="Arial Narrow" panose="020B0606020202030204" pitchFamily="34" charset="0"/>
                          <a:cs typeface="Arial" panose="020B0604020202020204" pitchFamily="34" charset="0"/>
                        </a:rPr>
                        <a:t> HIV ½ Rapid test</a:t>
                      </a:r>
                    </a:p>
                    <a:p>
                      <a:pPr marL="171450" indent="-171450">
                        <a:buFont typeface="Arial" panose="020B0604020202020204" pitchFamily="34" charset="0"/>
                        <a:buChar char="•"/>
                      </a:pPr>
                      <a:r>
                        <a:rPr lang="en-US" sz="1600" b="0" i="1" baseline="0" dirty="0" err="1" smtClean="0">
                          <a:solidFill>
                            <a:schemeClr val="tx1"/>
                          </a:solidFill>
                          <a:latin typeface="Arial Narrow" panose="020B0606020202030204" pitchFamily="34" charset="0"/>
                          <a:cs typeface="Arial" panose="020B0604020202020204" pitchFamily="34" charset="0"/>
                        </a:rPr>
                        <a:t>OraQuick</a:t>
                      </a:r>
                      <a:r>
                        <a:rPr lang="en-US" sz="1600" b="0" i="1" baseline="0" dirty="0" smtClean="0">
                          <a:solidFill>
                            <a:schemeClr val="tx1"/>
                          </a:solidFill>
                          <a:latin typeface="Arial Narrow" panose="020B0606020202030204" pitchFamily="34" charset="0"/>
                          <a:cs typeface="Arial" panose="020B0604020202020204" pitchFamily="34" charset="0"/>
                        </a:rPr>
                        <a:t> HCV Rapid test</a:t>
                      </a:r>
                    </a:p>
                  </a:txBody>
                  <a:tcPr marL="91431" marR="91431" marT="45730" marB="45730"/>
                </a:tc>
              </a:tr>
            </a:tbl>
          </a:graphicData>
        </a:graphic>
      </p:graphicFrame>
      <p:sp>
        <p:nvSpPr>
          <p:cNvPr id="30754" name="Rectangle 2"/>
          <p:cNvSpPr>
            <a:spLocks noChangeArrowheads="1"/>
          </p:cNvSpPr>
          <p:nvPr/>
        </p:nvSpPr>
        <p:spPr bwMode="auto">
          <a:xfrm>
            <a:off x="358775" y="5241925"/>
            <a:ext cx="8426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2075" lvl="1" fontAlgn="base">
              <a:spcBef>
                <a:spcPct val="0"/>
              </a:spcBef>
              <a:spcAft>
                <a:spcPts val="500"/>
              </a:spcAft>
            </a:pPr>
            <a:r>
              <a:rPr lang="en-US" sz="2000" smtClean="0">
                <a:solidFill>
                  <a:prstClr val="black"/>
                </a:solidFill>
                <a:latin typeface="Arial Narrow" pitchFamily="34" charset="0"/>
                <a:cs typeface="Arial" pitchFamily="34" charset="0"/>
              </a:rPr>
              <a:t>As of yet, </a:t>
            </a:r>
            <a:r>
              <a:rPr lang="en-US" sz="2000" b="1" smtClean="0">
                <a:solidFill>
                  <a:prstClr val="black"/>
                </a:solidFill>
                <a:latin typeface="Arial Narrow" pitchFamily="34" charset="0"/>
                <a:cs typeface="Arial" pitchFamily="34" charset="0"/>
              </a:rPr>
              <a:t>no WHO prequalified RDTs for HIVST </a:t>
            </a:r>
            <a:r>
              <a:rPr lang="en-US" sz="2000" smtClean="0">
                <a:solidFill>
                  <a:prstClr val="black"/>
                </a:solidFill>
                <a:latin typeface="Arial Narrow" pitchFamily="34" charset="0"/>
                <a:cs typeface="Arial" pitchFamily="34" charset="0"/>
              </a:rPr>
              <a:t>—work is underway provide clear guidance on steps to be taken.</a:t>
            </a:r>
          </a:p>
        </p:txBody>
      </p:sp>
      <p:sp>
        <p:nvSpPr>
          <p:cNvPr id="30755" name="Rectangle 4"/>
          <p:cNvSpPr>
            <a:spLocks noChangeArrowheads="1"/>
          </p:cNvSpPr>
          <p:nvPr/>
        </p:nvSpPr>
        <p:spPr bwMode="auto">
          <a:xfrm>
            <a:off x="1258888" y="6372225"/>
            <a:ext cx="6626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mtClean="0">
                <a:solidFill>
                  <a:prstClr val="black"/>
                </a:solidFill>
                <a:latin typeface="Arial Narrow" pitchFamily="34" charset="0"/>
                <a:cs typeface="Arial" pitchFamily="34" charset="0"/>
              </a:rPr>
              <a:t>+ HIVST kit are anticipated to be available in France starting Sept 2015.</a:t>
            </a:r>
            <a:endParaRPr lang="en-GB" smtClean="0">
              <a:solidFill>
                <a:prstClr val="black"/>
              </a:solidFill>
            </a:endParaRPr>
          </a:p>
        </p:txBody>
      </p:sp>
      <p:pic>
        <p:nvPicPr>
          <p:cNvPr id="307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6057900"/>
            <a:ext cx="5953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3885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825" y="152400"/>
            <a:ext cx="8642350" cy="990600"/>
          </a:xfrm>
        </p:spPr>
        <p:txBody>
          <a:bodyPr>
            <a:normAutofit/>
          </a:bodyPr>
          <a:lstStyle/>
          <a:p>
            <a:pPr algn="ctr"/>
            <a:r>
              <a:rPr lang="fr-FR" sz="2800" smtClean="0"/>
              <a:t>Sensibilité des tests </a:t>
            </a:r>
            <a:br>
              <a:rPr lang="fr-FR" sz="2800" smtClean="0"/>
            </a:br>
            <a:r>
              <a:rPr lang="fr-FR" sz="2800" smtClean="0"/>
              <a:t>entre le sang total et la salive</a:t>
            </a:r>
          </a:p>
        </p:txBody>
      </p:sp>
      <p:sp>
        <p:nvSpPr>
          <p:cNvPr id="32770" name="Espace réservé du pied de page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mtClean="0">
                <a:solidFill>
                  <a:srgbClr val="464653"/>
                </a:solidFill>
              </a:rPr>
              <a:t>Viroteam 11/9/15</a:t>
            </a:r>
          </a:p>
        </p:txBody>
      </p:sp>
      <p:sp>
        <p:nvSpPr>
          <p:cNvPr id="32771" name="Espace réservé du contenu 3"/>
          <p:cNvSpPr>
            <a:spLocks noGrp="1"/>
          </p:cNvSpPr>
          <p:nvPr>
            <p:ph sz="quarter" idx="1"/>
          </p:nvPr>
        </p:nvSpPr>
        <p:spPr>
          <a:xfrm>
            <a:off x="485775" y="1123950"/>
            <a:ext cx="8229600" cy="4937125"/>
          </a:xfrm>
        </p:spPr>
        <p:txBody>
          <a:bodyPr/>
          <a:lstStyle/>
          <a:p>
            <a:endParaRPr lang="fr-FR" smtClean="0"/>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449513"/>
            <a:ext cx="748982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ZoneTexte 6"/>
          <p:cNvSpPr txBox="1">
            <a:spLocks noChangeArrowheads="1"/>
          </p:cNvSpPr>
          <p:nvPr/>
        </p:nvSpPr>
        <p:spPr bwMode="auto">
          <a:xfrm>
            <a:off x="6446838" y="6453188"/>
            <a:ext cx="23002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fontAlgn="base">
              <a:spcBef>
                <a:spcPct val="0"/>
              </a:spcBef>
              <a:spcAft>
                <a:spcPct val="0"/>
              </a:spcAft>
            </a:pPr>
            <a:r>
              <a:rPr lang="fr-FR" sz="1200" smtClean="0">
                <a:solidFill>
                  <a:prstClr val="black"/>
                </a:solidFill>
                <a:latin typeface="Arial" pitchFamily="34" charset="0"/>
                <a:cs typeface="Arial" pitchFamily="34" charset="0"/>
              </a:rPr>
              <a:t>Jaspard M et al. Plos one 2014</a:t>
            </a:r>
          </a:p>
        </p:txBody>
      </p:sp>
      <p:sp>
        <p:nvSpPr>
          <p:cNvPr id="32776" name="Text Box 8"/>
          <p:cNvSpPr txBox="1">
            <a:spLocks noChangeArrowheads="1"/>
          </p:cNvSpPr>
          <p:nvPr/>
        </p:nvSpPr>
        <p:spPr bwMode="auto">
          <a:xfrm>
            <a:off x="808038" y="1360488"/>
            <a:ext cx="78676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fr-FR" sz="2000" b="1" smtClean="0">
                <a:solidFill>
                  <a:prstClr val="black"/>
                </a:solidFill>
                <a:latin typeface="Arial" pitchFamily="34" charset="0"/>
              </a:rPr>
              <a:t>Evaluation </a:t>
            </a:r>
            <a:r>
              <a:rPr lang="fr-FR" sz="2000" b="1" smtClean="0">
                <a:solidFill>
                  <a:srgbClr val="464653"/>
                </a:solidFill>
                <a:latin typeface="Arial" pitchFamily="34" charset="0"/>
              </a:rPr>
              <a:t>de 5 tests: 4 salivaires et 1 sanguin sur 179 patients infectés et 60 non infectés</a:t>
            </a:r>
          </a:p>
          <a:p>
            <a:pPr fontAlgn="base">
              <a:spcBef>
                <a:spcPct val="0"/>
              </a:spcBef>
              <a:spcAft>
                <a:spcPct val="0"/>
              </a:spcAft>
            </a:pPr>
            <a:r>
              <a:rPr lang="fr-FR" sz="2000" smtClean="0">
                <a:solidFill>
                  <a:srgbClr val="464653"/>
                </a:solidFill>
                <a:latin typeface="Arial" pitchFamily="34" charset="0"/>
              </a:rPr>
              <a:t>VIH-1: 44% de sous-type B - VIH-2: 2</a:t>
            </a:r>
          </a:p>
          <a:p>
            <a:pPr fontAlgn="base">
              <a:spcBef>
                <a:spcPct val="0"/>
              </a:spcBef>
              <a:spcAft>
                <a:spcPct val="0"/>
              </a:spcAft>
            </a:pPr>
            <a:r>
              <a:rPr lang="fr-FR" sz="2000" smtClean="0">
                <a:solidFill>
                  <a:srgbClr val="464653"/>
                </a:solidFill>
                <a:latin typeface="Arial" pitchFamily="34" charset="0"/>
              </a:rPr>
              <a:t>CD4 médian 533/mm3 et 67% avec CV  &lt; 50 cp/ml</a:t>
            </a:r>
          </a:p>
        </p:txBody>
      </p:sp>
    </p:spTree>
    <p:extLst>
      <p:ext uri="{BB962C8B-B14F-4D97-AF65-F5344CB8AC3E}">
        <p14:creationId xmlns:p14="http://schemas.microsoft.com/office/powerpoint/2010/main" val="4484254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u pied de page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mtClean="0">
                <a:solidFill>
                  <a:srgbClr val="464653"/>
                </a:solidFill>
              </a:rPr>
              <a:t>Viroteam 11/9/15</a:t>
            </a:r>
          </a:p>
        </p:txBody>
      </p:sp>
      <p:pic>
        <p:nvPicPr>
          <p:cNvPr id="2050" name="Picture 2"/>
          <p:cNvPicPr>
            <a:picLocks noChangeAspect="1" noChangeArrowheads="1"/>
          </p:cNvPicPr>
          <p:nvPr/>
        </p:nvPicPr>
        <p:blipFill>
          <a:blip r:embed="rId2">
            <a:extLst/>
          </a:blip>
          <a:srcRect/>
          <a:stretch>
            <a:fillRect/>
          </a:stretch>
        </p:blipFill>
        <p:spPr bwMode="auto">
          <a:xfrm rot="5400000">
            <a:off x="3429285" y="416485"/>
            <a:ext cx="1997398" cy="8208912"/>
          </a:xfrm>
          <a:prstGeom prst="rect">
            <a:avLst/>
          </a:prstGeom>
          <a:noFill/>
          <a:ln>
            <a:noFill/>
          </a:ln>
          <a:effectLst/>
          <a:scene3d>
            <a:camera prst="orthographicFront">
              <a:rot lat="0" lon="20999997" rev="0"/>
            </a:camera>
            <a:lightRig rig="threePt" dir="t"/>
          </a:scene3d>
          <a:extLst/>
        </p:spPr>
      </p:pic>
      <p:sp>
        <p:nvSpPr>
          <p:cNvPr id="33796" name="ZoneTexte 4"/>
          <p:cNvSpPr txBox="1">
            <a:spLocks noChangeArrowheads="1"/>
          </p:cNvSpPr>
          <p:nvPr/>
        </p:nvSpPr>
        <p:spPr bwMode="auto">
          <a:xfrm>
            <a:off x="6446838" y="6176963"/>
            <a:ext cx="2300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fontAlgn="base">
              <a:spcBef>
                <a:spcPct val="0"/>
              </a:spcBef>
              <a:spcAft>
                <a:spcPct val="0"/>
              </a:spcAft>
            </a:pPr>
            <a:r>
              <a:rPr lang="fr-FR" sz="1200" smtClean="0">
                <a:solidFill>
                  <a:prstClr val="black"/>
                </a:solidFill>
                <a:latin typeface="Arial" pitchFamily="34" charset="0"/>
                <a:cs typeface="Arial" pitchFamily="34" charset="0"/>
              </a:rPr>
              <a:t>Jaspard M et al. Plos one 2014</a:t>
            </a:r>
          </a:p>
        </p:txBody>
      </p:sp>
      <p:sp>
        <p:nvSpPr>
          <p:cNvPr id="7" name="Titre 1"/>
          <p:cNvSpPr>
            <a:spLocks noGrp="1"/>
          </p:cNvSpPr>
          <p:nvPr>
            <p:ph type="title"/>
          </p:nvPr>
        </p:nvSpPr>
        <p:spPr/>
        <p:txBody>
          <a:bodyPr>
            <a:normAutofit fontScale="90000"/>
          </a:bodyPr>
          <a:lstStyle/>
          <a:p>
            <a:pPr algn="ctr" fontAlgn="auto">
              <a:spcAft>
                <a:spcPts val="0"/>
              </a:spcAft>
              <a:defRPr/>
            </a:pPr>
            <a:r>
              <a:rPr lang="fr-FR" dirty="0" smtClean="0"/>
              <a:t>Sensibilité des tests entre le sang total et la salive</a:t>
            </a:r>
            <a:endParaRPr lang="fr-FR" dirty="0"/>
          </a:p>
        </p:txBody>
      </p:sp>
      <p:pic>
        <p:nvPicPr>
          <p:cNvPr id="33799" name="Picture 3"/>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79388" y="1125538"/>
            <a:ext cx="8280400" cy="2571750"/>
          </a:xfrm>
          <a:noFill/>
        </p:spPr>
      </p:pic>
      <p:sp>
        <p:nvSpPr>
          <p:cNvPr id="33800" name="Text Box 8"/>
          <p:cNvSpPr txBox="1">
            <a:spLocks noChangeArrowheads="1"/>
          </p:cNvSpPr>
          <p:nvPr/>
        </p:nvSpPr>
        <p:spPr bwMode="auto">
          <a:xfrm>
            <a:off x="447675" y="5667375"/>
            <a:ext cx="8012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fr-FR" sz="1400" smtClean="0">
                <a:solidFill>
                  <a:prstClr val="black"/>
                </a:solidFill>
                <a:latin typeface="Arial" pitchFamily="34" charset="0"/>
              </a:rPr>
              <a:t>Sensibilité des tests salivaires entre 28% et 88,3% par rapport à 100% pour le test sanguin</a:t>
            </a:r>
          </a:p>
          <a:p>
            <a:pPr fontAlgn="base">
              <a:spcBef>
                <a:spcPct val="0"/>
              </a:spcBef>
              <a:spcAft>
                <a:spcPct val="0"/>
              </a:spcAft>
            </a:pPr>
            <a:r>
              <a:rPr lang="fr-FR" sz="1400" smtClean="0">
                <a:solidFill>
                  <a:prstClr val="black"/>
                </a:solidFill>
                <a:latin typeface="Arial" pitchFamily="34" charset="0"/>
              </a:rPr>
              <a:t>Moindre sensibilité des tests salivaires chez les patients dont la CV est &lt;50 cp/ml </a:t>
            </a:r>
          </a:p>
        </p:txBody>
      </p:sp>
    </p:spTree>
    <p:extLst>
      <p:ext uri="{BB962C8B-B14F-4D97-AF65-F5344CB8AC3E}">
        <p14:creationId xmlns:p14="http://schemas.microsoft.com/office/powerpoint/2010/main" val="4738186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fontAlgn="auto">
              <a:spcAft>
                <a:spcPts val="0"/>
              </a:spcAft>
              <a:defRPr/>
            </a:pPr>
            <a:r>
              <a:rPr lang="fr-FR" dirty="0" smtClean="0"/>
              <a:t>Fiabilité du test rapide salivaire dans une étude réalisée au Malawi</a:t>
            </a:r>
            <a:endParaRPr lang="fr-FR" dirty="0"/>
          </a:p>
        </p:txBody>
      </p:sp>
      <p:sp>
        <p:nvSpPr>
          <p:cNvPr id="34818" name="Espace réservé du pied de page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mtClean="0">
                <a:solidFill>
                  <a:srgbClr val="464653"/>
                </a:solidFill>
              </a:rPr>
              <a:t>Viroteam 11/9/15</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1071563"/>
            <a:ext cx="76866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11"/>
          <p:cNvSpPr>
            <a:spLocks noGrp="1" noChangeArrowheads="1"/>
          </p:cNvSpPr>
          <p:nvPr>
            <p:ph sz="quarter" idx="1"/>
          </p:nvPr>
        </p:nvSpPr>
        <p:spPr>
          <a:xfrm>
            <a:off x="585788" y="6391275"/>
            <a:ext cx="8229600" cy="276225"/>
          </a:xfrm>
        </p:spPr>
        <p:txBody>
          <a:bodyPr anchor="b">
            <a:spAutoFit/>
          </a:bodyPr>
          <a:lstStyle/>
          <a:p>
            <a:pPr marL="0" indent="0" algn="r">
              <a:buFont typeface="Wingdings 3" pitchFamily="18" charset="2"/>
              <a:buNone/>
            </a:pPr>
            <a:r>
              <a:rPr lang="fr-FR" altLang="en-US" sz="1200" i="1" smtClean="0">
                <a:latin typeface="Arial" pitchFamily="34" charset="0"/>
                <a:ea typeface="MS PGothic" pitchFamily="34" charset="-128"/>
              </a:rPr>
              <a:t>Choko et al. Plos one 2011</a:t>
            </a:r>
          </a:p>
        </p:txBody>
      </p:sp>
      <p:sp>
        <p:nvSpPr>
          <p:cNvPr id="34821" name="ZoneTexte 10"/>
          <p:cNvSpPr txBox="1">
            <a:spLocks noChangeArrowheads="1"/>
          </p:cNvSpPr>
          <p:nvPr/>
        </p:nvSpPr>
        <p:spPr bwMode="auto">
          <a:xfrm>
            <a:off x="1258888" y="6021388"/>
            <a:ext cx="688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fontAlgn="base">
              <a:spcBef>
                <a:spcPct val="0"/>
              </a:spcBef>
              <a:spcAft>
                <a:spcPct val="0"/>
              </a:spcAft>
            </a:pPr>
            <a:r>
              <a:rPr lang="en-US" smtClean="0">
                <a:solidFill>
                  <a:prstClr val="black"/>
                </a:solidFill>
              </a:rPr>
              <a:t>10% d’erreurs mineures sur la procédure et 10% d’aides à la réalisation </a:t>
            </a:r>
            <a:endParaRPr lang="fr-FR" smtClean="0">
              <a:solidFill>
                <a:prstClr val="black"/>
              </a:solidFill>
            </a:endParaRPr>
          </a:p>
        </p:txBody>
      </p:sp>
    </p:spTree>
    <p:extLst>
      <p:ext uri="{BB962C8B-B14F-4D97-AF65-F5344CB8AC3E}">
        <p14:creationId xmlns:p14="http://schemas.microsoft.com/office/powerpoint/2010/main" val="28796300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fontAlgn="auto">
              <a:spcAft>
                <a:spcPts val="0"/>
              </a:spcAft>
              <a:defRPr/>
            </a:pPr>
            <a:r>
              <a:rPr lang="fr-FR" dirty="0" smtClean="0"/>
              <a:t>Fiabilité du test rapide salivaire dans une étude réalisée au Malawi</a:t>
            </a:r>
            <a:endParaRPr lang="fr-FR" dirty="0"/>
          </a:p>
        </p:txBody>
      </p:sp>
      <p:sp>
        <p:nvSpPr>
          <p:cNvPr id="35842" name="Espace réservé du pied de page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mtClean="0">
                <a:solidFill>
                  <a:srgbClr val="464653"/>
                </a:solidFill>
              </a:rPr>
              <a:t>Viroteam 11/9/15</a:t>
            </a:r>
          </a:p>
        </p:txBody>
      </p:sp>
      <p:sp>
        <p:nvSpPr>
          <p:cNvPr id="35843" name="Text Box 11"/>
          <p:cNvSpPr>
            <a:spLocks noGrp="1" noChangeArrowheads="1"/>
          </p:cNvSpPr>
          <p:nvPr>
            <p:ph sz="quarter" idx="1"/>
          </p:nvPr>
        </p:nvSpPr>
        <p:spPr>
          <a:xfrm>
            <a:off x="585788" y="6391275"/>
            <a:ext cx="8229600" cy="276225"/>
          </a:xfrm>
        </p:spPr>
        <p:txBody>
          <a:bodyPr anchor="b">
            <a:spAutoFit/>
          </a:bodyPr>
          <a:lstStyle/>
          <a:p>
            <a:pPr marL="0" indent="0" algn="r">
              <a:buFont typeface="Wingdings 3" pitchFamily="18" charset="2"/>
              <a:buNone/>
            </a:pPr>
            <a:r>
              <a:rPr lang="fr-FR" altLang="en-US" sz="1200" i="1" smtClean="0">
                <a:latin typeface="Arial" pitchFamily="34" charset="0"/>
                <a:ea typeface="MS PGothic" pitchFamily="34" charset="-128"/>
              </a:rPr>
              <a:t>Choko et al. Plos one 2011</a:t>
            </a: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88" y="1412875"/>
            <a:ext cx="81915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ZoneTexte 3"/>
          <p:cNvSpPr txBox="1">
            <a:spLocks noChangeArrowheads="1"/>
          </p:cNvSpPr>
          <p:nvPr/>
        </p:nvSpPr>
        <p:spPr bwMode="auto">
          <a:xfrm>
            <a:off x="611188" y="5013325"/>
            <a:ext cx="79883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fontAlgn="base">
              <a:spcBef>
                <a:spcPct val="0"/>
              </a:spcBef>
              <a:spcAft>
                <a:spcPct val="0"/>
              </a:spcAft>
            </a:pPr>
            <a:r>
              <a:rPr lang="fr-FR" sz="1600" smtClean="0">
                <a:solidFill>
                  <a:prstClr val="black"/>
                </a:solidFill>
              </a:rPr>
              <a:t>Sur toute la population:  Sensibilité à 97,9% (2 faux négatifs) et Spécificité à 100%</a:t>
            </a:r>
          </a:p>
          <a:p>
            <a:pPr fontAlgn="base">
              <a:spcBef>
                <a:spcPct val="0"/>
              </a:spcBef>
              <a:spcAft>
                <a:spcPct val="0"/>
              </a:spcAft>
            </a:pPr>
            <a:endParaRPr lang="fr-FR" sz="1600" smtClean="0">
              <a:solidFill>
                <a:prstClr val="black"/>
              </a:solidFill>
            </a:endParaRPr>
          </a:p>
          <a:p>
            <a:pPr fontAlgn="base">
              <a:spcBef>
                <a:spcPct val="0"/>
              </a:spcBef>
              <a:spcAft>
                <a:spcPct val="0"/>
              </a:spcAft>
            </a:pPr>
            <a:r>
              <a:rPr lang="fr-FR" sz="1600" smtClean="0">
                <a:solidFill>
                  <a:prstClr val="black"/>
                </a:solidFill>
              </a:rPr>
              <a:t>Sur la population non testée antérieurement : Sensibilité à 96,4% et Spécificité à 100%</a:t>
            </a:r>
          </a:p>
          <a:p>
            <a:pPr fontAlgn="base">
              <a:spcBef>
                <a:spcPct val="0"/>
              </a:spcBef>
              <a:spcAft>
                <a:spcPct val="0"/>
              </a:spcAft>
            </a:pPr>
            <a:endParaRPr lang="fr-FR" sz="1600" smtClean="0">
              <a:solidFill>
                <a:prstClr val="black"/>
              </a:solidFill>
            </a:endParaRPr>
          </a:p>
        </p:txBody>
      </p:sp>
      <p:sp>
        <p:nvSpPr>
          <p:cNvPr id="35847" name="Oval 7"/>
          <p:cNvSpPr>
            <a:spLocks noChangeArrowheads="1"/>
          </p:cNvSpPr>
          <p:nvPr/>
        </p:nvSpPr>
        <p:spPr bwMode="auto">
          <a:xfrm>
            <a:off x="3132138" y="2924175"/>
            <a:ext cx="360362" cy="433388"/>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mtClean="0">
              <a:solidFill>
                <a:prstClr val="black"/>
              </a:solidFill>
              <a:latin typeface="Arial" pitchFamily="34" charset="0"/>
            </a:endParaRPr>
          </a:p>
        </p:txBody>
      </p:sp>
      <p:sp>
        <p:nvSpPr>
          <p:cNvPr id="35848" name="Oval 8"/>
          <p:cNvSpPr>
            <a:spLocks noChangeArrowheads="1"/>
          </p:cNvSpPr>
          <p:nvPr/>
        </p:nvSpPr>
        <p:spPr bwMode="auto">
          <a:xfrm>
            <a:off x="3132138" y="4005263"/>
            <a:ext cx="360362" cy="433387"/>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mtClean="0">
              <a:solidFill>
                <a:prstClr val="black"/>
              </a:solidFill>
              <a:latin typeface="Arial" pitchFamily="34" charset="0"/>
            </a:endParaRPr>
          </a:p>
        </p:txBody>
      </p:sp>
    </p:spTree>
    <p:extLst>
      <p:ext uri="{BB962C8B-B14F-4D97-AF65-F5344CB8AC3E}">
        <p14:creationId xmlns:p14="http://schemas.microsoft.com/office/powerpoint/2010/main" val="2865115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8800"/>
            <a:ext cx="8197850"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692696"/>
            <a:ext cx="5544617"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2149996"/>
            <a:ext cx="4896544" cy="2560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42410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u pied de page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a:solidFill>
                  <a:srgbClr val="464653"/>
                </a:solidFill>
              </a:rPr>
              <a:t>Viroteam 11/9/15</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8050"/>
            <a:ext cx="77311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440113"/>
            <a:ext cx="4108450"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ZoneTexte 2"/>
          <p:cNvSpPr txBox="1">
            <a:spLocks noChangeArrowheads="1"/>
          </p:cNvSpPr>
          <p:nvPr/>
        </p:nvSpPr>
        <p:spPr bwMode="auto">
          <a:xfrm>
            <a:off x="279400" y="303213"/>
            <a:ext cx="7983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fontAlgn="base">
              <a:spcBef>
                <a:spcPct val="0"/>
              </a:spcBef>
              <a:spcAft>
                <a:spcPct val="0"/>
              </a:spcAft>
            </a:pPr>
            <a:r>
              <a:rPr lang="fr-FR" sz="2000" smtClean="0">
                <a:solidFill>
                  <a:prstClr val="black"/>
                </a:solidFill>
              </a:rPr>
              <a:t>Comparaison des tests rapides sur sang total vs salive: méta-analyse</a:t>
            </a:r>
          </a:p>
        </p:txBody>
      </p:sp>
      <p:sp>
        <p:nvSpPr>
          <p:cNvPr id="36869" name="ZoneTexte 3"/>
          <p:cNvSpPr txBox="1">
            <a:spLocks noChangeArrowheads="1"/>
          </p:cNvSpPr>
          <p:nvPr/>
        </p:nvSpPr>
        <p:spPr bwMode="auto">
          <a:xfrm>
            <a:off x="5148263" y="4292600"/>
            <a:ext cx="36718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fontAlgn="base">
              <a:spcBef>
                <a:spcPct val="0"/>
              </a:spcBef>
              <a:spcAft>
                <a:spcPct val="0"/>
              </a:spcAft>
            </a:pPr>
            <a:r>
              <a:rPr lang="fr-FR" smtClean="0">
                <a:solidFill>
                  <a:prstClr val="black"/>
                </a:solidFill>
              </a:rPr>
              <a:t>Meilleur valeur prédictive des tests salivaires en cas de prévalence élevée</a:t>
            </a:r>
          </a:p>
        </p:txBody>
      </p:sp>
      <p:sp>
        <p:nvSpPr>
          <p:cNvPr id="36870" name="ZoneTexte 4"/>
          <p:cNvSpPr txBox="1">
            <a:spLocks noChangeArrowheads="1"/>
          </p:cNvSpPr>
          <p:nvPr/>
        </p:nvSpPr>
        <p:spPr bwMode="auto">
          <a:xfrm>
            <a:off x="6156325" y="6484938"/>
            <a:ext cx="2836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fontAlgn="base">
              <a:spcBef>
                <a:spcPct val="0"/>
              </a:spcBef>
              <a:spcAft>
                <a:spcPct val="0"/>
              </a:spcAft>
            </a:pPr>
            <a:r>
              <a:rPr lang="fr-FR" sz="1000" smtClean="0">
                <a:solidFill>
                  <a:prstClr val="black"/>
                </a:solidFill>
              </a:rPr>
              <a:t>Pai NP et al. Lancet Infect Dis 2012; 12:373-80</a:t>
            </a:r>
          </a:p>
        </p:txBody>
      </p:sp>
      <p:pic>
        <p:nvPicPr>
          <p:cNvPr id="3687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863" y="3233738"/>
            <a:ext cx="1438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2231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6"/>
          <p:cNvSpPr>
            <a:spLocks noChangeArrowheads="1"/>
          </p:cNvSpPr>
          <p:nvPr/>
        </p:nvSpPr>
        <p:spPr bwMode="auto">
          <a:xfrm>
            <a:off x="449263" y="2082800"/>
            <a:ext cx="340836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lnSpc>
                <a:spcPct val="120000"/>
              </a:lnSpc>
              <a:spcBef>
                <a:spcPct val="0"/>
              </a:spcBef>
              <a:spcAft>
                <a:spcPct val="0"/>
              </a:spcAft>
            </a:pPr>
            <a:r>
              <a:rPr lang="en-US" sz="2800" b="1" smtClean="0">
                <a:solidFill>
                  <a:srgbClr val="0C3425"/>
                </a:solidFill>
                <a:latin typeface="Arial Narrow" pitchFamily="34" charset="0"/>
              </a:rPr>
              <a:t>Sensibilité(n=6) </a:t>
            </a:r>
          </a:p>
        </p:txBody>
      </p:sp>
      <p:sp>
        <p:nvSpPr>
          <p:cNvPr id="37890" name="Rectangle 17"/>
          <p:cNvSpPr>
            <a:spLocks noChangeArrowheads="1"/>
          </p:cNvSpPr>
          <p:nvPr/>
        </p:nvSpPr>
        <p:spPr bwMode="auto">
          <a:xfrm>
            <a:off x="5349875" y="2100263"/>
            <a:ext cx="347027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lnSpc>
                <a:spcPct val="120000"/>
              </a:lnSpc>
              <a:spcBef>
                <a:spcPct val="0"/>
              </a:spcBef>
              <a:spcAft>
                <a:spcPct val="0"/>
              </a:spcAft>
            </a:pPr>
            <a:r>
              <a:rPr lang="en-US" sz="2800" b="1" smtClean="0">
                <a:solidFill>
                  <a:srgbClr val="0C3425"/>
                </a:solidFill>
                <a:latin typeface="Arial Narrow" pitchFamily="34" charset="0"/>
              </a:rPr>
              <a:t>Spécificité (n=7) </a:t>
            </a:r>
          </a:p>
        </p:txBody>
      </p:sp>
      <p:graphicFrame>
        <p:nvGraphicFramePr>
          <p:cNvPr id="37891" name="Chart 15"/>
          <p:cNvGraphicFramePr>
            <a:graphicFrameLocks/>
          </p:cNvGraphicFramePr>
          <p:nvPr/>
        </p:nvGraphicFramePr>
        <p:xfrm>
          <a:off x="560388" y="2657475"/>
          <a:ext cx="3633787" cy="3414713"/>
        </p:xfrm>
        <a:graphic>
          <a:graphicData uri="http://schemas.openxmlformats.org/presentationml/2006/ole">
            <mc:AlternateContent xmlns:mc="http://schemas.openxmlformats.org/markup-compatibility/2006">
              <mc:Choice xmlns:v="urn:schemas-microsoft-com:vml" Requires="v">
                <p:oleObj spid="_x0000_s1031" r:id="rId5" imgW="3633531" imgH="3414056" progId="Excel.Chart.8">
                  <p:embed/>
                </p:oleObj>
              </mc:Choice>
              <mc:Fallback>
                <p:oleObj r:id="rId5" imgW="3633531" imgH="3414056"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388" y="2657475"/>
                        <a:ext cx="3633787" cy="341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2" name="Rectangle 9"/>
          <p:cNvSpPr>
            <a:spLocks noChangeArrowheads="1"/>
          </p:cNvSpPr>
          <p:nvPr/>
        </p:nvSpPr>
        <p:spPr bwMode="auto">
          <a:xfrm>
            <a:off x="250825" y="622300"/>
            <a:ext cx="8893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spcBef>
                <a:spcPct val="0"/>
              </a:spcBef>
              <a:spcAft>
                <a:spcPct val="0"/>
              </a:spcAft>
            </a:pPr>
            <a:r>
              <a:rPr lang="en-US" sz="2800" b="1" smtClean="0">
                <a:solidFill>
                  <a:srgbClr val="084634"/>
                </a:solidFill>
                <a:latin typeface="Arial Narrow" pitchFamily="34" charset="0"/>
              </a:rPr>
              <a:t>La précision des tests peut être bonne mais pas toujours….</a:t>
            </a:r>
          </a:p>
        </p:txBody>
      </p:sp>
      <p:sp>
        <p:nvSpPr>
          <p:cNvPr id="37893" name="Rectangle 1"/>
          <p:cNvSpPr>
            <a:spLocks noChangeArrowheads="1"/>
          </p:cNvSpPr>
          <p:nvPr/>
        </p:nvSpPr>
        <p:spPr bwMode="auto">
          <a:xfrm>
            <a:off x="971550" y="6092825"/>
            <a:ext cx="2795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b="1" smtClean="0">
                <a:solidFill>
                  <a:srgbClr val="C00000"/>
                </a:solidFill>
                <a:latin typeface="Arial Narrow" pitchFamily="34" charset="0"/>
                <a:cs typeface="Arial" pitchFamily="34" charset="0"/>
              </a:rPr>
              <a:t>Red= fingerstick whole blood</a:t>
            </a:r>
          </a:p>
          <a:p>
            <a:pPr fontAlgn="base">
              <a:spcBef>
                <a:spcPct val="0"/>
              </a:spcBef>
              <a:spcAft>
                <a:spcPct val="0"/>
              </a:spcAft>
            </a:pPr>
            <a:r>
              <a:rPr lang="en-US" b="1" smtClean="0">
                <a:solidFill>
                  <a:prstClr val="black"/>
                </a:solidFill>
                <a:latin typeface="Arial Narrow" pitchFamily="34" charset="0"/>
                <a:cs typeface="Arial" pitchFamily="34" charset="0"/>
              </a:rPr>
              <a:t>Black = oral fluid</a:t>
            </a:r>
            <a:endParaRPr lang="en-GB" b="1" smtClean="0">
              <a:solidFill>
                <a:prstClr val="black"/>
              </a:solidFill>
              <a:latin typeface="Arial Narrow" pitchFamily="34" charset="0"/>
            </a:endParaRPr>
          </a:p>
        </p:txBody>
      </p:sp>
      <p:graphicFrame>
        <p:nvGraphicFramePr>
          <p:cNvPr id="37894" name="Chart 11"/>
          <p:cNvGraphicFramePr>
            <a:graphicFrameLocks/>
          </p:cNvGraphicFramePr>
          <p:nvPr/>
        </p:nvGraphicFramePr>
        <p:xfrm>
          <a:off x="5168900" y="2657475"/>
          <a:ext cx="3633788" cy="3414713"/>
        </p:xfrm>
        <a:graphic>
          <a:graphicData uri="http://schemas.openxmlformats.org/presentationml/2006/ole">
            <mc:AlternateContent xmlns:mc="http://schemas.openxmlformats.org/markup-compatibility/2006">
              <mc:Choice xmlns:v="urn:schemas-microsoft-com:vml" Requires="v">
                <p:oleObj spid="_x0000_s1032" r:id="rId8" imgW="3633531" imgH="3414056" progId="Excel.Chart.8">
                  <p:embed/>
                </p:oleObj>
              </mc:Choice>
              <mc:Fallback>
                <p:oleObj r:id="rId8" imgW="3633531" imgH="3414056"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8900" y="2657475"/>
                        <a:ext cx="3633788" cy="341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89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963" y="6057900"/>
            <a:ext cx="5953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Espace réservé du pied de page 1"/>
          <p:cNvSpPr txBox="1">
            <a:spLocks noGrp="1"/>
          </p:cNvSpPr>
          <p:nvPr/>
        </p:nvSpPr>
        <p:spPr bwMode="auto">
          <a:xfrm>
            <a:off x="2898775" y="6356350"/>
            <a:ext cx="350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z="1400" smtClean="0">
                <a:solidFill>
                  <a:srgbClr val="464653"/>
                </a:solidFill>
              </a:rPr>
              <a:t>Viroteam 11/9/15</a:t>
            </a:r>
          </a:p>
        </p:txBody>
      </p:sp>
    </p:spTree>
    <p:extLst>
      <p:ext uri="{BB962C8B-B14F-4D97-AF65-F5344CB8AC3E}">
        <p14:creationId xmlns:p14="http://schemas.microsoft.com/office/powerpoint/2010/main" val="4790968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25550" y="404813"/>
            <a:ext cx="5181600" cy="3336925"/>
          </a:xfrm>
        </p:spPr>
      </p:pic>
      <p:pic>
        <p:nvPicPr>
          <p:cNvPr id="450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789363"/>
            <a:ext cx="5202237"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lipse 2"/>
          <p:cNvSpPr/>
          <p:nvPr/>
        </p:nvSpPr>
        <p:spPr>
          <a:xfrm>
            <a:off x="4859338" y="5495925"/>
            <a:ext cx="720725" cy="1130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45061" name="Espace réservé du pied de page 1"/>
          <p:cNvSpPr txBox="1">
            <a:spLocks noGrp="1"/>
          </p:cNvSpPr>
          <p:nvPr/>
        </p:nvSpPr>
        <p:spPr bwMode="auto">
          <a:xfrm>
            <a:off x="2268538" y="6492875"/>
            <a:ext cx="350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z="1400" smtClean="0">
                <a:solidFill>
                  <a:srgbClr val="464653"/>
                </a:solidFill>
              </a:rPr>
              <a:t>Viroteam 11/9/15</a:t>
            </a:r>
          </a:p>
        </p:txBody>
      </p:sp>
    </p:spTree>
    <p:extLst>
      <p:ext uri="{BB962C8B-B14F-4D97-AF65-F5344CB8AC3E}">
        <p14:creationId xmlns:p14="http://schemas.microsoft.com/office/powerpoint/2010/main" val="9671400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0" y="115888"/>
            <a:ext cx="9036050" cy="1143000"/>
          </a:xfrm>
        </p:spPr>
        <p:txBody>
          <a:bodyPr>
            <a:normAutofit fontScale="90000"/>
          </a:bodyPr>
          <a:lstStyle/>
          <a:p>
            <a:pPr algn="ctr" fontAlgn="auto">
              <a:spcAft>
                <a:spcPts val="0"/>
              </a:spcAft>
              <a:defRPr/>
            </a:pPr>
            <a:r>
              <a:rPr lang="fr-FR" altLang="fr-FR" sz="2800" dirty="0" smtClean="0"/>
              <a:t>Bilan de l’utilisation des TROD VIH à Saint-Antoine réalisés au </a:t>
            </a:r>
            <a:r>
              <a:rPr lang="fr-FR" altLang="fr-FR" sz="2800" dirty="0" err="1" smtClean="0"/>
              <a:t>au</a:t>
            </a:r>
            <a:r>
              <a:rPr lang="fr-FR" altLang="fr-FR" sz="2800" dirty="0" smtClean="0"/>
              <a:t> laboratoire, à partir du sérum </a:t>
            </a:r>
          </a:p>
        </p:txBody>
      </p:sp>
      <p:pic>
        <p:nvPicPr>
          <p:cNvPr id="460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557338"/>
            <a:ext cx="43100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4221163"/>
            <a:ext cx="89741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773238"/>
            <a:ext cx="35306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3"/>
          <p:cNvSpPr>
            <a:spLocks noChangeArrowheads="1"/>
          </p:cNvSpPr>
          <p:nvPr/>
        </p:nvSpPr>
        <p:spPr bwMode="auto">
          <a:xfrm>
            <a:off x="533400" y="1203325"/>
            <a:ext cx="8075613"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rgbClr val="B292CA"/>
              </a:buClr>
              <a:buSzPct val="60000"/>
              <a:buFont typeface="Wingdings" pitchFamily="2" charset="2"/>
              <a:buChar char="n"/>
            </a:pPr>
            <a:r>
              <a:rPr lang="fr-FR" altLang="fr-FR" u="sng" smtClean="0">
                <a:solidFill>
                  <a:prstClr val="black"/>
                </a:solidFill>
                <a:latin typeface="Arial Narrow" pitchFamily="34" charset="0"/>
                <a:ea typeface="MS PGothic" pitchFamily="34" charset="-128"/>
              </a:rPr>
              <a:t>Sur 1429 demandes du 1/6/2002 au 31/01/2010 avec le test Determine</a:t>
            </a:r>
            <a:endParaRPr lang="fr-FR" altLang="fr-FR" smtClean="0">
              <a:solidFill>
                <a:prstClr val="black"/>
              </a:solidFill>
              <a:latin typeface="Arial Narrow" pitchFamily="34" charset="0"/>
              <a:ea typeface="MS PGothic" pitchFamily="34" charset="-128"/>
            </a:endParaRPr>
          </a:p>
        </p:txBody>
      </p:sp>
      <p:sp>
        <p:nvSpPr>
          <p:cNvPr id="2" name="Ellipse 1"/>
          <p:cNvSpPr/>
          <p:nvPr/>
        </p:nvSpPr>
        <p:spPr>
          <a:xfrm>
            <a:off x="2411413" y="5084763"/>
            <a:ext cx="792162"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9" name="Ellipse 8"/>
          <p:cNvSpPr/>
          <p:nvPr/>
        </p:nvSpPr>
        <p:spPr>
          <a:xfrm>
            <a:off x="4968875" y="4868863"/>
            <a:ext cx="790575"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46088" name="ZoneTexte 2"/>
          <p:cNvSpPr txBox="1">
            <a:spLocks noChangeArrowheads="1"/>
          </p:cNvSpPr>
          <p:nvPr/>
        </p:nvSpPr>
        <p:spPr bwMode="auto">
          <a:xfrm>
            <a:off x="3779838" y="6583363"/>
            <a:ext cx="4981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fontAlgn="base">
              <a:spcBef>
                <a:spcPct val="0"/>
              </a:spcBef>
              <a:spcAft>
                <a:spcPct val="0"/>
              </a:spcAft>
            </a:pPr>
            <a:r>
              <a:rPr lang="en-US" altLang="fr-FR" sz="1200" smtClean="0">
                <a:solidFill>
                  <a:prstClr val="black"/>
                </a:solidFill>
                <a:latin typeface="Arial" pitchFamily="34" charset="0"/>
                <a:ea typeface="MS PGothic" pitchFamily="34" charset="-128"/>
              </a:rPr>
              <a:t>Attou M et al. </a:t>
            </a:r>
            <a:r>
              <a:rPr lang="fr-FR" altLang="fr-FR" sz="1200" smtClean="0">
                <a:solidFill>
                  <a:prstClr val="black"/>
                </a:solidFill>
                <a:latin typeface="Arial" pitchFamily="34" charset="0"/>
                <a:ea typeface="MS PGothic" pitchFamily="34" charset="-128"/>
              </a:rPr>
              <a:t>Immuno-analyse et biologie spécialisée (2011) 26, 23-26.</a:t>
            </a:r>
          </a:p>
        </p:txBody>
      </p:sp>
      <p:sp>
        <p:nvSpPr>
          <p:cNvPr id="46089" name="Text Box 10"/>
          <p:cNvSpPr txBox="1">
            <a:spLocks noChangeArrowheads="1"/>
          </p:cNvSpPr>
          <p:nvPr/>
        </p:nvSpPr>
        <p:spPr bwMode="auto">
          <a:xfrm>
            <a:off x="971550" y="6092825"/>
            <a:ext cx="3313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fontAlgn="base">
              <a:spcBef>
                <a:spcPct val="0"/>
              </a:spcBef>
              <a:spcAft>
                <a:spcPct val="0"/>
              </a:spcAft>
            </a:pPr>
            <a:r>
              <a:rPr lang="fr-FR" altLang="fr-FR" sz="1400" b="1" smtClean="0">
                <a:solidFill>
                  <a:prstClr val="black"/>
                </a:solidFill>
              </a:rPr>
              <a:t>Prévalence de séropositivité à 2,7%</a:t>
            </a:r>
          </a:p>
        </p:txBody>
      </p:sp>
      <p:sp>
        <p:nvSpPr>
          <p:cNvPr id="46091" name="Espace réservé du pied de page 1"/>
          <p:cNvSpPr txBox="1">
            <a:spLocks noGrp="1"/>
          </p:cNvSpPr>
          <p:nvPr/>
        </p:nvSpPr>
        <p:spPr bwMode="auto">
          <a:xfrm>
            <a:off x="2411413" y="6453188"/>
            <a:ext cx="350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z="1400" smtClean="0">
                <a:solidFill>
                  <a:srgbClr val="464653"/>
                </a:solidFill>
              </a:rPr>
              <a:t>Viroteam 11/9/15</a:t>
            </a:r>
          </a:p>
        </p:txBody>
      </p:sp>
    </p:spTree>
    <p:extLst>
      <p:ext uri="{BB962C8B-B14F-4D97-AF65-F5344CB8AC3E}">
        <p14:creationId xmlns:p14="http://schemas.microsoft.com/office/powerpoint/2010/main" val="33431715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p:cNvPicPr>
            <a:picLocks noChangeAspect="1" noChangeArrowheads="1"/>
          </p:cNvPicPr>
          <p:nvPr/>
        </p:nvPicPr>
        <p:blipFill>
          <a:blip r:embed="rId3">
            <a:extLst>
              <a:ext uri="{28A0092B-C50C-407E-A947-70E740481C1C}">
                <a14:useLocalDpi xmlns:a14="http://schemas.microsoft.com/office/drawing/2010/main" val="0"/>
              </a:ext>
            </a:extLst>
          </a:blip>
          <a:srcRect l="65707" t="32237"/>
          <a:stretch>
            <a:fillRect/>
          </a:stretch>
        </p:blipFill>
        <p:spPr bwMode="auto">
          <a:xfrm>
            <a:off x="6113463" y="4189413"/>
            <a:ext cx="2720975"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04813"/>
            <a:ext cx="75469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11"/>
          <p:cNvSpPr txBox="1">
            <a:spLocks noChangeArrowheads="1"/>
          </p:cNvSpPr>
          <p:nvPr/>
        </p:nvSpPr>
        <p:spPr bwMode="auto">
          <a:xfrm>
            <a:off x="5202238" y="6581775"/>
            <a:ext cx="3941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r" fontAlgn="base">
              <a:spcBef>
                <a:spcPct val="0"/>
              </a:spcBef>
              <a:spcAft>
                <a:spcPct val="0"/>
              </a:spcAft>
            </a:pPr>
            <a:r>
              <a:rPr lang="fr-FR" altLang="en-US" sz="1200" i="1" smtClean="0">
                <a:solidFill>
                  <a:prstClr val="black"/>
                </a:solidFill>
                <a:latin typeface="Arial" pitchFamily="34" charset="0"/>
                <a:ea typeface="MS PGothic" pitchFamily="34" charset="-128"/>
              </a:rPr>
              <a:t>CROI 2015 Curlin M et al. Abstract 635. </a:t>
            </a:r>
          </a:p>
        </p:txBody>
      </p:sp>
      <p:sp>
        <p:nvSpPr>
          <p:cNvPr id="39940" name="Espace réservé du contenu 3"/>
          <p:cNvSpPr>
            <a:spLocks noGrp="1"/>
          </p:cNvSpPr>
          <p:nvPr>
            <p:ph sz="quarter" idx="10"/>
          </p:nvPr>
        </p:nvSpPr>
        <p:spPr>
          <a:xfrm>
            <a:off x="457200" y="1371600"/>
            <a:ext cx="8408988" cy="5257800"/>
          </a:xfrm>
        </p:spPr>
        <p:txBody>
          <a:bodyPr/>
          <a:lstStyle/>
          <a:p>
            <a:r>
              <a:rPr lang="fr-FR" sz="1800" smtClean="0"/>
              <a:t>Etude de la performance du test rapide salivaire Oraquick sur 289 séroconversions observées dans 2 essais cliniques de PreP (TDF2, BTS) et 1 cohorte (BMCS) </a:t>
            </a:r>
          </a:p>
          <a:p>
            <a:r>
              <a:rPr lang="fr-FR" sz="1800" smtClean="0"/>
              <a:t>Oral fluid OraQuick (OF OQ) test</a:t>
            </a:r>
          </a:p>
          <a:p>
            <a:pPr lvl="1"/>
            <a:r>
              <a:rPr lang="fr-FR" smtClean="0"/>
              <a:t>Détection d’anticorps IgG (dirigés contre gp41 and gp36) dans la salive</a:t>
            </a:r>
          </a:p>
          <a:p>
            <a:pPr lvl="1"/>
            <a:r>
              <a:rPr lang="fr-FR" smtClean="0"/>
              <a:t>Simple avec une procédure en 2 étapes</a:t>
            </a:r>
          </a:p>
          <a:p>
            <a:pPr lvl="1"/>
            <a:r>
              <a:rPr lang="fr-FR" smtClean="0"/>
              <a:t>Résultats valables en 20-40 minutes</a:t>
            </a:r>
          </a:p>
          <a:p>
            <a:pPr lvl="1"/>
            <a:r>
              <a:rPr lang="fr-FR" smtClean="0"/>
              <a:t>Les tests étaient réalisés dans les 3 études par du personnel compétent et formé chaque année.</a:t>
            </a:r>
          </a:p>
        </p:txBody>
      </p:sp>
      <p:pic>
        <p:nvPicPr>
          <p:cNvPr id="39941" name="Picture 4"/>
          <p:cNvPicPr>
            <a:picLocks noChangeAspect="1" noChangeArrowheads="1"/>
          </p:cNvPicPr>
          <p:nvPr/>
        </p:nvPicPr>
        <p:blipFill>
          <a:blip r:embed="rId3">
            <a:extLst>
              <a:ext uri="{28A0092B-C50C-407E-A947-70E740481C1C}">
                <a14:useLocalDpi xmlns:a14="http://schemas.microsoft.com/office/drawing/2010/main" val="0"/>
              </a:ext>
            </a:extLst>
          </a:blip>
          <a:srcRect t="36861" r="37453" b="22617"/>
          <a:stretch>
            <a:fillRect/>
          </a:stretch>
        </p:blipFill>
        <p:spPr bwMode="auto">
          <a:xfrm>
            <a:off x="688975" y="4221163"/>
            <a:ext cx="49625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688975" y="5661025"/>
            <a:ext cx="1866900" cy="646113"/>
          </a:xfrm>
          <a:prstGeom prst="rect">
            <a:avLst/>
          </a:prstGeom>
          <a:noFill/>
        </p:spPr>
        <p:txBody>
          <a:bodyPr>
            <a:spAutoFit/>
          </a:bodyPr>
          <a:lstStyle/>
          <a:p>
            <a:pPr>
              <a:defRPr/>
            </a:pPr>
            <a:r>
              <a:rPr lang="fr-FR" sz="1200" dirty="0">
                <a:solidFill>
                  <a:prstClr val="black"/>
                </a:solidFill>
                <a:latin typeface="Bookman Old Style"/>
              </a:rPr>
              <a:t>1. </a:t>
            </a:r>
            <a:r>
              <a:rPr lang="fr-FR" sz="1200" dirty="0" err="1">
                <a:solidFill>
                  <a:prstClr val="black"/>
                </a:solidFill>
                <a:latin typeface="Bookman Old Style"/>
              </a:rPr>
              <a:t>Swab</a:t>
            </a:r>
            <a:r>
              <a:rPr lang="fr-FR" sz="1200" dirty="0">
                <a:solidFill>
                  <a:prstClr val="black"/>
                </a:solidFill>
                <a:latin typeface="Bookman Old Style"/>
              </a:rPr>
              <a:t> </a:t>
            </a:r>
            <a:r>
              <a:rPr lang="fr-FR" sz="1200" dirty="0" err="1">
                <a:solidFill>
                  <a:prstClr val="black"/>
                </a:solidFill>
                <a:latin typeface="Bookman Old Style"/>
              </a:rPr>
              <a:t>upper</a:t>
            </a:r>
            <a:r>
              <a:rPr lang="fr-FR" sz="1200" dirty="0">
                <a:solidFill>
                  <a:prstClr val="black"/>
                </a:solidFill>
                <a:latin typeface="Bookman Old Style"/>
              </a:rPr>
              <a:t> and </a:t>
            </a:r>
            <a:r>
              <a:rPr lang="fr-FR" sz="1200" dirty="0" err="1">
                <a:solidFill>
                  <a:prstClr val="black"/>
                </a:solidFill>
                <a:latin typeface="Bookman Old Style"/>
              </a:rPr>
              <a:t>lower</a:t>
            </a:r>
            <a:r>
              <a:rPr lang="fr-FR" sz="1200" dirty="0">
                <a:solidFill>
                  <a:prstClr val="black"/>
                </a:solidFill>
                <a:latin typeface="Bookman Old Style"/>
              </a:rPr>
              <a:t> </a:t>
            </a:r>
            <a:r>
              <a:rPr lang="fr-FR" sz="1200" dirty="0" err="1">
                <a:solidFill>
                  <a:prstClr val="black"/>
                </a:solidFill>
                <a:latin typeface="Bookman Old Style"/>
              </a:rPr>
              <a:t>gums</a:t>
            </a:r>
            <a:r>
              <a:rPr lang="fr-FR" sz="1200" dirty="0">
                <a:solidFill>
                  <a:prstClr val="black"/>
                </a:solidFill>
                <a:latin typeface="Bookman Old Style"/>
              </a:rPr>
              <a:t> once </a:t>
            </a:r>
            <a:r>
              <a:rPr lang="fr-FR" sz="1200" dirty="0" err="1">
                <a:solidFill>
                  <a:prstClr val="black"/>
                </a:solidFill>
                <a:latin typeface="Bookman Old Style"/>
              </a:rPr>
              <a:t>each</a:t>
            </a:r>
            <a:r>
              <a:rPr lang="fr-FR" sz="1200" dirty="0">
                <a:solidFill>
                  <a:prstClr val="black"/>
                </a:solidFill>
                <a:latin typeface="Bookman Old Style"/>
              </a:rPr>
              <a:t> </a:t>
            </a:r>
            <a:r>
              <a:rPr lang="fr-FR" sz="1200" dirty="0" err="1">
                <a:solidFill>
                  <a:prstClr val="black"/>
                </a:solidFill>
                <a:latin typeface="Bookman Old Style"/>
              </a:rPr>
              <a:t>with</a:t>
            </a:r>
            <a:r>
              <a:rPr lang="fr-FR" sz="1200" dirty="0">
                <a:solidFill>
                  <a:prstClr val="black"/>
                </a:solidFill>
                <a:latin typeface="Bookman Old Style"/>
              </a:rPr>
              <a:t> flat pad of test </a:t>
            </a:r>
            <a:r>
              <a:rPr lang="fr-FR" sz="1200" dirty="0" err="1">
                <a:solidFill>
                  <a:prstClr val="black"/>
                </a:solidFill>
                <a:latin typeface="Bookman Old Style"/>
              </a:rPr>
              <a:t>device</a:t>
            </a:r>
            <a:endParaRPr lang="fr-FR" sz="1200" dirty="0">
              <a:solidFill>
                <a:prstClr val="black"/>
              </a:solidFill>
              <a:latin typeface="Bookman Old Style"/>
            </a:endParaRPr>
          </a:p>
        </p:txBody>
      </p:sp>
      <p:sp>
        <p:nvSpPr>
          <p:cNvPr id="14" name="ZoneTexte 13"/>
          <p:cNvSpPr txBox="1"/>
          <p:nvPr/>
        </p:nvSpPr>
        <p:spPr>
          <a:xfrm>
            <a:off x="3419475" y="5661025"/>
            <a:ext cx="2160588" cy="646113"/>
          </a:xfrm>
          <a:prstGeom prst="rect">
            <a:avLst/>
          </a:prstGeom>
          <a:noFill/>
        </p:spPr>
        <p:txBody>
          <a:bodyPr>
            <a:spAutoFit/>
          </a:bodyPr>
          <a:lstStyle/>
          <a:p>
            <a:pPr>
              <a:defRPr/>
            </a:pPr>
            <a:r>
              <a:rPr lang="fr-FR" sz="1200" dirty="0">
                <a:solidFill>
                  <a:prstClr val="black"/>
                </a:solidFill>
                <a:latin typeface="Bookman Old Style"/>
              </a:rPr>
              <a:t>2. Insert </a:t>
            </a:r>
            <a:r>
              <a:rPr lang="fr-FR" sz="1200" dirty="0" err="1">
                <a:solidFill>
                  <a:prstClr val="black"/>
                </a:solidFill>
                <a:latin typeface="Bookman Old Style"/>
              </a:rPr>
              <a:t>device</a:t>
            </a:r>
            <a:r>
              <a:rPr lang="fr-FR" sz="1200" dirty="0">
                <a:solidFill>
                  <a:prstClr val="black"/>
                </a:solidFill>
                <a:latin typeface="Bookman Old Style"/>
              </a:rPr>
              <a:t> in </a:t>
            </a:r>
            <a:r>
              <a:rPr lang="fr-FR" sz="1200" dirty="0" err="1">
                <a:solidFill>
                  <a:prstClr val="black"/>
                </a:solidFill>
                <a:latin typeface="Bookman Old Style"/>
              </a:rPr>
              <a:t>developer</a:t>
            </a:r>
            <a:r>
              <a:rPr lang="fr-FR" sz="1200" dirty="0">
                <a:solidFill>
                  <a:prstClr val="black"/>
                </a:solidFill>
                <a:latin typeface="Bookman Old Style"/>
              </a:rPr>
              <a:t> </a:t>
            </a:r>
            <a:r>
              <a:rPr lang="fr-FR" sz="1200" dirty="0" err="1">
                <a:solidFill>
                  <a:prstClr val="black"/>
                </a:solidFill>
                <a:latin typeface="Bookman Old Style"/>
              </a:rPr>
              <a:t>vial</a:t>
            </a:r>
            <a:r>
              <a:rPr lang="fr-FR" sz="1200" dirty="0">
                <a:solidFill>
                  <a:prstClr val="black"/>
                </a:solidFill>
                <a:latin typeface="Bookman Old Style"/>
              </a:rPr>
              <a:t>. Read </a:t>
            </a:r>
            <a:r>
              <a:rPr lang="fr-FR" sz="1200" dirty="0" err="1">
                <a:solidFill>
                  <a:prstClr val="black"/>
                </a:solidFill>
                <a:latin typeface="Bookman Old Style"/>
              </a:rPr>
              <a:t>result</a:t>
            </a:r>
            <a:r>
              <a:rPr lang="fr-FR" sz="1200" dirty="0">
                <a:solidFill>
                  <a:prstClr val="black"/>
                </a:solidFill>
                <a:latin typeface="Bookman Old Style"/>
              </a:rPr>
              <a:t> </a:t>
            </a:r>
            <a:r>
              <a:rPr lang="fr-FR" sz="1200" dirty="0" err="1">
                <a:solidFill>
                  <a:prstClr val="black"/>
                </a:solidFill>
                <a:latin typeface="Bookman Old Style"/>
              </a:rPr>
              <a:t>between</a:t>
            </a:r>
            <a:r>
              <a:rPr lang="fr-FR" sz="1200" dirty="0">
                <a:solidFill>
                  <a:prstClr val="black"/>
                </a:solidFill>
                <a:latin typeface="Bookman Old Style"/>
              </a:rPr>
              <a:t> 20 and 40 minutes.</a:t>
            </a:r>
          </a:p>
        </p:txBody>
      </p:sp>
      <p:sp>
        <p:nvSpPr>
          <p:cNvPr id="39945" name="Espace réservé du pied de page 1"/>
          <p:cNvSpPr txBox="1">
            <a:spLocks noGrp="1"/>
          </p:cNvSpPr>
          <p:nvPr/>
        </p:nvSpPr>
        <p:spPr bwMode="auto">
          <a:xfrm>
            <a:off x="2700338" y="6492875"/>
            <a:ext cx="350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z="1400" smtClean="0">
                <a:solidFill>
                  <a:srgbClr val="464653"/>
                </a:solidFill>
              </a:rPr>
              <a:t>Viroteam 11/9/15</a:t>
            </a:r>
          </a:p>
        </p:txBody>
      </p:sp>
    </p:spTree>
    <p:custDataLst>
      <p:tags r:id="rId1"/>
    </p:custDataLst>
    <p:extLst>
      <p:ext uri="{BB962C8B-B14F-4D97-AF65-F5344CB8AC3E}">
        <p14:creationId xmlns:p14="http://schemas.microsoft.com/office/powerpoint/2010/main" val="26311647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913" y="115888"/>
            <a:ext cx="7075487" cy="1066800"/>
          </a:xfrm>
        </p:spPr>
        <p:txBody>
          <a:bodyPr>
            <a:normAutofit fontScale="90000"/>
          </a:bodyPr>
          <a:lstStyle/>
          <a:p>
            <a:pPr algn="ctr" fontAlgn="auto">
              <a:spcAft>
                <a:spcPts val="0"/>
              </a:spcAft>
              <a:defRPr/>
            </a:pPr>
            <a:r>
              <a:rPr lang="fr-FR" sz="2800" dirty="0" smtClean="0">
                <a:solidFill>
                  <a:schemeClr val="tx1"/>
                </a:solidFill>
              </a:rPr>
              <a:t>Analyse de la sensibilité sur le retard à la détection par rapport au délai estimé de séroconversion</a:t>
            </a:r>
            <a:endParaRPr lang="fr-FR" sz="2800" dirty="0">
              <a:solidFill>
                <a:schemeClr val="tx1"/>
              </a:solidFill>
            </a:endParaRPr>
          </a:p>
        </p:txBody>
      </p:sp>
      <p:pic>
        <p:nvPicPr>
          <p:cNvPr id="4096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84313"/>
            <a:ext cx="82962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11"/>
          <p:cNvSpPr txBox="1">
            <a:spLocks noChangeArrowheads="1"/>
          </p:cNvSpPr>
          <p:nvPr/>
        </p:nvSpPr>
        <p:spPr bwMode="auto">
          <a:xfrm>
            <a:off x="5292725" y="6581775"/>
            <a:ext cx="3941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r" fontAlgn="base">
              <a:spcBef>
                <a:spcPct val="0"/>
              </a:spcBef>
              <a:spcAft>
                <a:spcPct val="0"/>
              </a:spcAft>
            </a:pPr>
            <a:r>
              <a:rPr lang="fr-FR" altLang="en-US" sz="1200" i="1" smtClean="0">
                <a:solidFill>
                  <a:prstClr val="black"/>
                </a:solidFill>
                <a:latin typeface="Arial" pitchFamily="34" charset="0"/>
                <a:ea typeface="MS PGothic" pitchFamily="34" charset="-128"/>
              </a:rPr>
              <a:t>CROI 2015 Curlin M et al. Abstract 635. </a:t>
            </a:r>
          </a:p>
        </p:txBody>
      </p:sp>
      <p:sp>
        <p:nvSpPr>
          <p:cNvPr id="40965" name="Espace réservé du pied de page 1"/>
          <p:cNvSpPr txBox="1">
            <a:spLocks noGrp="1"/>
          </p:cNvSpPr>
          <p:nvPr/>
        </p:nvSpPr>
        <p:spPr bwMode="auto">
          <a:xfrm>
            <a:off x="2898775" y="6356350"/>
            <a:ext cx="350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z="1400" smtClean="0">
                <a:solidFill>
                  <a:srgbClr val="464653"/>
                </a:solidFill>
              </a:rPr>
              <a:t>Viroteam 11/9/15</a:t>
            </a:r>
          </a:p>
        </p:txBody>
      </p:sp>
    </p:spTree>
    <p:custDataLst>
      <p:tags r:id="rId1"/>
    </p:custDataLst>
    <p:extLst>
      <p:ext uri="{BB962C8B-B14F-4D97-AF65-F5344CB8AC3E}">
        <p14:creationId xmlns:p14="http://schemas.microsoft.com/office/powerpoint/2010/main" val="2984733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0"/>
          </p:nvPr>
        </p:nvSpPr>
        <p:spPr>
          <a:xfrm>
            <a:off x="457200" y="6308725"/>
            <a:ext cx="8408988" cy="360363"/>
          </a:xfrm>
        </p:spPr>
        <p:txBody>
          <a:bodyPr>
            <a:normAutofit/>
          </a:bodyPr>
          <a:lstStyle/>
          <a:p>
            <a:pPr>
              <a:lnSpc>
                <a:spcPct val="90000"/>
              </a:lnSpc>
              <a:buFont typeface="Wingdings" pitchFamily="2" charset="2"/>
              <a:buChar char="è"/>
            </a:pPr>
            <a:r>
              <a:rPr lang="fr-FR" sz="1800" smtClean="0"/>
              <a:t>28 % (81/290) de faux négatifs avec un retard à la détection de 98 jours en médiane</a:t>
            </a:r>
          </a:p>
          <a:p>
            <a:pPr>
              <a:lnSpc>
                <a:spcPct val="90000"/>
              </a:lnSpc>
            </a:pPr>
            <a:endParaRPr lang="fr-FR" sz="1800" smtClean="0"/>
          </a:p>
        </p:txBody>
      </p:sp>
      <p:pic>
        <p:nvPicPr>
          <p:cNvPr id="41986" name="Picture 6"/>
          <p:cNvPicPr>
            <a:picLocks noChangeAspect="1" noChangeArrowheads="1"/>
          </p:cNvPicPr>
          <p:nvPr/>
        </p:nvPicPr>
        <p:blipFill>
          <a:blip r:embed="rId4">
            <a:extLst>
              <a:ext uri="{28A0092B-C50C-407E-A947-70E740481C1C}">
                <a14:useLocalDpi xmlns:a14="http://schemas.microsoft.com/office/drawing/2010/main" val="0"/>
              </a:ext>
            </a:extLst>
          </a:blip>
          <a:srcRect l="3354" t="1628" r="2371" b="2397"/>
          <a:stretch>
            <a:fillRect/>
          </a:stretch>
        </p:blipFill>
        <p:spPr bwMode="auto">
          <a:xfrm>
            <a:off x="1169988" y="1268413"/>
            <a:ext cx="75914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à coins arrondis 15"/>
          <p:cNvSpPr/>
          <p:nvPr/>
        </p:nvSpPr>
        <p:spPr>
          <a:xfrm>
            <a:off x="7123113" y="2162175"/>
            <a:ext cx="755650" cy="2873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18" name="Rectangle à coins arrondis 17"/>
          <p:cNvSpPr/>
          <p:nvPr/>
        </p:nvSpPr>
        <p:spPr>
          <a:xfrm>
            <a:off x="7123113" y="3022600"/>
            <a:ext cx="1481137" cy="1444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41989" name="Text Box 11"/>
          <p:cNvSpPr txBox="1">
            <a:spLocks noChangeArrowheads="1"/>
          </p:cNvSpPr>
          <p:nvPr/>
        </p:nvSpPr>
        <p:spPr bwMode="auto">
          <a:xfrm>
            <a:off x="5202238" y="6581775"/>
            <a:ext cx="3941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r" fontAlgn="base">
              <a:spcBef>
                <a:spcPct val="0"/>
              </a:spcBef>
              <a:spcAft>
                <a:spcPct val="0"/>
              </a:spcAft>
            </a:pPr>
            <a:r>
              <a:rPr lang="fr-FR" altLang="en-US" sz="1200" i="1" smtClean="0">
                <a:solidFill>
                  <a:prstClr val="black"/>
                </a:solidFill>
                <a:latin typeface="Arial" pitchFamily="34" charset="0"/>
                <a:ea typeface="MS PGothic" pitchFamily="34" charset="-128"/>
              </a:rPr>
              <a:t>CROI 2015 Curlin M et al. Abstract 635. </a:t>
            </a:r>
          </a:p>
        </p:txBody>
      </p:sp>
      <p:sp>
        <p:nvSpPr>
          <p:cNvPr id="8" name="Titre 1"/>
          <p:cNvSpPr>
            <a:spLocks noGrp="1"/>
          </p:cNvSpPr>
          <p:nvPr>
            <p:ph type="title"/>
          </p:nvPr>
        </p:nvSpPr>
        <p:spPr>
          <a:xfrm>
            <a:off x="1427163" y="165100"/>
            <a:ext cx="7075487" cy="1066800"/>
          </a:xfrm>
        </p:spPr>
        <p:txBody>
          <a:bodyPr>
            <a:normAutofit fontScale="90000"/>
          </a:bodyPr>
          <a:lstStyle/>
          <a:p>
            <a:pPr algn="ctr" fontAlgn="auto">
              <a:spcAft>
                <a:spcPts val="0"/>
              </a:spcAft>
              <a:defRPr/>
            </a:pPr>
            <a:r>
              <a:rPr lang="fr-FR" sz="2800" dirty="0" smtClean="0">
                <a:solidFill>
                  <a:schemeClr val="tx1"/>
                </a:solidFill>
              </a:rPr>
              <a:t>Analyse de la sensibilité sur le retard à la détection par rapport au délai estimé de séroconversion</a:t>
            </a:r>
            <a:endParaRPr lang="fr-FR" sz="2800" dirty="0">
              <a:solidFill>
                <a:schemeClr val="tx1"/>
              </a:solidFill>
            </a:endParaRPr>
          </a:p>
        </p:txBody>
      </p:sp>
      <p:sp>
        <p:nvSpPr>
          <p:cNvPr id="2" name="Rectangle à coins arrondis 17"/>
          <p:cNvSpPr/>
          <p:nvPr/>
        </p:nvSpPr>
        <p:spPr>
          <a:xfrm>
            <a:off x="7164388" y="5805488"/>
            <a:ext cx="1481137" cy="1444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41993" name="Espace réservé du pied de page 1"/>
          <p:cNvSpPr txBox="1">
            <a:spLocks noGrp="1"/>
          </p:cNvSpPr>
          <p:nvPr/>
        </p:nvSpPr>
        <p:spPr bwMode="auto">
          <a:xfrm>
            <a:off x="2771775" y="6592888"/>
            <a:ext cx="350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z="1400" smtClean="0">
                <a:solidFill>
                  <a:srgbClr val="464653"/>
                </a:solidFill>
              </a:rPr>
              <a:t>Viroteam 11/9/15</a:t>
            </a:r>
          </a:p>
        </p:txBody>
      </p:sp>
    </p:spTree>
    <p:custDataLst>
      <p:tags r:id="rId1"/>
    </p:custDataLst>
    <p:extLst>
      <p:ext uri="{BB962C8B-B14F-4D97-AF65-F5344CB8AC3E}">
        <p14:creationId xmlns:p14="http://schemas.microsoft.com/office/powerpoint/2010/main" val="38131677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0"/>
          </p:nvPr>
        </p:nvSpPr>
        <p:spPr>
          <a:xfrm>
            <a:off x="457200" y="5591175"/>
            <a:ext cx="8408988" cy="936625"/>
          </a:xfrm>
        </p:spPr>
        <p:txBody>
          <a:bodyPr>
            <a:normAutofit/>
          </a:bodyPr>
          <a:lstStyle/>
          <a:p>
            <a:pPr>
              <a:lnSpc>
                <a:spcPct val="90000"/>
              </a:lnSpc>
            </a:pPr>
            <a:r>
              <a:rPr lang="fr-FR" sz="1900" smtClean="0"/>
              <a:t>Corrélation des faux négatifs avec un test dans les 90 jours suivants</a:t>
            </a:r>
            <a:br>
              <a:rPr lang="fr-FR" sz="1900" smtClean="0"/>
            </a:br>
            <a:r>
              <a:rPr lang="fr-FR" sz="1900" smtClean="0"/>
              <a:t>la date estimée d’infection, l’exposition à une PreP, une faible charge virale et à l’opérateur du test </a:t>
            </a:r>
          </a:p>
        </p:txBody>
      </p:sp>
      <p:sp>
        <p:nvSpPr>
          <p:cNvPr id="2" name="Titre 1"/>
          <p:cNvSpPr>
            <a:spLocks noGrp="1"/>
          </p:cNvSpPr>
          <p:nvPr>
            <p:ph type="title"/>
          </p:nvPr>
        </p:nvSpPr>
        <p:spPr>
          <a:xfrm>
            <a:off x="539750" y="76200"/>
            <a:ext cx="8604250" cy="1066800"/>
          </a:xfrm>
        </p:spPr>
        <p:txBody>
          <a:bodyPr>
            <a:normAutofit fontScale="90000"/>
          </a:bodyPr>
          <a:lstStyle/>
          <a:p>
            <a:pPr algn="ctr" fontAlgn="auto">
              <a:spcAft>
                <a:spcPts val="0"/>
              </a:spcAft>
              <a:defRPr/>
            </a:pPr>
            <a:r>
              <a:rPr lang="fr-FR" sz="2800" dirty="0" smtClean="0">
                <a:solidFill>
                  <a:schemeClr val="tx1"/>
                </a:solidFill>
              </a:rPr>
              <a:t>Analyse de la sensibilité sur le retard </a:t>
            </a:r>
            <a:br>
              <a:rPr lang="fr-FR" sz="2800" dirty="0" smtClean="0">
                <a:solidFill>
                  <a:schemeClr val="tx1"/>
                </a:solidFill>
              </a:rPr>
            </a:br>
            <a:r>
              <a:rPr lang="fr-FR" sz="2800" dirty="0" smtClean="0">
                <a:solidFill>
                  <a:schemeClr val="tx1"/>
                </a:solidFill>
              </a:rPr>
              <a:t>à la détection par rapport au délai estimé </a:t>
            </a:r>
            <a:br>
              <a:rPr lang="fr-FR" sz="2800" dirty="0" smtClean="0">
                <a:solidFill>
                  <a:schemeClr val="tx1"/>
                </a:solidFill>
              </a:rPr>
            </a:br>
            <a:r>
              <a:rPr lang="fr-FR" sz="2800" dirty="0" smtClean="0">
                <a:solidFill>
                  <a:schemeClr val="tx1"/>
                </a:solidFill>
              </a:rPr>
              <a:t>de séroconversion</a:t>
            </a:r>
            <a:endParaRPr lang="fr-FR" sz="2800" dirty="0">
              <a:solidFill>
                <a:schemeClr val="tx1"/>
              </a:solidFill>
            </a:endParaRPr>
          </a:p>
        </p:txBody>
      </p:sp>
      <p:grpSp>
        <p:nvGrpSpPr>
          <p:cNvPr id="44035" name="Groupe 1035"/>
          <p:cNvGrpSpPr>
            <a:grpSpLocks/>
          </p:cNvGrpSpPr>
          <p:nvPr/>
        </p:nvGrpSpPr>
        <p:grpSpPr bwMode="auto">
          <a:xfrm>
            <a:off x="2097088" y="1409700"/>
            <a:ext cx="5286375" cy="3600450"/>
            <a:chOff x="2117726" y="1554163"/>
            <a:chExt cx="5567363" cy="3790951"/>
          </a:xfrm>
        </p:grpSpPr>
        <p:sp>
          <p:nvSpPr>
            <p:cNvPr id="44071" name="Line 8"/>
            <p:cNvSpPr>
              <a:spLocks noChangeShapeType="1"/>
            </p:cNvSpPr>
            <p:nvPr/>
          </p:nvSpPr>
          <p:spPr bwMode="auto">
            <a:xfrm flipV="1">
              <a:off x="2190751" y="1554163"/>
              <a:ext cx="0" cy="2206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72" name="Line 9"/>
            <p:cNvSpPr>
              <a:spLocks noChangeShapeType="1"/>
            </p:cNvSpPr>
            <p:nvPr/>
          </p:nvSpPr>
          <p:spPr bwMode="auto">
            <a:xfrm>
              <a:off x="2117726" y="1774826"/>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73" name="Line 10"/>
            <p:cNvSpPr>
              <a:spLocks noChangeShapeType="1"/>
            </p:cNvSpPr>
            <p:nvPr/>
          </p:nvSpPr>
          <p:spPr bwMode="auto">
            <a:xfrm>
              <a:off x="2117726" y="2097088"/>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74" name="Line 11"/>
            <p:cNvSpPr>
              <a:spLocks noChangeShapeType="1"/>
            </p:cNvSpPr>
            <p:nvPr/>
          </p:nvSpPr>
          <p:spPr bwMode="auto">
            <a:xfrm flipV="1">
              <a:off x="2190751" y="2422526"/>
              <a:ext cx="0" cy="3222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75" name="Line 12"/>
            <p:cNvSpPr>
              <a:spLocks noChangeShapeType="1"/>
            </p:cNvSpPr>
            <p:nvPr/>
          </p:nvSpPr>
          <p:spPr bwMode="auto">
            <a:xfrm>
              <a:off x="2117726" y="2744788"/>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76" name="Line 13"/>
            <p:cNvSpPr>
              <a:spLocks noChangeShapeType="1"/>
            </p:cNvSpPr>
            <p:nvPr/>
          </p:nvSpPr>
          <p:spPr bwMode="auto">
            <a:xfrm>
              <a:off x="2117726" y="2422526"/>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77" name="Line 14"/>
            <p:cNvSpPr>
              <a:spLocks noChangeShapeType="1"/>
            </p:cNvSpPr>
            <p:nvPr/>
          </p:nvSpPr>
          <p:spPr bwMode="auto">
            <a:xfrm flipV="1">
              <a:off x="2190751" y="2097088"/>
              <a:ext cx="0" cy="325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78" name="Line 15"/>
            <p:cNvSpPr>
              <a:spLocks noChangeShapeType="1"/>
            </p:cNvSpPr>
            <p:nvPr/>
          </p:nvSpPr>
          <p:spPr bwMode="auto">
            <a:xfrm>
              <a:off x="2117726" y="3070226"/>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79" name="Line 16"/>
            <p:cNvSpPr>
              <a:spLocks noChangeShapeType="1"/>
            </p:cNvSpPr>
            <p:nvPr/>
          </p:nvSpPr>
          <p:spPr bwMode="auto">
            <a:xfrm>
              <a:off x="2117726" y="3392488"/>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80" name="Line 17"/>
            <p:cNvSpPr>
              <a:spLocks noChangeShapeType="1"/>
            </p:cNvSpPr>
            <p:nvPr/>
          </p:nvSpPr>
          <p:spPr bwMode="auto">
            <a:xfrm flipV="1">
              <a:off x="2190751" y="3471863"/>
              <a:ext cx="0" cy="180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81" name="Line 18"/>
            <p:cNvSpPr>
              <a:spLocks noChangeShapeType="1"/>
            </p:cNvSpPr>
            <p:nvPr/>
          </p:nvSpPr>
          <p:spPr bwMode="auto">
            <a:xfrm>
              <a:off x="2117726" y="3652838"/>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82" name="Line 19"/>
            <p:cNvSpPr>
              <a:spLocks noChangeShapeType="1"/>
            </p:cNvSpPr>
            <p:nvPr/>
          </p:nvSpPr>
          <p:spPr bwMode="auto">
            <a:xfrm flipV="1">
              <a:off x="2190751" y="3070226"/>
              <a:ext cx="0" cy="3222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83" name="Line 20"/>
            <p:cNvSpPr>
              <a:spLocks noChangeShapeType="1"/>
            </p:cNvSpPr>
            <p:nvPr/>
          </p:nvSpPr>
          <p:spPr bwMode="auto">
            <a:xfrm flipV="1">
              <a:off x="2190751" y="2744788"/>
              <a:ext cx="0" cy="325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84" name="Line 21"/>
            <p:cNvSpPr>
              <a:spLocks noChangeShapeType="1"/>
            </p:cNvSpPr>
            <p:nvPr/>
          </p:nvSpPr>
          <p:spPr bwMode="auto">
            <a:xfrm>
              <a:off x="2117726" y="3978276"/>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85" name="Line 22"/>
            <p:cNvSpPr>
              <a:spLocks noChangeShapeType="1"/>
            </p:cNvSpPr>
            <p:nvPr/>
          </p:nvSpPr>
          <p:spPr bwMode="auto">
            <a:xfrm flipV="1">
              <a:off x="2190751" y="4300538"/>
              <a:ext cx="0" cy="325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86" name="Line 23"/>
            <p:cNvSpPr>
              <a:spLocks noChangeShapeType="1"/>
            </p:cNvSpPr>
            <p:nvPr/>
          </p:nvSpPr>
          <p:spPr bwMode="auto">
            <a:xfrm>
              <a:off x="2117726" y="4300538"/>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87" name="Line 24"/>
            <p:cNvSpPr>
              <a:spLocks noChangeShapeType="1"/>
            </p:cNvSpPr>
            <p:nvPr/>
          </p:nvSpPr>
          <p:spPr bwMode="auto">
            <a:xfrm>
              <a:off x="2117726" y="4625976"/>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88" name="Line 25"/>
            <p:cNvSpPr>
              <a:spLocks noChangeShapeType="1"/>
            </p:cNvSpPr>
            <p:nvPr/>
          </p:nvSpPr>
          <p:spPr bwMode="auto">
            <a:xfrm flipV="1">
              <a:off x="2190751" y="3978276"/>
              <a:ext cx="0" cy="3222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89" name="Line 26"/>
            <p:cNvSpPr>
              <a:spLocks noChangeShapeType="1"/>
            </p:cNvSpPr>
            <p:nvPr/>
          </p:nvSpPr>
          <p:spPr bwMode="auto">
            <a:xfrm>
              <a:off x="2117726" y="4948238"/>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90" name="Line 27"/>
            <p:cNvSpPr>
              <a:spLocks noChangeShapeType="1"/>
            </p:cNvSpPr>
            <p:nvPr/>
          </p:nvSpPr>
          <p:spPr bwMode="auto">
            <a:xfrm>
              <a:off x="2117726" y="5273676"/>
              <a:ext cx="73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91" name="Line 28"/>
            <p:cNvSpPr>
              <a:spLocks noChangeShapeType="1"/>
            </p:cNvSpPr>
            <p:nvPr/>
          </p:nvSpPr>
          <p:spPr bwMode="auto">
            <a:xfrm flipV="1">
              <a:off x="2190751" y="4948238"/>
              <a:ext cx="0" cy="325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92" name="Line 29"/>
            <p:cNvSpPr>
              <a:spLocks noChangeShapeType="1"/>
            </p:cNvSpPr>
            <p:nvPr/>
          </p:nvSpPr>
          <p:spPr bwMode="auto">
            <a:xfrm flipV="1">
              <a:off x="2190751" y="4625976"/>
              <a:ext cx="0" cy="3222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93" name="Line 30"/>
            <p:cNvSpPr>
              <a:spLocks noChangeShapeType="1"/>
            </p:cNvSpPr>
            <p:nvPr/>
          </p:nvSpPr>
          <p:spPr bwMode="auto">
            <a:xfrm flipV="1">
              <a:off x="2190751" y="3652838"/>
              <a:ext cx="0" cy="325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94" name="Line 31"/>
            <p:cNvSpPr>
              <a:spLocks noChangeShapeType="1"/>
            </p:cNvSpPr>
            <p:nvPr/>
          </p:nvSpPr>
          <p:spPr bwMode="auto">
            <a:xfrm flipH="1">
              <a:off x="2190751" y="5273676"/>
              <a:ext cx="54943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95" name="Line 32"/>
            <p:cNvSpPr>
              <a:spLocks noChangeShapeType="1"/>
            </p:cNvSpPr>
            <p:nvPr/>
          </p:nvSpPr>
          <p:spPr bwMode="auto">
            <a:xfrm flipH="1">
              <a:off x="2190751" y="3392488"/>
              <a:ext cx="54943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96" name="Line 33"/>
            <p:cNvSpPr>
              <a:spLocks noChangeShapeType="1"/>
            </p:cNvSpPr>
            <p:nvPr/>
          </p:nvSpPr>
          <p:spPr bwMode="auto">
            <a:xfrm flipV="1">
              <a:off x="2190751" y="1774826"/>
              <a:ext cx="0" cy="3222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97" name="Line 34"/>
            <p:cNvSpPr>
              <a:spLocks noChangeShapeType="1"/>
            </p:cNvSpPr>
            <p:nvPr/>
          </p:nvSpPr>
          <p:spPr bwMode="auto">
            <a:xfrm>
              <a:off x="5324476" y="5273676"/>
              <a:ext cx="0"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98" name="Line 35"/>
            <p:cNvSpPr>
              <a:spLocks noChangeShapeType="1"/>
            </p:cNvSpPr>
            <p:nvPr/>
          </p:nvSpPr>
          <p:spPr bwMode="auto">
            <a:xfrm>
              <a:off x="5705476" y="5273676"/>
              <a:ext cx="0"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099" name="Line 36"/>
            <p:cNvSpPr>
              <a:spLocks noChangeShapeType="1"/>
            </p:cNvSpPr>
            <p:nvPr/>
          </p:nvSpPr>
          <p:spPr bwMode="auto">
            <a:xfrm>
              <a:off x="6086476" y="5273676"/>
              <a:ext cx="0"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00" name="Line 37"/>
            <p:cNvSpPr>
              <a:spLocks noChangeShapeType="1"/>
            </p:cNvSpPr>
            <p:nvPr/>
          </p:nvSpPr>
          <p:spPr bwMode="auto">
            <a:xfrm>
              <a:off x="6469063" y="5273676"/>
              <a:ext cx="0"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01" name="Line 38"/>
            <p:cNvSpPr>
              <a:spLocks noChangeShapeType="1"/>
            </p:cNvSpPr>
            <p:nvPr/>
          </p:nvSpPr>
          <p:spPr bwMode="auto">
            <a:xfrm>
              <a:off x="6850063" y="5273676"/>
              <a:ext cx="0"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02" name="Line 39"/>
            <p:cNvSpPr>
              <a:spLocks noChangeShapeType="1"/>
            </p:cNvSpPr>
            <p:nvPr/>
          </p:nvSpPr>
          <p:spPr bwMode="auto">
            <a:xfrm>
              <a:off x="7232651" y="5273676"/>
              <a:ext cx="0"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03" name="Line 40"/>
            <p:cNvSpPr>
              <a:spLocks noChangeShapeType="1"/>
            </p:cNvSpPr>
            <p:nvPr/>
          </p:nvSpPr>
          <p:spPr bwMode="auto">
            <a:xfrm>
              <a:off x="7613651" y="5273676"/>
              <a:ext cx="0"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04" name="Line 41"/>
            <p:cNvSpPr>
              <a:spLocks noChangeShapeType="1"/>
            </p:cNvSpPr>
            <p:nvPr/>
          </p:nvSpPr>
          <p:spPr bwMode="auto">
            <a:xfrm>
              <a:off x="2654301" y="5273676"/>
              <a:ext cx="0"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05" name="Line 42"/>
            <p:cNvSpPr>
              <a:spLocks noChangeShapeType="1"/>
            </p:cNvSpPr>
            <p:nvPr/>
          </p:nvSpPr>
          <p:spPr bwMode="auto">
            <a:xfrm>
              <a:off x="2273301" y="5273676"/>
              <a:ext cx="0"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06" name="Line 43"/>
            <p:cNvSpPr>
              <a:spLocks noChangeShapeType="1"/>
            </p:cNvSpPr>
            <p:nvPr/>
          </p:nvSpPr>
          <p:spPr bwMode="auto">
            <a:xfrm>
              <a:off x="3035301" y="5273676"/>
              <a:ext cx="0"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07" name="Line 44"/>
            <p:cNvSpPr>
              <a:spLocks noChangeShapeType="1"/>
            </p:cNvSpPr>
            <p:nvPr/>
          </p:nvSpPr>
          <p:spPr bwMode="auto">
            <a:xfrm>
              <a:off x="3417888" y="5273676"/>
              <a:ext cx="0"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08" name="Line 45"/>
            <p:cNvSpPr>
              <a:spLocks noChangeShapeType="1"/>
            </p:cNvSpPr>
            <p:nvPr/>
          </p:nvSpPr>
          <p:spPr bwMode="auto">
            <a:xfrm>
              <a:off x="3797301" y="5273676"/>
              <a:ext cx="0"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09" name="Line 46"/>
            <p:cNvSpPr>
              <a:spLocks noChangeShapeType="1"/>
            </p:cNvSpPr>
            <p:nvPr/>
          </p:nvSpPr>
          <p:spPr bwMode="auto">
            <a:xfrm>
              <a:off x="4179888" y="5273676"/>
              <a:ext cx="0"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10" name="Line 47"/>
            <p:cNvSpPr>
              <a:spLocks noChangeShapeType="1"/>
            </p:cNvSpPr>
            <p:nvPr/>
          </p:nvSpPr>
          <p:spPr bwMode="auto">
            <a:xfrm>
              <a:off x="4562476" y="5273676"/>
              <a:ext cx="0"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11" name="Line 48"/>
            <p:cNvSpPr>
              <a:spLocks noChangeShapeType="1"/>
            </p:cNvSpPr>
            <p:nvPr/>
          </p:nvSpPr>
          <p:spPr bwMode="auto">
            <a:xfrm>
              <a:off x="4941888" y="5273676"/>
              <a:ext cx="0"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12" name="Freeform 49"/>
            <p:cNvSpPr>
              <a:spLocks/>
            </p:cNvSpPr>
            <p:nvPr/>
          </p:nvSpPr>
          <p:spPr bwMode="auto">
            <a:xfrm>
              <a:off x="7432676" y="3222626"/>
              <a:ext cx="173038" cy="169863"/>
            </a:xfrm>
            <a:custGeom>
              <a:avLst/>
              <a:gdLst>
                <a:gd name="T0" fmla="*/ 173038 w 109"/>
                <a:gd name="T1" fmla="*/ 0 h 107"/>
                <a:gd name="T2" fmla="*/ 0 w 109"/>
                <a:gd name="T3" fmla="*/ 0 h 107"/>
                <a:gd name="T4" fmla="*/ 0 w 109"/>
                <a:gd name="T5" fmla="*/ 169863 h 107"/>
                <a:gd name="T6" fmla="*/ 173038 w 109"/>
                <a:gd name="T7" fmla="*/ 169863 h 107"/>
                <a:gd name="T8" fmla="*/ 173038 w 109"/>
                <a:gd name="T9" fmla="*/ 0 h 107"/>
                <a:gd name="T10" fmla="*/ 173038 w 109"/>
                <a:gd name="T11" fmla="*/ 0 h 107"/>
                <a:gd name="T12" fmla="*/ 0 60000 65536"/>
                <a:gd name="T13" fmla="*/ 0 60000 65536"/>
                <a:gd name="T14" fmla="*/ 0 60000 65536"/>
                <a:gd name="T15" fmla="*/ 0 60000 65536"/>
                <a:gd name="T16" fmla="*/ 0 60000 65536"/>
                <a:gd name="T17" fmla="*/ 0 60000 65536"/>
                <a:gd name="T18" fmla="*/ 0 w 109"/>
                <a:gd name="T19" fmla="*/ 0 h 107"/>
                <a:gd name="T20" fmla="*/ 109 w 109"/>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9" h="107">
                  <a:moveTo>
                    <a:pt x="109" y="0"/>
                  </a:moveTo>
                  <a:lnTo>
                    <a:pt x="0" y="0"/>
                  </a:lnTo>
                  <a:lnTo>
                    <a:pt x="0" y="107"/>
                  </a:lnTo>
                  <a:lnTo>
                    <a:pt x="109" y="107"/>
                  </a:lnTo>
                  <a:lnTo>
                    <a:pt x="109" y="0"/>
                  </a:lnTo>
                  <a:close/>
                </a:path>
              </a:pathLst>
            </a:custGeom>
            <a:solidFill>
              <a:srgbClr val="0099FF"/>
            </a:solidFill>
            <a:ln w="0">
              <a:solidFill>
                <a:srgbClr val="0099FF"/>
              </a:solidFill>
              <a:prstDash val="solid"/>
              <a:round/>
              <a:headEnd/>
              <a:tailEnd/>
            </a:ln>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13" name="Freeform 50"/>
            <p:cNvSpPr>
              <a:spLocks/>
            </p:cNvSpPr>
            <p:nvPr/>
          </p:nvSpPr>
          <p:spPr bwMode="auto">
            <a:xfrm>
              <a:off x="6099176" y="3222626"/>
              <a:ext cx="171450" cy="169863"/>
            </a:xfrm>
            <a:custGeom>
              <a:avLst/>
              <a:gdLst>
                <a:gd name="T0" fmla="*/ 171450 w 108"/>
                <a:gd name="T1" fmla="*/ 0 h 107"/>
                <a:gd name="T2" fmla="*/ 0 w 108"/>
                <a:gd name="T3" fmla="*/ 0 h 107"/>
                <a:gd name="T4" fmla="*/ 0 w 108"/>
                <a:gd name="T5" fmla="*/ 169863 h 107"/>
                <a:gd name="T6" fmla="*/ 171450 w 108"/>
                <a:gd name="T7" fmla="*/ 169863 h 107"/>
                <a:gd name="T8" fmla="*/ 171450 w 108"/>
                <a:gd name="T9" fmla="*/ 0 h 107"/>
                <a:gd name="T10" fmla="*/ 171450 w 108"/>
                <a:gd name="T11" fmla="*/ 0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0"/>
                  </a:moveTo>
                  <a:lnTo>
                    <a:pt x="0" y="0"/>
                  </a:lnTo>
                  <a:lnTo>
                    <a:pt x="0" y="107"/>
                  </a:lnTo>
                  <a:lnTo>
                    <a:pt x="108" y="107"/>
                  </a:lnTo>
                  <a:lnTo>
                    <a:pt x="108" y="0"/>
                  </a:lnTo>
                  <a:close/>
                </a:path>
              </a:pathLst>
            </a:custGeom>
            <a:solidFill>
              <a:srgbClr val="0099FF"/>
            </a:solidFill>
            <a:ln w="0">
              <a:solidFill>
                <a:srgbClr val="0099FF"/>
              </a:solidFill>
              <a:prstDash val="solid"/>
              <a:round/>
              <a:headEnd/>
              <a:tailEnd/>
            </a:ln>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14" name="Freeform 51"/>
            <p:cNvSpPr>
              <a:spLocks/>
            </p:cNvSpPr>
            <p:nvPr/>
          </p:nvSpPr>
          <p:spPr bwMode="auto">
            <a:xfrm>
              <a:off x="3603626" y="3222626"/>
              <a:ext cx="171450" cy="169863"/>
            </a:xfrm>
            <a:custGeom>
              <a:avLst/>
              <a:gdLst>
                <a:gd name="T0" fmla="*/ 171450 w 108"/>
                <a:gd name="T1" fmla="*/ 0 h 107"/>
                <a:gd name="T2" fmla="*/ 0 w 108"/>
                <a:gd name="T3" fmla="*/ 0 h 107"/>
                <a:gd name="T4" fmla="*/ 0 w 108"/>
                <a:gd name="T5" fmla="*/ 169863 h 107"/>
                <a:gd name="T6" fmla="*/ 171450 w 108"/>
                <a:gd name="T7" fmla="*/ 169863 h 107"/>
                <a:gd name="T8" fmla="*/ 171450 w 108"/>
                <a:gd name="T9" fmla="*/ 0 h 107"/>
                <a:gd name="T10" fmla="*/ 171450 w 108"/>
                <a:gd name="T11" fmla="*/ 0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0"/>
                  </a:moveTo>
                  <a:lnTo>
                    <a:pt x="0" y="0"/>
                  </a:lnTo>
                  <a:lnTo>
                    <a:pt x="0" y="107"/>
                  </a:lnTo>
                  <a:lnTo>
                    <a:pt x="108" y="107"/>
                  </a:lnTo>
                  <a:lnTo>
                    <a:pt x="108" y="0"/>
                  </a:lnTo>
                  <a:close/>
                </a:path>
              </a:pathLst>
            </a:custGeom>
            <a:solidFill>
              <a:srgbClr val="0099FF"/>
            </a:solidFill>
            <a:ln w="0">
              <a:solidFill>
                <a:srgbClr val="0099FF"/>
              </a:solidFill>
              <a:prstDash val="solid"/>
              <a:round/>
              <a:headEnd/>
              <a:tailEnd/>
            </a:ln>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15" name="Freeform 52"/>
            <p:cNvSpPr>
              <a:spLocks/>
            </p:cNvSpPr>
            <p:nvPr/>
          </p:nvSpPr>
          <p:spPr bwMode="auto">
            <a:xfrm>
              <a:off x="3800476" y="3222626"/>
              <a:ext cx="171450" cy="169863"/>
            </a:xfrm>
            <a:custGeom>
              <a:avLst/>
              <a:gdLst>
                <a:gd name="T0" fmla="*/ 171450 w 108"/>
                <a:gd name="T1" fmla="*/ 0 h 107"/>
                <a:gd name="T2" fmla="*/ 0 w 108"/>
                <a:gd name="T3" fmla="*/ 0 h 107"/>
                <a:gd name="T4" fmla="*/ 0 w 108"/>
                <a:gd name="T5" fmla="*/ 169863 h 107"/>
                <a:gd name="T6" fmla="*/ 171450 w 108"/>
                <a:gd name="T7" fmla="*/ 169863 h 107"/>
                <a:gd name="T8" fmla="*/ 171450 w 108"/>
                <a:gd name="T9" fmla="*/ 0 h 107"/>
                <a:gd name="T10" fmla="*/ 171450 w 108"/>
                <a:gd name="T11" fmla="*/ 0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0"/>
                  </a:moveTo>
                  <a:lnTo>
                    <a:pt x="0" y="0"/>
                  </a:lnTo>
                  <a:lnTo>
                    <a:pt x="0" y="107"/>
                  </a:lnTo>
                  <a:lnTo>
                    <a:pt x="108" y="107"/>
                  </a:lnTo>
                  <a:lnTo>
                    <a:pt x="108" y="0"/>
                  </a:lnTo>
                  <a:close/>
                </a:path>
              </a:pathLst>
            </a:custGeom>
            <a:solidFill>
              <a:srgbClr val="0099FF"/>
            </a:solidFill>
            <a:ln w="0">
              <a:solidFill>
                <a:srgbClr val="0099FF"/>
              </a:solidFill>
              <a:prstDash val="solid"/>
              <a:round/>
              <a:headEnd/>
              <a:tailEnd/>
            </a:ln>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16" name="Freeform 53"/>
            <p:cNvSpPr>
              <a:spLocks/>
            </p:cNvSpPr>
            <p:nvPr/>
          </p:nvSpPr>
          <p:spPr bwMode="auto">
            <a:xfrm>
              <a:off x="4179888" y="3222626"/>
              <a:ext cx="171450" cy="169863"/>
            </a:xfrm>
            <a:custGeom>
              <a:avLst/>
              <a:gdLst>
                <a:gd name="T0" fmla="*/ 0 w 108"/>
                <a:gd name="T1" fmla="*/ 0 h 107"/>
                <a:gd name="T2" fmla="*/ 0 w 108"/>
                <a:gd name="T3" fmla="*/ 169863 h 107"/>
                <a:gd name="T4" fmla="*/ 171450 w 108"/>
                <a:gd name="T5" fmla="*/ 169863 h 107"/>
                <a:gd name="T6" fmla="*/ 171450 w 108"/>
                <a:gd name="T7" fmla="*/ 0 h 107"/>
                <a:gd name="T8" fmla="*/ 0 w 108"/>
                <a:gd name="T9" fmla="*/ 0 h 107"/>
                <a:gd name="T10" fmla="*/ 0 w 108"/>
                <a:gd name="T11" fmla="*/ 0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0" y="0"/>
                  </a:moveTo>
                  <a:lnTo>
                    <a:pt x="0" y="107"/>
                  </a:lnTo>
                  <a:lnTo>
                    <a:pt x="108" y="107"/>
                  </a:lnTo>
                  <a:lnTo>
                    <a:pt x="108" y="0"/>
                  </a:lnTo>
                  <a:lnTo>
                    <a:pt x="0" y="0"/>
                  </a:lnTo>
                  <a:close/>
                </a:path>
              </a:pathLst>
            </a:custGeom>
            <a:solidFill>
              <a:srgbClr val="0099FF"/>
            </a:solidFill>
            <a:ln w="0">
              <a:solidFill>
                <a:srgbClr val="0099FF"/>
              </a:solidFill>
              <a:prstDash val="solid"/>
              <a:round/>
              <a:headEnd/>
              <a:tailEnd/>
            </a:ln>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17" name="Freeform 54"/>
            <p:cNvSpPr>
              <a:spLocks/>
            </p:cNvSpPr>
            <p:nvPr/>
          </p:nvSpPr>
          <p:spPr bwMode="auto">
            <a:xfrm>
              <a:off x="4764088" y="3222626"/>
              <a:ext cx="171450" cy="169863"/>
            </a:xfrm>
            <a:custGeom>
              <a:avLst/>
              <a:gdLst>
                <a:gd name="T0" fmla="*/ 171450 w 108"/>
                <a:gd name="T1" fmla="*/ 0 h 107"/>
                <a:gd name="T2" fmla="*/ 0 w 108"/>
                <a:gd name="T3" fmla="*/ 0 h 107"/>
                <a:gd name="T4" fmla="*/ 0 w 108"/>
                <a:gd name="T5" fmla="*/ 169863 h 107"/>
                <a:gd name="T6" fmla="*/ 171450 w 108"/>
                <a:gd name="T7" fmla="*/ 169863 h 107"/>
                <a:gd name="T8" fmla="*/ 171450 w 108"/>
                <a:gd name="T9" fmla="*/ 0 h 107"/>
                <a:gd name="T10" fmla="*/ 171450 w 108"/>
                <a:gd name="T11" fmla="*/ 0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08" y="0"/>
                  </a:moveTo>
                  <a:lnTo>
                    <a:pt x="0" y="0"/>
                  </a:lnTo>
                  <a:lnTo>
                    <a:pt x="0" y="107"/>
                  </a:lnTo>
                  <a:lnTo>
                    <a:pt x="108" y="107"/>
                  </a:lnTo>
                  <a:lnTo>
                    <a:pt x="108" y="0"/>
                  </a:lnTo>
                  <a:close/>
                </a:path>
              </a:pathLst>
            </a:custGeom>
            <a:solidFill>
              <a:srgbClr val="0099FF"/>
            </a:solidFill>
            <a:ln w="0">
              <a:solidFill>
                <a:srgbClr val="0099FF"/>
              </a:solidFill>
              <a:prstDash val="solid"/>
              <a:round/>
              <a:headEnd/>
              <a:tailEnd/>
            </a:ln>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18" name="Freeform 55"/>
            <p:cNvSpPr>
              <a:spLocks/>
            </p:cNvSpPr>
            <p:nvPr/>
          </p:nvSpPr>
          <p:spPr bwMode="auto">
            <a:xfrm>
              <a:off x="4376738" y="3222626"/>
              <a:ext cx="169863" cy="169863"/>
            </a:xfrm>
            <a:custGeom>
              <a:avLst/>
              <a:gdLst>
                <a:gd name="T0" fmla="*/ 169863 w 107"/>
                <a:gd name="T1" fmla="*/ 0 h 107"/>
                <a:gd name="T2" fmla="*/ 0 w 107"/>
                <a:gd name="T3" fmla="*/ 0 h 107"/>
                <a:gd name="T4" fmla="*/ 0 w 107"/>
                <a:gd name="T5" fmla="*/ 169863 h 107"/>
                <a:gd name="T6" fmla="*/ 169863 w 107"/>
                <a:gd name="T7" fmla="*/ 169863 h 107"/>
                <a:gd name="T8" fmla="*/ 169863 w 107"/>
                <a:gd name="T9" fmla="*/ 0 h 107"/>
                <a:gd name="T10" fmla="*/ 169863 w 107"/>
                <a:gd name="T11" fmla="*/ 0 h 107"/>
                <a:gd name="T12" fmla="*/ 0 60000 65536"/>
                <a:gd name="T13" fmla="*/ 0 60000 65536"/>
                <a:gd name="T14" fmla="*/ 0 60000 65536"/>
                <a:gd name="T15" fmla="*/ 0 60000 65536"/>
                <a:gd name="T16" fmla="*/ 0 60000 65536"/>
                <a:gd name="T17" fmla="*/ 0 60000 65536"/>
                <a:gd name="T18" fmla="*/ 0 w 107"/>
                <a:gd name="T19" fmla="*/ 0 h 107"/>
                <a:gd name="T20" fmla="*/ 107 w 10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7" h="107">
                  <a:moveTo>
                    <a:pt x="107" y="0"/>
                  </a:moveTo>
                  <a:lnTo>
                    <a:pt x="0" y="0"/>
                  </a:lnTo>
                  <a:lnTo>
                    <a:pt x="0" y="107"/>
                  </a:lnTo>
                  <a:lnTo>
                    <a:pt x="107" y="107"/>
                  </a:lnTo>
                  <a:lnTo>
                    <a:pt x="107" y="0"/>
                  </a:lnTo>
                  <a:close/>
                </a:path>
              </a:pathLst>
            </a:custGeom>
            <a:solidFill>
              <a:srgbClr val="0099FF"/>
            </a:solidFill>
            <a:ln w="0">
              <a:solidFill>
                <a:srgbClr val="0099FF"/>
              </a:solidFill>
              <a:prstDash val="solid"/>
              <a:round/>
              <a:headEnd/>
              <a:tailEnd/>
            </a:ln>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19" name="Rectangle 56"/>
            <p:cNvSpPr>
              <a:spLocks noChangeArrowheads="1"/>
            </p:cNvSpPr>
            <p:nvPr/>
          </p:nvSpPr>
          <p:spPr bwMode="auto">
            <a:xfrm>
              <a:off x="2849563" y="3222626"/>
              <a:ext cx="171450" cy="169863"/>
            </a:xfrm>
            <a:prstGeom prst="rect">
              <a:avLst/>
            </a:prstGeom>
            <a:solidFill>
              <a:srgbClr val="0099FF"/>
            </a:solidFill>
            <a:ln w="0">
              <a:solidFill>
                <a:srgbClr val="0099FF"/>
              </a:solidFill>
              <a:miter lim="800000"/>
              <a:headEnd/>
              <a:tailEnd/>
            </a:ln>
          </p:spPr>
          <p:txBody>
            <a:bodyPr/>
            <a:lstStyle/>
            <a:p>
              <a:pPr fontAlgn="base">
                <a:spcBef>
                  <a:spcPct val="0"/>
                </a:spcBef>
                <a:spcAft>
                  <a:spcPct val="0"/>
                </a:spcAft>
              </a:pPr>
              <a:endParaRPr lang="fr-FR" smtClean="0">
                <a:solidFill>
                  <a:prstClr val="black"/>
                </a:solidFill>
              </a:endParaRPr>
            </a:p>
          </p:txBody>
        </p:sp>
        <p:sp>
          <p:nvSpPr>
            <p:cNvPr id="44120" name="Freeform 57"/>
            <p:cNvSpPr>
              <a:spLocks/>
            </p:cNvSpPr>
            <p:nvPr/>
          </p:nvSpPr>
          <p:spPr bwMode="auto">
            <a:xfrm>
              <a:off x="2652713" y="2909888"/>
              <a:ext cx="171450" cy="482600"/>
            </a:xfrm>
            <a:custGeom>
              <a:avLst/>
              <a:gdLst>
                <a:gd name="T0" fmla="*/ 0 w 108"/>
                <a:gd name="T1" fmla="*/ 0 h 304"/>
                <a:gd name="T2" fmla="*/ 0 w 108"/>
                <a:gd name="T3" fmla="*/ 482600 h 304"/>
                <a:gd name="T4" fmla="*/ 171450 w 108"/>
                <a:gd name="T5" fmla="*/ 482600 h 304"/>
                <a:gd name="T6" fmla="*/ 171450 w 108"/>
                <a:gd name="T7" fmla="*/ 0 h 304"/>
                <a:gd name="T8" fmla="*/ 0 w 108"/>
                <a:gd name="T9" fmla="*/ 0 h 304"/>
                <a:gd name="T10" fmla="*/ 0 w 108"/>
                <a:gd name="T11" fmla="*/ 0 h 304"/>
                <a:gd name="T12" fmla="*/ 0 60000 65536"/>
                <a:gd name="T13" fmla="*/ 0 60000 65536"/>
                <a:gd name="T14" fmla="*/ 0 60000 65536"/>
                <a:gd name="T15" fmla="*/ 0 60000 65536"/>
                <a:gd name="T16" fmla="*/ 0 60000 65536"/>
                <a:gd name="T17" fmla="*/ 0 60000 65536"/>
                <a:gd name="T18" fmla="*/ 0 w 108"/>
                <a:gd name="T19" fmla="*/ 0 h 304"/>
                <a:gd name="T20" fmla="*/ 108 w 108"/>
                <a:gd name="T21" fmla="*/ 304 h 304"/>
              </a:gdLst>
              <a:ahLst/>
              <a:cxnLst>
                <a:cxn ang="T12">
                  <a:pos x="T0" y="T1"/>
                </a:cxn>
                <a:cxn ang="T13">
                  <a:pos x="T2" y="T3"/>
                </a:cxn>
                <a:cxn ang="T14">
                  <a:pos x="T4" y="T5"/>
                </a:cxn>
                <a:cxn ang="T15">
                  <a:pos x="T6" y="T7"/>
                </a:cxn>
                <a:cxn ang="T16">
                  <a:pos x="T8" y="T9"/>
                </a:cxn>
                <a:cxn ang="T17">
                  <a:pos x="T10" y="T11"/>
                </a:cxn>
              </a:cxnLst>
              <a:rect l="T18" t="T19" r="T20" b="T21"/>
              <a:pathLst>
                <a:path w="108" h="304">
                  <a:moveTo>
                    <a:pt x="0" y="0"/>
                  </a:moveTo>
                  <a:lnTo>
                    <a:pt x="0" y="304"/>
                  </a:lnTo>
                  <a:lnTo>
                    <a:pt x="108" y="304"/>
                  </a:lnTo>
                  <a:lnTo>
                    <a:pt x="108" y="0"/>
                  </a:lnTo>
                  <a:lnTo>
                    <a:pt x="0" y="0"/>
                  </a:lnTo>
                  <a:close/>
                </a:path>
              </a:pathLst>
            </a:custGeom>
            <a:solidFill>
              <a:srgbClr val="0099FF"/>
            </a:solidFill>
            <a:ln w="0">
              <a:solidFill>
                <a:srgbClr val="0099FF"/>
              </a:solidFill>
              <a:prstDash val="solid"/>
              <a:round/>
              <a:headEnd/>
              <a:tailEnd/>
            </a:ln>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21" name="Rectangle 58"/>
            <p:cNvSpPr>
              <a:spLocks noChangeArrowheads="1"/>
            </p:cNvSpPr>
            <p:nvPr/>
          </p:nvSpPr>
          <p:spPr bwMode="auto">
            <a:xfrm>
              <a:off x="2455863" y="5111751"/>
              <a:ext cx="171450" cy="161925"/>
            </a:xfrm>
            <a:prstGeom prst="rect">
              <a:avLst/>
            </a:prstGeom>
            <a:solidFill>
              <a:srgbClr val="0099FF"/>
            </a:solidFill>
            <a:ln w="0">
              <a:solidFill>
                <a:srgbClr val="0099FF"/>
              </a:solidFill>
              <a:miter lim="800000"/>
              <a:headEnd/>
              <a:tailEnd/>
            </a:ln>
          </p:spPr>
          <p:txBody>
            <a:bodyPr/>
            <a:lstStyle/>
            <a:p>
              <a:pPr fontAlgn="base">
                <a:spcBef>
                  <a:spcPct val="0"/>
                </a:spcBef>
                <a:spcAft>
                  <a:spcPct val="0"/>
                </a:spcAft>
              </a:pPr>
              <a:endParaRPr lang="fr-FR" smtClean="0">
                <a:solidFill>
                  <a:prstClr val="black"/>
                </a:solidFill>
              </a:endParaRPr>
            </a:p>
          </p:txBody>
        </p:sp>
        <p:sp>
          <p:nvSpPr>
            <p:cNvPr id="44122" name="Rectangle 59"/>
            <p:cNvSpPr>
              <a:spLocks noChangeArrowheads="1"/>
            </p:cNvSpPr>
            <p:nvPr/>
          </p:nvSpPr>
          <p:spPr bwMode="auto">
            <a:xfrm>
              <a:off x="3032126" y="5111751"/>
              <a:ext cx="173038" cy="161925"/>
            </a:xfrm>
            <a:prstGeom prst="rect">
              <a:avLst/>
            </a:prstGeom>
            <a:solidFill>
              <a:srgbClr val="0099FF"/>
            </a:solidFill>
            <a:ln w="0">
              <a:solidFill>
                <a:srgbClr val="0099FF"/>
              </a:solidFill>
              <a:miter lim="800000"/>
              <a:headEnd/>
              <a:tailEnd/>
            </a:ln>
          </p:spPr>
          <p:txBody>
            <a:bodyPr/>
            <a:lstStyle/>
            <a:p>
              <a:pPr fontAlgn="base">
                <a:spcBef>
                  <a:spcPct val="0"/>
                </a:spcBef>
                <a:spcAft>
                  <a:spcPct val="0"/>
                </a:spcAft>
              </a:pPr>
              <a:endParaRPr lang="fr-FR" smtClean="0">
                <a:solidFill>
                  <a:prstClr val="black"/>
                </a:solidFill>
              </a:endParaRPr>
            </a:p>
          </p:txBody>
        </p:sp>
        <p:sp>
          <p:nvSpPr>
            <p:cNvPr id="44123" name="Freeform 60"/>
            <p:cNvSpPr>
              <a:spLocks/>
            </p:cNvSpPr>
            <p:nvPr/>
          </p:nvSpPr>
          <p:spPr bwMode="auto">
            <a:xfrm>
              <a:off x="2652713" y="4787901"/>
              <a:ext cx="171450" cy="485775"/>
            </a:xfrm>
            <a:custGeom>
              <a:avLst/>
              <a:gdLst>
                <a:gd name="T0" fmla="*/ 0 w 108"/>
                <a:gd name="T1" fmla="*/ 0 h 306"/>
                <a:gd name="T2" fmla="*/ 0 w 108"/>
                <a:gd name="T3" fmla="*/ 485775 h 306"/>
                <a:gd name="T4" fmla="*/ 171450 w 108"/>
                <a:gd name="T5" fmla="*/ 485775 h 306"/>
                <a:gd name="T6" fmla="*/ 171450 w 108"/>
                <a:gd name="T7" fmla="*/ 0 h 306"/>
                <a:gd name="T8" fmla="*/ 0 w 108"/>
                <a:gd name="T9" fmla="*/ 0 h 306"/>
                <a:gd name="T10" fmla="*/ 0 w 108"/>
                <a:gd name="T11" fmla="*/ 0 h 306"/>
                <a:gd name="T12" fmla="*/ 0 60000 65536"/>
                <a:gd name="T13" fmla="*/ 0 60000 65536"/>
                <a:gd name="T14" fmla="*/ 0 60000 65536"/>
                <a:gd name="T15" fmla="*/ 0 60000 65536"/>
                <a:gd name="T16" fmla="*/ 0 60000 65536"/>
                <a:gd name="T17" fmla="*/ 0 60000 65536"/>
                <a:gd name="T18" fmla="*/ 0 w 108"/>
                <a:gd name="T19" fmla="*/ 0 h 306"/>
                <a:gd name="T20" fmla="*/ 108 w 108"/>
                <a:gd name="T21" fmla="*/ 306 h 306"/>
              </a:gdLst>
              <a:ahLst/>
              <a:cxnLst>
                <a:cxn ang="T12">
                  <a:pos x="T0" y="T1"/>
                </a:cxn>
                <a:cxn ang="T13">
                  <a:pos x="T2" y="T3"/>
                </a:cxn>
                <a:cxn ang="T14">
                  <a:pos x="T4" y="T5"/>
                </a:cxn>
                <a:cxn ang="T15">
                  <a:pos x="T6" y="T7"/>
                </a:cxn>
                <a:cxn ang="T16">
                  <a:pos x="T8" y="T9"/>
                </a:cxn>
                <a:cxn ang="T17">
                  <a:pos x="T10" y="T11"/>
                </a:cxn>
              </a:cxnLst>
              <a:rect l="T18" t="T19" r="T20" b="T21"/>
              <a:pathLst>
                <a:path w="108" h="306">
                  <a:moveTo>
                    <a:pt x="0" y="0"/>
                  </a:moveTo>
                  <a:lnTo>
                    <a:pt x="0" y="306"/>
                  </a:lnTo>
                  <a:lnTo>
                    <a:pt x="108" y="306"/>
                  </a:lnTo>
                  <a:lnTo>
                    <a:pt x="108" y="0"/>
                  </a:lnTo>
                  <a:lnTo>
                    <a:pt x="0" y="0"/>
                  </a:lnTo>
                  <a:close/>
                </a:path>
              </a:pathLst>
            </a:custGeom>
            <a:solidFill>
              <a:srgbClr val="0099FF"/>
            </a:solidFill>
            <a:ln w="0">
              <a:solidFill>
                <a:srgbClr val="0099FF"/>
              </a:solidFill>
              <a:prstDash val="solid"/>
              <a:round/>
              <a:headEnd/>
              <a:tailEnd/>
            </a:ln>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24" name="Rectangle 61"/>
            <p:cNvSpPr>
              <a:spLocks noChangeArrowheads="1"/>
            </p:cNvSpPr>
            <p:nvPr/>
          </p:nvSpPr>
          <p:spPr bwMode="auto">
            <a:xfrm>
              <a:off x="2840038" y="5111751"/>
              <a:ext cx="171450" cy="161925"/>
            </a:xfrm>
            <a:prstGeom prst="rect">
              <a:avLst/>
            </a:prstGeom>
            <a:solidFill>
              <a:srgbClr val="0099FF"/>
            </a:solidFill>
            <a:ln w="0">
              <a:solidFill>
                <a:srgbClr val="0099FF"/>
              </a:solidFill>
              <a:miter lim="800000"/>
              <a:headEnd/>
              <a:tailEnd/>
            </a:ln>
          </p:spPr>
          <p:txBody>
            <a:bodyPr/>
            <a:lstStyle/>
            <a:p>
              <a:pPr fontAlgn="base">
                <a:spcBef>
                  <a:spcPct val="0"/>
                </a:spcBef>
                <a:spcAft>
                  <a:spcPct val="0"/>
                </a:spcAft>
              </a:pPr>
              <a:endParaRPr lang="fr-FR" smtClean="0">
                <a:solidFill>
                  <a:prstClr val="black"/>
                </a:solidFill>
              </a:endParaRPr>
            </a:p>
          </p:txBody>
        </p:sp>
        <p:sp>
          <p:nvSpPr>
            <p:cNvPr id="44125" name="Rectangle 62"/>
            <p:cNvSpPr>
              <a:spLocks noChangeArrowheads="1"/>
            </p:cNvSpPr>
            <p:nvPr/>
          </p:nvSpPr>
          <p:spPr bwMode="auto">
            <a:xfrm>
              <a:off x="3430588" y="4787901"/>
              <a:ext cx="173038" cy="485775"/>
            </a:xfrm>
            <a:prstGeom prst="rect">
              <a:avLst/>
            </a:prstGeom>
            <a:solidFill>
              <a:srgbClr val="0099FF"/>
            </a:solidFill>
            <a:ln w="0">
              <a:solidFill>
                <a:srgbClr val="0099FF"/>
              </a:solidFill>
              <a:miter lim="800000"/>
              <a:headEnd/>
              <a:tailEnd/>
            </a:ln>
          </p:spPr>
          <p:txBody>
            <a:bodyPr/>
            <a:lstStyle/>
            <a:p>
              <a:pPr fontAlgn="base">
                <a:spcBef>
                  <a:spcPct val="0"/>
                </a:spcBef>
                <a:spcAft>
                  <a:spcPct val="0"/>
                </a:spcAft>
              </a:pPr>
              <a:endParaRPr lang="fr-FR" smtClean="0">
                <a:solidFill>
                  <a:prstClr val="black"/>
                </a:solidFill>
              </a:endParaRPr>
            </a:p>
          </p:txBody>
        </p:sp>
        <p:sp>
          <p:nvSpPr>
            <p:cNvPr id="44126" name="Rectangle 63"/>
            <p:cNvSpPr>
              <a:spLocks noChangeArrowheads="1"/>
            </p:cNvSpPr>
            <p:nvPr/>
          </p:nvSpPr>
          <p:spPr bwMode="auto">
            <a:xfrm>
              <a:off x="3619501" y="5111751"/>
              <a:ext cx="168275" cy="161925"/>
            </a:xfrm>
            <a:prstGeom prst="rect">
              <a:avLst/>
            </a:prstGeom>
            <a:solidFill>
              <a:srgbClr val="0099FF"/>
            </a:solidFill>
            <a:ln w="0">
              <a:solidFill>
                <a:srgbClr val="0099FF"/>
              </a:solidFill>
              <a:miter lim="800000"/>
              <a:headEnd/>
              <a:tailEnd/>
            </a:ln>
          </p:spPr>
          <p:txBody>
            <a:bodyPr/>
            <a:lstStyle/>
            <a:p>
              <a:pPr fontAlgn="base">
                <a:spcBef>
                  <a:spcPct val="0"/>
                </a:spcBef>
                <a:spcAft>
                  <a:spcPct val="0"/>
                </a:spcAft>
              </a:pPr>
              <a:endParaRPr lang="fr-FR" smtClean="0">
                <a:solidFill>
                  <a:prstClr val="black"/>
                </a:solidFill>
              </a:endParaRPr>
            </a:p>
          </p:txBody>
        </p:sp>
        <p:sp>
          <p:nvSpPr>
            <p:cNvPr id="44127" name="Rectangle 64"/>
            <p:cNvSpPr>
              <a:spLocks noChangeArrowheads="1"/>
            </p:cNvSpPr>
            <p:nvPr/>
          </p:nvSpPr>
          <p:spPr bwMode="auto">
            <a:xfrm>
              <a:off x="4191001" y="5111751"/>
              <a:ext cx="171450" cy="161925"/>
            </a:xfrm>
            <a:prstGeom prst="rect">
              <a:avLst/>
            </a:prstGeom>
            <a:solidFill>
              <a:srgbClr val="0099FF"/>
            </a:solidFill>
            <a:ln w="0">
              <a:solidFill>
                <a:srgbClr val="0099FF"/>
              </a:solidFill>
              <a:miter lim="800000"/>
              <a:headEnd/>
              <a:tailEnd/>
            </a:ln>
          </p:spPr>
          <p:txBody>
            <a:bodyPr/>
            <a:lstStyle/>
            <a:p>
              <a:pPr fontAlgn="base">
                <a:spcBef>
                  <a:spcPct val="0"/>
                </a:spcBef>
                <a:spcAft>
                  <a:spcPct val="0"/>
                </a:spcAft>
              </a:pPr>
              <a:endParaRPr lang="fr-FR" smtClean="0">
                <a:solidFill>
                  <a:prstClr val="black"/>
                </a:solidFill>
              </a:endParaRPr>
            </a:p>
          </p:txBody>
        </p:sp>
        <p:sp>
          <p:nvSpPr>
            <p:cNvPr id="44128" name="Rectangle 65"/>
            <p:cNvSpPr>
              <a:spLocks noChangeArrowheads="1"/>
            </p:cNvSpPr>
            <p:nvPr/>
          </p:nvSpPr>
          <p:spPr bwMode="auto">
            <a:xfrm>
              <a:off x="5329238" y="5111751"/>
              <a:ext cx="171450" cy="161925"/>
            </a:xfrm>
            <a:prstGeom prst="rect">
              <a:avLst/>
            </a:prstGeom>
            <a:solidFill>
              <a:srgbClr val="0099FF"/>
            </a:solidFill>
            <a:ln w="0">
              <a:solidFill>
                <a:srgbClr val="0099FF"/>
              </a:solidFill>
              <a:miter lim="800000"/>
              <a:headEnd/>
              <a:tailEnd/>
            </a:ln>
          </p:spPr>
          <p:txBody>
            <a:bodyPr/>
            <a:lstStyle/>
            <a:p>
              <a:pPr fontAlgn="base">
                <a:spcBef>
                  <a:spcPct val="0"/>
                </a:spcBef>
                <a:spcAft>
                  <a:spcPct val="0"/>
                </a:spcAft>
              </a:pPr>
              <a:endParaRPr lang="fr-FR" smtClean="0">
                <a:solidFill>
                  <a:prstClr val="black"/>
                </a:solidFill>
              </a:endParaRPr>
            </a:p>
          </p:txBody>
        </p:sp>
        <p:sp>
          <p:nvSpPr>
            <p:cNvPr id="44129" name="Rectangle 66"/>
            <p:cNvSpPr>
              <a:spLocks noChangeArrowheads="1"/>
            </p:cNvSpPr>
            <p:nvPr/>
          </p:nvSpPr>
          <p:spPr bwMode="auto">
            <a:xfrm>
              <a:off x="7253288" y="5111751"/>
              <a:ext cx="171450" cy="161925"/>
            </a:xfrm>
            <a:prstGeom prst="rect">
              <a:avLst/>
            </a:prstGeom>
            <a:solidFill>
              <a:srgbClr val="0099FF"/>
            </a:solidFill>
            <a:ln w="0">
              <a:solidFill>
                <a:srgbClr val="0099FF"/>
              </a:solidFill>
              <a:miter lim="800000"/>
              <a:headEnd/>
              <a:tailEnd/>
            </a:ln>
          </p:spPr>
          <p:txBody>
            <a:bodyPr/>
            <a:lstStyle/>
            <a:p>
              <a:pPr fontAlgn="base">
                <a:spcBef>
                  <a:spcPct val="0"/>
                </a:spcBef>
                <a:spcAft>
                  <a:spcPct val="0"/>
                </a:spcAft>
              </a:pPr>
              <a:endParaRPr lang="fr-FR" smtClean="0">
                <a:solidFill>
                  <a:prstClr val="black"/>
                </a:solidFill>
              </a:endParaRPr>
            </a:p>
          </p:txBody>
        </p:sp>
        <p:sp>
          <p:nvSpPr>
            <p:cNvPr id="44130" name="Freeform 67"/>
            <p:cNvSpPr>
              <a:spLocks/>
            </p:cNvSpPr>
            <p:nvPr/>
          </p:nvSpPr>
          <p:spPr bwMode="auto">
            <a:xfrm>
              <a:off x="2233613" y="4111626"/>
              <a:ext cx="3489325" cy="1160463"/>
            </a:xfrm>
            <a:custGeom>
              <a:avLst/>
              <a:gdLst>
                <a:gd name="T0" fmla="*/ 47625 w 2198"/>
                <a:gd name="T1" fmla="*/ 1146175 h 731"/>
                <a:gd name="T2" fmla="*/ 119062 w 2198"/>
                <a:gd name="T3" fmla="*/ 1111250 h 731"/>
                <a:gd name="T4" fmla="*/ 171450 w 2198"/>
                <a:gd name="T5" fmla="*/ 1066800 h 731"/>
                <a:gd name="T6" fmla="*/ 220662 w 2198"/>
                <a:gd name="T7" fmla="*/ 976313 h 731"/>
                <a:gd name="T8" fmla="*/ 258762 w 2198"/>
                <a:gd name="T9" fmla="*/ 849313 h 731"/>
                <a:gd name="T10" fmla="*/ 293687 w 2198"/>
                <a:gd name="T11" fmla="*/ 635000 h 731"/>
                <a:gd name="T12" fmla="*/ 298450 w 2198"/>
                <a:gd name="T13" fmla="*/ 603250 h 731"/>
                <a:gd name="T14" fmla="*/ 342900 w 2198"/>
                <a:gd name="T15" fmla="*/ 249238 h 731"/>
                <a:gd name="T16" fmla="*/ 377825 w 2198"/>
                <a:gd name="T17" fmla="*/ 85725 h 731"/>
                <a:gd name="T18" fmla="*/ 409575 w 2198"/>
                <a:gd name="T19" fmla="*/ 11113 h 731"/>
                <a:gd name="T20" fmla="*/ 423863 w 2198"/>
                <a:gd name="T21" fmla="*/ 1588 h 731"/>
                <a:gd name="T22" fmla="*/ 434975 w 2198"/>
                <a:gd name="T23" fmla="*/ 4763 h 731"/>
                <a:gd name="T24" fmla="*/ 455612 w 2198"/>
                <a:gd name="T25" fmla="*/ 49213 h 731"/>
                <a:gd name="T26" fmla="*/ 496887 w 2198"/>
                <a:gd name="T27" fmla="*/ 234950 h 731"/>
                <a:gd name="T28" fmla="*/ 552450 w 2198"/>
                <a:gd name="T29" fmla="*/ 528638 h 731"/>
                <a:gd name="T30" fmla="*/ 573087 w 2198"/>
                <a:gd name="T31" fmla="*/ 676275 h 731"/>
                <a:gd name="T32" fmla="*/ 604837 w 2198"/>
                <a:gd name="T33" fmla="*/ 852488 h 731"/>
                <a:gd name="T34" fmla="*/ 639762 w 2198"/>
                <a:gd name="T35" fmla="*/ 938213 h 731"/>
                <a:gd name="T36" fmla="*/ 719137 w 2198"/>
                <a:gd name="T37" fmla="*/ 1027113 h 731"/>
                <a:gd name="T38" fmla="*/ 781050 w 2198"/>
                <a:gd name="T39" fmla="*/ 1068388 h 731"/>
                <a:gd name="T40" fmla="*/ 868363 w 2198"/>
                <a:gd name="T41" fmla="*/ 1073150 h 731"/>
                <a:gd name="T42" fmla="*/ 963612 w 2198"/>
                <a:gd name="T43" fmla="*/ 1038225 h 731"/>
                <a:gd name="T44" fmla="*/ 1028700 w 2198"/>
                <a:gd name="T45" fmla="*/ 1022350 h 731"/>
                <a:gd name="T46" fmla="*/ 1082675 w 2198"/>
                <a:gd name="T47" fmla="*/ 995363 h 731"/>
                <a:gd name="T48" fmla="*/ 1152525 w 2198"/>
                <a:gd name="T49" fmla="*/ 933450 h 731"/>
                <a:gd name="T50" fmla="*/ 1216025 w 2198"/>
                <a:gd name="T51" fmla="*/ 855663 h 731"/>
                <a:gd name="T52" fmla="*/ 1230312 w 2198"/>
                <a:gd name="T53" fmla="*/ 849313 h 731"/>
                <a:gd name="T54" fmla="*/ 1254125 w 2198"/>
                <a:gd name="T55" fmla="*/ 844550 h 731"/>
                <a:gd name="T56" fmla="*/ 1293812 w 2198"/>
                <a:gd name="T57" fmla="*/ 855663 h 731"/>
                <a:gd name="T58" fmla="*/ 1377950 w 2198"/>
                <a:gd name="T59" fmla="*/ 950913 h 731"/>
                <a:gd name="T60" fmla="*/ 1423987 w 2198"/>
                <a:gd name="T61" fmla="*/ 990600 h 731"/>
                <a:gd name="T62" fmla="*/ 1538287 w 2198"/>
                <a:gd name="T63" fmla="*/ 1033463 h 731"/>
                <a:gd name="T64" fmla="*/ 1655763 w 2198"/>
                <a:gd name="T65" fmla="*/ 1103313 h 731"/>
                <a:gd name="T66" fmla="*/ 1722438 w 2198"/>
                <a:gd name="T67" fmla="*/ 1136650 h 731"/>
                <a:gd name="T68" fmla="*/ 1755775 w 2198"/>
                <a:gd name="T69" fmla="*/ 1147763 h 731"/>
                <a:gd name="T70" fmla="*/ 1812925 w 2198"/>
                <a:gd name="T71" fmla="*/ 1147763 h 731"/>
                <a:gd name="T72" fmla="*/ 1971675 w 2198"/>
                <a:gd name="T73" fmla="*/ 1066800 h 731"/>
                <a:gd name="T74" fmla="*/ 2035175 w 2198"/>
                <a:gd name="T75" fmla="*/ 1052513 h 731"/>
                <a:gd name="T76" fmla="*/ 2108200 w 2198"/>
                <a:gd name="T77" fmla="*/ 1077913 h 731"/>
                <a:gd name="T78" fmla="*/ 2190750 w 2198"/>
                <a:gd name="T79" fmla="*/ 1120775 h 731"/>
                <a:gd name="T80" fmla="*/ 2287587 w 2198"/>
                <a:gd name="T81" fmla="*/ 1146175 h 731"/>
                <a:gd name="T82" fmla="*/ 2563812 w 2198"/>
                <a:gd name="T83" fmla="*/ 1147763 h 731"/>
                <a:gd name="T84" fmla="*/ 2786062 w 2198"/>
                <a:gd name="T85" fmla="*/ 1155700 h 731"/>
                <a:gd name="T86" fmla="*/ 2924174 w 2198"/>
                <a:gd name="T87" fmla="*/ 1144588 h 731"/>
                <a:gd name="T88" fmla="*/ 3003549 w 2198"/>
                <a:gd name="T89" fmla="*/ 1104900 h 731"/>
                <a:gd name="T90" fmla="*/ 3057524 w 2198"/>
                <a:gd name="T91" fmla="*/ 1062038 h 731"/>
                <a:gd name="T92" fmla="*/ 3090862 w 2198"/>
                <a:gd name="T93" fmla="*/ 1049338 h 731"/>
                <a:gd name="T94" fmla="*/ 3146424 w 2198"/>
                <a:gd name="T95" fmla="*/ 1062038 h 731"/>
                <a:gd name="T96" fmla="*/ 3233737 w 2198"/>
                <a:gd name="T97" fmla="*/ 1116013 h 731"/>
                <a:gd name="T98" fmla="*/ 3298825 w 2198"/>
                <a:gd name="T99" fmla="*/ 1150938 h 731"/>
                <a:gd name="T100" fmla="*/ 3489325 w 2198"/>
                <a:gd name="T101" fmla="*/ 1152525 h 7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98"/>
                <a:gd name="T154" fmla="*/ 0 h 731"/>
                <a:gd name="T155" fmla="*/ 2198 w 2198"/>
                <a:gd name="T156" fmla="*/ 731 h 7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98" h="731">
                  <a:moveTo>
                    <a:pt x="0" y="731"/>
                  </a:moveTo>
                  <a:lnTo>
                    <a:pt x="30" y="722"/>
                  </a:lnTo>
                  <a:lnTo>
                    <a:pt x="58" y="710"/>
                  </a:lnTo>
                  <a:lnTo>
                    <a:pt x="75" y="700"/>
                  </a:lnTo>
                  <a:lnTo>
                    <a:pt x="92" y="689"/>
                  </a:lnTo>
                  <a:lnTo>
                    <a:pt x="108" y="672"/>
                  </a:lnTo>
                  <a:lnTo>
                    <a:pt x="121" y="653"/>
                  </a:lnTo>
                  <a:lnTo>
                    <a:pt x="139" y="615"/>
                  </a:lnTo>
                  <a:lnTo>
                    <a:pt x="152" y="573"/>
                  </a:lnTo>
                  <a:lnTo>
                    <a:pt x="163" y="535"/>
                  </a:lnTo>
                  <a:lnTo>
                    <a:pt x="172" y="494"/>
                  </a:lnTo>
                  <a:lnTo>
                    <a:pt x="185" y="400"/>
                  </a:lnTo>
                  <a:lnTo>
                    <a:pt x="186" y="390"/>
                  </a:lnTo>
                  <a:lnTo>
                    <a:pt x="188" y="380"/>
                  </a:lnTo>
                  <a:lnTo>
                    <a:pt x="209" y="216"/>
                  </a:lnTo>
                  <a:lnTo>
                    <a:pt x="216" y="157"/>
                  </a:lnTo>
                  <a:lnTo>
                    <a:pt x="227" y="101"/>
                  </a:lnTo>
                  <a:lnTo>
                    <a:pt x="238" y="54"/>
                  </a:lnTo>
                  <a:lnTo>
                    <a:pt x="255" y="11"/>
                  </a:lnTo>
                  <a:lnTo>
                    <a:pt x="258" y="7"/>
                  </a:lnTo>
                  <a:lnTo>
                    <a:pt x="263" y="3"/>
                  </a:lnTo>
                  <a:lnTo>
                    <a:pt x="267" y="1"/>
                  </a:lnTo>
                  <a:lnTo>
                    <a:pt x="273" y="0"/>
                  </a:lnTo>
                  <a:lnTo>
                    <a:pt x="274" y="3"/>
                  </a:lnTo>
                  <a:lnTo>
                    <a:pt x="276" y="5"/>
                  </a:lnTo>
                  <a:lnTo>
                    <a:pt x="287" y="31"/>
                  </a:lnTo>
                  <a:lnTo>
                    <a:pt x="294" y="59"/>
                  </a:lnTo>
                  <a:lnTo>
                    <a:pt x="313" y="148"/>
                  </a:lnTo>
                  <a:lnTo>
                    <a:pt x="329" y="239"/>
                  </a:lnTo>
                  <a:lnTo>
                    <a:pt x="348" y="333"/>
                  </a:lnTo>
                  <a:lnTo>
                    <a:pt x="355" y="379"/>
                  </a:lnTo>
                  <a:lnTo>
                    <a:pt x="361" y="426"/>
                  </a:lnTo>
                  <a:lnTo>
                    <a:pt x="364" y="452"/>
                  </a:lnTo>
                  <a:lnTo>
                    <a:pt x="381" y="537"/>
                  </a:lnTo>
                  <a:lnTo>
                    <a:pt x="388" y="565"/>
                  </a:lnTo>
                  <a:lnTo>
                    <a:pt x="403" y="591"/>
                  </a:lnTo>
                  <a:lnTo>
                    <a:pt x="421" y="614"/>
                  </a:lnTo>
                  <a:lnTo>
                    <a:pt x="453" y="647"/>
                  </a:lnTo>
                  <a:lnTo>
                    <a:pt x="470" y="661"/>
                  </a:lnTo>
                  <a:lnTo>
                    <a:pt x="492" y="673"/>
                  </a:lnTo>
                  <a:lnTo>
                    <a:pt x="514" y="679"/>
                  </a:lnTo>
                  <a:lnTo>
                    <a:pt x="547" y="676"/>
                  </a:lnTo>
                  <a:lnTo>
                    <a:pt x="578" y="666"/>
                  </a:lnTo>
                  <a:lnTo>
                    <a:pt x="607" y="654"/>
                  </a:lnTo>
                  <a:lnTo>
                    <a:pt x="639" y="647"/>
                  </a:lnTo>
                  <a:lnTo>
                    <a:pt x="648" y="644"/>
                  </a:lnTo>
                  <a:lnTo>
                    <a:pt x="656" y="641"/>
                  </a:lnTo>
                  <a:lnTo>
                    <a:pt x="682" y="627"/>
                  </a:lnTo>
                  <a:lnTo>
                    <a:pt x="705" y="608"/>
                  </a:lnTo>
                  <a:lnTo>
                    <a:pt x="726" y="588"/>
                  </a:lnTo>
                  <a:lnTo>
                    <a:pt x="763" y="542"/>
                  </a:lnTo>
                  <a:lnTo>
                    <a:pt x="766" y="539"/>
                  </a:lnTo>
                  <a:lnTo>
                    <a:pt x="770" y="536"/>
                  </a:lnTo>
                  <a:lnTo>
                    <a:pt x="775" y="535"/>
                  </a:lnTo>
                  <a:lnTo>
                    <a:pt x="782" y="533"/>
                  </a:lnTo>
                  <a:lnTo>
                    <a:pt x="790" y="532"/>
                  </a:lnTo>
                  <a:lnTo>
                    <a:pt x="803" y="533"/>
                  </a:lnTo>
                  <a:lnTo>
                    <a:pt x="815" y="539"/>
                  </a:lnTo>
                  <a:lnTo>
                    <a:pt x="825" y="549"/>
                  </a:lnTo>
                  <a:lnTo>
                    <a:pt x="868" y="599"/>
                  </a:lnTo>
                  <a:lnTo>
                    <a:pt x="881" y="614"/>
                  </a:lnTo>
                  <a:lnTo>
                    <a:pt x="897" y="624"/>
                  </a:lnTo>
                  <a:lnTo>
                    <a:pt x="916" y="631"/>
                  </a:lnTo>
                  <a:lnTo>
                    <a:pt x="969" y="651"/>
                  </a:lnTo>
                  <a:lnTo>
                    <a:pt x="1007" y="670"/>
                  </a:lnTo>
                  <a:lnTo>
                    <a:pt x="1043" y="695"/>
                  </a:lnTo>
                  <a:lnTo>
                    <a:pt x="1063" y="708"/>
                  </a:lnTo>
                  <a:lnTo>
                    <a:pt x="1085" y="716"/>
                  </a:lnTo>
                  <a:lnTo>
                    <a:pt x="1096" y="721"/>
                  </a:lnTo>
                  <a:lnTo>
                    <a:pt x="1106" y="723"/>
                  </a:lnTo>
                  <a:lnTo>
                    <a:pt x="1125" y="726"/>
                  </a:lnTo>
                  <a:lnTo>
                    <a:pt x="1142" y="723"/>
                  </a:lnTo>
                  <a:lnTo>
                    <a:pt x="1160" y="716"/>
                  </a:lnTo>
                  <a:lnTo>
                    <a:pt x="1242" y="672"/>
                  </a:lnTo>
                  <a:lnTo>
                    <a:pt x="1262" y="664"/>
                  </a:lnTo>
                  <a:lnTo>
                    <a:pt x="1282" y="663"/>
                  </a:lnTo>
                  <a:lnTo>
                    <a:pt x="1302" y="667"/>
                  </a:lnTo>
                  <a:lnTo>
                    <a:pt x="1328" y="679"/>
                  </a:lnTo>
                  <a:lnTo>
                    <a:pt x="1353" y="693"/>
                  </a:lnTo>
                  <a:lnTo>
                    <a:pt x="1380" y="706"/>
                  </a:lnTo>
                  <a:lnTo>
                    <a:pt x="1409" y="716"/>
                  </a:lnTo>
                  <a:lnTo>
                    <a:pt x="1441" y="722"/>
                  </a:lnTo>
                  <a:lnTo>
                    <a:pt x="1525" y="723"/>
                  </a:lnTo>
                  <a:lnTo>
                    <a:pt x="1615" y="723"/>
                  </a:lnTo>
                  <a:lnTo>
                    <a:pt x="1698" y="726"/>
                  </a:lnTo>
                  <a:lnTo>
                    <a:pt x="1755" y="728"/>
                  </a:lnTo>
                  <a:lnTo>
                    <a:pt x="1799" y="728"/>
                  </a:lnTo>
                  <a:lnTo>
                    <a:pt x="1842" y="721"/>
                  </a:lnTo>
                  <a:lnTo>
                    <a:pt x="1868" y="710"/>
                  </a:lnTo>
                  <a:lnTo>
                    <a:pt x="1892" y="696"/>
                  </a:lnTo>
                  <a:lnTo>
                    <a:pt x="1914" y="677"/>
                  </a:lnTo>
                  <a:lnTo>
                    <a:pt x="1926" y="669"/>
                  </a:lnTo>
                  <a:lnTo>
                    <a:pt x="1939" y="663"/>
                  </a:lnTo>
                  <a:lnTo>
                    <a:pt x="1947" y="661"/>
                  </a:lnTo>
                  <a:lnTo>
                    <a:pt x="1956" y="661"/>
                  </a:lnTo>
                  <a:lnTo>
                    <a:pt x="1982" y="669"/>
                  </a:lnTo>
                  <a:lnTo>
                    <a:pt x="2006" y="682"/>
                  </a:lnTo>
                  <a:lnTo>
                    <a:pt x="2037" y="703"/>
                  </a:lnTo>
                  <a:lnTo>
                    <a:pt x="2057" y="716"/>
                  </a:lnTo>
                  <a:lnTo>
                    <a:pt x="2078" y="725"/>
                  </a:lnTo>
                  <a:lnTo>
                    <a:pt x="2103" y="728"/>
                  </a:lnTo>
                  <a:lnTo>
                    <a:pt x="2198" y="726"/>
                  </a:lnTo>
                </a:path>
              </a:pathLst>
            </a:custGeom>
            <a:noFill/>
            <a:ln w="2698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31" name="Freeform 68"/>
            <p:cNvSpPr>
              <a:spLocks/>
            </p:cNvSpPr>
            <p:nvPr/>
          </p:nvSpPr>
          <p:spPr bwMode="auto">
            <a:xfrm>
              <a:off x="5708651" y="5157788"/>
              <a:ext cx="1892300" cy="104775"/>
            </a:xfrm>
            <a:custGeom>
              <a:avLst/>
              <a:gdLst>
                <a:gd name="T0" fmla="*/ 0 w 1192"/>
                <a:gd name="T1" fmla="*/ 104775 h 66"/>
                <a:gd name="T2" fmla="*/ 1387475 w 1192"/>
                <a:gd name="T3" fmla="*/ 104775 h 66"/>
                <a:gd name="T4" fmla="*/ 1433512 w 1192"/>
                <a:gd name="T5" fmla="*/ 101600 h 66"/>
                <a:gd name="T6" fmla="*/ 1479550 w 1192"/>
                <a:gd name="T7" fmla="*/ 93662 h 66"/>
                <a:gd name="T8" fmla="*/ 1498600 w 1192"/>
                <a:gd name="T9" fmla="*/ 85725 h 66"/>
                <a:gd name="T10" fmla="*/ 1514475 w 1192"/>
                <a:gd name="T11" fmla="*/ 77787 h 66"/>
                <a:gd name="T12" fmla="*/ 1582737 w 1192"/>
                <a:gd name="T13" fmla="*/ 23812 h 66"/>
                <a:gd name="T14" fmla="*/ 1612900 w 1192"/>
                <a:gd name="T15" fmla="*/ 6350 h 66"/>
                <a:gd name="T16" fmla="*/ 1643063 w 1192"/>
                <a:gd name="T17" fmla="*/ 0 h 66"/>
                <a:gd name="T18" fmla="*/ 1674813 w 1192"/>
                <a:gd name="T19" fmla="*/ 1588 h 66"/>
                <a:gd name="T20" fmla="*/ 1708150 w 1192"/>
                <a:gd name="T21" fmla="*/ 12700 h 66"/>
                <a:gd name="T22" fmla="*/ 1749425 w 1192"/>
                <a:gd name="T23" fmla="*/ 36512 h 66"/>
                <a:gd name="T24" fmla="*/ 1784350 w 1192"/>
                <a:gd name="T25" fmla="*/ 65087 h 66"/>
                <a:gd name="T26" fmla="*/ 1816100 w 1192"/>
                <a:gd name="T27" fmla="*/ 88900 h 66"/>
                <a:gd name="T28" fmla="*/ 1852613 w 1192"/>
                <a:gd name="T29" fmla="*/ 101600 h 66"/>
                <a:gd name="T30" fmla="*/ 1892300 w 1192"/>
                <a:gd name="T31" fmla="*/ 101600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92"/>
                <a:gd name="T49" fmla="*/ 0 h 66"/>
                <a:gd name="T50" fmla="*/ 1192 w 1192"/>
                <a:gd name="T51" fmla="*/ 66 h 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92" h="66">
                  <a:moveTo>
                    <a:pt x="0" y="66"/>
                  </a:moveTo>
                  <a:lnTo>
                    <a:pt x="874" y="66"/>
                  </a:lnTo>
                  <a:lnTo>
                    <a:pt x="903" y="64"/>
                  </a:lnTo>
                  <a:lnTo>
                    <a:pt x="932" y="59"/>
                  </a:lnTo>
                  <a:lnTo>
                    <a:pt x="944" y="54"/>
                  </a:lnTo>
                  <a:lnTo>
                    <a:pt x="954" y="49"/>
                  </a:lnTo>
                  <a:lnTo>
                    <a:pt x="997" y="15"/>
                  </a:lnTo>
                  <a:lnTo>
                    <a:pt x="1016" y="4"/>
                  </a:lnTo>
                  <a:lnTo>
                    <a:pt x="1035" y="0"/>
                  </a:lnTo>
                  <a:lnTo>
                    <a:pt x="1055" y="1"/>
                  </a:lnTo>
                  <a:lnTo>
                    <a:pt x="1076" y="8"/>
                  </a:lnTo>
                  <a:lnTo>
                    <a:pt x="1102" y="23"/>
                  </a:lnTo>
                  <a:lnTo>
                    <a:pt x="1124" y="41"/>
                  </a:lnTo>
                  <a:lnTo>
                    <a:pt x="1144" y="56"/>
                  </a:lnTo>
                  <a:lnTo>
                    <a:pt x="1167" y="64"/>
                  </a:lnTo>
                  <a:lnTo>
                    <a:pt x="1192" y="64"/>
                  </a:lnTo>
                </a:path>
              </a:pathLst>
            </a:custGeom>
            <a:noFill/>
            <a:ln w="2698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sp>
          <p:nvSpPr>
            <p:cNvPr id="44132" name="Freeform 69"/>
            <p:cNvSpPr>
              <a:spLocks/>
            </p:cNvSpPr>
            <p:nvPr/>
          </p:nvSpPr>
          <p:spPr bwMode="auto">
            <a:xfrm>
              <a:off x="2273301" y="3225801"/>
              <a:ext cx="5327650" cy="152400"/>
            </a:xfrm>
            <a:custGeom>
              <a:avLst/>
              <a:gdLst>
                <a:gd name="T0" fmla="*/ 5327650 w 3356"/>
                <a:gd name="T1" fmla="*/ 115888 h 96"/>
                <a:gd name="T2" fmla="*/ 5233988 w 3356"/>
                <a:gd name="T3" fmla="*/ 120650 h 96"/>
                <a:gd name="T4" fmla="*/ 4821238 w 3356"/>
                <a:gd name="T5" fmla="*/ 146050 h 96"/>
                <a:gd name="T6" fmla="*/ 4610100 w 3356"/>
                <a:gd name="T7" fmla="*/ 150813 h 96"/>
                <a:gd name="T8" fmla="*/ 4402138 w 3356"/>
                <a:gd name="T9" fmla="*/ 152400 h 96"/>
                <a:gd name="T10" fmla="*/ 4183063 w 3356"/>
                <a:gd name="T11" fmla="*/ 147638 h 96"/>
                <a:gd name="T12" fmla="*/ 3962400 w 3356"/>
                <a:gd name="T13" fmla="*/ 134938 h 96"/>
                <a:gd name="T14" fmla="*/ 3817938 w 3356"/>
                <a:gd name="T15" fmla="*/ 127000 h 96"/>
                <a:gd name="T16" fmla="*/ 3673475 w 3356"/>
                <a:gd name="T17" fmla="*/ 127000 h 96"/>
                <a:gd name="T18" fmla="*/ 3527426 w 3356"/>
                <a:gd name="T19" fmla="*/ 134938 h 96"/>
                <a:gd name="T20" fmla="*/ 3313113 w 3356"/>
                <a:gd name="T21" fmla="*/ 147638 h 96"/>
                <a:gd name="T22" fmla="*/ 3097212 w 3356"/>
                <a:gd name="T23" fmla="*/ 147638 h 96"/>
                <a:gd name="T24" fmla="*/ 2959100 w 3356"/>
                <a:gd name="T25" fmla="*/ 139700 h 96"/>
                <a:gd name="T26" fmla="*/ 2819400 w 3356"/>
                <a:gd name="T27" fmla="*/ 125413 h 96"/>
                <a:gd name="T28" fmla="*/ 2682875 w 3356"/>
                <a:gd name="T29" fmla="*/ 103188 h 96"/>
                <a:gd name="T30" fmla="*/ 2536825 w 3356"/>
                <a:gd name="T31" fmla="*/ 79375 h 96"/>
                <a:gd name="T32" fmla="*/ 2389188 w 3356"/>
                <a:gd name="T33" fmla="*/ 65088 h 96"/>
                <a:gd name="T34" fmla="*/ 2159000 w 3356"/>
                <a:gd name="T35" fmla="*/ 57150 h 96"/>
                <a:gd name="T36" fmla="*/ 1928813 w 3356"/>
                <a:gd name="T37" fmla="*/ 61913 h 96"/>
                <a:gd name="T38" fmla="*/ 1477962 w 3356"/>
                <a:gd name="T39" fmla="*/ 82550 h 96"/>
                <a:gd name="T40" fmla="*/ 1020763 w 3356"/>
                <a:gd name="T41" fmla="*/ 115888 h 96"/>
                <a:gd name="T42" fmla="*/ 979488 w 3356"/>
                <a:gd name="T43" fmla="*/ 119063 h 96"/>
                <a:gd name="T44" fmla="*/ 933450 w 3356"/>
                <a:gd name="T45" fmla="*/ 114300 h 96"/>
                <a:gd name="T46" fmla="*/ 881063 w 3356"/>
                <a:gd name="T47" fmla="*/ 103188 h 96"/>
                <a:gd name="T48" fmla="*/ 823913 w 3356"/>
                <a:gd name="T49" fmla="*/ 84137 h 96"/>
                <a:gd name="T50" fmla="*/ 762000 w 3356"/>
                <a:gd name="T51" fmla="*/ 58738 h 96"/>
                <a:gd name="T52" fmla="*/ 677862 w 3356"/>
                <a:gd name="T53" fmla="*/ 28575 h 96"/>
                <a:gd name="T54" fmla="*/ 585788 w 3356"/>
                <a:gd name="T55" fmla="*/ 7938 h 96"/>
                <a:gd name="T56" fmla="*/ 492125 w 3356"/>
                <a:gd name="T57" fmla="*/ 0 h 96"/>
                <a:gd name="T58" fmla="*/ 390525 w 3356"/>
                <a:gd name="T59" fmla="*/ 1588 h 96"/>
                <a:gd name="T60" fmla="*/ 290513 w 3356"/>
                <a:gd name="T61" fmla="*/ 12700 h 96"/>
                <a:gd name="T62" fmla="*/ 192087 w 3356"/>
                <a:gd name="T63" fmla="*/ 36513 h 96"/>
                <a:gd name="T64" fmla="*/ 93662 w 3356"/>
                <a:gd name="T65" fmla="*/ 69850 h 96"/>
                <a:gd name="T66" fmla="*/ 0 w 3356"/>
                <a:gd name="T67" fmla="*/ 115888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56"/>
                <a:gd name="T103" fmla="*/ 0 h 96"/>
                <a:gd name="T104" fmla="*/ 3356 w 3356"/>
                <a:gd name="T105" fmla="*/ 96 h 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56" h="96">
                  <a:moveTo>
                    <a:pt x="3356" y="73"/>
                  </a:moveTo>
                  <a:lnTo>
                    <a:pt x="3297" y="76"/>
                  </a:lnTo>
                  <a:lnTo>
                    <a:pt x="3037" y="92"/>
                  </a:lnTo>
                  <a:lnTo>
                    <a:pt x="2904" y="95"/>
                  </a:lnTo>
                  <a:lnTo>
                    <a:pt x="2773" y="96"/>
                  </a:lnTo>
                  <a:lnTo>
                    <a:pt x="2635" y="93"/>
                  </a:lnTo>
                  <a:lnTo>
                    <a:pt x="2496" y="85"/>
                  </a:lnTo>
                  <a:lnTo>
                    <a:pt x="2405" y="80"/>
                  </a:lnTo>
                  <a:lnTo>
                    <a:pt x="2314" y="80"/>
                  </a:lnTo>
                  <a:lnTo>
                    <a:pt x="2222" y="85"/>
                  </a:lnTo>
                  <a:lnTo>
                    <a:pt x="2087" y="93"/>
                  </a:lnTo>
                  <a:lnTo>
                    <a:pt x="1951" y="93"/>
                  </a:lnTo>
                  <a:lnTo>
                    <a:pt x="1864" y="88"/>
                  </a:lnTo>
                  <a:lnTo>
                    <a:pt x="1776" y="79"/>
                  </a:lnTo>
                  <a:lnTo>
                    <a:pt x="1690" y="65"/>
                  </a:lnTo>
                  <a:lnTo>
                    <a:pt x="1598" y="50"/>
                  </a:lnTo>
                  <a:lnTo>
                    <a:pt x="1505" y="41"/>
                  </a:lnTo>
                  <a:lnTo>
                    <a:pt x="1360" y="36"/>
                  </a:lnTo>
                  <a:lnTo>
                    <a:pt x="1215" y="39"/>
                  </a:lnTo>
                  <a:lnTo>
                    <a:pt x="931" y="52"/>
                  </a:lnTo>
                  <a:lnTo>
                    <a:pt x="643" y="73"/>
                  </a:lnTo>
                  <a:lnTo>
                    <a:pt x="617" y="75"/>
                  </a:lnTo>
                  <a:lnTo>
                    <a:pt x="588" y="72"/>
                  </a:lnTo>
                  <a:lnTo>
                    <a:pt x="555" y="65"/>
                  </a:lnTo>
                  <a:lnTo>
                    <a:pt x="519" y="53"/>
                  </a:lnTo>
                  <a:lnTo>
                    <a:pt x="480" y="37"/>
                  </a:lnTo>
                  <a:lnTo>
                    <a:pt x="427" y="18"/>
                  </a:lnTo>
                  <a:lnTo>
                    <a:pt x="369" y="5"/>
                  </a:lnTo>
                  <a:lnTo>
                    <a:pt x="310" y="0"/>
                  </a:lnTo>
                  <a:lnTo>
                    <a:pt x="246" y="1"/>
                  </a:lnTo>
                  <a:lnTo>
                    <a:pt x="183" y="8"/>
                  </a:lnTo>
                  <a:lnTo>
                    <a:pt x="121" y="23"/>
                  </a:lnTo>
                  <a:lnTo>
                    <a:pt x="59" y="44"/>
                  </a:lnTo>
                  <a:lnTo>
                    <a:pt x="0" y="73"/>
                  </a:lnTo>
                </a:path>
              </a:pathLst>
            </a:custGeom>
            <a:noFill/>
            <a:ln w="2698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smtClean="0">
                <a:solidFill>
                  <a:prstClr val="black"/>
                </a:solidFill>
                <a:latin typeface="Arial" pitchFamily="34" charset="0"/>
              </a:endParaRPr>
            </a:p>
          </p:txBody>
        </p:sp>
      </p:grpSp>
      <p:sp>
        <p:nvSpPr>
          <p:cNvPr id="1037" name="ZoneTexte 1036"/>
          <p:cNvSpPr txBox="1"/>
          <p:nvPr/>
        </p:nvSpPr>
        <p:spPr>
          <a:xfrm>
            <a:off x="1885950" y="4803775"/>
            <a:ext cx="263525" cy="277813"/>
          </a:xfrm>
          <a:prstGeom prst="rect">
            <a:avLst/>
          </a:prstGeom>
          <a:noFill/>
        </p:spPr>
        <p:txBody>
          <a:bodyPr wrap="none">
            <a:spAutoFit/>
          </a:bodyPr>
          <a:lstStyle/>
          <a:p>
            <a:pPr algn="r">
              <a:defRPr/>
            </a:pPr>
            <a:r>
              <a:rPr lang="fr-FR" sz="1200" dirty="0">
                <a:solidFill>
                  <a:prstClr val="black"/>
                </a:solidFill>
                <a:latin typeface="Bookman Old Style"/>
              </a:rPr>
              <a:t>0</a:t>
            </a:r>
          </a:p>
        </p:txBody>
      </p:sp>
      <p:sp>
        <p:nvSpPr>
          <p:cNvPr id="78" name="ZoneTexte 77"/>
          <p:cNvSpPr txBox="1"/>
          <p:nvPr/>
        </p:nvSpPr>
        <p:spPr>
          <a:xfrm>
            <a:off x="1885950" y="4497388"/>
            <a:ext cx="263525" cy="277812"/>
          </a:xfrm>
          <a:prstGeom prst="rect">
            <a:avLst/>
          </a:prstGeom>
          <a:noFill/>
        </p:spPr>
        <p:txBody>
          <a:bodyPr wrap="none">
            <a:spAutoFit/>
          </a:bodyPr>
          <a:lstStyle/>
          <a:p>
            <a:pPr algn="r">
              <a:defRPr/>
            </a:pPr>
            <a:r>
              <a:rPr lang="fr-FR" sz="1200" dirty="0">
                <a:solidFill>
                  <a:prstClr val="black"/>
                </a:solidFill>
                <a:latin typeface="Bookman Old Style"/>
              </a:rPr>
              <a:t>2</a:t>
            </a:r>
          </a:p>
        </p:txBody>
      </p:sp>
      <p:sp>
        <p:nvSpPr>
          <p:cNvPr id="79" name="ZoneTexte 78"/>
          <p:cNvSpPr txBox="1"/>
          <p:nvPr/>
        </p:nvSpPr>
        <p:spPr>
          <a:xfrm>
            <a:off x="1885950" y="4191000"/>
            <a:ext cx="263525" cy="276225"/>
          </a:xfrm>
          <a:prstGeom prst="rect">
            <a:avLst/>
          </a:prstGeom>
          <a:noFill/>
        </p:spPr>
        <p:txBody>
          <a:bodyPr wrap="none">
            <a:spAutoFit/>
          </a:bodyPr>
          <a:lstStyle/>
          <a:p>
            <a:pPr algn="r">
              <a:defRPr/>
            </a:pPr>
            <a:r>
              <a:rPr lang="fr-FR" sz="1200" dirty="0">
                <a:solidFill>
                  <a:prstClr val="black"/>
                </a:solidFill>
                <a:latin typeface="Bookman Old Style"/>
              </a:rPr>
              <a:t>4</a:t>
            </a:r>
          </a:p>
        </p:txBody>
      </p:sp>
      <p:sp>
        <p:nvSpPr>
          <p:cNvPr id="80" name="ZoneTexte 79"/>
          <p:cNvSpPr txBox="1"/>
          <p:nvPr/>
        </p:nvSpPr>
        <p:spPr>
          <a:xfrm>
            <a:off x="1885950" y="3884613"/>
            <a:ext cx="263525" cy="276225"/>
          </a:xfrm>
          <a:prstGeom prst="rect">
            <a:avLst/>
          </a:prstGeom>
          <a:noFill/>
        </p:spPr>
        <p:txBody>
          <a:bodyPr wrap="none">
            <a:spAutoFit/>
          </a:bodyPr>
          <a:lstStyle/>
          <a:p>
            <a:pPr algn="r">
              <a:defRPr/>
            </a:pPr>
            <a:r>
              <a:rPr lang="fr-FR" sz="1200" dirty="0">
                <a:solidFill>
                  <a:prstClr val="black"/>
                </a:solidFill>
                <a:latin typeface="Bookman Old Style"/>
              </a:rPr>
              <a:t>6</a:t>
            </a:r>
          </a:p>
        </p:txBody>
      </p:sp>
      <p:sp>
        <p:nvSpPr>
          <p:cNvPr id="81" name="ZoneTexte 80"/>
          <p:cNvSpPr txBox="1"/>
          <p:nvPr/>
        </p:nvSpPr>
        <p:spPr>
          <a:xfrm>
            <a:off x="1885950" y="3576638"/>
            <a:ext cx="263525" cy="277812"/>
          </a:xfrm>
          <a:prstGeom prst="rect">
            <a:avLst/>
          </a:prstGeom>
          <a:noFill/>
        </p:spPr>
        <p:txBody>
          <a:bodyPr wrap="none">
            <a:spAutoFit/>
          </a:bodyPr>
          <a:lstStyle/>
          <a:p>
            <a:pPr algn="r">
              <a:defRPr/>
            </a:pPr>
            <a:r>
              <a:rPr lang="fr-FR" sz="1200" dirty="0">
                <a:solidFill>
                  <a:prstClr val="black"/>
                </a:solidFill>
                <a:latin typeface="Bookman Old Style"/>
              </a:rPr>
              <a:t>8</a:t>
            </a:r>
          </a:p>
        </p:txBody>
      </p:sp>
      <p:sp>
        <p:nvSpPr>
          <p:cNvPr id="82" name="ZoneTexte 81"/>
          <p:cNvSpPr txBox="1"/>
          <p:nvPr/>
        </p:nvSpPr>
        <p:spPr>
          <a:xfrm>
            <a:off x="1808163" y="3270250"/>
            <a:ext cx="341312" cy="277813"/>
          </a:xfrm>
          <a:prstGeom prst="rect">
            <a:avLst/>
          </a:prstGeom>
          <a:noFill/>
        </p:spPr>
        <p:txBody>
          <a:bodyPr wrap="none">
            <a:spAutoFit/>
          </a:bodyPr>
          <a:lstStyle/>
          <a:p>
            <a:pPr algn="r">
              <a:defRPr/>
            </a:pPr>
            <a:r>
              <a:rPr lang="fr-FR" sz="1200" dirty="0">
                <a:solidFill>
                  <a:prstClr val="black"/>
                </a:solidFill>
                <a:latin typeface="Bookman Old Style"/>
              </a:rPr>
              <a:t>10</a:t>
            </a:r>
          </a:p>
        </p:txBody>
      </p:sp>
      <p:sp>
        <p:nvSpPr>
          <p:cNvPr id="89" name="ZoneTexte 88"/>
          <p:cNvSpPr txBox="1"/>
          <p:nvPr/>
        </p:nvSpPr>
        <p:spPr>
          <a:xfrm>
            <a:off x="1885950" y="3025775"/>
            <a:ext cx="263525" cy="277813"/>
          </a:xfrm>
          <a:prstGeom prst="rect">
            <a:avLst/>
          </a:prstGeom>
          <a:noFill/>
        </p:spPr>
        <p:txBody>
          <a:bodyPr wrap="none">
            <a:spAutoFit/>
          </a:bodyPr>
          <a:lstStyle/>
          <a:p>
            <a:pPr algn="r">
              <a:defRPr/>
            </a:pPr>
            <a:r>
              <a:rPr lang="fr-FR" sz="1200" dirty="0">
                <a:solidFill>
                  <a:prstClr val="black"/>
                </a:solidFill>
                <a:latin typeface="Bookman Old Style"/>
              </a:rPr>
              <a:t>0</a:t>
            </a:r>
          </a:p>
        </p:txBody>
      </p:sp>
      <p:sp>
        <p:nvSpPr>
          <p:cNvPr id="90" name="ZoneTexte 89"/>
          <p:cNvSpPr txBox="1"/>
          <p:nvPr/>
        </p:nvSpPr>
        <p:spPr>
          <a:xfrm>
            <a:off x="1885950" y="2719388"/>
            <a:ext cx="263525" cy="277812"/>
          </a:xfrm>
          <a:prstGeom prst="rect">
            <a:avLst/>
          </a:prstGeom>
          <a:noFill/>
        </p:spPr>
        <p:txBody>
          <a:bodyPr wrap="none">
            <a:spAutoFit/>
          </a:bodyPr>
          <a:lstStyle/>
          <a:p>
            <a:pPr algn="r">
              <a:defRPr/>
            </a:pPr>
            <a:r>
              <a:rPr lang="fr-FR" sz="1200" dirty="0">
                <a:solidFill>
                  <a:prstClr val="black"/>
                </a:solidFill>
                <a:latin typeface="Bookman Old Style"/>
              </a:rPr>
              <a:t>2</a:t>
            </a:r>
          </a:p>
        </p:txBody>
      </p:sp>
      <p:sp>
        <p:nvSpPr>
          <p:cNvPr id="91" name="ZoneTexte 90"/>
          <p:cNvSpPr txBox="1"/>
          <p:nvPr/>
        </p:nvSpPr>
        <p:spPr>
          <a:xfrm>
            <a:off x="1885950" y="2413000"/>
            <a:ext cx="263525" cy="276225"/>
          </a:xfrm>
          <a:prstGeom prst="rect">
            <a:avLst/>
          </a:prstGeom>
          <a:noFill/>
        </p:spPr>
        <p:txBody>
          <a:bodyPr wrap="none">
            <a:spAutoFit/>
          </a:bodyPr>
          <a:lstStyle/>
          <a:p>
            <a:pPr algn="r">
              <a:defRPr/>
            </a:pPr>
            <a:r>
              <a:rPr lang="fr-FR" sz="1200" dirty="0">
                <a:solidFill>
                  <a:prstClr val="black"/>
                </a:solidFill>
                <a:latin typeface="Bookman Old Style"/>
              </a:rPr>
              <a:t>4</a:t>
            </a:r>
          </a:p>
        </p:txBody>
      </p:sp>
      <p:sp>
        <p:nvSpPr>
          <p:cNvPr id="92" name="ZoneTexte 91"/>
          <p:cNvSpPr txBox="1"/>
          <p:nvPr/>
        </p:nvSpPr>
        <p:spPr>
          <a:xfrm>
            <a:off x="1885950" y="2105025"/>
            <a:ext cx="263525" cy="277813"/>
          </a:xfrm>
          <a:prstGeom prst="rect">
            <a:avLst/>
          </a:prstGeom>
          <a:noFill/>
        </p:spPr>
        <p:txBody>
          <a:bodyPr wrap="none">
            <a:spAutoFit/>
          </a:bodyPr>
          <a:lstStyle/>
          <a:p>
            <a:pPr algn="r">
              <a:defRPr/>
            </a:pPr>
            <a:r>
              <a:rPr lang="fr-FR" sz="1200" dirty="0">
                <a:solidFill>
                  <a:prstClr val="black"/>
                </a:solidFill>
                <a:latin typeface="Bookman Old Style"/>
              </a:rPr>
              <a:t>6</a:t>
            </a:r>
          </a:p>
        </p:txBody>
      </p:sp>
      <p:sp>
        <p:nvSpPr>
          <p:cNvPr id="93" name="ZoneTexte 92"/>
          <p:cNvSpPr txBox="1"/>
          <p:nvPr/>
        </p:nvSpPr>
        <p:spPr>
          <a:xfrm>
            <a:off x="1885950" y="1798638"/>
            <a:ext cx="263525" cy="277812"/>
          </a:xfrm>
          <a:prstGeom prst="rect">
            <a:avLst/>
          </a:prstGeom>
          <a:noFill/>
        </p:spPr>
        <p:txBody>
          <a:bodyPr wrap="none">
            <a:spAutoFit/>
          </a:bodyPr>
          <a:lstStyle/>
          <a:p>
            <a:pPr algn="r">
              <a:defRPr/>
            </a:pPr>
            <a:r>
              <a:rPr lang="fr-FR" sz="1200" dirty="0">
                <a:solidFill>
                  <a:prstClr val="black"/>
                </a:solidFill>
                <a:latin typeface="Bookman Old Style"/>
              </a:rPr>
              <a:t>8</a:t>
            </a:r>
          </a:p>
        </p:txBody>
      </p:sp>
      <p:sp>
        <p:nvSpPr>
          <p:cNvPr id="94" name="ZoneTexte 93"/>
          <p:cNvSpPr txBox="1"/>
          <p:nvPr/>
        </p:nvSpPr>
        <p:spPr>
          <a:xfrm>
            <a:off x="1808163" y="1492250"/>
            <a:ext cx="341312" cy="276225"/>
          </a:xfrm>
          <a:prstGeom prst="rect">
            <a:avLst/>
          </a:prstGeom>
          <a:noFill/>
        </p:spPr>
        <p:txBody>
          <a:bodyPr wrap="none">
            <a:spAutoFit/>
          </a:bodyPr>
          <a:lstStyle/>
          <a:p>
            <a:pPr algn="r">
              <a:defRPr/>
            </a:pPr>
            <a:r>
              <a:rPr lang="fr-FR" sz="1200" dirty="0">
                <a:solidFill>
                  <a:prstClr val="black"/>
                </a:solidFill>
                <a:latin typeface="Bookman Old Style"/>
              </a:rPr>
              <a:t>10</a:t>
            </a:r>
          </a:p>
        </p:txBody>
      </p:sp>
      <p:sp>
        <p:nvSpPr>
          <p:cNvPr id="95" name="ZoneTexte 94"/>
          <p:cNvSpPr txBox="1"/>
          <p:nvPr/>
        </p:nvSpPr>
        <p:spPr>
          <a:xfrm>
            <a:off x="2122488" y="4962525"/>
            <a:ext cx="263525" cy="276225"/>
          </a:xfrm>
          <a:prstGeom prst="rect">
            <a:avLst/>
          </a:prstGeom>
          <a:noFill/>
        </p:spPr>
        <p:txBody>
          <a:bodyPr wrap="none">
            <a:spAutoFit/>
          </a:bodyPr>
          <a:lstStyle/>
          <a:p>
            <a:pPr algn="ctr">
              <a:defRPr/>
            </a:pPr>
            <a:r>
              <a:rPr lang="fr-FR" sz="1200" dirty="0">
                <a:solidFill>
                  <a:prstClr val="black"/>
                </a:solidFill>
                <a:latin typeface="Bookman Old Style"/>
              </a:rPr>
              <a:t>0</a:t>
            </a:r>
          </a:p>
        </p:txBody>
      </p:sp>
      <p:sp>
        <p:nvSpPr>
          <p:cNvPr id="96" name="ZoneTexte 95"/>
          <p:cNvSpPr txBox="1"/>
          <p:nvPr/>
        </p:nvSpPr>
        <p:spPr>
          <a:xfrm>
            <a:off x="2446338" y="4962525"/>
            <a:ext cx="341312" cy="276225"/>
          </a:xfrm>
          <a:prstGeom prst="rect">
            <a:avLst/>
          </a:prstGeom>
          <a:noFill/>
        </p:spPr>
        <p:txBody>
          <a:bodyPr wrap="none">
            <a:spAutoFit/>
          </a:bodyPr>
          <a:lstStyle/>
          <a:p>
            <a:pPr algn="ctr">
              <a:defRPr/>
            </a:pPr>
            <a:r>
              <a:rPr lang="fr-FR" sz="1200" dirty="0">
                <a:solidFill>
                  <a:prstClr val="black"/>
                </a:solidFill>
                <a:latin typeface="Bookman Old Style"/>
              </a:rPr>
              <a:t>40</a:t>
            </a:r>
          </a:p>
        </p:txBody>
      </p:sp>
      <p:sp>
        <p:nvSpPr>
          <p:cNvPr id="97" name="ZoneTexte 96"/>
          <p:cNvSpPr txBox="1"/>
          <p:nvPr/>
        </p:nvSpPr>
        <p:spPr>
          <a:xfrm>
            <a:off x="2808288" y="4962525"/>
            <a:ext cx="341312" cy="276225"/>
          </a:xfrm>
          <a:prstGeom prst="rect">
            <a:avLst/>
          </a:prstGeom>
          <a:noFill/>
        </p:spPr>
        <p:txBody>
          <a:bodyPr wrap="none">
            <a:spAutoFit/>
          </a:bodyPr>
          <a:lstStyle/>
          <a:p>
            <a:pPr algn="ctr">
              <a:defRPr/>
            </a:pPr>
            <a:r>
              <a:rPr lang="fr-FR" sz="1200" dirty="0">
                <a:solidFill>
                  <a:prstClr val="black"/>
                </a:solidFill>
                <a:latin typeface="Bookman Old Style"/>
              </a:rPr>
              <a:t>80</a:t>
            </a:r>
          </a:p>
        </p:txBody>
      </p:sp>
      <p:sp>
        <p:nvSpPr>
          <p:cNvPr id="98" name="ZoneTexte 97"/>
          <p:cNvSpPr txBox="1"/>
          <p:nvPr/>
        </p:nvSpPr>
        <p:spPr>
          <a:xfrm>
            <a:off x="3132138" y="4962525"/>
            <a:ext cx="419100" cy="276225"/>
          </a:xfrm>
          <a:prstGeom prst="rect">
            <a:avLst/>
          </a:prstGeom>
          <a:noFill/>
        </p:spPr>
        <p:txBody>
          <a:bodyPr wrap="none">
            <a:spAutoFit/>
          </a:bodyPr>
          <a:lstStyle/>
          <a:p>
            <a:pPr algn="ctr">
              <a:defRPr/>
            </a:pPr>
            <a:r>
              <a:rPr lang="fr-FR" sz="1200" dirty="0">
                <a:solidFill>
                  <a:prstClr val="black"/>
                </a:solidFill>
                <a:latin typeface="Bookman Old Style"/>
              </a:rPr>
              <a:t>120</a:t>
            </a:r>
          </a:p>
        </p:txBody>
      </p:sp>
      <p:sp>
        <p:nvSpPr>
          <p:cNvPr id="99" name="ZoneTexte 98"/>
          <p:cNvSpPr txBox="1"/>
          <p:nvPr/>
        </p:nvSpPr>
        <p:spPr>
          <a:xfrm>
            <a:off x="3494088" y="4962525"/>
            <a:ext cx="420687" cy="276225"/>
          </a:xfrm>
          <a:prstGeom prst="rect">
            <a:avLst/>
          </a:prstGeom>
          <a:noFill/>
        </p:spPr>
        <p:txBody>
          <a:bodyPr wrap="none">
            <a:spAutoFit/>
          </a:bodyPr>
          <a:lstStyle/>
          <a:p>
            <a:pPr algn="ctr">
              <a:defRPr/>
            </a:pPr>
            <a:r>
              <a:rPr lang="fr-FR" sz="1200" dirty="0">
                <a:solidFill>
                  <a:prstClr val="black"/>
                </a:solidFill>
                <a:latin typeface="Bookman Old Style"/>
              </a:rPr>
              <a:t>160</a:t>
            </a:r>
          </a:p>
        </p:txBody>
      </p:sp>
      <p:sp>
        <p:nvSpPr>
          <p:cNvPr id="100" name="ZoneTexte 99"/>
          <p:cNvSpPr txBox="1"/>
          <p:nvPr/>
        </p:nvSpPr>
        <p:spPr>
          <a:xfrm>
            <a:off x="3856038" y="4962525"/>
            <a:ext cx="420687" cy="276225"/>
          </a:xfrm>
          <a:prstGeom prst="rect">
            <a:avLst/>
          </a:prstGeom>
          <a:noFill/>
        </p:spPr>
        <p:txBody>
          <a:bodyPr wrap="none">
            <a:spAutoFit/>
          </a:bodyPr>
          <a:lstStyle/>
          <a:p>
            <a:pPr algn="ctr">
              <a:defRPr/>
            </a:pPr>
            <a:r>
              <a:rPr lang="fr-FR" sz="1200" dirty="0">
                <a:solidFill>
                  <a:prstClr val="black"/>
                </a:solidFill>
                <a:latin typeface="Bookman Old Style"/>
              </a:rPr>
              <a:t>200</a:t>
            </a:r>
          </a:p>
        </p:txBody>
      </p:sp>
      <p:sp>
        <p:nvSpPr>
          <p:cNvPr id="101" name="ZoneTexte 100"/>
          <p:cNvSpPr txBox="1"/>
          <p:nvPr/>
        </p:nvSpPr>
        <p:spPr>
          <a:xfrm>
            <a:off x="4217988" y="4962525"/>
            <a:ext cx="420687" cy="276225"/>
          </a:xfrm>
          <a:prstGeom prst="rect">
            <a:avLst/>
          </a:prstGeom>
          <a:noFill/>
        </p:spPr>
        <p:txBody>
          <a:bodyPr wrap="none">
            <a:spAutoFit/>
          </a:bodyPr>
          <a:lstStyle/>
          <a:p>
            <a:pPr algn="ctr">
              <a:defRPr/>
            </a:pPr>
            <a:r>
              <a:rPr lang="fr-FR" sz="1200" dirty="0">
                <a:solidFill>
                  <a:prstClr val="black"/>
                </a:solidFill>
                <a:latin typeface="Bookman Old Style"/>
              </a:rPr>
              <a:t>240</a:t>
            </a:r>
          </a:p>
        </p:txBody>
      </p:sp>
      <p:sp>
        <p:nvSpPr>
          <p:cNvPr id="102" name="ZoneTexte 101"/>
          <p:cNvSpPr txBox="1"/>
          <p:nvPr/>
        </p:nvSpPr>
        <p:spPr>
          <a:xfrm>
            <a:off x="4579938" y="4962525"/>
            <a:ext cx="420687" cy="276225"/>
          </a:xfrm>
          <a:prstGeom prst="rect">
            <a:avLst/>
          </a:prstGeom>
          <a:noFill/>
        </p:spPr>
        <p:txBody>
          <a:bodyPr wrap="none">
            <a:spAutoFit/>
          </a:bodyPr>
          <a:lstStyle/>
          <a:p>
            <a:pPr algn="ctr">
              <a:defRPr/>
            </a:pPr>
            <a:r>
              <a:rPr lang="fr-FR" sz="1200" dirty="0">
                <a:solidFill>
                  <a:prstClr val="black"/>
                </a:solidFill>
                <a:latin typeface="Bookman Old Style"/>
              </a:rPr>
              <a:t>280</a:t>
            </a:r>
          </a:p>
        </p:txBody>
      </p:sp>
      <p:sp>
        <p:nvSpPr>
          <p:cNvPr id="103" name="ZoneTexte 102"/>
          <p:cNvSpPr txBox="1"/>
          <p:nvPr/>
        </p:nvSpPr>
        <p:spPr>
          <a:xfrm>
            <a:off x="4943475" y="4962525"/>
            <a:ext cx="419100" cy="276225"/>
          </a:xfrm>
          <a:prstGeom prst="rect">
            <a:avLst/>
          </a:prstGeom>
          <a:noFill/>
        </p:spPr>
        <p:txBody>
          <a:bodyPr wrap="none">
            <a:spAutoFit/>
          </a:bodyPr>
          <a:lstStyle/>
          <a:p>
            <a:pPr algn="ctr">
              <a:defRPr/>
            </a:pPr>
            <a:r>
              <a:rPr lang="fr-FR" sz="1200" dirty="0">
                <a:solidFill>
                  <a:prstClr val="black"/>
                </a:solidFill>
                <a:latin typeface="Bookman Old Style"/>
              </a:rPr>
              <a:t>320</a:t>
            </a:r>
          </a:p>
        </p:txBody>
      </p:sp>
      <p:sp>
        <p:nvSpPr>
          <p:cNvPr id="104" name="ZoneTexte 103"/>
          <p:cNvSpPr txBox="1"/>
          <p:nvPr/>
        </p:nvSpPr>
        <p:spPr>
          <a:xfrm>
            <a:off x="5305425" y="4962525"/>
            <a:ext cx="420688" cy="276225"/>
          </a:xfrm>
          <a:prstGeom prst="rect">
            <a:avLst/>
          </a:prstGeom>
          <a:noFill/>
        </p:spPr>
        <p:txBody>
          <a:bodyPr wrap="none">
            <a:spAutoFit/>
          </a:bodyPr>
          <a:lstStyle/>
          <a:p>
            <a:pPr algn="ctr">
              <a:defRPr/>
            </a:pPr>
            <a:r>
              <a:rPr lang="fr-FR" sz="1200" dirty="0">
                <a:solidFill>
                  <a:prstClr val="black"/>
                </a:solidFill>
                <a:latin typeface="Bookman Old Style"/>
              </a:rPr>
              <a:t>360</a:t>
            </a:r>
          </a:p>
        </p:txBody>
      </p:sp>
      <p:sp>
        <p:nvSpPr>
          <p:cNvPr id="105" name="ZoneTexte 104"/>
          <p:cNvSpPr txBox="1"/>
          <p:nvPr/>
        </p:nvSpPr>
        <p:spPr>
          <a:xfrm>
            <a:off x="5667375" y="4962525"/>
            <a:ext cx="420688" cy="276225"/>
          </a:xfrm>
          <a:prstGeom prst="rect">
            <a:avLst/>
          </a:prstGeom>
          <a:noFill/>
        </p:spPr>
        <p:txBody>
          <a:bodyPr wrap="none">
            <a:spAutoFit/>
          </a:bodyPr>
          <a:lstStyle/>
          <a:p>
            <a:pPr algn="ctr">
              <a:defRPr/>
            </a:pPr>
            <a:r>
              <a:rPr lang="fr-FR" sz="1200" dirty="0">
                <a:solidFill>
                  <a:prstClr val="black"/>
                </a:solidFill>
                <a:latin typeface="Bookman Old Style"/>
              </a:rPr>
              <a:t>400</a:t>
            </a:r>
          </a:p>
        </p:txBody>
      </p:sp>
      <p:sp>
        <p:nvSpPr>
          <p:cNvPr id="106" name="ZoneTexte 105"/>
          <p:cNvSpPr txBox="1"/>
          <p:nvPr/>
        </p:nvSpPr>
        <p:spPr>
          <a:xfrm>
            <a:off x="6029325" y="4962525"/>
            <a:ext cx="420688" cy="276225"/>
          </a:xfrm>
          <a:prstGeom prst="rect">
            <a:avLst/>
          </a:prstGeom>
          <a:noFill/>
        </p:spPr>
        <p:txBody>
          <a:bodyPr wrap="none">
            <a:spAutoFit/>
          </a:bodyPr>
          <a:lstStyle/>
          <a:p>
            <a:pPr algn="ctr">
              <a:defRPr/>
            </a:pPr>
            <a:r>
              <a:rPr lang="fr-FR" sz="1200" dirty="0">
                <a:solidFill>
                  <a:prstClr val="black"/>
                </a:solidFill>
                <a:latin typeface="Bookman Old Style"/>
              </a:rPr>
              <a:t>440</a:t>
            </a:r>
          </a:p>
        </p:txBody>
      </p:sp>
      <p:sp>
        <p:nvSpPr>
          <p:cNvPr id="107" name="ZoneTexte 106"/>
          <p:cNvSpPr txBox="1"/>
          <p:nvPr/>
        </p:nvSpPr>
        <p:spPr>
          <a:xfrm>
            <a:off x="6392863" y="4962525"/>
            <a:ext cx="419100" cy="276225"/>
          </a:xfrm>
          <a:prstGeom prst="rect">
            <a:avLst/>
          </a:prstGeom>
          <a:noFill/>
        </p:spPr>
        <p:txBody>
          <a:bodyPr wrap="none">
            <a:spAutoFit/>
          </a:bodyPr>
          <a:lstStyle/>
          <a:p>
            <a:pPr algn="ctr">
              <a:defRPr/>
            </a:pPr>
            <a:r>
              <a:rPr lang="fr-FR" sz="1200" dirty="0">
                <a:solidFill>
                  <a:prstClr val="black"/>
                </a:solidFill>
                <a:latin typeface="Bookman Old Style"/>
              </a:rPr>
              <a:t>480</a:t>
            </a:r>
          </a:p>
        </p:txBody>
      </p:sp>
      <p:sp>
        <p:nvSpPr>
          <p:cNvPr id="108" name="ZoneTexte 107"/>
          <p:cNvSpPr txBox="1"/>
          <p:nvPr/>
        </p:nvSpPr>
        <p:spPr>
          <a:xfrm>
            <a:off x="6754813" y="4962525"/>
            <a:ext cx="420687" cy="276225"/>
          </a:xfrm>
          <a:prstGeom prst="rect">
            <a:avLst/>
          </a:prstGeom>
          <a:noFill/>
        </p:spPr>
        <p:txBody>
          <a:bodyPr wrap="none">
            <a:spAutoFit/>
          </a:bodyPr>
          <a:lstStyle/>
          <a:p>
            <a:pPr algn="ctr">
              <a:defRPr/>
            </a:pPr>
            <a:r>
              <a:rPr lang="fr-FR" sz="1200" dirty="0">
                <a:solidFill>
                  <a:prstClr val="black"/>
                </a:solidFill>
                <a:latin typeface="Bookman Old Style"/>
              </a:rPr>
              <a:t>520</a:t>
            </a:r>
          </a:p>
        </p:txBody>
      </p:sp>
      <p:sp>
        <p:nvSpPr>
          <p:cNvPr id="109" name="ZoneTexte 108"/>
          <p:cNvSpPr txBox="1"/>
          <p:nvPr/>
        </p:nvSpPr>
        <p:spPr>
          <a:xfrm>
            <a:off x="7116763" y="4962525"/>
            <a:ext cx="420687" cy="276225"/>
          </a:xfrm>
          <a:prstGeom prst="rect">
            <a:avLst/>
          </a:prstGeom>
          <a:noFill/>
        </p:spPr>
        <p:txBody>
          <a:bodyPr wrap="none">
            <a:spAutoFit/>
          </a:bodyPr>
          <a:lstStyle/>
          <a:p>
            <a:pPr algn="ctr">
              <a:defRPr/>
            </a:pPr>
            <a:r>
              <a:rPr lang="fr-FR" sz="1200" dirty="0">
                <a:solidFill>
                  <a:prstClr val="black"/>
                </a:solidFill>
                <a:latin typeface="Bookman Old Style"/>
              </a:rPr>
              <a:t>560</a:t>
            </a:r>
          </a:p>
        </p:txBody>
      </p:sp>
      <p:sp>
        <p:nvSpPr>
          <p:cNvPr id="110" name="ZoneTexte 109"/>
          <p:cNvSpPr txBox="1"/>
          <p:nvPr/>
        </p:nvSpPr>
        <p:spPr>
          <a:xfrm>
            <a:off x="2468563" y="5238750"/>
            <a:ext cx="4645025" cy="277813"/>
          </a:xfrm>
          <a:prstGeom prst="rect">
            <a:avLst/>
          </a:prstGeom>
          <a:noFill/>
        </p:spPr>
        <p:txBody>
          <a:bodyPr wrap="none">
            <a:spAutoFit/>
          </a:bodyPr>
          <a:lstStyle/>
          <a:p>
            <a:pPr algn="ctr">
              <a:defRPr/>
            </a:pPr>
            <a:r>
              <a:rPr lang="fr-FR" sz="1200" b="1" dirty="0">
                <a:solidFill>
                  <a:prstClr val="black"/>
                </a:solidFill>
                <a:latin typeface="Bookman Old Style"/>
              </a:rPr>
              <a:t>BTS </a:t>
            </a:r>
            <a:r>
              <a:rPr lang="fr-FR" sz="1200" b="1" dirty="0" err="1">
                <a:solidFill>
                  <a:prstClr val="black"/>
                </a:solidFill>
                <a:latin typeface="Bookman Old Style"/>
              </a:rPr>
              <a:t>seroconverters</a:t>
            </a:r>
            <a:r>
              <a:rPr lang="fr-FR" sz="1200" b="1" dirty="0">
                <a:solidFill>
                  <a:prstClr val="black"/>
                </a:solidFill>
                <a:latin typeface="Bookman Old Style"/>
              </a:rPr>
              <a:t> : time (</a:t>
            </a:r>
            <a:r>
              <a:rPr lang="fr-FR" sz="1200" b="1" dirty="0" err="1">
                <a:solidFill>
                  <a:prstClr val="black"/>
                </a:solidFill>
                <a:latin typeface="Bookman Old Style"/>
              </a:rPr>
              <a:t>days</a:t>
            </a:r>
            <a:r>
              <a:rPr lang="fr-FR" sz="1200" b="1" dirty="0">
                <a:solidFill>
                  <a:prstClr val="black"/>
                </a:solidFill>
                <a:latin typeface="Bookman Old Style"/>
              </a:rPr>
              <a:t>) </a:t>
            </a:r>
            <a:r>
              <a:rPr lang="fr-FR" sz="1200" b="1" dirty="0" err="1">
                <a:solidFill>
                  <a:prstClr val="black"/>
                </a:solidFill>
                <a:latin typeface="Bookman Old Style"/>
              </a:rPr>
              <a:t>from</a:t>
            </a:r>
            <a:r>
              <a:rPr lang="fr-FR" sz="1200" b="1" dirty="0">
                <a:solidFill>
                  <a:prstClr val="black"/>
                </a:solidFill>
                <a:latin typeface="Bookman Old Style"/>
              </a:rPr>
              <a:t> TN-TP </a:t>
            </a:r>
            <a:r>
              <a:rPr lang="fr-FR" sz="1200" b="1" dirty="0" err="1">
                <a:solidFill>
                  <a:prstClr val="black"/>
                </a:solidFill>
                <a:latin typeface="Bookman Old Style"/>
              </a:rPr>
              <a:t>midpoint</a:t>
            </a:r>
            <a:r>
              <a:rPr lang="fr-FR" sz="1200" b="1" dirty="0">
                <a:solidFill>
                  <a:prstClr val="black"/>
                </a:solidFill>
                <a:latin typeface="Bookman Old Style"/>
              </a:rPr>
              <a:t> to last FN </a:t>
            </a:r>
            <a:r>
              <a:rPr lang="fr-FR" sz="1200" b="1" dirty="0" err="1">
                <a:solidFill>
                  <a:prstClr val="black"/>
                </a:solidFill>
                <a:latin typeface="Bookman Old Style"/>
              </a:rPr>
              <a:t>result</a:t>
            </a:r>
            <a:endParaRPr lang="fr-FR" sz="1200" b="1" dirty="0">
              <a:solidFill>
                <a:prstClr val="black"/>
              </a:solidFill>
              <a:latin typeface="Bookman Old Style"/>
            </a:endParaRPr>
          </a:p>
        </p:txBody>
      </p:sp>
      <p:sp>
        <p:nvSpPr>
          <p:cNvPr id="111" name="ZoneTexte 110"/>
          <p:cNvSpPr txBox="1"/>
          <p:nvPr/>
        </p:nvSpPr>
        <p:spPr>
          <a:xfrm rot="16200000">
            <a:off x="795338" y="4052887"/>
            <a:ext cx="1746250" cy="276225"/>
          </a:xfrm>
          <a:prstGeom prst="rect">
            <a:avLst/>
          </a:prstGeom>
          <a:noFill/>
        </p:spPr>
        <p:txBody>
          <a:bodyPr wrap="none">
            <a:spAutoFit/>
          </a:bodyPr>
          <a:lstStyle/>
          <a:p>
            <a:pPr algn="ctr">
              <a:defRPr/>
            </a:pPr>
            <a:r>
              <a:rPr lang="fr-FR" sz="1200" b="1" dirty="0" err="1">
                <a:solidFill>
                  <a:prstClr val="black"/>
                </a:solidFill>
                <a:latin typeface="Bookman Old Style"/>
              </a:rPr>
              <a:t>Subjects</a:t>
            </a:r>
            <a:r>
              <a:rPr lang="fr-FR" sz="1200" b="1" dirty="0">
                <a:solidFill>
                  <a:prstClr val="black"/>
                </a:solidFill>
                <a:latin typeface="Bookman Old Style"/>
              </a:rPr>
              <a:t> </a:t>
            </a:r>
            <a:r>
              <a:rPr lang="fr-FR" sz="1200" b="1" dirty="0" err="1">
                <a:solidFill>
                  <a:prstClr val="black"/>
                </a:solidFill>
                <a:latin typeface="Bookman Old Style"/>
              </a:rPr>
              <a:t>with</a:t>
            </a:r>
            <a:r>
              <a:rPr lang="fr-FR" sz="1200" b="1" dirty="0">
                <a:solidFill>
                  <a:prstClr val="black"/>
                </a:solidFill>
                <a:latin typeface="Bookman Old Style"/>
              </a:rPr>
              <a:t> FN (count)</a:t>
            </a:r>
          </a:p>
        </p:txBody>
      </p:sp>
      <p:sp>
        <p:nvSpPr>
          <p:cNvPr id="112" name="ZoneTexte 111"/>
          <p:cNvSpPr txBox="1"/>
          <p:nvPr/>
        </p:nvSpPr>
        <p:spPr>
          <a:xfrm rot="16200000">
            <a:off x="795338" y="2157412"/>
            <a:ext cx="1746250" cy="276225"/>
          </a:xfrm>
          <a:prstGeom prst="rect">
            <a:avLst/>
          </a:prstGeom>
          <a:noFill/>
        </p:spPr>
        <p:txBody>
          <a:bodyPr wrap="none">
            <a:spAutoFit/>
          </a:bodyPr>
          <a:lstStyle/>
          <a:p>
            <a:pPr algn="ctr">
              <a:defRPr/>
            </a:pPr>
            <a:r>
              <a:rPr lang="fr-FR" sz="1200" b="1" dirty="0" err="1">
                <a:solidFill>
                  <a:prstClr val="black"/>
                </a:solidFill>
                <a:latin typeface="Bookman Old Style"/>
              </a:rPr>
              <a:t>Subjects</a:t>
            </a:r>
            <a:r>
              <a:rPr lang="fr-FR" sz="1200" b="1" dirty="0">
                <a:solidFill>
                  <a:prstClr val="black"/>
                </a:solidFill>
                <a:latin typeface="Bookman Old Style"/>
              </a:rPr>
              <a:t> </a:t>
            </a:r>
            <a:r>
              <a:rPr lang="fr-FR" sz="1200" b="1" dirty="0" err="1">
                <a:solidFill>
                  <a:prstClr val="black"/>
                </a:solidFill>
                <a:latin typeface="Bookman Old Style"/>
              </a:rPr>
              <a:t>with</a:t>
            </a:r>
            <a:r>
              <a:rPr lang="fr-FR" sz="1200" b="1" dirty="0">
                <a:solidFill>
                  <a:prstClr val="black"/>
                </a:solidFill>
                <a:latin typeface="Bookman Old Style"/>
              </a:rPr>
              <a:t> FN (count)</a:t>
            </a:r>
          </a:p>
        </p:txBody>
      </p:sp>
      <p:sp>
        <p:nvSpPr>
          <p:cNvPr id="113" name="ZoneTexte 112"/>
          <p:cNvSpPr txBox="1"/>
          <p:nvPr/>
        </p:nvSpPr>
        <p:spPr>
          <a:xfrm rot="16200000">
            <a:off x="890588" y="4052888"/>
            <a:ext cx="688975" cy="276225"/>
          </a:xfrm>
          <a:prstGeom prst="rect">
            <a:avLst/>
          </a:prstGeom>
          <a:noFill/>
        </p:spPr>
        <p:txBody>
          <a:bodyPr wrap="none">
            <a:spAutoFit/>
          </a:bodyPr>
          <a:lstStyle/>
          <a:p>
            <a:pPr algn="ctr">
              <a:defRPr/>
            </a:pPr>
            <a:r>
              <a:rPr lang="fr-FR" sz="1200" b="1" dirty="0">
                <a:solidFill>
                  <a:prstClr val="black"/>
                </a:solidFill>
                <a:latin typeface="Bookman Old Style"/>
              </a:rPr>
              <a:t>Placebo</a:t>
            </a:r>
          </a:p>
        </p:txBody>
      </p:sp>
      <p:sp>
        <p:nvSpPr>
          <p:cNvPr id="114" name="ZoneTexte 113"/>
          <p:cNvSpPr txBox="1"/>
          <p:nvPr/>
        </p:nvSpPr>
        <p:spPr>
          <a:xfrm rot="16200000">
            <a:off x="1019970" y="2158206"/>
            <a:ext cx="430212" cy="276225"/>
          </a:xfrm>
          <a:prstGeom prst="rect">
            <a:avLst/>
          </a:prstGeom>
          <a:noFill/>
        </p:spPr>
        <p:txBody>
          <a:bodyPr wrap="none">
            <a:spAutoFit/>
          </a:bodyPr>
          <a:lstStyle/>
          <a:p>
            <a:pPr algn="ctr">
              <a:defRPr/>
            </a:pPr>
            <a:r>
              <a:rPr lang="fr-FR" sz="1200" b="1" dirty="0">
                <a:solidFill>
                  <a:prstClr val="black"/>
                </a:solidFill>
                <a:latin typeface="Bookman Old Style"/>
              </a:rPr>
              <a:t>TDF</a:t>
            </a:r>
          </a:p>
        </p:txBody>
      </p:sp>
      <p:sp>
        <p:nvSpPr>
          <p:cNvPr id="115" name="ZoneTexte 114"/>
          <p:cNvSpPr txBox="1"/>
          <p:nvPr/>
        </p:nvSpPr>
        <p:spPr>
          <a:xfrm>
            <a:off x="6330950" y="1492250"/>
            <a:ext cx="1023938" cy="1016000"/>
          </a:xfrm>
          <a:prstGeom prst="rect">
            <a:avLst/>
          </a:prstGeom>
          <a:noFill/>
        </p:spPr>
        <p:txBody>
          <a:bodyPr wrap="none">
            <a:spAutoFit/>
          </a:bodyPr>
          <a:lstStyle/>
          <a:p>
            <a:pPr>
              <a:defRPr/>
            </a:pPr>
            <a:r>
              <a:rPr lang="fr-FR" sz="1200" b="1" dirty="0">
                <a:solidFill>
                  <a:prstClr val="black"/>
                </a:solidFill>
                <a:latin typeface="Bookman Old Style"/>
              </a:rPr>
              <a:t>N (subj.) </a:t>
            </a:r>
            <a:r>
              <a:rPr lang="fr-FR" sz="1200" dirty="0">
                <a:solidFill>
                  <a:prstClr val="black"/>
                </a:solidFill>
                <a:latin typeface="Bookman Old Style"/>
              </a:rPr>
              <a:t>: 11</a:t>
            </a:r>
          </a:p>
          <a:p>
            <a:pPr>
              <a:defRPr/>
            </a:pPr>
            <a:r>
              <a:rPr lang="fr-FR" sz="1200" b="1" dirty="0" err="1">
                <a:solidFill>
                  <a:prstClr val="black"/>
                </a:solidFill>
                <a:latin typeface="Bookman Old Style"/>
              </a:rPr>
              <a:t>Mean</a:t>
            </a:r>
            <a:r>
              <a:rPr lang="fr-FR" sz="1200" dirty="0">
                <a:solidFill>
                  <a:prstClr val="black"/>
                </a:solidFill>
                <a:latin typeface="Bookman Old Style"/>
              </a:rPr>
              <a:t> : 199</a:t>
            </a:r>
          </a:p>
          <a:p>
            <a:pPr>
              <a:defRPr/>
            </a:pPr>
            <a:r>
              <a:rPr lang="fr-FR" sz="1200" b="1" dirty="0" err="1">
                <a:solidFill>
                  <a:prstClr val="black"/>
                </a:solidFill>
                <a:latin typeface="Bookman Old Style"/>
              </a:rPr>
              <a:t>Median</a:t>
            </a:r>
            <a:r>
              <a:rPr lang="fr-FR" sz="1200" dirty="0">
                <a:solidFill>
                  <a:prstClr val="black"/>
                </a:solidFill>
                <a:latin typeface="Bookman Old Style"/>
              </a:rPr>
              <a:t> : 161</a:t>
            </a:r>
          </a:p>
          <a:p>
            <a:pPr>
              <a:defRPr/>
            </a:pPr>
            <a:r>
              <a:rPr lang="fr-FR" sz="1200" b="1" dirty="0">
                <a:solidFill>
                  <a:prstClr val="black"/>
                </a:solidFill>
                <a:latin typeface="Bookman Old Style"/>
              </a:rPr>
              <a:t>Min</a:t>
            </a:r>
            <a:r>
              <a:rPr lang="fr-FR" sz="1200" dirty="0">
                <a:solidFill>
                  <a:prstClr val="black"/>
                </a:solidFill>
                <a:latin typeface="Bookman Old Style"/>
              </a:rPr>
              <a:t> : 41,5</a:t>
            </a:r>
          </a:p>
          <a:p>
            <a:pPr>
              <a:defRPr/>
            </a:pPr>
            <a:r>
              <a:rPr lang="fr-FR" sz="1200" b="1" dirty="0">
                <a:solidFill>
                  <a:prstClr val="black"/>
                </a:solidFill>
                <a:latin typeface="Bookman Old Style"/>
              </a:rPr>
              <a:t>Max</a:t>
            </a:r>
            <a:r>
              <a:rPr lang="fr-FR" sz="1200" dirty="0">
                <a:solidFill>
                  <a:prstClr val="black"/>
                </a:solidFill>
                <a:latin typeface="Bookman Old Style"/>
              </a:rPr>
              <a:t> : 547</a:t>
            </a:r>
          </a:p>
        </p:txBody>
      </p:sp>
      <p:sp>
        <p:nvSpPr>
          <p:cNvPr id="116" name="ZoneTexte 115"/>
          <p:cNvSpPr txBox="1"/>
          <p:nvPr/>
        </p:nvSpPr>
        <p:spPr>
          <a:xfrm>
            <a:off x="6330950" y="3481388"/>
            <a:ext cx="1023938" cy="1016000"/>
          </a:xfrm>
          <a:prstGeom prst="rect">
            <a:avLst/>
          </a:prstGeom>
          <a:noFill/>
        </p:spPr>
        <p:txBody>
          <a:bodyPr wrap="none">
            <a:spAutoFit/>
          </a:bodyPr>
          <a:lstStyle/>
          <a:p>
            <a:pPr>
              <a:defRPr/>
            </a:pPr>
            <a:r>
              <a:rPr lang="fr-FR" sz="1200" b="1" dirty="0">
                <a:solidFill>
                  <a:prstClr val="black"/>
                </a:solidFill>
                <a:latin typeface="Bookman Old Style"/>
              </a:rPr>
              <a:t>N (subj.) </a:t>
            </a:r>
            <a:r>
              <a:rPr lang="fr-FR" sz="1200" dirty="0">
                <a:solidFill>
                  <a:prstClr val="black"/>
                </a:solidFill>
                <a:latin typeface="Bookman Old Style"/>
              </a:rPr>
              <a:t>: 19</a:t>
            </a:r>
          </a:p>
          <a:p>
            <a:pPr>
              <a:defRPr/>
            </a:pPr>
            <a:r>
              <a:rPr lang="fr-FR" sz="1200" b="1" dirty="0" err="1">
                <a:solidFill>
                  <a:prstClr val="black"/>
                </a:solidFill>
                <a:latin typeface="Bookman Old Style"/>
              </a:rPr>
              <a:t>Mean</a:t>
            </a:r>
            <a:r>
              <a:rPr lang="fr-FR" sz="1200" dirty="0">
                <a:solidFill>
                  <a:prstClr val="black"/>
                </a:solidFill>
                <a:latin typeface="Bookman Old Style"/>
              </a:rPr>
              <a:t> : 115</a:t>
            </a:r>
          </a:p>
          <a:p>
            <a:pPr>
              <a:defRPr/>
            </a:pPr>
            <a:r>
              <a:rPr lang="fr-FR" sz="1200" b="1" dirty="0" err="1">
                <a:solidFill>
                  <a:prstClr val="black"/>
                </a:solidFill>
                <a:latin typeface="Bookman Old Style"/>
              </a:rPr>
              <a:t>Median</a:t>
            </a:r>
            <a:r>
              <a:rPr lang="fr-FR" sz="1200" dirty="0">
                <a:solidFill>
                  <a:prstClr val="black"/>
                </a:solidFill>
                <a:latin typeface="Bookman Old Style"/>
              </a:rPr>
              <a:t> : 46</a:t>
            </a:r>
          </a:p>
          <a:p>
            <a:pPr>
              <a:defRPr/>
            </a:pPr>
            <a:r>
              <a:rPr lang="fr-FR" sz="1200" b="1" dirty="0">
                <a:solidFill>
                  <a:prstClr val="black"/>
                </a:solidFill>
                <a:latin typeface="Bookman Old Style"/>
              </a:rPr>
              <a:t>Min</a:t>
            </a:r>
            <a:r>
              <a:rPr lang="fr-FR" sz="1200" dirty="0">
                <a:solidFill>
                  <a:prstClr val="black"/>
                </a:solidFill>
                <a:latin typeface="Bookman Old Style"/>
              </a:rPr>
              <a:t> : 30,5</a:t>
            </a:r>
          </a:p>
          <a:p>
            <a:pPr>
              <a:defRPr/>
            </a:pPr>
            <a:r>
              <a:rPr lang="fr-FR" sz="1200" b="1" dirty="0">
                <a:solidFill>
                  <a:prstClr val="black"/>
                </a:solidFill>
                <a:latin typeface="Bookman Old Style"/>
              </a:rPr>
              <a:t>Max</a:t>
            </a:r>
            <a:r>
              <a:rPr lang="fr-FR" sz="1200" dirty="0">
                <a:solidFill>
                  <a:prstClr val="black"/>
                </a:solidFill>
                <a:latin typeface="Bookman Old Style"/>
              </a:rPr>
              <a:t> : 532</a:t>
            </a:r>
          </a:p>
        </p:txBody>
      </p:sp>
      <p:sp>
        <p:nvSpPr>
          <p:cNvPr id="44070" name="Text Box 11"/>
          <p:cNvSpPr txBox="1">
            <a:spLocks noChangeArrowheads="1"/>
          </p:cNvSpPr>
          <p:nvPr/>
        </p:nvSpPr>
        <p:spPr bwMode="auto">
          <a:xfrm>
            <a:off x="5202238" y="6581775"/>
            <a:ext cx="3941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r" fontAlgn="base">
              <a:spcBef>
                <a:spcPct val="0"/>
              </a:spcBef>
              <a:spcAft>
                <a:spcPct val="0"/>
              </a:spcAft>
            </a:pPr>
            <a:r>
              <a:rPr lang="fr-FR" altLang="en-US" sz="1200" i="1" smtClean="0">
                <a:solidFill>
                  <a:prstClr val="black"/>
                </a:solidFill>
                <a:latin typeface="Arial" pitchFamily="34" charset="0"/>
                <a:ea typeface="MS PGothic" pitchFamily="34" charset="-128"/>
              </a:rPr>
              <a:t>CROI 2015 Curlin M et al. Abstract 635. </a:t>
            </a:r>
          </a:p>
        </p:txBody>
      </p:sp>
      <p:sp>
        <p:nvSpPr>
          <p:cNvPr id="44134" name="Espace réservé du pied de page 1"/>
          <p:cNvSpPr txBox="1">
            <a:spLocks noGrp="1"/>
          </p:cNvSpPr>
          <p:nvPr/>
        </p:nvSpPr>
        <p:spPr bwMode="auto">
          <a:xfrm>
            <a:off x="2898775" y="6356350"/>
            <a:ext cx="350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z="1400" smtClean="0">
                <a:solidFill>
                  <a:srgbClr val="464653"/>
                </a:solidFill>
              </a:rPr>
              <a:t>Viroteam 11/9/15</a:t>
            </a:r>
          </a:p>
        </p:txBody>
      </p:sp>
    </p:spTree>
    <p:custDataLst>
      <p:tags r:id="rId1"/>
    </p:custDataLst>
    <p:extLst>
      <p:ext uri="{BB962C8B-B14F-4D97-AF65-F5344CB8AC3E}">
        <p14:creationId xmlns:p14="http://schemas.microsoft.com/office/powerpoint/2010/main" val="20940392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fontAlgn="auto">
              <a:spcAft>
                <a:spcPts val="0"/>
              </a:spcAft>
              <a:defRPr/>
            </a:pPr>
            <a:r>
              <a:rPr lang="en-US" b="1" dirty="0"/>
              <a:t>Performance </a:t>
            </a:r>
            <a:r>
              <a:rPr lang="en-US" b="1" dirty="0" smtClean="0"/>
              <a:t>du test </a:t>
            </a:r>
            <a:r>
              <a:rPr lang="en-US" b="1" dirty="0" err="1" smtClean="0"/>
              <a:t>rapide</a:t>
            </a:r>
            <a:r>
              <a:rPr lang="en-US" b="1" dirty="0" smtClean="0"/>
              <a:t> (INSTI) pendant la </a:t>
            </a:r>
            <a:r>
              <a:rPr lang="en-US" b="1" dirty="0" err="1" smtClean="0"/>
              <a:t>primoinfection</a:t>
            </a:r>
            <a:endParaRPr lang="fr-FR" dirty="0"/>
          </a:p>
        </p:txBody>
      </p:sp>
      <p:sp>
        <p:nvSpPr>
          <p:cNvPr id="48130" name="Espace réservé du pied de page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fontAlgn="base">
              <a:spcBef>
                <a:spcPct val="0"/>
              </a:spcBef>
              <a:spcAft>
                <a:spcPct val="0"/>
              </a:spcAft>
            </a:pPr>
            <a:endParaRPr lang="fr-FR" smtClean="0">
              <a:solidFill>
                <a:srgbClr val="464653"/>
              </a:solidFill>
            </a:endParaRPr>
          </a:p>
        </p:txBody>
      </p:sp>
      <p:sp>
        <p:nvSpPr>
          <p:cNvPr id="4" name="Espace réservé du contenu 3"/>
          <p:cNvSpPr>
            <a:spLocks noGrp="1"/>
          </p:cNvSpPr>
          <p:nvPr>
            <p:ph sz="quarter" idx="1"/>
          </p:nvPr>
        </p:nvSpPr>
        <p:spPr>
          <a:xfrm>
            <a:off x="457200" y="1219200"/>
            <a:ext cx="8229600" cy="4730750"/>
          </a:xfrm>
        </p:spPr>
        <p:txBody>
          <a:bodyPr>
            <a:normAutofit/>
          </a:bodyPr>
          <a:lstStyle/>
          <a:p>
            <a:pPr>
              <a:lnSpc>
                <a:spcPct val="80000"/>
              </a:lnSpc>
            </a:pPr>
            <a:r>
              <a:rPr lang="fr-FR" sz="1600" smtClean="0"/>
              <a:t>Etude rétrospective sur 33 </a:t>
            </a:r>
            <a:r>
              <a:rPr lang="en-US" sz="1600" smtClean="0"/>
              <a:t>patients en primoinfection prélevés entre 2010 et 2015 avec une CV détectable et un WB négatif ou indéterminé</a:t>
            </a:r>
          </a:p>
          <a:p>
            <a:pPr>
              <a:lnSpc>
                <a:spcPct val="80000"/>
              </a:lnSpc>
            </a:pPr>
            <a:r>
              <a:rPr lang="en-US" sz="1600" smtClean="0"/>
              <a:t>CV = 5,94 log</a:t>
            </a:r>
            <a:r>
              <a:rPr lang="en-US" sz="1600" baseline="-25000" smtClean="0"/>
              <a:t>10</a:t>
            </a:r>
            <a:r>
              <a:rPr lang="en-US" sz="1600" smtClean="0"/>
              <a:t> copies/mL (IQR=5.70-6.86), CD4+ cell count à 426/mm</a:t>
            </a:r>
            <a:r>
              <a:rPr lang="en-US" sz="1600" baseline="30000" smtClean="0"/>
              <a:t>3</a:t>
            </a:r>
            <a:r>
              <a:rPr lang="en-US" sz="1600" smtClean="0"/>
              <a:t> (IQR=367-520).</a:t>
            </a:r>
          </a:p>
          <a:p>
            <a:pPr>
              <a:lnSpc>
                <a:spcPct val="80000"/>
              </a:lnSpc>
            </a:pPr>
            <a:r>
              <a:rPr lang="en-US" sz="1600" smtClean="0"/>
              <a:t>12 (36.4%) ont un test rapide négatif</a:t>
            </a:r>
          </a:p>
          <a:p>
            <a:pPr>
              <a:lnSpc>
                <a:spcPct val="80000"/>
              </a:lnSpc>
            </a:pPr>
            <a:r>
              <a:rPr lang="en-US" sz="1600" smtClean="0"/>
              <a:t>Facteurs associés:</a:t>
            </a:r>
          </a:p>
          <a:p>
            <a:pPr>
              <a:lnSpc>
                <a:spcPct val="80000"/>
              </a:lnSpc>
            </a:pPr>
            <a:r>
              <a:rPr lang="en-US" sz="2000" smtClean="0"/>
              <a:t> </a:t>
            </a:r>
            <a:endParaRPr lang="fr-FR" sz="2000" smtClean="0"/>
          </a:p>
        </p:txBody>
      </p:sp>
      <p:graphicFrame>
        <p:nvGraphicFramePr>
          <p:cNvPr id="48172" name="Group 44"/>
          <p:cNvGraphicFramePr>
            <a:graphicFrameLocks noGrp="1"/>
          </p:cNvGraphicFramePr>
          <p:nvPr/>
        </p:nvGraphicFramePr>
        <p:xfrm>
          <a:off x="1524000" y="3068638"/>
          <a:ext cx="6096000" cy="2742565"/>
        </p:xfrm>
        <a:graphic>
          <a:graphicData uri="http://schemas.openxmlformats.org/drawingml/2006/table">
            <a:tbl>
              <a:tblPr/>
              <a:tblGrid>
                <a:gridCol w="2032000"/>
                <a:gridCol w="2032000"/>
                <a:gridCol w="2032000"/>
              </a:tblGrid>
              <a:tr h="431800">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endParaRPr kumimoji="0" lang="fr-FR" sz="1400" b="0" i="0" u="none" strike="noStrike" cap="none" normalizeH="0" baseline="0" smtClean="0">
                        <a:ln>
                          <a:noFill/>
                        </a:ln>
                        <a:solidFill>
                          <a:schemeClr val="tx1"/>
                        </a:solidFill>
                        <a:effectLst/>
                        <a:latin typeface="Gill Sans M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fr-FR" sz="1400" b="0" i="0" u="none" strike="noStrike" cap="none" normalizeH="0" baseline="0" smtClean="0">
                          <a:ln>
                            <a:noFill/>
                          </a:ln>
                          <a:solidFill>
                            <a:schemeClr val="tx1"/>
                          </a:solidFill>
                          <a:effectLst/>
                          <a:latin typeface="Gill Sans MT"/>
                        </a:rPr>
                        <a:t>INSTI Négatif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fr-FR" sz="1400" b="0" i="0" u="none" strike="noStrike" cap="none" normalizeH="0" baseline="0" smtClean="0">
                          <a:ln>
                            <a:noFill/>
                          </a:ln>
                          <a:solidFill>
                            <a:schemeClr val="tx1"/>
                          </a:solidFill>
                          <a:effectLst/>
                          <a:latin typeface="Gill Sans MT"/>
                        </a:rPr>
                        <a:t>INSTI Positif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fr-FR" sz="1400" b="0" i="0" u="none" strike="noStrike" cap="none" normalizeH="0" baseline="0" smtClean="0">
                          <a:ln>
                            <a:noFill/>
                          </a:ln>
                          <a:solidFill>
                            <a:schemeClr val="tx1"/>
                          </a:solidFill>
                          <a:effectLst/>
                          <a:latin typeface="Gill Sans MT"/>
                        </a:rPr>
                        <a:t>Charge virale (log)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fr-FR" sz="1400" b="0" i="0" u="none" strike="noStrike" cap="none" normalizeH="0" baseline="0" smtClean="0">
                          <a:ln>
                            <a:noFill/>
                          </a:ln>
                          <a:solidFill>
                            <a:schemeClr val="tx1"/>
                          </a:solidFill>
                          <a:effectLst/>
                          <a:latin typeface="Gill Sans MT"/>
                        </a:rPr>
                        <a:t>6,60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fr-FR" sz="1400" b="0" i="0" u="none" strike="noStrike" cap="none" normalizeH="0" baseline="0" smtClean="0">
                          <a:ln>
                            <a:noFill/>
                          </a:ln>
                          <a:solidFill>
                            <a:schemeClr val="tx1"/>
                          </a:solidFill>
                          <a:effectLst/>
                          <a:latin typeface="Gill Sans MT"/>
                        </a:rPr>
                        <a:t>5,75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fr-FR" sz="1400" b="0" i="0" u="none" strike="noStrike" cap="none" normalizeH="0" baseline="0" smtClean="0">
                          <a:ln>
                            <a:noFill/>
                          </a:ln>
                          <a:solidFill>
                            <a:schemeClr val="tx1"/>
                          </a:solidFill>
                          <a:effectLst/>
                          <a:latin typeface="Gill Sans MT"/>
                        </a:rPr>
                        <a:t>CD4 (/mm3)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fr-FR" sz="1400" b="0" i="0" u="none" strike="noStrike" cap="none" normalizeH="0" baseline="0" smtClean="0">
                          <a:ln>
                            <a:noFill/>
                          </a:ln>
                          <a:solidFill>
                            <a:schemeClr val="tx1"/>
                          </a:solidFill>
                          <a:effectLst/>
                          <a:latin typeface="Gill Sans MT"/>
                        </a:rPr>
                        <a:t>371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fr-FR" sz="1400" b="0" i="0" u="none" strike="noStrike" cap="none" normalizeH="0" baseline="0" smtClean="0">
                          <a:ln>
                            <a:noFill/>
                          </a:ln>
                          <a:solidFill>
                            <a:schemeClr val="tx1"/>
                          </a:solidFill>
                          <a:effectLst/>
                          <a:latin typeface="Gill Sans MT"/>
                        </a:rPr>
                        <a:t>480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fr-FR" sz="1400" b="0" i="0" u="none" strike="noStrike" cap="none" normalizeH="0" baseline="0" smtClean="0">
                          <a:ln>
                            <a:noFill/>
                          </a:ln>
                          <a:solidFill>
                            <a:schemeClr val="tx1"/>
                          </a:solidFill>
                          <a:effectLst/>
                          <a:latin typeface="Gill Sans MT"/>
                        </a:rPr>
                        <a:t>CD4/CD8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fr-FR" sz="1400" b="0" i="0" u="none" strike="noStrike" cap="none" normalizeH="0" baseline="0" smtClean="0">
                          <a:ln>
                            <a:noFill/>
                          </a:ln>
                          <a:solidFill>
                            <a:schemeClr val="tx1"/>
                          </a:solidFill>
                          <a:effectLst/>
                          <a:latin typeface="Gill Sans MT"/>
                        </a:rPr>
                        <a:t>0,78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fr-FR" sz="1400" b="0" i="0" u="none" strike="noStrike" cap="none" normalizeH="0" baseline="0" smtClean="0">
                          <a:ln>
                            <a:noFill/>
                          </a:ln>
                          <a:solidFill>
                            <a:schemeClr val="tx1"/>
                          </a:solidFill>
                          <a:effectLst/>
                          <a:latin typeface="Gill Sans MT"/>
                        </a:rPr>
                        <a:t>0,49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fr-FR" sz="1400" b="0" i="0" u="none" strike="noStrike" cap="none" normalizeH="0" baseline="0" smtClean="0">
                          <a:ln>
                            <a:noFill/>
                          </a:ln>
                          <a:solidFill>
                            <a:schemeClr val="tx1"/>
                          </a:solidFill>
                          <a:effectLst/>
                          <a:latin typeface="Gill Sans MT"/>
                        </a:rPr>
                        <a:t>Délai médian entre la date estimée de contamination et la date du prélèvement analysé (Jours)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fr-FR" sz="1400" b="0" i="0" u="none" strike="noStrike" cap="none" normalizeH="0" baseline="0" smtClean="0">
                          <a:ln>
                            <a:noFill/>
                          </a:ln>
                          <a:solidFill>
                            <a:schemeClr val="tx1"/>
                          </a:solidFill>
                          <a:effectLst/>
                          <a:latin typeface="Gill Sans MT"/>
                        </a:rPr>
                        <a:t>19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fr-FR" sz="1400" b="0" i="0" u="none" strike="noStrike" cap="none" normalizeH="0" baseline="0" smtClean="0">
                          <a:ln>
                            <a:noFill/>
                          </a:ln>
                          <a:solidFill>
                            <a:schemeClr val="tx1"/>
                          </a:solidFill>
                          <a:effectLst/>
                          <a:latin typeface="Gill Sans MT"/>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73" name="Text Box 45"/>
          <p:cNvSpPr txBox="1">
            <a:spLocks noChangeArrowheads="1"/>
          </p:cNvSpPr>
          <p:nvPr/>
        </p:nvSpPr>
        <p:spPr bwMode="auto">
          <a:xfrm>
            <a:off x="447675" y="6040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fr-FR" smtClean="0">
              <a:solidFill>
                <a:prstClr val="black"/>
              </a:solidFill>
              <a:latin typeface="Arial" pitchFamily="34" charset="0"/>
            </a:endParaRPr>
          </a:p>
        </p:txBody>
      </p:sp>
      <p:sp>
        <p:nvSpPr>
          <p:cNvPr id="48174" name="Text Box 46"/>
          <p:cNvSpPr txBox="1">
            <a:spLocks noChangeArrowheads="1"/>
          </p:cNvSpPr>
          <p:nvPr/>
        </p:nvSpPr>
        <p:spPr bwMode="auto">
          <a:xfrm>
            <a:off x="395288" y="6021388"/>
            <a:ext cx="8075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mtClean="0">
                <a:solidFill>
                  <a:prstClr val="black"/>
                </a:solidFill>
                <a:latin typeface="Arial" pitchFamily="34" charset="0"/>
              </a:rPr>
              <a:t>En médiane: un mois après la contamination, le test rapide est positif .</a:t>
            </a:r>
          </a:p>
          <a:p>
            <a:pPr fontAlgn="base">
              <a:spcBef>
                <a:spcPct val="0"/>
              </a:spcBef>
              <a:spcAft>
                <a:spcPct val="0"/>
              </a:spcAft>
            </a:pPr>
            <a:r>
              <a:rPr lang="fr-FR" smtClean="0">
                <a:solidFill>
                  <a:prstClr val="black"/>
                </a:solidFill>
                <a:latin typeface="Arial" pitchFamily="34" charset="0"/>
              </a:rPr>
              <a:t>Mais attention: test rapide sur sérum/plasma et avec une prise d’essai de 50µl</a:t>
            </a:r>
          </a:p>
        </p:txBody>
      </p:sp>
      <p:sp>
        <p:nvSpPr>
          <p:cNvPr id="48175" name="Espace réservé du pied de page 1"/>
          <p:cNvSpPr txBox="1">
            <a:spLocks noGrp="1"/>
          </p:cNvSpPr>
          <p:nvPr/>
        </p:nvSpPr>
        <p:spPr bwMode="auto">
          <a:xfrm>
            <a:off x="2771775" y="6492875"/>
            <a:ext cx="350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z="1400" smtClean="0">
                <a:solidFill>
                  <a:srgbClr val="464653"/>
                </a:solidFill>
              </a:rPr>
              <a:t>Viroteam 11/9/15</a:t>
            </a:r>
          </a:p>
        </p:txBody>
      </p:sp>
    </p:spTree>
    <p:extLst>
      <p:ext uri="{BB962C8B-B14F-4D97-AF65-F5344CB8AC3E}">
        <p14:creationId xmlns:p14="http://schemas.microsoft.com/office/powerpoint/2010/main" val="18175757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p:cNvSpPr>
          <p:nvPr>
            <p:ph type="body" idx="4294967295"/>
          </p:nvPr>
        </p:nvSpPr>
        <p:spPr>
          <a:xfrm>
            <a:off x="457200" y="1182688"/>
            <a:ext cx="8435975" cy="4910137"/>
          </a:xfrm>
        </p:spPr>
        <p:txBody>
          <a:bodyPr/>
          <a:lstStyle/>
          <a:p>
            <a:r>
              <a:rPr lang="fr-FR" sz="2400" smtClean="0"/>
              <a:t>L’autotest s’inscrit de façon logique dans l’évolution de la politique du dépistage VIH avec une nécessité de diversifier et d’amplifier l’offre.</a:t>
            </a:r>
          </a:p>
          <a:p>
            <a:pPr lvl="1"/>
            <a:r>
              <a:rPr lang="fr-FR" sz="2100" smtClean="0"/>
              <a:t>Utilisation du Test rapide: </a:t>
            </a:r>
          </a:p>
          <a:p>
            <a:pPr lvl="1">
              <a:buFont typeface="Wingdings 3" pitchFamily="18" charset="2"/>
              <a:buNone/>
            </a:pPr>
            <a:r>
              <a:rPr lang="fr-FR" sz="2100" smtClean="0"/>
              <a:t>	Milieu médical </a:t>
            </a:r>
            <a:r>
              <a:rPr lang="fr-FR" sz="2100" smtClean="0">
                <a:sym typeface="Symbol" pitchFamily="18" charset="2"/>
              </a:rPr>
              <a:t> Milieu communautaire  Personne elle-même</a:t>
            </a:r>
          </a:p>
          <a:p>
            <a:endParaRPr lang="fr-FR" sz="2400" smtClean="0"/>
          </a:p>
          <a:p>
            <a:r>
              <a:rPr lang="fr-FR" sz="2400" smtClean="0"/>
              <a:t>Il recentre le dépistage dans l’autonomie de la personne vis-à-vis de son dépistage, du contrôle de sa santé.</a:t>
            </a:r>
          </a:p>
          <a:p>
            <a:endParaRPr lang="fr-FR" sz="2400" smtClean="0"/>
          </a:p>
          <a:p>
            <a:r>
              <a:rPr lang="fr-FR" sz="2400" smtClean="0"/>
              <a:t>C’est un outil complémentaire par rapport aux autres tests.</a:t>
            </a:r>
          </a:p>
        </p:txBody>
      </p:sp>
      <p:sp>
        <p:nvSpPr>
          <p:cNvPr id="66564" name="Espace réservé du pied de page 1"/>
          <p:cNvSpPr txBox="1">
            <a:spLocks noGrp="1"/>
          </p:cNvSpPr>
          <p:nvPr/>
        </p:nvSpPr>
        <p:spPr bwMode="auto">
          <a:xfrm>
            <a:off x="2898775" y="6356350"/>
            <a:ext cx="350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z="1400" smtClean="0">
                <a:solidFill>
                  <a:srgbClr val="464653"/>
                </a:solidFill>
              </a:rPr>
              <a:t>Viroteam 11/9/15</a:t>
            </a:r>
          </a:p>
        </p:txBody>
      </p:sp>
    </p:spTree>
    <p:extLst>
      <p:ext uri="{BB962C8B-B14F-4D97-AF65-F5344CB8AC3E}">
        <p14:creationId xmlns:p14="http://schemas.microsoft.com/office/powerpoint/2010/main" val="29445884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8800"/>
            <a:ext cx="8197850"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4" y="199852"/>
            <a:ext cx="5118108"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7519" y="1056338"/>
            <a:ext cx="4896545" cy="51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820836"/>
            <a:ext cx="7596336" cy="297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0824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2"/>
          <p:cNvSpPr>
            <a:spLocks noGrp="1"/>
          </p:cNvSpPr>
          <p:nvPr>
            <p:ph type="title"/>
          </p:nvPr>
        </p:nvSpPr>
        <p:spPr/>
        <p:txBody>
          <a:bodyPr/>
          <a:lstStyle/>
          <a:p>
            <a:r>
              <a:rPr lang="fr-FR" smtClean="0"/>
              <a:t>Questions et Limites</a:t>
            </a:r>
          </a:p>
        </p:txBody>
      </p:sp>
      <p:sp>
        <p:nvSpPr>
          <p:cNvPr id="49154" name="Espace réservé du pied de page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mtClean="0">
                <a:solidFill>
                  <a:srgbClr val="464653"/>
                </a:solidFill>
              </a:rPr>
              <a:t>Viroteam 11/9/15</a:t>
            </a:r>
          </a:p>
        </p:txBody>
      </p:sp>
      <p:sp>
        <p:nvSpPr>
          <p:cNvPr id="49155" name="Espace réservé du contenu 3"/>
          <p:cNvSpPr>
            <a:spLocks noGrp="1"/>
          </p:cNvSpPr>
          <p:nvPr>
            <p:ph sz="quarter" idx="1"/>
          </p:nvPr>
        </p:nvSpPr>
        <p:spPr>
          <a:xfrm>
            <a:off x="457200" y="1219200"/>
            <a:ext cx="8229600" cy="4937125"/>
          </a:xfrm>
        </p:spPr>
        <p:txBody>
          <a:bodyPr/>
          <a:lstStyle/>
          <a:p>
            <a:r>
              <a:rPr lang="fr-FR" sz="2400" smtClean="0"/>
              <a:t>Le risque est bien sûr de passer à côté des primoinfections, situation à haut risque de transmission, et aussi de séroconversion « décapitée » sous Prep.</a:t>
            </a:r>
          </a:p>
          <a:p>
            <a:endParaRPr lang="fr-FR" sz="2400" smtClean="0"/>
          </a:p>
          <a:p>
            <a:r>
              <a:rPr lang="fr-FR" sz="2400" smtClean="0"/>
              <a:t>Conséquences de l’absence d’encadrement, conseils avant et après le test ?</a:t>
            </a:r>
          </a:p>
          <a:p>
            <a:endParaRPr lang="fr-FR" sz="2400" smtClean="0"/>
          </a:p>
          <a:p>
            <a:r>
              <a:rPr lang="fr-FR" sz="2400" smtClean="0"/>
              <a:t>Problème du coût</a:t>
            </a:r>
          </a:p>
          <a:p>
            <a:endParaRPr lang="fr-FR" sz="2400" smtClean="0"/>
          </a:p>
          <a:p>
            <a:r>
              <a:rPr lang="fr-FR" sz="2400" smtClean="0"/>
              <a:t>Pas de données sur l’accès au soin après le dépistage (« Link to care »)</a:t>
            </a:r>
          </a:p>
          <a:p>
            <a:pPr marL="742950" lvl="1" indent="-285750"/>
            <a:r>
              <a:rPr lang="fr-FR" sz="2000" smtClean="0"/>
              <a:t>Mais avec le dépistage classique: 30% des dépistés n’entrent pas dans le système de soins</a:t>
            </a:r>
          </a:p>
          <a:p>
            <a:pPr marL="742950" lvl="1" indent="-285750"/>
            <a:endParaRPr lang="fr-FR" sz="2400" smtClean="0"/>
          </a:p>
        </p:txBody>
      </p:sp>
    </p:spTree>
    <p:extLst>
      <p:ext uri="{BB962C8B-B14F-4D97-AF65-F5344CB8AC3E}">
        <p14:creationId xmlns:p14="http://schemas.microsoft.com/office/powerpoint/2010/main" val="29142010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re 1"/>
          <p:cNvSpPr>
            <a:spLocks noGrp="1"/>
          </p:cNvSpPr>
          <p:nvPr>
            <p:ph type="title"/>
          </p:nvPr>
        </p:nvSpPr>
        <p:spPr/>
        <p:txBody>
          <a:bodyPr/>
          <a:lstStyle/>
          <a:p>
            <a:r>
              <a:rPr lang="fr-FR" b="1" smtClean="0">
                <a:solidFill>
                  <a:srgbClr val="FF0000"/>
                </a:solidFill>
              </a:rPr>
              <a:t>Traiter, c’est d’abord dépister</a:t>
            </a:r>
            <a:r>
              <a:rPr lang="fr-FR" smtClean="0">
                <a:solidFill>
                  <a:srgbClr val="FF0000"/>
                </a:solidFill>
              </a:rPr>
              <a:t>, </a:t>
            </a:r>
          </a:p>
        </p:txBody>
      </p:sp>
      <p:sp>
        <p:nvSpPr>
          <p:cNvPr id="52226" name="Espace réservé du contenu 2"/>
          <p:cNvSpPr>
            <a:spLocks noGrp="1"/>
          </p:cNvSpPr>
          <p:nvPr>
            <p:ph sz="quarter" idx="1"/>
          </p:nvPr>
        </p:nvSpPr>
        <p:spPr>
          <a:xfrm>
            <a:off x="539750" y="1844675"/>
            <a:ext cx="8229600" cy="3519488"/>
          </a:xfrm>
        </p:spPr>
        <p:txBody>
          <a:bodyPr/>
          <a:lstStyle/>
          <a:p>
            <a:pPr algn="just"/>
            <a:r>
              <a:rPr lang="fr-FR" b="1" smtClean="0"/>
              <a:t>Le recours au dépistage quel que soit le moyen permet un diagnostic précoce, une meilleure prise en charge et une diminution du risque de transmission, </a:t>
            </a:r>
          </a:p>
          <a:p>
            <a:pPr marL="273050" lvl="1" indent="0" algn="just">
              <a:buFont typeface="Wingdings 3" pitchFamily="18" charset="2"/>
              <a:buNone/>
            </a:pPr>
            <a:r>
              <a:rPr lang="fr-FR" smtClean="0"/>
              <a:t>par la baisse sous traitement de la charge virale communautaire (ex du VIH) mais aussi par la simple connaissance de l’infection</a:t>
            </a:r>
          </a:p>
          <a:p>
            <a:pPr algn="just"/>
            <a:endParaRPr lang="fr-FR" b="1" smtClean="0"/>
          </a:p>
          <a:p>
            <a:pPr algn="just"/>
            <a:r>
              <a:rPr lang="fr-FR" b="1" smtClean="0"/>
              <a:t>Bénéfice individuel et collectif</a:t>
            </a:r>
            <a:endParaRPr lang="fr-FR" smtClean="0"/>
          </a:p>
        </p:txBody>
      </p:sp>
      <p:sp>
        <p:nvSpPr>
          <p:cNvPr id="52228" name="Espace réservé du pied de page 1"/>
          <p:cNvSpPr txBox="1">
            <a:spLocks noGrp="1"/>
          </p:cNvSpPr>
          <p:nvPr/>
        </p:nvSpPr>
        <p:spPr bwMode="auto">
          <a:xfrm>
            <a:off x="2898775" y="6356350"/>
            <a:ext cx="350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z="1400" smtClean="0">
                <a:solidFill>
                  <a:srgbClr val="464653"/>
                </a:solidFill>
              </a:rPr>
              <a:t>Viroteam 11/9/15</a:t>
            </a:r>
          </a:p>
        </p:txBody>
      </p:sp>
    </p:spTree>
    <p:extLst>
      <p:ext uri="{BB962C8B-B14F-4D97-AF65-F5344CB8AC3E}">
        <p14:creationId xmlns:p14="http://schemas.microsoft.com/office/powerpoint/2010/main" val="10131936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fontAlgn="auto">
              <a:spcAft>
                <a:spcPts val="0"/>
              </a:spcAft>
              <a:defRPr/>
            </a:pPr>
            <a:r>
              <a:rPr lang="fr-FR" dirty="0" smtClean="0"/>
              <a:t>Autotests VIH: aspects virologiques</a:t>
            </a:r>
            <a:endParaRPr lang="fr-FR" dirty="0"/>
          </a:p>
        </p:txBody>
      </p:sp>
      <p:sp>
        <p:nvSpPr>
          <p:cNvPr id="3" name="Sous-titre 2"/>
          <p:cNvSpPr>
            <a:spLocks noGrp="1"/>
          </p:cNvSpPr>
          <p:nvPr>
            <p:ph type="subTitle" idx="1"/>
          </p:nvPr>
        </p:nvSpPr>
        <p:spPr/>
        <p:txBody>
          <a:bodyPr>
            <a:normAutofit/>
          </a:bodyPr>
          <a:lstStyle/>
          <a:p>
            <a:pPr fontAlgn="auto">
              <a:spcAft>
                <a:spcPts val="0"/>
              </a:spcAft>
              <a:buFont typeface="Wingdings 3"/>
              <a:buNone/>
              <a:defRPr/>
            </a:pPr>
            <a:r>
              <a:rPr lang="fr-FR" dirty="0" smtClean="0"/>
              <a:t>Dr Laurence </a:t>
            </a:r>
            <a:r>
              <a:rPr lang="fr-FR" dirty="0" err="1" smtClean="0"/>
              <a:t>Morand-Joubert</a:t>
            </a:r>
            <a:endParaRPr lang="fr-FR" dirty="0" smtClean="0"/>
          </a:p>
          <a:p>
            <a:pPr fontAlgn="auto">
              <a:spcAft>
                <a:spcPts val="0"/>
              </a:spcAft>
              <a:buFont typeface="Wingdings 3"/>
              <a:buNone/>
              <a:defRPr/>
            </a:pPr>
            <a:endParaRPr lang="fr-FR" dirty="0"/>
          </a:p>
        </p:txBody>
      </p:sp>
      <p:sp>
        <p:nvSpPr>
          <p:cNvPr id="15363" name="Espace réservé du pied de page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a:solidFill>
                  <a:srgbClr val="464653"/>
                </a:solidFill>
              </a:rPr>
              <a:t>Viroteam 11/9/15</a:t>
            </a:r>
          </a:p>
        </p:txBody>
      </p:sp>
    </p:spTree>
    <p:extLst>
      <p:ext uri="{BB962C8B-B14F-4D97-AF65-F5344CB8AC3E}">
        <p14:creationId xmlns:p14="http://schemas.microsoft.com/office/powerpoint/2010/main" val="30846692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3571875"/>
            <a:ext cx="55641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p:txBody>
          <a:bodyPr>
            <a:normAutofit fontScale="90000"/>
          </a:bodyPr>
          <a:lstStyle/>
          <a:p>
            <a:pPr algn="ctr" fontAlgn="auto">
              <a:spcAft>
                <a:spcPts val="0"/>
              </a:spcAft>
              <a:defRPr/>
            </a:pPr>
            <a:r>
              <a:rPr lang="en-US" altLang="zh-TW" sz="3600" dirty="0" smtClean="0"/>
              <a:t>Tests </a:t>
            </a:r>
            <a:r>
              <a:rPr lang="en-US" altLang="zh-TW" sz="3600" dirty="0" err="1" smtClean="0"/>
              <a:t>rapides</a:t>
            </a:r>
            <a:r>
              <a:rPr lang="en-US" altLang="zh-TW" sz="3600" dirty="0" smtClean="0"/>
              <a:t> </a:t>
            </a:r>
            <a:r>
              <a:rPr lang="en-US" altLang="zh-TW" sz="3600" dirty="0" err="1" smtClean="0"/>
              <a:t>d’orientation</a:t>
            </a:r>
            <a:r>
              <a:rPr lang="en-US" altLang="zh-TW" sz="3600" dirty="0" smtClean="0"/>
              <a:t> </a:t>
            </a:r>
            <a:r>
              <a:rPr lang="en-US" altLang="zh-TW" sz="3600" dirty="0" err="1" smtClean="0"/>
              <a:t>diagnostique</a:t>
            </a:r>
            <a:r>
              <a:rPr lang="en-US" altLang="zh-TW" sz="3600" dirty="0" smtClean="0"/>
              <a:t> : </a:t>
            </a:r>
            <a:r>
              <a:rPr lang="en-US" altLang="zh-TW" sz="3600" dirty="0" err="1" smtClean="0"/>
              <a:t>Exemples</a:t>
            </a:r>
            <a:endParaRPr lang="en-US" altLang="zh-TW" sz="3600" dirty="0" smtClean="0"/>
          </a:p>
        </p:txBody>
      </p:sp>
      <p:sp>
        <p:nvSpPr>
          <p:cNvPr id="16387" name="ZoneTexte 5"/>
          <p:cNvSpPr txBox="1">
            <a:spLocks noChangeArrowheads="1"/>
          </p:cNvSpPr>
          <p:nvPr/>
        </p:nvSpPr>
        <p:spPr bwMode="auto">
          <a:xfrm>
            <a:off x="395288" y="1557338"/>
            <a:ext cx="76327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fontAlgn="base">
              <a:spcBef>
                <a:spcPct val="0"/>
              </a:spcBef>
              <a:spcAft>
                <a:spcPct val="0"/>
              </a:spcAft>
            </a:pPr>
            <a:r>
              <a:rPr lang="fr-FR" altLang="fr-FR" smtClean="0">
                <a:solidFill>
                  <a:prstClr val="black"/>
                </a:solidFill>
                <a:latin typeface="Arial Narrow" pitchFamily="34" charset="0"/>
                <a:ea typeface="MS PGothic" pitchFamily="34" charset="-128"/>
              </a:rPr>
              <a:t>Par immunofiltration ou immunochromatographie</a:t>
            </a:r>
          </a:p>
          <a:p>
            <a:pPr fontAlgn="base">
              <a:spcBef>
                <a:spcPct val="0"/>
              </a:spcBef>
              <a:spcAft>
                <a:spcPct val="0"/>
              </a:spcAft>
            </a:pPr>
            <a:endParaRPr lang="fr-FR" altLang="fr-FR" smtClean="0">
              <a:solidFill>
                <a:prstClr val="black"/>
              </a:solidFill>
              <a:latin typeface="Arial Narrow" pitchFamily="34" charset="0"/>
              <a:ea typeface="MS PGothic" pitchFamily="34" charset="-128"/>
            </a:endParaRPr>
          </a:p>
          <a:p>
            <a:pPr fontAlgn="base">
              <a:spcBef>
                <a:spcPct val="0"/>
              </a:spcBef>
              <a:spcAft>
                <a:spcPct val="0"/>
              </a:spcAft>
            </a:pPr>
            <a:r>
              <a:rPr lang="fr-FR" altLang="fr-FR" smtClean="0">
                <a:solidFill>
                  <a:prstClr val="black"/>
                </a:solidFill>
                <a:latin typeface="Arial Narrow" pitchFamily="34" charset="0"/>
                <a:ea typeface="MS PGothic" pitchFamily="34" charset="-128"/>
              </a:rPr>
              <a:t>Présence d’un contrôle positif de la réaction</a:t>
            </a:r>
          </a:p>
          <a:p>
            <a:pPr fontAlgn="base">
              <a:spcBef>
                <a:spcPct val="0"/>
              </a:spcBef>
              <a:spcAft>
                <a:spcPct val="0"/>
              </a:spcAft>
            </a:pPr>
            <a:endParaRPr lang="fr-FR" altLang="fr-FR" smtClean="0">
              <a:solidFill>
                <a:prstClr val="black"/>
              </a:solidFill>
              <a:latin typeface="Arial Narrow" pitchFamily="34" charset="0"/>
              <a:ea typeface="MS PGothic" pitchFamily="34" charset="-128"/>
            </a:endParaRPr>
          </a:p>
          <a:p>
            <a:pPr fontAlgn="base">
              <a:spcBef>
                <a:spcPct val="0"/>
              </a:spcBef>
              <a:spcAft>
                <a:spcPct val="0"/>
              </a:spcAft>
            </a:pPr>
            <a:r>
              <a:rPr lang="fr-FR" altLang="fr-FR" smtClean="0">
                <a:solidFill>
                  <a:prstClr val="black"/>
                </a:solidFill>
                <a:latin typeface="Arial Narrow" pitchFamily="34" charset="0"/>
                <a:ea typeface="MS PGothic" pitchFamily="34" charset="-128"/>
              </a:rPr>
              <a:t>Exemple pour le VIH: Détection des anticorps VIH-1 et 2 avec ou sans antigène p24</a:t>
            </a:r>
          </a:p>
        </p:txBody>
      </p:sp>
      <p:sp>
        <p:nvSpPr>
          <p:cNvPr id="16388" name="ZoneTexte 1"/>
          <p:cNvSpPr txBox="1">
            <a:spLocks noChangeArrowheads="1"/>
          </p:cNvSpPr>
          <p:nvPr/>
        </p:nvSpPr>
        <p:spPr bwMode="auto">
          <a:xfrm>
            <a:off x="611188" y="6122988"/>
            <a:ext cx="187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fontAlgn="base">
              <a:spcBef>
                <a:spcPct val="0"/>
              </a:spcBef>
              <a:spcAft>
                <a:spcPct val="0"/>
              </a:spcAft>
            </a:pPr>
            <a:r>
              <a:rPr lang="fr-FR" smtClean="0">
                <a:solidFill>
                  <a:prstClr val="black"/>
                </a:solidFill>
              </a:rPr>
              <a:t>Prise d’essai: 50 µl</a:t>
            </a:r>
          </a:p>
        </p:txBody>
      </p:sp>
      <p:sp>
        <p:nvSpPr>
          <p:cNvPr id="16389" name="Espace réservé du pied de page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a:solidFill>
                  <a:srgbClr val="464653"/>
                </a:solidFill>
              </a:rPr>
              <a:t>Viroteam 11/9/15</a:t>
            </a:r>
          </a:p>
        </p:txBody>
      </p:sp>
    </p:spTree>
    <p:extLst>
      <p:ext uri="{BB962C8B-B14F-4D97-AF65-F5344CB8AC3E}">
        <p14:creationId xmlns:p14="http://schemas.microsoft.com/office/powerpoint/2010/main" val="28985392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r>
              <a:rPr lang="fr-FR" altLang="fr-FR" smtClean="0"/>
              <a:t>Les textes </a:t>
            </a:r>
          </a:p>
        </p:txBody>
      </p:sp>
      <p:sp useBgFill="1">
        <p:nvSpPr>
          <p:cNvPr id="18434" name="Rectangle 3"/>
          <p:cNvSpPr>
            <a:spLocks noGrp="1" noChangeArrowheads="1"/>
          </p:cNvSpPr>
          <p:nvPr>
            <p:ph type="body" idx="4294967295"/>
          </p:nvPr>
        </p:nvSpPr>
        <p:spPr/>
        <p:txBody>
          <a:bodyPr/>
          <a:lstStyle/>
          <a:p>
            <a:pPr>
              <a:lnSpc>
                <a:spcPct val="90000"/>
              </a:lnSpc>
            </a:pPr>
            <a:r>
              <a:rPr lang="fr-FR" altLang="fr-FR" sz="2400" smtClean="0"/>
              <a:t>L’</a:t>
            </a:r>
            <a:r>
              <a:rPr lang="fr-FR" altLang="fr-FR" sz="2400" b="1" smtClean="0"/>
              <a:t>Afssaps</a:t>
            </a:r>
            <a:r>
              <a:rPr lang="fr-FR" altLang="fr-FR" sz="2400" smtClean="0"/>
              <a:t> rend un rapport en octobre 2008 sur les performances des tests</a:t>
            </a:r>
          </a:p>
          <a:p>
            <a:pPr>
              <a:lnSpc>
                <a:spcPct val="90000"/>
              </a:lnSpc>
            </a:pPr>
            <a:endParaRPr lang="fr-FR" altLang="fr-FR" sz="2400" smtClean="0"/>
          </a:p>
          <a:p>
            <a:pPr>
              <a:lnSpc>
                <a:spcPct val="90000"/>
              </a:lnSpc>
            </a:pPr>
            <a:r>
              <a:rPr lang="fr-FR" altLang="fr-FR" sz="2400" b="1" smtClean="0"/>
              <a:t>L’HAS </a:t>
            </a:r>
            <a:r>
              <a:rPr lang="fr-FR" altLang="fr-FR" sz="2400" smtClean="0"/>
              <a:t>en octobre 2009 définie la « place des tests rapides dans les stratégies et dispositifs de dépistage.. »</a:t>
            </a:r>
          </a:p>
          <a:p>
            <a:pPr>
              <a:lnSpc>
                <a:spcPct val="90000"/>
              </a:lnSpc>
            </a:pPr>
            <a:endParaRPr lang="fr-FR" altLang="fr-FR" sz="2400" smtClean="0"/>
          </a:p>
          <a:p>
            <a:pPr>
              <a:lnSpc>
                <a:spcPct val="90000"/>
              </a:lnSpc>
            </a:pPr>
            <a:r>
              <a:rPr lang="fr-FR" altLang="fr-FR" sz="2400" b="1" smtClean="0"/>
              <a:t>L’Arrêté</a:t>
            </a:r>
            <a:r>
              <a:rPr lang="fr-FR" altLang="fr-FR" sz="2400" smtClean="0"/>
              <a:t> du 28 mai 2010 puis l’arrêté du 9 novembre 2010 avec une version consolidée du 5 juin 2012 fixent les conditions de réalisation du TROD</a:t>
            </a:r>
          </a:p>
          <a:p>
            <a:pPr>
              <a:lnSpc>
                <a:spcPct val="90000"/>
              </a:lnSpc>
            </a:pPr>
            <a:endParaRPr lang="fr-FR" altLang="fr-FR" sz="2800" smtClean="0"/>
          </a:p>
        </p:txBody>
      </p:sp>
      <p:sp>
        <p:nvSpPr>
          <p:cNvPr id="18435" name="Espace réservé du pied de page 3"/>
          <p:cNvSpPr>
            <a:spLocks noGrp="1"/>
          </p:cNvSpPr>
          <p:nvPr>
            <p:ph type="ftr" sz="quarter" idx="11"/>
          </p:nvPr>
        </p:nvSpPr>
        <p:spPr bwMode="auto">
          <a:xfrm>
            <a:off x="2898775" y="6356350"/>
            <a:ext cx="3505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a:solidFill>
                  <a:srgbClr val="464653"/>
                </a:solidFill>
              </a:rPr>
              <a:t>Viroteam 11/9/15</a:t>
            </a:r>
          </a:p>
        </p:txBody>
      </p:sp>
    </p:spTree>
    <p:extLst>
      <p:ext uri="{BB962C8B-B14F-4D97-AF65-F5344CB8AC3E}">
        <p14:creationId xmlns:p14="http://schemas.microsoft.com/office/powerpoint/2010/main" val="37093689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pPr algn="ctr"/>
            <a:r>
              <a:rPr lang="fr-FR" altLang="fr-FR" smtClean="0"/>
              <a:t>Indications des TROD VIH</a:t>
            </a:r>
            <a:br>
              <a:rPr lang="fr-FR" altLang="fr-FR" smtClean="0"/>
            </a:br>
            <a:r>
              <a:rPr lang="fr-FR" altLang="fr-FR" sz="1400" smtClean="0"/>
              <a:t>L’ Arrêté du 28 mai 2010 puis  l’ arrêté du 9 novembre 2010</a:t>
            </a:r>
          </a:p>
        </p:txBody>
      </p:sp>
      <p:sp>
        <p:nvSpPr>
          <p:cNvPr id="19458" name="Rectangle 3"/>
          <p:cNvSpPr>
            <a:spLocks noGrp="1" noChangeArrowheads="1"/>
          </p:cNvSpPr>
          <p:nvPr>
            <p:ph type="body" idx="4294967295"/>
          </p:nvPr>
        </p:nvSpPr>
        <p:spPr>
          <a:xfrm>
            <a:off x="468313" y="1341438"/>
            <a:ext cx="8229600" cy="5111750"/>
          </a:xfrm>
        </p:spPr>
        <p:txBody>
          <a:bodyPr>
            <a:normAutofit fontScale="92500" lnSpcReduction="20000"/>
          </a:bodyPr>
          <a:lstStyle/>
          <a:p>
            <a:pPr marL="274320" indent="-274320" fontAlgn="auto">
              <a:lnSpc>
                <a:spcPct val="80000"/>
              </a:lnSpc>
              <a:spcAft>
                <a:spcPts val="0"/>
              </a:spcAft>
              <a:buFont typeface="Wingdings 3"/>
              <a:buChar char=""/>
              <a:defRPr/>
            </a:pPr>
            <a:r>
              <a:rPr lang="fr-FR" altLang="fr-FR" sz="2400" dirty="0" smtClean="0"/>
              <a:t>En situation d’urgence </a:t>
            </a:r>
            <a:r>
              <a:rPr lang="fr-FR" altLang="fr-FR" dirty="0" smtClean="0"/>
              <a:t>:</a:t>
            </a:r>
          </a:p>
          <a:p>
            <a:pPr marL="274320" indent="-274320" fontAlgn="auto">
              <a:lnSpc>
                <a:spcPct val="80000"/>
              </a:lnSpc>
              <a:spcAft>
                <a:spcPts val="0"/>
              </a:spcAft>
              <a:buFont typeface="Wingdings 3"/>
              <a:buChar char=""/>
              <a:defRPr/>
            </a:pPr>
            <a:endParaRPr lang="fr-FR" altLang="fr-FR" dirty="0" smtClean="0"/>
          </a:p>
          <a:p>
            <a:pPr marL="548640" lvl="1" indent="-274320" fontAlgn="auto">
              <a:lnSpc>
                <a:spcPct val="80000"/>
              </a:lnSpc>
              <a:spcAft>
                <a:spcPts val="0"/>
              </a:spcAft>
              <a:buFont typeface="Wingdings 3"/>
              <a:buChar char=""/>
              <a:defRPr/>
            </a:pPr>
            <a:r>
              <a:rPr lang="fr-FR" altLang="fr-FR" sz="2000" dirty="0" smtClean="0"/>
              <a:t>Accident d’exposition au sang (AES) : TROD proposé au patient source</a:t>
            </a:r>
          </a:p>
          <a:p>
            <a:pPr marL="548640" lvl="1" indent="-274320" fontAlgn="auto">
              <a:lnSpc>
                <a:spcPct val="80000"/>
              </a:lnSpc>
              <a:spcAft>
                <a:spcPts val="0"/>
              </a:spcAft>
              <a:buFont typeface="Wingdings 3"/>
              <a:buChar char=""/>
              <a:defRPr/>
            </a:pPr>
            <a:r>
              <a:rPr lang="fr-FR" altLang="fr-FR" sz="2000" dirty="0" smtClean="0"/>
              <a:t>Accident d’exposition sexuel : TROD proposé aux 2 partenaires </a:t>
            </a:r>
          </a:p>
          <a:p>
            <a:pPr marL="548640" lvl="1" indent="-274320" fontAlgn="auto">
              <a:lnSpc>
                <a:spcPct val="80000"/>
              </a:lnSpc>
              <a:spcAft>
                <a:spcPts val="0"/>
              </a:spcAft>
              <a:buFont typeface="Wingdings 3"/>
              <a:buChar char=""/>
              <a:defRPr/>
            </a:pPr>
            <a:r>
              <a:rPr lang="fr-FR" altLang="fr-FR" sz="2000" dirty="0" smtClean="0"/>
              <a:t>Accouchement si statut de la femme inconnu ou exposée au VIH</a:t>
            </a:r>
          </a:p>
          <a:p>
            <a:pPr marL="548640" lvl="1" indent="-274320" fontAlgn="auto">
              <a:lnSpc>
                <a:spcPct val="80000"/>
              </a:lnSpc>
              <a:spcAft>
                <a:spcPts val="0"/>
              </a:spcAft>
              <a:buFont typeface="Wingdings 3"/>
              <a:buChar char=""/>
              <a:defRPr/>
            </a:pPr>
            <a:r>
              <a:rPr lang="fr-FR" altLang="fr-FR" sz="2000" dirty="0" smtClean="0"/>
              <a:t>Survenue d’une pathologie évocatrice du stade SIDA</a:t>
            </a:r>
          </a:p>
          <a:p>
            <a:pPr marL="548640" lvl="1" indent="-274320" fontAlgn="auto">
              <a:lnSpc>
                <a:spcPct val="80000"/>
              </a:lnSpc>
              <a:spcAft>
                <a:spcPts val="0"/>
              </a:spcAft>
              <a:buFont typeface="Wingdings 3"/>
              <a:buChar char=""/>
              <a:defRPr/>
            </a:pPr>
            <a:endParaRPr lang="fr-FR" altLang="fr-FR" sz="2000" dirty="0"/>
          </a:p>
          <a:p>
            <a:pPr marL="548640" lvl="1" indent="-274320" fontAlgn="auto">
              <a:lnSpc>
                <a:spcPct val="80000"/>
              </a:lnSpc>
              <a:spcAft>
                <a:spcPts val="0"/>
              </a:spcAft>
              <a:buSzPct val="50000"/>
              <a:buFont typeface="Wingdings" panose="05000000000000000000" pitchFamily="2" charset="2"/>
              <a:buChar char="q"/>
              <a:defRPr/>
            </a:pPr>
            <a:r>
              <a:rPr lang="fr-FR" altLang="fr-FR" sz="2100" dirty="0"/>
              <a:t>Réalisation  par :</a:t>
            </a:r>
          </a:p>
          <a:p>
            <a:pPr marL="1097280" lvl="3" fontAlgn="auto">
              <a:lnSpc>
                <a:spcPct val="80000"/>
              </a:lnSpc>
              <a:spcAft>
                <a:spcPts val="0"/>
              </a:spcAft>
              <a:buClr>
                <a:schemeClr val="accent2">
                  <a:shade val="75000"/>
                </a:schemeClr>
              </a:buClr>
              <a:buSzPct val="50000"/>
              <a:buFont typeface="Wingdings" pitchFamily="2" charset="2"/>
              <a:buChar char="q"/>
              <a:defRPr/>
            </a:pPr>
            <a:r>
              <a:rPr lang="fr-FR" altLang="fr-FR" dirty="0"/>
              <a:t>médecin  exerçant  en  cabinet</a:t>
            </a:r>
          </a:p>
          <a:p>
            <a:pPr marL="1097280" lvl="3" fontAlgn="auto">
              <a:lnSpc>
                <a:spcPct val="80000"/>
              </a:lnSpc>
              <a:spcAft>
                <a:spcPts val="0"/>
              </a:spcAft>
              <a:buClr>
                <a:schemeClr val="accent2">
                  <a:shade val="75000"/>
                </a:schemeClr>
              </a:buClr>
              <a:buSzPct val="50000"/>
              <a:buFont typeface="Wingdings" pitchFamily="2" charset="2"/>
              <a:buChar char="q"/>
              <a:defRPr/>
            </a:pPr>
            <a:r>
              <a:rPr lang="fr-FR" altLang="fr-FR" dirty="0"/>
              <a:t>médecin  ou biologiste  médical  (établissement  ou service de  santé)</a:t>
            </a:r>
          </a:p>
          <a:p>
            <a:pPr marL="1097280" lvl="3" fontAlgn="auto">
              <a:lnSpc>
                <a:spcPct val="80000"/>
              </a:lnSpc>
              <a:spcAft>
                <a:spcPts val="0"/>
              </a:spcAft>
              <a:buClr>
                <a:schemeClr val="accent2">
                  <a:shade val="75000"/>
                </a:schemeClr>
              </a:buClr>
              <a:buSzPct val="50000"/>
              <a:buFont typeface="Wingdings" pitchFamily="2" charset="2"/>
              <a:buChar char="q"/>
              <a:defRPr/>
            </a:pPr>
            <a:r>
              <a:rPr lang="fr-FR" altLang="fr-FR" dirty="0"/>
              <a:t>sage-femme</a:t>
            </a:r>
          </a:p>
          <a:p>
            <a:pPr marL="1097280" lvl="3" fontAlgn="auto">
              <a:lnSpc>
                <a:spcPct val="80000"/>
              </a:lnSpc>
              <a:spcAft>
                <a:spcPts val="0"/>
              </a:spcAft>
              <a:buClr>
                <a:schemeClr val="accent2">
                  <a:shade val="75000"/>
                </a:schemeClr>
              </a:buClr>
              <a:buSzPct val="50000"/>
              <a:buFont typeface="Wingdings" pitchFamily="2" charset="2"/>
              <a:buChar char="q"/>
              <a:defRPr/>
            </a:pPr>
            <a:r>
              <a:rPr lang="fr-FR" altLang="fr-FR" dirty="0"/>
              <a:t>infirmier ou technicien  de  laboratoire (sous  la responsabilité  d’un  médecin  ou  d’un  biologiste</a:t>
            </a:r>
            <a:endParaRPr lang="fr-FR" altLang="fr-FR" dirty="0" smtClean="0"/>
          </a:p>
          <a:p>
            <a:pPr marL="548640" lvl="1" indent="-274320" fontAlgn="auto">
              <a:lnSpc>
                <a:spcPct val="80000"/>
              </a:lnSpc>
              <a:spcAft>
                <a:spcPts val="0"/>
              </a:spcAft>
              <a:buFont typeface="Wingdings 3"/>
              <a:buChar char=""/>
              <a:defRPr/>
            </a:pPr>
            <a:endParaRPr lang="fr-FR" altLang="fr-FR" dirty="0" smtClean="0"/>
          </a:p>
          <a:p>
            <a:pPr marL="274320" indent="-274320" fontAlgn="auto">
              <a:lnSpc>
                <a:spcPct val="80000"/>
              </a:lnSpc>
              <a:spcAft>
                <a:spcPts val="0"/>
              </a:spcAft>
              <a:buFont typeface="Wingdings 3"/>
              <a:buChar char=""/>
              <a:defRPr/>
            </a:pPr>
            <a:r>
              <a:rPr lang="fr-FR" altLang="fr-FR" sz="2400" dirty="0" smtClean="0"/>
              <a:t>Les indications des TROD élargies à toute personne le souhaitant, après l’avoir informée et avoir recueilli son consentement libre et éclairé. </a:t>
            </a:r>
          </a:p>
          <a:p>
            <a:pPr marL="274320" indent="-274320" fontAlgn="auto">
              <a:lnSpc>
                <a:spcPct val="80000"/>
              </a:lnSpc>
              <a:spcAft>
                <a:spcPts val="0"/>
              </a:spcAft>
              <a:buFont typeface="Wingdings 3"/>
              <a:buChar char=""/>
              <a:defRPr/>
            </a:pPr>
            <a:endParaRPr lang="fr-FR" altLang="fr-FR" sz="2400" dirty="0" smtClean="0"/>
          </a:p>
          <a:p>
            <a:pPr marL="548640" lvl="1" indent="-274320" fontAlgn="auto">
              <a:lnSpc>
                <a:spcPct val="80000"/>
              </a:lnSpc>
              <a:spcAft>
                <a:spcPts val="0"/>
              </a:spcAft>
              <a:buFont typeface="Wingdings 3"/>
              <a:buChar char=""/>
              <a:defRPr/>
            </a:pPr>
            <a:r>
              <a:rPr lang="fr-FR" altLang="fr-FR" sz="2000" dirty="0" smtClean="0"/>
              <a:t>Réalisation par des non médecins, sans prise de sang, avec un rendu immédiat, permettant des actions de dépistage « hors les murs »</a:t>
            </a:r>
          </a:p>
          <a:p>
            <a:pPr marL="548640" lvl="1" indent="-274320" fontAlgn="auto">
              <a:lnSpc>
                <a:spcPct val="80000"/>
              </a:lnSpc>
              <a:spcAft>
                <a:spcPts val="0"/>
              </a:spcAft>
              <a:buFont typeface="Wingdings 3"/>
              <a:buChar char=""/>
              <a:defRPr/>
            </a:pPr>
            <a:r>
              <a:rPr lang="fr-FR" altLang="fr-FR" sz="2000" dirty="0" smtClean="0"/>
              <a:t>Pour les populations les plus exposées au risque VIH ou les plus isolées du système de soins</a:t>
            </a:r>
          </a:p>
          <a:p>
            <a:pPr marL="548640" lvl="1" indent="-274320" fontAlgn="auto">
              <a:lnSpc>
                <a:spcPct val="80000"/>
              </a:lnSpc>
              <a:spcAft>
                <a:spcPts val="0"/>
              </a:spcAft>
              <a:buFont typeface="Wingdings 3"/>
              <a:buChar char=""/>
              <a:defRPr/>
            </a:pPr>
            <a:endParaRPr lang="fr-FR" altLang="fr-FR" sz="2000" dirty="0" smtClean="0"/>
          </a:p>
        </p:txBody>
      </p:sp>
      <p:sp>
        <p:nvSpPr>
          <p:cNvPr id="19459" name="Espace réservé du pied de page 3"/>
          <p:cNvSpPr>
            <a:spLocks noGrp="1"/>
          </p:cNvSpPr>
          <p:nvPr>
            <p:ph type="ftr" sz="quarter" idx="11"/>
          </p:nvPr>
        </p:nvSpPr>
        <p:spPr bwMode="auto">
          <a:xfrm>
            <a:off x="2898775" y="6356350"/>
            <a:ext cx="3505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a:solidFill>
                  <a:srgbClr val="464653"/>
                </a:solidFill>
              </a:rPr>
              <a:t>Viroteam 11/9/15</a:t>
            </a:r>
          </a:p>
        </p:txBody>
      </p:sp>
    </p:spTree>
    <p:extLst>
      <p:ext uri="{BB962C8B-B14F-4D97-AF65-F5344CB8AC3E}">
        <p14:creationId xmlns:p14="http://schemas.microsoft.com/office/powerpoint/2010/main" val="11911732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a:xfrm>
            <a:off x="457200" y="152400"/>
            <a:ext cx="8229600" cy="684213"/>
          </a:xfrm>
        </p:spPr>
        <p:txBody>
          <a:bodyPr/>
          <a:lstStyle/>
          <a:p>
            <a:pPr algn="ctr"/>
            <a:r>
              <a:rPr lang="fr-FR" sz="2800" smtClean="0">
                <a:solidFill>
                  <a:schemeClr val="tx1"/>
                </a:solidFill>
              </a:rPr>
              <a:t>Evolution du dépistage VIH</a:t>
            </a:r>
          </a:p>
        </p:txBody>
      </p:sp>
      <p:sp>
        <p:nvSpPr>
          <p:cNvPr id="21506" name="Espace réservé du contenu 2"/>
          <p:cNvSpPr>
            <a:spLocks noGrp="1"/>
          </p:cNvSpPr>
          <p:nvPr>
            <p:ph sz="quarter" idx="1"/>
          </p:nvPr>
        </p:nvSpPr>
        <p:spPr>
          <a:xfrm>
            <a:off x="409575" y="1412875"/>
            <a:ext cx="8229600" cy="4937125"/>
          </a:xfrm>
        </p:spPr>
        <p:txBody>
          <a:bodyPr/>
          <a:lstStyle/>
          <a:p>
            <a:pPr>
              <a:lnSpc>
                <a:spcPct val="150000"/>
              </a:lnSpc>
            </a:pPr>
            <a:r>
              <a:rPr lang="fr-FR" sz="2000" b="1" smtClean="0">
                <a:ea typeface="MS PGothic" pitchFamily="34" charset="-128"/>
              </a:rPr>
              <a:t>Dépistage par TROD</a:t>
            </a:r>
            <a:r>
              <a:rPr lang="fr-FR" sz="2000" smtClean="0">
                <a:ea typeface="MS PGothic" pitchFamily="34" charset="-128"/>
              </a:rPr>
              <a:t>:  56 500 en 2013  (30% d’HSH; 27% migrants)</a:t>
            </a:r>
          </a:p>
          <a:p>
            <a:pPr lvl="1">
              <a:lnSpc>
                <a:spcPct val="150000"/>
              </a:lnSpc>
            </a:pPr>
            <a:r>
              <a:rPr lang="fr-FR" sz="1800" smtClean="0">
                <a:ea typeface="MS PGothic" pitchFamily="34" charset="-128"/>
              </a:rPr>
              <a:t>En augmentation par rapport à 2011: 4000 et 2012: 31 700</a:t>
            </a:r>
          </a:p>
          <a:p>
            <a:pPr lvl="1">
              <a:lnSpc>
                <a:spcPct val="150000"/>
              </a:lnSpc>
            </a:pPr>
            <a:r>
              <a:rPr lang="fr-FR" sz="1800" smtClean="0">
                <a:ea typeface="MS PGothic" pitchFamily="34" charset="-128"/>
              </a:rPr>
              <a:t>Diversification de la population testée: </a:t>
            </a:r>
          </a:p>
          <a:p>
            <a:pPr lvl="2">
              <a:lnSpc>
                <a:spcPct val="150000"/>
              </a:lnSpc>
            </a:pPr>
            <a:r>
              <a:rPr lang="fr-FR" sz="1800" b="1" smtClean="0">
                <a:ea typeface="MS PGothic" pitchFamily="34" charset="-128"/>
              </a:rPr>
              <a:t>HSH</a:t>
            </a:r>
            <a:r>
              <a:rPr lang="fr-FR" sz="1800" smtClean="0">
                <a:ea typeface="MS PGothic" pitchFamily="34" charset="-128"/>
              </a:rPr>
              <a:t> : 69% en 2011; 40% en 2012; 30% en 2013 </a:t>
            </a:r>
            <a:r>
              <a:rPr lang="fr-FR" sz="1800" smtClean="0">
                <a:ea typeface="MS PGothic" pitchFamily="34" charset="-128"/>
                <a:sym typeface="Wingdings 3" pitchFamily="18" charset="2"/>
              </a:rPr>
              <a:t></a:t>
            </a:r>
            <a:endParaRPr lang="fr-FR" sz="1800" smtClean="0">
              <a:ea typeface="MS PGothic" pitchFamily="34" charset="-128"/>
            </a:endParaRPr>
          </a:p>
          <a:p>
            <a:pPr lvl="2">
              <a:lnSpc>
                <a:spcPct val="150000"/>
              </a:lnSpc>
            </a:pPr>
            <a:r>
              <a:rPr lang="fr-FR" sz="1800" b="1" smtClean="0">
                <a:ea typeface="MS PGothic" pitchFamily="34" charset="-128"/>
              </a:rPr>
              <a:t>Migrants</a:t>
            </a:r>
            <a:r>
              <a:rPr lang="fr-FR" sz="1800" smtClean="0">
                <a:ea typeface="MS PGothic" pitchFamily="34" charset="-128"/>
              </a:rPr>
              <a:t> : 1% en 2011; 30% en 2012; 27% en 2013 </a:t>
            </a:r>
            <a:r>
              <a:rPr lang="fr-FR" sz="1800" smtClean="0">
                <a:ea typeface="MS PGothic" pitchFamily="34" charset="-128"/>
                <a:sym typeface="Wingdings 3" pitchFamily="18" charset="2"/>
              </a:rPr>
              <a:t></a:t>
            </a:r>
            <a:endParaRPr lang="fr-FR" sz="1800" smtClean="0">
              <a:ea typeface="MS PGothic" pitchFamily="34" charset="-128"/>
            </a:endParaRPr>
          </a:p>
          <a:p>
            <a:pPr lvl="2">
              <a:lnSpc>
                <a:spcPct val="150000"/>
              </a:lnSpc>
            </a:pPr>
            <a:r>
              <a:rPr lang="fr-FR" sz="1800" b="1" smtClean="0">
                <a:ea typeface="MS PGothic" pitchFamily="34" charset="-128"/>
              </a:rPr>
              <a:t>Usagers de drogues</a:t>
            </a:r>
            <a:r>
              <a:rPr lang="fr-FR" sz="1800" smtClean="0">
                <a:ea typeface="MS PGothic" pitchFamily="34" charset="-128"/>
              </a:rPr>
              <a:t>: 4% en 2011; 7% en 2012; 5% en 2013 </a:t>
            </a:r>
            <a:r>
              <a:rPr lang="fr-FR" sz="1800" smtClean="0">
                <a:ea typeface="MS PGothic" pitchFamily="34" charset="-128"/>
                <a:sym typeface="Wingdings 3" pitchFamily="18" charset="2"/>
              </a:rPr>
              <a:t></a:t>
            </a:r>
            <a:endParaRPr lang="fr-FR" sz="1800" smtClean="0">
              <a:ea typeface="MS PGothic" pitchFamily="34" charset="-128"/>
            </a:endParaRPr>
          </a:p>
          <a:p>
            <a:pPr lvl="2">
              <a:lnSpc>
                <a:spcPct val="150000"/>
              </a:lnSpc>
            </a:pPr>
            <a:r>
              <a:rPr lang="fr-FR" sz="1800" b="1" smtClean="0">
                <a:ea typeface="MS PGothic" pitchFamily="34" charset="-128"/>
              </a:rPr>
              <a:t>Prostitution</a:t>
            </a:r>
            <a:r>
              <a:rPr lang="fr-FR" sz="1800" smtClean="0">
                <a:ea typeface="MS PGothic" pitchFamily="34" charset="-128"/>
              </a:rPr>
              <a:t>: 1% en 2011; 2% en 2012; 2% en 2013 </a:t>
            </a:r>
            <a:r>
              <a:rPr lang="fr-FR" sz="1800" smtClean="0">
                <a:ea typeface="MS PGothic" pitchFamily="34" charset="-128"/>
                <a:sym typeface="Wingdings 3" pitchFamily="18" charset="2"/>
              </a:rPr>
              <a:t></a:t>
            </a:r>
            <a:endParaRPr lang="fr-FR" sz="1800" smtClean="0">
              <a:ea typeface="MS PGothic" pitchFamily="34" charset="-128"/>
            </a:endParaRPr>
          </a:p>
          <a:p>
            <a:pPr lvl="2">
              <a:lnSpc>
                <a:spcPct val="150000"/>
              </a:lnSpc>
            </a:pPr>
            <a:r>
              <a:rPr lang="fr-FR" sz="1800" b="1" smtClean="0">
                <a:ea typeface="MS PGothic" pitchFamily="34" charset="-128"/>
              </a:rPr>
              <a:t>Autres</a:t>
            </a:r>
            <a:r>
              <a:rPr lang="fr-FR" sz="1800" smtClean="0">
                <a:ea typeface="MS PGothic" pitchFamily="34" charset="-128"/>
              </a:rPr>
              <a:t>: 16% en 2011; 21% en 2012; 36% en 2013 </a:t>
            </a:r>
            <a:r>
              <a:rPr lang="fr-FR" sz="1800" smtClean="0">
                <a:ea typeface="MS PGothic" pitchFamily="34" charset="-128"/>
                <a:sym typeface="Wingdings 3" pitchFamily="18" charset="2"/>
              </a:rPr>
              <a:t></a:t>
            </a:r>
            <a:endParaRPr lang="fr-FR" sz="1800" smtClean="0">
              <a:ea typeface="MS PGothic" pitchFamily="34" charset="-128"/>
            </a:endParaRPr>
          </a:p>
          <a:p>
            <a:pPr lvl="1">
              <a:lnSpc>
                <a:spcPct val="150000"/>
              </a:lnSpc>
            </a:pPr>
            <a:r>
              <a:rPr lang="fr-FR" sz="1800" b="1" smtClean="0">
                <a:ea typeface="MS PGothic" pitchFamily="34" charset="-128"/>
              </a:rPr>
              <a:t>30% n’avait jamais eu de dépistage VIH au cours de leur vie</a:t>
            </a:r>
          </a:p>
          <a:p>
            <a:pPr lvl="2"/>
            <a:endParaRPr lang="fr-FR" sz="1800" smtClean="0">
              <a:ea typeface="MS PGothic" pitchFamily="34" charset="-128"/>
            </a:endParaRPr>
          </a:p>
          <a:p>
            <a:pPr lvl="2"/>
            <a:endParaRPr lang="fr-FR" sz="1800" smtClean="0">
              <a:ea typeface="MS PGothic" pitchFamily="34" charset="-128"/>
            </a:endParaRPr>
          </a:p>
          <a:p>
            <a:endParaRPr lang="fr-FR" smtClean="0"/>
          </a:p>
        </p:txBody>
      </p:sp>
      <p:sp>
        <p:nvSpPr>
          <p:cNvPr id="21507" name="Rectangle 4"/>
          <p:cNvSpPr>
            <a:spLocks noChangeArrowheads="1"/>
          </p:cNvSpPr>
          <p:nvPr/>
        </p:nvSpPr>
        <p:spPr bwMode="auto">
          <a:xfrm>
            <a:off x="4067175" y="6451600"/>
            <a:ext cx="457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fr-FR" sz="1100" smtClean="0">
                <a:solidFill>
                  <a:prstClr val="black"/>
                </a:solidFill>
              </a:rPr>
              <a:t>(Source : BEH 2014)</a:t>
            </a:r>
          </a:p>
        </p:txBody>
      </p:sp>
      <p:sp>
        <p:nvSpPr>
          <p:cNvPr id="21508" name="Espace réservé du pied de page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mtClean="0">
                <a:solidFill>
                  <a:srgbClr val="464653"/>
                </a:solidFill>
              </a:rPr>
              <a:t>Viroteam 11/9/15</a:t>
            </a:r>
          </a:p>
        </p:txBody>
      </p:sp>
    </p:spTree>
    <p:extLst>
      <p:ext uri="{BB962C8B-B14F-4D97-AF65-F5344CB8AC3E}">
        <p14:creationId xmlns:p14="http://schemas.microsoft.com/office/powerpoint/2010/main" val="22161363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a:xfrm>
            <a:off x="179388" y="274638"/>
            <a:ext cx="8569325" cy="1143000"/>
          </a:xfrm>
        </p:spPr>
        <p:txBody>
          <a:bodyPr/>
          <a:lstStyle/>
          <a:p>
            <a:pPr algn="ctr"/>
            <a:r>
              <a:rPr lang="fr-FR" sz="2800" smtClean="0">
                <a:solidFill>
                  <a:schemeClr val="tx1"/>
                </a:solidFill>
              </a:rPr>
              <a:t>Comparaison entre les TROD et les sérologies classiques réalisées en laboratoire</a:t>
            </a:r>
          </a:p>
        </p:txBody>
      </p:sp>
      <p:pic>
        <p:nvPicPr>
          <p:cNvPr id="2355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0825" y="1989138"/>
            <a:ext cx="8242300" cy="3481387"/>
          </a:xfrm>
        </p:spPr>
      </p:pic>
      <p:sp>
        <p:nvSpPr>
          <p:cNvPr id="23555" name="ZoneTexte 3"/>
          <p:cNvSpPr txBox="1">
            <a:spLocks noChangeArrowheads="1"/>
          </p:cNvSpPr>
          <p:nvPr/>
        </p:nvSpPr>
        <p:spPr bwMode="auto">
          <a:xfrm>
            <a:off x="406400" y="5749925"/>
            <a:ext cx="8067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fontAlgn="base">
              <a:spcBef>
                <a:spcPct val="0"/>
              </a:spcBef>
              <a:spcAft>
                <a:spcPct val="0"/>
              </a:spcAft>
            </a:pPr>
            <a:r>
              <a:rPr lang="fr-FR" smtClean="0">
                <a:solidFill>
                  <a:prstClr val="black"/>
                </a:solidFill>
              </a:rPr>
              <a:t>Proportion de tests positifs 4 fois plus élevés avec le dépistage par les TROD</a:t>
            </a:r>
          </a:p>
        </p:txBody>
      </p:sp>
      <p:cxnSp>
        <p:nvCxnSpPr>
          <p:cNvPr id="5" name="Connecteur droit 4"/>
          <p:cNvCxnSpPr/>
          <p:nvPr/>
        </p:nvCxnSpPr>
        <p:spPr>
          <a:xfrm>
            <a:off x="406400" y="3789363"/>
            <a:ext cx="783748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4932363" y="5084763"/>
            <a:ext cx="647700"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8" name="Ellipse 7"/>
          <p:cNvSpPr/>
          <p:nvPr/>
        </p:nvSpPr>
        <p:spPr>
          <a:xfrm>
            <a:off x="7740650" y="5084763"/>
            <a:ext cx="647700"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23559" name="Espace réservé du pied de page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algn="ctr" fontAlgn="base">
              <a:spcBef>
                <a:spcPct val="0"/>
              </a:spcBef>
              <a:spcAft>
                <a:spcPct val="0"/>
              </a:spcAft>
            </a:pPr>
            <a:r>
              <a:rPr lang="fr-FR" smtClean="0">
                <a:solidFill>
                  <a:srgbClr val="464653"/>
                </a:solidFill>
              </a:rPr>
              <a:t>Viroteam 11/9/15</a:t>
            </a:r>
          </a:p>
        </p:txBody>
      </p:sp>
    </p:spTree>
    <p:extLst>
      <p:ext uri="{BB962C8B-B14F-4D97-AF65-F5344CB8AC3E}">
        <p14:creationId xmlns:p14="http://schemas.microsoft.com/office/powerpoint/2010/main" val="127957687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otalTime>56</TotalTime>
  <Words>2381</Words>
  <Application>Microsoft Macintosh PowerPoint</Application>
  <PresentationFormat>Présentation à l'écran (4:3)</PresentationFormat>
  <Paragraphs>283</Paragraphs>
  <Slides>31</Slides>
  <Notes>12</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31</vt:i4>
      </vt:variant>
    </vt:vector>
  </HeadingPairs>
  <TitlesOfParts>
    <vt:vector size="34" baseType="lpstr">
      <vt:lpstr>Thème Office</vt:lpstr>
      <vt:lpstr>Origine</vt:lpstr>
      <vt:lpstr>Excel.Chart.8</vt:lpstr>
      <vt:lpstr>Présentation PowerPoint</vt:lpstr>
      <vt:lpstr>Présentation PowerPoint</vt:lpstr>
      <vt:lpstr>Présentation PowerPoint</vt:lpstr>
      <vt:lpstr>Autotests VIH: aspects virologiques</vt:lpstr>
      <vt:lpstr>Tests rapides d’orientation diagnostique : Exemples</vt:lpstr>
      <vt:lpstr>Les textes </vt:lpstr>
      <vt:lpstr>Indications des TROD VIH L’ Arrêté du 28 mai 2010 puis  l’ arrêté du 9 novembre 2010</vt:lpstr>
      <vt:lpstr>Evolution du dépistage VIH</vt:lpstr>
      <vt:lpstr>Comparaison entre les TROD et les sérologies classiques réalisées en laboratoire</vt:lpstr>
      <vt:lpstr>Bilan de l’utilisation des TROD VIH à Saint-Antoine réalisés au au CDAG, à partir du sang total</vt:lpstr>
      <vt:lpstr>Dans les TROD: les Autotests</vt:lpstr>
      <vt:lpstr>Présentation PowerPoint</vt:lpstr>
      <vt:lpstr>Présentation PowerPoint</vt:lpstr>
      <vt:lpstr>Les Textes</vt:lpstr>
      <vt:lpstr>Tests ayant reçu les autorisations réglementaires</vt:lpstr>
      <vt:lpstr>Sensibilité des tests  entre le sang total et la salive</vt:lpstr>
      <vt:lpstr>Sensibilité des tests entre le sang total et la salive</vt:lpstr>
      <vt:lpstr>Fiabilité du test rapide salivaire dans une étude réalisée au Malawi</vt:lpstr>
      <vt:lpstr>Fiabilité du test rapide salivaire dans une étude réalisée au Malawi</vt:lpstr>
      <vt:lpstr>Présentation PowerPoint</vt:lpstr>
      <vt:lpstr>Présentation PowerPoint</vt:lpstr>
      <vt:lpstr>Présentation PowerPoint</vt:lpstr>
      <vt:lpstr>Bilan de l’utilisation des TROD VIH à Saint-Antoine réalisés au au laboratoire, à partir du sérum </vt:lpstr>
      <vt:lpstr>Présentation PowerPoint</vt:lpstr>
      <vt:lpstr>Analyse de la sensibilité sur le retard à la détection par rapport au délai estimé de séroconversion</vt:lpstr>
      <vt:lpstr>Analyse de la sensibilité sur le retard à la détection par rapport au délai estimé de séroconversion</vt:lpstr>
      <vt:lpstr>Analyse de la sensibilité sur le retard  à la détection par rapport au délai estimé  de séroconversion</vt:lpstr>
      <vt:lpstr>Performance du test rapide (INSTI) pendant la primoinfection</vt:lpstr>
      <vt:lpstr>Présentation PowerPoint</vt:lpstr>
      <vt:lpstr>Questions et Limites</vt:lpstr>
      <vt:lpstr>Traiter, c’est d’abord dépister, </vt:lpstr>
    </vt:vector>
  </TitlesOfParts>
  <Company>Gilead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Alice Jacob</dc:creator>
  <cp:lastModifiedBy>Cédric Arvieux</cp:lastModifiedBy>
  <cp:revision>10</cp:revision>
  <dcterms:created xsi:type="dcterms:W3CDTF">2015-09-08T16:12:55Z</dcterms:created>
  <dcterms:modified xsi:type="dcterms:W3CDTF">2015-09-12T12:02:25Z</dcterms:modified>
</cp:coreProperties>
</file>