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59" autoAdjust="0"/>
  </p:normalViewPr>
  <p:slideViewPr>
    <p:cSldViewPr snapToGrid="0" snapToObjects="1">
      <p:cViewPr varScale="1">
        <p:scale>
          <a:sx n="168" d="100"/>
          <a:sy n="168" d="100"/>
        </p:scale>
        <p:origin x="-96" y="-5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515827812684"/>
          <c:y val="0.064868619395265"/>
          <c:w val="0.748352588218833"/>
          <c:h val="0.724469842437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5294"/>
            </a:solidFill>
            <a:ln>
              <a:noFill/>
            </a:ln>
            <a:effectLst/>
          </c:spPr>
          <c:invertIfNegative val="0"/>
          <c:cat>
            <c:numRef>
              <c:f>Feuil1!$A$2:$A$15</c:f>
              <c:numCache>
                <c:formatCode>General</c:formatCode>
                <c:ptCount val="14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</c:numCache>
            </c:numRef>
          </c:cat>
          <c:val>
            <c:numRef>
              <c:f>Feuil1!$B$2:$B$15</c:f>
              <c:numCache>
                <c:formatCode>General</c:formatCode>
                <c:ptCount val="14"/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0395080"/>
        <c:axId val="-2110587800"/>
      </c:barChart>
      <c:catAx>
        <c:axId val="-2110395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Mois depuis l’inclusion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110587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0587800"/>
        <c:scaling>
          <c:orientation val="minMax"/>
          <c:max val="0.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sz="1400" dirty="0" err="1" smtClean="0">
                    <a:solidFill>
                      <a:srgbClr val="000000"/>
                    </a:solidFill>
                  </a:rPr>
                  <a:t>Probablité</a:t>
                </a:r>
                <a:r>
                  <a:rPr lang="fr-FR" sz="1400" baseline="0" dirty="0" smtClean="0">
                    <a:solidFill>
                      <a:srgbClr val="000000"/>
                    </a:solidFill>
                  </a:rPr>
                  <a:t> de positivité</a:t>
                </a:r>
              </a:p>
              <a:p>
                <a:pPr>
                  <a:defRPr/>
                </a:pPr>
                <a:r>
                  <a:rPr lang="fr-FR" sz="1400" baseline="0" dirty="0" smtClean="0">
                    <a:solidFill>
                      <a:srgbClr val="000000"/>
                    </a:solidFill>
                  </a:rPr>
                  <a:t> pour le VIH</a:t>
                </a:r>
                <a:endParaRPr lang="fr-FR" sz="14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769266646597085"/>
              <c:y val="0.124723653936671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110395080"/>
        <c:crosses val="autoZero"/>
        <c:crossBetween val="midCat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B9BC0-0FFD-4BBB-A1C6-064E5932F675}" type="doc">
      <dgm:prSet loTypeId="urn:microsoft.com/office/officeart/2005/8/layout/chevron1" loCatId="process" qsTypeId="urn:microsoft.com/office/officeart/2005/8/quickstyle/simple1#18" qsCatId="simple" csTypeId="urn:microsoft.com/office/officeart/2005/8/colors/colorful4" csCatId="colorful" phldr="1"/>
      <dgm:spPr/>
    </dgm:pt>
    <dgm:pt modelId="{04E04F28-F223-497C-9287-3608035CE26E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Friday</a:t>
          </a:r>
          <a:endParaRPr lang="fr-FR" dirty="0"/>
        </a:p>
      </dgm:t>
    </dgm:pt>
    <dgm:pt modelId="{CA9C2682-953B-44E1-8D91-11181756F16B}" type="parTrans" cxnId="{1328EE50-3109-485E-B17E-A2ED25CF2BED}">
      <dgm:prSet/>
      <dgm:spPr/>
      <dgm:t>
        <a:bodyPr/>
        <a:lstStyle/>
        <a:p>
          <a:endParaRPr lang="fr-FR"/>
        </a:p>
      </dgm:t>
    </dgm:pt>
    <dgm:pt modelId="{008BFD7B-3B48-41C3-9247-19DF3DEC12D1}" type="sibTrans" cxnId="{1328EE50-3109-485E-B17E-A2ED25CF2BED}">
      <dgm:prSet/>
      <dgm:spPr/>
      <dgm:t>
        <a:bodyPr/>
        <a:lstStyle/>
        <a:p>
          <a:endParaRPr lang="fr-FR"/>
        </a:p>
      </dgm:t>
    </dgm:pt>
    <dgm:pt modelId="{D43CD493-E38B-494F-A80A-D71B468185F0}">
      <dgm:prSet phldrT="[Texte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Tuesday</a:t>
          </a:r>
          <a:endParaRPr lang="fr-FR" dirty="0">
            <a:solidFill>
              <a:srgbClr val="000000"/>
            </a:solidFill>
          </a:endParaRPr>
        </a:p>
      </dgm:t>
    </dgm:pt>
    <dgm:pt modelId="{28B3BAF0-D800-4C00-AA09-887A2D30515A}" type="parTrans" cxnId="{CEBA49DC-2606-4908-A9B8-18272DE89936}">
      <dgm:prSet/>
      <dgm:spPr/>
      <dgm:t>
        <a:bodyPr/>
        <a:lstStyle/>
        <a:p>
          <a:endParaRPr lang="fr-FR"/>
        </a:p>
      </dgm:t>
    </dgm:pt>
    <dgm:pt modelId="{8E900488-6FB7-40A4-8786-74C2401D0E68}" type="sibTrans" cxnId="{CEBA49DC-2606-4908-A9B8-18272DE89936}">
      <dgm:prSet/>
      <dgm:spPr/>
      <dgm:t>
        <a:bodyPr/>
        <a:lstStyle/>
        <a:p>
          <a:endParaRPr lang="fr-FR"/>
        </a:p>
      </dgm:t>
    </dgm:pt>
    <dgm:pt modelId="{0F72A534-61D0-471A-BF32-4AF8F2F2C710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 err="1" smtClean="0"/>
            <a:t>Wednesday</a:t>
          </a:r>
          <a:endParaRPr lang="fr-FR" dirty="0"/>
        </a:p>
      </dgm:t>
    </dgm:pt>
    <dgm:pt modelId="{5430DAEC-00D0-4D3F-B79F-00D3AB12E0A0}" type="parTrans" cxnId="{773E1D7E-3C7C-45B9-AADB-52EA22D75376}">
      <dgm:prSet/>
      <dgm:spPr/>
      <dgm:t>
        <a:bodyPr/>
        <a:lstStyle/>
        <a:p>
          <a:endParaRPr lang="fr-FR"/>
        </a:p>
      </dgm:t>
    </dgm:pt>
    <dgm:pt modelId="{A98FBA35-6449-4817-B8D1-B6BADFDBAF04}" type="sibTrans" cxnId="{773E1D7E-3C7C-45B9-AADB-52EA22D75376}">
      <dgm:prSet/>
      <dgm:spPr/>
      <dgm:t>
        <a:bodyPr/>
        <a:lstStyle/>
        <a:p>
          <a:endParaRPr lang="fr-FR"/>
        </a:p>
      </dgm:t>
    </dgm:pt>
    <dgm:pt modelId="{9C48D4FB-C546-4967-AFA3-601F1A0F617C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 smtClean="0"/>
            <a:t>Saturday</a:t>
          </a:r>
          <a:endParaRPr lang="fr-FR" dirty="0"/>
        </a:p>
      </dgm:t>
    </dgm:pt>
    <dgm:pt modelId="{29C1983A-9F93-479D-B2BE-0E76A4A4C822}" type="parTrans" cxnId="{52C393D2-2300-45B5-858A-4402FFEA84D4}">
      <dgm:prSet/>
      <dgm:spPr/>
      <dgm:t>
        <a:bodyPr/>
        <a:lstStyle/>
        <a:p>
          <a:endParaRPr lang="fr-FR"/>
        </a:p>
      </dgm:t>
    </dgm:pt>
    <dgm:pt modelId="{D5BD5C23-00FA-4528-B827-0172E1BFB8C4}" type="sibTrans" cxnId="{52C393D2-2300-45B5-858A-4402FFEA84D4}">
      <dgm:prSet/>
      <dgm:spPr/>
      <dgm:t>
        <a:bodyPr/>
        <a:lstStyle/>
        <a:p>
          <a:endParaRPr lang="fr-FR"/>
        </a:p>
      </dgm:t>
    </dgm:pt>
    <dgm:pt modelId="{A031B552-E872-4D93-BCB2-09D21CB9E81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err="1" smtClean="0"/>
            <a:t>Sunday</a:t>
          </a:r>
          <a:endParaRPr lang="fr-FR" dirty="0"/>
        </a:p>
      </dgm:t>
    </dgm:pt>
    <dgm:pt modelId="{3B986D70-E496-438A-8312-6C7270E97268}" type="parTrans" cxnId="{9C73DC6E-3F77-4998-A4F2-87C72E433BD4}">
      <dgm:prSet/>
      <dgm:spPr/>
      <dgm:t>
        <a:bodyPr/>
        <a:lstStyle/>
        <a:p>
          <a:endParaRPr lang="fr-FR"/>
        </a:p>
      </dgm:t>
    </dgm:pt>
    <dgm:pt modelId="{55A0261C-71BC-4582-B9A4-CC3339E31772}" type="sibTrans" cxnId="{9C73DC6E-3F77-4998-A4F2-87C72E433BD4}">
      <dgm:prSet/>
      <dgm:spPr/>
      <dgm:t>
        <a:bodyPr/>
        <a:lstStyle/>
        <a:p>
          <a:endParaRPr lang="fr-FR"/>
        </a:p>
      </dgm:t>
    </dgm:pt>
    <dgm:pt modelId="{5230ED21-38B5-41CC-B8BA-887E824AD5CD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dirty="0" err="1" smtClean="0"/>
            <a:t>Monday</a:t>
          </a:r>
          <a:endParaRPr lang="fr-FR" dirty="0"/>
        </a:p>
      </dgm:t>
    </dgm:pt>
    <dgm:pt modelId="{D2EBA3D0-9547-4607-AE79-2C1AAB9F7C08}" type="parTrans" cxnId="{E999B99E-7661-47C3-9083-CC5490B7810A}">
      <dgm:prSet/>
      <dgm:spPr/>
      <dgm:t>
        <a:bodyPr/>
        <a:lstStyle/>
        <a:p>
          <a:endParaRPr lang="fr-FR"/>
        </a:p>
      </dgm:t>
    </dgm:pt>
    <dgm:pt modelId="{4043336A-26FA-460B-8E08-D135711105FE}" type="sibTrans" cxnId="{E999B99E-7661-47C3-9083-CC5490B7810A}">
      <dgm:prSet/>
      <dgm:spPr/>
      <dgm:t>
        <a:bodyPr/>
        <a:lstStyle/>
        <a:p>
          <a:endParaRPr lang="fr-FR"/>
        </a:p>
      </dgm:t>
    </dgm:pt>
    <dgm:pt modelId="{A741D482-486F-4FE6-9932-698E1D81A8E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Thursday</a:t>
          </a:r>
          <a:endParaRPr lang="fr-FR" dirty="0"/>
        </a:p>
      </dgm:t>
    </dgm:pt>
    <dgm:pt modelId="{7CD773EA-F307-4BD3-A011-13C940260F07}" type="parTrans" cxnId="{960B789D-B689-4F86-9C0F-1E9FF66FEF76}">
      <dgm:prSet/>
      <dgm:spPr/>
      <dgm:t>
        <a:bodyPr/>
        <a:lstStyle/>
        <a:p>
          <a:endParaRPr lang="fr-FR"/>
        </a:p>
      </dgm:t>
    </dgm:pt>
    <dgm:pt modelId="{64E5601B-C4F7-4C85-804B-C9CC3DF0CE19}" type="sibTrans" cxnId="{960B789D-B689-4F86-9C0F-1E9FF66FEF76}">
      <dgm:prSet/>
      <dgm:spPr/>
      <dgm:t>
        <a:bodyPr/>
        <a:lstStyle/>
        <a:p>
          <a:endParaRPr lang="fr-FR"/>
        </a:p>
      </dgm:t>
    </dgm:pt>
    <dgm:pt modelId="{9AC14CFF-3033-4107-BF65-B0AB949C8ECD}">
      <dgm:prSet phldrT="[Texte]"/>
      <dgm:spPr>
        <a:solidFill>
          <a:srgbClr val="00769D"/>
        </a:solidFill>
      </dgm:spPr>
      <dgm:t>
        <a:bodyPr/>
        <a:lstStyle/>
        <a:p>
          <a:r>
            <a:rPr lang="fr-FR" dirty="0" smtClean="0"/>
            <a:t>Friday</a:t>
          </a:r>
          <a:endParaRPr lang="fr-FR" dirty="0"/>
        </a:p>
      </dgm:t>
    </dgm:pt>
    <dgm:pt modelId="{66C8FDDF-F50B-4BF8-9C60-27E1DC5D18C8}" type="parTrans" cxnId="{904C3A86-2321-41DB-A2FD-AD741D182F7C}">
      <dgm:prSet/>
      <dgm:spPr/>
      <dgm:t>
        <a:bodyPr/>
        <a:lstStyle/>
        <a:p>
          <a:endParaRPr lang="fr-FR"/>
        </a:p>
      </dgm:t>
    </dgm:pt>
    <dgm:pt modelId="{18556963-2664-47C2-8695-AD3F5CDC0770}" type="sibTrans" cxnId="{904C3A86-2321-41DB-A2FD-AD741D182F7C}">
      <dgm:prSet/>
      <dgm:spPr/>
      <dgm:t>
        <a:bodyPr/>
        <a:lstStyle/>
        <a:p>
          <a:endParaRPr lang="fr-FR"/>
        </a:p>
      </dgm:t>
    </dgm:pt>
    <dgm:pt modelId="{AF28EF3E-81C7-40AC-BB58-72AE8183EE05}">
      <dgm:prSet phldrT="[Texte]"/>
      <dgm:spPr>
        <a:solidFill>
          <a:srgbClr val="178FCF"/>
        </a:solidFill>
      </dgm:spPr>
      <dgm:t>
        <a:bodyPr/>
        <a:lstStyle/>
        <a:p>
          <a:r>
            <a:rPr lang="fr-FR" dirty="0" smtClean="0"/>
            <a:t>Saturday</a:t>
          </a:r>
          <a:endParaRPr lang="fr-FR" dirty="0"/>
        </a:p>
      </dgm:t>
    </dgm:pt>
    <dgm:pt modelId="{CAF35A33-7CCD-4223-8D6D-5095099F6FD8}" type="parTrans" cxnId="{A74897F4-B9F6-4A35-A518-0A5CB54C1310}">
      <dgm:prSet/>
      <dgm:spPr/>
      <dgm:t>
        <a:bodyPr/>
        <a:lstStyle/>
        <a:p>
          <a:endParaRPr lang="fr-FR"/>
        </a:p>
      </dgm:t>
    </dgm:pt>
    <dgm:pt modelId="{498817E8-ED23-402B-8DA3-B26E12D122D2}" type="sibTrans" cxnId="{A74897F4-B9F6-4A35-A518-0A5CB54C1310}">
      <dgm:prSet/>
      <dgm:spPr/>
      <dgm:t>
        <a:bodyPr/>
        <a:lstStyle/>
        <a:p>
          <a:endParaRPr lang="fr-FR"/>
        </a:p>
      </dgm:t>
    </dgm:pt>
    <dgm:pt modelId="{8CAC9204-8011-411A-B64E-2C09B05F66C0}">
      <dgm:prSet phldrT="[Texte]"/>
      <dgm:spPr/>
      <dgm:t>
        <a:bodyPr/>
        <a:lstStyle/>
        <a:p>
          <a:r>
            <a:rPr lang="fr-FR" dirty="0" err="1" smtClean="0"/>
            <a:t>Sunday</a:t>
          </a:r>
          <a:endParaRPr lang="fr-FR" dirty="0"/>
        </a:p>
      </dgm:t>
    </dgm:pt>
    <dgm:pt modelId="{0EFF1DD8-34DB-4EA3-BF5F-039011E106FC}" type="parTrans" cxnId="{271AECC6-8826-47CD-A490-F08971B7F09A}">
      <dgm:prSet/>
      <dgm:spPr/>
      <dgm:t>
        <a:bodyPr/>
        <a:lstStyle/>
        <a:p>
          <a:endParaRPr lang="fr-FR"/>
        </a:p>
      </dgm:t>
    </dgm:pt>
    <dgm:pt modelId="{2FD7EEE4-F107-4E48-B5C3-17ADC6D2CB36}" type="sibTrans" cxnId="{271AECC6-8826-47CD-A490-F08971B7F09A}">
      <dgm:prSet/>
      <dgm:spPr/>
      <dgm:t>
        <a:bodyPr/>
        <a:lstStyle/>
        <a:p>
          <a:endParaRPr lang="fr-FR"/>
        </a:p>
      </dgm:t>
    </dgm:pt>
    <dgm:pt modelId="{0BE5FA49-38C3-47AA-B3D3-D4B4F1331B4F}" type="pres">
      <dgm:prSet presAssocID="{219B9BC0-0FFD-4BBB-A1C6-064E5932F675}" presName="Name0" presStyleCnt="0">
        <dgm:presLayoutVars>
          <dgm:dir/>
          <dgm:animLvl val="lvl"/>
          <dgm:resizeHandles val="exact"/>
        </dgm:presLayoutVars>
      </dgm:prSet>
      <dgm:spPr/>
    </dgm:pt>
    <dgm:pt modelId="{AD3DEAB9-36A2-4A02-93EE-34095127AB2A}" type="pres">
      <dgm:prSet presAssocID="{04E04F28-F223-497C-9287-3608035CE26E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F15529-AFBF-4778-9D2A-25556927DE8D}" type="pres">
      <dgm:prSet presAssocID="{008BFD7B-3B48-41C3-9247-19DF3DEC12D1}" presName="parTxOnlySpace" presStyleCnt="0"/>
      <dgm:spPr/>
    </dgm:pt>
    <dgm:pt modelId="{8D5A2BEF-BF6C-41CA-AD98-9CF2E3D76B78}" type="pres">
      <dgm:prSet presAssocID="{9C48D4FB-C546-4967-AFA3-601F1A0F617C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74767F-16B8-4EF0-ACF9-911D427C7537}" type="pres">
      <dgm:prSet presAssocID="{D5BD5C23-00FA-4528-B827-0172E1BFB8C4}" presName="parTxOnlySpace" presStyleCnt="0"/>
      <dgm:spPr/>
    </dgm:pt>
    <dgm:pt modelId="{E5E46ED3-1C00-4990-B916-C83D3F11C034}" type="pres">
      <dgm:prSet presAssocID="{A031B552-E872-4D93-BCB2-09D21CB9E812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9190DA-682C-4BFC-8586-2F02F0B5BF8E}" type="pres">
      <dgm:prSet presAssocID="{55A0261C-71BC-4582-B9A4-CC3339E31772}" presName="parTxOnlySpace" presStyleCnt="0"/>
      <dgm:spPr/>
    </dgm:pt>
    <dgm:pt modelId="{D4540FE9-6E3D-41FA-B44A-EFA0D02B5D7B}" type="pres">
      <dgm:prSet presAssocID="{5230ED21-38B5-41CC-B8BA-887E824AD5CD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41393-B2DC-4230-B318-954BA9721590}" type="pres">
      <dgm:prSet presAssocID="{4043336A-26FA-460B-8E08-D135711105FE}" presName="parTxOnlySpace" presStyleCnt="0"/>
      <dgm:spPr/>
    </dgm:pt>
    <dgm:pt modelId="{2D6F1171-C3F9-4258-BCF8-F0AC00361763}" type="pres">
      <dgm:prSet presAssocID="{D43CD493-E38B-494F-A80A-D71B468185F0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DFCC80-9ADB-4E8B-B30E-3AC40BE8D592}" type="pres">
      <dgm:prSet presAssocID="{8E900488-6FB7-40A4-8786-74C2401D0E68}" presName="parTxOnlySpace" presStyleCnt="0"/>
      <dgm:spPr/>
    </dgm:pt>
    <dgm:pt modelId="{564DF5E7-35C6-460D-999F-F72A41D005AE}" type="pres">
      <dgm:prSet presAssocID="{0F72A534-61D0-471A-BF32-4AF8F2F2C710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86E730-5D81-47C2-8797-A11FB9C1900E}" type="pres">
      <dgm:prSet presAssocID="{A98FBA35-6449-4817-B8D1-B6BADFDBAF04}" presName="parTxOnlySpace" presStyleCnt="0"/>
      <dgm:spPr/>
    </dgm:pt>
    <dgm:pt modelId="{427BAED8-9A9F-4706-B3FF-3B840B01E49F}" type="pres">
      <dgm:prSet presAssocID="{A741D482-486F-4FE6-9932-698E1D81A8E3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7CBD28-E9C5-422A-95EA-52A17EF8FBA0}" type="pres">
      <dgm:prSet presAssocID="{64E5601B-C4F7-4C85-804B-C9CC3DF0CE19}" presName="parTxOnlySpace" presStyleCnt="0"/>
      <dgm:spPr/>
    </dgm:pt>
    <dgm:pt modelId="{81362D1E-C073-4090-9079-C5A692520375}" type="pres">
      <dgm:prSet presAssocID="{9AC14CFF-3033-4107-BF65-B0AB949C8ECD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586F0B-CCE8-44EA-ACCC-E9D276E44A15}" type="pres">
      <dgm:prSet presAssocID="{18556963-2664-47C2-8695-AD3F5CDC0770}" presName="parTxOnlySpace" presStyleCnt="0"/>
      <dgm:spPr/>
    </dgm:pt>
    <dgm:pt modelId="{76D62E27-12AF-4110-9F36-CE3E45ECFD61}" type="pres">
      <dgm:prSet presAssocID="{AF28EF3E-81C7-40AC-BB58-72AE8183EE05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6579D3-AEE2-4607-BC45-0091C1C1DAA4}" type="pres">
      <dgm:prSet presAssocID="{498817E8-ED23-402B-8DA3-B26E12D122D2}" presName="parTxOnlySpace" presStyleCnt="0"/>
      <dgm:spPr/>
    </dgm:pt>
    <dgm:pt modelId="{C31160F2-8CF9-4C5C-98C2-8848AB25C244}" type="pres">
      <dgm:prSet presAssocID="{8CAC9204-8011-411A-B64E-2C09B05F66C0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73DC6E-3F77-4998-A4F2-87C72E433BD4}" srcId="{219B9BC0-0FFD-4BBB-A1C6-064E5932F675}" destId="{A031B552-E872-4D93-BCB2-09D21CB9E812}" srcOrd="2" destOrd="0" parTransId="{3B986D70-E496-438A-8312-6C7270E97268}" sibTransId="{55A0261C-71BC-4582-B9A4-CC3339E31772}"/>
    <dgm:cxn modelId="{5EA27A5D-AD59-8644-934F-9F32DED9805D}" type="presOf" srcId="{A741D482-486F-4FE6-9932-698E1D81A8E3}" destId="{427BAED8-9A9F-4706-B3FF-3B840B01E49F}" srcOrd="0" destOrd="0" presId="urn:microsoft.com/office/officeart/2005/8/layout/chevron1"/>
    <dgm:cxn modelId="{DA593E61-6806-7347-B3EC-56298AF30917}" type="presOf" srcId="{0F72A534-61D0-471A-BF32-4AF8F2F2C710}" destId="{564DF5E7-35C6-460D-999F-F72A41D005AE}" srcOrd="0" destOrd="0" presId="urn:microsoft.com/office/officeart/2005/8/layout/chevron1"/>
    <dgm:cxn modelId="{960B789D-B689-4F86-9C0F-1E9FF66FEF76}" srcId="{219B9BC0-0FFD-4BBB-A1C6-064E5932F675}" destId="{A741D482-486F-4FE6-9932-698E1D81A8E3}" srcOrd="6" destOrd="0" parTransId="{7CD773EA-F307-4BD3-A011-13C940260F07}" sibTransId="{64E5601B-C4F7-4C85-804B-C9CC3DF0CE19}"/>
    <dgm:cxn modelId="{773E1D7E-3C7C-45B9-AADB-52EA22D75376}" srcId="{219B9BC0-0FFD-4BBB-A1C6-064E5932F675}" destId="{0F72A534-61D0-471A-BF32-4AF8F2F2C710}" srcOrd="5" destOrd="0" parTransId="{5430DAEC-00D0-4D3F-B79F-00D3AB12E0A0}" sibTransId="{A98FBA35-6449-4817-B8D1-B6BADFDBAF04}"/>
    <dgm:cxn modelId="{00B9A7CF-8D94-DD4B-B9D0-2EC072357EE4}" type="presOf" srcId="{219B9BC0-0FFD-4BBB-A1C6-064E5932F675}" destId="{0BE5FA49-38C3-47AA-B3D3-D4B4F1331B4F}" srcOrd="0" destOrd="0" presId="urn:microsoft.com/office/officeart/2005/8/layout/chevron1"/>
    <dgm:cxn modelId="{A74897F4-B9F6-4A35-A518-0A5CB54C1310}" srcId="{219B9BC0-0FFD-4BBB-A1C6-064E5932F675}" destId="{AF28EF3E-81C7-40AC-BB58-72AE8183EE05}" srcOrd="8" destOrd="0" parTransId="{CAF35A33-7CCD-4223-8D6D-5095099F6FD8}" sibTransId="{498817E8-ED23-402B-8DA3-B26E12D122D2}"/>
    <dgm:cxn modelId="{DE465938-1A3F-B743-8ED7-046168808886}" type="presOf" srcId="{D43CD493-E38B-494F-A80A-D71B468185F0}" destId="{2D6F1171-C3F9-4258-BCF8-F0AC00361763}" srcOrd="0" destOrd="0" presId="urn:microsoft.com/office/officeart/2005/8/layout/chevron1"/>
    <dgm:cxn modelId="{560CD7B8-DB1F-024E-8F79-66F12D84AF4C}" type="presOf" srcId="{5230ED21-38B5-41CC-B8BA-887E824AD5CD}" destId="{D4540FE9-6E3D-41FA-B44A-EFA0D02B5D7B}" srcOrd="0" destOrd="0" presId="urn:microsoft.com/office/officeart/2005/8/layout/chevron1"/>
    <dgm:cxn modelId="{F0010436-DB44-7E4B-895F-A5F672AA2549}" type="presOf" srcId="{8CAC9204-8011-411A-B64E-2C09B05F66C0}" destId="{C31160F2-8CF9-4C5C-98C2-8848AB25C244}" srcOrd="0" destOrd="0" presId="urn:microsoft.com/office/officeart/2005/8/layout/chevron1"/>
    <dgm:cxn modelId="{7EB058A0-37AA-3F4B-9345-6887A1FD9121}" type="presOf" srcId="{9C48D4FB-C546-4967-AFA3-601F1A0F617C}" destId="{8D5A2BEF-BF6C-41CA-AD98-9CF2E3D76B78}" srcOrd="0" destOrd="0" presId="urn:microsoft.com/office/officeart/2005/8/layout/chevron1"/>
    <dgm:cxn modelId="{E51F28B5-CD47-C341-85B7-07D7565BF95E}" type="presOf" srcId="{9AC14CFF-3033-4107-BF65-B0AB949C8ECD}" destId="{81362D1E-C073-4090-9079-C5A692520375}" srcOrd="0" destOrd="0" presId="urn:microsoft.com/office/officeart/2005/8/layout/chevron1"/>
    <dgm:cxn modelId="{CEBA49DC-2606-4908-A9B8-18272DE89936}" srcId="{219B9BC0-0FFD-4BBB-A1C6-064E5932F675}" destId="{D43CD493-E38B-494F-A80A-D71B468185F0}" srcOrd="4" destOrd="0" parTransId="{28B3BAF0-D800-4C00-AA09-887A2D30515A}" sibTransId="{8E900488-6FB7-40A4-8786-74C2401D0E68}"/>
    <dgm:cxn modelId="{904C3A86-2321-41DB-A2FD-AD741D182F7C}" srcId="{219B9BC0-0FFD-4BBB-A1C6-064E5932F675}" destId="{9AC14CFF-3033-4107-BF65-B0AB949C8ECD}" srcOrd="7" destOrd="0" parTransId="{66C8FDDF-F50B-4BF8-9C60-27E1DC5D18C8}" sibTransId="{18556963-2664-47C2-8695-AD3F5CDC0770}"/>
    <dgm:cxn modelId="{271AECC6-8826-47CD-A490-F08971B7F09A}" srcId="{219B9BC0-0FFD-4BBB-A1C6-064E5932F675}" destId="{8CAC9204-8011-411A-B64E-2C09B05F66C0}" srcOrd="9" destOrd="0" parTransId="{0EFF1DD8-34DB-4EA3-BF5F-039011E106FC}" sibTransId="{2FD7EEE4-F107-4E48-B5C3-17ADC6D2CB36}"/>
    <dgm:cxn modelId="{487B6496-74CA-8D40-B765-5CB52F7224A2}" type="presOf" srcId="{04E04F28-F223-497C-9287-3608035CE26E}" destId="{AD3DEAB9-36A2-4A02-93EE-34095127AB2A}" srcOrd="0" destOrd="0" presId="urn:microsoft.com/office/officeart/2005/8/layout/chevron1"/>
    <dgm:cxn modelId="{AE3D7833-CE0C-2642-A38C-2F35760637E4}" type="presOf" srcId="{AF28EF3E-81C7-40AC-BB58-72AE8183EE05}" destId="{76D62E27-12AF-4110-9F36-CE3E45ECFD61}" srcOrd="0" destOrd="0" presId="urn:microsoft.com/office/officeart/2005/8/layout/chevron1"/>
    <dgm:cxn modelId="{52C393D2-2300-45B5-858A-4402FFEA84D4}" srcId="{219B9BC0-0FFD-4BBB-A1C6-064E5932F675}" destId="{9C48D4FB-C546-4967-AFA3-601F1A0F617C}" srcOrd="1" destOrd="0" parTransId="{29C1983A-9F93-479D-B2BE-0E76A4A4C822}" sibTransId="{D5BD5C23-00FA-4528-B827-0172E1BFB8C4}"/>
    <dgm:cxn modelId="{E999B99E-7661-47C3-9083-CC5490B7810A}" srcId="{219B9BC0-0FFD-4BBB-A1C6-064E5932F675}" destId="{5230ED21-38B5-41CC-B8BA-887E824AD5CD}" srcOrd="3" destOrd="0" parTransId="{D2EBA3D0-9547-4607-AE79-2C1AAB9F7C08}" sibTransId="{4043336A-26FA-460B-8E08-D135711105FE}"/>
    <dgm:cxn modelId="{299C0EA0-0AFA-8D4B-9990-EC169E72F3FA}" type="presOf" srcId="{A031B552-E872-4D93-BCB2-09D21CB9E812}" destId="{E5E46ED3-1C00-4990-B916-C83D3F11C034}" srcOrd="0" destOrd="0" presId="urn:microsoft.com/office/officeart/2005/8/layout/chevron1"/>
    <dgm:cxn modelId="{1328EE50-3109-485E-B17E-A2ED25CF2BED}" srcId="{219B9BC0-0FFD-4BBB-A1C6-064E5932F675}" destId="{04E04F28-F223-497C-9287-3608035CE26E}" srcOrd="0" destOrd="0" parTransId="{CA9C2682-953B-44E1-8D91-11181756F16B}" sibTransId="{008BFD7B-3B48-41C3-9247-19DF3DEC12D1}"/>
    <dgm:cxn modelId="{A54567C3-7B08-1A47-9AE4-AEAD74699727}" type="presParOf" srcId="{0BE5FA49-38C3-47AA-B3D3-D4B4F1331B4F}" destId="{AD3DEAB9-36A2-4A02-93EE-34095127AB2A}" srcOrd="0" destOrd="0" presId="urn:microsoft.com/office/officeart/2005/8/layout/chevron1"/>
    <dgm:cxn modelId="{F3A5C552-5160-DD4B-AEE4-D65DE31423A8}" type="presParOf" srcId="{0BE5FA49-38C3-47AA-B3D3-D4B4F1331B4F}" destId="{E6F15529-AFBF-4778-9D2A-25556927DE8D}" srcOrd="1" destOrd="0" presId="urn:microsoft.com/office/officeart/2005/8/layout/chevron1"/>
    <dgm:cxn modelId="{BE3D52CC-0B07-7F41-A95F-42113335C110}" type="presParOf" srcId="{0BE5FA49-38C3-47AA-B3D3-D4B4F1331B4F}" destId="{8D5A2BEF-BF6C-41CA-AD98-9CF2E3D76B78}" srcOrd="2" destOrd="0" presId="urn:microsoft.com/office/officeart/2005/8/layout/chevron1"/>
    <dgm:cxn modelId="{7312C906-C1FF-5A49-94F5-EFE4EE955BC0}" type="presParOf" srcId="{0BE5FA49-38C3-47AA-B3D3-D4B4F1331B4F}" destId="{9174767F-16B8-4EF0-ACF9-911D427C7537}" srcOrd="3" destOrd="0" presId="urn:microsoft.com/office/officeart/2005/8/layout/chevron1"/>
    <dgm:cxn modelId="{68820E4C-2EFA-8C46-89F1-52610423B3C1}" type="presParOf" srcId="{0BE5FA49-38C3-47AA-B3D3-D4B4F1331B4F}" destId="{E5E46ED3-1C00-4990-B916-C83D3F11C034}" srcOrd="4" destOrd="0" presId="urn:microsoft.com/office/officeart/2005/8/layout/chevron1"/>
    <dgm:cxn modelId="{0123C57B-39BC-EE42-94FC-3BA6B98CFCFD}" type="presParOf" srcId="{0BE5FA49-38C3-47AA-B3D3-D4B4F1331B4F}" destId="{B79190DA-682C-4BFC-8586-2F02F0B5BF8E}" srcOrd="5" destOrd="0" presId="urn:microsoft.com/office/officeart/2005/8/layout/chevron1"/>
    <dgm:cxn modelId="{6DB0CBB4-FEB7-AE43-947C-F8350572DD29}" type="presParOf" srcId="{0BE5FA49-38C3-47AA-B3D3-D4B4F1331B4F}" destId="{D4540FE9-6E3D-41FA-B44A-EFA0D02B5D7B}" srcOrd="6" destOrd="0" presId="urn:microsoft.com/office/officeart/2005/8/layout/chevron1"/>
    <dgm:cxn modelId="{6CF8ADA0-8C1B-C24D-A80A-4D8BADA08CCC}" type="presParOf" srcId="{0BE5FA49-38C3-47AA-B3D3-D4B4F1331B4F}" destId="{AD641393-B2DC-4230-B318-954BA9721590}" srcOrd="7" destOrd="0" presId="urn:microsoft.com/office/officeart/2005/8/layout/chevron1"/>
    <dgm:cxn modelId="{66DCB591-A185-BF49-A2C6-E033A062C1CD}" type="presParOf" srcId="{0BE5FA49-38C3-47AA-B3D3-D4B4F1331B4F}" destId="{2D6F1171-C3F9-4258-BCF8-F0AC00361763}" srcOrd="8" destOrd="0" presId="urn:microsoft.com/office/officeart/2005/8/layout/chevron1"/>
    <dgm:cxn modelId="{0A5C1068-EE64-6340-B99E-5D6B8DF811B9}" type="presParOf" srcId="{0BE5FA49-38C3-47AA-B3D3-D4B4F1331B4F}" destId="{32DFCC80-9ADB-4E8B-B30E-3AC40BE8D592}" srcOrd="9" destOrd="0" presId="urn:microsoft.com/office/officeart/2005/8/layout/chevron1"/>
    <dgm:cxn modelId="{1D2F20C6-5391-0B44-BE81-0249AFA0EFCB}" type="presParOf" srcId="{0BE5FA49-38C3-47AA-B3D3-D4B4F1331B4F}" destId="{564DF5E7-35C6-460D-999F-F72A41D005AE}" srcOrd="10" destOrd="0" presId="urn:microsoft.com/office/officeart/2005/8/layout/chevron1"/>
    <dgm:cxn modelId="{527E7C3A-318B-3B4F-B6CB-1EC442FE7362}" type="presParOf" srcId="{0BE5FA49-38C3-47AA-B3D3-D4B4F1331B4F}" destId="{0886E730-5D81-47C2-8797-A11FB9C1900E}" srcOrd="11" destOrd="0" presId="urn:microsoft.com/office/officeart/2005/8/layout/chevron1"/>
    <dgm:cxn modelId="{2D7F1F79-6544-EB4A-8D5E-5EB94552E0C8}" type="presParOf" srcId="{0BE5FA49-38C3-47AA-B3D3-D4B4F1331B4F}" destId="{427BAED8-9A9F-4706-B3FF-3B840B01E49F}" srcOrd="12" destOrd="0" presId="urn:microsoft.com/office/officeart/2005/8/layout/chevron1"/>
    <dgm:cxn modelId="{95E29C1E-C48D-7441-9BD8-15A382B9614E}" type="presParOf" srcId="{0BE5FA49-38C3-47AA-B3D3-D4B4F1331B4F}" destId="{9E7CBD28-E9C5-422A-95EA-52A17EF8FBA0}" srcOrd="13" destOrd="0" presId="urn:microsoft.com/office/officeart/2005/8/layout/chevron1"/>
    <dgm:cxn modelId="{31E2133D-661A-F148-835C-7B3832E565AF}" type="presParOf" srcId="{0BE5FA49-38C3-47AA-B3D3-D4B4F1331B4F}" destId="{81362D1E-C073-4090-9079-C5A692520375}" srcOrd="14" destOrd="0" presId="urn:microsoft.com/office/officeart/2005/8/layout/chevron1"/>
    <dgm:cxn modelId="{A51CE598-B3E8-0B48-8292-327D9F31C7E4}" type="presParOf" srcId="{0BE5FA49-38C3-47AA-B3D3-D4B4F1331B4F}" destId="{3E586F0B-CCE8-44EA-ACCC-E9D276E44A15}" srcOrd="15" destOrd="0" presId="urn:microsoft.com/office/officeart/2005/8/layout/chevron1"/>
    <dgm:cxn modelId="{B13DB4A0-BDFF-0D48-A4F3-947BE3D9A25E}" type="presParOf" srcId="{0BE5FA49-38C3-47AA-B3D3-D4B4F1331B4F}" destId="{76D62E27-12AF-4110-9F36-CE3E45ECFD61}" srcOrd="16" destOrd="0" presId="urn:microsoft.com/office/officeart/2005/8/layout/chevron1"/>
    <dgm:cxn modelId="{B76769BA-D5CF-9B41-9B89-72AF665FC05F}" type="presParOf" srcId="{0BE5FA49-38C3-47AA-B3D3-D4B4F1331B4F}" destId="{026579D3-AEE2-4607-BC45-0091C1C1DAA4}" srcOrd="17" destOrd="0" presId="urn:microsoft.com/office/officeart/2005/8/layout/chevron1"/>
    <dgm:cxn modelId="{CF1C258C-E909-9544-8A24-A88E021F73A7}" type="presParOf" srcId="{0BE5FA49-38C3-47AA-B3D3-D4B4F1331B4F}" destId="{C31160F2-8CF9-4C5C-98C2-8848AB25C244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DEAB9-36A2-4A02-93EE-34095127AB2A}">
      <dsp:nvSpPr>
        <dsp:cNvPr id="0" name=""/>
        <dsp:cNvSpPr/>
      </dsp:nvSpPr>
      <dsp:spPr>
        <a:xfrm>
          <a:off x="997" y="45637"/>
          <a:ext cx="897935" cy="359174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Friday</a:t>
          </a:r>
          <a:endParaRPr lang="fr-FR" sz="800" kern="1200" dirty="0"/>
        </a:p>
      </dsp:txBody>
      <dsp:txXfrm>
        <a:off x="180584" y="45637"/>
        <a:ext cx="538761" cy="359174"/>
      </dsp:txXfrm>
    </dsp:sp>
    <dsp:sp modelId="{8D5A2BEF-BF6C-41CA-AD98-9CF2E3D76B78}">
      <dsp:nvSpPr>
        <dsp:cNvPr id="0" name=""/>
        <dsp:cNvSpPr/>
      </dsp:nvSpPr>
      <dsp:spPr>
        <a:xfrm>
          <a:off x="809140" y="45637"/>
          <a:ext cx="897935" cy="359174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Saturday</a:t>
          </a:r>
          <a:endParaRPr lang="fr-FR" sz="800" kern="1200" dirty="0"/>
        </a:p>
      </dsp:txBody>
      <dsp:txXfrm>
        <a:off x="988727" y="45637"/>
        <a:ext cx="538761" cy="359174"/>
      </dsp:txXfrm>
    </dsp:sp>
    <dsp:sp modelId="{E5E46ED3-1C00-4990-B916-C83D3F11C034}">
      <dsp:nvSpPr>
        <dsp:cNvPr id="0" name=""/>
        <dsp:cNvSpPr/>
      </dsp:nvSpPr>
      <dsp:spPr>
        <a:xfrm>
          <a:off x="1617282" y="45637"/>
          <a:ext cx="897935" cy="35917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Sunday</a:t>
          </a:r>
          <a:endParaRPr lang="fr-FR" sz="800" kern="1200" dirty="0"/>
        </a:p>
      </dsp:txBody>
      <dsp:txXfrm>
        <a:off x="1796869" y="45637"/>
        <a:ext cx="538761" cy="359174"/>
      </dsp:txXfrm>
    </dsp:sp>
    <dsp:sp modelId="{D4540FE9-6E3D-41FA-B44A-EFA0D02B5D7B}">
      <dsp:nvSpPr>
        <dsp:cNvPr id="0" name=""/>
        <dsp:cNvSpPr/>
      </dsp:nvSpPr>
      <dsp:spPr>
        <a:xfrm>
          <a:off x="2425424" y="45637"/>
          <a:ext cx="897935" cy="359174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Monday</a:t>
          </a:r>
          <a:endParaRPr lang="fr-FR" sz="800" kern="1200" dirty="0"/>
        </a:p>
      </dsp:txBody>
      <dsp:txXfrm>
        <a:off x="2605011" y="45637"/>
        <a:ext cx="538761" cy="359174"/>
      </dsp:txXfrm>
    </dsp:sp>
    <dsp:sp modelId="{2D6F1171-C3F9-4258-BCF8-F0AC00361763}">
      <dsp:nvSpPr>
        <dsp:cNvPr id="0" name=""/>
        <dsp:cNvSpPr/>
      </dsp:nvSpPr>
      <dsp:spPr>
        <a:xfrm>
          <a:off x="3233566" y="45637"/>
          <a:ext cx="897935" cy="35917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solidFill>
                <a:srgbClr val="000000"/>
              </a:solidFill>
            </a:rPr>
            <a:t>Tuesday</a:t>
          </a:r>
          <a:endParaRPr lang="fr-FR" sz="800" kern="1200" dirty="0">
            <a:solidFill>
              <a:srgbClr val="000000"/>
            </a:solidFill>
          </a:endParaRPr>
        </a:p>
      </dsp:txBody>
      <dsp:txXfrm>
        <a:off x="3413153" y="45637"/>
        <a:ext cx="538761" cy="359174"/>
      </dsp:txXfrm>
    </dsp:sp>
    <dsp:sp modelId="{564DF5E7-35C6-460D-999F-F72A41D005AE}">
      <dsp:nvSpPr>
        <dsp:cNvPr id="0" name=""/>
        <dsp:cNvSpPr/>
      </dsp:nvSpPr>
      <dsp:spPr>
        <a:xfrm>
          <a:off x="4041709" y="45637"/>
          <a:ext cx="897935" cy="35917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Wednesday</a:t>
          </a:r>
          <a:endParaRPr lang="fr-FR" sz="800" kern="1200" dirty="0"/>
        </a:p>
      </dsp:txBody>
      <dsp:txXfrm>
        <a:off x="4221296" y="45637"/>
        <a:ext cx="538761" cy="359174"/>
      </dsp:txXfrm>
    </dsp:sp>
    <dsp:sp modelId="{427BAED8-9A9F-4706-B3FF-3B840B01E49F}">
      <dsp:nvSpPr>
        <dsp:cNvPr id="0" name=""/>
        <dsp:cNvSpPr/>
      </dsp:nvSpPr>
      <dsp:spPr>
        <a:xfrm>
          <a:off x="4849851" y="45637"/>
          <a:ext cx="897935" cy="359174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Thursday</a:t>
          </a:r>
          <a:endParaRPr lang="fr-FR" sz="800" kern="1200" dirty="0"/>
        </a:p>
      </dsp:txBody>
      <dsp:txXfrm>
        <a:off x="5029438" y="45637"/>
        <a:ext cx="538761" cy="359174"/>
      </dsp:txXfrm>
    </dsp:sp>
    <dsp:sp modelId="{81362D1E-C073-4090-9079-C5A692520375}">
      <dsp:nvSpPr>
        <dsp:cNvPr id="0" name=""/>
        <dsp:cNvSpPr/>
      </dsp:nvSpPr>
      <dsp:spPr>
        <a:xfrm>
          <a:off x="5657993" y="45637"/>
          <a:ext cx="897935" cy="359174"/>
        </a:xfrm>
        <a:prstGeom prst="chevron">
          <a:avLst/>
        </a:prstGeom>
        <a:solidFill>
          <a:srgbClr val="0076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Friday</a:t>
          </a:r>
          <a:endParaRPr lang="fr-FR" sz="800" kern="1200" dirty="0"/>
        </a:p>
      </dsp:txBody>
      <dsp:txXfrm>
        <a:off x="5837580" y="45637"/>
        <a:ext cx="538761" cy="359174"/>
      </dsp:txXfrm>
    </dsp:sp>
    <dsp:sp modelId="{76D62E27-12AF-4110-9F36-CE3E45ECFD61}">
      <dsp:nvSpPr>
        <dsp:cNvPr id="0" name=""/>
        <dsp:cNvSpPr/>
      </dsp:nvSpPr>
      <dsp:spPr>
        <a:xfrm>
          <a:off x="6466136" y="45637"/>
          <a:ext cx="897935" cy="359174"/>
        </a:xfrm>
        <a:prstGeom prst="chevron">
          <a:avLst/>
        </a:prstGeom>
        <a:solidFill>
          <a:srgbClr val="17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Saturday</a:t>
          </a:r>
          <a:endParaRPr lang="fr-FR" sz="800" kern="1200" dirty="0"/>
        </a:p>
      </dsp:txBody>
      <dsp:txXfrm>
        <a:off x="6645723" y="45637"/>
        <a:ext cx="538761" cy="359174"/>
      </dsp:txXfrm>
    </dsp:sp>
    <dsp:sp modelId="{C31160F2-8CF9-4C5C-98C2-8848AB25C244}">
      <dsp:nvSpPr>
        <dsp:cNvPr id="0" name=""/>
        <dsp:cNvSpPr/>
      </dsp:nvSpPr>
      <dsp:spPr>
        <a:xfrm>
          <a:off x="7274278" y="45637"/>
          <a:ext cx="897935" cy="359174"/>
        </a:xfrm>
        <a:prstGeom prst="chevron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Sunday</a:t>
          </a:r>
          <a:endParaRPr lang="fr-FR" sz="800" kern="1200" dirty="0"/>
        </a:p>
      </dsp:txBody>
      <dsp:txXfrm>
        <a:off x="7453865" y="45637"/>
        <a:ext cx="538761" cy="35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73A12-FE92-FC45-AD77-2D6DE7714977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91D78-EB84-324B-8EB4-523249410D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86613D-E4FC-EA43-9261-42D619C72892}" type="slidenum">
              <a:rPr lang="fr-FR"/>
              <a:pPr/>
              <a:t>6</a:t>
            </a:fld>
            <a:endParaRPr lang="fr-FR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9" tIns="46049" rIns="92099" bIns="46049" anchor="b">
            <a:prstTxWarp prst="textNoShape">
              <a:avLst/>
            </a:prstTxWarp>
          </a:bodyPr>
          <a:lstStyle/>
          <a:p>
            <a:pPr algn="r"/>
            <a:fld id="{CEDDD417-FDCE-2743-AD75-E191921FC1E2}" type="slidenum">
              <a:rPr lang="en-US" sz="1200">
                <a:ea typeface="Arial" pitchFamily="-83" charset="0"/>
                <a:cs typeface="Arial" pitchFamily="-83" charset="0"/>
              </a:rPr>
              <a:pPr algn="r"/>
              <a:t>6</a:t>
            </a:fld>
            <a:endParaRPr lang="en-US" sz="1200">
              <a:ea typeface="Arial" pitchFamily="-83" charset="0"/>
              <a:cs typeface="Arial" pitchFamily="-83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4213"/>
            <a:ext cx="5486400" cy="34305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87041" cy="4115823"/>
          </a:xfrm>
          <a:noFill/>
        </p:spPr>
        <p:txBody>
          <a:bodyPr/>
          <a:lstStyle/>
          <a:p>
            <a:pPr marL="3175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Critère</a:t>
            </a:r>
            <a:r>
              <a:rPr lang="en-US" dirty="0" smtClean="0"/>
              <a:t> principal </a:t>
            </a:r>
            <a:r>
              <a:rPr lang="fr-FR" dirty="0" smtClean="0"/>
              <a:t>–</a:t>
            </a:r>
            <a:r>
              <a:rPr lang="en-US" dirty="0" smtClean="0"/>
              <a:t> puissance </a:t>
            </a:r>
            <a:r>
              <a:rPr lang="en-US" dirty="0" err="1" smtClean="0"/>
              <a:t>statistique</a:t>
            </a:r>
            <a:r>
              <a:rPr lang="en-US" dirty="0" smtClean="0"/>
              <a:t> : pour 64 infections par le VIH-1, puissance de 80 % pour </a:t>
            </a:r>
            <a:r>
              <a:rPr lang="en-US" dirty="0" err="1" smtClean="0"/>
              <a:t>détecter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diminution relative de 50 %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l’incidence</a:t>
            </a:r>
            <a:r>
              <a:rPr lang="en-US" dirty="0" smtClean="0"/>
              <a:t> de </a:t>
            </a:r>
            <a:r>
              <a:rPr lang="en-US" dirty="0" err="1" smtClean="0"/>
              <a:t>l’infection</a:t>
            </a:r>
            <a:r>
              <a:rPr lang="en-US" dirty="0" smtClean="0"/>
              <a:t> par le VIH-1 avec TDF/FTC (incidence </a:t>
            </a:r>
            <a:r>
              <a:rPr lang="en-US" dirty="0" err="1" smtClean="0"/>
              <a:t>attendue</a:t>
            </a:r>
            <a:r>
              <a:rPr lang="en-US" dirty="0" smtClean="0"/>
              <a:t> : 3/100 </a:t>
            </a:r>
            <a:r>
              <a:rPr lang="en-US" dirty="0" err="1" smtClean="0"/>
              <a:t>patients.année</a:t>
            </a:r>
            <a:r>
              <a:rPr lang="en-US" dirty="0" smtClean="0"/>
              <a:t> avec le placebo)</a:t>
            </a:r>
          </a:p>
          <a:p>
            <a:pPr eaLnBrk="1" hangingPunct="1"/>
            <a:endParaRPr lang="en-US" dirty="0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75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DSMB : </a:t>
            </a:r>
            <a:r>
              <a:rPr lang="fr-FR" sz="1200" i="1" dirty="0" smtClean="0"/>
              <a:t>Data and </a:t>
            </a:r>
            <a:r>
              <a:rPr lang="fr-FR" sz="1200" i="1" dirty="0" err="1" smtClean="0"/>
              <a:t>Safety</a:t>
            </a:r>
            <a:r>
              <a:rPr lang="fr-FR" sz="1200" i="1" dirty="0" smtClean="0"/>
              <a:t> Monitoring </a:t>
            </a:r>
            <a:r>
              <a:rPr lang="fr-FR" sz="1200" i="1" dirty="0" err="1" smtClean="0"/>
              <a:t>Board</a:t>
            </a:r>
            <a:r>
              <a:rPr lang="fr-FR" sz="1200" i="1" dirty="0" smtClean="0"/>
              <a:t> </a:t>
            </a:r>
            <a:r>
              <a:rPr lang="fr-FR" sz="1200" dirty="0" smtClean="0"/>
              <a:t>(comité de surveillance et de suivi).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3" tIns="46042" rIns="92083" bIns="46042" anchor="b">
            <a:prstTxWarp prst="textNoShape">
              <a:avLst/>
            </a:prstTxWarp>
          </a:bodyPr>
          <a:lstStyle/>
          <a:p>
            <a:pPr algn="r"/>
            <a:fld id="{FAFB88A9-A186-7449-A8A0-471D63C45496}" type="slidenum">
              <a:rPr lang="fr-FR" sz="1200"/>
              <a:pPr algn="r"/>
              <a:t>9</a:t>
            </a:fld>
            <a:endParaRPr lang="fr-FR" sz="12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3" tIns="46042" rIns="92083" bIns="46042" anchor="b">
            <a:prstTxWarp prst="textNoShape">
              <a:avLst/>
            </a:prstTxWarp>
          </a:bodyPr>
          <a:lstStyle/>
          <a:p>
            <a:pPr algn="r"/>
            <a:fld id="{B0DB30ED-B0A0-D24F-A286-C42D899724ED}" type="slidenum">
              <a:rPr lang="en-US" sz="1200">
                <a:ea typeface="Arial" pitchFamily="-83" charset="0"/>
                <a:cs typeface="Arial" pitchFamily="-83" charset="0"/>
              </a:rPr>
              <a:pPr algn="r"/>
              <a:t>9</a:t>
            </a:fld>
            <a:endParaRPr lang="en-US" sz="1200">
              <a:ea typeface="Arial" pitchFamily="-83" charset="0"/>
              <a:cs typeface="Arial" pitchFamily="-83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39763"/>
            <a:ext cx="5064125" cy="3165475"/>
          </a:xfrm>
          <a:ln/>
        </p:spPr>
      </p:sp>
      <p:sp>
        <p:nvSpPr>
          <p:cNvPr id="471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21416" y="4010553"/>
            <a:ext cx="4964923" cy="3797084"/>
          </a:xfrm>
          <a:noFill/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725488" algn="l"/>
                <a:tab pos="1454150" algn="l"/>
                <a:tab pos="2182813" algn="l"/>
                <a:tab pos="2913063" algn="l"/>
                <a:tab pos="3640138" algn="l"/>
                <a:tab pos="4370388" algn="l"/>
                <a:tab pos="5100638" algn="l"/>
              </a:tabLst>
            </a:pPr>
            <a:endParaRPr lang="en-US" sz="1000" dirty="0" smtClean="0">
              <a:latin typeface="Arial Unicode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BA1B36-74FC-7549-B97A-C5161E0070F4}" type="slidenum">
              <a:rPr lang="fr-FR"/>
              <a:pPr/>
              <a:t>12</a:t>
            </a:fld>
            <a:endParaRPr lang="fr-FR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9" tIns="46049" rIns="92099" bIns="46049" anchor="b">
            <a:prstTxWarp prst="textNoShape">
              <a:avLst/>
            </a:prstTxWarp>
          </a:bodyPr>
          <a:lstStyle/>
          <a:p>
            <a:pPr algn="r"/>
            <a:fld id="{DBB2EB86-7AB5-7F4A-B775-97A5939ADA49}" type="slidenum">
              <a:rPr lang="en-US" sz="1200">
                <a:ea typeface="Arial" pitchFamily="-83" charset="0"/>
                <a:cs typeface="Arial" pitchFamily="-83" charset="0"/>
              </a:rPr>
              <a:pPr algn="r"/>
              <a:t>12</a:t>
            </a:fld>
            <a:endParaRPr lang="en-US" sz="1200">
              <a:ea typeface="Arial" pitchFamily="-83" charset="0"/>
              <a:cs typeface="Arial" pitchFamily="-83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28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35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6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88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01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67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49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19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30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32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80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287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694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1806222"/>
            <a:ext cx="7623522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58334"/>
            <a:ext cx="7623522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4656667"/>
            <a:ext cx="7623523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201913"/>
            <a:ext cx="7394923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1806222"/>
            <a:ext cx="3958174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1" y="1058334"/>
            <a:ext cx="3958175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1" y="4656667"/>
            <a:ext cx="3958175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2" y="100391"/>
            <a:ext cx="7521039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01912"/>
            <a:ext cx="38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1806222"/>
            <a:ext cx="3958174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7" y="1058334"/>
            <a:ext cx="3958175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7" y="4656667"/>
            <a:ext cx="3958175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69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00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56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1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0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4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6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4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CE4E-444B-FF49-BA10-A7017477143C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3C26-422B-424F-868D-A1338131DF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36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Actualités bibliographique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Epidémiologie et prévention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4121" y="5332767"/>
            <a:ext cx="488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chemeClr val="bg1">
                    <a:lumMod val="65000"/>
                  </a:schemeClr>
                </a:solidFill>
              </a:rPr>
              <a:t>Dr Cédric Arvieux, CHU de Rennes</a:t>
            </a:r>
            <a:endParaRPr lang="fr-FR" sz="11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16"/>
          <p:cNvSpPr>
            <a:spLocks noChangeArrowheads="1"/>
          </p:cNvSpPr>
          <p:nvPr/>
        </p:nvSpPr>
        <p:spPr bwMode="auto">
          <a:xfrm>
            <a:off x="6130926" y="2561169"/>
            <a:ext cx="474663" cy="70115"/>
          </a:xfrm>
          <a:prstGeom prst="rect">
            <a:avLst/>
          </a:prstGeom>
          <a:solidFill>
            <a:schemeClr val="bg1"/>
          </a:solidFill>
          <a:ln w="476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200">
              <a:latin typeface="+mj-lt"/>
              <a:ea typeface="+mn-ea"/>
              <a:cs typeface="+mn-cs"/>
            </a:endParaRPr>
          </a:p>
        </p:txBody>
      </p:sp>
      <p:sp>
        <p:nvSpPr>
          <p:cNvPr id="1141" name="Rectangle 679"/>
          <p:cNvSpPr>
            <a:spLocks noChangeArrowheads="1"/>
          </p:cNvSpPr>
          <p:nvPr/>
        </p:nvSpPr>
        <p:spPr bwMode="auto">
          <a:xfrm rot="16200000">
            <a:off x="98681" y="1811605"/>
            <a:ext cx="1875896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 smtClean="0">
                <a:solidFill>
                  <a:srgbClr val="000000"/>
                </a:solidFill>
                <a:ea typeface="Arial" pitchFamily="-83" charset="0"/>
                <a:cs typeface="Arial" pitchFamily="-83" charset="0"/>
              </a:rPr>
              <a:t>Participants (%)</a:t>
            </a:r>
            <a:endParaRPr lang="fr-FR" sz="1400" b="1">
              <a:ea typeface="Arial" pitchFamily="-83" charset="0"/>
              <a:cs typeface="Arial" pitchFamily="-83" charset="0"/>
            </a:endParaRPr>
          </a:p>
        </p:txBody>
      </p:sp>
      <p:grpSp>
        <p:nvGrpSpPr>
          <p:cNvPr id="2" name="Grouper 343"/>
          <p:cNvGrpSpPr/>
          <p:nvPr/>
        </p:nvGrpSpPr>
        <p:grpSpPr>
          <a:xfrm>
            <a:off x="1955880" y="800367"/>
            <a:ext cx="182563" cy="2316427"/>
            <a:chOff x="2139950" y="960441"/>
            <a:chExt cx="182563" cy="2779712"/>
          </a:xfrm>
        </p:grpSpPr>
        <p:sp>
          <p:nvSpPr>
            <p:cNvPr id="48138" name="Rectangle 759"/>
            <p:cNvSpPr>
              <a:spLocks noChangeArrowheads="1"/>
            </p:cNvSpPr>
            <p:nvPr/>
          </p:nvSpPr>
          <p:spPr bwMode="auto">
            <a:xfrm>
              <a:off x="2139950" y="3224216"/>
              <a:ext cx="182563" cy="515937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0" name="Rectangle 761"/>
            <p:cNvSpPr>
              <a:spLocks noChangeArrowheads="1"/>
            </p:cNvSpPr>
            <p:nvPr/>
          </p:nvSpPr>
          <p:spPr bwMode="auto">
            <a:xfrm>
              <a:off x="2139950" y="3100391"/>
              <a:ext cx="182563" cy="12223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2" name="Rectangle 763"/>
            <p:cNvSpPr>
              <a:spLocks noChangeArrowheads="1"/>
            </p:cNvSpPr>
            <p:nvPr/>
          </p:nvSpPr>
          <p:spPr bwMode="auto">
            <a:xfrm>
              <a:off x="2139950" y="3041653"/>
              <a:ext cx="182563" cy="587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4" name="Rectangle 765"/>
            <p:cNvSpPr>
              <a:spLocks noChangeArrowheads="1"/>
            </p:cNvSpPr>
            <p:nvPr/>
          </p:nvSpPr>
          <p:spPr bwMode="auto">
            <a:xfrm>
              <a:off x="2139950" y="2546353"/>
              <a:ext cx="182563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6" name="Rectangle 767"/>
            <p:cNvSpPr>
              <a:spLocks noChangeArrowheads="1"/>
            </p:cNvSpPr>
            <p:nvPr/>
          </p:nvSpPr>
          <p:spPr bwMode="auto">
            <a:xfrm>
              <a:off x="2139950" y="1892303"/>
              <a:ext cx="182563" cy="65405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8" name="Rectangle 769"/>
            <p:cNvSpPr>
              <a:spLocks noChangeArrowheads="1"/>
            </p:cNvSpPr>
            <p:nvPr/>
          </p:nvSpPr>
          <p:spPr bwMode="auto">
            <a:xfrm>
              <a:off x="2139950" y="1411291"/>
              <a:ext cx="182563" cy="479425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50" name="Rectangle 771"/>
            <p:cNvSpPr>
              <a:spLocks noChangeArrowheads="1"/>
            </p:cNvSpPr>
            <p:nvPr/>
          </p:nvSpPr>
          <p:spPr bwMode="auto">
            <a:xfrm>
              <a:off x="2139950" y="960441"/>
              <a:ext cx="182563" cy="4508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er 344"/>
          <p:cNvGrpSpPr/>
          <p:nvPr/>
        </p:nvGrpSpPr>
        <p:grpSpPr>
          <a:xfrm>
            <a:off x="2228798" y="800367"/>
            <a:ext cx="180975" cy="2316427"/>
            <a:chOff x="2201863" y="960441"/>
            <a:chExt cx="180975" cy="2779712"/>
          </a:xfrm>
        </p:grpSpPr>
        <p:sp>
          <p:nvSpPr>
            <p:cNvPr id="48152" name="Rectangle 773"/>
            <p:cNvSpPr>
              <a:spLocks noChangeArrowheads="1"/>
            </p:cNvSpPr>
            <p:nvPr/>
          </p:nvSpPr>
          <p:spPr bwMode="auto">
            <a:xfrm>
              <a:off x="2201863" y="3543303"/>
              <a:ext cx="180975" cy="1968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54" name="Rectangle 775"/>
            <p:cNvSpPr>
              <a:spLocks noChangeArrowheads="1"/>
            </p:cNvSpPr>
            <p:nvPr/>
          </p:nvSpPr>
          <p:spPr bwMode="auto">
            <a:xfrm>
              <a:off x="2201863" y="3400428"/>
              <a:ext cx="180975" cy="14128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56" name="Rectangle 777"/>
            <p:cNvSpPr>
              <a:spLocks noChangeArrowheads="1"/>
            </p:cNvSpPr>
            <p:nvPr/>
          </p:nvSpPr>
          <p:spPr bwMode="auto">
            <a:xfrm>
              <a:off x="2201863" y="3243266"/>
              <a:ext cx="180975" cy="1571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58" name="Rectangle 779"/>
            <p:cNvSpPr>
              <a:spLocks noChangeArrowheads="1"/>
            </p:cNvSpPr>
            <p:nvPr/>
          </p:nvSpPr>
          <p:spPr bwMode="auto">
            <a:xfrm>
              <a:off x="2201863" y="2698753"/>
              <a:ext cx="180975" cy="5429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60" name="Rectangle 781"/>
            <p:cNvSpPr>
              <a:spLocks noChangeArrowheads="1"/>
            </p:cNvSpPr>
            <p:nvPr/>
          </p:nvSpPr>
          <p:spPr bwMode="auto">
            <a:xfrm>
              <a:off x="2201863" y="1987553"/>
              <a:ext cx="180975" cy="709613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62" name="Rectangle 783"/>
            <p:cNvSpPr>
              <a:spLocks noChangeArrowheads="1"/>
            </p:cNvSpPr>
            <p:nvPr/>
          </p:nvSpPr>
          <p:spPr bwMode="auto">
            <a:xfrm>
              <a:off x="2201863" y="1419228"/>
              <a:ext cx="180975" cy="566738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64" name="Rectangle 785"/>
            <p:cNvSpPr>
              <a:spLocks noChangeArrowheads="1"/>
            </p:cNvSpPr>
            <p:nvPr/>
          </p:nvSpPr>
          <p:spPr bwMode="auto">
            <a:xfrm>
              <a:off x="2201863" y="960441"/>
              <a:ext cx="180975" cy="457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er 345"/>
          <p:cNvGrpSpPr/>
          <p:nvPr/>
        </p:nvGrpSpPr>
        <p:grpSpPr>
          <a:xfrm>
            <a:off x="2500127" y="800367"/>
            <a:ext cx="182562" cy="2316427"/>
            <a:chOff x="2441576" y="960441"/>
            <a:chExt cx="182562" cy="2779712"/>
          </a:xfrm>
        </p:grpSpPr>
        <p:sp>
          <p:nvSpPr>
            <p:cNvPr id="48166" name="Rectangle 787"/>
            <p:cNvSpPr>
              <a:spLocks noChangeArrowheads="1"/>
            </p:cNvSpPr>
            <p:nvPr/>
          </p:nvSpPr>
          <p:spPr bwMode="auto">
            <a:xfrm>
              <a:off x="2441576" y="3475041"/>
              <a:ext cx="182562" cy="265112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68" name="Rectangle 789"/>
            <p:cNvSpPr>
              <a:spLocks noChangeArrowheads="1"/>
            </p:cNvSpPr>
            <p:nvPr/>
          </p:nvSpPr>
          <p:spPr bwMode="auto">
            <a:xfrm>
              <a:off x="2441576" y="3370266"/>
              <a:ext cx="182562" cy="10477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0" name="Rectangle 791"/>
            <p:cNvSpPr>
              <a:spLocks noChangeArrowheads="1"/>
            </p:cNvSpPr>
            <p:nvPr/>
          </p:nvSpPr>
          <p:spPr bwMode="auto">
            <a:xfrm>
              <a:off x="2441576" y="3167066"/>
              <a:ext cx="182562" cy="2016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2" name="Rectangle 793"/>
            <p:cNvSpPr>
              <a:spLocks noChangeArrowheads="1"/>
            </p:cNvSpPr>
            <p:nvPr/>
          </p:nvSpPr>
          <p:spPr bwMode="auto">
            <a:xfrm>
              <a:off x="2441576" y="2671766"/>
              <a:ext cx="182562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4" name="Rectangle 795"/>
            <p:cNvSpPr>
              <a:spLocks noChangeArrowheads="1"/>
            </p:cNvSpPr>
            <p:nvPr/>
          </p:nvSpPr>
          <p:spPr bwMode="auto">
            <a:xfrm>
              <a:off x="2441576" y="2036766"/>
              <a:ext cx="182562" cy="63500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6" name="Rectangle 797"/>
            <p:cNvSpPr>
              <a:spLocks noChangeArrowheads="1"/>
            </p:cNvSpPr>
            <p:nvPr/>
          </p:nvSpPr>
          <p:spPr bwMode="auto">
            <a:xfrm>
              <a:off x="2441576" y="1428753"/>
              <a:ext cx="182562" cy="608013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8" name="Rectangle 799"/>
            <p:cNvSpPr>
              <a:spLocks noChangeArrowheads="1"/>
            </p:cNvSpPr>
            <p:nvPr/>
          </p:nvSpPr>
          <p:spPr bwMode="auto">
            <a:xfrm>
              <a:off x="2441576" y="960441"/>
              <a:ext cx="182562" cy="466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er 346"/>
          <p:cNvGrpSpPr/>
          <p:nvPr/>
        </p:nvGrpSpPr>
        <p:grpSpPr>
          <a:xfrm>
            <a:off x="2773045" y="800367"/>
            <a:ext cx="182563" cy="2316427"/>
            <a:chOff x="2867025" y="960441"/>
            <a:chExt cx="182563" cy="2779712"/>
          </a:xfrm>
        </p:grpSpPr>
        <p:sp>
          <p:nvSpPr>
            <p:cNvPr id="48180" name="Rectangle 801"/>
            <p:cNvSpPr>
              <a:spLocks noChangeArrowheads="1"/>
            </p:cNvSpPr>
            <p:nvPr/>
          </p:nvSpPr>
          <p:spPr bwMode="auto">
            <a:xfrm>
              <a:off x="2867025" y="3498853"/>
              <a:ext cx="182563" cy="24130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82" name="Rectangle 803"/>
            <p:cNvSpPr>
              <a:spLocks noChangeArrowheads="1"/>
            </p:cNvSpPr>
            <p:nvPr/>
          </p:nvSpPr>
          <p:spPr bwMode="auto">
            <a:xfrm>
              <a:off x="2867025" y="3354391"/>
              <a:ext cx="182563" cy="14446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84" name="Rectangle 805"/>
            <p:cNvSpPr>
              <a:spLocks noChangeArrowheads="1"/>
            </p:cNvSpPr>
            <p:nvPr/>
          </p:nvSpPr>
          <p:spPr bwMode="auto">
            <a:xfrm>
              <a:off x="2867025" y="3065466"/>
              <a:ext cx="182563" cy="2889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86" name="Rectangle 807"/>
            <p:cNvSpPr>
              <a:spLocks noChangeArrowheads="1"/>
            </p:cNvSpPr>
            <p:nvPr/>
          </p:nvSpPr>
          <p:spPr bwMode="auto">
            <a:xfrm>
              <a:off x="2867025" y="2678116"/>
              <a:ext cx="182563" cy="3857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88" name="Rectangle 809"/>
            <p:cNvSpPr>
              <a:spLocks noChangeArrowheads="1"/>
            </p:cNvSpPr>
            <p:nvPr/>
          </p:nvSpPr>
          <p:spPr bwMode="auto">
            <a:xfrm>
              <a:off x="2867025" y="1916116"/>
              <a:ext cx="182563" cy="76200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90" name="Rectangle 811"/>
            <p:cNvSpPr>
              <a:spLocks noChangeArrowheads="1"/>
            </p:cNvSpPr>
            <p:nvPr/>
          </p:nvSpPr>
          <p:spPr bwMode="auto">
            <a:xfrm>
              <a:off x="2867025" y="1355728"/>
              <a:ext cx="182563" cy="55880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92" name="Rectangle 813"/>
            <p:cNvSpPr>
              <a:spLocks noChangeArrowheads="1"/>
            </p:cNvSpPr>
            <p:nvPr/>
          </p:nvSpPr>
          <p:spPr bwMode="auto">
            <a:xfrm>
              <a:off x="2867025" y="960441"/>
              <a:ext cx="182563" cy="3952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" name="Grouper 347"/>
          <p:cNvGrpSpPr/>
          <p:nvPr/>
        </p:nvGrpSpPr>
        <p:grpSpPr>
          <a:xfrm>
            <a:off x="3045963" y="800367"/>
            <a:ext cx="180975" cy="2316427"/>
            <a:chOff x="3109913" y="960441"/>
            <a:chExt cx="180975" cy="2779712"/>
          </a:xfrm>
        </p:grpSpPr>
        <p:sp>
          <p:nvSpPr>
            <p:cNvPr id="48194" name="Rectangle 815"/>
            <p:cNvSpPr>
              <a:spLocks noChangeArrowheads="1"/>
            </p:cNvSpPr>
            <p:nvPr/>
          </p:nvSpPr>
          <p:spPr bwMode="auto">
            <a:xfrm>
              <a:off x="3109913" y="3492503"/>
              <a:ext cx="180975" cy="2476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96" name="Rectangle 817"/>
            <p:cNvSpPr>
              <a:spLocks noChangeArrowheads="1"/>
            </p:cNvSpPr>
            <p:nvPr/>
          </p:nvSpPr>
          <p:spPr bwMode="auto">
            <a:xfrm>
              <a:off x="3109913" y="3292478"/>
              <a:ext cx="180975" cy="20002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98" name="Rectangle 819"/>
            <p:cNvSpPr>
              <a:spLocks noChangeArrowheads="1"/>
            </p:cNvSpPr>
            <p:nvPr/>
          </p:nvSpPr>
          <p:spPr bwMode="auto">
            <a:xfrm>
              <a:off x="3109913" y="3033716"/>
              <a:ext cx="180975" cy="2587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00" name="Rectangle 821"/>
            <p:cNvSpPr>
              <a:spLocks noChangeArrowheads="1"/>
            </p:cNvSpPr>
            <p:nvPr/>
          </p:nvSpPr>
          <p:spPr bwMode="auto">
            <a:xfrm>
              <a:off x="3109913" y="2516191"/>
              <a:ext cx="180975" cy="5175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02" name="Rectangle 823"/>
            <p:cNvSpPr>
              <a:spLocks noChangeArrowheads="1"/>
            </p:cNvSpPr>
            <p:nvPr/>
          </p:nvSpPr>
          <p:spPr bwMode="auto">
            <a:xfrm>
              <a:off x="3109913" y="2009778"/>
              <a:ext cx="180975" cy="504825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04" name="Rectangle 825"/>
            <p:cNvSpPr>
              <a:spLocks noChangeArrowheads="1"/>
            </p:cNvSpPr>
            <p:nvPr/>
          </p:nvSpPr>
          <p:spPr bwMode="auto">
            <a:xfrm>
              <a:off x="3109913" y="1490666"/>
              <a:ext cx="180975" cy="517525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06" name="Rectangle 827"/>
            <p:cNvSpPr>
              <a:spLocks noChangeArrowheads="1"/>
            </p:cNvSpPr>
            <p:nvPr/>
          </p:nvSpPr>
          <p:spPr bwMode="auto">
            <a:xfrm>
              <a:off x="3109913" y="960441"/>
              <a:ext cx="180975" cy="5302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" name="Grouper 348"/>
          <p:cNvGrpSpPr/>
          <p:nvPr/>
        </p:nvGrpSpPr>
        <p:grpSpPr>
          <a:xfrm>
            <a:off x="3317292" y="800367"/>
            <a:ext cx="182562" cy="2316427"/>
            <a:chOff x="3351213" y="960441"/>
            <a:chExt cx="182562" cy="2779712"/>
          </a:xfrm>
        </p:grpSpPr>
        <p:sp>
          <p:nvSpPr>
            <p:cNvPr id="48208" name="Rectangle 829"/>
            <p:cNvSpPr>
              <a:spLocks noChangeArrowheads="1"/>
            </p:cNvSpPr>
            <p:nvPr/>
          </p:nvSpPr>
          <p:spPr bwMode="auto">
            <a:xfrm>
              <a:off x="3351213" y="3506791"/>
              <a:ext cx="182562" cy="233362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0" name="Rectangle 831"/>
            <p:cNvSpPr>
              <a:spLocks noChangeArrowheads="1"/>
            </p:cNvSpPr>
            <p:nvPr/>
          </p:nvSpPr>
          <p:spPr bwMode="auto">
            <a:xfrm>
              <a:off x="3351213" y="3302003"/>
              <a:ext cx="182562" cy="2032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2" name="Rectangle 833"/>
            <p:cNvSpPr>
              <a:spLocks noChangeArrowheads="1"/>
            </p:cNvSpPr>
            <p:nvPr/>
          </p:nvSpPr>
          <p:spPr bwMode="auto">
            <a:xfrm>
              <a:off x="3351213" y="3082928"/>
              <a:ext cx="182562" cy="2174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4" name="Rectangle 835"/>
            <p:cNvSpPr>
              <a:spLocks noChangeArrowheads="1"/>
            </p:cNvSpPr>
            <p:nvPr/>
          </p:nvSpPr>
          <p:spPr bwMode="auto">
            <a:xfrm>
              <a:off x="3351213" y="2541591"/>
              <a:ext cx="182562" cy="539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6" name="Rectangle 837"/>
            <p:cNvSpPr>
              <a:spLocks noChangeArrowheads="1"/>
            </p:cNvSpPr>
            <p:nvPr/>
          </p:nvSpPr>
          <p:spPr bwMode="auto">
            <a:xfrm>
              <a:off x="3351213" y="2087566"/>
              <a:ext cx="182562" cy="452437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8" name="Rectangle 839"/>
            <p:cNvSpPr>
              <a:spLocks noChangeArrowheads="1"/>
            </p:cNvSpPr>
            <p:nvPr/>
          </p:nvSpPr>
          <p:spPr bwMode="auto">
            <a:xfrm>
              <a:off x="3351213" y="1546228"/>
              <a:ext cx="182562" cy="53975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20" name="Rectangle 841"/>
            <p:cNvSpPr>
              <a:spLocks noChangeArrowheads="1"/>
            </p:cNvSpPr>
            <p:nvPr/>
          </p:nvSpPr>
          <p:spPr bwMode="auto">
            <a:xfrm>
              <a:off x="3351213" y="960441"/>
              <a:ext cx="182562" cy="584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r 349"/>
          <p:cNvGrpSpPr/>
          <p:nvPr/>
        </p:nvGrpSpPr>
        <p:grpSpPr>
          <a:xfrm>
            <a:off x="3590210" y="800367"/>
            <a:ext cx="182563" cy="2316427"/>
            <a:chOff x="3594100" y="960441"/>
            <a:chExt cx="182563" cy="2779712"/>
          </a:xfrm>
        </p:grpSpPr>
        <p:sp>
          <p:nvSpPr>
            <p:cNvPr id="48222" name="Rectangle 843"/>
            <p:cNvSpPr>
              <a:spLocks noChangeArrowheads="1"/>
            </p:cNvSpPr>
            <p:nvPr/>
          </p:nvSpPr>
          <p:spPr bwMode="auto">
            <a:xfrm>
              <a:off x="3594100" y="3568703"/>
              <a:ext cx="182563" cy="1714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24" name="Rectangle 845"/>
            <p:cNvSpPr>
              <a:spLocks noChangeArrowheads="1"/>
            </p:cNvSpPr>
            <p:nvPr/>
          </p:nvSpPr>
          <p:spPr bwMode="auto">
            <a:xfrm>
              <a:off x="3594100" y="3397253"/>
              <a:ext cx="182563" cy="17145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26" name="Rectangle 847"/>
            <p:cNvSpPr>
              <a:spLocks noChangeArrowheads="1"/>
            </p:cNvSpPr>
            <p:nvPr/>
          </p:nvSpPr>
          <p:spPr bwMode="auto">
            <a:xfrm>
              <a:off x="3594100" y="3105153"/>
              <a:ext cx="182563" cy="2921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28" name="Rectangle 849"/>
            <p:cNvSpPr>
              <a:spLocks noChangeArrowheads="1"/>
            </p:cNvSpPr>
            <p:nvPr/>
          </p:nvSpPr>
          <p:spPr bwMode="auto">
            <a:xfrm>
              <a:off x="3594100" y="2436816"/>
              <a:ext cx="182563" cy="6683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30" name="Rectangle 851"/>
            <p:cNvSpPr>
              <a:spLocks noChangeArrowheads="1"/>
            </p:cNvSpPr>
            <p:nvPr/>
          </p:nvSpPr>
          <p:spPr bwMode="auto">
            <a:xfrm>
              <a:off x="3594100" y="1955803"/>
              <a:ext cx="182563" cy="479425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32" name="Rectangle 853"/>
            <p:cNvSpPr>
              <a:spLocks noChangeArrowheads="1"/>
            </p:cNvSpPr>
            <p:nvPr/>
          </p:nvSpPr>
          <p:spPr bwMode="auto">
            <a:xfrm>
              <a:off x="3594100" y="1441453"/>
              <a:ext cx="182563" cy="51435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34" name="Rectangle 855"/>
            <p:cNvSpPr>
              <a:spLocks noChangeArrowheads="1"/>
            </p:cNvSpPr>
            <p:nvPr/>
          </p:nvSpPr>
          <p:spPr bwMode="auto">
            <a:xfrm>
              <a:off x="3594100" y="960441"/>
              <a:ext cx="182563" cy="4794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" name="Grouper 350"/>
          <p:cNvGrpSpPr/>
          <p:nvPr/>
        </p:nvGrpSpPr>
        <p:grpSpPr>
          <a:xfrm>
            <a:off x="3863127" y="800367"/>
            <a:ext cx="180975" cy="2316427"/>
            <a:chOff x="3836988" y="960441"/>
            <a:chExt cx="180975" cy="2779712"/>
          </a:xfrm>
        </p:grpSpPr>
        <p:sp>
          <p:nvSpPr>
            <p:cNvPr id="48236" name="Rectangle 857"/>
            <p:cNvSpPr>
              <a:spLocks noChangeArrowheads="1"/>
            </p:cNvSpPr>
            <p:nvPr/>
          </p:nvSpPr>
          <p:spPr bwMode="auto">
            <a:xfrm>
              <a:off x="3836988" y="3390903"/>
              <a:ext cx="180975" cy="3492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38" name="Rectangle 859"/>
            <p:cNvSpPr>
              <a:spLocks noChangeArrowheads="1"/>
            </p:cNvSpPr>
            <p:nvPr/>
          </p:nvSpPr>
          <p:spPr bwMode="auto">
            <a:xfrm>
              <a:off x="3836988" y="3254378"/>
              <a:ext cx="180975" cy="13493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0" name="Rectangle 861"/>
            <p:cNvSpPr>
              <a:spLocks noChangeArrowheads="1"/>
            </p:cNvSpPr>
            <p:nvPr/>
          </p:nvSpPr>
          <p:spPr bwMode="auto">
            <a:xfrm>
              <a:off x="3836988" y="3021016"/>
              <a:ext cx="180975" cy="2333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2" name="Rectangle 863"/>
            <p:cNvSpPr>
              <a:spLocks noChangeArrowheads="1"/>
            </p:cNvSpPr>
            <p:nvPr/>
          </p:nvSpPr>
          <p:spPr bwMode="auto">
            <a:xfrm>
              <a:off x="3836988" y="2554291"/>
              <a:ext cx="180975" cy="4667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4" name="Rectangle 865"/>
            <p:cNvSpPr>
              <a:spLocks noChangeArrowheads="1"/>
            </p:cNvSpPr>
            <p:nvPr/>
          </p:nvSpPr>
          <p:spPr bwMode="auto">
            <a:xfrm>
              <a:off x="3836988" y="1971678"/>
              <a:ext cx="180975" cy="582613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6" name="Rectangle 867"/>
            <p:cNvSpPr>
              <a:spLocks noChangeArrowheads="1"/>
            </p:cNvSpPr>
            <p:nvPr/>
          </p:nvSpPr>
          <p:spPr bwMode="auto">
            <a:xfrm>
              <a:off x="3836988" y="1485903"/>
              <a:ext cx="180975" cy="484188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8" name="Rectangle 869"/>
            <p:cNvSpPr>
              <a:spLocks noChangeArrowheads="1"/>
            </p:cNvSpPr>
            <p:nvPr/>
          </p:nvSpPr>
          <p:spPr bwMode="auto">
            <a:xfrm>
              <a:off x="3836988" y="960441"/>
              <a:ext cx="180975" cy="5238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r 351"/>
          <p:cNvGrpSpPr/>
          <p:nvPr/>
        </p:nvGrpSpPr>
        <p:grpSpPr>
          <a:xfrm>
            <a:off x="4134457" y="800367"/>
            <a:ext cx="182562" cy="2316427"/>
            <a:chOff x="4078288" y="960441"/>
            <a:chExt cx="182562" cy="2779712"/>
          </a:xfrm>
        </p:grpSpPr>
        <p:sp>
          <p:nvSpPr>
            <p:cNvPr id="48250" name="Rectangle 871"/>
            <p:cNvSpPr>
              <a:spLocks noChangeArrowheads="1"/>
            </p:cNvSpPr>
            <p:nvPr/>
          </p:nvSpPr>
          <p:spPr bwMode="auto">
            <a:xfrm>
              <a:off x="4078288" y="3479803"/>
              <a:ext cx="182562" cy="2603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52" name="Rectangle 873"/>
            <p:cNvSpPr>
              <a:spLocks noChangeArrowheads="1"/>
            </p:cNvSpPr>
            <p:nvPr/>
          </p:nvSpPr>
          <p:spPr bwMode="auto">
            <a:xfrm>
              <a:off x="4078288" y="3284541"/>
              <a:ext cx="182562" cy="19526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54" name="Rectangle 875"/>
            <p:cNvSpPr>
              <a:spLocks noChangeArrowheads="1"/>
            </p:cNvSpPr>
            <p:nvPr/>
          </p:nvSpPr>
          <p:spPr bwMode="auto">
            <a:xfrm>
              <a:off x="4078288" y="3067053"/>
              <a:ext cx="182562" cy="2174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56" name="Rectangle 877"/>
            <p:cNvSpPr>
              <a:spLocks noChangeArrowheads="1"/>
            </p:cNvSpPr>
            <p:nvPr/>
          </p:nvSpPr>
          <p:spPr bwMode="auto">
            <a:xfrm>
              <a:off x="4078288" y="2654303"/>
              <a:ext cx="182562" cy="412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58" name="Rectangle 879"/>
            <p:cNvSpPr>
              <a:spLocks noChangeArrowheads="1"/>
            </p:cNvSpPr>
            <p:nvPr/>
          </p:nvSpPr>
          <p:spPr bwMode="auto">
            <a:xfrm>
              <a:off x="4078288" y="1873253"/>
              <a:ext cx="182562" cy="78105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60" name="Rectangle 881"/>
            <p:cNvSpPr>
              <a:spLocks noChangeArrowheads="1"/>
            </p:cNvSpPr>
            <p:nvPr/>
          </p:nvSpPr>
          <p:spPr bwMode="auto">
            <a:xfrm>
              <a:off x="4078288" y="1438278"/>
              <a:ext cx="182562" cy="433388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62" name="Rectangle 883"/>
            <p:cNvSpPr>
              <a:spLocks noChangeArrowheads="1"/>
            </p:cNvSpPr>
            <p:nvPr/>
          </p:nvSpPr>
          <p:spPr bwMode="auto">
            <a:xfrm>
              <a:off x="4078288" y="960441"/>
              <a:ext cx="182562" cy="4762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" name="Grouper 352"/>
          <p:cNvGrpSpPr/>
          <p:nvPr/>
        </p:nvGrpSpPr>
        <p:grpSpPr>
          <a:xfrm>
            <a:off x="4407375" y="800367"/>
            <a:ext cx="180975" cy="2316427"/>
            <a:chOff x="4321175" y="960441"/>
            <a:chExt cx="180975" cy="2779712"/>
          </a:xfrm>
        </p:grpSpPr>
        <p:sp>
          <p:nvSpPr>
            <p:cNvPr id="48264" name="Rectangle 885"/>
            <p:cNvSpPr>
              <a:spLocks noChangeArrowheads="1"/>
            </p:cNvSpPr>
            <p:nvPr/>
          </p:nvSpPr>
          <p:spPr bwMode="auto">
            <a:xfrm>
              <a:off x="4321175" y="3498853"/>
              <a:ext cx="180975" cy="24130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66" name="Rectangle 887"/>
            <p:cNvSpPr>
              <a:spLocks noChangeArrowheads="1"/>
            </p:cNvSpPr>
            <p:nvPr/>
          </p:nvSpPr>
          <p:spPr bwMode="auto">
            <a:xfrm>
              <a:off x="4321175" y="3305178"/>
              <a:ext cx="180975" cy="19367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68" name="Rectangle 889"/>
            <p:cNvSpPr>
              <a:spLocks noChangeArrowheads="1"/>
            </p:cNvSpPr>
            <p:nvPr/>
          </p:nvSpPr>
          <p:spPr bwMode="auto">
            <a:xfrm>
              <a:off x="4321175" y="2990853"/>
              <a:ext cx="180975" cy="3143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70" name="Rectangle 891"/>
            <p:cNvSpPr>
              <a:spLocks noChangeArrowheads="1"/>
            </p:cNvSpPr>
            <p:nvPr/>
          </p:nvSpPr>
          <p:spPr bwMode="auto">
            <a:xfrm>
              <a:off x="4321175" y="2482853"/>
              <a:ext cx="180975" cy="50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73" name="Freeform 894"/>
            <p:cNvSpPr>
              <a:spLocks/>
            </p:cNvSpPr>
            <p:nvPr/>
          </p:nvSpPr>
          <p:spPr bwMode="auto">
            <a:xfrm>
              <a:off x="4321175" y="1976441"/>
              <a:ext cx="180975" cy="506412"/>
            </a:xfrm>
            <a:custGeom>
              <a:avLst/>
              <a:gdLst>
                <a:gd name="T0" fmla="*/ 0 w 687"/>
                <a:gd name="T1" fmla="*/ 2147483647 h 1917"/>
                <a:gd name="T2" fmla="*/ 0 w 687"/>
                <a:gd name="T3" fmla="*/ 0 h 1917"/>
                <a:gd name="T4" fmla="*/ 2147483647 w 687"/>
                <a:gd name="T5" fmla="*/ 0 h 1917"/>
                <a:gd name="T6" fmla="*/ 2147483647 w 687"/>
                <a:gd name="T7" fmla="*/ 2147483647 h 19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7"/>
                <a:gd name="T13" fmla="*/ 0 h 1917"/>
                <a:gd name="T14" fmla="*/ 687 w 687"/>
                <a:gd name="T15" fmla="*/ 1917 h 19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7" h="1917">
                  <a:moveTo>
                    <a:pt x="0" y="1917"/>
                  </a:moveTo>
                  <a:lnTo>
                    <a:pt x="0" y="0"/>
                  </a:lnTo>
                  <a:lnTo>
                    <a:pt x="687" y="0"/>
                  </a:lnTo>
                  <a:lnTo>
                    <a:pt x="687" y="1917"/>
                  </a:lnTo>
                </a:path>
              </a:pathLst>
            </a:cu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74" name="Rectangle 895"/>
            <p:cNvSpPr>
              <a:spLocks noChangeArrowheads="1"/>
            </p:cNvSpPr>
            <p:nvPr/>
          </p:nvSpPr>
          <p:spPr bwMode="auto">
            <a:xfrm>
              <a:off x="4321175" y="1444628"/>
              <a:ext cx="180975" cy="530225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76" name="Rectangle 897"/>
            <p:cNvSpPr>
              <a:spLocks noChangeArrowheads="1"/>
            </p:cNvSpPr>
            <p:nvPr/>
          </p:nvSpPr>
          <p:spPr bwMode="auto">
            <a:xfrm>
              <a:off x="4321175" y="960441"/>
              <a:ext cx="180975" cy="482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" name="Grouper 353"/>
          <p:cNvGrpSpPr/>
          <p:nvPr/>
        </p:nvGrpSpPr>
        <p:grpSpPr>
          <a:xfrm>
            <a:off x="4678705" y="800367"/>
            <a:ext cx="180975" cy="2316427"/>
            <a:chOff x="4564063" y="960441"/>
            <a:chExt cx="180975" cy="2779712"/>
          </a:xfrm>
        </p:grpSpPr>
        <p:sp>
          <p:nvSpPr>
            <p:cNvPr id="48278" name="Rectangle 899"/>
            <p:cNvSpPr>
              <a:spLocks noChangeArrowheads="1"/>
            </p:cNvSpPr>
            <p:nvPr/>
          </p:nvSpPr>
          <p:spPr bwMode="auto">
            <a:xfrm>
              <a:off x="4564063" y="3529016"/>
              <a:ext cx="180975" cy="211137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0" name="Rectangle 901"/>
            <p:cNvSpPr>
              <a:spLocks noChangeArrowheads="1"/>
            </p:cNvSpPr>
            <p:nvPr/>
          </p:nvSpPr>
          <p:spPr bwMode="auto">
            <a:xfrm>
              <a:off x="4564063" y="3343278"/>
              <a:ext cx="180975" cy="18573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2" name="Rectangle 903"/>
            <p:cNvSpPr>
              <a:spLocks noChangeArrowheads="1"/>
            </p:cNvSpPr>
            <p:nvPr/>
          </p:nvSpPr>
          <p:spPr bwMode="auto">
            <a:xfrm>
              <a:off x="4564063" y="3105153"/>
              <a:ext cx="180975" cy="2381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4" name="Rectangle 905"/>
            <p:cNvSpPr>
              <a:spLocks noChangeArrowheads="1"/>
            </p:cNvSpPr>
            <p:nvPr/>
          </p:nvSpPr>
          <p:spPr bwMode="auto">
            <a:xfrm>
              <a:off x="4564063" y="2655891"/>
              <a:ext cx="180975" cy="4492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6" name="Rectangle 907"/>
            <p:cNvSpPr>
              <a:spLocks noChangeArrowheads="1"/>
            </p:cNvSpPr>
            <p:nvPr/>
          </p:nvSpPr>
          <p:spPr bwMode="auto">
            <a:xfrm>
              <a:off x="4564063" y="2046291"/>
              <a:ext cx="180975" cy="608012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8" name="Rectangle 909"/>
            <p:cNvSpPr>
              <a:spLocks noChangeArrowheads="1"/>
            </p:cNvSpPr>
            <p:nvPr/>
          </p:nvSpPr>
          <p:spPr bwMode="auto">
            <a:xfrm>
              <a:off x="4564063" y="1436691"/>
              <a:ext cx="180975" cy="60960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91" name="Freeform 912"/>
            <p:cNvSpPr>
              <a:spLocks/>
            </p:cNvSpPr>
            <p:nvPr/>
          </p:nvSpPr>
          <p:spPr bwMode="auto">
            <a:xfrm>
              <a:off x="4564063" y="960441"/>
              <a:ext cx="180975" cy="476250"/>
            </a:xfrm>
            <a:custGeom>
              <a:avLst/>
              <a:gdLst>
                <a:gd name="T0" fmla="*/ 0 w 688"/>
                <a:gd name="T1" fmla="*/ 2147483647 h 1799"/>
                <a:gd name="T2" fmla="*/ 0 w 688"/>
                <a:gd name="T3" fmla="*/ 0 h 1799"/>
                <a:gd name="T4" fmla="*/ 2147483647 w 688"/>
                <a:gd name="T5" fmla="*/ 0 h 1799"/>
                <a:gd name="T6" fmla="*/ 2147483647 w 688"/>
                <a:gd name="T7" fmla="*/ 2147483647 h 17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8"/>
                <a:gd name="T13" fmla="*/ 0 h 1799"/>
                <a:gd name="T14" fmla="*/ 688 w 688"/>
                <a:gd name="T15" fmla="*/ 1799 h 17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8" h="1799">
                  <a:moveTo>
                    <a:pt x="0" y="1799"/>
                  </a:moveTo>
                  <a:lnTo>
                    <a:pt x="0" y="0"/>
                  </a:lnTo>
                  <a:lnTo>
                    <a:pt x="688" y="0"/>
                  </a:lnTo>
                  <a:lnTo>
                    <a:pt x="688" y="1799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" name="Grouper 354"/>
          <p:cNvGrpSpPr/>
          <p:nvPr/>
        </p:nvGrpSpPr>
        <p:grpSpPr>
          <a:xfrm>
            <a:off x="4950035" y="800367"/>
            <a:ext cx="180975" cy="2316427"/>
            <a:chOff x="4806950" y="960441"/>
            <a:chExt cx="180975" cy="2779712"/>
          </a:xfrm>
        </p:grpSpPr>
        <p:sp>
          <p:nvSpPr>
            <p:cNvPr id="48292" name="Rectangle 913"/>
            <p:cNvSpPr>
              <a:spLocks noChangeArrowheads="1"/>
            </p:cNvSpPr>
            <p:nvPr/>
          </p:nvSpPr>
          <p:spPr bwMode="auto">
            <a:xfrm>
              <a:off x="4806950" y="3352803"/>
              <a:ext cx="180975" cy="3873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94" name="Rectangle 915"/>
            <p:cNvSpPr>
              <a:spLocks noChangeArrowheads="1"/>
            </p:cNvSpPr>
            <p:nvPr/>
          </p:nvSpPr>
          <p:spPr bwMode="auto">
            <a:xfrm>
              <a:off x="4806950" y="3171828"/>
              <a:ext cx="180975" cy="17938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96" name="Rectangle 917"/>
            <p:cNvSpPr>
              <a:spLocks noChangeArrowheads="1"/>
            </p:cNvSpPr>
            <p:nvPr/>
          </p:nvSpPr>
          <p:spPr bwMode="auto">
            <a:xfrm>
              <a:off x="4806950" y="3022603"/>
              <a:ext cx="180975" cy="1492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98" name="Rectangle 919"/>
            <p:cNvSpPr>
              <a:spLocks noChangeArrowheads="1"/>
            </p:cNvSpPr>
            <p:nvPr/>
          </p:nvSpPr>
          <p:spPr bwMode="auto">
            <a:xfrm>
              <a:off x="4806950" y="2514603"/>
              <a:ext cx="180975" cy="50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00" name="Rectangle 921"/>
            <p:cNvSpPr>
              <a:spLocks noChangeArrowheads="1"/>
            </p:cNvSpPr>
            <p:nvPr/>
          </p:nvSpPr>
          <p:spPr bwMode="auto">
            <a:xfrm>
              <a:off x="4806950" y="1797053"/>
              <a:ext cx="180975" cy="71755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02" name="Rectangle 923"/>
            <p:cNvSpPr>
              <a:spLocks noChangeArrowheads="1"/>
            </p:cNvSpPr>
            <p:nvPr/>
          </p:nvSpPr>
          <p:spPr bwMode="auto">
            <a:xfrm>
              <a:off x="4806950" y="1379541"/>
              <a:ext cx="180975" cy="417512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04" name="Rectangle 925"/>
            <p:cNvSpPr>
              <a:spLocks noChangeArrowheads="1"/>
            </p:cNvSpPr>
            <p:nvPr/>
          </p:nvSpPr>
          <p:spPr bwMode="auto">
            <a:xfrm>
              <a:off x="4806950" y="960441"/>
              <a:ext cx="180975" cy="4175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r 355"/>
          <p:cNvGrpSpPr/>
          <p:nvPr/>
        </p:nvGrpSpPr>
        <p:grpSpPr>
          <a:xfrm>
            <a:off x="5221365" y="800367"/>
            <a:ext cx="180975" cy="2316427"/>
            <a:chOff x="5048250" y="960441"/>
            <a:chExt cx="180975" cy="2779712"/>
          </a:xfrm>
        </p:grpSpPr>
        <p:sp>
          <p:nvSpPr>
            <p:cNvPr id="48306" name="Rectangle 927"/>
            <p:cNvSpPr>
              <a:spLocks noChangeArrowheads="1"/>
            </p:cNvSpPr>
            <p:nvPr/>
          </p:nvSpPr>
          <p:spPr bwMode="auto">
            <a:xfrm>
              <a:off x="5048250" y="3394078"/>
              <a:ext cx="180975" cy="346075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08" name="Rectangle 929"/>
            <p:cNvSpPr>
              <a:spLocks noChangeArrowheads="1"/>
            </p:cNvSpPr>
            <p:nvPr/>
          </p:nvSpPr>
          <p:spPr bwMode="auto">
            <a:xfrm>
              <a:off x="5048250" y="3235328"/>
              <a:ext cx="180975" cy="15716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0" name="Rectangle 931"/>
            <p:cNvSpPr>
              <a:spLocks noChangeArrowheads="1"/>
            </p:cNvSpPr>
            <p:nvPr/>
          </p:nvSpPr>
          <p:spPr bwMode="auto">
            <a:xfrm>
              <a:off x="5048250" y="3076578"/>
              <a:ext cx="180975" cy="1571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2" name="Rectangle 933"/>
            <p:cNvSpPr>
              <a:spLocks noChangeArrowheads="1"/>
            </p:cNvSpPr>
            <p:nvPr/>
          </p:nvSpPr>
          <p:spPr bwMode="auto">
            <a:xfrm>
              <a:off x="5048250" y="2603503"/>
              <a:ext cx="180975" cy="4730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4" name="Rectangle 935"/>
            <p:cNvSpPr>
              <a:spLocks noChangeArrowheads="1"/>
            </p:cNvSpPr>
            <p:nvPr/>
          </p:nvSpPr>
          <p:spPr bwMode="auto">
            <a:xfrm>
              <a:off x="5048250" y="2035178"/>
              <a:ext cx="180975" cy="568325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6" name="Rectangle 938"/>
            <p:cNvSpPr>
              <a:spLocks noChangeArrowheads="1"/>
            </p:cNvSpPr>
            <p:nvPr/>
          </p:nvSpPr>
          <p:spPr bwMode="auto">
            <a:xfrm>
              <a:off x="5048250" y="1655766"/>
              <a:ext cx="180975" cy="377825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8" name="Rectangle 940"/>
            <p:cNvSpPr>
              <a:spLocks noChangeArrowheads="1"/>
            </p:cNvSpPr>
            <p:nvPr/>
          </p:nvSpPr>
          <p:spPr bwMode="auto">
            <a:xfrm>
              <a:off x="5048250" y="960441"/>
              <a:ext cx="180975" cy="6953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r 342"/>
          <p:cNvGrpSpPr/>
          <p:nvPr/>
        </p:nvGrpSpPr>
        <p:grpSpPr>
          <a:xfrm>
            <a:off x="5492695" y="800367"/>
            <a:ext cx="180975" cy="2316427"/>
            <a:chOff x="5291138" y="960441"/>
            <a:chExt cx="180975" cy="2779712"/>
          </a:xfrm>
        </p:grpSpPr>
        <p:sp>
          <p:nvSpPr>
            <p:cNvPr id="48320" name="Rectangle 942"/>
            <p:cNvSpPr>
              <a:spLocks noChangeArrowheads="1"/>
            </p:cNvSpPr>
            <p:nvPr/>
          </p:nvSpPr>
          <p:spPr bwMode="auto">
            <a:xfrm>
              <a:off x="5291138" y="3470278"/>
              <a:ext cx="180975" cy="269875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22" name="Rectangle 944"/>
            <p:cNvSpPr>
              <a:spLocks noChangeArrowheads="1"/>
            </p:cNvSpPr>
            <p:nvPr/>
          </p:nvSpPr>
          <p:spPr bwMode="auto">
            <a:xfrm>
              <a:off x="5291138" y="3278191"/>
              <a:ext cx="180975" cy="19208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24" name="Rectangle 946"/>
            <p:cNvSpPr>
              <a:spLocks noChangeArrowheads="1"/>
            </p:cNvSpPr>
            <p:nvPr/>
          </p:nvSpPr>
          <p:spPr bwMode="auto">
            <a:xfrm>
              <a:off x="5291138" y="3162303"/>
              <a:ext cx="180975" cy="1143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26" name="Rectangle 948"/>
            <p:cNvSpPr>
              <a:spLocks noChangeArrowheads="1"/>
            </p:cNvSpPr>
            <p:nvPr/>
          </p:nvSpPr>
          <p:spPr bwMode="auto">
            <a:xfrm>
              <a:off x="5291138" y="2774953"/>
              <a:ext cx="180975" cy="3857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28" name="Rectangle 950"/>
            <p:cNvSpPr>
              <a:spLocks noChangeArrowheads="1"/>
            </p:cNvSpPr>
            <p:nvPr/>
          </p:nvSpPr>
          <p:spPr bwMode="auto">
            <a:xfrm>
              <a:off x="5291138" y="2041528"/>
              <a:ext cx="180975" cy="733425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30" name="Rectangle 952"/>
            <p:cNvSpPr>
              <a:spLocks noChangeArrowheads="1"/>
            </p:cNvSpPr>
            <p:nvPr/>
          </p:nvSpPr>
          <p:spPr bwMode="auto">
            <a:xfrm>
              <a:off x="5291138" y="1462091"/>
              <a:ext cx="180975" cy="579437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32" name="Rectangle 954"/>
            <p:cNvSpPr>
              <a:spLocks noChangeArrowheads="1"/>
            </p:cNvSpPr>
            <p:nvPr/>
          </p:nvSpPr>
          <p:spPr bwMode="auto">
            <a:xfrm>
              <a:off x="5291138" y="960441"/>
              <a:ext cx="180975" cy="501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r 341"/>
          <p:cNvGrpSpPr/>
          <p:nvPr/>
        </p:nvGrpSpPr>
        <p:grpSpPr>
          <a:xfrm>
            <a:off x="5764024" y="797281"/>
            <a:ext cx="182562" cy="2316427"/>
            <a:chOff x="5532438" y="960441"/>
            <a:chExt cx="182562" cy="2779712"/>
          </a:xfrm>
        </p:grpSpPr>
        <p:sp>
          <p:nvSpPr>
            <p:cNvPr id="48334" name="Rectangle 956"/>
            <p:cNvSpPr>
              <a:spLocks noChangeArrowheads="1"/>
            </p:cNvSpPr>
            <p:nvPr/>
          </p:nvSpPr>
          <p:spPr bwMode="auto">
            <a:xfrm>
              <a:off x="5532438" y="3432178"/>
              <a:ext cx="182562" cy="307975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36" name="Rectangle 958"/>
            <p:cNvSpPr>
              <a:spLocks noChangeArrowheads="1"/>
            </p:cNvSpPr>
            <p:nvPr/>
          </p:nvSpPr>
          <p:spPr bwMode="auto">
            <a:xfrm>
              <a:off x="5532438" y="3255966"/>
              <a:ext cx="182562" cy="17462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38" name="Rectangle 960"/>
            <p:cNvSpPr>
              <a:spLocks noChangeArrowheads="1"/>
            </p:cNvSpPr>
            <p:nvPr/>
          </p:nvSpPr>
          <p:spPr bwMode="auto">
            <a:xfrm>
              <a:off x="5532438" y="3078166"/>
              <a:ext cx="182562" cy="1762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40" name="Rectangle 962"/>
            <p:cNvSpPr>
              <a:spLocks noChangeArrowheads="1"/>
            </p:cNvSpPr>
            <p:nvPr/>
          </p:nvSpPr>
          <p:spPr bwMode="auto">
            <a:xfrm>
              <a:off x="5532438" y="2636841"/>
              <a:ext cx="182562" cy="441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42" name="Rectangle 964"/>
            <p:cNvSpPr>
              <a:spLocks noChangeArrowheads="1"/>
            </p:cNvSpPr>
            <p:nvPr/>
          </p:nvSpPr>
          <p:spPr bwMode="auto">
            <a:xfrm>
              <a:off x="5532438" y="2108203"/>
              <a:ext cx="182562" cy="528638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44" name="Rectangle 966"/>
            <p:cNvSpPr>
              <a:spLocks noChangeArrowheads="1"/>
            </p:cNvSpPr>
            <p:nvPr/>
          </p:nvSpPr>
          <p:spPr bwMode="auto">
            <a:xfrm>
              <a:off x="5532438" y="1446216"/>
              <a:ext cx="182562" cy="66040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46" name="Rectangle 968"/>
            <p:cNvSpPr>
              <a:spLocks noChangeArrowheads="1"/>
            </p:cNvSpPr>
            <p:nvPr/>
          </p:nvSpPr>
          <p:spPr bwMode="auto">
            <a:xfrm>
              <a:off x="5532438" y="960441"/>
              <a:ext cx="182562" cy="4857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r 340"/>
          <p:cNvGrpSpPr/>
          <p:nvPr/>
        </p:nvGrpSpPr>
        <p:grpSpPr>
          <a:xfrm>
            <a:off x="6036939" y="800367"/>
            <a:ext cx="180975" cy="2316427"/>
            <a:chOff x="6015773" y="960441"/>
            <a:chExt cx="180975" cy="2779712"/>
          </a:xfrm>
        </p:grpSpPr>
        <p:sp>
          <p:nvSpPr>
            <p:cNvPr id="48348" name="Rectangle 970"/>
            <p:cNvSpPr>
              <a:spLocks noChangeArrowheads="1"/>
            </p:cNvSpPr>
            <p:nvPr/>
          </p:nvSpPr>
          <p:spPr bwMode="auto">
            <a:xfrm>
              <a:off x="6015773" y="3370266"/>
              <a:ext cx="180975" cy="369887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0" name="Rectangle 972"/>
            <p:cNvSpPr>
              <a:spLocks noChangeArrowheads="1"/>
            </p:cNvSpPr>
            <p:nvPr/>
          </p:nvSpPr>
          <p:spPr bwMode="auto">
            <a:xfrm>
              <a:off x="6015773" y="3122616"/>
              <a:ext cx="180975" cy="24606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2" name="Rectangle 974"/>
            <p:cNvSpPr>
              <a:spLocks noChangeArrowheads="1"/>
            </p:cNvSpPr>
            <p:nvPr/>
          </p:nvSpPr>
          <p:spPr bwMode="auto">
            <a:xfrm>
              <a:off x="6015773" y="2998791"/>
              <a:ext cx="180975" cy="1238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4" name="Rectangle 976"/>
            <p:cNvSpPr>
              <a:spLocks noChangeArrowheads="1"/>
            </p:cNvSpPr>
            <p:nvPr/>
          </p:nvSpPr>
          <p:spPr bwMode="auto">
            <a:xfrm>
              <a:off x="6015773" y="2443166"/>
              <a:ext cx="180975" cy="5556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6" name="Rectangle 978"/>
            <p:cNvSpPr>
              <a:spLocks noChangeArrowheads="1"/>
            </p:cNvSpPr>
            <p:nvPr/>
          </p:nvSpPr>
          <p:spPr bwMode="auto">
            <a:xfrm>
              <a:off x="6015773" y="2071691"/>
              <a:ext cx="180975" cy="369887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8" name="Rectangle 980"/>
            <p:cNvSpPr>
              <a:spLocks noChangeArrowheads="1"/>
            </p:cNvSpPr>
            <p:nvPr/>
          </p:nvSpPr>
          <p:spPr bwMode="auto">
            <a:xfrm>
              <a:off x="6015773" y="1330328"/>
              <a:ext cx="180975" cy="741363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60" name="Rectangle 982"/>
            <p:cNvSpPr>
              <a:spLocks noChangeArrowheads="1"/>
            </p:cNvSpPr>
            <p:nvPr/>
          </p:nvSpPr>
          <p:spPr bwMode="auto">
            <a:xfrm>
              <a:off x="6015773" y="960441"/>
              <a:ext cx="180975" cy="3698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0957" name="Line 984"/>
          <p:cNvSpPr>
            <a:spLocks noChangeShapeType="1"/>
          </p:cNvSpPr>
          <p:nvPr/>
        </p:nvSpPr>
        <p:spPr bwMode="auto">
          <a:xfrm flipH="1">
            <a:off x="1848902" y="3113708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fr-FR" sz="900" b="1">
              <a:latin typeface="+mj-lt"/>
              <a:ea typeface="+mn-ea"/>
              <a:cs typeface="+mn-cs"/>
            </a:endParaRPr>
          </a:p>
        </p:txBody>
      </p:sp>
      <p:sp>
        <p:nvSpPr>
          <p:cNvPr id="48363" name="Line 985"/>
          <p:cNvSpPr>
            <a:spLocks noChangeShapeType="1"/>
          </p:cNvSpPr>
          <p:nvPr/>
        </p:nvSpPr>
        <p:spPr bwMode="auto">
          <a:xfrm flipH="1">
            <a:off x="1848902" y="2885284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4" name="Line 986"/>
          <p:cNvSpPr>
            <a:spLocks noChangeShapeType="1"/>
          </p:cNvSpPr>
          <p:nvPr/>
        </p:nvSpPr>
        <p:spPr bwMode="auto">
          <a:xfrm flipH="1">
            <a:off x="1848902" y="2653773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5" name="Line 987"/>
          <p:cNvSpPr>
            <a:spLocks noChangeShapeType="1"/>
          </p:cNvSpPr>
          <p:nvPr/>
        </p:nvSpPr>
        <p:spPr bwMode="auto">
          <a:xfrm flipH="1">
            <a:off x="1848902" y="2422263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6" name="Line 988"/>
          <p:cNvSpPr>
            <a:spLocks noChangeShapeType="1"/>
          </p:cNvSpPr>
          <p:nvPr/>
        </p:nvSpPr>
        <p:spPr bwMode="auto">
          <a:xfrm flipH="1">
            <a:off x="1848902" y="2190753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7" name="Line 989"/>
          <p:cNvSpPr>
            <a:spLocks noChangeShapeType="1"/>
          </p:cNvSpPr>
          <p:nvPr/>
        </p:nvSpPr>
        <p:spPr bwMode="auto">
          <a:xfrm flipH="1">
            <a:off x="1848902" y="1959243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8" name="Line 990"/>
          <p:cNvSpPr>
            <a:spLocks noChangeShapeType="1"/>
          </p:cNvSpPr>
          <p:nvPr/>
        </p:nvSpPr>
        <p:spPr bwMode="auto">
          <a:xfrm flipH="1">
            <a:off x="1848902" y="1726409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9" name="Line 991"/>
          <p:cNvSpPr>
            <a:spLocks noChangeShapeType="1"/>
          </p:cNvSpPr>
          <p:nvPr/>
        </p:nvSpPr>
        <p:spPr bwMode="auto">
          <a:xfrm flipH="1">
            <a:off x="1848902" y="1496222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70" name="Line 992"/>
          <p:cNvSpPr>
            <a:spLocks noChangeShapeType="1"/>
          </p:cNvSpPr>
          <p:nvPr/>
        </p:nvSpPr>
        <p:spPr bwMode="auto">
          <a:xfrm flipH="1">
            <a:off x="1848902" y="1263388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71" name="Line 993"/>
          <p:cNvSpPr>
            <a:spLocks noChangeShapeType="1"/>
          </p:cNvSpPr>
          <p:nvPr/>
        </p:nvSpPr>
        <p:spPr bwMode="auto">
          <a:xfrm flipH="1">
            <a:off x="1848902" y="1031878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72" name="Line 994"/>
          <p:cNvSpPr>
            <a:spLocks noChangeShapeType="1"/>
          </p:cNvSpPr>
          <p:nvPr/>
        </p:nvSpPr>
        <p:spPr bwMode="auto">
          <a:xfrm flipH="1">
            <a:off x="1848902" y="800368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73" name="Rectangle 996"/>
          <p:cNvSpPr>
            <a:spLocks noChangeArrowheads="1"/>
          </p:cNvSpPr>
          <p:nvPr/>
        </p:nvSpPr>
        <p:spPr bwMode="auto">
          <a:xfrm>
            <a:off x="1333491" y="3038746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 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4" name="Rectangle 997"/>
          <p:cNvSpPr>
            <a:spLocks noChangeArrowheads="1"/>
          </p:cNvSpPr>
          <p:nvPr/>
        </p:nvSpPr>
        <p:spPr bwMode="auto">
          <a:xfrm>
            <a:off x="1333491" y="2807674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10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5" name="Rectangle 998"/>
          <p:cNvSpPr>
            <a:spLocks noChangeArrowheads="1"/>
          </p:cNvSpPr>
          <p:nvPr/>
        </p:nvSpPr>
        <p:spPr bwMode="auto">
          <a:xfrm>
            <a:off x="1333491" y="2576604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20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6" name="Rectangle 999"/>
          <p:cNvSpPr>
            <a:spLocks noChangeArrowheads="1"/>
          </p:cNvSpPr>
          <p:nvPr/>
        </p:nvSpPr>
        <p:spPr bwMode="auto">
          <a:xfrm>
            <a:off x="1333491" y="2345535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30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7" name="Rectangle 1000"/>
          <p:cNvSpPr>
            <a:spLocks noChangeArrowheads="1"/>
          </p:cNvSpPr>
          <p:nvPr/>
        </p:nvSpPr>
        <p:spPr bwMode="auto">
          <a:xfrm>
            <a:off x="1333492" y="2114466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40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8" name="Rectangle 1001"/>
          <p:cNvSpPr>
            <a:spLocks noChangeArrowheads="1"/>
          </p:cNvSpPr>
          <p:nvPr/>
        </p:nvSpPr>
        <p:spPr bwMode="auto">
          <a:xfrm>
            <a:off x="1333491" y="1883397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50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9" name="Rectangle 1002"/>
          <p:cNvSpPr>
            <a:spLocks noChangeArrowheads="1"/>
          </p:cNvSpPr>
          <p:nvPr/>
        </p:nvSpPr>
        <p:spPr bwMode="auto">
          <a:xfrm>
            <a:off x="1333491" y="1652328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60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0" name="Rectangle 1003"/>
          <p:cNvSpPr>
            <a:spLocks noChangeArrowheads="1"/>
          </p:cNvSpPr>
          <p:nvPr/>
        </p:nvSpPr>
        <p:spPr bwMode="auto">
          <a:xfrm>
            <a:off x="1333491" y="1421259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70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1" name="Rectangle 1004"/>
          <p:cNvSpPr>
            <a:spLocks noChangeArrowheads="1"/>
          </p:cNvSpPr>
          <p:nvPr/>
        </p:nvSpPr>
        <p:spPr bwMode="auto">
          <a:xfrm>
            <a:off x="1333491" y="1190189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80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2" name="Rectangle 1005"/>
          <p:cNvSpPr>
            <a:spLocks noChangeArrowheads="1"/>
          </p:cNvSpPr>
          <p:nvPr/>
        </p:nvSpPr>
        <p:spPr bwMode="auto">
          <a:xfrm>
            <a:off x="1333491" y="959120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90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3" name="Rectangle 1006"/>
          <p:cNvSpPr>
            <a:spLocks noChangeArrowheads="1"/>
          </p:cNvSpPr>
          <p:nvPr/>
        </p:nvSpPr>
        <p:spPr bwMode="auto">
          <a:xfrm>
            <a:off x="1300155" y="728051"/>
            <a:ext cx="4889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100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4" name="Rectangle 1007"/>
          <p:cNvSpPr>
            <a:spLocks noChangeArrowheads="1"/>
          </p:cNvSpPr>
          <p:nvPr/>
        </p:nvSpPr>
        <p:spPr bwMode="auto">
          <a:xfrm>
            <a:off x="1895876" y="3151191"/>
            <a:ext cx="1949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382</a:t>
            </a:r>
            <a:endParaRPr lang="fr-FR" sz="1000" smtClean="0"/>
          </a:p>
        </p:txBody>
      </p:sp>
      <p:sp>
        <p:nvSpPr>
          <p:cNvPr id="48385" name="Rectangle 1008"/>
          <p:cNvSpPr>
            <a:spLocks noChangeArrowheads="1"/>
          </p:cNvSpPr>
          <p:nvPr/>
        </p:nvSpPr>
        <p:spPr bwMode="auto">
          <a:xfrm>
            <a:off x="2124039" y="3151191"/>
            <a:ext cx="1949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352</a:t>
            </a:r>
            <a:endParaRPr lang="fr-FR" sz="1000" smtClean="0"/>
          </a:p>
        </p:txBody>
      </p:sp>
      <p:sp>
        <p:nvSpPr>
          <p:cNvPr id="48386" name="Rectangle 1009"/>
          <p:cNvSpPr>
            <a:spLocks noChangeArrowheads="1"/>
          </p:cNvSpPr>
          <p:nvPr/>
        </p:nvSpPr>
        <p:spPr bwMode="auto">
          <a:xfrm>
            <a:off x="2355210" y="3151191"/>
            <a:ext cx="1949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M4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315</a:t>
            </a:r>
            <a:endParaRPr lang="fr-FR" sz="1000" smtClean="0"/>
          </a:p>
        </p:txBody>
      </p:sp>
      <p:sp>
        <p:nvSpPr>
          <p:cNvPr id="48387" name="Rectangle 1010"/>
          <p:cNvSpPr>
            <a:spLocks noChangeArrowheads="1"/>
          </p:cNvSpPr>
          <p:nvPr/>
        </p:nvSpPr>
        <p:spPr bwMode="auto">
          <a:xfrm>
            <a:off x="2586381" y="3151191"/>
            <a:ext cx="1949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M6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288</a:t>
            </a:r>
            <a:endParaRPr lang="fr-FR" sz="1000" smtClean="0"/>
          </a:p>
        </p:txBody>
      </p:sp>
      <p:sp>
        <p:nvSpPr>
          <p:cNvPr id="48388" name="Rectangle 1011"/>
          <p:cNvSpPr>
            <a:spLocks noChangeArrowheads="1"/>
          </p:cNvSpPr>
          <p:nvPr/>
        </p:nvSpPr>
        <p:spPr bwMode="auto">
          <a:xfrm>
            <a:off x="2817552" y="3151191"/>
            <a:ext cx="1949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M8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236</a:t>
            </a:r>
            <a:endParaRPr lang="fr-FR" sz="1000" smtClean="0"/>
          </a:p>
        </p:txBody>
      </p:sp>
      <p:sp>
        <p:nvSpPr>
          <p:cNvPr id="48389" name="Rectangle 1012"/>
          <p:cNvSpPr>
            <a:spLocks noChangeArrowheads="1"/>
          </p:cNvSpPr>
          <p:nvPr/>
        </p:nvSpPr>
        <p:spPr bwMode="auto">
          <a:xfrm>
            <a:off x="3062861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M10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190</a:t>
            </a:r>
            <a:endParaRPr lang="fr-FR" sz="1000" b="1">
              <a:latin typeface="Arial Narrow" pitchFamily="-83" charset="0"/>
            </a:endParaRPr>
          </a:p>
        </p:txBody>
      </p:sp>
      <p:sp>
        <p:nvSpPr>
          <p:cNvPr id="48390" name="Rectangle 1013"/>
          <p:cNvSpPr>
            <a:spLocks noChangeArrowheads="1"/>
          </p:cNvSpPr>
          <p:nvPr/>
        </p:nvSpPr>
        <p:spPr bwMode="auto">
          <a:xfrm>
            <a:off x="3358152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M12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162</a:t>
            </a:r>
            <a:endParaRPr lang="fr-FR" sz="1000" b="1">
              <a:latin typeface="Arial Narrow" pitchFamily="-83" charset="0"/>
            </a:endParaRPr>
          </a:p>
        </p:txBody>
      </p:sp>
      <p:sp>
        <p:nvSpPr>
          <p:cNvPr id="48391" name="Rectangle 1014"/>
          <p:cNvSpPr>
            <a:spLocks noChangeArrowheads="1"/>
          </p:cNvSpPr>
          <p:nvPr/>
        </p:nvSpPr>
        <p:spPr bwMode="auto">
          <a:xfrm>
            <a:off x="3653443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M14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143</a:t>
            </a:r>
            <a:endParaRPr lang="fr-FR" sz="1000" smtClean="0"/>
          </a:p>
        </p:txBody>
      </p:sp>
      <p:sp>
        <p:nvSpPr>
          <p:cNvPr id="48392" name="Rectangle 1015"/>
          <p:cNvSpPr>
            <a:spLocks noChangeArrowheads="1"/>
          </p:cNvSpPr>
          <p:nvPr/>
        </p:nvSpPr>
        <p:spPr bwMode="auto">
          <a:xfrm>
            <a:off x="3948734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M16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128</a:t>
            </a:r>
            <a:endParaRPr lang="fr-FR" sz="1000" b="1">
              <a:latin typeface="Arial Narrow" pitchFamily="-83" charset="0"/>
            </a:endParaRPr>
          </a:p>
        </p:txBody>
      </p:sp>
      <p:sp>
        <p:nvSpPr>
          <p:cNvPr id="48393" name="Rectangle 1016"/>
          <p:cNvSpPr>
            <a:spLocks noChangeArrowheads="1"/>
          </p:cNvSpPr>
          <p:nvPr/>
        </p:nvSpPr>
        <p:spPr bwMode="auto">
          <a:xfrm>
            <a:off x="4244025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M18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115</a:t>
            </a:r>
            <a:endParaRPr lang="fr-FR" sz="1000" smtClean="0"/>
          </a:p>
        </p:txBody>
      </p:sp>
      <p:sp>
        <p:nvSpPr>
          <p:cNvPr id="48394" name="Rectangle 1017"/>
          <p:cNvSpPr>
            <a:spLocks noChangeArrowheads="1"/>
          </p:cNvSpPr>
          <p:nvPr/>
        </p:nvSpPr>
        <p:spPr bwMode="auto">
          <a:xfrm>
            <a:off x="4539316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M20</a:t>
            </a:r>
            <a:b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</a:br>
            <a:r>
              <a:rPr lang="fr-FR" sz="1000" smtClean="0">
                <a:solidFill>
                  <a:srgbClr val="000000"/>
                </a:solidFill>
              </a:rPr>
              <a:t>105</a:t>
            </a:r>
            <a:endParaRPr lang="fr-FR" sz="1000" smtClean="0"/>
          </a:p>
        </p:txBody>
      </p:sp>
      <p:sp>
        <p:nvSpPr>
          <p:cNvPr id="48395" name="Rectangle 1018"/>
          <p:cNvSpPr>
            <a:spLocks noChangeArrowheads="1"/>
          </p:cNvSpPr>
          <p:nvPr/>
        </p:nvSpPr>
        <p:spPr bwMode="auto">
          <a:xfrm>
            <a:off x="4834607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M22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93</a:t>
            </a:r>
            <a:endParaRPr lang="fr-FR" sz="1000" smtClean="0"/>
          </a:p>
        </p:txBody>
      </p:sp>
      <p:sp>
        <p:nvSpPr>
          <p:cNvPr id="48396" name="Rectangle 1019"/>
          <p:cNvSpPr>
            <a:spLocks noChangeArrowheads="1"/>
          </p:cNvSpPr>
          <p:nvPr/>
        </p:nvSpPr>
        <p:spPr bwMode="auto">
          <a:xfrm>
            <a:off x="5129898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M24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88</a:t>
            </a:r>
            <a:endParaRPr lang="fr-FR" sz="1000" smtClean="0"/>
          </a:p>
        </p:txBody>
      </p:sp>
      <p:sp>
        <p:nvSpPr>
          <p:cNvPr id="48397" name="Rectangle 1020"/>
          <p:cNvSpPr>
            <a:spLocks noChangeArrowheads="1"/>
          </p:cNvSpPr>
          <p:nvPr/>
        </p:nvSpPr>
        <p:spPr bwMode="auto">
          <a:xfrm>
            <a:off x="5425189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M26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72</a:t>
            </a:r>
            <a:endParaRPr lang="fr-FR" sz="1000" smtClean="0"/>
          </a:p>
        </p:txBody>
      </p:sp>
      <p:sp>
        <p:nvSpPr>
          <p:cNvPr id="48398" name="Rectangle 1021"/>
          <p:cNvSpPr>
            <a:spLocks noChangeArrowheads="1"/>
          </p:cNvSpPr>
          <p:nvPr/>
        </p:nvSpPr>
        <p:spPr bwMode="auto">
          <a:xfrm>
            <a:off x="5720480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M28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63</a:t>
            </a:r>
            <a:endParaRPr lang="fr-FR" sz="1000" smtClean="0"/>
          </a:p>
        </p:txBody>
      </p:sp>
      <p:sp>
        <p:nvSpPr>
          <p:cNvPr id="48399" name="Rectangle 1022"/>
          <p:cNvSpPr>
            <a:spLocks noChangeArrowheads="1"/>
          </p:cNvSpPr>
          <p:nvPr/>
        </p:nvSpPr>
        <p:spPr bwMode="auto">
          <a:xfrm>
            <a:off x="6015773" y="3151191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M30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45</a:t>
            </a:r>
            <a:endParaRPr lang="fr-FR" sz="1000" b="1">
              <a:latin typeface="Arial Narrow" pitchFamily="-83" charset="0"/>
            </a:endParaRPr>
          </a:p>
        </p:txBody>
      </p:sp>
      <p:sp>
        <p:nvSpPr>
          <p:cNvPr id="48400" name="Rectangle 1023"/>
          <p:cNvSpPr>
            <a:spLocks noChangeArrowheads="1"/>
          </p:cNvSpPr>
          <p:nvPr/>
        </p:nvSpPr>
        <p:spPr bwMode="auto">
          <a:xfrm>
            <a:off x="1902903" y="772586"/>
            <a:ext cx="4379364" cy="2344208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96" name="ZoneTexte 1"/>
          <p:cNvSpPr txBox="1">
            <a:spLocks noChangeArrowheads="1"/>
          </p:cNvSpPr>
          <p:nvPr/>
        </p:nvSpPr>
        <p:spPr bwMode="auto">
          <a:xfrm>
            <a:off x="1252531" y="3089014"/>
            <a:ext cx="604853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200" b="1" smtClean="0">
                <a:latin typeface="+mj-lt"/>
                <a:ea typeface="+mn-ea"/>
                <a:cs typeface="+mn-cs"/>
              </a:rPr>
              <a:t>Visites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sz="1000" smtClean="0">
                <a:solidFill>
                  <a:srgbClr val="000000"/>
                </a:solidFill>
              </a:rPr>
              <a:t>N part.</a:t>
            </a:r>
            <a:endParaRPr lang="fr-FR" sz="1000" smtClean="0"/>
          </a:p>
        </p:txBody>
      </p:sp>
      <p:grpSp>
        <p:nvGrpSpPr>
          <p:cNvPr id="18" name="Grouper 339"/>
          <p:cNvGrpSpPr/>
          <p:nvPr/>
        </p:nvGrpSpPr>
        <p:grpSpPr>
          <a:xfrm>
            <a:off x="6426217" y="1128451"/>
            <a:ext cx="2666999" cy="2071930"/>
            <a:chOff x="6019800" y="1354141"/>
            <a:chExt cx="2666999" cy="2486315"/>
          </a:xfrm>
        </p:grpSpPr>
        <p:sp>
          <p:nvSpPr>
            <p:cNvPr id="382" name="Rectangle 8"/>
            <p:cNvSpPr>
              <a:spLocks noChangeArrowheads="1"/>
            </p:cNvSpPr>
            <p:nvPr/>
          </p:nvSpPr>
          <p:spPr bwMode="auto">
            <a:xfrm>
              <a:off x="6718300" y="3024191"/>
              <a:ext cx="1833033" cy="443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0 : </a:t>
              </a:r>
              <a: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boîtes complètes</a:t>
              </a:r>
              <a:b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</a:br>
              <a: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retournées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405" name="Rectangle 17"/>
            <p:cNvSpPr>
              <a:spLocks noChangeArrowheads="1"/>
            </p:cNvSpPr>
            <p:nvPr/>
          </p:nvSpPr>
          <p:spPr bwMode="auto">
            <a:xfrm>
              <a:off x="6130925" y="3073403"/>
              <a:ext cx="474663" cy="8413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 sz="120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134" name="ZoneTexte 1"/>
            <p:cNvSpPr txBox="1">
              <a:spLocks noChangeArrowheads="1"/>
            </p:cNvSpPr>
            <p:nvPr/>
          </p:nvSpPr>
          <p:spPr bwMode="auto">
            <a:xfrm>
              <a:off x="6019800" y="1354141"/>
              <a:ext cx="1056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b="1" smtClean="0"/>
                <a:t>Nb cp/mois</a:t>
              </a:r>
              <a:endParaRPr lang="fr-FR" sz="1400" b="1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6705600" y="3397258"/>
              <a:ext cx="1981199" cy="443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Manquantes :</a:t>
              </a:r>
              <a:b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</a:br>
              <a:r>
                <a:rPr lang="fr-FR" sz="1200" smtClean="0">
                  <a:solidFill>
                    <a:srgbClr val="000000"/>
                  </a:solidFill>
                  <a:ea typeface="Times New Roman" pitchFamily="-83" charset="0"/>
                  <a:cs typeface="Times New Roman" pitchFamily="-83" charset="0"/>
                </a:rPr>
                <a:t>294</a:t>
              </a:r>
              <a:r>
                <a:rPr lang="fr-FR" sz="1200">
                  <a:solidFill>
                    <a:srgbClr val="000000"/>
                  </a:solidFill>
                  <a:ea typeface="Times New Roman" pitchFamily="-83" charset="0"/>
                  <a:cs typeface="Times New Roman" pitchFamily="-83" charset="0"/>
                </a:rPr>
                <a:t>/2798 visites (</a:t>
              </a:r>
              <a:r>
                <a:rPr lang="fr-FR" sz="1200" smtClean="0">
                  <a:solidFill>
                    <a:srgbClr val="000000"/>
                  </a:solidFill>
                  <a:ea typeface="Times New Roman" pitchFamily="-83" charset="0"/>
                  <a:cs typeface="Times New Roman" pitchFamily="-83" charset="0"/>
                </a:rPr>
                <a:t>10,5 %</a:t>
              </a:r>
              <a:r>
                <a:rPr lang="fr-FR" sz="1200">
                  <a:solidFill>
                    <a:srgbClr val="000000"/>
                  </a:solidFill>
                  <a:ea typeface="Times New Roman" pitchFamily="-83" charset="0"/>
                  <a:cs typeface="Times New Roman" pitchFamily="-83" charset="0"/>
                </a:rPr>
                <a:t>)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grpSp>
          <p:nvGrpSpPr>
            <p:cNvPr id="19" name="Groupe 359"/>
            <p:cNvGrpSpPr>
              <a:grpSpLocks/>
            </p:cNvGrpSpPr>
            <p:nvPr/>
          </p:nvGrpSpPr>
          <p:grpSpPr bwMode="auto">
            <a:xfrm>
              <a:off x="6130925" y="3446471"/>
              <a:ext cx="474663" cy="84137"/>
              <a:chOff x="6732240" y="3161605"/>
              <a:chExt cx="304800" cy="68262"/>
            </a:xfrm>
          </p:grpSpPr>
          <p:sp>
            <p:nvSpPr>
              <p:cNvPr id="409" name="Rectangle 16"/>
              <p:cNvSpPr>
                <a:spLocks noChangeArrowheads="1"/>
              </p:cNvSpPr>
              <p:nvPr/>
            </p:nvSpPr>
            <p:spPr bwMode="auto">
              <a:xfrm>
                <a:off x="6732240" y="3161605"/>
                <a:ext cx="304800" cy="68262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10" name="Rectangle 17"/>
              <p:cNvSpPr>
                <a:spLocks noChangeArrowheads="1"/>
              </p:cNvSpPr>
              <p:nvPr/>
            </p:nvSpPr>
            <p:spPr bwMode="auto">
              <a:xfrm>
                <a:off x="6732240" y="3161605"/>
                <a:ext cx="304800" cy="682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434" name="Rectangle 9"/>
            <p:cNvSpPr>
              <a:spLocks noChangeArrowheads="1"/>
            </p:cNvSpPr>
            <p:nvPr/>
          </p:nvSpPr>
          <p:spPr bwMode="auto">
            <a:xfrm>
              <a:off x="6710363" y="2773366"/>
              <a:ext cx="401853" cy="2215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 0 - </a:t>
              </a:r>
              <a: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4]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1435" name="Rectangle 10"/>
            <p:cNvSpPr>
              <a:spLocks noChangeArrowheads="1"/>
            </p:cNvSpPr>
            <p:nvPr/>
          </p:nvSpPr>
          <p:spPr bwMode="auto">
            <a:xfrm>
              <a:off x="6710363" y="2501903"/>
              <a:ext cx="410269" cy="2215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 4-11]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1436" name="Rectangle 11"/>
            <p:cNvSpPr>
              <a:spLocks noChangeArrowheads="1"/>
            </p:cNvSpPr>
            <p:nvPr/>
          </p:nvSpPr>
          <p:spPr bwMode="auto">
            <a:xfrm>
              <a:off x="6710363" y="2239966"/>
              <a:ext cx="453475" cy="2215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]11-18]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1437" name="Rectangle 12"/>
            <p:cNvSpPr>
              <a:spLocks noChangeArrowheads="1"/>
            </p:cNvSpPr>
            <p:nvPr/>
          </p:nvSpPr>
          <p:spPr bwMode="auto">
            <a:xfrm>
              <a:off x="6710363" y="1973266"/>
              <a:ext cx="453475" cy="2215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]18-25]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1438" name="Rectangle 13"/>
            <p:cNvSpPr>
              <a:spLocks noChangeArrowheads="1"/>
            </p:cNvSpPr>
            <p:nvPr/>
          </p:nvSpPr>
          <p:spPr bwMode="auto">
            <a:xfrm>
              <a:off x="6710363" y="1706566"/>
              <a:ext cx="453475" cy="2215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]25-30]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grpSp>
          <p:nvGrpSpPr>
            <p:cNvPr id="20" name="Groupe 360"/>
            <p:cNvGrpSpPr>
              <a:grpSpLocks/>
            </p:cNvGrpSpPr>
            <p:nvPr/>
          </p:nvGrpSpPr>
          <p:grpSpPr bwMode="auto">
            <a:xfrm>
              <a:off x="6138863" y="2817816"/>
              <a:ext cx="474662" cy="84137"/>
              <a:chOff x="7020272" y="2945581"/>
              <a:chExt cx="304800" cy="6826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40" name="Rectangle 18"/>
              <p:cNvSpPr>
                <a:spLocks noChangeArrowheads="1"/>
              </p:cNvSpPr>
              <p:nvPr/>
            </p:nvSpPr>
            <p:spPr bwMode="auto">
              <a:xfrm>
                <a:off x="7020272" y="2945581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FFFF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1" name="Rectangle 19"/>
              <p:cNvSpPr>
                <a:spLocks noChangeArrowheads="1"/>
              </p:cNvSpPr>
              <p:nvPr/>
            </p:nvSpPr>
            <p:spPr bwMode="auto">
              <a:xfrm>
                <a:off x="7020272" y="2945581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e 361"/>
            <p:cNvGrpSpPr>
              <a:grpSpLocks/>
            </p:cNvGrpSpPr>
            <p:nvPr/>
          </p:nvGrpSpPr>
          <p:grpSpPr bwMode="auto">
            <a:xfrm>
              <a:off x="6138863" y="2544766"/>
              <a:ext cx="474662" cy="84137"/>
              <a:chOff x="6804248" y="2675012"/>
              <a:chExt cx="304800" cy="682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443" name="Rectangle 20"/>
              <p:cNvSpPr>
                <a:spLocks noChangeArrowheads="1"/>
              </p:cNvSpPr>
              <p:nvPr/>
            </p:nvSpPr>
            <p:spPr bwMode="auto">
              <a:xfrm>
                <a:off x="6804248" y="2675012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FFFF6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4" name="Rectangle 21"/>
              <p:cNvSpPr>
                <a:spLocks noChangeArrowheads="1"/>
              </p:cNvSpPr>
              <p:nvPr/>
            </p:nvSpPr>
            <p:spPr bwMode="auto">
              <a:xfrm>
                <a:off x="6804248" y="2675012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e 362"/>
            <p:cNvGrpSpPr>
              <a:grpSpLocks/>
            </p:cNvGrpSpPr>
            <p:nvPr/>
          </p:nvGrpSpPr>
          <p:grpSpPr bwMode="auto">
            <a:xfrm>
              <a:off x="6138863" y="2297116"/>
              <a:ext cx="474662" cy="84137"/>
              <a:chOff x="6804248" y="2474987"/>
              <a:chExt cx="304800" cy="68262"/>
            </a:xfrm>
            <a:solidFill>
              <a:srgbClr val="00769D"/>
            </a:solidFill>
          </p:grpSpPr>
          <p:sp>
            <p:nvSpPr>
              <p:cNvPr id="1446" name="Rectangle 22"/>
              <p:cNvSpPr>
                <a:spLocks noChangeArrowheads="1"/>
              </p:cNvSpPr>
              <p:nvPr/>
            </p:nvSpPr>
            <p:spPr bwMode="auto">
              <a:xfrm>
                <a:off x="6804248" y="2474987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FF99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7" name="Rectangle 23"/>
              <p:cNvSpPr>
                <a:spLocks noChangeArrowheads="1"/>
              </p:cNvSpPr>
              <p:nvPr/>
            </p:nvSpPr>
            <p:spPr bwMode="auto">
              <a:xfrm>
                <a:off x="6804248" y="2474987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e 363"/>
            <p:cNvGrpSpPr>
              <a:grpSpLocks/>
            </p:cNvGrpSpPr>
            <p:nvPr/>
          </p:nvGrpSpPr>
          <p:grpSpPr bwMode="auto">
            <a:xfrm>
              <a:off x="6138863" y="2022478"/>
              <a:ext cx="474662" cy="84138"/>
              <a:chOff x="6732240" y="2527250"/>
              <a:chExt cx="304800" cy="68262"/>
            </a:xfrm>
            <a:solidFill>
              <a:srgbClr val="005294"/>
            </a:solidFill>
          </p:grpSpPr>
          <p:sp>
            <p:nvSpPr>
              <p:cNvPr id="1449" name="Rectangle 24"/>
              <p:cNvSpPr>
                <a:spLocks noChangeArrowheads="1"/>
              </p:cNvSpPr>
              <p:nvPr/>
            </p:nvSpPr>
            <p:spPr bwMode="auto">
              <a:xfrm>
                <a:off x="6732240" y="2527250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FF33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0" name="Rectangle 25"/>
              <p:cNvSpPr>
                <a:spLocks noChangeArrowheads="1"/>
              </p:cNvSpPr>
              <p:nvPr/>
            </p:nvSpPr>
            <p:spPr bwMode="auto">
              <a:xfrm>
                <a:off x="6732240" y="2527250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e 364"/>
            <p:cNvGrpSpPr>
              <a:grpSpLocks/>
            </p:cNvGrpSpPr>
            <p:nvPr/>
          </p:nvGrpSpPr>
          <p:grpSpPr bwMode="auto">
            <a:xfrm>
              <a:off x="6138863" y="1749428"/>
              <a:ext cx="474662" cy="84138"/>
              <a:chOff x="6804248" y="2081485"/>
              <a:chExt cx="304800" cy="68262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452" name="Rectangle 26"/>
              <p:cNvSpPr>
                <a:spLocks noChangeArrowheads="1"/>
              </p:cNvSpPr>
              <p:nvPr/>
            </p:nvSpPr>
            <p:spPr bwMode="auto">
              <a:xfrm>
                <a:off x="6804248" y="2081485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9933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3" name="Rectangle 27"/>
              <p:cNvSpPr>
                <a:spLocks noChangeArrowheads="1"/>
              </p:cNvSpPr>
              <p:nvPr/>
            </p:nvSpPr>
            <p:spPr bwMode="auto">
              <a:xfrm>
                <a:off x="6804248" y="2081485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2" name="Espace réservé du contenu 331"/>
          <p:cNvSpPr>
            <a:spLocks noGrp="1"/>
          </p:cNvSpPr>
          <p:nvPr>
            <p:ph idx="1"/>
          </p:nvPr>
        </p:nvSpPr>
        <p:spPr>
          <a:xfrm>
            <a:off x="1039091" y="3516922"/>
            <a:ext cx="7647708" cy="1825132"/>
          </a:xfrm>
        </p:spPr>
        <p:txBody>
          <a:bodyPr/>
          <a:lstStyle/>
          <a:p>
            <a:r>
              <a:rPr lang="fr-FR" sz="1600" dirty="0" smtClean="0"/>
              <a:t>Nombre médian de </a:t>
            </a:r>
            <a:r>
              <a:rPr lang="fr-FR" sz="1600" dirty="0" err="1" smtClean="0"/>
              <a:t>cp</a:t>
            </a:r>
            <a:r>
              <a:rPr lang="fr-FR" sz="1600" dirty="0" smtClean="0"/>
              <a:t>/mois (IQR) : 16 </a:t>
            </a:r>
            <a:r>
              <a:rPr lang="fr-FR" sz="1600" dirty="0" err="1" smtClean="0"/>
              <a:t>cp</a:t>
            </a:r>
            <a:r>
              <a:rPr lang="fr-FR" sz="1600" dirty="0" smtClean="0"/>
              <a:t> (10-23) dans le bras placebo</a:t>
            </a:r>
            <a:br>
              <a:rPr lang="fr-FR" sz="1600" dirty="0" smtClean="0"/>
            </a:br>
            <a:r>
              <a:rPr lang="fr-FR" sz="1600" dirty="0" smtClean="0"/>
              <a:t>et 16 </a:t>
            </a:r>
            <a:r>
              <a:rPr lang="fr-FR" sz="1600" dirty="0" err="1" smtClean="0"/>
              <a:t>cp</a:t>
            </a:r>
            <a:r>
              <a:rPr lang="fr-FR" sz="1600" dirty="0" smtClean="0"/>
              <a:t> (12-24) dans le bras TDF/FTC (p = 0,84)</a:t>
            </a:r>
          </a:p>
          <a:p>
            <a:r>
              <a:rPr lang="fr-FR" sz="1600" dirty="0" smtClean="0"/>
              <a:t>48 participants (12 %) ont reçu une prophylaxie post-exposition 25 (13 %)</a:t>
            </a:r>
            <a:br>
              <a:rPr lang="fr-FR" sz="1600" dirty="0" smtClean="0"/>
            </a:br>
            <a:r>
              <a:rPr lang="fr-FR" sz="1600" dirty="0" smtClean="0"/>
              <a:t>dans le bras TDF/FTC et 23 (11 %) dans le bras placebo (p = 0,73)</a:t>
            </a:r>
          </a:p>
          <a:p>
            <a:r>
              <a:rPr lang="fr-FR" sz="1600" dirty="0" smtClean="0"/>
              <a:t>2 infections par le VIH-1 dans le bras TDF/FTC à M16 et M20 (</a:t>
            </a:r>
            <a:r>
              <a:rPr lang="fr-FR" dirty="0" smtClean="0"/>
              <a:t>non </a:t>
            </a:r>
            <a:r>
              <a:rPr lang="fr-FR" dirty="0" err="1" smtClean="0"/>
              <a:t>observants</a:t>
            </a:r>
            <a:r>
              <a:rPr lang="fr-FR" dirty="0" smtClean="0"/>
              <a:t>)</a:t>
            </a:r>
          </a:p>
          <a:p>
            <a:r>
              <a:rPr lang="fr-FR" sz="1600" dirty="0" smtClean="0"/>
              <a:t> Aucune mutation de résistance détectée (TDF/FTC ou placebo)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331" name="Titre 330"/>
          <p:cNvSpPr>
            <a:spLocks noGrp="1"/>
          </p:cNvSpPr>
          <p:nvPr>
            <p:ph type="title"/>
          </p:nvPr>
        </p:nvSpPr>
        <p:spPr>
          <a:xfrm>
            <a:off x="1039091" y="125678"/>
            <a:ext cx="7647708" cy="366025"/>
          </a:xfrm>
        </p:spPr>
        <p:txBody>
          <a:bodyPr/>
          <a:lstStyle/>
          <a:p>
            <a:r>
              <a:rPr lang="fr-FR" dirty="0" smtClean="0"/>
              <a:t>IPERGAY/Observance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205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2770188" y="5334000"/>
            <a:ext cx="5916612" cy="391583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3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39091" y="952500"/>
            <a:ext cx="7647708" cy="3824551"/>
          </a:xfrm>
        </p:spPr>
        <p:txBody>
          <a:bodyPr/>
          <a:lstStyle/>
          <a:p>
            <a:r>
              <a:rPr lang="en-US" dirty="0" smtClean="0"/>
              <a:t>276 IST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diagnostiquées</a:t>
            </a:r>
            <a:r>
              <a:rPr lang="en-US" dirty="0" smtClean="0"/>
              <a:t> chez 141 participants</a:t>
            </a:r>
          </a:p>
          <a:p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IPERGAY/IST</a:t>
            </a:r>
            <a:endParaRPr lang="fr-FR" sz="3200" dirty="0"/>
          </a:p>
        </p:txBody>
      </p:sp>
      <p:graphicFrame>
        <p:nvGraphicFramePr>
          <p:cNvPr id="97392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34391"/>
              </p:ext>
            </p:extLst>
          </p:nvPr>
        </p:nvGraphicFramePr>
        <p:xfrm>
          <a:off x="722196" y="1874897"/>
          <a:ext cx="7797798" cy="2276514"/>
        </p:xfrm>
        <a:graphic>
          <a:graphicData uri="http://schemas.openxmlformats.org/drawingml/2006/table">
            <a:tbl>
              <a:tblPr/>
              <a:tblGrid>
                <a:gridCol w="1544119"/>
                <a:gridCol w="1257044"/>
                <a:gridCol w="1560757"/>
                <a:gridCol w="1192379"/>
                <a:gridCol w="1599534"/>
                <a:gridCol w="643965"/>
              </a:tblGrid>
              <a:tr h="387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8078" marB="38078" anchor="ctr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TDF/FTC (n = 199)</a:t>
                      </a:r>
                    </a:p>
                  </a:txBody>
                  <a:tcPr marT="38078" marB="38078" anchor="ctr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29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Placebo (n = 201)</a:t>
                      </a:r>
                    </a:p>
                  </a:txBody>
                  <a:tcPr marT="38078" marB="38078" anchor="ctr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marT="38078" marB="38078" anchor="ctr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Patients, n (%)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Événements, n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Patients, n (%)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Événements, 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Chlamydia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 (22)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 (17)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0,23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Gonocoque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 (19)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 (22)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0,42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Syphilis 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 (19)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 (19)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0,98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VHC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(3)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(3)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1,00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IST (toutes)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 (38)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133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 (32)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143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0,22</a:t>
                      </a:r>
                    </a:p>
                  </a:txBody>
                  <a:tcPr marT="38078" marB="38078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2770188" y="5334000"/>
            <a:ext cx="5916612" cy="391583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 dirty="0"/>
              <a:t>CROI 2015 - D’après Molina JM et al., </a:t>
            </a:r>
            <a:r>
              <a:rPr lang="fr-FR" dirty="0" err="1"/>
              <a:t>abstr</a:t>
            </a:r>
            <a:r>
              <a:rPr lang="fr-FR" dirty="0"/>
              <a:t>. 23LB, actualisé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2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45440" y="1524000"/>
            <a:ext cx="8524240" cy="2175933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fr-FR" sz="2400" b="1" dirty="0" smtClean="0"/>
              <a:t>Très haute incidence du VIH (6,6%) et des IST(35%)</a:t>
            </a:r>
          </a:p>
          <a:p>
            <a:pPr>
              <a:spcBef>
                <a:spcPts val="2000"/>
              </a:spcBef>
            </a:pPr>
            <a:r>
              <a:rPr lang="fr-FR" sz="2400" dirty="0" smtClean="0"/>
              <a:t>La PrEP orale “</a:t>
            </a:r>
            <a:r>
              <a:rPr lang="fr-FR" altLang="ja-JP" sz="2400" dirty="0" smtClean="0"/>
              <a:t>à la demande</a:t>
            </a:r>
            <a:r>
              <a:rPr lang="fr-FR" sz="2400" dirty="0" smtClean="0"/>
              <a:t>”</a:t>
            </a:r>
            <a:r>
              <a:rPr lang="fr-FR" altLang="ja-JP" sz="2400" dirty="0" smtClean="0"/>
              <a:t> par TDF/FTC a été très efficace !</a:t>
            </a:r>
          </a:p>
          <a:p>
            <a:pPr>
              <a:spcBef>
                <a:spcPts val="2000"/>
              </a:spcBef>
            </a:pPr>
            <a:r>
              <a:rPr lang="fr-FR" sz="2400" dirty="0" smtClean="0"/>
              <a:t>Bonne observance du régime “à la demande”</a:t>
            </a:r>
            <a:endParaRPr lang="fr-FR" altLang="ja-JP" sz="2400" dirty="0" smtClean="0"/>
          </a:p>
          <a:p>
            <a:pPr>
              <a:spcBef>
                <a:spcPts val="2000"/>
              </a:spcBef>
            </a:pPr>
            <a:r>
              <a:rPr lang="fr-FR" sz="2400" dirty="0" smtClean="0"/>
              <a:t>Le TDF/FTC donne bien des troubles digestifs…</a:t>
            </a:r>
          </a:p>
          <a:p>
            <a:pPr lvl="1">
              <a:spcBef>
                <a:spcPts val="2000"/>
              </a:spcBef>
            </a:pPr>
            <a:r>
              <a:rPr lang="fr-FR" sz="2200" dirty="0" smtClean="0"/>
              <a:t>13 % versus 6 % ; p = 0,013</a:t>
            </a:r>
          </a:p>
          <a:p>
            <a:pPr>
              <a:spcBef>
                <a:spcPts val="2000"/>
              </a:spcBef>
            </a:pPr>
            <a:endParaRPr lang="fr-FR" sz="2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Conclusions</a:t>
            </a:r>
            <a:endParaRPr lang="fr-FR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2770188" y="5334000"/>
            <a:ext cx="5916612" cy="391583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4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787086" y="4785507"/>
            <a:ext cx="7623522" cy="548493"/>
          </a:xfrm>
        </p:spPr>
        <p:txBody>
          <a:bodyPr/>
          <a:lstStyle/>
          <a:p>
            <a:r>
              <a:rPr lang="fr-FR" sz="1600" dirty="0" smtClean="0"/>
              <a:t>Âge moyen de 35 ans, nombre médian de rapports sexuels anaux non protégés dans les 90 jours de 10 (IQR = 4-20), 64 % d’IST dans les 12 mois précédents </a:t>
            </a:r>
            <a:endParaRPr lang="fr-FR" sz="1600" dirty="0"/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PROUD</a:t>
            </a:r>
            <a:endParaRPr lang="fr-FR" sz="40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639563" y="711200"/>
            <a:ext cx="6103103" cy="635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HSH rapportant des rapports sexuels anaux non protégés</a:t>
            </a:r>
            <a:br>
              <a:rPr lang="fr-FR" sz="1500" dirty="0" smtClean="0">
                <a:solidFill>
                  <a:schemeClr val="tx1"/>
                </a:solidFill>
              </a:rPr>
            </a:br>
            <a:r>
              <a:rPr lang="fr-FR" sz="1500" dirty="0" smtClean="0">
                <a:solidFill>
                  <a:schemeClr val="tx1"/>
                </a:solidFill>
              </a:rPr>
              <a:t>dans les 90 jours ; &gt; 18</a:t>
            </a:r>
            <a:r>
              <a:rPr lang="fr-FR" sz="1500" dirty="0">
                <a:solidFill>
                  <a:schemeClr val="tx1"/>
                </a:solidFill>
              </a:rPr>
              <a:t> </a:t>
            </a:r>
            <a:r>
              <a:rPr lang="fr-FR" sz="1500" dirty="0" smtClean="0">
                <a:solidFill>
                  <a:schemeClr val="tx1"/>
                </a:solidFill>
              </a:rPr>
              <a:t>ans ; capables de prendre 1 </a:t>
            </a:r>
            <a:r>
              <a:rPr lang="fr-FR" sz="1500" dirty="0" err="1" smtClean="0">
                <a:solidFill>
                  <a:schemeClr val="tx1"/>
                </a:solidFill>
              </a:rPr>
              <a:t>cp</a:t>
            </a:r>
            <a:r>
              <a:rPr lang="fr-FR" sz="1500" dirty="0" smtClean="0">
                <a:solidFill>
                  <a:schemeClr val="tx1"/>
                </a:solidFill>
              </a:rPr>
              <a:t>/jour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639563" y="1572363"/>
            <a:ext cx="6103103" cy="635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Randomisation 1:1 : HSH séronégatifs pour le VIH</a:t>
            </a:r>
            <a:br>
              <a:rPr lang="fr-FR" sz="1500" dirty="0" smtClean="0">
                <a:solidFill>
                  <a:schemeClr val="tx1"/>
                </a:solidFill>
              </a:rPr>
            </a:br>
            <a:r>
              <a:rPr lang="fr-FR" sz="1500" dirty="0" smtClean="0">
                <a:solidFill>
                  <a:schemeClr val="tx1"/>
                </a:solidFill>
              </a:rPr>
              <a:t>(exclus si traités pour le VHB par TDF/FTC)</a:t>
            </a:r>
            <a:endParaRPr lang="fr-FR" sz="1500" dirty="0">
              <a:solidFill>
                <a:schemeClr val="tx1"/>
              </a:solidFill>
            </a:endParaRPr>
          </a:p>
        </p:txBody>
      </p:sp>
      <p:grpSp>
        <p:nvGrpSpPr>
          <p:cNvPr id="2" name="Grouper 28"/>
          <p:cNvGrpSpPr/>
          <p:nvPr/>
        </p:nvGrpSpPr>
        <p:grpSpPr>
          <a:xfrm>
            <a:off x="1247809" y="2574730"/>
            <a:ext cx="6886608" cy="635000"/>
            <a:chOff x="1524000" y="3201436"/>
            <a:chExt cx="6886608" cy="762000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1524000" y="3201436"/>
              <a:ext cx="3000408" cy="762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52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tx1"/>
                  </a:solidFill>
                </a:rPr>
                <a:t>PrEP</a:t>
              </a:r>
              <a:r>
                <a:rPr lang="fr-FR" sz="1500" dirty="0" smtClean="0">
                  <a:solidFill>
                    <a:schemeClr val="tx1"/>
                  </a:solidFill>
                </a:rPr>
                <a:t> par TDF/FTC</a:t>
              </a:r>
            </a:p>
            <a:p>
              <a:pPr algn="ctr"/>
              <a:r>
                <a:rPr lang="fr-FR" sz="1500" b="1" dirty="0" smtClean="0">
                  <a:solidFill>
                    <a:schemeClr val="tx1"/>
                  </a:solidFill>
                </a:rPr>
                <a:t>MAINTENANT (n = 276)</a:t>
              </a:r>
              <a:endParaRPr lang="fr-FR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410200" y="3201436"/>
              <a:ext cx="3000408" cy="762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52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tx1"/>
                  </a:solidFill>
                </a:rPr>
                <a:t>PrEP</a:t>
              </a:r>
              <a:r>
                <a:rPr lang="fr-FR" sz="1500" dirty="0" smtClean="0">
                  <a:solidFill>
                    <a:schemeClr val="tx1"/>
                  </a:solidFill>
                </a:rPr>
                <a:t> </a:t>
              </a:r>
              <a:r>
                <a:rPr lang="fr-FR" sz="1500" dirty="0">
                  <a:solidFill>
                    <a:schemeClr val="tx1"/>
                  </a:solidFill>
                </a:rPr>
                <a:t>par TDF/FTC</a:t>
              </a:r>
            </a:p>
            <a:p>
              <a:pPr algn="ctr"/>
              <a:r>
                <a:rPr lang="fr-FR" sz="1500" b="1" dirty="0" smtClean="0">
                  <a:solidFill>
                    <a:schemeClr val="tx1"/>
                  </a:solidFill>
                </a:rPr>
                <a:t>APRÈS 12 MOIS (n = 269)</a:t>
              </a:r>
              <a:endParaRPr lang="fr-FR" sz="1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à coins arrondis 26"/>
          <p:cNvSpPr/>
          <p:nvPr/>
        </p:nvSpPr>
        <p:spPr>
          <a:xfrm>
            <a:off x="1639563" y="3432133"/>
            <a:ext cx="6103103" cy="4445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Suivi tous les </a:t>
            </a:r>
            <a:r>
              <a:rPr lang="fr-FR" sz="1500" b="1" dirty="0" smtClean="0">
                <a:solidFill>
                  <a:schemeClr val="tx1"/>
                </a:solidFill>
              </a:rPr>
              <a:t>3 mois </a:t>
            </a:r>
            <a:r>
              <a:rPr lang="fr-FR" sz="1500" dirty="0" smtClean="0">
                <a:solidFill>
                  <a:schemeClr val="tx1"/>
                </a:solidFill>
              </a:rPr>
              <a:t>pendant 24 mois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639563" y="3952833"/>
            <a:ext cx="6103103" cy="635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Critère principal : recrutement à partir d’avril 2014 –</a:t>
            </a:r>
            <a:br>
              <a:rPr lang="fr-FR" sz="1500" dirty="0" smtClean="0">
                <a:solidFill>
                  <a:schemeClr val="tx1"/>
                </a:solidFill>
              </a:rPr>
            </a:br>
            <a:r>
              <a:rPr lang="fr-FR" sz="1500" dirty="0" smtClean="0">
                <a:solidFill>
                  <a:schemeClr val="tx1"/>
                </a:solidFill>
              </a:rPr>
              <a:t>séroconversion au VIH dans les 12 mois</a:t>
            </a:r>
            <a:endParaRPr lang="fr-FR" sz="1500" dirty="0">
              <a:solidFill>
                <a:schemeClr val="tx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rot="5400000">
            <a:off x="4567761" y="1460368"/>
            <a:ext cx="222403" cy="1588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3" idx="2"/>
          </p:cNvCxnSpPr>
          <p:nvPr/>
        </p:nvCxnSpPr>
        <p:spPr>
          <a:xfrm rot="5400000">
            <a:off x="3969419" y="1853035"/>
            <a:ext cx="367368" cy="1076024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23" idx="2"/>
          </p:cNvCxnSpPr>
          <p:nvPr/>
        </p:nvCxnSpPr>
        <p:spPr>
          <a:xfrm rot="16200000" flipH="1">
            <a:off x="4990498" y="1907979"/>
            <a:ext cx="367367" cy="966135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4567761" y="3320138"/>
            <a:ext cx="222403" cy="1588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20" name="Espace réservé du pied de page 35"/>
          <p:cNvSpPr txBox="1">
            <a:spLocks/>
          </p:cNvSpPr>
          <p:nvPr/>
        </p:nvSpPr>
        <p:spPr>
          <a:xfrm>
            <a:off x="3227465" y="5334001"/>
            <a:ext cx="5459335" cy="3919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smtClean="0"/>
              <a:t>CROI 2015 - D’après Mc Cormack S et al., abstr. 22LB, actualisé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973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Infections VIH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8265" y="1524000"/>
            <a:ext cx="5927725" cy="278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1744325" y="43145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259145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12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819463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24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379781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36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940099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48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500417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60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862213" y="43145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377033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12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937351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24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497669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36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7057987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48</a:t>
            </a:r>
            <a:endParaRPr lang="fr-FR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7618305" y="431457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60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743649" y="4601278"/>
            <a:ext cx="222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Semaines depuis l’inclusion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2235341" y="796917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 </a:t>
            </a:r>
            <a:r>
              <a:rPr lang="fr-FR" sz="1400" b="1" dirty="0" err="1" smtClean="0"/>
              <a:t>PrEP</a:t>
            </a:r>
            <a:r>
              <a:rPr lang="fr-FR" sz="1400" b="1" dirty="0" smtClean="0"/>
              <a:t> immédiate (n = 3)</a:t>
            </a:r>
          </a:p>
          <a:p>
            <a:pPr algn="ctr"/>
            <a:r>
              <a:rPr lang="fr-FR" sz="1400" dirty="0"/>
              <a:t>1,3/100 </a:t>
            </a:r>
            <a:r>
              <a:rPr lang="fr-FR" sz="1400" dirty="0" err="1"/>
              <a:t>patients.année</a:t>
            </a:r>
            <a:r>
              <a:rPr lang="fr-FR" sz="1400" dirty="0"/>
              <a:t> 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436572" y="816884"/>
            <a:ext cx="197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/>
              <a:t>PrEP</a:t>
            </a:r>
            <a:r>
              <a:rPr lang="fr-FR" sz="1400" b="1" dirty="0" smtClean="0"/>
              <a:t> différée (n = 19)</a:t>
            </a:r>
          </a:p>
          <a:p>
            <a:pPr algn="ctr"/>
            <a:r>
              <a:rPr lang="fr-FR" sz="1400" dirty="0"/>
              <a:t>8,9/100 </a:t>
            </a:r>
            <a:r>
              <a:rPr lang="fr-FR" sz="1400" dirty="0" err="1" smtClean="0"/>
              <a:t>patients.année</a:t>
            </a:r>
            <a:r>
              <a:rPr lang="fr-FR" sz="1400" dirty="0" smtClean="0"/>
              <a:t>* 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689922" y="5016744"/>
            <a:ext cx="335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*Prescription </a:t>
            </a:r>
            <a:r>
              <a:rPr lang="fr-FR" sz="1200" dirty="0"/>
              <a:t>de 174 prophylaxies </a:t>
            </a:r>
            <a:r>
              <a:rPr lang="fr-FR" sz="1200" dirty="0" err="1"/>
              <a:t>post-</a:t>
            </a:r>
            <a:r>
              <a:rPr lang="fr-FR" sz="1200" dirty="0" err="1" smtClean="0"/>
              <a:t>exposition</a:t>
            </a:r>
            <a:r>
              <a:rPr lang="fr-FR" sz="1200" dirty="0" smtClean="0"/>
              <a:t>. 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3" name="Espace réservé du pied de page 35"/>
          <p:cNvSpPr txBox="1">
            <a:spLocks noGrp="1"/>
          </p:cNvSpPr>
          <p:nvPr>
            <p:ph type="ftr" sz="quarter" idx="4294967295"/>
          </p:nvPr>
        </p:nvSpPr>
        <p:spPr>
          <a:xfrm>
            <a:off x="2770188" y="5334000"/>
            <a:ext cx="5916612" cy="3915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smtClean="0"/>
              <a:t>CROI 2015 - D’après Mc Cormack S et al., abstr. 22LB, actualisé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063277" y="3230217"/>
            <a:ext cx="7623522" cy="1564493"/>
          </a:xfrm>
        </p:spPr>
        <p:txBody>
          <a:bodyPr/>
          <a:lstStyle/>
          <a:p>
            <a:r>
              <a:rPr lang="fr-FR" dirty="0" smtClean="0"/>
              <a:t>Taux de réduction du risque = 86 % (IC90 : 58-96 %) [p = 0,0002]</a:t>
            </a:r>
          </a:p>
          <a:p>
            <a:r>
              <a:rPr lang="fr-FR" dirty="0" smtClean="0"/>
              <a:t>Nombre de personnes à traiter pour éviter une infection = 13 (IC90 : 9-25)</a:t>
            </a:r>
          </a:p>
          <a:p>
            <a:r>
              <a:rPr lang="fr-FR" dirty="0" smtClean="0"/>
              <a:t>Pourcentage d’IST (</a:t>
            </a:r>
            <a:r>
              <a:rPr lang="fr-FR" i="1" dirty="0" smtClean="0"/>
              <a:t>Chlamydiae</a:t>
            </a:r>
            <a:r>
              <a:rPr lang="fr-FR" dirty="0" smtClean="0"/>
              <a:t>, gonocoque) élevé : 30%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Niveau de protection conféré par le traitement</a:t>
            </a:r>
            <a:endParaRPr lang="fr-FR" dirty="0"/>
          </a:p>
        </p:txBody>
      </p:sp>
      <p:graphicFrame>
        <p:nvGraphicFramePr>
          <p:cNvPr id="2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374058"/>
              </p:ext>
            </p:extLst>
          </p:nvPr>
        </p:nvGraphicFramePr>
        <p:xfrm>
          <a:off x="1039813" y="1126067"/>
          <a:ext cx="7646990" cy="191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787"/>
                <a:gridCol w="1259840"/>
                <a:gridCol w="1869440"/>
                <a:gridCol w="2113280"/>
                <a:gridCol w="1056643"/>
              </a:tblGrid>
              <a:tr h="647700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Groupe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Nombre d’infections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Suivi</a:t>
                      </a:r>
                      <a:br>
                        <a:rPr lang="fr-FR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fr-FR" sz="1300" dirty="0" err="1" smtClean="0">
                          <a:solidFill>
                            <a:schemeClr val="bg1"/>
                          </a:solidFill>
                        </a:rPr>
                        <a:t>patients.année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Incidence</a:t>
                      </a:r>
                      <a:br>
                        <a:rPr lang="fr-FR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(pour 100 patients. année)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IC</a:t>
                      </a:r>
                      <a:r>
                        <a:rPr lang="fr-FR" sz="1300" baseline="-2500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fr-FR" sz="13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403742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Tous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22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453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4,9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3,4-6,8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err="1" smtClean="0"/>
                        <a:t>PrEP</a:t>
                      </a:r>
                      <a:r>
                        <a:rPr lang="fr-FR" sz="1300" b="1" dirty="0" smtClean="0"/>
                        <a:t> i</a:t>
                      </a:r>
                      <a:r>
                        <a:rPr lang="fr-FR" sz="1300" b="1" dirty="0" smtClean="0">
                          <a:solidFill>
                            <a:srgbClr val="000000"/>
                          </a:solidFill>
                        </a:rPr>
                        <a:t>mmédiate</a:t>
                      </a:r>
                      <a:endParaRPr lang="fr-FR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fr-FR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00"/>
                          </a:solidFill>
                        </a:rPr>
                        <a:t>239</a:t>
                      </a:r>
                      <a:endParaRPr lang="fr-FR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00"/>
                          </a:solidFill>
                        </a:rPr>
                        <a:t>1,3</a:t>
                      </a:r>
                      <a:endParaRPr lang="fr-FR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00"/>
                          </a:solidFill>
                        </a:rPr>
                        <a:t>0,4-3,0</a:t>
                      </a:r>
                      <a:endParaRPr lang="fr-FR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7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 err="1" smtClean="0"/>
                        <a:t>PrEP</a:t>
                      </a:r>
                      <a:r>
                        <a:rPr lang="fr-FR" sz="1300" b="0" dirty="0" smtClean="0"/>
                        <a:t> différée</a:t>
                      </a:r>
                      <a:endParaRPr lang="fr-FR" sz="1300" b="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214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8,9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</a:rPr>
                        <a:t>6,0-12,7</a:t>
                      </a:r>
                      <a:endParaRPr lang="fr-FR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0" name="Espace réservé du pied de page 35"/>
          <p:cNvSpPr txBox="1">
            <a:spLocks noGrp="1"/>
          </p:cNvSpPr>
          <p:nvPr>
            <p:ph type="ftr" sz="quarter" idx="4294967295"/>
          </p:nvPr>
        </p:nvSpPr>
        <p:spPr>
          <a:xfrm>
            <a:off x="2770188" y="5334000"/>
            <a:ext cx="5916612" cy="3915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smtClean="0"/>
              <a:t>CROI 2015 - D’après Mc Cormack S et al., abstr. 22LB, actualisé </a:t>
            </a:r>
            <a:endParaRPr lang="fr-FR" sz="1200" dirty="0"/>
          </a:p>
        </p:txBody>
      </p:sp>
      <p:sp>
        <p:nvSpPr>
          <p:cNvPr id="8" name="Cadre 7"/>
          <p:cNvSpPr/>
          <p:nvPr/>
        </p:nvSpPr>
        <p:spPr>
          <a:xfrm>
            <a:off x="2267810" y="926741"/>
            <a:ext cx="1519433" cy="2303476"/>
          </a:xfrm>
          <a:prstGeom prst="frame">
            <a:avLst>
              <a:gd name="adj1" fmla="val 9510"/>
            </a:avLst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dirty="0" smtClean="0"/>
              <a:t>Truvada®</a:t>
            </a:r>
          </a:p>
          <a:p>
            <a:r>
              <a:rPr lang="fr-FR" dirty="0" smtClean="0"/>
              <a:t>Randomisée</a:t>
            </a:r>
          </a:p>
          <a:p>
            <a:r>
              <a:rPr lang="fr-FR" dirty="0" smtClean="0"/>
              <a:t>Placebo</a:t>
            </a:r>
          </a:p>
          <a:p>
            <a:r>
              <a:rPr lang="fr-FR" dirty="0" smtClean="0"/>
              <a:t>France/Québec</a:t>
            </a:r>
          </a:p>
          <a:p>
            <a:r>
              <a:rPr lang="fr-FR" b="1" dirty="0"/>
              <a:t>PrEP au « coup par coup »</a:t>
            </a:r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IPERGAY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32500" lnSpcReduction="20000"/>
          </a:bodyPr>
          <a:lstStyle/>
          <a:p>
            <a:pPr>
              <a:buFont typeface="Arial"/>
              <a:buChar char="•"/>
            </a:pPr>
            <a:r>
              <a:rPr lang="fr-FR" sz="3800" dirty="0" smtClean="0"/>
              <a:t>Ça marche très bien !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- 86% de VIH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NPT : 18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PrEP : deux essais essentiels</a:t>
            </a:r>
            <a:endParaRPr lang="fr-FR" sz="3200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7"/>
          </p:nvPr>
        </p:nvSpPr>
        <p:spPr>
          <a:ln>
            <a:solidFill>
              <a:srgbClr val="C0504D"/>
            </a:solidFill>
          </a:ln>
        </p:spPr>
        <p:txBody>
          <a:bodyPr/>
          <a:lstStyle/>
          <a:p>
            <a:r>
              <a:rPr lang="fr-FR" dirty="0" smtClean="0"/>
              <a:t>Truvada®</a:t>
            </a:r>
          </a:p>
          <a:p>
            <a:r>
              <a:rPr lang="fr-FR" dirty="0" smtClean="0"/>
              <a:t>Randomisée</a:t>
            </a:r>
          </a:p>
          <a:p>
            <a:r>
              <a:rPr lang="fr-FR" dirty="0" smtClean="0"/>
              <a:t>Comparaison PrEP immédiate versus retardée</a:t>
            </a:r>
          </a:p>
          <a:p>
            <a:r>
              <a:rPr lang="fr-FR" dirty="0" smtClean="0"/>
              <a:t>UK</a:t>
            </a:r>
          </a:p>
          <a:p>
            <a:r>
              <a:rPr lang="fr-FR" b="1" dirty="0" smtClean="0"/>
              <a:t>PrEP continue</a:t>
            </a:r>
          </a:p>
          <a:p>
            <a:pPr lvl="1">
              <a:buFont typeface="Arial"/>
              <a:buChar char="•"/>
            </a:pP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fr-FR" dirty="0" smtClean="0"/>
              <a:t>PROUD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32500" lnSpcReduction="20000"/>
          </a:bodyPr>
          <a:lstStyle/>
          <a:p>
            <a:pPr>
              <a:buFont typeface="Arial"/>
              <a:buChar char="•"/>
            </a:pPr>
            <a:r>
              <a:rPr lang="fr-FR" sz="3800" dirty="0"/>
              <a:t>Ça marche très bien </a:t>
            </a:r>
            <a:r>
              <a:rPr lang="fr-FR" sz="3800" dirty="0" smtClean="0"/>
              <a:t>!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- 86% de VIH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NPT = 13</a:t>
            </a:r>
            <a:endParaRPr lang="fr-FR" dirty="0"/>
          </a:p>
          <a:p>
            <a:pPr>
              <a:buFont typeface="Arial"/>
              <a:buChar char="•"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7" name="Espace réservé du pied de page 35"/>
          <p:cNvSpPr txBox="1">
            <a:spLocks noGrp="1"/>
          </p:cNvSpPr>
          <p:nvPr>
            <p:ph type="ftr" sz="quarter" idx="4294967295"/>
          </p:nvPr>
        </p:nvSpPr>
        <p:spPr>
          <a:xfrm>
            <a:off x="2770188" y="5334000"/>
            <a:ext cx="5916612" cy="3915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dirty="0" smtClean="0"/>
              <a:t>Mc Cormack S et al., </a:t>
            </a:r>
            <a:r>
              <a:rPr lang="fr-FR" sz="1200" dirty="0" err="1" smtClean="0"/>
              <a:t>abstr</a:t>
            </a:r>
            <a:r>
              <a:rPr lang="fr-FR" sz="1200" dirty="0" smtClean="0"/>
              <a:t>. 22LB, Molin</a:t>
            </a:r>
            <a:r>
              <a:rPr lang="fr-FR" dirty="0" smtClean="0"/>
              <a:t>a JM et al. </a:t>
            </a:r>
            <a:r>
              <a:rPr lang="fr-FR" dirty="0" err="1" smtClean="0"/>
              <a:t>Abstr</a:t>
            </a:r>
            <a:r>
              <a:rPr lang="fr-FR" dirty="0" smtClean="0"/>
              <a:t>. 23 LB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199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23" y="3789292"/>
            <a:ext cx="2282662" cy="1766957"/>
          </a:xfrm>
          <a:prstGeom prst="rect">
            <a:avLst/>
          </a:prstGeom>
        </p:spPr>
      </p:pic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0435"/>
            <a:ext cx="8229600" cy="7109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9242" tIns="39621" rIns="79242" bIns="39621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 smtClean="0">
                <a:latin typeface="Arial" charset="0"/>
              </a:rPr>
              <a:t>Le début du voyage…</a:t>
            </a:r>
            <a:endParaRPr lang="fr-FR" dirty="0"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2347" b="4001"/>
          <a:stretch/>
        </p:blipFill>
        <p:spPr>
          <a:xfrm>
            <a:off x="5008490" y="1181365"/>
            <a:ext cx="3902677" cy="393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1" y="973206"/>
            <a:ext cx="3210381" cy="297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3" y="1300014"/>
            <a:ext cx="2538391" cy="3840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5" y="312590"/>
            <a:ext cx="9144000" cy="49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</a:rPr>
              <a:t>Le début du voyage…(2)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8" t="13501" r="-2111"/>
          <a:stretch/>
        </p:blipFill>
        <p:spPr>
          <a:xfrm>
            <a:off x="374371" y="1932607"/>
            <a:ext cx="2980212" cy="164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83" y="1587500"/>
            <a:ext cx="4113697" cy="322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534566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Faria et al. Science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Contaminations</a:t>
            </a:r>
            <a:r>
              <a:rPr lang="fr-FR" baseline="0" dirty="0" smtClean="0">
                <a:solidFill>
                  <a:schemeClr val="bg1"/>
                </a:solidFill>
              </a:rPr>
              <a:t> occupationnelles USA, 1985-2013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2" r="1771"/>
          <a:stretch/>
        </p:blipFill>
        <p:spPr>
          <a:xfrm>
            <a:off x="165659" y="2251489"/>
            <a:ext cx="3330162" cy="23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693" y="1826040"/>
            <a:ext cx="5091447" cy="376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25018" b="12938"/>
          <a:stretch/>
        </p:blipFill>
        <p:spPr>
          <a:xfrm>
            <a:off x="457200" y="204293"/>
            <a:ext cx="5829300" cy="9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536" y="611347"/>
            <a:ext cx="1949897" cy="380012"/>
          </a:xfrm>
          <a:prstGeom prst="rect">
            <a:avLst/>
          </a:prstGeom>
        </p:spPr>
      </p:pic>
      <p:sp>
        <p:nvSpPr>
          <p:cNvPr id="8" name="Cadre 7"/>
          <p:cNvSpPr/>
          <p:nvPr/>
        </p:nvSpPr>
        <p:spPr>
          <a:xfrm>
            <a:off x="1725609" y="3630542"/>
            <a:ext cx="1691096" cy="807555"/>
          </a:xfrm>
          <a:prstGeom prst="frame">
            <a:avLst>
              <a:gd name="adj1" fmla="val 3260"/>
            </a:avLst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Cadre 8"/>
          <p:cNvSpPr/>
          <p:nvPr/>
        </p:nvSpPr>
        <p:spPr>
          <a:xfrm>
            <a:off x="5942996" y="4879838"/>
            <a:ext cx="1263146" cy="338206"/>
          </a:xfrm>
          <a:prstGeom prst="frame">
            <a:avLst>
              <a:gd name="adj1" fmla="val 13465"/>
            </a:avLst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FFFF"/>
                </a:solidFill>
              </a:rPr>
              <a:t>Quel est le</a:t>
            </a:r>
            <a:r>
              <a:rPr lang="fr-FR" sz="2400" baseline="0" dirty="0" smtClean="0">
                <a:solidFill>
                  <a:srgbClr val="FFFFFF"/>
                </a:solidFill>
              </a:rPr>
              <a:t> risque de transmission du VIH ? – Méta-analyse</a:t>
            </a: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7" t="12198" r="8347" b="5419"/>
          <a:stretch/>
        </p:blipFill>
        <p:spPr>
          <a:xfrm>
            <a:off x="357415" y="55833"/>
            <a:ext cx="4704443" cy="112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5063" r="12617"/>
          <a:stretch/>
        </p:blipFill>
        <p:spPr>
          <a:xfrm>
            <a:off x="5263609" y="562664"/>
            <a:ext cx="1677293" cy="34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text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r-FR" dirty="0" smtClean="0"/>
              <a:t>Méta-analyse de la littérature</a:t>
            </a:r>
          </a:p>
          <a:p>
            <a:pPr lvl="1"/>
            <a:r>
              <a:rPr lang="fr-FR" dirty="0" smtClean="0"/>
              <a:t>15 publications retenues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48" y="2582637"/>
            <a:ext cx="8504352" cy="278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dre 7"/>
          <p:cNvSpPr/>
          <p:nvPr/>
        </p:nvSpPr>
        <p:spPr>
          <a:xfrm>
            <a:off x="3486942" y="4888448"/>
            <a:ext cx="1449325" cy="481839"/>
          </a:xfrm>
          <a:prstGeom prst="frame">
            <a:avLst>
              <a:gd name="adj1" fmla="val 14242"/>
            </a:avLst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idx="1"/>
          </p:nvPr>
        </p:nvSpPr>
        <p:spPr>
          <a:xfrm>
            <a:off x="606077" y="3803793"/>
            <a:ext cx="7623522" cy="933115"/>
          </a:xfrm>
        </p:spPr>
        <p:txBody>
          <a:bodyPr>
            <a:normAutofit/>
          </a:bodyPr>
          <a:lstStyle/>
          <a:p>
            <a:r>
              <a:rPr lang="fr-FR" dirty="0" smtClean="0"/>
              <a:t>Visites de suivi : M 1, 2 puis tous les 2 mois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896472" y="1066559"/>
            <a:ext cx="7623522" cy="529408"/>
          </a:xfrm>
        </p:spPr>
        <p:txBody>
          <a:bodyPr/>
          <a:lstStyle/>
          <a:p>
            <a:r>
              <a:rPr lang="fr-FR" dirty="0" smtClean="0"/>
              <a:t>Étude randomisée en double insu contrôlée versus placebo</a:t>
            </a:r>
          </a:p>
          <a:p>
            <a:endParaRPr lang="fr-FR" dirty="0"/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IPERGAY</a:t>
            </a:r>
            <a:endParaRPr lang="fr-FR" sz="3600" dirty="0"/>
          </a:p>
        </p:txBody>
      </p:sp>
      <p:sp>
        <p:nvSpPr>
          <p:cNvPr id="39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2770263" y="5334001"/>
            <a:ext cx="5916536" cy="391944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6805613" y="4154488"/>
            <a:ext cx="0" cy="30427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3346" y="1786467"/>
            <a:ext cx="7903454" cy="2188104"/>
            <a:chOff x="754" y="1468"/>
            <a:chExt cx="3821" cy="1538"/>
          </a:xfrm>
        </p:grpSpPr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754" y="1625"/>
              <a:ext cx="1674" cy="1122"/>
            </a:xfrm>
            <a:prstGeom prst="roundRect">
              <a:avLst>
                <a:gd name="adj" fmla="val 16667"/>
              </a:avLst>
            </a:prstGeom>
            <a:solidFill>
              <a:srgbClr val="005294"/>
            </a:solidFill>
            <a:ln>
              <a:noFill/>
            </a:ln>
            <a:ex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HSH VIH- à haut risque</a:t>
              </a:r>
            </a:p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Rapports anaux non protégés avec  ≥ 2 partenaires</a:t>
              </a:r>
              <a:b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</a:b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dans les 6 mois</a:t>
              </a:r>
            </a:p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DFGe &gt; 60 ml/mn</a:t>
              </a:r>
              <a:endParaRPr lang="fr-FR" sz="1600" b="1">
                <a:solidFill>
                  <a:schemeClr val="bg1"/>
                </a:solidFill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39945" name="Line 6"/>
            <p:cNvSpPr>
              <a:spLocks noChangeShapeType="1"/>
            </p:cNvSpPr>
            <p:nvPr/>
          </p:nvSpPr>
          <p:spPr bwMode="auto">
            <a:xfrm>
              <a:off x="3076" y="2942"/>
              <a:ext cx="149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6" name="Line 7"/>
            <p:cNvSpPr>
              <a:spLocks noChangeShapeType="1"/>
            </p:cNvSpPr>
            <p:nvPr/>
          </p:nvSpPr>
          <p:spPr bwMode="auto">
            <a:xfrm>
              <a:off x="3076" y="3006"/>
              <a:ext cx="149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7" name="Line 8"/>
            <p:cNvSpPr>
              <a:spLocks noChangeShapeType="1"/>
            </p:cNvSpPr>
            <p:nvPr/>
          </p:nvSpPr>
          <p:spPr bwMode="auto">
            <a:xfrm>
              <a:off x="3924" y="2510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8" name="Line 9"/>
            <p:cNvSpPr>
              <a:spLocks noChangeShapeType="1"/>
            </p:cNvSpPr>
            <p:nvPr/>
          </p:nvSpPr>
          <p:spPr bwMode="auto">
            <a:xfrm>
              <a:off x="3924" y="2344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9" name="Line 10"/>
            <p:cNvSpPr>
              <a:spLocks noChangeShapeType="1"/>
            </p:cNvSpPr>
            <p:nvPr/>
          </p:nvSpPr>
          <p:spPr bwMode="auto">
            <a:xfrm>
              <a:off x="4575" y="2776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cxnSp>
          <p:nvCxnSpPr>
            <p:cNvPr id="39950" name="AutoShape 11"/>
            <p:cNvCxnSpPr>
              <a:cxnSpLocks noChangeShapeType="1"/>
            </p:cNvCxnSpPr>
            <p:nvPr/>
          </p:nvCxnSpPr>
          <p:spPr bwMode="auto">
            <a:xfrm flipV="1">
              <a:off x="2428" y="1733"/>
              <a:ext cx="551" cy="35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9951" name="AutoShape 12"/>
            <p:cNvCxnSpPr>
              <a:cxnSpLocks noChangeShapeType="1"/>
            </p:cNvCxnSpPr>
            <p:nvPr/>
          </p:nvCxnSpPr>
          <p:spPr bwMode="auto">
            <a:xfrm>
              <a:off x="2428" y="2090"/>
              <a:ext cx="551" cy="36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9952" name="Rectangle 13"/>
            <p:cNvSpPr>
              <a:spLocks noChangeArrowheads="1"/>
            </p:cNvSpPr>
            <p:nvPr/>
          </p:nvSpPr>
          <p:spPr bwMode="auto">
            <a:xfrm>
              <a:off x="2979" y="1468"/>
              <a:ext cx="1467" cy="4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ts val="6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-83" charset="2"/>
                <a:buNone/>
              </a:pPr>
              <a:r>
                <a:rPr lang="fr-FR" sz="1600" b="1" smtClean="0">
                  <a:ea typeface="Arial" pitchFamily="-83" charset="0"/>
                  <a:cs typeface="Arial" pitchFamily="-83" charset="0"/>
                </a:rPr>
                <a:t>Offre globale de prévention*</a:t>
              </a:r>
              <a:br>
                <a:rPr lang="fr-FR" sz="1600" b="1" smtClean="0">
                  <a:ea typeface="Arial" pitchFamily="-83" charset="0"/>
                  <a:cs typeface="Arial" pitchFamily="-83" charset="0"/>
                </a:rPr>
              </a:br>
              <a:r>
                <a:rPr lang="fr-FR" sz="1600" b="1" smtClean="0">
                  <a:ea typeface="Arial" pitchFamily="-83" charset="0"/>
                  <a:cs typeface="Arial" pitchFamily="-83" charset="0"/>
                </a:rPr>
                <a:t>TDF/FTC avant et après rapports sexuels</a:t>
              </a:r>
              <a:endParaRPr lang="fr-FR" sz="1600" b="1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39953" name="Rectangle 14"/>
            <p:cNvSpPr>
              <a:spLocks noChangeArrowheads="1"/>
            </p:cNvSpPr>
            <p:nvPr/>
          </p:nvSpPr>
          <p:spPr bwMode="auto">
            <a:xfrm>
              <a:off x="2979" y="2228"/>
              <a:ext cx="1473" cy="49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ts val="6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-83" charset="2"/>
                <a:buNone/>
              </a:pP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Offre globale de prévention*  Placebo avant et après rapports sexuels</a:t>
              </a:r>
              <a:endParaRPr lang="fr-FR" sz="1600" b="1">
                <a:solidFill>
                  <a:schemeClr val="bg1"/>
                </a:solidFill>
                <a:ea typeface="Arial" pitchFamily="-83" charset="0"/>
                <a:cs typeface="Arial" pitchFamily="-83" charset="0"/>
              </a:endParaRPr>
            </a:p>
          </p:txBody>
        </p:sp>
      </p:grpSp>
      <p:sp>
        <p:nvSpPr>
          <p:cNvPr id="39941" name="Rectangle 16"/>
          <p:cNvSpPr>
            <a:spLocks noChangeArrowheads="1"/>
          </p:cNvSpPr>
          <p:nvPr/>
        </p:nvSpPr>
        <p:spPr bwMode="auto">
          <a:xfrm>
            <a:off x="0" y="1595967"/>
            <a:ext cx="335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chemeClr val="accent2"/>
              </a:buClr>
              <a:buFontTx/>
              <a:buChar char="–"/>
            </a:pPr>
            <a:endParaRPr lang="fr-FR" sz="1300">
              <a:ea typeface="Arial" pitchFamily="-83" charset="0"/>
              <a:cs typeface="Arial" pitchFamily="-83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39091" y="4906434"/>
            <a:ext cx="7093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* Conseils, préservatifs et gel, dépistage et traitement des IST, vaccination pour le VHB et le VHA, PPE si besoin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5353879"/>
            <a:ext cx="381000" cy="317500"/>
          </a:xfrm>
        </p:spPr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3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/>
          <p:cNvSpPr txBox="1">
            <a:spLocks/>
          </p:cNvSpPr>
          <p:nvPr/>
        </p:nvSpPr>
        <p:spPr>
          <a:xfrm>
            <a:off x="687782" y="888415"/>
            <a:ext cx="7647708" cy="873217"/>
          </a:xfrm>
          <a:prstGeom prst="rect">
            <a:avLst/>
          </a:prstGeom>
        </p:spPr>
        <p:txBody>
          <a:bodyPr lIns="0" tIns="0" rIns="0" bIns="0"/>
          <a:lstStyle/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2 comprimés (TDF/FTC ou  placebo), 2-24 heures avant les rapports sexuels</a:t>
            </a:r>
          </a:p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 comprimé (TDF/FTC ou placebo), 24 heures après</a:t>
            </a:r>
          </a:p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 comprimé (TDF/FTC ou placebo), 48 heures après 1</a:t>
            </a:r>
            <a:r>
              <a:rPr kumimoji="0" lang="fr-FR" sz="1200" b="0" i="0" u="none" strike="noStrike" kern="1200" cap="none" spc="0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re</a:t>
            </a:r>
            <a:r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prise</a:t>
            </a:r>
            <a:endParaRPr kumimoji="0" lang="fr-FR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932624523"/>
              </p:ext>
            </p:extLst>
          </p:nvPr>
        </p:nvGraphicFramePr>
        <p:xfrm>
          <a:off x="801077" y="2629203"/>
          <a:ext cx="8173212" cy="45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87"/>
          <p:cNvGrpSpPr>
            <a:grpSpLocks/>
          </p:cNvGrpSpPr>
          <p:nvPr/>
        </p:nvGrpSpPr>
        <p:grpSpPr bwMode="auto">
          <a:xfrm>
            <a:off x="5230770" y="1660135"/>
            <a:ext cx="408033" cy="1058352"/>
            <a:chOff x="4937887" y="1268762"/>
            <a:chExt cx="436775" cy="2027790"/>
          </a:xfrm>
        </p:grpSpPr>
        <p:sp>
          <p:nvSpPr>
            <p:cNvPr id="41" name="Émoticône 16"/>
            <p:cNvSpPr/>
            <p:nvPr/>
          </p:nvSpPr>
          <p:spPr>
            <a:xfrm>
              <a:off x="4937887" y="1268762"/>
              <a:ext cx="436775" cy="503421"/>
            </a:xfrm>
            <a:prstGeom prst="smileyFace">
              <a:avLst/>
            </a:prstGeom>
            <a:solidFill>
              <a:srgbClr val="FF6600"/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42" name="Connecteur droit avec flèche 41"/>
            <p:cNvCxnSpPr>
              <a:cxnSpLocks noChangeShapeType="1"/>
            </p:cNvCxnSpPr>
            <p:nvPr/>
          </p:nvCxnSpPr>
          <p:spPr bwMode="auto">
            <a:xfrm rot="16200000" flipH="1">
              <a:off x="4111381" y="2446232"/>
              <a:ext cx="1676826" cy="23813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Émoticône 91"/>
          <p:cNvSpPr/>
          <p:nvPr/>
        </p:nvSpPr>
        <p:spPr bwMode="auto">
          <a:xfrm>
            <a:off x="4800600" y="1669252"/>
            <a:ext cx="430167" cy="262747"/>
          </a:xfrm>
          <a:prstGeom prst="smileyFac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4" name="Groupe 103"/>
          <p:cNvGrpSpPr>
            <a:grpSpLocks/>
          </p:cNvGrpSpPr>
          <p:nvPr/>
        </p:nvGrpSpPr>
        <p:grpSpPr bwMode="auto">
          <a:xfrm>
            <a:off x="5433975" y="2318153"/>
            <a:ext cx="516125" cy="400335"/>
            <a:chOff x="7403387" y="4139152"/>
            <a:chExt cx="334507" cy="379430"/>
          </a:xfrm>
        </p:grpSpPr>
        <p:sp>
          <p:nvSpPr>
            <p:cNvPr id="39" name="Flèche vers le bas 38"/>
            <p:cNvSpPr/>
            <p:nvPr/>
          </p:nvSpPr>
          <p:spPr>
            <a:xfrm>
              <a:off x="7570640" y="4297051"/>
              <a:ext cx="97084" cy="221531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40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9881550">
              <a:off x="7403387" y="4139152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150"/>
          <p:cNvGrpSpPr>
            <a:grpSpLocks/>
          </p:cNvGrpSpPr>
          <p:nvPr/>
        </p:nvGrpSpPr>
        <p:grpSpPr bwMode="auto">
          <a:xfrm>
            <a:off x="4647902" y="2261793"/>
            <a:ext cx="522056" cy="463328"/>
            <a:chOff x="7403387" y="4144398"/>
            <a:chExt cx="334507" cy="379430"/>
          </a:xfrm>
        </p:grpSpPr>
        <p:sp>
          <p:nvSpPr>
            <p:cNvPr id="37" name="Flèche vers le bas 36"/>
            <p:cNvSpPr/>
            <p:nvPr/>
          </p:nvSpPr>
          <p:spPr>
            <a:xfrm>
              <a:off x="7570641" y="4302550"/>
              <a:ext cx="96931" cy="221278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38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9881550">
              <a:off x="7403387" y="4144398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 103"/>
          <p:cNvGrpSpPr>
            <a:grpSpLocks/>
          </p:cNvGrpSpPr>
          <p:nvPr/>
        </p:nvGrpSpPr>
        <p:grpSpPr bwMode="auto">
          <a:xfrm>
            <a:off x="6295666" y="2310697"/>
            <a:ext cx="516125" cy="400335"/>
            <a:chOff x="7403387" y="4139151"/>
            <a:chExt cx="334507" cy="379429"/>
          </a:xfrm>
        </p:grpSpPr>
        <p:sp>
          <p:nvSpPr>
            <p:cNvPr id="35" name="Flèche vers le bas 34"/>
            <p:cNvSpPr/>
            <p:nvPr/>
          </p:nvSpPr>
          <p:spPr>
            <a:xfrm>
              <a:off x="7570641" y="4297049"/>
              <a:ext cx="97084" cy="221531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36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9881550">
              <a:off x="7403387" y="4139151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2" descr="http://yagg.com/files/2012/05/Truvada-preventif-fd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881550">
            <a:off x="4550017" y="2060381"/>
            <a:ext cx="522056" cy="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988838" y="3222083"/>
            <a:ext cx="7623522" cy="182632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Critère principal : taux de séroconversion VIH-1</a:t>
            </a:r>
          </a:p>
          <a:p>
            <a:r>
              <a:rPr lang="fr-FR" dirty="0" smtClean="0"/>
              <a:t>Critères secondaires</a:t>
            </a:r>
          </a:p>
          <a:p>
            <a:pPr lvl="1"/>
            <a:r>
              <a:rPr lang="fr-FR" dirty="0" smtClean="0"/>
              <a:t>Tolérance, survenue d’effets indésirables</a:t>
            </a:r>
          </a:p>
          <a:p>
            <a:pPr lvl="1"/>
            <a:r>
              <a:rPr lang="fr-FR" dirty="0" smtClean="0"/>
              <a:t>Appropriation du schéma de traitement, niveau d’observance, dosages</a:t>
            </a:r>
          </a:p>
          <a:p>
            <a:pPr lvl="1"/>
            <a:r>
              <a:rPr lang="fr-FR" dirty="0" smtClean="0"/>
              <a:t>Comportements sexuels à risque au cours de la participation à l’essai </a:t>
            </a:r>
          </a:p>
          <a:p>
            <a:pPr lvl="1"/>
            <a:r>
              <a:rPr lang="fr-FR" dirty="0" smtClean="0"/>
              <a:t>IST</a:t>
            </a:r>
          </a:p>
          <a:p>
            <a:pPr lvl="1"/>
            <a:r>
              <a:rPr lang="fr-FR" dirty="0" smtClean="0"/>
              <a:t>Coût-efficacité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IPERGAY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8" name="Espace réservé du pied de page 7"/>
          <p:cNvSpPr txBox="1">
            <a:spLocks/>
          </p:cNvSpPr>
          <p:nvPr/>
        </p:nvSpPr>
        <p:spPr>
          <a:xfrm>
            <a:off x="2770263" y="5334001"/>
            <a:ext cx="5916536" cy="391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 kern="1200">
                <a:solidFill>
                  <a:srgbClr val="595959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fr-FR" smtClean="0"/>
              <a:t>CROI 2015 - D’après Molina JM et al., abstr. 23LB, actualisé </a:t>
            </a:r>
          </a:p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3675" y="1931998"/>
            <a:ext cx="675128" cy="6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2" name="ZoneTexte 1"/>
          <p:cNvSpPr txBox="1">
            <a:spLocks noChangeArrowheads="1"/>
          </p:cNvSpPr>
          <p:nvPr/>
        </p:nvSpPr>
        <p:spPr bwMode="auto">
          <a:xfrm>
            <a:off x="152401" y="127000"/>
            <a:ext cx="7908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 sz="2000"/>
          </a:p>
        </p:txBody>
      </p:sp>
      <p:sp>
        <p:nvSpPr>
          <p:cNvPr id="53" name="Espace réservé du texte 52"/>
          <p:cNvSpPr>
            <a:spLocks noGrp="1"/>
          </p:cNvSpPr>
          <p:nvPr>
            <p:ph type="body" sz="quarter" idx="13"/>
          </p:nvPr>
        </p:nvSpPr>
        <p:spPr>
          <a:xfrm>
            <a:off x="1063277" y="4605867"/>
            <a:ext cx="7623523" cy="443178"/>
          </a:xfrm>
        </p:spPr>
        <p:txBody>
          <a:bodyPr>
            <a:normAutofit lnSpcReduction="10000"/>
          </a:bodyPr>
          <a:lstStyle/>
          <a:p>
            <a:r>
              <a:rPr lang="fr-FR" sz="1600" dirty="0" smtClean="0"/>
              <a:t>23 octobre 2014, le DSMB recommande l’arrêt du bras placebo et demande que l’intervention préventive soit proposée à tous les participants</a:t>
            </a:r>
            <a:endParaRPr lang="fr-FR" dirty="0" smtClean="0"/>
          </a:p>
          <a:p>
            <a:endParaRPr lang="fr-FR" sz="1600" dirty="0"/>
          </a:p>
        </p:txBody>
      </p:sp>
      <p:sp>
        <p:nvSpPr>
          <p:cNvPr id="49" name="Titre 48"/>
          <p:cNvSpPr>
            <a:spLocks noGrp="1"/>
          </p:cNvSpPr>
          <p:nvPr>
            <p:ph type="title"/>
          </p:nvPr>
        </p:nvSpPr>
        <p:spPr>
          <a:xfrm>
            <a:off x="1039091" y="125678"/>
            <a:ext cx="7647708" cy="33474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IPERGAY</a:t>
            </a:r>
            <a:endParaRPr lang="fr-FR" sz="3600" dirty="0"/>
          </a:p>
        </p:txBody>
      </p:sp>
      <p:grpSp>
        <p:nvGrpSpPr>
          <p:cNvPr id="2" name="Grouper 53"/>
          <p:cNvGrpSpPr/>
          <p:nvPr/>
        </p:nvGrpSpPr>
        <p:grpSpPr>
          <a:xfrm>
            <a:off x="739349" y="614739"/>
            <a:ext cx="8276264" cy="3860158"/>
            <a:chOff x="739349" y="1167522"/>
            <a:chExt cx="8276264" cy="4632191"/>
          </a:xfrm>
        </p:grpSpPr>
        <p:grpSp>
          <p:nvGrpSpPr>
            <p:cNvPr id="3" name="Grouper 44"/>
            <p:cNvGrpSpPr/>
            <p:nvPr/>
          </p:nvGrpSpPr>
          <p:grpSpPr>
            <a:xfrm>
              <a:off x="739349" y="1230196"/>
              <a:ext cx="8276264" cy="4569517"/>
              <a:chOff x="739349" y="1482467"/>
              <a:chExt cx="8276264" cy="4569517"/>
            </a:xfrm>
          </p:grpSpPr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3200400" y="2228850"/>
                <a:ext cx="2590800" cy="3693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002776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fr-FR" altLang="en-US" sz="1400" kern="0" smtClean="0">
                    <a:solidFill>
                      <a:prstClr val="black"/>
                    </a:solidFill>
                    <a:ea typeface="+mn-ea"/>
                  </a:rPr>
                  <a:t>Randomisés (n = 414)</a:t>
                </a:r>
              </a:p>
            </p:txBody>
          </p:sp>
          <p:cxnSp>
            <p:nvCxnSpPr>
              <p:cNvPr id="45058" name="Connecteur droit 34"/>
              <p:cNvCxnSpPr>
                <a:cxnSpLocks noChangeShapeType="1"/>
              </p:cNvCxnSpPr>
              <p:nvPr/>
            </p:nvCxnSpPr>
            <p:spPr bwMode="auto">
              <a:xfrm rot="10800000" flipV="1">
                <a:off x="2478088" y="2568006"/>
                <a:ext cx="1971676" cy="246063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59" name="Connecteur droit 37"/>
              <p:cNvCxnSpPr>
                <a:cxnSpLocks noChangeShapeType="1"/>
              </p:cNvCxnSpPr>
              <p:nvPr/>
            </p:nvCxnSpPr>
            <p:spPr bwMode="auto">
              <a:xfrm>
                <a:off x="4449763" y="2568007"/>
                <a:ext cx="1967706" cy="255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" name="Rectangle 40"/>
              <p:cNvSpPr/>
              <p:nvPr/>
            </p:nvSpPr>
            <p:spPr>
              <a:xfrm>
                <a:off x="1658036" y="2831467"/>
                <a:ext cx="2527300" cy="369332"/>
              </a:xfrm>
              <a:prstGeom prst="rect">
                <a:avLst/>
              </a:prstGeom>
              <a:solidFill>
                <a:srgbClr val="005294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chemeClr val="bg1"/>
                    </a:solidFill>
                    <a:latin typeface="Arial" charset="0"/>
                    <a:ea typeface="+mn-ea"/>
                    <a:cs typeface="Arial" charset="0"/>
                  </a:rPr>
                  <a:t>TDF/FTC</a:t>
                </a:r>
                <a:r>
                  <a:rPr lang="fr-FR" sz="1400" kern="0" smtClean="0">
                    <a:solidFill>
                      <a:schemeClr val="bg1"/>
                    </a:solidFill>
                    <a:latin typeface="Arial" charset="0"/>
                    <a:ea typeface="+mn-ea"/>
                    <a:cs typeface="Arial" charset="0"/>
                  </a:rPr>
                  <a:t> (n = 206)</a:t>
                </a:r>
                <a:endParaRPr lang="fr-FR" sz="1400" ker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112016" y="2840993"/>
                <a:ext cx="2471738" cy="369332"/>
              </a:xfrm>
              <a:prstGeom prst="rect">
                <a:avLst/>
              </a:prstGeom>
              <a:solidFill>
                <a:srgbClr val="FF6600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chemeClr val="bg1"/>
                    </a:solidFill>
                    <a:latin typeface="Arial" charset="0"/>
                    <a:ea typeface="+mn-ea"/>
                    <a:cs typeface="Arial" charset="0"/>
                  </a:rPr>
                  <a:t>Placebo</a:t>
                </a:r>
                <a:r>
                  <a:rPr lang="fr-FR" sz="1400" kern="0" smtClean="0">
                    <a:solidFill>
                      <a:schemeClr val="bg1"/>
                    </a:solidFill>
                    <a:latin typeface="Arial" charset="0"/>
                    <a:ea typeface="+mn-ea"/>
                    <a:cs typeface="Arial" charset="0"/>
                  </a:rPr>
                  <a:t> (n = 208)</a:t>
                </a:r>
                <a:endParaRPr lang="fr-FR" sz="1400" ker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Rectangle 51"/>
              <p:cNvSpPr>
                <a:spLocks noChangeArrowheads="1"/>
              </p:cNvSpPr>
              <p:nvPr/>
            </p:nvSpPr>
            <p:spPr bwMode="auto">
              <a:xfrm>
                <a:off x="773613" y="4248603"/>
                <a:ext cx="3417558" cy="369332"/>
              </a:xfrm>
              <a:prstGeom prst="rect">
                <a:avLst/>
              </a:prstGeom>
              <a:solidFill>
                <a:srgbClr val="005294"/>
              </a:solidFill>
              <a:ln w="19050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altLang="en-US" sz="1400" ker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Inclus dans l’analyse en </a:t>
                </a:r>
                <a:r>
                  <a:rPr lang="fr-FR" altLang="en-US" sz="1400" kern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ITTm (n = 199)</a:t>
                </a:r>
                <a:endParaRPr lang="fr-FR" altLang="en-US" sz="1400" ker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" name="Rectangle 52"/>
              <p:cNvSpPr>
                <a:spLocks noChangeArrowheads="1"/>
              </p:cNvSpPr>
              <p:nvPr/>
            </p:nvSpPr>
            <p:spPr bwMode="auto">
              <a:xfrm>
                <a:off x="5112016" y="4248603"/>
                <a:ext cx="3810000" cy="369332"/>
              </a:xfrm>
              <a:prstGeom prst="rect">
                <a:avLst/>
              </a:prstGeom>
              <a:solidFill>
                <a:srgbClr val="FF6600"/>
              </a:solidFill>
              <a:ln w="19050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altLang="en-US" sz="1400" kern="0">
                    <a:solidFill>
                      <a:schemeClr val="bg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Inclus dans l’analyse en </a:t>
                </a:r>
                <a:r>
                  <a:rPr lang="fr-FR" altLang="en-US" sz="1400" kern="0" smtClean="0">
                    <a:solidFill>
                      <a:schemeClr val="bg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ITTm (</a:t>
                </a:r>
                <a:r>
                  <a:rPr lang="fr-FR" altLang="en-US" sz="1400" kern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 = 201) </a:t>
                </a:r>
                <a:endParaRPr lang="fr-FR" altLang="en-US" sz="1400" ker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118039" y="5673979"/>
                <a:ext cx="2759075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6600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Suivis </a:t>
                </a:r>
                <a:r>
                  <a:rPr lang="fr-FR" sz="1400" kern="0" smtClea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 (n = 177) [88 %]</a:t>
                </a:r>
                <a:endParaRPr lang="fr-FR" sz="1400" ker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45069" name="Connecteur droit 79"/>
              <p:cNvCxnSpPr>
                <a:cxnSpLocks noChangeShapeType="1"/>
              </p:cNvCxnSpPr>
              <p:nvPr/>
            </p:nvCxnSpPr>
            <p:spPr bwMode="auto">
              <a:xfrm rot="16200000" flipH="1">
                <a:off x="4161931" y="1931556"/>
                <a:ext cx="565346" cy="792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3" name="Connecteur droit 51"/>
              <p:cNvCxnSpPr>
                <a:cxnSpLocks noChangeShapeType="1"/>
              </p:cNvCxnSpPr>
              <p:nvPr/>
            </p:nvCxnSpPr>
            <p:spPr bwMode="auto">
              <a:xfrm flipV="1">
                <a:off x="3533671" y="3139701"/>
                <a:ext cx="3175" cy="111760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4" name="Connecteur droit 51"/>
              <p:cNvCxnSpPr>
                <a:cxnSpLocks noChangeShapeType="1"/>
              </p:cNvCxnSpPr>
              <p:nvPr/>
            </p:nvCxnSpPr>
            <p:spPr bwMode="auto">
              <a:xfrm flipH="1">
                <a:off x="4449763" y="1955800"/>
                <a:ext cx="1798637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5" name="Connecteur droit 51"/>
              <p:cNvCxnSpPr>
                <a:cxnSpLocks noChangeShapeType="1"/>
              </p:cNvCxnSpPr>
              <p:nvPr/>
            </p:nvCxnSpPr>
            <p:spPr bwMode="auto">
              <a:xfrm flipH="1">
                <a:off x="3028846" y="3698501"/>
                <a:ext cx="508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7" name="Connecteur droit 51"/>
              <p:cNvCxnSpPr>
                <a:cxnSpLocks noChangeShapeType="1"/>
              </p:cNvCxnSpPr>
              <p:nvPr/>
            </p:nvCxnSpPr>
            <p:spPr bwMode="auto">
              <a:xfrm flipH="1">
                <a:off x="3051071" y="5111941"/>
                <a:ext cx="485775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8" name="Connecteur droit 51"/>
              <p:cNvCxnSpPr>
                <a:cxnSpLocks noChangeShapeType="1"/>
              </p:cNvCxnSpPr>
              <p:nvPr/>
            </p:nvCxnSpPr>
            <p:spPr bwMode="auto">
              <a:xfrm rot="10800000">
                <a:off x="6138207" y="3698501"/>
                <a:ext cx="420255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9" name="Connecteur droit 51"/>
              <p:cNvCxnSpPr>
                <a:cxnSpLocks noChangeShapeType="1"/>
              </p:cNvCxnSpPr>
              <p:nvPr/>
            </p:nvCxnSpPr>
            <p:spPr bwMode="auto">
              <a:xfrm flipV="1">
                <a:off x="6138206" y="3144528"/>
                <a:ext cx="4763" cy="111760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80" name="Connecteur droit 48"/>
              <p:cNvCxnSpPr>
                <a:cxnSpLocks noChangeShapeType="1"/>
              </p:cNvCxnSpPr>
              <p:nvPr/>
            </p:nvCxnSpPr>
            <p:spPr bwMode="auto">
              <a:xfrm rot="5400000">
                <a:off x="2957487" y="5132565"/>
                <a:ext cx="1152368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5070" name="Rectangle 28"/>
              <p:cNvSpPr>
                <a:spLocks noChangeArrowheads="1"/>
              </p:cNvSpPr>
              <p:nvPr/>
            </p:nvSpPr>
            <p:spPr bwMode="auto">
              <a:xfrm>
                <a:off x="6140941" y="1482467"/>
                <a:ext cx="2710959" cy="112646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100" b="1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Exclus</a:t>
                </a:r>
                <a:r>
                  <a:rPr lang="fr-FR" sz="1100" b="1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31) [7 %]</a:t>
                </a:r>
              </a:p>
              <a:p>
                <a:r>
                  <a:rPr lang="fr-FR" sz="11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Absence de critères d’éligibilité</a:t>
                </a:r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11)</a:t>
                </a:r>
              </a:p>
              <a:p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Retrait de consentement (n = 8)</a:t>
                </a:r>
              </a:p>
              <a:p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Perdus </a:t>
                </a:r>
                <a:r>
                  <a:rPr lang="fr-FR" sz="11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de vue</a:t>
                </a:r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 = 1)</a:t>
                </a:r>
              </a:p>
              <a:p>
                <a:r>
                  <a:rPr lang="fr-FR" sz="11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Séroconversion VIH-1</a:t>
                </a:r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11)</a:t>
                </a:r>
                <a:endParaRPr lang="fr-FR" sz="11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06275" y="3319558"/>
                <a:ext cx="2509338" cy="886397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b="1" kern="0">
                    <a:latin typeface="Arial" pitchFamily="34" charset="0"/>
                    <a:ea typeface="ＭＳ Ｐゴシック" charset="0"/>
                    <a:cs typeface="Arial" pitchFamily="34" charset="0"/>
                  </a:rPr>
                  <a:t>N’ayant pas reçu le traitement</a:t>
                </a:r>
                <a:r>
                  <a:rPr lang="fr-FR" sz="1050" b="1" kern="0" smtClean="0">
                    <a:latin typeface="Arial" pitchFamily="34" charset="0"/>
                    <a:ea typeface="ＭＳ Ｐゴシック" charset="0"/>
                    <a:cs typeface="Arial" pitchFamily="34" charset="0"/>
                  </a:rPr>
                  <a:t> (</a:t>
                </a:r>
                <a:r>
                  <a:rPr lang="fr-FR" sz="1050" b="1" kern="0" smtClean="0">
                    <a:latin typeface="Arial" pitchFamily="34" charset="0"/>
                    <a:ea typeface="+mn-ea"/>
                    <a:cs typeface="Arial" pitchFamily="34" charset="0"/>
                  </a:rPr>
                  <a:t>n = 7)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kern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Retrait</a:t>
                </a:r>
                <a:r>
                  <a:rPr lang="fr-FR" sz="1050" kern="0" smtClean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 de consentement (</a:t>
                </a:r>
                <a:r>
                  <a:rPr lang="fr-FR" sz="1050" kern="0" smtClea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 = 2)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kern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Perdus de vue</a:t>
                </a:r>
                <a:r>
                  <a:rPr lang="fr-FR" sz="1050" kern="0" smtClean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 (</a:t>
                </a:r>
                <a:r>
                  <a:rPr lang="fr-FR" sz="1050" kern="0" smtClea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 = 3)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kern="0">
                    <a:latin typeface="Arial" pitchFamily="34" charset="0"/>
                    <a:ea typeface="ＭＳ Ｐゴシック" charset="0"/>
                    <a:cs typeface="Arial" pitchFamily="34" charset="0"/>
                  </a:rPr>
                  <a:t>Séroconversion VIH-1</a:t>
                </a:r>
                <a:r>
                  <a:rPr lang="fr-FR" sz="1050" kern="0" smtClean="0">
                    <a:latin typeface="Arial" pitchFamily="34" charset="0"/>
                    <a:ea typeface="ＭＳ Ｐゴシック" charset="0"/>
                    <a:cs typeface="Arial" pitchFamily="34" charset="0"/>
                  </a:rPr>
                  <a:t> (</a:t>
                </a:r>
                <a:r>
                  <a:rPr lang="fr-FR" sz="1050" kern="0" smtClean="0">
                    <a:latin typeface="Arial" pitchFamily="34" charset="0"/>
                    <a:ea typeface="+mn-ea"/>
                    <a:cs typeface="Arial" pitchFamily="34" charset="0"/>
                  </a:rPr>
                  <a:t>n = 2)</a:t>
                </a:r>
                <a:endParaRPr lang="fr-FR" sz="1050" kern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39349" y="3335518"/>
                <a:ext cx="2461052" cy="84946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000" b="1">
                    <a:ea typeface="Arial" pitchFamily="-83" charset="0"/>
                    <a:cs typeface="Arial" pitchFamily="-83" charset="0"/>
                  </a:rPr>
                  <a:t>N’ayant pas reçu le traitement</a:t>
                </a:r>
                <a:r>
                  <a:rPr lang="fr-FR" sz="1000" b="1" smtClean="0">
                    <a:ea typeface="Arial" pitchFamily="-83" charset="0"/>
                    <a:cs typeface="Arial" pitchFamily="-83" charset="0"/>
                  </a:rPr>
                  <a:t> (n = 7)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Retrait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de consentement (n = 4)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Perdus de vue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2)</a:t>
                </a:r>
              </a:p>
              <a:p>
                <a:r>
                  <a:rPr lang="fr-FR" sz="1000">
                    <a:ea typeface="Arial" pitchFamily="-83" charset="0"/>
                    <a:cs typeface="Arial" pitchFamily="-83" charset="0"/>
                  </a:rPr>
                  <a:t>Séroconversion VIH-1</a:t>
                </a:r>
                <a:r>
                  <a:rPr lang="fr-FR" sz="1000" smtClean="0">
                    <a:ea typeface="Arial" pitchFamily="-83" charset="0"/>
                    <a:cs typeface="Arial" pitchFamily="-83" charset="0"/>
                  </a:rPr>
                  <a:t> (n = 1)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</a:t>
                </a:r>
                <a:endParaRPr lang="fr-FR" sz="1000">
                  <a:solidFill>
                    <a:srgbClr val="006600"/>
                  </a:solidFill>
                  <a:ea typeface="Arial" pitchFamily="-83" charset="0"/>
                  <a:cs typeface="Arial" pitchFamily="-83" charset="0"/>
                </a:endParaRPr>
              </a:p>
            </p:txBody>
          </p:sp>
          <p:cxnSp>
            <p:nvCxnSpPr>
              <p:cNvPr id="38" name="Connecteur droit 51"/>
              <p:cNvCxnSpPr>
                <a:cxnSpLocks noChangeShapeType="1"/>
              </p:cNvCxnSpPr>
              <p:nvPr/>
            </p:nvCxnSpPr>
            <p:spPr bwMode="auto">
              <a:xfrm rot="10800000">
                <a:off x="6138207" y="5110352"/>
                <a:ext cx="420255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Connecteur droit 51"/>
              <p:cNvCxnSpPr>
                <a:cxnSpLocks noChangeShapeType="1"/>
              </p:cNvCxnSpPr>
              <p:nvPr/>
            </p:nvCxnSpPr>
            <p:spPr bwMode="auto">
              <a:xfrm flipV="1">
                <a:off x="6138206" y="4556379"/>
                <a:ext cx="4763" cy="111760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5067" name="Rectangle 52"/>
              <p:cNvSpPr>
                <a:spLocks noChangeArrowheads="1"/>
              </p:cNvSpPr>
              <p:nvPr/>
            </p:nvSpPr>
            <p:spPr bwMode="auto">
              <a:xfrm>
                <a:off x="6506275" y="4759506"/>
                <a:ext cx="2180524" cy="84946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000" b="1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Sorties d’étude</a:t>
                </a:r>
                <a:r>
                  <a:rPr lang="fr-FR" sz="1000" b="1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24)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Retrait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de consentement (n = 15) </a:t>
                </a:r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Perdus de vue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6)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Autres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3)</a:t>
                </a:r>
                <a:endParaRPr lang="fr-FR" sz="10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endParaRPr>
              </a:p>
            </p:txBody>
          </p:sp>
          <p:sp>
            <p:nvSpPr>
              <p:cNvPr id="45066" name="Rectangle 50"/>
              <p:cNvSpPr>
                <a:spLocks noChangeArrowheads="1"/>
              </p:cNvSpPr>
              <p:nvPr/>
            </p:nvSpPr>
            <p:spPr bwMode="auto">
              <a:xfrm>
                <a:off x="1063277" y="4759506"/>
                <a:ext cx="2137124" cy="84946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000" b="1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Sorties d’étude</a:t>
                </a:r>
                <a:r>
                  <a:rPr lang="fr-FR" sz="1000" b="1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23)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Retrait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de consentement (n = 11)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Perdus de vue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7)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Autres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5)</a:t>
                </a:r>
                <a:endParaRPr lang="fr-FR" sz="10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14127" y="5682652"/>
                <a:ext cx="2177044" cy="3693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5294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Suivis</a:t>
                </a:r>
                <a:r>
                  <a:rPr lang="fr-FR" sz="1400" kern="0" smtClea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 (n = 176) [88 %] </a:t>
                </a:r>
                <a:endParaRPr lang="fr-FR" sz="1400" ker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068" name="Rectangle 61"/>
            <p:cNvSpPr>
              <a:spLocks noChangeArrowheads="1"/>
            </p:cNvSpPr>
            <p:nvPr/>
          </p:nvSpPr>
          <p:spPr bwMode="auto">
            <a:xfrm>
              <a:off x="3681419" y="1167522"/>
              <a:ext cx="1525578" cy="36933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>
                  <a:ea typeface="Arial" pitchFamily="-83" charset="0"/>
                  <a:cs typeface="Arial" pitchFamily="-83" charset="0"/>
                </a:rPr>
                <a:t>Screenés</a:t>
              </a:r>
              <a:r>
                <a:rPr lang="fr-FR" sz="1400" smtClean="0">
                  <a:ea typeface="Arial" pitchFamily="-83" charset="0"/>
                  <a:cs typeface="Arial" pitchFamily="-83" charset="0"/>
                </a:rPr>
                <a:t> (n = 445)</a:t>
              </a:r>
              <a:endParaRPr lang="fr-FR" sz="1400">
                <a:ea typeface="Arial" pitchFamily="-83" charset="0"/>
                <a:cs typeface="Arial" pitchFamily="-83" charset="0"/>
              </a:endParaRP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35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2770188" y="5334000"/>
            <a:ext cx="5916612" cy="391583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944" y="1265823"/>
            <a:ext cx="5711257" cy="142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22971"/>
              </p:ext>
            </p:extLst>
          </p:nvPr>
        </p:nvGraphicFramePr>
        <p:xfrm>
          <a:off x="1251357" y="609818"/>
          <a:ext cx="7623175" cy="26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86081" y="201913"/>
            <a:ext cx="8072120" cy="50633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IPERGAY </a:t>
            </a:r>
            <a:r>
              <a:rPr lang="fr-FR" dirty="0" smtClean="0"/>
              <a:t>: Infections</a:t>
            </a:r>
            <a:endParaRPr lang="fr-FR" dirty="0"/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912814" y="5011209"/>
            <a:ext cx="5500687" cy="26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09575">
              <a:lnSpc>
                <a:spcPct val="93000"/>
              </a:lnSpc>
              <a:buClr>
                <a:srgbClr val="FFFFFF"/>
              </a:buClr>
              <a:buSzPct val="45000"/>
              <a:buFont typeface="Wingdings" pitchFamily="-83" charset="2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</a:tabLst>
            </a:pPr>
            <a:endParaRPr lang="fr-FR" sz="1100" b="1">
              <a:solidFill>
                <a:srgbClr val="FFFFFF"/>
              </a:solidFill>
              <a:ea typeface="Arial Unicode MS" pitchFamily="-83" charset="0"/>
              <a:cs typeface="Arial Unicode MS" pitchFamily="-83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40232" y="737403"/>
            <a:ext cx="858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p = 0,002</a:t>
            </a:r>
            <a:endParaRPr lang="fr-FR" sz="1400"/>
          </a:p>
        </p:txBody>
      </p:sp>
      <p:sp>
        <p:nvSpPr>
          <p:cNvPr id="14" name="ZoneTexte 13"/>
          <p:cNvSpPr txBox="1"/>
          <p:nvPr/>
        </p:nvSpPr>
        <p:spPr>
          <a:xfrm>
            <a:off x="7587466" y="865644"/>
            <a:ext cx="758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FF6600"/>
                </a:solidFill>
              </a:rPr>
              <a:t>Placebo</a:t>
            </a:r>
            <a:endParaRPr lang="fr-FR" sz="1400">
              <a:solidFill>
                <a:srgbClr val="FF66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87466" y="187513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005294"/>
                </a:solidFill>
              </a:rPr>
              <a:t>TDF/FTC</a:t>
            </a:r>
            <a:endParaRPr lang="fr-FR" sz="1400">
              <a:solidFill>
                <a:srgbClr val="00529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55040" y="3151528"/>
            <a:ext cx="18178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/>
              <a:t>Nombre de patients à risque</a:t>
            </a:r>
          </a:p>
          <a:p>
            <a:r>
              <a:rPr lang="fr-FR" sz="1100" smtClean="0"/>
              <a:t>Placebo</a:t>
            </a:r>
          </a:p>
          <a:p>
            <a:r>
              <a:rPr lang="fr-FR" sz="1100" smtClean="0"/>
              <a:t>TDF/FTC</a:t>
            </a:r>
            <a:endParaRPr lang="fr-FR" sz="1100"/>
          </a:p>
        </p:txBody>
      </p:sp>
      <p:sp>
        <p:nvSpPr>
          <p:cNvPr id="22" name="ZoneTexte 21"/>
          <p:cNvSpPr txBox="1"/>
          <p:nvPr/>
        </p:nvSpPr>
        <p:spPr>
          <a:xfrm>
            <a:off x="2537365" y="3306708"/>
            <a:ext cx="399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201</a:t>
            </a:r>
          </a:p>
          <a:p>
            <a:pPr algn="ctr"/>
            <a:r>
              <a:rPr lang="fr-FR" sz="1100" smtClean="0"/>
              <a:t>199</a:t>
            </a:r>
            <a:endParaRPr lang="fr-FR" sz="1100"/>
          </a:p>
        </p:txBody>
      </p:sp>
      <p:sp>
        <p:nvSpPr>
          <p:cNvPr id="23" name="ZoneTexte 22"/>
          <p:cNvSpPr txBox="1"/>
          <p:nvPr/>
        </p:nvSpPr>
        <p:spPr>
          <a:xfrm>
            <a:off x="3871248" y="3306708"/>
            <a:ext cx="399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141</a:t>
            </a:r>
          </a:p>
          <a:p>
            <a:pPr algn="ctr"/>
            <a:r>
              <a:rPr lang="fr-FR" sz="1100" smtClean="0"/>
              <a:t>140</a:t>
            </a:r>
            <a:endParaRPr lang="fr-FR" sz="1100"/>
          </a:p>
        </p:txBody>
      </p:sp>
      <p:sp>
        <p:nvSpPr>
          <p:cNvPr id="24" name="ZoneTexte 23"/>
          <p:cNvSpPr txBox="1"/>
          <p:nvPr/>
        </p:nvSpPr>
        <p:spPr>
          <a:xfrm>
            <a:off x="6512940" y="3306708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55</a:t>
            </a:r>
          </a:p>
          <a:p>
            <a:pPr algn="ctr"/>
            <a:r>
              <a:rPr lang="fr-FR" sz="1100" smtClean="0"/>
              <a:t>58</a:t>
            </a:r>
            <a:endParaRPr lang="fr-FR" sz="1100"/>
          </a:p>
        </p:txBody>
      </p:sp>
      <p:sp>
        <p:nvSpPr>
          <p:cNvPr id="25" name="ZoneTexte 24"/>
          <p:cNvSpPr txBox="1"/>
          <p:nvPr/>
        </p:nvSpPr>
        <p:spPr>
          <a:xfrm>
            <a:off x="5211735" y="3306708"/>
            <a:ext cx="3404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74</a:t>
            </a:r>
          </a:p>
          <a:p>
            <a:pPr algn="ctr"/>
            <a:r>
              <a:rPr lang="fr-FR" sz="1100" smtClean="0"/>
              <a:t>82</a:t>
            </a:r>
            <a:endParaRPr lang="fr-FR" sz="1100"/>
          </a:p>
        </p:txBody>
      </p:sp>
      <p:sp>
        <p:nvSpPr>
          <p:cNvPr id="26" name="ZoneTexte 25"/>
          <p:cNvSpPr txBox="1"/>
          <p:nvPr/>
        </p:nvSpPr>
        <p:spPr>
          <a:xfrm>
            <a:off x="7834836" y="3306708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41</a:t>
            </a:r>
          </a:p>
          <a:p>
            <a:pPr algn="ctr"/>
            <a:r>
              <a:rPr lang="fr-FR" sz="1100" smtClean="0"/>
              <a:t>43</a:t>
            </a:r>
            <a:endParaRPr lang="fr-FR" sz="1100"/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1025058" y="3777423"/>
            <a:ext cx="7647708" cy="1236802"/>
          </a:xfrm>
          <a:prstGeom prst="rect">
            <a:avLst/>
          </a:prstGeom>
        </p:spPr>
        <p:txBody>
          <a:bodyPr lIns="0" tIns="0" rIns="0" bIns="0"/>
          <a:lstStyle/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Suivi moyen de 13 mois : séroconversion chez 16 patients</a:t>
            </a:r>
          </a:p>
          <a:p>
            <a:pPr marL="420688" marR="0" lvl="1" indent="-180975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Lucida Grande" pitchFamily="-84" charset="0"/>
              <a:buChar char="–"/>
              <a:tabLst/>
              <a:defRPr/>
            </a:pPr>
            <a:r>
              <a:rPr kumimoji="0" lang="fr-FR" sz="1400" b="1" i="0" u="none" strike="noStrike" kern="1200" cap="none" spc="0" normalizeH="0" baseline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14 dans le bras placebo </a:t>
            </a:r>
            <a:r>
              <a:rPr kumimoji="0" lang="fr-FR" sz="14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(incidence : 6,6/100 patients/année)</a:t>
            </a:r>
          </a:p>
          <a:p>
            <a:pPr marL="420688" marR="0" lvl="1" indent="-180975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Lucida Grande" pitchFamily="-84" charset="0"/>
              <a:buChar char="–"/>
              <a:tabLst/>
              <a:defRPr/>
            </a:pPr>
            <a:r>
              <a:rPr kumimoji="0" lang="fr-FR" sz="1400" b="1" i="0" u="none" strike="noStrike" kern="1200" cap="none" spc="0" normalizeH="0" baseline="0" smtClean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2 dans le bras TDF/FTC </a:t>
            </a:r>
            <a:r>
              <a:rPr kumimoji="0" lang="fr-FR" sz="14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(incidence : 0,94/100 patients/année)</a:t>
            </a:r>
          </a:p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Réduction relative de 86 % de l’incidence du VIH-1 (IC</a:t>
            </a:r>
            <a:r>
              <a:rPr kumimoji="0" lang="fr-FR" sz="1600" b="0" i="0" u="none" strike="noStrike" kern="1200" cap="none" spc="0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95</a:t>
            </a:r>
            <a:r>
              <a:rPr kumimoji="0" lang="fr-FR" sz="1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 : 40-99, p = 0,002)</a:t>
            </a:r>
          </a:p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Nombre de personnes à traiter</a:t>
            </a:r>
            <a:r>
              <a:rPr kumimoji="0" lang="fr-FR" sz="1600" b="0" i="0" u="none" strike="noStrike" kern="1200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pour prévenir un infection par an : </a:t>
            </a:r>
            <a:r>
              <a:rPr kumimoji="0" lang="fr-FR" sz="16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18</a:t>
            </a:r>
            <a:endParaRPr kumimoji="0" lang="fr-FR" sz="1600" b="1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2770188" y="5334000"/>
            <a:ext cx="5916612" cy="391583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  <p:sp>
        <p:nvSpPr>
          <p:cNvPr id="18" name="Cadre 17"/>
          <p:cNvSpPr/>
          <p:nvPr/>
        </p:nvSpPr>
        <p:spPr>
          <a:xfrm>
            <a:off x="1025057" y="4021666"/>
            <a:ext cx="5815541" cy="604763"/>
          </a:xfrm>
          <a:prstGeom prst="frame">
            <a:avLst>
              <a:gd name="adj1" fmla="val 9510"/>
            </a:avLst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Cadre 19"/>
          <p:cNvSpPr/>
          <p:nvPr/>
        </p:nvSpPr>
        <p:spPr>
          <a:xfrm>
            <a:off x="6597525" y="4861982"/>
            <a:ext cx="1105472" cy="604763"/>
          </a:xfrm>
          <a:prstGeom prst="frame">
            <a:avLst>
              <a:gd name="adj1" fmla="val 9510"/>
            </a:avLst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1117</Words>
  <Application>Microsoft Macintosh PowerPoint</Application>
  <PresentationFormat>Présentation à l'écran (16:10)</PresentationFormat>
  <Paragraphs>310</Paragraphs>
  <Slides>16</Slides>
  <Notes>10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Actualités bibliographique</vt:lpstr>
      <vt:lpstr>Le début du voyage…</vt:lpstr>
      <vt:lpstr>Le début du voyage…(2)</vt:lpstr>
      <vt:lpstr>Contaminations occupationnelles USA, 1985-2013</vt:lpstr>
      <vt:lpstr>Quel est le risque de transmission du VIH ? – Méta-analyse</vt:lpstr>
      <vt:lpstr>IPERGAY</vt:lpstr>
      <vt:lpstr>IPERGAY</vt:lpstr>
      <vt:lpstr>IPERGAY</vt:lpstr>
      <vt:lpstr>IPERGAY : Infections</vt:lpstr>
      <vt:lpstr>IPERGAY/Observance</vt:lpstr>
      <vt:lpstr>IPERGAY/IST</vt:lpstr>
      <vt:lpstr>Conclusions</vt:lpstr>
      <vt:lpstr>PROUD</vt:lpstr>
      <vt:lpstr>Infections VIH</vt:lpstr>
      <vt:lpstr>Niveau de protection conféré par le traitement</vt:lpstr>
      <vt:lpstr>PrEP : deux essais essentiels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Actualités bibliographique</dc:title>
  <dc:creator>Cédric Arvieux</dc:creator>
  <cp:lastModifiedBy>Cédric Arvieux</cp:lastModifiedBy>
  <cp:revision>13</cp:revision>
  <dcterms:created xsi:type="dcterms:W3CDTF">2015-09-10T08:50:57Z</dcterms:created>
  <dcterms:modified xsi:type="dcterms:W3CDTF">2015-09-12T06:48:43Z</dcterms:modified>
</cp:coreProperties>
</file>