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2" r:id="rId6"/>
    <p:sldId id="266" r:id="rId7"/>
    <p:sldId id="275" r:id="rId8"/>
    <p:sldId id="270" r:id="rId9"/>
    <p:sldId id="278" r:id="rId10"/>
    <p:sldId id="276" r:id="rId11"/>
    <p:sldId id="272" r:id="rId12"/>
    <p:sldId id="277" r:id="rId13"/>
    <p:sldId id="274" r:id="rId14"/>
    <p:sldId id="279" r:id="rId15"/>
    <p:sldId id="280" r:id="rId1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96" autoAdjust="0"/>
  </p:normalViewPr>
  <p:slideViewPr>
    <p:cSldViewPr>
      <p:cViewPr varScale="1">
        <p:scale>
          <a:sx n="55" d="100"/>
          <a:sy n="55" d="100"/>
        </p:scale>
        <p:origin x="-16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16CEC7-D41C-4CA1-8904-9B94D1B18E8C}" type="datetimeFigureOut">
              <a:rPr lang="fr-FR" smtClean="0"/>
              <a:t>10/09/2015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AD0B51-FC4C-483A-985A-32E00EF125AD}" type="slidenum">
              <a:rPr lang="fr-FR" smtClean="0"/>
              <a:t>‹N°›</a:t>
            </a:fld>
            <a:endParaRPr lang="fr-FR"/>
          </a:p>
        </p:txBody>
      </p:sp>
    </p:spTree>
    <p:extLst>
      <p:ext uri="{BB962C8B-B14F-4D97-AF65-F5344CB8AC3E}">
        <p14:creationId xmlns:p14="http://schemas.microsoft.com/office/powerpoint/2010/main" val="281281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1</a:t>
            </a:fld>
            <a:endParaRPr lang="fr-FR"/>
          </a:p>
        </p:txBody>
      </p:sp>
    </p:spTree>
    <p:extLst>
      <p:ext uri="{BB962C8B-B14F-4D97-AF65-F5344CB8AC3E}">
        <p14:creationId xmlns:p14="http://schemas.microsoft.com/office/powerpoint/2010/main" val="3908532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two principal components accounted for 68.7% of the variability among immunological markers (Fig. 1a).</a:t>
            </a:r>
          </a:p>
          <a:p>
            <a:r>
              <a:rPr lang="en-US" sz="1200" b="0" i="0" u="none" strike="noStrike" kern="1200" baseline="0" dirty="0" smtClean="0">
                <a:solidFill>
                  <a:schemeClr val="tx1"/>
                </a:solidFill>
                <a:latin typeface="+mn-lt"/>
                <a:ea typeface="+mn-ea"/>
                <a:cs typeface="+mn-cs"/>
              </a:rPr>
              <a:t>The first principal component, accounting for 51% of the marker variability, separated </a:t>
            </a:r>
            <a:r>
              <a:rPr lang="en-US" sz="1200" b="0" i="0" u="none" strike="noStrike" kern="1200" baseline="0" dirty="0" err="1" smtClean="0">
                <a:solidFill>
                  <a:schemeClr val="tx1"/>
                </a:solidFill>
                <a:latin typeface="+mn-lt"/>
                <a:ea typeface="+mn-ea"/>
                <a:cs typeface="+mn-cs"/>
              </a:rPr>
              <a:t>naı¨ve</a:t>
            </a:r>
            <a:r>
              <a:rPr lang="en-US" sz="1200" b="0" i="0" u="none" strike="noStrike" kern="1200" baseline="0" dirty="0" smtClean="0">
                <a:solidFill>
                  <a:schemeClr val="tx1"/>
                </a:solidFill>
                <a:latin typeface="+mn-lt"/>
                <a:ea typeface="+mn-ea"/>
                <a:cs typeface="+mn-cs"/>
              </a:rPr>
              <a:t> T cells (CD45RAþCD27þ) from activated T cells (HLADR þ on CD4þ and CD8þ grouped together), as well as senescent T cells (CD4þ and CD8þ CD57þCD28- and CD4þ and CD8þ CD27-CD45RAþ terminally differentiated </a:t>
            </a:r>
            <a:r>
              <a:rPr lang="fr-FR" sz="1200" b="0" i="0" u="none" strike="noStrike" kern="1200" baseline="0" dirty="0" smtClean="0">
                <a:solidFill>
                  <a:schemeClr val="tx1"/>
                </a:solidFill>
                <a:latin typeface="+mn-lt"/>
                <a:ea typeface="+mn-ea"/>
                <a:cs typeface="+mn-cs"/>
              </a:rPr>
              <a:t>T </a:t>
            </a:r>
            <a:r>
              <a:rPr lang="fr-FR" sz="1200" b="0" i="0" u="none" strike="noStrike" kern="1200" baseline="0" dirty="0" err="1" smtClean="0">
                <a:solidFill>
                  <a:schemeClr val="tx1"/>
                </a:solidFill>
                <a:latin typeface="+mn-lt"/>
                <a:ea typeface="+mn-ea"/>
                <a:cs typeface="+mn-cs"/>
              </a:rPr>
              <a:t>cells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grouped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together</a:t>
            </a:r>
            <a:r>
              <a:rPr lang="fr-FR"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Comorbidities were also projected onto the plan spanned by the first two principal components (Fig. 1b) that needs to be read in conjunction with Fig. 1a. Patients with comorbidities are found on the right side and thus were more often found in patients presenting an immune phenotype with high T-cell activation, high expression of terminal differentiation, and senescence markers. HCV </a:t>
            </a:r>
            <a:r>
              <a:rPr lang="en-US" sz="1200" b="0" i="0" u="none" strike="noStrike" kern="1200" baseline="0" dirty="0" err="1" smtClean="0">
                <a:solidFill>
                  <a:schemeClr val="tx1"/>
                </a:solidFill>
                <a:latin typeface="+mn-lt"/>
                <a:ea typeface="+mn-ea"/>
                <a:cs typeface="+mn-cs"/>
              </a:rPr>
              <a:t>coinfection</a:t>
            </a:r>
            <a:r>
              <a:rPr lang="en-US" sz="1200" b="0" i="0" u="none" strike="noStrike" kern="1200" baseline="0" dirty="0" smtClean="0">
                <a:solidFill>
                  <a:schemeClr val="tx1"/>
                </a:solidFill>
                <a:latin typeface="+mn-lt"/>
                <a:ea typeface="+mn-ea"/>
                <a:cs typeface="+mn-cs"/>
              </a:rPr>
              <a:t>, plotted on the left bottom corner, was not associated with either T-cell activation or senescence.</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Quantitative variables </a:t>
            </a:r>
            <a:r>
              <a:rPr lang="fr-FR" sz="1200" b="0" i="0" u="none" strike="noStrike" kern="1200" baseline="0" dirty="0" err="1" smtClean="0">
                <a:solidFill>
                  <a:schemeClr val="tx1"/>
                </a:solidFill>
                <a:latin typeface="+mn-lt"/>
                <a:ea typeface="+mn-ea"/>
                <a:cs typeface="+mn-cs"/>
              </a:rPr>
              <a:t>related</a:t>
            </a:r>
            <a:r>
              <a:rPr lang="fr-FR" sz="1200" b="0" i="0" u="none" strike="noStrike" kern="1200" baseline="0" dirty="0" smtClean="0">
                <a:solidFill>
                  <a:schemeClr val="tx1"/>
                </a:solidFill>
                <a:latin typeface="+mn-lt"/>
                <a:ea typeface="+mn-ea"/>
                <a:cs typeface="+mn-cs"/>
              </a:rPr>
              <a:t> to HIV (CD4þ T-</a:t>
            </a:r>
            <a:r>
              <a:rPr lang="fr-FR" sz="1200" b="0" i="0" u="none" strike="noStrike" kern="1200" baseline="0" dirty="0" err="1" smtClean="0">
                <a:solidFill>
                  <a:schemeClr val="tx1"/>
                </a:solidFill>
                <a:latin typeface="+mn-lt"/>
                <a:ea typeface="+mn-ea"/>
                <a:cs typeface="+mn-cs"/>
              </a:rPr>
              <a:t>cell</a:t>
            </a:r>
            <a:r>
              <a:rPr lang="fr-FR" sz="1200" b="0" i="0" u="none" strike="noStrike" kern="1200" baseline="0" dirty="0" smtClean="0">
                <a:solidFill>
                  <a:schemeClr val="tx1"/>
                </a:solidFill>
                <a:latin typeface="+mn-lt"/>
                <a:ea typeface="+mn-ea"/>
                <a:cs typeface="+mn-cs"/>
              </a:rPr>
              <a:t> nadir, </a:t>
            </a:r>
            <a:r>
              <a:rPr lang="en-US" sz="1200" b="0" i="0" u="none" strike="noStrike" kern="1200" baseline="0" dirty="0" smtClean="0">
                <a:solidFill>
                  <a:schemeClr val="tx1"/>
                </a:solidFill>
                <a:latin typeface="+mn-lt"/>
                <a:ea typeface="+mn-ea"/>
                <a:cs typeface="+mn-cs"/>
              </a:rPr>
              <a:t>last CD4þ T-cell count, CD4þ T-cell count at treatment start, duration of CD4þ T cell &lt;350/ml, duration of infection, duration of </a:t>
            </a:r>
            <a:r>
              <a:rPr lang="en-US" sz="1200" b="0" i="0" u="none" strike="noStrike" kern="1200" baseline="0" dirty="0" err="1" smtClean="0">
                <a:solidFill>
                  <a:schemeClr val="tx1"/>
                </a:solidFill>
                <a:latin typeface="+mn-lt"/>
                <a:ea typeface="+mn-ea"/>
                <a:cs typeface="+mn-cs"/>
              </a:rPr>
              <a:t>cART</a:t>
            </a:r>
            <a:r>
              <a:rPr lang="en-US" sz="1200" b="0" i="0" u="none" strike="noStrike" kern="1200" baseline="0" dirty="0" smtClean="0">
                <a:solidFill>
                  <a:schemeClr val="tx1"/>
                </a:solidFill>
                <a:latin typeface="+mn-lt"/>
                <a:ea typeface="+mn-ea"/>
                <a:cs typeface="+mn-cs"/>
              </a:rPr>
              <a:t>) were mostly located at the center of the circle and were not associated with activation or senescence phenotypes (Fig. 2a). </a:t>
            </a:r>
          </a:p>
          <a:p>
            <a:r>
              <a:rPr lang="en-US" sz="1200" b="0" i="0" u="none" strike="noStrike" kern="1200" baseline="0" dirty="0" smtClean="0">
                <a:solidFill>
                  <a:schemeClr val="tx1"/>
                </a:solidFill>
                <a:latin typeface="+mn-lt"/>
                <a:ea typeface="+mn-ea"/>
                <a:cs typeface="+mn-cs"/>
              </a:rPr>
              <a:t>The projection of qualitative HIV and non-HIV-related variables onto the plan spanned by the first two components are represented on Fig. 2b that needs to be read in conjunction with Fig. 2a. These variables were not associated with a particular T-cell phenotype in most </a:t>
            </a:r>
            <a:r>
              <a:rPr lang="fr-FR" sz="1200" b="0" i="0" u="none" strike="noStrike" kern="1200" baseline="0" dirty="0" smtClean="0">
                <a:solidFill>
                  <a:schemeClr val="tx1"/>
                </a:solidFill>
                <a:latin typeface="+mn-lt"/>
                <a:ea typeface="+mn-ea"/>
                <a:cs typeface="+mn-cs"/>
              </a:rPr>
              <a:t>of the cases.</a:t>
            </a:r>
          </a:p>
          <a:p>
            <a:r>
              <a:rPr lang="en-US" sz="1200" b="0" i="0" u="none" strike="noStrike" kern="1200" baseline="0" dirty="0" smtClean="0">
                <a:solidFill>
                  <a:schemeClr val="tx1"/>
                </a:solidFill>
                <a:latin typeface="+mn-lt"/>
                <a:ea typeface="+mn-ea"/>
                <a:cs typeface="+mn-cs"/>
              </a:rPr>
              <a:t>The distribution of comorbidities is represented in Table 1. Dyslipidemia and hypertension were the most frequent comorbidities accounting for 36.2 and 35.4% of patients, respectively. Severe kidney function impairment (</a:t>
            </a:r>
            <a:r>
              <a:rPr lang="en-US" sz="1200" b="0" i="0" u="none" strike="noStrike" kern="1200" baseline="0" dirty="0" err="1" smtClean="0">
                <a:solidFill>
                  <a:schemeClr val="tx1"/>
                </a:solidFill>
                <a:latin typeface="+mn-lt"/>
                <a:ea typeface="+mn-ea"/>
                <a:cs typeface="+mn-cs"/>
              </a:rPr>
              <a:t>eGFR</a:t>
            </a:r>
            <a:r>
              <a:rPr lang="en-US" sz="1200" b="0" i="0" u="none" strike="noStrike" kern="1200" baseline="0" dirty="0" smtClean="0">
                <a:solidFill>
                  <a:schemeClr val="tx1"/>
                </a:solidFill>
                <a:latin typeface="+mn-lt"/>
                <a:ea typeface="+mn-ea"/>
                <a:cs typeface="+mn-cs"/>
              </a:rPr>
              <a:t> &lt;60 ml/min) and CNS degenerative disorders only concerned, respectively, 3.5 and 2.9% of patients. Also, 37.4% of patients had no comorbidity and 13.6% of patients suffered from at least three comorbidities.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10</a:t>
            </a:fld>
            <a:endParaRPr lang="fr-FR"/>
          </a:p>
        </p:txBody>
      </p:sp>
    </p:spTree>
    <p:extLst>
      <p:ext uri="{BB962C8B-B14F-4D97-AF65-F5344CB8AC3E}">
        <p14:creationId xmlns:p14="http://schemas.microsoft.com/office/powerpoint/2010/main" val="615626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two principal components accounted for 68.7% of the variability among immunological markers (Fig. 1a).</a:t>
            </a:r>
          </a:p>
          <a:p>
            <a:r>
              <a:rPr lang="en-US" sz="1200" b="0" i="0" u="none" strike="noStrike" kern="1200" baseline="0" dirty="0" smtClean="0">
                <a:solidFill>
                  <a:schemeClr val="tx1"/>
                </a:solidFill>
                <a:latin typeface="+mn-lt"/>
                <a:ea typeface="+mn-ea"/>
                <a:cs typeface="+mn-cs"/>
              </a:rPr>
              <a:t>The first principal component, accounting for 51% of the marker variability, separated </a:t>
            </a:r>
            <a:r>
              <a:rPr lang="en-US" sz="1200" b="0" i="0" u="none" strike="noStrike" kern="1200" baseline="0" dirty="0" err="1" smtClean="0">
                <a:solidFill>
                  <a:schemeClr val="tx1"/>
                </a:solidFill>
                <a:latin typeface="+mn-lt"/>
                <a:ea typeface="+mn-ea"/>
                <a:cs typeface="+mn-cs"/>
              </a:rPr>
              <a:t>naı¨ve</a:t>
            </a:r>
            <a:r>
              <a:rPr lang="en-US" sz="1200" b="0" i="0" u="none" strike="noStrike" kern="1200" baseline="0" dirty="0" smtClean="0">
                <a:solidFill>
                  <a:schemeClr val="tx1"/>
                </a:solidFill>
                <a:latin typeface="+mn-lt"/>
                <a:ea typeface="+mn-ea"/>
                <a:cs typeface="+mn-cs"/>
              </a:rPr>
              <a:t> T cells (CD45RAþCD27þ) from activated T cells (HLADR þ on CD4þ and CD8þ grouped together), as well as senescent T cells (CD4þ and CD8þ CD57þCD28- and CD4þ and CD8þ CD27-CD45RAþ terminally differentiated </a:t>
            </a:r>
            <a:r>
              <a:rPr lang="fr-FR" sz="1200" b="0" i="0" u="none" strike="noStrike" kern="1200" baseline="0" dirty="0" smtClean="0">
                <a:solidFill>
                  <a:schemeClr val="tx1"/>
                </a:solidFill>
                <a:latin typeface="+mn-lt"/>
                <a:ea typeface="+mn-ea"/>
                <a:cs typeface="+mn-cs"/>
              </a:rPr>
              <a:t>T </a:t>
            </a:r>
            <a:r>
              <a:rPr lang="fr-FR" sz="1200" b="0" i="0" u="none" strike="noStrike" kern="1200" baseline="0" dirty="0" err="1" smtClean="0">
                <a:solidFill>
                  <a:schemeClr val="tx1"/>
                </a:solidFill>
                <a:latin typeface="+mn-lt"/>
                <a:ea typeface="+mn-ea"/>
                <a:cs typeface="+mn-cs"/>
              </a:rPr>
              <a:t>cells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grouped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together</a:t>
            </a:r>
            <a:r>
              <a:rPr lang="fr-FR"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Comorbidities were also projected onto the plan spanned by the first two principal components (Fig. 1b) that needs to be read in conjunction with Fig. 1a. Patients with comorbidities are found on the right side and thus were more often found in patients presenting an immune phenotype with high T-cell activation, high expression of terminal differentiation, and senescence markers. HCV </a:t>
            </a:r>
            <a:r>
              <a:rPr lang="en-US" sz="1200" b="0" i="0" u="none" strike="noStrike" kern="1200" baseline="0" dirty="0" err="1" smtClean="0">
                <a:solidFill>
                  <a:schemeClr val="tx1"/>
                </a:solidFill>
                <a:latin typeface="+mn-lt"/>
                <a:ea typeface="+mn-ea"/>
                <a:cs typeface="+mn-cs"/>
              </a:rPr>
              <a:t>coinfection</a:t>
            </a:r>
            <a:r>
              <a:rPr lang="en-US" sz="1200" b="0" i="0" u="none" strike="noStrike" kern="1200" baseline="0" dirty="0" smtClean="0">
                <a:solidFill>
                  <a:schemeClr val="tx1"/>
                </a:solidFill>
                <a:latin typeface="+mn-lt"/>
                <a:ea typeface="+mn-ea"/>
                <a:cs typeface="+mn-cs"/>
              </a:rPr>
              <a:t>, plotted on the left bottom corner, was not associated with either T-cell activation or senescence.</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Quantitative variables </a:t>
            </a:r>
            <a:r>
              <a:rPr lang="fr-FR" sz="1200" b="0" i="0" u="none" strike="noStrike" kern="1200" baseline="0" dirty="0" err="1" smtClean="0">
                <a:solidFill>
                  <a:schemeClr val="tx1"/>
                </a:solidFill>
                <a:latin typeface="+mn-lt"/>
                <a:ea typeface="+mn-ea"/>
                <a:cs typeface="+mn-cs"/>
              </a:rPr>
              <a:t>related</a:t>
            </a:r>
            <a:r>
              <a:rPr lang="fr-FR" sz="1200" b="0" i="0" u="none" strike="noStrike" kern="1200" baseline="0" dirty="0" smtClean="0">
                <a:solidFill>
                  <a:schemeClr val="tx1"/>
                </a:solidFill>
                <a:latin typeface="+mn-lt"/>
                <a:ea typeface="+mn-ea"/>
                <a:cs typeface="+mn-cs"/>
              </a:rPr>
              <a:t> to HIV (CD4þ T-</a:t>
            </a:r>
            <a:r>
              <a:rPr lang="fr-FR" sz="1200" b="0" i="0" u="none" strike="noStrike" kern="1200" baseline="0" dirty="0" err="1" smtClean="0">
                <a:solidFill>
                  <a:schemeClr val="tx1"/>
                </a:solidFill>
                <a:latin typeface="+mn-lt"/>
                <a:ea typeface="+mn-ea"/>
                <a:cs typeface="+mn-cs"/>
              </a:rPr>
              <a:t>cell</a:t>
            </a:r>
            <a:r>
              <a:rPr lang="fr-FR" sz="1200" b="0" i="0" u="none" strike="noStrike" kern="1200" baseline="0" dirty="0" smtClean="0">
                <a:solidFill>
                  <a:schemeClr val="tx1"/>
                </a:solidFill>
                <a:latin typeface="+mn-lt"/>
                <a:ea typeface="+mn-ea"/>
                <a:cs typeface="+mn-cs"/>
              </a:rPr>
              <a:t> nadir, </a:t>
            </a:r>
            <a:r>
              <a:rPr lang="en-US" sz="1200" b="0" i="0" u="none" strike="noStrike" kern="1200" baseline="0" dirty="0" smtClean="0">
                <a:solidFill>
                  <a:schemeClr val="tx1"/>
                </a:solidFill>
                <a:latin typeface="+mn-lt"/>
                <a:ea typeface="+mn-ea"/>
                <a:cs typeface="+mn-cs"/>
              </a:rPr>
              <a:t>last CD4þ T-cell count, CD4þ T-cell count at treatment start, duration of CD4þ T cell &lt;350/ml, duration of infection, duration of </a:t>
            </a:r>
            <a:r>
              <a:rPr lang="en-US" sz="1200" b="0" i="0" u="none" strike="noStrike" kern="1200" baseline="0" dirty="0" err="1" smtClean="0">
                <a:solidFill>
                  <a:schemeClr val="tx1"/>
                </a:solidFill>
                <a:latin typeface="+mn-lt"/>
                <a:ea typeface="+mn-ea"/>
                <a:cs typeface="+mn-cs"/>
              </a:rPr>
              <a:t>cART</a:t>
            </a:r>
            <a:r>
              <a:rPr lang="en-US" sz="1200" b="0" i="0" u="none" strike="noStrike" kern="1200" baseline="0" dirty="0" smtClean="0">
                <a:solidFill>
                  <a:schemeClr val="tx1"/>
                </a:solidFill>
                <a:latin typeface="+mn-lt"/>
                <a:ea typeface="+mn-ea"/>
                <a:cs typeface="+mn-cs"/>
              </a:rPr>
              <a:t>) were mostly located at the center of the circle and were not associated with activation or senescence phenotypes (Fig. 2a). </a:t>
            </a:r>
          </a:p>
          <a:p>
            <a:r>
              <a:rPr lang="en-US" sz="1200" b="0" i="0" u="none" strike="noStrike" kern="1200" baseline="0" dirty="0" smtClean="0">
                <a:solidFill>
                  <a:schemeClr val="tx1"/>
                </a:solidFill>
                <a:latin typeface="+mn-lt"/>
                <a:ea typeface="+mn-ea"/>
                <a:cs typeface="+mn-cs"/>
              </a:rPr>
              <a:t>The projection of qualitative HIV and non-HIV-related variables onto the plan spanned by the first two components are represented on Fig. 2b that needs to be read in conjunction with Fig. 2a. These variables were not associated with a particular T-cell phenotype in most </a:t>
            </a:r>
            <a:r>
              <a:rPr lang="fr-FR" sz="1200" b="0" i="0" u="none" strike="noStrike" kern="1200" baseline="0" dirty="0" smtClean="0">
                <a:solidFill>
                  <a:schemeClr val="tx1"/>
                </a:solidFill>
                <a:latin typeface="+mn-lt"/>
                <a:ea typeface="+mn-ea"/>
                <a:cs typeface="+mn-cs"/>
              </a:rPr>
              <a:t>of the cases.</a:t>
            </a:r>
          </a:p>
          <a:p>
            <a:r>
              <a:rPr lang="en-US" sz="1200" b="0" i="0" u="none" strike="noStrike" kern="1200" baseline="0" dirty="0" smtClean="0">
                <a:solidFill>
                  <a:schemeClr val="tx1"/>
                </a:solidFill>
                <a:latin typeface="+mn-lt"/>
                <a:ea typeface="+mn-ea"/>
                <a:cs typeface="+mn-cs"/>
              </a:rPr>
              <a:t>The distribution of comorbidities is represented in Table 1. Dyslipidemia and hypertension were the most frequent comorbidities accounting for 36.2 and 35.4% of patients, respectively. Severe kidney function impairment (</a:t>
            </a:r>
            <a:r>
              <a:rPr lang="en-US" sz="1200" b="0" i="0" u="none" strike="noStrike" kern="1200" baseline="0" dirty="0" err="1" smtClean="0">
                <a:solidFill>
                  <a:schemeClr val="tx1"/>
                </a:solidFill>
                <a:latin typeface="+mn-lt"/>
                <a:ea typeface="+mn-ea"/>
                <a:cs typeface="+mn-cs"/>
              </a:rPr>
              <a:t>eGFR</a:t>
            </a:r>
            <a:r>
              <a:rPr lang="en-US" sz="1200" b="0" i="0" u="none" strike="noStrike" kern="1200" baseline="0" dirty="0" smtClean="0">
                <a:solidFill>
                  <a:schemeClr val="tx1"/>
                </a:solidFill>
                <a:latin typeface="+mn-lt"/>
                <a:ea typeface="+mn-ea"/>
                <a:cs typeface="+mn-cs"/>
              </a:rPr>
              <a:t> &lt;60 ml/min) and CNS degenerative disorders only concerned, respectively, 3.5 and 2.9% of patients. Also, 37.4% of patients had no comorbidity and 13.6% of patients suffered from at least three comorbidities.</a:t>
            </a:r>
            <a:endParaRPr lang="fr-FR"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11</a:t>
            </a:fld>
            <a:endParaRPr lang="fr-FR"/>
          </a:p>
        </p:txBody>
      </p:sp>
    </p:spTree>
    <p:extLst>
      <p:ext uri="{BB962C8B-B14F-4D97-AF65-F5344CB8AC3E}">
        <p14:creationId xmlns:p14="http://schemas.microsoft.com/office/powerpoint/2010/main" val="2451041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Multivariable</a:t>
            </a:r>
            <a:r>
              <a:rPr lang="fr-FR" sz="1200" b="0" i="0" u="none" strike="noStrike" kern="1200" baseline="0" dirty="0" smtClean="0">
                <a:solidFill>
                  <a:schemeClr val="tx1"/>
                </a:solidFill>
                <a:latin typeface="+mn-lt"/>
                <a:ea typeface="+mn-ea"/>
                <a:cs typeface="+mn-cs"/>
              </a:rPr>
              <a:t> analyses </a:t>
            </a:r>
            <a:r>
              <a:rPr lang="en-US" sz="1200" b="0" i="0" u="none" strike="noStrike" kern="1200" baseline="0" dirty="0" smtClean="0">
                <a:solidFill>
                  <a:schemeClr val="tx1"/>
                </a:solidFill>
                <a:latin typeface="+mn-lt"/>
                <a:ea typeface="+mn-ea"/>
                <a:cs typeface="+mn-cs"/>
              </a:rPr>
              <a:t>Logistic regression models were used to analyze the association between the ‘CIADIS score’, the VACS index, the IRP score, and having at least three comorbidities. We did separate models for each of these markers (Table 2, models 1, 3, and 5), and in order to test for independent association of the CIADIS score and the</a:t>
            </a:r>
          </a:p>
          <a:p>
            <a:r>
              <a:rPr lang="en-US" sz="1200" b="0" i="0" u="none" strike="noStrike" kern="1200" baseline="0" dirty="0" smtClean="0">
                <a:solidFill>
                  <a:schemeClr val="tx1"/>
                </a:solidFill>
                <a:latin typeface="+mn-lt"/>
                <a:ea typeface="+mn-ea"/>
                <a:cs typeface="+mn-cs"/>
              </a:rPr>
              <a:t>other scores, we included the IRP immune score and the VACS index as covariates (Table 2, models 2 and 4).</a:t>
            </a:r>
          </a:p>
          <a:p>
            <a:r>
              <a:rPr lang="en-US" sz="1200" b="0" i="0" u="none" strike="noStrike" kern="1200" baseline="0" dirty="0" smtClean="0">
                <a:solidFill>
                  <a:schemeClr val="tx1"/>
                </a:solidFill>
                <a:latin typeface="+mn-lt"/>
                <a:ea typeface="+mn-ea"/>
                <a:cs typeface="+mn-cs"/>
              </a:rPr>
              <a:t>Furthermore, variables with a P value less than 0.25 in </a:t>
            </a:r>
            <a:r>
              <a:rPr lang="en-US" sz="1200" b="0" i="0" u="none" strike="noStrike" kern="1200" baseline="0" dirty="0" err="1" smtClean="0">
                <a:solidFill>
                  <a:schemeClr val="tx1"/>
                </a:solidFill>
                <a:latin typeface="+mn-lt"/>
                <a:ea typeface="+mn-ea"/>
                <a:cs typeface="+mn-cs"/>
              </a:rPr>
              <a:t>univariable</a:t>
            </a:r>
            <a:r>
              <a:rPr lang="en-US" sz="1200" b="0" i="0" u="none" strike="noStrike" kern="1200" baseline="0" dirty="0" smtClean="0">
                <a:solidFill>
                  <a:schemeClr val="tx1"/>
                </a:solidFill>
                <a:latin typeface="+mn-lt"/>
                <a:ea typeface="+mn-ea"/>
                <a:cs typeface="+mn-cs"/>
              </a:rPr>
              <a:t> analyses were included in a full model. Final models were obtained using a stepwise modeling </a:t>
            </a:r>
            <a:r>
              <a:rPr lang="fr-FR" sz="1200" b="0" i="0" u="none" strike="noStrike" kern="1200" baseline="0" dirty="0" smtClean="0">
                <a:solidFill>
                  <a:schemeClr val="tx1"/>
                </a:solidFill>
                <a:latin typeface="+mn-lt"/>
                <a:ea typeface="+mn-ea"/>
                <a:cs typeface="+mn-cs"/>
              </a:rPr>
              <a:t>Activation and senescence markers </a:t>
            </a:r>
            <a:r>
              <a:rPr lang="en-US" sz="1200" b="0" i="0" u="none" strike="noStrike" kern="1200" baseline="0" dirty="0" smtClean="0">
                <a:solidFill>
                  <a:schemeClr val="tx1"/>
                </a:solidFill>
                <a:latin typeface="+mn-lt"/>
                <a:ea typeface="+mn-ea"/>
                <a:cs typeface="+mn-cs"/>
              </a:rPr>
              <a:t>procedure. Sex was maintained in the final model. All final models were adjusted for age (years), sex (female versus male), AIDS stage (stage C and B versus stage A).</a:t>
            </a:r>
          </a:p>
          <a:p>
            <a:r>
              <a:rPr lang="en-US" sz="1200" b="0" i="0" u="none" strike="noStrike" kern="1200" baseline="0" dirty="0" smtClean="0">
                <a:solidFill>
                  <a:schemeClr val="tx1"/>
                </a:solidFill>
                <a:latin typeface="+mn-lt"/>
                <a:ea typeface="+mn-ea"/>
                <a:cs typeface="+mn-cs"/>
              </a:rPr>
              <a:t>We further did separate analyses for patients younger than 60 years and those aged at least 60 years, and tested whether the association between the CIADIS score, IRP, and VACS score, and having at least three comorbidities, was modified by age. We also performed sensitivity analysis including patients with detectable HIV viral load.</a:t>
            </a:r>
          </a:p>
          <a:p>
            <a:r>
              <a:rPr lang="en-US" sz="1200" b="0" i="0" u="none" strike="noStrike" kern="1200" baseline="0" dirty="0" smtClean="0">
                <a:solidFill>
                  <a:schemeClr val="tx1"/>
                </a:solidFill>
                <a:latin typeface="+mn-lt"/>
                <a:ea typeface="+mn-ea"/>
                <a:cs typeface="+mn-cs"/>
              </a:rPr>
              <a:t>The discriminative power of the model was assessed with the AUC and the fit was assessed with a </a:t>
            </a:r>
            <a:r>
              <a:rPr lang="en-US" sz="1200" b="0" i="0" u="none" strike="noStrike" kern="1200" baseline="0" dirty="0" err="1" smtClean="0">
                <a:solidFill>
                  <a:schemeClr val="tx1"/>
                </a:solidFill>
                <a:latin typeface="+mn-lt"/>
                <a:ea typeface="+mn-ea"/>
                <a:cs typeface="+mn-cs"/>
              </a:rPr>
              <a:t>Hosmer</a:t>
            </a:r>
            <a:r>
              <a:rPr lang="en-US"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Lemeshow</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approach</a:t>
            </a:r>
            <a:r>
              <a:rPr lang="fr-FR" sz="1200" b="0" i="0" u="none" strike="noStrike" kern="1200" baseline="0" dirty="0" smtClean="0">
                <a:solidFill>
                  <a:schemeClr val="tx1"/>
                </a:solidFill>
                <a:latin typeface="+mn-lt"/>
                <a:ea typeface="+mn-ea"/>
                <a:cs typeface="+mn-cs"/>
              </a:rPr>
              <a:t>.</a:t>
            </a:r>
          </a:p>
          <a:p>
            <a:endParaRPr lang="fr-F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multivariable analysis (Table 2), after adjustment for age, sex, and AIDS stage, a higher CIADIS score was significantly associated with the presence of at least three comorbidities [model 1: odds ratio (OR) 1.3, 95% confidence interval (CI) 1.0–1.7, P¼0.02] and was also significantly associated after additional adjustment with</a:t>
            </a:r>
          </a:p>
          <a:p>
            <a:r>
              <a:rPr lang="en-US" sz="1200" b="0" i="0" u="none" strike="noStrike" kern="1200" baseline="0" dirty="0" smtClean="0">
                <a:solidFill>
                  <a:schemeClr val="tx1"/>
                </a:solidFill>
                <a:latin typeface="+mn-lt"/>
                <a:ea typeface="+mn-ea"/>
                <a:cs typeface="+mn-cs"/>
              </a:rPr>
              <a:t>the VACS index (model 2: OR 1.3, 95% CI 1.0–1.6, </a:t>
            </a:r>
            <a:r>
              <a:rPr lang="fr-FR" sz="1200" b="0" i="0" u="none" strike="noStrike" kern="1200" baseline="0" dirty="0" smtClean="0">
                <a:solidFill>
                  <a:schemeClr val="tx1"/>
                </a:solidFill>
                <a:latin typeface="+mn-lt"/>
                <a:ea typeface="+mn-ea"/>
                <a:cs typeface="+mn-cs"/>
              </a:rPr>
              <a:t>P¼0.02).</a:t>
            </a:r>
          </a:p>
          <a:p>
            <a:r>
              <a:rPr lang="en-US" sz="1200" b="0" i="0" u="none" strike="noStrike" kern="1200" baseline="0" dirty="0" smtClean="0">
                <a:solidFill>
                  <a:schemeClr val="tx1"/>
                </a:solidFill>
                <a:latin typeface="+mn-lt"/>
                <a:ea typeface="+mn-ea"/>
                <a:cs typeface="+mn-cs"/>
              </a:rPr>
              <a:t>As comorbidities might occur in younger ages in HIV patients compared to the general population, we did separate analysis in younger patients (&lt;60 years old) versus older patients (60 years old) (Table 3).We found that the CIADIS score as well as IRP were significantly associated with a high comorbidity score in younger patients (OR 1.4, 95% CI 1.1–1.9, P¼0.02; and OR 1.8, 95% CI 1.0–4.4, P¼0.047, respectively). The VACS index was significantly associated in the model including</a:t>
            </a:r>
          </a:p>
          <a:p>
            <a:r>
              <a:rPr lang="en-US" sz="1200" b="0" i="0" u="none" strike="noStrike" kern="1200" baseline="0" dirty="0" smtClean="0">
                <a:solidFill>
                  <a:schemeClr val="tx1"/>
                </a:solidFill>
                <a:latin typeface="+mn-lt"/>
                <a:ea typeface="+mn-ea"/>
                <a:cs typeface="+mn-cs"/>
              </a:rPr>
              <a:t>the IRP and CIADIS scores only (Table 3). We did not find any significant association between the CIADIS score, the VACS index, or the IRP score with a high comorbidity score in patients older than 60 years.</a:t>
            </a:r>
            <a:endParaRPr lang="fr-FR"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12</a:t>
            </a:fld>
            <a:endParaRPr lang="fr-FR"/>
          </a:p>
        </p:txBody>
      </p:sp>
    </p:spTree>
    <p:extLst>
      <p:ext uri="{BB962C8B-B14F-4D97-AF65-F5344CB8AC3E}">
        <p14:creationId xmlns:p14="http://schemas.microsoft.com/office/powerpoint/2010/main" val="3755086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large assessment of cellular activation markers in patients under routine care, we found a significant association between the CIADIS score and a high comorbidity score, whereas the VACS index score as well as the IRP score were not associated with a high </a:t>
            </a:r>
            <a:r>
              <a:rPr lang="fr-FR" sz="1200" b="0" i="0" u="none" strike="noStrike" kern="1200" baseline="0" dirty="0" err="1" smtClean="0">
                <a:solidFill>
                  <a:schemeClr val="tx1"/>
                </a:solidFill>
                <a:latin typeface="+mn-lt"/>
                <a:ea typeface="+mn-ea"/>
                <a:cs typeface="+mn-cs"/>
              </a:rPr>
              <a:t>comorbidity</a:t>
            </a:r>
            <a:r>
              <a:rPr lang="fr-FR" sz="1200" b="0" i="0" u="none" strike="noStrike" kern="1200" baseline="0" dirty="0" smtClean="0">
                <a:solidFill>
                  <a:schemeClr val="tx1"/>
                </a:solidFill>
                <a:latin typeface="+mn-lt"/>
                <a:ea typeface="+mn-ea"/>
                <a:cs typeface="+mn-cs"/>
              </a:rPr>
              <a:t> score in </a:t>
            </a:r>
            <a:r>
              <a:rPr lang="fr-FR" sz="1200" b="0" i="0" u="none" strike="noStrike" kern="1200" baseline="0" dirty="0" err="1" smtClean="0">
                <a:solidFill>
                  <a:schemeClr val="tx1"/>
                </a:solidFill>
                <a:latin typeface="+mn-lt"/>
                <a:ea typeface="+mn-ea"/>
                <a:cs typeface="+mn-cs"/>
              </a:rPr>
              <a:t>multivariable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analysis</a:t>
            </a:r>
            <a:r>
              <a:rPr lang="fr-FR"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Our results are in contrast with the recently published data from the study by </a:t>
            </a:r>
            <a:r>
              <a:rPr lang="en-US" sz="1200" b="0" i="0" u="none" strike="noStrike" kern="1200" baseline="0" dirty="0" err="1" smtClean="0">
                <a:solidFill>
                  <a:schemeClr val="tx1"/>
                </a:solidFill>
                <a:latin typeface="+mn-lt"/>
                <a:ea typeface="+mn-ea"/>
                <a:cs typeface="+mn-cs"/>
              </a:rPr>
              <a:t>Tenorio</a:t>
            </a:r>
            <a:r>
              <a:rPr lang="en-US" sz="1200" b="0" i="0" u="none" strike="noStrike" kern="1200" baseline="0" dirty="0" smtClean="0">
                <a:solidFill>
                  <a:schemeClr val="tx1"/>
                </a:solidFill>
                <a:latin typeface="+mn-lt"/>
                <a:ea typeface="+mn-ea"/>
                <a:cs typeface="+mn-cs"/>
              </a:rPr>
              <a:t> et al. [23] where T-cell activation was not significantly related to the occurrence of non-AIDS-defining events. In this study, all comorbidities usually associated to HIV infection were not studied simultaneously. Immune activation was assessed 1 year after </a:t>
            </a:r>
            <a:r>
              <a:rPr lang="en-US" sz="1200" b="0" i="0" u="none" strike="noStrike" kern="1200" baseline="0" dirty="0" err="1" smtClean="0">
                <a:solidFill>
                  <a:schemeClr val="tx1"/>
                </a:solidFill>
                <a:latin typeface="+mn-lt"/>
                <a:ea typeface="+mn-ea"/>
                <a:cs typeface="+mn-cs"/>
              </a:rPr>
              <a:t>cART</a:t>
            </a:r>
            <a:r>
              <a:rPr lang="en-US" sz="1200" b="0" i="0" u="none" strike="noStrike" kern="1200" baseline="0" dirty="0" smtClean="0">
                <a:solidFill>
                  <a:schemeClr val="tx1"/>
                </a:solidFill>
                <a:latin typeface="+mn-lt"/>
                <a:ea typeface="+mn-ea"/>
                <a:cs typeface="+mn-cs"/>
              </a:rPr>
              <a:t> initiation and at the </a:t>
            </a:r>
            <a:r>
              <a:rPr lang="en-US" sz="1200" b="0" i="0" u="none" strike="noStrike" kern="1200" baseline="0" dirty="0" err="1" smtClean="0">
                <a:solidFill>
                  <a:schemeClr val="tx1"/>
                </a:solidFill>
                <a:latin typeface="+mn-lt"/>
                <a:ea typeface="+mn-ea"/>
                <a:cs typeface="+mn-cs"/>
              </a:rPr>
              <a:t>timepoint</a:t>
            </a:r>
            <a:r>
              <a:rPr lang="en-US" sz="1200" b="0" i="0" u="none" strike="noStrike" kern="1200" baseline="0" dirty="0" smtClean="0">
                <a:solidFill>
                  <a:schemeClr val="tx1"/>
                </a:solidFill>
                <a:latin typeface="+mn-lt"/>
                <a:ea typeface="+mn-ea"/>
                <a:cs typeface="+mn-cs"/>
              </a:rPr>
              <a:t> immediately preceding the event, which occurred at a median of 2.9 years after initiation.</a:t>
            </a:r>
          </a:p>
          <a:p>
            <a:r>
              <a:rPr lang="en-US" sz="1200" b="0" i="0" u="none" strike="noStrike" kern="1200" baseline="0" dirty="0" smtClean="0">
                <a:solidFill>
                  <a:schemeClr val="tx1"/>
                </a:solidFill>
                <a:latin typeface="+mn-lt"/>
                <a:ea typeface="+mn-ea"/>
                <a:cs typeface="+mn-cs"/>
              </a:rPr>
              <a:t>The different findings might be explained by the differences in patients’ characteristics as in our study population, the median duration since diagnosis was 17.3 years, with a median duration of viral load suppression of 5.8 years in patients under </a:t>
            </a:r>
            <a:r>
              <a:rPr lang="en-US" sz="1200" b="0" i="0" u="none" strike="noStrike" kern="1200" baseline="0" dirty="0" err="1" smtClean="0">
                <a:solidFill>
                  <a:schemeClr val="tx1"/>
                </a:solidFill>
                <a:latin typeface="+mn-lt"/>
                <a:ea typeface="+mn-ea"/>
                <a:cs typeface="+mn-cs"/>
              </a:rPr>
              <a:t>cART</a:t>
            </a:r>
            <a:r>
              <a:rPr lang="en-US" sz="1200" b="0" i="0" u="none" strike="noStrike" kern="1200" baseline="0" dirty="0" smtClean="0">
                <a:solidFill>
                  <a:schemeClr val="tx1"/>
                </a:solidFill>
                <a:latin typeface="+mn-lt"/>
                <a:ea typeface="+mn-ea"/>
                <a:cs typeface="+mn-cs"/>
              </a:rPr>
              <a:t> since a median of 14.1 years. In a recent study by </a:t>
            </a:r>
            <a:r>
              <a:rPr lang="en-US" sz="1200" b="0" i="0" u="none" strike="noStrike" kern="1200" baseline="0" dirty="0" err="1" smtClean="0">
                <a:solidFill>
                  <a:schemeClr val="tx1"/>
                </a:solidFill>
                <a:latin typeface="+mn-lt"/>
                <a:ea typeface="+mn-ea"/>
                <a:cs typeface="+mn-cs"/>
              </a:rPr>
              <a:t>Guaraldi</a:t>
            </a:r>
            <a:r>
              <a:rPr lang="en-US" sz="1200" b="0" i="0" u="none" strike="noStrike" kern="1200" baseline="0" dirty="0" smtClean="0">
                <a:solidFill>
                  <a:schemeClr val="tx1"/>
                </a:solidFill>
                <a:latin typeface="+mn-lt"/>
                <a:ea typeface="+mn-ea"/>
                <a:cs typeface="+mn-cs"/>
              </a:rPr>
              <a:t> et al. [28], duration since diagnosis was a major factor associated with comorbidities. Even after adjustment for duration since HIV diagnosis, we confirmed a statistically signification association between the CIADIS</a:t>
            </a:r>
          </a:p>
          <a:p>
            <a:r>
              <a:rPr lang="en-US" sz="1200" b="0" i="0" u="none" strike="noStrike" kern="1200" baseline="0" dirty="0" smtClean="0">
                <a:solidFill>
                  <a:schemeClr val="tx1"/>
                </a:solidFill>
                <a:latin typeface="+mn-lt"/>
                <a:ea typeface="+mn-ea"/>
                <a:cs typeface="+mn-cs"/>
              </a:rPr>
              <a:t>score and the presence of more than two </a:t>
            </a:r>
            <a:r>
              <a:rPr lang="fr-FR" sz="1200" b="0" i="0" u="none" strike="noStrike" kern="1200" baseline="0" dirty="0" err="1" smtClean="0">
                <a:solidFill>
                  <a:schemeClr val="tx1"/>
                </a:solidFill>
                <a:latin typeface="+mn-lt"/>
                <a:ea typeface="+mn-ea"/>
                <a:cs typeface="+mn-cs"/>
              </a:rPr>
              <a:t>Comorbidities</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Evidence is accumulating that the risk of non-</a:t>
            </a:r>
            <a:r>
              <a:rPr lang="en-US" sz="1200" b="0" i="0" u="none" strike="noStrike" kern="1200" baseline="0" dirty="0" err="1" smtClean="0">
                <a:solidFill>
                  <a:schemeClr val="tx1"/>
                </a:solidFill>
                <a:latin typeface="+mn-lt"/>
                <a:ea typeface="+mn-ea"/>
                <a:cs typeface="+mn-cs"/>
              </a:rPr>
              <a:t>AIDSrelated</a:t>
            </a:r>
            <a:r>
              <a:rPr lang="en-US" sz="1200" b="0" i="0" u="none" strike="noStrike" kern="1200" baseline="0" dirty="0" smtClean="0">
                <a:solidFill>
                  <a:schemeClr val="tx1"/>
                </a:solidFill>
                <a:latin typeface="+mn-lt"/>
                <a:ea typeface="+mn-ea"/>
                <a:cs typeface="+mn-cs"/>
              </a:rPr>
              <a:t> comorbidities is elevated in HIV-positive individuals, they may be occurring at a younger age than what is typically observed among comparable </a:t>
            </a:r>
            <a:r>
              <a:rPr lang="fr-FR" sz="1200" b="0" i="0" u="none" strike="noStrike" kern="1200" baseline="0" dirty="0" smtClean="0">
                <a:solidFill>
                  <a:schemeClr val="tx1"/>
                </a:solidFill>
                <a:latin typeface="+mn-lt"/>
                <a:ea typeface="+mn-ea"/>
                <a:cs typeface="+mn-cs"/>
              </a:rPr>
              <a:t>HIV-</a:t>
            </a:r>
            <a:r>
              <a:rPr lang="fr-FR" sz="1200" b="0" i="0" u="none" strike="noStrike" kern="1200" baseline="0" dirty="0" err="1" smtClean="0">
                <a:solidFill>
                  <a:schemeClr val="tx1"/>
                </a:solidFill>
                <a:latin typeface="+mn-lt"/>
                <a:ea typeface="+mn-ea"/>
                <a:cs typeface="+mn-cs"/>
              </a:rPr>
              <a:t>negative</a:t>
            </a:r>
            <a:r>
              <a:rPr lang="fr-FR" sz="1200" b="0" i="0" u="none" strike="noStrike" kern="1200" baseline="0" dirty="0" smtClean="0">
                <a:solidFill>
                  <a:schemeClr val="tx1"/>
                </a:solidFill>
                <a:latin typeface="+mn-lt"/>
                <a:ea typeface="+mn-ea"/>
                <a:cs typeface="+mn-cs"/>
              </a:rPr>
              <a:t> populations [4,29]. </a:t>
            </a:r>
            <a:r>
              <a:rPr lang="fr-FR" sz="1200" b="0" i="0" u="none" strike="noStrike" kern="1200" baseline="0" dirty="0" err="1" smtClean="0">
                <a:solidFill>
                  <a:schemeClr val="tx1"/>
                </a:solidFill>
                <a:latin typeface="+mn-lt"/>
                <a:ea typeface="+mn-ea"/>
                <a:cs typeface="+mn-cs"/>
              </a:rPr>
              <a:t>Guaraldi</a:t>
            </a:r>
            <a:r>
              <a:rPr lang="fr-FR" sz="1200" b="0" i="0" u="none" strike="noStrike" kern="1200" baseline="0" dirty="0" smtClean="0">
                <a:solidFill>
                  <a:schemeClr val="tx1"/>
                </a:solidFill>
                <a:latin typeface="+mn-lt"/>
                <a:ea typeface="+mn-ea"/>
                <a:cs typeface="+mn-cs"/>
              </a:rPr>
              <a:t> et al. [4] </a:t>
            </a:r>
            <a:r>
              <a:rPr lang="en-US" sz="1200" b="0" i="0" u="none" strike="noStrike" kern="1200" baseline="0" dirty="0" smtClean="0">
                <a:solidFill>
                  <a:schemeClr val="tx1"/>
                </a:solidFill>
                <a:latin typeface="+mn-lt"/>
                <a:ea typeface="+mn-ea"/>
                <a:cs typeface="+mn-cs"/>
              </a:rPr>
              <a:t>demonstrated that the prevalence of </a:t>
            </a:r>
            <a:r>
              <a:rPr lang="en-US" sz="1200" b="0" i="0" u="none" strike="noStrike" kern="1200" baseline="0" dirty="0" err="1" smtClean="0">
                <a:solidFill>
                  <a:schemeClr val="tx1"/>
                </a:solidFill>
                <a:latin typeface="+mn-lt"/>
                <a:ea typeface="+mn-ea"/>
                <a:cs typeface="+mn-cs"/>
              </a:rPr>
              <a:t>polypathology</a:t>
            </a:r>
            <a:r>
              <a:rPr lang="en-US" sz="1200" b="0" i="0" u="none" strike="noStrike" kern="1200" baseline="0" dirty="0" smtClean="0">
                <a:solidFill>
                  <a:schemeClr val="tx1"/>
                </a:solidFill>
                <a:latin typeface="+mn-lt"/>
                <a:ea typeface="+mn-ea"/>
                <a:cs typeface="+mn-cs"/>
              </a:rPr>
              <a:t> (defined as the concurrent presence of at least two comorbidities) in HIV-infected persons anticipated </a:t>
            </a:r>
            <a:r>
              <a:rPr lang="en-US" sz="1200" b="0" i="0" u="none" strike="noStrike" kern="1200" baseline="0" dirty="0" err="1" smtClean="0">
                <a:solidFill>
                  <a:schemeClr val="tx1"/>
                </a:solidFill>
                <a:latin typeface="+mn-lt"/>
                <a:ea typeface="+mn-ea"/>
                <a:cs typeface="+mn-cs"/>
              </a:rPr>
              <a:t>polypathology</a:t>
            </a:r>
            <a:r>
              <a:rPr lang="en-US" sz="1200" b="0" i="0" u="none" strike="noStrike" kern="1200" baseline="0" dirty="0" smtClean="0">
                <a:solidFill>
                  <a:schemeClr val="tx1"/>
                </a:solidFill>
                <a:latin typeface="+mn-lt"/>
                <a:ea typeface="+mn-ea"/>
                <a:cs typeface="+mn-cs"/>
              </a:rPr>
              <a:t> prevalence observed in the general</a:t>
            </a:r>
          </a:p>
          <a:p>
            <a:r>
              <a:rPr lang="en-US" sz="1200" b="0" i="0" u="none" strike="noStrike" kern="1200" baseline="0" dirty="0" smtClean="0">
                <a:solidFill>
                  <a:schemeClr val="tx1"/>
                </a:solidFill>
                <a:latin typeface="+mn-lt"/>
                <a:ea typeface="+mn-ea"/>
                <a:cs typeface="+mn-cs"/>
              </a:rPr>
              <a:t>population among persons who were 10 years older.</a:t>
            </a:r>
          </a:p>
          <a:p>
            <a:r>
              <a:rPr lang="en-US" sz="1200" b="0" i="0" u="none" strike="noStrike" kern="1200" baseline="0" dirty="0" smtClean="0">
                <a:solidFill>
                  <a:schemeClr val="tx1"/>
                </a:solidFill>
                <a:latin typeface="+mn-lt"/>
                <a:ea typeface="+mn-ea"/>
                <a:cs typeface="+mn-cs"/>
              </a:rPr>
              <a:t>These data call for an earlier screening of noninfectious comorbidities in HIV-infected patients. Among a broad array of factors that may be contributing to the emergence of comorbidities at younger ages in the HIV population, HIV-specific cofactors have been already described [30]. However, HIV-related characteristics do not fully explain the occurrence of comorbidities that could also be linked to immune dysfunctions that persist even after long-term viral suppression and </a:t>
            </a:r>
            <a:r>
              <a:rPr lang="fr-FR" sz="1200" b="0" i="0" u="none" strike="noStrike" kern="1200" baseline="0" dirty="0" smtClean="0">
                <a:solidFill>
                  <a:schemeClr val="tx1"/>
                </a:solidFill>
                <a:latin typeface="+mn-lt"/>
                <a:ea typeface="+mn-ea"/>
                <a:cs typeface="+mn-cs"/>
              </a:rPr>
              <a:t>CD4þ reconstitution, </a:t>
            </a:r>
            <a:r>
              <a:rPr lang="fr-FR" sz="1200" b="0" i="0" u="none" strike="noStrike" kern="1200" baseline="0" dirty="0" err="1" smtClean="0">
                <a:solidFill>
                  <a:schemeClr val="tx1"/>
                </a:solidFill>
                <a:latin typeface="+mn-lt"/>
                <a:ea typeface="+mn-ea"/>
                <a:cs typeface="+mn-cs"/>
              </a:rPr>
              <a:t>especially</a:t>
            </a:r>
            <a:r>
              <a:rPr lang="fr-FR" sz="1200" b="0" i="0" u="none" strike="noStrike" kern="1200" baseline="0" dirty="0" smtClean="0">
                <a:solidFill>
                  <a:schemeClr val="tx1"/>
                </a:solidFill>
                <a:latin typeface="+mn-lt"/>
                <a:ea typeface="+mn-ea"/>
                <a:cs typeface="+mn-cs"/>
              </a:rPr>
              <a:t> T-</a:t>
            </a:r>
            <a:r>
              <a:rPr lang="fr-FR" sz="1200" b="0" i="0" u="none" strike="noStrike" kern="1200" baseline="0" dirty="0" err="1" smtClean="0">
                <a:solidFill>
                  <a:schemeClr val="tx1"/>
                </a:solidFill>
                <a:latin typeface="+mn-lt"/>
                <a:ea typeface="+mn-ea"/>
                <a:cs typeface="+mn-cs"/>
              </a:rPr>
              <a:t>cell</a:t>
            </a:r>
            <a:r>
              <a:rPr lang="fr-FR" sz="1200" b="0" i="0" u="none" strike="noStrike" kern="1200" baseline="0" dirty="0" smtClean="0">
                <a:solidFill>
                  <a:schemeClr val="tx1"/>
                </a:solidFill>
                <a:latin typeface="+mn-lt"/>
                <a:ea typeface="+mn-ea"/>
                <a:cs typeface="+mn-cs"/>
              </a:rPr>
              <a:t> activation </a:t>
            </a:r>
            <a:r>
              <a:rPr lang="en-US" sz="1200" b="0" i="0" u="none" strike="noStrike" kern="1200" baseline="0" dirty="0" smtClean="0">
                <a:solidFill>
                  <a:schemeClr val="tx1"/>
                </a:solidFill>
                <a:latin typeface="+mn-lt"/>
                <a:ea typeface="+mn-ea"/>
                <a:cs typeface="+mn-cs"/>
              </a:rPr>
              <a:t>[31,32]. To study immune activation and </a:t>
            </a:r>
            <a:r>
              <a:rPr lang="en-US" sz="1200" b="0" i="0" u="none" strike="noStrike" kern="1200" baseline="0" dirty="0" err="1" smtClean="0">
                <a:solidFill>
                  <a:schemeClr val="tx1"/>
                </a:solidFill>
                <a:latin typeface="+mn-lt"/>
                <a:ea typeface="+mn-ea"/>
                <a:cs typeface="+mn-cs"/>
              </a:rPr>
              <a:t>immunosenescence</a:t>
            </a:r>
            <a:r>
              <a:rPr lang="en-US" sz="1200" b="0" i="0" u="none" strike="noStrike" kern="1200" baseline="0" dirty="0" smtClean="0">
                <a:solidFill>
                  <a:schemeClr val="tx1"/>
                </a:solidFill>
                <a:latin typeface="+mn-lt"/>
                <a:ea typeface="+mn-ea"/>
                <a:cs typeface="+mn-cs"/>
              </a:rPr>
              <a:t>, we used a PCA approach to evaluate the association of activation (as measured by the percentage of HLA-</a:t>
            </a:r>
            <a:r>
              <a:rPr lang="en-US" sz="1200" b="0" i="0" u="none" strike="noStrike" kern="1200" baseline="0" dirty="0" err="1" smtClean="0">
                <a:solidFill>
                  <a:schemeClr val="tx1"/>
                </a:solidFill>
                <a:latin typeface="+mn-lt"/>
                <a:ea typeface="+mn-ea"/>
                <a:cs typeface="+mn-cs"/>
              </a:rPr>
              <a:t>DRþ</a:t>
            </a:r>
            <a:r>
              <a:rPr lang="en-US" sz="1200" b="0" i="0" u="none" strike="noStrike" kern="1200" baseline="0" dirty="0" smtClean="0">
                <a:solidFill>
                  <a:schemeClr val="tx1"/>
                </a:solidFill>
                <a:latin typeface="+mn-lt"/>
                <a:ea typeface="+mn-ea"/>
                <a:cs typeface="+mn-cs"/>
              </a:rPr>
              <a:t> T cells among CD4þ and CD8þ cells), senescence (as measured by the percentage of CD57þCD28- cells among CD4þ and CD8þ cells),</a:t>
            </a:r>
          </a:p>
          <a:p>
            <a:r>
              <a:rPr lang="en-US" sz="1200" b="0" i="0" u="none" strike="noStrike" kern="1200" baseline="0" dirty="0" smtClean="0">
                <a:solidFill>
                  <a:schemeClr val="tx1"/>
                </a:solidFill>
                <a:latin typeface="+mn-lt"/>
                <a:ea typeface="+mn-ea"/>
                <a:cs typeface="+mn-cs"/>
              </a:rPr>
              <a:t>and differentiation (with a focus on naive and terminally differentiated CD4þ and CD8þ cells).</a:t>
            </a:r>
          </a:p>
          <a:p>
            <a:r>
              <a:rPr lang="en-US" sz="1200" b="0" i="0" u="none" strike="noStrike" kern="1200" baseline="0" dirty="0" smtClean="0">
                <a:solidFill>
                  <a:schemeClr val="tx1"/>
                </a:solidFill>
                <a:latin typeface="+mn-lt"/>
                <a:ea typeface="+mn-ea"/>
                <a:cs typeface="+mn-cs"/>
              </a:rPr>
              <a:t>Activation and senescence markers were inversely associated with </a:t>
            </a:r>
            <a:r>
              <a:rPr lang="en-US" sz="1200" b="0" i="0" u="none" strike="noStrike" kern="1200" baseline="0" dirty="0" err="1" smtClean="0">
                <a:solidFill>
                  <a:schemeClr val="tx1"/>
                </a:solidFill>
                <a:latin typeface="+mn-lt"/>
                <a:ea typeface="+mn-ea"/>
                <a:cs typeface="+mn-cs"/>
              </a:rPr>
              <a:t>naı¨ve</a:t>
            </a:r>
            <a:r>
              <a:rPr lang="en-US" sz="1200" b="0" i="0" u="none" strike="noStrike" kern="1200" baseline="0" dirty="0" smtClean="0">
                <a:solidFill>
                  <a:schemeClr val="tx1"/>
                </a:solidFill>
                <a:latin typeface="+mn-lt"/>
                <a:ea typeface="+mn-ea"/>
                <a:cs typeface="+mn-cs"/>
              </a:rPr>
              <a:t> markers. It led us to identify two patterns of patients: a cluster of patients characterized by high expression of activation and senescence markers and low levels of naive T cells, and a cluster of patients exhibiting high levels of </a:t>
            </a:r>
            <a:r>
              <a:rPr lang="en-US" sz="1200" b="0" i="0" u="none" strike="noStrike" kern="1200" baseline="0" dirty="0" err="1" smtClean="0">
                <a:solidFill>
                  <a:schemeClr val="tx1"/>
                </a:solidFill>
                <a:latin typeface="+mn-lt"/>
                <a:ea typeface="+mn-ea"/>
                <a:cs typeface="+mn-cs"/>
              </a:rPr>
              <a:t>naı¨ve</a:t>
            </a:r>
            <a:r>
              <a:rPr lang="en-US" sz="1200" b="0" i="0" u="none" strike="noStrike" kern="1200" baseline="0" dirty="0" smtClean="0">
                <a:solidFill>
                  <a:schemeClr val="tx1"/>
                </a:solidFill>
                <a:latin typeface="+mn-lt"/>
                <a:ea typeface="+mn-ea"/>
                <a:cs typeface="+mn-cs"/>
              </a:rPr>
              <a:t> T cells and low expression of activation and senescence markers. If cellular activation is associated with </a:t>
            </a:r>
            <a:r>
              <a:rPr lang="en-US" sz="1200" b="0" i="0" u="none" strike="noStrike" kern="1200" baseline="0" dirty="0" err="1" smtClean="0">
                <a:solidFill>
                  <a:schemeClr val="tx1"/>
                </a:solidFill>
                <a:latin typeface="+mn-lt"/>
                <a:ea typeface="+mn-ea"/>
                <a:cs typeface="+mn-cs"/>
              </a:rPr>
              <a:t>AIDSdefining</a:t>
            </a:r>
            <a:r>
              <a:rPr lang="en-US" sz="1200" b="0" i="0" u="none" strike="noStrike" kern="1200" baseline="0" dirty="0" smtClean="0">
                <a:solidFill>
                  <a:schemeClr val="tx1"/>
                </a:solidFill>
                <a:latin typeface="+mn-lt"/>
                <a:ea typeface="+mn-ea"/>
                <a:cs typeface="+mn-cs"/>
              </a:rPr>
              <a:t> outcomes in untreated and treated HIV infection [14,18], the impact of cellular immune</a:t>
            </a:r>
          </a:p>
          <a:p>
            <a:r>
              <a:rPr lang="en-US" sz="1200" b="0" i="0" u="none" strike="noStrike" kern="1200" baseline="0" dirty="0" smtClean="0">
                <a:solidFill>
                  <a:schemeClr val="tx1"/>
                </a:solidFill>
                <a:latin typeface="+mn-lt"/>
                <a:ea typeface="+mn-ea"/>
                <a:cs typeface="+mn-cs"/>
              </a:rPr>
              <a:t>activation on comorbidities is less well studied. Most of the studies on this topic examined the relationship between immune activation and morbidity before </a:t>
            </a:r>
            <a:r>
              <a:rPr lang="en-US" sz="1200" b="0" i="0" u="none" strike="noStrike" kern="1200" baseline="0" dirty="0" err="1" smtClean="0">
                <a:solidFill>
                  <a:schemeClr val="tx1"/>
                </a:solidFill>
                <a:latin typeface="+mn-lt"/>
                <a:ea typeface="+mn-ea"/>
                <a:cs typeface="+mn-cs"/>
              </a:rPr>
              <a:t>cART</a:t>
            </a:r>
            <a:r>
              <a:rPr lang="en-US" sz="1200" b="0" i="0" u="none" strike="noStrike" kern="1200" baseline="0" dirty="0" smtClean="0">
                <a:solidFill>
                  <a:schemeClr val="tx1"/>
                </a:solidFill>
                <a:latin typeface="+mn-lt"/>
                <a:ea typeface="+mn-ea"/>
                <a:cs typeface="+mn-cs"/>
              </a:rPr>
              <a:t> initiation, but do not address whether elevated immune activation after a defined and uniform period of </a:t>
            </a:r>
            <a:r>
              <a:rPr lang="en-US" sz="1200" b="0" i="0" u="none" strike="noStrike" kern="1200" baseline="0" dirty="0" err="1" smtClean="0">
                <a:solidFill>
                  <a:schemeClr val="tx1"/>
                </a:solidFill>
                <a:latin typeface="+mn-lt"/>
                <a:ea typeface="+mn-ea"/>
                <a:cs typeface="+mn-cs"/>
              </a:rPr>
              <a:t>cART</a:t>
            </a:r>
            <a:r>
              <a:rPr lang="en-US" sz="1200" b="0" i="0" u="none" strike="noStrike" kern="1200" baseline="0" dirty="0" smtClean="0">
                <a:solidFill>
                  <a:schemeClr val="tx1"/>
                </a:solidFill>
                <a:latin typeface="+mn-lt"/>
                <a:ea typeface="+mn-ea"/>
                <a:cs typeface="+mn-cs"/>
              </a:rPr>
              <a:t>-induced viral suppression is associated with outcomes. As HCV has the ability to stimulate the </a:t>
            </a:r>
            <a:r>
              <a:rPr lang="en-US" sz="1200" b="0" i="0" u="none" strike="noStrike" kern="1200" baseline="0" dirty="0" err="1" smtClean="0">
                <a:solidFill>
                  <a:schemeClr val="tx1"/>
                </a:solidFill>
                <a:latin typeface="+mn-lt"/>
                <a:ea typeface="+mn-ea"/>
                <a:cs typeface="+mn-cs"/>
              </a:rPr>
              <a:t>adaptative</a:t>
            </a:r>
            <a:r>
              <a:rPr lang="en-US" sz="1200" b="0" i="0" u="none" strike="noStrike" kern="1200" baseline="0" dirty="0" smtClean="0">
                <a:solidFill>
                  <a:schemeClr val="tx1"/>
                </a:solidFill>
                <a:latin typeface="+mn-lt"/>
                <a:ea typeface="+mn-ea"/>
                <a:cs typeface="+mn-cs"/>
              </a:rPr>
              <a:t> immune system, it was interesting to look at the role of HCV </a:t>
            </a:r>
            <a:r>
              <a:rPr lang="en-US" sz="1200" b="0" i="0" u="none" strike="noStrike" kern="1200" baseline="0" dirty="0" err="1" smtClean="0">
                <a:solidFill>
                  <a:schemeClr val="tx1"/>
                </a:solidFill>
                <a:latin typeface="+mn-lt"/>
                <a:ea typeface="+mn-ea"/>
                <a:cs typeface="+mn-cs"/>
              </a:rPr>
              <a:t>coinfection</a:t>
            </a:r>
            <a:r>
              <a:rPr lang="en-US" sz="1200" b="0" i="0" u="none" strike="noStrike" kern="1200" baseline="0" dirty="0" smtClean="0">
                <a:solidFill>
                  <a:schemeClr val="tx1"/>
                </a:solidFill>
                <a:latin typeface="+mn-lt"/>
                <a:ea typeface="+mn-ea"/>
                <a:cs typeface="+mn-cs"/>
              </a:rPr>
              <a:t> in T-cell activation and comorbidities. In our study, we found that HCV</a:t>
            </a:r>
          </a:p>
          <a:p>
            <a:r>
              <a:rPr lang="en-US" sz="1200" b="0" i="0" u="none" strike="noStrike" kern="1200" baseline="0" dirty="0" err="1" smtClean="0">
                <a:solidFill>
                  <a:schemeClr val="tx1"/>
                </a:solidFill>
                <a:latin typeface="+mn-lt"/>
                <a:ea typeface="+mn-ea"/>
                <a:cs typeface="+mn-cs"/>
              </a:rPr>
              <a:t>coinfection</a:t>
            </a:r>
            <a:r>
              <a:rPr lang="en-US" sz="1200" b="0" i="0" u="none" strike="noStrike" kern="1200" baseline="0" dirty="0" smtClean="0">
                <a:solidFill>
                  <a:schemeClr val="tx1"/>
                </a:solidFill>
                <a:latin typeface="+mn-lt"/>
                <a:ea typeface="+mn-ea"/>
                <a:cs typeface="+mn-cs"/>
              </a:rPr>
              <a:t> seemed to be protective against T-cell activation and senescence. It perhaps explains why we did not find any correlation between HCV </a:t>
            </a:r>
            <a:r>
              <a:rPr lang="en-US" sz="1200" b="0" i="0" u="none" strike="noStrike" kern="1200" baseline="0" dirty="0" err="1" smtClean="0">
                <a:solidFill>
                  <a:schemeClr val="tx1"/>
                </a:solidFill>
                <a:latin typeface="+mn-lt"/>
                <a:ea typeface="+mn-ea"/>
                <a:cs typeface="+mn-cs"/>
              </a:rPr>
              <a:t>coinfection</a:t>
            </a:r>
            <a:r>
              <a:rPr lang="en-US" sz="1200" b="0" i="0" u="none" strike="noStrike" kern="1200" baseline="0" dirty="0" smtClean="0">
                <a:solidFill>
                  <a:schemeClr val="tx1"/>
                </a:solidFill>
                <a:latin typeface="+mn-lt"/>
                <a:ea typeface="+mn-ea"/>
                <a:cs typeface="+mn-cs"/>
              </a:rPr>
              <a:t> and a high score of comorbidities. These data suggest that HIV-associated T-cell activation and senescence are involved in comorbidities in suppressed HIV recipients and points to immune activation being involved in comorbidities independently of a unique cardiovascular pathway. T-cell activation in the context of HIV infection is usually assessed by HLA-DR and CD38</a:t>
            </a:r>
          </a:p>
          <a:p>
            <a:r>
              <a:rPr lang="en-US" sz="1200" b="0" i="0" u="none" strike="noStrike" kern="1200" baseline="0" dirty="0" err="1" smtClean="0">
                <a:solidFill>
                  <a:schemeClr val="tx1"/>
                </a:solidFill>
                <a:latin typeface="+mn-lt"/>
                <a:ea typeface="+mn-ea"/>
                <a:cs typeface="+mn-cs"/>
              </a:rPr>
              <a:t>coexpression</a:t>
            </a:r>
            <a:r>
              <a:rPr lang="en-US" sz="1200" b="0" i="0" u="none" strike="noStrike" kern="1200" baseline="0" dirty="0" smtClean="0">
                <a:solidFill>
                  <a:schemeClr val="tx1"/>
                </a:solidFill>
                <a:latin typeface="+mn-lt"/>
                <a:ea typeface="+mn-ea"/>
                <a:cs typeface="+mn-cs"/>
              </a:rPr>
              <a:t> on CD4þ and CD8þ cells, whereas  HLADR alone is regularly studied as a marker of T-cell activation in non-HIV populations, based upon the fact that CD38 is also expressed by </a:t>
            </a:r>
            <a:r>
              <a:rPr lang="en-US" sz="1200" b="0" i="0" u="none" strike="noStrike" kern="1200" baseline="0" dirty="0" err="1" smtClean="0">
                <a:solidFill>
                  <a:schemeClr val="tx1"/>
                </a:solidFill>
                <a:latin typeface="+mn-lt"/>
                <a:ea typeface="+mn-ea"/>
                <a:cs typeface="+mn-cs"/>
              </a:rPr>
              <a:t>naı¨ve</a:t>
            </a:r>
            <a:r>
              <a:rPr lang="en-US" sz="1200" b="0" i="0" u="none" strike="noStrike" kern="1200" baseline="0" dirty="0" smtClean="0">
                <a:solidFill>
                  <a:schemeClr val="tx1"/>
                </a:solidFill>
                <a:latin typeface="+mn-lt"/>
                <a:ea typeface="+mn-ea"/>
                <a:cs typeface="+mn-cs"/>
              </a:rPr>
              <a:t> T cells. In patients who achieved viral suppression, </a:t>
            </a:r>
            <a:r>
              <a:rPr lang="en-US" sz="1200" b="0" i="0" u="none" strike="noStrike" kern="1200" baseline="0" dirty="0" err="1" smtClean="0">
                <a:solidFill>
                  <a:schemeClr val="tx1"/>
                </a:solidFill>
                <a:latin typeface="+mn-lt"/>
                <a:ea typeface="+mn-ea"/>
                <a:cs typeface="+mn-cs"/>
              </a:rPr>
              <a:t>Cockerham</a:t>
            </a:r>
            <a:r>
              <a:rPr lang="en-US" sz="1200" b="0" i="0" u="none" strike="noStrike" kern="1200" baseline="0" dirty="0" smtClean="0">
                <a:solidFill>
                  <a:schemeClr val="tx1"/>
                </a:solidFill>
                <a:latin typeface="+mn-lt"/>
                <a:ea typeface="+mn-ea"/>
                <a:cs typeface="+mn-cs"/>
              </a:rPr>
              <a:t> et al. [33]</a:t>
            </a:r>
          </a:p>
          <a:p>
            <a:r>
              <a:rPr lang="en-US" sz="1200" b="0" i="0" u="none" strike="noStrike" kern="1200" baseline="0" dirty="0" smtClean="0">
                <a:solidFill>
                  <a:schemeClr val="tx1"/>
                </a:solidFill>
                <a:latin typeface="+mn-lt"/>
                <a:ea typeface="+mn-ea"/>
                <a:cs typeface="+mn-cs"/>
              </a:rPr>
              <a:t>found a strong association between the frequencies of CD4þ or CD8þ cells expressing HLA-DR and HIVDNA levels in resting CD4þ cells. Similar correlations were also observed when activation was defined by the percentage of CD4þ or CD8þ cells </a:t>
            </a:r>
            <a:r>
              <a:rPr lang="en-US" sz="1200" b="0" i="0" u="none" strike="noStrike" kern="1200" baseline="0" dirty="0" err="1" smtClean="0">
                <a:solidFill>
                  <a:schemeClr val="tx1"/>
                </a:solidFill>
                <a:latin typeface="+mn-lt"/>
                <a:ea typeface="+mn-ea"/>
                <a:cs typeface="+mn-cs"/>
              </a:rPr>
              <a:t>coexpressing</a:t>
            </a:r>
            <a:r>
              <a:rPr lang="en-US" sz="1200" b="0" i="0" u="none" strike="noStrike" kern="1200" baseline="0" dirty="0" smtClean="0">
                <a:solidFill>
                  <a:schemeClr val="tx1"/>
                </a:solidFill>
                <a:latin typeface="+mn-lt"/>
                <a:ea typeface="+mn-ea"/>
                <a:cs typeface="+mn-cs"/>
              </a:rPr>
              <a:t> CD38 and HLA-DR; however, the strength of these heavily relied on HLA-DR expression by T cells, as no correlation was observed with CD38 alone [33]. We therefore studied association between comorbidities and T-cell activation assessed by </a:t>
            </a:r>
            <a:r>
              <a:rPr lang="en-US" sz="1200" b="0" i="0" u="none" strike="noStrike" kern="1200" baseline="0" dirty="0" err="1" smtClean="0">
                <a:solidFill>
                  <a:schemeClr val="tx1"/>
                </a:solidFill>
                <a:latin typeface="+mn-lt"/>
                <a:ea typeface="+mn-ea"/>
                <a:cs typeface="+mn-cs"/>
              </a:rPr>
              <a:t>coexpression</a:t>
            </a:r>
            <a:r>
              <a:rPr lang="en-US" sz="1200" b="0" i="0" u="none" strike="noStrike" kern="1200" baseline="0" dirty="0" smtClean="0">
                <a:solidFill>
                  <a:schemeClr val="tx1"/>
                </a:solidFill>
                <a:latin typeface="+mn-lt"/>
                <a:ea typeface="+mn-ea"/>
                <a:cs typeface="+mn-cs"/>
              </a:rPr>
              <a:t> of HLADR</a:t>
            </a:r>
          </a:p>
          <a:p>
            <a:r>
              <a:rPr lang="en-US" sz="1200" b="0" i="0" u="none" strike="noStrike" kern="1200" baseline="0" dirty="0" smtClean="0">
                <a:solidFill>
                  <a:schemeClr val="tx1"/>
                </a:solidFill>
                <a:latin typeface="+mn-lt"/>
                <a:ea typeface="+mn-ea"/>
                <a:cs typeface="+mn-cs"/>
              </a:rPr>
              <a:t>and CD38, and found the same pattern of data we found with HLA-DR expression (data not shown).</a:t>
            </a:r>
          </a:p>
          <a:p>
            <a:r>
              <a:rPr lang="en-US" sz="1200" b="0" i="0" u="none" strike="noStrike" kern="1200" baseline="0" dirty="0" smtClean="0">
                <a:solidFill>
                  <a:schemeClr val="tx1"/>
                </a:solidFill>
                <a:latin typeface="+mn-lt"/>
                <a:ea typeface="+mn-ea"/>
                <a:cs typeface="+mn-cs"/>
              </a:rPr>
              <a:t>The development and validation of a multivariable risk index for people with HIV has been a priority. The VACS has raised the challenge with the rollout of the </a:t>
            </a:r>
            <a:r>
              <a:rPr lang="en-US" sz="1200" b="0" i="0" u="none" strike="noStrike" kern="1200" baseline="0" dirty="0" err="1" smtClean="0">
                <a:solidFill>
                  <a:schemeClr val="tx1"/>
                </a:solidFill>
                <a:latin typeface="+mn-lt"/>
                <a:ea typeface="+mn-ea"/>
                <a:cs typeface="+mn-cs"/>
              </a:rPr>
              <a:t>pointsbased</a:t>
            </a:r>
            <a:r>
              <a:rPr lang="en-US" sz="1200" b="0" i="0" u="none" strike="noStrike" kern="1200" baseline="0" dirty="0" smtClean="0">
                <a:solidFill>
                  <a:schemeClr val="tx1"/>
                </a:solidFill>
                <a:latin typeface="+mn-lt"/>
                <a:ea typeface="+mn-ea"/>
                <a:cs typeface="+mn-cs"/>
              </a:rPr>
              <a:t> VACS index [26]. Because the impact of HIV infection on the immune system mirrors that of aging in many respects, IRP defined as a cluster of immunological factors that are strongly predictive of earlier mortality among a non-</a:t>
            </a:r>
            <a:r>
              <a:rPr lang="en-US" sz="1200" b="0" i="0" u="none" strike="noStrike" kern="1200" baseline="0" dirty="0" err="1" smtClean="0">
                <a:solidFill>
                  <a:schemeClr val="tx1"/>
                </a:solidFill>
                <a:latin typeface="+mn-lt"/>
                <a:ea typeface="+mn-ea"/>
                <a:cs typeface="+mn-cs"/>
              </a:rPr>
              <a:t>HIVelderly</a:t>
            </a:r>
            <a:r>
              <a:rPr lang="en-US" sz="1200" b="0" i="0" u="none" strike="noStrike" kern="1200" baseline="0" dirty="0" smtClean="0">
                <a:solidFill>
                  <a:schemeClr val="tx1"/>
                </a:solidFill>
                <a:latin typeface="+mn-lt"/>
                <a:ea typeface="+mn-ea"/>
                <a:cs typeface="+mn-cs"/>
              </a:rPr>
              <a:t> cohort should be interesting to study in the context of HIV infection. The CIADIS score was significantly associated with a high comorbidity score, especially in younger patients. However, the added discriminant power was little and an external validation of our findings should be done using a completely independent sample. Furthermore, the CIADIS </a:t>
            </a:r>
            <a:r>
              <a:rPr lang="en-US" sz="1200" b="0" i="0" u="none" strike="noStrike" kern="1200" baseline="0" dirty="0" err="1" smtClean="0">
                <a:solidFill>
                  <a:schemeClr val="tx1"/>
                </a:solidFill>
                <a:latin typeface="+mn-lt"/>
                <a:ea typeface="+mn-ea"/>
                <a:cs typeface="+mn-cs"/>
              </a:rPr>
              <a:t>crosssectional</a:t>
            </a:r>
            <a:r>
              <a:rPr lang="en-US" sz="1200" b="0" i="0" u="none" strike="noStrike" kern="1200" baseline="0" dirty="0" smtClean="0">
                <a:solidFill>
                  <a:schemeClr val="tx1"/>
                </a:solidFill>
                <a:latin typeface="+mn-lt"/>
                <a:ea typeface="+mn-ea"/>
                <a:cs typeface="+mn-cs"/>
              </a:rPr>
              <a:t> study cannot show that immune activation, as well as </a:t>
            </a:r>
            <a:r>
              <a:rPr lang="en-US" sz="1200" b="0" i="0" u="none" strike="noStrike" kern="1200" baseline="0" dirty="0" err="1" smtClean="0">
                <a:solidFill>
                  <a:schemeClr val="tx1"/>
                </a:solidFill>
                <a:latin typeface="+mn-lt"/>
                <a:ea typeface="+mn-ea"/>
                <a:cs typeface="+mn-cs"/>
              </a:rPr>
              <a:t>immunosenescence</a:t>
            </a:r>
            <a:r>
              <a:rPr lang="en-US" sz="1200" b="0" i="0" u="none" strike="noStrike" kern="1200" baseline="0" dirty="0" smtClean="0">
                <a:solidFill>
                  <a:schemeClr val="tx1"/>
                </a:solidFill>
                <a:latin typeface="+mn-lt"/>
                <a:ea typeface="+mn-ea"/>
                <a:cs typeface="+mn-cs"/>
              </a:rPr>
              <a:t>, is involved in the occurrence of non-AIDS-related comorbidities. Other markers such as soluble inflammation markers may also be relevant for predicting non-HIV-related comorbidities. Thus, future analyses using longitudinal data from patients included in the CIADIS study are planned.</a:t>
            </a:r>
          </a:p>
          <a:p>
            <a:r>
              <a:rPr lang="en-US" sz="1200" b="0" i="0" u="none" strike="noStrike" kern="1200" baseline="0" dirty="0" smtClean="0">
                <a:solidFill>
                  <a:schemeClr val="tx1"/>
                </a:solidFill>
                <a:latin typeface="+mn-lt"/>
                <a:ea typeface="+mn-ea"/>
                <a:cs typeface="+mn-cs"/>
              </a:rPr>
              <a:t>In conclusion, the weighted CIADIS score based on activation, senescence, and maturation markers </a:t>
            </a:r>
            <a:r>
              <a:rPr lang="en-US" sz="1200" b="0" i="0" u="none" strike="noStrike" kern="1200" baseline="0" smtClean="0">
                <a:solidFill>
                  <a:schemeClr val="tx1"/>
                </a:solidFill>
                <a:latin typeface="+mn-lt"/>
                <a:ea typeface="+mn-ea"/>
                <a:cs typeface="+mn-cs"/>
              </a:rPr>
              <a:t>might be a </a:t>
            </a:r>
            <a:r>
              <a:rPr lang="en-US" sz="1200" b="0" i="0" u="none" strike="noStrike" kern="1200" baseline="0" dirty="0" smtClean="0">
                <a:solidFill>
                  <a:schemeClr val="tx1"/>
                </a:solidFill>
                <a:latin typeface="+mn-lt"/>
                <a:ea typeface="+mn-ea"/>
                <a:cs typeface="+mn-cs"/>
              </a:rPr>
              <a:t>tool to help physicians identify patients at a higher risk for non-AIDS-related comorbidities in the future.</a:t>
            </a:r>
            <a:endParaRPr lang="fr-FR"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13</a:t>
            </a:fld>
            <a:endParaRPr lang="fr-FR"/>
          </a:p>
        </p:txBody>
      </p:sp>
    </p:spTree>
    <p:extLst>
      <p:ext uri="{BB962C8B-B14F-4D97-AF65-F5344CB8AC3E}">
        <p14:creationId xmlns:p14="http://schemas.microsoft.com/office/powerpoint/2010/main" val="280267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Understanding how different initial ART regimens reduce chronic immune activation in treated HIV-1 infection is an ongoing research priority. Several studies have shown a significant reduction in markers of microbial translocation in people randomized to </a:t>
            </a:r>
            <a:r>
              <a:rPr lang="en-US" sz="1000" b="0" i="0" u="none" strike="noStrike" kern="1200" baseline="0" dirty="0" err="1" smtClean="0">
                <a:solidFill>
                  <a:schemeClr val="tx1"/>
                </a:solidFill>
                <a:latin typeface="+mn-lt"/>
                <a:ea typeface="+mn-ea"/>
                <a:cs typeface="+mn-cs"/>
              </a:rPr>
              <a:t>raltegravir</a:t>
            </a:r>
            <a:r>
              <a:rPr lang="en-US" sz="1000" b="0" i="0" u="none" strike="noStrike" kern="1200" baseline="0" dirty="0" smtClean="0">
                <a:solidFill>
                  <a:schemeClr val="tx1"/>
                </a:solidFill>
                <a:latin typeface="+mn-lt"/>
                <a:ea typeface="+mn-ea"/>
                <a:cs typeface="+mn-cs"/>
              </a:rPr>
              <a:t> (RAL) compared with people randomized </a:t>
            </a:r>
            <a:r>
              <a:rPr lang="fr-FR" sz="1000" b="0" i="0" u="none" strike="noStrike" kern="1200" baseline="0" dirty="0" smtClean="0">
                <a:solidFill>
                  <a:schemeClr val="tx1"/>
                </a:solidFill>
                <a:latin typeface="+mn-lt"/>
                <a:ea typeface="+mn-ea"/>
                <a:cs typeface="+mn-cs"/>
              </a:rPr>
              <a:t>to </a:t>
            </a:r>
            <a:r>
              <a:rPr lang="fr-FR" sz="1000" b="0" i="0" u="none" strike="noStrike" kern="1200" baseline="0" dirty="0" err="1" smtClean="0">
                <a:solidFill>
                  <a:schemeClr val="tx1"/>
                </a:solidFill>
                <a:latin typeface="+mn-lt"/>
                <a:ea typeface="+mn-ea"/>
                <a:cs typeface="+mn-cs"/>
              </a:rPr>
              <a:t>nonnucleoside</a:t>
            </a:r>
            <a:r>
              <a:rPr lang="fr-FR" sz="1000" b="0" i="0" u="none" strike="noStrike" kern="1200" baseline="0" dirty="0" smtClean="0">
                <a:solidFill>
                  <a:schemeClr val="tx1"/>
                </a:solidFill>
                <a:latin typeface="+mn-lt"/>
                <a:ea typeface="+mn-ea"/>
                <a:cs typeface="+mn-cs"/>
              </a:rPr>
              <a:t> reverse transcriptase </a:t>
            </a:r>
            <a:r>
              <a:rPr lang="fr-FR" sz="1000" b="0" i="0" u="none" strike="noStrike" kern="1200" baseline="0" dirty="0" err="1" smtClean="0">
                <a:solidFill>
                  <a:schemeClr val="tx1"/>
                </a:solidFill>
                <a:latin typeface="+mn-lt"/>
                <a:ea typeface="+mn-ea"/>
                <a:cs typeface="+mn-cs"/>
              </a:rPr>
              <a:t>inhibitors</a:t>
            </a:r>
            <a:r>
              <a:rPr lang="fr-FR" sz="1000" b="0" i="0" u="none" strike="noStrike" kern="1200" baseline="0" dirty="0" smtClean="0">
                <a:solidFill>
                  <a:schemeClr val="tx1"/>
                </a:solidFill>
                <a:latin typeface="+mn-lt"/>
                <a:ea typeface="+mn-ea"/>
                <a:cs typeface="+mn-cs"/>
              </a:rPr>
              <a:t> (</a:t>
            </a:r>
            <a:r>
              <a:rPr lang="fr-FR" sz="1000" b="0" i="0" u="none" strike="noStrike" kern="1200" baseline="0" dirty="0" err="1" smtClean="0">
                <a:solidFill>
                  <a:schemeClr val="tx1"/>
                </a:solidFill>
                <a:latin typeface="+mn-lt"/>
                <a:ea typeface="+mn-ea"/>
                <a:cs typeface="+mn-cs"/>
              </a:rPr>
              <a:t>NNRTIs</a:t>
            </a:r>
            <a:r>
              <a:rPr lang="fr-FR" sz="1000" b="0" i="0" u="none" strike="noStrike" kern="1200" baseline="0" dirty="0" smtClean="0">
                <a:solidFill>
                  <a:schemeClr val="tx1"/>
                </a:solidFill>
                <a:latin typeface="+mn-lt"/>
                <a:ea typeface="+mn-ea"/>
                <a:cs typeface="+mn-cs"/>
              </a:rPr>
              <a:t>) </a:t>
            </a:r>
            <a:r>
              <a:rPr lang="en-US" sz="1000" b="0" i="0" u="none" strike="noStrike" kern="1200" baseline="0" dirty="0" smtClean="0">
                <a:solidFill>
                  <a:schemeClr val="tx1"/>
                </a:solidFill>
                <a:latin typeface="+mn-lt"/>
                <a:ea typeface="+mn-ea"/>
                <a:cs typeface="+mn-cs"/>
              </a:rPr>
              <a:t>[16–18]. However, prior switch and intensification studies with RAL have not consistently demonstrated reduced low-level viral replication or changes in systemic inflammation and immune </a:t>
            </a:r>
            <a:r>
              <a:rPr lang="fr-FR" sz="1000" b="0" i="0" u="none" strike="noStrike" kern="1200" baseline="0" dirty="0" smtClean="0">
                <a:solidFill>
                  <a:schemeClr val="tx1"/>
                </a:solidFill>
                <a:latin typeface="+mn-lt"/>
                <a:ea typeface="+mn-ea"/>
                <a:cs typeface="+mn-cs"/>
              </a:rPr>
              <a:t>activation [19, 20].</a:t>
            </a:r>
          </a:p>
          <a:p>
            <a:r>
              <a:rPr lang="en-US" sz="1000" b="0" i="0" u="none" strike="noStrike" kern="1200" baseline="0" dirty="0" smtClean="0">
                <a:solidFill>
                  <a:schemeClr val="tx1"/>
                </a:solidFill>
                <a:latin typeface="+mn-lt"/>
                <a:ea typeface="+mn-ea"/>
                <a:cs typeface="+mn-cs"/>
              </a:rPr>
              <a:t>Our objective in this study was to characterize and evaluate longitudinally the changes in biomarkers of inflammation and immune activation among treatment-naive individuals undergoing randomized ART initiation with an </a:t>
            </a:r>
            <a:r>
              <a:rPr lang="en-US" sz="1000" b="0" i="0" u="none" strike="noStrike" kern="1200" baseline="0" dirty="0" err="1" smtClean="0">
                <a:solidFill>
                  <a:schemeClr val="tx1"/>
                </a:solidFill>
                <a:latin typeface="+mn-lt"/>
                <a:ea typeface="+mn-ea"/>
                <a:cs typeface="+mn-cs"/>
              </a:rPr>
              <a:t>integrase</a:t>
            </a:r>
            <a:r>
              <a:rPr lang="en-US" sz="1000" b="0" i="0" u="none" strike="noStrike" kern="1200" baseline="0" dirty="0" smtClean="0">
                <a:solidFill>
                  <a:schemeClr val="tx1"/>
                </a:solidFill>
                <a:latin typeface="+mn-lt"/>
                <a:ea typeface="+mn-ea"/>
                <a:cs typeface="+mn-cs"/>
              </a:rPr>
              <a:t>-based regimen containing RAL or a protease inhibitor–based regimen </a:t>
            </a:r>
            <a:r>
              <a:rPr lang="fr-FR" sz="1000" b="0" i="0" u="none" strike="noStrike" kern="1200" baseline="0" dirty="0" err="1" smtClean="0">
                <a:solidFill>
                  <a:schemeClr val="tx1"/>
                </a:solidFill>
                <a:latin typeface="+mn-lt"/>
                <a:ea typeface="+mn-ea"/>
                <a:cs typeface="+mn-cs"/>
              </a:rPr>
              <a:t>containing</a:t>
            </a:r>
            <a:r>
              <a:rPr lang="fr-FR" sz="1000" b="0" i="0" u="none" strike="noStrike" kern="1200" baseline="0" dirty="0" smtClean="0">
                <a:solidFill>
                  <a:schemeClr val="tx1"/>
                </a:solidFill>
                <a:latin typeface="+mn-lt"/>
                <a:ea typeface="+mn-ea"/>
                <a:cs typeface="+mn-cs"/>
              </a:rPr>
              <a:t> </a:t>
            </a:r>
            <a:r>
              <a:rPr lang="fr-FR" sz="1000" b="0" i="0" u="none" strike="noStrike" kern="1200" baseline="0" dirty="0" err="1" smtClean="0">
                <a:solidFill>
                  <a:schemeClr val="tx1"/>
                </a:solidFill>
                <a:latin typeface="+mn-lt"/>
                <a:ea typeface="+mn-ea"/>
                <a:cs typeface="+mn-cs"/>
              </a:rPr>
              <a:t>either</a:t>
            </a:r>
            <a:r>
              <a:rPr lang="fr-FR" sz="1000" b="0" i="0" u="none" strike="noStrike" kern="1200" baseline="0" dirty="0" smtClean="0">
                <a:solidFill>
                  <a:schemeClr val="tx1"/>
                </a:solidFill>
                <a:latin typeface="+mn-lt"/>
                <a:ea typeface="+mn-ea"/>
                <a:cs typeface="+mn-cs"/>
              </a:rPr>
              <a:t> </a:t>
            </a:r>
            <a:r>
              <a:rPr lang="fr-FR" sz="1000" b="0" i="0" u="none" strike="noStrike" kern="1200" baseline="0" dirty="0" err="1" smtClean="0">
                <a:solidFill>
                  <a:schemeClr val="tx1"/>
                </a:solidFill>
                <a:latin typeface="+mn-lt"/>
                <a:ea typeface="+mn-ea"/>
                <a:cs typeface="+mn-cs"/>
              </a:rPr>
              <a:t>atazanavir</a:t>
            </a:r>
            <a:r>
              <a:rPr lang="fr-FR" sz="1000" b="0" i="0" u="none" strike="noStrike" kern="1200" baseline="0" dirty="0" smtClean="0">
                <a:solidFill>
                  <a:schemeClr val="tx1"/>
                </a:solidFill>
                <a:latin typeface="+mn-lt"/>
                <a:ea typeface="+mn-ea"/>
                <a:cs typeface="+mn-cs"/>
              </a:rPr>
              <a:t>/</a:t>
            </a:r>
            <a:r>
              <a:rPr lang="fr-FR" sz="1000" b="0" i="0" u="none" strike="noStrike" kern="1200" baseline="0" dirty="0" err="1" smtClean="0">
                <a:solidFill>
                  <a:schemeClr val="tx1"/>
                </a:solidFill>
                <a:latin typeface="+mn-lt"/>
                <a:ea typeface="+mn-ea"/>
                <a:cs typeface="+mn-cs"/>
              </a:rPr>
              <a:t>ritonavir</a:t>
            </a:r>
            <a:r>
              <a:rPr lang="fr-FR" sz="1000" b="0" i="0" u="none" strike="noStrike" kern="1200" baseline="0" dirty="0" smtClean="0">
                <a:solidFill>
                  <a:schemeClr val="tx1"/>
                </a:solidFill>
                <a:latin typeface="+mn-lt"/>
                <a:ea typeface="+mn-ea"/>
                <a:cs typeface="+mn-cs"/>
              </a:rPr>
              <a:t> (ATV/r) or </a:t>
            </a:r>
            <a:r>
              <a:rPr lang="fr-FR" sz="1000" b="0" i="0" u="none" strike="noStrike" kern="1200" baseline="0" dirty="0" err="1" smtClean="0">
                <a:solidFill>
                  <a:schemeClr val="tx1"/>
                </a:solidFill>
                <a:latin typeface="+mn-lt"/>
                <a:ea typeface="+mn-ea"/>
                <a:cs typeface="+mn-cs"/>
              </a:rPr>
              <a:t>darunavir</a:t>
            </a:r>
            <a:r>
              <a:rPr lang="fr-FR" sz="1000" b="0" i="0" u="none" strike="noStrike" kern="1200" baseline="0" dirty="0" smtClean="0">
                <a:solidFill>
                  <a:schemeClr val="tx1"/>
                </a:solidFill>
                <a:latin typeface="+mn-lt"/>
                <a:ea typeface="+mn-ea"/>
                <a:cs typeface="+mn-cs"/>
              </a:rPr>
              <a:t>/</a:t>
            </a:r>
            <a:r>
              <a:rPr lang="fr-FR" sz="1000" b="0" i="0" u="none" strike="noStrike" kern="1200" baseline="0" dirty="0" err="1" smtClean="0">
                <a:solidFill>
                  <a:schemeClr val="tx1"/>
                </a:solidFill>
                <a:latin typeface="+mn-lt"/>
                <a:ea typeface="+mn-ea"/>
                <a:cs typeface="+mn-cs"/>
              </a:rPr>
              <a:t>ritonavir</a:t>
            </a:r>
            <a:r>
              <a:rPr lang="fr-FR" sz="1000" b="0" i="0" u="none" strike="noStrike" kern="1200" baseline="0" dirty="0" smtClean="0">
                <a:solidFill>
                  <a:schemeClr val="tx1"/>
                </a:solidFill>
                <a:latin typeface="+mn-lt"/>
                <a:ea typeface="+mn-ea"/>
                <a:cs typeface="+mn-cs"/>
              </a:rPr>
              <a:t> </a:t>
            </a:r>
            <a:r>
              <a:rPr lang="en-US" sz="1000" b="0" i="0" u="none" strike="noStrike" kern="1200" baseline="0" dirty="0" smtClean="0">
                <a:solidFill>
                  <a:schemeClr val="tx1"/>
                </a:solidFill>
                <a:latin typeface="+mn-lt"/>
                <a:ea typeface="+mn-ea"/>
                <a:cs typeface="+mn-cs"/>
              </a:rPr>
              <a:t>(DRV/r). Our study was part of the AIDS Clinical Trials Group (ACTG) A5260s, a prospective, metabolic </a:t>
            </a:r>
            <a:r>
              <a:rPr lang="en-US" sz="1000" b="0" i="0" u="none" strike="noStrike" kern="1200" baseline="0" dirty="0" err="1" smtClean="0">
                <a:solidFill>
                  <a:schemeClr val="tx1"/>
                </a:solidFill>
                <a:latin typeface="+mn-lt"/>
                <a:ea typeface="+mn-ea"/>
                <a:cs typeface="+mn-cs"/>
              </a:rPr>
              <a:t>substudy</a:t>
            </a:r>
            <a:r>
              <a:rPr lang="en-US" sz="1000" b="0" i="0" u="none" strike="noStrike" kern="1200" baseline="0" dirty="0" smtClean="0">
                <a:solidFill>
                  <a:schemeClr val="tx1"/>
                </a:solidFill>
                <a:latin typeface="+mn-lt"/>
                <a:ea typeface="+mn-ea"/>
                <a:cs typeface="+mn-cs"/>
              </a:rPr>
              <a:t> of the clinical trial ACTG A5257 [21].</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In this prospective study of ART-naive participants who initiated RAL, ATV/r, or DRV/r with TDF/FTC and successfully achieved </a:t>
            </a:r>
            <a:r>
              <a:rPr lang="fr-FR" sz="1000" b="0" i="0" u="none" strike="noStrike" kern="1200" baseline="0" dirty="0" err="1" smtClean="0">
                <a:solidFill>
                  <a:schemeClr val="tx1"/>
                </a:solidFill>
                <a:latin typeface="+mn-lt"/>
                <a:ea typeface="+mn-ea"/>
                <a:cs typeface="+mn-cs"/>
              </a:rPr>
              <a:t>virologic</a:t>
            </a:r>
            <a:r>
              <a:rPr lang="fr-FR" sz="1000" b="0" i="0" u="none" strike="noStrike" kern="1200" baseline="0" dirty="0" smtClean="0">
                <a:solidFill>
                  <a:schemeClr val="tx1"/>
                </a:solidFill>
                <a:latin typeface="+mn-lt"/>
                <a:ea typeface="+mn-ea"/>
                <a:cs typeface="+mn-cs"/>
              </a:rPr>
              <a:t> suppression, no consistent pattern in </a:t>
            </a:r>
            <a:r>
              <a:rPr lang="fr-FR" sz="1000" b="0" i="0" u="none" strike="noStrike" kern="1200" baseline="0" dirty="0" err="1" smtClean="0">
                <a:solidFill>
                  <a:schemeClr val="tx1"/>
                </a:solidFill>
                <a:latin typeface="+mn-lt"/>
                <a:ea typeface="+mn-ea"/>
                <a:cs typeface="+mn-cs"/>
              </a:rPr>
              <a:t>differences</a:t>
            </a:r>
            <a:r>
              <a:rPr lang="fr-FR" sz="1000" b="0" i="0" u="none" strike="noStrike" kern="1200" baseline="0" dirty="0" smtClean="0">
                <a:solidFill>
                  <a:schemeClr val="tx1"/>
                </a:solidFill>
                <a:latin typeface="+mn-lt"/>
                <a:ea typeface="+mn-ea"/>
                <a:cs typeface="+mn-cs"/>
              </a:rPr>
              <a:t> in </a:t>
            </a:r>
            <a:r>
              <a:rPr lang="fr-FR" sz="1000" b="0" i="0" u="none" strike="noStrike" kern="1200" baseline="0" dirty="0" err="1" smtClean="0">
                <a:solidFill>
                  <a:schemeClr val="tx1"/>
                </a:solidFill>
                <a:latin typeface="+mn-lt"/>
                <a:ea typeface="+mn-ea"/>
                <a:cs typeface="+mn-cs"/>
              </a:rPr>
              <a:t>biomarkers</a:t>
            </a:r>
            <a:r>
              <a:rPr lang="fr-FR" sz="1000" b="0" i="0" u="none" strike="noStrike" kern="1200" baseline="0" dirty="0" smtClean="0">
                <a:solidFill>
                  <a:schemeClr val="tx1"/>
                </a:solidFill>
                <a:latin typeface="+mn-lt"/>
                <a:ea typeface="+mn-ea"/>
                <a:cs typeface="+mn-cs"/>
              </a:rPr>
              <a:t> </a:t>
            </a:r>
            <a:r>
              <a:rPr lang="en-US" sz="1000" b="0" i="0" u="none" strike="noStrike" kern="1200" baseline="0" dirty="0" smtClean="0">
                <a:solidFill>
                  <a:schemeClr val="tx1"/>
                </a:solidFill>
                <a:latin typeface="+mn-lt"/>
                <a:ea typeface="+mn-ea"/>
                <a:cs typeface="+mn-cs"/>
              </a:rPr>
              <a:t>emerged that favored any of the ART regimens. our findings suggest that RAL did not have a more comprehensive impact on decreasing systemic inflammation and immune activation compared with PIs.</a:t>
            </a:r>
          </a:p>
          <a:p>
            <a:r>
              <a:rPr lang="en-US" sz="1000" b="0" i="0" u="none" strike="noStrike" kern="1200" baseline="0" dirty="0" smtClean="0">
                <a:solidFill>
                  <a:schemeClr val="tx1"/>
                </a:solidFill>
                <a:latin typeface="+mn-lt"/>
                <a:ea typeface="+mn-ea"/>
                <a:cs typeface="+mn-cs"/>
              </a:rPr>
              <a:t>Other studies have suggested that </a:t>
            </a:r>
            <a:r>
              <a:rPr lang="en-US" sz="1000" b="0" i="0" u="none" strike="noStrike" kern="1200" baseline="0" dirty="0" err="1" smtClean="0">
                <a:solidFill>
                  <a:schemeClr val="tx1"/>
                </a:solidFill>
                <a:latin typeface="+mn-lt"/>
                <a:ea typeface="+mn-ea"/>
                <a:cs typeface="+mn-cs"/>
              </a:rPr>
              <a:t>integrase</a:t>
            </a:r>
            <a:r>
              <a:rPr lang="en-US" sz="1000" b="0" i="0" u="none" strike="noStrike" kern="1200" baseline="0" dirty="0" smtClean="0">
                <a:solidFill>
                  <a:schemeClr val="tx1"/>
                </a:solidFill>
                <a:latin typeface="+mn-lt"/>
                <a:ea typeface="+mn-ea"/>
                <a:cs typeface="+mn-cs"/>
              </a:rPr>
              <a:t> inhibitors may reduce inflammation more effectively than other antiretroviral agents [16, 27–29]. In the SPIRAL trial of 233 (119 RAL, 114 PI/r) otherwise healthy, </a:t>
            </a:r>
            <a:r>
              <a:rPr lang="en-US" sz="1000" b="0" i="0" u="none" strike="noStrike" kern="1200" baseline="0" dirty="0" err="1" smtClean="0">
                <a:solidFill>
                  <a:schemeClr val="tx1"/>
                </a:solidFill>
                <a:latin typeface="+mn-lt"/>
                <a:ea typeface="+mn-ea"/>
                <a:cs typeface="+mn-cs"/>
              </a:rPr>
              <a:t>virologically</a:t>
            </a:r>
            <a:r>
              <a:rPr lang="en-US" sz="1000" b="0" i="0" u="none" strike="noStrike" kern="1200" baseline="0" dirty="0" smtClean="0">
                <a:solidFill>
                  <a:schemeClr val="tx1"/>
                </a:solidFill>
                <a:latin typeface="+mn-lt"/>
                <a:ea typeface="+mn-ea"/>
                <a:cs typeface="+mn-cs"/>
              </a:rPr>
              <a:t> suppressed HIV-infected patients treated with PI/r who randomly switched from PI/r to RAL or continued with PI/r for 48 weeks, </a:t>
            </a:r>
            <a:r>
              <a:rPr lang="en-US" sz="1000" b="0" i="0" u="none" strike="noStrike" kern="1200" baseline="0" dirty="0" err="1" smtClean="0">
                <a:solidFill>
                  <a:schemeClr val="tx1"/>
                </a:solidFill>
                <a:latin typeface="+mn-lt"/>
                <a:ea typeface="+mn-ea"/>
                <a:cs typeface="+mn-cs"/>
              </a:rPr>
              <a:t>hsCRP</a:t>
            </a:r>
            <a:r>
              <a:rPr lang="en-US" sz="1000" b="0" i="0" u="none" strike="noStrike" kern="1200" baseline="0" dirty="0" smtClean="0">
                <a:solidFill>
                  <a:schemeClr val="tx1"/>
                </a:solidFill>
                <a:latin typeface="+mn-lt"/>
                <a:ea typeface="+mn-ea"/>
                <a:cs typeface="+mn-cs"/>
              </a:rPr>
              <a:t>, IL-6, tumor necrosis factor-alpha, and D-dimer decreased in the RAL group relative to the PI/r group [30]. Consistent findings show a rapid decrease of viral load in the first weeks of RAL treatment, with an almost absent second-phase decay [31, 32].</a:t>
            </a:r>
          </a:p>
          <a:p>
            <a:r>
              <a:rPr lang="en-US" sz="1000" b="0" i="0" u="none" strike="noStrike" kern="1200" baseline="0" dirty="0" smtClean="0">
                <a:solidFill>
                  <a:schemeClr val="tx1"/>
                </a:solidFill>
                <a:latin typeface="+mn-lt"/>
                <a:ea typeface="+mn-ea"/>
                <a:cs typeface="+mn-cs"/>
              </a:rPr>
              <a:t>Although the reason for this effect remains unclear, the possibility of a differential effect of RAL on HIV-1 reservoirs, including monocytes and macrophages, has been suggested [33].</a:t>
            </a:r>
          </a:p>
          <a:p>
            <a:r>
              <a:rPr lang="en-US" sz="1000" b="0" i="0" u="none" strike="noStrike" kern="1200" baseline="0" dirty="0" smtClean="0">
                <a:solidFill>
                  <a:schemeClr val="tx1"/>
                </a:solidFill>
                <a:latin typeface="+mn-lt"/>
                <a:ea typeface="+mn-ea"/>
                <a:cs typeface="+mn-cs"/>
              </a:rPr>
              <a:t>However, RAL intensification has demonstrated inconsistent improvements in T-cell activation [28, 29] and improved D </a:t>
            </a:r>
            <a:r>
              <a:rPr lang="fr-FR" sz="1000" b="0" i="0" u="none" strike="noStrike" kern="1200" baseline="0" dirty="0" err="1" smtClean="0">
                <a:solidFill>
                  <a:schemeClr val="tx1"/>
                </a:solidFill>
                <a:latin typeface="+mn-lt"/>
                <a:ea typeface="+mn-ea"/>
                <a:cs typeface="+mn-cs"/>
              </a:rPr>
              <a:t>Ddimer</a:t>
            </a:r>
            <a:r>
              <a:rPr lang="fr-FR" sz="1000" b="0" i="0" u="none" strike="noStrike" kern="1200" baseline="0" dirty="0" smtClean="0">
                <a:solidFill>
                  <a:schemeClr val="tx1"/>
                </a:solidFill>
                <a:latin typeface="+mn-lt"/>
                <a:ea typeface="+mn-ea"/>
                <a:cs typeface="+mn-cs"/>
              </a:rPr>
              <a:t> </a:t>
            </a:r>
            <a:r>
              <a:rPr lang="en-US" sz="1000" b="0" i="0" u="none" strike="noStrike" kern="1200" baseline="0" dirty="0" smtClean="0">
                <a:solidFill>
                  <a:schemeClr val="tx1"/>
                </a:solidFill>
                <a:latin typeface="+mn-lt"/>
                <a:ea typeface="+mn-ea"/>
                <a:cs typeface="+mn-cs"/>
              </a:rPr>
              <a:t>[29] and lipopolysaccharide (LPS) levels [34] but not sCD14 levels [20, 34]. Despite the potential mechanisms mentioned above, our study does not corroborate any advantage of</a:t>
            </a:r>
          </a:p>
          <a:p>
            <a:r>
              <a:rPr lang="en-US" sz="1000" b="0" i="0" u="none" strike="noStrike" kern="1200" baseline="0" dirty="0" smtClean="0">
                <a:solidFill>
                  <a:schemeClr val="tx1"/>
                </a:solidFill>
                <a:latin typeface="+mn-lt"/>
                <a:ea typeface="+mn-ea"/>
                <a:cs typeface="+mn-cs"/>
              </a:rPr>
              <a:t>the </a:t>
            </a:r>
            <a:r>
              <a:rPr lang="en-US" sz="1000" b="0" i="0" u="none" strike="noStrike" kern="1200" baseline="0" dirty="0" err="1" smtClean="0">
                <a:solidFill>
                  <a:schemeClr val="tx1"/>
                </a:solidFill>
                <a:latin typeface="+mn-lt"/>
                <a:ea typeface="+mn-ea"/>
                <a:cs typeface="+mn-cs"/>
              </a:rPr>
              <a:t>integrase</a:t>
            </a:r>
            <a:r>
              <a:rPr lang="en-US" sz="1000" b="0" i="0" u="none" strike="noStrike" kern="1200" baseline="0" dirty="0" smtClean="0">
                <a:solidFill>
                  <a:schemeClr val="tx1"/>
                </a:solidFill>
                <a:latin typeface="+mn-lt"/>
                <a:ea typeface="+mn-ea"/>
                <a:cs typeface="+mn-cs"/>
              </a:rPr>
              <a:t> inhibitor RAL over PIs on reducing immune activation during the first 96 weeks of treatment. A strength of our study is the enrollment of ART-naive participants. Thus, the investigation of the effect of RAL vs PIs on immune activation is not confounded by prior ART experience; this is the case for ART switch or intensification-related studies.</a:t>
            </a:r>
          </a:p>
          <a:p>
            <a:r>
              <a:rPr lang="fr-FR" sz="1000" b="0" i="0" u="none" strike="noStrike" kern="1200" baseline="0" dirty="0" smtClean="0">
                <a:solidFill>
                  <a:schemeClr val="tx1"/>
                </a:solidFill>
                <a:latin typeface="+mn-lt"/>
                <a:ea typeface="+mn-ea"/>
                <a:cs typeface="+mn-cs"/>
              </a:rPr>
              <a:t>Changes in </a:t>
            </a:r>
            <a:r>
              <a:rPr lang="fr-FR" sz="1000" b="0" i="0" u="none" strike="noStrike" kern="1200" baseline="0" dirty="0" err="1" smtClean="0">
                <a:solidFill>
                  <a:schemeClr val="tx1"/>
                </a:solidFill>
                <a:latin typeface="+mn-lt"/>
                <a:ea typeface="+mn-ea"/>
                <a:cs typeface="+mn-cs"/>
              </a:rPr>
              <a:t>systemic</a:t>
            </a:r>
            <a:r>
              <a:rPr lang="fr-FR" sz="1000" b="0" i="0" u="none" strike="noStrike" kern="1200" baseline="0" dirty="0" smtClean="0">
                <a:solidFill>
                  <a:schemeClr val="tx1"/>
                </a:solidFill>
                <a:latin typeface="+mn-lt"/>
                <a:ea typeface="+mn-ea"/>
                <a:cs typeface="+mn-cs"/>
              </a:rPr>
              <a:t> </a:t>
            </a:r>
            <a:r>
              <a:rPr lang="en-US" sz="1000" b="0" i="0" u="none" strike="noStrike" kern="1200" baseline="0" dirty="0" smtClean="0">
                <a:solidFill>
                  <a:schemeClr val="tx1"/>
                </a:solidFill>
                <a:latin typeface="+mn-lt"/>
                <a:ea typeface="+mn-ea"/>
                <a:cs typeface="+mn-cs"/>
              </a:rPr>
              <a:t>inflammation and immune activation that may occur during the initial phase of controlling HIV replication may not be present</a:t>
            </a:r>
          </a:p>
          <a:p>
            <a:r>
              <a:rPr lang="en-US" sz="1000" b="0" i="0" u="none" strike="noStrike" kern="1200" baseline="0" dirty="0" smtClean="0">
                <a:solidFill>
                  <a:schemeClr val="tx1"/>
                </a:solidFill>
                <a:latin typeface="+mn-lt"/>
                <a:ea typeface="+mn-ea"/>
                <a:cs typeface="+mn-cs"/>
              </a:rPr>
              <a:t>with longer follow-up. Thus, longer follow-up may be needed to determine the differential effects of ART on biomarkers of systemic </a:t>
            </a:r>
            <a:r>
              <a:rPr lang="fr-FR" sz="1000" b="0" i="0" u="none" strike="noStrike" kern="1200" baseline="0" dirty="0" smtClean="0">
                <a:solidFill>
                  <a:schemeClr val="tx1"/>
                </a:solidFill>
                <a:latin typeface="+mn-lt"/>
                <a:ea typeface="+mn-ea"/>
                <a:cs typeface="+mn-cs"/>
              </a:rPr>
              <a:t>inflammation and immune activation.</a:t>
            </a:r>
          </a:p>
          <a:p>
            <a:r>
              <a:rPr lang="fr-FR" sz="1000" b="0" i="0" u="none" strike="noStrike" kern="1200" baseline="0" dirty="0" smtClean="0">
                <a:solidFill>
                  <a:schemeClr val="tx1"/>
                </a:solidFill>
                <a:latin typeface="+mn-lt"/>
                <a:ea typeface="+mn-ea"/>
                <a:cs typeface="+mn-cs"/>
              </a:rPr>
              <a:t>All </a:t>
            </a:r>
            <a:r>
              <a:rPr lang="fr-FR" sz="1000" b="0" i="0" u="none" strike="noStrike" kern="1200" baseline="0" dirty="0" err="1" smtClean="0">
                <a:solidFill>
                  <a:schemeClr val="tx1"/>
                </a:solidFill>
                <a:latin typeface="+mn-lt"/>
                <a:ea typeface="+mn-ea"/>
                <a:cs typeface="+mn-cs"/>
              </a:rPr>
              <a:t>study</a:t>
            </a:r>
            <a:r>
              <a:rPr lang="fr-FR" sz="1000" b="0" i="0" u="none" strike="noStrike" kern="1200" baseline="0" dirty="0" smtClean="0">
                <a:solidFill>
                  <a:schemeClr val="tx1"/>
                </a:solidFill>
                <a:latin typeface="+mn-lt"/>
                <a:ea typeface="+mn-ea"/>
                <a:cs typeface="+mn-cs"/>
              </a:rPr>
              <a:t> participants </a:t>
            </a:r>
            <a:r>
              <a:rPr lang="fr-FR" sz="1000" b="0" i="0" u="none" strike="noStrike" kern="1200" baseline="0" dirty="0" err="1" smtClean="0">
                <a:solidFill>
                  <a:schemeClr val="tx1"/>
                </a:solidFill>
                <a:latin typeface="+mn-lt"/>
                <a:ea typeface="+mn-ea"/>
                <a:cs typeface="+mn-cs"/>
              </a:rPr>
              <a:t>received</a:t>
            </a:r>
            <a:r>
              <a:rPr lang="fr-FR" sz="1000" b="0" i="0" u="none" strike="noStrike" kern="1200" baseline="0" dirty="0" smtClean="0">
                <a:solidFill>
                  <a:schemeClr val="tx1"/>
                </a:solidFill>
                <a:latin typeface="+mn-lt"/>
                <a:ea typeface="+mn-ea"/>
                <a:cs typeface="+mn-cs"/>
              </a:rPr>
              <a:t> </a:t>
            </a:r>
            <a:r>
              <a:rPr lang="en-US" sz="1000" b="0" i="0" u="none" strike="noStrike" kern="1200" baseline="0" dirty="0" smtClean="0">
                <a:solidFill>
                  <a:schemeClr val="tx1"/>
                </a:solidFill>
                <a:latin typeface="+mn-lt"/>
                <a:ea typeface="+mn-ea"/>
                <a:cs typeface="+mn-cs"/>
              </a:rPr>
              <a:t>TDF/FTC, but further research should investigate whether the effects of RAL would differ with alternative nucleoside reverse</a:t>
            </a:r>
          </a:p>
          <a:p>
            <a:r>
              <a:rPr lang="fr-FR" sz="1000" b="0" i="0" u="none" strike="noStrike" kern="1200" baseline="0" dirty="0" smtClean="0">
                <a:solidFill>
                  <a:schemeClr val="tx1"/>
                </a:solidFill>
                <a:latin typeface="+mn-lt"/>
                <a:ea typeface="+mn-ea"/>
                <a:cs typeface="+mn-cs"/>
              </a:rPr>
              <a:t>transcriptase </a:t>
            </a:r>
            <a:r>
              <a:rPr lang="fr-FR" sz="1000" b="0" i="0" u="none" strike="noStrike" kern="1200" baseline="0" dirty="0" err="1" smtClean="0">
                <a:solidFill>
                  <a:schemeClr val="tx1"/>
                </a:solidFill>
                <a:latin typeface="+mn-lt"/>
                <a:ea typeface="+mn-ea"/>
                <a:cs typeface="+mn-cs"/>
              </a:rPr>
              <a:t>inhibitor</a:t>
            </a:r>
            <a:r>
              <a:rPr lang="fr-FR" sz="1000" b="0" i="0" u="none" strike="noStrike" kern="1200" baseline="0" dirty="0" smtClean="0">
                <a:solidFill>
                  <a:schemeClr val="tx1"/>
                </a:solidFill>
                <a:latin typeface="+mn-lt"/>
                <a:ea typeface="+mn-ea"/>
                <a:cs typeface="+mn-cs"/>
              </a:rPr>
              <a:t> </a:t>
            </a:r>
            <a:r>
              <a:rPr lang="fr-FR" sz="1000" b="0" i="0" u="none" strike="noStrike" kern="1200" baseline="0" dirty="0" err="1" smtClean="0">
                <a:solidFill>
                  <a:schemeClr val="tx1"/>
                </a:solidFill>
                <a:latin typeface="+mn-lt"/>
                <a:ea typeface="+mn-ea"/>
                <a:cs typeface="+mn-cs"/>
              </a:rPr>
              <a:t>backbones</a:t>
            </a:r>
            <a:r>
              <a:rPr lang="fr-FR" sz="1000" b="0" i="0" u="none" strike="noStrike" kern="1200" baseline="0" dirty="0" smtClean="0">
                <a:solidFill>
                  <a:schemeClr val="tx1"/>
                </a:solidFill>
                <a:latin typeface="+mn-lt"/>
                <a:ea typeface="+mn-ea"/>
                <a:cs typeface="+mn-cs"/>
              </a:rPr>
              <a:t>. </a:t>
            </a:r>
            <a:r>
              <a:rPr lang="en-US" sz="1000" b="0" i="0" u="none" strike="noStrike" kern="1200" baseline="0" dirty="0" smtClean="0">
                <a:solidFill>
                  <a:schemeClr val="tx1"/>
                </a:solidFill>
                <a:latin typeface="+mn-lt"/>
                <a:ea typeface="+mn-ea"/>
                <a:cs typeface="+mn-cs"/>
              </a:rPr>
              <a:t>These results also highlight the need to examine newer ART regimens with more potent </a:t>
            </a:r>
            <a:r>
              <a:rPr lang="en-US" sz="1000" b="0" i="0" u="none" strike="noStrike" kern="1200" baseline="0" dirty="0" err="1" smtClean="0">
                <a:solidFill>
                  <a:schemeClr val="tx1"/>
                </a:solidFill>
                <a:latin typeface="+mn-lt"/>
                <a:ea typeface="+mn-ea"/>
                <a:cs typeface="+mn-cs"/>
              </a:rPr>
              <a:t>antiinflammatory</a:t>
            </a:r>
            <a:r>
              <a:rPr lang="en-US" sz="1000" b="0" i="0" u="none" strike="noStrike" kern="1200" baseline="0" dirty="0" smtClean="0">
                <a:solidFill>
                  <a:schemeClr val="tx1"/>
                </a:solidFill>
                <a:latin typeface="+mn-lt"/>
                <a:ea typeface="+mn-ea"/>
                <a:cs typeface="+mn-cs"/>
              </a:rPr>
              <a:t> effects</a:t>
            </a:r>
          </a:p>
          <a:p>
            <a:r>
              <a:rPr lang="en-US" sz="1000" b="0" i="0" u="none" strike="noStrike" kern="1200" baseline="0" dirty="0" smtClean="0">
                <a:solidFill>
                  <a:schemeClr val="tx1"/>
                </a:solidFill>
                <a:latin typeface="+mn-lt"/>
                <a:ea typeface="+mn-ea"/>
                <a:cs typeface="+mn-cs"/>
              </a:rPr>
              <a:t>as a possible means to effectively prevent long-term comorbidities in the setting of HIV-1 infection.</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Conclusions. Despite some differences in specific markers of inflammation and immune activation between the  antiretroviral therapy (ART) regimens, we found no consistent evidence that the reduction of inflammation and immune activation with ART initiation was different between RAL and PI-based regimens.</a:t>
            </a:r>
            <a:endParaRPr lang="fr-FR" sz="1000"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14</a:t>
            </a:fld>
            <a:endParaRPr lang="fr-FR"/>
          </a:p>
        </p:txBody>
      </p:sp>
    </p:spTree>
    <p:extLst>
      <p:ext uri="{BB962C8B-B14F-4D97-AF65-F5344CB8AC3E}">
        <p14:creationId xmlns:p14="http://schemas.microsoft.com/office/powerpoint/2010/main" val="579071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Understanding how different initial ART regimens reduce chronic immune activation in treated HIV-1 infection is an ongoing research priority. Several studies have shown a significant reduction in markers of microbial translocation in people randomized to </a:t>
            </a:r>
            <a:r>
              <a:rPr lang="en-US" sz="1200" b="0" i="0" u="none" strike="noStrike" kern="1200" baseline="0" dirty="0" err="1" smtClean="0">
                <a:solidFill>
                  <a:schemeClr val="tx1"/>
                </a:solidFill>
                <a:latin typeface="+mn-lt"/>
                <a:ea typeface="+mn-ea"/>
                <a:cs typeface="+mn-cs"/>
              </a:rPr>
              <a:t>raltegravir</a:t>
            </a:r>
            <a:r>
              <a:rPr lang="en-US" sz="1200" b="0" i="0" u="none" strike="noStrike" kern="1200" baseline="0" dirty="0" smtClean="0">
                <a:solidFill>
                  <a:schemeClr val="tx1"/>
                </a:solidFill>
                <a:latin typeface="+mn-lt"/>
                <a:ea typeface="+mn-ea"/>
                <a:cs typeface="+mn-cs"/>
              </a:rPr>
              <a:t> (RAL) compared with people randomized </a:t>
            </a:r>
            <a:r>
              <a:rPr lang="fr-FR" sz="1200" b="0" i="0" u="none" strike="noStrike" kern="1200" baseline="0" dirty="0" smtClean="0">
                <a:solidFill>
                  <a:schemeClr val="tx1"/>
                </a:solidFill>
                <a:latin typeface="+mn-lt"/>
                <a:ea typeface="+mn-ea"/>
                <a:cs typeface="+mn-cs"/>
              </a:rPr>
              <a:t>to </a:t>
            </a:r>
            <a:r>
              <a:rPr lang="fr-FR" sz="1200" b="0" i="0" u="none" strike="noStrike" kern="1200" baseline="0" dirty="0" err="1" smtClean="0">
                <a:solidFill>
                  <a:schemeClr val="tx1"/>
                </a:solidFill>
                <a:latin typeface="+mn-lt"/>
                <a:ea typeface="+mn-ea"/>
                <a:cs typeface="+mn-cs"/>
              </a:rPr>
              <a:t>nonnucleoside</a:t>
            </a:r>
            <a:r>
              <a:rPr lang="fr-FR" sz="1200" b="0" i="0" u="none" strike="noStrike" kern="1200" baseline="0" dirty="0" smtClean="0">
                <a:solidFill>
                  <a:schemeClr val="tx1"/>
                </a:solidFill>
                <a:latin typeface="+mn-lt"/>
                <a:ea typeface="+mn-ea"/>
                <a:cs typeface="+mn-cs"/>
              </a:rPr>
              <a:t> reverse transcriptase </a:t>
            </a:r>
            <a:r>
              <a:rPr lang="fr-FR" sz="1200" b="0" i="0" u="none" strike="noStrike" kern="1200" baseline="0" dirty="0" err="1" smtClean="0">
                <a:solidFill>
                  <a:schemeClr val="tx1"/>
                </a:solidFill>
                <a:latin typeface="+mn-lt"/>
                <a:ea typeface="+mn-ea"/>
                <a:cs typeface="+mn-cs"/>
              </a:rPr>
              <a:t>inhibitors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NNRTIs</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[16–18]. However, prior switch and intensification studies with RAL have not consistently demonstrated reduced low-level viral replication or changes in systemic inflammation and immune </a:t>
            </a:r>
            <a:r>
              <a:rPr lang="fr-FR" sz="1200" b="0" i="0" u="none" strike="noStrike" kern="1200" baseline="0" dirty="0" smtClean="0">
                <a:solidFill>
                  <a:schemeClr val="tx1"/>
                </a:solidFill>
                <a:latin typeface="+mn-lt"/>
                <a:ea typeface="+mn-ea"/>
                <a:cs typeface="+mn-cs"/>
              </a:rPr>
              <a:t>activation [19, 20].</a:t>
            </a:r>
          </a:p>
          <a:p>
            <a:r>
              <a:rPr lang="en-US" sz="1200" b="0" i="0" u="none" strike="noStrike" kern="1200" baseline="0" dirty="0" smtClean="0">
                <a:solidFill>
                  <a:schemeClr val="tx1"/>
                </a:solidFill>
                <a:latin typeface="+mn-lt"/>
                <a:ea typeface="+mn-ea"/>
                <a:cs typeface="+mn-cs"/>
              </a:rPr>
              <a:t>Our objective in this study was to characterize and evaluate longitudinally the changes in biomarkers of inflammation and immune activation among treatment-naive individuals undergoing randomized ART initiation with an </a:t>
            </a:r>
            <a:r>
              <a:rPr lang="en-US" sz="1200" b="0" i="0" u="none" strike="noStrike" kern="1200" baseline="0" dirty="0" err="1" smtClean="0">
                <a:solidFill>
                  <a:schemeClr val="tx1"/>
                </a:solidFill>
                <a:latin typeface="+mn-lt"/>
                <a:ea typeface="+mn-ea"/>
                <a:cs typeface="+mn-cs"/>
              </a:rPr>
              <a:t>integrase</a:t>
            </a:r>
            <a:r>
              <a:rPr lang="en-US" sz="1200" b="0" i="0" u="none" strike="noStrike" kern="1200" baseline="0" dirty="0" smtClean="0">
                <a:solidFill>
                  <a:schemeClr val="tx1"/>
                </a:solidFill>
                <a:latin typeface="+mn-lt"/>
                <a:ea typeface="+mn-ea"/>
                <a:cs typeface="+mn-cs"/>
              </a:rPr>
              <a:t>-based regimen containing RAL or a protease inhibitor–based regimen </a:t>
            </a:r>
            <a:r>
              <a:rPr lang="fr-FR" sz="1200" b="0" i="0" u="none" strike="noStrike" kern="1200" baseline="0" dirty="0" err="1" smtClean="0">
                <a:solidFill>
                  <a:schemeClr val="tx1"/>
                </a:solidFill>
                <a:latin typeface="+mn-lt"/>
                <a:ea typeface="+mn-ea"/>
                <a:cs typeface="+mn-cs"/>
              </a:rPr>
              <a:t>containing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either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atazanavir</a:t>
            </a:r>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ritonavir</a:t>
            </a:r>
            <a:r>
              <a:rPr lang="fr-FR" sz="1200" b="0" i="0" u="none" strike="noStrike" kern="1200" baseline="0" dirty="0" smtClean="0">
                <a:solidFill>
                  <a:schemeClr val="tx1"/>
                </a:solidFill>
                <a:latin typeface="+mn-lt"/>
                <a:ea typeface="+mn-ea"/>
                <a:cs typeface="+mn-cs"/>
              </a:rPr>
              <a:t> (ATV/r) or </a:t>
            </a:r>
            <a:r>
              <a:rPr lang="fr-FR" sz="1200" b="0" i="0" u="none" strike="noStrike" kern="1200" baseline="0" dirty="0" err="1" smtClean="0">
                <a:solidFill>
                  <a:schemeClr val="tx1"/>
                </a:solidFill>
                <a:latin typeface="+mn-lt"/>
                <a:ea typeface="+mn-ea"/>
                <a:cs typeface="+mn-cs"/>
              </a:rPr>
              <a:t>darunavir</a:t>
            </a:r>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ritonavir</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(DRV/r). Our study was part of the AIDS Clinical Trials Group (ACTG) A5260s, a prospective, metabolic </a:t>
            </a:r>
            <a:r>
              <a:rPr lang="en-US" sz="1200" b="0" i="0" u="none" strike="noStrike" kern="1200" baseline="0" dirty="0" err="1" smtClean="0">
                <a:solidFill>
                  <a:schemeClr val="tx1"/>
                </a:solidFill>
                <a:latin typeface="+mn-lt"/>
                <a:ea typeface="+mn-ea"/>
                <a:cs typeface="+mn-cs"/>
              </a:rPr>
              <a:t>substudy</a:t>
            </a:r>
            <a:r>
              <a:rPr lang="en-US" sz="1200" b="0" i="0" u="none" strike="noStrike" kern="1200" baseline="0" dirty="0" smtClean="0">
                <a:solidFill>
                  <a:schemeClr val="tx1"/>
                </a:solidFill>
                <a:latin typeface="+mn-lt"/>
                <a:ea typeface="+mn-ea"/>
                <a:cs typeface="+mn-cs"/>
              </a:rPr>
              <a:t> of the clinical trial ACTG A5257 [21].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prospective study of ART-naive participants who initiated RAL, ATV/r, or DRV/r with TDF/FTC and successfully achieved </a:t>
            </a:r>
            <a:r>
              <a:rPr lang="fr-FR" sz="1200" b="0" i="0" u="none" strike="noStrike" kern="1200" baseline="0" dirty="0" err="1" smtClean="0">
                <a:solidFill>
                  <a:schemeClr val="tx1"/>
                </a:solidFill>
                <a:latin typeface="+mn-lt"/>
                <a:ea typeface="+mn-ea"/>
                <a:cs typeface="+mn-cs"/>
              </a:rPr>
              <a:t>virologic</a:t>
            </a:r>
            <a:r>
              <a:rPr lang="fr-FR" sz="1200" b="0" i="0" u="none" strike="noStrike" kern="1200" baseline="0" dirty="0" smtClean="0">
                <a:solidFill>
                  <a:schemeClr val="tx1"/>
                </a:solidFill>
                <a:latin typeface="+mn-lt"/>
                <a:ea typeface="+mn-ea"/>
                <a:cs typeface="+mn-cs"/>
              </a:rPr>
              <a:t> suppression, no consistent pattern in </a:t>
            </a:r>
            <a:r>
              <a:rPr lang="fr-FR" sz="1200" b="0" i="0" u="none" strike="noStrike" kern="1200" baseline="0" dirty="0" err="1" smtClean="0">
                <a:solidFill>
                  <a:schemeClr val="tx1"/>
                </a:solidFill>
                <a:latin typeface="+mn-lt"/>
                <a:ea typeface="+mn-ea"/>
                <a:cs typeface="+mn-cs"/>
              </a:rPr>
              <a:t>differences</a:t>
            </a:r>
            <a:r>
              <a:rPr lang="fr-FR" sz="1200" b="0" i="0" u="none" strike="noStrike" kern="1200" baseline="0" dirty="0" smtClean="0">
                <a:solidFill>
                  <a:schemeClr val="tx1"/>
                </a:solidFill>
                <a:latin typeface="+mn-lt"/>
                <a:ea typeface="+mn-ea"/>
                <a:cs typeface="+mn-cs"/>
              </a:rPr>
              <a:t> in </a:t>
            </a:r>
            <a:r>
              <a:rPr lang="fr-FR" sz="1200" b="0" i="0" u="none" strike="noStrike" kern="1200" baseline="0" dirty="0" err="1" smtClean="0">
                <a:solidFill>
                  <a:schemeClr val="tx1"/>
                </a:solidFill>
                <a:latin typeface="+mn-lt"/>
                <a:ea typeface="+mn-ea"/>
                <a:cs typeface="+mn-cs"/>
              </a:rPr>
              <a:t>biomarkers</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emerged that favored any of the ART regimens. our findings suggest that RAL did not have a more comprehensive impact on decreasing systemic inflammation and immune activation compared with PIs.</a:t>
            </a:r>
          </a:p>
          <a:p>
            <a:r>
              <a:rPr lang="en-US" sz="1200" b="0" i="0" u="none" strike="noStrike" kern="1200" baseline="0" dirty="0" smtClean="0">
                <a:solidFill>
                  <a:schemeClr val="tx1"/>
                </a:solidFill>
                <a:latin typeface="+mn-lt"/>
                <a:ea typeface="+mn-ea"/>
                <a:cs typeface="+mn-cs"/>
              </a:rPr>
              <a:t>Other studies have suggested that </a:t>
            </a:r>
            <a:r>
              <a:rPr lang="en-US" sz="1200" b="0" i="0" u="none" strike="noStrike" kern="1200" baseline="0" dirty="0" err="1" smtClean="0">
                <a:solidFill>
                  <a:schemeClr val="tx1"/>
                </a:solidFill>
                <a:latin typeface="+mn-lt"/>
                <a:ea typeface="+mn-ea"/>
                <a:cs typeface="+mn-cs"/>
              </a:rPr>
              <a:t>integrase</a:t>
            </a:r>
            <a:r>
              <a:rPr lang="en-US" sz="1200" b="0" i="0" u="none" strike="noStrike" kern="1200" baseline="0" dirty="0" smtClean="0">
                <a:solidFill>
                  <a:schemeClr val="tx1"/>
                </a:solidFill>
                <a:latin typeface="+mn-lt"/>
                <a:ea typeface="+mn-ea"/>
                <a:cs typeface="+mn-cs"/>
              </a:rPr>
              <a:t> inhibitors may reduce inflammation more effectively than other antiretroviral agents [16, 27–29]. In the SPIRAL trial of 233 (119 RAL, 114 PI/r) otherwise healthy, </a:t>
            </a:r>
            <a:r>
              <a:rPr lang="en-US" sz="1200" b="0" i="0" u="none" strike="noStrike" kern="1200" baseline="0" dirty="0" err="1" smtClean="0">
                <a:solidFill>
                  <a:schemeClr val="tx1"/>
                </a:solidFill>
                <a:latin typeface="+mn-lt"/>
                <a:ea typeface="+mn-ea"/>
                <a:cs typeface="+mn-cs"/>
              </a:rPr>
              <a:t>virologically</a:t>
            </a:r>
            <a:r>
              <a:rPr lang="en-US" sz="1200" b="0" i="0" u="none" strike="noStrike" kern="1200" baseline="0" dirty="0" smtClean="0">
                <a:solidFill>
                  <a:schemeClr val="tx1"/>
                </a:solidFill>
                <a:latin typeface="+mn-lt"/>
                <a:ea typeface="+mn-ea"/>
                <a:cs typeface="+mn-cs"/>
              </a:rPr>
              <a:t> suppressed HIV-infected patients treated with PI/r who randomly switched from PI/r to RAL or continued with PI/r for 48 weeks, </a:t>
            </a:r>
            <a:r>
              <a:rPr lang="en-US" sz="1200" b="0" i="0" u="none" strike="noStrike" kern="1200" baseline="0" dirty="0" err="1" smtClean="0">
                <a:solidFill>
                  <a:schemeClr val="tx1"/>
                </a:solidFill>
                <a:latin typeface="+mn-lt"/>
                <a:ea typeface="+mn-ea"/>
                <a:cs typeface="+mn-cs"/>
              </a:rPr>
              <a:t>hsCRP</a:t>
            </a:r>
            <a:r>
              <a:rPr lang="en-US" sz="1200" b="0" i="0" u="none" strike="noStrike" kern="1200" baseline="0" dirty="0" smtClean="0">
                <a:solidFill>
                  <a:schemeClr val="tx1"/>
                </a:solidFill>
                <a:latin typeface="+mn-lt"/>
                <a:ea typeface="+mn-ea"/>
                <a:cs typeface="+mn-cs"/>
              </a:rPr>
              <a:t>, IL-6, tumor necrosis factor-alpha, and D-dimer decreased in the RAL group relative to the PI/r group [30]. Consistent findings show a rapid decrease of viral load in the first weeks of RAL treatment, with an almost absent second-phase decay [31, 32].</a:t>
            </a:r>
          </a:p>
          <a:p>
            <a:r>
              <a:rPr lang="en-US" sz="1200" b="0" i="0" u="none" strike="noStrike" kern="1200" baseline="0" dirty="0" smtClean="0">
                <a:solidFill>
                  <a:schemeClr val="tx1"/>
                </a:solidFill>
                <a:latin typeface="+mn-lt"/>
                <a:ea typeface="+mn-ea"/>
                <a:cs typeface="+mn-cs"/>
              </a:rPr>
              <a:t>Although the reason for this effect remains unclear, the possibility of a differential effect of RAL on HIV-1 reservoirs, including monocytes and macrophages, has been suggested [33].</a:t>
            </a:r>
          </a:p>
          <a:p>
            <a:r>
              <a:rPr lang="en-US" sz="1200" b="0" i="0" u="none" strike="noStrike" kern="1200" baseline="0" dirty="0" smtClean="0">
                <a:solidFill>
                  <a:schemeClr val="tx1"/>
                </a:solidFill>
                <a:latin typeface="+mn-lt"/>
                <a:ea typeface="+mn-ea"/>
                <a:cs typeface="+mn-cs"/>
              </a:rPr>
              <a:t>However, RAL intensification has demonstrated inconsistent improvements in T-cell activation [28, 29] and improved D </a:t>
            </a:r>
            <a:r>
              <a:rPr lang="fr-FR" sz="1200" b="0" i="0" u="none" strike="noStrike" kern="1200" baseline="0" dirty="0" err="1" smtClean="0">
                <a:solidFill>
                  <a:schemeClr val="tx1"/>
                </a:solidFill>
                <a:latin typeface="+mn-lt"/>
                <a:ea typeface="+mn-ea"/>
                <a:cs typeface="+mn-cs"/>
              </a:rPr>
              <a:t>Ddimer</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[29] and lipopolysaccharide (LPS) levels [34] but not sCD14 levels [20, 34]. Despite the potential mechanisms mentioned above, our study does not corroborate any advantage of</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integrase</a:t>
            </a:r>
            <a:r>
              <a:rPr lang="en-US" sz="1200" b="0" i="0" u="none" strike="noStrike" kern="1200" baseline="0" dirty="0" smtClean="0">
                <a:solidFill>
                  <a:schemeClr val="tx1"/>
                </a:solidFill>
                <a:latin typeface="+mn-lt"/>
                <a:ea typeface="+mn-ea"/>
                <a:cs typeface="+mn-cs"/>
              </a:rPr>
              <a:t> inhibitor RAL over PIs on reducing immune activation during the first 96 weeks of treatment. A strength of our study is the enrollment of ART-naive participants. Thus, the investigation of the effect of RAL vs PIs on immune activation is not confounded by prior ART experience; this is the case for ART switch or intensification-related studies.</a:t>
            </a:r>
          </a:p>
          <a:p>
            <a:r>
              <a:rPr lang="fr-FR" sz="1200" b="0" i="0" u="none" strike="noStrike" kern="1200" baseline="0" dirty="0" smtClean="0">
                <a:solidFill>
                  <a:schemeClr val="tx1"/>
                </a:solidFill>
                <a:latin typeface="+mn-lt"/>
                <a:ea typeface="+mn-ea"/>
                <a:cs typeface="+mn-cs"/>
              </a:rPr>
              <a:t>Changes in </a:t>
            </a:r>
            <a:r>
              <a:rPr lang="fr-FR" sz="1200" b="0" i="0" u="none" strike="noStrike" kern="1200" baseline="0" dirty="0" err="1" smtClean="0">
                <a:solidFill>
                  <a:schemeClr val="tx1"/>
                </a:solidFill>
                <a:latin typeface="+mn-lt"/>
                <a:ea typeface="+mn-ea"/>
                <a:cs typeface="+mn-cs"/>
              </a:rPr>
              <a:t>systemic</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inflammation and immune activation that may occur during the initial phase of controlling HIV replication may not be present</a:t>
            </a:r>
          </a:p>
          <a:p>
            <a:r>
              <a:rPr lang="en-US" sz="1200" b="0" i="0" u="none" strike="noStrike" kern="1200" baseline="0" dirty="0" smtClean="0">
                <a:solidFill>
                  <a:schemeClr val="tx1"/>
                </a:solidFill>
                <a:latin typeface="+mn-lt"/>
                <a:ea typeface="+mn-ea"/>
                <a:cs typeface="+mn-cs"/>
              </a:rPr>
              <a:t>with longer follow-up. Thus, longer follow-up may be needed to determine the differential effects of ART on biomarkers of systemic </a:t>
            </a:r>
            <a:r>
              <a:rPr lang="fr-FR" sz="1200" b="0" i="0" u="none" strike="noStrike" kern="1200" baseline="0" dirty="0" smtClean="0">
                <a:solidFill>
                  <a:schemeClr val="tx1"/>
                </a:solidFill>
                <a:latin typeface="+mn-lt"/>
                <a:ea typeface="+mn-ea"/>
                <a:cs typeface="+mn-cs"/>
              </a:rPr>
              <a:t>inflammation and immune activation.</a:t>
            </a:r>
          </a:p>
          <a:p>
            <a:r>
              <a:rPr lang="fr-FR" sz="1200" b="0" i="0" u="none" strike="noStrike" kern="1200" baseline="0" dirty="0" smtClean="0">
                <a:solidFill>
                  <a:schemeClr val="tx1"/>
                </a:solidFill>
                <a:latin typeface="+mn-lt"/>
                <a:ea typeface="+mn-ea"/>
                <a:cs typeface="+mn-cs"/>
              </a:rPr>
              <a:t>All </a:t>
            </a:r>
            <a:r>
              <a:rPr lang="fr-FR" sz="1200" b="0" i="0" u="none" strike="noStrike" kern="1200" baseline="0" dirty="0" err="1" smtClean="0">
                <a:solidFill>
                  <a:schemeClr val="tx1"/>
                </a:solidFill>
                <a:latin typeface="+mn-lt"/>
                <a:ea typeface="+mn-ea"/>
                <a:cs typeface="+mn-cs"/>
              </a:rPr>
              <a:t>study</a:t>
            </a:r>
            <a:r>
              <a:rPr lang="fr-FR" sz="1200" b="0" i="0" u="none" strike="noStrike" kern="1200" baseline="0" dirty="0" smtClean="0">
                <a:solidFill>
                  <a:schemeClr val="tx1"/>
                </a:solidFill>
                <a:latin typeface="+mn-lt"/>
                <a:ea typeface="+mn-ea"/>
                <a:cs typeface="+mn-cs"/>
              </a:rPr>
              <a:t> participants </a:t>
            </a:r>
            <a:r>
              <a:rPr lang="fr-FR" sz="1200" b="0" i="0" u="none" strike="noStrike" kern="1200" baseline="0" dirty="0" err="1" smtClean="0">
                <a:solidFill>
                  <a:schemeClr val="tx1"/>
                </a:solidFill>
                <a:latin typeface="+mn-lt"/>
                <a:ea typeface="+mn-ea"/>
                <a:cs typeface="+mn-cs"/>
              </a:rPr>
              <a:t>received</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TDF/FTC, but further research should investigate whether the effects of RAL would differ with alternative nucleoside reverse</a:t>
            </a:r>
          </a:p>
          <a:p>
            <a:r>
              <a:rPr lang="fr-FR" sz="1200" b="0" i="0" u="none" strike="noStrike" kern="1200" baseline="0" dirty="0" smtClean="0">
                <a:solidFill>
                  <a:schemeClr val="tx1"/>
                </a:solidFill>
                <a:latin typeface="+mn-lt"/>
                <a:ea typeface="+mn-ea"/>
                <a:cs typeface="+mn-cs"/>
              </a:rPr>
              <a:t>transcriptase </a:t>
            </a:r>
            <a:r>
              <a:rPr lang="fr-FR" sz="1200" b="0" i="0" u="none" strike="noStrike" kern="1200" baseline="0" dirty="0" err="1" smtClean="0">
                <a:solidFill>
                  <a:schemeClr val="tx1"/>
                </a:solidFill>
                <a:latin typeface="+mn-lt"/>
                <a:ea typeface="+mn-ea"/>
                <a:cs typeface="+mn-cs"/>
              </a:rPr>
              <a:t>inhibitor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backbones</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These results also highlight the need to examine newer ART regimens with more potent </a:t>
            </a:r>
            <a:r>
              <a:rPr lang="en-US" sz="1200" b="0" i="0" u="none" strike="noStrike" kern="1200" baseline="0" dirty="0" err="1" smtClean="0">
                <a:solidFill>
                  <a:schemeClr val="tx1"/>
                </a:solidFill>
                <a:latin typeface="+mn-lt"/>
                <a:ea typeface="+mn-ea"/>
                <a:cs typeface="+mn-cs"/>
              </a:rPr>
              <a:t>antiinflammatory</a:t>
            </a:r>
            <a:r>
              <a:rPr lang="en-US" sz="1200" b="0" i="0" u="none" strike="noStrike" kern="1200" baseline="0" dirty="0" smtClean="0">
                <a:solidFill>
                  <a:schemeClr val="tx1"/>
                </a:solidFill>
                <a:latin typeface="+mn-lt"/>
                <a:ea typeface="+mn-ea"/>
                <a:cs typeface="+mn-cs"/>
              </a:rPr>
              <a:t> effects</a:t>
            </a:r>
          </a:p>
          <a:p>
            <a:r>
              <a:rPr lang="en-US" sz="1200" b="0" i="0" u="none" strike="noStrike" kern="1200" baseline="0" dirty="0" smtClean="0">
                <a:solidFill>
                  <a:schemeClr val="tx1"/>
                </a:solidFill>
                <a:latin typeface="+mn-lt"/>
                <a:ea typeface="+mn-ea"/>
                <a:cs typeface="+mn-cs"/>
              </a:rPr>
              <a:t>as a possible means to effectively prevent long-term comorbidities in the setting of HIV-1 infection.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Conclusions. Despite some differences in specific markers of inflammation and immune activation between the  antiretroviral therapy (ART) regimens, we found no consistent evidence that the reduction of inflammation and immune activation with ART initiation was different between RAL and PI-based regimens.</a:t>
            </a:r>
            <a:endParaRPr lang="fr-FR"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15</a:t>
            </a:fld>
            <a:endParaRPr lang="fr-FR"/>
          </a:p>
        </p:txBody>
      </p:sp>
    </p:spTree>
    <p:extLst>
      <p:ext uri="{BB962C8B-B14F-4D97-AF65-F5344CB8AC3E}">
        <p14:creationId xmlns:p14="http://schemas.microsoft.com/office/powerpoint/2010/main" val="57907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HIV-1–specific immune responses have been documented in some HIV-1–exposed but uninfected individuals (1–11). These responses are thought to have been generated by exposure to HIV-1 or cross-reactivity to other antigens (12–14). Irrespective of how they are induced, the relationship of these immune responses to infection is controversial. Some groups have not reliably detected such responses, possibly because of the differences in strength or frequency in exposed uninfected subjects relative to those with a systemic infection (15–17). </a:t>
            </a:r>
          </a:p>
          <a:p>
            <a:r>
              <a:rPr lang="en-US" sz="1200" b="0" i="0" u="none" strike="noStrike" kern="1200" baseline="0" dirty="0" smtClean="0">
                <a:solidFill>
                  <a:schemeClr val="tx1"/>
                </a:solidFill>
                <a:latin typeface="+mn-lt"/>
                <a:ea typeface="+mn-ea"/>
                <a:cs typeface="+mn-cs"/>
              </a:rPr>
              <a:t>Thus, characterization of immune responses in exposed uninfected individuals and verification of how they relate to protection would require a well-designed study with clinical outcomes, similar to the immune correlates analysis for the RV144 vaccine trial (18–20). Such a study could reveal characteristics desirable for T-cell responses, which then could be used to inform the design of T-cell </a:t>
            </a:r>
            <a:r>
              <a:rPr lang="en-US" sz="1200" b="0" i="0" u="none" strike="noStrike" kern="1200" baseline="0" dirty="0" err="1" smtClean="0">
                <a:solidFill>
                  <a:schemeClr val="tx1"/>
                </a:solidFill>
                <a:latin typeface="+mn-lt"/>
                <a:ea typeface="+mn-ea"/>
                <a:cs typeface="+mn-cs"/>
              </a:rPr>
              <a:t>immunogens</a:t>
            </a:r>
            <a:r>
              <a:rPr lang="en-US" sz="1200" b="0" i="0" u="none" strike="noStrike" kern="1200" baseline="0" dirty="0" smtClean="0">
                <a:solidFill>
                  <a:schemeClr val="tx1"/>
                </a:solidFill>
                <a:latin typeface="+mn-lt"/>
                <a:ea typeface="+mn-ea"/>
                <a:cs typeface="+mn-cs"/>
              </a:rPr>
              <a:t> for a preventative HIV-1 vaccine (21).</a:t>
            </a:r>
          </a:p>
          <a:p>
            <a:r>
              <a:rPr lang="en-US" sz="1200" b="0" i="0" u="none" strike="noStrike" kern="1200" baseline="0" dirty="0" err="1" smtClean="0">
                <a:solidFill>
                  <a:schemeClr val="tx1"/>
                </a:solidFill>
                <a:latin typeface="+mn-lt"/>
                <a:ea typeface="+mn-ea"/>
                <a:cs typeface="+mn-cs"/>
              </a:rPr>
              <a:t>Preexposure</a:t>
            </a:r>
            <a:r>
              <a:rPr lang="en-US" sz="1200" b="0" i="0" u="none" strike="noStrike" kern="1200" baseline="0" dirty="0" smtClean="0">
                <a:solidFill>
                  <a:schemeClr val="tx1"/>
                </a:solidFill>
                <a:latin typeface="+mn-lt"/>
                <a:ea typeface="+mn-ea"/>
                <a:cs typeface="+mn-cs"/>
              </a:rPr>
              <a:t> chemoprophylaxis studies, where there are long follow-up periods and infection outcomes, have the potential for discovery of naturally acquired or induced immunity related to HIV-1 infection </a:t>
            </a:r>
            <a:r>
              <a:rPr lang="en-US" sz="1200" b="0" i="0" u="none" strike="noStrike" kern="1200" baseline="0" dirty="0" err="1" smtClean="0">
                <a:solidFill>
                  <a:schemeClr val="tx1"/>
                </a:solidFill>
                <a:latin typeface="+mn-lt"/>
                <a:ea typeface="+mn-ea"/>
                <a:cs typeface="+mn-cs"/>
              </a:rPr>
              <a:t>risk.We</a:t>
            </a:r>
            <a:r>
              <a:rPr lang="en-US" sz="1200" b="0" i="0" u="none" strike="noStrike" kern="1200" baseline="0" dirty="0" smtClean="0">
                <a:solidFill>
                  <a:schemeClr val="tx1"/>
                </a:solidFill>
                <a:latin typeface="+mn-lt"/>
                <a:ea typeface="+mn-ea"/>
                <a:cs typeface="+mn-cs"/>
              </a:rPr>
              <a:t> designed a hypothesis-driven case–control immunology study nested within the global </a:t>
            </a:r>
            <a:r>
              <a:rPr lang="en-US" sz="1200" b="0" i="0" u="none" strike="noStrike" kern="1200" baseline="0" dirty="0" err="1" smtClean="0">
                <a:solidFill>
                  <a:schemeClr val="tx1"/>
                </a:solidFill>
                <a:latin typeface="+mn-lt"/>
                <a:ea typeface="+mn-ea"/>
                <a:cs typeface="+mn-cs"/>
              </a:rPr>
              <a:t>Preexposure</a:t>
            </a:r>
            <a:r>
              <a:rPr lang="en-US" sz="1200" b="0" i="0" u="none" strike="noStrike" kern="1200" baseline="0" dirty="0" smtClean="0">
                <a:solidFill>
                  <a:schemeClr val="tx1"/>
                </a:solidFill>
                <a:latin typeface="+mn-lt"/>
                <a:ea typeface="+mn-ea"/>
                <a:cs typeface="+mn-cs"/>
              </a:rPr>
              <a:t> Prophylaxis Initiative (</a:t>
            </a:r>
            <a:r>
              <a:rPr lang="en-US" sz="1200" b="0" i="0" u="none" strike="noStrike" kern="1200" baseline="0" dirty="0" err="1" smtClean="0">
                <a:solidFill>
                  <a:schemeClr val="tx1"/>
                </a:solidFill>
                <a:latin typeface="+mn-lt"/>
                <a:ea typeface="+mn-ea"/>
                <a:cs typeface="+mn-cs"/>
              </a:rPr>
              <a:t>iPrEx</a:t>
            </a:r>
            <a:r>
              <a:rPr lang="en-US" sz="1200" b="0" i="0" u="none" strike="noStrike" kern="1200" baseline="0" dirty="0" smtClean="0">
                <a:solidFill>
                  <a:schemeClr val="tx1"/>
                </a:solidFill>
                <a:latin typeface="+mn-lt"/>
                <a:ea typeface="+mn-ea"/>
                <a:cs typeface="+mn-cs"/>
              </a:rPr>
              <a:t>) chemoprophylaxis trial (22). </a:t>
            </a:r>
          </a:p>
          <a:p>
            <a:r>
              <a:rPr lang="en-US" sz="1200" b="0" i="0" u="none" strike="noStrike" kern="1200" baseline="0" dirty="0" smtClean="0">
                <a:solidFill>
                  <a:schemeClr val="tx1"/>
                </a:solidFill>
                <a:latin typeface="+mn-lt"/>
                <a:ea typeface="+mn-ea"/>
                <a:cs typeface="+mn-cs"/>
              </a:rPr>
              <a:t>Our study leveraged the rigorous design of the </a:t>
            </a:r>
            <a:r>
              <a:rPr lang="en-US" sz="1200" b="0" i="0" u="none" strike="noStrike" kern="1200" baseline="0" dirty="0" err="1" smtClean="0">
                <a:solidFill>
                  <a:schemeClr val="tx1"/>
                </a:solidFill>
                <a:latin typeface="+mn-lt"/>
                <a:ea typeface="+mn-ea"/>
                <a:cs typeface="+mn-cs"/>
              </a:rPr>
              <a:t>iPrEx</a:t>
            </a:r>
            <a:r>
              <a:rPr lang="en-US" sz="1200" b="0" i="0" u="none" strike="noStrike" kern="1200" baseline="0" dirty="0" smtClean="0">
                <a:solidFill>
                  <a:schemeClr val="tx1"/>
                </a:solidFill>
                <a:latin typeface="+mn-lt"/>
                <a:ea typeface="+mn-ea"/>
                <a:cs typeface="+mn-cs"/>
              </a:rPr>
              <a:t> trial to examine naturally acquired HIV-1–specific T-cell responses. </a:t>
            </a:r>
          </a:p>
          <a:p>
            <a:r>
              <a:rPr lang="en-US" sz="1200" b="0" i="0" u="none" strike="noStrike" kern="1200" baseline="0" dirty="0" smtClean="0">
                <a:solidFill>
                  <a:schemeClr val="tx1"/>
                </a:solidFill>
                <a:latin typeface="+mn-lt"/>
                <a:ea typeface="+mn-ea"/>
                <a:cs typeface="+mn-cs"/>
              </a:rPr>
              <a:t>The first objective of our study was to corroborate previous reports of HIV-1 antigen-specific IFN-γ responses in exposed but uninfected individuals. </a:t>
            </a:r>
          </a:p>
          <a:p>
            <a:r>
              <a:rPr lang="en-US" sz="1200" b="0" i="0" u="none" strike="noStrike" kern="1200" baseline="0" dirty="0" smtClean="0">
                <a:solidFill>
                  <a:schemeClr val="tx1"/>
                </a:solidFill>
                <a:latin typeface="+mn-lt"/>
                <a:ea typeface="+mn-ea"/>
                <a:cs typeface="+mn-cs"/>
              </a:rPr>
              <a:t>The second objective was to test the hypothesis that HIV-1–specific T-cell responses in persistently HIV-1–</a:t>
            </a:r>
            <a:r>
              <a:rPr lang="en-US" sz="1200" b="0" i="0" u="none" strike="noStrike" kern="1200" baseline="0" dirty="0" err="1" smtClean="0">
                <a:solidFill>
                  <a:schemeClr val="tx1"/>
                </a:solidFill>
                <a:latin typeface="+mn-lt"/>
                <a:ea typeface="+mn-ea"/>
                <a:cs typeface="+mn-cs"/>
              </a:rPr>
              <a:t>seronegative</a:t>
            </a:r>
            <a:r>
              <a:rPr lang="en-US"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iPrEx</a:t>
            </a:r>
            <a:r>
              <a:rPr lang="fr-FR" sz="1200" b="0" i="0" u="none" strike="noStrike" kern="1200" baseline="0" dirty="0" smtClean="0">
                <a:solidFill>
                  <a:schemeClr val="tx1"/>
                </a:solidFill>
                <a:latin typeface="+mn-lt"/>
                <a:ea typeface="+mn-ea"/>
                <a:cs typeface="+mn-cs"/>
              </a:rPr>
              <a:t> participants [</a:t>
            </a:r>
            <a:r>
              <a:rPr lang="fr-FR" sz="1200" b="0" i="0" u="none" strike="noStrike" kern="1200" baseline="0" dirty="0" err="1" smtClean="0">
                <a:solidFill>
                  <a:schemeClr val="tx1"/>
                </a:solidFill>
                <a:latin typeface="+mn-lt"/>
                <a:ea typeface="+mn-ea"/>
                <a:cs typeface="+mn-cs"/>
              </a:rPr>
              <a:t>designated</a:t>
            </a:r>
            <a:r>
              <a:rPr lang="fr-FR" sz="1200" b="0" i="0" u="none" strike="noStrike" kern="1200" baseline="0" dirty="0" smtClean="0">
                <a:solidFill>
                  <a:schemeClr val="tx1"/>
                </a:solidFill>
                <a:latin typeface="+mn-lt"/>
                <a:ea typeface="+mn-ea"/>
                <a:cs typeface="+mn-cs"/>
              </a:rPr>
              <a:t> HIV-1–</a:t>
            </a:r>
            <a:r>
              <a:rPr lang="fr-FR" sz="1200" b="0" i="0" u="none" strike="noStrike" kern="1200" baseline="0" dirty="0" err="1" smtClean="0">
                <a:solidFill>
                  <a:schemeClr val="tx1"/>
                </a:solidFill>
                <a:latin typeface="+mn-lt"/>
                <a:ea typeface="+mn-ea"/>
                <a:cs typeface="+mn-cs"/>
              </a:rPr>
              <a:t>exposed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seronegative</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(HESN)] differed from </a:t>
            </a:r>
            <a:r>
              <a:rPr lang="en-US" sz="1200" b="0" i="0" u="none" strike="noStrike" kern="1200" baseline="0" dirty="0" err="1" smtClean="0">
                <a:solidFill>
                  <a:schemeClr val="tx1"/>
                </a:solidFill>
                <a:latin typeface="+mn-lt"/>
                <a:ea typeface="+mn-ea"/>
                <a:cs typeface="+mn-cs"/>
              </a:rPr>
              <a:t>preinfection</a:t>
            </a:r>
            <a:r>
              <a:rPr lang="en-US" sz="1200" b="0" i="0" u="none" strike="noStrike" kern="1200" baseline="0" dirty="0" smtClean="0">
                <a:solidFill>
                  <a:schemeClr val="tx1"/>
                </a:solidFill>
                <a:latin typeface="+mn-lt"/>
                <a:ea typeface="+mn-ea"/>
                <a:cs typeface="+mn-cs"/>
              </a:rPr>
              <a:t> T-cell responses in those who eventually seroconverted [designated </a:t>
            </a:r>
            <a:r>
              <a:rPr lang="en-US" sz="1200" b="0" i="0" u="none" strike="noStrike" kern="1200" baseline="0" dirty="0" err="1" smtClean="0">
                <a:solidFill>
                  <a:schemeClr val="tx1"/>
                </a:solidFill>
                <a:latin typeface="+mn-lt"/>
                <a:ea typeface="+mn-ea"/>
                <a:cs typeface="+mn-cs"/>
              </a:rPr>
              <a:t>seroconverter</a:t>
            </a:r>
            <a:r>
              <a:rPr lang="en-US" sz="1200" b="0" i="0" u="none" strike="noStrike" kern="1200" baseline="0" dirty="0" smtClean="0">
                <a:solidFill>
                  <a:schemeClr val="tx1"/>
                </a:solidFill>
                <a:latin typeface="+mn-lt"/>
                <a:ea typeface="+mn-ea"/>
                <a:cs typeface="+mn-cs"/>
              </a:rPr>
              <a:t>–before infection (SC-BI)], thus relating such responses to infection risk.</a:t>
            </a:r>
            <a:endParaRPr lang="fr-FR"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2</a:t>
            </a:fld>
            <a:endParaRPr lang="fr-FR"/>
          </a:p>
        </p:txBody>
      </p:sp>
    </p:spTree>
    <p:extLst>
      <p:ext uri="{BB962C8B-B14F-4D97-AF65-F5344CB8AC3E}">
        <p14:creationId xmlns:p14="http://schemas.microsoft.com/office/powerpoint/2010/main" val="148437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0" i="0" u="none" strike="noStrike" kern="1200" baseline="0" dirty="0" smtClean="0">
                <a:solidFill>
                  <a:schemeClr val="tx1"/>
                </a:solidFill>
                <a:latin typeface="+mn-lt"/>
                <a:ea typeface="+mn-ea"/>
                <a:cs typeface="+mn-cs"/>
              </a:rPr>
              <a:t>HESN </a:t>
            </a:r>
            <a:r>
              <a:rPr lang="en-US" sz="1000" b="0" i="0" u="none" strike="noStrike" kern="1200" baseline="0" dirty="0" smtClean="0">
                <a:solidFill>
                  <a:schemeClr val="tx1"/>
                </a:solidFill>
                <a:latin typeface="+mn-lt"/>
                <a:ea typeface="+mn-ea"/>
                <a:cs typeface="+mn-cs"/>
              </a:rPr>
              <a:t>subjects had a greater proportion of responders compared with SC-BI subjects for the cumulative anti–HIV-1 response, but the difference did not reach statistical significance (Table 1 and Fig. S1). </a:t>
            </a:r>
          </a:p>
          <a:p>
            <a:r>
              <a:rPr lang="en-US" sz="1000" b="0" i="0" u="none" strike="noStrike" kern="1200" baseline="0" dirty="0" smtClean="0">
                <a:solidFill>
                  <a:schemeClr val="tx1"/>
                </a:solidFill>
                <a:latin typeface="+mn-lt"/>
                <a:ea typeface="+mn-ea"/>
                <a:cs typeface="+mn-cs"/>
              </a:rPr>
              <a:t>Among the individual antigens, responses were more prevalent in HESN subjects for Gag (P = 0.007), </a:t>
            </a:r>
            <a:r>
              <a:rPr lang="en-US" sz="1000" b="0" i="0" u="none" strike="noStrike" kern="1200" baseline="0" dirty="0" err="1" smtClean="0">
                <a:solidFill>
                  <a:schemeClr val="tx1"/>
                </a:solidFill>
                <a:latin typeface="+mn-lt"/>
                <a:ea typeface="+mn-ea"/>
                <a:cs typeface="+mn-cs"/>
              </a:rPr>
              <a:t>Integrase</a:t>
            </a:r>
            <a:r>
              <a:rPr lang="en-US" sz="1000" b="0" i="0" u="none" strike="noStrike" kern="1200" baseline="0" dirty="0" smtClean="0">
                <a:solidFill>
                  <a:schemeClr val="tx1"/>
                </a:solidFill>
                <a:latin typeface="+mn-lt"/>
                <a:ea typeface="+mn-ea"/>
                <a:cs typeface="+mn-cs"/>
              </a:rPr>
              <a:t> (P &lt; 0.001), </a:t>
            </a:r>
            <a:r>
              <a:rPr lang="en-US" sz="1000" b="0" i="0" u="none" strike="noStrike" kern="1200" baseline="0" dirty="0" err="1" smtClean="0">
                <a:solidFill>
                  <a:schemeClr val="tx1"/>
                </a:solidFill>
                <a:latin typeface="+mn-lt"/>
                <a:ea typeface="+mn-ea"/>
                <a:cs typeface="+mn-cs"/>
              </a:rPr>
              <a:t>Vif</a:t>
            </a:r>
            <a:r>
              <a:rPr lang="en-US" sz="1000" b="0" i="0" u="none" strike="noStrike" kern="1200" baseline="0" dirty="0" smtClean="0">
                <a:solidFill>
                  <a:schemeClr val="tx1"/>
                </a:solidFill>
                <a:latin typeface="+mn-lt"/>
                <a:ea typeface="+mn-ea"/>
                <a:cs typeface="+mn-cs"/>
              </a:rPr>
              <a:t> (P &lt; 0.001), and </a:t>
            </a:r>
            <a:r>
              <a:rPr lang="en-US" sz="1000" b="0" i="0" u="none" strike="noStrike" kern="1200" baseline="0" dirty="0" err="1" smtClean="0">
                <a:solidFill>
                  <a:schemeClr val="tx1"/>
                </a:solidFill>
                <a:latin typeface="+mn-lt"/>
                <a:ea typeface="+mn-ea"/>
                <a:cs typeface="+mn-cs"/>
              </a:rPr>
              <a:t>Nef</a:t>
            </a:r>
            <a:r>
              <a:rPr lang="en-US" sz="1000" b="0" i="0" u="none" strike="noStrike" kern="1200" baseline="0" dirty="0" smtClean="0">
                <a:solidFill>
                  <a:schemeClr val="tx1"/>
                </a:solidFill>
                <a:latin typeface="+mn-lt"/>
                <a:ea typeface="+mn-ea"/>
                <a:cs typeface="+mn-cs"/>
              </a:rPr>
              <a:t> (P &lt; 0.001) antigens, whereas the differences did not reach significance for Reverse Transcriptase (RT) and Protease (Table 1 and Fig. S2). </a:t>
            </a:r>
          </a:p>
          <a:p>
            <a:r>
              <a:rPr lang="en-US" sz="1000" b="0" i="0" u="none" strike="noStrike" kern="1200" baseline="0" dirty="0" smtClean="0">
                <a:solidFill>
                  <a:schemeClr val="tx1"/>
                </a:solidFill>
                <a:latin typeface="+mn-lt"/>
                <a:ea typeface="+mn-ea"/>
                <a:cs typeface="+mn-cs"/>
              </a:rPr>
              <a:t>When summarizing the magnitude of responders only, HESN subjects had a greater cumulative anti–HIV-1 SFU count compared with SC-BI subjects (Fig. 1 and Table 1). A greater magnitude of SFU counts was also observed in responding HESN subjects among the individual antigen pools of RT, </a:t>
            </a:r>
            <a:r>
              <a:rPr lang="en-US" sz="1000" b="0" i="0" u="none" strike="noStrike" kern="1200" baseline="0" dirty="0" err="1" smtClean="0">
                <a:solidFill>
                  <a:schemeClr val="tx1"/>
                </a:solidFill>
                <a:latin typeface="+mn-lt"/>
                <a:ea typeface="+mn-ea"/>
                <a:cs typeface="+mn-cs"/>
              </a:rPr>
              <a:t>Integrase</a:t>
            </a:r>
            <a:r>
              <a:rPr lang="en-US" sz="1000" b="0" i="0" u="none" strike="noStrike" kern="1200" baseline="0" dirty="0" smtClean="0">
                <a:solidFill>
                  <a:schemeClr val="tx1"/>
                </a:solidFill>
                <a:latin typeface="+mn-lt"/>
                <a:ea typeface="+mn-ea"/>
                <a:cs typeface="+mn-cs"/>
              </a:rPr>
              <a:t>, </a:t>
            </a:r>
            <a:r>
              <a:rPr lang="en-US" sz="1000" b="0" i="0" u="none" strike="noStrike" kern="1200" baseline="0" dirty="0" err="1" smtClean="0">
                <a:solidFill>
                  <a:schemeClr val="tx1"/>
                </a:solidFill>
                <a:latin typeface="+mn-lt"/>
                <a:ea typeface="+mn-ea"/>
                <a:cs typeface="+mn-cs"/>
              </a:rPr>
              <a:t>Vif</a:t>
            </a:r>
            <a:r>
              <a:rPr lang="en-US" sz="1000" b="0" i="0" u="none" strike="noStrike" kern="1200" baseline="0" dirty="0" smtClean="0">
                <a:solidFill>
                  <a:schemeClr val="tx1"/>
                </a:solidFill>
                <a:latin typeface="+mn-lt"/>
                <a:ea typeface="+mn-ea"/>
                <a:cs typeface="+mn-cs"/>
              </a:rPr>
              <a:t>, and </a:t>
            </a:r>
            <a:r>
              <a:rPr lang="en-US" sz="1000" b="0" i="0" u="none" strike="noStrike" kern="1200" baseline="0" dirty="0" err="1" smtClean="0">
                <a:solidFill>
                  <a:schemeClr val="tx1"/>
                </a:solidFill>
                <a:latin typeface="+mn-lt"/>
                <a:ea typeface="+mn-ea"/>
                <a:cs typeface="+mn-cs"/>
              </a:rPr>
              <a:t>Nef</a:t>
            </a:r>
            <a:r>
              <a:rPr lang="en-US" sz="1000" b="0" i="0" u="none" strike="noStrike" kern="1200" baseline="0" dirty="0" smtClean="0">
                <a:solidFill>
                  <a:schemeClr val="tx1"/>
                </a:solidFill>
                <a:latin typeface="+mn-lt"/>
                <a:ea typeface="+mn-ea"/>
                <a:cs typeface="+mn-cs"/>
              </a:rPr>
              <a:t>, whereas the magnitude of both Gag and Protease SFU counts were numerically greater for SC-BI subjects (Fig. 2 and Table 1). </a:t>
            </a:r>
          </a:p>
          <a:p>
            <a:r>
              <a:rPr lang="en-US" sz="1000" b="0" i="0" u="none" strike="noStrike" kern="1200" baseline="0" dirty="0" smtClean="0">
                <a:solidFill>
                  <a:schemeClr val="tx1"/>
                </a:solidFill>
                <a:latin typeface="+mn-lt"/>
                <a:ea typeface="+mn-ea"/>
                <a:cs typeface="+mn-cs"/>
              </a:rPr>
              <a:t>When combining responders and </a:t>
            </a:r>
            <a:r>
              <a:rPr lang="en-US" sz="1000" b="0" i="0" u="none" strike="noStrike" kern="1200" baseline="0" dirty="0" err="1" smtClean="0">
                <a:solidFill>
                  <a:schemeClr val="tx1"/>
                </a:solidFill>
                <a:latin typeface="+mn-lt"/>
                <a:ea typeface="+mn-ea"/>
                <a:cs typeface="+mn-cs"/>
              </a:rPr>
              <a:t>nonresponders</a:t>
            </a:r>
            <a:r>
              <a:rPr lang="en-US" sz="1000" b="0" i="0" u="none" strike="noStrike" kern="1200" baseline="0" dirty="0" smtClean="0">
                <a:solidFill>
                  <a:schemeClr val="tx1"/>
                </a:solidFill>
                <a:latin typeface="+mn-lt"/>
                <a:ea typeface="+mn-ea"/>
                <a:cs typeface="+mn-cs"/>
              </a:rPr>
              <a:t>, the SFU count for HESN subjects was greater compared with for SC-BI subjects for </a:t>
            </a:r>
            <a:r>
              <a:rPr lang="fr-FR" sz="1000" b="0" i="0" u="none" strike="noStrike" kern="1200" baseline="0" dirty="0" smtClean="0">
                <a:solidFill>
                  <a:schemeClr val="tx1"/>
                </a:solidFill>
                <a:latin typeface="+mn-lt"/>
                <a:ea typeface="+mn-ea"/>
                <a:cs typeface="+mn-cs"/>
              </a:rPr>
              <a:t>Gag (P = 0.0161), RT (P = 0.022), </a:t>
            </a:r>
            <a:r>
              <a:rPr lang="fr-FR" sz="1000" b="0" i="0" u="none" strike="noStrike" kern="1200" baseline="0" dirty="0" err="1" smtClean="0">
                <a:solidFill>
                  <a:schemeClr val="tx1"/>
                </a:solidFill>
                <a:latin typeface="+mn-lt"/>
                <a:ea typeface="+mn-ea"/>
                <a:cs typeface="+mn-cs"/>
              </a:rPr>
              <a:t>Integrase</a:t>
            </a:r>
            <a:r>
              <a:rPr lang="fr-FR" sz="1000" b="0" i="0" u="none" strike="noStrike" kern="1200" baseline="0" dirty="0" smtClean="0">
                <a:solidFill>
                  <a:schemeClr val="tx1"/>
                </a:solidFill>
                <a:latin typeface="+mn-lt"/>
                <a:ea typeface="+mn-ea"/>
                <a:cs typeface="+mn-cs"/>
              </a:rPr>
              <a:t> (P = 0.007), Vif </a:t>
            </a:r>
            <a:r>
              <a:rPr lang="en-US" sz="1000" b="0" i="0" u="none" strike="noStrike" kern="1200" baseline="0" dirty="0" smtClean="0">
                <a:solidFill>
                  <a:schemeClr val="tx1"/>
                </a:solidFill>
                <a:latin typeface="+mn-lt"/>
                <a:ea typeface="+mn-ea"/>
                <a:cs typeface="+mn-cs"/>
              </a:rPr>
              <a:t>(P &lt; 0.001), and </a:t>
            </a:r>
            <a:r>
              <a:rPr lang="en-US" sz="1000" b="0" i="0" u="none" strike="noStrike" kern="1200" baseline="0" dirty="0" err="1" smtClean="0">
                <a:solidFill>
                  <a:schemeClr val="tx1"/>
                </a:solidFill>
                <a:latin typeface="+mn-lt"/>
                <a:ea typeface="+mn-ea"/>
                <a:cs typeface="+mn-cs"/>
              </a:rPr>
              <a:t>Nef</a:t>
            </a:r>
            <a:r>
              <a:rPr lang="en-US" sz="1000" b="0" i="0" u="none" strike="noStrike" kern="1200" baseline="0" dirty="0" smtClean="0">
                <a:solidFill>
                  <a:schemeClr val="tx1"/>
                </a:solidFill>
                <a:latin typeface="+mn-lt"/>
                <a:ea typeface="+mn-ea"/>
                <a:cs typeface="+mn-cs"/>
              </a:rPr>
              <a:t> (P &lt; 0.001) antigens but not Protease (Table 1). </a:t>
            </a:r>
          </a:p>
          <a:p>
            <a:r>
              <a:rPr lang="en-US" sz="1000" b="0" i="0" u="none" strike="noStrike" kern="1200" baseline="0" dirty="0" smtClean="0">
                <a:solidFill>
                  <a:schemeClr val="tx1"/>
                </a:solidFill>
                <a:latin typeface="+mn-lt"/>
                <a:ea typeface="+mn-ea"/>
                <a:cs typeface="+mn-cs"/>
              </a:rPr>
              <a:t>Anti–HIV-1 SFU counts for HESN and SC-BI subjects are represented in Fig. S3 as histograms inclusive of zero and nonzero values. A sample of imaged </a:t>
            </a:r>
            <a:r>
              <a:rPr lang="en-US" sz="1000" b="0" i="0" u="none" strike="noStrike" kern="1200" baseline="0" dirty="0" err="1" smtClean="0">
                <a:solidFill>
                  <a:schemeClr val="tx1"/>
                </a:solidFill>
                <a:latin typeface="+mn-lt"/>
                <a:ea typeface="+mn-ea"/>
                <a:cs typeface="+mn-cs"/>
              </a:rPr>
              <a:t>ELISpot</a:t>
            </a:r>
            <a:r>
              <a:rPr lang="en-US" sz="1000" b="0" i="0" u="none" strike="noStrike" kern="1200" baseline="0" dirty="0" smtClean="0">
                <a:solidFill>
                  <a:schemeClr val="tx1"/>
                </a:solidFill>
                <a:latin typeface="+mn-lt"/>
                <a:ea typeface="+mn-ea"/>
                <a:cs typeface="+mn-cs"/>
              </a:rPr>
              <a:t> wells from HESN and SC-BI subjects can be found in Figs. S4 and S5, respectively.</a:t>
            </a:r>
          </a:p>
          <a:p>
            <a:r>
              <a:rPr lang="en-US" sz="1000" b="0" i="0" u="none" strike="noStrike" kern="1200" baseline="0" dirty="0" smtClean="0">
                <a:solidFill>
                  <a:schemeClr val="tx1"/>
                </a:solidFill>
                <a:latin typeface="+mn-lt"/>
                <a:ea typeface="+mn-ea"/>
                <a:cs typeface="+mn-cs"/>
              </a:rPr>
              <a:t>Peripheral blood mononuclear cells (PBMCs) from a cohort of 30 unmatched low-risk healthy controls (LRHCs) were also tested in the </a:t>
            </a:r>
            <a:r>
              <a:rPr lang="en-US" sz="1000" b="0" i="0" u="none" strike="noStrike" kern="1200" baseline="0" dirty="0" err="1" smtClean="0">
                <a:solidFill>
                  <a:schemeClr val="tx1"/>
                </a:solidFill>
                <a:latin typeface="+mn-lt"/>
                <a:ea typeface="+mn-ea"/>
                <a:cs typeface="+mn-cs"/>
              </a:rPr>
              <a:t>ELISpot</a:t>
            </a:r>
            <a:r>
              <a:rPr lang="en-US" sz="1000" b="0" i="0" u="none" strike="noStrike" kern="1200" baseline="0" dirty="0" smtClean="0">
                <a:solidFill>
                  <a:schemeClr val="tx1"/>
                </a:solidFill>
                <a:latin typeface="+mn-lt"/>
                <a:ea typeface="+mn-ea"/>
                <a:cs typeface="+mn-cs"/>
              </a:rPr>
              <a:t>. The median (interquartile range) of the </a:t>
            </a:r>
            <a:r>
              <a:rPr lang="fr-FR" sz="1000" b="0" i="0" u="none" strike="noStrike" kern="1200" baseline="0" dirty="0" smtClean="0">
                <a:solidFill>
                  <a:schemeClr val="tx1"/>
                </a:solidFill>
                <a:latin typeface="+mn-lt"/>
                <a:ea typeface="+mn-ea"/>
                <a:cs typeface="+mn-cs"/>
              </a:rPr>
              <a:t>cumulative anti–HIV-1 IFN-</a:t>
            </a:r>
            <a:r>
              <a:rPr lang="el-GR" sz="1000" b="0" i="0" u="none" strike="noStrike" kern="1200" baseline="0" dirty="0" smtClean="0">
                <a:solidFill>
                  <a:schemeClr val="tx1"/>
                </a:solidFill>
                <a:latin typeface="+mn-lt"/>
                <a:ea typeface="+mn-ea"/>
                <a:cs typeface="+mn-cs"/>
              </a:rPr>
              <a:t>γ </a:t>
            </a:r>
            <a:r>
              <a:rPr lang="fr-FR" sz="1000" b="0" i="0" u="none" strike="noStrike" kern="1200" baseline="0" dirty="0" err="1" smtClean="0">
                <a:solidFill>
                  <a:schemeClr val="tx1"/>
                </a:solidFill>
                <a:latin typeface="+mn-lt"/>
                <a:ea typeface="+mn-ea"/>
                <a:cs typeface="+mn-cs"/>
              </a:rPr>
              <a:t>response</a:t>
            </a:r>
            <a:r>
              <a:rPr lang="fr-FR" sz="1000" b="0" i="0" u="none" strike="noStrike" kern="1200" baseline="0" dirty="0" smtClean="0">
                <a:solidFill>
                  <a:schemeClr val="tx1"/>
                </a:solidFill>
                <a:latin typeface="+mn-lt"/>
                <a:ea typeface="+mn-ea"/>
                <a:cs typeface="+mn-cs"/>
              </a:rPr>
              <a:t> magnitude </a:t>
            </a:r>
            <a:r>
              <a:rPr lang="fr-FR" sz="1000" b="0" i="0" u="none" strike="noStrike" kern="1200" baseline="0" dirty="0" err="1" smtClean="0">
                <a:solidFill>
                  <a:schemeClr val="tx1"/>
                </a:solidFill>
                <a:latin typeface="+mn-lt"/>
                <a:ea typeface="+mn-ea"/>
                <a:cs typeface="+mn-cs"/>
              </a:rPr>
              <a:t>was</a:t>
            </a:r>
            <a:r>
              <a:rPr lang="fr-FR" sz="1000" b="0" i="0" u="none" strike="noStrike" kern="1200" baseline="0" dirty="0" smtClean="0">
                <a:solidFill>
                  <a:schemeClr val="tx1"/>
                </a:solidFill>
                <a:latin typeface="+mn-lt"/>
                <a:ea typeface="+mn-ea"/>
                <a:cs typeface="+mn-cs"/>
              </a:rPr>
              <a:t> 15 (10–25) </a:t>
            </a:r>
            <a:r>
              <a:rPr lang="en-US" sz="1000" b="0" i="0" u="none" strike="noStrike" kern="1200" baseline="0" dirty="0" smtClean="0">
                <a:solidFill>
                  <a:schemeClr val="tx1"/>
                </a:solidFill>
                <a:latin typeface="+mn-lt"/>
                <a:ea typeface="+mn-ea"/>
                <a:cs typeface="+mn-cs"/>
              </a:rPr>
              <a:t>SFUs (Fig. 1). </a:t>
            </a:r>
          </a:p>
          <a:p>
            <a:r>
              <a:rPr lang="en-US" sz="1000" b="0" i="0" u="none" strike="noStrike" kern="1200" baseline="0" dirty="0" smtClean="0">
                <a:solidFill>
                  <a:schemeClr val="tx1"/>
                </a:solidFill>
                <a:latin typeface="+mn-lt"/>
                <a:ea typeface="+mn-ea"/>
                <a:cs typeface="+mn-cs"/>
              </a:rPr>
              <a:t>We used a t test to compare cumulative SFUs in LRHCs with those in both HESN and SC-BI subjects among those who had a measureable response. We found a statistically significant difference between LRHCs and both HESN (P &lt; 0.0001) and SC-BI (P &lt; 0.0001) subjects. No LRHCs had an individual antigen response ≥55 SFUs (Fig. S3 B–G). Cumulative and antigen-specific anti–HIV-1 SFU counts for LRHC are represented in Fig. S3 A–G as histograms inclusive of zero and nonzero values. A sample of imaged </a:t>
            </a:r>
            <a:r>
              <a:rPr lang="en-US" sz="1000" b="0" i="0" u="none" strike="noStrike" kern="1200" baseline="0" dirty="0" err="1" smtClean="0">
                <a:solidFill>
                  <a:schemeClr val="tx1"/>
                </a:solidFill>
                <a:latin typeface="+mn-lt"/>
                <a:ea typeface="+mn-ea"/>
                <a:cs typeface="+mn-cs"/>
              </a:rPr>
              <a:t>ELISpot</a:t>
            </a:r>
            <a:r>
              <a:rPr lang="en-US" sz="1000" b="0" i="0" u="none" strike="noStrike" kern="1200" baseline="0" dirty="0" smtClean="0">
                <a:solidFill>
                  <a:schemeClr val="tx1"/>
                </a:solidFill>
                <a:latin typeface="+mn-lt"/>
                <a:ea typeface="+mn-ea"/>
                <a:cs typeface="+mn-cs"/>
              </a:rPr>
              <a:t> wells from LRHCs can be found in Fig. S6. Because of the unmatched nature of this control group and the low frequencies and magnitudes of LRHC responses relative to HESN and SC-BI responses, no additional analyses of LRHC responses </a:t>
            </a:r>
            <a:r>
              <a:rPr lang="fr-FR" sz="1000" b="0" i="0" u="none" strike="noStrike" kern="1200" baseline="0" dirty="0" err="1" smtClean="0">
                <a:solidFill>
                  <a:schemeClr val="tx1"/>
                </a:solidFill>
                <a:latin typeface="+mn-lt"/>
                <a:ea typeface="+mn-ea"/>
                <a:cs typeface="+mn-cs"/>
              </a:rPr>
              <a:t>were</a:t>
            </a:r>
            <a:r>
              <a:rPr lang="fr-FR" sz="1000" b="0" i="0" u="none" strike="noStrike" kern="1200" baseline="0" dirty="0" smtClean="0">
                <a:solidFill>
                  <a:schemeClr val="tx1"/>
                </a:solidFill>
                <a:latin typeface="+mn-lt"/>
                <a:ea typeface="+mn-ea"/>
                <a:cs typeface="+mn-cs"/>
              </a:rPr>
              <a:t> </a:t>
            </a:r>
            <a:r>
              <a:rPr lang="fr-FR" sz="1000" b="0" i="0" u="none" strike="noStrike" kern="1200" baseline="0" dirty="0" err="1" smtClean="0">
                <a:solidFill>
                  <a:schemeClr val="tx1"/>
                </a:solidFill>
                <a:latin typeface="+mn-lt"/>
                <a:ea typeface="+mn-ea"/>
                <a:cs typeface="+mn-cs"/>
              </a:rPr>
              <a:t>conducted</a:t>
            </a:r>
            <a:r>
              <a:rPr lang="fr-FR" sz="1000" b="0" i="0" u="none" strike="noStrike" kern="1200" baseline="0" dirty="0" smtClean="0">
                <a:solidFill>
                  <a:schemeClr val="tx1"/>
                </a:solidFill>
                <a:latin typeface="+mn-lt"/>
                <a:ea typeface="+mn-ea"/>
                <a:cs typeface="+mn-cs"/>
              </a:rPr>
              <a:t>.</a:t>
            </a:r>
            <a:endParaRPr lang="fr-FR" sz="1000"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3</a:t>
            </a:fld>
            <a:endParaRPr lang="fr-FR"/>
          </a:p>
        </p:txBody>
      </p:sp>
    </p:spTree>
    <p:extLst>
      <p:ext uri="{BB962C8B-B14F-4D97-AF65-F5344CB8AC3E}">
        <p14:creationId xmlns:p14="http://schemas.microsoft.com/office/powerpoint/2010/main" val="3979186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0" i="0" u="none" strike="noStrike" kern="1200" baseline="0" dirty="0" smtClean="0">
                <a:solidFill>
                  <a:schemeClr val="tx1"/>
                </a:solidFill>
                <a:latin typeface="+mn-lt"/>
                <a:ea typeface="+mn-ea"/>
                <a:cs typeface="+mn-cs"/>
              </a:rPr>
              <a:t>A </a:t>
            </a:r>
            <a:r>
              <a:rPr lang="fr-FR" sz="1000" b="0" i="0" u="none" strike="noStrike" kern="1200" baseline="0" dirty="0" err="1" smtClean="0">
                <a:solidFill>
                  <a:schemeClr val="tx1"/>
                </a:solidFill>
                <a:latin typeface="+mn-lt"/>
                <a:ea typeface="+mn-ea"/>
                <a:cs typeface="+mn-cs"/>
              </a:rPr>
              <a:t>multivariate</a:t>
            </a:r>
            <a:r>
              <a:rPr lang="fr-FR" sz="1000" b="0" i="0" u="none" strike="noStrike" kern="1200" baseline="0" dirty="0" smtClean="0">
                <a:solidFill>
                  <a:schemeClr val="tx1"/>
                </a:solidFill>
                <a:latin typeface="+mn-lt"/>
                <a:ea typeface="+mn-ea"/>
                <a:cs typeface="+mn-cs"/>
              </a:rPr>
              <a:t> </a:t>
            </a:r>
            <a:r>
              <a:rPr lang="fr-FR" sz="1000" b="0" i="0" u="none" strike="noStrike" kern="1200" baseline="0" dirty="0" err="1" smtClean="0">
                <a:solidFill>
                  <a:schemeClr val="tx1"/>
                </a:solidFill>
                <a:latin typeface="+mn-lt"/>
                <a:ea typeface="+mn-ea"/>
                <a:cs typeface="+mn-cs"/>
              </a:rPr>
              <a:t>conditional</a:t>
            </a:r>
            <a:r>
              <a:rPr lang="fr-FR" sz="1000" b="0" i="0" u="none" strike="noStrike" kern="1200" baseline="0" dirty="0" smtClean="0">
                <a:solidFill>
                  <a:schemeClr val="tx1"/>
                </a:solidFill>
                <a:latin typeface="+mn-lt"/>
                <a:ea typeface="+mn-ea"/>
                <a:cs typeface="+mn-cs"/>
              </a:rPr>
              <a:t> </a:t>
            </a:r>
            <a:r>
              <a:rPr lang="fr-FR" sz="1000" b="0" i="0" u="none" strike="noStrike" kern="1200" baseline="0" dirty="0" err="1" smtClean="0">
                <a:solidFill>
                  <a:schemeClr val="tx1"/>
                </a:solidFill>
                <a:latin typeface="+mn-lt"/>
                <a:ea typeface="+mn-ea"/>
                <a:cs typeface="+mn-cs"/>
              </a:rPr>
              <a:t>logistic</a:t>
            </a:r>
            <a:r>
              <a:rPr lang="fr-FR" sz="1000" b="0" i="0" u="none" strike="noStrike" kern="1200" baseline="0" dirty="0" smtClean="0">
                <a:solidFill>
                  <a:schemeClr val="tx1"/>
                </a:solidFill>
                <a:latin typeface="+mn-lt"/>
                <a:ea typeface="+mn-ea"/>
                <a:cs typeface="+mn-cs"/>
              </a:rPr>
              <a:t> </a:t>
            </a:r>
            <a:r>
              <a:rPr lang="fr-FR" sz="1000" b="0" i="0" u="none" strike="noStrike" kern="1200" baseline="0" dirty="0" err="1" smtClean="0">
                <a:solidFill>
                  <a:schemeClr val="tx1"/>
                </a:solidFill>
                <a:latin typeface="+mn-lt"/>
                <a:ea typeface="+mn-ea"/>
                <a:cs typeface="+mn-cs"/>
              </a:rPr>
              <a:t>regression</a:t>
            </a:r>
            <a:r>
              <a:rPr lang="fr-FR" sz="1000" b="0" i="0" u="none" strike="noStrike" kern="1200" baseline="0" dirty="0" smtClean="0">
                <a:solidFill>
                  <a:schemeClr val="tx1"/>
                </a:solidFill>
                <a:latin typeface="+mn-lt"/>
                <a:ea typeface="+mn-ea"/>
                <a:cs typeface="+mn-cs"/>
              </a:rPr>
              <a:t> model </a:t>
            </a:r>
            <a:r>
              <a:rPr lang="fr-FR" sz="1000" b="0" i="0" u="none" strike="noStrike" kern="1200" baseline="0" dirty="0" err="1" smtClean="0">
                <a:solidFill>
                  <a:schemeClr val="tx1"/>
                </a:solidFill>
                <a:latin typeface="+mn-lt"/>
                <a:ea typeface="+mn-ea"/>
                <a:cs typeface="+mn-cs"/>
              </a:rPr>
              <a:t>including</a:t>
            </a:r>
            <a:r>
              <a:rPr lang="fr-FR" sz="1000" b="0" i="0" u="none" strike="noStrike" kern="1200" baseline="0" dirty="0" smtClean="0">
                <a:solidFill>
                  <a:schemeClr val="tx1"/>
                </a:solidFill>
                <a:latin typeface="+mn-lt"/>
                <a:ea typeface="+mn-ea"/>
                <a:cs typeface="+mn-cs"/>
              </a:rPr>
              <a:t> all </a:t>
            </a:r>
            <a:r>
              <a:rPr lang="en-US" sz="1000" b="0" i="0" u="none" strike="noStrike" kern="1200" baseline="0" dirty="0" smtClean="0">
                <a:solidFill>
                  <a:schemeClr val="tx1"/>
                </a:solidFill>
                <a:latin typeface="+mn-lt"/>
                <a:ea typeface="+mn-ea"/>
                <a:cs typeface="+mn-cs"/>
              </a:rPr>
              <a:t>measured antigens was used as the primary analysis (because of the correlated nature of the responses) to elucidate the individual contributions of each antigen to HIV-1 infection risk (Table 2). </a:t>
            </a:r>
          </a:p>
          <a:p>
            <a:r>
              <a:rPr lang="en-US" sz="1000" b="0" i="0" u="none" strike="noStrike" kern="1200" baseline="0" dirty="0" smtClean="0">
                <a:solidFill>
                  <a:schemeClr val="tx1"/>
                </a:solidFill>
                <a:latin typeface="+mn-lt"/>
                <a:ea typeface="+mn-ea"/>
                <a:cs typeface="+mn-cs"/>
              </a:rPr>
              <a:t>Because we hypothesized that antigen responses arose from sexual exposure to HIV-1, reported </a:t>
            </a:r>
            <a:r>
              <a:rPr lang="en-US" sz="1000" b="0" i="0" u="none" strike="noStrike" kern="1200" baseline="0" dirty="0" err="1" smtClean="0">
                <a:solidFill>
                  <a:schemeClr val="tx1"/>
                </a:solidFill>
                <a:latin typeface="+mn-lt"/>
                <a:ea typeface="+mn-ea"/>
                <a:cs typeface="+mn-cs"/>
              </a:rPr>
              <a:t>noncondom</a:t>
            </a:r>
            <a:r>
              <a:rPr lang="en-US" sz="1000" b="0" i="0" u="none" strike="noStrike" kern="1200" baseline="0" dirty="0" smtClean="0">
                <a:solidFill>
                  <a:schemeClr val="tx1"/>
                </a:solidFill>
                <a:latin typeface="+mn-lt"/>
                <a:ea typeface="+mn-ea"/>
                <a:cs typeface="+mn-cs"/>
              </a:rPr>
              <a:t> receptive anal intercourse (</a:t>
            </a:r>
            <a:r>
              <a:rPr lang="en-US" sz="1000" b="0" i="0" u="none" strike="noStrike" kern="1200" baseline="0" dirty="0" err="1" smtClean="0">
                <a:solidFill>
                  <a:schemeClr val="tx1"/>
                </a:solidFill>
                <a:latin typeface="+mn-lt"/>
                <a:ea typeface="+mn-ea"/>
                <a:cs typeface="+mn-cs"/>
              </a:rPr>
              <a:t>ncRAI</a:t>
            </a:r>
            <a:r>
              <a:rPr lang="en-US" sz="1000" b="0" i="0" u="none" strike="noStrike" kern="1200" baseline="0" dirty="0" smtClean="0">
                <a:solidFill>
                  <a:schemeClr val="tx1"/>
                </a:solidFill>
                <a:latin typeface="+mn-lt"/>
                <a:ea typeface="+mn-ea"/>
                <a:cs typeface="+mn-cs"/>
              </a:rPr>
              <a:t>) was included in the model to address potential confounding between sexual practices, antigen response, and HIV-1 infection risk. Neither randomization to nor </a:t>
            </a:r>
            <a:r>
              <a:rPr lang="fr-FR" sz="1000" b="0" i="0" u="none" strike="noStrike" kern="1200" baseline="0" dirty="0" err="1" smtClean="0">
                <a:solidFill>
                  <a:schemeClr val="tx1"/>
                </a:solidFill>
                <a:latin typeface="+mn-lt"/>
                <a:ea typeface="+mn-ea"/>
                <a:cs typeface="+mn-cs"/>
              </a:rPr>
              <a:t>detectable</a:t>
            </a:r>
            <a:r>
              <a:rPr lang="fr-FR" sz="1000" b="0" i="0" u="none" strike="noStrike" kern="1200" baseline="0" dirty="0" smtClean="0">
                <a:solidFill>
                  <a:schemeClr val="tx1"/>
                </a:solidFill>
                <a:latin typeface="+mn-lt"/>
                <a:ea typeface="+mn-ea"/>
                <a:cs typeface="+mn-cs"/>
              </a:rPr>
              <a:t> </a:t>
            </a:r>
            <a:r>
              <a:rPr lang="fr-FR" sz="1000" b="0" i="0" u="none" strike="noStrike" kern="1200" baseline="0" dirty="0" err="1" smtClean="0">
                <a:solidFill>
                  <a:schemeClr val="tx1"/>
                </a:solidFill>
                <a:latin typeface="+mn-lt"/>
                <a:ea typeface="+mn-ea"/>
                <a:cs typeface="+mn-cs"/>
              </a:rPr>
              <a:t>levels</a:t>
            </a:r>
            <a:r>
              <a:rPr lang="fr-FR" sz="1000" b="0" i="0" u="none" strike="noStrike" kern="1200" baseline="0" dirty="0" smtClean="0">
                <a:solidFill>
                  <a:schemeClr val="tx1"/>
                </a:solidFill>
                <a:latin typeface="+mn-lt"/>
                <a:ea typeface="+mn-ea"/>
                <a:cs typeface="+mn-cs"/>
              </a:rPr>
              <a:t> of </a:t>
            </a:r>
            <a:r>
              <a:rPr lang="fr-FR" sz="1000" b="0" i="0" u="none" strike="noStrike" kern="1200" baseline="0" dirty="0" err="1" smtClean="0">
                <a:solidFill>
                  <a:schemeClr val="tx1"/>
                </a:solidFill>
                <a:latin typeface="+mn-lt"/>
                <a:ea typeface="+mn-ea"/>
                <a:cs typeface="+mn-cs"/>
              </a:rPr>
              <a:t>emtricitabine</a:t>
            </a:r>
            <a:r>
              <a:rPr lang="fr-FR" sz="1000" b="0" i="0" u="none" strike="noStrike" kern="1200" baseline="0" dirty="0" smtClean="0">
                <a:solidFill>
                  <a:schemeClr val="tx1"/>
                </a:solidFill>
                <a:latin typeface="+mn-lt"/>
                <a:ea typeface="+mn-ea"/>
                <a:cs typeface="+mn-cs"/>
              </a:rPr>
              <a:t>/</a:t>
            </a:r>
            <a:r>
              <a:rPr lang="fr-FR" sz="1000" b="0" i="0" u="none" strike="noStrike" kern="1200" baseline="0" dirty="0" err="1" smtClean="0">
                <a:solidFill>
                  <a:schemeClr val="tx1"/>
                </a:solidFill>
                <a:latin typeface="+mn-lt"/>
                <a:ea typeface="+mn-ea"/>
                <a:cs typeface="+mn-cs"/>
              </a:rPr>
              <a:t>tenofovir</a:t>
            </a:r>
            <a:r>
              <a:rPr lang="fr-FR" sz="1000" b="0" i="0" u="none" strike="noStrike" kern="1200" baseline="0" dirty="0" smtClean="0">
                <a:solidFill>
                  <a:schemeClr val="tx1"/>
                </a:solidFill>
                <a:latin typeface="+mn-lt"/>
                <a:ea typeface="+mn-ea"/>
                <a:cs typeface="+mn-cs"/>
              </a:rPr>
              <a:t> </a:t>
            </a:r>
            <a:r>
              <a:rPr lang="fr-FR" sz="1000" b="0" i="0" u="none" strike="noStrike" kern="1200" baseline="0" dirty="0" err="1" smtClean="0">
                <a:solidFill>
                  <a:schemeClr val="tx1"/>
                </a:solidFill>
                <a:latin typeface="+mn-lt"/>
                <a:ea typeface="+mn-ea"/>
                <a:cs typeface="+mn-cs"/>
              </a:rPr>
              <a:t>disoproxil</a:t>
            </a:r>
            <a:r>
              <a:rPr lang="fr-FR" sz="1000" b="0" i="0" u="none" strike="noStrike" kern="1200" baseline="0" dirty="0" smtClean="0">
                <a:solidFill>
                  <a:schemeClr val="tx1"/>
                </a:solidFill>
                <a:latin typeface="+mn-lt"/>
                <a:ea typeface="+mn-ea"/>
                <a:cs typeface="+mn-cs"/>
              </a:rPr>
              <a:t> fumarate </a:t>
            </a:r>
            <a:r>
              <a:rPr lang="en-US" sz="1000" b="0" i="0" u="none" strike="noStrike" kern="1200" baseline="0" dirty="0" smtClean="0">
                <a:solidFill>
                  <a:schemeClr val="tx1"/>
                </a:solidFill>
                <a:latin typeface="+mn-lt"/>
                <a:ea typeface="+mn-ea"/>
                <a:cs typeface="+mn-cs"/>
              </a:rPr>
              <a:t>were associated with antigen responses, and therefore, randomization was excluded from the model.</a:t>
            </a:r>
          </a:p>
          <a:p>
            <a:r>
              <a:rPr lang="en-US" sz="1000" b="0" i="0" u="none" strike="noStrike" kern="1200" baseline="0" dirty="0" smtClean="0">
                <a:solidFill>
                  <a:schemeClr val="tx1"/>
                </a:solidFill>
                <a:latin typeface="+mn-lt"/>
                <a:ea typeface="+mn-ea"/>
                <a:cs typeface="+mn-cs"/>
              </a:rPr>
              <a:t>Higher magnitudes of </a:t>
            </a:r>
            <a:r>
              <a:rPr lang="en-US" sz="1000" b="0" i="0" u="none" strike="noStrike" kern="1200" baseline="0" dirty="0" err="1" smtClean="0">
                <a:solidFill>
                  <a:schemeClr val="tx1"/>
                </a:solidFill>
                <a:latin typeface="+mn-lt"/>
                <a:ea typeface="+mn-ea"/>
                <a:cs typeface="+mn-cs"/>
              </a:rPr>
              <a:t>Vif</a:t>
            </a:r>
            <a:r>
              <a:rPr lang="en-US" sz="1000" b="0" i="0" u="none" strike="noStrike" kern="1200" baseline="0" dirty="0" smtClean="0">
                <a:solidFill>
                  <a:schemeClr val="tx1"/>
                </a:solidFill>
                <a:latin typeface="+mn-lt"/>
                <a:ea typeface="+mn-ea"/>
                <a:cs typeface="+mn-cs"/>
              </a:rPr>
              <a:t> and </a:t>
            </a:r>
            <a:r>
              <a:rPr lang="en-US" sz="1000" b="0" i="0" u="none" strike="noStrike" kern="1200" baseline="0" dirty="0" err="1" smtClean="0">
                <a:solidFill>
                  <a:schemeClr val="tx1"/>
                </a:solidFill>
                <a:latin typeface="+mn-lt"/>
                <a:ea typeface="+mn-ea"/>
                <a:cs typeface="+mn-cs"/>
              </a:rPr>
              <a:t>Integrase</a:t>
            </a:r>
            <a:r>
              <a:rPr lang="en-US" sz="1000" b="0" i="0" u="none" strike="noStrike" kern="1200" baseline="0" dirty="0" smtClean="0">
                <a:solidFill>
                  <a:schemeClr val="tx1"/>
                </a:solidFill>
                <a:latin typeface="+mn-lt"/>
                <a:ea typeface="+mn-ea"/>
                <a:cs typeface="+mn-cs"/>
              </a:rPr>
              <a:t> responses were associated with a statistically significant reduction in HIV-1 infection risk [hazard ratio (HR) = 0.36, 95% confidence interval </a:t>
            </a:r>
            <a:r>
              <a:rPr lang="it-IT" sz="1000" b="0" i="0" u="none" strike="noStrike" kern="1200" baseline="0" dirty="0" smtClean="0">
                <a:solidFill>
                  <a:schemeClr val="tx1"/>
                </a:solidFill>
                <a:latin typeface="+mn-lt"/>
                <a:ea typeface="+mn-ea"/>
                <a:cs typeface="+mn-cs"/>
              </a:rPr>
              <a:t>(95% CI) = 0.19–0.66 and HR = 0.52, 95% CI = 0.28–0.96, </a:t>
            </a:r>
            <a:r>
              <a:rPr lang="en-US" sz="1000" b="0" i="0" u="none" strike="noStrike" kern="1200" baseline="0" dirty="0" smtClean="0">
                <a:solidFill>
                  <a:schemeClr val="tx1"/>
                </a:solidFill>
                <a:latin typeface="+mn-lt"/>
                <a:ea typeface="+mn-ea"/>
                <a:cs typeface="+mn-cs"/>
              </a:rPr>
              <a:t>respectively]. </a:t>
            </a:r>
            <a:r>
              <a:rPr lang="en-US" sz="1000" b="1" i="0" u="none" strike="noStrike" kern="1200" baseline="0" dirty="0" smtClean="0">
                <a:solidFill>
                  <a:schemeClr val="tx1"/>
                </a:solidFill>
                <a:latin typeface="+mn-lt"/>
                <a:ea typeface="+mn-ea"/>
                <a:cs typeface="+mn-cs"/>
              </a:rPr>
              <a:t>That is, for every 10-fold increase in the </a:t>
            </a:r>
            <a:r>
              <a:rPr lang="en-US" sz="1000" b="1" i="0" u="none" strike="noStrike" kern="1200" baseline="0" dirty="0" err="1" smtClean="0">
                <a:solidFill>
                  <a:schemeClr val="tx1"/>
                </a:solidFill>
                <a:latin typeface="+mn-lt"/>
                <a:ea typeface="+mn-ea"/>
                <a:cs typeface="+mn-cs"/>
              </a:rPr>
              <a:t>Vif</a:t>
            </a:r>
            <a:r>
              <a:rPr lang="en-US" sz="1000" b="1" i="0" u="none" strike="noStrike" kern="1200" baseline="0" dirty="0" smtClean="0">
                <a:solidFill>
                  <a:schemeClr val="tx1"/>
                </a:solidFill>
                <a:latin typeface="+mn-lt"/>
                <a:ea typeface="+mn-ea"/>
                <a:cs typeface="+mn-cs"/>
              </a:rPr>
              <a:t> and </a:t>
            </a:r>
            <a:r>
              <a:rPr lang="en-US" sz="1000" b="1" i="0" u="none" strike="noStrike" kern="1200" baseline="0" dirty="0" err="1" smtClean="0">
                <a:solidFill>
                  <a:schemeClr val="tx1"/>
                </a:solidFill>
                <a:latin typeface="+mn-lt"/>
                <a:ea typeface="+mn-ea"/>
                <a:cs typeface="+mn-cs"/>
              </a:rPr>
              <a:t>Integrase</a:t>
            </a:r>
            <a:r>
              <a:rPr lang="en-US" sz="1000" b="1" i="0" u="none" strike="noStrike" kern="1200" baseline="0" dirty="0" smtClean="0">
                <a:solidFill>
                  <a:schemeClr val="tx1"/>
                </a:solidFill>
                <a:latin typeface="+mn-lt"/>
                <a:ea typeface="+mn-ea"/>
                <a:cs typeface="+mn-cs"/>
              </a:rPr>
              <a:t> SFU count, the risk of HIV-1 infection decreased by 64% and 48%, respectively.</a:t>
            </a:r>
            <a:r>
              <a:rPr lang="en-US" sz="1000" b="0" i="0" u="none" strike="noStrike" kern="1200" baseline="0" dirty="0" smtClean="0">
                <a:solidFill>
                  <a:schemeClr val="tx1"/>
                </a:solidFill>
                <a:latin typeface="+mn-lt"/>
                <a:ea typeface="+mn-ea"/>
                <a:cs typeface="+mn-cs"/>
              </a:rPr>
              <a:t> In contrast, higher anti-Protease responses were associated with a statistically significant increase in infection risk (HR = 2.50). </a:t>
            </a:r>
          </a:p>
          <a:p>
            <a:r>
              <a:rPr lang="en-US" sz="1000" b="0" i="0" u="none" strike="noStrike" kern="1200" baseline="0" dirty="0" smtClean="0">
                <a:solidFill>
                  <a:schemeClr val="tx1"/>
                </a:solidFill>
                <a:latin typeface="+mn-lt"/>
                <a:ea typeface="+mn-ea"/>
                <a:cs typeface="+mn-cs"/>
              </a:rPr>
              <a:t>The HR for </a:t>
            </a:r>
            <a:r>
              <a:rPr lang="en-US" sz="1000" b="0" i="0" u="none" strike="noStrike" kern="1200" baseline="0" dirty="0" err="1" smtClean="0">
                <a:solidFill>
                  <a:schemeClr val="tx1"/>
                </a:solidFill>
                <a:latin typeface="+mn-lt"/>
                <a:ea typeface="+mn-ea"/>
                <a:cs typeface="+mn-cs"/>
              </a:rPr>
              <a:t>Nef</a:t>
            </a:r>
            <a:r>
              <a:rPr lang="en-US" sz="1000" b="0" i="0" u="none" strike="noStrike" kern="1200" baseline="0" dirty="0" smtClean="0">
                <a:solidFill>
                  <a:schemeClr val="tx1"/>
                </a:solidFill>
                <a:latin typeface="+mn-lt"/>
                <a:ea typeface="+mn-ea"/>
                <a:cs typeface="+mn-cs"/>
              </a:rPr>
              <a:t> (HR = 0.52) also reached statistical significance with backward selection of covariates (Table 2). We found similar results after limiting the analysis to include only those HESN subjects with HIV-1–negative antibody tests at subsequent protocol visits, arguing against the presence of an incubating or otherwise undetectable infection in those </a:t>
            </a:r>
            <a:r>
              <a:rPr lang="en-US" sz="1000" b="0" i="0" u="none" strike="noStrike" kern="1200" baseline="0" dirty="0" err="1" smtClean="0">
                <a:solidFill>
                  <a:schemeClr val="tx1"/>
                </a:solidFill>
                <a:latin typeface="+mn-lt"/>
                <a:ea typeface="+mn-ea"/>
                <a:cs typeface="+mn-cs"/>
              </a:rPr>
              <a:t>seronegatives</a:t>
            </a:r>
            <a:r>
              <a:rPr lang="en-US" sz="1000" b="0" i="0" u="none" strike="noStrike" kern="1200" baseline="0" dirty="0" smtClean="0">
                <a:solidFill>
                  <a:schemeClr val="tx1"/>
                </a:solidFill>
                <a:latin typeface="+mn-lt"/>
                <a:ea typeface="+mn-ea"/>
                <a:cs typeface="+mn-cs"/>
              </a:rPr>
              <a:t> with measureable antigen-specific IFN-γ responses.</a:t>
            </a:r>
          </a:p>
          <a:p>
            <a:r>
              <a:rPr lang="en-US" sz="1000" b="0" i="0" u="none" strike="noStrike" kern="1200" baseline="0" dirty="0" smtClean="0">
                <a:solidFill>
                  <a:schemeClr val="tx1"/>
                </a:solidFill>
                <a:latin typeface="+mn-lt"/>
                <a:ea typeface="+mn-ea"/>
                <a:cs typeface="+mn-cs"/>
              </a:rPr>
              <a:t>IFN-γ secretion in response to the positive control pool of pool of CMV, EBV, and influenza peptides was not associated with HIV-1 infection risk.</a:t>
            </a:r>
          </a:p>
          <a:p>
            <a:r>
              <a:rPr lang="en-US" sz="1000" b="0" i="0" u="none" strike="noStrike" kern="1200" baseline="0" dirty="0" smtClean="0">
                <a:solidFill>
                  <a:schemeClr val="tx1"/>
                </a:solidFill>
                <a:latin typeface="+mn-lt"/>
                <a:ea typeface="+mn-ea"/>
                <a:cs typeface="+mn-cs"/>
              </a:rPr>
              <a:t>IFN-γ Responses Are Attributable to Effector Memory CD4+ and CD8+ T Cells. </a:t>
            </a:r>
          </a:p>
          <a:p>
            <a:r>
              <a:rPr lang="en-US" sz="1000" b="0" i="0" u="none" strike="noStrike" kern="1200" baseline="0" dirty="0" smtClean="0">
                <a:solidFill>
                  <a:schemeClr val="tx1"/>
                </a:solidFill>
                <a:latin typeface="+mn-lt"/>
                <a:ea typeface="+mn-ea"/>
                <a:cs typeface="+mn-cs"/>
              </a:rPr>
              <a:t>IFN-γ secretion was attributed to CD4+ or CD8+ T cells, with 14 responses (82%) attributed to a CD8+ dominant phenotype. both responses were determined to be from effector memory cells (Fig. 3 C and D). In this study, the association of </a:t>
            </a:r>
            <a:r>
              <a:rPr lang="en-US" sz="1000" b="0" i="0" u="none" strike="noStrike" kern="1200" baseline="0" dirty="0" err="1" smtClean="0">
                <a:solidFill>
                  <a:schemeClr val="tx1"/>
                </a:solidFill>
                <a:latin typeface="+mn-lt"/>
                <a:ea typeface="+mn-ea"/>
                <a:cs typeface="+mn-cs"/>
              </a:rPr>
              <a:t>Integrase</a:t>
            </a:r>
            <a:r>
              <a:rPr lang="en-US" sz="1000" b="0" i="0" u="none" strike="noStrike" kern="1200" baseline="0" dirty="0" smtClean="0">
                <a:solidFill>
                  <a:schemeClr val="tx1"/>
                </a:solidFill>
                <a:latin typeface="+mn-lt"/>
                <a:ea typeface="+mn-ea"/>
                <a:cs typeface="+mn-cs"/>
              </a:rPr>
              <a:t>-specific responses with reduced infection risk was modest but statistically significant. Responses directed against </a:t>
            </a:r>
            <a:r>
              <a:rPr lang="en-US" sz="1000" b="0" i="0" u="none" strike="noStrike" kern="1200" baseline="0" dirty="0" err="1" smtClean="0">
                <a:solidFill>
                  <a:schemeClr val="tx1"/>
                </a:solidFill>
                <a:latin typeface="+mn-lt"/>
                <a:ea typeface="+mn-ea"/>
                <a:cs typeface="+mn-cs"/>
              </a:rPr>
              <a:t>Integrase</a:t>
            </a:r>
            <a:r>
              <a:rPr lang="en-US" sz="1000" b="0" i="0" u="none" strike="noStrike" kern="1200" baseline="0" dirty="0" smtClean="0">
                <a:solidFill>
                  <a:schemeClr val="tx1"/>
                </a:solidFill>
                <a:latin typeface="+mn-lt"/>
                <a:ea typeface="+mn-ea"/>
                <a:cs typeface="+mn-cs"/>
              </a:rPr>
              <a:t> have been observed in previous HESN studies. </a:t>
            </a:r>
            <a:r>
              <a:rPr lang="en-US" sz="1000" b="0" i="0" u="none" strike="noStrike" kern="1200" baseline="0" dirty="0" err="1" smtClean="0">
                <a:solidFill>
                  <a:schemeClr val="tx1"/>
                </a:solidFill>
                <a:latin typeface="+mn-lt"/>
                <a:ea typeface="+mn-ea"/>
                <a:cs typeface="+mn-cs"/>
              </a:rPr>
              <a:t>Integrase</a:t>
            </a:r>
            <a:r>
              <a:rPr lang="en-US" sz="1000" b="0" i="0" u="none" strike="noStrike" kern="1200" baseline="0" dirty="0" smtClean="0">
                <a:solidFill>
                  <a:schemeClr val="tx1"/>
                </a:solidFill>
                <a:latin typeface="+mn-lt"/>
                <a:ea typeface="+mn-ea"/>
                <a:cs typeface="+mn-cs"/>
              </a:rPr>
              <a:t> </a:t>
            </a:r>
            <a:r>
              <a:rPr lang="en-US" sz="1000" b="0" i="0" u="none" strike="noStrike" kern="1200" baseline="0" dirty="0" err="1" smtClean="0">
                <a:solidFill>
                  <a:schemeClr val="tx1"/>
                </a:solidFill>
                <a:latin typeface="+mn-lt"/>
                <a:ea typeface="+mn-ea"/>
                <a:cs typeface="+mn-cs"/>
              </a:rPr>
              <a:t>immunogens</a:t>
            </a:r>
            <a:r>
              <a:rPr lang="en-US" sz="1000" b="0" i="0" u="none" strike="noStrike" kern="1200" baseline="0" dirty="0" smtClean="0">
                <a:solidFill>
                  <a:schemeClr val="tx1"/>
                </a:solidFill>
                <a:latin typeface="+mn-lt"/>
                <a:ea typeface="+mn-ea"/>
                <a:cs typeface="+mn-cs"/>
              </a:rPr>
              <a:t> have also been included in recent vaccine studies along with </a:t>
            </a:r>
            <a:r>
              <a:rPr lang="en-US" sz="1000" b="0" i="0" u="none" strike="noStrike" kern="1200" baseline="0" dirty="0" err="1" smtClean="0">
                <a:solidFill>
                  <a:schemeClr val="tx1"/>
                </a:solidFill>
                <a:latin typeface="+mn-lt"/>
                <a:ea typeface="+mn-ea"/>
                <a:cs typeface="+mn-cs"/>
              </a:rPr>
              <a:t>Nef</a:t>
            </a:r>
            <a:r>
              <a:rPr lang="en-US" sz="1000" b="0" i="0" u="none" strike="noStrike" kern="1200" baseline="0" dirty="0" smtClean="0">
                <a:solidFill>
                  <a:schemeClr val="tx1"/>
                </a:solidFill>
                <a:latin typeface="+mn-lt"/>
                <a:ea typeface="+mn-ea"/>
                <a:cs typeface="+mn-cs"/>
              </a:rPr>
              <a:t> </a:t>
            </a:r>
            <a:r>
              <a:rPr lang="en-US" sz="1000" b="0" i="0" u="none" strike="noStrike" kern="1200" baseline="0" dirty="0" err="1" smtClean="0">
                <a:solidFill>
                  <a:schemeClr val="tx1"/>
                </a:solidFill>
                <a:latin typeface="+mn-lt"/>
                <a:ea typeface="+mn-ea"/>
                <a:cs typeface="+mn-cs"/>
              </a:rPr>
              <a:t>immunogens</a:t>
            </a:r>
            <a:r>
              <a:rPr lang="en-US" sz="1000" b="0" i="0" u="none" strike="noStrike" kern="1200" baseline="0" dirty="0" smtClean="0">
                <a:solidFill>
                  <a:schemeClr val="tx1"/>
                </a:solidFill>
                <a:latin typeface="+mn-lt"/>
                <a:ea typeface="+mn-ea"/>
                <a:cs typeface="+mn-cs"/>
              </a:rPr>
              <a:t> but not </a:t>
            </a:r>
            <a:r>
              <a:rPr lang="en-US" sz="1000" b="0" i="0" u="none" strike="noStrike" kern="1200" baseline="0" dirty="0" err="1" smtClean="0">
                <a:solidFill>
                  <a:schemeClr val="tx1"/>
                </a:solidFill>
                <a:latin typeface="+mn-lt"/>
                <a:ea typeface="+mn-ea"/>
                <a:cs typeface="+mn-cs"/>
              </a:rPr>
              <a:t>Vif</a:t>
            </a:r>
            <a:r>
              <a:rPr lang="en-US" sz="1000" b="0" i="0" u="none" strike="noStrike" kern="1200" baseline="0" dirty="0" smtClean="0">
                <a:solidFill>
                  <a:schemeClr val="tx1"/>
                </a:solidFill>
                <a:latin typeface="+mn-lt"/>
                <a:ea typeface="+mn-ea"/>
                <a:cs typeface="+mn-cs"/>
              </a:rPr>
              <a:t> in humans and nonhuman primate studies (31, 35).</a:t>
            </a:r>
          </a:p>
          <a:p>
            <a:r>
              <a:rPr lang="en-US" sz="1000" b="1" i="0" u="none" strike="noStrike" kern="1200" baseline="0" dirty="0" err="1" smtClean="0">
                <a:solidFill>
                  <a:schemeClr val="tx1"/>
                </a:solidFill>
                <a:latin typeface="+mn-lt"/>
                <a:ea typeface="+mn-ea"/>
                <a:cs typeface="+mn-cs"/>
              </a:rPr>
              <a:t>Vif</a:t>
            </a:r>
            <a:r>
              <a:rPr lang="en-US" sz="1000" b="1" i="0" u="none" strike="noStrike" kern="1200" baseline="0" dirty="0" smtClean="0">
                <a:solidFill>
                  <a:schemeClr val="tx1"/>
                </a:solidFill>
                <a:latin typeface="+mn-lt"/>
                <a:ea typeface="+mn-ea"/>
                <a:cs typeface="+mn-cs"/>
              </a:rPr>
              <a:t>-specific IFN-γ responses were associated with the greatest reduction in infection risk </a:t>
            </a:r>
            <a:r>
              <a:rPr lang="en-US" sz="1000" b="0" i="0" u="none" strike="noStrike" kern="1200" baseline="0" dirty="0" smtClean="0">
                <a:solidFill>
                  <a:schemeClr val="tx1"/>
                </a:solidFill>
                <a:latin typeface="+mn-lt"/>
                <a:ea typeface="+mn-ea"/>
                <a:cs typeface="+mn-cs"/>
              </a:rPr>
              <a:t>relative to all others tested in this study. In the SIV model system, cellular immune responses to </a:t>
            </a:r>
            <a:r>
              <a:rPr lang="en-US" sz="1000" b="0" i="0" u="none" strike="noStrike" kern="1200" baseline="0" dirty="0" err="1" smtClean="0">
                <a:solidFill>
                  <a:schemeClr val="tx1"/>
                </a:solidFill>
                <a:latin typeface="+mn-lt"/>
                <a:ea typeface="+mn-ea"/>
                <a:cs typeface="+mn-cs"/>
              </a:rPr>
              <a:t>Vif</a:t>
            </a:r>
            <a:r>
              <a:rPr lang="en-US" sz="1000" b="0" i="0" u="none" strike="noStrike" kern="1200" baseline="0" dirty="0" smtClean="0">
                <a:solidFill>
                  <a:schemeClr val="tx1"/>
                </a:solidFill>
                <a:latin typeface="+mn-lt"/>
                <a:ea typeface="+mn-ea"/>
                <a:cs typeface="+mn-cs"/>
              </a:rPr>
              <a:t> have been used to track </a:t>
            </a:r>
            <a:r>
              <a:rPr lang="en-US" sz="1000" b="0" i="0" u="none" strike="noStrike" kern="1200" baseline="0" dirty="0" err="1" smtClean="0">
                <a:solidFill>
                  <a:schemeClr val="tx1"/>
                </a:solidFill>
                <a:latin typeface="+mn-lt"/>
                <a:ea typeface="+mn-ea"/>
                <a:cs typeface="+mn-cs"/>
              </a:rPr>
              <a:t>postchallenge</a:t>
            </a:r>
            <a:r>
              <a:rPr lang="en-US" sz="1000" b="0" i="0" u="none" strike="noStrike" kern="1200" baseline="0" dirty="0" smtClean="0">
                <a:solidFill>
                  <a:schemeClr val="tx1"/>
                </a:solidFill>
                <a:latin typeface="+mn-lt"/>
                <a:ea typeface="+mn-ea"/>
                <a:cs typeface="+mn-cs"/>
              </a:rPr>
              <a:t> viral replication (36), observed in SIV elite controllers (37), and associated with reduced SIV viral load and higher CD4+ T-cell counts </a:t>
            </a:r>
            <a:r>
              <a:rPr lang="en-US" sz="1000" b="0" i="0" u="none" strike="noStrike" kern="1200" baseline="0" dirty="0" err="1" smtClean="0">
                <a:solidFill>
                  <a:schemeClr val="tx1"/>
                </a:solidFill>
                <a:latin typeface="+mn-lt"/>
                <a:ea typeface="+mn-ea"/>
                <a:cs typeface="+mn-cs"/>
              </a:rPr>
              <a:t>postinfection</a:t>
            </a:r>
            <a:r>
              <a:rPr lang="en-US" sz="1000" b="0" i="0" u="none" strike="noStrike" kern="1200" baseline="0" dirty="0" smtClean="0">
                <a:solidFill>
                  <a:schemeClr val="tx1"/>
                </a:solidFill>
                <a:latin typeface="+mn-lt"/>
                <a:ea typeface="+mn-ea"/>
                <a:cs typeface="+mn-cs"/>
              </a:rPr>
              <a:t> (38). In humans, T-cell responses against </a:t>
            </a:r>
            <a:r>
              <a:rPr lang="en-US" sz="1000" b="0" i="0" u="none" strike="noStrike" kern="1200" baseline="0" dirty="0" err="1" smtClean="0">
                <a:solidFill>
                  <a:schemeClr val="tx1"/>
                </a:solidFill>
                <a:latin typeface="+mn-lt"/>
                <a:ea typeface="+mn-ea"/>
                <a:cs typeface="+mn-cs"/>
              </a:rPr>
              <a:t>Vif</a:t>
            </a:r>
            <a:r>
              <a:rPr lang="en-US" sz="1000" b="0" i="0" u="none" strike="noStrike" kern="1200" baseline="0" dirty="0" smtClean="0">
                <a:solidFill>
                  <a:schemeClr val="tx1"/>
                </a:solidFill>
                <a:latin typeface="+mn-lt"/>
                <a:ea typeface="+mn-ea"/>
                <a:cs typeface="+mn-cs"/>
              </a:rPr>
              <a:t> have been found in HIV-1 elite controllers (39) and HESN subjects (4).</a:t>
            </a:r>
          </a:p>
          <a:p>
            <a:r>
              <a:rPr lang="en-US" sz="1000" b="0" i="0" u="none" strike="noStrike" kern="1200" baseline="0" dirty="0" smtClean="0">
                <a:solidFill>
                  <a:schemeClr val="tx1"/>
                </a:solidFill>
                <a:latin typeface="+mn-lt"/>
                <a:ea typeface="+mn-ea"/>
                <a:cs typeface="+mn-cs"/>
              </a:rPr>
              <a:t>The accessory protein </a:t>
            </a:r>
            <a:r>
              <a:rPr lang="en-US" sz="1000" b="0" i="0" u="none" strike="noStrike" kern="1200" baseline="0" dirty="0" err="1" smtClean="0">
                <a:solidFill>
                  <a:schemeClr val="tx1"/>
                </a:solidFill>
                <a:latin typeface="+mn-lt"/>
                <a:ea typeface="+mn-ea"/>
                <a:cs typeface="+mn-cs"/>
              </a:rPr>
              <a:t>Vif</a:t>
            </a:r>
            <a:r>
              <a:rPr lang="en-US" sz="1000" b="0" i="0" u="none" strike="noStrike" kern="1200" baseline="0" dirty="0" smtClean="0">
                <a:solidFill>
                  <a:schemeClr val="tx1"/>
                </a:solidFill>
                <a:latin typeface="+mn-lt"/>
                <a:ea typeface="+mn-ea"/>
                <a:cs typeface="+mn-cs"/>
              </a:rPr>
              <a:t> is critical for HIV-1 replication, because it targets the intrinsic antiviral </a:t>
            </a:r>
            <a:r>
              <a:rPr lang="en-US" sz="1000" b="0" i="0" u="none" strike="noStrike" kern="1200" baseline="0" dirty="0" err="1" smtClean="0">
                <a:solidFill>
                  <a:schemeClr val="tx1"/>
                </a:solidFill>
                <a:latin typeface="+mn-lt"/>
                <a:ea typeface="+mn-ea"/>
                <a:cs typeface="+mn-cs"/>
              </a:rPr>
              <a:t>cytidine</a:t>
            </a:r>
            <a:r>
              <a:rPr lang="en-US" sz="1000" b="0" i="0" u="none" strike="noStrike" kern="1200" baseline="0" dirty="0" smtClean="0">
                <a:solidFill>
                  <a:schemeClr val="tx1"/>
                </a:solidFill>
                <a:latin typeface="+mn-lt"/>
                <a:ea typeface="+mn-ea"/>
                <a:cs typeface="+mn-cs"/>
              </a:rPr>
              <a:t> </a:t>
            </a:r>
            <a:r>
              <a:rPr lang="en-US" sz="1000" b="0" i="0" u="none" strike="noStrike" kern="1200" baseline="0" dirty="0" err="1" smtClean="0">
                <a:solidFill>
                  <a:schemeClr val="tx1"/>
                </a:solidFill>
                <a:latin typeface="+mn-lt"/>
                <a:ea typeface="+mn-ea"/>
                <a:cs typeface="+mn-cs"/>
              </a:rPr>
              <a:t>deaminase</a:t>
            </a:r>
            <a:r>
              <a:rPr lang="en-US" sz="1000" b="0" i="0" u="none" strike="noStrike" kern="1200" baseline="0" dirty="0" smtClean="0">
                <a:solidFill>
                  <a:schemeClr val="tx1"/>
                </a:solidFill>
                <a:latin typeface="+mn-lt"/>
                <a:ea typeface="+mn-ea"/>
                <a:cs typeface="+mn-cs"/>
              </a:rPr>
              <a:t> APOBEC to the proteasome where it is degraded. Without </a:t>
            </a:r>
            <a:r>
              <a:rPr lang="en-US" sz="1000" b="0" i="0" u="none" strike="noStrike" kern="1200" baseline="0" dirty="0" err="1" smtClean="0">
                <a:solidFill>
                  <a:schemeClr val="tx1"/>
                </a:solidFill>
                <a:latin typeface="+mn-lt"/>
                <a:ea typeface="+mn-ea"/>
                <a:cs typeface="+mn-cs"/>
              </a:rPr>
              <a:t>Vif</a:t>
            </a:r>
            <a:r>
              <a:rPr lang="en-US" sz="1000" b="0" i="0" u="none" strike="noStrike" kern="1200" baseline="0" dirty="0" smtClean="0">
                <a:solidFill>
                  <a:schemeClr val="tx1"/>
                </a:solidFill>
                <a:latin typeface="+mn-lt"/>
                <a:ea typeface="+mn-ea"/>
                <a:cs typeface="+mn-cs"/>
              </a:rPr>
              <a:t>, HIV-1 is highly attenuated. Thus, the observed HR associated with a </a:t>
            </a:r>
            <a:r>
              <a:rPr lang="en-US" sz="1000" b="0" i="0" u="none" strike="noStrike" kern="1200" baseline="0" dirty="0" err="1" smtClean="0">
                <a:solidFill>
                  <a:schemeClr val="tx1"/>
                </a:solidFill>
                <a:latin typeface="+mn-lt"/>
                <a:ea typeface="+mn-ea"/>
                <a:cs typeface="+mn-cs"/>
              </a:rPr>
              <a:t>Vif</a:t>
            </a:r>
            <a:r>
              <a:rPr lang="en-US" sz="1000" b="0" i="0" u="none" strike="noStrike" kern="1200" baseline="0" dirty="0" smtClean="0">
                <a:solidFill>
                  <a:schemeClr val="tx1"/>
                </a:solidFill>
                <a:latin typeface="+mn-lt"/>
                <a:ea typeface="+mn-ea"/>
                <a:cs typeface="+mn-cs"/>
              </a:rPr>
              <a:t> response could indicate that the mechanistically related APOBEC in concert with T-cell responses or even alone provides the necessary reduction in R0, resulting in the control or clearance of infection foci. Supporting this notion are the colocation of T-cell epitopes with regions of the </a:t>
            </a:r>
            <a:r>
              <a:rPr lang="en-US" sz="1000" b="0" i="0" u="none" strike="noStrike" kern="1200" baseline="0" dirty="0" err="1" smtClean="0">
                <a:solidFill>
                  <a:schemeClr val="tx1"/>
                </a:solidFill>
                <a:latin typeface="+mn-lt"/>
                <a:ea typeface="+mn-ea"/>
                <a:cs typeface="+mn-cs"/>
              </a:rPr>
              <a:t>Vif</a:t>
            </a:r>
            <a:r>
              <a:rPr lang="en-US" sz="1000" b="0" i="0" u="none" strike="noStrike" kern="1200" baseline="0" dirty="0" smtClean="0">
                <a:solidFill>
                  <a:schemeClr val="tx1"/>
                </a:solidFill>
                <a:latin typeface="+mn-lt"/>
                <a:ea typeface="+mn-ea"/>
                <a:cs typeface="+mn-cs"/>
              </a:rPr>
              <a:t> protein associated with degradation of APOBEC3G/F, which was identified in a previous HESN study (4), and the relationship of APOBEC </a:t>
            </a:r>
            <a:r>
              <a:rPr lang="fr-FR" sz="1000" b="0" i="0" u="none" strike="noStrike" kern="1200" baseline="0" dirty="0" err="1" smtClean="0">
                <a:solidFill>
                  <a:schemeClr val="tx1"/>
                </a:solidFill>
                <a:latin typeface="+mn-lt"/>
                <a:ea typeface="+mn-ea"/>
                <a:cs typeface="+mn-cs"/>
              </a:rPr>
              <a:t>haplotypes</a:t>
            </a:r>
            <a:r>
              <a:rPr lang="fr-FR" sz="1000" b="0" i="0" u="none" strike="noStrike" kern="1200" baseline="0" dirty="0" smtClean="0">
                <a:solidFill>
                  <a:schemeClr val="tx1"/>
                </a:solidFill>
                <a:latin typeface="+mn-lt"/>
                <a:ea typeface="+mn-ea"/>
                <a:cs typeface="+mn-cs"/>
              </a:rPr>
              <a:t> to transmission (41).</a:t>
            </a:r>
            <a:endParaRPr lang="fr-FR"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4</a:t>
            </a:fld>
            <a:endParaRPr lang="fr-FR"/>
          </a:p>
        </p:txBody>
      </p:sp>
    </p:spTree>
    <p:extLst>
      <p:ext uri="{BB962C8B-B14F-4D97-AF65-F5344CB8AC3E}">
        <p14:creationId xmlns:p14="http://schemas.microsoft.com/office/powerpoint/2010/main" val="76526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5</a:t>
            </a:fld>
            <a:endParaRPr lang="fr-FR"/>
          </a:p>
        </p:txBody>
      </p:sp>
    </p:spTree>
    <p:extLst>
      <p:ext uri="{BB962C8B-B14F-4D97-AF65-F5344CB8AC3E}">
        <p14:creationId xmlns:p14="http://schemas.microsoft.com/office/powerpoint/2010/main" val="298277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Principal component </a:t>
            </a:r>
            <a:r>
              <a:rPr lang="fr-FR" sz="1200" b="0" i="0" u="none" strike="noStrike" kern="1200" baseline="0" dirty="0" err="1" smtClean="0">
                <a:solidFill>
                  <a:schemeClr val="tx1"/>
                </a:solidFill>
                <a:latin typeface="+mn-lt"/>
                <a:ea typeface="+mn-ea"/>
                <a:cs typeface="+mn-cs"/>
              </a:rPr>
              <a:t>analysis</a:t>
            </a:r>
            <a:r>
              <a:rPr lang="fr-FR" sz="1200" b="0" i="0" u="none" strike="noStrike" kern="1200" baseline="0" dirty="0" smtClean="0">
                <a:solidFill>
                  <a:schemeClr val="tx1"/>
                </a:solidFill>
                <a:latin typeface="+mn-lt"/>
                <a:ea typeface="+mn-ea"/>
                <a:cs typeface="+mn-cs"/>
              </a:rPr>
              <a:t> A principal component </a:t>
            </a:r>
            <a:r>
              <a:rPr lang="fr-FR" sz="1200" b="0" i="0" u="none" strike="noStrike" kern="1200" baseline="0" dirty="0" err="1" smtClean="0">
                <a:solidFill>
                  <a:schemeClr val="tx1"/>
                </a:solidFill>
                <a:latin typeface="+mn-lt"/>
                <a:ea typeface="+mn-ea"/>
                <a:cs typeface="+mn-cs"/>
              </a:rPr>
              <a:t>analysis</a:t>
            </a:r>
            <a:r>
              <a:rPr lang="fr-FR" sz="1200" b="0" i="0" u="none" strike="noStrike" kern="1200" baseline="0" dirty="0" smtClean="0">
                <a:solidFill>
                  <a:schemeClr val="tx1"/>
                </a:solidFill>
                <a:latin typeface="+mn-lt"/>
                <a:ea typeface="+mn-ea"/>
                <a:cs typeface="+mn-cs"/>
              </a:rPr>
              <a:t> (PCA) </a:t>
            </a:r>
            <a:r>
              <a:rPr lang="fr-FR" sz="1200" b="0" i="0" u="none" strike="noStrike" kern="1200" baseline="0" dirty="0" err="1" smtClean="0">
                <a:solidFill>
                  <a:schemeClr val="tx1"/>
                </a:solidFill>
                <a:latin typeface="+mn-lt"/>
                <a:ea typeface="+mn-ea"/>
                <a:cs typeface="+mn-cs"/>
              </a:rPr>
              <a:t>based</a:t>
            </a:r>
            <a:r>
              <a:rPr lang="fr-FR" sz="1200" b="0" i="0" u="none" strike="noStrike" kern="1200" baseline="0" dirty="0" smtClean="0">
                <a:solidFill>
                  <a:schemeClr val="tx1"/>
                </a:solidFill>
                <a:latin typeface="+mn-lt"/>
                <a:ea typeface="+mn-ea"/>
                <a:cs typeface="+mn-cs"/>
              </a:rPr>
              <a:t> on a </a:t>
            </a:r>
            <a:r>
              <a:rPr lang="en-US" sz="1200" b="0" i="0" u="none" strike="noStrike" kern="1200" baseline="0" dirty="0" smtClean="0">
                <a:solidFill>
                  <a:schemeClr val="tx1"/>
                </a:solidFill>
                <a:latin typeface="+mn-lt"/>
                <a:ea typeface="+mn-ea"/>
                <a:cs typeface="+mn-cs"/>
              </a:rPr>
              <a:t>Spearman’s correlation matrix was performed on eight immune markers (percentages of activated, senescent, </a:t>
            </a:r>
            <a:r>
              <a:rPr lang="en-US" sz="1200" b="0" i="0" u="none" strike="noStrike" kern="1200" baseline="0" dirty="0" err="1" smtClean="0">
                <a:solidFill>
                  <a:schemeClr val="tx1"/>
                </a:solidFill>
                <a:latin typeface="+mn-lt"/>
                <a:ea typeface="+mn-ea"/>
                <a:cs typeface="+mn-cs"/>
              </a:rPr>
              <a:t>naı¨ve</a:t>
            </a:r>
            <a:r>
              <a:rPr lang="en-US" sz="1200" b="0" i="0" u="none" strike="noStrike" kern="1200" baseline="0" dirty="0" smtClean="0">
                <a:solidFill>
                  <a:schemeClr val="tx1"/>
                </a:solidFill>
                <a:latin typeface="+mn-lt"/>
                <a:ea typeface="+mn-ea"/>
                <a:cs typeface="+mn-cs"/>
              </a:rPr>
              <a:t>, and terminally differentiated CD4þ and CD8þ T cells) in order to understand correlations between them. The main goal of PCA is to reduce the dimensionality of a dataset consisting of inter-related variables. This is achieved by transforming the original variables to a new set of variables, the principal components, which are linear combinations of the original variables and which retain most of the variation present in all original variables [24].We used two-dimensional (2D) plots to project data on the plane spanned by the first two components which explained most variability of data (&gt;68.7%). On this plane, the contribution of markers is unequal and depends on the contribution of each marker on each axis/principal component. A given marker may contribute on the third axis and therefore would not be well represented on the first two axes (those represented close to the origin of the figure). Non-AIDS-related comorbidities and individual history of HIV infection were projected as supplementary variables to visualize the correlation between the components and these variables. We selected the first principal component that explained 51.5% of the variability as a continuous ‘immune score’ called CIADIS </a:t>
            </a:r>
            <a:r>
              <a:rPr lang="fr-FR" sz="1200" b="0" i="0" u="none" strike="noStrike" kern="1200" baseline="0" dirty="0" smtClean="0">
                <a:solidFill>
                  <a:schemeClr val="tx1"/>
                </a:solidFill>
                <a:latin typeface="+mn-lt"/>
                <a:ea typeface="+mn-ea"/>
                <a:cs typeface="+mn-cs"/>
              </a:rPr>
              <a:t>score </a:t>
            </a:r>
            <a:r>
              <a:rPr lang="fr-FR" sz="1200" b="0" i="0" u="none" strike="noStrike" kern="1200" baseline="0" dirty="0" err="1" smtClean="0">
                <a:solidFill>
                  <a:schemeClr val="tx1"/>
                </a:solidFill>
                <a:latin typeface="+mn-lt"/>
                <a:ea typeface="+mn-ea"/>
                <a:cs typeface="+mn-cs"/>
              </a:rPr>
              <a:t>throughout</a:t>
            </a:r>
            <a:r>
              <a:rPr lang="fr-FR" sz="1200" b="0" i="0" u="none" strike="noStrike" kern="1200" baseline="0" dirty="0" smtClean="0">
                <a:solidFill>
                  <a:schemeClr val="tx1"/>
                </a:solidFill>
                <a:latin typeface="+mn-lt"/>
                <a:ea typeface="+mn-ea"/>
                <a:cs typeface="+mn-cs"/>
              </a:rPr>
              <a:t> the </a:t>
            </a:r>
            <a:r>
              <a:rPr lang="fr-FR" sz="1200" b="0" i="0" u="none" strike="noStrike" kern="1200" baseline="0" dirty="0" err="1" smtClean="0">
                <a:solidFill>
                  <a:schemeClr val="tx1"/>
                </a:solidFill>
                <a:latin typeface="+mn-lt"/>
                <a:ea typeface="+mn-ea"/>
                <a:cs typeface="+mn-cs"/>
              </a:rPr>
              <a:t>study</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smtClean="0">
                <a:solidFill>
                  <a:schemeClr val="tx1"/>
                </a:solidFill>
                <a:latin typeface="+mn-lt"/>
                <a:ea typeface="+mn-ea"/>
                <a:cs typeface="+mn-cs"/>
              </a:rPr>
              <a:t>Main </a:t>
            </a:r>
            <a:r>
              <a:rPr lang="fr-FR" sz="1200" b="0" i="0" u="none" strike="noStrike" kern="1200" baseline="0" dirty="0" err="1" smtClean="0">
                <a:solidFill>
                  <a:schemeClr val="tx1"/>
                </a:solidFill>
                <a:latin typeface="+mn-lt"/>
                <a:ea typeface="+mn-ea"/>
                <a:cs typeface="+mn-cs"/>
              </a:rPr>
              <a:t>outcome</a:t>
            </a:r>
            <a:r>
              <a:rPr lang="fr-FR" sz="1200" b="0" i="0" u="none" strike="noStrike" kern="1200" baseline="0" dirty="0" smtClean="0">
                <a:solidFill>
                  <a:schemeClr val="tx1"/>
                </a:solidFill>
                <a:latin typeface="+mn-lt"/>
                <a:ea typeface="+mn-ea"/>
                <a:cs typeface="+mn-cs"/>
              </a:rPr>
              <a:t> variable </a:t>
            </a:r>
            <a:r>
              <a:rPr lang="en-US" sz="1200" b="0" i="0" u="none" strike="noStrike" kern="1200" baseline="0" dirty="0" smtClean="0">
                <a:solidFill>
                  <a:schemeClr val="tx1"/>
                </a:solidFill>
                <a:latin typeface="+mn-lt"/>
                <a:ea typeface="+mn-ea"/>
                <a:cs typeface="+mn-cs"/>
              </a:rPr>
              <a:t>We counted the number of comorbidities present for each patient (comorbidity score) among: </a:t>
            </a:r>
            <a:r>
              <a:rPr lang="en-US" sz="1200" b="0" i="0" u="none" strike="noStrike" kern="1200" baseline="0" dirty="0" err="1" smtClean="0">
                <a:solidFill>
                  <a:schemeClr val="tx1"/>
                </a:solidFill>
                <a:latin typeface="+mn-lt"/>
                <a:ea typeface="+mn-ea"/>
                <a:cs typeface="+mn-cs"/>
              </a:rPr>
              <a:t>eGFR</a:t>
            </a:r>
            <a:r>
              <a:rPr lang="en-US" sz="1200" b="0" i="0" u="none" strike="noStrike" kern="1200" baseline="0" dirty="0" smtClean="0">
                <a:solidFill>
                  <a:schemeClr val="tx1"/>
                </a:solidFill>
                <a:latin typeface="+mn-lt"/>
                <a:ea typeface="+mn-ea"/>
                <a:cs typeface="+mn-cs"/>
              </a:rPr>
              <a:t> below 60 ml/ </a:t>
            </a:r>
            <a:r>
              <a:rPr lang="fr-FR" sz="1200" b="0" i="0" u="none" strike="noStrike" kern="1200" baseline="0" dirty="0" smtClean="0">
                <a:solidFill>
                  <a:schemeClr val="tx1"/>
                </a:solidFill>
                <a:latin typeface="+mn-lt"/>
                <a:ea typeface="+mn-ea"/>
                <a:cs typeface="+mn-cs"/>
              </a:rPr>
              <a:t>min, </a:t>
            </a:r>
            <a:r>
              <a:rPr lang="fr-FR" sz="1200" b="0" i="0" u="none" strike="noStrike" kern="1200" baseline="0" dirty="0" err="1" smtClean="0">
                <a:solidFill>
                  <a:schemeClr val="tx1"/>
                </a:solidFill>
                <a:latin typeface="+mn-lt"/>
                <a:ea typeface="+mn-ea"/>
                <a:cs typeface="+mn-cs"/>
              </a:rPr>
              <a:t>diabetes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dyslipidemia</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cardiovascular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events</a:t>
            </a:r>
            <a:r>
              <a:rPr lang="fr-FR" sz="1200" b="0" i="0" u="none" strike="noStrike" kern="1200" baseline="0" dirty="0" smtClean="0">
                <a:solidFill>
                  <a:schemeClr val="tx1"/>
                </a:solidFill>
                <a:latin typeface="+mn-lt"/>
                <a:ea typeface="+mn-ea"/>
                <a:cs typeface="+mn-cs"/>
              </a:rPr>
              <a:t>, hypertension, </a:t>
            </a:r>
            <a:r>
              <a:rPr lang="en-US" sz="1200" b="0" i="0" u="none" strike="noStrike" kern="1200" baseline="0" dirty="0" smtClean="0">
                <a:solidFill>
                  <a:schemeClr val="tx1"/>
                </a:solidFill>
                <a:latin typeface="+mn-lt"/>
                <a:ea typeface="+mn-ea"/>
                <a:cs typeface="+mn-cs"/>
              </a:rPr>
              <a:t>degenerative CNS disorders, and cancer. We defined a high comorbidity score (at least three comorbidities) as the main outcome variable. The decision on combining comorbidities was also supported by a multiple correspondence analysis that showed an association of most of the comorbidities (dyslipidemia, hypertension, kidney function impairment, cardiovascular events, as well as diabetes) to each other</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err="1" smtClean="0">
                <a:solidFill>
                  <a:schemeClr val="tx1"/>
                </a:solidFill>
                <a:latin typeface="+mn-lt"/>
                <a:ea typeface="+mn-ea"/>
                <a:cs typeface="+mn-cs"/>
              </a:rPr>
              <a:t>Adjustment</a:t>
            </a:r>
            <a:r>
              <a:rPr lang="fr-FR" sz="1200" b="0" i="0" u="none" strike="noStrike" kern="1200" baseline="0" dirty="0" smtClean="0">
                <a:solidFill>
                  <a:schemeClr val="tx1"/>
                </a:solidFill>
                <a:latin typeface="+mn-lt"/>
                <a:ea typeface="+mn-ea"/>
                <a:cs typeface="+mn-cs"/>
              </a:rPr>
              <a:t> variables </a:t>
            </a:r>
            <a:r>
              <a:rPr lang="en-US" sz="1200" b="0" i="0" u="none" strike="noStrike" kern="1200" baseline="0" dirty="0" smtClean="0">
                <a:solidFill>
                  <a:schemeClr val="tx1"/>
                </a:solidFill>
                <a:latin typeface="+mn-lt"/>
                <a:ea typeface="+mn-ea"/>
                <a:cs typeface="+mn-cs"/>
              </a:rPr>
              <a:t>The following variables were described and tested in </a:t>
            </a:r>
            <a:r>
              <a:rPr lang="en-US" sz="1200" b="0" i="0" u="none" strike="noStrike" kern="1200" baseline="0" dirty="0" err="1" smtClean="0">
                <a:solidFill>
                  <a:schemeClr val="tx1"/>
                </a:solidFill>
                <a:latin typeface="+mn-lt"/>
                <a:ea typeface="+mn-ea"/>
                <a:cs typeface="+mn-cs"/>
              </a:rPr>
              <a:t>univariable</a:t>
            </a:r>
            <a:r>
              <a:rPr lang="en-US" sz="1200" b="0" i="0" u="none" strike="noStrike" kern="1200" baseline="0" dirty="0" smtClean="0">
                <a:solidFill>
                  <a:schemeClr val="tx1"/>
                </a:solidFill>
                <a:latin typeface="+mn-lt"/>
                <a:ea typeface="+mn-ea"/>
                <a:cs typeface="+mn-cs"/>
              </a:rPr>
              <a:t> analyses: HIV-related variables included mode of HIV transmission, last CD4þ T-cell count, last </a:t>
            </a:r>
            <a:r>
              <a:rPr lang="fr-FR" sz="1200" b="0" i="0" u="none" strike="noStrike" kern="1200" baseline="0" dirty="0" smtClean="0">
                <a:solidFill>
                  <a:schemeClr val="tx1"/>
                </a:solidFill>
                <a:latin typeface="+mn-lt"/>
                <a:ea typeface="+mn-ea"/>
                <a:cs typeface="+mn-cs"/>
              </a:rPr>
              <a:t>CD4þ/CD8þ T-</a:t>
            </a:r>
            <a:r>
              <a:rPr lang="fr-FR" sz="1200" b="0" i="0" u="none" strike="noStrike" kern="1200" baseline="0" dirty="0" err="1" smtClean="0">
                <a:solidFill>
                  <a:schemeClr val="tx1"/>
                </a:solidFill>
                <a:latin typeface="+mn-lt"/>
                <a:ea typeface="+mn-ea"/>
                <a:cs typeface="+mn-cs"/>
              </a:rPr>
              <a:t>cell</a:t>
            </a:r>
            <a:r>
              <a:rPr lang="fr-FR" sz="1200" b="0" i="0" u="none" strike="noStrike" kern="1200" baseline="0" dirty="0" smtClean="0">
                <a:solidFill>
                  <a:schemeClr val="tx1"/>
                </a:solidFill>
                <a:latin typeface="+mn-lt"/>
                <a:ea typeface="+mn-ea"/>
                <a:cs typeface="+mn-cs"/>
              </a:rPr>
              <a:t> ratio, CD4þ T-</a:t>
            </a:r>
            <a:r>
              <a:rPr lang="fr-FR" sz="1200" b="0" i="0" u="none" strike="noStrike" kern="1200" baseline="0" dirty="0" err="1" smtClean="0">
                <a:solidFill>
                  <a:schemeClr val="tx1"/>
                </a:solidFill>
                <a:latin typeface="+mn-lt"/>
                <a:ea typeface="+mn-ea"/>
                <a:cs typeface="+mn-cs"/>
              </a:rPr>
              <a:t>cell</a:t>
            </a:r>
            <a:r>
              <a:rPr lang="fr-FR" sz="1200" b="0" i="0" u="none" strike="noStrike" kern="1200" baseline="0" dirty="0" smtClean="0">
                <a:solidFill>
                  <a:schemeClr val="tx1"/>
                </a:solidFill>
                <a:latin typeface="+mn-lt"/>
                <a:ea typeface="+mn-ea"/>
                <a:cs typeface="+mn-cs"/>
              </a:rPr>
              <a:t> nadir, time </a:t>
            </a:r>
            <a:r>
              <a:rPr lang="fr-FR" sz="1200" b="0" i="0" u="none" strike="noStrike" kern="1200" baseline="0" dirty="0" err="1" smtClean="0">
                <a:solidFill>
                  <a:schemeClr val="tx1"/>
                </a:solidFill>
                <a:latin typeface="+mn-lt"/>
                <a:ea typeface="+mn-ea"/>
                <a:cs typeface="+mn-cs"/>
              </a:rPr>
              <a:t>from</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CD4þ T-cell nadir, duration of CD4þ T-cell count below 350/ml, time since first HIV-positive test, viral suppression </a:t>
            </a:r>
            <a:r>
              <a:rPr lang="fr-FR" sz="1200" b="0" i="0" u="none" strike="noStrike" kern="1200" baseline="0" dirty="0" smtClean="0">
                <a:solidFill>
                  <a:schemeClr val="tx1"/>
                </a:solidFill>
                <a:latin typeface="+mn-lt"/>
                <a:ea typeface="+mn-ea"/>
                <a:cs typeface="+mn-cs"/>
              </a:rPr>
              <a:t>duration, Center for </a:t>
            </a:r>
            <a:r>
              <a:rPr lang="fr-FR" sz="1200" b="0" i="0" u="none" strike="noStrike" kern="1200" baseline="0" dirty="0" err="1" smtClean="0">
                <a:solidFill>
                  <a:schemeClr val="tx1"/>
                </a:solidFill>
                <a:latin typeface="+mn-lt"/>
                <a:ea typeface="+mn-ea"/>
                <a:cs typeface="+mn-cs"/>
              </a:rPr>
              <a:t>Disease</a:t>
            </a:r>
            <a:r>
              <a:rPr lang="fr-FR" sz="1200" b="0" i="0" u="none" strike="noStrike" kern="1200" baseline="0" dirty="0" smtClean="0">
                <a:solidFill>
                  <a:schemeClr val="tx1"/>
                </a:solidFill>
                <a:latin typeface="+mn-lt"/>
                <a:ea typeface="+mn-ea"/>
                <a:cs typeface="+mn-cs"/>
              </a:rPr>
              <a:t> Control (CDC) </a:t>
            </a:r>
            <a:r>
              <a:rPr lang="en-US" sz="1200" b="0" i="0" u="none" strike="noStrike" kern="1200" baseline="0" dirty="0" smtClean="0">
                <a:solidFill>
                  <a:schemeClr val="tx1"/>
                </a:solidFill>
                <a:latin typeface="+mn-lt"/>
                <a:ea typeface="+mn-ea"/>
                <a:cs typeface="+mn-cs"/>
              </a:rPr>
              <a:t>classification, use of ART, time since the first ART, cytomegalovirus (CMV) serology status, and hepatitis B</a:t>
            </a:r>
          </a:p>
          <a:p>
            <a:r>
              <a:rPr lang="fr-FR" sz="1200" b="0" i="0" u="none" strike="noStrike" kern="1200" baseline="0" dirty="0" smtClean="0">
                <a:solidFill>
                  <a:schemeClr val="tx1"/>
                </a:solidFill>
                <a:latin typeface="+mn-lt"/>
                <a:ea typeface="+mn-ea"/>
                <a:cs typeface="+mn-cs"/>
              </a:rPr>
              <a:t>and C </a:t>
            </a:r>
            <a:r>
              <a:rPr lang="fr-FR" sz="1200" b="0" i="0" u="none" strike="noStrike" kern="1200" baseline="0" dirty="0" err="1" smtClean="0">
                <a:solidFill>
                  <a:schemeClr val="tx1"/>
                </a:solidFill>
                <a:latin typeface="+mn-lt"/>
                <a:ea typeface="+mn-ea"/>
                <a:cs typeface="+mn-cs"/>
              </a:rPr>
              <a:t>coinfections</a:t>
            </a:r>
            <a:r>
              <a:rPr lang="fr-FR"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The Veterans Aging Cohort Study (VACS) index was calculated as previously described [25,26]. This score is specifically constructed to indicate increasing risk of all-cause mortality in HIV patients with increasing score [25,26]. The immune risk profile (IRP) represents a cluster of factors that were strongly predictive of earlier mortality</a:t>
            </a:r>
          </a:p>
          <a:p>
            <a:r>
              <a:rPr lang="en-US" sz="1200" b="0" i="0" u="none" strike="noStrike" kern="1200" baseline="0" dirty="0" smtClean="0">
                <a:solidFill>
                  <a:schemeClr val="tx1"/>
                </a:solidFill>
                <a:latin typeface="+mn-lt"/>
                <a:ea typeface="+mn-ea"/>
                <a:cs typeface="+mn-cs"/>
              </a:rPr>
              <a:t>among a very old Swedish cohort, as well as in younger individuals [27]. We calculated the IRP counting one point if the following criteria were fulfilled: CD4þ/ CD8þ ratio less than 1, positivity of CMV serology, percentage of CD4þCD57þCD28 above the third quartile observed in the study population (Q3), percentage of CD8þCD57þCD28 above Q3, percentage of </a:t>
            </a:r>
            <a:r>
              <a:rPr lang="en-US" sz="1200" b="0" i="0" u="none" strike="noStrike" kern="1200" baseline="0" dirty="0" err="1" smtClean="0">
                <a:solidFill>
                  <a:schemeClr val="tx1"/>
                </a:solidFill>
                <a:latin typeface="+mn-lt"/>
                <a:ea typeface="+mn-ea"/>
                <a:cs typeface="+mn-cs"/>
              </a:rPr>
              <a:t>naı¨ve</a:t>
            </a:r>
            <a:r>
              <a:rPr lang="en-US" sz="1200" b="0" i="0" u="none" strike="noStrike" kern="1200" baseline="0" dirty="0" smtClean="0">
                <a:solidFill>
                  <a:schemeClr val="tx1"/>
                </a:solidFill>
                <a:latin typeface="+mn-lt"/>
                <a:ea typeface="+mn-ea"/>
                <a:cs typeface="+mn-cs"/>
              </a:rPr>
              <a:t> CD4þ below the first quartile in the study population (Q1), percentage of </a:t>
            </a:r>
            <a:r>
              <a:rPr lang="en-US" sz="1200" b="0" i="0" u="none" strike="noStrike" kern="1200" baseline="0" dirty="0" err="1" smtClean="0">
                <a:solidFill>
                  <a:schemeClr val="tx1"/>
                </a:solidFill>
                <a:latin typeface="+mn-lt"/>
                <a:ea typeface="+mn-ea"/>
                <a:cs typeface="+mn-cs"/>
              </a:rPr>
              <a:t>naı¨ve</a:t>
            </a:r>
            <a:r>
              <a:rPr lang="en-US" sz="1200" b="0" i="0" u="none" strike="noStrike" kern="1200" baseline="0" dirty="0" smtClean="0">
                <a:solidFill>
                  <a:schemeClr val="tx1"/>
                </a:solidFill>
                <a:latin typeface="+mn-lt"/>
                <a:ea typeface="+mn-ea"/>
                <a:cs typeface="+mn-cs"/>
              </a:rPr>
              <a:t> CD8þ below Q1, percentage of CD4þTEMRA above Q3, percentage of </a:t>
            </a:r>
            <a:r>
              <a:rPr lang="fr-FR" sz="1200" b="0" i="0" u="none" strike="noStrike" kern="1200" baseline="0" dirty="0" smtClean="0">
                <a:solidFill>
                  <a:schemeClr val="tx1"/>
                </a:solidFill>
                <a:latin typeface="+mn-lt"/>
                <a:ea typeface="+mn-ea"/>
                <a:cs typeface="+mn-cs"/>
              </a:rPr>
              <a:t>CD8þTEMRA </a:t>
            </a:r>
            <a:r>
              <a:rPr lang="fr-FR" sz="1200" b="0" i="0" u="none" strike="noStrike" kern="1200" baseline="0" dirty="0" err="1" smtClean="0">
                <a:solidFill>
                  <a:schemeClr val="tx1"/>
                </a:solidFill>
                <a:latin typeface="+mn-lt"/>
                <a:ea typeface="+mn-ea"/>
                <a:cs typeface="+mn-cs"/>
              </a:rPr>
              <a:t>above</a:t>
            </a:r>
            <a:r>
              <a:rPr lang="fr-FR" sz="1200" b="0" i="0" u="none" strike="noStrike" kern="1200" baseline="0" dirty="0" smtClean="0">
                <a:solidFill>
                  <a:schemeClr val="tx1"/>
                </a:solidFill>
                <a:latin typeface="+mn-lt"/>
                <a:ea typeface="+mn-ea"/>
                <a:cs typeface="+mn-cs"/>
              </a:rPr>
              <a:t> Q3. </a:t>
            </a:r>
            <a:endParaRPr lang="fr-FR"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6</a:t>
            </a:fld>
            <a:endParaRPr lang="fr-FR"/>
          </a:p>
        </p:txBody>
      </p:sp>
    </p:spTree>
    <p:extLst>
      <p:ext uri="{BB962C8B-B14F-4D97-AF65-F5344CB8AC3E}">
        <p14:creationId xmlns:p14="http://schemas.microsoft.com/office/powerpoint/2010/main" val="165536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7</a:t>
            </a:fld>
            <a:endParaRPr lang="fr-FR"/>
          </a:p>
        </p:txBody>
      </p:sp>
    </p:spTree>
    <p:extLst>
      <p:ext uri="{BB962C8B-B14F-4D97-AF65-F5344CB8AC3E}">
        <p14:creationId xmlns:p14="http://schemas.microsoft.com/office/powerpoint/2010/main" val="157365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8</a:t>
            </a:fld>
            <a:endParaRPr lang="fr-FR"/>
          </a:p>
        </p:txBody>
      </p:sp>
    </p:spTree>
    <p:extLst>
      <p:ext uri="{BB962C8B-B14F-4D97-AF65-F5344CB8AC3E}">
        <p14:creationId xmlns:p14="http://schemas.microsoft.com/office/powerpoint/2010/main" val="422241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two principal components accounted for 68.7% of the variability among immunological markers (Fig. 1a).</a:t>
            </a:r>
          </a:p>
          <a:p>
            <a:r>
              <a:rPr lang="en-US" sz="1200" b="0" i="0" u="none" strike="noStrike" kern="1200" baseline="0" dirty="0" smtClean="0">
                <a:solidFill>
                  <a:schemeClr val="tx1"/>
                </a:solidFill>
                <a:latin typeface="+mn-lt"/>
                <a:ea typeface="+mn-ea"/>
                <a:cs typeface="+mn-cs"/>
              </a:rPr>
              <a:t>The first principal component, accounting for 51% of the marker variability, separated </a:t>
            </a:r>
            <a:r>
              <a:rPr lang="en-US" sz="1200" b="0" i="0" u="none" strike="noStrike" kern="1200" baseline="0" dirty="0" err="1" smtClean="0">
                <a:solidFill>
                  <a:schemeClr val="tx1"/>
                </a:solidFill>
                <a:latin typeface="+mn-lt"/>
                <a:ea typeface="+mn-ea"/>
                <a:cs typeface="+mn-cs"/>
              </a:rPr>
              <a:t>naı¨ve</a:t>
            </a:r>
            <a:r>
              <a:rPr lang="en-US" sz="1200" b="0" i="0" u="none" strike="noStrike" kern="1200" baseline="0" dirty="0" smtClean="0">
                <a:solidFill>
                  <a:schemeClr val="tx1"/>
                </a:solidFill>
                <a:latin typeface="+mn-lt"/>
                <a:ea typeface="+mn-ea"/>
                <a:cs typeface="+mn-cs"/>
              </a:rPr>
              <a:t> T cells (CD45RAþCD27þ) from activated T cells (HLADR þ on CD4þ and CD8þ grouped together), as well as senescent T cells (CD4þ and CD8þ CD57þCD28- and CD4þ and CD8þ CD27-CD45RAþ terminally differentiated </a:t>
            </a:r>
            <a:r>
              <a:rPr lang="fr-FR" sz="1200" b="0" i="0" u="none" strike="noStrike" kern="1200" baseline="0" dirty="0" smtClean="0">
                <a:solidFill>
                  <a:schemeClr val="tx1"/>
                </a:solidFill>
                <a:latin typeface="+mn-lt"/>
                <a:ea typeface="+mn-ea"/>
                <a:cs typeface="+mn-cs"/>
              </a:rPr>
              <a:t>T </a:t>
            </a:r>
            <a:r>
              <a:rPr lang="fr-FR" sz="1200" b="0" i="0" u="none" strike="noStrike" kern="1200" baseline="0" dirty="0" err="1" smtClean="0">
                <a:solidFill>
                  <a:schemeClr val="tx1"/>
                </a:solidFill>
                <a:latin typeface="+mn-lt"/>
                <a:ea typeface="+mn-ea"/>
                <a:cs typeface="+mn-cs"/>
              </a:rPr>
              <a:t>cells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grouped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together</a:t>
            </a:r>
            <a:r>
              <a:rPr lang="fr-FR"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Comorbidities were also projected onto the plan spanned by the first two principal components (Fig. 1b) that needs to be read in conjunction with Fig. 1a. Patients with comorbidities are found on the right side and thus were more often found in patients presenting an immune phenotype with high T-cell activation, high expression of terminal differentiation, and senescence markers. HCV </a:t>
            </a:r>
            <a:r>
              <a:rPr lang="en-US" sz="1200" b="0" i="0" u="none" strike="noStrike" kern="1200" baseline="0" dirty="0" err="1" smtClean="0">
                <a:solidFill>
                  <a:schemeClr val="tx1"/>
                </a:solidFill>
                <a:latin typeface="+mn-lt"/>
                <a:ea typeface="+mn-ea"/>
                <a:cs typeface="+mn-cs"/>
              </a:rPr>
              <a:t>coinfection</a:t>
            </a:r>
            <a:r>
              <a:rPr lang="en-US" sz="1200" b="0" i="0" u="none" strike="noStrike" kern="1200" baseline="0" dirty="0" smtClean="0">
                <a:solidFill>
                  <a:schemeClr val="tx1"/>
                </a:solidFill>
                <a:latin typeface="+mn-lt"/>
                <a:ea typeface="+mn-ea"/>
                <a:cs typeface="+mn-cs"/>
              </a:rPr>
              <a:t>, plotted on the left bottom corner, was not associated with either T-cell activation or senescence.</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Quantitative variables </a:t>
            </a:r>
            <a:r>
              <a:rPr lang="fr-FR" sz="1200" b="0" i="0" u="none" strike="noStrike" kern="1200" baseline="0" dirty="0" err="1" smtClean="0">
                <a:solidFill>
                  <a:schemeClr val="tx1"/>
                </a:solidFill>
                <a:latin typeface="+mn-lt"/>
                <a:ea typeface="+mn-ea"/>
                <a:cs typeface="+mn-cs"/>
              </a:rPr>
              <a:t>related</a:t>
            </a:r>
            <a:r>
              <a:rPr lang="fr-FR" sz="1200" b="0" i="0" u="none" strike="noStrike" kern="1200" baseline="0" dirty="0" smtClean="0">
                <a:solidFill>
                  <a:schemeClr val="tx1"/>
                </a:solidFill>
                <a:latin typeface="+mn-lt"/>
                <a:ea typeface="+mn-ea"/>
                <a:cs typeface="+mn-cs"/>
              </a:rPr>
              <a:t> to HIV (CD4þ T-</a:t>
            </a:r>
            <a:r>
              <a:rPr lang="fr-FR" sz="1200" b="0" i="0" u="none" strike="noStrike" kern="1200" baseline="0" dirty="0" err="1" smtClean="0">
                <a:solidFill>
                  <a:schemeClr val="tx1"/>
                </a:solidFill>
                <a:latin typeface="+mn-lt"/>
                <a:ea typeface="+mn-ea"/>
                <a:cs typeface="+mn-cs"/>
              </a:rPr>
              <a:t>cell</a:t>
            </a:r>
            <a:r>
              <a:rPr lang="fr-FR" sz="1200" b="0" i="0" u="none" strike="noStrike" kern="1200" baseline="0" dirty="0" smtClean="0">
                <a:solidFill>
                  <a:schemeClr val="tx1"/>
                </a:solidFill>
                <a:latin typeface="+mn-lt"/>
                <a:ea typeface="+mn-ea"/>
                <a:cs typeface="+mn-cs"/>
              </a:rPr>
              <a:t> nadir, </a:t>
            </a:r>
            <a:r>
              <a:rPr lang="en-US" sz="1200" b="0" i="0" u="none" strike="noStrike" kern="1200" baseline="0" dirty="0" smtClean="0">
                <a:solidFill>
                  <a:schemeClr val="tx1"/>
                </a:solidFill>
                <a:latin typeface="+mn-lt"/>
                <a:ea typeface="+mn-ea"/>
                <a:cs typeface="+mn-cs"/>
              </a:rPr>
              <a:t>last CD4þ T-cell count, CD4þ T-cell count at treatment start, duration of CD4þ T cell &lt;350/ml, duration of infection, duration of </a:t>
            </a:r>
            <a:r>
              <a:rPr lang="en-US" sz="1200" b="0" i="0" u="none" strike="noStrike" kern="1200" baseline="0" dirty="0" err="1" smtClean="0">
                <a:solidFill>
                  <a:schemeClr val="tx1"/>
                </a:solidFill>
                <a:latin typeface="+mn-lt"/>
                <a:ea typeface="+mn-ea"/>
                <a:cs typeface="+mn-cs"/>
              </a:rPr>
              <a:t>cART</a:t>
            </a:r>
            <a:r>
              <a:rPr lang="en-US" sz="1200" b="0" i="0" u="none" strike="noStrike" kern="1200" baseline="0" dirty="0" smtClean="0">
                <a:solidFill>
                  <a:schemeClr val="tx1"/>
                </a:solidFill>
                <a:latin typeface="+mn-lt"/>
                <a:ea typeface="+mn-ea"/>
                <a:cs typeface="+mn-cs"/>
              </a:rPr>
              <a:t>) were mostly located at the center of the circle and were not associated with activation or senescence phenotypes (Fig. 2a). </a:t>
            </a:r>
          </a:p>
          <a:p>
            <a:r>
              <a:rPr lang="en-US" sz="1200" b="0" i="0" u="none" strike="noStrike" kern="1200" baseline="0" dirty="0" smtClean="0">
                <a:solidFill>
                  <a:schemeClr val="tx1"/>
                </a:solidFill>
                <a:latin typeface="+mn-lt"/>
                <a:ea typeface="+mn-ea"/>
                <a:cs typeface="+mn-cs"/>
              </a:rPr>
              <a:t>The projection of qualitative HIV and non-HIV-related variables onto the plan spanned by the first two components are represented on Fig. 2b that needs to be read in conjunction with Fig. 2a. These variables were not associated with a particular T-cell phenotype in most </a:t>
            </a:r>
            <a:r>
              <a:rPr lang="fr-FR" sz="1200" b="0" i="0" u="none" strike="noStrike" kern="1200" baseline="0" dirty="0" smtClean="0">
                <a:solidFill>
                  <a:schemeClr val="tx1"/>
                </a:solidFill>
                <a:latin typeface="+mn-lt"/>
                <a:ea typeface="+mn-ea"/>
                <a:cs typeface="+mn-cs"/>
              </a:rPr>
              <a:t>of the cases.</a:t>
            </a:r>
          </a:p>
          <a:p>
            <a:r>
              <a:rPr lang="en-US" sz="1200" b="0" i="0" u="none" strike="noStrike" kern="1200" baseline="0" dirty="0" smtClean="0">
                <a:solidFill>
                  <a:schemeClr val="tx1"/>
                </a:solidFill>
                <a:latin typeface="+mn-lt"/>
                <a:ea typeface="+mn-ea"/>
                <a:cs typeface="+mn-cs"/>
              </a:rPr>
              <a:t>The distribution of comorbidities is represented in Table 1. Dyslipidemia and hypertension were the most frequent comorbidities accounting for 36.2 and 35.4% of patients, respectively. Severe kidney function impairment (</a:t>
            </a:r>
            <a:r>
              <a:rPr lang="en-US" sz="1200" b="0" i="0" u="none" strike="noStrike" kern="1200" baseline="0" dirty="0" err="1" smtClean="0">
                <a:solidFill>
                  <a:schemeClr val="tx1"/>
                </a:solidFill>
                <a:latin typeface="+mn-lt"/>
                <a:ea typeface="+mn-ea"/>
                <a:cs typeface="+mn-cs"/>
              </a:rPr>
              <a:t>eGFR</a:t>
            </a:r>
            <a:r>
              <a:rPr lang="en-US" sz="1200" b="0" i="0" u="none" strike="noStrike" kern="1200" baseline="0" dirty="0" smtClean="0">
                <a:solidFill>
                  <a:schemeClr val="tx1"/>
                </a:solidFill>
                <a:latin typeface="+mn-lt"/>
                <a:ea typeface="+mn-ea"/>
                <a:cs typeface="+mn-cs"/>
              </a:rPr>
              <a:t> &lt;60 ml/min) and CNS degenerative disorders only concerned, respectively, 3.5 and 2.9% of patients. Also, 37.4% of patients had no comorbidity and 13.6% of patients suffered from at least three comorbidities.</a:t>
            </a:r>
            <a:endParaRPr lang="fr-FR" dirty="0"/>
          </a:p>
        </p:txBody>
      </p:sp>
      <p:sp>
        <p:nvSpPr>
          <p:cNvPr id="4" name="Espace réservé du numéro de diapositive 3"/>
          <p:cNvSpPr>
            <a:spLocks noGrp="1"/>
          </p:cNvSpPr>
          <p:nvPr>
            <p:ph type="sldNum" sz="quarter" idx="10"/>
          </p:nvPr>
        </p:nvSpPr>
        <p:spPr/>
        <p:txBody>
          <a:bodyPr/>
          <a:lstStyle/>
          <a:p>
            <a:fld id="{53AD0B51-FC4C-483A-985A-32E00EF125AD}" type="slidenum">
              <a:rPr lang="fr-FR" smtClean="0"/>
              <a:t>9</a:t>
            </a:fld>
            <a:endParaRPr lang="fr-FR"/>
          </a:p>
        </p:txBody>
      </p:sp>
    </p:spTree>
    <p:extLst>
      <p:ext uri="{BB962C8B-B14F-4D97-AF65-F5344CB8AC3E}">
        <p14:creationId xmlns:p14="http://schemas.microsoft.com/office/powerpoint/2010/main" val="245104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AA1FE6C-D26D-4568-B188-E2BCB1DC6859}" type="datetimeFigureOut">
              <a:rPr lang="fr-FR" smtClean="0"/>
              <a:t>10/09/2015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184653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A1FE6C-D26D-4568-B188-E2BCB1DC6859}" type="datetimeFigureOut">
              <a:rPr lang="fr-FR" smtClean="0"/>
              <a:t>10/09/2015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126868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A1FE6C-D26D-4568-B188-E2BCB1DC6859}" type="datetimeFigureOut">
              <a:rPr lang="fr-FR" smtClean="0"/>
              <a:t>10/09/2015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61687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A1FE6C-D26D-4568-B188-E2BCB1DC6859}" type="datetimeFigureOut">
              <a:rPr lang="fr-FR" smtClean="0"/>
              <a:t>10/09/2015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405277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AA1FE6C-D26D-4568-B188-E2BCB1DC6859}" type="datetimeFigureOut">
              <a:rPr lang="fr-FR" smtClean="0"/>
              <a:t>10/09/2015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371371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AA1FE6C-D26D-4568-B188-E2BCB1DC6859}" type="datetimeFigureOut">
              <a:rPr lang="fr-FR" smtClean="0"/>
              <a:t>10/09/2015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75922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A1FE6C-D26D-4568-B188-E2BCB1DC6859}" type="datetimeFigureOut">
              <a:rPr lang="fr-FR" smtClean="0"/>
              <a:t>10/09/2015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397107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AA1FE6C-D26D-4568-B188-E2BCB1DC6859}" type="datetimeFigureOut">
              <a:rPr lang="fr-FR" smtClean="0"/>
              <a:t>10/09/2015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9461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A1FE6C-D26D-4568-B188-E2BCB1DC6859}" type="datetimeFigureOut">
              <a:rPr lang="fr-FR" smtClean="0"/>
              <a:t>10/09/2015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353891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AA1FE6C-D26D-4568-B188-E2BCB1DC6859}" type="datetimeFigureOut">
              <a:rPr lang="fr-FR" smtClean="0"/>
              <a:t>10/09/2015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330692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AA1FE6C-D26D-4568-B188-E2BCB1DC6859}" type="datetimeFigureOut">
              <a:rPr lang="fr-FR" smtClean="0"/>
              <a:t>10/09/2015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01073B-90A6-4ACC-9CF8-EF1821DCE70D}" type="slidenum">
              <a:rPr lang="fr-FR" smtClean="0"/>
              <a:t>‹N°›</a:t>
            </a:fld>
            <a:endParaRPr lang="fr-FR"/>
          </a:p>
        </p:txBody>
      </p:sp>
    </p:spTree>
    <p:extLst>
      <p:ext uri="{BB962C8B-B14F-4D97-AF65-F5344CB8AC3E}">
        <p14:creationId xmlns:p14="http://schemas.microsoft.com/office/powerpoint/2010/main" val="188801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1FE6C-D26D-4568-B188-E2BCB1DC6859}" type="datetimeFigureOut">
              <a:rPr lang="fr-FR" smtClean="0"/>
              <a:t>10/09/2015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1073B-90A6-4ACC-9CF8-EF1821DCE70D}" type="slidenum">
              <a:rPr lang="fr-FR" smtClean="0"/>
              <a:t>‹N°›</a:t>
            </a:fld>
            <a:endParaRPr lang="fr-FR"/>
          </a:p>
        </p:txBody>
      </p:sp>
    </p:spTree>
    <p:extLst>
      <p:ext uri="{BB962C8B-B14F-4D97-AF65-F5344CB8AC3E}">
        <p14:creationId xmlns:p14="http://schemas.microsoft.com/office/powerpoint/2010/main" val="3735001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VIROTEAM</a:t>
            </a:r>
            <a:endParaRPr lang="fr-FR" dirty="0"/>
          </a:p>
        </p:txBody>
      </p:sp>
      <p:sp>
        <p:nvSpPr>
          <p:cNvPr id="3" name="Sous-titre 2"/>
          <p:cNvSpPr>
            <a:spLocks noGrp="1"/>
          </p:cNvSpPr>
          <p:nvPr>
            <p:ph type="subTitle" idx="1"/>
          </p:nvPr>
        </p:nvSpPr>
        <p:spPr/>
        <p:txBody>
          <a:bodyPr/>
          <a:lstStyle/>
          <a:p>
            <a:r>
              <a:rPr lang="fr-FR" dirty="0" smtClean="0"/>
              <a:t>10-12 Septembre2015</a:t>
            </a:r>
          </a:p>
          <a:p>
            <a:r>
              <a:rPr lang="fr-FR" dirty="0" smtClean="0"/>
              <a:t>Marseille</a:t>
            </a:r>
            <a:endParaRPr lang="fr-FR" dirty="0"/>
          </a:p>
        </p:txBody>
      </p:sp>
    </p:spTree>
    <p:extLst>
      <p:ext uri="{BB962C8B-B14F-4D97-AF65-F5344CB8AC3E}">
        <p14:creationId xmlns:p14="http://schemas.microsoft.com/office/powerpoint/2010/main" val="1322292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37F7180-BA94-49C6-AD3F-C90909C75B3E}" type="slidenum">
              <a:rPr lang="fr-FR" smtClean="0"/>
              <a:t>10</a:t>
            </a:fld>
            <a:endParaRPr lang="fr-FR"/>
          </a:p>
        </p:txBody>
      </p:sp>
      <p:sp>
        <p:nvSpPr>
          <p:cNvPr id="5" name="Titre 1"/>
          <p:cNvSpPr>
            <a:spLocks noGrp="1"/>
          </p:cNvSpPr>
          <p:nvPr>
            <p:ph type="title"/>
          </p:nvPr>
        </p:nvSpPr>
        <p:spPr>
          <a:xfrm>
            <a:off x="467544" y="-27384"/>
            <a:ext cx="8229600" cy="720080"/>
          </a:xfrm>
          <a:noFill/>
        </p:spPr>
        <p:txBody>
          <a:bodyPr>
            <a:noAutofit/>
          </a:bodyPr>
          <a:lstStyle/>
          <a:p>
            <a:r>
              <a:rPr lang="fr-FR" sz="2400" dirty="0" err="1" smtClean="0">
                <a:solidFill>
                  <a:srgbClr val="000090"/>
                </a:solidFill>
                <a:latin typeface="Arial" panose="020B0604020202020204" pitchFamily="34" charset="0"/>
                <a:cs typeface="Arial" panose="020B0604020202020204" pitchFamily="34" charset="0"/>
              </a:rPr>
              <a:t>Immunological</a:t>
            </a:r>
            <a:r>
              <a:rPr lang="fr-FR" sz="2400" dirty="0" smtClean="0">
                <a:solidFill>
                  <a:srgbClr val="000090"/>
                </a:solidFill>
                <a:latin typeface="Arial" panose="020B0604020202020204" pitchFamily="34" charset="0"/>
                <a:cs typeface="Arial" panose="020B0604020202020204" pitchFamily="34" charset="0"/>
              </a:rPr>
              <a:t> profiles and association </a:t>
            </a:r>
            <a:r>
              <a:rPr lang="fr-FR" sz="2400" dirty="0" err="1" smtClean="0">
                <a:solidFill>
                  <a:srgbClr val="000090"/>
                </a:solidFill>
                <a:latin typeface="Arial" panose="020B0604020202020204" pitchFamily="34" charset="0"/>
                <a:cs typeface="Arial" panose="020B0604020202020204" pitchFamily="34" charset="0"/>
              </a:rPr>
              <a:t>with</a:t>
            </a:r>
            <a:r>
              <a:rPr lang="fr-FR" sz="2400" dirty="0" smtClean="0">
                <a:solidFill>
                  <a:srgbClr val="000090"/>
                </a:solidFill>
                <a:latin typeface="Arial" panose="020B0604020202020204" pitchFamily="34" charset="0"/>
                <a:cs typeface="Arial" panose="020B0604020202020204" pitchFamily="34" charset="0"/>
              </a:rPr>
              <a:t> </a:t>
            </a:r>
            <a:r>
              <a:rPr lang="fr-FR" sz="2400" dirty="0" err="1" smtClean="0">
                <a:solidFill>
                  <a:srgbClr val="000090"/>
                </a:solidFill>
                <a:latin typeface="Arial" panose="020B0604020202020204" pitchFamily="34" charset="0"/>
                <a:cs typeface="Arial" panose="020B0604020202020204" pitchFamily="34" charset="0"/>
              </a:rPr>
              <a:t>comorbidities</a:t>
            </a:r>
            <a:r>
              <a:rPr lang="fr-FR" sz="2400" dirty="0" smtClean="0">
                <a:solidFill>
                  <a:srgbClr val="000090"/>
                </a:solidFill>
                <a:latin typeface="Arial" panose="020B0604020202020204" pitchFamily="34" charset="0"/>
                <a:cs typeface="Arial" panose="020B0604020202020204" pitchFamily="34" charset="0"/>
              </a:rPr>
              <a:t> and patient </a:t>
            </a:r>
            <a:r>
              <a:rPr lang="fr-FR" sz="2400" dirty="0" err="1" smtClean="0">
                <a:solidFill>
                  <a:srgbClr val="000090"/>
                </a:solidFill>
                <a:latin typeface="Arial" panose="020B0604020202020204" pitchFamily="34" charset="0"/>
                <a:cs typeface="Arial" panose="020B0604020202020204" pitchFamily="34" charset="0"/>
              </a:rPr>
              <a:t>characteristics</a:t>
            </a:r>
            <a:endParaRPr lang="fr-FR" sz="2400" dirty="0">
              <a:solidFill>
                <a:srgbClr val="000090"/>
              </a:solidFill>
              <a:latin typeface="Arial" panose="020B0604020202020204" pitchFamily="34" charset="0"/>
              <a:cs typeface="Arial" panose="020B0604020202020204" pitchFamily="34" charset="0"/>
            </a:endParaRPr>
          </a:p>
        </p:txBody>
      </p:sp>
      <p:cxnSp>
        <p:nvCxnSpPr>
          <p:cNvPr id="6" name="Connecteur droit 5"/>
          <p:cNvCxnSpPr/>
          <p:nvPr/>
        </p:nvCxnSpPr>
        <p:spPr>
          <a:xfrm>
            <a:off x="251520" y="692696"/>
            <a:ext cx="8640960" cy="0"/>
          </a:xfrm>
          <a:prstGeom prst="line">
            <a:avLst/>
          </a:prstGeom>
          <a:ln w="28575">
            <a:solidFill>
              <a:srgbClr val="000090"/>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2" r="4876"/>
          <a:stretch/>
        </p:blipFill>
        <p:spPr bwMode="auto">
          <a:xfrm>
            <a:off x="35496" y="1124744"/>
            <a:ext cx="45365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04411"/>
            <a:ext cx="4546670" cy="443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691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37F7180-BA94-49C6-AD3F-C90909C75B3E}" type="slidenum">
              <a:rPr lang="fr-FR" smtClean="0"/>
              <a:t>11</a:t>
            </a:fld>
            <a:endParaRPr lang="fr-FR"/>
          </a:p>
        </p:txBody>
      </p:sp>
      <p:sp>
        <p:nvSpPr>
          <p:cNvPr id="5" name="Titre 1"/>
          <p:cNvSpPr>
            <a:spLocks noGrp="1"/>
          </p:cNvSpPr>
          <p:nvPr>
            <p:ph type="title"/>
          </p:nvPr>
        </p:nvSpPr>
        <p:spPr>
          <a:xfrm>
            <a:off x="467544" y="-27384"/>
            <a:ext cx="8229600" cy="720080"/>
          </a:xfrm>
          <a:noFill/>
        </p:spPr>
        <p:txBody>
          <a:bodyPr>
            <a:noAutofit/>
          </a:bodyPr>
          <a:lstStyle/>
          <a:p>
            <a:r>
              <a:rPr lang="fr-FR" sz="2400" dirty="0" err="1" smtClean="0">
                <a:solidFill>
                  <a:srgbClr val="000090"/>
                </a:solidFill>
                <a:latin typeface="Arial" panose="020B0604020202020204" pitchFamily="34" charset="0"/>
                <a:cs typeface="Arial" panose="020B0604020202020204" pitchFamily="34" charset="0"/>
              </a:rPr>
              <a:t>Immunological</a:t>
            </a:r>
            <a:r>
              <a:rPr lang="fr-FR" sz="2400" dirty="0" smtClean="0">
                <a:solidFill>
                  <a:srgbClr val="000090"/>
                </a:solidFill>
                <a:latin typeface="Arial" panose="020B0604020202020204" pitchFamily="34" charset="0"/>
                <a:cs typeface="Arial" panose="020B0604020202020204" pitchFamily="34" charset="0"/>
              </a:rPr>
              <a:t> profiles and association </a:t>
            </a:r>
            <a:r>
              <a:rPr lang="fr-FR" sz="2400" dirty="0" err="1" smtClean="0">
                <a:solidFill>
                  <a:srgbClr val="000090"/>
                </a:solidFill>
                <a:latin typeface="Arial" panose="020B0604020202020204" pitchFamily="34" charset="0"/>
                <a:cs typeface="Arial" panose="020B0604020202020204" pitchFamily="34" charset="0"/>
              </a:rPr>
              <a:t>with</a:t>
            </a:r>
            <a:r>
              <a:rPr lang="fr-FR" sz="2400" dirty="0" smtClean="0">
                <a:solidFill>
                  <a:srgbClr val="000090"/>
                </a:solidFill>
                <a:latin typeface="Arial" panose="020B0604020202020204" pitchFamily="34" charset="0"/>
                <a:cs typeface="Arial" panose="020B0604020202020204" pitchFamily="34" charset="0"/>
              </a:rPr>
              <a:t> </a:t>
            </a:r>
            <a:r>
              <a:rPr lang="fr-FR" sz="2400" dirty="0" err="1" smtClean="0">
                <a:solidFill>
                  <a:srgbClr val="000090"/>
                </a:solidFill>
                <a:latin typeface="Arial" panose="020B0604020202020204" pitchFamily="34" charset="0"/>
                <a:cs typeface="Arial" panose="020B0604020202020204" pitchFamily="34" charset="0"/>
              </a:rPr>
              <a:t>comorbidities</a:t>
            </a:r>
            <a:r>
              <a:rPr lang="fr-FR" sz="2400" dirty="0" smtClean="0">
                <a:solidFill>
                  <a:srgbClr val="000090"/>
                </a:solidFill>
                <a:latin typeface="Arial" panose="020B0604020202020204" pitchFamily="34" charset="0"/>
                <a:cs typeface="Arial" panose="020B0604020202020204" pitchFamily="34" charset="0"/>
              </a:rPr>
              <a:t> and patient </a:t>
            </a:r>
            <a:r>
              <a:rPr lang="fr-FR" sz="2400" dirty="0" err="1" smtClean="0">
                <a:solidFill>
                  <a:srgbClr val="000090"/>
                </a:solidFill>
                <a:latin typeface="Arial" panose="020B0604020202020204" pitchFamily="34" charset="0"/>
                <a:cs typeface="Arial" panose="020B0604020202020204" pitchFamily="34" charset="0"/>
              </a:rPr>
              <a:t>characteristics</a:t>
            </a:r>
            <a:endParaRPr lang="fr-FR" sz="2400" dirty="0">
              <a:solidFill>
                <a:srgbClr val="000090"/>
              </a:solidFill>
              <a:latin typeface="Arial" panose="020B0604020202020204" pitchFamily="34" charset="0"/>
              <a:cs typeface="Arial" panose="020B0604020202020204" pitchFamily="34" charset="0"/>
            </a:endParaRPr>
          </a:p>
        </p:txBody>
      </p:sp>
      <p:cxnSp>
        <p:nvCxnSpPr>
          <p:cNvPr id="6" name="Connecteur droit 5"/>
          <p:cNvCxnSpPr/>
          <p:nvPr/>
        </p:nvCxnSpPr>
        <p:spPr>
          <a:xfrm>
            <a:off x="251520" y="692696"/>
            <a:ext cx="8640960" cy="0"/>
          </a:xfrm>
          <a:prstGeom prst="line">
            <a:avLst/>
          </a:prstGeom>
          <a:ln w="28575">
            <a:solidFill>
              <a:srgbClr val="000090"/>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189" y="836711"/>
            <a:ext cx="5841729" cy="585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e 209"/>
          <p:cNvGrpSpPr>
            <a:grpSpLocks noChangeAspect="1"/>
          </p:cNvGrpSpPr>
          <p:nvPr/>
        </p:nvGrpSpPr>
        <p:grpSpPr bwMode="auto">
          <a:xfrm>
            <a:off x="78297" y="2276872"/>
            <a:ext cx="2897964" cy="2365562"/>
            <a:chOff x="68013" y="44624"/>
            <a:chExt cx="8517541" cy="6813376"/>
          </a:xfrm>
        </p:grpSpPr>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923" t="6277" r="2531"/>
            <a:stretch>
              <a:fillRect/>
            </a:stretch>
          </p:blipFill>
          <p:spPr bwMode="auto">
            <a:xfrm>
              <a:off x="68013" y="44624"/>
              <a:ext cx="7243147"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ZoneTexte 28"/>
            <p:cNvSpPr txBox="1">
              <a:spLocks noChangeArrowheads="1"/>
            </p:cNvSpPr>
            <p:nvPr/>
          </p:nvSpPr>
          <p:spPr bwMode="auto">
            <a:xfrm>
              <a:off x="1528766" y="1659592"/>
              <a:ext cx="1667091" cy="3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700" b="1" dirty="0">
                  <a:solidFill>
                    <a:srgbClr val="FF0000"/>
                  </a:solidFill>
                  <a:latin typeface="Arial" charset="0"/>
                </a:rPr>
                <a:t>CD4+ TN</a:t>
              </a:r>
            </a:p>
          </p:txBody>
        </p:sp>
        <p:sp>
          <p:nvSpPr>
            <p:cNvPr id="30" name="ZoneTexte 19"/>
            <p:cNvSpPr txBox="1">
              <a:spLocks noChangeArrowheads="1"/>
            </p:cNvSpPr>
            <p:nvPr/>
          </p:nvSpPr>
          <p:spPr bwMode="auto">
            <a:xfrm>
              <a:off x="1201966" y="1976986"/>
              <a:ext cx="1632611" cy="3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700" b="1" dirty="0">
                  <a:solidFill>
                    <a:srgbClr val="FF0000"/>
                  </a:solidFill>
                  <a:latin typeface="Arial" charset="0"/>
                </a:rPr>
                <a:t>CD8+ TN</a:t>
              </a:r>
            </a:p>
          </p:txBody>
        </p:sp>
        <p:sp>
          <p:nvSpPr>
            <p:cNvPr id="31" name="ZoneTexte 20"/>
            <p:cNvSpPr txBox="1">
              <a:spLocks noChangeArrowheads="1"/>
            </p:cNvSpPr>
            <p:nvPr/>
          </p:nvSpPr>
          <p:spPr bwMode="auto">
            <a:xfrm>
              <a:off x="5306762" y="4095309"/>
              <a:ext cx="1458045" cy="3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700" b="1" dirty="0">
                  <a:solidFill>
                    <a:srgbClr val="FF0000"/>
                  </a:solidFill>
                  <a:latin typeface="Arial" charset="0"/>
                </a:rPr>
                <a:t>CD8+ DR</a:t>
              </a:r>
            </a:p>
          </p:txBody>
        </p:sp>
        <p:sp>
          <p:nvSpPr>
            <p:cNvPr id="32" name="ZoneTexte 21"/>
            <p:cNvSpPr txBox="1">
              <a:spLocks noChangeArrowheads="1"/>
            </p:cNvSpPr>
            <p:nvPr/>
          </p:nvSpPr>
          <p:spPr bwMode="auto">
            <a:xfrm>
              <a:off x="5545458" y="4419667"/>
              <a:ext cx="1219349" cy="3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700" b="1" dirty="0">
                  <a:solidFill>
                    <a:srgbClr val="FF0000"/>
                  </a:solidFill>
                  <a:latin typeface="Arial" charset="0"/>
                </a:rPr>
                <a:t>CD4+ DR</a:t>
              </a:r>
            </a:p>
          </p:txBody>
        </p:sp>
        <p:sp>
          <p:nvSpPr>
            <p:cNvPr id="33" name="ZoneTexte 22"/>
            <p:cNvSpPr txBox="1">
              <a:spLocks noChangeArrowheads="1"/>
            </p:cNvSpPr>
            <p:nvPr/>
          </p:nvSpPr>
          <p:spPr bwMode="auto">
            <a:xfrm>
              <a:off x="5320398" y="2674216"/>
              <a:ext cx="2670222" cy="3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700" b="1" dirty="0">
                  <a:solidFill>
                    <a:srgbClr val="FF0000"/>
                  </a:solidFill>
                  <a:latin typeface="Arial" charset="0"/>
                </a:rPr>
                <a:t>CD4+ CD57+CD28-</a:t>
              </a:r>
            </a:p>
          </p:txBody>
        </p:sp>
        <p:sp>
          <p:nvSpPr>
            <p:cNvPr id="34" name="ZoneTexte 23"/>
            <p:cNvSpPr txBox="1">
              <a:spLocks noChangeArrowheads="1"/>
            </p:cNvSpPr>
            <p:nvPr/>
          </p:nvSpPr>
          <p:spPr bwMode="auto">
            <a:xfrm>
              <a:off x="5083858" y="2344174"/>
              <a:ext cx="3501696" cy="3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700" b="1" dirty="0">
                  <a:solidFill>
                    <a:srgbClr val="FF0000"/>
                  </a:solidFill>
                  <a:latin typeface="Arial" charset="0"/>
                </a:rPr>
                <a:t>CD8+ CD57+CD28-</a:t>
              </a:r>
            </a:p>
          </p:txBody>
        </p:sp>
        <p:sp>
          <p:nvSpPr>
            <p:cNvPr id="35" name="ZoneTexte 24"/>
            <p:cNvSpPr txBox="1">
              <a:spLocks noChangeArrowheads="1"/>
            </p:cNvSpPr>
            <p:nvPr/>
          </p:nvSpPr>
          <p:spPr bwMode="auto">
            <a:xfrm>
              <a:off x="4858179" y="2094463"/>
              <a:ext cx="1828429" cy="3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700" b="1" dirty="0">
                  <a:solidFill>
                    <a:srgbClr val="FF0000"/>
                  </a:solidFill>
                  <a:latin typeface="Arial" charset="0"/>
                </a:rPr>
                <a:t>CD4+ TEMRA</a:t>
              </a:r>
            </a:p>
          </p:txBody>
        </p:sp>
        <p:sp>
          <p:nvSpPr>
            <p:cNvPr id="36" name="ZoneTexte 25"/>
            <p:cNvSpPr txBox="1">
              <a:spLocks noChangeArrowheads="1"/>
            </p:cNvSpPr>
            <p:nvPr/>
          </p:nvSpPr>
          <p:spPr bwMode="auto">
            <a:xfrm>
              <a:off x="5451709" y="1846112"/>
              <a:ext cx="1994732" cy="3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700" b="1" dirty="0">
                  <a:solidFill>
                    <a:srgbClr val="FF0000"/>
                  </a:solidFill>
                  <a:latin typeface="Arial" charset="0"/>
                </a:rPr>
                <a:t>CD8+ TEMRA</a:t>
              </a:r>
            </a:p>
          </p:txBody>
        </p:sp>
      </p:grpSp>
    </p:spTree>
    <p:extLst>
      <p:ext uri="{BB962C8B-B14F-4D97-AF65-F5344CB8AC3E}">
        <p14:creationId xmlns:p14="http://schemas.microsoft.com/office/powerpoint/2010/main" val="247110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 y="66856"/>
            <a:ext cx="4568205" cy="62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271" r="3444"/>
          <a:stretch/>
        </p:blipFill>
        <p:spPr bwMode="auto">
          <a:xfrm rot="5400000">
            <a:off x="2608769" y="804372"/>
            <a:ext cx="3440784" cy="67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21108" y="1196752"/>
            <a:ext cx="8046516" cy="646331"/>
          </a:xfrm>
          <a:prstGeom prst="rect">
            <a:avLst/>
          </a:prstGeom>
          <a:noFill/>
        </p:spPr>
        <p:txBody>
          <a:bodyPr wrap="square" rtlCol="0">
            <a:spAutoFit/>
          </a:bodyPr>
          <a:lstStyle/>
          <a:p>
            <a:r>
              <a:rPr lang="en-US" b="1" dirty="0" smtClean="0">
                <a:solidFill>
                  <a:srgbClr val="002060"/>
                </a:solidFill>
              </a:rPr>
              <a:t>Factors </a:t>
            </a:r>
            <a:r>
              <a:rPr lang="en-US" b="1" dirty="0">
                <a:solidFill>
                  <a:srgbClr val="002060"/>
                </a:solidFill>
              </a:rPr>
              <a:t>associated with the presence of at least three comorbidities adjusted for HIV related characteristics stratified by age (multivariable analysis)</a:t>
            </a:r>
            <a:endParaRPr lang="fr-FR" b="1" dirty="0">
              <a:solidFill>
                <a:srgbClr val="002060"/>
              </a:solidFill>
            </a:endParaRPr>
          </a:p>
        </p:txBody>
      </p:sp>
      <p:sp>
        <p:nvSpPr>
          <p:cNvPr id="2" name="Rectangle 1"/>
          <p:cNvSpPr/>
          <p:nvPr/>
        </p:nvSpPr>
        <p:spPr>
          <a:xfrm>
            <a:off x="3491880" y="4365104"/>
            <a:ext cx="1368152" cy="6480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77035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37F7180-BA94-49C6-AD3F-C90909C75B3E}" type="slidenum">
              <a:rPr lang="fr-FR" smtClean="0"/>
              <a:t>13</a:t>
            </a:fld>
            <a:endParaRPr lang="fr-FR"/>
          </a:p>
        </p:txBody>
      </p:sp>
      <p:sp>
        <p:nvSpPr>
          <p:cNvPr id="5" name="ZoneTexte 66"/>
          <p:cNvSpPr txBox="1">
            <a:spLocks noGrp="1" noChangeArrowheads="1"/>
          </p:cNvSpPr>
          <p:nvPr>
            <p:ph idx="1"/>
          </p:nvPr>
        </p:nvSpPr>
        <p:spPr bwMode="auto">
          <a:xfrm>
            <a:off x="0" y="1075840"/>
            <a:ext cx="9144000"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Font typeface="Arial" charset="0"/>
              <a:buChar char="•"/>
              <a:defRPr sz="14900">
                <a:solidFill>
                  <a:schemeClr val="tx1"/>
                </a:solidFill>
                <a:latin typeface="Calibri" pitchFamily="34" charset="0"/>
              </a:defRPr>
            </a:lvl1pPr>
            <a:lvl2pPr marL="3459163" indent="-1330325" eaLnBrk="0" hangingPunct="0">
              <a:spcBef>
                <a:spcPct val="20000"/>
              </a:spcBef>
              <a:buFont typeface="Arial" charset="0"/>
              <a:buChar char="–"/>
              <a:defRPr sz="13000">
                <a:solidFill>
                  <a:schemeClr val="tx1"/>
                </a:solidFill>
                <a:latin typeface="Calibri" pitchFamily="34" charset="0"/>
              </a:defRPr>
            </a:lvl2pPr>
            <a:lvl3pPr marL="5322888" indent="-1063625" eaLnBrk="0" hangingPunct="0">
              <a:spcBef>
                <a:spcPct val="20000"/>
              </a:spcBef>
              <a:buFont typeface="Arial" charset="0"/>
              <a:buChar char="•"/>
              <a:defRPr sz="11200">
                <a:solidFill>
                  <a:schemeClr val="tx1"/>
                </a:solidFill>
                <a:latin typeface="Calibri" pitchFamily="34" charset="0"/>
              </a:defRPr>
            </a:lvl3pPr>
            <a:lvl4pPr marL="7451725" indent="-1063625" eaLnBrk="0" hangingPunct="0">
              <a:spcBef>
                <a:spcPct val="20000"/>
              </a:spcBef>
              <a:buFont typeface="Arial" charset="0"/>
              <a:buChar char="–"/>
              <a:defRPr sz="9400">
                <a:solidFill>
                  <a:schemeClr val="tx1"/>
                </a:solidFill>
                <a:latin typeface="Calibri" pitchFamily="34" charset="0"/>
              </a:defRPr>
            </a:lvl4pPr>
            <a:lvl5pPr marL="9582150" indent="-1063625" eaLnBrk="0" hangingPunct="0">
              <a:spcBef>
                <a:spcPct val="20000"/>
              </a:spcBef>
              <a:buFont typeface="Arial" charset="0"/>
              <a:buChar char="»"/>
              <a:defRPr sz="9400">
                <a:solidFill>
                  <a:schemeClr val="tx1"/>
                </a:solidFill>
                <a:latin typeface="Calibri" pitchFamily="34" charset="0"/>
              </a:defRPr>
            </a:lvl5pPr>
            <a:lvl6pPr marL="10039350" indent="-1063625"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10496550" indent="-1063625"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10953750" indent="-1063625"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11410950" indent="-1063625"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 typeface="Arial" panose="020B0604020202020204" pitchFamily="34" charset="0"/>
              <a:buChar char="•"/>
            </a:pPr>
            <a:r>
              <a:rPr lang="en-US" altLang="fr-FR" sz="1800" dirty="0"/>
              <a:t>Individual history of HIV infection, immunosuppression as well as different causes of IA could lead to multiple pathways of IA and in turn lead to different profiles of IS and thus the occurrence of different comorbidities</a:t>
            </a:r>
            <a:r>
              <a:rPr lang="en-US" altLang="fr-FR" sz="1800" dirty="0" smtClean="0"/>
              <a:t>.</a:t>
            </a:r>
            <a:endParaRPr lang="en-US" altLang="fr-FR" sz="1800" dirty="0"/>
          </a:p>
          <a:p>
            <a:r>
              <a:rPr lang="en-US" sz="1800" dirty="0" smtClean="0"/>
              <a:t>The </a:t>
            </a:r>
            <a:r>
              <a:rPr lang="en-US" sz="1800" b="1" dirty="0" smtClean="0">
                <a:solidFill>
                  <a:srgbClr val="002060"/>
                </a:solidFill>
              </a:rPr>
              <a:t>CIADIS </a:t>
            </a:r>
            <a:r>
              <a:rPr lang="en-US" altLang="fr-FR" sz="1800" b="1" dirty="0">
                <a:solidFill>
                  <a:srgbClr val="002060"/>
                </a:solidFill>
              </a:rPr>
              <a:t>immune score </a:t>
            </a:r>
            <a:r>
              <a:rPr lang="en-US" altLang="fr-FR" sz="1800" dirty="0"/>
              <a:t>(elevated IA and IS and a decrease in  naive T cells) </a:t>
            </a:r>
            <a:r>
              <a:rPr lang="en-US" sz="1800" dirty="0" smtClean="0"/>
              <a:t>was </a:t>
            </a:r>
            <a:r>
              <a:rPr lang="en-US" sz="1800" b="1" dirty="0">
                <a:solidFill>
                  <a:srgbClr val="002060"/>
                </a:solidFill>
              </a:rPr>
              <a:t>associated with at least 3 comorbidities </a:t>
            </a:r>
            <a:r>
              <a:rPr lang="en-US" sz="1800" dirty="0" smtClean="0"/>
              <a:t>independently </a:t>
            </a:r>
            <a:r>
              <a:rPr lang="en-US" sz="1800" dirty="0"/>
              <a:t>of age, sex, AIDS stage, and the VACS </a:t>
            </a:r>
            <a:r>
              <a:rPr lang="en-US" sz="1800" dirty="0" smtClean="0"/>
              <a:t>score.</a:t>
            </a:r>
          </a:p>
          <a:p>
            <a:r>
              <a:rPr lang="en-US" sz="1800" dirty="0"/>
              <a:t>The CIADIS and the </a:t>
            </a:r>
            <a:r>
              <a:rPr lang="en-US" sz="1800" dirty="0" smtClean="0"/>
              <a:t>IRP scores </a:t>
            </a:r>
            <a:r>
              <a:rPr lang="en-US" sz="1800" dirty="0"/>
              <a:t>were significantly associated with at least three comorbidities in adjusted models restricted to patients younger than 60 years. None of the tested scores were associated with at least three comorbidities in patients older than 60 years</a:t>
            </a:r>
            <a:r>
              <a:rPr lang="en-US" sz="1800" dirty="0" smtClean="0"/>
              <a:t>.</a:t>
            </a:r>
          </a:p>
          <a:p>
            <a:endParaRPr lang="fr-FR" sz="1800" dirty="0"/>
          </a:p>
          <a:p>
            <a:pPr eaLnBrk="1" hangingPunct="1">
              <a:spcBef>
                <a:spcPct val="0"/>
              </a:spcBef>
              <a:buFont typeface="Arial" panose="020B0604020202020204" pitchFamily="34" charset="0"/>
              <a:buChar char="•"/>
            </a:pPr>
            <a:r>
              <a:rPr lang="en-US" altLang="fr-FR" sz="1800" dirty="0" smtClean="0"/>
              <a:t>Perspectives:</a:t>
            </a:r>
          </a:p>
          <a:p>
            <a:pPr marL="712788" lvl="1" indent="-263525" eaLnBrk="1" hangingPunct="1">
              <a:spcBef>
                <a:spcPct val="0"/>
              </a:spcBef>
              <a:buFont typeface="Wingdings" panose="05000000000000000000" pitchFamily="2" charset="2"/>
              <a:buChar char="§"/>
            </a:pPr>
            <a:r>
              <a:rPr lang="en-US" altLang="fr-FR" sz="1800" dirty="0" smtClean="0"/>
              <a:t>Measurement of 12 inflammatory cytokines (combined-score)</a:t>
            </a:r>
          </a:p>
          <a:p>
            <a:pPr marL="735013" lvl="1" indent="-285750" eaLnBrk="1" hangingPunct="1">
              <a:spcBef>
                <a:spcPct val="0"/>
              </a:spcBef>
              <a:buFont typeface="Wingdings" panose="05000000000000000000" pitchFamily="2" charset="2"/>
              <a:buChar char="§"/>
            </a:pPr>
            <a:r>
              <a:rPr lang="en-US" altLang="fr-FR" sz="1800" dirty="0" smtClean="0"/>
              <a:t>Inflammatory profile according to each comorbidity</a:t>
            </a:r>
          </a:p>
          <a:p>
            <a:pPr marL="735013" lvl="1" indent="-285750" eaLnBrk="1" hangingPunct="1">
              <a:spcBef>
                <a:spcPct val="0"/>
              </a:spcBef>
              <a:buFont typeface="Wingdings" panose="05000000000000000000" pitchFamily="2" charset="2"/>
              <a:buChar char="§"/>
            </a:pPr>
            <a:r>
              <a:rPr lang="en-US" altLang="fr-FR" sz="1800" dirty="0" smtClean="0"/>
              <a:t>Elucidation </a:t>
            </a:r>
            <a:r>
              <a:rPr lang="en-US" altLang="fr-FR" sz="1800" dirty="0"/>
              <a:t>of biological </a:t>
            </a:r>
            <a:r>
              <a:rPr lang="en-US" altLang="fr-FR" sz="1800" dirty="0" smtClean="0"/>
              <a:t>mechanisms: activation of </a:t>
            </a:r>
            <a:r>
              <a:rPr lang="en-US" altLang="fr-FR" sz="1800" dirty="0" err="1" smtClean="0"/>
              <a:t>inflammasome</a:t>
            </a:r>
            <a:r>
              <a:rPr lang="en-US" altLang="fr-FR" sz="1800" dirty="0" smtClean="0"/>
              <a:t> by circulating metabolites.</a:t>
            </a:r>
          </a:p>
          <a:p>
            <a:pPr eaLnBrk="1" hangingPunct="1">
              <a:spcBef>
                <a:spcPct val="0"/>
              </a:spcBef>
            </a:pPr>
            <a:r>
              <a:rPr lang="en-US" altLang="fr-FR" sz="1800" dirty="0" smtClean="0"/>
              <a:t>Prognostic </a:t>
            </a:r>
            <a:r>
              <a:rPr lang="en-US" altLang="fr-FR" sz="1800" dirty="0"/>
              <a:t>tools for chronic immune activation and senescence may provide opportunities for limiting progression to adverse aging-related clinical states among HIV-infected </a:t>
            </a:r>
            <a:r>
              <a:rPr lang="en-US" altLang="fr-FR" sz="1800" dirty="0" smtClean="0"/>
              <a:t>persons… and others...</a:t>
            </a:r>
            <a:endParaRPr lang="en-US" altLang="fr-FR" sz="1800" dirty="0"/>
          </a:p>
        </p:txBody>
      </p:sp>
      <p:sp>
        <p:nvSpPr>
          <p:cNvPr id="6" name="Titre 1"/>
          <p:cNvSpPr txBox="1">
            <a:spLocks/>
          </p:cNvSpPr>
          <p:nvPr/>
        </p:nvSpPr>
        <p:spPr>
          <a:xfrm>
            <a:off x="5364088" y="66856"/>
            <a:ext cx="3672408" cy="5715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fr-FR" sz="3600" dirty="0" smtClean="0">
                <a:solidFill>
                  <a:srgbClr val="000090"/>
                </a:solidFill>
                <a:latin typeface="Arial" panose="020B0604020202020204" pitchFamily="34" charset="0"/>
                <a:cs typeface="Arial" panose="020B0604020202020204" pitchFamily="34" charset="0"/>
              </a:rPr>
              <a:t>Comments</a:t>
            </a:r>
            <a:endParaRPr lang="fr-FR" sz="3600" dirty="0">
              <a:solidFill>
                <a:srgbClr val="000090"/>
              </a:solidFill>
              <a:latin typeface="Arial" panose="020B0604020202020204" pitchFamily="34" charset="0"/>
              <a:cs typeface="Arial" panose="020B0604020202020204" pitchFamily="34" charset="0"/>
            </a:endParaRPr>
          </a:p>
        </p:txBody>
      </p:sp>
      <p:cxnSp>
        <p:nvCxnSpPr>
          <p:cNvPr id="7" name="Connecteur droit 6"/>
          <p:cNvCxnSpPr/>
          <p:nvPr/>
        </p:nvCxnSpPr>
        <p:spPr>
          <a:xfrm>
            <a:off x="251520" y="764704"/>
            <a:ext cx="8640960" cy="0"/>
          </a:xfrm>
          <a:prstGeom prst="line">
            <a:avLst/>
          </a:prstGeom>
          <a:ln w="28575">
            <a:solidFill>
              <a:srgbClr val="000090"/>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 y="66856"/>
            <a:ext cx="4568205" cy="62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707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2" y="1627584"/>
            <a:ext cx="9140577" cy="2881536"/>
          </a:xfrm>
        </p:spPr>
        <p:txBody>
          <a:bodyPr>
            <a:noAutofit/>
          </a:bodyPr>
          <a:lstStyle/>
          <a:p>
            <a:pPr marL="0" indent="0">
              <a:buNone/>
            </a:pPr>
            <a:r>
              <a:rPr lang="en-US" sz="1800" b="1" dirty="0">
                <a:solidFill>
                  <a:srgbClr val="002060"/>
                </a:solidFill>
              </a:rPr>
              <a:t>Background</a:t>
            </a:r>
            <a:r>
              <a:rPr lang="en-US" sz="1800" dirty="0"/>
              <a:t>. It is unclear whether </a:t>
            </a:r>
            <a:r>
              <a:rPr lang="en-US" sz="1800" dirty="0" err="1" smtClean="0"/>
              <a:t>raltegravir</a:t>
            </a:r>
            <a:r>
              <a:rPr lang="en-US" sz="1800" dirty="0" smtClean="0"/>
              <a:t> </a:t>
            </a:r>
            <a:r>
              <a:rPr lang="en-US" sz="1800" dirty="0"/>
              <a:t>(RAL) reduces inflammation and </a:t>
            </a:r>
            <a:r>
              <a:rPr lang="en-US" sz="1800" dirty="0" smtClean="0"/>
              <a:t>immune activation </a:t>
            </a:r>
            <a:r>
              <a:rPr lang="en-US" sz="1800" dirty="0"/>
              <a:t>compared with ritonavir-boosted </a:t>
            </a:r>
            <a:r>
              <a:rPr lang="en-US" sz="1800" dirty="0" smtClean="0"/>
              <a:t>PIs.</a:t>
            </a:r>
            <a:endParaRPr lang="en-US" sz="1800" dirty="0"/>
          </a:p>
          <a:p>
            <a:pPr marL="0" indent="0">
              <a:buNone/>
            </a:pPr>
            <a:r>
              <a:rPr lang="en-US" sz="1800" b="1" dirty="0">
                <a:solidFill>
                  <a:srgbClr val="002060"/>
                </a:solidFill>
              </a:rPr>
              <a:t>Methods</a:t>
            </a:r>
            <a:r>
              <a:rPr lang="en-US" sz="1800" dirty="0"/>
              <a:t>. In a prospective, randomized, multicenter clinical trial that included </a:t>
            </a:r>
            <a:r>
              <a:rPr lang="fr-FR" sz="1800" dirty="0" smtClean="0"/>
              <a:t>HIV-1–</a:t>
            </a:r>
            <a:r>
              <a:rPr lang="fr-FR" sz="1800" dirty="0" err="1" smtClean="0"/>
              <a:t>infected</a:t>
            </a:r>
            <a:r>
              <a:rPr lang="fr-FR" sz="1800" dirty="0"/>
              <a:t>, </a:t>
            </a:r>
            <a:r>
              <a:rPr lang="fr-FR" sz="1800" dirty="0" err="1"/>
              <a:t>treatment-naive</a:t>
            </a:r>
            <a:r>
              <a:rPr lang="fr-FR" sz="1800" dirty="0"/>
              <a:t> participants </a:t>
            </a:r>
            <a:r>
              <a:rPr lang="fr-FR" sz="1800" dirty="0" err="1"/>
              <a:t>were</a:t>
            </a:r>
            <a:r>
              <a:rPr lang="fr-FR" sz="1800" dirty="0"/>
              <a:t> </a:t>
            </a:r>
            <a:r>
              <a:rPr lang="fr-FR" sz="1800" dirty="0" err="1"/>
              <a:t>randomized</a:t>
            </a:r>
            <a:r>
              <a:rPr lang="fr-FR" sz="1800" dirty="0"/>
              <a:t> to </a:t>
            </a:r>
            <a:r>
              <a:rPr lang="fr-FR" sz="1800" dirty="0" err="1"/>
              <a:t>receive</a:t>
            </a:r>
            <a:r>
              <a:rPr lang="fr-FR" sz="1800" dirty="0"/>
              <a:t> </a:t>
            </a:r>
            <a:r>
              <a:rPr lang="fr-FR" sz="1800" dirty="0" smtClean="0"/>
              <a:t>TDF/FTC</a:t>
            </a:r>
            <a:r>
              <a:rPr lang="fr-FR" sz="1800" dirty="0"/>
              <a:t> </a:t>
            </a:r>
            <a:r>
              <a:rPr lang="fr-FR" sz="1800" dirty="0" smtClean="0"/>
              <a:t>+ ATV/r, DRV/r, </a:t>
            </a:r>
            <a:r>
              <a:rPr lang="fr-FR" sz="1800" dirty="0"/>
              <a:t>or RAL. </a:t>
            </a:r>
            <a:endParaRPr lang="fr-FR" sz="1800" dirty="0" smtClean="0"/>
          </a:p>
          <a:p>
            <a:pPr marL="0" indent="0">
              <a:buNone/>
            </a:pPr>
            <a:r>
              <a:rPr lang="fr-FR" sz="1800" dirty="0" smtClean="0"/>
              <a:t>A </a:t>
            </a:r>
            <a:r>
              <a:rPr lang="fr-FR" sz="1800" dirty="0"/>
              <a:t>total of </a:t>
            </a:r>
            <a:r>
              <a:rPr lang="fr-FR" sz="1800" dirty="0" smtClean="0"/>
              <a:t>234 </a:t>
            </a:r>
            <a:r>
              <a:rPr lang="en-US" sz="1800" dirty="0" smtClean="0"/>
              <a:t>participants </a:t>
            </a:r>
            <a:r>
              <a:rPr lang="en-US" sz="1800" dirty="0"/>
              <a:t>(71%) with HIV-1 RNA levels &lt;50 copies/mL by </a:t>
            </a:r>
            <a:r>
              <a:rPr lang="en-US" sz="1800" dirty="0" smtClean="0"/>
              <a:t>W24 </a:t>
            </a:r>
            <a:r>
              <a:rPr lang="en-US" sz="1800" dirty="0"/>
              <a:t>were included. </a:t>
            </a:r>
            <a:endParaRPr lang="en-US" sz="1800" dirty="0" smtClean="0"/>
          </a:p>
          <a:p>
            <a:pPr marL="400050" lvl="1" indent="0">
              <a:buNone/>
            </a:pPr>
            <a:r>
              <a:rPr lang="en-US" sz="1600" b="1" i="1" dirty="0" smtClean="0">
                <a:solidFill>
                  <a:srgbClr val="002060"/>
                </a:solidFill>
              </a:rPr>
              <a:t>Plasma </a:t>
            </a:r>
            <a:r>
              <a:rPr lang="en-US" sz="1600" b="1" i="1" dirty="0">
                <a:solidFill>
                  <a:srgbClr val="002060"/>
                </a:solidFill>
              </a:rPr>
              <a:t>biomarkers of </a:t>
            </a:r>
            <a:r>
              <a:rPr lang="en-US" sz="1600" b="1" i="1" dirty="0" smtClean="0">
                <a:solidFill>
                  <a:srgbClr val="002060"/>
                </a:solidFill>
              </a:rPr>
              <a:t>inflammation</a:t>
            </a:r>
            <a:r>
              <a:rPr lang="en-US" sz="1600" b="1" dirty="0" smtClean="0">
                <a:solidFill>
                  <a:srgbClr val="002060"/>
                </a:solidFill>
              </a:rPr>
              <a:t> </a:t>
            </a:r>
            <a:r>
              <a:rPr lang="en-US" sz="1600" dirty="0" smtClean="0"/>
              <a:t>and </a:t>
            </a:r>
            <a:r>
              <a:rPr lang="en-US" sz="1600" dirty="0"/>
              <a:t>coagulation </a:t>
            </a:r>
            <a:r>
              <a:rPr lang="en-US" sz="1600" dirty="0" smtClean="0"/>
              <a:t> </a:t>
            </a:r>
            <a:r>
              <a:rPr lang="en-US" sz="1600" dirty="0"/>
              <a:t>were </a:t>
            </a:r>
            <a:r>
              <a:rPr lang="en-US" sz="1600" dirty="0" err="1"/>
              <a:t>analysed</a:t>
            </a:r>
            <a:r>
              <a:rPr lang="en-US" sz="1600" dirty="0"/>
              <a:t> </a:t>
            </a:r>
            <a:r>
              <a:rPr lang="en-US" sz="1600" dirty="0" smtClean="0"/>
              <a:t>: </a:t>
            </a:r>
            <a:r>
              <a:rPr lang="en-US" sz="1600" dirty="0" err="1" smtClean="0"/>
              <a:t>hsCRP</a:t>
            </a:r>
            <a:r>
              <a:rPr lang="en-US" sz="1600" dirty="0" smtClean="0"/>
              <a:t>, iIL-6, </a:t>
            </a:r>
            <a:r>
              <a:rPr lang="en-US" sz="1600" dirty="0" err="1"/>
              <a:t>GlycA</a:t>
            </a:r>
            <a:r>
              <a:rPr lang="en-US" sz="1600" dirty="0" smtClean="0"/>
              <a:t>, D-dimer</a:t>
            </a:r>
            <a:r>
              <a:rPr lang="en-US" sz="1600" dirty="0"/>
              <a:t>, </a:t>
            </a:r>
            <a:r>
              <a:rPr lang="en-US" sz="1600" dirty="0" smtClean="0"/>
              <a:t>sCD14, </a:t>
            </a:r>
            <a:r>
              <a:rPr lang="en-US" sz="1600" dirty="0"/>
              <a:t>sCD163, and sIL-2r; </a:t>
            </a:r>
            <a:endParaRPr lang="en-US" sz="1600" dirty="0" smtClean="0"/>
          </a:p>
          <a:p>
            <a:pPr marL="400050" lvl="1" indent="0">
              <a:buNone/>
            </a:pPr>
            <a:r>
              <a:rPr lang="en-US" sz="1600" b="1" i="1" dirty="0" smtClean="0">
                <a:solidFill>
                  <a:srgbClr val="002060"/>
                </a:solidFill>
              </a:rPr>
              <a:t>Cellular </a:t>
            </a:r>
            <a:r>
              <a:rPr lang="en-US" sz="1600" b="1" i="1" dirty="0">
                <a:solidFill>
                  <a:srgbClr val="002060"/>
                </a:solidFill>
              </a:rPr>
              <a:t>markers </a:t>
            </a:r>
            <a:r>
              <a:rPr lang="en-US" sz="1600" b="1" dirty="0" smtClean="0">
                <a:solidFill>
                  <a:srgbClr val="002060"/>
                </a:solidFill>
              </a:rPr>
              <a:t>: </a:t>
            </a:r>
            <a:r>
              <a:rPr lang="en-US" sz="1600" dirty="0" smtClean="0"/>
              <a:t>%</a:t>
            </a:r>
            <a:r>
              <a:rPr lang="en-US" sz="1600" dirty="0"/>
              <a:t>CD38+DR+ of </a:t>
            </a:r>
            <a:r>
              <a:rPr lang="en-US" sz="1600" dirty="0" smtClean="0"/>
              <a:t>T-cell and </a:t>
            </a:r>
            <a:r>
              <a:rPr lang="en-US" sz="1600" dirty="0"/>
              <a:t>%CD14+CD16+ and%CD14(dim)CD16+ </a:t>
            </a:r>
            <a:r>
              <a:rPr lang="en-US" sz="1600" dirty="0" smtClean="0"/>
              <a:t>monocyte</a:t>
            </a:r>
          </a:p>
          <a:p>
            <a:pPr marL="400050" lvl="1" indent="0">
              <a:buNone/>
            </a:pPr>
            <a:r>
              <a:rPr lang="en-US" sz="1600" b="1" i="1" dirty="0" smtClean="0">
                <a:solidFill>
                  <a:srgbClr val="002060"/>
                </a:solidFill>
              </a:rPr>
              <a:t>Changes </a:t>
            </a:r>
            <a:r>
              <a:rPr lang="en-US" sz="1600" b="1" i="1" dirty="0">
                <a:solidFill>
                  <a:srgbClr val="002060"/>
                </a:solidFill>
              </a:rPr>
              <a:t>from baseline </a:t>
            </a:r>
            <a:r>
              <a:rPr lang="en-US" sz="1600" dirty="0"/>
              <a:t>were examined at earlier (</a:t>
            </a:r>
            <a:r>
              <a:rPr lang="en-US" sz="1600" dirty="0" smtClean="0"/>
              <a:t>24 or </a:t>
            </a:r>
            <a:r>
              <a:rPr lang="en-US" sz="1600" dirty="0"/>
              <a:t>48 weeks) and later (96 weeks) time </a:t>
            </a:r>
            <a:r>
              <a:rPr lang="en-US" sz="1600" dirty="0" smtClean="0"/>
              <a:t>points on </a:t>
            </a:r>
            <a:r>
              <a:rPr lang="en-US" sz="1600" dirty="0"/>
              <a:t>fold-change. </a:t>
            </a:r>
            <a:endParaRPr lang="en-US" sz="1600" dirty="0" smtClean="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0191"/>
          <a:stretch/>
        </p:blipFill>
        <p:spPr bwMode="auto">
          <a:xfrm>
            <a:off x="3423" y="44625"/>
            <a:ext cx="5000625" cy="119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393" y="472480"/>
            <a:ext cx="4484607" cy="36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509120"/>
            <a:ext cx="8304494"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9455"/>
          <a:stretch/>
        </p:blipFill>
        <p:spPr bwMode="auto">
          <a:xfrm>
            <a:off x="4860033" y="244399"/>
            <a:ext cx="4283968" cy="30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455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1388"/>
          <a:stretch/>
        </p:blipFill>
        <p:spPr bwMode="auto">
          <a:xfrm>
            <a:off x="3423" y="44625"/>
            <a:ext cx="3776489" cy="88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61082" y="315183"/>
            <a:ext cx="2622526" cy="424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284803" y="371311"/>
            <a:ext cx="2626095" cy="420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141045" y="1882041"/>
            <a:ext cx="2462597" cy="4139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ce réservé du contenu 2"/>
          <p:cNvSpPr txBox="1">
            <a:spLocks/>
          </p:cNvSpPr>
          <p:nvPr/>
        </p:nvSpPr>
        <p:spPr>
          <a:xfrm>
            <a:off x="29922" y="4782826"/>
            <a:ext cx="9140577" cy="210255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Despite </a:t>
            </a:r>
            <a:r>
              <a:rPr lang="en-US" sz="1600" dirty="0"/>
              <a:t>some differences in specific markers of inflammation and immune activation between the </a:t>
            </a:r>
            <a:r>
              <a:rPr lang="en-US" sz="1600" dirty="0" smtClean="0"/>
              <a:t>ART regimens, biomarkers declined by regimen during the 96 weeks of FU</a:t>
            </a:r>
          </a:p>
          <a:p>
            <a:r>
              <a:rPr lang="en-US" sz="1600" dirty="0" smtClean="0"/>
              <a:t>In ART-naive participants who initiated RAL, ATV/r, or DRV/r with TDF/FTC and successfully achieved </a:t>
            </a:r>
            <a:r>
              <a:rPr lang="fr-FR" sz="1600" dirty="0" err="1" smtClean="0"/>
              <a:t>virologic</a:t>
            </a:r>
            <a:r>
              <a:rPr lang="fr-FR" sz="1600" dirty="0" smtClean="0"/>
              <a:t> suppression: </a:t>
            </a:r>
            <a:r>
              <a:rPr lang="fr-FR" sz="1600" b="1" dirty="0" smtClean="0">
                <a:solidFill>
                  <a:srgbClr val="002060"/>
                </a:solidFill>
              </a:rPr>
              <a:t>no consistent pattern in </a:t>
            </a:r>
            <a:r>
              <a:rPr lang="fr-FR" sz="1600" b="1" dirty="0" err="1" smtClean="0">
                <a:solidFill>
                  <a:srgbClr val="002060"/>
                </a:solidFill>
              </a:rPr>
              <a:t>differences</a:t>
            </a:r>
            <a:r>
              <a:rPr lang="fr-FR" sz="1600" b="1" dirty="0" smtClean="0">
                <a:solidFill>
                  <a:srgbClr val="002060"/>
                </a:solidFill>
              </a:rPr>
              <a:t> in </a:t>
            </a:r>
            <a:r>
              <a:rPr lang="fr-FR" sz="1600" b="1" dirty="0" err="1" smtClean="0">
                <a:solidFill>
                  <a:srgbClr val="002060"/>
                </a:solidFill>
              </a:rPr>
              <a:t>biomarkers</a:t>
            </a:r>
            <a:r>
              <a:rPr lang="fr-FR" sz="1600" b="1" dirty="0" smtClean="0">
                <a:solidFill>
                  <a:srgbClr val="002060"/>
                </a:solidFill>
              </a:rPr>
              <a:t> </a:t>
            </a:r>
            <a:r>
              <a:rPr lang="en-US" sz="1600" b="1" dirty="0" smtClean="0">
                <a:solidFill>
                  <a:srgbClr val="002060"/>
                </a:solidFill>
              </a:rPr>
              <a:t>emerged that favored any of the ART regimens. </a:t>
            </a:r>
          </a:p>
          <a:p>
            <a:r>
              <a:rPr lang="en-US" sz="1600" b="1" dirty="0" smtClean="0">
                <a:solidFill>
                  <a:srgbClr val="002060"/>
                </a:solidFill>
              </a:rPr>
              <a:t>RAL did not have a more comprehensive impact </a:t>
            </a:r>
            <a:r>
              <a:rPr lang="en-US" sz="1600" dirty="0" smtClean="0"/>
              <a:t>on decreasing systemic inflammation and immune activation compared with PIs.</a:t>
            </a:r>
          </a:p>
        </p:txBody>
      </p:sp>
    </p:spTree>
    <p:extLst>
      <p:ext uri="{BB962C8B-B14F-4D97-AF65-F5344CB8AC3E}">
        <p14:creationId xmlns:p14="http://schemas.microsoft.com/office/powerpoint/2010/main" val="197809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1798" y="1412776"/>
            <a:ext cx="8624698" cy="5328592"/>
          </a:xfrm>
        </p:spPr>
        <p:txBody>
          <a:bodyPr>
            <a:noAutofit/>
          </a:bodyPr>
          <a:lstStyle/>
          <a:p>
            <a:r>
              <a:rPr lang="en-US" sz="1800" b="1" dirty="0" smtClean="0"/>
              <a:t>HIV-1–specific T-cell responses in exposed </a:t>
            </a:r>
            <a:r>
              <a:rPr lang="en-US" sz="1800" b="1" dirty="0" err="1" smtClean="0"/>
              <a:t>seronegative</a:t>
            </a:r>
            <a:r>
              <a:rPr lang="en-US" sz="1800" b="1" dirty="0" smtClean="0"/>
              <a:t> subjects </a:t>
            </a:r>
            <a:r>
              <a:rPr lang="en-US" sz="1800" dirty="0" smtClean="0"/>
              <a:t>suggest that a viral breach of the exposure site is more common than current transmission rates would suggest and that host immunity can extinguish subsequent infection foci. </a:t>
            </a:r>
          </a:p>
          <a:p>
            <a:endParaRPr lang="en-US" sz="1050" dirty="0" smtClean="0"/>
          </a:p>
          <a:p>
            <a:r>
              <a:rPr lang="en-US" sz="1800" b="1" dirty="0" smtClean="0"/>
              <a:t>The </a:t>
            </a:r>
            <a:r>
              <a:rPr lang="en-US" sz="1800" b="1" dirty="0" err="1" smtClean="0"/>
              <a:t>Preexposure</a:t>
            </a:r>
            <a:r>
              <a:rPr lang="en-US" sz="1800" b="1" dirty="0" smtClean="0"/>
              <a:t> Prophylaxis Initiative (</a:t>
            </a:r>
            <a:r>
              <a:rPr lang="en-US" sz="1800" b="1" dirty="0" err="1" smtClean="0"/>
              <a:t>iPrEx</a:t>
            </a:r>
            <a:r>
              <a:rPr lang="en-US" sz="1800" b="1" dirty="0" smtClean="0"/>
              <a:t>) chemoprophylaxis trial </a:t>
            </a:r>
            <a:r>
              <a:rPr lang="en-US" sz="1800" dirty="0" smtClean="0"/>
              <a:t>provided an opportunity to investigate these responses in a case–control immunology study</a:t>
            </a:r>
          </a:p>
          <a:p>
            <a:r>
              <a:rPr lang="en-US" sz="1800" b="1" dirty="0"/>
              <a:t>Objectives</a:t>
            </a:r>
          </a:p>
          <a:p>
            <a:pPr lvl="1"/>
            <a:r>
              <a:rPr lang="en-US" sz="1800" dirty="0"/>
              <a:t>to corroborate previous reports of HIV-1 antigen-specific IFN-γ responses in exposed but uninfected individuals. </a:t>
            </a:r>
          </a:p>
          <a:p>
            <a:pPr lvl="1"/>
            <a:r>
              <a:rPr lang="en-US" sz="1800" dirty="0"/>
              <a:t>to test the hypothesis that HIV-1–specific T-cell responses in persistently HIV-1–Exposed </a:t>
            </a:r>
            <a:r>
              <a:rPr lang="en-US" sz="1800" dirty="0" err="1"/>
              <a:t>SeroNegative</a:t>
            </a:r>
            <a:r>
              <a:rPr lang="en-US" sz="1800" dirty="0"/>
              <a:t> </a:t>
            </a:r>
            <a:r>
              <a:rPr lang="fr-FR" sz="1800" dirty="0" err="1"/>
              <a:t>iPrEx</a:t>
            </a:r>
            <a:r>
              <a:rPr lang="fr-FR" sz="1800" dirty="0"/>
              <a:t> participants </a:t>
            </a:r>
            <a:r>
              <a:rPr lang="en-US" sz="1800" dirty="0"/>
              <a:t>(</a:t>
            </a:r>
            <a:r>
              <a:rPr lang="en-US" sz="1800" b="1" dirty="0">
                <a:solidFill>
                  <a:srgbClr val="002060"/>
                </a:solidFill>
              </a:rPr>
              <a:t>HESN</a:t>
            </a:r>
            <a:r>
              <a:rPr lang="en-US" sz="1800" dirty="0"/>
              <a:t>) differed from </a:t>
            </a:r>
            <a:r>
              <a:rPr lang="en-US" sz="1800" dirty="0" err="1"/>
              <a:t>preinfection</a:t>
            </a:r>
            <a:r>
              <a:rPr lang="en-US" sz="1800" dirty="0"/>
              <a:t> T-cell responses in those who eventually seroconverted [</a:t>
            </a:r>
            <a:r>
              <a:rPr lang="en-US" sz="1800" dirty="0" err="1"/>
              <a:t>SeroConverter</a:t>
            </a:r>
            <a:r>
              <a:rPr lang="en-US" sz="1800" dirty="0"/>
              <a:t>–before infection (</a:t>
            </a:r>
            <a:r>
              <a:rPr lang="en-US" sz="1800" b="1" dirty="0">
                <a:solidFill>
                  <a:srgbClr val="002060"/>
                </a:solidFill>
              </a:rPr>
              <a:t>SC-BI</a:t>
            </a:r>
            <a:r>
              <a:rPr lang="en-US" sz="1800" dirty="0"/>
              <a:t>)], thus relating such responses to infection risk.</a:t>
            </a:r>
            <a:endParaRPr lang="fr-FR" sz="1800" dirty="0"/>
          </a:p>
          <a:p>
            <a:pPr lvl="2"/>
            <a:r>
              <a:rPr lang="en-US" sz="1800" dirty="0" smtClean="0"/>
              <a:t>84 </a:t>
            </a:r>
            <a:r>
              <a:rPr lang="en-US" sz="1800" dirty="0" err="1" smtClean="0"/>
              <a:t>preinfection</a:t>
            </a:r>
            <a:r>
              <a:rPr lang="en-US" sz="1800" dirty="0" smtClean="0"/>
              <a:t> PBMC samples from SC-BI individuals</a:t>
            </a:r>
          </a:p>
          <a:p>
            <a:pPr marL="857250" lvl="2" indent="0">
              <a:buNone/>
            </a:pPr>
            <a:r>
              <a:rPr lang="en-US" sz="1600" dirty="0" smtClean="0"/>
              <a:t>matched with </a:t>
            </a:r>
          </a:p>
          <a:p>
            <a:pPr lvl="2"/>
            <a:r>
              <a:rPr lang="en-US" sz="1800" dirty="0" smtClean="0"/>
              <a:t>480 PBMC samples from HESN subjects (from both the placebo and active treatment arms). </a:t>
            </a:r>
          </a:p>
          <a:p>
            <a:pPr lvl="1"/>
            <a:endParaRPr lang="en-US" sz="1000" dirty="0" smtClean="0"/>
          </a:p>
          <a:p>
            <a:endParaRPr lang="en-US" sz="1800" dirty="0" smtClean="0"/>
          </a:p>
          <a:p>
            <a:endParaRPr lang="en-US" sz="1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77" r="6850" b="27690"/>
          <a:stretch/>
        </p:blipFill>
        <p:spPr bwMode="auto">
          <a:xfrm>
            <a:off x="539552" y="24840"/>
            <a:ext cx="5852160" cy="124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96620"/>
          <a:stretch/>
        </p:blipFill>
        <p:spPr bwMode="auto">
          <a:xfrm>
            <a:off x="0" y="0"/>
            <a:ext cx="411798"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08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4477" y="1052736"/>
            <a:ext cx="8507288" cy="4525963"/>
          </a:xfrm>
        </p:spPr>
        <p:txBody>
          <a:bodyPr>
            <a:normAutofit/>
          </a:bodyPr>
          <a:lstStyle/>
          <a:p>
            <a:pPr marL="0" indent="0">
              <a:buNone/>
            </a:pPr>
            <a:r>
              <a:rPr lang="en-US" sz="1800" b="1" dirty="0">
                <a:solidFill>
                  <a:srgbClr val="002060"/>
                </a:solidFill>
              </a:rPr>
              <a:t>Distribution of HIV-1–Specific IFN-γ Responses Differentiates </a:t>
            </a:r>
            <a:r>
              <a:rPr lang="en-US" sz="1800" b="1" dirty="0" smtClean="0">
                <a:solidFill>
                  <a:srgbClr val="002060"/>
                </a:solidFill>
              </a:rPr>
              <a:t>Cases from controls</a:t>
            </a:r>
            <a:endParaRPr lang="en-US" sz="1800" b="1" dirty="0">
              <a:solidFill>
                <a:srgbClr val="002060"/>
              </a:solidFill>
            </a:endParaRPr>
          </a:p>
          <a:p>
            <a:r>
              <a:rPr lang="en-US" sz="1600" dirty="0" smtClean="0"/>
              <a:t>T-cell responses to HIV-1 Gag, Protease, </a:t>
            </a:r>
            <a:r>
              <a:rPr lang="en-US" sz="1600" dirty="0" err="1" smtClean="0"/>
              <a:t>Integrase</a:t>
            </a:r>
            <a:r>
              <a:rPr lang="en-US" sz="1600" dirty="0" smtClean="0"/>
              <a:t>, Reverse Transcriptase, </a:t>
            </a:r>
            <a:r>
              <a:rPr lang="en-US" sz="1600" dirty="0" err="1" smtClean="0"/>
              <a:t>Vif</a:t>
            </a:r>
            <a:r>
              <a:rPr lang="en-US" sz="1600" dirty="0" smtClean="0"/>
              <a:t>, and </a:t>
            </a:r>
            <a:r>
              <a:rPr lang="en-US" sz="1600" dirty="0" err="1" smtClean="0"/>
              <a:t>Nef</a:t>
            </a:r>
            <a:r>
              <a:rPr lang="en-US" sz="1600" dirty="0" smtClean="0"/>
              <a:t> antigens were quantified for all subjects in an IFN-γ </a:t>
            </a:r>
            <a:r>
              <a:rPr lang="en-US" sz="1600" dirty="0" err="1" smtClean="0"/>
              <a:t>ELISpot</a:t>
            </a:r>
            <a:r>
              <a:rPr lang="en-US" sz="1600" dirty="0" smtClean="0"/>
              <a:t>  (</a:t>
            </a:r>
            <a:r>
              <a:rPr lang="en-US" sz="1600" dirty="0" err="1" smtClean="0"/>
              <a:t>mesure</a:t>
            </a:r>
            <a:r>
              <a:rPr lang="en-US" sz="1600" dirty="0" smtClean="0"/>
              <a:t> de la </a:t>
            </a:r>
            <a:r>
              <a:rPr lang="en-US" sz="1600" dirty="0" err="1" smtClean="0"/>
              <a:t>mémoire</a:t>
            </a:r>
            <a:r>
              <a:rPr lang="en-US" sz="1600" dirty="0" smtClean="0"/>
              <a:t> des LT)</a:t>
            </a:r>
          </a:p>
          <a:p>
            <a:r>
              <a:rPr lang="en-US" sz="1600" b="1" dirty="0" smtClean="0">
                <a:solidFill>
                  <a:srgbClr val="002060"/>
                </a:solidFill>
              </a:rPr>
              <a:t>HESN</a:t>
            </a:r>
            <a:r>
              <a:rPr lang="en-US" sz="1600" dirty="0" smtClean="0"/>
              <a:t>: </a:t>
            </a:r>
          </a:p>
          <a:p>
            <a:pPr lvl="1"/>
            <a:r>
              <a:rPr lang="en-US" sz="1600" dirty="0" smtClean="0"/>
              <a:t>A positive response was more prevalent  for </a:t>
            </a:r>
            <a:r>
              <a:rPr lang="en-US" sz="1600" b="1" dirty="0" smtClean="0">
                <a:solidFill>
                  <a:srgbClr val="002060"/>
                </a:solidFill>
              </a:rPr>
              <a:t>Gag</a:t>
            </a:r>
            <a:r>
              <a:rPr lang="en-US" sz="1600" dirty="0" smtClean="0"/>
              <a:t> (P = 0.007), </a:t>
            </a:r>
            <a:r>
              <a:rPr lang="en-US" sz="1600" b="1" dirty="0" err="1" smtClean="0">
                <a:solidFill>
                  <a:srgbClr val="002060"/>
                </a:solidFill>
              </a:rPr>
              <a:t>Integrase</a:t>
            </a:r>
            <a:r>
              <a:rPr lang="en-US" sz="1600" dirty="0" smtClean="0"/>
              <a:t> (P &lt; 0.001), </a:t>
            </a:r>
            <a:r>
              <a:rPr lang="en-US" sz="1600" dirty="0" err="1" smtClean="0"/>
              <a:t>Vif</a:t>
            </a:r>
            <a:r>
              <a:rPr lang="en-US" sz="1600" dirty="0" smtClean="0"/>
              <a:t> (P &lt; 0.001), and </a:t>
            </a:r>
            <a:r>
              <a:rPr lang="en-US" sz="1600" b="1" dirty="0" err="1" smtClean="0">
                <a:solidFill>
                  <a:srgbClr val="002060"/>
                </a:solidFill>
              </a:rPr>
              <a:t>Nef</a:t>
            </a:r>
            <a:r>
              <a:rPr lang="en-US" sz="1600" dirty="0" smtClean="0"/>
              <a:t> (P &lt; 0.001).</a:t>
            </a:r>
          </a:p>
          <a:p>
            <a:pPr lvl="1"/>
            <a:r>
              <a:rPr lang="en-US" sz="1600" dirty="0"/>
              <a:t>A</a:t>
            </a:r>
            <a:r>
              <a:rPr lang="en-US" sz="1600" dirty="0" smtClean="0"/>
              <a:t> </a:t>
            </a:r>
            <a:r>
              <a:rPr lang="en-US" sz="1600" dirty="0"/>
              <a:t>greater cumulative anti–HIV-1 SFU count compared with SC-BI subjects </a:t>
            </a:r>
            <a:endParaRPr lang="en-US" sz="1600" dirty="0" smtClean="0"/>
          </a:p>
          <a:p>
            <a:pPr lvl="1"/>
            <a:r>
              <a:rPr lang="en-US" sz="1600" dirty="0" smtClean="0"/>
              <a:t>We </a:t>
            </a:r>
            <a:r>
              <a:rPr lang="en-US" sz="1600" dirty="0"/>
              <a:t>found a statistically significant difference between LRHCs and both HESN (P &lt; 0.0001) and SC-BI (P &lt; 0.0001) subjects. </a:t>
            </a:r>
            <a:endParaRPr lang="en-US" sz="1600" dirty="0" smtClean="0"/>
          </a:p>
          <a:p>
            <a:pPr lvl="1"/>
            <a:r>
              <a:rPr lang="en-US" sz="1600" dirty="0" smtClean="0"/>
              <a:t>Antigen-specific </a:t>
            </a:r>
            <a:r>
              <a:rPr lang="en-US" sz="1600" dirty="0"/>
              <a:t>responses were independent of </a:t>
            </a:r>
            <a:r>
              <a:rPr lang="en-US" sz="1600" dirty="0" smtClean="0"/>
              <a:t> FTC/TDF </a:t>
            </a:r>
            <a:r>
              <a:rPr lang="en-US" sz="1600" dirty="0"/>
              <a:t>use.  </a:t>
            </a:r>
          </a:p>
          <a:p>
            <a:endParaRPr lang="en-US" sz="1600" dirty="0"/>
          </a:p>
          <a:p>
            <a:endParaRPr lang="en-US" dirty="0" smtClean="0"/>
          </a:p>
          <a:p>
            <a:endParaRPr lang="fr-FR"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77" r="6850" b="27690"/>
          <a:stretch/>
        </p:blipFill>
        <p:spPr bwMode="auto">
          <a:xfrm>
            <a:off x="404483" y="0"/>
            <a:ext cx="4772040" cy="101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96620"/>
          <a:stretch/>
        </p:blipFill>
        <p:spPr bwMode="auto">
          <a:xfrm>
            <a:off x="0" y="0"/>
            <a:ext cx="411798"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933056"/>
            <a:ext cx="411372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499992" y="4805812"/>
            <a:ext cx="3034805" cy="253916"/>
          </a:xfrm>
          <a:prstGeom prst="rect">
            <a:avLst/>
          </a:prstGeom>
          <a:noFill/>
        </p:spPr>
        <p:txBody>
          <a:bodyPr wrap="none" rtlCol="0">
            <a:spAutoFit/>
          </a:bodyPr>
          <a:lstStyle/>
          <a:p>
            <a:r>
              <a:rPr lang="en-US" sz="1050" dirty="0"/>
              <a:t>cohort of 30 unmatched </a:t>
            </a:r>
            <a:r>
              <a:rPr lang="en-US" sz="1050" dirty="0" smtClean="0"/>
              <a:t> </a:t>
            </a:r>
            <a:r>
              <a:rPr lang="en-US" sz="1050" dirty="0"/>
              <a:t>healthy controls (LRHCs) </a:t>
            </a:r>
            <a:endParaRPr lang="fr-FR" sz="1050" dirty="0"/>
          </a:p>
        </p:txBody>
      </p:sp>
    </p:spTree>
    <p:extLst>
      <p:ext uri="{BB962C8B-B14F-4D97-AF65-F5344CB8AC3E}">
        <p14:creationId xmlns:p14="http://schemas.microsoft.com/office/powerpoint/2010/main" val="310848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556792"/>
            <a:ext cx="8604448" cy="5040560"/>
          </a:xfrm>
        </p:spPr>
        <p:txBody>
          <a:bodyPr>
            <a:noAutofit/>
          </a:bodyPr>
          <a:lstStyle/>
          <a:p>
            <a:pPr marL="0" indent="0">
              <a:buNone/>
            </a:pPr>
            <a:r>
              <a:rPr lang="en-US" sz="2000" b="1" dirty="0">
                <a:solidFill>
                  <a:srgbClr val="002060"/>
                </a:solidFill>
              </a:rPr>
              <a:t>HIV-1–Specific IFN-γ Responses Correlate with Infection </a:t>
            </a:r>
            <a:r>
              <a:rPr lang="en-US" sz="2000" b="1" dirty="0" smtClean="0">
                <a:solidFill>
                  <a:srgbClr val="002060"/>
                </a:solidFill>
              </a:rPr>
              <a:t>Risk in the </a:t>
            </a:r>
            <a:r>
              <a:rPr lang="en-US" sz="2000" b="1" dirty="0" err="1" smtClean="0">
                <a:solidFill>
                  <a:srgbClr val="002060"/>
                </a:solidFill>
              </a:rPr>
              <a:t>iPrEx</a:t>
            </a:r>
            <a:r>
              <a:rPr lang="en-US" sz="2000" b="1" dirty="0" smtClean="0">
                <a:solidFill>
                  <a:srgbClr val="002060"/>
                </a:solidFill>
              </a:rPr>
              <a:t> trial.</a:t>
            </a:r>
          </a:p>
          <a:p>
            <a:r>
              <a:rPr lang="en-US" sz="1600" dirty="0" smtClean="0"/>
              <a:t>Correlated with outcomes: </a:t>
            </a:r>
            <a:r>
              <a:rPr lang="en-US" sz="1600" b="1" dirty="0" err="1" smtClean="0">
                <a:solidFill>
                  <a:srgbClr val="002060"/>
                </a:solidFill>
              </a:rPr>
              <a:t>Vif</a:t>
            </a:r>
            <a:r>
              <a:rPr lang="en-US" sz="1600" b="1" dirty="0" smtClean="0">
                <a:solidFill>
                  <a:srgbClr val="002060"/>
                </a:solidFill>
              </a:rPr>
              <a:t>-</a:t>
            </a:r>
            <a:r>
              <a:rPr lang="en-US" sz="1600" dirty="0" smtClean="0"/>
              <a:t> and </a:t>
            </a:r>
            <a:r>
              <a:rPr lang="en-US" sz="1600" b="1" dirty="0" err="1" smtClean="0">
                <a:solidFill>
                  <a:srgbClr val="002060"/>
                </a:solidFill>
              </a:rPr>
              <a:t>Integrase</a:t>
            </a:r>
            <a:r>
              <a:rPr lang="en-US" sz="1600" b="1" dirty="0" smtClean="0">
                <a:solidFill>
                  <a:srgbClr val="002060"/>
                </a:solidFill>
              </a:rPr>
              <a:t>-specific T-cell responses </a:t>
            </a:r>
            <a:r>
              <a:rPr lang="en-US" sz="1600" dirty="0" smtClean="0"/>
              <a:t>were associated with reduced HIV-1 infection risk [HR = 0.36, 95% CI = 0.19–0.66 and HR = 0.52, 95% CI = 0.28–0.96, respectively]. </a:t>
            </a:r>
          </a:p>
          <a:p>
            <a:r>
              <a:rPr lang="en-US" sz="1600" dirty="0" smtClean="0"/>
              <a:t>Responses </a:t>
            </a:r>
            <a:r>
              <a:rPr lang="en-US" sz="1600" dirty="0"/>
              <a:t>directed against </a:t>
            </a:r>
            <a:r>
              <a:rPr lang="en-US" sz="1600" b="1" dirty="0" err="1">
                <a:solidFill>
                  <a:srgbClr val="002060"/>
                </a:solidFill>
              </a:rPr>
              <a:t>Integrase</a:t>
            </a:r>
            <a:r>
              <a:rPr lang="en-US" sz="1600" dirty="0"/>
              <a:t> </a:t>
            </a:r>
            <a:r>
              <a:rPr lang="en-US" sz="1600" dirty="0" smtClean="0"/>
              <a:t>observed </a:t>
            </a:r>
            <a:r>
              <a:rPr lang="en-US" sz="1600" dirty="0"/>
              <a:t>in previous HESN </a:t>
            </a:r>
            <a:r>
              <a:rPr lang="en-US" sz="1600" dirty="0" smtClean="0"/>
              <a:t>studies </a:t>
            </a:r>
            <a:r>
              <a:rPr lang="en-US" sz="1600" dirty="0" smtClean="0">
                <a:sym typeface="Wingdings" panose="05000000000000000000" pitchFamily="2" charset="2"/>
              </a:rPr>
              <a:t></a:t>
            </a:r>
            <a:r>
              <a:rPr lang="en-US" sz="1600" dirty="0" smtClean="0"/>
              <a:t> </a:t>
            </a:r>
            <a:r>
              <a:rPr lang="en-US" sz="1600" dirty="0" err="1"/>
              <a:t>Integrase</a:t>
            </a:r>
            <a:r>
              <a:rPr lang="en-US" sz="1600" dirty="0"/>
              <a:t> </a:t>
            </a:r>
            <a:r>
              <a:rPr lang="en-US" sz="1600" dirty="0" err="1"/>
              <a:t>immunogens</a:t>
            </a:r>
            <a:r>
              <a:rPr lang="en-US" sz="1600" dirty="0"/>
              <a:t> </a:t>
            </a:r>
            <a:r>
              <a:rPr lang="en-US" sz="1600" dirty="0" smtClean="0"/>
              <a:t> included </a:t>
            </a:r>
            <a:r>
              <a:rPr lang="en-US" sz="1600" dirty="0"/>
              <a:t>in </a:t>
            </a:r>
            <a:r>
              <a:rPr lang="en-US" sz="1600" dirty="0" smtClean="0"/>
              <a:t>vaccine </a:t>
            </a:r>
            <a:r>
              <a:rPr lang="en-US" sz="1600" dirty="0"/>
              <a:t>studies </a:t>
            </a:r>
            <a:r>
              <a:rPr lang="en-US" sz="1600" dirty="0" smtClean="0"/>
              <a:t>(+</a:t>
            </a:r>
            <a:r>
              <a:rPr lang="en-US" sz="1600" dirty="0" err="1" smtClean="0"/>
              <a:t>Nef</a:t>
            </a:r>
            <a:r>
              <a:rPr lang="en-US" sz="1600" dirty="0" smtClean="0"/>
              <a:t> ) </a:t>
            </a:r>
            <a:r>
              <a:rPr lang="en-US" sz="1600" dirty="0"/>
              <a:t>but not </a:t>
            </a:r>
            <a:r>
              <a:rPr lang="en-US" sz="1600" dirty="0" err="1"/>
              <a:t>Vif</a:t>
            </a:r>
            <a:r>
              <a:rPr lang="en-US" sz="1600" dirty="0"/>
              <a:t> in humans and </a:t>
            </a:r>
            <a:r>
              <a:rPr lang="en-US" sz="1600" dirty="0" smtClean="0"/>
              <a:t>primate </a:t>
            </a:r>
            <a:r>
              <a:rPr lang="en-US" sz="1600" dirty="0"/>
              <a:t>studies </a:t>
            </a:r>
            <a:endParaRPr lang="en-US" sz="1600" dirty="0" smtClean="0"/>
          </a:p>
          <a:p>
            <a:r>
              <a:rPr lang="en-US" sz="1600" b="1" dirty="0" err="1">
                <a:solidFill>
                  <a:srgbClr val="002060"/>
                </a:solidFill>
              </a:rPr>
              <a:t>Vif</a:t>
            </a:r>
            <a:r>
              <a:rPr lang="en-US" sz="1600" b="1" dirty="0">
                <a:solidFill>
                  <a:srgbClr val="002060"/>
                </a:solidFill>
              </a:rPr>
              <a:t>-specific IFN-γ responses </a:t>
            </a:r>
            <a:r>
              <a:rPr lang="en-US" sz="1600" dirty="0"/>
              <a:t>were associated with the greatest reduction in infection risk relative to all others tested in this study. </a:t>
            </a:r>
            <a:endParaRPr lang="en-US" sz="1600" dirty="0" smtClean="0"/>
          </a:p>
          <a:p>
            <a:pPr lvl="1"/>
            <a:r>
              <a:rPr lang="en-US" sz="1400" dirty="0" smtClean="0"/>
              <a:t>In </a:t>
            </a:r>
            <a:r>
              <a:rPr lang="en-US" sz="1400" dirty="0"/>
              <a:t>the SIV model system, cellular immune responses to </a:t>
            </a:r>
            <a:r>
              <a:rPr lang="en-US" sz="1400" dirty="0" err="1"/>
              <a:t>Vif</a:t>
            </a:r>
            <a:r>
              <a:rPr lang="en-US" sz="1400" dirty="0"/>
              <a:t> have been used to track </a:t>
            </a:r>
            <a:r>
              <a:rPr lang="en-US" sz="1400" dirty="0" err="1"/>
              <a:t>postchallenge</a:t>
            </a:r>
            <a:r>
              <a:rPr lang="en-US" sz="1400" dirty="0"/>
              <a:t> viral </a:t>
            </a:r>
            <a:r>
              <a:rPr lang="en-US" sz="1400" dirty="0" smtClean="0"/>
              <a:t>replication, </a:t>
            </a:r>
            <a:r>
              <a:rPr lang="en-US" sz="1400" dirty="0"/>
              <a:t>observed in SIV elite </a:t>
            </a:r>
            <a:r>
              <a:rPr lang="en-US" sz="1400" dirty="0" smtClean="0"/>
              <a:t>controllers</a:t>
            </a:r>
            <a:r>
              <a:rPr lang="en-US" sz="1400" dirty="0"/>
              <a:t> </a:t>
            </a:r>
            <a:r>
              <a:rPr lang="en-US" sz="1400" dirty="0" smtClean="0"/>
              <a:t>(associated </a:t>
            </a:r>
            <a:r>
              <a:rPr lang="en-US" sz="1400" dirty="0"/>
              <a:t>with reduced SIV </a:t>
            </a:r>
            <a:r>
              <a:rPr lang="en-US" sz="1400" dirty="0" smtClean="0"/>
              <a:t> load </a:t>
            </a:r>
            <a:r>
              <a:rPr lang="en-US" sz="1400" dirty="0"/>
              <a:t>and higher CD4+ T-cell counts </a:t>
            </a:r>
            <a:r>
              <a:rPr lang="en-US" sz="1400" dirty="0" err="1" smtClean="0"/>
              <a:t>postinfection</a:t>
            </a:r>
            <a:r>
              <a:rPr lang="en-US" sz="1400" dirty="0" smtClean="0"/>
              <a:t>). </a:t>
            </a:r>
          </a:p>
          <a:p>
            <a:pPr lvl="1"/>
            <a:r>
              <a:rPr lang="en-US" sz="1400" dirty="0" smtClean="0"/>
              <a:t>In </a:t>
            </a:r>
            <a:r>
              <a:rPr lang="en-US" sz="1400" dirty="0"/>
              <a:t>humans, T-cell responses against </a:t>
            </a:r>
            <a:r>
              <a:rPr lang="en-US" sz="1400" dirty="0" err="1"/>
              <a:t>Vif</a:t>
            </a:r>
            <a:r>
              <a:rPr lang="en-US" sz="1400" dirty="0"/>
              <a:t> have been found in HIV-1 elite controllers </a:t>
            </a:r>
            <a:r>
              <a:rPr lang="en-US" sz="1400" dirty="0" smtClean="0"/>
              <a:t>and </a:t>
            </a:r>
            <a:r>
              <a:rPr lang="en-US" sz="1400" dirty="0"/>
              <a:t>HESN </a:t>
            </a:r>
            <a:r>
              <a:rPr lang="en-US" sz="1400" dirty="0" smtClean="0"/>
              <a:t>subjects.</a:t>
            </a:r>
          </a:p>
          <a:p>
            <a:r>
              <a:rPr lang="fr-FR" sz="1600" dirty="0"/>
              <a:t>The </a:t>
            </a:r>
            <a:r>
              <a:rPr lang="fr-FR" sz="1600" dirty="0" err="1"/>
              <a:t>observed</a:t>
            </a:r>
            <a:r>
              <a:rPr lang="fr-FR" sz="1600" dirty="0"/>
              <a:t> </a:t>
            </a:r>
            <a:r>
              <a:rPr lang="fr-FR" sz="1600" dirty="0" smtClean="0"/>
              <a:t>T-</a:t>
            </a:r>
            <a:r>
              <a:rPr lang="fr-FR" sz="1600" dirty="0" err="1" smtClean="0"/>
              <a:t>cell</a:t>
            </a:r>
            <a:r>
              <a:rPr lang="fr-FR" sz="1600" dirty="0" smtClean="0"/>
              <a:t> </a:t>
            </a:r>
            <a:r>
              <a:rPr lang="en-US" sz="1600" dirty="0" smtClean="0"/>
              <a:t>responses </a:t>
            </a:r>
            <a:r>
              <a:rPr lang="en-US" sz="1600" dirty="0"/>
              <a:t>could also be a biomarker of exposure resulting </a:t>
            </a:r>
            <a:r>
              <a:rPr lang="en-US" sz="1600" dirty="0" smtClean="0"/>
              <a:t>from occult</a:t>
            </a:r>
            <a:r>
              <a:rPr lang="en-US" sz="1600" dirty="0"/>
              <a:t>, controlled, abortive, or defective virus infection </a:t>
            </a:r>
            <a:endParaRPr lang="en-US" sz="1600" dirty="0" smtClean="0"/>
          </a:p>
          <a:p>
            <a:r>
              <a:rPr lang="en-US" sz="1600" b="1" dirty="0" smtClean="0">
                <a:solidFill>
                  <a:srgbClr val="002060"/>
                </a:solidFill>
              </a:rPr>
              <a:t>HIV-1–specific T-cell immunity can be detected in exposed but uninfected individuals and these T-cell responses can differentiate individuals according to infection outcomes</a:t>
            </a:r>
            <a:r>
              <a:rPr lang="en-US" sz="1600" dirty="0" smtClean="0"/>
              <a:t>.</a:t>
            </a:r>
          </a:p>
          <a:p>
            <a:r>
              <a:rPr lang="en-US" sz="1600" dirty="0" smtClean="0"/>
              <a:t>Ultimately</a:t>
            </a:r>
            <a:r>
              <a:rPr lang="en-US" sz="1600" dirty="0"/>
              <a:t>, a </a:t>
            </a:r>
            <a:r>
              <a:rPr lang="en-US" sz="1600" b="1" i="1" dirty="0">
                <a:solidFill>
                  <a:srgbClr val="002060"/>
                </a:solidFill>
              </a:rPr>
              <a:t>prospectively designed vaccine efficacy trial </a:t>
            </a:r>
            <a:r>
              <a:rPr lang="en-US" sz="1600" dirty="0" smtClean="0"/>
              <a:t>would be </a:t>
            </a:r>
            <a:r>
              <a:rPr lang="en-US" sz="1600" dirty="0"/>
              <a:t>required to definitively establish protective mechanisms </a:t>
            </a:r>
            <a:r>
              <a:rPr lang="en-US" sz="1600" dirty="0" smtClean="0"/>
              <a:t>discovered in </a:t>
            </a:r>
            <a:r>
              <a:rPr lang="en-US" sz="1600" dirty="0"/>
              <a:t>humans or nonhuman primates as correlates of </a:t>
            </a:r>
            <a:r>
              <a:rPr lang="en-US" sz="1600" dirty="0" smtClean="0"/>
              <a:t>protection </a:t>
            </a:r>
            <a:r>
              <a:rPr lang="fr-FR" sz="1600" dirty="0" smtClean="0"/>
              <a:t>.</a:t>
            </a:r>
          </a:p>
          <a:p>
            <a:endParaRPr lang="fr-FR" sz="16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77" r="6850" b="27690"/>
          <a:stretch/>
        </p:blipFill>
        <p:spPr bwMode="auto">
          <a:xfrm>
            <a:off x="539552" y="24840"/>
            <a:ext cx="5852160" cy="124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96620"/>
          <a:stretch/>
        </p:blipFill>
        <p:spPr bwMode="auto">
          <a:xfrm>
            <a:off x="0" y="0"/>
            <a:ext cx="411798"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25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832" y="1196752"/>
            <a:ext cx="8229600" cy="576064"/>
          </a:xfrm>
        </p:spPr>
        <p:txBody>
          <a:bodyPr>
            <a:normAutofit/>
          </a:bodyPr>
          <a:lstStyle/>
          <a:p>
            <a:pPr algn="l"/>
            <a:r>
              <a:rPr lang="fr-FR" sz="1800" b="1" dirty="0" smtClean="0">
                <a:solidFill>
                  <a:srgbClr val="000090"/>
                </a:solidFill>
                <a:latin typeface="Arial"/>
                <a:cs typeface="Arial"/>
              </a:rPr>
              <a:t>Background/Objectives</a:t>
            </a:r>
            <a:endParaRPr lang="fr-FR" sz="1800" b="1" dirty="0">
              <a:solidFill>
                <a:srgbClr val="000090"/>
              </a:solidFill>
              <a:latin typeface="Arial"/>
              <a:cs typeface="Arial"/>
            </a:endParaRPr>
          </a:p>
        </p:txBody>
      </p:sp>
      <p:cxnSp>
        <p:nvCxnSpPr>
          <p:cNvPr id="5" name="Connecteur droit 4"/>
          <p:cNvCxnSpPr/>
          <p:nvPr/>
        </p:nvCxnSpPr>
        <p:spPr>
          <a:xfrm>
            <a:off x="251520" y="1628800"/>
            <a:ext cx="8640960" cy="0"/>
          </a:xfrm>
          <a:prstGeom prst="line">
            <a:avLst/>
          </a:prstGeom>
          <a:ln w="28575">
            <a:solidFill>
              <a:srgbClr val="000090"/>
            </a:solidFill>
          </a:ln>
        </p:spPr>
        <p:style>
          <a:lnRef idx="1">
            <a:schemeClr val="accent1"/>
          </a:lnRef>
          <a:fillRef idx="0">
            <a:schemeClr val="accent1"/>
          </a:fillRef>
          <a:effectRef idx="0">
            <a:schemeClr val="accent1"/>
          </a:effectRef>
          <a:fontRef idx="minor">
            <a:schemeClr val="tx1"/>
          </a:fontRef>
        </p:style>
      </p:cxnSp>
      <p:sp>
        <p:nvSpPr>
          <p:cNvPr id="6" name="Espace réservé du contenu 5"/>
          <p:cNvSpPr>
            <a:spLocks noGrp="1"/>
          </p:cNvSpPr>
          <p:nvPr>
            <p:ph idx="1"/>
          </p:nvPr>
        </p:nvSpPr>
        <p:spPr>
          <a:xfrm>
            <a:off x="0" y="1628800"/>
            <a:ext cx="9144000" cy="936104"/>
          </a:xfrm>
        </p:spPr>
        <p:txBody>
          <a:bodyPr>
            <a:normAutofit/>
          </a:bodyPr>
          <a:lstStyle/>
          <a:p>
            <a:pPr>
              <a:buFont typeface="Arial"/>
              <a:buChar char="•"/>
            </a:pPr>
            <a:r>
              <a:rPr lang="en-US" sz="1600" dirty="0" smtClean="0"/>
              <a:t>Chronic </a:t>
            </a:r>
            <a:r>
              <a:rPr lang="en-US" sz="1600" b="1" dirty="0">
                <a:solidFill>
                  <a:srgbClr val="002060"/>
                </a:solidFill>
              </a:rPr>
              <a:t>immune activation (IA)</a:t>
            </a:r>
            <a:r>
              <a:rPr lang="en-US" sz="1600" dirty="0"/>
              <a:t> </a:t>
            </a:r>
            <a:r>
              <a:rPr lang="en-US" sz="1600" dirty="0" smtClean="0"/>
              <a:t>only </a:t>
            </a:r>
            <a:r>
              <a:rPr lang="en-US" sz="1600" dirty="0"/>
              <a:t>partially restored under </a:t>
            </a:r>
            <a:r>
              <a:rPr lang="en-US" sz="1600" dirty="0" err="1" smtClean="0"/>
              <a:t>cART</a:t>
            </a:r>
            <a:r>
              <a:rPr lang="en-US" sz="1600" dirty="0" smtClean="0"/>
              <a:t>. </a:t>
            </a:r>
          </a:p>
          <a:p>
            <a:pPr>
              <a:buFont typeface="Arial"/>
              <a:buChar char="•"/>
            </a:pPr>
            <a:r>
              <a:rPr lang="en-US" sz="1600" dirty="0" smtClean="0"/>
              <a:t>IA </a:t>
            </a:r>
            <a:r>
              <a:rPr lang="en-US" sz="1600" dirty="0"/>
              <a:t>may result in </a:t>
            </a:r>
            <a:r>
              <a:rPr lang="en-US" sz="1600" b="1" dirty="0" err="1">
                <a:solidFill>
                  <a:srgbClr val="002060"/>
                </a:solidFill>
              </a:rPr>
              <a:t>immunosenescence</a:t>
            </a:r>
            <a:r>
              <a:rPr lang="en-US" sz="1600" b="1" dirty="0">
                <a:solidFill>
                  <a:srgbClr val="002060"/>
                </a:solidFill>
              </a:rPr>
              <a:t> (IS) </a:t>
            </a:r>
            <a:r>
              <a:rPr lang="en-US" sz="1600" dirty="0"/>
              <a:t>and non-AIDS-related </a:t>
            </a:r>
            <a:r>
              <a:rPr lang="en-US" sz="1600" b="1" dirty="0">
                <a:solidFill>
                  <a:srgbClr val="002060"/>
                </a:solidFill>
              </a:rPr>
              <a:t>comorbidities.</a:t>
            </a:r>
            <a:r>
              <a:rPr lang="en-US" sz="1600" dirty="0"/>
              <a:t> </a:t>
            </a:r>
          </a:p>
          <a:p>
            <a:pPr>
              <a:buFont typeface="Arial"/>
              <a:buChar char="•"/>
            </a:pPr>
            <a:r>
              <a:rPr lang="en-US" sz="1600" dirty="0" smtClean="0"/>
              <a:t>We describe IA and IS and their association with comorbidities</a:t>
            </a:r>
            <a:endParaRPr lang="en-US" sz="1600" dirty="0"/>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7186"/>
          <a:stretch/>
        </p:blipFill>
        <p:spPr bwMode="auto">
          <a:xfrm>
            <a:off x="181195" y="215054"/>
            <a:ext cx="6257227" cy="82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6906621" y="260648"/>
            <a:ext cx="1903021" cy="307777"/>
          </a:xfrm>
          <a:prstGeom prst="rect">
            <a:avLst/>
          </a:prstGeom>
          <a:noFill/>
        </p:spPr>
        <p:txBody>
          <a:bodyPr wrap="none" rtlCol="0">
            <a:spAutoFit/>
          </a:bodyPr>
          <a:lstStyle/>
          <a:p>
            <a:r>
              <a:rPr lang="fr-FR" sz="1400" b="1" dirty="0" smtClean="0">
                <a:cs typeface="Times New Roman" panose="02020603050405020304" pitchFamily="18" charset="0"/>
              </a:rPr>
              <a:t>AIDS, </a:t>
            </a:r>
            <a:r>
              <a:rPr lang="fr-FR" sz="1400" b="1" dirty="0" err="1" smtClean="0">
                <a:cs typeface="Times New Roman" panose="02020603050405020304" pitchFamily="18" charset="0"/>
              </a:rPr>
              <a:t>september</a:t>
            </a:r>
            <a:r>
              <a:rPr lang="fr-FR" sz="1400" b="1" dirty="0" smtClean="0">
                <a:cs typeface="Times New Roman" panose="02020603050405020304" pitchFamily="18" charset="0"/>
              </a:rPr>
              <a:t> 2015</a:t>
            </a:r>
            <a:endParaRPr lang="fr-FR" sz="1400" b="1" dirty="0">
              <a:cs typeface="Times New Roman" panose="02020603050405020304" pitchFamily="18" charset="0"/>
            </a:endParaRPr>
          </a:p>
        </p:txBody>
      </p:sp>
      <p:sp>
        <p:nvSpPr>
          <p:cNvPr id="11" name="Titre 1"/>
          <p:cNvSpPr txBox="1">
            <a:spLocks/>
          </p:cNvSpPr>
          <p:nvPr/>
        </p:nvSpPr>
        <p:spPr>
          <a:xfrm>
            <a:off x="122262" y="2492896"/>
            <a:ext cx="8229600" cy="57606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err="1" smtClean="0">
                <a:solidFill>
                  <a:srgbClr val="000090"/>
                </a:solidFill>
                <a:latin typeface="Arial" panose="020B0604020202020204" pitchFamily="34" charset="0"/>
                <a:cs typeface="Arial" panose="020B0604020202020204" pitchFamily="34" charset="0"/>
              </a:rPr>
              <a:t>Methods</a:t>
            </a:r>
            <a:endParaRPr lang="fr-FR" sz="1800" b="1" dirty="0">
              <a:solidFill>
                <a:srgbClr val="000090"/>
              </a:solidFill>
              <a:latin typeface="Arial" panose="020B0604020202020204" pitchFamily="34" charset="0"/>
              <a:cs typeface="Arial" panose="020B0604020202020204" pitchFamily="34" charset="0"/>
            </a:endParaRPr>
          </a:p>
        </p:txBody>
      </p:sp>
      <p:cxnSp>
        <p:nvCxnSpPr>
          <p:cNvPr id="12" name="Connecteur droit 11"/>
          <p:cNvCxnSpPr/>
          <p:nvPr/>
        </p:nvCxnSpPr>
        <p:spPr>
          <a:xfrm>
            <a:off x="192587" y="2924944"/>
            <a:ext cx="8640960" cy="0"/>
          </a:xfrm>
          <a:prstGeom prst="line">
            <a:avLst/>
          </a:prstGeom>
          <a:ln w="28575">
            <a:solidFill>
              <a:srgbClr val="000090"/>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4"/>
          <p:cNvSpPr>
            <a:spLocks noGrp="1"/>
          </p:cNvSpPr>
          <p:nvPr>
            <p:ph type="sldNum" sz="quarter" idx="12"/>
          </p:nvPr>
        </p:nvSpPr>
        <p:spPr>
          <a:xfrm>
            <a:off x="6518960" y="9250362"/>
            <a:ext cx="2133600" cy="365125"/>
          </a:xfrm>
        </p:spPr>
        <p:txBody>
          <a:bodyPr/>
          <a:lstStyle/>
          <a:p>
            <a:fld id="{337F7180-BA94-49C6-AD3F-C90909C75B3E}" type="slidenum">
              <a:rPr lang="fr-FR" smtClean="0"/>
              <a:t>5</a:t>
            </a:fld>
            <a:endParaRPr lang="fr-FR" dirty="0"/>
          </a:p>
        </p:txBody>
      </p:sp>
      <p:sp>
        <p:nvSpPr>
          <p:cNvPr id="14" name="Espace réservé du contenu 5"/>
          <p:cNvSpPr txBox="1">
            <a:spLocks/>
          </p:cNvSpPr>
          <p:nvPr/>
        </p:nvSpPr>
        <p:spPr>
          <a:xfrm>
            <a:off x="-93173" y="2920233"/>
            <a:ext cx="9144000" cy="12288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0363" indent="-360363">
              <a:buFont typeface="Arial" charset="0"/>
              <a:buChar char="•"/>
            </a:pPr>
            <a:r>
              <a:rPr lang="en-US" sz="1600" dirty="0" smtClean="0"/>
              <a:t> Patients were included irrespective of their immunological (CD4 count) and </a:t>
            </a:r>
            <a:r>
              <a:rPr lang="en-US" sz="1600" dirty="0" err="1" smtClean="0"/>
              <a:t>virological</a:t>
            </a:r>
            <a:r>
              <a:rPr lang="en-US" sz="1600" dirty="0" smtClean="0"/>
              <a:t> status (HIV RNA, HCV/HBV </a:t>
            </a:r>
            <a:r>
              <a:rPr lang="en-US" sz="1600" dirty="0" err="1" smtClean="0"/>
              <a:t>coinfections</a:t>
            </a:r>
            <a:r>
              <a:rPr lang="en-US" sz="1600" dirty="0" smtClean="0"/>
              <a:t>).</a:t>
            </a:r>
          </a:p>
          <a:p>
            <a:pPr>
              <a:buFont typeface="Arial" charset="0"/>
              <a:buChar char="•"/>
            </a:pPr>
            <a:r>
              <a:rPr lang="en-US" sz="1600" dirty="0" smtClean="0"/>
              <a:t> CD4 and CD8 activation (HLA-DR+), maturation (naïve (TN), memory cells (TEMRA)) and senescence (CD57+CD28-) were measured.</a:t>
            </a:r>
          </a:p>
        </p:txBody>
      </p:sp>
      <p:sp>
        <p:nvSpPr>
          <p:cNvPr id="15" name="Espace réservé du contenu 2"/>
          <p:cNvSpPr txBox="1">
            <a:spLocks/>
          </p:cNvSpPr>
          <p:nvPr/>
        </p:nvSpPr>
        <p:spPr>
          <a:xfrm>
            <a:off x="35496" y="4464496"/>
            <a:ext cx="9144000" cy="25649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Char char="•"/>
            </a:pPr>
            <a:r>
              <a:rPr lang="en-US" sz="1600" dirty="0" smtClean="0">
                <a:solidFill>
                  <a:schemeClr val="tx2">
                    <a:lumMod val="75000"/>
                  </a:schemeClr>
                </a:solidFill>
              </a:rPr>
              <a:t>Kidney disease </a:t>
            </a:r>
            <a:r>
              <a:rPr lang="en-US" sz="1600" dirty="0" smtClean="0"/>
              <a:t>: </a:t>
            </a:r>
            <a:r>
              <a:rPr lang="en-US" sz="1600" dirty="0" err="1" smtClean="0"/>
              <a:t>eGFR</a:t>
            </a:r>
            <a:r>
              <a:rPr lang="en-US" sz="1600" dirty="0" smtClean="0"/>
              <a:t> using the Modification of Diet in Renal Disease formula (MDRD)</a:t>
            </a:r>
          </a:p>
          <a:p>
            <a:pPr>
              <a:buFont typeface="Arial" charset="0"/>
              <a:buChar char="•"/>
            </a:pPr>
            <a:r>
              <a:rPr lang="en-US" sz="1600" dirty="0" smtClean="0">
                <a:solidFill>
                  <a:schemeClr val="tx2">
                    <a:lumMod val="75000"/>
                  </a:schemeClr>
                </a:solidFill>
              </a:rPr>
              <a:t>Diabetes</a:t>
            </a:r>
            <a:r>
              <a:rPr lang="en-US" sz="1600" dirty="0" smtClean="0"/>
              <a:t> : ICD codes, hypoglycemic drug use or insulin, 2 consecutive glucose measurements ≥ </a:t>
            </a:r>
            <a:r>
              <a:rPr lang="fr-FR" sz="1600" dirty="0" smtClean="0"/>
              <a:t>7 </a:t>
            </a:r>
            <a:r>
              <a:rPr lang="fr-FR" sz="1600" dirty="0" err="1" smtClean="0"/>
              <a:t>mmol</a:t>
            </a:r>
            <a:r>
              <a:rPr lang="fr-FR" sz="1600" dirty="0" smtClean="0"/>
              <a:t>/L</a:t>
            </a:r>
          </a:p>
          <a:p>
            <a:pPr>
              <a:buFont typeface="Arial" charset="0"/>
              <a:buChar char="•"/>
            </a:pPr>
            <a:r>
              <a:rPr lang="fr-FR" sz="1600" dirty="0" err="1" smtClean="0">
                <a:solidFill>
                  <a:schemeClr val="tx2">
                    <a:lumMod val="75000"/>
                  </a:schemeClr>
                </a:solidFill>
              </a:rPr>
              <a:t>Dyslipidemia</a:t>
            </a:r>
            <a:r>
              <a:rPr lang="fr-FR" sz="1600" dirty="0" smtClean="0"/>
              <a:t> : ICD codes, </a:t>
            </a:r>
            <a:r>
              <a:rPr lang="fr-FR" sz="1600" dirty="0" err="1" smtClean="0"/>
              <a:t>statin</a:t>
            </a:r>
            <a:r>
              <a:rPr lang="fr-FR" sz="1600" dirty="0" smtClean="0"/>
              <a:t> or </a:t>
            </a:r>
            <a:r>
              <a:rPr lang="fr-FR" sz="1600" dirty="0" err="1" smtClean="0"/>
              <a:t>fibrate</a:t>
            </a:r>
            <a:r>
              <a:rPr lang="fr-FR" sz="1600" dirty="0" smtClean="0"/>
              <a:t> </a:t>
            </a:r>
            <a:r>
              <a:rPr lang="fr-FR" sz="1600" dirty="0" err="1" smtClean="0"/>
              <a:t>treatment</a:t>
            </a:r>
            <a:endParaRPr lang="fr-FR" sz="1600" dirty="0" smtClean="0"/>
          </a:p>
          <a:p>
            <a:pPr>
              <a:buFont typeface="Arial" charset="0"/>
              <a:buChar char="•"/>
            </a:pPr>
            <a:r>
              <a:rPr lang="fr-FR" sz="1600" dirty="0" err="1" smtClean="0">
                <a:solidFill>
                  <a:schemeClr val="tx2">
                    <a:lumMod val="75000"/>
                  </a:schemeClr>
                </a:solidFill>
              </a:rPr>
              <a:t>Cardiovascular</a:t>
            </a:r>
            <a:r>
              <a:rPr lang="fr-FR" sz="1600" dirty="0" smtClean="0">
                <a:solidFill>
                  <a:schemeClr val="tx2">
                    <a:lumMod val="75000"/>
                  </a:schemeClr>
                </a:solidFill>
              </a:rPr>
              <a:t> </a:t>
            </a:r>
            <a:r>
              <a:rPr lang="fr-FR" sz="1600" dirty="0" err="1" smtClean="0">
                <a:solidFill>
                  <a:schemeClr val="tx2">
                    <a:lumMod val="75000"/>
                  </a:schemeClr>
                </a:solidFill>
              </a:rPr>
              <a:t>events</a:t>
            </a:r>
            <a:r>
              <a:rPr lang="fr-FR" sz="1600" dirty="0" smtClean="0">
                <a:solidFill>
                  <a:schemeClr val="tx2">
                    <a:lumMod val="75000"/>
                  </a:schemeClr>
                </a:solidFill>
              </a:rPr>
              <a:t> </a:t>
            </a:r>
            <a:r>
              <a:rPr lang="fr-FR" sz="1600" dirty="0" smtClean="0"/>
              <a:t>: ICD codes, bypass </a:t>
            </a:r>
            <a:r>
              <a:rPr lang="fr-FR" sz="1600" dirty="0" err="1" smtClean="0"/>
              <a:t>surgery</a:t>
            </a:r>
            <a:r>
              <a:rPr lang="fr-FR" sz="1600" dirty="0" smtClean="0"/>
              <a:t> or </a:t>
            </a:r>
            <a:r>
              <a:rPr lang="fr-FR" sz="1600" dirty="0" err="1" smtClean="0"/>
              <a:t>angioplasty</a:t>
            </a:r>
            <a:r>
              <a:rPr lang="fr-FR" sz="1600" dirty="0" smtClean="0"/>
              <a:t> </a:t>
            </a:r>
            <a:r>
              <a:rPr lang="fr-FR" sz="1600" dirty="0" err="1" smtClean="0"/>
              <a:t>treatment</a:t>
            </a:r>
            <a:r>
              <a:rPr lang="fr-FR" sz="1600" dirty="0" smtClean="0"/>
              <a:t>, CNS ICD codes, </a:t>
            </a:r>
            <a:r>
              <a:rPr lang="fr-FR" sz="1600" dirty="0" err="1" smtClean="0"/>
              <a:t>peripheral</a:t>
            </a:r>
            <a:r>
              <a:rPr lang="fr-FR" sz="1600" dirty="0" smtClean="0"/>
              <a:t> </a:t>
            </a:r>
            <a:r>
              <a:rPr lang="fr-FR" sz="1600" dirty="0" err="1" smtClean="0"/>
              <a:t>vascular</a:t>
            </a:r>
            <a:r>
              <a:rPr lang="fr-FR" sz="1600" dirty="0" smtClean="0"/>
              <a:t> ICD codes or </a:t>
            </a:r>
            <a:r>
              <a:rPr lang="fr-FR" sz="1600" dirty="0" err="1" smtClean="0"/>
              <a:t>endarterectomy</a:t>
            </a:r>
            <a:r>
              <a:rPr lang="fr-FR" sz="1600" dirty="0" smtClean="0"/>
              <a:t> </a:t>
            </a:r>
            <a:r>
              <a:rPr lang="fr-FR" sz="1600" dirty="0" err="1" smtClean="0"/>
              <a:t>treatment</a:t>
            </a:r>
            <a:endParaRPr lang="fr-FR" sz="1600" dirty="0" smtClean="0"/>
          </a:p>
          <a:p>
            <a:pPr>
              <a:buFont typeface="Arial" charset="0"/>
              <a:buChar char="•"/>
            </a:pPr>
            <a:r>
              <a:rPr lang="fr-FR" sz="1600" dirty="0" smtClean="0">
                <a:solidFill>
                  <a:schemeClr val="tx2">
                    <a:lumMod val="75000"/>
                  </a:schemeClr>
                </a:solidFill>
              </a:rPr>
              <a:t>Hypertension</a:t>
            </a:r>
            <a:r>
              <a:rPr lang="fr-FR" sz="1600" dirty="0" smtClean="0"/>
              <a:t> : 2 </a:t>
            </a:r>
            <a:r>
              <a:rPr lang="fr-FR" sz="1600" dirty="0" err="1" smtClean="0"/>
              <a:t>consecutive</a:t>
            </a:r>
            <a:r>
              <a:rPr lang="fr-FR" sz="1600" dirty="0" smtClean="0"/>
              <a:t> </a:t>
            </a:r>
            <a:r>
              <a:rPr lang="fr-FR" sz="1600" dirty="0" err="1" smtClean="0"/>
              <a:t>systolic</a:t>
            </a:r>
            <a:r>
              <a:rPr lang="fr-FR" sz="1600" dirty="0" smtClean="0"/>
              <a:t> BP ≥ 140 mm/Hg or </a:t>
            </a:r>
            <a:r>
              <a:rPr lang="fr-FR" sz="1600" dirty="0" err="1" smtClean="0"/>
              <a:t>diastolic</a:t>
            </a:r>
            <a:r>
              <a:rPr lang="fr-FR" sz="1600" dirty="0" smtClean="0"/>
              <a:t> BP ≥ 90 mm/Hg </a:t>
            </a:r>
            <a:r>
              <a:rPr lang="fr-FR" sz="1600" dirty="0" err="1" smtClean="0">
                <a:solidFill>
                  <a:schemeClr val="tx2">
                    <a:lumMod val="75000"/>
                  </a:schemeClr>
                </a:solidFill>
              </a:rPr>
              <a:t>Degenerative</a:t>
            </a:r>
            <a:r>
              <a:rPr lang="fr-FR" sz="1600" dirty="0" smtClean="0">
                <a:solidFill>
                  <a:schemeClr val="tx2">
                    <a:lumMod val="75000"/>
                  </a:schemeClr>
                </a:solidFill>
              </a:rPr>
              <a:t> CNS </a:t>
            </a:r>
            <a:r>
              <a:rPr lang="fr-FR" sz="1600" dirty="0" err="1" smtClean="0">
                <a:solidFill>
                  <a:schemeClr val="tx2">
                    <a:lumMod val="75000"/>
                  </a:schemeClr>
                </a:solidFill>
              </a:rPr>
              <a:t>disorders</a:t>
            </a:r>
            <a:r>
              <a:rPr lang="fr-FR" sz="1600" dirty="0" smtClean="0">
                <a:solidFill>
                  <a:schemeClr val="tx2">
                    <a:lumMod val="75000"/>
                  </a:schemeClr>
                </a:solidFill>
              </a:rPr>
              <a:t> </a:t>
            </a:r>
            <a:r>
              <a:rPr lang="fr-FR" sz="1600" dirty="0" smtClean="0"/>
              <a:t>: ICD codes</a:t>
            </a:r>
            <a:endParaRPr lang="fr-FR" sz="1600" baseline="30000" dirty="0" smtClean="0"/>
          </a:p>
          <a:p>
            <a:pPr>
              <a:buFont typeface="Arial" charset="0"/>
              <a:buChar char="•"/>
            </a:pPr>
            <a:r>
              <a:rPr lang="fr-FR" sz="1600" dirty="0" smtClean="0">
                <a:solidFill>
                  <a:schemeClr val="tx2">
                    <a:lumMod val="75000"/>
                  </a:schemeClr>
                </a:solidFill>
              </a:rPr>
              <a:t>Cancer</a:t>
            </a:r>
            <a:r>
              <a:rPr lang="fr-FR" sz="1600" dirty="0" smtClean="0"/>
              <a:t> : AIDS-</a:t>
            </a:r>
            <a:r>
              <a:rPr lang="fr-FR" sz="1600" dirty="0" err="1" smtClean="0"/>
              <a:t>related</a:t>
            </a:r>
            <a:r>
              <a:rPr lang="fr-FR" sz="1600" dirty="0" smtClean="0"/>
              <a:t> or non-AIDS-</a:t>
            </a:r>
            <a:r>
              <a:rPr lang="fr-FR" sz="1600" dirty="0" err="1" smtClean="0"/>
              <a:t>related</a:t>
            </a:r>
            <a:r>
              <a:rPr lang="fr-FR" sz="1600" dirty="0" smtClean="0"/>
              <a:t> cancer.</a:t>
            </a:r>
            <a:endParaRPr lang="en-US" sz="1600" dirty="0" smtClean="0"/>
          </a:p>
          <a:p>
            <a:endParaRPr lang="fr-FR" sz="1600" dirty="0"/>
          </a:p>
        </p:txBody>
      </p:sp>
      <p:sp>
        <p:nvSpPr>
          <p:cNvPr id="16" name="Titre 1"/>
          <p:cNvSpPr txBox="1">
            <a:spLocks/>
          </p:cNvSpPr>
          <p:nvPr/>
        </p:nvSpPr>
        <p:spPr>
          <a:xfrm>
            <a:off x="120579" y="4009628"/>
            <a:ext cx="8229600" cy="571500"/>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000090"/>
                </a:solidFill>
                <a:latin typeface="Arial" panose="020B0604020202020204" pitchFamily="34" charset="0"/>
                <a:cs typeface="Arial" panose="020B0604020202020204" pitchFamily="34" charset="0"/>
              </a:rPr>
              <a:t>Definition of non-AIDS-related comorbidities </a:t>
            </a:r>
            <a:endParaRPr lang="en-US" sz="1800" b="1" dirty="0">
              <a:solidFill>
                <a:srgbClr val="000090"/>
              </a:solidFill>
              <a:latin typeface="Arial" panose="020B0604020202020204" pitchFamily="34" charset="0"/>
              <a:cs typeface="Arial" panose="020B0604020202020204" pitchFamily="34" charset="0"/>
            </a:endParaRPr>
          </a:p>
        </p:txBody>
      </p:sp>
      <p:cxnSp>
        <p:nvCxnSpPr>
          <p:cNvPr id="17" name="Connecteur droit 16"/>
          <p:cNvCxnSpPr/>
          <p:nvPr/>
        </p:nvCxnSpPr>
        <p:spPr>
          <a:xfrm>
            <a:off x="120579" y="4437112"/>
            <a:ext cx="8640960" cy="0"/>
          </a:xfrm>
          <a:prstGeom prst="line">
            <a:avLst/>
          </a:prstGeom>
          <a:ln w="28575">
            <a:solidFill>
              <a:srgbClr val="00009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632"/>
          <a:stretch/>
        </p:blipFill>
        <p:spPr bwMode="auto">
          <a:xfrm>
            <a:off x="6111280" y="647717"/>
            <a:ext cx="3032720" cy="78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994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92696"/>
            <a:ext cx="9144000" cy="6021288"/>
          </a:xfrm>
        </p:spPr>
        <p:txBody>
          <a:bodyPr>
            <a:normAutofit/>
          </a:bodyPr>
          <a:lstStyle/>
          <a:p>
            <a:pPr>
              <a:buFont typeface="Arial"/>
              <a:buChar char="•"/>
            </a:pPr>
            <a:r>
              <a:rPr lang="en-US" sz="2000" u="sng" dirty="0" smtClean="0">
                <a:solidFill>
                  <a:schemeClr val="tx2">
                    <a:lumMod val="75000"/>
                  </a:schemeClr>
                </a:solidFill>
              </a:rPr>
              <a:t>Main </a:t>
            </a:r>
            <a:r>
              <a:rPr lang="en-US" sz="2000" u="sng" dirty="0">
                <a:solidFill>
                  <a:schemeClr val="tx2">
                    <a:lumMod val="75000"/>
                  </a:schemeClr>
                </a:solidFill>
              </a:rPr>
              <a:t>outcome variable</a:t>
            </a:r>
          </a:p>
          <a:p>
            <a:pPr lvl="1">
              <a:buFont typeface="Arial"/>
              <a:buChar char="•"/>
            </a:pPr>
            <a:r>
              <a:rPr lang="en-US" sz="2000" dirty="0"/>
              <a:t>A score of comorbidities was generated by summing the following comorbidities : </a:t>
            </a:r>
            <a:r>
              <a:rPr lang="fr-FR" sz="2000" dirty="0" err="1"/>
              <a:t>eGFR</a:t>
            </a:r>
            <a:r>
              <a:rPr lang="fr-FR" sz="2000" dirty="0"/>
              <a:t> &lt; 60, </a:t>
            </a:r>
            <a:r>
              <a:rPr lang="fr-FR" sz="2000" dirty="0" err="1"/>
              <a:t>diabete</a:t>
            </a:r>
            <a:r>
              <a:rPr lang="fr-FR" sz="2000" dirty="0"/>
              <a:t>+, </a:t>
            </a:r>
            <a:r>
              <a:rPr lang="fr-FR" sz="2000" dirty="0" err="1"/>
              <a:t>dyslipidemia</a:t>
            </a:r>
            <a:r>
              <a:rPr lang="fr-FR" sz="2000" dirty="0"/>
              <a:t>+, </a:t>
            </a:r>
            <a:r>
              <a:rPr lang="fr-FR" sz="2000" dirty="0" err="1"/>
              <a:t>cardiovascular</a:t>
            </a:r>
            <a:r>
              <a:rPr lang="fr-FR" sz="2000" dirty="0"/>
              <a:t> </a:t>
            </a:r>
            <a:r>
              <a:rPr lang="fr-FR" sz="2000" dirty="0" err="1"/>
              <a:t>events</a:t>
            </a:r>
            <a:r>
              <a:rPr lang="fr-FR" sz="2000" dirty="0"/>
              <a:t>+, hypertension+, </a:t>
            </a:r>
            <a:r>
              <a:rPr lang="fr-FR" sz="2000" dirty="0" err="1"/>
              <a:t>degenerative</a:t>
            </a:r>
            <a:r>
              <a:rPr lang="fr-FR" sz="2000" dirty="0"/>
              <a:t> CNS+, and cancer+. </a:t>
            </a:r>
          </a:p>
          <a:p>
            <a:pPr>
              <a:buFont typeface="Arial"/>
              <a:buChar char="•"/>
            </a:pPr>
            <a:r>
              <a:rPr lang="en-US" sz="2000" u="sng" dirty="0" smtClean="0">
                <a:solidFill>
                  <a:schemeClr val="tx2">
                    <a:lumMod val="75000"/>
                  </a:schemeClr>
                </a:solidFill>
              </a:rPr>
              <a:t>Main </a:t>
            </a:r>
            <a:r>
              <a:rPr lang="en-US" sz="2000" u="sng" dirty="0">
                <a:solidFill>
                  <a:schemeClr val="tx2">
                    <a:lumMod val="75000"/>
                  </a:schemeClr>
                </a:solidFill>
              </a:rPr>
              <a:t>explicative variables</a:t>
            </a:r>
          </a:p>
          <a:p>
            <a:pPr lvl="1">
              <a:buFont typeface="Arial"/>
              <a:buChar char="•"/>
            </a:pPr>
            <a:r>
              <a:rPr lang="en-US" sz="2000" i="1" u="sng" dirty="0"/>
              <a:t>Immune score</a:t>
            </a:r>
          </a:p>
          <a:p>
            <a:pPr marL="457200" lvl="1" indent="0">
              <a:buNone/>
            </a:pPr>
            <a:r>
              <a:rPr lang="en-US" sz="2000" dirty="0"/>
              <a:t>The first PC was selected as a continuous « immune score ». The following variables were included to build the « immune score »: CD4+ and CD8+ DR, TN, TEMRA and CD57+CD28-.</a:t>
            </a:r>
          </a:p>
          <a:p>
            <a:pPr lvl="1">
              <a:buFont typeface="Arial"/>
              <a:buChar char="•"/>
            </a:pPr>
            <a:r>
              <a:rPr lang="en-US" sz="2000" i="1" u="sng" dirty="0" smtClean="0"/>
              <a:t>VACS </a:t>
            </a:r>
            <a:r>
              <a:rPr lang="en-US" sz="2000" i="1" u="sng" dirty="0"/>
              <a:t>index </a:t>
            </a:r>
            <a:r>
              <a:rPr lang="en-US" sz="2000" i="1" u="sng" dirty="0" smtClean="0"/>
              <a:t>score (HIV patients)</a:t>
            </a:r>
            <a:endParaRPr lang="en-US" sz="2000" i="1" u="sng" dirty="0"/>
          </a:p>
          <a:p>
            <a:pPr marL="742950" lvl="2" indent="-342900"/>
            <a:r>
              <a:rPr lang="en-US" sz="2000" i="1" u="sng" dirty="0" smtClean="0"/>
              <a:t>IRP (Immune risk profile (elderly patients)</a:t>
            </a:r>
          </a:p>
          <a:p>
            <a:pPr marL="3459163" lvl="1" indent="-1330325">
              <a:buFont typeface="Arial"/>
              <a:buChar char="•"/>
            </a:pPr>
            <a:endParaRPr lang="en-US" sz="2000" dirty="0"/>
          </a:p>
          <a:p>
            <a:pPr>
              <a:buFont typeface="Arial"/>
              <a:buChar char="•"/>
            </a:pPr>
            <a:r>
              <a:rPr lang="en-US" sz="2000" dirty="0" smtClean="0"/>
              <a:t>Association </a:t>
            </a:r>
            <a:r>
              <a:rPr lang="en-US" sz="2000" dirty="0"/>
              <a:t>between the “immune score”, the VACS index </a:t>
            </a:r>
            <a:r>
              <a:rPr lang="en-US" sz="2000" dirty="0" smtClean="0"/>
              <a:t>score, IRP </a:t>
            </a:r>
            <a:r>
              <a:rPr lang="en-US" sz="2000" dirty="0"/>
              <a:t>and comorbidities. </a:t>
            </a:r>
            <a:endParaRPr lang="en-US" sz="2000" dirty="0" smtClean="0"/>
          </a:p>
          <a:p>
            <a:pPr>
              <a:buFont typeface="Arial"/>
              <a:buChar char="•"/>
            </a:pPr>
            <a:r>
              <a:rPr lang="en-US" sz="1800" dirty="0" smtClean="0"/>
              <a:t>Models </a:t>
            </a:r>
            <a:r>
              <a:rPr lang="en-US" sz="1800" dirty="0"/>
              <a:t>were adjusted for age, last CD4 count, gender, AIDS state, HIV-1 RNA and HCV infection.</a:t>
            </a:r>
          </a:p>
          <a:p>
            <a:pPr>
              <a:buFont typeface="Arial"/>
              <a:buChar char="•"/>
            </a:pPr>
            <a:endParaRPr lang="fr-FR" dirty="0"/>
          </a:p>
        </p:txBody>
      </p:sp>
      <p:sp>
        <p:nvSpPr>
          <p:cNvPr id="4" name="Espace réservé du numéro de diapositive 3"/>
          <p:cNvSpPr>
            <a:spLocks noGrp="1"/>
          </p:cNvSpPr>
          <p:nvPr>
            <p:ph type="sldNum" sz="quarter" idx="12"/>
          </p:nvPr>
        </p:nvSpPr>
        <p:spPr/>
        <p:txBody>
          <a:bodyPr/>
          <a:lstStyle/>
          <a:p>
            <a:fld id="{337F7180-BA94-49C6-AD3F-C90909C75B3E}" type="slidenum">
              <a:rPr lang="fr-FR" smtClean="0"/>
              <a:t>6</a:t>
            </a:fld>
            <a:endParaRPr lang="fr-FR"/>
          </a:p>
        </p:txBody>
      </p:sp>
      <p:sp>
        <p:nvSpPr>
          <p:cNvPr id="5" name="Titre 1"/>
          <p:cNvSpPr>
            <a:spLocks noGrp="1"/>
          </p:cNvSpPr>
          <p:nvPr>
            <p:ph type="title"/>
          </p:nvPr>
        </p:nvSpPr>
        <p:spPr>
          <a:xfrm>
            <a:off x="457200" y="-234280"/>
            <a:ext cx="8229600" cy="1143000"/>
          </a:xfrm>
          <a:noFill/>
        </p:spPr>
        <p:txBody>
          <a:bodyPr>
            <a:normAutofit/>
          </a:bodyPr>
          <a:lstStyle/>
          <a:p>
            <a:pPr marL="0" indent="0" algn="l"/>
            <a:r>
              <a:rPr lang="en-US" sz="2000" b="1" dirty="0" smtClean="0">
                <a:solidFill>
                  <a:srgbClr val="000090"/>
                </a:solidFill>
              </a:rPr>
              <a:t>Methods</a:t>
            </a:r>
            <a:endParaRPr lang="en-US" sz="2000" b="1" dirty="0">
              <a:solidFill>
                <a:srgbClr val="000090"/>
              </a:solidFill>
            </a:endParaRPr>
          </a:p>
        </p:txBody>
      </p:sp>
      <p:cxnSp>
        <p:nvCxnSpPr>
          <p:cNvPr id="6" name="Connecteur droit 5"/>
          <p:cNvCxnSpPr/>
          <p:nvPr/>
        </p:nvCxnSpPr>
        <p:spPr>
          <a:xfrm>
            <a:off x="251520" y="548680"/>
            <a:ext cx="8640960" cy="0"/>
          </a:xfrm>
          <a:prstGeom prst="line">
            <a:avLst/>
          </a:prstGeom>
          <a:ln w="28575">
            <a:solidFill>
              <a:srgbClr val="00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7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640960" cy="580926"/>
          </a:xfrm>
        </p:spPr>
        <p:txBody>
          <a:bodyPr>
            <a:noAutofit/>
          </a:bodyPr>
          <a:lstStyle/>
          <a:p>
            <a:pPr algn="l"/>
            <a:r>
              <a:rPr lang="en-US" sz="2000" b="1" dirty="0">
                <a:solidFill>
                  <a:schemeClr val="tx2">
                    <a:lumMod val="75000"/>
                  </a:schemeClr>
                </a:solidFill>
              </a:rPr>
              <a:t>Characteristics of the 876 patients included in the </a:t>
            </a:r>
            <a:r>
              <a:rPr lang="en-US" sz="2000" b="1" dirty="0" smtClean="0">
                <a:solidFill>
                  <a:schemeClr val="tx2">
                    <a:lumMod val="75000"/>
                  </a:schemeClr>
                </a:solidFill>
              </a:rPr>
              <a:t>CIADIS </a:t>
            </a:r>
            <a:r>
              <a:rPr lang="en-US" sz="2000" b="1" dirty="0" err="1" smtClean="0">
                <a:solidFill>
                  <a:schemeClr val="tx2">
                    <a:lumMod val="75000"/>
                  </a:schemeClr>
                </a:solidFill>
              </a:rPr>
              <a:t>substudy</a:t>
            </a:r>
            <a:r>
              <a:rPr lang="en-US" sz="2000" b="1" dirty="0" smtClean="0">
                <a:solidFill>
                  <a:schemeClr val="tx2">
                    <a:lumMod val="75000"/>
                  </a:schemeClr>
                </a:solidFill>
              </a:rPr>
              <a:t> </a:t>
            </a:r>
            <a:r>
              <a:rPr lang="en-US" sz="2000" b="1" dirty="0">
                <a:solidFill>
                  <a:schemeClr val="tx2">
                    <a:lumMod val="75000"/>
                  </a:schemeClr>
                </a:solidFill>
              </a:rPr>
              <a:t>of the ANRS CO3 Aquitaine cohort (2011–2013).</a:t>
            </a:r>
            <a:endParaRPr lang="fr-FR" sz="2000" b="1" dirty="0">
              <a:solidFill>
                <a:schemeClr val="tx2">
                  <a:lumMod val="75000"/>
                </a:schemeClr>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2" y="764704"/>
            <a:ext cx="446449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768" y="1580094"/>
            <a:ext cx="4574224" cy="377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2780928"/>
            <a:ext cx="4355976" cy="250297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p:cNvCxnSpPr/>
          <p:nvPr/>
        </p:nvCxnSpPr>
        <p:spPr>
          <a:xfrm>
            <a:off x="107504" y="1916832"/>
            <a:ext cx="4390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07504" y="2924944"/>
            <a:ext cx="4390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07504" y="4437112"/>
            <a:ext cx="4390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07504" y="5085184"/>
            <a:ext cx="4390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p:cNvGraphicFramePr>
            <a:graphicFrameLocks noGrp="1"/>
          </p:cNvGraphicFramePr>
          <p:nvPr>
            <p:extLst>
              <p:ext uri="{D42A27DB-BD31-4B8C-83A1-F6EECF244321}">
                <p14:modId xmlns:p14="http://schemas.microsoft.com/office/powerpoint/2010/main" val="874479181"/>
              </p:ext>
            </p:extLst>
          </p:nvPr>
        </p:nvGraphicFramePr>
        <p:xfrm>
          <a:off x="4980868" y="5411296"/>
          <a:ext cx="2831492" cy="1402080"/>
        </p:xfrm>
        <a:graphic>
          <a:graphicData uri="http://schemas.openxmlformats.org/drawingml/2006/table">
            <a:tbl>
              <a:tblPr firstRow="1" bandRow="1">
                <a:tableStyleId>{5C22544A-7EE6-4342-B048-85BDC9FD1C3A}</a:tableStyleId>
              </a:tblPr>
              <a:tblGrid>
                <a:gridCol w="1926518"/>
                <a:gridCol w="904974"/>
              </a:tblGrid>
              <a:tr h="227248">
                <a:tc>
                  <a:txBody>
                    <a:bodyPr/>
                    <a:lstStyle>
                      <a:lvl1pPr eaLnBrk="0" hangingPunct="0">
                        <a:spcBef>
                          <a:spcPct val="20000"/>
                        </a:spcBef>
                        <a:buFont typeface="Arial" charset="0"/>
                        <a:defRPr sz="13500">
                          <a:solidFill>
                            <a:schemeClr val="tx1"/>
                          </a:solidFill>
                          <a:latin typeface="Calibri" pitchFamily="34" charset="0"/>
                        </a:defRPr>
                      </a:lvl1pPr>
                      <a:lvl2pPr eaLnBrk="0" hangingPunct="0">
                        <a:spcBef>
                          <a:spcPct val="20000"/>
                        </a:spcBef>
                        <a:buFont typeface="Arial" charset="0"/>
                        <a:defRPr sz="11800">
                          <a:solidFill>
                            <a:schemeClr val="tx1"/>
                          </a:solidFill>
                          <a:latin typeface="Calibri" pitchFamily="34" charset="0"/>
                        </a:defRPr>
                      </a:lvl2pPr>
                      <a:lvl3pPr eaLnBrk="0" hangingPunct="0">
                        <a:spcBef>
                          <a:spcPct val="20000"/>
                        </a:spcBef>
                        <a:buFont typeface="Arial" charset="0"/>
                        <a:defRPr sz="10200">
                          <a:solidFill>
                            <a:schemeClr val="tx1"/>
                          </a:solidFill>
                          <a:latin typeface="Calibri" pitchFamily="34" charset="0"/>
                        </a:defRPr>
                      </a:lvl3pPr>
                      <a:lvl4pPr eaLnBrk="0" hangingPunct="0">
                        <a:spcBef>
                          <a:spcPct val="20000"/>
                        </a:spcBef>
                        <a:buFont typeface="Arial" charset="0"/>
                        <a:defRPr sz="8500">
                          <a:solidFill>
                            <a:schemeClr val="tx1"/>
                          </a:solidFill>
                          <a:latin typeface="Calibri" pitchFamily="34" charset="0"/>
                        </a:defRPr>
                      </a:lvl4pPr>
                      <a:lvl5pPr eaLnBrk="0" hangingPunct="0">
                        <a:spcBef>
                          <a:spcPct val="20000"/>
                        </a:spcBef>
                        <a:buFont typeface="Arial" charset="0"/>
                        <a:defRPr sz="8500">
                          <a:solidFill>
                            <a:schemeClr val="tx1"/>
                          </a:solidFill>
                          <a:latin typeface="Calibri" pitchFamily="34" charset="0"/>
                        </a:defRPr>
                      </a:lvl5pPr>
                      <a:lvl6pPr marL="8974138" indent="-6688138" defTabSz="4257675" eaLnBrk="0" fontAlgn="base" hangingPunct="0">
                        <a:spcBef>
                          <a:spcPct val="20000"/>
                        </a:spcBef>
                        <a:spcAft>
                          <a:spcPct val="0"/>
                        </a:spcAft>
                        <a:buFont typeface="Arial" charset="0"/>
                        <a:defRPr sz="8500">
                          <a:solidFill>
                            <a:schemeClr val="tx1"/>
                          </a:solidFill>
                          <a:latin typeface="Calibri" pitchFamily="34" charset="0"/>
                        </a:defRPr>
                      </a:lvl6pPr>
                      <a:lvl7pPr marL="9431338" indent="-6688138" defTabSz="4257675" eaLnBrk="0" fontAlgn="base" hangingPunct="0">
                        <a:spcBef>
                          <a:spcPct val="20000"/>
                        </a:spcBef>
                        <a:spcAft>
                          <a:spcPct val="0"/>
                        </a:spcAft>
                        <a:buFont typeface="Arial" charset="0"/>
                        <a:defRPr sz="8500">
                          <a:solidFill>
                            <a:schemeClr val="tx1"/>
                          </a:solidFill>
                          <a:latin typeface="Calibri" pitchFamily="34" charset="0"/>
                        </a:defRPr>
                      </a:lvl7pPr>
                      <a:lvl8pPr marL="9888538" indent="-6688138" defTabSz="4257675" eaLnBrk="0" fontAlgn="base" hangingPunct="0">
                        <a:spcBef>
                          <a:spcPct val="20000"/>
                        </a:spcBef>
                        <a:spcAft>
                          <a:spcPct val="0"/>
                        </a:spcAft>
                        <a:buFont typeface="Arial" charset="0"/>
                        <a:defRPr sz="8500">
                          <a:solidFill>
                            <a:schemeClr val="tx1"/>
                          </a:solidFill>
                          <a:latin typeface="Calibri" pitchFamily="34" charset="0"/>
                        </a:defRPr>
                      </a:lvl8pPr>
                      <a:lvl9pPr marL="10345738" indent="-6688138" defTabSz="4257675" eaLnBrk="0" fontAlgn="base" hangingPunct="0">
                        <a:spcBef>
                          <a:spcPct val="20000"/>
                        </a:spcBef>
                        <a:spcAft>
                          <a:spcPct val="0"/>
                        </a:spcAft>
                        <a:buFont typeface="Arial" charset="0"/>
                        <a:defRPr sz="8500">
                          <a:solidFill>
                            <a:schemeClr val="tx1"/>
                          </a:solidFill>
                          <a:latin typeface="Calibri" pitchFamily="34" charset="0"/>
                        </a:defRPr>
                      </a:lvl9pPr>
                    </a:lstStyle>
                    <a:p>
                      <a:pPr marL="0" marR="0" lvl="0" indent="0" algn="ctr" defTabSz="4257675" rtl="0" eaLnBrk="1" fontAlgn="base" latinLnBrk="0" hangingPunct="1">
                        <a:lnSpc>
                          <a:spcPct val="115000"/>
                        </a:lnSpc>
                        <a:spcBef>
                          <a:spcPts val="400"/>
                        </a:spcBef>
                        <a:spcAft>
                          <a:spcPts val="400"/>
                        </a:spcAft>
                        <a:buClrTx/>
                        <a:buSzTx/>
                        <a:buFontTx/>
                        <a:buNone/>
                        <a:tabLst/>
                      </a:pPr>
                      <a:r>
                        <a:rPr kumimoji="0" lang="fr-FR" altLang="fr-FR" sz="1600" u="none" strike="noStrike" cap="none" normalizeH="0" baseline="0" dirty="0" smtClean="0">
                          <a:ln>
                            <a:noFill/>
                          </a:ln>
                          <a:effectLst/>
                        </a:rPr>
                        <a:t>VACS index score</a:t>
                      </a:r>
                      <a:endParaRPr kumimoji="0" lang="fr-FR" altLang="fr-FR" sz="1600" b="1" i="0" u="none" strike="noStrike" cap="none" normalizeH="0" baseline="0" dirty="0" smtClean="0">
                        <a:ln>
                          <a:noFill/>
                        </a:ln>
                        <a:solidFill>
                          <a:schemeClr val="tx1"/>
                        </a:solidFill>
                        <a:effectLst/>
                        <a:latin typeface="Arial" charset="0"/>
                        <a:cs typeface="Arial" charset="0"/>
                      </a:endParaRPr>
                    </a:p>
                  </a:txBody>
                  <a:tcPr marL="50809" marR="50809" marT="0" marB="0" anchor="ctr" horzOverflow="overflow"/>
                </a:tc>
                <a:tc>
                  <a:txBody>
                    <a:bodyPr/>
                    <a:lstStyle>
                      <a:lvl1pPr eaLnBrk="0" hangingPunct="0">
                        <a:spcBef>
                          <a:spcPct val="20000"/>
                        </a:spcBef>
                        <a:buFont typeface="Arial" charset="0"/>
                        <a:defRPr sz="13500">
                          <a:solidFill>
                            <a:schemeClr val="tx1"/>
                          </a:solidFill>
                          <a:latin typeface="Calibri" pitchFamily="34" charset="0"/>
                        </a:defRPr>
                      </a:lvl1pPr>
                      <a:lvl2pPr eaLnBrk="0" hangingPunct="0">
                        <a:spcBef>
                          <a:spcPct val="20000"/>
                        </a:spcBef>
                        <a:buFont typeface="Arial" charset="0"/>
                        <a:defRPr sz="11800">
                          <a:solidFill>
                            <a:schemeClr val="tx1"/>
                          </a:solidFill>
                          <a:latin typeface="Calibri" pitchFamily="34" charset="0"/>
                        </a:defRPr>
                      </a:lvl2pPr>
                      <a:lvl3pPr eaLnBrk="0" hangingPunct="0">
                        <a:spcBef>
                          <a:spcPct val="20000"/>
                        </a:spcBef>
                        <a:buFont typeface="Arial" charset="0"/>
                        <a:defRPr sz="10200">
                          <a:solidFill>
                            <a:schemeClr val="tx1"/>
                          </a:solidFill>
                          <a:latin typeface="Calibri" pitchFamily="34" charset="0"/>
                        </a:defRPr>
                      </a:lvl3pPr>
                      <a:lvl4pPr eaLnBrk="0" hangingPunct="0">
                        <a:spcBef>
                          <a:spcPct val="20000"/>
                        </a:spcBef>
                        <a:buFont typeface="Arial" charset="0"/>
                        <a:defRPr sz="8500">
                          <a:solidFill>
                            <a:schemeClr val="tx1"/>
                          </a:solidFill>
                          <a:latin typeface="Calibri" pitchFamily="34" charset="0"/>
                        </a:defRPr>
                      </a:lvl4pPr>
                      <a:lvl5pPr eaLnBrk="0" hangingPunct="0">
                        <a:spcBef>
                          <a:spcPct val="20000"/>
                        </a:spcBef>
                        <a:buFont typeface="Arial" charset="0"/>
                        <a:defRPr sz="8500">
                          <a:solidFill>
                            <a:schemeClr val="tx1"/>
                          </a:solidFill>
                          <a:latin typeface="Calibri" pitchFamily="34" charset="0"/>
                        </a:defRPr>
                      </a:lvl5pPr>
                      <a:lvl6pPr marL="8974138" indent="-6688138" defTabSz="4257675" eaLnBrk="0" fontAlgn="base" hangingPunct="0">
                        <a:spcBef>
                          <a:spcPct val="20000"/>
                        </a:spcBef>
                        <a:spcAft>
                          <a:spcPct val="0"/>
                        </a:spcAft>
                        <a:buFont typeface="Arial" charset="0"/>
                        <a:defRPr sz="8500">
                          <a:solidFill>
                            <a:schemeClr val="tx1"/>
                          </a:solidFill>
                          <a:latin typeface="Calibri" pitchFamily="34" charset="0"/>
                        </a:defRPr>
                      </a:lvl6pPr>
                      <a:lvl7pPr marL="9431338" indent="-6688138" defTabSz="4257675" eaLnBrk="0" fontAlgn="base" hangingPunct="0">
                        <a:spcBef>
                          <a:spcPct val="20000"/>
                        </a:spcBef>
                        <a:spcAft>
                          <a:spcPct val="0"/>
                        </a:spcAft>
                        <a:buFont typeface="Arial" charset="0"/>
                        <a:defRPr sz="8500">
                          <a:solidFill>
                            <a:schemeClr val="tx1"/>
                          </a:solidFill>
                          <a:latin typeface="Calibri" pitchFamily="34" charset="0"/>
                        </a:defRPr>
                      </a:lvl7pPr>
                      <a:lvl8pPr marL="9888538" indent="-6688138" defTabSz="4257675" eaLnBrk="0" fontAlgn="base" hangingPunct="0">
                        <a:spcBef>
                          <a:spcPct val="20000"/>
                        </a:spcBef>
                        <a:spcAft>
                          <a:spcPct val="0"/>
                        </a:spcAft>
                        <a:buFont typeface="Arial" charset="0"/>
                        <a:defRPr sz="8500">
                          <a:solidFill>
                            <a:schemeClr val="tx1"/>
                          </a:solidFill>
                          <a:latin typeface="Calibri" pitchFamily="34" charset="0"/>
                        </a:defRPr>
                      </a:lvl8pPr>
                      <a:lvl9pPr marL="10345738" indent="-6688138" defTabSz="4257675" eaLnBrk="0" fontAlgn="base" hangingPunct="0">
                        <a:spcBef>
                          <a:spcPct val="20000"/>
                        </a:spcBef>
                        <a:spcAft>
                          <a:spcPct val="0"/>
                        </a:spcAft>
                        <a:buFont typeface="Arial" charset="0"/>
                        <a:defRPr sz="8500">
                          <a:solidFill>
                            <a:schemeClr val="tx1"/>
                          </a:solidFill>
                          <a:latin typeface="Calibri" pitchFamily="34" charset="0"/>
                        </a:defRPr>
                      </a:lvl9pPr>
                    </a:lstStyle>
                    <a:p>
                      <a:pPr marL="0" marR="0" lvl="0" indent="0" algn="ctr" defTabSz="4257675" rtl="0" eaLnBrk="1" fontAlgn="base" latinLnBrk="0" hangingPunct="1">
                        <a:lnSpc>
                          <a:spcPct val="115000"/>
                        </a:lnSpc>
                        <a:spcBef>
                          <a:spcPts val="400"/>
                        </a:spcBef>
                        <a:spcAft>
                          <a:spcPts val="400"/>
                        </a:spcAft>
                        <a:buClrTx/>
                        <a:buSzTx/>
                        <a:buFontTx/>
                        <a:buNone/>
                        <a:tabLst/>
                      </a:pPr>
                      <a:r>
                        <a:rPr kumimoji="0" lang="fr-FR" altLang="fr-FR" sz="1600" u="none" strike="noStrike" cap="none" normalizeH="0" baseline="0" smtClean="0">
                          <a:ln>
                            <a:noFill/>
                          </a:ln>
                          <a:effectLst/>
                        </a:rPr>
                        <a:t>n (%)</a:t>
                      </a:r>
                      <a:endParaRPr kumimoji="0" lang="fr-FR" altLang="fr-FR" sz="1600" b="1" i="0" u="none" strike="noStrike" cap="none" normalizeH="0" baseline="0" smtClean="0">
                        <a:ln>
                          <a:noFill/>
                        </a:ln>
                        <a:solidFill>
                          <a:schemeClr val="tx1"/>
                        </a:solidFill>
                        <a:effectLst/>
                        <a:latin typeface="Arial" charset="0"/>
                        <a:cs typeface="Arial" charset="0"/>
                      </a:endParaRPr>
                    </a:p>
                  </a:txBody>
                  <a:tcPr marL="50809" marR="50809" marT="0" marB="0" anchor="ctr" horzOverflow="overflow"/>
                </a:tc>
              </a:tr>
              <a:tr h="227248">
                <a:tc>
                  <a:txBody>
                    <a:bodyPr/>
                    <a:lstStyle>
                      <a:lvl1pPr eaLnBrk="0" hangingPunct="0">
                        <a:spcBef>
                          <a:spcPct val="20000"/>
                        </a:spcBef>
                        <a:buFont typeface="Arial" charset="0"/>
                        <a:defRPr sz="13500">
                          <a:solidFill>
                            <a:schemeClr val="tx1"/>
                          </a:solidFill>
                          <a:latin typeface="Calibri" pitchFamily="34" charset="0"/>
                        </a:defRPr>
                      </a:lvl1pPr>
                      <a:lvl2pPr eaLnBrk="0" hangingPunct="0">
                        <a:spcBef>
                          <a:spcPct val="20000"/>
                        </a:spcBef>
                        <a:buFont typeface="Arial" charset="0"/>
                        <a:defRPr sz="11800">
                          <a:solidFill>
                            <a:schemeClr val="tx1"/>
                          </a:solidFill>
                          <a:latin typeface="Calibri" pitchFamily="34" charset="0"/>
                        </a:defRPr>
                      </a:lvl2pPr>
                      <a:lvl3pPr eaLnBrk="0" hangingPunct="0">
                        <a:spcBef>
                          <a:spcPct val="20000"/>
                        </a:spcBef>
                        <a:buFont typeface="Arial" charset="0"/>
                        <a:defRPr sz="10200">
                          <a:solidFill>
                            <a:schemeClr val="tx1"/>
                          </a:solidFill>
                          <a:latin typeface="Calibri" pitchFamily="34" charset="0"/>
                        </a:defRPr>
                      </a:lvl3pPr>
                      <a:lvl4pPr eaLnBrk="0" hangingPunct="0">
                        <a:spcBef>
                          <a:spcPct val="20000"/>
                        </a:spcBef>
                        <a:buFont typeface="Arial" charset="0"/>
                        <a:defRPr sz="8500">
                          <a:solidFill>
                            <a:schemeClr val="tx1"/>
                          </a:solidFill>
                          <a:latin typeface="Calibri" pitchFamily="34" charset="0"/>
                        </a:defRPr>
                      </a:lvl4pPr>
                      <a:lvl5pPr eaLnBrk="0" hangingPunct="0">
                        <a:spcBef>
                          <a:spcPct val="20000"/>
                        </a:spcBef>
                        <a:buFont typeface="Arial" charset="0"/>
                        <a:defRPr sz="8500">
                          <a:solidFill>
                            <a:schemeClr val="tx1"/>
                          </a:solidFill>
                          <a:latin typeface="Calibri" pitchFamily="34" charset="0"/>
                        </a:defRPr>
                      </a:lvl5pPr>
                      <a:lvl6pPr marL="8974138" indent="-6688138" defTabSz="4257675" eaLnBrk="0" fontAlgn="base" hangingPunct="0">
                        <a:spcBef>
                          <a:spcPct val="20000"/>
                        </a:spcBef>
                        <a:spcAft>
                          <a:spcPct val="0"/>
                        </a:spcAft>
                        <a:buFont typeface="Arial" charset="0"/>
                        <a:defRPr sz="8500">
                          <a:solidFill>
                            <a:schemeClr val="tx1"/>
                          </a:solidFill>
                          <a:latin typeface="Calibri" pitchFamily="34" charset="0"/>
                        </a:defRPr>
                      </a:lvl6pPr>
                      <a:lvl7pPr marL="9431338" indent="-6688138" defTabSz="4257675" eaLnBrk="0" fontAlgn="base" hangingPunct="0">
                        <a:spcBef>
                          <a:spcPct val="20000"/>
                        </a:spcBef>
                        <a:spcAft>
                          <a:spcPct val="0"/>
                        </a:spcAft>
                        <a:buFont typeface="Arial" charset="0"/>
                        <a:defRPr sz="8500">
                          <a:solidFill>
                            <a:schemeClr val="tx1"/>
                          </a:solidFill>
                          <a:latin typeface="Calibri" pitchFamily="34" charset="0"/>
                        </a:defRPr>
                      </a:lvl7pPr>
                      <a:lvl8pPr marL="9888538" indent="-6688138" defTabSz="4257675" eaLnBrk="0" fontAlgn="base" hangingPunct="0">
                        <a:spcBef>
                          <a:spcPct val="20000"/>
                        </a:spcBef>
                        <a:spcAft>
                          <a:spcPct val="0"/>
                        </a:spcAft>
                        <a:buFont typeface="Arial" charset="0"/>
                        <a:defRPr sz="8500">
                          <a:solidFill>
                            <a:schemeClr val="tx1"/>
                          </a:solidFill>
                          <a:latin typeface="Calibri" pitchFamily="34" charset="0"/>
                        </a:defRPr>
                      </a:lvl8pPr>
                      <a:lvl9pPr marL="10345738" indent="-6688138" defTabSz="4257675" eaLnBrk="0" fontAlgn="base" hangingPunct="0">
                        <a:spcBef>
                          <a:spcPct val="20000"/>
                        </a:spcBef>
                        <a:spcAft>
                          <a:spcPct val="0"/>
                        </a:spcAft>
                        <a:buFont typeface="Arial" charset="0"/>
                        <a:defRPr sz="8500">
                          <a:solidFill>
                            <a:schemeClr val="tx1"/>
                          </a:solidFill>
                          <a:latin typeface="Calibri" pitchFamily="34" charset="0"/>
                        </a:defRPr>
                      </a:lvl9pPr>
                    </a:lstStyle>
                    <a:p>
                      <a:pPr marL="0" marR="0" lvl="0" indent="0" algn="ctr" defTabSz="4257675" rtl="0" eaLnBrk="1" fontAlgn="base" latinLnBrk="0" hangingPunct="1">
                        <a:lnSpc>
                          <a:spcPct val="115000"/>
                        </a:lnSpc>
                        <a:spcBef>
                          <a:spcPts val="400"/>
                        </a:spcBef>
                        <a:spcAft>
                          <a:spcPts val="400"/>
                        </a:spcAft>
                        <a:buClrTx/>
                        <a:buSzTx/>
                        <a:buFontTx/>
                        <a:buNone/>
                        <a:tabLst/>
                      </a:pPr>
                      <a:r>
                        <a:rPr kumimoji="0" lang="fr-FR" altLang="fr-FR" sz="1600" u="none" strike="noStrike" cap="none" normalizeH="0" baseline="0" dirty="0" smtClean="0">
                          <a:ln>
                            <a:noFill/>
                          </a:ln>
                          <a:effectLst/>
                        </a:rPr>
                        <a:t>&lt; 35</a:t>
                      </a:r>
                      <a:endParaRPr kumimoji="0" lang="fr-FR" altLang="fr-FR" sz="1600" b="0" i="0" u="none" strike="noStrike" cap="none" normalizeH="0" baseline="0" dirty="0" smtClean="0">
                        <a:ln>
                          <a:noFill/>
                        </a:ln>
                        <a:solidFill>
                          <a:schemeClr val="tx1"/>
                        </a:solidFill>
                        <a:effectLst/>
                        <a:latin typeface="Arial" charset="0"/>
                        <a:cs typeface="Arial" charset="0"/>
                      </a:endParaRPr>
                    </a:p>
                  </a:txBody>
                  <a:tcPr marL="50809" marR="50809" marT="0" marB="0" anchor="ctr" horzOverflow="overflow"/>
                </a:tc>
                <a:tc>
                  <a:txBody>
                    <a:bodyPr/>
                    <a:lstStyle>
                      <a:lvl1pPr eaLnBrk="0" hangingPunct="0">
                        <a:spcBef>
                          <a:spcPct val="20000"/>
                        </a:spcBef>
                        <a:buFont typeface="Arial" charset="0"/>
                        <a:defRPr sz="13500">
                          <a:solidFill>
                            <a:schemeClr val="tx1"/>
                          </a:solidFill>
                          <a:latin typeface="Calibri" pitchFamily="34" charset="0"/>
                        </a:defRPr>
                      </a:lvl1pPr>
                      <a:lvl2pPr eaLnBrk="0" hangingPunct="0">
                        <a:spcBef>
                          <a:spcPct val="20000"/>
                        </a:spcBef>
                        <a:buFont typeface="Arial" charset="0"/>
                        <a:defRPr sz="11800">
                          <a:solidFill>
                            <a:schemeClr val="tx1"/>
                          </a:solidFill>
                          <a:latin typeface="Calibri" pitchFamily="34" charset="0"/>
                        </a:defRPr>
                      </a:lvl2pPr>
                      <a:lvl3pPr eaLnBrk="0" hangingPunct="0">
                        <a:spcBef>
                          <a:spcPct val="20000"/>
                        </a:spcBef>
                        <a:buFont typeface="Arial" charset="0"/>
                        <a:defRPr sz="10200">
                          <a:solidFill>
                            <a:schemeClr val="tx1"/>
                          </a:solidFill>
                          <a:latin typeface="Calibri" pitchFamily="34" charset="0"/>
                        </a:defRPr>
                      </a:lvl3pPr>
                      <a:lvl4pPr eaLnBrk="0" hangingPunct="0">
                        <a:spcBef>
                          <a:spcPct val="20000"/>
                        </a:spcBef>
                        <a:buFont typeface="Arial" charset="0"/>
                        <a:defRPr sz="8500">
                          <a:solidFill>
                            <a:schemeClr val="tx1"/>
                          </a:solidFill>
                          <a:latin typeface="Calibri" pitchFamily="34" charset="0"/>
                        </a:defRPr>
                      </a:lvl4pPr>
                      <a:lvl5pPr eaLnBrk="0" hangingPunct="0">
                        <a:spcBef>
                          <a:spcPct val="20000"/>
                        </a:spcBef>
                        <a:buFont typeface="Arial" charset="0"/>
                        <a:defRPr sz="8500">
                          <a:solidFill>
                            <a:schemeClr val="tx1"/>
                          </a:solidFill>
                          <a:latin typeface="Calibri" pitchFamily="34" charset="0"/>
                        </a:defRPr>
                      </a:lvl5pPr>
                      <a:lvl6pPr marL="8974138" indent="-6688138" defTabSz="4257675" eaLnBrk="0" fontAlgn="base" hangingPunct="0">
                        <a:spcBef>
                          <a:spcPct val="20000"/>
                        </a:spcBef>
                        <a:spcAft>
                          <a:spcPct val="0"/>
                        </a:spcAft>
                        <a:buFont typeface="Arial" charset="0"/>
                        <a:defRPr sz="8500">
                          <a:solidFill>
                            <a:schemeClr val="tx1"/>
                          </a:solidFill>
                          <a:latin typeface="Calibri" pitchFamily="34" charset="0"/>
                        </a:defRPr>
                      </a:lvl6pPr>
                      <a:lvl7pPr marL="9431338" indent="-6688138" defTabSz="4257675" eaLnBrk="0" fontAlgn="base" hangingPunct="0">
                        <a:spcBef>
                          <a:spcPct val="20000"/>
                        </a:spcBef>
                        <a:spcAft>
                          <a:spcPct val="0"/>
                        </a:spcAft>
                        <a:buFont typeface="Arial" charset="0"/>
                        <a:defRPr sz="8500">
                          <a:solidFill>
                            <a:schemeClr val="tx1"/>
                          </a:solidFill>
                          <a:latin typeface="Calibri" pitchFamily="34" charset="0"/>
                        </a:defRPr>
                      </a:lvl7pPr>
                      <a:lvl8pPr marL="9888538" indent="-6688138" defTabSz="4257675" eaLnBrk="0" fontAlgn="base" hangingPunct="0">
                        <a:spcBef>
                          <a:spcPct val="20000"/>
                        </a:spcBef>
                        <a:spcAft>
                          <a:spcPct val="0"/>
                        </a:spcAft>
                        <a:buFont typeface="Arial" charset="0"/>
                        <a:defRPr sz="8500">
                          <a:solidFill>
                            <a:schemeClr val="tx1"/>
                          </a:solidFill>
                          <a:latin typeface="Calibri" pitchFamily="34" charset="0"/>
                        </a:defRPr>
                      </a:lvl8pPr>
                      <a:lvl9pPr marL="10345738" indent="-6688138" defTabSz="4257675" eaLnBrk="0" fontAlgn="base" hangingPunct="0">
                        <a:spcBef>
                          <a:spcPct val="20000"/>
                        </a:spcBef>
                        <a:spcAft>
                          <a:spcPct val="0"/>
                        </a:spcAft>
                        <a:buFont typeface="Arial" charset="0"/>
                        <a:defRPr sz="8500">
                          <a:solidFill>
                            <a:schemeClr val="tx1"/>
                          </a:solidFill>
                          <a:latin typeface="Calibri" pitchFamily="34" charset="0"/>
                        </a:defRPr>
                      </a:lvl9pPr>
                    </a:lstStyle>
                    <a:p>
                      <a:pPr marL="0" marR="0" lvl="0" indent="0" algn="r" defTabSz="4257675" rtl="0" eaLnBrk="1" fontAlgn="base" latinLnBrk="0" hangingPunct="1">
                        <a:lnSpc>
                          <a:spcPct val="115000"/>
                        </a:lnSpc>
                        <a:spcBef>
                          <a:spcPts val="300"/>
                        </a:spcBef>
                        <a:spcAft>
                          <a:spcPts val="300"/>
                        </a:spcAft>
                        <a:buClrTx/>
                        <a:buSzTx/>
                        <a:buFontTx/>
                        <a:buNone/>
                        <a:tabLst/>
                      </a:pPr>
                      <a:r>
                        <a:rPr kumimoji="0" lang="fr-FR" altLang="fr-FR" sz="1600" u="none" strike="noStrike" cap="none" normalizeH="0" baseline="0" smtClean="0">
                          <a:ln>
                            <a:noFill/>
                          </a:ln>
                          <a:effectLst/>
                        </a:rPr>
                        <a:t>823 (84)</a:t>
                      </a:r>
                      <a:endParaRPr kumimoji="0" lang="fr-FR" altLang="fr-FR" sz="1600" b="0" i="0" u="none" strike="noStrike" cap="none" normalizeH="0" baseline="0" smtClean="0">
                        <a:ln>
                          <a:noFill/>
                        </a:ln>
                        <a:solidFill>
                          <a:schemeClr val="tx1"/>
                        </a:solidFill>
                        <a:effectLst/>
                        <a:latin typeface="Arial" charset="0"/>
                        <a:cs typeface="Arial" charset="0"/>
                      </a:endParaRPr>
                    </a:p>
                  </a:txBody>
                  <a:tcPr marL="50809" marR="50809" marT="0" marB="0" anchor="ctr" horzOverflow="overflow"/>
                </a:tc>
              </a:tr>
              <a:tr h="227214">
                <a:tc>
                  <a:txBody>
                    <a:bodyPr/>
                    <a:lstStyle>
                      <a:lvl1pPr eaLnBrk="0" hangingPunct="0">
                        <a:spcBef>
                          <a:spcPct val="20000"/>
                        </a:spcBef>
                        <a:buFont typeface="Arial" charset="0"/>
                        <a:defRPr sz="13500">
                          <a:solidFill>
                            <a:schemeClr val="tx1"/>
                          </a:solidFill>
                          <a:latin typeface="Calibri" pitchFamily="34" charset="0"/>
                        </a:defRPr>
                      </a:lvl1pPr>
                      <a:lvl2pPr eaLnBrk="0" hangingPunct="0">
                        <a:spcBef>
                          <a:spcPct val="20000"/>
                        </a:spcBef>
                        <a:buFont typeface="Arial" charset="0"/>
                        <a:defRPr sz="11800">
                          <a:solidFill>
                            <a:schemeClr val="tx1"/>
                          </a:solidFill>
                          <a:latin typeface="Calibri" pitchFamily="34" charset="0"/>
                        </a:defRPr>
                      </a:lvl2pPr>
                      <a:lvl3pPr eaLnBrk="0" hangingPunct="0">
                        <a:spcBef>
                          <a:spcPct val="20000"/>
                        </a:spcBef>
                        <a:buFont typeface="Arial" charset="0"/>
                        <a:defRPr sz="10200">
                          <a:solidFill>
                            <a:schemeClr val="tx1"/>
                          </a:solidFill>
                          <a:latin typeface="Calibri" pitchFamily="34" charset="0"/>
                        </a:defRPr>
                      </a:lvl3pPr>
                      <a:lvl4pPr eaLnBrk="0" hangingPunct="0">
                        <a:spcBef>
                          <a:spcPct val="20000"/>
                        </a:spcBef>
                        <a:buFont typeface="Arial" charset="0"/>
                        <a:defRPr sz="8500">
                          <a:solidFill>
                            <a:schemeClr val="tx1"/>
                          </a:solidFill>
                          <a:latin typeface="Calibri" pitchFamily="34" charset="0"/>
                        </a:defRPr>
                      </a:lvl4pPr>
                      <a:lvl5pPr eaLnBrk="0" hangingPunct="0">
                        <a:spcBef>
                          <a:spcPct val="20000"/>
                        </a:spcBef>
                        <a:buFont typeface="Arial" charset="0"/>
                        <a:defRPr sz="8500">
                          <a:solidFill>
                            <a:schemeClr val="tx1"/>
                          </a:solidFill>
                          <a:latin typeface="Calibri" pitchFamily="34" charset="0"/>
                        </a:defRPr>
                      </a:lvl5pPr>
                      <a:lvl6pPr marL="8974138" indent="-6688138" defTabSz="4257675" eaLnBrk="0" fontAlgn="base" hangingPunct="0">
                        <a:spcBef>
                          <a:spcPct val="20000"/>
                        </a:spcBef>
                        <a:spcAft>
                          <a:spcPct val="0"/>
                        </a:spcAft>
                        <a:buFont typeface="Arial" charset="0"/>
                        <a:defRPr sz="8500">
                          <a:solidFill>
                            <a:schemeClr val="tx1"/>
                          </a:solidFill>
                          <a:latin typeface="Calibri" pitchFamily="34" charset="0"/>
                        </a:defRPr>
                      </a:lvl6pPr>
                      <a:lvl7pPr marL="9431338" indent="-6688138" defTabSz="4257675" eaLnBrk="0" fontAlgn="base" hangingPunct="0">
                        <a:spcBef>
                          <a:spcPct val="20000"/>
                        </a:spcBef>
                        <a:spcAft>
                          <a:spcPct val="0"/>
                        </a:spcAft>
                        <a:buFont typeface="Arial" charset="0"/>
                        <a:defRPr sz="8500">
                          <a:solidFill>
                            <a:schemeClr val="tx1"/>
                          </a:solidFill>
                          <a:latin typeface="Calibri" pitchFamily="34" charset="0"/>
                        </a:defRPr>
                      </a:lvl7pPr>
                      <a:lvl8pPr marL="9888538" indent="-6688138" defTabSz="4257675" eaLnBrk="0" fontAlgn="base" hangingPunct="0">
                        <a:spcBef>
                          <a:spcPct val="20000"/>
                        </a:spcBef>
                        <a:spcAft>
                          <a:spcPct val="0"/>
                        </a:spcAft>
                        <a:buFont typeface="Arial" charset="0"/>
                        <a:defRPr sz="8500">
                          <a:solidFill>
                            <a:schemeClr val="tx1"/>
                          </a:solidFill>
                          <a:latin typeface="Calibri" pitchFamily="34" charset="0"/>
                        </a:defRPr>
                      </a:lvl8pPr>
                      <a:lvl9pPr marL="10345738" indent="-6688138" defTabSz="4257675" eaLnBrk="0" fontAlgn="base" hangingPunct="0">
                        <a:spcBef>
                          <a:spcPct val="20000"/>
                        </a:spcBef>
                        <a:spcAft>
                          <a:spcPct val="0"/>
                        </a:spcAft>
                        <a:buFont typeface="Arial" charset="0"/>
                        <a:defRPr sz="8500">
                          <a:solidFill>
                            <a:schemeClr val="tx1"/>
                          </a:solidFill>
                          <a:latin typeface="Calibri" pitchFamily="34" charset="0"/>
                        </a:defRPr>
                      </a:lvl9pPr>
                    </a:lstStyle>
                    <a:p>
                      <a:pPr marL="0" marR="0" lvl="0" indent="0" algn="ctr" defTabSz="4257675" rtl="0" eaLnBrk="1" fontAlgn="base" latinLnBrk="0" hangingPunct="1">
                        <a:lnSpc>
                          <a:spcPct val="115000"/>
                        </a:lnSpc>
                        <a:spcBef>
                          <a:spcPts val="400"/>
                        </a:spcBef>
                        <a:spcAft>
                          <a:spcPts val="400"/>
                        </a:spcAft>
                        <a:buClrTx/>
                        <a:buSzTx/>
                        <a:buFontTx/>
                        <a:buNone/>
                        <a:tabLst/>
                      </a:pPr>
                      <a:r>
                        <a:rPr kumimoji="0" lang="fr-FR" altLang="fr-FR" sz="1600" u="none" strike="noStrike" cap="none" normalizeH="0" baseline="0" dirty="0" smtClean="0">
                          <a:ln>
                            <a:noFill/>
                          </a:ln>
                          <a:effectLst/>
                        </a:rPr>
                        <a:t>35-49</a:t>
                      </a:r>
                      <a:endParaRPr kumimoji="0" lang="fr-FR" altLang="fr-FR" sz="1600" b="0" i="0" u="none" strike="noStrike" cap="none" normalizeH="0" baseline="0" dirty="0" smtClean="0">
                        <a:ln>
                          <a:noFill/>
                        </a:ln>
                        <a:solidFill>
                          <a:schemeClr val="tx1"/>
                        </a:solidFill>
                        <a:effectLst/>
                        <a:latin typeface="Arial" charset="0"/>
                        <a:cs typeface="Arial" charset="0"/>
                      </a:endParaRPr>
                    </a:p>
                  </a:txBody>
                  <a:tcPr marL="50809" marR="50809" marT="0" marB="0" anchor="ctr" horzOverflow="overflow"/>
                </a:tc>
                <a:tc>
                  <a:txBody>
                    <a:bodyPr/>
                    <a:lstStyle>
                      <a:lvl1pPr eaLnBrk="0" hangingPunct="0">
                        <a:spcBef>
                          <a:spcPct val="20000"/>
                        </a:spcBef>
                        <a:buFont typeface="Arial" charset="0"/>
                        <a:defRPr sz="13500">
                          <a:solidFill>
                            <a:schemeClr val="tx1"/>
                          </a:solidFill>
                          <a:latin typeface="Calibri" pitchFamily="34" charset="0"/>
                        </a:defRPr>
                      </a:lvl1pPr>
                      <a:lvl2pPr eaLnBrk="0" hangingPunct="0">
                        <a:spcBef>
                          <a:spcPct val="20000"/>
                        </a:spcBef>
                        <a:buFont typeface="Arial" charset="0"/>
                        <a:defRPr sz="11800">
                          <a:solidFill>
                            <a:schemeClr val="tx1"/>
                          </a:solidFill>
                          <a:latin typeface="Calibri" pitchFamily="34" charset="0"/>
                        </a:defRPr>
                      </a:lvl2pPr>
                      <a:lvl3pPr eaLnBrk="0" hangingPunct="0">
                        <a:spcBef>
                          <a:spcPct val="20000"/>
                        </a:spcBef>
                        <a:buFont typeface="Arial" charset="0"/>
                        <a:defRPr sz="10200">
                          <a:solidFill>
                            <a:schemeClr val="tx1"/>
                          </a:solidFill>
                          <a:latin typeface="Calibri" pitchFamily="34" charset="0"/>
                        </a:defRPr>
                      </a:lvl3pPr>
                      <a:lvl4pPr eaLnBrk="0" hangingPunct="0">
                        <a:spcBef>
                          <a:spcPct val="20000"/>
                        </a:spcBef>
                        <a:buFont typeface="Arial" charset="0"/>
                        <a:defRPr sz="8500">
                          <a:solidFill>
                            <a:schemeClr val="tx1"/>
                          </a:solidFill>
                          <a:latin typeface="Calibri" pitchFamily="34" charset="0"/>
                        </a:defRPr>
                      </a:lvl4pPr>
                      <a:lvl5pPr eaLnBrk="0" hangingPunct="0">
                        <a:spcBef>
                          <a:spcPct val="20000"/>
                        </a:spcBef>
                        <a:buFont typeface="Arial" charset="0"/>
                        <a:defRPr sz="8500">
                          <a:solidFill>
                            <a:schemeClr val="tx1"/>
                          </a:solidFill>
                          <a:latin typeface="Calibri" pitchFamily="34" charset="0"/>
                        </a:defRPr>
                      </a:lvl5pPr>
                      <a:lvl6pPr marL="8974138" indent="-6688138" defTabSz="4257675" eaLnBrk="0" fontAlgn="base" hangingPunct="0">
                        <a:spcBef>
                          <a:spcPct val="20000"/>
                        </a:spcBef>
                        <a:spcAft>
                          <a:spcPct val="0"/>
                        </a:spcAft>
                        <a:buFont typeface="Arial" charset="0"/>
                        <a:defRPr sz="8500">
                          <a:solidFill>
                            <a:schemeClr val="tx1"/>
                          </a:solidFill>
                          <a:latin typeface="Calibri" pitchFamily="34" charset="0"/>
                        </a:defRPr>
                      </a:lvl6pPr>
                      <a:lvl7pPr marL="9431338" indent="-6688138" defTabSz="4257675" eaLnBrk="0" fontAlgn="base" hangingPunct="0">
                        <a:spcBef>
                          <a:spcPct val="20000"/>
                        </a:spcBef>
                        <a:spcAft>
                          <a:spcPct val="0"/>
                        </a:spcAft>
                        <a:buFont typeface="Arial" charset="0"/>
                        <a:defRPr sz="8500">
                          <a:solidFill>
                            <a:schemeClr val="tx1"/>
                          </a:solidFill>
                          <a:latin typeface="Calibri" pitchFamily="34" charset="0"/>
                        </a:defRPr>
                      </a:lvl7pPr>
                      <a:lvl8pPr marL="9888538" indent="-6688138" defTabSz="4257675" eaLnBrk="0" fontAlgn="base" hangingPunct="0">
                        <a:spcBef>
                          <a:spcPct val="20000"/>
                        </a:spcBef>
                        <a:spcAft>
                          <a:spcPct val="0"/>
                        </a:spcAft>
                        <a:buFont typeface="Arial" charset="0"/>
                        <a:defRPr sz="8500">
                          <a:solidFill>
                            <a:schemeClr val="tx1"/>
                          </a:solidFill>
                          <a:latin typeface="Calibri" pitchFamily="34" charset="0"/>
                        </a:defRPr>
                      </a:lvl8pPr>
                      <a:lvl9pPr marL="10345738" indent="-6688138" defTabSz="4257675" eaLnBrk="0" fontAlgn="base" hangingPunct="0">
                        <a:spcBef>
                          <a:spcPct val="20000"/>
                        </a:spcBef>
                        <a:spcAft>
                          <a:spcPct val="0"/>
                        </a:spcAft>
                        <a:buFont typeface="Arial" charset="0"/>
                        <a:defRPr sz="8500">
                          <a:solidFill>
                            <a:schemeClr val="tx1"/>
                          </a:solidFill>
                          <a:latin typeface="Calibri" pitchFamily="34" charset="0"/>
                        </a:defRPr>
                      </a:lvl9pPr>
                    </a:lstStyle>
                    <a:p>
                      <a:pPr marL="0" marR="0" lvl="0" indent="0" algn="r" defTabSz="4257675" rtl="0" eaLnBrk="1" fontAlgn="base" latinLnBrk="0" hangingPunct="1">
                        <a:lnSpc>
                          <a:spcPct val="115000"/>
                        </a:lnSpc>
                        <a:spcBef>
                          <a:spcPts val="300"/>
                        </a:spcBef>
                        <a:spcAft>
                          <a:spcPts val="300"/>
                        </a:spcAft>
                        <a:buClrTx/>
                        <a:buSzTx/>
                        <a:buFontTx/>
                        <a:buNone/>
                        <a:tabLst/>
                      </a:pPr>
                      <a:r>
                        <a:rPr kumimoji="0" lang="fr-FR" altLang="fr-FR" sz="1600" u="none" strike="noStrike" cap="none" normalizeH="0" baseline="0" smtClean="0">
                          <a:ln>
                            <a:noFill/>
                          </a:ln>
                          <a:effectLst/>
                        </a:rPr>
                        <a:t>108 (11)</a:t>
                      </a:r>
                      <a:endParaRPr kumimoji="0" lang="fr-FR" altLang="fr-FR" sz="1600" b="0" i="0" u="none" strike="noStrike" cap="none" normalizeH="0" baseline="0" smtClean="0">
                        <a:ln>
                          <a:noFill/>
                        </a:ln>
                        <a:solidFill>
                          <a:schemeClr val="tx1"/>
                        </a:solidFill>
                        <a:effectLst/>
                        <a:latin typeface="Arial" charset="0"/>
                        <a:cs typeface="Arial" charset="0"/>
                      </a:endParaRPr>
                    </a:p>
                  </a:txBody>
                  <a:tcPr marL="50809" marR="50809" marT="0" marB="0" anchor="ctr" horzOverflow="overflow"/>
                </a:tc>
              </a:tr>
              <a:tr h="227248">
                <a:tc>
                  <a:txBody>
                    <a:bodyPr/>
                    <a:lstStyle>
                      <a:lvl1pPr eaLnBrk="0" hangingPunct="0">
                        <a:spcBef>
                          <a:spcPct val="20000"/>
                        </a:spcBef>
                        <a:buFont typeface="Arial" charset="0"/>
                        <a:defRPr sz="13500">
                          <a:solidFill>
                            <a:schemeClr val="tx1"/>
                          </a:solidFill>
                          <a:latin typeface="Calibri" pitchFamily="34" charset="0"/>
                        </a:defRPr>
                      </a:lvl1pPr>
                      <a:lvl2pPr eaLnBrk="0" hangingPunct="0">
                        <a:spcBef>
                          <a:spcPct val="20000"/>
                        </a:spcBef>
                        <a:buFont typeface="Arial" charset="0"/>
                        <a:defRPr sz="11800">
                          <a:solidFill>
                            <a:schemeClr val="tx1"/>
                          </a:solidFill>
                          <a:latin typeface="Calibri" pitchFamily="34" charset="0"/>
                        </a:defRPr>
                      </a:lvl2pPr>
                      <a:lvl3pPr eaLnBrk="0" hangingPunct="0">
                        <a:spcBef>
                          <a:spcPct val="20000"/>
                        </a:spcBef>
                        <a:buFont typeface="Arial" charset="0"/>
                        <a:defRPr sz="10200">
                          <a:solidFill>
                            <a:schemeClr val="tx1"/>
                          </a:solidFill>
                          <a:latin typeface="Calibri" pitchFamily="34" charset="0"/>
                        </a:defRPr>
                      </a:lvl3pPr>
                      <a:lvl4pPr eaLnBrk="0" hangingPunct="0">
                        <a:spcBef>
                          <a:spcPct val="20000"/>
                        </a:spcBef>
                        <a:buFont typeface="Arial" charset="0"/>
                        <a:defRPr sz="8500">
                          <a:solidFill>
                            <a:schemeClr val="tx1"/>
                          </a:solidFill>
                          <a:latin typeface="Calibri" pitchFamily="34" charset="0"/>
                        </a:defRPr>
                      </a:lvl4pPr>
                      <a:lvl5pPr eaLnBrk="0" hangingPunct="0">
                        <a:spcBef>
                          <a:spcPct val="20000"/>
                        </a:spcBef>
                        <a:buFont typeface="Arial" charset="0"/>
                        <a:defRPr sz="8500">
                          <a:solidFill>
                            <a:schemeClr val="tx1"/>
                          </a:solidFill>
                          <a:latin typeface="Calibri" pitchFamily="34" charset="0"/>
                        </a:defRPr>
                      </a:lvl5pPr>
                      <a:lvl6pPr marL="8974138" indent="-6688138" defTabSz="4257675" eaLnBrk="0" fontAlgn="base" hangingPunct="0">
                        <a:spcBef>
                          <a:spcPct val="20000"/>
                        </a:spcBef>
                        <a:spcAft>
                          <a:spcPct val="0"/>
                        </a:spcAft>
                        <a:buFont typeface="Arial" charset="0"/>
                        <a:defRPr sz="8500">
                          <a:solidFill>
                            <a:schemeClr val="tx1"/>
                          </a:solidFill>
                          <a:latin typeface="Calibri" pitchFamily="34" charset="0"/>
                        </a:defRPr>
                      </a:lvl6pPr>
                      <a:lvl7pPr marL="9431338" indent="-6688138" defTabSz="4257675" eaLnBrk="0" fontAlgn="base" hangingPunct="0">
                        <a:spcBef>
                          <a:spcPct val="20000"/>
                        </a:spcBef>
                        <a:spcAft>
                          <a:spcPct val="0"/>
                        </a:spcAft>
                        <a:buFont typeface="Arial" charset="0"/>
                        <a:defRPr sz="8500">
                          <a:solidFill>
                            <a:schemeClr val="tx1"/>
                          </a:solidFill>
                          <a:latin typeface="Calibri" pitchFamily="34" charset="0"/>
                        </a:defRPr>
                      </a:lvl7pPr>
                      <a:lvl8pPr marL="9888538" indent="-6688138" defTabSz="4257675" eaLnBrk="0" fontAlgn="base" hangingPunct="0">
                        <a:spcBef>
                          <a:spcPct val="20000"/>
                        </a:spcBef>
                        <a:spcAft>
                          <a:spcPct val="0"/>
                        </a:spcAft>
                        <a:buFont typeface="Arial" charset="0"/>
                        <a:defRPr sz="8500">
                          <a:solidFill>
                            <a:schemeClr val="tx1"/>
                          </a:solidFill>
                          <a:latin typeface="Calibri" pitchFamily="34" charset="0"/>
                        </a:defRPr>
                      </a:lvl8pPr>
                      <a:lvl9pPr marL="10345738" indent="-6688138" defTabSz="4257675" eaLnBrk="0" fontAlgn="base" hangingPunct="0">
                        <a:spcBef>
                          <a:spcPct val="20000"/>
                        </a:spcBef>
                        <a:spcAft>
                          <a:spcPct val="0"/>
                        </a:spcAft>
                        <a:buFont typeface="Arial" charset="0"/>
                        <a:defRPr sz="8500">
                          <a:solidFill>
                            <a:schemeClr val="tx1"/>
                          </a:solidFill>
                          <a:latin typeface="Calibri" pitchFamily="34" charset="0"/>
                        </a:defRPr>
                      </a:lvl9pPr>
                    </a:lstStyle>
                    <a:p>
                      <a:pPr marL="0" marR="0" lvl="0" indent="0" algn="ctr" defTabSz="4257675" rtl="0" eaLnBrk="1" fontAlgn="base" latinLnBrk="0" hangingPunct="1">
                        <a:lnSpc>
                          <a:spcPct val="115000"/>
                        </a:lnSpc>
                        <a:spcBef>
                          <a:spcPts val="400"/>
                        </a:spcBef>
                        <a:spcAft>
                          <a:spcPts val="400"/>
                        </a:spcAft>
                        <a:buClrTx/>
                        <a:buSzTx/>
                        <a:buFontTx/>
                        <a:buNone/>
                        <a:tabLst/>
                      </a:pPr>
                      <a:r>
                        <a:rPr kumimoji="0" lang="fr-FR" altLang="fr-FR" sz="1600" u="none" strike="noStrike" cap="none" normalizeH="0" baseline="0" dirty="0" smtClean="0">
                          <a:ln>
                            <a:noFill/>
                          </a:ln>
                          <a:effectLst/>
                        </a:rPr>
                        <a:t>50-69</a:t>
                      </a:r>
                      <a:endParaRPr kumimoji="0" lang="fr-FR" altLang="fr-FR" sz="1600" b="0" i="0" u="none" strike="noStrike" cap="none" normalizeH="0" baseline="0" dirty="0" smtClean="0">
                        <a:ln>
                          <a:noFill/>
                        </a:ln>
                        <a:solidFill>
                          <a:schemeClr val="tx1"/>
                        </a:solidFill>
                        <a:effectLst/>
                        <a:latin typeface="Arial" charset="0"/>
                        <a:cs typeface="Arial" charset="0"/>
                      </a:endParaRPr>
                    </a:p>
                  </a:txBody>
                  <a:tcPr marL="50809" marR="50809" marT="0" marB="0" anchor="ctr" horzOverflow="overflow"/>
                </a:tc>
                <a:tc>
                  <a:txBody>
                    <a:bodyPr/>
                    <a:lstStyle>
                      <a:lvl1pPr eaLnBrk="0" hangingPunct="0">
                        <a:spcBef>
                          <a:spcPct val="20000"/>
                        </a:spcBef>
                        <a:buFont typeface="Arial" charset="0"/>
                        <a:defRPr sz="13500">
                          <a:solidFill>
                            <a:schemeClr val="tx1"/>
                          </a:solidFill>
                          <a:latin typeface="Calibri" pitchFamily="34" charset="0"/>
                        </a:defRPr>
                      </a:lvl1pPr>
                      <a:lvl2pPr eaLnBrk="0" hangingPunct="0">
                        <a:spcBef>
                          <a:spcPct val="20000"/>
                        </a:spcBef>
                        <a:buFont typeface="Arial" charset="0"/>
                        <a:defRPr sz="11800">
                          <a:solidFill>
                            <a:schemeClr val="tx1"/>
                          </a:solidFill>
                          <a:latin typeface="Calibri" pitchFamily="34" charset="0"/>
                        </a:defRPr>
                      </a:lvl2pPr>
                      <a:lvl3pPr eaLnBrk="0" hangingPunct="0">
                        <a:spcBef>
                          <a:spcPct val="20000"/>
                        </a:spcBef>
                        <a:buFont typeface="Arial" charset="0"/>
                        <a:defRPr sz="10200">
                          <a:solidFill>
                            <a:schemeClr val="tx1"/>
                          </a:solidFill>
                          <a:latin typeface="Calibri" pitchFamily="34" charset="0"/>
                        </a:defRPr>
                      </a:lvl3pPr>
                      <a:lvl4pPr eaLnBrk="0" hangingPunct="0">
                        <a:spcBef>
                          <a:spcPct val="20000"/>
                        </a:spcBef>
                        <a:buFont typeface="Arial" charset="0"/>
                        <a:defRPr sz="8500">
                          <a:solidFill>
                            <a:schemeClr val="tx1"/>
                          </a:solidFill>
                          <a:latin typeface="Calibri" pitchFamily="34" charset="0"/>
                        </a:defRPr>
                      </a:lvl4pPr>
                      <a:lvl5pPr eaLnBrk="0" hangingPunct="0">
                        <a:spcBef>
                          <a:spcPct val="20000"/>
                        </a:spcBef>
                        <a:buFont typeface="Arial" charset="0"/>
                        <a:defRPr sz="8500">
                          <a:solidFill>
                            <a:schemeClr val="tx1"/>
                          </a:solidFill>
                          <a:latin typeface="Calibri" pitchFamily="34" charset="0"/>
                        </a:defRPr>
                      </a:lvl5pPr>
                      <a:lvl6pPr marL="8974138" indent="-6688138" defTabSz="4257675" eaLnBrk="0" fontAlgn="base" hangingPunct="0">
                        <a:spcBef>
                          <a:spcPct val="20000"/>
                        </a:spcBef>
                        <a:spcAft>
                          <a:spcPct val="0"/>
                        </a:spcAft>
                        <a:buFont typeface="Arial" charset="0"/>
                        <a:defRPr sz="8500">
                          <a:solidFill>
                            <a:schemeClr val="tx1"/>
                          </a:solidFill>
                          <a:latin typeface="Calibri" pitchFamily="34" charset="0"/>
                        </a:defRPr>
                      </a:lvl6pPr>
                      <a:lvl7pPr marL="9431338" indent="-6688138" defTabSz="4257675" eaLnBrk="0" fontAlgn="base" hangingPunct="0">
                        <a:spcBef>
                          <a:spcPct val="20000"/>
                        </a:spcBef>
                        <a:spcAft>
                          <a:spcPct val="0"/>
                        </a:spcAft>
                        <a:buFont typeface="Arial" charset="0"/>
                        <a:defRPr sz="8500">
                          <a:solidFill>
                            <a:schemeClr val="tx1"/>
                          </a:solidFill>
                          <a:latin typeface="Calibri" pitchFamily="34" charset="0"/>
                        </a:defRPr>
                      </a:lvl7pPr>
                      <a:lvl8pPr marL="9888538" indent="-6688138" defTabSz="4257675" eaLnBrk="0" fontAlgn="base" hangingPunct="0">
                        <a:spcBef>
                          <a:spcPct val="20000"/>
                        </a:spcBef>
                        <a:spcAft>
                          <a:spcPct val="0"/>
                        </a:spcAft>
                        <a:buFont typeface="Arial" charset="0"/>
                        <a:defRPr sz="8500">
                          <a:solidFill>
                            <a:schemeClr val="tx1"/>
                          </a:solidFill>
                          <a:latin typeface="Calibri" pitchFamily="34" charset="0"/>
                        </a:defRPr>
                      </a:lvl8pPr>
                      <a:lvl9pPr marL="10345738" indent="-6688138" defTabSz="4257675" eaLnBrk="0" fontAlgn="base" hangingPunct="0">
                        <a:spcBef>
                          <a:spcPct val="20000"/>
                        </a:spcBef>
                        <a:spcAft>
                          <a:spcPct val="0"/>
                        </a:spcAft>
                        <a:buFont typeface="Arial" charset="0"/>
                        <a:defRPr sz="8500">
                          <a:solidFill>
                            <a:schemeClr val="tx1"/>
                          </a:solidFill>
                          <a:latin typeface="Calibri" pitchFamily="34" charset="0"/>
                        </a:defRPr>
                      </a:lvl9pPr>
                    </a:lstStyle>
                    <a:p>
                      <a:pPr marL="0" marR="0" lvl="0" indent="0" algn="r" defTabSz="4257675" rtl="0" eaLnBrk="1" fontAlgn="base" latinLnBrk="0" hangingPunct="1">
                        <a:lnSpc>
                          <a:spcPct val="115000"/>
                        </a:lnSpc>
                        <a:spcBef>
                          <a:spcPts val="300"/>
                        </a:spcBef>
                        <a:spcAft>
                          <a:spcPts val="300"/>
                        </a:spcAft>
                        <a:buClrTx/>
                        <a:buSzTx/>
                        <a:buFontTx/>
                        <a:buNone/>
                        <a:tabLst/>
                      </a:pPr>
                      <a:r>
                        <a:rPr kumimoji="0" lang="fr-FR" altLang="fr-FR" sz="1600" u="none" strike="noStrike" cap="none" normalizeH="0" baseline="0" smtClean="0">
                          <a:ln>
                            <a:noFill/>
                          </a:ln>
                          <a:effectLst/>
                        </a:rPr>
                        <a:t>36 (4)</a:t>
                      </a:r>
                      <a:endParaRPr kumimoji="0" lang="fr-FR" altLang="fr-FR" sz="1600" b="0" i="0" u="none" strike="noStrike" cap="none" normalizeH="0" baseline="0" smtClean="0">
                        <a:ln>
                          <a:noFill/>
                        </a:ln>
                        <a:solidFill>
                          <a:schemeClr val="tx1"/>
                        </a:solidFill>
                        <a:effectLst/>
                        <a:latin typeface="Arial" charset="0"/>
                        <a:cs typeface="Arial" charset="0"/>
                      </a:endParaRPr>
                    </a:p>
                  </a:txBody>
                  <a:tcPr marL="50809" marR="50809" marT="0" marB="0" anchor="ctr" horzOverflow="overflow"/>
                </a:tc>
              </a:tr>
              <a:tr h="227248">
                <a:tc>
                  <a:txBody>
                    <a:bodyPr/>
                    <a:lstStyle>
                      <a:lvl1pPr eaLnBrk="0" hangingPunct="0">
                        <a:spcBef>
                          <a:spcPct val="20000"/>
                        </a:spcBef>
                        <a:buFont typeface="Arial" charset="0"/>
                        <a:defRPr sz="13500">
                          <a:solidFill>
                            <a:schemeClr val="tx1"/>
                          </a:solidFill>
                          <a:latin typeface="Calibri" pitchFamily="34" charset="0"/>
                        </a:defRPr>
                      </a:lvl1pPr>
                      <a:lvl2pPr eaLnBrk="0" hangingPunct="0">
                        <a:spcBef>
                          <a:spcPct val="20000"/>
                        </a:spcBef>
                        <a:buFont typeface="Arial" charset="0"/>
                        <a:defRPr sz="11800">
                          <a:solidFill>
                            <a:schemeClr val="tx1"/>
                          </a:solidFill>
                          <a:latin typeface="Calibri" pitchFamily="34" charset="0"/>
                        </a:defRPr>
                      </a:lvl2pPr>
                      <a:lvl3pPr eaLnBrk="0" hangingPunct="0">
                        <a:spcBef>
                          <a:spcPct val="20000"/>
                        </a:spcBef>
                        <a:buFont typeface="Arial" charset="0"/>
                        <a:defRPr sz="10200">
                          <a:solidFill>
                            <a:schemeClr val="tx1"/>
                          </a:solidFill>
                          <a:latin typeface="Calibri" pitchFamily="34" charset="0"/>
                        </a:defRPr>
                      </a:lvl3pPr>
                      <a:lvl4pPr eaLnBrk="0" hangingPunct="0">
                        <a:spcBef>
                          <a:spcPct val="20000"/>
                        </a:spcBef>
                        <a:buFont typeface="Arial" charset="0"/>
                        <a:defRPr sz="8500">
                          <a:solidFill>
                            <a:schemeClr val="tx1"/>
                          </a:solidFill>
                          <a:latin typeface="Calibri" pitchFamily="34" charset="0"/>
                        </a:defRPr>
                      </a:lvl4pPr>
                      <a:lvl5pPr eaLnBrk="0" hangingPunct="0">
                        <a:spcBef>
                          <a:spcPct val="20000"/>
                        </a:spcBef>
                        <a:buFont typeface="Arial" charset="0"/>
                        <a:defRPr sz="8500">
                          <a:solidFill>
                            <a:schemeClr val="tx1"/>
                          </a:solidFill>
                          <a:latin typeface="Calibri" pitchFamily="34" charset="0"/>
                        </a:defRPr>
                      </a:lvl5pPr>
                      <a:lvl6pPr marL="8974138" indent="-6688138" defTabSz="4257675" eaLnBrk="0" fontAlgn="base" hangingPunct="0">
                        <a:spcBef>
                          <a:spcPct val="20000"/>
                        </a:spcBef>
                        <a:spcAft>
                          <a:spcPct val="0"/>
                        </a:spcAft>
                        <a:buFont typeface="Arial" charset="0"/>
                        <a:defRPr sz="8500">
                          <a:solidFill>
                            <a:schemeClr val="tx1"/>
                          </a:solidFill>
                          <a:latin typeface="Calibri" pitchFamily="34" charset="0"/>
                        </a:defRPr>
                      </a:lvl6pPr>
                      <a:lvl7pPr marL="9431338" indent="-6688138" defTabSz="4257675" eaLnBrk="0" fontAlgn="base" hangingPunct="0">
                        <a:spcBef>
                          <a:spcPct val="20000"/>
                        </a:spcBef>
                        <a:spcAft>
                          <a:spcPct val="0"/>
                        </a:spcAft>
                        <a:buFont typeface="Arial" charset="0"/>
                        <a:defRPr sz="8500">
                          <a:solidFill>
                            <a:schemeClr val="tx1"/>
                          </a:solidFill>
                          <a:latin typeface="Calibri" pitchFamily="34" charset="0"/>
                        </a:defRPr>
                      </a:lvl7pPr>
                      <a:lvl8pPr marL="9888538" indent="-6688138" defTabSz="4257675" eaLnBrk="0" fontAlgn="base" hangingPunct="0">
                        <a:spcBef>
                          <a:spcPct val="20000"/>
                        </a:spcBef>
                        <a:spcAft>
                          <a:spcPct val="0"/>
                        </a:spcAft>
                        <a:buFont typeface="Arial" charset="0"/>
                        <a:defRPr sz="8500">
                          <a:solidFill>
                            <a:schemeClr val="tx1"/>
                          </a:solidFill>
                          <a:latin typeface="Calibri" pitchFamily="34" charset="0"/>
                        </a:defRPr>
                      </a:lvl8pPr>
                      <a:lvl9pPr marL="10345738" indent="-6688138" defTabSz="4257675" eaLnBrk="0" fontAlgn="base" hangingPunct="0">
                        <a:spcBef>
                          <a:spcPct val="20000"/>
                        </a:spcBef>
                        <a:spcAft>
                          <a:spcPct val="0"/>
                        </a:spcAft>
                        <a:buFont typeface="Arial" charset="0"/>
                        <a:defRPr sz="8500">
                          <a:solidFill>
                            <a:schemeClr val="tx1"/>
                          </a:solidFill>
                          <a:latin typeface="Calibri" pitchFamily="34" charset="0"/>
                        </a:defRPr>
                      </a:lvl9pPr>
                    </a:lstStyle>
                    <a:p>
                      <a:pPr marL="0" marR="0" lvl="0" indent="0" algn="ctr" defTabSz="4257675" rtl="0" eaLnBrk="1" fontAlgn="base" latinLnBrk="0" hangingPunct="1">
                        <a:lnSpc>
                          <a:spcPct val="115000"/>
                        </a:lnSpc>
                        <a:spcBef>
                          <a:spcPts val="400"/>
                        </a:spcBef>
                        <a:spcAft>
                          <a:spcPts val="400"/>
                        </a:spcAft>
                        <a:buClrTx/>
                        <a:buSzTx/>
                        <a:buFontTx/>
                        <a:buNone/>
                        <a:tabLst/>
                      </a:pPr>
                      <a:r>
                        <a:rPr kumimoji="0" lang="fr-FR" altLang="fr-FR" sz="1600" u="none" strike="noStrike" cap="none" normalizeH="0" baseline="0" smtClean="0">
                          <a:ln>
                            <a:noFill/>
                          </a:ln>
                          <a:effectLst/>
                        </a:rPr>
                        <a:t>≥ 70</a:t>
                      </a:r>
                      <a:endParaRPr kumimoji="0" lang="fr-FR" altLang="fr-FR" sz="1600" b="0" i="0" u="none" strike="noStrike" cap="none" normalizeH="0" baseline="0" smtClean="0">
                        <a:ln>
                          <a:noFill/>
                        </a:ln>
                        <a:solidFill>
                          <a:schemeClr val="tx1"/>
                        </a:solidFill>
                        <a:effectLst/>
                        <a:latin typeface="Arial" charset="0"/>
                        <a:cs typeface="Arial" charset="0"/>
                      </a:endParaRPr>
                    </a:p>
                  </a:txBody>
                  <a:tcPr marL="50809" marR="50809" marT="0" marB="0" anchor="ctr" horzOverflow="overflow"/>
                </a:tc>
                <a:tc>
                  <a:txBody>
                    <a:bodyPr/>
                    <a:lstStyle>
                      <a:lvl1pPr eaLnBrk="0" hangingPunct="0">
                        <a:spcBef>
                          <a:spcPct val="20000"/>
                        </a:spcBef>
                        <a:buFont typeface="Arial" charset="0"/>
                        <a:defRPr sz="13500">
                          <a:solidFill>
                            <a:schemeClr val="tx1"/>
                          </a:solidFill>
                          <a:latin typeface="Calibri" pitchFamily="34" charset="0"/>
                        </a:defRPr>
                      </a:lvl1pPr>
                      <a:lvl2pPr eaLnBrk="0" hangingPunct="0">
                        <a:spcBef>
                          <a:spcPct val="20000"/>
                        </a:spcBef>
                        <a:buFont typeface="Arial" charset="0"/>
                        <a:defRPr sz="11800">
                          <a:solidFill>
                            <a:schemeClr val="tx1"/>
                          </a:solidFill>
                          <a:latin typeface="Calibri" pitchFamily="34" charset="0"/>
                        </a:defRPr>
                      </a:lvl2pPr>
                      <a:lvl3pPr eaLnBrk="0" hangingPunct="0">
                        <a:spcBef>
                          <a:spcPct val="20000"/>
                        </a:spcBef>
                        <a:buFont typeface="Arial" charset="0"/>
                        <a:defRPr sz="10200">
                          <a:solidFill>
                            <a:schemeClr val="tx1"/>
                          </a:solidFill>
                          <a:latin typeface="Calibri" pitchFamily="34" charset="0"/>
                        </a:defRPr>
                      </a:lvl3pPr>
                      <a:lvl4pPr eaLnBrk="0" hangingPunct="0">
                        <a:spcBef>
                          <a:spcPct val="20000"/>
                        </a:spcBef>
                        <a:buFont typeface="Arial" charset="0"/>
                        <a:defRPr sz="8500">
                          <a:solidFill>
                            <a:schemeClr val="tx1"/>
                          </a:solidFill>
                          <a:latin typeface="Calibri" pitchFamily="34" charset="0"/>
                        </a:defRPr>
                      </a:lvl4pPr>
                      <a:lvl5pPr eaLnBrk="0" hangingPunct="0">
                        <a:spcBef>
                          <a:spcPct val="20000"/>
                        </a:spcBef>
                        <a:buFont typeface="Arial" charset="0"/>
                        <a:defRPr sz="8500">
                          <a:solidFill>
                            <a:schemeClr val="tx1"/>
                          </a:solidFill>
                          <a:latin typeface="Calibri" pitchFamily="34" charset="0"/>
                        </a:defRPr>
                      </a:lvl5pPr>
                      <a:lvl6pPr marL="8974138" indent="-6688138" defTabSz="4257675" eaLnBrk="0" fontAlgn="base" hangingPunct="0">
                        <a:spcBef>
                          <a:spcPct val="20000"/>
                        </a:spcBef>
                        <a:spcAft>
                          <a:spcPct val="0"/>
                        </a:spcAft>
                        <a:buFont typeface="Arial" charset="0"/>
                        <a:defRPr sz="8500">
                          <a:solidFill>
                            <a:schemeClr val="tx1"/>
                          </a:solidFill>
                          <a:latin typeface="Calibri" pitchFamily="34" charset="0"/>
                        </a:defRPr>
                      </a:lvl6pPr>
                      <a:lvl7pPr marL="9431338" indent="-6688138" defTabSz="4257675" eaLnBrk="0" fontAlgn="base" hangingPunct="0">
                        <a:spcBef>
                          <a:spcPct val="20000"/>
                        </a:spcBef>
                        <a:spcAft>
                          <a:spcPct val="0"/>
                        </a:spcAft>
                        <a:buFont typeface="Arial" charset="0"/>
                        <a:defRPr sz="8500">
                          <a:solidFill>
                            <a:schemeClr val="tx1"/>
                          </a:solidFill>
                          <a:latin typeface="Calibri" pitchFamily="34" charset="0"/>
                        </a:defRPr>
                      </a:lvl7pPr>
                      <a:lvl8pPr marL="9888538" indent="-6688138" defTabSz="4257675" eaLnBrk="0" fontAlgn="base" hangingPunct="0">
                        <a:spcBef>
                          <a:spcPct val="20000"/>
                        </a:spcBef>
                        <a:spcAft>
                          <a:spcPct val="0"/>
                        </a:spcAft>
                        <a:buFont typeface="Arial" charset="0"/>
                        <a:defRPr sz="8500">
                          <a:solidFill>
                            <a:schemeClr val="tx1"/>
                          </a:solidFill>
                          <a:latin typeface="Calibri" pitchFamily="34" charset="0"/>
                        </a:defRPr>
                      </a:lvl8pPr>
                      <a:lvl9pPr marL="10345738" indent="-6688138" defTabSz="4257675" eaLnBrk="0" fontAlgn="base" hangingPunct="0">
                        <a:spcBef>
                          <a:spcPct val="20000"/>
                        </a:spcBef>
                        <a:spcAft>
                          <a:spcPct val="0"/>
                        </a:spcAft>
                        <a:buFont typeface="Arial" charset="0"/>
                        <a:defRPr sz="8500">
                          <a:solidFill>
                            <a:schemeClr val="tx1"/>
                          </a:solidFill>
                          <a:latin typeface="Calibri" pitchFamily="34" charset="0"/>
                        </a:defRPr>
                      </a:lvl9pPr>
                    </a:lstStyle>
                    <a:p>
                      <a:pPr marL="0" marR="0" lvl="0" indent="0" algn="r" defTabSz="4257675" rtl="0" eaLnBrk="1" fontAlgn="base" latinLnBrk="0" hangingPunct="1">
                        <a:lnSpc>
                          <a:spcPct val="115000"/>
                        </a:lnSpc>
                        <a:spcBef>
                          <a:spcPts val="300"/>
                        </a:spcBef>
                        <a:spcAft>
                          <a:spcPts val="300"/>
                        </a:spcAft>
                        <a:buClrTx/>
                        <a:buSzTx/>
                        <a:buFontTx/>
                        <a:buNone/>
                        <a:tabLst/>
                      </a:pPr>
                      <a:r>
                        <a:rPr kumimoji="0" lang="fr-FR" altLang="fr-FR" sz="1600" u="none" strike="noStrike" cap="none" normalizeH="0" baseline="0" dirty="0" smtClean="0">
                          <a:ln>
                            <a:noFill/>
                          </a:ln>
                          <a:effectLst/>
                        </a:rPr>
                        <a:t>6 (1)</a:t>
                      </a:r>
                      <a:endParaRPr kumimoji="0" lang="fr-FR" altLang="fr-FR" sz="1600" b="0" i="0" u="none" strike="noStrike" cap="none" normalizeH="0" baseline="0" dirty="0" smtClean="0">
                        <a:ln>
                          <a:noFill/>
                        </a:ln>
                        <a:solidFill>
                          <a:schemeClr val="tx1"/>
                        </a:solidFill>
                        <a:effectLst/>
                        <a:latin typeface="Arial" charset="0"/>
                        <a:cs typeface="Arial" charset="0"/>
                      </a:endParaRPr>
                    </a:p>
                  </a:txBody>
                  <a:tcPr marL="50809" marR="50809" marT="0" marB="0" anchor="ctr" horzOverflow="overflow"/>
                </a:tc>
              </a:tr>
            </a:tbl>
          </a:graphicData>
        </a:graphic>
      </p:graphicFrame>
      <p:sp>
        <p:nvSpPr>
          <p:cNvPr id="6" name="ZoneTexte 5"/>
          <p:cNvSpPr txBox="1"/>
          <p:nvPr/>
        </p:nvSpPr>
        <p:spPr>
          <a:xfrm>
            <a:off x="1043608" y="6066874"/>
            <a:ext cx="3293594" cy="553998"/>
          </a:xfrm>
          <a:prstGeom prst="rect">
            <a:avLst/>
          </a:prstGeom>
          <a:noFill/>
        </p:spPr>
        <p:txBody>
          <a:bodyPr wrap="none" rtlCol="0">
            <a:spAutoFit/>
          </a:bodyPr>
          <a:lstStyle/>
          <a:p>
            <a:r>
              <a:rPr lang="fr-FR" sz="1600" b="1" dirty="0" smtClean="0">
                <a:solidFill>
                  <a:srgbClr val="002060"/>
                </a:solidFill>
              </a:rPr>
              <a:t>VACS score </a:t>
            </a:r>
            <a:r>
              <a:rPr lang="fr-FR" sz="1400" b="1" dirty="0" smtClean="0"/>
              <a:t>(mortalité): </a:t>
            </a:r>
          </a:p>
          <a:p>
            <a:r>
              <a:rPr lang="fr-FR" sz="1400" b="1" dirty="0" smtClean="0"/>
              <a:t>Age, CD4+, ARN VIH, HB, Fib-4, </a:t>
            </a:r>
            <a:r>
              <a:rPr lang="fr-FR" sz="1400" b="1" dirty="0" err="1" smtClean="0"/>
              <a:t>eGFR</a:t>
            </a:r>
            <a:r>
              <a:rPr lang="fr-FR" sz="1400" b="1" dirty="0" smtClean="0"/>
              <a:t>, VHC</a:t>
            </a:r>
            <a:endParaRPr lang="fr-FR" sz="1400" b="1" dirty="0"/>
          </a:p>
        </p:txBody>
      </p:sp>
    </p:spTree>
    <p:extLst>
      <p:ext uri="{BB962C8B-B14F-4D97-AF65-F5344CB8AC3E}">
        <p14:creationId xmlns:p14="http://schemas.microsoft.com/office/powerpoint/2010/main" val="2628975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37F7180-BA94-49C6-AD3F-C90909C75B3E}" type="slidenum">
              <a:rPr lang="fr-FR" smtClean="0"/>
              <a:t>8</a:t>
            </a:fld>
            <a:endParaRPr lang="fr-FR"/>
          </a:p>
        </p:txBody>
      </p:sp>
      <p:graphicFrame>
        <p:nvGraphicFramePr>
          <p:cNvPr id="5" name="Group 118"/>
          <p:cNvGraphicFramePr>
            <a:graphicFrameLocks noGrp="1"/>
          </p:cNvGraphicFramePr>
          <p:nvPr>
            <p:extLst>
              <p:ext uri="{D42A27DB-BD31-4B8C-83A1-F6EECF244321}">
                <p14:modId xmlns:p14="http://schemas.microsoft.com/office/powerpoint/2010/main" val="381527231"/>
              </p:ext>
            </p:extLst>
          </p:nvPr>
        </p:nvGraphicFramePr>
        <p:xfrm>
          <a:off x="395536" y="1452786"/>
          <a:ext cx="8352927" cy="4406152"/>
        </p:xfrm>
        <a:graphic>
          <a:graphicData uri="http://schemas.openxmlformats.org/drawingml/2006/table">
            <a:tbl>
              <a:tblPr firstRow="1" bandRow="1">
                <a:tableStyleId>{5C22544A-7EE6-4342-B048-85BDC9FD1C3A}</a:tableStyleId>
              </a:tblPr>
              <a:tblGrid>
                <a:gridCol w="5850166"/>
                <a:gridCol w="2502761"/>
              </a:tblGrid>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dirty="0">
                          <a:ln>
                            <a:noFill/>
                          </a:ln>
                          <a:effectLst/>
                        </a:rPr>
                        <a:t> Immune markers</a:t>
                      </a:r>
                      <a:endParaRPr kumimoji="0" lang="fr-FR" sz="1600" b="1" i="0" u="none" strike="noStrike" cap="none" normalizeH="0" baseline="0" dirty="0">
                        <a:ln>
                          <a:noFill/>
                        </a:ln>
                        <a:solidFill>
                          <a:schemeClr val="tx1"/>
                        </a:solidFill>
                        <a:effectLst/>
                        <a:latin typeface="Arial" charset="0"/>
                        <a:ea typeface="MS PGothic" charset="0"/>
                        <a:cs typeface="MS PGothic" charset="0"/>
                      </a:endParaRPr>
                    </a:p>
                  </a:txBody>
                  <a:tcPr marL="91469" marR="91469" marT="45725" marB="45725" anchor="b"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Median (IQR)</a:t>
                      </a:r>
                      <a:endParaRPr kumimoji="0" lang="fr-FR" sz="1600" b="1"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r>
              <a:tr h="1196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CD4+, VA</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554 (415;728)</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CD4+, %</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33 (26;40)</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dirty="0">
                          <a:ln>
                            <a:noFill/>
                          </a:ln>
                          <a:effectLst/>
                        </a:rPr>
                        <a:t>CD4+DR+ </a:t>
                      </a:r>
                      <a:r>
                        <a:rPr kumimoji="0" lang="fr-FR" sz="1600" u="none" strike="noStrike" cap="none" normalizeH="0" baseline="0" dirty="0" err="1">
                          <a:ln>
                            <a:noFill/>
                          </a:ln>
                          <a:effectLst/>
                        </a:rPr>
                        <a:t>among</a:t>
                      </a:r>
                      <a:r>
                        <a:rPr kumimoji="0" lang="fr-FR" sz="1600" u="none" strike="noStrike" cap="none" normalizeH="0" baseline="0" dirty="0">
                          <a:ln>
                            <a:noFill/>
                          </a:ln>
                          <a:effectLst/>
                        </a:rPr>
                        <a:t> CD4+, %</a:t>
                      </a:r>
                      <a:endParaRPr kumimoji="0" lang="fr-FR" sz="1600" b="0" i="0" u="none" strike="noStrike" cap="none" normalizeH="0" baseline="0" dirty="0">
                        <a:ln>
                          <a:noFill/>
                        </a:ln>
                        <a:solidFill>
                          <a:schemeClr val="tx1"/>
                        </a:solidFill>
                        <a:effectLst/>
                        <a:latin typeface="Arial" charset="0"/>
                        <a:ea typeface="MS PGothic" charset="0"/>
                        <a:cs typeface="MS PGothic" charset="0"/>
                      </a:endParaRPr>
                    </a:p>
                  </a:txBody>
                  <a:tcPr marL="91469" marR="91469" marT="45725" marB="45725"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14 (10;19)</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r>
              <a:tr h="38258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CD4+CD57+CD28- among CD4+, %</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3 (1;8)</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dirty="0">
                          <a:ln>
                            <a:noFill/>
                          </a:ln>
                          <a:effectLst/>
                        </a:rPr>
                        <a:t>CD4+TN </a:t>
                      </a:r>
                      <a:r>
                        <a:rPr kumimoji="0" lang="fr-FR" sz="1600" u="none" strike="noStrike" cap="none" normalizeH="0" baseline="0" dirty="0" err="1">
                          <a:ln>
                            <a:noFill/>
                          </a:ln>
                          <a:effectLst/>
                        </a:rPr>
                        <a:t>among</a:t>
                      </a:r>
                      <a:r>
                        <a:rPr kumimoji="0" lang="fr-FR" sz="1600" u="none" strike="noStrike" cap="none" normalizeH="0" baseline="0" dirty="0">
                          <a:ln>
                            <a:noFill/>
                          </a:ln>
                          <a:effectLst/>
                        </a:rPr>
                        <a:t> CD4+, %</a:t>
                      </a:r>
                      <a:endParaRPr kumimoji="0" lang="fr-FR" sz="1600" b="0" i="0" u="none" strike="noStrike" cap="none" normalizeH="0" baseline="0" dirty="0">
                        <a:ln>
                          <a:noFill/>
                        </a:ln>
                        <a:solidFill>
                          <a:schemeClr val="tx1"/>
                        </a:solidFill>
                        <a:effectLst/>
                        <a:latin typeface="Arial" charset="0"/>
                        <a:ea typeface="MS PGothic" charset="0"/>
                        <a:cs typeface="MS PGothic" charset="0"/>
                      </a:endParaRPr>
                    </a:p>
                  </a:txBody>
                  <a:tcPr marL="91469" marR="91469" marT="45725" marB="45725"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40 (29;51)</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CD4+TEMRA among CD4+, %</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1 (0;4)</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25" marB="45725" anchor="b" horzOverflow="overflow"/>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CD8+, VA</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32" marB="45732"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684 (495;942)</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32" marB="45732" anchor="b" horzOverflow="overflow"/>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CD8+, %</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32" marB="45732"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40 (33;48)</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32" marB="45732" anchor="b" horzOverflow="overflow"/>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dirty="0">
                          <a:ln>
                            <a:noFill/>
                          </a:ln>
                          <a:effectLst/>
                        </a:rPr>
                        <a:t>CD8+DR+ </a:t>
                      </a:r>
                      <a:r>
                        <a:rPr kumimoji="0" lang="fr-FR" sz="1600" u="none" strike="noStrike" cap="none" normalizeH="0" baseline="0" dirty="0" err="1">
                          <a:ln>
                            <a:noFill/>
                          </a:ln>
                          <a:effectLst/>
                        </a:rPr>
                        <a:t>among</a:t>
                      </a:r>
                      <a:r>
                        <a:rPr kumimoji="0" lang="fr-FR" sz="1600" u="none" strike="noStrike" cap="none" normalizeH="0" baseline="0" dirty="0">
                          <a:ln>
                            <a:noFill/>
                          </a:ln>
                          <a:effectLst/>
                        </a:rPr>
                        <a:t> CD8+, %</a:t>
                      </a:r>
                      <a:endParaRPr kumimoji="0" lang="fr-FR" sz="1600" b="0" i="0" u="none" strike="noStrike" cap="none" normalizeH="0" baseline="0" dirty="0">
                        <a:ln>
                          <a:noFill/>
                        </a:ln>
                        <a:solidFill>
                          <a:schemeClr val="tx1"/>
                        </a:solidFill>
                        <a:effectLst/>
                        <a:latin typeface="Arial" charset="0"/>
                        <a:ea typeface="MS PGothic" charset="0"/>
                        <a:cs typeface="MS PGothic" charset="0"/>
                      </a:endParaRPr>
                    </a:p>
                  </a:txBody>
                  <a:tcPr marL="91469" marR="91469" marT="45732" marB="45732"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36 (26;48)</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32" marB="45732" anchor="b" horzOverflow="overflow"/>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CD8+CD57+CD28-among CD8+, %</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32" marB="45732"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26 (18;36)</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32" marB="45732" anchor="b" horzOverflow="overflow"/>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CD8+TN among CD8+, %</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32" marB="45732"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a:ln>
                            <a:noFill/>
                          </a:ln>
                          <a:effectLst/>
                        </a:rPr>
                        <a:t>38 (29;49)</a:t>
                      </a:r>
                      <a:endParaRPr kumimoji="0" lang="fr-FR" sz="1600" b="0" i="0" u="none" strike="noStrike" cap="none" normalizeH="0" baseline="0">
                        <a:ln>
                          <a:noFill/>
                        </a:ln>
                        <a:solidFill>
                          <a:schemeClr val="tx1"/>
                        </a:solidFill>
                        <a:effectLst/>
                        <a:latin typeface="Arial" charset="0"/>
                        <a:ea typeface="MS PGothic" charset="0"/>
                        <a:cs typeface="MS PGothic" charset="0"/>
                      </a:endParaRPr>
                    </a:p>
                  </a:txBody>
                  <a:tcPr marL="91469" marR="91469" marT="45732" marB="45732" anchor="b" horzOverflow="overflow"/>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dirty="0">
                          <a:ln>
                            <a:noFill/>
                          </a:ln>
                          <a:effectLst/>
                        </a:rPr>
                        <a:t>CD8+TEMRA </a:t>
                      </a:r>
                      <a:r>
                        <a:rPr kumimoji="0" lang="fr-FR" sz="1600" u="none" strike="noStrike" cap="none" normalizeH="0" baseline="0" dirty="0" err="1">
                          <a:ln>
                            <a:noFill/>
                          </a:ln>
                          <a:effectLst/>
                        </a:rPr>
                        <a:t>among</a:t>
                      </a:r>
                      <a:r>
                        <a:rPr kumimoji="0" lang="fr-FR" sz="1600" u="none" strike="noStrike" cap="none" normalizeH="0" baseline="0" dirty="0">
                          <a:ln>
                            <a:noFill/>
                          </a:ln>
                          <a:effectLst/>
                        </a:rPr>
                        <a:t> CD8+, %</a:t>
                      </a:r>
                      <a:endParaRPr kumimoji="0" lang="fr-FR" sz="1600" b="0" i="0" u="none" strike="noStrike" cap="none" normalizeH="0" baseline="0" dirty="0">
                        <a:ln>
                          <a:noFill/>
                        </a:ln>
                        <a:solidFill>
                          <a:schemeClr val="tx1"/>
                        </a:solidFill>
                        <a:effectLst/>
                        <a:latin typeface="Arial" charset="0"/>
                        <a:ea typeface="MS PGothic" charset="0"/>
                        <a:cs typeface="MS PGothic" charset="0"/>
                      </a:endParaRPr>
                    </a:p>
                  </a:txBody>
                  <a:tcPr marL="91469" marR="91469" marT="45732" marB="45732" anchor="b" horzOverflow="overflow"/>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fr-FR" sz="1600" u="none" strike="noStrike" cap="none" normalizeH="0" baseline="0" dirty="0">
                          <a:ln>
                            <a:noFill/>
                          </a:ln>
                          <a:effectLst/>
                        </a:rPr>
                        <a:t>26 (16;36)</a:t>
                      </a:r>
                      <a:endParaRPr kumimoji="0" lang="fr-FR" sz="1600" b="0" i="0" u="none" strike="noStrike" cap="none" normalizeH="0" baseline="0" dirty="0">
                        <a:ln>
                          <a:noFill/>
                        </a:ln>
                        <a:solidFill>
                          <a:schemeClr val="tx1"/>
                        </a:solidFill>
                        <a:effectLst/>
                        <a:latin typeface="Arial" charset="0"/>
                        <a:ea typeface="MS PGothic" charset="0"/>
                        <a:cs typeface="MS PGothic" charset="0"/>
                      </a:endParaRPr>
                    </a:p>
                  </a:txBody>
                  <a:tcPr marL="91469" marR="91469" marT="45732" marB="45732" anchor="b" horzOverflow="overflow"/>
                </a:tc>
              </a:tr>
            </a:tbl>
          </a:graphicData>
        </a:graphic>
      </p:graphicFrame>
      <p:sp>
        <p:nvSpPr>
          <p:cNvPr id="9" name="Titre 1"/>
          <p:cNvSpPr>
            <a:spLocks noGrp="1"/>
          </p:cNvSpPr>
          <p:nvPr>
            <p:ph type="title"/>
          </p:nvPr>
        </p:nvSpPr>
        <p:spPr>
          <a:xfrm>
            <a:off x="467544" y="-27384"/>
            <a:ext cx="8229600" cy="720080"/>
          </a:xfrm>
          <a:noFill/>
        </p:spPr>
        <p:txBody>
          <a:bodyPr>
            <a:normAutofit/>
          </a:bodyPr>
          <a:lstStyle/>
          <a:p>
            <a:r>
              <a:rPr lang="fr-FR" sz="3600" dirty="0" smtClean="0">
                <a:solidFill>
                  <a:srgbClr val="000090"/>
                </a:solidFill>
                <a:latin typeface="Arial" panose="020B0604020202020204" pitchFamily="34" charset="0"/>
                <a:cs typeface="Arial" panose="020B0604020202020204" pitchFamily="34" charset="0"/>
              </a:rPr>
              <a:t>Immune markers</a:t>
            </a:r>
            <a:endParaRPr lang="fr-FR" sz="3600" dirty="0">
              <a:solidFill>
                <a:srgbClr val="000090"/>
              </a:solidFill>
              <a:latin typeface="Arial" panose="020B0604020202020204" pitchFamily="34" charset="0"/>
              <a:cs typeface="Arial" panose="020B0604020202020204" pitchFamily="34" charset="0"/>
            </a:endParaRPr>
          </a:p>
        </p:txBody>
      </p:sp>
      <p:cxnSp>
        <p:nvCxnSpPr>
          <p:cNvPr id="10" name="Connecteur droit 9"/>
          <p:cNvCxnSpPr/>
          <p:nvPr/>
        </p:nvCxnSpPr>
        <p:spPr>
          <a:xfrm>
            <a:off x="251520" y="692696"/>
            <a:ext cx="8640960" cy="0"/>
          </a:xfrm>
          <a:prstGeom prst="line">
            <a:avLst/>
          </a:prstGeom>
          <a:ln w="28575">
            <a:solidFill>
              <a:srgbClr val="00009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7088" y="2492896"/>
            <a:ext cx="8381375" cy="136815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81312" y="4509120"/>
            <a:ext cx="8381375" cy="129614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2593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37F7180-BA94-49C6-AD3F-C90909C75B3E}" type="slidenum">
              <a:rPr lang="fr-FR" smtClean="0"/>
              <a:t>9</a:t>
            </a:fld>
            <a:endParaRPr lang="fr-FR"/>
          </a:p>
        </p:txBody>
      </p:sp>
      <p:sp>
        <p:nvSpPr>
          <p:cNvPr id="5" name="Titre 1"/>
          <p:cNvSpPr>
            <a:spLocks noGrp="1"/>
          </p:cNvSpPr>
          <p:nvPr>
            <p:ph type="title"/>
          </p:nvPr>
        </p:nvSpPr>
        <p:spPr>
          <a:xfrm>
            <a:off x="467544" y="-27384"/>
            <a:ext cx="8229600" cy="720080"/>
          </a:xfrm>
          <a:noFill/>
        </p:spPr>
        <p:txBody>
          <a:bodyPr>
            <a:noAutofit/>
          </a:bodyPr>
          <a:lstStyle/>
          <a:p>
            <a:r>
              <a:rPr lang="fr-FR" sz="2400" dirty="0" err="1" smtClean="0">
                <a:solidFill>
                  <a:srgbClr val="000090"/>
                </a:solidFill>
                <a:latin typeface="Arial" panose="020B0604020202020204" pitchFamily="34" charset="0"/>
                <a:cs typeface="Arial" panose="020B0604020202020204" pitchFamily="34" charset="0"/>
              </a:rPr>
              <a:t>Immunological</a:t>
            </a:r>
            <a:r>
              <a:rPr lang="fr-FR" sz="2400" dirty="0" smtClean="0">
                <a:solidFill>
                  <a:srgbClr val="000090"/>
                </a:solidFill>
                <a:latin typeface="Arial" panose="020B0604020202020204" pitchFamily="34" charset="0"/>
                <a:cs typeface="Arial" panose="020B0604020202020204" pitchFamily="34" charset="0"/>
              </a:rPr>
              <a:t> profiles and association </a:t>
            </a:r>
            <a:r>
              <a:rPr lang="fr-FR" sz="2400" dirty="0" err="1" smtClean="0">
                <a:solidFill>
                  <a:srgbClr val="000090"/>
                </a:solidFill>
                <a:latin typeface="Arial" panose="020B0604020202020204" pitchFamily="34" charset="0"/>
                <a:cs typeface="Arial" panose="020B0604020202020204" pitchFamily="34" charset="0"/>
              </a:rPr>
              <a:t>with</a:t>
            </a:r>
            <a:r>
              <a:rPr lang="fr-FR" sz="2400" dirty="0" smtClean="0">
                <a:solidFill>
                  <a:srgbClr val="000090"/>
                </a:solidFill>
                <a:latin typeface="Arial" panose="020B0604020202020204" pitchFamily="34" charset="0"/>
                <a:cs typeface="Arial" panose="020B0604020202020204" pitchFamily="34" charset="0"/>
              </a:rPr>
              <a:t> </a:t>
            </a:r>
            <a:r>
              <a:rPr lang="fr-FR" sz="2400" dirty="0" err="1" smtClean="0">
                <a:solidFill>
                  <a:srgbClr val="000090"/>
                </a:solidFill>
                <a:latin typeface="Arial" panose="020B0604020202020204" pitchFamily="34" charset="0"/>
                <a:cs typeface="Arial" panose="020B0604020202020204" pitchFamily="34" charset="0"/>
              </a:rPr>
              <a:t>comorbidities</a:t>
            </a:r>
            <a:r>
              <a:rPr lang="fr-FR" sz="2400" dirty="0" smtClean="0">
                <a:solidFill>
                  <a:srgbClr val="000090"/>
                </a:solidFill>
                <a:latin typeface="Arial" panose="020B0604020202020204" pitchFamily="34" charset="0"/>
                <a:cs typeface="Arial" panose="020B0604020202020204" pitchFamily="34" charset="0"/>
              </a:rPr>
              <a:t> and patient </a:t>
            </a:r>
            <a:r>
              <a:rPr lang="fr-FR" sz="2400" dirty="0" err="1" smtClean="0">
                <a:solidFill>
                  <a:srgbClr val="000090"/>
                </a:solidFill>
                <a:latin typeface="Arial" panose="020B0604020202020204" pitchFamily="34" charset="0"/>
                <a:cs typeface="Arial" panose="020B0604020202020204" pitchFamily="34" charset="0"/>
              </a:rPr>
              <a:t>characteristics</a:t>
            </a:r>
            <a:endParaRPr lang="fr-FR" sz="2400" dirty="0">
              <a:solidFill>
                <a:srgbClr val="000090"/>
              </a:solidFill>
              <a:latin typeface="Arial" panose="020B0604020202020204" pitchFamily="34" charset="0"/>
              <a:cs typeface="Arial" panose="020B0604020202020204" pitchFamily="34" charset="0"/>
            </a:endParaRPr>
          </a:p>
        </p:txBody>
      </p:sp>
      <p:cxnSp>
        <p:nvCxnSpPr>
          <p:cNvPr id="6" name="Connecteur droit 5"/>
          <p:cNvCxnSpPr/>
          <p:nvPr/>
        </p:nvCxnSpPr>
        <p:spPr>
          <a:xfrm>
            <a:off x="251520" y="692696"/>
            <a:ext cx="8640960" cy="0"/>
          </a:xfrm>
          <a:prstGeom prst="line">
            <a:avLst/>
          </a:prstGeom>
          <a:ln w="28575">
            <a:solidFill>
              <a:srgbClr val="000090"/>
            </a:solidFill>
          </a:ln>
        </p:spPr>
        <p:style>
          <a:lnRef idx="1">
            <a:schemeClr val="accent1"/>
          </a:lnRef>
          <a:fillRef idx="0">
            <a:schemeClr val="accent1"/>
          </a:fillRef>
          <a:effectRef idx="0">
            <a:schemeClr val="accent1"/>
          </a:effectRef>
          <a:fontRef idx="minor">
            <a:schemeClr val="tx1"/>
          </a:fontRef>
        </p:style>
      </p:cxnSp>
      <p:grpSp>
        <p:nvGrpSpPr>
          <p:cNvPr id="7" name="Groupe 209"/>
          <p:cNvGrpSpPr>
            <a:grpSpLocks noChangeAspect="1"/>
          </p:cNvGrpSpPr>
          <p:nvPr/>
        </p:nvGrpSpPr>
        <p:grpSpPr bwMode="auto">
          <a:xfrm>
            <a:off x="1616818" y="1240201"/>
            <a:ext cx="5910364" cy="4824536"/>
            <a:chOff x="68013" y="44624"/>
            <a:chExt cx="8517541" cy="6813376"/>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923" t="6277" r="2531"/>
            <a:stretch>
              <a:fillRect/>
            </a:stretch>
          </p:blipFill>
          <p:spPr bwMode="auto">
            <a:xfrm>
              <a:off x="68013" y="44624"/>
              <a:ext cx="7243147"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a:spLocks noChangeArrowheads="1"/>
            </p:cNvSpPr>
            <p:nvPr/>
          </p:nvSpPr>
          <p:spPr bwMode="auto">
            <a:xfrm>
              <a:off x="1528767" y="1659593"/>
              <a:ext cx="1667092" cy="32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1200" b="1" dirty="0">
                  <a:solidFill>
                    <a:srgbClr val="FF0000"/>
                  </a:solidFill>
                  <a:latin typeface="Arial" charset="0"/>
                </a:rPr>
                <a:t>CD4+ TN</a:t>
              </a:r>
            </a:p>
          </p:txBody>
        </p:sp>
        <p:sp>
          <p:nvSpPr>
            <p:cNvPr id="10" name="ZoneTexte 19"/>
            <p:cNvSpPr txBox="1">
              <a:spLocks noChangeArrowheads="1"/>
            </p:cNvSpPr>
            <p:nvPr/>
          </p:nvSpPr>
          <p:spPr bwMode="auto">
            <a:xfrm>
              <a:off x="1201965" y="1976986"/>
              <a:ext cx="1632612" cy="32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1200" b="1" dirty="0">
                  <a:solidFill>
                    <a:srgbClr val="FF0000"/>
                  </a:solidFill>
                  <a:latin typeface="Arial" charset="0"/>
                </a:rPr>
                <a:t>CD8+ TN</a:t>
              </a:r>
            </a:p>
          </p:txBody>
        </p:sp>
        <p:sp>
          <p:nvSpPr>
            <p:cNvPr id="11" name="ZoneTexte 20"/>
            <p:cNvSpPr txBox="1">
              <a:spLocks noChangeArrowheads="1"/>
            </p:cNvSpPr>
            <p:nvPr/>
          </p:nvSpPr>
          <p:spPr bwMode="auto">
            <a:xfrm>
              <a:off x="5306761" y="4095310"/>
              <a:ext cx="1458044" cy="32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1200" b="1" dirty="0">
                  <a:solidFill>
                    <a:srgbClr val="FF0000"/>
                  </a:solidFill>
                  <a:latin typeface="Arial" charset="0"/>
                </a:rPr>
                <a:t>CD8+ DR</a:t>
              </a:r>
            </a:p>
          </p:txBody>
        </p:sp>
        <p:sp>
          <p:nvSpPr>
            <p:cNvPr id="12" name="ZoneTexte 21"/>
            <p:cNvSpPr txBox="1">
              <a:spLocks noChangeArrowheads="1"/>
            </p:cNvSpPr>
            <p:nvPr/>
          </p:nvSpPr>
          <p:spPr bwMode="auto">
            <a:xfrm>
              <a:off x="5545457" y="4419667"/>
              <a:ext cx="1219348" cy="32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1200" b="1" dirty="0">
                  <a:solidFill>
                    <a:srgbClr val="FF0000"/>
                  </a:solidFill>
                  <a:latin typeface="Arial" charset="0"/>
                </a:rPr>
                <a:t>CD4+ DR</a:t>
              </a:r>
            </a:p>
          </p:txBody>
        </p:sp>
        <p:sp>
          <p:nvSpPr>
            <p:cNvPr id="13" name="ZoneTexte 22"/>
            <p:cNvSpPr txBox="1">
              <a:spLocks noChangeArrowheads="1"/>
            </p:cNvSpPr>
            <p:nvPr/>
          </p:nvSpPr>
          <p:spPr bwMode="auto">
            <a:xfrm>
              <a:off x="5320399" y="2674215"/>
              <a:ext cx="2670221" cy="32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1200" b="1" dirty="0">
                  <a:solidFill>
                    <a:srgbClr val="FF0000"/>
                  </a:solidFill>
                  <a:latin typeface="Arial" charset="0"/>
                </a:rPr>
                <a:t>CD4+ CD57+CD28-</a:t>
              </a:r>
            </a:p>
          </p:txBody>
        </p:sp>
        <p:sp>
          <p:nvSpPr>
            <p:cNvPr id="14" name="ZoneTexte 23"/>
            <p:cNvSpPr txBox="1">
              <a:spLocks noChangeArrowheads="1"/>
            </p:cNvSpPr>
            <p:nvPr/>
          </p:nvSpPr>
          <p:spPr bwMode="auto">
            <a:xfrm>
              <a:off x="5083858" y="2344174"/>
              <a:ext cx="3501696" cy="32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1200" b="1" dirty="0">
                  <a:solidFill>
                    <a:srgbClr val="FF0000"/>
                  </a:solidFill>
                  <a:latin typeface="Arial" charset="0"/>
                </a:rPr>
                <a:t>CD8+ CD57+CD28-</a:t>
              </a:r>
            </a:p>
          </p:txBody>
        </p:sp>
        <p:sp>
          <p:nvSpPr>
            <p:cNvPr id="15" name="ZoneTexte 24"/>
            <p:cNvSpPr txBox="1">
              <a:spLocks noChangeArrowheads="1"/>
            </p:cNvSpPr>
            <p:nvPr/>
          </p:nvSpPr>
          <p:spPr bwMode="auto">
            <a:xfrm>
              <a:off x="4858178" y="2094463"/>
              <a:ext cx="1828428" cy="32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1200" b="1" dirty="0">
                  <a:solidFill>
                    <a:srgbClr val="FF0000"/>
                  </a:solidFill>
                  <a:latin typeface="Arial" charset="0"/>
                </a:rPr>
                <a:t>CD4+ TEMRA</a:t>
              </a:r>
            </a:p>
          </p:txBody>
        </p:sp>
        <p:sp>
          <p:nvSpPr>
            <p:cNvPr id="16" name="ZoneTexte 25"/>
            <p:cNvSpPr txBox="1">
              <a:spLocks noChangeArrowheads="1"/>
            </p:cNvSpPr>
            <p:nvPr/>
          </p:nvSpPr>
          <p:spPr bwMode="auto">
            <a:xfrm>
              <a:off x="5451709" y="1846112"/>
              <a:ext cx="1994733" cy="32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14900">
                  <a:solidFill>
                    <a:schemeClr val="tx1"/>
                  </a:solidFill>
                  <a:latin typeface="Calibri" pitchFamily="34" charset="0"/>
                </a:defRPr>
              </a:lvl1pPr>
              <a:lvl2pPr marL="742950" indent="-285750" eaLnBrk="0" hangingPunct="0">
                <a:spcBef>
                  <a:spcPct val="20000"/>
                </a:spcBef>
                <a:buFont typeface="Arial" charset="0"/>
                <a:buChar char="–"/>
                <a:defRPr sz="13000">
                  <a:solidFill>
                    <a:schemeClr val="tx1"/>
                  </a:solidFill>
                  <a:latin typeface="Calibri" pitchFamily="34" charset="0"/>
                </a:defRPr>
              </a:lvl2pPr>
              <a:lvl3pPr marL="1143000" indent="-228600" eaLnBrk="0" hangingPunct="0">
                <a:spcBef>
                  <a:spcPct val="20000"/>
                </a:spcBef>
                <a:buFont typeface="Arial" charset="0"/>
                <a:buChar char="•"/>
                <a:defRPr sz="112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Calibri" pitchFamily="34" charset="0"/>
                </a:defRPr>
              </a:lvl9pPr>
            </a:lstStyle>
            <a:p>
              <a:pPr eaLnBrk="1" hangingPunct="1">
                <a:spcBef>
                  <a:spcPct val="0"/>
                </a:spcBef>
                <a:buFontTx/>
                <a:buNone/>
              </a:pPr>
              <a:r>
                <a:rPr lang="en-US" altLang="fr-FR" sz="1200" b="1" dirty="0">
                  <a:solidFill>
                    <a:srgbClr val="FF0000"/>
                  </a:solidFill>
                  <a:latin typeface="Arial" charset="0"/>
                </a:rPr>
                <a:t>CD8+ TEMRA</a:t>
              </a:r>
            </a:p>
          </p:txBody>
        </p:sp>
      </p:grpSp>
    </p:spTree>
    <p:extLst>
      <p:ext uri="{BB962C8B-B14F-4D97-AF65-F5344CB8AC3E}">
        <p14:creationId xmlns:p14="http://schemas.microsoft.com/office/powerpoint/2010/main" val="4157067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2891</TotalTime>
  <Words>7379</Words>
  <Application>Microsoft Office PowerPoint</Application>
  <PresentationFormat>Affichage à l'écran (4:3)</PresentationFormat>
  <Paragraphs>262</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VIROTEAM</vt:lpstr>
      <vt:lpstr>Présentation PowerPoint</vt:lpstr>
      <vt:lpstr>Présentation PowerPoint</vt:lpstr>
      <vt:lpstr>Présentation PowerPoint</vt:lpstr>
      <vt:lpstr>Background/Objectives</vt:lpstr>
      <vt:lpstr>Methods</vt:lpstr>
      <vt:lpstr>Characteristics of the 876 patients included in the CIADIS substudy of the ANRS CO3 Aquitaine cohort (2011–2013).</vt:lpstr>
      <vt:lpstr>Immune markers</vt:lpstr>
      <vt:lpstr>Immunological profiles and association with comorbidities and patient characteristics</vt:lpstr>
      <vt:lpstr>Immunological profiles and association with comorbidities and patient characteristics</vt:lpstr>
      <vt:lpstr>Immunological profiles and association with comorbidities and patient characteristics</vt:lpstr>
      <vt:lpstr>Présentation PowerPoint</vt:lpstr>
      <vt:lpstr>Présentation PowerPoint</vt:lpstr>
      <vt:lpstr>Présentation PowerPoint</vt:lpstr>
      <vt:lpstr>Présentation PowerPoint</vt:lpstr>
    </vt:vector>
  </TitlesOfParts>
  <Company>CHU de Bordeaux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VIROTEAM</dc:title>
  <dc:creator>PELLEGRIN Isabelle</dc:creator>
  <cp:lastModifiedBy>PELLEGRIN Isabelle</cp:lastModifiedBy>
  <cp:revision>53</cp:revision>
  <cp:lastPrinted>2015-09-08T13:55:00Z</cp:lastPrinted>
  <dcterms:created xsi:type="dcterms:W3CDTF">2015-08-24T14:18:01Z</dcterms:created>
  <dcterms:modified xsi:type="dcterms:W3CDTF">2015-09-10T08:19:11Z</dcterms:modified>
</cp:coreProperties>
</file>